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3716000" cx="2438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Raleway"/>
      <p:regular r:id="rId32"/>
      <p:bold r:id="rId33"/>
      <p:italic r:id="rId34"/>
      <p:boldItalic r:id="rId35"/>
    </p:embeddedFont>
    <p:embeddedFont>
      <p:font typeface="Raleway Thin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46">
          <p15:clr>
            <a:srgbClr val="A4A3A4"/>
          </p15:clr>
        </p15:guide>
        <p15:guide id="2" pos="4709">
          <p15:clr>
            <a:srgbClr val="A4A3A4"/>
          </p15:clr>
        </p15:guide>
        <p15:guide id="3" orient="horz" pos="6338">
          <p15:clr>
            <a:srgbClr val="A4A3A4"/>
          </p15:clr>
        </p15:guide>
        <p15:guide id="4" pos="1067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inFIBWI3LyJPZW8Rl+tNIcDjlC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46" orient="horz"/>
        <p:guide pos="4709"/>
        <p:guide pos="6338" orient="horz"/>
        <p:guide pos="106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alewayThin-bold.fntdata"/><Relationship Id="rId14" Type="http://schemas.openxmlformats.org/officeDocument/2006/relationships/slide" Target="slides/slide9.xml"/><Relationship Id="rId36" Type="http://schemas.openxmlformats.org/officeDocument/2006/relationships/font" Target="fonts/RalewayThin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Thin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Thin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e6014a56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e6014a56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e6014a56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ae6014a56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6014a56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e6014a56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6014a56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ae6014a56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Full Page">
  <p:cSld name="01 Full P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">
  <p:cSld name="07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>
            <p:ph idx="2" type="pic"/>
          </p:nvPr>
        </p:nvSpPr>
        <p:spPr>
          <a:xfrm>
            <a:off x="1905000" y="1905000"/>
            <a:ext cx="7457364" cy="745736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">
  <p:cSld name="09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/>
          <p:nvPr>
            <p:ph idx="2" type="pic"/>
          </p:nvPr>
        </p:nvSpPr>
        <p:spPr>
          <a:xfrm>
            <a:off x="8639033" y="6858000"/>
            <a:ext cx="15744967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1"/>
          <p:cNvSpPr/>
          <p:nvPr>
            <p:ph idx="3" type="pic"/>
          </p:nvPr>
        </p:nvSpPr>
        <p:spPr>
          <a:xfrm>
            <a:off x="1" y="0"/>
            <a:ext cx="8639033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">
  <p:cSld name="20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>
            <p:ph idx="2" type="pic"/>
          </p:nvPr>
        </p:nvSpPr>
        <p:spPr>
          <a:xfrm>
            <a:off x="2307774" y="3265716"/>
            <a:ext cx="3236685" cy="323668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2"/>
          <p:cNvSpPr/>
          <p:nvPr>
            <p:ph idx="3" type="pic"/>
          </p:nvPr>
        </p:nvSpPr>
        <p:spPr>
          <a:xfrm>
            <a:off x="5950858" y="3265716"/>
            <a:ext cx="3236685" cy="323668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2"/>
          <p:cNvSpPr/>
          <p:nvPr>
            <p:ph idx="4" type="pic"/>
          </p:nvPr>
        </p:nvSpPr>
        <p:spPr>
          <a:xfrm>
            <a:off x="15196456" y="3265716"/>
            <a:ext cx="3236685" cy="323668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2"/>
          <p:cNvSpPr/>
          <p:nvPr>
            <p:ph idx="5" type="pic"/>
          </p:nvPr>
        </p:nvSpPr>
        <p:spPr>
          <a:xfrm>
            <a:off x="18839541" y="3265716"/>
            <a:ext cx="3236685" cy="323668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">
  <p:cSld name="30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/>
          <p:nvPr>
            <p:ph idx="2" type="pic"/>
          </p:nvPr>
        </p:nvSpPr>
        <p:spPr>
          <a:xfrm>
            <a:off x="8279644" y="2933885"/>
            <a:ext cx="11100181" cy="784823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">
  <p:cSld name="4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/>
          <p:nvPr>
            <p:ph idx="2" type="pic"/>
          </p:nvPr>
        </p:nvSpPr>
        <p:spPr>
          <a:xfrm>
            <a:off x="10668000" y="0"/>
            <a:ext cx="13716000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">
  <p:cSld name="4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/>
          <p:nvPr>
            <p:ph idx="2" type="pic"/>
          </p:nvPr>
        </p:nvSpPr>
        <p:spPr>
          <a:xfrm>
            <a:off x="12762034" y="2031319"/>
            <a:ext cx="9173027" cy="605393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">
  <p:cSld name="5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>
            <p:ph idx="2" type="pic"/>
          </p:nvPr>
        </p:nvSpPr>
        <p:spPr>
          <a:xfrm>
            <a:off x="12073718" y="3895868"/>
            <a:ext cx="7459070" cy="745906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">
  <p:cSld name="6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/>
          <p:nvPr>
            <p:ph idx="2" type="pic"/>
          </p:nvPr>
        </p:nvSpPr>
        <p:spPr>
          <a:xfrm>
            <a:off x="14541666" y="579440"/>
            <a:ext cx="5365312" cy="951625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">
  <p:cSld name="0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/>
          <p:nvPr>
            <p:ph idx="2" type="pic"/>
          </p:nvPr>
        </p:nvSpPr>
        <p:spPr>
          <a:xfrm>
            <a:off x="1905000" y="1905000"/>
            <a:ext cx="7935686" cy="990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">
  <p:cSld name="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>
            <p:ph idx="2" type="pic"/>
          </p:nvPr>
        </p:nvSpPr>
        <p:spPr>
          <a:xfrm>
            <a:off x="1905002" y="1905000"/>
            <a:ext cx="20573999" cy="990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">
  <p:cSld name="59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>
            <p:ph idx="2" type="pic"/>
          </p:nvPr>
        </p:nvSpPr>
        <p:spPr>
          <a:xfrm>
            <a:off x="3136712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4"/>
          <p:cNvSpPr/>
          <p:nvPr>
            <p:ph idx="3" type="pic"/>
          </p:nvPr>
        </p:nvSpPr>
        <p:spPr>
          <a:xfrm>
            <a:off x="7817893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4"/>
          <p:cNvSpPr/>
          <p:nvPr>
            <p:ph idx="4" type="pic"/>
          </p:nvPr>
        </p:nvSpPr>
        <p:spPr>
          <a:xfrm>
            <a:off x="12499074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4"/>
          <p:cNvSpPr/>
          <p:nvPr>
            <p:ph idx="5" type="pic"/>
          </p:nvPr>
        </p:nvSpPr>
        <p:spPr>
          <a:xfrm>
            <a:off x="17180256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">
  <p:cSld name="17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>
            <p:ph idx="2" type="pic"/>
          </p:nvPr>
        </p:nvSpPr>
        <p:spPr>
          <a:xfrm>
            <a:off x="8952931" y="1905000"/>
            <a:ext cx="13526070" cy="785314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1">
  <p:cSld name="5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/>
          <p:nvPr>
            <p:ph idx="2" type="pic"/>
          </p:nvPr>
        </p:nvSpPr>
        <p:spPr>
          <a:xfrm>
            <a:off x="9726303" y="4115939"/>
            <a:ext cx="4931394" cy="546478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6"/>
          <p:cNvSpPr/>
          <p:nvPr>
            <p:ph idx="3" type="pic"/>
          </p:nvPr>
        </p:nvSpPr>
        <p:spPr>
          <a:xfrm>
            <a:off x="1905001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6"/>
          <p:cNvSpPr/>
          <p:nvPr>
            <p:ph idx="4" type="pic"/>
          </p:nvPr>
        </p:nvSpPr>
        <p:spPr>
          <a:xfrm>
            <a:off x="15130816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">
  <p:cSld name="7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/>
          <p:nvPr>
            <p:ph idx="2" type="pic"/>
          </p:nvPr>
        </p:nvSpPr>
        <p:spPr>
          <a:xfrm>
            <a:off x="4971143" y="5959341"/>
            <a:ext cx="2278744" cy="2278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7"/>
          <p:cNvSpPr/>
          <p:nvPr>
            <p:ph idx="3" type="pic"/>
          </p:nvPr>
        </p:nvSpPr>
        <p:spPr>
          <a:xfrm>
            <a:off x="11052629" y="5959341"/>
            <a:ext cx="2278744" cy="2278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7"/>
          <p:cNvSpPr/>
          <p:nvPr>
            <p:ph idx="4" type="pic"/>
          </p:nvPr>
        </p:nvSpPr>
        <p:spPr>
          <a:xfrm>
            <a:off x="17134114" y="5959341"/>
            <a:ext cx="2278744" cy="2278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">
  <p:cSld name="1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>
            <p:ph idx="2" type="pic"/>
          </p:nvPr>
        </p:nvSpPr>
        <p:spPr>
          <a:xfrm>
            <a:off x="1905001" y="3207658"/>
            <a:ext cx="4307113" cy="4760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8"/>
          <p:cNvSpPr/>
          <p:nvPr>
            <p:ph idx="3" type="pic"/>
          </p:nvPr>
        </p:nvSpPr>
        <p:spPr>
          <a:xfrm>
            <a:off x="6781800" y="3207658"/>
            <a:ext cx="6030685" cy="860334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">
  <p:cSld name="0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>
            <p:ph idx="2" type="pic"/>
          </p:nvPr>
        </p:nvSpPr>
        <p:spPr>
          <a:xfrm>
            <a:off x="0" y="0"/>
            <a:ext cx="24384001" cy="803563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yoohyun704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5" Type="http://schemas.openxmlformats.org/officeDocument/2006/relationships/image" Target="../media/image2.jpg"/><Relationship Id="rId6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chemeClr val="lt1">
              <a:alpha val="4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" r="18" t="0"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0" y="0"/>
            <a:ext cx="24383998" cy="13716000"/>
          </a:xfrm>
          <a:prstGeom prst="rect">
            <a:avLst/>
          </a:pr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405" y="4963886"/>
            <a:ext cx="10710366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>
            <a:off x="9726303" y="1905001"/>
            <a:ext cx="4931394" cy="17662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10084935" y="10519842"/>
            <a:ext cx="42141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MORE</a:t>
            </a:r>
            <a:endParaRPr sz="44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9726299" y="1785106"/>
            <a:ext cx="488378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Mybatis</a:t>
            </a:r>
            <a:endParaRPr b="1" sz="32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Persistence Framework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8"/>
          <p:cNvSpPr/>
          <p:nvPr>
            <p:ph idx="3" type="pic"/>
          </p:nvPr>
        </p:nvSpPr>
        <p:spPr>
          <a:xfrm>
            <a:off x="1905001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>
            <p:ph idx="4" type="pic"/>
          </p:nvPr>
        </p:nvSpPr>
        <p:spPr>
          <a:xfrm>
            <a:off x="15130816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>
            <p:ph idx="2" type="pic"/>
          </p:nvPr>
        </p:nvSpPr>
        <p:spPr>
          <a:xfrm>
            <a:off x="9726303" y="4115939"/>
            <a:ext cx="4931394" cy="76717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903513" y="625493"/>
            <a:ext cx="3989763" cy="523220"/>
            <a:chOff x="903513" y="625493"/>
            <a:chExt cx="3989763" cy="523220"/>
          </a:xfrm>
        </p:grpSpPr>
        <p:sp>
          <p:nvSpPr>
            <p:cNvPr id="215" name="Google Shape;215;p8"/>
            <p:cNvSpPr/>
            <p:nvPr/>
          </p:nvSpPr>
          <p:spPr>
            <a:xfrm>
              <a:off x="1064387" y="625493"/>
              <a:ext cx="3828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JDBC vs Mybatis</a:t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8"/>
          <p:cNvSpPr/>
          <p:nvPr/>
        </p:nvSpPr>
        <p:spPr>
          <a:xfrm>
            <a:off x="9726303" y="4127157"/>
            <a:ext cx="4931394" cy="7660529"/>
          </a:xfrm>
          <a:prstGeom prst="rect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9726301" y="4123796"/>
            <a:ext cx="4931394" cy="760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close() 자동화, 코드 소스를 간단화한다.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내부에서 PrepareStatement 처리한다.</a:t>
            </a:r>
            <a:endParaRPr/>
          </a:p>
          <a:p>
            <a:pPr indent="-3619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JDBC의</a:t>
            </a:r>
            <a:r>
              <a:rPr lang="en-US" sz="2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(?,?,?)을 대신하여  #(속성명) 활용한다.</a:t>
            </a:r>
            <a:endParaRPr/>
          </a:p>
          <a:p>
            <a:pPr indent="-3492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600"/>
              <a:buFont typeface="Times New Roman"/>
              <a:buAutoNum type="arabicPeriod"/>
            </a:pPr>
            <a:r>
              <a:rPr lang="en-US" sz="2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Controller를 작성할 때,  parameter를 자동 수집하여 request.getParameter();를 생략한다.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3192" y="1928314"/>
            <a:ext cx="7395807" cy="985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999" y="1928314"/>
            <a:ext cx="7348182" cy="985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13097691" y="4443414"/>
            <a:ext cx="5138058" cy="75683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351900" y="1704202"/>
            <a:ext cx="176802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 &lt;Salody&gt;</a:t>
            </a:r>
            <a:endParaRPr sz="66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7016205" y="4443414"/>
            <a:ext cx="5138058" cy="75683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5231291" y="5067155"/>
            <a:ext cx="87085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‘‘</a:t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13750834" y="8815002"/>
            <a:ext cx="38317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박유현</a:t>
            </a:r>
            <a:endParaRPr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9149805" y="5067155"/>
            <a:ext cx="87085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‘‘</a:t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9348" y="8815002"/>
            <a:ext cx="38317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김진휘</a:t>
            </a:r>
            <a:endParaRPr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3" name="Google Shape;233;p9"/>
          <p:cNvSpPr/>
          <p:nvPr>
            <p:ph idx="2" type="pic"/>
          </p:nvPr>
        </p:nvSpPr>
        <p:spPr>
          <a:xfrm>
            <a:off x="8445863" y="5959341"/>
            <a:ext cx="2278744" cy="2278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>
            <p:ph idx="3" type="pic"/>
          </p:nvPr>
        </p:nvSpPr>
        <p:spPr>
          <a:xfrm>
            <a:off x="14527348" y="5959341"/>
            <a:ext cx="2278744" cy="22787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7016205" y="9701779"/>
            <a:ext cx="51380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로그인 / 로그아웃-Session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회원가입-Jquery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마이페이지- Javascript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헤더 - @include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3097691" y="9701778"/>
            <a:ext cx="51380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게시판 페이징 처리  - SQL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게시판 댓글쓰기 - JSON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게시글 이미지 업로드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풋터 - @include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875" y="5993450"/>
            <a:ext cx="2278725" cy="22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/>
          <p:nvPr/>
        </p:nvSpPr>
        <p:spPr>
          <a:xfrm>
            <a:off x="9797143" y="0"/>
            <a:ext cx="14586857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0"/>
          <p:cNvGrpSpPr/>
          <p:nvPr/>
        </p:nvGrpSpPr>
        <p:grpSpPr>
          <a:xfrm>
            <a:off x="807038" y="657668"/>
            <a:ext cx="3989763" cy="523220"/>
            <a:chOff x="903513" y="625493"/>
            <a:chExt cx="3989763" cy="523220"/>
          </a:xfrm>
        </p:grpSpPr>
        <p:sp>
          <p:nvSpPr>
            <p:cNvPr id="244" name="Google Shape;244;p10"/>
            <p:cNvSpPr/>
            <p:nvPr/>
          </p:nvSpPr>
          <p:spPr>
            <a:xfrm>
              <a:off x="1064387" y="625493"/>
              <a:ext cx="3828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&lt;%@</a:t>
              </a:r>
              <a:r>
                <a:rPr lang="en-US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include file</a:t>
              </a:r>
              <a:r>
                <a:rPr lang="en-US" sz="1800">
                  <a:solidFill>
                    <a:schemeClr val="dk1"/>
                  </a:solidFill>
                </a:rPr>
                <a:t>=</a:t>
              </a:r>
              <a:r>
                <a:rPr i="1" lang="en-US" sz="1800">
                  <a:solidFill>
                    <a:schemeClr val="dk1"/>
                  </a:solidFill>
                </a:rPr>
                <a:t>".jsp" %&gt;</a:t>
              </a:r>
              <a:endParaRPr i="1" sz="1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10221594" y="2666578"/>
            <a:ext cx="6647843" cy="10013101"/>
            <a:chOff x="13382170" y="7442109"/>
            <a:chExt cx="9096829" cy="8972550"/>
          </a:xfrm>
        </p:grpSpPr>
        <p:sp>
          <p:nvSpPr>
            <p:cNvPr id="247" name="Google Shape;247;p10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3969527" y="9894404"/>
              <a:ext cx="7611042" cy="497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125063" y="7823742"/>
              <a:ext cx="76110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Header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250" name="Google Shape;250;p10"/>
          <p:cNvGrpSpPr/>
          <p:nvPr/>
        </p:nvGrpSpPr>
        <p:grpSpPr>
          <a:xfrm>
            <a:off x="17312640" y="2666578"/>
            <a:ext cx="6647843" cy="10013101"/>
            <a:chOff x="13382170" y="7442109"/>
            <a:chExt cx="9096829" cy="8972550"/>
          </a:xfrm>
        </p:grpSpPr>
        <p:sp>
          <p:nvSpPr>
            <p:cNvPr id="251" name="Google Shape;251;p10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3969527" y="9894404"/>
              <a:ext cx="7611042" cy="497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4125063" y="7823742"/>
              <a:ext cx="7611043" cy="4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Footer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sp>
        <p:nvSpPr>
          <p:cNvPr id="254" name="Google Shape;254;p10"/>
          <p:cNvSpPr/>
          <p:nvPr/>
        </p:nvSpPr>
        <p:spPr>
          <a:xfrm>
            <a:off x="1949378" y="4518029"/>
            <a:ext cx="6235200" cy="50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1984925" y="5472738"/>
            <a:ext cx="61641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화면구현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CSS를 활용해 Header, Footer 제작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@include를 이용해 모든 공통적인 View에 Header, Footer 통합 작업 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200" y="4580683"/>
            <a:ext cx="6235199" cy="618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9649" y="4518033"/>
            <a:ext cx="5926075" cy="70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5">
            <a:alphaModFix/>
          </a:blip>
          <a:srcRect b="72893" l="-443" r="-454" t="0"/>
          <a:stretch/>
        </p:blipFill>
        <p:spPr>
          <a:xfrm>
            <a:off x="903200" y="2144775"/>
            <a:ext cx="8148354" cy="1229940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5">
            <a:alphaModFix/>
          </a:blip>
          <a:srcRect b="0" l="0" r="0" t="60038"/>
          <a:stretch/>
        </p:blipFill>
        <p:spPr>
          <a:xfrm>
            <a:off x="943663" y="10681231"/>
            <a:ext cx="8067437" cy="1812544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e6014a561_0_54"/>
          <p:cNvSpPr/>
          <p:nvPr/>
        </p:nvSpPr>
        <p:spPr>
          <a:xfrm>
            <a:off x="9797143" y="0"/>
            <a:ext cx="14586900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gae6014a561_0_54"/>
          <p:cNvGrpSpPr/>
          <p:nvPr/>
        </p:nvGrpSpPr>
        <p:grpSpPr>
          <a:xfrm>
            <a:off x="903513" y="625493"/>
            <a:ext cx="3989774" cy="523200"/>
            <a:chOff x="903513" y="625493"/>
            <a:chExt cx="3989774" cy="523200"/>
          </a:xfrm>
        </p:grpSpPr>
        <p:sp>
          <p:nvSpPr>
            <p:cNvPr id="266" name="Google Shape;266;gae6014a561_0_54"/>
            <p:cNvSpPr/>
            <p:nvPr/>
          </p:nvSpPr>
          <p:spPr>
            <a:xfrm>
              <a:off x="1064387" y="625493"/>
              <a:ext cx="382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로그인 Session 처리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gae6014a561_0_54"/>
            <p:cNvSpPr/>
            <p:nvPr/>
          </p:nvSpPr>
          <p:spPr>
            <a:xfrm>
              <a:off x="903513" y="850208"/>
              <a:ext cx="160800" cy="160800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68" name="Google Shape;268;gae6014a561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091619"/>
            <a:ext cx="9570720" cy="124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ae6014a561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814" y="3625969"/>
            <a:ext cx="9218908" cy="1245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gae6014a561_0_54"/>
          <p:cNvGrpSpPr/>
          <p:nvPr/>
        </p:nvGrpSpPr>
        <p:grpSpPr>
          <a:xfrm>
            <a:off x="10221758" y="2666704"/>
            <a:ext cx="6648015" cy="10013366"/>
            <a:chOff x="12515964" y="4267201"/>
            <a:chExt cx="9096900" cy="8972550"/>
          </a:xfrm>
        </p:grpSpPr>
        <p:grpSp>
          <p:nvGrpSpPr>
            <p:cNvPr id="271" name="Google Shape;271;gae6014a561_0_54"/>
            <p:cNvGrpSpPr/>
            <p:nvPr/>
          </p:nvGrpSpPr>
          <p:grpSpPr>
            <a:xfrm>
              <a:off x="12515964" y="4267201"/>
              <a:ext cx="9096900" cy="8972400"/>
              <a:chOff x="13382170" y="7442109"/>
              <a:chExt cx="9096900" cy="8972400"/>
            </a:xfrm>
          </p:grpSpPr>
          <p:sp>
            <p:nvSpPr>
              <p:cNvPr id="272" name="Google Shape;272;gae6014a561_0_54"/>
              <p:cNvSpPr/>
              <p:nvPr/>
            </p:nvSpPr>
            <p:spPr>
              <a:xfrm>
                <a:off x="13382170" y="7442109"/>
                <a:ext cx="9096900" cy="8972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gae6014a561_0_54"/>
              <p:cNvSpPr/>
              <p:nvPr/>
            </p:nvSpPr>
            <p:spPr>
              <a:xfrm>
                <a:off x="13969527" y="9894404"/>
                <a:ext cx="7611000" cy="4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Raleway Thin"/>
                  <a:ea typeface="Raleway Thin"/>
                  <a:cs typeface="Raleway Thin"/>
                  <a:sym typeface="Raleway Thin"/>
                </a:endParaRPr>
              </a:p>
            </p:txBody>
          </p:sp>
          <p:sp>
            <p:nvSpPr>
              <p:cNvPr id="274" name="Google Shape;274;gae6014a561_0_54"/>
              <p:cNvSpPr/>
              <p:nvPr/>
            </p:nvSpPr>
            <p:spPr>
              <a:xfrm>
                <a:off x="14125063" y="7823742"/>
                <a:ext cx="7611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rgbClr val="3A3838"/>
                    </a:solidFill>
                    <a:latin typeface="Raleway Thin"/>
                    <a:ea typeface="Raleway Thin"/>
                    <a:cs typeface="Raleway Thin"/>
                    <a:sym typeface="Raleway Thin"/>
                  </a:rPr>
                  <a:t>로그인을 했을 때, 세션유지</a:t>
                </a:r>
                <a:endParaRPr b="1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endParaRPr>
              </a:p>
            </p:txBody>
          </p:sp>
        </p:grpSp>
        <p:pic>
          <p:nvPicPr>
            <p:cNvPr id="275" name="Google Shape;275;gae6014a561_0_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515964" y="5372100"/>
              <a:ext cx="9096830" cy="7867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gae6014a561_0_54"/>
          <p:cNvGrpSpPr/>
          <p:nvPr/>
        </p:nvGrpSpPr>
        <p:grpSpPr>
          <a:xfrm>
            <a:off x="17312816" y="2666798"/>
            <a:ext cx="6648015" cy="10013198"/>
            <a:chOff x="13382170" y="7442109"/>
            <a:chExt cx="9096900" cy="8972400"/>
          </a:xfrm>
        </p:grpSpPr>
        <p:sp>
          <p:nvSpPr>
            <p:cNvPr id="277" name="Google Shape;277;gae6014a561_0_54"/>
            <p:cNvSpPr/>
            <p:nvPr/>
          </p:nvSpPr>
          <p:spPr>
            <a:xfrm>
              <a:off x="13382170" y="7442109"/>
              <a:ext cx="9096900" cy="897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ae6014a561_0_54"/>
            <p:cNvSpPr/>
            <p:nvPr/>
          </p:nvSpPr>
          <p:spPr>
            <a:xfrm>
              <a:off x="13969527" y="9894404"/>
              <a:ext cx="76110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79" name="Google Shape;279;gae6014a561_0_54"/>
            <p:cNvSpPr/>
            <p:nvPr/>
          </p:nvSpPr>
          <p:spPr>
            <a:xfrm>
              <a:off x="14125063" y="7823742"/>
              <a:ext cx="76110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로그아웃/ 마이페이지 표현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pic>
        <p:nvPicPr>
          <p:cNvPr id="280" name="Google Shape;280;gae6014a561_0_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52044" y="3899613"/>
            <a:ext cx="6608441" cy="878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ae6014a561_0_54"/>
          <p:cNvSpPr/>
          <p:nvPr/>
        </p:nvSpPr>
        <p:spPr>
          <a:xfrm>
            <a:off x="1933303" y="6135679"/>
            <a:ext cx="6235200" cy="50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ae6014a561_0_54"/>
          <p:cNvSpPr/>
          <p:nvPr/>
        </p:nvSpPr>
        <p:spPr>
          <a:xfrm>
            <a:off x="2004336" y="6632030"/>
            <a:ext cx="61644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로그인 했을 때,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Session으로 ‘loginId님 환영합니다’ 기능 추가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&lt;jstl&gt;로그인 – 로그아웃으로 표현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&lt;jstl&gt;회원가입 – 마이페이지로 표현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/>
          <p:nvPr/>
        </p:nvSpPr>
        <p:spPr>
          <a:xfrm>
            <a:off x="9797143" y="0"/>
            <a:ext cx="14586857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1"/>
          <p:cNvGrpSpPr/>
          <p:nvPr/>
        </p:nvGrpSpPr>
        <p:grpSpPr>
          <a:xfrm>
            <a:off x="903513" y="625493"/>
            <a:ext cx="3989763" cy="523220"/>
            <a:chOff x="903513" y="625493"/>
            <a:chExt cx="3989763" cy="523220"/>
          </a:xfrm>
        </p:grpSpPr>
        <p:sp>
          <p:nvSpPr>
            <p:cNvPr id="289" name="Google Shape;289;p11"/>
            <p:cNvSpPr/>
            <p:nvPr/>
          </p:nvSpPr>
          <p:spPr>
            <a:xfrm>
              <a:off x="1064387" y="625493"/>
              <a:ext cx="3828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회원가입-JQuery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10221595" y="2666578"/>
            <a:ext cx="6647843" cy="10013101"/>
            <a:chOff x="13382170" y="7442109"/>
            <a:chExt cx="9096829" cy="8972550"/>
          </a:xfrm>
        </p:grpSpPr>
        <p:sp>
          <p:nvSpPr>
            <p:cNvPr id="292" name="Google Shape;292;p11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3969527" y="9894404"/>
              <a:ext cx="7611041" cy="446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4125063" y="7823742"/>
              <a:ext cx="7611043" cy="4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회원가입 JQuery</a:t>
              </a:r>
              <a:endParaRPr b="1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17312640" y="2666578"/>
            <a:ext cx="6647843" cy="10013101"/>
            <a:chOff x="13382170" y="7442109"/>
            <a:chExt cx="9096829" cy="8972550"/>
          </a:xfrm>
        </p:grpSpPr>
        <p:sp>
          <p:nvSpPr>
            <p:cNvPr id="296" name="Google Shape;296;p11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3969527" y="9894404"/>
              <a:ext cx="7611042" cy="497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14125063" y="7823742"/>
              <a:ext cx="7611043" cy="4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마이페이지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sp>
        <p:nvSpPr>
          <p:cNvPr id="299" name="Google Shape;299;p11"/>
          <p:cNvSpPr/>
          <p:nvPr/>
        </p:nvSpPr>
        <p:spPr>
          <a:xfrm>
            <a:off x="1933303" y="6135679"/>
            <a:ext cx="6235337" cy="5020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회원가입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1.다음 주소찾기 api활용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2.Jquery를 활용해 아이디길이체크와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휴대전화,메일,주소 통합 후    SQL에 저장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&lt;select&gt;구문으로 Model의 메소드를 활용해 정보전달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2004336" y="6632030"/>
            <a:ext cx="616430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01" name="Google Shape;3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050" y="4724150"/>
            <a:ext cx="5587499" cy="6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775" y="4724150"/>
            <a:ext cx="5988433" cy="6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650" y="1237163"/>
            <a:ext cx="7378662" cy="468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e6014a561_0_9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>
              <a:alpha val="5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ae6014a561_0_93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gae6014a561_0_93"/>
          <p:cNvGrpSpPr/>
          <p:nvPr/>
        </p:nvGrpSpPr>
        <p:grpSpPr>
          <a:xfrm>
            <a:off x="903513" y="625493"/>
            <a:ext cx="5131573" cy="523200"/>
            <a:chOff x="903513" y="625493"/>
            <a:chExt cx="5131573" cy="523200"/>
          </a:xfrm>
        </p:grpSpPr>
        <p:sp>
          <p:nvSpPr>
            <p:cNvPr id="311" name="Google Shape;311;gae6014a561_0_93"/>
            <p:cNvSpPr/>
            <p:nvPr/>
          </p:nvSpPr>
          <p:spPr>
            <a:xfrm>
              <a:off x="1064386" y="625493"/>
              <a:ext cx="49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회원가입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gae6014a561_0_93"/>
            <p:cNvSpPr/>
            <p:nvPr/>
          </p:nvSpPr>
          <p:spPr>
            <a:xfrm>
              <a:off x="903513" y="850208"/>
              <a:ext cx="160800" cy="160800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3" name="Google Shape;313;gae6014a561_0_93"/>
          <p:cNvSpPr/>
          <p:nvPr/>
        </p:nvSpPr>
        <p:spPr>
          <a:xfrm>
            <a:off x="1396468" y="2147470"/>
            <a:ext cx="6622800" cy="100131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ae6014a561_0_93"/>
          <p:cNvSpPr/>
          <p:nvPr/>
        </p:nvSpPr>
        <p:spPr>
          <a:xfrm>
            <a:off x="8977419" y="2147470"/>
            <a:ext cx="6622800" cy="10013100"/>
          </a:xfrm>
          <a:prstGeom prst="rect">
            <a:avLst/>
          </a:prstGeom>
          <a:solidFill>
            <a:srgbClr val="F2F2F2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ae6014a561_0_93"/>
          <p:cNvSpPr/>
          <p:nvPr/>
        </p:nvSpPr>
        <p:spPr>
          <a:xfrm>
            <a:off x="1926821" y="1624247"/>
            <a:ext cx="55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@MemberController</a:t>
            </a:r>
            <a:endParaRPr/>
          </a:p>
        </p:txBody>
      </p:sp>
      <p:sp>
        <p:nvSpPr>
          <p:cNvPr id="316" name="Google Shape;316;gae6014a561_0_93"/>
          <p:cNvSpPr/>
          <p:nvPr/>
        </p:nvSpPr>
        <p:spPr>
          <a:xfrm>
            <a:off x="9507760" y="1555429"/>
            <a:ext cx="55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DTO, Mapper, DAO.xml</a:t>
            </a:r>
            <a:endParaRPr/>
          </a:p>
        </p:txBody>
      </p:sp>
      <p:sp>
        <p:nvSpPr>
          <p:cNvPr id="317" name="Google Shape;317;gae6014a561_0_93"/>
          <p:cNvSpPr/>
          <p:nvPr/>
        </p:nvSpPr>
        <p:spPr>
          <a:xfrm>
            <a:off x="16814377" y="976846"/>
            <a:ext cx="6235200" cy="50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ae6014a561_0_93"/>
          <p:cNvSpPr/>
          <p:nvPr/>
        </p:nvSpPr>
        <p:spPr>
          <a:xfrm>
            <a:off x="16852261" y="993231"/>
            <a:ext cx="61644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주소통합 Javascript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 add1="";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 add2="";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 add3="";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var add4="";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$("#address_etc").keyup(function(){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add1=$("#zonecode").val();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add2=$("#address").val();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add3=$("#address_etc").val();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add4=add1+add2+add3;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$("#add").val(add4);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19" name="Google Shape;319;gae6014a561_0_93"/>
          <p:cNvSpPr/>
          <p:nvPr/>
        </p:nvSpPr>
        <p:spPr>
          <a:xfrm>
            <a:off x="16852261" y="7154019"/>
            <a:ext cx="6235200" cy="501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ae6014a561_0_93"/>
          <p:cNvSpPr/>
          <p:nvPr/>
        </p:nvSpPr>
        <p:spPr>
          <a:xfrm>
            <a:off x="16904244" y="7176973"/>
            <a:ext cx="61644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chemeClr val="dk1"/>
                </a:solidFill>
              </a:rPr>
              <a:t>데이터 화면 전달 순서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메소드 선언 : Controller.java →</a:t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데이터 저장 : DTO.java(bean) →</a:t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메소드 호출 : Service.java →</a:t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메소드 호출 : ServiceImpi.java →</a:t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데이터 전달 : Mapper.java →</a:t>
            </a:r>
            <a:endParaRPr sz="2800">
              <a:solidFill>
                <a:schemeClr val="dk1"/>
              </a:solidFill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My Batis : DAO.xml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21" name="Google Shape;321;gae6014a561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475" y="6855150"/>
            <a:ext cx="6622800" cy="5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ae6014a561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475" y="2147450"/>
            <a:ext cx="6622801" cy="49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ae6014a561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7425" y="4518025"/>
            <a:ext cx="6658500" cy="7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ae6014a561_0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7425" y="2147475"/>
            <a:ext cx="6622800" cy="3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/>
          <p:nvPr/>
        </p:nvSpPr>
        <p:spPr>
          <a:xfrm>
            <a:off x="9797143" y="0"/>
            <a:ext cx="14586857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13"/>
          <p:cNvGrpSpPr/>
          <p:nvPr/>
        </p:nvGrpSpPr>
        <p:grpSpPr>
          <a:xfrm>
            <a:off x="903513" y="625493"/>
            <a:ext cx="4361052" cy="523220"/>
            <a:chOff x="903513" y="625493"/>
            <a:chExt cx="4361052" cy="523220"/>
          </a:xfrm>
        </p:grpSpPr>
        <p:sp>
          <p:nvSpPr>
            <p:cNvPr id="331" name="Google Shape;331;p13"/>
            <p:cNvSpPr/>
            <p:nvPr/>
          </p:nvSpPr>
          <p:spPr>
            <a:xfrm>
              <a:off x="1064387" y="625493"/>
              <a:ext cx="42001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게시판 페이징 처리</a:t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0221595" y="2666578"/>
            <a:ext cx="6647843" cy="10013101"/>
            <a:chOff x="13382170" y="7442109"/>
            <a:chExt cx="9096829" cy="8972550"/>
          </a:xfrm>
        </p:grpSpPr>
        <p:sp>
          <p:nvSpPr>
            <p:cNvPr id="334" name="Google Shape;334;p13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969527" y="9894404"/>
              <a:ext cx="7611042" cy="497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4125063" y="7823742"/>
              <a:ext cx="7611043" cy="4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게시판 페이징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17312640" y="2666578"/>
            <a:ext cx="6647843" cy="10013101"/>
            <a:chOff x="13382170" y="7442109"/>
            <a:chExt cx="9096829" cy="8972550"/>
          </a:xfrm>
        </p:grpSpPr>
        <p:sp>
          <p:nvSpPr>
            <p:cNvPr id="338" name="Google Shape;338;p13"/>
            <p:cNvSpPr/>
            <p:nvPr/>
          </p:nvSpPr>
          <p:spPr>
            <a:xfrm>
              <a:off x="13382170" y="7442109"/>
              <a:ext cx="9096829" cy="89725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3969527" y="9894404"/>
              <a:ext cx="7611042" cy="497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4125063" y="7823742"/>
              <a:ext cx="7611043" cy="468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게시판 검색기능</a:t>
              </a:r>
              <a:endParaRPr b="1"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</p:grpSp>
      <p:sp>
        <p:nvSpPr>
          <p:cNvPr id="341" name="Google Shape;341;p13"/>
          <p:cNvSpPr/>
          <p:nvPr/>
        </p:nvSpPr>
        <p:spPr>
          <a:xfrm>
            <a:off x="1933303" y="6135679"/>
            <a:ext cx="6235337" cy="5020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2004336" y="6632030"/>
            <a:ext cx="616430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페이징과 검색기능 처리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게시글 리스트 - 10건으로 출력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MySQL의 rownum 활용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&lt;select&gt;구문으로 검색기능 처리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70" y="1931996"/>
            <a:ext cx="8178722" cy="347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1280" y="9351233"/>
            <a:ext cx="6647843" cy="20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48839" y="3978584"/>
            <a:ext cx="6611644" cy="87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41279" y="6922497"/>
            <a:ext cx="6647844" cy="2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30761" y="4803580"/>
            <a:ext cx="6658361" cy="24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4"/>
          <p:cNvGrpSpPr/>
          <p:nvPr/>
        </p:nvGrpSpPr>
        <p:grpSpPr>
          <a:xfrm>
            <a:off x="903513" y="625493"/>
            <a:ext cx="5131526" cy="523220"/>
            <a:chOff x="903513" y="625493"/>
            <a:chExt cx="5131526" cy="523220"/>
          </a:xfrm>
        </p:grpSpPr>
        <p:sp>
          <p:nvSpPr>
            <p:cNvPr id="355" name="Google Shape;355;p14"/>
            <p:cNvSpPr/>
            <p:nvPr/>
          </p:nvSpPr>
          <p:spPr>
            <a:xfrm>
              <a:off x="1064386" y="625493"/>
              <a:ext cx="49706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게시판 댓글쓰기 - JSON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7" name="Google Shape;357;p14"/>
          <p:cNvSpPr/>
          <p:nvPr/>
        </p:nvSpPr>
        <p:spPr>
          <a:xfrm>
            <a:off x="1396468" y="2147470"/>
            <a:ext cx="6622733" cy="1001310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8977419" y="2147470"/>
            <a:ext cx="6622733" cy="1001310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468" y="2147469"/>
            <a:ext cx="6622733" cy="1001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4"/>
          <p:cNvSpPr/>
          <p:nvPr/>
        </p:nvSpPr>
        <p:spPr>
          <a:xfrm>
            <a:off x="1926821" y="1624247"/>
            <a:ext cx="55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@ReplyController</a:t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9507760" y="1555429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DTO, Mapper, DAO.xml</a:t>
            </a:r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418" y="2147468"/>
            <a:ext cx="6622733" cy="2957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7416" y="5105400"/>
            <a:ext cx="6622733" cy="705517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4"/>
          <p:cNvSpPr/>
          <p:nvPr/>
        </p:nvSpPr>
        <p:spPr>
          <a:xfrm>
            <a:off x="16814377" y="976846"/>
            <a:ext cx="6235337" cy="5020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6852261" y="993231"/>
            <a:ext cx="616430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게시판 댓글관련 Java Resources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비동기식 @RestController 활용 웹브라우저로 순수한 데이터 전달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ResponseEntity (value=“/{bno}”) 데이터를 요청한 쪽에서 데이터가 정상인지 비정상인지 구분할 수 있는 확실한 방법 (STATUS CODE)</a:t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16852261" y="7154019"/>
            <a:ext cx="6235337" cy="5020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16904244" y="7176973"/>
            <a:ext cx="616430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Javascript애서 $getJSON 선언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$.getJSON = $.ajax + type : ‘GET’  JSON은 ajax가 GET일 때, 활용된다.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$.ajax는 동기식 Controller의 &lt;form&gt;태그 역할을 한다.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Javascript가 연결되도록 객체변환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@RequestBody – 댓글 수정/삭제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15"/>
          <p:cNvGrpSpPr/>
          <p:nvPr/>
        </p:nvGrpSpPr>
        <p:grpSpPr>
          <a:xfrm>
            <a:off x="903513" y="625493"/>
            <a:ext cx="5131526" cy="523220"/>
            <a:chOff x="903513" y="625493"/>
            <a:chExt cx="5131526" cy="523220"/>
          </a:xfrm>
        </p:grpSpPr>
        <p:sp>
          <p:nvSpPr>
            <p:cNvPr id="374" name="Google Shape;374;p15"/>
            <p:cNvSpPr/>
            <p:nvPr/>
          </p:nvSpPr>
          <p:spPr>
            <a:xfrm>
              <a:off x="1064386" y="625493"/>
              <a:ext cx="49706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게시판 댓글쓰기 - JSON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6" name="Google Shape;3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122" y="1559788"/>
            <a:ext cx="10619842" cy="65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5"/>
          <p:cNvSpPr/>
          <p:nvPr/>
        </p:nvSpPr>
        <p:spPr>
          <a:xfrm>
            <a:off x="1194131" y="2105018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$.getJSON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55" y="2757068"/>
            <a:ext cx="6622734" cy="10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5"/>
          <p:cNvSpPr/>
          <p:nvPr/>
        </p:nvSpPr>
        <p:spPr>
          <a:xfrm>
            <a:off x="8340958" y="3237091"/>
            <a:ext cx="501309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6205" y="9560377"/>
            <a:ext cx="64484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/>
          <p:nvPr/>
        </p:nvSpPr>
        <p:spPr>
          <a:xfrm>
            <a:off x="9351940" y="8996862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댓글 수정 기능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5"/>
          <p:cNvSpPr/>
          <p:nvPr/>
        </p:nvSpPr>
        <p:spPr>
          <a:xfrm>
            <a:off x="16684827" y="9107865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댓글 삭제 기능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89091" y="9648044"/>
            <a:ext cx="6448425" cy="179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6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1396468" y="2147470"/>
            <a:ext cx="6622733" cy="1001310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8977419" y="2147470"/>
            <a:ext cx="6622733" cy="1001310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1926809" y="1624247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@UploadController</a:t>
            </a:r>
            <a:endParaRPr/>
          </a:p>
        </p:txBody>
      </p:sp>
      <p:sp>
        <p:nvSpPr>
          <p:cNvPr id="393" name="Google Shape;393;p16"/>
          <p:cNvSpPr/>
          <p:nvPr/>
        </p:nvSpPr>
        <p:spPr>
          <a:xfrm>
            <a:off x="9507760" y="1555429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DTO, Mapper, DAO.xml</a:t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16814377" y="1050548"/>
            <a:ext cx="6235337" cy="48320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16852261" y="1534251"/>
            <a:ext cx="616430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게시글 파일업로드</a:t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servlet-context.xml에 multipartResolver Bean을 설정한다.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.jsp파일에 파일을 첨부하기위해서 &lt;form enctype=“multiPart/form-data”&gt; 추가</a:t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96" name="Google Shape;396;p16"/>
          <p:cNvGrpSpPr/>
          <p:nvPr/>
        </p:nvGrpSpPr>
        <p:grpSpPr>
          <a:xfrm>
            <a:off x="903513" y="625493"/>
            <a:ext cx="5497287" cy="523220"/>
            <a:chOff x="903513" y="625493"/>
            <a:chExt cx="5497287" cy="523220"/>
          </a:xfrm>
        </p:grpSpPr>
        <p:sp>
          <p:nvSpPr>
            <p:cNvPr id="397" name="Google Shape;397;p16"/>
            <p:cNvSpPr/>
            <p:nvPr/>
          </p:nvSpPr>
          <p:spPr>
            <a:xfrm>
              <a:off x="1064386" y="625493"/>
              <a:ext cx="53364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게시판 파일 업로드 - multipart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465" y="2147468"/>
            <a:ext cx="6622734" cy="1001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416" y="2147468"/>
            <a:ext cx="6622733" cy="173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7413" y="3886200"/>
            <a:ext cx="6622732" cy="22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7405" y="6086851"/>
            <a:ext cx="6622731" cy="607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6"/>
          <p:cNvSpPr/>
          <p:nvPr/>
        </p:nvSpPr>
        <p:spPr>
          <a:xfrm>
            <a:off x="16752195" y="6366343"/>
            <a:ext cx="6235337" cy="60908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동기식 Controller - AJAX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$.ajax({ 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type:”post”,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url:”/upload/action”,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data:formData,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dataType:"JSON",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processData:false,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contentType:false,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success:function(data)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console.log(data);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9169703" y="3605465"/>
            <a:ext cx="424060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</a:t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12913020" y="1687286"/>
            <a:ext cx="2299907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7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6100577" y="3387752"/>
            <a:ext cx="424060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20341181" y="1774370"/>
            <a:ext cx="229990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10363201" y="6196213"/>
            <a:ext cx="392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4586856" y="6420927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0363201" y="6840520"/>
            <a:ext cx="392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주요 기능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4586856" y="7065234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0363201" y="7491279"/>
            <a:ext cx="392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초기 화면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4586856" y="7715993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7170402" y="6196213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로그인 / 로그아웃-Session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2256269" y="6420927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7170402" y="6840520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회원가입-JQuery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2256269" y="7065234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7170402" y="7491279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마이페이지- Javascript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2256269" y="7715993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7170402" y="8142038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게시판 페이징 처리  - SQL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2256269" y="8366752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7170402" y="8783051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게시판 댓글쓰기 - JSON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2256269" y="9007765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7170402" y="9433810"/>
            <a:ext cx="4788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게시글 파일 업로드  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2256269" y="9658524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857" y="2468949"/>
            <a:ext cx="7906218" cy="84232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966857" y="2468949"/>
            <a:ext cx="7906218" cy="8423248"/>
          </a:xfrm>
          <a:prstGeom prst="rect">
            <a:avLst/>
          </a:pr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926313" y="2490851"/>
            <a:ext cx="7946761" cy="8401346"/>
          </a:xfrm>
          <a:custGeom>
            <a:rect b="b" l="l" r="r" t="t"/>
            <a:pathLst>
              <a:path extrusionOk="0" h="6516914" w="6516914">
                <a:moveTo>
                  <a:pt x="0" y="0"/>
                </a:moveTo>
                <a:lnTo>
                  <a:pt x="6516914" y="0"/>
                </a:lnTo>
                <a:lnTo>
                  <a:pt x="6516914" y="4633686"/>
                </a:lnTo>
                <a:lnTo>
                  <a:pt x="6398958" y="4633686"/>
                </a:lnTo>
                <a:lnTo>
                  <a:pt x="6398958" y="117956"/>
                </a:lnTo>
                <a:lnTo>
                  <a:pt x="117956" y="117956"/>
                </a:lnTo>
                <a:lnTo>
                  <a:pt x="117956" y="6398958"/>
                </a:lnTo>
                <a:lnTo>
                  <a:pt x="6398958" y="6398958"/>
                </a:lnTo>
                <a:lnTo>
                  <a:pt x="6398958" y="5667828"/>
                </a:lnTo>
                <a:lnTo>
                  <a:pt x="6516914" y="5667828"/>
                </a:lnTo>
                <a:lnTo>
                  <a:pt x="6516914" y="6516914"/>
                </a:lnTo>
                <a:lnTo>
                  <a:pt x="0" y="6516914"/>
                </a:lnTo>
                <a:close/>
              </a:path>
            </a:pathLst>
          </a:cu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0367317" y="8212089"/>
            <a:ext cx="392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vs Mybatis</a:t>
            </a:r>
            <a:endParaRPr b="0" i="0" sz="28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4590972" y="8436803"/>
            <a:ext cx="160875" cy="160875"/>
          </a:xfrm>
          <a:prstGeom prst="ellipse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/>
          <p:nvPr/>
        </p:nvSpPr>
        <p:spPr>
          <a:xfrm>
            <a:off x="10859069" y="-13647"/>
            <a:ext cx="13524931" cy="97717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7"/>
          <p:cNvSpPr/>
          <p:nvPr>
            <p:ph idx="2" type="pic"/>
          </p:nvPr>
        </p:nvSpPr>
        <p:spPr>
          <a:xfrm>
            <a:off x="9733981" y="3333750"/>
            <a:ext cx="13526070" cy="785314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7"/>
          <p:cNvGrpSpPr/>
          <p:nvPr/>
        </p:nvGrpSpPr>
        <p:grpSpPr>
          <a:xfrm>
            <a:off x="903513" y="625493"/>
            <a:ext cx="5131526" cy="523220"/>
            <a:chOff x="903513" y="625493"/>
            <a:chExt cx="5131526" cy="523220"/>
          </a:xfrm>
        </p:grpSpPr>
        <p:sp>
          <p:nvSpPr>
            <p:cNvPr id="411" name="Google Shape;411;p17"/>
            <p:cNvSpPr/>
            <p:nvPr/>
          </p:nvSpPr>
          <p:spPr>
            <a:xfrm>
              <a:off x="1064386" y="625493"/>
              <a:ext cx="49706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게시판 파일 업로드</a:t>
              </a: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multipart</a:t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4268" y="4255184"/>
            <a:ext cx="7134225" cy="60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02584" y="5093385"/>
            <a:ext cx="4143375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6919" y="2209801"/>
            <a:ext cx="7571522" cy="10133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17"/>
          <p:cNvCxnSpPr/>
          <p:nvPr/>
        </p:nvCxnSpPr>
        <p:spPr>
          <a:xfrm>
            <a:off x="11734800" y="11781325"/>
            <a:ext cx="0" cy="595021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7"/>
          <p:cNvSpPr/>
          <p:nvPr/>
        </p:nvSpPr>
        <p:spPr>
          <a:xfrm>
            <a:off x="11872936" y="11692834"/>
            <a:ext cx="99964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게시글 등록 - 다중파일 업로드 화면</a:t>
            </a:r>
            <a:endParaRPr sz="4800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385" y="2147465"/>
            <a:ext cx="10578975" cy="997756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10004009" y="1624247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@BoardController</a:t>
            </a: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17584959" y="1555429"/>
            <a:ext cx="5562050" cy="5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/>
          </a:p>
        </p:txBody>
      </p:sp>
      <p:grpSp>
        <p:nvGrpSpPr>
          <p:cNvPr id="426" name="Google Shape;426;p18"/>
          <p:cNvGrpSpPr/>
          <p:nvPr/>
        </p:nvGrpSpPr>
        <p:grpSpPr>
          <a:xfrm>
            <a:off x="903513" y="625493"/>
            <a:ext cx="6162321" cy="523220"/>
            <a:chOff x="903513" y="625493"/>
            <a:chExt cx="6162321" cy="523220"/>
          </a:xfrm>
        </p:grpSpPr>
        <p:sp>
          <p:nvSpPr>
            <p:cNvPr id="427" name="Google Shape;427;p18"/>
            <p:cNvSpPr/>
            <p:nvPr/>
          </p:nvSpPr>
          <p:spPr>
            <a:xfrm>
              <a:off x="1064385" y="625493"/>
              <a:ext cx="60014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3A383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게시글 상세 – 업로드 된 파일 출력 </a:t>
              </a:r>
              <a:endParaRPr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29" name="Google Shape;4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3668" y="2147465"/>
            <a:ext cx="6622733" cy="100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9094" y="2147465"/>
            <a:ext cx="6622733" cy="10013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18"/>
          <p:cNvCxnSpPr/>
          <p:nvPr/>
        </p:nvCxnSpPr>
        <p:spPr>
          <a:xfrm>
            <a:off x="817418" y="12381274"/>
            <a:ext cx="0" cy="595021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18"/>
          <p:cNvSpPr/>
          <p:nvPr/>
        </p:nvSpPr>
        <p:spPr>
          <a:xfrm>
            <a:off x="473419" y="12292783"/>
            <a:ext cx="99964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게시글상세 - 이미지출력 화면 </a:t>
            </a:r>
            <a:endParaRPr sz="4800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0" y="3483429"/>
            <a:ext cx="24384001" cy="4504871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3351900" y="3991316"/>
            <a:ext cx="176802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CONTACT US</a:t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>
            <a:off x="11911393" y="5905062"/>
            <a:ext cx="504824" cy="420680"/>
          </a:xfrm>
          <a:custGeom>
            <a:rect b="b" l="l" r="r" t="t"/>
            <a:pathLst>
              <a:path extrusionOk="0" h="163270" w="195927">
                <a:moveTo>
                  <a:pt x="52809" y="24478"/>
                </a:moveTo>
                <a:lnTo>
                  <a:pt x="25767" y="87751"/>
                </a:lnTo>
                <a:cubicBezTo>
                  <a:pt x="25645" y="88075"/>
                  <a:pt x="25538" y="88415"/>
                  <a:pt x="25448" y="88771"/>
                </a:cubicBezTo>
                <a:cubicBezTo>
                  <a:pt x="25357" y="89127"/>
                  <a:pt x="25251" y="89467"/>
                  <a:pt x="25129" y="89792"/>
                </a:cubicBezTo>
                <a:lnTo>
                  <a:pt x="65437" y="89792"/>
                </a:lnTo>
                <a:lnTo>
                  <a:pt x="77555" y="114285"/>
                </a:lnTo>
                <a:lnTo>
                  <a:pt x="118373" y="114285"/>
                </a:lnTo>
                <a:lnTo>
                  <a:pt x="130491" y="89792"/>
                </a:lnTo>
                <a:lnTo>
                  <a:pt x="170799" y="89792"/>
                </a:lnTo>
                <a:cubicBezTo>
                  <a:pt x="170677" y="89467"/>
                  <a:pt x="170571" y="89127"/>
                  <a:pt x="170481" y="88771"/>
                </a:cubicBezTo>
                <a:cubicBezTo>
                  <a:pt x="170390" y="88415"/>
                  <a:pt x="170284" y="88075"/>
                  <a:pt x="170162" y="87751"/>
                </a:cubicBezTo>
                <a:lnTo>
                  <a:pt x="143120" y="24478"/>
                </a:lnTo>
                <a:close/>
                <a:moveTo>
                  <a:pt x="44900" y="0"/>
                </a:moveTo>
                <a:lnTo>
                  <a:pt x="151028" y="0"/>
                </a:lnTo>
                <a:cubicBezTo>
                  <a:pt x="153343" y="51"/>
                  <a:pt x="155570" y="779"/>
                  <a:pt x="157709" y="2184"/>
                </a:cubicBezTo>
                <a:cubicBezTo>
                  <a:pt x="159848" y="3589"/>
                  <a:pt x="161405" y="5368"/>
                  <a:pt x="162381" y="7522"/>
                </a:cubicBezTo>
                <a:lnTo>
                  <a:pt x="192739" y="77928"/>
                </a:lnTo>
                <a:cubicBezTo>
                  <a:pt x="193653" y="80192"/>
                  <a:pt x="194408" y="82775"/>
                  <a:pt x="195003" y="85678"/>
                </a:cubicBezTo>
                <a:cubicBezTo>
                  <a:pt x="195598" y="88580"/>
                  <a:pt x="195906" y="91227"/>
                  <a:pt x="195927" y="93619"/>
                </a:cubicBezTo>
                <a:lnTo>
                  <a:pt x="195927" y="155106"/>
                </a:lnTo>
                <a:cubicBezTo>
                  <a:pt x="195866" y="157399"/>
                  <a:pt x="195064" y="159318"/>
                  <a:pt x="193520" y="160862"/>
                </a:cubicBezTo>
                <a:cubicBezTo>
                  <a:pt x="191976" y="162406"/>
                  <a:pt x="190058" y="163209"/>
                  <a:pt x="187765" y="163270"/>
                </a:cubicBezTo>
                <a:lnTo>
                  <a:pt x="8164" y="163270"/>
                </a:lnTo>
                <a:cubicBezTo>
                  <a:pt x="5870" y="163209"/>
                  <a:pt x="3952" y="162406"/>
                  <a:pt x="2408" y="160862"/>
                </a:cubicBezTo>
                <a:cubicBezTo>
                  <a:pt x="864" y="159318"/>
                  <a:pt x="61" y="157399"/>
                  <a:pt x="0" y="155106"/>
                </a:cubicBezTo>
                <a:lnTo>
                  <a:pt x="0" y="93619"/>
                </a:lnTo>
                <a:cubicBezTo>
                  <a:pt x="22" y="91227"/>
                  <a:pt x="330" y="88580"/>
                  <a:pt x="925" y="85678"/>
                </a:cubicBezTo>
                <a:cubicBezTo>
                  <a:pt x="1520" y="82775"/>
                  <a:pt x="2275" y="80192"/>
                  <a:pt x="3189" y="77928"/>
                </a:cubicBezTo>
                <a:lnTo>
                  <a:pt x="33548" y="7522"/>
                </a:lnTo>
                <a:cubicBezTo>
                  <a:pt x="34523" y="5368"/>
                  <a:pt x="36080" y="3589"/>
                  <a:pt x="38220" y="2184"/>
                </a:cubicBezTo>
                <a:cubicBezTo>
                  <a:pt x="40359" y="779"/>
                  <a:pt x="42586" y="51"/>
                  <a:pt x="44900" y="0"/>
                </a:cubicBezTo>
                <a:close/>
              </a:path>
            </a:pathLst>
          </a:cu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8004038" y="5848299"/>
            <a:ext cx="356134" cy="534206"/>
          </a:xfrm>
          <a:custGeom>
            <a:rect b="b" l="l" r="r" t="t"/>
            <a:pathLst>
              <a:path extrusionOk="0" h="391854" w="261234">
                <a:moveTo>
                  <a:pt x="130618" y="65283"/>
                </a:moveTo>
                <a:cubicBezTo>
                  <a:pt x="118483" y="65423"/>
                  <a:pt x="107507" y="68403"/>
                  <a:pt x="97688" y="74222"/>
                </a:cubicBezTo>
                <a:cubicBezTo>
                  <a:pt x="87869" y="80041"/>
                  <a:pt x="80049" y="87859"/>
                  <a:pt x="74229" y="97675"/>
                </a:cubicBezTo>
                <a:cubicBezTo>
                  <a:pt x="68408" y="107492"/>
                  <a:pt x="65428" y="118466"/>
                  <a:pt x="65287" y="130597"/>
                </a:cubicBezTo>
                <a:cubicBezTo>
                  <a:pt x="65428" y="142729"/>
                  <a:pt x="68408" y="153702"/>
                  <a:pt x="74229" y="163519"/>
                </a:cubicBezTo>
                <a:cubicBezTo>
                  <a:pt x="80049" y="173335"/>
                  <a:pt x="87869" y="181153"/>
                  <a:pt x="97688" y="186972"/>
                </a:cubicBezTo>
                <a:cubicBezTo>
                  <a:pt x="107507" y="192791"/>
                  <a:pt x="118483" y="195771"/>
                  <a:pt x="130618" y="195911"/>
                </a:cubicBezTo>
                <a:cubicBezTo>
                  <a:pt x="142752" y="195771"/>
                  <a:pt x="153729" y="192791"/>
                  <a:pt x="163547" y="186972"/>
                </a:cubicBezTo>
                <a:cubicBezTo>
                  <a:pt x="173366" y="181153"/>
                  <a:pt x="181186" y="173335"/>
                  <a:pt x="187007" y="163519"/>
                </a:cubicBezTo>
                <a:cubicBezTo>
                  <a:pt x="192827" y="153702"/>
                  <a:pt x="195808" y="142729"/>
                  <a:pt x="195948" y="130597"/>
                </a:cubicBezTo>
                <a:cubicBezTo>
                  <a:pt x="195808" y="118466"/>
                  <a:pt x="192827" y="107492"/>
                  <a:pt x="187007" y="97675"/>
                </a:cubicBezTo>
                <a:cubicBezTo>
                  <a:pt x="181186" y="87859"/>
                  <a:pt x="173366" y="80041"/>
                  <a:pt x="163547" y="74222"/>
                </a:cubicBezTo>
                <a:cubicBezTo>
                  <a:pt x="153729" y="68403"/>
                  <a:pt x="142752" y="65423"/>
                  <a:pt x="130618" y="65283"/>
                </a:cubicBezTo>
                <a:close/>
                <a:moveTo>
                  <a:pt x="130618" y="0"/>
                </a:moveTo>
                <a:cubicBezTo>
                  <a:pt x="154965" y="276"/>
                  <a:pt x="176951" y="6214"/>
                  <a:pt x="196576" y="17814"/>
                </a:cubicBezTo>
                <a:cubicBezTo>
                  <a:pt x="216201" y="29415"/>
                  <a:pt x="231814" y="45027"/>
                  <a:pt x="243416" y="64650"/>
                </a:cubicBezTo>
                <a:cubicBezTo>
                  <a:pt x="255017" y="84273"/>
                  <a:pt x="260955" y="106255"/>
                  <a:pt x="261230" y="130597"/>
                </a:cubicBezTo>
                <a:cubicBezTo>
                  <a:pt x="261294" y="138432"/>
                  <a:pt x="260720" y="146235"/>
                  <a:pt x="259509" y="154006"/>
                </a:cubicBezTo>
                <a:cubicBezTo>
                  <a:pt x="258298" y="161777"/>
                  <a:pt x="256066" y="169197"/>
                  <a:pt x="252815" y="176266"/>
                </a:cubicBezTo>
                <a:lnTo>
                  <a:pt x="159965" y="373740"/>
                </a:lnTo>
                <a:cubicBezTo>
                  <a:pt x="157163" y="379406"/>
                  <a:pt x="153133" y="383828"/>
                  <a:pt x="147875" y="387007"/>
                </a:cubicBezTo>
                <a:cubicBezTo>
                  <a:pt x="142617" y="390185"/>
                  <a:pt x="136865" y="391801"/>
                  <a:pt x="130618" y="391854"/>
                </a:cubicBezTo>
                <a:cubicBezTo>
                  <a:pt x="124365" y="391801"/>
                  <a:pt x="118623" y="390185"/>
                  <a:pt x="113392" y="387007"/>
                </a:cubicBezTo>
                <a:cubicBezTo>
                  <a:pt x="108160" y="383828"/>
                  <a:pt x="104205" y="379406"/>
                  <a:pt x="101525" y="373740"/>
                </a:cubicBezTo>
                <a:lnTo>
                  <a:pt x="8420" y="176266"/>
                </a:lnTo>
                <a:cubicBezTo>
                  <a:pt x="5169" y="169197"/>
                  <a:pt x="2938" y="161777"/>
                  <a:pt x="1726" y="154006"/>
                </a:cubicBezTo>
                <a:cubicBezTo>
                  <a:pt x="515" y="146235"/>
                  <a:pt x="-59" y="138432"/>
                  <a:pt x="5" y="130597"/>
                </a:cubicBezTo>
                <a:cubicBezTo>
                  <a:pt x="280" y="106255"/>
                  <a:pt x="6218" y="84273"/>
                  <a:pt x="17820" y="64650"/>
                </a:cubicBezTo>
                <a:cubicBezTo>
                  <a:pt x="29421" y="45027"/>
                  <a:pt x="45034" y="29415"/>
                  <a:pt x="64659" y="17814"/>
                </a:cubicBezTo>
                <a:cubicBezTo>
                  <a:pt x="84284" y="6214"/>
                  <a:pt x="106271" y="276"/>
                  <a:pt x="130618" y="0"/>
                </a:cubicBezTo>
                <a:close/>
              </a:path>
            </a:pathLst>
          </a:custGeom>
          <a:solidFill>
            <a:srgbClr val="9BC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15978198" y="5891686"/>
            <a:ext cx="447394" cy="447432"/>
          </a:xfrm>
          <a:custGeom>
            <a:rect b="b" l="l" r="r" t="t"/>
            <a:pathLst>
              <a:path extrusionOk="0" h="359233" w="359201">
                <a:moveTo>
                  <a:pt x="75513" y="4"/>
                </a:moveTo>
                <a:cubicBezTo>
                  <a:pt x="76406" y="-11"/>
                  <a:pt x="77298" y="20"/>
                  <a:pt x="78191" y="100"/>
                </a:cubicBezTo>
                <a:cubicBezTo>
                  <a:pt x="79084" y="180"/>
                  <a:pt x="79977" y="403"/>
                  <a:pt x="80870" y="770"/>
                </a:cubicBezTo>
                <a:cubicBezTo>
                  <a:pt x="83618" y="2040"/>
                  <a:pt x="86222" y="4857"/>
                  <a:pt x="88683" y="9221"/>
                </a:cubicBezTo>
                <a:cubicBezTo>
                  <a:pt x="91144" y="13585"/>
                  <a:pt x="93046" y="17231"/>
                  <a:pt x="94391" y="20160"/>
                </a:cubicBezTo>
                <a:cubicBezTo>
                  <a:pt x="98457" y="27447"/>
                  <a:pt x="102507" y="34751"/>
                  <a:pt x="106540" y="42070"/>
                </a:cubicBezTo>
                <a:cubicBezTo>
                  <a:pt x="110574" y="49389"/>
                  <a:pt x="114688" y="56628"/>
                  <a:pt x="118881" y="63788"/>
                </a:cubicBezTo>
                <a:cubicBezTo>
                  <a:pt x="121156" y="67142"/>
                  <a:pt x="123622" y="70767"/>
                  <a:pt x="126280" y="74663"/>
                </a:cubicBezTo>
                <a:cubicBezTo>
                  <a:pt x="128937" y="78559"/>
                  <a:pt x="130383" y="82503"/>
                  <a:pt x="130617" y="86495"/>
                </a:cubicBezTo>
                <a:cubicBezTo>
                  <a:pt x="130376" y="90428"/>
                  <a:pt x="127971" y="94681"/>
                  <a:pt x="123402" y="99256"/>
                </a:cubicBezTo>
                <a:cubicBezTo>
                  <a:pt x="118832" y="103830"/>
                  <a:pt x="113541" y="108474"/>
                  <a:pt x="107529" y="113188"/>
                </a:cubicBezTo>
                <a:cubicBezTo>
                  <a:pt x="101517" y="117902"/>
                  <a:pt x="96226" y="122435"/>
                  <a:pt x="91656" y="126786"/>
                </a:cubicBezTo>
                <a:cubicBezTo>
                  <a:pt x="87087" y="131137"/>
                  <a:pt x="84682" y="135056"/>
                  <a:pt x="84442" y="138542"/>
                </a:cubicBezTo>
                <a:cubicBezTo>
                  <a:pt x="84633" y="142087"/>
                  <a:pt x="85845" y="145840"/>
                  <a:pt x="88077" y="149800"/>
                </a:cubicBezTo>
                <a:cubicBezTo>
                  <a:pt x="90309" y="153760"/>
                  <a:pt x="92414" y="157321"/>
                  <a:pt x="94391" y="160484"/>
                </a:cubicBezTo>
                <a:cubicBezTo>
                  <a:pt x="107109" y="183536"/>
                  <a:pt x="121916" y="203511"/>
                  <a:pt x="138812" y="220408"/>
                </a:cubicBezTo>
                <a:cubicBezTo>
                  <a:pt x="155708" y="237306"/>
                  <a:pt x="175681" y="252114"/>
                  <a:pt x="198731" y="264833"/>
                </a:cubicBezTo>
                <a:cubicBezTo>
                  <a:pt x="201893" y="266811"/>
                  <a:pt x="205454" y="268916"/>
                  <a:pt x="209414" y="271148"/>
                </a:cubicBezTo>
                <a:cubicBezTo>
                  <a:pt x="213373" y="273380"/>
                  <a:pt x="217126" y="274592"/>
                  <a:pt x="220671" y="274784"/>
                </a:cubicBezTo>
                <a:cubicBezTo>
                  <a:pt x="224156" y="274543"/>
                  <a:pt x="228075" y="272138"/>
                  <a:pt x="232426" y="267568"/>
                </a:cubicBezTo>
                <a:cubicBezTo>
                  <a:pt x="236776" y="262998"/>
                  <a:pt x="241309" y="257707"/>
                  <a:pt x="246022" y="251694"/>
                </a:cubicBezTo>
                <a:cubicBezTo>
                  <a:pt x="250736" y="245681"/>
                  <a:pt x="255380" y="240390"/>
                  <a:pt x="259954" y="235820"/>
                </a:cubicBezTo>
                <a:cubicBezTo>
                  <a:pt x="264528" y="231250"/>
                  <a:pt x="268781" y="228845"/>
                  <a:pt x="272713" y="228605"/>
                </a:cubicBezTo>
                <a:cubicBezTo>
                  <a:pt x="276705" y="228838"/>
                  <a:pt x="280648" y="230284"/>
                  <a:pt x="284544" y="232942"/>
                </a:cubicBezTo>
                <a:cubicBezTo>
                  <a:pt x="288440" y="235599"/>
                  <a:pt x="292064" y="238066"/>
                  <a:pt x="295418" y="240341"/>
                </a:cubicBezTo>
                <a:cubicBezTo>
                  <a:pt x="302577" y="244534"/>
                  <a:pt x="309816" y="248648"/>
                  <a:pt x="317134" y="252683"/>
                </a:cubicBezTo>
                <a:cubicBezTo>
                  <a:pt x="324453" y="256717"/>
                  <a:pt x="331755" y="260767"/>
                  <a:pt x="339042" y="264833"/>
                </a:cubicBezTo>
                <a:cubicBezTo>
                  <a:pt x="341970" y="266178"/>
                  <a:pt x="345616" y="268081"/>
                  <a:pt x="349980" y="270542"/>
                </a:cubicBezTo>
                <a:cubicBezTo>
                  <a:pt x="354343" y="273003"/>
                  <a:pt x="357160" y="275608"/>
                  <a:pt x="358430" y="278356"/>
                </a:cubicBezTo>
                <a:cubicBezTo>
                  <a:pt x="358797" y="279249"/>
                  <a:pt x="359021" y="280142"/>
                  <a:pt x="359101" y="281035"/>
                </a:cubicBezTo>
                <a:cubicBezTo>
                  <a:pt x="359181" y="281927"/>
                  <a:pt x="359213" y="282820"/>
                  <a:pt x="359197" y="283713"/>
                </a:cubicBezTo>
                <a:cubicBezTo>
                  <a:pt x="359106" y="288683"/>
                  <a:pt x="358266" y="294689"/>
                  <a:pt x="356677" y="301732"/>
                </a:cubicBezTo>
                <a:cubicBezTo>
                  <a:pt x="355087" y="308775"/>
                  <a:pt x="353291" y="314590"/>
                  <a:pt x="351287" y="319177"/>
                </a:cubicBezTo>
                <a:cubicBezTo>
                  <a:pt x="348364" y="325375"/>
                  <a:pt x="343942" y="330647"/>
                  <a:pt x="338021" y="334995"/>
                </a:cubicBezTo>
                <a:cubicBezTo>
                  <a:pt x="332101" y="339343"/>
                  <a:pt x="326148" y="343085"/>
                  <a:pt x="320164" y="346221"/>
                </a:cubicBezTo>
                <a:cubicBezTo>
                  <a:pt x="312670" y="350335"/>
                  <a:pt x="305017" y="353524"/>
                  <a:pt x="297204" y="355789"/>
                </a:cubicBezTo>
                <a:cubicBezTo>
                  <a:pt x="289391" y="358053"/>
                  <a:pt x="281227" y="359201"/>
                  <a:pt x="272713" y="359233"/>
                </a:cubicBezTo>
                <a:cubicBezTo>
                  <a:pt x="260904" y="358994"/>
                  <a:pt x="249509" y="357048"/>
                  <a:pt x="238528" y="353397"/>
                </a:cubicBezTo>
                <a:cubicBezTo>
                  <a:pt x="227548" y="349745"/>
                  <a:pt x="216663" y="345823"/>
                  <a:pt x="205874" y="341629"/>
                </a:cubicBezTo>
                <a:cubicBezTo>
                  <a:pt x="198083" y="338833"/>
                  <a:pt x="190451" y="335686"/>
                  <a:pt x="182978" y="332189"/>
                </a:cubicBezTo>
                <a:cubicBezTo>
                  <a:pt x="175505" y="328691"/>
                  <a:pt x="168256" y="324779"/>
                  <a:pt x="161230" y="320453"/>
                </a:cubicBezTo>
                <a:cubicBezTo>
                  <a:pt x="146561" y="311310"/>
                  <a:pt x="131538" y="299971"/>
                  <a:pt x="116160" y="286435"/>
                </a:cubicBezTo>
                <a:cubicBezTo>
                  <a:pt x="100783" y="272899"/>
                  <a:pt x="86327" y="258441"/>
                  <a:pt x="72791" y="243062"/>
                </a:cubicBezTo>
                <a:cubicBezTo>
                  <a:pt x="59256" y="227683"/>
                  <a:pt x="47918" y="212659"/>
                  <a:pt x="38777" y="197988"/>
                </a:cubicBezTo>
                <a:cubicBezTo>
                  <a:pt x="34451" y="190962"/>
                  <a:pt x="30539" y="183712"/>
                  <a:pt x="27042" y="176238"/>
                </a:cubicBezTo>
                <a:cubicBezTo>
                  <a:pt x="23545" y="168765"/>
                  <a:pt x="20398" y="161132"/>
                  <a:pt x="17603" y="153340"/>
                </a:cubicBezTo>
                <a:cubicBezTo>
                  <a:pt x="13409" y="142550"/>
                  <a:pt x="9487" y="131664"/>
                  <a:pt x="5836" y="120683"/>
                </a:cubicBezTo>
                <a:cubicBezTo>
                  <a:pt x="2184" y="109701"/>
                  <a:pt x="239" y="98305"/>
                  <a:pt x="0" y="86495"/>
                </a:cubicBezTo>
                <a:cubicBezTo>
                  <a:pt x="32" y="77980"/>
                  <a:pt x="1180" y="69815"/>
                  <a:pt x="3444" y="62002"/>
                </a:cubicBezTo>
                <a:cubicBezTo>
                  <a:pt x="5708" y="54189"/>
                  <a:pt x="8897" y="46535"/>
                  <a:pt x="13011" y="39040"/>
                </a:cubicBezTo>
                <a:cubicBezTo>
                  <a:pt x="16146" y="33055"/>
                  <a:pt x="19888" y="27102"/>
                  <a:pt x="24235" y="21181"/>
                </a:cubicBezTo>
                <a:cubicBezTo>
                  <a:pt x="28583" y="15259"/>
                  <a:pt x="33855" y="10837"/>
                  <a:pt x="40052" y="7914"/>
                </a:cubicBezTo>
                <a:cubicBezTo>
                  <a:pt x="44639" y="5910"/>
                  <a:pt x="50453" y="4113"/>
                  <a:pt x="57495" y="2524"/>
                </a:cubicBezTo>
                <a:cubicBezTo>
                  <a:pt x="64538" y="935"/>
                  <a:pt x="70543" y="95"/>
                  <a:pt x="75513" y="4"/>
                </a:cubicBezTo>
                <a:close/>
              </a:path>
            </a:pathLst>
          </a:custGeom>
          <a:solidFill>
            <a:srgbClr val="9BC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 flipH="1">
            <a:off x="10186387" y="6668941"/>
            <a:ext cx="39548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3A3838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yoohyun704@gmail.com</a:t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838"/>
                </a:solidFill>
                <a:latin typeface="Raleway"/>
                <a:ea typeface="Raleway"/>
                <a:cs typeface="Raleway"/>
                <a:sym typeface="Raleway"/>
              </a:rPr>
              <a:t>genie8626@gmail.com</a:t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 flipH="1">
            <a:off x="14224476" y="6668941"/>
            <a:ext cx="3954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838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 flipH="1">
            <a:off x="6204687" y="6668941"/>
            <a:ext cx="3954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838"/>
                </a:solidFill>
                <a:latin typeface="Raleway"/>
                <a:ea typeface="Raleway"/>
                <a:cs typeface="Raleway"/>
                <a:sym typeface="Raleway"/>
              </a:rPr>
              <a:t> Ulsan, South Korea</a:t>
            </a:r>
            <a:endParaRPr sz="2000">
              <a:solidFill>
                <a:srgbClr val="3A38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405" y="4963886"/>
            <a:ext cx="10710366" cy="4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1905000" y="1905000"/>
            <a:ext cx="20573999" cy="9906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0" y="0"/>
            <a:ext cx="12192000" cy="13716000"/>
            <a:chOff x="0" y="0"/>
            <a:chExt cx="12192000" cy="13716000"/>
          </a:xfrm>
        </p:grpSpPr>
        <p:sp>
          <p:nvSpPr>
            <p:cNvPr id="102" name="Google Shape;102;p3"/>
            <p:cNvSpPr/>
            <p:nvPr/>
          </p:nvSpPr>
          <p:spPr>
            <a:xfrm>
              <a:off x="0" y="0"/>
              <a:ext cx="12192000" cy="960120"/>
            </a:xfrm>
            <a:prstGeom prst="rect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0" y="12755880"/>
              <a:ext cx="12192000" cy="960120"/>
            </a:xfrm>
            <a:prstGeom prst="rect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-5417821" y="6377942"/>
              <a:ext cx="11795762" cy="960120"/>
            </a:xfrm>
            <a:prstGeom prst="rect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12192000" y="0"/>
            <a:ext cx="12192000" cy="13716000"/>
            <a:chOff x="12192000" y="0"/>
            <a:chExt cx="12192000" cy="13716000"/>
          </a:xfrm>
        </p:grpSpPr>
        <p:sp>
          <p:nvSpPr>
            <p:cNvPr id="106" name="Google Shape;106;p3"/>
            <p:cNvSpPr/>
            <p:nvPr/>
          </p:nvSpPr>
          <p:spPr>
            <a:xfrm rot="10800000">
              <a:off x="12192000" y="12755880"/>
              <a:ext cx="12192000" cy="9601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12192000" y="0"/>
              <a:ext cx="12192000" cy="9601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-5400000">
              <a:off x="18006059" y="6377938"/>
              <a:ext cx="11795762" cy="9601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6203063" y="3753113"/>
            <a:ext cx="119778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Food at Home</a:t>
            </a:r>
            <a:endParaRPr b="1" i="0" sz="72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832747" y="5588712"/>
            <a:ext cx="16718506" cy="489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한국에서 다이어트와 Health Food에 대한 관심이 점차 증가하고있다.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유기농 식품과 다이어트 정보들을 공유하기위한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다이어터들의 새로운 플랫폼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41380" y="9166730"/>
            <a:ext cx="22937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More Info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3136711" y="8038021"/>
            <a:ext cx="4067033" cy="1339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817892" y="8038021"/>
            <a:ext cx="4067033" cy="1339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2499075" y="8038021"/>
            <a:ext cx="4067033" cy="1339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7180256" y="8038021"/>
            <a:ext cx="4067033" cy="1339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728113" y="8455997"/>
            <a:ext cx="2884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메인</a:t>
            </a:r>
            <a:endParaRPr b="0" i="0" sz="2800" u="none" cap="none" strike="noStrike">
              <a:solidFill>
                <a:srgbClr val="3A38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4"/>
          <p:cNvSpPr/>
          <p:nvPr>
            <p:ph idx="2" type="pic"/>
          </p:nvPr>
        </p:nvSpPr>
        <p:spPr>
          <a:xfrm>
            <a:off x="3136712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>
            <p:ph idx="3" type="pic"/>
          </p:nvPr>
        </p:nvSpPr>
        <p:spPr>
          <a:xfrm>
            <a:off x="7817893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>
            <p:ph idx="4" type="pic"/>
          </p:nvPr>
        </p:nvSpPr>
        <p:spPr>
          <a:xfrm>
            <a:off x="12499074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>
            <p:ph idx="5" type="pic"/>
          </p:nvPr>
        </p:nvSpPr>
        <p:spPr>
          <a:xfrm>
            <a:off x="17180256" y="3506963"/>
            <a:ext cx="4067033" cy="45310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409294" y="8585112"/>
            <a:ext cx="2884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회원가입</a:t>
            </a:r>
            <a:endParaRPr b="0" i="0" sz="2800" u="none" cap="none" strike="noStrike">
              <a:solidFill>
                <a:srgbClr val="3A38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3090476" y="8585112"/>
            <a:ext cx="2884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로그인</a:t>
            </a:r>
            <a:endParaRPr b="0" i="0" sz="2800" u="none" cap="none" strike="noStrike">
              <a:solidFill>
                <a:srgbClr val="3A38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7771658" y="8585112"/>
            <a:ext cx="28842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게시판</a:t>
            </a:r>
            <a:endParaRPr b="0" i="0" sz="2800" u="none" cap="none" strike="noStrike">
              <a:solidFill>
                <a:srgbClr val="3A38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903513" y="625494"/>
            <a:ext cx="1989067" cy="523220"/>
            <a:chOff x="903513" y="625494"/>
            <a:chExt cx="1989067" cy="523220"/>
          </a:xfrm>
        </p:grpSpPr>
        <p:sp>
          <p:nvSpPr>
            <p:cNvPr id="129" name="Google Shape;129;p4"/>
            <p:cNvSpPr/>
            <p:nvPr/>
          </p:nvSpPr>
          <p:spPr>
            <a:xfrm>
              <a:off x="1064388" y="625494"/>
              <a:ext cx="18281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주요 기능</a:t>
              </a:r>
              <a:endParaRPr b="0" i="0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24788" r="24787" t="0"/>
          <a:stretch/>
        </p:blipFill>
        <p:spPr>
          <a:xfrm>
            <a:off x="3136711" y="3506963"/>
            <a:ext cx="4067031" cy="4531058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25913" r="25913" t="0"/>
          <a:stretch/>
        </p:blipFill>
        <p:spPr>
          <a:xfrm>
            <a:off x="7817889" y="3506962"/>
            <a:ext cx="4067031" cy="4531058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 b="0" l="26158" r="26158" t="0"/>
          <a:stretch/>
        </p:blipFill>
        <p:spPr>
          <a:xfrm>
            <a:off x="12499064" y="3506961"/>
            <a:ext cx="4067031" cy="4531057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 b="0" l="30041" r="30041" t="0"/>
          <a:stretch/>
        </p:blipFill>
        <p:spPr>
          <a:xfrm>
            <a:off x="17192255" y="3506960"/>
            <a:ext cx="4067030" cy="4531057"/>
          </a:xfrm>
          <a:custGeom>
            <a:rect b="b" l="l" r="r" t="t"/>
            <a:pathLst>
              <a:path extrusionOk="0" h="3236685" w="3236685">
                <a:moveTo>
                  <a:pt x="0" y="0"/>
                </a:moveTo>
                <a:lnTo>
                  <a:pt x="3236685" y="0"/>
                </a:lnTo>
                <a:lnTo>
                  <a:pt x="3236685" y="3236685"/>
                </a:lnTo>
                <a:lnTo>
                  <a:pt x="0" y="323668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10859069" y="-64701"/>
            <a:ext cx="13524931" cy="97717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2449599" y="5979283"/>
            <a:ext cx="48591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5964197" y="10772288"/>
            <a:ext cx="0" cy="595021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6102333" y="10683797"/>
            <a:ext cx="73621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3A3838"/>
                </a:solidFill>
              </a:rPr>
              <a:t>프로토타입 툴</a:t>
            </a:r>
            <a:endParaRPr sz="4800">
              <a:solidFill>
                <a:srgbClr val="3A383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4800">
                <a:solidFill>
                  <a:srgbClr val="3A3838"/>
                </a:solidFill>
              </a:rPr>
              <a:t>카카오 오븐</a:t>
            </a:r>
            <a:r>
              <a:rPr lang="en-US" sz="4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4800">
                <a:solidFill>
                  <a:srgbClr val="3A3838"/>
                </a:solidFill>
              </a:rPr>
              <a:t>을 활용한</a:t>
            </a:r>
            <a:endParaRPr sz="4800">
              <a:solidFill>
                <a:srgbClr val="3A383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3A3838"/>
                </a:solidFill>
              </a:rPr>
              <a:t>초기디자인</a:t>
            </a:r>
            <a:endParaRPr sz="4800">
              <a:solidFill>
                <a:srgbClr val="3A3838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903513" y="625500"/>
            <a:ext cx="2278888" cy="523200"/>
            <a:chOff x="903513" y="625500"/>
            <a:chExt cx="2278888" cy="523200"/>
          </a:xfrm>
        </p:grpSpPr>
        <p:sp>
          <p:nvSpPr>
            <p:cNvPr id="144" name="Google Shape;144;p5"/>
            <p:cNvSpPr/>
            <p:nvPr/>
          </p:nvSpPr>
          <p:spPr>
            <a:xfrm>
              <a:off x="1064401" y="625500"/>
              <a:ext cx="2118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800">
                  <a:solidFill>
                    <a:srgbClr val="3A3838"/>
                  </a:solidFill>
                </a:rPr>
                <a:t>초기디자인</a:t>
              </a:r>
              <a:endParaRPr sz="2800">
                <a:solidFill>
                  <a:srgbClr val="3A3838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030" y="3154075"/>
            <a:ext cx="16042649" cy="5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6014a561_0_40"/>
          <p:cNvSpPr/>
          <p:nvPr/>
        </p:nvSpPr>
        <p:spPr>
          <a:xfrm>
            <a:off x="10859069" y="-64701"/>
            <a:ext cx="13524900" cy="9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ae6014a561_0_40"/>
          <p:cNvSpPr/>
          <p:nvPr/>
        </p:nvSpPr>
        <p:spPr>
          <a:xfrm>
            <a:off x="2449599" y="5979283"/>
            <a:ext cx="4859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153" name="Google Shape;153;gae6014a561_0_40"/>
          <p:cNvCxnSpPr/>
          <p:nvPr/>
        </p:nvCxnSpPr>
        <p:spPr>
          <a:xfrm>
            <a:off x="5964197" y="10772288"/>
            <a:ext cx="0" cy="594900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gae6014a561_0_40"/>
          <p:cNvSpPr/>
          <p:nvPr/>
        </p:nvSpPr>
        <p:spPr>
          <a:xfrm>
            <a:off x="6102333" y="10683797"/>
            <a:ext cx="73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rgbClr val="3A3838"/>
                </a:solidFill>
              </a:rPr>
              <a:t>데이터베이스 구축을 위한</a:t>
            </a:r>
            <a:endParaRPr sz="4800">
              <a:solidFill>
                <a:srgbClr val="3A383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rgbClr val="3A3838"/>
                </a:solidFill>
              </a:rPr>
              <a:t>테이블 설계 작업</a:t>
            </a:r>
            <a:endParaRPr sz="4800">
              <a:solidFill>
                <a:srgbClr val="3A383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rgbClr val="3A3838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55" name="Google Shape;155;gae6014a561_0_40"/>
          <p:cNvGrpSpPr/>
          <p:nvPr/>
        </p:nvGrpSpPr>
        <p:grpSpPr>
          <a:xfrm>
            <a:off x="903513" y="625500"/>
            <a:ext cx="2278888" cy="523200"/>
            <a:chOff x="903513" y="625500"/>
            <a:chExt cx="2278888" cy="523200"/>
          </a:xfrm>
        </p:grpSpPr>
        <p:sp>
          <p:nvSpPr>
            <p:cNvPr id="156" name="Google Shape;156;gae6014a561_0_40"/>
            <p:cNvSpPr/>
            <p:nvPr/>
          </p:nvSpPr>
          <p:spPr>
            <a:xfrm>
              <a:off x="1064401" y="625500"/>
              <a:ext cx="2118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800">
                  <a:solidFill>
                    <a:srgbClr val="3A3838"/>
                  </a:solidFill>
                </a:rPr>
                <a:t>테이블 설계</a:t>
              </a:r>
              <a:endParaRPr sz="2800">
                <a:solidFill>
                  <a:srgbClr val="3A3838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2800">
                <a:solidFill>
                  <a:srgbClr val="3A3838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57" name="Google Shape;157;gae6014a561_0_40"/>
            <p:cNvSpPr/>
            <p:nvPr/>
          </p:nvSpPr>
          <p:spPr>
            <a:xfrm>
              <a:off x="903513" y="850208"/>
              <a:ext cx="160800" cy="160800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gae6014a56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829250"/>
            <a:ext cx="14326774" cy="63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6014a561_0_24"/>
          <p:cNvSpPr/>
          <p:nvPr/>
        </p:nvSpPr>
        <p:spPr>
          <a:xfrm>
            <a:off x="10859069" y="-64701"/>
            <a:ext cx="13524900" cy="97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ae6014a561_0_24"/>
          <p:cNvSpPr/>
          <p:nvPr/>
        </p:nvSpPr>
        <p:spPr>
          <a:xfrm>
            <a:off x="2449599" y="5979283"/>
            <a:ext cx="4859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cxnSp>
        <p:nvCxnSpPr>
          <p:cNvPr id="165" name="Google Shape;165;gae6014a561_0_24"/>
          <p:cNvCxnSpPr/>
          <p:nvPr/>
        </p:nvCxnSpPr>
        <p:spPr>
          <a:xfrm>
            <a:off x="5964197" y="10772288"/>
            <a:ext cx="0" cy="594900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gae6014a561_0_24"/>
          <p:cNvSpPr/>
          <p:nvPr/>
        </p:nvSpPr>
        <p:spPr>
          <a:xfrm>
            <a:off x="6102333" y="10683797"/>
            <a:ext cx="736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초기 회원가입 화면 &lt;html&gt; </a:t>
            </a:r>
            <a:endParaRPr b="0" i="0" sz="4800" u="none" cap="none" strike="noStrike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67" name="Google Shape;167;gae6014a561_0_24"/>
          <p:cNvGrpSpPr/>
          <p:nvPr/>
        </p:nvGrpSpPr>
        <p:grpSpPr>
          <a:xfrm>
            <a:off x="903513" y="625494"/>
            <a:ext cx="1989075" cy="523200"/>
            <a:chOff x="903513" y="625494"/>
            <a:chExt cx="1989075" cy="523200"/>
          </a:xfrm>
        </p:grpSpPr>
        <p:sp>
          <p:nvSpPr>
            <p:cNvPr id="168" name="Google Shape;168;gae6014a561_0_24"/>
            <p:cNvSpPr/>
            <p:nvPr/>
          </p:nvSpPr>
          <p:spPr>
            <a:xfrm>
              <a:off x="1064388" y="625494"/>
              <a:ext cx="182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초기 화면</a:t>
              </a:r>
              <a:endParaRPr b="0" i="0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69" name="Google Shape;169;gae6014a561_0_24"/>
            <p:cNvSpPr/>
            <p:nvPr/>
          </p:nvSpPr>
          <p:spPr>
            <a:xfrm>
              <a:off x="903513" y="850208"/>
              <a:ext cx="160800" cy="160800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gae6014a56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410" y="3772610"/>
            <a:ext cx="12893815" cy="695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ae6014a561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7850" y="912198"/>
            <a:ext cx="10354846" cy="7853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e6014a561_0_24"/>
          <p:cNvSpPr/>
          <p:nvPr/>
        </p:nvSpPr>
        <p:spPr>
          <a:xfrm>
            <a:off x="13745680" y="9045657"/>
            <a:ext cx="668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휴대전화, 이메일은 &lt;input&gt;태그를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각각 한 개씩만 생성함 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>
            <a:off x="0" y="3944203"/>
            <a:ext cx="13524931" cy="97717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6"/>
          <p:cNvCxnSpPr/>
          <p:nvPr/>
        </p:nvCxnSpPr>
        <p:spPr>
          <a:xfrm>
            <a:off x="12192000" y="10579069"/>
            <a:ext cx="0" cy="595021"/>
          </a:xfrm>
          <a:prstGeom prst="straightConnector1">
            <a:avLst/>
          </a:prstGeom>
          <a:noFill/>
          <a:ln cap="flat" cmpd="sng" w="76200">
            <a:solidFill>
              <a:srgbClr val="9BCCC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6"/>
          <p:cNvSpPr/>
          <p:nvPr/>
        </p:nvSpPr>
        <p:spPr>
          <a:xfrm>
            <a:off x="12330137" y="10490578"/>
            <a:ext cx="67705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3A383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초기 게시판 화면 &lt;html&gt; </a:t>
            </a:r>
            <a:endParaRPr b="0" i="0" sz="4800" u="none" cap="none" strike="noStrike">
              <a:solidFill>
                <a:srgbClr val="3A383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0" name="Google Shape;180;p6"/>
          <p:cNvSpPr/>
          <p:nvPr>
            <p:ph idx="2" type="pic"/>
          </p:nvPr>
        </p:nvSpPr>
        <p:spPr>
          <a:xfrm>
            <a:off x="8952931" y="1905000"/>
            <a:ext cx="13526070" cy="785314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2931" y="1905000"/>
            <a:ext cx="13524927" cy="7853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6"/>
          <p:cNvGrpSpPr/>
          <p:nvPr/>
        </p:nvGrpSpPr>
        <p:grpSpPr>
          <a:xfrm>
            <a:off x="903513" y="625494"/>
            <a:ext cx="1989067" cy="523220"/>
            <a:chOff x="903513" y="625494"/>
            <a:chExt cx="1989067" cy="523220"/>
          </a:xfrm>
        </p:grpSpPr>
        <p:sp>
          <p:nvSpPr>
            <p:cNvPr id="183" name="Google Shape;183;p6"/>
            <p:cNvSpPr/>
            <p:nvPr/>
          </p:nvSpPr>
          <p:spPr>
            <a:xfrm>
              <a:off x="1064388" y="625494"/>
              <a:ext cx="18281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초기 화면</a:t>
              </a:r>
              <a:endParaRPr b="0" i="0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>
            <a:off x="2642473" y="12030417"/>
            <a:ext cx="66874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rPr>
              <a:t>Java의 for 구문을 .jsp파일에 직접 활용 </a:t>
            </a:r>
            <a:endParaRPr b="0" i="0" sz="2800" u="none" cap="none" strike="noStrike">
              <a:solidFill>
                <a:srgbClr val="3A3838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388" y="4572000"/>
            <a:ext cx="10296525" cy="7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9726303" y="1905001"/>
            <a:ext cx="4931394" cy="17662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0084935" y="10519842"/>
            <a:ext cx="42141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 MORE</a:t>
            </a:r>
            <a:endParaRPr b="0" i="0" sz="4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9726299" y="1785106"/>
            <a:ext cx="488378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Database Connectivity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7"/>
          <p:cNvSpPr/>
          <p:nvPr>
            <p:ph idx="3" type="pic"/>
          </p:nvPr>
        </p:nvSpPr>
        <p:spPr>
          <a:xfrm>
            <a:off x="1905001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>
            <p:ph idx="4" type="pic"/>
          </p:nvPr>
        </p:nvSpPr>
        <p:spPr>
          <a:xfrm>
            <a:off x="15130816" y="1905000"/>
            <a:ext cx="7348185" cy="98826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>
            <p:ph idx="2" type="pic"/>
          </p:nvPr>
        </p:nvSpPr>
        <p:spPr>
          <a:xfrm>
            <a:off x="9726303" y="4115939"/>
            <a:ext cx="4931394" cy="767174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>
            <a:off x="903513" y="625493"/>
            <a:ext cx="3989763" cy="523220"/>
            <a:chOff x="903513" y="625493"/>
            <a:chExt cx="3989763" cy="523220"/>
          </a:xfrm>
        </p:grpSpPr>
        <p:sp>
          <p:nvSpPr>
            <p:cNvPr id="198" name="Google Shape;198;p7"/>
            <p:cNvSpPr/>
            <p:nvPr/>
          </p:nvSpPr>
          <p:spPr>
            <a:xfrm>
              <a:off x="1064387" y="625493"/>
              <a:ext cx="3828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3A3838"/>
                  </a:solidFill>
                  <a:latin typeface="Raleway Thin"/>
                  <a:ea typeface="Raleway Thin"/>
                  <a:cs typeface="Raleway Thin"/>
                  <a:sym typeface="Raleway Thin"/>
                </a:rPr>
                <a:t>JDBC vs Mybatis</a:t>
              </a:r>
              <a:endParaRPr sz="2800">
                <a:solidFill>
                  <a:srgbClr val="3A3838"/>
                </a:solidFill>
                <a:latin typeface="Raleway Thin"/>
                <a:ea typeface="Raleway Thin"/>
                <a:cs typeface="Raleway Thin"/>
                <a:sym typeface="Raleway Thin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03513" y="850208"/>
              <a:ext cx="160875" cy="160875"/>
            </a:xfrm>
            <a:prstGeom prst="ellipse">
              <a:avLst/>
            </a:prstGeom>
            <a:solidFill>
              <a:srgbClr val="9BCC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9726303" y="4127157"/>
            <a:ext cx="4931394" cy="7660529"/>
          </a:xfrm>
          <a:prstGeom prst="rect">
            <a:avLst/>
          </a:prstGeom>
          <a:solidFill>
            <a:srgbClr val="9BCC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928314"/>
            <a:ext cx="7348185" cy="985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0814" y="1928314"/>
            <a:ext cx="7348184" cy="985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9726301" y="4123796"/>
            <a:ext cx="4931394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개발자가 직접 if구문,  PrepareStatement의 setType() 등에 대한 모든 작업을 생성하고 처리한다.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.jsp와 servlet을 이용한 DB &lt;Connection pools&gt;를 활용하여 메모리 효율성을 높인다.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회원정보 form을 open할 때, 메모리가 많이 소요된다.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2014-09-26T10:57:37Z</dcterms:created>
  <dc:creator>USER</dc:creator>
</cp:coreProperties>
</file>