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6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B61BEF0D-F0BB-DE4B-95CE-6DB70DBA9567}" type="datetimeFigureOut">
              <a:rPr lang="en-US" dirty="0"/>
              <a:pPr/>
              <a:t>7/26/2019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smtClean="0"/>
              <a:t>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smtClean="0"/>
              <a:t>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7/26/2019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smtClean="0"/>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7/26/2019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7/26/2019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CONCEPTION ET REALISATION D’UNE APPLICATION SCOLAIRE</a:t>
            </a:r>
            <a:endParaRPr lang="en-US" dirty="0"/>
          </a:p>
        </p:txBody>
      </p:sp>
      <p:sp>
        <p:nvSpPr>
          <p:cNvPr id="3" name="Sous-titre 2"/>
          <p:cNvSpPr>
            <a:spLocks noGrp="1"/>
          </p:cNvSpPr>
          <p:nvPr>
            <p:ph type="subTitle" idx="1"/>
          </p:nvPr>
        </p:nvSpPr>
        <p:spPr>
          <a:xfrm>
            <a:off x="8776652" y="3843867"/>
            <a:ext cx="2326777" cy="1947333"/>
          </a:xfrm>
        </p:spPr>
        <p:txBody>
          <a:bodyPr/>
          <a:lstStyle/>
          <a:p>
            <a:r>
              <a:rPr lang="fr-FR" dirty="0"/>
              <a:t>Réalisé par:</a:t>
            </a:r>
          </a:p>
          <a:p>
            <a:r>
              <a:rPr lang="fr-FR" dirty="0"/>
              <a:t>Mr. Issa TELLY</a:t>
            </a:r>
          </a:p>
          <a:p>
            <a:r>
              <a:rPr lang="fr-FR" dirty="0"/>
              <a:t>Encadré par :</a:t>
            </a:r>
          </a:p>
          <a:p>
            <a:r>
              <a:rPr lang="fr-FR" dirty="0"/>
              <a:t>Pr . KONATE</a:t>
            </a:r>
            <a:endParaRPr lang="en-US" dirty="0"/>
          </a:p>
          <a:p>
            <a:endParaRPr lang="en-US" dirty="0"/>
          </a:p>
        </p:txBody>
      </p:sp>
    </p:spTree>
    <p:extLst>
      <p:ext uri="{BB962C8B-B14F-4D97-AF65-F5344CB8AC3E}">
        <p14:creationId xmlns:p14="http://schemas.microsoft.com/office/powerpoint/2010/main" val="1182161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6543" y="248194"/>
            <a:ext cx="8534400" cy="1201782"/>
          </a:xfrm>
        </p:spPr>
        <p:txBody>
          <a:bodyPr/>
          <a:lstStyle/>
          <a:p>
            <a:r>
              <a:rPr lang="fr-FR" dirty="0"/>
              <a:t>SPECIFICATION DES BESOINS </a:t>
            </a:r>
            <a:r>
              <a:rPr lang="fr-FR" dirty="0" smtClean="0"/>
              <a:t>non FONCTIONNELS</a:t>
            </a:r>
            <a:r>
              <a:rPr lang="fr-FR" dirty="0"/>
              <a:t>:</a:t>
            </a:r>
            <a:endParaRPr lang="en-US" dirty="0"/>
          </a:p>
        </p:txBody>
      </p:sp>
      <p:sp>
        <p:nvSpPr>
          <p:cNvPr id="3" name="Espace réservé du contenu 2"/>
          <p:cNvSpPr>
            <a:spLocks noGrp="1"/>
          </p:cNvSpPr>
          <p:nvPr>
            <p:ph idx="1"/>
          </p:nvPr>
        </p:nvSpPr>
        <p:spPr>
          <a:xfrm>
            <a:off x="1376543" y="1567543"/>
            <a:ext cx="8534400" cy="4575387"/>
          </a:xfrm>
        </p:spPr>
        <p:txBody>
          <a:bodyPr>
            <a:normAutofit/>
          </a:bodyPr>
          <a:lstStyle/>
          <a:p>
            <a:pPr marL="0" indent="0">
              <a:buNone/>
            </a:pPr>
            <a:r>
              <a:rPr lang="fr-FR" dirty="0" smtClean="0"/>
              <a:t>Apres avoir déterminé les besoins fonctionnels, nous présentons ci-dessus l’ensemble de contraintes a respecter pour garantir la performance du système, donc pour fournir un produit performant qui respecte les exigences de l’utilisateur et qui faire face a des risques de panne ou de non fonctionnement.</a:t>
            </a:r>
          </a:p>
          <a:p>
            <a:r>
              <a:rPr lang="fr-FR" dirty="0" smtClean="0"/>
              <a:t>Performance : temps de réponse minimum et fonctionnalités répondant aux besoins de l’utilisateur</a:t>
            </a:r>
          </a:p>
          <a:p>
            <a:r>
              <a:rPr lang="fr-FR" dirty="0" smtClean="0"/>
              <a:t>La simplicité: un visiteur assez modeste pourra utiliser l’application</a:t>
            </a:r>
          </a:p>
          <a:p>
            <a:r>
              <a:rPr lang="fr-FR" dirty="0" smtClean="0"/>
              <a:t>L’ergonomie de l’interface :</a:t>
            </a:r>
            <a:r>
              <a:rPr lang="en-US" dirty="0"/>
              <a:t> </a:t>
            </a:r>
            <a:r>
              <a:rPr lang="en-US" dirty="0" smtClean="0"/>
              <a:t>les interfaces doivent etre simple et convivialist: elminer l’emconbrement</a:t>
            </a:r>
          </a:p>
          <a:p>
            <a:r>
              <a:rPr lang="fr-FR" dirty="0" smtClean="0"/>
              <a:t>La modularité de l’application :</a:t>
            </a:r>
            <a:r>
              <a:rPr lang="fr-FR" dirty="0"/>
              <a:t> </a:t>
            </a:r>
            <a:r>
              <a:rPr lang="fr-FR" dirty="0" smtClean="0"/>
              <a:t>Avoir un code simple facile a maintenir et  a comprendre en cas de besoin.</a:t>
            </a:r>
          </a:p>
        </p:txBody>
      </p:sp>
    </p:spTree>
    <p:extLst>
      <p:ext uri="{BB962C8B-B14F-4D97-AF65-F5344CB8AC3E}">
        <p14:creationId xmlns:p14="http://schemas.microsoft.com/office/powerpoint/2010/main" val="3679781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29240" y="0"/>
            <a:ext cx="8534400" cy="685799"/>
          </a:xfrm>
        </p:spPr>
        <p:txBody>
          <a:bodyPr/>
          <a:lstStyle/>
          <a:p>
            <a:r>
              <a:rPr lang="fr-FR" dirty="0" smtClean="0"/>
              <a:t>Diagrammes de classes</a:t>
            </a:r>
            <a:endParaRPr lang="en-US" dirty="0"/>
          </a:p>
        </p:txBody>
      </p:sp>
      <p:pic>
        <p:nvPicPr>
          <p:cNvPr id="6" name="Espace réservé du contenu 5"/>
          <p:cNvPicPr>
            <a:picLocks noGrp="1" noChangeAspect="1"/>
          </p:cNvPicPr>
          <p:nvPr>
            <p:ph idx="1"/>
          </p:nvPr>
        </p:nvPicPr>
        <p:blipFill>
          <a:blip r:embed="rId2"/>
          <a:stretch>
            <a:fillRect/>
          </a:stretch>
        </p:blipFill>
        <p:spPr>
          <a:xfrm>
            <a:off x="248194" y="685799"/>
            <a:ext cx="11260183" cy="5963195"/>
          </a:xfrm>
          <a:prstGeom prst="rect">
            <a:avLst/>
          </a:prstGeom>
        </p:spPr>
      </p:pic>
    </p:spTree>
    <p:extLst>
      <p:ext uri="{BB962C8B-B14F-4D97-AF65-F5344CB8AC3E}">
        <p14:creationId xmlns:p14="http://schemas.microsoft.com/office/powerpoint/2010/main" val="194201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29240" y="0"/>
            <a:ext cx="8534400" cy="991325"/>
          </a:xfrm>
        </p:spPr>
        <p:txBody>
          <a:bodyPr/>
          <a:lstStyle/>
          <a:p>
            <a:r>
              <a:rPr lang="fr-FR" dirty="0" smtClean="0"/>
              <a:t>Diagrammes de CAS D’utilisations</a:t>
            </a:r>
            <a:endParaRPr lang="en-US" dirty="0"/>
          </a:p>
        </p:txBody>
      </p:sp>
      <p:pic>
        <p:nvPicPr>
          <p:cNvPr id="4" name="Espace réservé du contenu 3"/>
          <p:cNvPicPr>
            <a:picLocks noGrp="1" noChangeAspect="1"/>
          </p:cNvPicPr>
          <p:nvPr>
            <p:ph idx="1"/>
          </p:nvPr>
        </p:nvPicPr>
        <p:blipFill>
          <a:blip r:embed="rId2"/>
          <a:stretch>
            <a:fillRect/>
          </a:stretch>
        </p:blipFill>
        <p:spPr>
          <a:xfrm>
            <a:off x="796834" y="990600"/>
            <a:ext cx="10332720" cy="5671457"/>
          </a:xfrm>
          <a:prstGeom prst="rect">
            <a:avLst/>
          </a:prstGeom>
        </p:spPr>
      </p:pic>
    </p:spTree>
    <p:extLst>
      <p:ext uri="{BB962C8B-B14F-4D97-AF65-F5344CB8AC3E}">
        <p14:creationId xmlns:p14="http://schemas.microsoft.com/office/powerpoint/2010/main" val="2621303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4583" y="0"/>
            <a:ext cx="10319657" cy="991325"/>
          </a:xfrm>
        </p:spPr>
        <p:txBody>
          <a:bodyPr>
            <a:normAutofit/>
          </a:bodyPr>
          <a:lstStyle/>
          <a:p>
            <a:r>
              <a:rPr lang="fr-FR" dirty="0" err="1" smtClean="0"/>
              <a:t>Mcd</a:t>
            </a:r>
            <a:r>
              <a:rPr lang="fr-FR" dirty="0" smtClean="0"/>
              <a:t>(</a:t>
            </a:r>
            <a:r>
              <a:rPr lang="fr-FR" dirty="0" err="1" smtClean="0"/>
              <a:t>modele</a:t>
            </a:r>
            <a:r>
              <a:rPr lang="fr-FR" dirty="0" smtClean="0"/>
              <a:t> conceptuel des </a:t>
            </a:r>
            <a:r>
              <a:rPr lang="fr-FR" dirty="0" err="1" smtClean="0"/>
              <a:t>donnees</a:t>
            </a:r>
            <a:r>
              <a:rPr lang="fr-FR" dirty="0" smtClean="0"/>
              <a:t>)</a:t>
            </a:r>
            <a:endParaRPr lang="en-US" dirty="0"/>
          </a:p>
        </p:txBody>
      </p:sp>
      <p:pic>
        <p:nvPicPr>
          <p:cNvPr id="4" name="Espace réservé du contenu 3"/>
          <p:cNvPicPr>
            <a:picLocks noGrp="1" noChangeAspect="1"/>
          </p:cNvPicPr>
          <p:nvPr>
            <p:ph idx="1"/>
          </p:nvPr>
        </p:nvPicPr>
        <p:blipFill>
          <a:blip r:embed="rId2"/>
          <a:stretch>
            <a:fillRect/>
          </a:stretch>
        </p:blipFill>
        <p:spPr>
          <a:xfrm>
            <a:off x="744583" y="990600"/>
            <a:ext cx="10319657" cy="5867400"/>
          </a:xfrm>
          <a:prstGeom prst="rect">
            <a:avLst/>
          </a:prstGeom>
        </p:spPr>
      </p:pic>
    </p:spTree>
    <p:extLst>
      <p:ext uri="{BB962C8B-B14F-4D97-AF65-F5344CB8AC3E}">
        <p14:creationId xmlns:p14="http://schemas.microsoft.com/office/powerpoint/2010/main" val="836180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4583" y="0"/>
            <a:ext cx="10319657" cy="991325"/>
          </a:xfrm>
        </p:spPr>
        <p:txBody>
          <a:bodyPr>
            <a:normAutofit/>
          </a:bodyPr>
          <a:lstStyle/>
          <a:p>
            <a:r>
              <a:rPr lang="fr-FR" dirty="0" err="1" smtClean="0"/>
              <a:t>Mld</a:t>
            </a:r>
            <a:r>
              <a:rPr lang="fr-FR" dirty="0" smtClean="0"/>
              <a:t>(</a:t>
            </a:r>
            <a:r>
              <a:rPr lang="fr-FR" dirty="0" err="1" smtClean="0"/>
              <a:t>modele</a:t>
            </a:r>
            <a:r>
              <a:rPr lang="fr-FR" dirty="0" smtClean="0"/>
              <a:t> logiques des </a:t>
            </a:r>
            <a:r>
              <a:rPr lang="fr-FR" dirty="0" err="1" smtClean="0"/>
              <a:t>donnees</a:t>
            </a:r>
            <a:r>
              <a:rPr lang="fr-FR" dirty="0" smtClean="0"/>
              <a:t>)</a:t>
            </a:r>
            <a:endParaRPr lang="en-US" dirty="0"/>
          </a:p>
        </p:txBody>
      </p:sp>
      <p:sp>
        <p:nvSpPr>
          <p:cNvPr id="5" name="Espace réservé du contenu 4"/>
          <p:cNvSpPr>
            <a:spLocks noGrp="1"/>
          </p:cNvSpPr>
          <p:nvPr>
            <p:ph idx="1"/>
          </p:nvPr>
        </p:nvSpPr>
        <p:spPr>
          <a:xfrm>
            <a:off x="684212" y="991325"/>
            <a:ext cx="8534400" cy="5540103"/>
          </a:xfrm>
        </p:spPr>
        <p:txBody>
          <a:bodyPr>
            <a:normAutofit/>
          </a:bodyPr>
          <a:lstStyle/>
          <a:p>
            <a:r>
              <a:rPr lang="fr-FR" dirty="0" smtClean="0"/>
              <a:t>Etudiant(</a:t>
            </a:r>
            <a:r>
              <a:rPr lang="fr-FR" u="sng" dirty="0" smtClean="0"/>
              <a:t>id</a:t>
            </a:r>
            <a:r>
              <a:rPr lang="fr-FR" dirty="0" smtClean="0"/>
              <a:t>, nom, prénom, sexe, phone, adresse)</a:t>
            </a:r>
          </a:p>
          <a:p>
            <a:r>
              <a:rPr lang="fr-FR" dirty="0" smtClean="0"/>
              <a:t>Classe(</a:t>
            </a:r>
            <a:r>
              <a:rPr lang="fr-FR" u="sng" dirty="0" smtClean="0"/>
              <a:t>id</a:t>
            </a:r>
            <a:r>
              <a:rPr lang="fr-FR" dirty="0" smtClean="0"/>
              <a:t>, libelle)</a:t>
            </a:r>
          </a:p>
          <a:p>
            <a:r>
              <a:rPr lang="fr-FR" dirty="0"/>
              <a:t>User(</a:t>
            </a:r>
            <a:r>
              <a:rPr lang="fr-FR" u="sng" dirty="0"/>
              <a:t>id</a:t>
            </a:r>
            <a:r>
              <a:rPr lang="fr-FR" dirty="0"/>
              <a:t>, nom, </a:t>
            </a:r>
            <a:r>
              <a:rPr lang="fr-FR" dirty="0" smtClean="0"/>
              <a:t>prénom, </a:t>
            </a:r>
            <a:r>
              <a:rPr lang="fr-FR" dirty="0"/>
              <a:t>login, mot de passe</a:t>
            </a:r>
            <a:r>
              <a:rPr lang="fr-FR" dirty="0" smtClean="0"/>
              <a:t>)</a:t>
            </a:r>
          </a:p>
          <a:p>
            <a:r>
              <a:rPr lang="fr-FR" dirty="0" smtClean="0"/>
              <a:t>Inscription(</a:t>
            </a:r>
            <a:r>
              <a:rPr lang="fr-FR" u="sng" dirty="0" smtClean="0"/>
              <a:t>id</a:t>
            </a:r>
            <a:r>
              <a:rPr lang="fr-FR" dirty="0" smtClean="0"/>
              <a:t>, #id_etu, id_classe, montant, date,id_user)</a:t>
            </a:r>
          </a:p>
          <a:p>
            <a:r>
              <a:rPr lang="fr-FR" dirty="0" smtClean="0"/>
              <a:t>Payement(</a:t>
            </a:r>
            <a:r>
              <a:rPr lang="fr-FR" u="sng" dirty="0" smtClean="0"/>
              <a:t>id</a:t>
            </a:r>
            <a:r>
              <a:rPr lang="fr-FR" dirty="0" smtClean="0"/>
              <a:t>, #id_etu, id_classe, montant, date,id_user)</a:t>
            </a:r>
          </a:p>
          <a:p>
            <a:r>
              <a:rPr lang="fr-FR" dirty="0" smtClean="0"/>
              <a:t>Filière(</a:t>
            </a:r>
            <a:r>
              <a:rPr lang="fr-FR" u="sng" dirty="0" smtClean="0"/>
              <a:t>id</a:t>
            </a:r>
            <a:r>
              <a:rPr lang="fr-FR" dirty="0" smtClean="0"/>
              <a:t>, libelle)</a:t>
            </a:r>
          </a:p>
          <a:p>
            <a:r>
              <a:rPr lang="fr-FR" dirty="0" smtClean="0"/>
              <a:t>Classe(</a:t>
            </a:r>
            <a:r>
              <a:rPr lang="fr-FR" u="sng" dirty="0" smtClean="0"/>
              <a:t>id</a:t>
            </a:r>
            <a:r>
              <a:rPr lang="fr-FR" dirty="0" smtClean="0"/>
              <a:t> , #id_filiere, libelle)</a:t>
            </a:r>
          </a:p>
          <a:p>
            <a:r>
              <a:rPr lang="fr-FR" dirty="0" err="1" smtClean="0"/>
              <a:t>FraisIns</a:t>
            </a:r>
            <a:r>
              <a:rPr lang="fr-FR" dirty="0" smtClean="0"/>
              <a:t>(</a:t>
            </a:r>
            <a:r>
              <a:rPr lang="fr-FR" u="sng" dirty="0" smtClean="0"/>
              <a:t>id</a:t>
            </a:r>
            <a:r>
              <a:rPr lang="fr-FR" dirty="0" smtClean="0"/>
              <a:t>, libelle)</a:t>
            </a:r>
          </a:p>
          <a:p>
            <a:r>
              <a:rPr lang="fr-FR" dirty="0" err="1" smtClean="0"/>
              <a:t>FraisAca</a:t>
            </a:r>
            <a:r>
              <a:rPr lang="fr-FR" dirty="0" smtClean="0"/>
              <a:t>(</a:t>
            </a:r>
            <a:r>
              <a:rPr lang="fr-FR" u="sng" dirty="0" smtClean="0"/>
              <a:t>id</a:t>
            </a:r>
            <a:r>
              <a:rPr lang="fr-FR" dirty="0" smtClean="0"/>
              <a:t>, libelle)</a:t>
            </a:r>
          </a:p>
          <a:p>
            <a:r>
              <a:rPr lang="fr-FR" dirty="0" smtClean="0"/>
              <a:t>Classe_fraisaca(</a:t>
            </a:r>
            <a:r>
              <a:rPr lang="fr-FR" u="sng" dirty="0" smtClean="0"/>
              <a:t>id</a:t>
            </a:r>
            <a:r>
              <a:rPr lang="fr-FR" dirty="0" smtClean="0"/>
              <a:t>, #id_fraisac, #id_classe, date)</a:t>
            </a:r>
          </a:p>
          <a:p>
            <a:r>
              <a:rPr lang="fr-FR" dirty="0" err="1" smtClean="0"/>
              <a:t>Classe_frasisIns</a:t>
            </a:r>
            <a:r>
              <a:rPr lang="fr-FR" dirty="0" smtClean="0"/>
              <a:t>(</a:t>
            </a:r>
            <a:r>
              <a:rPr lang="fr-FR" u="sng" dirty="0" smtClean="0"/>
              <a:t>id </a:t>
            </a:r>
            <a:r>
              <a:rPr lang="fr-FR" dirty="0" smtClean="0"/>
              <a:t>,#</a:t>
            </a:r>
            <a:r>
              <a:rPr lang="fr-FR" dirty="0" err="1" smtClean="0"/>
              <a:t>id_frasins</a:t>
            </a:r>
            <a:r>
              <a:rPr lang="fr-FR" dirty="0" smtClean="0"/>
              <a:t>, #id_classe, date)</a:t>
            </a:r>
          </a:p>
        </p:txBody>
      </p:sp>
    </p:spTree>
    <p:extLst>
      <p:ext uri="{BB962C8B-B14F-4D97-AF65-F5344CB8AC3E}">
        <p14:creationId xmlns:p14="http://schemas.microsoft.com/office/powerpoint/2010/main" val="1528970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54030" y="346406"/>
            <a:ext cx="8534400" cy="1507067"/>
          </a:xfrm>
        </p:spPr>
        <p:txBody>
          <a:bodyPr/>
          <a:lstStyle/>
          <a:p>
            <a:r>
              <a:rPr lang="fr-FR" dirty="0"/>
              <a:t>VI.  Réalisation </a:t>
            </a:r>
            <a:br>
              <a:rPr lang="fr-FR" dirty="0"/>
            </a:br>
            <a:endParaRPr lang="en-US" dirty="0"/>
          </a:p>
        </p:txBody>
      </p:sp>
      <p:sp>
        <p:nvSpPr>
          <p:cNvPr id="3" name="Espace réservé du contenu 2"/>
          <p:cNvSpPr>
            <a:spLocks noGrp="1"/>
          </p:cNvSpPr>
          <p:nvPr>
            <p:ph idx="1"/>
          </p:nvPr>
        </p:nvSpPr>
        <p:spPr>
          <a:xfrm>
            <a:off x="1363481" y="1449977"/>
            <a:ext cx="8534400" cy="4571999"/>
          </a:xfrm>
        </p:spPr>
        <p:txBody>
          <a:bodyPr>
            <a:normAutofit/>
          </a:bodyPr>
          <a:lstStyle/>
          <a:p>
            <a:r>
              <a:rPr lang="fr-FR" dirty="0"/>
              <a:t>Outils de travail</a:t>
            </a:r>
          </a:p>
          <a:p>
            <a:r>
              <a:rPr lang="fr-FR" dirty="0"/>
              <a:t>Voici les logiciels utilisés pour la </a:t>
            </a:r>
            <a:r>
              <a:rPr lang="fr-FR" dirty="0" smtClean="0"/>
              <a:t>réalisation </a:t>
            </a:r>
            <a:r>
              <a:rPr lang="fr-FR" dirty="0"/>
              <a:t>de cette application</a:t>
            </a:r>
          </a:p>
          <a:p>
            <a:pPr>
              <a:buFont typeface="Wingdings" panose="05000000000000000000" pitchFamily="2" charset="2"/>
              <a:buChar char="v"/>
            </a:pPr>
            <a:r>
              <a:rPr lang="fr-FR" dirty="0"/>
              <a:t>Adobe Photoshop pour la retouche d’images</a:t>
            </a:r>
          </a:p>
          <a:p>
            <a:pPr>
              <a:buFont typeface="Wingdings" panose="05000000000000000000" pitchFamily="2" charset="2"/>
              <a:buChar char="v"/>
            </a:pPr>
            <a:r>
              <a:rPr lang="fr-FR" dirty="0"/>
              <a:t>NetBeans 8.1 pour le </a:t>
            </a:r>
            <a:r>
              <a:rPr lang="fr-FR" dirty="0" smtClean="0"/>
              <a:t>développement </a:t>
            </a:r>
            <a:r>
              <a:rPr lang="fr-FR" dirty="0"/>
              <a:t>en java</a:t>
            </a:r>
          </a:p>
          <a:p>
            <a:r>
              <a:rPr lang="fr-FR" dirty="0"/>
              <a:t>Pour le </a:t>
            </a:r>
            <a:r>
              <a:rPr lang="fr-FR" dirty="0" smtClean="0"/>
              <a:t>développement </a:t>
            </a:r>
            <a:r>
              <a:rPr lang="fr-FR" dirty="0"/>
              <a:t>voici les langages que j’ai </a:t>
            </a:r>
            <a:r>
              <a:rPr lang="fr-FR" dirty="0" smtClean="0"/>
              <a:t>utilisés</a:t>
            </a:r>
            <a:endParaRPr lang="fr-FR" dirty="0"/>
          </a:p>
          <a:p>
            <a:pPr>
              <a:buFont typeface="Wingdings" panose="05000000000000000000" pitchFamily="2" charset="2"/>
              <a:buChar char="v"/>
            </a:pPr>
            <a:r>
              <a:rPr lang="fr-FR" dirty="0"/>
              <a:t>UML</a:t>
            </a:r>
          </a:p>
          <a:p>
            <a:pPr>
              <a:buFont typeface="Wingdings" panose="05000000000000000000" pitchFamily="2" charset="2"/>
              <a:buChar char="v"/>
            </a:pPr>
            <a:r>
              <a:rPr lang="fr-FR" dirty="0"/>
              <a:t>JAVA</a:t>
            </a:r>
          </a:p>
          <a:p>
            <a:pPr>
              <a:buFont typeface="Wingdings" panose="05000000000000000000" pitchFamily="2" charset="2"/>
              <a:buChar char="Ø"/>
            </a:pPr>
            <a:r>
              <a:rPr lang="fr-FR" dirty="0"/>
              <a:t>Système de gestion de bases de </a:t>
            </a:r>
            <a:r>
              <a:rPr lang="fr-FR" dirty="0" smtClean="0"/>
              <a:t>données</a:t>
            </a:r>
            <a:endParaRPr lang="fr-FR" dirty="0"/>
          </a:p>
          <a:p>
            <a:pPr>
              <a:buFont typeface="Wingdings" panose="05000000000000000000" pitchFamily="2" charset="2"/>
              <a:buChar char="v"/>
            </a:pPr>
            <a:r>
              <a:rPr lang="fr-FR" dirty="0" smtClean="0"/>
              <a:t>MySQL</a:t>
            </a:r>
          </a:p>
          <a:p>
            <a:pPr>
              <a:buFont typeface="Wingdings" panose="05000000000000000000" pitchFamily="2" charset="2"/>
              <a:buChar char="v"/>
            </a:pPr>
            <a:r>
              <a:rPr lang="fr-FR" dirty="0" smtClean="0"/>
              <a:t>Workbench</a:t>
            </a:r>
            <a:endParaRPr lang="en-US" dirty="0"/>
          </a:p>
          <a:p>
            <a:endParaRPr lang="en-US" dirty="0"/>
          </a:p>
        </p:txBody>
      </p:sp>
    </p:spTree>
    <p:extLst>
      <p:ext uri="{BB962C8B-B14F-4D97-AF65-F5344CB8AC3E}">
        <p14:creationId xmlns:p14="http://schemas.microsoft.com/office/powerpoint/2010/main" val="4089161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4212" y="5943600"/>
            <a:ext cx="8534400" cy="50799"/>
          </a:xfrm>
        </p:spPr>
        <p:txBody>
          <a:bodyPr>
            <a:normAutofit fontScale="90000"/>
          </a:bodyPr>
          <a:lstStyle/>
          <a:p>
            <a:r>
              <a:rPr lang="fr-FR" dirty="0" smtClean="0"/>
              <a:t> </a:t>
            </a:r>
            <a:endParaRPr lang="en-US" dirty="0"/>
          </a:p>
        </p:txBody>
      </p:sp>
      <p:sp>
        <p:nvSpPr>
          <p:cNvPr id="3" name="Espace réservé du contenu 2"/>
          <p:cNvSpPr>
            <a:spLocks noGrp="1"/>
          </p:cNvSpPr>
          <p:nvPr>
            <p:ph idx="1"/>
          </p:nvPr>
        </p:nvSpPr>
        <p:spPr>
          <a:xfrm>
            <a:off x="684212" y="685799"/>
            <a:ext cx="8534400" cy="5519057"/>
          </a:xfrm>
        </p:spPr>
        <p:txBody>
          <a:bodyPr/>
          <a:lstStyle/>
          <a:p>
            <a:pPr marL="0" indent="0">
              <a:buNone/>
            </a:pPr>
            <a:r>
              <a:rPr lang="fr-FR" dirty="0"/>
              <a:t>PLAN</a:t>
            </a:r>
          </a:p>
          <a:p>
            <a:pPr marL="0" indent="0">
              <a:buNone/>
            </a:pPr>
            <a:r>
              <a:rPr lang="fr-FR" dirty="0"/>
              <a:t>I. </a:t>
            </a:r>
            <a:r>
              <a:rPr lang="fr-FR" dirty="0" smtClean="0"/>
              <a:t> Partie </a:t>
            </a:r>
            <a:r>
              <a:rPr lang="fr-FR" dirty="0"/>
              <a:t>Présentative :</a:t>
            </a:r>
          </a:p>
          <a:p>
            <a:pPr marL="0" indent="0">
              <a:buNone/>
            </a:pPr>
            <a:r>
              <a:rPr lang="fr-FR" dirty="0">
                <a:solidFill>
                  <a:schemeClr val="tx1"/>
                </a:solidFill>
              </a:rPr>
              <a:t>1. </a:t>
            </a:r>
            <a:r>
              <a:rPr lang="fr-FR" dirty="0"/>
              <a:t>Présentation de  l’application</a:t>
            </a:r>
          </a:p>
          <a:p>
            <a:pPr marL="0" indent="0">
              <a:buNone/>
            </a:pPr>
            <a:r>
              <a:rPr lang="fr-FR" dirty="0" smtClean="0"/>
              <a:t>II</a:t>
            </a:r>
            <a:r>
              <a:rPr lang="fr-FR" dirty="0"/>
              <a:t>. </a:t>
            </a:r>
            <a:r>
              <a:rPr lang="fr-FR" dirty="0" smtClean="0"/>
              <a:t>Analyse et spécifications des besoins:</a:t>
            </a:r>
            <a:endParaRPr lang="fr-FR" dirty="0"/>
          </a:p>
          <a:p>
            <a:pPr marL="0" indent="0">
              <a:buNone/>
            </a:pPr>
            <a:r>
              <a:rPr lang="fr-FR" dirty="0" smtClean="0"/>
              <a:t>III. Conception :</a:t>
            </a:r>
          </a:p>
          <a:p>
            <a:pPr marL="0" indent="0">
              <a:buNone/>
            </a:pPr>
            <a:r>
              <a:rPr lang="fr-FR" dirty="0" smtClean="0">
                <a:solidFill>
                  <a:schemeClr val="tx1"/>
                </a:solidFill>
              </a:rPr>
              <a:t>1.1 </a:t>
            </a:r>
            <a:r>
              <a:rPr lang="fr-FR" dirty="0" smtClean="0"/>
              <a:t>Diagramme de classe</a:t>
            </a:r>
          </a:p>
          <a:p>
            <a:pPr marL="0" indent="0">
              <a:buNone/>
            </a:pPr>
            <a:r>
              <a:rPr lang="fr-FR" dirty="0" smtClean="0">
                <a:solidFill>
                  <a:schemeClr val="tx1"/>
                </a:solidFill>
              </a:rPr>
              <a:t>1.2</a:t>
            </a:r>
            <a:r>
              <a:rPr lang="fr-FR" dirty="0" smtClean="0"/>
              <a:t> Diagramme de cas d’utilisation</a:t>
            </a:r>
          </a:p>
          <a:p>
            <a:pPr marL="0" indent="0">
              <a:buNone/>
            </a:pPr>
            <a:r>
              <a:rPr lang="fr-FR" dirty="0" smtClean="0">
                <a:solidFill>
                  <a:schemeClr val="tx1"/>
                </a:solidFill>
              </a:rPr>
              <a:t>1.3 </a:t>
            </a:r>
            <a:r>
              <a:rPr lang="fr-FR" dirty="0" smtClean="0"/>
              <a:t>Base de donnée</a:t>
            </a:r>
          </a:p>
          <a:p>
            <a:pPr marL="0" indent="0">
              <a:buNone/>
            </a:pPr>
            <a:r>
              <a:rPr lang="fr-FR" dirty="0" smtClean="0"/>
              <a:t>VI.  Réalisation </a:t>
            </a:r>
          </a:p>
          <a:p>
            <a:pPr marL="0" indent="0">
              <a:buNone/>
            </a:pPr>
            <a:endParaRPr lang="fr-FR" dirty="0"/>
          </a:p>
          <a:p>
            <a:endParaRPr lang="en-US" dirty="0"/>
          </a:p>
        </p:txBody>
      </p:sp>
    </p:spTree>
    <p:extLst>
      <p:ext uri="{BB962C8B-B14F-4D97-AF65-F5344CB8AC3E}">
        <p14:creationId xmlns:p14="http://schemas.microsoft.com/office/powerpoint/2010/main" val="1202898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2" y="620726"/>
            <a:ext cx="8534400" cy="1507067"/>
          </a:xfrm>
        </p:spPr>
        <p:txBody>
          <a:bodyPr>
            <a:normAutofit fontScale="90000"/>
          </a:bodyPr>
          <a:lstStyle/>
          <a:p>
            <a:r>
              <a:rPr lang="fr-FR" dirty="0"/>
              <a:t>I.  Partie Présentative </a:t>
            </a:r>
            <a:r>
              <a:rPr lang="fr-FR" dirty="0" smtClean="0"/>
              <a:t>:</a:t>
            </a:r>
            <a:br>
              <a:rPr lang="fr-FR" dirty="0" smtClean="0"/>
            </a:br>
            <a:r>
              <a:rPr lang="fr-FR" dirty="0"/>
              <a:t/>
            </a:r>
            <a:br>
              <a:rPr lang="fr-FR" dirty="0"/>
            </a:br>
            <a:r>
              <a:rPr lang="fr-FR" sz="2700" dirty="0"/>
              <a:t>1. Présentation de  l’application</a:t>
            </a:r>
            <a:r>
              <a:rPr lang="fr-FR" dirty="0"/>
              <a:t/>
            </a:r>
            <a:br>
              <a:rPr lang="fr-FR" dirty="0"/>
            </a:br>
            <a:endParaRPr lang="en-US" dirty="0"/>
          </a:p>
        </p:txBody>
      </p:sp>
      <p:sp>
        <p:nvSpPr>
          <p:cNvPr id="5" name="Espace réservé du contenu 4"/>
          <p:cNvSpPr>
            <a:spLocks noGrp="1"/>
          </p:cNvSpPr>
          <p:nvPr>
            <p:ph idx="1"/>
          </p:nvPr>
        </p:nvSpPr>
        <p:spPr>
          <a:xfrm>
            <a:off x="684212" y="2259874"/>
            <a:ext cx="8534400" cy="4114800"/>
          </a:xfrm>
        </p:spPr>
        <p:txBody>
          <a:bodyPr>
            <a:normAutofit/>
          </a:bodyPr>
          <a:lstStyle/>
          <a:p>
            <a:pPr marL="0" indent="0">
              <a:buNone/>
            </a:pPr>
            <a:r>
              <a:rPr lang="fr-FR" dirty="0" smtClean="0"/>
              <a:t>La </a:t>
            </a:r>
            <a:r>
              <a:rPr lang="fr-FR" dirty="0"/>
              <a:t>gestion de </a:t>
            </a:r>
            <a:r>
              <a:rPr lang="fr-FR" dirty="0" smtClean="0"/>
              <a:t>des élevés </a:t>
            </a:r>
            <a:r>
              <a:rPr lang="fr-FR" dirty="0"/>
              <a:t>implique de nombreux documents papier circulant entre beaucoup de </a:t>
            </a:r>
            <a:r>
              <a:rPr lang="fr-FR" dirty="0" smtClean="0"/>
              <a:t>personnes dans système non informatise.</a:t>
            </a:r>
            <a:endParaRPr lang="fr-FR" dirty="0"/>
          </a:p>
          <a:p>
            <a:pPr marL="0" indent="0">
              <a:buNone/>
            </a:pPr>
            <a:r>
              <a:rPr lang="fr-FR" dirty="0"/>
              <a:t>Enfin, il n’y a aucune </a:t>
            </a:r>
            <a:r>
              <a:rPr lang="fr-FR" dirty="0" smtClean="0"/>
              <a:t>cohérence </a:t>
            </a:r>
            <a:r>
              <a:rPr lang="fr-FR" dirty="0"/>
              <a:t>entre toutes les données qui circulent. Le but de cette application est donc de limiter les documents papier et d’assurer une certaine </a:t>
            </a:r>
            <a:r>
              <a:rPr lang="fr-FR" dirty="0" smtClean="0"/>
              <a:t>cohérence </a:t>
            </a:r>
            <a:r>
              <a:rPr lang="fr-FR" dirty="0"/>
              <a:t>des </a:t>
            </a:r>
            <a:r>
              <a:rPr lang="fr-FR" dirty="0" smtClean="0"/>
              <a:t>données</a:t>
            </a:r>
          </a:p>
          <a:p>
            <a:pPr marL="0" indent="0">
              <a:buNone/>
            </a:pPr>
            <a:r>
              <a:rPr lang="fr-FR" dirty="0" smtClean="0"/>
              <a:t>Cette </a:t>
            </a:r>
            <a:r>
              <a:rPr lang="fr-FR" dirty="0"/>
              <a:t>application devra permettre au directeur :</a:t>
            </a:r>
          </a:p>
          <a:p>
            <a:pPr>
              <a:buFont typeface="Wingdings" panose="05000000000000000000" pitchFamily="2" charset="2"/>
              <a:buChar char="v"/>
            </a:pPr>
            <a:r>
              <a:rPr lang="fr-FR" dirty="0"/>
              <a:t>La gestion et la consultation des </a:t>
            </a:r>
            <a:r>
              <a:rPr lang="fr-FR" dirty="0" smtClean="0"/>
              <a:t>employés</a:t>
            </a:r>
            <a:endParaRPr lang="fr-FR" dirty="0"/>
          </a:p>
          <a:p>
            <a:pPr>
              <a:buFont typeface="Wingdings" panose="05000000000000000000" pitchFamily="2" charset="2"/>
              <a:buChar char="v"/>
            </a:pPr>
            <a:r>
              <a:rPr lang="fr-FR" dirty="0"/>
              <a:t>La mise à jour et l’affichage des comptes</a:t>
            </a:r>
            <a:endParaRPr lang="en-US" dirty="0"/>
          </a:p>
          <a:p>
            <a:endParaRPr lang="en-US" dirty="0"/>
          </a:p>
        </p:txBody>
      </p:sp>
    </p:spTree>
    <p:extLst>
      <p:ext uri="{BB962C8B-B14F-4D97-AF65-F5344CB8AC3E}">
        <p14:creationId xmlns:p14="http://schemas.microsoft.com/office/powerpoint/2010/main" val="2010519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54029" y="228841"/>
            <a:ext cx="8534400" cy="411240"/>
          </a:xfrm>
        </p:spPr>
        <p:txBody>
          <a:bodyPr>
            <a:normAutofit fontScale="90000"/>
          </a:bodyPr>
          <a:lstStyle/>
          <a:p>
            <a:r>
              <a:rPr lang="fr-FR" dirty="0" smtClean="0"/>
              <a:t> </a:t>
            </a:r>
            <a:endParaRPr lang="en-US" dirty="0"/>
          </a:p>
        </p:txBody>
      </p:sp>
      <p:sp>
        <p:nvSpPr>
          <p:cNvPr id="3" name="Espace réservé du contenu 2"/>
          <p:cNvSpPr>
            <a:spLocks noGrp="1"/>
          </p:cNvSpPr>
          <p:nvPr>
            <p:ph idx="1"/>
          </p:nvPr>
        </p:nvSpPr>
        <p:spPr>
          <a:xfrm>
            <a:off x="854029" y="836023"/>
            <a:ext cx="10589034" cy="5316583"/>
          </a:xfrm>
        </p:spPr>
        <p:txBody>
          <a:bodyPr/>
          <a:lstStyle/>
          <a:p>
            <a:r>
              <a:rPr lang="fr-FR" dirty="0"/>
              <a:t>Cette application devra permettre aux </a:t>
            </a:r>
            <a:r>
              <a:rPr lang="fr-FR" dirty="0" smtClean="0"/>
              <a:t>secrétaires:</a:t>
            </a:r>
            <a:endParaRPr lang="fr-FR" dirty="0"/>
          </a:p>
          <a:p>
            <a:pPr>
              <a:buFont typeface="Wingdings" panose="05000000000000000000" pitchFamily="2" charset="2"/>
              <a:buChar char="v"/>
            </a:pPr>
            <a:r>
              <a:rPr lang="fr-FR" dirty="0"/>
              <a:t> La gestion </a:t>
            </a:r>
            <a:r>
              <a:rPr lang="fr-FR" dirty="0" smtClean="0"/>
              <a:t>des Bulletins,</a:t>
            </a:r>
            <a:endParaRPr lang="fr-FR" dirty="0"/>
          </a:p>
          <a:p>
            <a:pPr>
              <a:buFont typeface="Wingdings" panose="05000000000000000000" pitchFamily="2" charset="2"/>
              <a:buChar char="v"/>
            </a:pPr>
            <a:r>
              <a:rPr lang="fr-FR" dirty="0"/>
              <a:t> la mise a jour des paiement des frais d’inscription et </a:t>
            </a:r>
            <a:r>
              <a:rPr lang="fr-FR" dirty="0" smtClean="0"/>
              <a:t>académique</a:t>
            </a:r>
            <a:endParaRPr lang="fr-FR" dirty="0"/>
          </a:p>
          <a:p>
            <a:pPr>
              <a:buFont typeface="Wingdings" panose="05000000000000000000" pitchFamily="2" charset="2"/>
              <a:buChar char="v"/>
            </a:pPr>
            <a:r>
              <a:rPr lang="fr-FR" dirty="0"/>
              <a:t>L’affichage et la </a:t>
            </a:r>
            <a:r>
              <a:rPr lang="fr-FR" dirty="0" smtClean="0"/>
              <a:t>maintenance </a:t>
            </a:r>
            <a:r>
              <a:rPr lang="fr-FR" dirty="0"/>
              <a:t>des fiches </a:t>
            </a:r>
            <a:r>
              <a:rPr lang="fr-FR" dirty="0" smtClean="0"/>
              <a:t>étudiants( </a:t>
            </a:r>
            <a:r>
              <a:rPr lang="fr-FR" dirty="0"/>
              <a:t>les informations personnelles, la vie scolaire( les absences et les sanctions) et le suivi( les notes et la </a:t>
            </a:r>
            <a:r>
              <a:rPr lang="fr-FR" dirty="0" smtClean="0"/>
              <a:t>décision </a:t>
            </a:r>
            <a:r>
              <a:rPr lang="fr-FR" dirty="0"/>
              <a:t>de la fin d’année)</a:t>
            </a:r>
          </a:p>
          <a:p>
            <a:pPr>
              <a:buFont typeface="Wingdings" panose="05000000000000000000" pitchFamily="2" charset="2"/>
              <a:buChar char="v"/>
            </a:pPr>
            <a:r>
              <a:rPr lang="fr-FR" dirty="0"/>
              <a:t>la consultations des archives</a:t>
            </a:r>
            <a:endParaRPr lang="en-US" dirty="0"/>
          </a:p>
          <a:p>
            <a:endParaRPr lang="en-US" dirty="0"/>
          </a:p>
        </p:txBody>
      </p:sp>
    </p:spTree>
    <p:extLst>
      <p:ext uri="{BB962C8B-B14F-4D97-AF65-F5344CB8AC3E}">
        <p14:creationId xmlns:p14="http://schemas.microsoft.com/office/powerpoint/2010/main" val="633194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23847" y="685800"/>
            <a:ext cx="8534400" cy="803125"/>
          </a:xfrm>
        </p:spPr>
        <p:txBody>
          <a:bodyPr/>
          <a:lstStyle/>
          <a:p>
            <a:r>
              <a:rPr lang="fr-FR" dirty="0" smtClean="0"/>
              <a:t>Objectif de L’application:</a:t>
            </a:r>
            <a:endParaRPr lang="en-US" dirty="0"/>
          </a:p>
        </p:txBody>
      </p:sp>
      <p:sp>
        <p:nvSpPr>
          <p:cNvPr id="3" name="Espace réservé du contenu 2"/>
          <p:cNvSpPr>
            <a:spLocks noGrp="1"/>
          </p:cNvSpPr>
          <p:nvPr>
            <p:ph idx="1"/>
          </p:nvPr>
        </p:nvSpPr>
        <p:spPr>
          <a:xfrm>
            <a:off x="919344" y="1678577"/>
            <a:ext cx="8534400" cy="4931229"/>
          </a:xfrm>
        </p:spPr>
        <p:txBody>
          <a:bodyPr>
            <a:normAutofit fontScale="92500" lnSpcReduction="20000"/>
          </a:bodyPr>
          <a:lstStyle/>
          <a:p>
            <a:pPr marL="0" indent="0">
              <a:buNone/>
            </a:pPr>
            <a:r>
              <a:rPr lang="fr-FR" dirty="0" smtClean="0"/>
              <a:t>L’objectif de l’application est d’informatiser la gestions des étudiants. En effet elle sera capable de stocker les informations propres aux étudiants.</a:t>
            </a:r>
          </a:p>
          <a:p>
            <a:pPr marL="0" indent="0">
              <a:buNone/>
            </a:pPr>
            <a:r>
              <a:rPr lang="fr-FR" dirty="0" smtClean="0"/>
              <a:t>Les modules:</a:t>
            </a:r>
          </a:p>
          <a:p>
            <a:r>
              <a:rPr lang="fr-FR" dirty="0" smtClean="0"/>
              <a:t>Gestion des étudiants</a:t>
            </a:r>
          </a:p>
          <a:p>
            <a:r>
              <a:rPr lang="fr-FR" dirty="0" smtClean="0"/>
              <a:t>Gestion des Inscriptions</a:t>
            </a:r>
          </a:p>
          <a:p>
            <a:r>
              <a:rPr lang="fr-FR" dirty="0" smtClean="0"/>
              <a:t>Gestion des payements</a:t>
            </a:r>
          </a:p>
          <a:p>
            <a:r>
              <a:rPr lang="fr-FR" dirty="0" smtClean="0"/>
              <a:t>Gestion des bulletin</a:t>
            </a:r>
          </a:p>
          <a:p>
            <a:r>
              <a:rPr lang="fr-FR" dirty="0" smtClean="0"/>
              <a:t>Gestion payement des professeurs</a:t>
            </a:r>
          </a:p>
          <a:p>
            <a:r>
              <a:rPr lang="fr-FR" dirty="0" smtClean="0"/>
              <a:t>Gestion de la caisse</a:t>
            </a:r>
          </a:p>
          <a:p>
            <a:pPr marL="0" indent="0">
              <a:buNone/>
            </a:pPr>
            <a:r>
              <a:rPr lang="fr-FR" dirty="0" smtClean="0"/>
              <a:t>Autres :</a:t>
            </a:r>
          </a:p>
          <a:p>
            <a:pPr>
              <a:buFont typeface="Wingdings" panose="05000000000000000000" pitchFamily="2" charset="2"/>
              <a:buChar char="Ø"/>
            </a:pPr>
            <a:r>
              <a:rPr lang="fr-FR" dirty="0" smtClean="0"/>
              <a:t>Gestion des absences( motifs )</a:t>
            </a:r>
          </a:p>
          <a:p>
            <a:pPr>
              <a:buFont typeface="Wingdings" panose="05000000000000000000" pitchFamily="2" charset="2"/>
              <a:buChar char="Ø"/>
            </a:pPr>
            <a:r>
              <a:rPr lang="fr-FR" dirty="0" smtClean="0"/>
              <a:t>Gestion des retards</a:t>
            </a:r>
          </a:p>
          <a:p>
            <a:pPr>
              <a:buFont typeface="Wingdings" panose="05000000000000000000" pitchFamily="2" charset="2"/>
              <a:buChar char="Ø"/>
            </a:pPr>
            <a:r>
              <a:rPr lang="fr-FR" dirty="0" smtClean="0"/>
              <a:t>Gestion des conduite</a:t>
            </a:r>
            <a:endParaRPr lang="en-US" dirty="0"/>
          </a:p>
        </p:txBody>
      </p:sp>
    </p:spTree>
    <p:extLst>
      <p:ext uri="{BB962C8B-B14F-4D97-AF65-F5344CB8AC3E}">
        <p14:creationId xmlns:p14="http://schemas.microsoft.com/office/powerpoint/2010/main" val="190148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0620" y="1619332"/>
            <a:ext cx="8534400" cy="1006763"/>
          </a:xfrm>
        </p:spPr>
        <p:txBody>
          <a:bodyPr/>
          <a:lstStyle/>
          <a:p>
            <a:r>
              <a:rPr lang="fr-FR" dirty="0" smtClean="0"/>
              <a:t>Cycle de vie</a:t>
            </a:r>
            <a:endParaRPr lang="en-US" dirty="0"/>
          </a:p>
        </p:txBody>
      </p:sp>
      <p:sp>
        <p:nvSpPr>
          <p:cNvPr id="3" name="Espace réservé du contenu 2"/>
          <p:cNvSpPr>
            <a:spLocks noGrp="1"/>
          </p:cNvSpPr>
          <p:nvPr>
            <p:ph idx="1"/>
          </p:nvPr>
        </p:nvSpPr>
        <p:spPr>
          <a:xfrm>
            <a:off x="522514" y="1345473"/>
            <a:ext cx="10515600" cy="5133703"/>
          </a:xfrm>
        </p:spPr>
        <p:txBody>
          <a:bodyPr/>
          <a:lstStyle/>
          <a:p>
            <a:pPr marL="0" indent="0">
              <a:buNone/>
            </a:pPr>
            <a:r>
              <a:rPr lang="fr-FR" dirty="0" smtClean="0"/>
              <a:t>Nous allons adopter le cycle de vie en cascade, l’UML comme langage de modélisation et JAVA comme langage d’implémentation.</a:t>
            </a:r>
          </a:p>
          <a:p>
            <a:pPr marL="0" indent="0">
              <a:buNone/>
            </a:pPr>
            <a:r>
              <a:rPr lang="fr-FR" dirty="0" smtClean="0"/>
              <a:t>Le Cycle de vie en cascade est adapté a des projets d’une durée inferieure à une année, le principe du modèle de chute d’eau est de scinder le projet en phase distinctes. Lorsqu’une phase est terminée, le résultat est utilisé comme un point d’entrée pour la phase suivante.</a:t>
            </a:r>
            <a:endParaRPr lang="en-US" dirty="0"/>
          </a:p>
        </p:txBody>
      </p:sp>
    </p:spTree>
    <p:extLst>
      <p:ext uri="{BB962C8B-B14F-4D97-AF65-F5344CB8AC3E}">
        <p14:creationId xmlns:p14="http://schemas.microsoft.com/office/powerpoint/2010/main" val="3559174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4212" y="5715000"/>
            <a:ext cx="8534400" cy="279399"/>
          </a:xfrm>
        </p:spPr>
        <p:txBody>
          <a:bodyPr>
            <a:normAutofit fontScale="90000"/>
          </a:bodyPr>
          <a:lstStyle/>
          <a:p>
            <a:r>
              <a:rPr lang="fr-FR" dirty="0" smtClean="0"/>
              <a:t> </a:t>
            </a:r>
            <a:endParaRPr lang="en-US" dirty="0"/>
          </a:p>
        </p:txBody>
      </p:sp>
      <p:pic>
        <p:nvPicPr>
          <p:cNvPr id="4" name="Espace réservé du contenu 3"/>
          <p:cNvPicPr>
            <a:picLocks noGrp="1" noChangeAspect="1"/>
          </p:cNvPicPr>
          <p:nvPr>
            <p:ph idx="1"/>
          </p:nvPr>
        </p:nvPicPr>
        <p:blipFill>
          <a:blip r:embed="rId2"/>
          <a:stretch>
            <a:fillRect/>
          </a:stretch>
        </p:blipFill>
        <p:spPr>
          <a:xfrm>
            <a:off x="684212" y="0"/>
            <a:ext cx="11507788" cy="6858000"/>
          </a:xfrm>
          <a:prstGeom prst="rect">
            <a:avLst/>
          </a:prstGeom>
        </p:spPr>
      </p:pic>
    </p:spTree>
    <p:extLst>
      <p:ext uri="{BB962C8B-B14F-4D97-AF65-F5344CB8AC3E}">
        <p14:creationId xmlns:p14="http://schemas.microsoft.com/office/powerpoint/2010/main" val="2792997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01778" y="672979"/>
            <a:ext cx="8534400" cy="972942"/>
          </a:xfrm>
        </p:spPr>
        <p:txBody>
          <a:bodyPr>
            <a:normAutofit fontScale="90000"/>
          </a:bodyPr>
          <a:lstStyle/>
          <a:p>
            <a:r>
              <a:rPr lang="fr-FR" dirty="0" smtClean="0"/>
              <a:t>Analyse globale de application</a:t>
            </a:r>
            <a:br>
              <a:rPr lang="fr-FR" dirty="0" smtClean="0"/>
            </a:br>
            <a:endParaRPr lang="en-US" dirty="0"/>
          </a:p>
        </p:txBody>
      </p:sp>
      <p:sp>
        <p:nvSpPr>
          <p:cNvPr id="3" name="Espace réservé du contenu 2"/>
          <p:cNvSpPr>
            <a:spLocks noGrp="1"/>
          </p:cNvSpPr>
          <p:nvPr>
            <p:ph idx="1"/>
          </p:nvPr>
        </p:nvSpPr>
        <p:spPr>
          <a:xfrm>
            <a:off x="684212" y="1959429"/>
            <a:ext cx="10406154" cy="4206240"/>
          </a:xfrm>
        </p:spPr>
        <p:txBody>
          <a:bodyPr>
            <a:normAutofit/>
          </a:bodyPr>
          <a:lstStyle/>
          <a:p>
            <a:pPr marL="0" indent="0">
              <a:buNone/>
            </a:pPr>
            <a:r>
              <a:rPr lang="fr-FR" dirty="0" smtClean="0"/>
              <a:t>Cette section a pour objet de présenter les acteurs et leurs fonctionnalités auxquelles doit répondre notre application. Nous commençons notre analyse par identifier les acteurs qui agissent sur notre système a savoir :</a:t>
            </a:r>
          </a:p>
          <a:p>
            <a:r>
              <a:rPr lang="fr-FR" dirty="0" smtClean="0"/>
              <a:t>L’administrateur : joue le rôle primordial dans l’assurance du bon fonctionnent du système. Cette personne prend en charge la gestion des  autres agents. Elle bénéficie de toute les fonctionnalités de l’application.</a:t>
            </a:r>
          </a:p>
          <a:p>
            <a:r>
              <a:rPr lang="fr-FR" dirty="0" smtClean="0"/>
              <a:t>L’agent( secrétaire; comptable) : c’est un acteur que intervient seulement pour gérer ces propres informations</a:t>
            </a:r>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2133505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98612" y="692331"/>
            <a:ext cx="8534400" cy="1149532"/>
          </a:xfrm>
        </p:spPr>
        <p:txBody>
          <a:bodyPr>
            <a:normAutofit fontScale="90000"/>
          </a:bodyPr>
          <a:lstStyle/>
          <a:p>
            <a:r>
              <a:rPr lang="fr-FR" dirty="0" smtClean="0"/>
              <a:t>SPECIFICATION DES BESOINS FONCTIONNELS:</a:t>
            </a:r>
            <a:br>
              <a:rPr lang="fr-FR" dirty="0" smtClean="0"/>
            </a:br>
            <a:endParaRPr lang="en-US" dirty="0"/>
          </a:p>
        </p:txBody>
      </p:sp>
      <p:sp>
        <p:nvSpPr>
          <p:cNvPr id="3" name="Espace réservé du contenu 2"/>
          <p:cNvSpPr>
            <a:spLocks noGrp="1"/>
          </p:cNvSpPr>
          <p:nvPr>
            <p:ph idx="1"/>
          </p:nvPr>
        </p:nvSpPr>
        <p:spPr>
          <a:xfrm>
            <a:off x="1258978" y="1841863"/>
            <a:ext cx="10353902" cy="3722914"/>
          </a:xfrm>
        </p:spPr>
        <p:txBody>
          <a:bodyPr/>
          <a:lstStyle/>
          <a:p>
            <a:r>
              <a:rPr lang="fr-FR" dirty="0" smtClean="0"/>
              <a:t>L’administrateur peut :</a:t>
            </a:r>
          </a:p>
          <a:p>
            <a:pPr>
              <a:buFont typeface="Arial" panose="020B0604020202020204" pitchFamily="34" charset="0"/>
              <a:buChar char="•"/>
            </a:pPr>
            <a:r>
              <a:rPr lang="fr-FR" dirty="0" smtClean="0"/>
              <a:t>Gérer les utilisateurs : consulter , liste, ajouter, supprimer , modifier, rechercher</a:t>
            </a:r>
          </a:p>
          <a:p>
            <a:pPr>
              <a:buFont typeface="Arial" panose="020B0604020202020204" pitchFamily="34" charset="0"/>
              <a:buChar char="•"/>
            </a:pPr>
            <a:r>
              <a:rPr lang="fr-FR" dirty="0" smtClean="0"/>
              <a:t>Gérer les paramètre de l'application</a:t>
            </a:r>
          </a:p>
          <a:p>
            <a:r>
              <a:rPr lang="fr-FR" dirty="0" smtClean="0"/>
              <a:t>L’agent :</a:t>
            </a:r>
          </a:p>
          <a:p>
            <a:pPr>
              <a:buFont typeface="Arial" panose="020B0604020202020204" pitchFamily="34" charset="0"/>
              <a:buChar char="•"/>
            </a:pPr>
            <a:r>
              <a:rPr lang="fr-FR" dirty="0"/>
              <a:t> </a:t>
            </a:r>
            <a:r>
              <a:rPr lang="fr-FR" dirty="0" smtClean="0"/>
              <a:t>   Consulter et gérer les  informations  des étudiants.</a:t>
            </a:r>
          </a:p>
          <a:p>
            <a:endParaRPr lang="en-US" dirty="0"/>
          </a:p>
        </p:txBody>
      </p:sp>
    </p:spTree>
    <p:extLst>
      <p:ext uri="{BB962C8B-B14F-4D97-AF65-F5344CB8AC3E}">
        <p14:creationId xmlns:p14="http://schemas.microsoft.com/office/powerpoint/2010/main" val="1564497952"/>
      </p:ext>
    </p:extLst>
  </p:cSld>
  <p:clrMapOvr>
    <a:masterClrMapping/>
  </p:clrMapOvr>
</p:sld>
</file>

<file path=ppt/theme/theme1.xml><?xml version="1.0" encoding="utf-8"?>
<a:theme xmlns:a="http://schemas.openxmlformats.org/drawingml/2006/main" name="Secteu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2087</TotalTime>
  <Words>740</Words>
  <Application>Microsoft Office PowerPoint</Application>
  <PresentationFormat>Grand écran</PresentationFormat>
  <Paragraphs>86</Paragraphs>
  <Slides>15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vt:i4>
      </vt:variant>
    </vt:vector>
  </HeadingPairs>
  <TitlesOfParts>
    <vt:vector size="20" baseType="lpstr">
      <vt:lpstr>Arial</vt:lpstr>
      <vt:lpstr>Century Gothic</vt:lpstr>
      <vt:lpstr>Wingdings</vt:lpstr>
      <vt:lpstr>Wingdings 3</vt:lpstr>
      <vt:lpstr>Secteur</vt:lpstr>
      <vt:lpstr>CONCEPTION ET REALISATION D’UNE APPLICATION SCOLAIRE</vt:lpstr>
      <vt:lpstr> </vt:lpstr>
      <vt:lpstr>I.  Partie Présentative :  1. Présentation de  l’application </vt:lpstr>
      <vt:lpstr> </vt:lpstr>
      <vt:lpstr>Objectif de L’application:</vt:lpstr>
      <vt:lpstr>Cycle de vie</vt:lpstr>
      <vt:lpstr> </vt:lpstr>
      <vt:lpstr>Analyse globale de application </vt:lpstr>
      <vt:lpstr>SPECIFICATION DES BESOINS FONCTIONNELS: </vt:lpstr>
      <vt:lpstr>SPECIFICATION DES BESOINS non FONCTIONNELS:</vt:lpstr>
      <vt:lpstr>Diagrammes de classes</vt:lpstr>
      <vt:lpstr>Diagrammes de CAS D’utilisations</vt:lpstr>
      <vt:lpstr>Mcd(modele conceptuel des donnees)</vt:lpstr>
      <vt:lpstr>Mld(modele logiques des donnees)</vt:lpstr>
      <vt:lpstr>VI.  Réalisation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CONCEPTION ET REALISATION D’UNE APPLICATION SCOLAIRE</dc:title>
  <dc:creator>HP</dc:creator>
  <cp:lastModifiedBy>HP</cp:lastModifiedBy>
  <cp:revision>21</cp:revision>
  <dcterms:created xsi:type="dcterms:W3CDTF">2019-07-22T10:44:57Z</dcterms:created>
  <dcterms:modified xsi:type="dcterms:W3CDTF">2019-07-27T02:13:21Z</dcterms:modified>
</cp:coreProperties>
</file>