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cuda-convnet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Rating Image Aesthetics Using Deep Learning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9847" y="4775200"/>
            <a:ext cx="9592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Xin Lu, </a:t>
            </a:r>
            <a:r>
              <a:rPr lang="en-US" altLang="ko-KR" dirty="0" err="1"/>
              <a:t>Zhe</a:t>
            </a:r>
            <a:r>
              <a:rPr lang="en-US" altLang="ko-KR" dirty="0"/>
              <a:t> Lin, Member, IEEE, </a:t>
            </a:r>
            <a:r>
              <a:rPr lang="en-US" altLang="ko-KR" dirty="0" err="1"/>
              <a:t>Hailin</a:t>
            </a:r>
            <a:r>
              <a:rPr lang="en-US" altLang="ko-KR" dirty="0"/>
              <a:t> </a:t>
            </a:r>
            <a:r>
              <a:rPr lang="en-US" altLang="ko-KR" dirty="0" err="1"/>
              <a:t>Jin</a:t>
            </a:r>
            <a:r>
              <a:rPr lang="en-US" altLang="ko-KR" dirty="0"/>
              <a:t>, Member, IEEE, </a:t>
            </a:r>
            <a:r>
              <a:rPr lang="en-US" altLang="ko-KR" dirty="0" err="1"/>
              <a:t>Jianchao</a:t>
            </a:r>
            <a:r>
              <a:rPr lang="en-US" altLang="ko-KR" dirty="0"/>
              <a:t> Yang, Member, IEEE, and</a:t>
            </a:r>
          </a:p>
          <a:p>
            <a:endParaRPr lang="en-US" altLang="ko-KR" dirty="0"/>
          </a:p>
          <a:p>
            <a:r>
              <a:rPr lang="en-US" altLang="ko-KR" dirty="0"/>
              <a:t>James. Z. Wang, Senior Member, IEEE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Global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의 특징을 모두 고려하기 위해서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기본적으로 각각의 </a:t>
            </a:r>
            <a:r>
              <a:rPr lang="en-US" altLang="ko-KR" sz="2400" dirty="0" smtClean="0"/>
              <a:t>Column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SCCN</a:t>
            </a:r>
            <a:r>
              <a:rPr lang="ko-KR" altLang="en-US" sz="2400" dirty="0" smtClean="0"/>
              <a:t>과 동일하며 마지막에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번째 </a:t>
            </a:r>
            <a:r>
              <a:rPr lang="en-US" altLang="ko-KR" sz="2400" dirty="0" smtClean="0"/>
              <a:t>fully connected layer</a:t>
            </a:r>
            <a:r>
              <a:rPr lang="ko-KR" altLang="en-US" sz="2400" dirty="0" smtClean="0"/>
              <a:t>에서 정보가 합쳐진다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Column </a:t>
            </a:r>
            <a:r>
              <a:rPr lang="ko-KR" altLang="en-US" sz="2400" dirty="0" smtClean="0"/>
              <a:t>마다 다른 </a:t>
            </a:r>
            <a:r>
              <a:rPr lang="en-US" altLang="ko-KR" sz="2400" dirty="0" smtClean="0"/>
              <a:t>architecture, initialize</a:t>
            </a:r>
            <a:r>
              <a:rPr lang="ko-KR" altLang="en-US" sz="2400" dirty="0" smtClean="0"/>
              <a:t>를 유연하게 사용할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Extra attributes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5349" y="1828800"/>
            <a:ext cx="8398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AVA dataset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aesthetic tag</a:t>
            </a:r>
            <a:r>
              <a:rPr lang="ko-KR" altLang="en-US" sz="2800" dirty="0" smtClean="0"/>
              <a:t>말고도 다른 </a:t>
            </a:r>
            <a:r>
              <a:rPr lang="en-US" altLang="ko-KR" sz="2800" dirty="0" smtClean="0"/>
              <a:t>extra attributes</a:t>
            </a:r>
            <a:r>
              <a:rPr lang="ko-KR" altLang="en-US" sz="2800" dirty="0" smtClean="0"/>
              <a:t>들을 사용해 보자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 중 </a:t>
            </a:r>
            <a:r>
              <a:rPr lang="en-US" altLang="ko-KR" sz="2800" dirty="0" smtClean="0"/>
              <a:t>style attributes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semantic attributes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aesthetic</a:t>
            </a:r>
            <a:r>
              <a:rPr lang="ko-KR" altLang="en-US" sz="2800" dirty="0" smtClean="0"/>
              <a:t>을 판별하는데 도움을 줄 것이다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이러한 하나의 방법을 다른 유사한 방법에 적용하는 것을 </a:t>
            </a:r>
            <a:r>
              <a:rPr lang="en-US" altLang="ko-KR" sz="2800" dirty="0" smtClean="0"/>
              <a:t>Inductive Transfer Learning</a:t>
            </a:r>
            <a:r>
              <a:rPr lang="ko-KR" altLang="en-US" sz="2800" dirty="0" smtClean="0"/>
              <a:t>이라고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9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Extra attributes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5349" y="1828800"/>
            <a:ext cx="8398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Extra attributes</a:t>
            </a:r>
            <a:r>
              <a:rPr lang="ko-KR" altLang="en-US" sz="2800" dirty="0" smtClean="0"/>
              <a:t>를 포함하는 데이터는 많지않아서 </a:t>
            </a:r>
            <a:r>
              <a:rPr lang="en-US" altLang="ko-KR" sz="2800" dirty="0" smtClean="0"/>
              <a:t>AVA</a:t>
            </a:r>
            <a:r>
              <a:rPr lang="ko-KR" altLang="en-US" sz="2800" dirty="0" smtClean="0"/>
              <a:t>데이터와 함께 학습시키지 못한다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그래서 </a:t>
            </a:r>
            <a:r>
              <a:rPr lang="en-US" altLang="ko-KR" sz="2800" dirty="0" smtClean="0"/>
              <a:t>SCNN</a:t>
            </a:r>
            <a:r>
              <a:rPr lang="ko-KR" altLang="en-US" sz="2800" dirty="0" smtClean="0"/>
              <a:t>을 만들어 미리 학습시켜 놓는다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RDCNN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378" y="1283619"/>
            <a:ext cx="8761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 새 모델을 </a:t>
            </a:r>
            <a:r>
              <a:rPr lang="en-US" altLang="ko-KR" sz="2800" dirty="0" smtClean="0"/>
              <a:t>Regularized double-column convolutional neural Network</a:t>
            </a:r>
            <a:r>
              <a:rPr lang="ko-KR" altLang="en-US" sz="2800" dirty="0" smtClean="0"/>
              <a:t>이라고 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Style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Column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aesthetics</a:t>
            </a:r>
            <a:r>
              <a:rPr lang="ko-KR" altLang="en-US" sz="2800" dirty="0" smtClean="0"/>
              <a:t>에는 영향을 미치지만</a:t>
            </a:r>
            <a:endParaRPr lang="en-US" altLang="ko-KR" sz="2800" dirty="0" smtClean="0"/>
          </a:p>
          <a:p>
            <a:r>
              <a:rPr lang="en-US" altLang="ko-KR" sz="2800" dirty="0" smtClean="0"/>
              <a:t>Pre-trained </a:t>
            </a:r>
            <a:r>
              <a:rPr lang="ko-KR" altLang="en-US" sz="2800" dirty="0" smtClean="0"/>
              <a:t>만 하고 후에 </a:t>
            </a:r>
            <a:r>
              <a:rPr lang="en-US" altLang="ko-KR" sz="2800" dirty="0" smtClean="0"/>
              <a:t>Back propagation</a:t>
            </a:r>
            <a:r>
              <a:rPr lang="ko-KR" altLang="en-US" sz="2800" dirty="0" smtClean="0"/>
              <a:t>에는 참여하지 않는다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9" y="3943120"/>
            <a:ext cx="6863896" cy="24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5349" y="1828800"/>
            <a:ext cx="8761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Style</a:t>
            </a:r>
            <a:r>
              <a:rPr lang="ko-KR" altLang="en-US" sz="2800" dirty="0" smtClean="0"/>
              <a:t>의 경우 </a:t>
            </a:r>
            <a:r>
              <a:rPr lang="en-US" altLang="ko-KR" sz="2800" dirty="0" smtClean="0"/>
              <a:t>AVA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Style label</a:t>
            </a:r>
            <a:r>
              <a:rPr lang="ko-KR" altLang="en-US" sz="2800" dirty="0" smtClean="0"/>
              <a:t>가 있는 데이터를 사용하고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Semantic</a:t>
            </a:r>
            <a:r>
              <a:rPr lang="ko-KR" altLang="en-US" sz="2800" dirty="0" smtClean="0"/>
              <a:t>의 경우 </a:t>
            </a:r>
            <a:r>
              <a:rPr lang="en-US" altLang="ko-KR" sz="2800" dirty="0" smtClean="0"/>
              <a:t>pre-trained ImageNet model</a:t>
            </a:r>
            <a:r>
              <a:rPr lang="ko-KR" altLang="en-US" sz="2800" dirty="0" smtClean="0"/>
              <a:t>을 사용한다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RDCNN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SCNN Result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" y="1572758"/>
            <a:ext cx="10483949" cy="2563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9733" y="4809067"/>
            <a:ext cx="816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Arch1 4</a:t>
            </a:r>
            <a:r>
              <a:rPr lang="ko-KR" altLang="en-US" sz="2400" dirty="0" smtClean="0"/>
              <a:t>개의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pooling, 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fully-connected layer</a:t>
            </a:r>
            <a:r>
              <a:rPr lang="ko-KR" altLang="en-US" sz="2400" dirty="0" smtClean="0"/>
              <a:t>를 쓴 경우 결과가 가장 잘 나왔다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15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Cropped data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733" y="4809067"/>
            <a:ext cx="816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이미지가 가장 결과가 좋다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Global </a:t>
            </a:r>
            <a:r>
              <a:rPr lang="ko-KR" altLang="en-US" sz="2400" dirty="0" smtClean="0"/>
              <a:t>은</a:t>
            </a:r>
            <a:r>
              <a:rPr lang="en-US" altLang="ko-KR" sz="2400" dirty="0" smtClean="0"/>
              <a:t> wrap -&gt; cropped -&gt; padding </a:t>
            </a:r>
            <a:r>
              <a:rPr lang="ko-KR" altLang="en-US" sz="2400" dirty="0" smtClean="0"/>
              <a:t>순서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5" y="1865243"/>
            <a:ext cx="7886701" cy="20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 Result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1828801"/>
            <a:ext cx="8161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이미지와의 조합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Wrap 73.25%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Padding 72.27%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Center-Cropped 71.8%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7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9066" y="1591733"/>
            <a:ext cx="10481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초기 시도로 미학은 여러가지 </a:t>
            </a:r>
            <a:r>
              <a:rPr lang="en-US" altLang="ko-KR" sz="2400" b="1" dirty="0" smtClean="0"/>
              <a:t>Handcrafted features</a:t>
            </a:r>
            <a:r>
              <a:rPr lang="ko-KR" altLang="en-US" sz="2400" b="1" dirty="0" smtClean="0"/>
              <a:t>로 표현 되었다</a:t>
            </a:r>
            <a:r>
              <a:rPr lang="en-US" altLang="ko-KR" sz="2400" b="1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Ex) edge distributions, color histograms, golden ratio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065" y="3793066"/>
            <a:ext cx="1048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하지만 어떤 미학적 요소는 쉽게 보이지 않을 수도 있고 객관적인 기준이 잘못 정의되어 있을 수 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4" y="575733"/>
            <a:ext cx="4267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Why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Image Feature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1828801"/>
            <a:ext cx="5215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Aesthetic labels</a:t>
            </a:r>
            <a:r>
              <a:rPr lang="ko-KR" altLang="en-US" sz="2400" dirty="0" smtClean="0"/>
              <a:t>를 사용한 첫번째 </a:t>
            </a:r>
            <a:r>
              <a:rPr lang="en-US" altLang="ko-KR" sz="2400" dirty="0" smtClean="0"/>
              <a:t>convolution filter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CIFAR</a:t>
            </a:r>
            <a:r>
              <a:rPr lang="ko-KR" altLang="en-US" sz="2400" dirty="0" smtClean="0"/>
              <a:t>에서 사용한 </a:t>
            </a:r>
            <a:r>
              <a:rPr lang="en-US" altLang="ko-KR" sz="2400" dirty="0" smtClean="0"/>
              <a:t>convolution filter</a:t>
            </a:r>
            <a:r>
              <a:rPr lang="ko-KR" altLang="en-US" sz="2400" dirty="0" smtClean="0"/>
              <a:t>보다 급변하는 강도가 적고 부드러운 이미지 였다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5733"/>
            <a:ext cx="4953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Image Feature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0"/>
            <a:ext cx="5531702" cy="690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33" y="1828801"/>
            <a:ext cx="521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High-Aesthetic</a:t>
            </a:r>
            <a:r>
              <a:rPr lang="ko-KR" altLang="en-US" sz="2400" dirty="0" smtClean="0"/>
              <a:t>으로 판별한 이미지도 </a:t>
            </a:r>
            <a:endParaRPr lang="en-US" altLang="ko-KR" sz="2400" dirty="0" smtClean="0"/>
          </a:p>
          <a:p>
            <a:r>
              <a:rPr lang="en-US" altLang="ko-KR" sz="2400" dirty="0" smtClean="0"/>
              <a:t>Low-Aesthetic</a:t>
            </a:r>
            <a:r>
              <a:rPr lang="ko-KR" altLang="en-US" sz="2400" dirty="0" smtClean="0"/>
              <a:t>으로 판별한 이미지보다 더 부드럽다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72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Accuracy of Different Methods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1" y="2456920"/>
            <a:ext cx="10393452" cy="20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2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j-lt"/>
              </a:rPr>
              <a:t>ConvNet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/>
              <a:t>을 이용하여 구현</a:t>
            </a:r>
            <a:endParaRPr lang="ko-KR" altLang="en-US" sz="3600" dirty="0"/>
          </a:p>
          <a:p>
            <a:r>
              <a:rPr lang="en-US" altLang="ko-KR" sz="2800" dirty="0" smtClean="0">
                <a:latin typeface="+mj-lt"/>
              </a:rPr>
              <a:t>(</a:t>
            </a:r>
            <a:r>
              <a:rPr lang="en-US" altLang="ko-KR" sz="2800" u="sng" dirty="0">
                <a:latin typeface="+mj-lt"/>
                <a:hlinkClick r:id="rId2"/>
              </a:rPr>
              <a:t>https://code.google.com/archive/p/cuda-convnet</a:t>
            </a:r>
            <a:r>
              <a:rPr lang="en-US" altLang="ko-KR" sz="2800" u="sng" dirty="0" smtClean="0">
                <a:latin typeface="+mj-lt"/>
                <a:hlinkClick r:id="rId2"/>
              </a:rPr>
              <a:t>/</a:t>
            </a:r>
            <a:r>
              <a:rPr lang="en-US" altLang="ko-KR" sz="2800" dirty="0" smtClean="0">
                <a:latin typeface="+mj-lt"/>
              </a:rPr>
              <a:t>)</a:t>
            </a:r>
          </a:p>
          <a:p>
            <a:r>
              <a:rPr lang="en-US" altLang="ko-KR" sz="2800" dirty="0" smtClean="0">
                <a:latin typeface="+mj-lt"/>
              </a:rPr>
              <a:t>Fully-connected layer</a:t>
            </a:r>
            <a:r>
              <a:rPr lang="ko-KR" altLang="en-US" sz="2800" dirty="0" smtClean="0">
                <a:latin typeface="+mj-lt"/>
              </a:rPr>
              <a:t>의 </a:t>
            </a:r>
            <a:r>
              <a:rPr lang="en-US" altLang="ko-KR" sz="2800" dirty="0" smtClean="0">
                <a:latin typeface="+mj-lt"/>
              </a:rPr>
              <a:t>multi-column inputs</a:t>
            </a:r>
            <a:r>
              <a:rPr lang="ko-KR" altLang="en-US" sz="2800" dirty="0" smtClean="0">
                <a:latin typeface="+mj-lt"/>
              </a:rPr>
              <a:t>을 지원한다</a:t>
            </a:r>
            <a:r>
              <a:rPr lang="en-US" altLang="ko-KR" sz="2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39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Convolution layer</a:t>
            </a:r>
            <a:r>
              <a:rPr lang="ko-KR" altLang="en-US" sz="2800" dirty="0" smtClean="0">
                <a:latin typeface="+mj-lt"/>
              </a:rPr>
              <a:t>의 </a:t>
            </a:r>
            <a:r>
              <a:rPr lang="en-US" altLang="ko-KR" sz="2800" dirty="0" smtClean="0">
                <a:latin typeface="+mj-lt"/>
              </a:rPr>
              <a:t>learning rate = 0.001</a:t>
            </a:r>
          </a:p>
          <a:p>
            <a:r>
              <a:rPr lang="en-US" altLang="ko-KR" sz="2800" dirty="0" smtClean="0"/>
              <a:t>Fully-connected </a:t>
            </a:r>
            <a:r>
              <a:rPr lang="en-US" altLang="ko-KR" sz="2800" dirty="0"/>
              <a:t>layer</a:t>
            </a:r>
            <a:r>
              <a:rPr lang="ko-KR" altLang="en-US" sz="2800" dirty="0"/>
              <a:t>의 </a:t>
            </a:r>
            <a:r>
              <a:rPr lang="en-US" altLang="ko-KR" sz="2800" dirty="0"/>
              <a:t>learning rate = </a:t>
            </a:r>
            <a:r>
              <a:rPr lang="en-US" altLang="ko-KR" sz="2800" dirty="0" smtClean="0"/>
              <a:t>0.002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Weight momentum, Bias momentum </a:t>
            </a:r>
            <a:r>
              <a:rPr lang="ko-KR" altLang="en-US" sz="2800" dirty="0" smtClean="0"/>
              <a:t>은 각각 </a:t>
            </a:r>
            <a:r>
              <a:rPr lang="en-US" altLang="ko-KR" sz="2800" dirty="0" smtClean="0"/>
              <a:t>0.9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Fully-connected layer 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Dropout rate = 0.5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4293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AVA dataset </a:t>
            </a:r>
            <a:r>
              <a:rPr lang="ko-KR" altLang="en-US" sz="2800" dirty="0" smtClean="0"/>
              <a:t>학습하는데 </a:t>
            </a:r>
            <a:endParaRPr lang="en-US" altLang="ko-KR" sz="2800" dirty="0" smtClean="0"/>
          </a:p>
          <a:p>
            <a:r>
              <a:rPr lang="en-US" altLang="ko-KR" sz="2800" dirty="0" smtClean="0"/>
              <a:t>SCNN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r>
              <a:rPr lang="en-US" altLang="ko-KR" sz="2800" dirty="0" smtClean="0"/>
              <a:t>DCNN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SCNN style classification 1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RDCNN training 3~4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Tesla m2070/m2090 </a:t>
            </a:r>
            <a:r>
              <a:rPr lang="en-US" altLang="ko-KR" sz="2800" dirty="0" err="1" smtClean="0"/>
              <a:t>cpu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2048</a:t>
            </a:r>
            <a:r>
              <a:rPr lang="ko-KR" altLang="en-US" sz="2800" dirty="0" smtClean="0"/>
              <a:t>개의 이미지 </a:t>
            </a:r>
            <a:r>
              <a:rPr lang="en-US" altLang="ko-KR" sz="2800" dirty="0" smtClean="0"/>
              <a:t>test</a:t>
            </a:r>
            <a:r>
              <a:rPr lang="ko-KR" altLang="en-US" sz="2800" dirty="0" smtClean="0"/>
              <a:t>하는데</a:t>
            </a:r>
            <a:endParaRPr lang="en-US" altLang="ko-KR" sz="2800" dirty="0" smtClean="0"/>
          </a:p>
          <a:p>
            <a:r>
              <a:rPr lang="en-US" altLang="ko-KR" sz="2800" dirty="0" smtClean="0"/>
              <a:t>SCNN 50</a:t>
            </a:r>
            <a:r>
              <a:rPr lang="ko-KR" altLang="en-US" sz="2800" dirty="0" smtClean="0"/>
              <a:t>분 </a:t>
            </a:r>
            <a:r>
              <a:rPr lang="en-US" altLang="ko-KR" sz="2800" dirty="0" smtClean="0"/>
              <a:t>DCNN 60</a:t>
            </a:r>
            <a:r>
              <a:rPr lang="ko-KR" altLang="en-US" sz="2800" dirty="0" smtClean="0"/>
              <a:t>분 </a:t>
            </a:r>
            <a:r>
              <a:rPr lang="en-US" altLang="ko-KR" sz="2800" dirty="0" smtClean="0"/>
              <a:t>RDCNN 80</a:t>
            </a:r>
            <a:r>
              <a:rPr lang="ko-KR" altLang="en-US" sz="2800" dirty="0" smtClean="0"/>
              <a:t>분 소요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7315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50"/>
                </a:solidFill>
              </a:rPr>
              <a:t>Others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10409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N. Murray, L. </a:t>
            </a:r>
            <a:r>
              <a:rPr lang="en-US" altLang="ko-KR" sz="2800" dirty="0" err="1"/>
              <a:t>Marchesotti</a:t>
            </a:r>
            <a:r>
              <a:rPr lang="en-US" altLang="ko-KR" sz="2800" dirty="0"/>
              <a:t>, and F. </a:t>
            </a:r>
            <a:r>
              <a:rPr lang="en-US" altLang="ko-KR" sz="2800" dirty="0" err="1"/>
              <a:t>Perronnin</a:t>
            </a:r>
            <a:r>
              <a:rPr lang="en-US" altLang="ko-KR" sz="2800" dirty="0"/>
              <a:t>, “AVA: A large-scale </a:t>
            </a:r>
            <a:r>
              <a:rPr lang="en-US" altLang="ko-KR" sz="2800" dirty="0" smtClean="0"/>
              <a:t>data-base </a:t>
            </a:r>
            <a:r>
              <a:rPr lang="en-US" altLang="ko-KR" sz="2800" dirty="0"/>
              <a:t>for aesthetic visual analysis</a:t>
            </a:r>
            <a:r>
              <a:rPr lang="en-US" altLang="ko-KR" sz="2800" dirty="0" smtClean="0"/>
              <a:t>,”</a:t>
            </a:r>
          </a:p>
          <a:p>
            <a:endParaRPr lang="en-US" altLang="ko-KR" sz="2800" dirty="0"/>
          </a:p>
          <a:p>
            <a:r>
              <a:rPr lang="en-US" altLang="ko-KR" sz="2800" dirty="0"/>
              <a:t>Photo Aesthetics Ranking Network </a:t>
            </a:r>
            <a:r>
              <a:rPr lang="en-US" altLang="ko-KR" sz="2800" dirty="0" smtClean="0"/>
              <a:t>with Attributes </a:t>
            </a:r>
            <a:r>
              <a:rPr lang="en-US" altLang="ko-KR" sz="2800" dirty="0"/>
              <a:t>and Content </a:t>
            </a:r>
            <a:r>
              <a:rPr lang="en-US" altLang="ko-KR" sz="2800" dirty="0" smtClean="0"/>
              <a:t>Adaptation</a:t>
            </a:r>
          </a:p>
          <a:p>
            <a:r>
              <a:rPr lang="en-US" altLang="ko-KR" sz="2800" dirty="0"/>
              <a:t>Shu </a:t>
            </a:r>
            <a:r>
              <a:rPr lang="en-US" altLang="ko-KR" sz="2800" dirty="0" smtClean="0"/>
              <a:t>Kong1, </a:t>
            </a:r>
            <a:r>
              <a:rPr lang="en-US" altLang="ko-KR" sz="2800" dirty="0" err="1"/>
              <a:t>Xiaohui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Shen2, </a:t>
            </a:r>
            <a:r>
              <a:rPr lang="en-US" altLang="ko-KR" sz="2800" dirty="0" err="1"/>
              <a:t>Zhe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Lin2, </a:t>
            </a:r>
            <a:r>
              <a:rPr lang="en-US" altLang="ko-KR" sz="2800" dirty="0" err="1"/>
              <a:t>Radomir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Mech2, </a:t>
            </a:r>
            <a:r>
              <a:rPr lang="en-US" altLang="ko-KR" sz="2800" dirty="0" err="1"/>
              <a:t>Charless</a:t>
            </a:r>
            <a:r>
              <a:rPr lang="en-US" altLang="ko-KR" sz="2800" dirty="0"/>
              <a:t> Fowlkes1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91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130" y="1964266"/>
            <a:ext cx="104817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이러한 제약을 극복하기 위해서 </a:t>
            </a:r>
            <a:r>
              <a:rPr lang="en-US" altLang="ko-KR" sz="2400" b="1" dirty="0" smtClean="0"/>
              <a:t>image classification</a:t>
            </a:r>
            <a:r>
              <a:rPr lang="ko-KR" altLang="en-US" sz="2400" b="1" dirty="0" smtClean="0"/>
              <a:t>이나 </a:t>
            </a:r>
            <a:r>
              <a:rPr lang="en-US" altLang="ko-KR" sz="2400" b="1" dirty="0" smtClean="0"/>
              <a:t>retrieve</a:t>
            </a:r>
            <a:r>
              <a:rPr lang="ko-KR" altLang="en-US" sz="2400" b="1" dirty="0" smtClean="0"/>
              <a:t>에 사용되는 </a:t>
            </a:r>
            <a:r>
              <a:rPr lang="en-US" altLang="ko-KR" sz="2400" b="1" dirty="0" smtClean="0"/>
              <a:t>image feature</a:t>
            </a:r>
            <a:r>
              <a:rPr lang="ko-KR" altLang="en-US" sz="2400" b="1" dirty="0" smtClean="0"/>
              <a:t>를 가지고 이미지의 미학에 적용시켰다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즉 </a:t>
            </a:r>
            <a:r>
              <a:rPr lang="en-US" altLang="ko-KR" sz="2400" b="1" dirty="0" smtClean="0"/>
              <a:t>CNN</a:t>
            </a:r>
            <a:r>
              <a:rPr lang="ko-KR" altLang="en-US" sz="2400" b="1" dirty="0" smtClean="0"/>
              <a:t>에서 </a:t>
            </a:r>
            <a:r>
              <a:rPr lang="en-US" altLang="ko-KR" sz="2400" b="1" dirty="0" smtClean="0"/>
              <a:t>convolution – pooling</a:t>
            </a:r>
            <a:r>
              <a:rPr lang="ko-KR" altLang="en-US" sz="2400" b="1" dirty="0" smtClean="0"/>
              <a:t>을 거쳐 생성된 </a:t>
            </a:r>
            <a:r>
              <a:rPr lang="en-US" altLang="ko-KR" sz="2400" b="1" dirty="0" smtClean="0"/>
              <a:t>feature</a:t>
            </a:r>
            <a:r>
              <a:rPr lang="ko-KR" altLang="en-US" sz="2400" b="1" dirty="0" smtClean="0"/>
              <a:t>를 이미지의 미학에 적용시켜 본다</a:t>
            </a:r>
            <a:r>
              <a:rPr lang="en-US" altLang="ko-KR" sz="2400" b="1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464" y="575733"/>
            <a:ext cx="4267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Why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130" y="1964266"/>
            <a:ext cx="104817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Image aesthetics</a:t>
            </a:r>
            <a:r>
              <a:rPr lang="ko-KR" altLang="en-US" sz="2400" b="1" dirty="0" smtClean="0"/>
              <a:t>는 이미지의 부분적인 특징에서 느낄 수 있는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Local cues (sharpness, noise levels)</a:t>
            </a:r>
            <a:r>
              <a:rPr lang="ko-KR" altLang="en-US" sz="2400" b="1" dirty="0" smtClean="0"/>
              <a:t>가 있고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전체적인 특징에서 느낄 수 있는</a:t>
            </a:r>
            <a:endParaRPr lang="en-US" altLang="ko-KR" sz="2400" b="1" dirty="0"/>
          </a:p>
          <a:p>
            <a:r>
              <a:rPr lang="en-US" altLang="ko-KR" sz="2400" b="1" dirty="0" smtClean="0"/>
              <a:t>Global cues (the rule of thirds, golden ratio)</a:t>
            </a:r>
            <a:r>
              <a:rPr lang="ko-KR" altLang="en-US" sz="2400" b="1" dirty="0" smtClean="0"/>
              <a:t>가 있으므로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Double - Column CNN</a:t>
            </a:r>
            <a:r>
              <a:rPr lang="ko-KR" altLang="en-US" sz="2400" b="1" dirty="0" smtClean="0"/>
              <a:t>을 이용하여 학습한다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86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960952"/>
            <a:ext cx="8347138" cy="3457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205" y="2523067"/>
            <a:ext cx="276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&lt;-First Column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4205" y="4148667"/>
            <a:ext cx="326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&lt;-Second Column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0583" y="1442414"/>
                <a:ext cx="524118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83" y="1442414"/>
                <a:ext cx="524118" cy="54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12930" y="1431705"/>
                <a:ext cx="629018" cy="542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30" y="1431705"/>
                <a:ext cx="629018" cy="542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30177" y="1445171"/>
                <a:ext cx="530786" cy="542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77" y="1445171"/>
                <a:ext cx="530786" cy="542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02080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80" y="5550529"/>
                <a:ext cx="536044" cy="499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01683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3" y="5550529"/>
                <a:ext cx="536044" cy="499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92475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475" y="5550529"/>
                <a:ext cx="536044" cy="499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735397"/>
            <a:ext cx="627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임의의 이미지를 </a:t>
            </a:r>
            <a:r>
              <a:rPr lang="en-US" altLang="ko-KR" sz="2400" dirty="0" smtClean="0"/>
              <a:t>224 x 224 x 3</a:t>
            </a:r>
            <a:r>
              <a:rPr lang="ko-KR" altLang="en-US" sz="2400" dirty="0" smtClean="0"/>
              <a:t>으로 만든다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178629" y="5094514"/>
            <a:ext cx="72571" cy="64088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5828" y="5285454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Convolution layer,</a:t>
            </a:r>
          </a:p>
          <a:p>
            <a:r>
              <a:rPr lang="ko-KR" altLang="en-US" sz="2400" dirty="0" smtClean="0"/>
              <a:t>첫번째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두번째 </a:t>
            </a:r>
            <a:r>
              <a:rPr lang="en-US" altLang="ko-KR" sz="2400" dirty="0" smtClean="0"/>
              <a:t>Convolution </a:t>
            </a:r>
            <a:r>
              <a:rPr lang="ko-KR" altLang="en-US" sz="2400" dirty="0" smtClean="0"/>
              <a:t>뒤에 </a:t>
            </a:r>
            <a:r>
              <a:rPr lang="en-US" altLang="ko-KR" sz="2400" dirty="0" smtClean="0"/>
              <a:t>max-pooling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>
            <a:stCxn id="9" idx="0"/>
            <a:endCxn id="8" idx="2"/>
          </p:cNvCxnSpPr>
          <p:nvPr/>
        </p:nvCxnSpPr>
        <p:spPr>
          <a:xfrm flipV="1">
            <a:off x="5500914" y="4804228"/>
            <a:ext cx="109843" cy="48122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1714" y="5459625"/>
            <a:ext cx="41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fully connected layer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50629" y="4601030"/>
            <a:ext cx="290285" cy="5660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885" y="5285453"/>
            <a:ext cx="902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Convolution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fully-connected 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layer</a:t>
            </a:r>
            <a:r>
              <a:rPr lang="ko-KR" altLang="en-US" sz="2400" dirty="0" smtClean="0"/>
              <a:t>수</a:t>
            </a:r>
            <a:r>
              <a:rPr lang="en-US" altLang="ko-KR" sz="2400" dirty="0" smtClean="0"/>
              <a:t>, number of neurons, normalization</a:t>
            </a:r>
            <a:r>
              <a:rPr lang="ko-KR" altLang="en-US" sz="2400" dirty="0" smtClean="0"/>
              <a:t>의 유무에 따라 경험적으로 가장 좋은 성능을 내는 </a:t>
            </a:r>
            <a:r>
              <a:rPr lang="en-US" altLang="ko-KR" sz="2400" dirty="0" smtClean="0"/>
              <a:t>architecture</a:t>
            </a:r>
            <a:r>
              <a:rPr lang="ko-KR" altLang="en-US" sz="2400" dirty="0" smtClean="0"/>
              <a:t>를 선택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50629" y="4601030"/>
            <a:ext cx="290285" cy="5660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605</Words>
  <Application>Microsoft Office PowerPoint</Application>
  <PresentationFormat>와이드스크린</PresentationFormat>
  <Paragraphs>109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Rating Image Aesthetics Using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Image Aesthetics Using Deep Learning</dc:title>
  <dc:creator>SungWoo Park</dc:creator>
  <cp:lastModifiedBy>SungWoo Park</cp:lastModifiedBy>
  <cp:revision>9</cp:revision>
  <dcterms:created xsi:type="dcterms:W3CDTF">2017-06-07T15:38:21Z</dcterms:created>
  <dcterms:modified xsi:type="dcterms:W3CDTF">2017-06-08T07:22:40Z</dcterms:modified>
</cp:coreProperties>
</file>