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25C1-B083-464C-95D2-79028F5C8DF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EE11-F36B-40F6-908F-6731568FB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5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25C1-B083-464C-95D2-79028F5C8DF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EE11-F36B-40F6-908F-6731568FB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8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25C1-B083-464C-95D2-79028F5C8DF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EE11-F36B-40F6-908F-6731568FB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50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25C1-B083-464C-95D2-79028F5C8DF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EE11-F36B-40F6-908F-6731568FB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35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25C1-B083-464C-95D2-79028F5C8DF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EE11-F36B-40F6-908F-6731568FB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84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25C1-B083-464C-95D2-79028F5C8DF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EE11-F36B-40F6-908F-6731568FB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07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25C1-B083-464C-95D2-79028F5C8DF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EE11-F36B-40F6-908F-6731568FB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95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25C1-B083-464C-95D2-79028F5C8DF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EE11-F36B-40F6-908F-6731568FB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20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25C1-B083-464C-95D2-79028F5C8DF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EE11-F36B-40F6-908F-6731568FB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1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25C1-B083-464C-95D2-79028F5C8DF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EE11-F36B-40F6-908F-6731568FB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01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25C1-B083-464C-95D2-79028F5C8DF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EE11-F36B-40F6-908F-6731568FB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44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525C1-B083-464C-95D2-79028F5C8DF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3EE11-F36B-40F6-908F-6731568FB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71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archive/p/cuda-convnet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Rating Image Aesthetics Using Deep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51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464" y="575733"/>
            <a:ext cx="2167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DCNN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885" y="5285453"/>
            <a:ext cx="9027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Global 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local </a:t>
            </a:r>
            <a:r>
              <a:rPr lang="ko-KR" altLang="en-US" sz="2400" dirty="0" smtClean="0"/>
              <a:t>의 특징을 모두 고려하기 위해서 사용한다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4" y="1781174"/>
            <a:ext cx="8611598" cy="30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88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464" y="575733"/>
            <a:ext cx="2167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DCNN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885" y="5285453"/>
            <a:ext cx="9027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기본적으로 각각의 </a:t>
            </a:r>
            <a:r>
              <a:rPr lang="en-US" altLang="ko-KR" sz="2400" dirty="0" smtClean="0"/>
              <a:t>Column</a:t>
            </a:r>
            <a:r>
              <a:rPr lang="ko-KR" altLang="en-US" sz="2400" dirty="0" smtClean="0"/>
              <a:t>은 </a:t>
            </a:r>
            <a:r>
              <a:rPr lang="en-US" altLang="ko-KR" sz="2400" dirty="0" smtClean="0"/>
              <a:t>SCCN</a:t>
            </a:r>
            <a:r>
              <a:rPr lang="ko-KR" altLang="en-US" sz="2400" dirty="0" smtClean="0"/>
              <a:t>과 동일하며 마지막에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번째 </a:t>
            </a:r>
            <a:r>
              <a:rPr lang="en-US" altLang="ko-KR" sz="2400" dirty="0" smtClean="0"/>
              <a:t>fully connected layer</a:t>
            </a:r>
            <a:r>
              <a:rPr lang="ko-KR" altLang="en-US" sz="2400" dirty="0" smtClean="0"/>
              <a:t>에서 정보가 합쳐진다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4" y="1781174"/>
            <a:ext cx="8611598" cy="30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10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464" y="575733"/>
            <a:ext cx="2167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DCNN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885" y="5285453"/>
            <a:ext cx="9027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Column </a:t>
            </a:r>
            <a:r>
              <a:rPr lang="ko-KR" altLang="en-US" sz="2400" dirty="0" smtClean="0"/>
              <a:t>마다 다른 </a:t>
            </a:r>
            <a:r>
              <a:rPr lang="en-US" altLang="ko-KR" sz="2400" dirty="0" smtClean="0"/>
              <a:t>architecture, initialize</a:t>
            </a:r>
            <a:r>
              <a:rPr lang="ko-KR" altLang="en-US" sz="2400" dirty="0" smtClean="0"/>
              <a:t>를 유연하게 사용할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4" y="1781174"/>
            <a:ext cx="8611598" cy="30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37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463" y="575733"/>
            <a:ext cx="4305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Extra attributes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5349" y="1828800"/>
            <a:ext cx="83989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AVA dataset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aesthetic tag</a:t>
            </a:r>
            <a:r>
              <a:rPr lang="ko-KR" altLang="en-US" sz="2800" dirty="0" smtClean="0"/>
              <a:t>말고도 다른 </a:t>
            </a:r>
            <a:r>
              <a:rPr lang="en-US" altLang="ko-KR" sz="2800" dirty="0" smtClean="0"/>
              <a:t>extra attributes</a:t>
            </a:r>
            <a:r>
              <a:rPr lang="ko-KR" altLang="en-US" sz="2800" dirty="0" smtClean="0"/>
              <a:t>들을 사용해 보자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그 중 </a:t>
            </a:r>
            <a:r>
              <a:rPr lang="en-US" altLang="ko-KR" sz="2800" dirty="0" smtClean="0"/>
              <a:t>style attributes</a:t>
            </a:r>
            <a:r>
              <a:rPr lang="ko-KR" altLang="en-US" sz="2800" dirty="0" smtClean="0"/>
              <a:t>와 </a:t>
            </a:r>
            <a:r>
              <a:rPr lang="en-US" altLang="ko-KR" sz="2800" dirty="0" smtClean="0"/>
              <a:t>semantic attributes</a:t>
            </a:r>
            <a:r>
              <a:rPr lang="ko-KR" altLang="en-US" sz="2800" dirty="0" smtClean="0"/>
              <a:t>가 </a:t>
            </a:r>
            <a:r>
              <a:rPr lang="en-US" altLang="ko-KR" sz="2800" dirty="0" smtClean="0"/>
              <a:t>aesthetic</a:t>
            </a:r>
            <a:r>
              <a:rPr lang="ko-KR" altLang="en-US" sz="2800" dirty="0" smtClean="0"/>
              <a:t>을 판별하는데 도움을 줄 것이다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 smtClean="0"/>
              <a:t>이러한 하나의 방법을 다른 유사한 방법에 적용하는 것을 </a:t>
            </a:r>
            <a:r>
              <a:rPr lang="en-US" altLang="ko-KR" sz="2800" dirty="0" smtClean="0"/>
              <a:t>Inductive Transfer Learning</a:t>
            </a:r>
            <a:r>
              <a:rPr lang="ko-KR" altLang="en-US" sz="2800" dirty="0" smtClean="0"/>
              <a:t>이라고 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2942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463" y="575733"/>
            <a:ext cx="4305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Extra attributes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5349" y="1828800"/>
            <a:ext cx="83989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Extra attributes</a:t>
            </a:r>
            <a:r>
              <a:rPr lang="ko-KR" altLang="en-US" sz="2800" dirty="0" smtClean="0"/>
              <a:t>를 포함하는 데이터는 많지않아서 </a:t>
            </a:r>
            <a:r>
              <a:rPr lang="en-US" altLang="ko-KR" sz="2800" dirty="0" smtClean="0"/>
              <a:t>AVA</a:t>
            </a:r>
            <a:r>
              <a:rPr lang="ko-KR" altLang="en-US" sz="2800" dirty="0" smtClean="0"/>
              <a:t>데이터와 함께 학습시키지 못한다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그래서 </a:t>
            </a:r>
            <a:r>
              <a:rPr lang="en-US" altLang="ko-KR" sz="2800" dirty="0" smtClean="0"/>
              <a:t>SCNN</a:t>
            </a:r>
            <a:r>
              <a:rPr lang="ko-KR" altLang="en-US" sz="2800" dirty="0" smtClean="0"/>
              <a:t>을 만들어 미리 학습시켜 놓는다</a:t>
            </a:r>
            <a:r>
              <a:rPr lang="en-US" altLang="ko-K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72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463" y="575733"/>
            <a:ext cx="4305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RDCNN</a:t>
            </a:r>
            <a:endParaRPr lang="ko-KR" altLang="en-US" sz="40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4378" y="1283619"/>
            <a:ext cx="87617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이 새 모델을 </a:t>
            </a:r>
            <a:r>
              <a:rPr lang="en-US" altLang="ko-KR" sz="2800" dirty="0" smtClean="0"/>
              <a:t>Regularized double-column convolutional neural Network</a:t>
            </a:r>
            <a:r>
              <a:rPr lang="ko-KR" altLang="en-US" sz="2800" dirty="0" smtClean="0"/>
              <a:t>이라고 한다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Style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Column</a:t>
            </a:r>
            <a:r>
              <a:rPr lang="ko-KR" altLang="en-US" sz="2800" dirty="0" smtClean="0"/>
              <a:t>은 </a:t>
            </a:r>
            <a:r>
              <a:rPr lang="en-US" altLang="ko-KR" sz="2800" dirty="0" smtClean="0"/>
              <a:t>aesthetics</a:t>
            </a:r>
            <a:r>
              <a:rPr lang="ko-KR" altLang="en-US" sz="2800" dirty="0" smtClean="0"/>
              <a:t>에는 영향을 미치지만</a:t>
            </a:r>
            <a:endParaRPr lang="en-US" altLang="ko-KR" sz="2800" dirty="0" smtClean="0"/>
          </a:p>
          <a:p>
            <a:r>
              <a:rPr lang="en-US" altLang="ko-KR" sz="2800" dirty="0" smtClean="0"/>
              <a:t>Pre-trained </a:t>
            </a:r>
            <a:r>
              <a:rPr lang="ko-KR" altLang="en-US" sz="2800" dirty="0" smtClean="0"/>
              <a:t>만 하고 후에 </a:t>
            </a:r>
            <a:r>
              <a:rPr lang="en-US" altLang="ko-KR" sz="2800" dirty="0" smtClean="0"/>
              <a:t>Back propagation</a:t>
            </a:r>
            <a:r>
              <a:rPr lang="ko-KR" altLang="en-US" sz="2800" dirty="0" smtClean="0"/>
              <a:t>에는 참여하지 않는다</a:t>
            </a:r>
            <a:r>
              <a:rPr lang="en-US" altLang="ko-KR" sz="28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69" y="3943120"/>
            <a:ext cx="6863896" cy="249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47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5349" y="1828800"/>
            <a:ext cx="87617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Style</a:t>
            </a:r>
            <a:r>
              <a:rPr lang="ko-KR" altLang="en-US" sz="2800" dirty="0" smtClean="0"/>
              <a:t>의 경우 </a:t>
            </a:r>
            <a:r>
              <a:rPr lang="en-US" altLang="ko-KR" sz="2800" dirty="0" smtClean="0"/>
              <a:t>AVA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Style label</a:t>
            </a:r>
            <a:r>
              <a:rPr lang="ko-KR" altLang="en-US" sz="2800" dirty="0" smtClean="0"/>
              <a:t>가 있는 데이터를 사용하고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Semantic</a:t>
            </a:r>
            <a:r>
              <a:rPr lang="ko-KR" altLang="en-US" sz="2800" dirty="0" smtClean="0"/>
              <a:t>의 경우 </a:t>
            </a:r>
            <a:r>
              <a:rPr lang="en-US" altLang="ko-KR" sz="2800" dirty="0" smtClean="0"/>
              <a:t>pre-trained ImageNet model</a:t>
            </a:r>
            <a:r>
              <a:rPr lang="ko-KR" altLang="en-US" sz="2800" dirty="0" smtClean="0"/>
              <a:t>을 사용한다</a:t>
            </a:r>
            <a:r>
              <a:rPr lang="en-US" altLang="ko-KR" sz="28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3463" y="575733"/>
            <a:ext cx="4305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RDCNN</a:t>
            </a:r>
            <a:endParaRPr lang="ko-KR" alt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19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3463" y="575733"/>
            <a:ext cx="4305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SCNN Result</a:t>
            </a:r>
            <a:endParaRPr lang="ko-KR" altLang="en-US" sz="4000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3" y="1572758"/>
            <a:ext cx="10483949" cy="25638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9733" y="4809067"/>
            <a:ext cx="8161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Arch1 4</a:t>
            </a:r>
            <a:r>
              <a:rPr lang="ko-KR" altLang="en-US" sz="2400" dirty="0" smtClean="0"/>
              <a:t>개의 </a:t>
            </a:r>
            <a:r>
              <a:rPr lang="en-US" altLang="ko-KR" sz="2400" dirty="0" err="1" smtClean="0"/>
              <a:t>conv</a:t>
            </a:r>
            <a:r>
              <a:rPr lang="en-US" altLang="ko-KR" sz="2400" dirty="0" smtClean="0"/>
              <a:t>, 2</a:t>
            </a:r>
            <a:r>
              <a:rPr lang="ko-KR" altLang="en-US" sz="2400" dirty="0" smtClean="0"/>
              <a:t>개의 </a:t>
            </a:r>
            <a:r>
              <a:rPr lang="en-US" altLang="ko-KR" sz="2400" dirty="0" smtClean="0"/>
              <a:t>pooling, 2</a:t>
            </a:r>
            <a:r>
              <a:rPr lang="ko-KR" altLang="en-US" sz="2400" dirty="0" smtClean="0"/>
              <a:t>개의 </a:t>
            </a:r>
            <a:r>
              <a:rPr lang="en-US" altLang="ko-KR" sz="2400" dirty="0" smtClean="0"/>
              <a:t>fully-connected layer</a:t>
            </a:r>
            <a:r>
              <a:rPr lang="ko-KR" altLang="en-US" sz="2400" dirty="0" smtClean="0"/>
              <a:t>를 쓴 경우 결과가 가장 잘 나왔다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3153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3463" y="575733"/>
            <a:ext cx="4305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Cropped data</a:t>
            </a:r>
            <a:endParaRPr lang="ko-KR" altLang="en-US" sz="40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9733" y="4809067"/>
            <a:ext cx="8161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Local </a:t>
            </a:r>
            <a:r>
              <a:rPr lang="ko-KR" altLang="en-US" sz="2400" dirty="0" smtClean="0"/>
              <a:t>이미지가 가장 결과가 좋다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Global </a:t>
            </a:r>
            <a:r>
              <a:rPr lang="ko-KR" altLang="en-US" sz="2400" dirty="0" smtClean="0"/>
              <a:t>은</a:t>
            </a:r>
            <a:r>
              <a:rPr lang="en-US" altLang="ko-KR" sz="2400" dirty="0" smtClean="0"/>
              <a:t> wrap -&gt; cropped -&gt; padding </a:t>
            </a:r>
            <a:r>
              <a:rPr lang="ko-KR" altLang="en-US" sz="2400" dirty="0" smtClean="0"/>
              <a:t>순서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565" y="1865243"/>
            <a:ext cx="7886701" cy="20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10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3463" y="575733"/>
            <a:ext cx="4305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DCNN Result</a:t>
            </a:r>
            <a:endParaRPr lang="ko-KR" altLang="en-US" sz="40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4533" y="1828801"/>
            <a:ext cx="81618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Local </a:t>
            </a:r>
            <a:r>
              <a:rPr lang="ko-KR" altLang="en-US" sz="2400" dirty="0" smtClean="0"/>
              <a:t>이미지와의 조합</a:t>
            </a:r>
            <a:endParaRPr lang="en-US" altLang="ko-KR" sz="2400" dirty="0" smtClean="0"/>
          </a:p>
          <a:p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 smtClean="0"/>
              <a:t>Global Wrap 73.25%</a:t>
            </a:r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en-US" altLang="ko-KR" sz="2400" dirty="0" smtClean="0"/>
              <a:t>Global Padding 72.27%</a:t>
            </a:r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en-US" altLang="ko-KR" sz="2400" dirty="0" smtClean="0"/>
              <a:t>Global Center-Cropped 71.8%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077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9066" y="1591733"/>
            <a:ext cx="104817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초기 시도로 미학은 여러가지 </a:t>
            </a:r>
            <a:r>
              <a:rPr lang="en-US" altLang="ko-KR" sz="2400" b="1" dirty="0" smtClean="0"/>
              <a:t>Handcrafted features</a:t>
            </a:r>
            <a:r>
              <a:rPr lang="ko-KR" altLang="en-US" sz="2400" b="1" dirty="0" smtClean="0"/>
              <a:t>로 표현 되었다</a:t>
            </a:r>
            <a:r>
              <a:rPr lang="en-US" altLang="ko-KR" sz="2400" b="1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	Ex) edge distributions, color histograms, golden ratio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9065" y="3793066"/>
            <a:ext cx="10481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하지만 어떤 미학적 요소는 쉽게 보이지 않을 수도 있고 객관적인 기준이 잘못 정의되어 있을 수 있다</a:t>
            </a:r>
            <a:r>
              <a:rPr lang="en-US" altLang="ko-KR" sz="2400" b="1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3464" y="575733"/>
            <a:ext cx="4267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Why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86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3463" y="575733"/>
            <a:ext cx="4305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Image Feature</a:t>
            </a:r>
            <a:endParaRPr lang="ko-KR" altLang="en-US" sz="40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4533" y="1828801"/>
            <a:ext cx="52154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Aesthetic labels</a:t>
            </a:r>
            <a:r>
              <a:rPr lang="ko-KR" altLang="en-US" sz="2400" dirty="0" smtClean="0"/>
              <a:t>를 사용한 첫번째 </a:t>
            </a:r>
            <a:r>
              <a:rPr lang="en-US" altLang="ko-KR" sz="2400" dirty="0" smtClean="0"/>
              <a:t>convolution filter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CIFAR</a:t>
            </a:r>
            <a:r>
              <a:rPr lang="ko-KR" altLang="en-US" sz="2400" dirty="0" smtClean="0"/>
              <a:t>에서 사용한 </a:t>
            </a:r>
            <a:r>
              <a:rPr lang="en-US" altLang="ko-KR" sz="2400" dirty="0" smtClean="0"/>
              <a:t>convolution filter</a:t>
            </a:r>
            <a:r>
              <a:rPr lang="ko-KR" altLang="en-US" sz="2400" dirty="0" smtClean="0"/>
              <a:t>보다 급변하는 강도가 적고 부드러운 이미지 였다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575733"/>
            <a:ext cx="49530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1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3463" y="575733"/>
            <a:ext cx="4305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Image Feature</a:t>
            </a:r>
            <a:endParaRPr lang="ko-KR" altLang="en-US" sz="4000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287" y="0"/>
            <a:ext cx="5531702" cy="6904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4533" y="1828801"/>
            <a:ext cx="5215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High-Aesthetic</a:t>
            </a:r>
            <a:r>
              <a:rPr lang="ko-KR" altLang="en-US" sz="2400" dirty="0" smtClean="0"/>
              <a:t>으로 판별한 이미지도 </a:t>
            </a:r>
            <a:endParaRPr lang="en-US" altLang="ko-KR" sz="2400" dirty="0" smtClean="0"/>
          </a:p>
          <a:p>
            <a:r>
              <a:rPr lang="en-US" altLang="ko-KR" sz="2400" dirty="0" smtClean="0"/>
              <a:t>Low-Aesthetic</a:t>
            </a:r>
            <a:r>
              <a:rPr lang="ko-KR" altLang="en-US" sz="2400" dirty="0" smtClean="0"/>
              <a:t>으로 판별한 이미지보다 더 부드럽다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3721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3463" y="575733"/>
            <a:ext cx="8652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Accuracy of Different Methods</a:t>
            </a:r>
            <a:endParaRPr lang="ko-KR" altLang="en-US" sz="4000" dirty="0">
              <a:solidFill>
                <a:srgbClr val="00B05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31" y="2456920"/>
            <a:ext cx="10393452" cy="208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28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3463" y="575733"/>
            <a:ext cx="8652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Details and Efficiency</a:t>
            </a:r>
            <a:endParaRPr lang="ko-KR" altLang="en-US" sz="40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4533" y="1828801"/>
            <a:ext cx="81618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+mj-lt"/>
              </a:rPr>
              <a:t>ConvNet</a:t>
            </a:r>
            <a:r>
              <a:rPr lang="en-US" altLang="ko-KR" sz="2800" dirty="0">
                <a:latin typeface="+mj-lt"/>
              </a:rPr>
              <a:t> </a:t>
            </a:r>
            <a:r>
              <a:rPr lang="ko-KR" altLang="en-US" sz="2800" dirty="0"/>
              <a:t>을 이용하여 구현</a:t>
            </a:r>
            <a:endParaRPr lang="ko-KR" altLang="en-US" sz="3600" dirty="0"/>
          </a:p>
          <a:p>
            <a:r>
              <a:rPr lang="en-US" altLang="ko-KR" sz="2800" dirty="0" smtClean="0">
                <a:latin typeface="+mj-lt"/>
              </a:rPr>
              <a:t>(</a:t>
            </a:r>
            <a:r>
              <a:rPr lang="en-US" altLang="ko-KR" sz="2800" u="sng" dirty="0">
                <a:latin typeface="+mj-lt"/>
                <a:hlinkClick r:id="rId2"/>
              </a:rPr>
              <a:t>https://code.google.com/archive/p/cuda-convnet</a:t>
            </a:r>
            <a:r>
              <a:rPr lang="en-US" altLang="ko-KR" sz="2800" u="sng" dirty="0" smtClean="0">
                <a:latin typeface="+mj-lt"/>
                <a:hlinkClick r:id="rId2"/>
              </a:rPr>
              <a:t>/</a:t>
            </a:r>
            <a:r>
              <a:rPr lang="en-US" altLang="ko-KR" sz="2800" dirty="0" smtClean="0">
                <a:latin typeface="+mj-lt"/>
              </a:rPr>
              <a:t>)</a:t>
            </a:r>
          </a:p>
          <a:p>
            <a:r>
              <a:rPr lang="en-US" altLang="ko-KR" sz="2800" dirty="0" smtClean="0">
                <a:latin typeface="+mj-lt"/>
              </a:rPr>
              <a:t>Fully-connected layer</a:t>
            </a:r>
            <a:r>
              <a:rPr lang="ko-KR" altLang="en-US" sz="2800" dirty="0" smtClean="0">
                <a:latin typeface="+mj-lt"/>
              </a:rPr>
              <a:t>의 </a:t>
            </a:r>
            <a:r>
              <a:rPr lang="en-US" altLang="ko-KR" sz="2800" dirty="0" smtClean="0">
                <a:latin typeface="+mj-lt"/>
              </a:rPr>
              <a:t>multi-column inputs</a:t>
            </a:r>
            <a:r>
              <a:rPr lang="ko-KR" altLang="en-US" sz="2800" dirty="0" smtClean="0">
                <a:latin typeface="+mj-lt"/>
              </a:rPr>
              <a:t>을 지원한다</a:t>
            </a:r>
            <a:r>
              <a:rPr lang="en-US" altLang="ko-KR" sz="2800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5390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3463" y="575733"/>
            <a:ext cx="8652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Details and Efficiency</a:t>
            </a:r>
            <a:endParaRPr lang="ko-KR" altLang="en-US" sz="40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4533" y="1828801"/>
            <a:ext cx="81618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lt"/>
              </a:rPr>
              <a:t>Convolution layer</a:t>
            </a:r>
            <a:r>
              <a:rPr lang="ko-KR" altLang="en-US" sz="2800" dirty="0" smtClean="0">
                <a:latin typeface="+mj-lt"/>
              </a:rPr>
              <a:t>의 </a:t>
            </a:r>
            <a:r>
              <a:rPr lang="en-US" altLang="ko-KR" sz="2800" dirty="0" smtClean="0">
                <a:latin typeface="+mj-lt"/>
              </a:rPr>
              <a:t>learning rate = 0.001</a:t>
            </a:r>
          </a:p>
          <a:p>
            <a:r>
              <a:rPr lang="en-US" altLang="ko-KR" sz="2800" dirty="0" smtClean="0"/>
              <a:t>Fully-connected </a:t>
            </a:r>
            <a:r>
              <a:rPr lang="en-US" altLang="ko-KR" sz="2800" dirty="0"/>
              <a:t>layer</a:t>
            </a:r>
            <a:r>
              <a:rPr lang="ko-KR" altLang="en-US" sz="2800" dirty="0"/>
              <a:t>의 </a:t>
            </a:r>
            <a:r>
              <a:rPr lang="en-US" altLang="ko-KR" sz="2800" dirty="0"/>
              <a:t>learning rate = </a:t>
            </a:r>
            <a:r>
              <a:rPr lang="en-US" altLang="ko-KR" sz="2800" dirty="0" smtClean="0"/>
              <a:t>0.002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Weight momentum, Bias momentum </a:t>
            </a:r>
            <a:r>
              <a:rPr lang="ko-KR" altLang="en-US" sz="2800" dirty="0" smtClean="0"/>
              <a:t>은 각각 </a:t>
            </a:r>
            <a:r>
              <a:rPr lang="en-US" altLang="ko-KR" sz="2800" dirty="0" smtClean="0"/>
              <a:t>0.9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Fully-connected layer 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Dropout rate = 0.5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642934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3463" y="575733"/>
            <a:ext cx="8652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Details and Efficiency</a:t>
            </a:r>
            <a:endParaRPr lang="ko-KR" altLang="en-US" sz="40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4533" y="1828801"/>
            <a:ext cx="81618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AVA dataset </a:t>
            </a:r>
            <a:r>
              <a:rPr lang="ko-KR" altLang="en-US" sz="2800" dirty="0" smtClean="0"/>
              <a:t>학습하는데 </a:t>
            </a:r>
            <a:endParaRPr lang="en-US" altLang="ko-KR" sz="2800" dirty="0" smtClean="0"/>
          </a:p>
          <a:p>
            <a:r>
              <a:rPr lang="en-US" altLang="ko-KR" sz="2800" dirty="0" smtClean="0"/>
              <a:t>SCNN</a:t>
            </a:r>
            <a:r>
              <a:rPr lang="ko-KR" altLang="en-US" sz="2800" dirty="0" smtClean="0"/>
              <a:t>은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일</a:t>
            </a:r>
            <a:endParaRPr lang="en-US" altLang="ko-KR" sz="2800" dirty="0" smtClean="0"/>
          </a:p>
          <a:p>
            <a:r>
              <a:rPr lang="en-US" altLang="ko-KR" sz="2800" dirty="0" smtClean="0"/>
              <a:t>DCNN</a:t>
            </a:r>
            <a:r>
              <a:rPr lang="ko-KR" altLang="en-US" sz="2800" dirty="0" smtClean="0"/>
              <a:t>은 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일 소요</a:t>
            </a:r>
            <a:endParaRPr lang="en-US" altLang="ko-KR" sz="2800" dirty="0" smtClean="0"/>
          </a:p>
          <a:p>
            <a:r>
              <a:rPr lang="en-US" altLang="ko-KR" sz="2800" dirty="0" smtClean="0"/>
              <a:t>SCNN style classification 1</a:t>
            </a:r>
            <a:r>
              <a:rPr lang="ko-KR" altLang="en-US" sz="2800" dirty="0" smtClean="0"/>
              <a:t>일 소요</a:t>
            </a:r>
            <a:endParaRPr lang="en-US" altLang="ko-KR" sz="2800" dirty="0" smtClean="0"/>
          </a:p>
          <a:p>
            <a:r>
              <a:rPr lang="en-US" altLang="ko-KR" sz="2800" dirty="0" smtClean="0"/>
              <a:t>RDCNN training 3~4</a:t>
            </a:r>
            <a:r>
              <a:rPr lang="ko-KR" altLang="en-US" sz="2800" dirty="0" smtClean="0"/>
              <a:t>일 소요</a:t>
            </a:r>
            <a:endParaRPr lang="en-US" altLang="ko-KR" sz="2800" dirty="0" smtClean="0"/>
          </a:p>
          <a:p>
            <a:r>
              <a:rPr lang="en-US" altLang="ko-KR" sz="2800" dirty="0" smtClean="0"/>
              <a:t>Tesla m2070/m2090 </a:t>
            </a:r>
            <a:r>
              <a:rPr lang="en-US" altLang="ko-KR" sz="2800" dirty="0" err="1" smtClean="0"/>
              <a:t>cpu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 smtClean="0"/>
              <a:t>2048</a:t>
            </a:r>
            <a:r>
              <a:rPr lang="ko-KR" altLang="en-US" sz="2800" dirty="0" smtClean="0"/>
              <a:t>개의 이미지 </a:t>
            </a:r>
            <a:r>
              <a:rPr lang="en-US" altLang="ko-KR" sz="2800" dirty="0" smtClean="0"/>
              <a:t>test</a:t>
            </a:r>
            <a:r>
              <a:rPr lang="ko-KR" altLang="en-US" sz="2800" dirty="0" smtClean="0"/>
              <a:t>하는데</a:t>
            </a:r>
            <a:endParaRPr lang="en-US" altLang="ko-KR" sz="2800" dirty="0" smtClean="0"/>
          </a:p>
          <a:p>
            <a:r>
              <a:rPr lang="en-US" altLang="ko-KR" sz="2800" dirty="0" smtClean="0"/>
              <a:t>SCNN 50</a:t>
            </a:r>
            <a:r>
              <a:rPr lang="ko-KR" altLang="en-US" sz="2800" dirty="0" smtClean="0"/>
              <a:t>분 </a:t>
            </a:r>
            <a:r>
              <a:rPr lang="en-US" altLang="ko-KR" sz="2800" dirty="0" smtClean="0"/>
              <a:t>DCNN 60</a:t>
            </a:r>
            <a:r>
              <a:rPr lang="ko-KR" altLang="en-US" sz="2800" dirty="0" smtClean="0"/>
              <a:t>분 </a:t>
            </a:r>
            <a:r>
              <a:rPr lang="en-US" altLang="ko-KR" sz="2800" dirty="0" smtClean="0"/>
              <a:t>RDCNN 80</a:t>
            </a:r>
            <a:r>
              <a:rPr lang="ko-KR" altLang="en-US" sz="2800" dirty="0" smtClean="0"/>
              <a:t>분 소요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97315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2130" y="1964266"/>
            <a:ext cx="104817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이러한 제약을 극복하기 위해서 </a:t>
            </a:r>
            <a:r>
              <a:rPr lang="en-US" altLang="ko-KR" sz="2400" b="1" dirty="0" smtClean="0"/>
              <a:t>image classification</a:t>
            </a:r>
            <a:r>
              <a:rPr lang="ko-KR" altLang="en-US" sz="2400" b="1" dirty="0" smtClean="0"/>
              <a:t>이나 </a:t>
            </a:r>
            <a:r>
              <a:rPr lang="en-US" altLang="ko-KR" sz="2400" b="1" dirty="0" smtClean="0"/>
              <a:t>retrieve</a:t>
            </a:r>
            <a:r>
              <a:rPr lang="ko-KR" altLang="en-US" sz="2400" b="1" dirty="0" smtClean="0"/>
              <a:t>에 사용되는 </a:t>
            </a:r>
            <a:r>
              <a:rPr lang="en-US" altLang="ko-KR" sz="2400" b="1" dirty="0" smtClean="0"/>
              <a:t>image feature</a:t>
            </a:r>
            <a:r>
              <a:rPr lang="ko-KR" altLang="en-US" sz="2400" b="1" dirty="0" smtClean="0"/>
              <a:t>를 가지고 이미지의 미학에 적용시켰다</a:t>
            </a:r>
            <a:r>
              <a:rPr lang="en-US" altLang="ko-KR" sz="2400" b="1" dirty="0" smtClean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 smtClean="0"/>
              <a:t>즉 </a:t>
            </a:r>
            <a:r>
              <a:rPr lang="en-US" altLang="ko-KR" sz="2400" b="1" dirty="0" smtClean="0"/>
              <a:t>CNN</a:t>
            </a:r>
            <a:r>
              <a:rPr lang="ko-KR" altLang="en-US" sz="2400" b="1" dirty="0" smtClean="0"/>
              <a:t>에서 </a:t>
            </a:r>
            <a:r>
              <a:rPr lang="en-US" altLang="ko-KR" sz="2400" b="1" dirty="0" smtClean="0"/>
              <a:t>convolution – pooling</a:t>
            </a:r>
            <a:r>
              <a:rPr lang="ko-KR" altLang="en-US" sz="2400" b="1" dirty="0" smtClean="0"/>
              <a:t>을 거쳐 생성된 </a:t>
            </a:r>
            <a:r>
              <a:rPr lang="en-US" altLang="ko-KR" sz="2400" b="1" dirty="0" smtClean="0"/>
              <a:t>feature</a:t>
            </a:r>
            <a:r>
              <a:rPr lang="ko-KR" altLang="en-US" sz="2400" b="1" dirty="0" smtClean="0"/>
              <a:t>를 이미지의 미학에 적용시켜 본다</a:t>
            </a:r>
            <a:r>
              <a:rPr lang="en-US" altLang="ko-KR" sz="2400" b="1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3464" y="575733"/>
            <a:ext cx="4267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Why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18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464" y="575733"/>
            <a:ext cx="2167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DCNN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2130" y="1964266"/>
            <a:ext cx="1048173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Image aesthetics</a:t>
            </a:r>
            <a:r>
              <a:rPr lang="ko-KR" altLang="en-US" sz="2400" b="1" dirty="0" smtClean="0"/>
              <a:t>는 이미지의 부분적인 특징에서 느낄 수 있는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Local cues (sharpness, noise levels)</a:t>
            </a:r>
            <a:r>
              <a:rPr lang="ko-KR" altLang="en-US" sz="2400" b="1" dirty="0" smtClean="0"/>
              <a:t>가 있고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전체적인 특징에서 느낄 수 있는</a:t>
            </a:r>
            <a:endParaRPr lang="en-US" altLang="ko-KR" sz="2400" b="1" dirty="0"/>
          </a:p>
          <a:p>
            <a:r>
              <a:rPr lang="en-US" altLang="ko-KR" sz="2400" b="1" dirty="0" smtClean="0"/>
              <a:t>Global cues (the rule of thirds, golden ratio)</a:t>
            </a:r>
            <a:r>
              <a:rPr lang="ko-KR" altLang="en-US" sz="2400" b="1" dirty="0" smtClean="0"/>
              <a:t>가 있으므로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r>
              <a:rPr lang="en-US" altLang="ko-KR" sz="2400" b="1" dirty="0" smtClean="0"/>
              <a:t>Double - Column CNN</a:t>
            </a:r>
            <a:r>
              <a:rPr lang="ko-KR" altLang="en-US" sz="2400" b="1" dirty="0" smtClean="0"/>
              <a:t>을 이용하여 학습한다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6861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464" y="575733"/>
            <a:ext cx="2167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00B050"/>
                </a:solidFill>
              </a:rPr>
              <a:t>DCNN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1960952"/>
            <a:ext cx="8347138" cy="34577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84205" y="2523067"/>
            <a:ext cx="2761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</a:rPr>
              <a:t>&lt;-First Column</a:t>
            </a:r>
            <a:endParaRPr lang="ko-KR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84205" y="4148667"/>
            <a:ext cx="3269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</a:rPr>
              <a:t>&lt;-Second Column</a:t>
            </a:r>
            <a:endParaRPr lang="ko-KR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300583" y="1442414"/>
                <a:ext cx="524118" cy="545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320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583" y="1442414"/>
                <a:ext cx="524118" cy="5454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712930" y="1431705"/>
                <a:ext cx="629018" cy="542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320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bSup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930" y="1431705"/>
                <a:ext cx="629018" cy="5427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230177" y="1445171"/>
                <a:ext cx="530786" cy="542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320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177" y="1445171"/>
                <a:ext cx="530786" cy="5427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402080" y="5550529"/>
                <a:ext cx="536044" cy="499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320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080" y="5550529"/>
                <a:ext cx="536044" cy="4997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701683" y="5550529"/>
                <a:ext cx="536044" cy="499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320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683" y="5550529"/>
                <a:ext cx="536044" cy="4997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192475" y="5550529"/>
                <a:ext cx="536044" cy="499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320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475" y="5550529"/>
                <a:ext cx="536044" cy="4997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89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464" y="575733"/>
            <a:ext cx="2167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B050"/>
                </a:solidFill>
              </a:rPr>
              <a:t>S</a:t>
            </a:r>
            <a:r>
              <a:rPr lang="en-US" altLang="ko-KR" sz="4000" b="1" dirty="0" smtClean="0">
                <a:solidFill>
                  <a:srgbClr val="00B050"/>
                </a:solidFill>
              </a:rPr>
              <a:t>CNN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98" y="1561645"/>
            <a:ext cx="7767118" cy="32425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7371" y="5735397"/>
            <a:ext cx="6270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임의의 이미지를 </a:t>
            </a:r>
            <a:r>
              <a:rPr lang="en-US" altLang="ko-KR" sz="2400" dirty="0" smtClean="0"/>
              <a:t>224 x 224 x 3</a:t>
            </a:r>
            <a:r>
              <a:rPr lang="ko-KR" altLang="en-US" sz="2400" dirty="0" smtClean="0"/>
              <a:t>으로 만든다</a:t>
            </a:r>
            <a:endParaRPr lang="ko-KR" altLang="en-US" sz="2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3178629" y="5094514"/>
            <a:ext cx="72571" cy="64088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09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464" y="575733"/>
            <a:ext cx="2167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B050"/>
                </a:solidFill>
              </a:rPr>
              <a:t>S</a:t>
            </a:r>
            <a:r>
              <a:rPr lang="en-US" altLang="ko-KR" sz="4000" b="1" dirty="0" smtClean="0">
                <a:solidFill>
                  <a:srgbClr val="00B050"/>
                </a:solidFill>
              </a:rPr>
              <a:t>CNN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98" y="1561645"/>
            <a:ext cx="7767118" cy="32425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65828" y="5285454"/>
            <a:ext cx="6270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4</a:t>
            </a:r>
            <a:r>
              <a:rPr lang="ko-KR" altLang="en-US" sz="2400" dirty="0" smtClean="0"/>
              <a:t>개의 </a:t>
            </a:r>
            <a:r>
              <a:rPr lang="en-US" altLang="ko-KR" sz="2400" dirty="0" smtClean="0"/>
              <a:t>Convolution layer,</a:t>
            </a:r>
          </a:p>
          <a:p>
            <a:r>
              <a:rPr lang="ko-KR" altLang="en-US" sz="2400" dirty="0" smtClean="0"/>
              <a:t>첫번째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두번째 </a:t>
            </a:r>
            <a:r>
              <a:rPr lang="en-US" altLang="ko-KR" sz="2400" dirty="0" smtClean="0"/>
              <a:t>Convolution </a:t>
            </a:r>
            <a:r>
              <a:rPr lang="ko-KR" altLang="en-US" sz="2400" dirty="0" smtClean="0"/>
              <a:t>뒤에 </a:t>
            </a:r>
            <a:r>
              <a:rPr lang="en-US" altLang="ko-KR" sz="2400" dirty="0" smtClean="0"/>
              <a:t>max-pooling</a:t>
            </a:r>
            <a:endParaRPr lang="ko-KR" altLang="en-US" sz="2400" dirty="0"/>
          </a:p>
        </p:txBody>
      </p:sp>
      <p:cxnSp>
        <p:nvCxnSpPr>
          <p:cNvPr id="11" name="직선 화살표 연결선 10"/>
          <p:cNvCxnSpPr>
            <a:stCxn id="9" idx="0"/>
            <a:endCxn id="8" idx="2"/>
          </p:cNvCxnSpPr>
          <p:nvPr/>
        </p:nvCxnSpPr>
        <p:spPr>
          <a:xfrm flipV="1">
            <a:off x="5500914" y="4804228"/>
            <a:ext cx="109843" cy="48122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64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464" y="575733"/>
            <a:ext cx="2167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B050"/>
                </a:solidFill>
              </a:rPr>
              <a:t>S</a:t>
            </a:r>
            <a:r>
              <a:rPr lang="en-US" altLang="ko-KR" sz="4000" b="1" dirty="0" smtClean="0">
                <a:solidFill>
                  <a:srgbClr val="00B050"/>
                </a:solidFill>
              </a:rPr>
              <a:t>CNN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98" y="1561645"/>
            <a:ext cx="7767118" cy="32425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81714" y="5459625"/>
            <a:ext cx="415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</a:t>
            </a:r>
            <a:r>
              <a:rPr lang="ko-KR" altLang="en-US" sz="2400" dirty="0" smtClean="0"/>
              <a:t>개의 </a:t>
            </a:r>
            <a:r>
              <a:rPr lang="en-US" altLang="ko-KR" sz="2400" dirty="0" smtClean="0"/>
              <a:t>fully connected layer</a:t>
            </a:r>
            <a:endParaRPr lang="ko-KR" altLang="en-US" sz="2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7750629" y="4601030"/>
            <a:ext cx="290285" cy="56605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49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464" y="575733"/>
            <a:ext cx="2167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B050"/>
                </a:solidFill>
              </a:rPr>
              <a:t>S</a:t>
            </a:r>
            <a:r>
              <a:rPr lang="en-US" altLang="ko-KR" sz="4000" b="1" dirty="0" smtClean="0">
                <a:solidFill>
                  <a:srgbClr val="00B050"/>
                </a:solidFill>
              </a:rPr>
              <a:t>CNN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98" y="1561645"/>
            <a:ext cx="7767118" cy="32425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9885" y="5285453"/>
            <a:ext cx="9027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Convolution 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fully-connected 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layer</a:t>
            </a:r>
            <a:r>
              <a:rPr lang="ko-KR" altLang="en-US" sz="2400" dirty="0" smtClean="0"/>
              <a:t>수</a:t>
            </a:r>
            <a:r>
              <a:rPr lang="en-US" altLang="ko-KR" sz="2400" dirty="0" smtClean="0"/>
              <a:t>, number of neurons, normalization</a:t>
            </a:r>
            <a:r>
              <a:rPr lang="ko-KR" altLang="en-US" sz="2400" dirty="0" smtClean="0"/>
              <a:t>의 유무에 따라 경험적으로 가장 좋은 성능을 내는 </a:t>
            </a:r>
            <a:r>
              <a:rPr lang="en-US" altLang="ko-KR" sz="2400" dirty="0" smtClean="0"/>
              <a:t>architecture</a:t>
            </a:r>
            <a:r>
              <a:rPr lang="ko-KR" altLang="en-US" sz="2400" dirty="0" smtClean="0"/>
              <a:t>를 선택</a:t>
            </a:r>
            <a:endParaRPr lang="ko-KR" altLang="en-US" sz="2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7750629" y="4601030"/>
            <a:ext cx="290285" cy="56605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96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522</Words>
  <Application>Microsoft Office PowerPoint</Application>
  <PresentationFormat>와이드스크린</PresentationFormat>
  <Paragraphs>101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Cambria Math</vt:lpstr>
      <vt:lpstr>Office 테마</vt:lpstr>
      <vt:lpstr>Rating Image Aesthetics Using Deep Learning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 Image Aesthetics Using Deep Learning</dc:title>
  <dc:creator>SungWoo Park</dc:creator>
  <cp:lastModifiedBy>SungWoo Park</cp:lastModifiedBy>
  <cp:revision>8</cp:revision>
  <dcterms:created xsi:type="dcterms:W3CDTF">2017-06-07T15:38:21Z</dcterms:created>
  <dcterms:modified xsi:type="dcterms:W3CDTF">2017-06-07T16:54:14Z</dcterms:modified>
</cp:coreProperties>
</file>