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0" r:id="rId1"/>
  </p:sldMasterIdLst>
  <p:notesMasterIdLst>
    <p:notesMasterId r:id="rId19"/>
  </p:notesMasterIdLst>
  <p:sldIdLst>
    <p:sldId id="256" r:id="rId2"/>
    <p:sldId id="257" r:id="rId3"/>
    <p:sldId id="262" r:id="rId4"/>
    <p:sldId id="273" r:id="rId5"/>
    <p:sldId id="258" r:id="rId6"/>
    <p:sldId id="263" r:id="rId7"/>
    <p:sldId id="265" r:id="rId8"/>
    <p:sldId id="261" r:id="rId9"/>
    <p:sldId id="266" r:id="rId10"/>
    <p:sldId id="270" r:id="rId11"/>
    <p:sldId id="268" r:id="rId12"/>
    <p:sldId id="267" r:id="rId13"/>
    <p:sldId id="269" r:id="rId14"/>
    <p:sldId id="260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4"/>
    <p:restoredTop sz="94757"/>
  </p:normalViewPr>
  <p:slideViewPr>
    <p:cSldViewPr snapToGrid="0" snapToObjects="1" showGuides="1">
      <p:cViewPr varScale="1">
        <p:scale>
          <a:sx n="160" d="100"/>
          <a:sy n="160" d="100"/>
        </p:scale>
        <p:origin x="1596" y="132"/>
      </p:cViewPr>
      <p:guideLst>
        <p:guide orient="horz" pos="30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D7D1F-C2CD-ED46-A480-3C1C292B4FD8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D490D-BEA9-5A4A-A792-C99B4F08A2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10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09" y="488444"/>
            <a:ext cx="6571343" cy="498031"/>
          </a:xfrm>
        </p:spPr>
        <p:txBody>
          <a:bodyPr lIns="0" tIns="0" rIns="0" bIns="0"/>
          <a:lstStyle>
            <a:lvl1pPr>
              <a:defRPr b="1" cap="none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89" y="1161161"/>
            <a:ext cx="8087300" cy="4910776"/>
          </a:xfrm>
        </p:spPr>
        <p:txBody>
          <a:bodyPr anchor="t"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6769" y="172331"/>
            <a:ext cx="2368292" cy="309201"/>
          </a:xfrm>
        </p:spPr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3718" y="171269"/>
            <a:ext cx="4034004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2" y="587021"/>
            <a:ext cx="511337" cy="399453"/>
          </a:xfrm>
        </p:spPr>
        <p:txBody>
          <a:bodyPr lIns="0" tIns="0" rIns="0" bIns="0"/>
          <a:lstStyle>
            <a:lvl1pPr>
              <a:defRPr sz="2400"/>
            </a:lvl1pPr>
          </a:lstStyle>
          <a:p>
            <a:fld id="{A419C5F0-2346-3647-8638-36572529E77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19418" y="994798"/>
            <a:ext cx="4068000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A1E5-DA45-8444-AF29-0B9AFC3CAF14}" type="datetimeFigureOut">
              <a:rPr kumimoji="1" lang="ko-KR" altLang="en-US" smtClean="0"/>
              <a:t>2018-04-24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19C5F0-2346-3647-8638-36572529E7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28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개발 효율 관점의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실전 </a:t>
            </a:r>
            <a:r>
              <a:rPr kumimoji="1" lang="en-US" altLang="ko-KR" dirty="0" err="1" smtClean="0"/>
              <a:t>MobX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06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Store </a:t>
            </a:r>
            <a:r>
              <a:rPr kumimoji="1" lang="ko-KR" altLang="en-US" dirty="0" smtClean="0"/>
              <a:t>예시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0263" y="1161161"/>
            <a:ext cx="8096326" cy="391991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 defTabSz="144000"/>
            <a:r>
              <a:rPr lang="en-US" altLang="ko-KR" sz="1000" dirty="0"/>
              <a:t>import { </a:t>
            </a:r>
            <a:r>
              <a:rPr lang="en-US" altLang="ko-KR" sz="1000" dirty="0" err="1"/>
              <a:t>AsyncStorage</a:t>
            </a:r>
            <a:r>
              <a:rPr lang="en-US" altLang="ko-KR" sz="1000" dirty="0"/>
              <a:t> } from 'react-native'</a:t>
            </a:r>
          </a:p>
          <a:p>
            <a:pPr defTabSz="144000"/>
            <a:r>
              <a:rPr lang="en-US" altLang="ko-KR" sz="1000" dirty="0"/>
              <a:t>import { observable, action, computed } from '</a:t>
            </a:r>
            <a:r>
              <a:rPr lang="en-US" altLang="ko-KR" sz="1000" dirty="0" err="1"/>
              <a:t>mobx</a:t>
            </a:r>
            <a:r>
              <a:rPr lang="en-US" altLang="ko-KR" sz="1000" dirty="0"/>
              <a:t>'</a:t>
            </a:r>
          </a:p>
          <a:p>
            <a:pPr defTabSz="144000"/>
            <a:r>
              <a:rPr lang="en-US" altLang="ko-KR" sz="1000" dirty="0" smtClean="0"/>
              <a:t>import </a:t>
            </a:r>
            <a:r>
              <a:rPr lang="en-US" altLang="ko-KR" sz="1000" dirty="0"/>
              <a:t>{ Actions } from 'react-native-router-flux' </a:t>
            </a:r>
          </a:p>
          <a:p>
            <a:pPr defTabSz="144000"/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class </a:t>
            </a:r>
            <a:r>
              <a:rPr lang="en-US" altLang="ko-KR" sz="1000" dirty="0" err="1"/>
              <a:t>AuthStore</a:t>
            </a:r>
            <a:r>
              <a:rPr lang="en-US" altLang="ko-KR" sz="1000" dirty="0"/>
              <a:t> {</a:t>
            </a:r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smtClean="0"/>
              <a:t>	@observable </a:t>
            </a:r>
            <a:r>
              <a:rPr lang="en-US" altLang="ko-KR" sz="1000" dirty="0"/>
              <a:t>status</a:t>
            </a:r>
          </a:p>
          <a:p>
            <a:pPr defTabSz="144000"/>
            <a:r>
              <a:rPr lang="en-US" altLang="ko-KR" sz="1000" dirty="0" smtClean="0"/>
              <a:t>    	@</a:t>
            </a:r>
            <a:r>
              <a:rPr lang="en-US" altLang="ko-KR" sz="1000" dirty="0"/>
              <a:t>observable </a:t>
            </a:r>
            <a:r>
              <a:rPr lang="en-US" altLang="ko-KR" sz="1000" dirty="0" err="1" smtClean="0"/>
              <a:t>authToken</a:t>
            </a:r>
            <a:endParaRPr lang="en-US" altLang="ko-KR" sz="1000" dirty="0"/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smtClean="0"/>
              <a:t>	@</a:t>
            </a:r>
            <a:r>
              <a:rPr lang="en-US" altLang="ko-KR" sz="1000" dirty="0"/>
              <a:t>observable </a:t>
            </a:r>
            <a:r>
              <a:rPr lang="en-US" altLang="ko-KR" sz="1000" dirty="0" err="1" smtClean="0"/>
              <a:t>loginInfo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{}</a:t>
            </a:r>
            <a:endParaRPr lang="en-US" altLang="ko-KR" sz="1000" dirty="0"/>
          </a:p>
          <a:p>
            <a:pPr defTabSz="144000"/>
            <a:r>
              <a:rPr lang="en-US" altLang="ko-KR" sz="1000" dirty="0" smtClean="0"/>
              <a:t>	@</a:t>
            </a:r>
            <a:r>
              <a:rPr lang="en-US" altLang="ko-KR" sz="1000" dirty="0"/>
              <a:t>observable </a:t>
            </a:r>
            <a:r>
              <a:rPr lang="en-US" altLang="ko-KR" sz="1000" dirty="0" err="1"/>
              <a:t>userInfo</a:t>
            </a:r>
            <a:endParaRPr lang="en-US" altLang="ko-KR" sz="1000" dirty="0"/>
          </a:p>
          <a:p>
            <a:pPr defTabSz="144000"/>
            <a:r>
              <a:rPr lang="en-US" altLang="ko-KR" sz="1000" dirty="0"/>
              <a:t>    </a:t>
            </a:r>
            <a:br>
              <a:rPr lang="en-US" altLang="ko-KR" sz="1000" dirty="0"/>
            </a:br>
            <a:r>
              <a:rPr lang="en-US" altLang="ko-KR" sz="1000" dirty="0" smtClean="0"/>
              <a:t>    	@action login(</a:t>
            </a:r>
            <a:r>
              <a:rPr lang="en-US" altLang="ko-KR" sz="1000" dirty="0" err="1" smtClean="0"/>
              <a:t>paramz</a:t>
            </a:r>
            <a:r>
              <a:rPr lang="en-US" altLang="ko-KR" sz="1000" dirty="0" smtClean="0"/>
              <a:t>) {</a:t>
            </a:r>
          </a:p>
          <a:p>
            <a:pPr defTabSz="144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this.loginInfo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{ </a:t>
            </a:r>
            <a:r>
              <a:rPr lang="mr-IN" altLang="ko-KR" sz="1000" dirty="0"/>
              <a:t>…</a:t>
            </a:r>
            <a:r>
              <a:rPr lang="en-US" altLang="ko-KR" sz="1000" dirty="0" err="1"/>
              <a:t>paramz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}</a:t>
            </a:r>
          </a:p>
          <a:p>
            <a:pPr defTabSz="144000"/>
            <a:r>
              <a:rPr lang="en-US" altLang="ko-KR" sz="1000" dirty="0" smtClean="0"/>
              <a:t>		// </a:t>
            </a:r>
            <a:r>
              <a:rPr lang="ko-KR" altLang="en-US" sz="1000" dirty="0" smtClean="0"/>
              <a:t>여기에 로그인 체크 루틴 추가</a:t>
            </a:r>
            <a:endParaRPr lang="en-US" altLang="ko-KR" sz="1000" dirty="0" smtClean="0"/>
          </a:p>
          <a:p>
            <a:pPr defTabSz="144000"/>
            <a:r>
              <a:rPr lang="en-US" altLang="ko-KR" sz="1000" dirty="0"/>
              <a:t>        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this.authToken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‘1234’</a:t>
            </a:r>
          </a:p>
          <a:p>
            <a:pPr defTabSz="144000"/>
            <a:r>
              <a:rPr lang="en-US" altLang="ko-KR" sz="1000" dirty="0"/>
              <a:t> </a:t>
            </a:r>
            <a:r>
              <a:rPr lang="en-US" altLang="ko-KR" sz="1000" dirty="0" smtClean="0"/>
              <a:t>       	</a:t>
            </a:r>
            <a:r>
              <a:rPr lang="en-US" altLang="ko-KR" sz="1000" dirty="0" err="1" smtClean="0"/>
              <a:t>this.userInfo</a:t>
            </a:r>
            <a:r>
              <a:rPr lang="en-US" altLang="ko-KR" sz="1000" dirty="0" smtClean="0"/>
              <a:t> = { </a:t>
            </a:r>
            <a:r>
              <a:rPr lang="en-US" altLang="ko-KR" sz="1000" dirty="0" err="1" smtClean="0"/>
              <a:t>userId</a:t>
            </a:r>
            <a:r>
              <a:rPr lang="en-US" altLang="ko-KR" sz="1000" dirty="0" smtClean="0"/>
              <a:t>:’</a:t>
            </a:r>
            <a:r>
              <a:rPr lang="en-US" altLang="ko-KR" sz="1000" dirty="0" err="1" smtClean="0"/>
              <a:t>gdhong</a:t>
            </a:r>
            <a:r>
              <a:rPr lang="en-US" altLang="ko-KR" sz="1000" dirty="0" smtClean="0"/>
              <a:t>’, name:’</a:t>
            </a:r>
            <a:r>
              <a:rPr lang="ko-KR" altLang="en-US" sz="1000" dirty="0" smtClean="0"/>
              <a:t>홍길동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}             // </a:t>
            </a:r>
            <a:r>
              <a:rPr lang="ko-KR" altLang="en-US" sz="1000" dirty="0" smtClean="0"/>
              <a:t>다른 </a:t>
            </a:r>
            <a:r>
              <a:rPr lang="en-US" altLang="ko-KR" sz="1000" dirty="0" err="1" smtClean="0"/>
              <a:t>ViewModel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업데이트</a:t>
            </a:r>
            <a:endParaRPr lang="en-US" altLang="ko-KR" sz="1000" dirty="0" smtClean="0"/>
          </a:p>
          <a:p>
            <a:pPr defTabSz="144000"/>
            <a:r>
              <a:rPr lang="en-US" altLang="ko-KR" sz="1000" dirty="0"/>
              <a:t>        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Actions.home</a:t>
            </a:r>
            <a:r>
              <a:rPr lang="en-US" altLang="ko-KR" sz="1000" dirty="0"/>
              <a:t>()</a:t>
            </a:r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smtClean="0"/>
              <a:t>	}</a:t>
            </a:r>
            <a:endParaRPr lang="en-US" altLang="ko-KR" sz="1000" dirty="0"/>
          </a:p>
          <a:p>
            <a:pPr defTabSz="144000"/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    </a:t>
            </a:r>
            <a:r>
              <a:rPr lang="en-US" altLang="ko-KR" sz="1000" dirty="0" smtClean="0"/>
              <a:t>	@</a:t>
            </a:r>
            <a:r>
              <a:rPr lang="en-US" altLang="ko-KR" sz="1000" dirty="0"/>
              <a:t>action logout() {</a:t>
            </a:r>
          </a:p>
          <a:p>
            <a:pPr defTabSz="144000"/>
            <a:r>
              <a:rPr lang="en-US" altLang="ko-KR" sz="1000" dirty="0"/>
              <a:t>        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this.authToken</a:t>
            </a:r>
            <a:r>
              <a:rPr lang="en-US" altLang="ko-KR" sz="1000" dirty="0" smtClean="0"/>
              <a:t> = undefined</a:t>
            </a:r>
            <a:endParaRPr lang="en-US" altLang="ko-KR" sz="1000" dirty="0"/>
          </a:p>
          <a:p>
            <a:pPr defTabSz="144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Actions.login</a:t>
            </a:r>
            <a:r>
              <a:rPr lang="en-US" altLang="ko-KR" sz="1000" dirty="0"/>
              <a:t>()</a:t>
            </a:r>
          </a:p>
          <a:p>
            <a:pPr defTabSz="144000"/>
            <a:r>
              <a:rPr lang="en-US" altLang="ko-KR" sz="1000" dirty="0"/>
              <a:t>    }</a:t>
            </a:r>
          </a:p>
          <a:p>
            <a:pPr defTabSz="144000"/>
            <a:r>
              <a:rPr lang="en-US" altLang="ko-KR" sz="1000" dirty="0"/>
              <a:t>}</a:t>
            </a:r>
          </a:p>
          <a:p>
            <a:pPr defTabSz="144000"/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export </a:t>
            </a:r>
            <a:r>
              <a:rPr lang="en-US" altLang="ko-KR" sz="1000" dirty="0"/>
              <a:t>default store = new </a:t>
            </a:r>
            <a:r>
              <a:rPr lang="en-US" altLang="ko-KR" sz="1000" dirty="0" err="1"/>
              <a:t>AuthStore</a:t>
            </a:r>
            <a:r>
              <a:rPr lang="en-US" altLang="ko-KR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79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Persist Store </a:t>
            </a:r>
            <a:r>
              <a:rPr kumimoji="1" lang="ko-KR" altLang="en-US" dirty="0" smtClean="0"/>
              <a:t>예시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0263" y="1161161"/>
            <a:ext cx="8096326" cy="484324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r>
              <a:rPr lang="en-US" altLang="ko-KR" sz="1000" dirty="0"/>
              <a:t>import { </a:t>
            </a:r>
            <a:r>
              <a:rPr lang="en-US" altLang="ko-KR" sz="1000" dirty="0" err="1"/>
              <a:t>AsyncStorage</a:t>
            </a:r>
            <a:r>
              <a:rPr lang="en-US" altLang="ko-KR" sz="1000" dirty="0"/>
              <a:t> } from 'react-native'</a:t>
            </a:r>
          </a:p>
          <a:p>
            <a:r>
              <a:rPr lang="en-US" altLang="ko-KR" sz="1000" dirty="0"/>
              <a:t>import { observable, action, computed } from '</a:t>
            </a:r>
            <a:r>
              <a:rPr lang="en-US" altLang="ko-KR" sz="1000" dirty="0" err="1"/>
              <a:t>mobx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import { create, persist } from '</a:t>
            </a:r>
            <a:r>
              <a:rPr lang="en-US" altLang="ko-KR" sz="1000" dirty="0" err="1">
                <a:solidFill>
                  <a:srgbClr val="FF0000"/>
                </a:solidFill>
              </a:rPr>
              <a:t>mobx</a:t>
            </a:r>
            <a:r>
              <a:rPr lang="en-US" altLang="ko-KR" sz="1000" dirty="0">
                <a:solidFill>
                  <a:srgbClr val="FF0000"/>
                </a:solidFill>
              </a:rPr>
              <a:t>-persist'</a:t>
            </a:r>
          </a:p>
          <a:p>
            <a:r>
              <a:rPr lang="en-US" altLang="ko-KR" sz="1000" dirty="0" smtClean="0"/>
              <a:t>import </a:t>
            </a:r>
            <a:r>
              <a:rPr lang="en-US" altLang="ko-KR" sz="1000" dirty="0"/>
              <a:t>{ Actions } from 'react-native-router-flux' 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class </a:t>
            </a:r>
            <a:r>
              <a:rPr lang="en-US" altLang="ko-KR" sz="1000" dirty="0" err="1"/>
              <a:t>AuthStore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    @observable status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persist </a:t>
            </a:r>
            <a:r>
              <a:rPr lang="en-US" altLang="ko-KR" sz="1000" dirty="0"/>
              <a:t>@observable </a:t>
            </a:r>
            <a:r>
              <a:rPr lang="en-US" altLang="ko-KR" sz="1000" dirty="0" err="1" smtClean="0"/>
              <a:t>authToken</a:t>
            </a:r>
            <a:endParaRPr lang="en-US" altLang="ko-KR" sz="1000" dirty="0"/>
          </a:p>
          <a:p>
            <a:r>
              <a:rPr lang="en-US" altLang="ko-KR" sz="1000" dirty="0"/>
              <a:t>    </a:t>
            </a:r>
            <a:r>
              <a:rPr lang="en-US" altLang="ko-KR" sz="1000" dirty="0">
                <a:solidFill>
                  <a:srgbClr val="FF0000"/>
                </a:solidFill>
              </a:rPr>
              <a:t>@persist('object') </a:t>
            </a:r>
            <a:r>
              <a:rPr lang="en-US" altLang="ko-KR" sz="1000" dirty="0"/>
              <a:t>@observable </a:t>
            </a:r>
            <a:r>
              <a:rPr lang="en-US" altLang="ko-KR" sz="1000" dirty="0" err="1" smtClean="0"/>
              <a:t>userInfo</a:t>
            </a:r>
            <a:endParaRPr lang="en-US" altLang="ko-KR" sz="1000" dirty="0"/>
          </a:p>
          <a:p>
            <a:r>
              <a:rPr lang="en-US" altLang="ko-KR" sz="1000" dirty="0"/>
              <a:t>    </a:t>
            </a:r>
            <a:r>
              <a:rPr lang="en-US" altLang="ko-KR" sz="1000" dirty="0">
                <a:solidFill>
                  <a:srgbClr val="FF0000"/>
                </a:solidFill>
              </a:rPr>
              <a:t>@persist('object') </a:t>
            </a:r>
            <a:r>
              <a:rPr lang="en-US" altLang="ko-KR" sz="1000" dirty="0"/>
              <a:t>@observable </a:t>
            </a:r>
            <a:r>
              <a:rPr lang="en-US" altLang="ko-KR" sz="1000" dirty="0" err="1" smtClean="0"/>
              <a:t>loginInfo</a:t>
            </a:r>
            <a:endParaRPr lang="en-US" altLang="ko-KR" sz="1000" dirty="0"/>
          </a:p>
          <a:p>
            <a:r>
              <a:rPr lang="en-US" altLang="ko-KR" sz="1000" dirty="0"/>
              <a:t>    </a:t>
            </a:r>
            <a:br>
              <a:rPr lang="en-US" altLang="ko-KR" sz="1000" dirty="0"/>
            </a:br>
            <a:r>
              <a:rPr lang="en-US" altLang="ko-KR" sz="1000" dirty="0" smtClean="0"/>
              <a:t>    @action login(</a:t>
            </a:r>
            <a:r>
              <a:rPr lang="en-US" altLang="ko-KR" sz="1000" dirty="0" err="1" smtClean="0"/>
              <a:t>paramz</a:t>
            </a:r>
            <a:r>
              <a:rPr lang="en-US" altLang="ko-KR" sz="1000" dirty="0" smtClean="0"/>
              <a:t>) {</a:t>
            </a:r>
          </a:p>
          <a:p>
            <a:r>
              <a:rPr lang="ko-KR" altLang="en-US" sz="1000" dirty="0" smtClean="0"/>
              <a:t>       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여기에 로그인 체크 루틴 추가</a:t>
            </a:r>
            <a:endParaRPr lang="en-US" altLang="ko-KR" sz="1000" dirty="0" smtClean="0"/>
          </a:p>
          <a:p>
            <a:r>
              <a:rPr lang="en-US" altLang="ko-KR" sz="1000" dirty="0"/>
              <a:t>        </a:t>
            </a:r>
            <a:r>
              <a:rPr lang="en-US" altLang="ko-KR" sz="1000" dirty="0" err="1"/>
              <a:t>this.authToken</a:t>
            </a:r>
            <a:r>
              <a:rPr lang="en-US" altLang="ko-KR" sz="1000" dirty="0"/>
              <a:t> = </a:t>
            </a:r>
            <a:r>
              <a:rPr lang="en-US" altLang="ko-KR" sz="1000" dirty="0" smtClean="0"/>
              <a:t>‘1234’</a:t>
            </a:r>
            <a:endParaRPr lang="en-US" altLang="ko-KR" sz="1000" dirty="0"/>
          </a:p>
          <a:p>
            <a:r>
              <a:rPr lang="en-US" altLang="ko-KR" sz="1000" dirty="0"/>
              <a:t>        </a:t>
            </a:r>
            <a:r>
              <a:rPr lang="en-US" altLang="ko-KR" sz="1000" dirty="0" err="1" smtClean="0"/>
              <a:t>Actions.home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    }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    @action logout() {</a:t>
            </a:r>
          </a:p>
          <a:p>
            <a:r>
              <a:rPr lang="en-US" altLang="ko-KR" sz="1000" dirty="0"/>
              <a:t>        </a:t>
            </a:r>
            <a:r>
              <a:rPr lang="en-US" altLang="ko-KR" sz="1000" dirty="0" err="1" smtClean="0"/>
              <a:t>this.authToken</a:t>
            </a:r>
            <a:r>
              <a:rPr lang="en-US" altLang="ko-KR" sz="1000" dirty="0" smtClean="0"/>
              <a:t> = undefined</a:t>
            </a:r>
            <a:endParaRPr lang="en-US" altLang="ko-KR" sz="1000" dirty="0"/>
          </a:p>
          <a:p>
            <a:r>
              <a:rPr lang="en-US" altLang="ko-KR" sz="1000" dirty="0"/>
              <a:t>        </a:t>
            </a:r>
            <a:r>
              <a:rPr lang="en-US" altLang="ko-KR" sz="1000" dirty="0" err="1" smtClean="0"/>
              <a:t>Actions.login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    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export </a:t>
            </a:r>
            <a:r>
              <a:rPr lang="en-US" altLang="ko-KR" sz="1000" dirty="0"/>
              <a:t>default store = new </a:t>
            </a:r>
            <a:r>
              <a:rPr lang="en-US" altLang="ko-KR" sz="1000" dirty="0" err="1"/>
              <a:t>AuthStore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hydrate = create</a:t>
            </a:r>
            <a:r>
              <a:rPr lang="en-US" altLang="ko-KR" sz="1000" dirty="0" smtClean="0">
                <a:solidFill>
                  <a:srgbClr val="FF0000"/>
                </a:solidFill>
              </a:rPr>
              <a:t>({ storage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AsyncStorage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})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dirty="0">
                <a:solidFill>
                  <a:srgbClr val="FF0000"/>
                </a:solidFill>
              </a:rPr>
              <a:t>hydrate('</a:t>
            </a:r>
            <a:r>
              <a:rPr lang="en-US" altLang="ko-KR" sz="1000" dirty="0" err="1">
                <a:solidFill>
                  <a:srgbClr val="FF0000"/>
                </a:solidFill>
              </a:rPr>
              <a:t>auth</a:t>
            </a:r>
            <a:r>
              <a:rPr lang="en-US" altLang="ko-KR" sz="1000" dirty="0">
                <a:solidFill>
                  <a:srgbClr val="FF0000"/>
                </a:solidFill>
              </a:rPr>
              <a:t>', store).then(store =&gt; {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    if(!</a:t>
            </a:r>
            <a:r>
              <a:rPr lang="en-US" altLang="ko-KR" sz="1000" dirty="0" err="1">
                <a:solidFill>
                  <a:srgbClr val="FF0000"/>
                </a:solidFill>
              </a:rPr>
              <a:t>store.authToken</a:t>
            </a:r>
            <a:r>
              <a:rPr lang="en-US" altLang="ko-KR" sz="1000" dirty="0">
                <a:solidFill>
                  <a:srgbClr val="FF0000"/>
                </a:solidFill>
              </a:rPr>
              <a:t>) return </a:t>
            </a:r>
            <a:r>
              <a:rPr lang="en-US" altLang="ko-KR" sz="1000" dirty="0" err="1">
                <a:solidFill>
                  <a:srgbClr val="FF0000"/>
                </a:solidFill>
              </a:rPr>
              <a:t>Actions.login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    </a:t>
            </a:r>
            <a:r>
              <a:rPr lang="en-US" altLang="ko-KR" sz="1000" dirty="0" err="1">
                <a:solidFill>
                  <a:srgbClr val="FF0000"/>
                </a:solidFill>
              </a:rPr>
              <a:t>Actions.home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})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App </a:t>
            </a:r>
            <a:r>
              <a:rPr kumimoji="1" lang="ko-KR" altLang="en-US" dirty="0" smtClean="0"/>
              <a:t>예시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0263" y="1161161"/>
            <a:ext cx="8096326" cy="26888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 defTabSz="144000"/>
            <a:r>
              <a:rPr lang="en-US" altLang="ko-KR" sz="1000" dirty="0"/>
              <a:t>import React, { Component } from 'react'</a:t>
            </a:r>
          </a:p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import </a:t>
            </a:r>
            <a:r>
              <a:rPr lang="en-US" altLang="ko-KR" sz="1000" dirty="0">
                <a:solidFill>
                  <a:srgbClr val="FF0000"/>
                </a:solidFill>
              </a:rPr>
              <a:t>{ Provider } from '</a:t>
            </a:r>
            <a:r>
              <a:rPr lang="en-US" altLang="ko-KR" sz="1000" dirty="0" err="1">
                <a:solidFill>
                  <a:srgbClr val="FF0000"/>
                </a:solidFill>
              </a:rPr>
              <a:t>mobx</a:t>
            </a:r>
            <a:r>
              <a:rPr lang="en-US" altLang="ko-KR" sz="1000" dirty="0">
                <a:solidFill>
                  <a:srgbClr val="FF0000"/>
                </a:solidFill>
              </a:rPr>
              <a:t>-react'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import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authStore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from </a:t>
            </a:r>
            <a:r>
              <a:rPr lang="en-US" altLang="ko-KR" sz="1000" dirty="0" smtClean="0">
                <a:solidFill>
                  <a:srgbClr val="FF0000"/>
                </a:solidFill>
              </a:rPr>
              <a:t>'../stores/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auth</a:t>
            </a:r>
            <a:r>
              <a:rPr lang="en-US" altLang="ko-KR" sz="1000" dirty="0">
                <a:solidFill>
                  <a:srgbClr val="FF0000"/>
                </a:solidFill>
              </a:rPr>
              <a:t>'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import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boardStore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from </a:t>
            </a:r>
            <a:r>
              <a:rPr lang="en-US" altLang="ko-KR" sz="1000" dirty="0" smtClean="0">
                <a:solidFill>
                  <a:srgbClr val="FF0000"/>
                </a:solidFill>
              </a:rPr>
              <a:t>'</a:t>
            </a:r>
            <a:r>
              <a:rPr lang="en-US" altLang="ko-KR" sz="1000" dirty="0">
                <a:solidFill>
                  <a:srgbClr val="FF0000"/>
                </a:solidFill>
              </a:rPr>
              <a:t>../</a:t>
            </a:r>
            <a:r>
              <a:rPr lang="en-US" altLang="ko-KR" sz="1000" dirty="0" smtClean="0">
                <a:solidFill>
                  <a:srgbClr val="FF0000"/>
                </a:solidFill>
              </a:rPr>
              <a:t>stores/board'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import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userStore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from </a:t>
            </a:r>
            <a:r>
              <a:rPr lang="en-US" altLang="ko-KR" sz="1000" dirty="0" smtClean="0">
                <a:solidFill>
                  <a:srgbClr val="FF0000"/>
                </a:solidFill>
              </a:rPr>
              <a:t>'</a:t>
            </a:r>
            <a:r>
              <a:rPr lang="en-US" altLang="ko-KR" sz="1000" dirty="0">
                <a:solidFill>
                  <a:srgbClr val="FF0000"/>
                </a:solidFill>
              </a:rPr>
              <a:t>../</a:t>
            </a:r>
            <a:r>
              <a:rPr lang="en-US" altLang="ko-KR" sz="1000" dirty="0" smtClean="0">
                <a:solidFill>
                  <a:srgbClr val="FF0000"/>
                </a:solidFill>
              </a:rPr>
              <a:t>stores/user'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defTabSz="144000"/>
            <a:endParaRPr lang="en-US" altLang="ko-KR" sz="1000" dirty="0"/>
          </a:p>
          <a:p>
            <a:pPr defTabSz="144000"/>
            <a:r>
              <a:rPr lang="en-US" altLang="ko-KR" sz="1000" dirty="0" smtClean="0"/>
              <a:t>export </a:t>
            </a:r>
            <a:r>
              <a:rPr lang="en-US" altLang="ko-KR" sz="1000" dirty="0"/>
              <a:t>default class App extends Component {</a:t>
            </a:r>
          </a:p>
          <a:p>
            <a:pPr defTabSz="144000"/>
            <a:r>
              <a:rPr lang="is-IS" altLang="ko-KR" sz="1000" dirty="0"/>
              <a:t>    render() {</a:t>
            </a:r>
          </a:p>
          <a:p>
            <a:pPr defTabSz="144000"/>
            <a:r>
              <a:rPr lang="is-IS" altLang="ko-KR" sz="1000" dirty="0"/>
              <a:t>        return (</a:t>
            </a:r>
          </a:p>
          <a:p>
            <a:pPr defTabSz="144000"/>
            <a:r>
              <a:rPr lang="is-IS" altLang="ko-KR" sz="1000" dirty="0" smtClean="0">
                <a:solidFill>
                  <a:srgbClr val="FF0000"/>
                </a:solidFill>
              </a:rPr>
              <a:t>			&lt;</a:t>
            </a:r>
            <a:r>
              <a:rPr lang="is-IS" altLang="ko-KR" sz="1000" dirty="0">
                <a:solidFill>
                  <a:srgbClr val="FF0000"/>
                </a:solidFill>
              </a:rPr>
              <a:t>Provider </a:t>
            </a:r>
            <a:r>
              <a:rPr lang="is-IS" altLang="ko-KR" sz="1000" dirty="0" smtClean="0">
                <a:solidFill>
                  <a:srgbClr val="FF0000"/>
                </a:solidFill>
              </a:rPr>
              <a:t>{ authStore, boardStore, userStore }&gt;</a:t>
            </a:r>
            <a:endParaRPr lang="is-IS" altLang="ko-KR" sz="1000" dirty="0">
              <a:solidFill>
                <a:srgbClr val="FF0000"/>
              </a:solidFill>
            </a:endParaRPr>
          </a:p>
          <a:p>
            <a:pPr defTabSz="144000"/>
            <a:r>
              <a:rPr lang="is-IS" altLang="ko-KR" sz="1000" dirty="0"/>
              <a:t>            </a:t>
            </a:r>
            <a:r>
              <a:rPr lang="is-IS" altLang="ko-KR" sz="1000" dirty="0" smtClean="0"/>
              <a:t>		&lt;Router navigator</a:t>
            </a:r>
            <a:r>
              <a:rPr lang="is-IS" altLang="ko-KR" sz="1000" dirty="0"/>
              <a:t>={navigator</a:t>
            </a:r>
            <a:r>
              <a:rPr lang="is-IS" altLang="ko-KR" sz="1000" dirty="0" smtClean="0"/>
              <a:t>} /&gt;</a:t>
            </a:r>
            <a:endParaRPr lang="is-IS" altLang="ko-KR" sz="1000" dirty="0"/>
          </a:p>
          <a:p>
            <a:pPr defTabSz="144000"/>
            <a:r>
              <a:rPr lang="is-IS" altLang="ko-KR" sz="1000" dirty="0" smtClean="0">
                <a:solidFill>
                  <a:srgbClr val="FF0000"/>
                </a:solidFill>
              </a:rPr>
              <a:t>			&lt;/</a:t>
            </a:r>
            <a:r>
              <a:rPr lang="is-IS" altLang="ko-KR" sz="1000" dirty="0">
                <a:solidFill>
                  <a:srgbClr val="FF0000"/>
                </a:solidFill>
              </a:rPr>
              <a:t>Provider&gt;</a:t>
            </a:r>
          </a:p>
          <a:p>
            <a:pPr defTabSz="144000"/>
            <a:r>
              <a:rPr lang="is-IS" altLang="ko-KR" sz="1000" dirty="0"/>
              <a:t>        )</a:t>
            </a:r>
          </a:p>
          <a:p>
            <a:pPr defTabSz="144000"/>
            <a:r>
              <a:rPr lang="is-IS" altLang="ko-KR" sz="1000" dirty="0"/>
              <a:t>    }</a:t>
            </a:r>
          </a:p>
          <a:p>
            <a:pPr defTabSz="144000"/>
            <a:r>
              <a:rPr lang="is-IS" altLang="ko-KR" sz="1000" dirty="0" smtClean="0"/>
              <a:t>}</a:t>
            </a:r>
            <a:r>
              <a:rPr lang="is-IS" altLang="ko-KR" sz="1000" dirty="0"/>
              <a:t/>
            </a:r>
            <a:br>
              <a:rPr lang="is-IS" altLang="ko-KR" sz="1000" dirty="0"/>
            </a:br>
            <a:endParaRPr lang="is-I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63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Screen </a:t>
            </a:r>
            <a:r>
              <a:rPr kumimoji="1" lang="ko-KR" altLang="en-US" dirty="0" smtClean="0"/>
              <a:t>예시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0263" y="1161161"/>
            <a:ext cx="8096326" cy="48245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noAutofit/>
          </a:bodyPr>
          <a:lstStyle/>
          <a:p>
            <a:pPr defTabSz="144000"/>
            <a:r>
              <a:rPr lang="en-US" altLang="ko-KR" sz="1000" dirty="0"/>
              <a:t>import React, { Component } from 'react'</a:t>
            </a:r>
          </a:p>
          <a:p>
            <a:pPr defTabSz="144000"/>
            <a:r>
              <a:rPr lang="en-US" altLang="ko-KR" sz="1000" dirty="0"/>
              <a:t>import { </a:t>
            </a:r>
            <a:r>
              <a:rPr lang="en-US" altLang="ko-KR" sz="1000" dirty="0" smtClean="0"/>
              <a:t>View } </a:t>
            </a:r>
            <a:r>
              <a:rPr lang="en-US" altLang="ko-KR" sz="1000" dirty="0"/>
              <a:t>from 'react-native'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import { inject } from '</a:t>
            </a:r>
            <a:r>
              <a:rPr lang="en-US" altLang="ko-KR" sz="1000" dirty="0" err="1">
                <a:solidFill>
                  <a:srgbClr val="FF0000"/>
                </a:solidFill>
              </a:rPr>
              <a:t>mobx</a:t>
            </a:r>
            <a:r>
              <a:rPr lang="en-US" altLang="ko-KR" sz="1000" dirty="0">
                <a:solidFill>
                  <a:srgbClr val="FF0000"/>
                </a:solidFill>
              </a:rPr>
              <a:t>-react'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import { observer } from '</a:t>
            </a:r>
            <a:r>
              <a:rPr lang="en-US" altLang="ko-KR" sz="1000" dirty="0" err="1">
                <a:solidFill>
                  <a:srgbClr val="FF0000"/>
                </a:solidFill>
              </a:rPr>
              <a:t>mobx</a:t>
            </a:r>
            <a:r>
              <a:rPr lang="en-US" altLang="ko-KR" sz="1000" dirty="0">
                <a:solidFill>
                  <a:srgbClr val="FF0000"/>
                </a:solidFill>
              </a:rPr>
              <a:t>-react/native'</a:t>
            </a:r>
          </a:p>
          <a:p>
            <a:pPr defTabSz="144000"/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>
                <a:solidFill>
                  <a:srgbClr val="FF0000"/>
                </a:solidFill>
              </a:rPr>
              <a:t>@inject(</a:t>
            </a:r>
            <a:r>
              <a:rPr lang="en-US" altLang="ko-KR" sz="1000" dirty="0" smtClean="0">
                <a:solidFill>
                  <a:srgbClr val="FF0000"/>
                </a:solidFill>
              </a:rPr>
              <a:t>'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boardStore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', ’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authStore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') </a:t>
            </a:r>
          </a:p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observer</a:t>
            </a:r>
          </a:p>
          <a:p>
            <a:pPr defTabSz="144000"/>
            <a:r>
              <a:rPr lang="en-US" altLang="ko-KR" sz="1000" dirty="0"/>
              <a:t>export default class </a:t>
            </a:r>
            <a:r>
              <a:rPr lang="en-US" altLang="ko-KR" sz="1000" dirty="0" smtClean="0"/>
              <a:t>Board </a:t>
            </a:r>
            <a:r>
              <a:rPr lang="en-US" altLang="ko-KR" sz="1000" dirty="0"/>
              <a:t>extends Component {</a:t>
            </a:r>
          </a:p>
          <a:p>
            <a:pPr defTabSz="144000"/>
            <a:r>
              <a:rPr lang="en-US" altLang="ko-KR" sz="1000" dirty="0"/>
              <a:t>    constructor(props) {</a:t>
            </a:r>
          </a:p>
          <a:p>
            <a:pPr defTabSz="144000"/>
            <a:r>
              <a:rPr lang="en-US" altLang="ko-KR" sz="1000" dirty="0"/>
              <a:t>        super(props)</a:t>
            </a:r>
          </a:p>
          <a:p>
            <a:pPr defTabSz="144000"/>
            <a:r>
              <a:rPr lang="en-US" altLang="ko-KR" sz="1000" dirty="0"/>
              <a:t>    }</a:t>
            </a:r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err="1"/>
              <a:t>componentWillMount</a:t>
            </a:r>
            <a:r>
              <a:rPr lang="en-US" altLang="ko-KR" sz="1000" dirty="0"/>
              <a:t>() </a:t>
            </a:r>
            <a:r>
              <a:rPr lang="en-US" altLang="ko-KR" sz="1000" dirty="0" smtClean="0"/>
              <a:t>{ }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    render() </a:t>
            </a:r>
            <a:r>
              <a:rPr lang="en-US" altLang="ko-KR" sz="1000" dirty="0" smtClean="0"/>
              <a:t>{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     let { articles } 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this.props.boardStore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defTabSz="144000"/>
            <a:r>
              <a:rPr lang="en-US" altLang="ko-KR" sz="1000" dirty="0"/>
              <a:t>        return (</a:t>
            </a:r>
          </a:p>
          <a:p>
            <a:pPr defTabSz="144000"/>
            <a:r>
              <a:rPr lang="en-US" altLang="ko-KR" sz="1000" dirty="0"/>
              <a:t>            </a:t>
            </a:r>
            <a:r>
              <a:rPr lang="en-US" altLang="ko-KR" sz="1000" dirty="0" smtClean="0"/>
              <a:t>&lt;View /&gt;</a:t>
            </a:r>
            <a:endParaRPr lang="en-US" altLang="ko-KR" sz="1000" dirty="0"/>
          </a:p>
          <a:p>
            <a:pPr defTabSz="144000"/>
            <a:r>
              <a:rPr lang="en-US" altLang="ko-KR" sz="1000" dirty="0"/>
              <a:t>        )</a:t>
            </a:r>
          </a:p>
          <a:p>
            <a:pPr defTabSz="144000"/>
            <a:r>
              <a:rPr lang="en-US" altLang="ko-KR" sz="1000" dirty="0"/>
              <a:t>    }</a:t>
            </a:r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err="1"/>
              <a:t>componentDidMount</a:t>
            </a:r>
            <a:r>
              <a:rPr lang="en-US" altLang="ko-KR" sz="1000" dirty="0"/>
              <a:t>() { }</a:t>
            </a:r>
            <a:br>
              <a:rPr lang="en-US" altLang="ko-KR" sz="1000" dirty="0"/>
            </a:br>
            <a:endParaRPr lang="en-US" altLang="ko-KR" sz="1000" dirty="0" smtClean="0"/>
          </a:p>
          <a:p>
            <a:pPr defTabSz="144000"/>
            <a:r>
              <a:rPr lang="en-US" altLang="ko-KR" sz="1000" dirty="0"/>
              <a:t>    	</a:t>
            </a:r>
            <a:r>
              <a:rPr lang="en-US" altLang="ko-KR" sz="1000" dirty="0" err="1" smtClean="0"/>
              <a:t>componentWillReceiveProps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nextProps</a:t>
            </a:r>
            <a:r>
              <a:rPr lang="en-US" altLang="ko-KR" sz="1000" dirty="0" smtClean="0"/>
              <a:t>) { }</a:t>
            </a: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err="1" smtClean="0"/>
              <a:t>shouldComponentUpdate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nextProps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nextState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en-US" altLang="ko-KR" sz="1000" dirty="0"/>
              <a:t>{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return true }</a:t>
            </a:r>
            <a:endParaRPr lang="en-US" altLang="ko-KR" sz="1000" dirty="0"/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err="1" smtClean="0"/>
              <a:t>componentWillUpdate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nextProps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nextState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{ }</a:t>
            </a:r>
            <a:br>
              <a:rPr lang="en-US" altLang="ko-KR" sz="1000" dirty="0"/>
            </a:br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err="1">
                <a:solidFill>
                  <a:srgbClr val="FF0000"/>
                </a:solidFill>
              </a:rPr>
              <a:t>componentWillReact</a:t>
            </a:r>
            <a:r>
              <a:rPr lang="en-US" altLang="ko-KR" sz="1000" dirty="0">
                <a:solidFill>
                  <a:srgbClr val="FF0000"/>
                </a:solidFill>
              </a:rPr>
              <a:t>() { }										// </a:t>
            </a:r>
            <a:r>
              <a:rPr lang="ko-KR" altLang="en-US" sz="1000" dirty="0">
                <a:solidFill>
                  <a:srgbClr val="FF0000"/>
                </a:solidFill>
              </a:rPr>
              <a:t>초기 렌더링 전에 실행되지 </a:t>
            </a:r>
            <a:r>
              <a:rPr lang="ko-KR" altLang="en-US" sz="1000" dirty="0" smtClean="0">
                <a:solidFill>
                  <a:srgbClr val="FF0000"/>
                </a:solidFill>
              </a:rPr>
              <a:t>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//render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err="1" smtClean="0"/>
              <a:t>componentDidUpdate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prevProps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prevState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{ }</a:t>
            </a:r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err="1"/>
              <a:t>componentWillUnmount</a:t>
            </a:r>
            <a:r>
              <a:rPr lang="en-US" altLang="ko-KR" sz="1000" dirty="0"/>
              <a:t>() { }</a:t>
            </a:r>
          </a:p>
          <a:p>
            <a:pPr defTabSz="144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46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화면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구성에 따른 개발 패턴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One Store Multi Views</a:t>
            </a:r>
            <a:endParaRPr kumimoji="1"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860756" y="1570533"/>
            <a:ext cx="3588744" cy="3675860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1141459" y="2273429"/>
            <a:ext cx="648000" cy="791353"/>
          </a:xfrm>
          <a:prstGeom prst="roundRect">
            <a:avLst>
              <a:gd name="adj" fmla="val 636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b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141459" y="3566818"/>
            <a:ext cx="648000" cy="791353"/>
          </a:xfrm>
          <a:prstGeom prst="roundRect">
            <a:avLst>
              <a:gd name="adj" fmla="val 636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b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89459" y="2682555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34172" y="3101555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홈화면에서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게시판 최신글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개를 보여줌</a:t>
            </a:r>
            <a:endParaRPr lang="ko-KR" altLang="en-US" sz="1000" dirty="0"/>
          </a:p>
        </p:txBody>
      </p:sp>
      <p:sp>
        <p:nvSpPr>
          <p:cNvPr id="29" name="정육면체 28"/>
          <p:cNvSpPr/>
          <p:nvPr/>
        </p:nvSpPr>
        <p:spPr>
          <a:xfrm>
            <a:off x="2780062" y="2117558"/>
            <a:ext cx="713943" cy="21957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ko-KR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791462" y="3683189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71999" y="3609477"/>
            <a:ext cx="4245497" cy="161549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>
            <a:noAutofit/>
          </a:bodyPr>
          <a:lstStyle/>
          <a:p>
            <a:pPr defTabSz="144000"/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BoardStore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    @observable articles = </a:t>
            </a:r>
            <a:r>
              <a:rPr lang="en-US" altLang="ko-KR" sz="1000" dirty="0" err="1">
                <a:solidFill>
                  <a:srgbClr val="FF0000"/>
                </a:solidFill>
              </a:rPr>
              <a:t>observable.list</a:t>
            </a:r>
            <a:r>
              <a:rPr lang="en-US" altLang="ko-KR" sz="1000" dirty="0" smtClean="0">
                <a:solidFill>
                  <a:srgbClr val="FF0000"/>
                </a:solidFill>
              </a:rPr>
              <a:t>([])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    </a:t>
            </a:r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action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loadArticles</a:t>
            </a:r>
            <a:r>
              <a:rPr lang="en-US" altLang="ko-KR" sz="1000" dirty="0" smtClean="0">
                <a:solidFill>
                  <a:srgbClr val="FF0000"/>
                </a:solidFill>
              </a:rPr>
              <a:t>() </a:t>
            </a:r>
            <a:r>
              <a:rPr lang="en-US" altLang="ko-KR" sz="1000" dirty="0">
                <a:solidFill>
                  <a:srgbClr val="FF0000"/>
                </a:solidFill>
              </a:rPr>
              <a:t>{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        </a:t>
            </a:r>
            <a:r>
              <a:rPr lang="en-US" altLang="ko-KR" sz="1000" dirty="0" smtClean="0">
                <a:solidFill>
                  <a:srgbClr val="FF0000"/>
                </a:solidFill>
              </a:rPr>
              <a:t>	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this.articles</a:t>
            </a:r>
            <a:r>
              <a:rPr lang="en-US" altLang="ko-KR" sz="1000" dirty="0" smtClean="0">
                <a:solidFill>
                  <a:srgbClr val="FF0000"/>
                </a:solidFill>
              </a:rPr>
              <a:t> = [ {id:’1’,title:’aaa’}, {</a:t>
            </a:r>
            <a:r>
              <a:rPr lang="en-US" altLang="ko-KR" sz="1000" dirty="0">
                <a:solidFill>
                  <a:srgbClr val="FF0000"/>
                </a:solidFill>
              </a:rPr>
              <a:t>id</a:t>
            </a:r>
            <a:r>
              <a:rPr lang="en-US" altLang="ko-KR" sz="1000" dirty="0" smtClean="0">
                <a:solidFill>
                  <a:srgbClr val="FF0000"/>
                </a:solidFill>
              </a:rPr>
              <a:t>:’2’,</a:t>
            </a:r>
            <a:r>
              <a:rPr lang="en-US" altLang="ko-KR" sz="1000" dirty="0">
                <a:solidFill>
                  <a:srgbClr val="FF0000"/>
                </a:solidFill>
              </a:rPr>
              <a:t>title:</a:t>
            </a:r>
            <a:r>
              <a:rPr lang="en-US" altLang="ko-KR" sz="1000" dirty="0" smtClean="0">
                <a:solidFill>
                  <a:srgbClr val="FF0000"/>
                </a:solidFill>
              </a:rPr>
              <a:t>’bbb’}, {</a:t>
            </a:r>
            <a:r>
              <a:rPr lang="en-US" altLang="ko-KR" sz="1000" dirty="0">
                <a:solidFill>
                  <a:srgbClr val="FF0000"/>
                </a:solidFill>
              </a:rPr>
              <a:t>id:</a:t>
            </a:r>
            <a:r>
              <a:rPr lang="en-US" altLang="ko-KR" sz="1000" dirty="0" smtClean="0">
                <a:solidFill>
                  <a:srgbClr val="FF0000"/>
                </a:solidFill>
              </a:rPr>
              <a:t>’3’,</a:t>
            </a:r>
            <a:r>
              <a:rPr lang="en-US" altLang="ko-KR" sz="1000" dirty="0">
                <a:solidFill>
                  <a:srgbClr val="FF0000"/>
                </a:solidFill>
              </a:rPr>
              <a:t>title</a:t>
            </a:r>
            <a:r>
              <a:rPr lang="en-US" altLang="ko-KR" sz="1000" dirty="0" smtClean="0">
                <a:solidFill>
                  <a:srgbClr val="FF0000"/>
                </a:solidFill>
              </a:rPr>
              <a:t>:’ccc’} ]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    }</a:t>
            </a:r>
          </a:p>
          <a:p>
            <a:pPr defTabSz="144000"/>
            <a:r>
              <a:rPr lang="en-US" altLang="ko-KR" sz="1000" dirty="0" smtClean="0"/>
              <a:t>}</a:t>
            </a:r>
          </a:p>
          <a:p>
            <a:pPr defTabSz="144000"/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export default store = new </a:t>
            </a:r>
            <a:r>
              <a:rPr lang="en-US" altLang="ko-KR" sz="1000" dirty="0" err="1" smtClean="0"/>
              <a:t>BoardStore</a:t>
            </a:r>
            <a:r>
              <a:rPr lang="en-US" altLang="ko-KR" sz="1000" dirty="0" smtClean="0"/>
              <a:t>()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34171" y="4423324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게시판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게시물 목록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게시판 전체글을 보여줌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812218" y="2471906"/>
            <a:ext cx="7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1. Observe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812218" y="3478340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1-1. Observe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571999" y="1552191"/>
            <a:ext cx="4252462" cy="194039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noAutofit/>
          </a:bodyPr>
          <a:lstStyle/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inject(</a:t>
            </a:r>
            <a:r>
              <a:rPr lang="en-US" altLang="ko-KR" sz="1000" dirty="0" smtClean="0">
                <a:solidFill>
                  <a:srgbClr val="FF0000"/>
                </a:solidFill>
              </a:rPr>
              <a:t>'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boardStore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', ’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authStore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') </a:t>
            </a:r>
          </a:p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observer</a:t>
            </a:r>
          </a:p>
          <a:p>
            <a:pPr defTabSz="144000"/>
            <a:r>
              <a:rPr lang="en-US" altLang="ko-KR" sz="1000" dirty="0"/>
              <a:t>export default class </a:t>
            </a:r>
            <a:r>
              <a:rPr lang="en-US" altLang="ko-KR" sz="1000" dirty="0" smtClean="0"/>
              <a:t>Board </a:t>
            </a:r>
            <a:r>
              <a:rPr lang="en-US" altLang="ko-KR" sz="1000" dirty="0"/>
              <a:t>extends Component {</a:t>
            </a:r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err="1"/>
              <a:t>componentDidMount</a:t>
            </a:r>
            <a:r>
              <a:rPr lang="en-US" altLang="ko-KR" sz="1000" dirty="0"/>
              <a:t>() </a:t>
            </a:r>
            <a:r>
              <a:rPr lang="en-US" altLang="ko-KR" sz="1000" dirty="0" smtClean="0"/>
              <a:t>{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smtClean="0">
                <a:solidFill>
                  <a:srgbClr val="FF0000"/>
                </a:solidFill>
              </a:rPr>
              <a:t>	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this.props.boardStore.loadArticles</a:t>
            </a:r>
            <a:r>
              <a:rPr lang="en-US" altLang="ko-KR" sz="1000" dirty="0" smtClean="0">
                <a:solidFill>
                  <a:srgbClr val="FF0000"/>
                </a:solidFill>
              </a:rPr>
              <a:t>() </a:t>
            </a:r>
          </a:p>
          <a:p>
            <a:pPr defTabSz="144000"/>
            <a:r>
              <a:rPr lang="en-US" altLang="ko-KR" sz="1000" dirty="0" smtClean="0"/>
              <a:t>	}</a:t>
            </a: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render() {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smtClean="0">
                <a:solidFill>
                  <a:srgbClr val="FF0000"/>
                </a:solidFill>
              </a:rPr>
              <a:t>	let articles 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this.props.boardStore.articles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mr-IN" altLang="ko-KR" sz="1000" dirty="0" smtClean="0"/>
              <a:t>…</a:t>
            </a:r>
            <a:r>
              <a:rPr lang="en-US" altLang="ko-KR" sz="1000" dirty="0" smtClean="0"/>
              <a:t> </a:t>
            </a:r>
          </a:p>
          <a:p>
            <a:pPr defTabSz="144000"/>
            <a:r>
              <a:rPr lang="en-US" altLang="ko-KR" sz="1000" dirty="0" smtClean="0"/>
              <a:t>	}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 </a:t>
            </a:r>
            <a:r>
              <a:rPr lang="mr-IN" altLang="ko-KR" sz="1000" dirty="0" smtClean="0"/>
              <a:t>…</a:t>
            </a:r>
            <a:r>
              <a:rPr lang="en-US" altLang="ko-KR" sz="1000" dirty="0" smtClean="0"/>
              <a:t>.</a:t>
            </a:r>
          </a:p>
          <a:p>
            <a:pPr defTabSz="144000"/>
            <a:r>
              <a:rPr lang="en-US" altLang="ko-KR" sz="1000" dirty="0"/>
              <a:t>}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799479" y="2901131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799479" y="3895749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53620" y="3189887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466616" y="2985253"/>
            <a:ext cx="880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 smtClean="0"/>
              <a:t>3. Request</a:t>
            </a:r>
          </a:p>
          <a:p>
            <a:pPr>
              <a:spcAft>
                <a:spcPts val="600"/>
              </a:spcAft>
            </a:pPr>
            <a:r>
              <a:rPr lang="en-US" altLang="ko-KR" sz="1000" dirty="0" smtClean="0"/>
              <a:t>3-1.Response</a:t>
            </a:r>
            <a:endParaRPr lang="en-US" altLang="ko-KR" sz="1000" dirty="0"/>
          </a:p>
          <a:p>
            <a:pPr>
              <a:spcAft>
                <a:spcPts val="600"/>
              </a:spcAft>
            </a:pP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363640" y="3408463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799482" y="4118332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40555" y="3919497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2. Action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820236" y="2678449"/>
            <a:ext cx="6928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4. Update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1820236" y="3684883"/>
            <a:ext cx="7986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4-1. Update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90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화면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구성에 따른 개발 패턴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List View &amp; </a:t>
            </a:r>
            <a:r>
              <a:rPr kumimoji="1" lang="en-US" altLang="ko-KR" dirty="0" err="1" smtClean="0"/>
              <a:t>DetailView</a:t>
            </a:r>
            <a:endParaRPr kumimoji="1"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860756" y="1570533"/>
            <a:ext cx="3588744" cy="3675860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1141459" y="2273429"/>
            <a:ext cx="648000" cy="791353"/>
          </a:xfrm>
          <a:prstGeom prst="roundRect">
            <a:avLst>
              <a:gd name="adj" fmla="val 636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b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141459" y="3566818"/>
            <a:ext cx="648000" cy="791353"/>
          </a:xfrm>
          <a:prstGeom prst="roundRect">
            <a:avLst>
              <a:gd name="adj" fmla="val 636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b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89459" y="2682555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32693" y="3071475"/>
            <a:ext cx="482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Array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2780062" y="2117558"/>
            <a:ext cx="713943" cy="21957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ko-KR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791462" y="3683189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72000" y="3111751"/>
            <a:ext cx="4245497" cy="13519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>
            <a:noAutofit/>
          </a:bodyPr>
          <a:lstStyle/>
          <a:p>
            <a:pPr defTabSz="144000">
              <a:lnSpc>
                <a:spcPts val="1200"/>
              </a:lnSpc>
            </a:pPr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BoardStore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</a:t>
            </a:r>
          </a:p>
          <a:p>
            <a:pPr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    @observable articles = </a:t>
            </a:r>
            <a:r>
              <a:rPr lang="en-US" altLang="ko-KR" sz="1000" dirty="0" err="1">
                <a:solidFill>
                  <a:srgbClr val="FF0000"/>
                </a:solidFill>
              </a:rPr>
              <a:t>observable.list</a:t>
            </a:r>
            <a:r>
              <a:rPr lang="en-US" altLang="ko-KR" sz="1000" dirty="0" smtClean="0">
                <a:solidFill>
                  <a:srgbClr val="FF0000"/>
                </a:solidFill>
              </a:rPr>
              <a:t>([])</a:t>
            </a:r>
          </a:p>
          <a:p>
            <a:pPr>
              <a:lnSpc>
                <a:spcPts val="1200"/>
              </a:lnSpc>
            </a:pPr>
            <a:endParaRPr lang="en-US" altLang="ko-KR" sz="1000" dirty="0">
              <a:solidFill>
                <a:srgbClr val="FF0000"/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    </a:t>
            </a:r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action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loadArticle</a:t>
            </a:r>
            <a:r>
              <a:rPr lang="en-US" altLang="ko-KR" sz="1000" dirty="0" smtClean="0">
                <a:solidFill>
                  <a:srgbClr val="FF0000"/>
                </a:solidFill>
              </a:rPr>
              <a:t>(id) </a:t>
            </a:r>
            <a:r>
              <a:rPr lang="en-US" altLang="ko-KR" sz="1000" dirty="0">
                <a:solidFill>
                  <a:srgbClr val="FF0000"/>
                </a:solidFill>
              </a:rPr>
              <a:t>{</a:t>
            </a:r>
          </a:p>
          <a:p>
            <a:pPr defTabSz="144000"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        </a:t>
            </a:r>
            <a:r>
              <a:rPr lang="en-US" altLang="ko-KR" sz="1000" dirty="0" smtClean="0">
                <a:solidFill>
                  <a:srgbClr val="FF0000"/>
                </a:solidFill>
              </a:rPr>
              <a:t>	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this.articles</a:t>
            </a:r>
            <a:r>
              <a:rPr lang="en-US" altLang="ko-KR" sz="1000" dirty="0" smtClean="0">
                <a:solidFill>
                  <a:srgbClr val="FF0000"/>
                </a:solidFill>
              </a:rPr>
              <a:t>[id] = {id, title:’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ddd</a:t>
            </a:r>
            <a:r>
              <a:rPr lang="en-US" altLang="ko-KR" sz="1000" dirty="0" smtClean="0">
                <a:solidFill>
                  <a:srgbClr val="FF0000"/>
                </a:solidFill>
              </a:rPr>
              <a:t>’}</a:t>
            </a:r>
          </a:p>
          <a:p>
            <a:pPr defTabSz="144000"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Actions.article</a:t>
            </a:r>
            <a:r>
              <a:rPr lang="en-US" altLang="ko-KR" sz="1000" dirty="0" smtClean="0">
                <a:solidFill>
                  <a:srgbClr val="FF0000"/>
                </a:solidFill>
              </a:rPr>
              <a:t>({id}) 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defTabSz="144000"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    }</a:t>
            </a:r>
          </a:p>
          <a:p>
            <a:pPr defTabSz="144000">
              <a:lnSpc>
                <a:spcPts val="1200"/>
              </a:lnSpc>
            </a:pPr>
            <a:r>
              <a:rPr lang="en-US" altLang="ko-KR" sz="1000" dirty="0" smtClean="0"/>
              <a:t>}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56754" y="4351133"/>
            <a:ext cx="4203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Item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36281" y="2441825"/>
            <a:ext cx="7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1. Observe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836281" y="3448259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1-1. Observe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572000" y="1110819"/>
            <a:ext cx="4252462" cy="194039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noAutofit/>
          </a:bodyPr>
          <a:lstStyle/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inject(</a:t>
            </a:r>
            <a:r>
              <a:rPr lang="en-US" altLang="ko-KR" sz="1000" dirty="0" smtClean="0">
                <a:solidFill>
                  <a:srgbClr val="FF0000"/>
                </a:solidFill>
              </a:rPr>
              <a:t>'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boardStore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', ’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authStore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') </a:t>
            </a:r>
          </a:p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observer</a:t>
            </a:r>
          </a:p>
          <a:p>
            <a:pPr defTabSz="144000"/>
            <a:r>
              <a:rPr lang="en-US" altLang="ko-KR" sz="1000" dirty="0"/>
              <a:t>export default class </a:t>
            </a:r>
            <a:r>
              <a:rPr lang="en-US" altLang="ko-KR" sz="1000" dirty="0" smtClean="0"/>
              <a:t>Board </a:t>
            </a:r>
            <a:r>
              <a:rPr lang="en-US" altLang="ko-KR" sz="1000" dirty="0"/>
              <a:t>extends Component {</a:t>
            </a:r>
          </a:p>
          <a:p>
            <a:pPr defTabSz="144000"/>
            <a:r>
              <a:rPr lang="en-US" altLang="ko-KR" sz="1000" dirty="0"/>
              <a:t>    </a:t>
            </a:r>
            <a:r>
              <a:rPr lang="en-US" altLang="ko-KR" sz="1000" dirty="0" err="1"/>
              <a:t>componentDidMount</a:t>
            </a:r>
            <a:r>
              <a:rPr lang="en-US" altLang="ko-KR" sz="1000" dirty="0"/>
              <a:t>() </a:t>
            </a:r>
            <a:r>
              <a:rPr lang="en-US" altLang="ko-KR" sz="1000" dirty="0" smtClean="0"/>
              <a:t>{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smtClean="0">
                <a:solidFill>
                  <a:srgbClr val="FF0000"/>
                </a:solidFill>
              </a:rPr>
              <a:t>	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this.props.boardStore.loadArticle</a:t>
            </a:r>
            <a:r>
              <a:rPr lang="en-US" altLang="ko-KR" sz="1000" dirty="0" smtClean="0">
                <a:solidFill>
                  <a:srgbClr val="FF0000"/>
                </a:solidFill>
              </a:rPr>
              <a:t>(‘2’) </a:t>
            </a:r>
          </a:p>
          <a:p>
            <a:pPr defTabSz="144000"/>
            <a:r>
              <a:rPr lang="en-US" altLang="ko-KR" sz="1000" dirty="0" smtClean="0"/>
              <a:t>	}</a:t>
            </a: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render() {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smtClean="0">
                <a:solidFill>
                  <a:srgbClr val="FF0000"/>
                </a:solidFill>
              </a:rPr>
              <a:t>	let articles 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this.props.boardStore.articles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mr-IN" altLang="ko-KR" sz="1000" dirty="0" smtClean="0"/>
              <a:t>…</a:t>
            </a:r>
            <a:r>
              <a:rPr lang="en-US" altLang="ko-KR" sz="1000" dirty="0" smtClean="0"/>
              <a:t> </a:t>
            </a:r>
          </a:p>
          <a:p>
            <a:pPr defTabSz="144000"/>
            <a:r>
              <a:rPr lang="en-US" altLang="ko-KR" sz="1000" dirty="0" smtClean="0"/>
              <a:t>	}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 </a:t>
            </a:r>
            <a:r>
              <a:rPr lang="mr-IN" altLang="ko-KR" sz="1000" dirty="0" smtClean="0"/>
              <a:t>…</a:t>
            </a:r>
            <a:r>
              <a:rPr lang="en-US" altLang="ko-KR" sz="1000" dirty="0" smtClean="0"/>
              <a:t>.</a:t>
            </a:r>
          </a:p>
          <a:p>
            <a:pPr defTabSz="144000"/>
            <a:r>
              <a:rPr lang="en-US" altLang="ko-KR" sz="1000" dirty="0"/>
              <a:t>}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799479" y="2901131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799479" y="3895749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53620" y="3189887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466616" y="2985253"/>
            <a:ext cx="880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 smtClean="0"/>
              <a:t>3. Request</a:t>
            </a:r>
          </a:p>
          <a:p>
            <a:pPr>
              <a:spcAft>
                <a:spcPts val="600"/>
              </a:spcAft>
            </a:pPr>
            <a:r>
              <a:rPr lang="en-US" altLang="ko-KR" sz="1000" dirty="0" smtClean="0"/>
              <a:t>3-1.Response</a:t>
            </a:r>
            <a:endParaRPr lang="en-US" altLang="ko-KR" sz="1000" dirty="0"/>
          </a:p>
          <a:p>
            <a:pPr>
              <a:spcAft>
                <a:spcPts val="600"/>
              </a:spcAft>
            </a:pP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363640" y="3408463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799482" y="4118332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40555" y="3919497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2. Action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1838283" y="2696496"/>
            <a:ext cx="6928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4. Update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838283" y="3702930"/>
            <a:ext cx="7986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4-1. Update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4572000" y="4533529"/>
            <a:ext cx="4252462" cy="14702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noAutofit/>
          </a:bodyPr>
          <a:lstStyle/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inject(</a:t>
            </a:r>
            <a:r>
              <a:rPr lang="en-US" altLang="ko-KR" sz="1000" dirty="0" smtClean="0">
                <a:solidFill>
                  <a:srgbClr val="FF0000"/>
                </a:solidFill>
              </a:rPr>
              <a:t>'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boardStore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', ’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authStore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') </a:t>
            </a:r>
          </a:p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observer</a:t>
            </a:r>
          </a:p>
          <a:p>
            <a:pPr defTabSz="144000"/>
            <a:r>
              <a:rPr lang="en-US" altLang="ko-KR" sz="1000" dirty="0"/>
              <a:t>export default class </a:t>
            </a:r>
            <a:r>
              <a:rPr lang="en-US" altLang="ko-KR" sz="1000" dirty="0" smtClean="0"/>
              <a:t>Article </a:t>
            </a:r>
            <a:r>
              <a:rPr lang="en-US" altLang="ko-KR" sz="1000" dirty="0"/>
              <a:t>extends Component {</a:t>
            </a: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render() {</a:t>
            </a:r>
          </a:p>
          <a:p>
            <a:pPr defTabSz="144000"/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smtClean="0">
                <a:solidFill>
                  <a:srgbClr val="FF0000"/>
                </a:solidFill>
              </a:rPr>
              <a:t>	let article 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this.props.boardStore.articles</a:t>
            </a: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this.props.id</a:t>
            </a:r>
            <a:r>
              <a:rPr lang="en-US" altLang="ko-KR" sz="1000" dirty="0" smtClean="0">
                <a:solidFill>
                  <a:srgbClr val="FF0000"/>
                </a:solidFill>
              </a:rPr>
              <a:t>]</a:t>
            </a: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mr-IN" altLang="ko-KR" sz="1000" dirty="0" smtClean="0"/>
              <a:t>…</a:t>
            </a:r>
            <a:r>
              <a:rPr lang="en-US" altLang="ko-KR" sz="1000" dirty="0" smtClean="0"/>
              <a:t> </a:t>
            </a:r>
          </a:p>
          <a:p>
            <a:pPr defTabSz="144000"/>
            <a:r>
              <a:rPr lang="en-US" altLang="ko-KR" sz="1000" dirty="0" smtClean="0"/>
              <a:t>	}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 </a:t>
            </a:r>
            <a:r>
              <a:rPr lang="mr-IN" altLang="ko-KR" sz="1000" dirty="0" smtClean="0"/>
              <a:t>…</a:t>
            </a:r>
            <a:r>
              <a:rPr lang="en-US" altLang="ko-KR" sz="1000" dirty="0" smtClean="0"/>
              <a:t>.</a:t>
            </a:r>
          </a:p>
          <a:p>
            <a:pPr defTabSz="144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4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화면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구성에 따른 개발 패턴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Login View</a:t>
            </a:r>
            <a:endParaRPr kumimoji="1"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860756" y="1570533"/>
            <a:ext cx="3588744" cy="3675860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1141459" y="2273429"/>
            <a:ext cx="648000" cy="791353"/>
          </a:xfrm>
          <a:prstGeom prst="roundRect">
            <a:avLst>
              <a:gd name="adj" fmla="val 636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b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141459" y="3566818"/>
            <a:ext cx="648000" cy="791353"/>
          </a:xfrm>
          <a:prstGeom prst="roundRect">
            <a:avLst>
              <a:gd name="adj" fmla="val 636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b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89459" y="2682555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정육면체 28"/>
          <p:cNvSpPr/>
          <p:nvPr/>
        </p:nvSpPr>
        <p:spPr>
          <a:xfrm>
            <a:off x="2780062" y="2117558"/>
            <a:ext cx="713943" cy="21957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ko-KR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2000" y="3617080"/>
            <a:ext cx="4516465" cy="15564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>
            <a:noAutofit/>
          </a:bodyPr>
          <a:lstStyle/>
          <a:p>
            <a:pPr defTabSz="144000">
              <a:lnSpc>
                <a:spcPts val="1200"/>
              </a:lnSpc>
            </a:pPr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AuthStore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</a:t>
            </a:r>
          </a:p>
          <a:p>
            <a:pPr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    @observable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loginInfo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loginInfo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>
              <a:lnSpc>
                <a:spcPts val="1200"/>
              </a:lnSpc>
            </a:pPr>
            <a:endParaRPr lang="en-US" altLang="ko-KR" sz="1000" dirty="0">
              <a:solidFill>
                <a:srgbClr val="FF0000"/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    </a:t>
            </a:r>
            <a:r>
              <a:rPr lang="en-US" altLang="ko-KR" sz="1000" dirty="0" smtClean="0">
                <a:solidFill>
                  <a:srgbClr val="FF0000"/>
                </a:solidFill>
              </a:rPr>
              <a:t>@action login(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paramz</a:t>
            </a:r>
            <a:r>
              <a:rPr lang="en-US" altLang="ko-KR" sz="1000" dirty="0" smtClean="0">
                <a:solidFill>
                  <a:srgbClr val="FF0000"/>
                </a:solidFill>
              </a:rPr>
              <a:t>) </a:t>
            </a:r>
            <a:r>
              <a:rPr lang="en-US" altLang="ko-KR" sz="1000" dirty="0">
                <a:solidFill>
                  <a:srgbClr val="FF0000"/>
                </a:solidFill>
              </a:rPr>
              <a:t>{</a:t>
            </a:r>
          </a:p>
          <a:p>
            <a:pPr defTabSz="144000"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        </a:t>
            </a:r>
            <a:r>
              <a:rPr lang="en-US" altLang="ko-KR" sz="1000" dirty="0" smtClean="0">
                <a:solidFill>
                  <a:srgbClr val="FF0000"/>
                </a:solidFill>
              </a:rPr>
              <a:t>	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this.loginInfo</a:t>
            </a:r>
            <a:r>
              <a:rPr lang="en-US" altLang="ko-KR" sz="1000" dirty="0" smtClean="0">
                <a:solidFill>
                  <a:srgbClr val="FF0000"/>
                </a:solidFill>
              </a:rPr>
              <a:t> 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paramz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defTabSz="144000"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	</a:t>
            </a:r>
            <a:r>
              <a:rPr lang="en-US" altLang="ko-KR" sz="1000" dirty="0" smtClean="0">
                <a:solidFill>
                  <a:srgbClr val="FF0000"/>
                </a:solidFill>
              </a:rPr>
              <a:t>	</a:t>
            </a:r>
            <a:r>
              <a:rPr lang="mr-IN" altLang="ko-KR" sz="1000" dirty="0" smtClean="0">
                <a:solidFill>
                  <a:srgbClr val="FF0000"/>
                </a:solidFill>
              </a:rPr>
              <a:t>…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defTabSz="144000"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Actions.home</a:t>
            </a:r>
            <a:r>
              <a:rPr lang="en-US" altLang="ko-KR" sz="1000" dirty="0" smtClean="0">
                <a:solidFill>
                  <a:srgbClr val="FF0000"/>
                </a:solidFill>
              </a:rPr>
              <a:t>() 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defTabSz="144000">
              <a:lnSpc>
                <a:spcPts val="12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    }</a:t>
            </a:r>
          </a:p>
          <a:p>
            <a:pPr defTabSz="144000">
              <a:lnSpc>
                <a:spcPts val="1200"/>
              </a:lnSpc>
            </a:pPr>
            <a:r>
              <a:rPr lang="en-US" altLang="ko-KR" sz="1000" dirty="0" smtClean="0"/>
              <a:t>}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36281" y="2441825"/>
            <a:ext cx="7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1. Observe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571999" y="1616148"/>
            <a:ext cx="4523875" cy="194039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>
            <a:noAutofit/>
          </a:bodyPr>
          <a:lstStyle/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inject</a:t>
            </a:r>
            <a:r>
              <a:rPr lang="en-US" altLang="ko-KR" sz="1000" dirty="0" smtClean="0">
                <a:solidFill>
                  <a:srgbClr val="FF0000"/>
                </a:solidFill>
              </a:rPr>
              <a:t>(’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authStore</a:t>
            </a:r>
            <a:r>
              <a:rPr lang="en-US" altLang="ko-KR" sz="1000" dirty="0" smtClean="0">
                <a:solidFill>
                  <a:srgbClr val="FF0000"/>
                </a:solidFill>
              </a:rPr>
              <a:t>') </a:t>
            </a:r>
          </a:p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@</a:t>
            </a:r>
            <a:r>
              <a:rPr lang="en-US" altLang="ko-KR" sz="1000" dirty="0">
                <a:solidFill>
                  <a:srgbClr val="FF0000"/>
                </a:solidFill>
              </a:rPr>
              <a:t>observer</a:t>
            </a:r>
          </a:p>
          <a:p>
            <a:pPr defTabSz="144000"/>
            <a:r>
              <a:rPr lang="en-US" altLang="ko-KR" sz="1000" dirty="0"/>
              <a:t>export default class </a:t>
            </a:r>
            <a:r>
              <a:rPr lang="en-US" altLang="ko-KR" sz="1000" dirty="0" smtClean="0"/>
              <a:t>Board </a:t>
            </a:r>
            <a:r>
              <a:rPr lang="en-US" altLang="ko-KR" sz="1000" dirty="0"/>
              <a:t>extends Component {</a:t>
            </a: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render() {</a:t>
            </a:r>
          </a:p>
          <a:p>
            <a:pPr defTabSz="144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mr-IN" altLang="ko-KR" sz="1000" dirty="0" smtClean="0"/>
              <a:t>…</a:t>
            </a:r>
            <a:r>
              <a:rPr lang="en-US" altLang="ko-KR" sz="1000" dirty="0" smtClean="0"/>
              <a:t> </a:t>
            </a:r>
          </a:p>
          <a:p>
            <a:pPr defTabSz="144000"/>
            <a:r>
              <a:rPr lang="en-US" altLang="ko-KR" sz="1000" dirty="0" smtClean="0"/>
              <a:t>		&lt;</a:t>
            </a:r>
            <a:r>
              <a:rPr lang="en-US" altLang="ko-KR" sz="1000" dirty="0"/>
              <a:t>Input </a:t>
            </a:r>
            <a:r>
              <a:rPr lang="en-US" altLang="ko-KR" sz="1000" dirty="0" smtClean="0"/>
              <a:t>placeholder</a:t>
            </a:r>
            <a:r>
              <a:rPr lang="en-US" altLang="ko-KR" sz="1000" dirty="0"/>
              <a:t>="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” </a:t>
            </a:r>
            <a:r>
              <a:rPr lang="is-IS" altLang="ko-KR" sz="1000" dirty="0" smtClean="0">
                <a:solidFill>
                  <a:srgbClr val="FF0000"/>
                </a:solidFill>
              </a:rPr>
              <a:t>onChangeText={id </a:t>
            </a:r>
            <a:r>
              <a:rPr lang="is-IS" altLang="ko-KR" sz="1000" dirty="0">
                <a:solidFill>
                  <a:srgbClr val="FF0000"/>
                </a:solidFill>
              </a:rPr>
              <a:t>=&gt; this.setState</a:t>
            </a:r>
            <a:r>
              <a:rPr lang="is-IS" altLang="ko-KR" sz="1000" dirty="0" smtClean="0">
                <a:solidFill>
                  <a:srgbClr val="FF0000"/>
                </a:solidFill>
              </a:rPr>
              <a:t>({id})}</a:t>
            </a:r>
            <a:r>
              <a:rPr lang="is-IS" altLang="ko-KR" sz="1000" dirty="0" smtClean="0"/>
              <a:t> /&gt;</a:t>
            </a:r>
            <a:endParaRPr lang="is-IS" altLang="ko-KR" sz="1000" dirty="0"/>
          </a:p>
          <a:p>
            <a:pPr defTabSz="144000"/>
            <a:r>
              <a:rPr lang="en-US" altLang="ko-KR" sz="1000" dirty="0"/>
              <a:t>		&lt;Input placeholder</a:t>
            </a:r>
            <a:r>
              <a:rPr lang="en-US" altLang="ko-KR" sz="1000" dirty="0" smtClean="0"/>
              <a:t>=”</a:t>
            </a:r>
            <a:r>
              <a:rPr lang="ko-KR" altLang="en-US" sz="1000" dirty="0" smtClean="0"/>
              <a:t>비밀번호</a:t>
            </a:r>
            <a:r>
              <a:rPr lang="en-US" altLang="ko-KR" sz="1000" dirty="0" smtClean="0"/>
              <a:t>” </a:t>
            </a:r>
            <a:r>
              <a:rPr lang="is-IS" altLang="ko-KR" sz="1000" dirty="0">
                <a:solidFill>
                  <a:srgbClr val="FF0000"/>
                </a:solidFill>
              </a:rPr>
              <a:t>onChangeText</a:t>
            </a:r>
            <a:r>
              <a:rPr lang="is-IS" altLang="ko-KR" sz="1000" dirty="0" smtClean="0">
                <a:solidFill>
                  <a:srgbClr val="FF0000"/>
                </a:solidFill>
              </a:rPr>
              <a:t>={pw </a:t>
            </a:r>
            <a:r>
              <a:rPr lang="is-IS" altLang="ko-KR" sz="1000" dirty="0">
                <a:solidFill>
                  <a:srgbClr val="FF0000"/>
                </a:solidFill>
              </a:rPr>
              <a:t>=&gt; this.setState</a:t>
            </a:r>
            <a:r>
              <a:rPr lang="is-IS" altLang="ko-KR" sz="1000" dirty="0" smtClean="0">
                <a:solidFill>
                  <a:srgbClr val="FF0000"/>
                </a:solidFill>
              </a:rPr>
              <a:t>({pw})}</a:t>
            </a:r>
            <a:r>
              <a:rPr lang="is-IS" altLang="ko-KR" sz="1000" dirty="0" smtClean="0"/>
              <a:t> /&gt;</a:t>
            </a:r>
            <a:endParaRPr lang="en-US" altLang="ko-KR" sz="1000" dirty="0" smtClean="0"/>
          </a:p>
          <a:p>
            <a:pPr defTabSz="144000"/>
            <a:r>
              <a:rPr lang="en-US" altLang="ko-KR" sz="1000" dirty="0" smtClean="0">
                <a:solidFill>
                  <a:srgbClr val="FF0000"/>
                </a:solidFill>
              </a:rPr>
              <a:t>		&lt;Button </a:t>
            </a:r>
            <a:r>
              <a:rPr lang="en-US" altLang="ko-KR" sz="1000" dirty="0" err="1">
                <a:solidFill>
                  <a:srgbClr val="FF0000"/>
                </a:solidFill>
              </a:rPr>
              <a:t>onPress</a:t>
            </a:r>
            <a:r>
              <a:rPr lang="en-US" altLang="ko-KR" sz="1000" dirty="0">
                <a:solidFill>
                  <a:srgbClr val="FF0000"/>
                </a:solidFill>
              </a:rPr>
              <a:t>={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this.props.authStore.login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this.state</a:t>
            </a:r>
            <a:r>
              <a:rPr lang="en-US" altLang="ko-KR" sz="1000" dirty="0" smtClean="0">
                <a:solidFill>
                  <a:srgbClr val="FF0000"/>
                </a:solidFill>
              </a:rPr>
              <a:t>)}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/&gt;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defTabSz="144000"/>
            <a:r>
              <a:rPr lang="en-US" altLang="ko-KR" sz="1000" dirty="0"/>
              <a:t>		</a:t>
            </a:r>
            <a:r>
              <a:rPr lang="mr-IN" altLang="ko-KR" sz="1000" dirty="0"/>
              <a:t>…</a:t>
            </a:r>
            <a:r>
              <a:rPr lang="en-US" altLang="ko-KR" sz="1000" dirty="0"/>
              <a:t> </a:t>
            </a:r>
          </a:p>
          <a:p>
            <a:pPr defTabSz="144000"/>
            <a:r>
              <a:rPr lang="en-US" altLang="ko-KR" sz="1000" dirty="0" smtClean="0"/>
              <a:t>	}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 </a:t>
            </a:r>
            <a:r>
              <a:rPr lang="mr-IN" altLang="ko-KR" sz="1000" dirty="0" smtClean="0"/>
              <a:t>…</a:t>
            </a:r>
            <a:r>
              <a:rPr lang="en-US" altLang="ko-KR" sz="1000" dirty="0" smtClean="0"/>
              <a:t>.</a:t>
            </a:r>
          </a:p>
          <a:p>
            <a:pPr defTabSz="144000"/>
            <a:r>
              <a:rPr lang="en-US" altLang="ko-KR" sz="1000" dirty="0"/>
              <a:t>}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799479" y="2901131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799479" y="3895749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53620" y="3189887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466616" y="2985253"/>
            <a:ext cx="880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 smtClean="0"/>
              <a:t>3. Request</a:t>
            </a:r>
          </a:p>
          <a:p>
            <a:pPr>
              <a:spcAft>
                <a:spcPts val="600"/>
              </a:spcAft>
            </a:pPr>
            <a:r>
              <a:rPr lang="en-US" altLang="ko-KR" sz="1000" dirty="0" smtClean="0"/>
              <a:t>3-1.Response</a:t>
            </a:r>
            <a:endParaRPr lang="en-US" altLang="ko-KR" sz="1000" dirty="0"/>
          </a:p>
          <a:p>
            <a:pPr>
              <a:spcAft>
                <a:spcPts val="600"/>
              </a:spcAft>
            </a:pP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363640" y="3408463"/>
            <a:ext cx="936000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838283" y="2696496"/>
            <a:ext cx="6928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4. Update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888413" y="3649002"/>
            <a:ext cx="9573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5. Go to home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30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Q &amp; A</a:t>
            </a:r>
            <a:r>
              <a:rPr kumimoji="1" lang="ko-KR" altLang="en-US" dirty="0"/>
              <a:t/>
            </a:r>
            <a:br>
              <a:rPr kumimoji="1" lang="ko-KR" altLang="en-US" dirty="0"/>
            </a:b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 err="1" smtClean="0"/>
              <a:t>MobX</a:t>
            </a:r>
            <a:r>
              <a:rPr kumimoji="1" lang="ko-KR" altLang="en-US" sz="1800" dirty="0" smtClean="0"/>
              <a:t>를 추천한다면</a:t>
            </a:r>
            <a:endParaRPr kumimoji="1" lang="en-US" altLang="ko-KR" sz="1800" dirty="0"/>
          </a:p>
          <a:p>
            <a:pPr lvl="1"/>
            <a:r>
              <a:rPr kumimoji="1" lang="en-US" altLang="ko-KR" sz="1600" b="1" dirty="0"/>
              <a:t>1</a:t>
            </a:r>
            <a:r>
              <a:rPr kumimoji="1" lang="ko-KR" altLang="en-US" sz="1600" b="1" dirty="0"/>
              <a:t>인 또는 소규모 앱 개발 조직</a:t>
            </a:r>
            <a:endParaRPr kumimoji="1" lang="en-US" altLang="ko-KR" sz="1600" b="1" dirty="0"/>
          </a:p>
          <a:p>
            <a:pPr lvl="1"/>
            <a:r>
              <a:rPr kumimoji="1" lang="ko-KR" altLang="en-US" sz="1600" b="1" dirty="0"/>
              <a:t>짧은 설계 기간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반복되는 개발 변경이 많은 </a:t>
            </a:r>
            <a:r>
              <a:rPr kumimoji="1" lang="ko-KR" altLang="en-US" sz="1600" b="1" dirty="0" smtClean="0"/>
              <a:t>경우</a:t>
            </a:r>
            <a:endParaRPr kumimoji="1" lang="en-US" altLang="ko-KR" sz="1600" b="1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sz="1800" dirty="0" smtClean="0"/>
              <a:t>발표자</a:t>
            </a:r>
            <a:endParaRPr kumimoji="1" lang="en-US" altLang="ko-KR" dirty="0" smtClean="0"/>
          </a:p>
          <a:p>
            <a:pPr lvl="1"/>
            <a:r>
              <a:rPr kumimoji="1" lang="en-US" altLang="ko-KR" sz="1600" b="1" dirty="0" smtClean="0"/>
              <a:t>Name: </a:t>
            </a:r>
            <a:r>
              <a:rPr kumimoji="1" lang="ko-KR" altLang="en-US" sz="1600" b="1" dirty="0" smtClean="0"/>
              <a:t>강윤호 </a:t>
            </a:r>
            <a:endParaRPr kumimoji="1" lang="en-US" altLang="ko-KR" sz="1600" b="1" dirty="0" smtClean="0"/>
          </a:p>
          <a:p>
            <a:pPr lvl="1"/>
            <a:r>
              <a:rPr kumimoji="1" lang="en-US" altLang="ko-KR" sz="1600" b="1" dirty="0" smtClean="0"/>
              <a:t>Slack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Name: </a:t>
            </a:r>
            <a:r>
              <a:rPr kumimoji="1" lang="en-US" altLang="ko-KR" sz="1600" b="1" dirty="0" err="1" smtClean="0"/>
              <a:t>AppCreatier</a:t>
            </a:r>
            <a:endParaRPr kumimoji="1" lang="en-US" altLang="ko-KR" sz="1600" b="1" dirty="0" smtClean="0"/>
          </a:p>
          <a:p>
            <a:pPr lvl="1"/>
            <a:r>
              <a:rPr kumimoji="1" lang="en-US" altLang="ko-KR" sz="1600" b="1" dirty="0" smtClean="0"/>
              <a:t>Email: </a:t>
            </a:r>
            <a:r>
              <a:rPr kumimoji="1" lang="en-US" altLang="ko-KR" sz="1600" b="1" dirty="0" err="1" smtClean="0"/>
              <a:t>AppCreatier@gmail.com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888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</a:t>
            </a:r>
            <a:endParaRPr kumimoji="1" lang="en-US" altLang="ko-KR" dirty="0" smtClean="0"/>
          </a:p>
          <a:p>
            <a:pPr marL="385763" indent="-385763">
              <a:buFont typeface="+mj-lt"/>
              <a:buAutoNum type="arabicPeriod"/>
            </a:pPr>
            <a:r>
              <a:rPr kumimoji="1" lang="ko-KR" altLang="en-US" dirty="0" smtClean="0"/>
              <a:t>실전 </a:t>
            </a:r>
            <a:r>
              <a:rPr kumimoji="1" lang="en-US" altLang="ko-KR" dirty="0" err="1" smtClean="0"/>
              <a:t>MobX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개요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ko-KR" altLang="en-US" dirty="0" smtClean="0"/>
              <a:t>디자인 패턴과 </a:t>
            </a:r>
            <a:r>
              <a:rPr kumimoji="1" lang="en-US" altLang="ko-KR" dirty="0" err="1" smtClean="0"/>
              <a:t>MobX</a:t>
            </a:r>
            <a:endParaRPr kumimoji="1" lang="en-US" altLang="ko-KR" dirty="0" smtClean="0"/>
          </a:p>
          <a:p>
            <a:pPr marL="385763" indent="-385763">
              <a:buFont typeface="+mj-lt"/>
              <a:buAutoNum type="arabicPeriod"/>
            </a:pPr>
            <a:r>
              <a:rPr kumimoji="1" lang="ko-KR" altLang="en-US" dirty="0"/>
              <a:t>화면 </a:t>
            </a:r>
            <a:r>
              <a:rPr kumimoji="1" lang="ko-KR" altLang="en-US" dirty="0" smtClean="0"/>
              <a:t>구성에 </a:t>
            </a:r>
            <a:r>
              <a:rPr kumimoji="1" lang="ko-KR" altLang="en-US" dirty="0"/>
              <a:t>따른 개발 패턴</a:t>
            </a:r>
          </a:p>
          <a:p>
            <a:pPr marL="0" indent="0">
              <a:buNone/>
            </a:pP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부</a:t>
            </a:r>
            <a:endParaRPr kumimoji="1" lang="en-US" altLang="ko-KR" dirty="0" smtClean="0"/>
          </a:p>
          <a:p>
            <a:pPr marL="385763" indent="-385763">
              <a:buFont typeface="+mj-lt"/>
              <a:buAutoNum type="arabicPeriod"/>
            </a:pPr>
            <a:r>
              <a:rPr kumimoji="1" lang="ko-KR" altLang="en-US" dirty="0" smtClean="0"/>
              <a:t>사용 유형에 따른 개발 패턴</a:t>
            </a:r>
            <a:endParaRPr kumimoji="1" lang="en-US" altLang="ko-KR" dirty="0" smtClean="0"/>
          </a:p>
          <a:p>
            <a:pPr marL="385763" indent="-385763">
              <a:buFont typeface="+mj-lt"/>
              <a:buAutoNum type="arabicPeriod"/>
            </a:pPr>
            <a:r>
              <a:rPr kumimoji="1" lang="ko-KR" altLang="en-US" dirty="0" smtClean="0"/>
              <a:t>개발 </a:t>
            </a:r>
            <a:r>
              <a:rPr kumimoji="1" lang="en-US" altLang="ko-KR" dirty="0" smtClean="0"/>
              <a:t>Tip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ko-KR" dirty="0" smtClean="0"/>
              <a:t>Q&amp;A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시작하기 전에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이 자료는 </a:t>
            </a:r>
            <a:r>
              <a:rPr kumimoji="1" lang="en-US" altLang="ko-KR" dirty="0" err="1" smtClean="0"/>
              <a:t>MobX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표준 패턴은 아닙니다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여기서 다루는 것은 </a:t>
            </a:r>
            <a:endParaRPr kumimoji="1" lang="en-US" altLang="ko-KR" dirty="0" smtClean="0"/>
          </a:p>
          <a:p>
            <a:pPr lvl="1"/>
            <a:r>
              <a:rPr kumimoji="1" lang="ko-KR" altLang="en-US" dirty="0" err="1" smtClean="0"/>
              <a:t>다재다능한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MobX</a:t>
            </a:r>
            <a:r>
              <a:rPr kumimoji="1" lang="en-US" altLang="ko-KR" dirty="0" smtClean="0"/>
              <a:t> Framework</a:t>
            </a:r>
            <a:r>
              <a:rPr kumimoji="1" lang="ko-KR" altLang="en-US" dirty="0" smtClean="0"/>
              <a:t>을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>
                <a:solidFill>
                  <a:srgbClr val="FF0000"/>
                </a:solidFill>
              </a:rPr>
              <a:t>쉽게 이해</a:t>
            </a:r>
            <a:r>
              <a:rPr kumimoji="1" lang="ko-KR" altLang="en-US" dirty="0" smtClean="0"/>
              <a:t>하고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>
                <a:solidFill>
                  <a:srgbClr val="FF0000"/>
                </a:solidFill>
              </a:rPr>
              <a:t>쉽게 쓰기 위한</a:t>
            </a:r>
            <a:r>
              <a:rPr kumimoji="1" lang="ko-KR" altLang="en-US" dirty="0" smtClean="0"/>
              <a:t> 다른 관점의 패턴입니다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그러</a:t>
            </a:r>
            <a:r>
              <a:rPr kumimoji="1" lang="ko-KR" altLang="en-US" dirty="0"/>
              <a:t>면</a:t>
            </a:r>
            <a:r>
              <a:rPr kumimoji="1" lang="ko-KR" altLang="en-US" dirty="0" smtClean="0"/>
              <a:t> 뒤에 유지보수 쉬워지겠죠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8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지금까지는</a:t>
            </a:r>
            <a:r>
              <a:rPr kumimoji="1"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47664" y="1296000"/>
            <a:ext cx="5976664" cy="1008000"/>
          </a:xfrm>
          <a:prstGeom prst="roundRect">
            <a:avLst>
              <a:gd name="adj" fmla="val 878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UI Layer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7664" y="2340000"/>
            <a:ext cx="5976664" cy="1008000"/>
          </a:xfrm>
          <a:prstGeom prst="roundRect">
            <a:avLst>
              <a:gd name="adj" fmla="val 10475"/>
            </a:avLst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Application Layer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3384000"/>
            <a:ext cx="5976664" cy="1008000"/>
          </a:xfrm>
          <a:prstGeom prst="roundRect">
            <a:avLst>
              <a:gd name="adj" fmla="val 878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Service Layer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428000"/>
            <a:ext cx="5976664" cy="1008000"/>
          </a:xfrm>
          <a:prstGeom prst="roundRect">
            <a:avLst>
              <a:gd name="adj" fmla="val 822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Domain Layer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47664" y="5471999"/>
            <a:ext cx="4536504" cy="1008000"/>
          </a:xfrm>
          <a:prstGeom prst="roundRect">
            <a:avLst>
              <a:gd name="adj" fmla="val 10412"/>
            </a:avLst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 smtClean="0"/>
              <a:t>Infrastructure</a:t>
            </a:r>
            <a:endParaRPr lang="ko-KR" alt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75956" y="1412776"/>
            <a:ext cx="13740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components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9992" y="2132856"/>
            <a:ext cx="10801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screens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96136" y="3708833"/>
            <a:ext cx="10801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services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15916" y="5796832"/>
            <a:ext cx="10801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utils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08760" y="1412776"/>
            <a:ext cx="10801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styles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2062555"/>
            <a:ext cx="10801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drawers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75856" y="4726851"/>
            <a:ext cx="10801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96558" y="4725144"/>
            <a:ext cx="10801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87824" y="2755662"/>
            <a:ext cx="1080120" cy="358333"/>
          </a:xfrm>
          <a:prstGeom prst="roundRect">
            <a:avLst>
              <a:gd name="adj" fmla="val 766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apps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10" idx="0"/>
            <a:endCxn id="9" idx="2"/>
          </p:cNvCxnSpPr>
          <p:nvPr/>
        </p:nvCxnSpPr>
        <p:spPr>
          <a:xfrm rot="16200000" flipV="1">
            <a:off x="4770636" y="1863440"/>
            <a:ext cx="361747" cy="1770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0" idx="2"/>
            <a:endCxn id="21" idx="1"/>
          </p:cNvCxnSpPr>
          <p:nvPr/>
        </p:nvCxnSpPr>
        <p:spPr>
          <a:xfrm rot="16200000" flipH="1">
            <a:off x="4013085" y="3518156"/>
            <a:ext cx="2233955" cy="18002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1" idx="2"/>
          </p:cNvCxnSpPr>
          <p:nvPr/>
        </p:nvCxnSpPr>
        <p:spPr>
          <a:xfrm flipV="1">
            <a:off x="5876678" y="4067166"/>
            <a:ext cx="459518" cy="837145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20072" y="4653136"/>
            <a:ext cx="14268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cxnSp>
        <p:nvCxnSpPr>
          <p:cNvPr id="22" name="구부러진 연결선 21"/>
          <p:cNvCxnSpPr>
            <a:stCxn id="17" idx="3"/>
            <a:endCxn id="10" idx="1"/>
          </p:cNvCxnSpPr>
          <p:nvPr/>
        </p:nvCxnSpPr>
        <p:spPr>
          <a:xfrm flipV="1">
            <a:off x="4067944" y="2312023"/>
            <a:ext cx="432048" cy="6228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/>
          <p:cNvSpPr/>
          <p:nvPr/>
        </p:nvSpPr>
        <p:spPr>
          <a:xfrm>
            <a:off x="465403" y="2831687"/>
            <a:ext cx="1010253" cy="214317"/>
          </a:xfrm>
          <a:prstGeom prst="flowChartTerminator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/>
                </a:solidFill>
              </a:rPr>
              <a:t>Index.js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4" name="구부러진 연결선 23"/>
          <p:cNvCxnSpPr>
            <a:stCxn id="23" idx="3"/>
            <a:endCxn id="17" idx="1"/>
          </p:cNvCxnSpPr>
          <p:nvPr/>
        </p:nvCxnSpPr>
        <p:spPr>
          <a:xfrm flipV="1">
            <a:off x="1475656" y="2934829"/>
            <a:ext cx="1512168" cy="401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/>
          <p:cNvSpPr/>
          <p:nvPr/>
        </p:nvSpPr>
        <p:spPr>
          <a:xfrm>
            <a:off x="7866545" y="3635164"/>
            <a:ext cx="512311" cy="512311"/>
          </a:xfrm>
          <a:prstGeom prst="flowChartConnector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dk1"/>
                </a:solidFill>
              </a:rPr>
              <a:t>Mobile</a:t>
            </a:r>
            <a:br>
              <a:rPr lang="en-US" altLang="ko-KR" sz="1600" dirty="0" smtClean="0">
                <a:solidFill>
                  <a:schemeClr val="dk1"/>
                </a:solidFill>
              </a:rPr>
            </a:br>
            <a:r>
              <a:rPr lang="en-US" altLang="ko-KR" sz="1600" dirty="0" smtClean="0">
                <a:solidFill>
                  <a:schemeClr val="dk1"/>
                </a:solidFill>
              </a:rPr>
              <a:t>G/W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26" name="구부러진 연결선 25"/>
          <p:cNvCxnSpPr>
            <a:stCxn id="11" idx="3"/>
            <a:endCxn id="25" idx="2"/>
          </p:cNvCxnSpPr>
          <p:nvPr/>
        </p:nvCxnSpPr>
        <p:spPr>
          <a:xfrm>
            <a:off x="6876256" y="3888000"/>
            <a:ext cx="990289" cy="33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6372200" y="5725001"/>
            <a:ext cx="512311" cy="512311"/>
          </a:xfrm>
          <a:prstGeom prst="flowChartConnector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Storages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28" name="구부러진 연결선 27"/>
          <p:cNvCxnSpPr>
            <a:stCxn id="16" idx="2"/>
            <a:endCxn id="27" idx="2"/>
          </p:cNvCxnSpPr>
          <p:nvPr/>
        </p:nvCxnSpPr>
        <p:spPr>
          <a:xfrm rot="16200000" flipH="1">
            <a:off x="5405569" y="5014526"/>
            <a:ext cx="897680" cy="1035582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0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개요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설치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yarn add </a:t>
            </a:r>
            <a:r>
              <a:rPr kumimoji="1" lang="en-US" altLang="ko-KR" dirty="0" err="1" smtClean="0"/>
              <a:t>mobx</a:t>
            </a:r>
            <a:r>
              <a:rPr kumimoji="1" lang="en-US" altLang="ko-KR" dirty="0"/>
              <a:t> </a:t>
            </a:r>
            <a:r>
              <a:rPr kumimoji="1" lang="en-US" altLang="ko-KR" dirty="0" err="1" smtClean="0"/>
              <a:t>mobx</a:t>
            </a:r>
            <a:r>
              <a:rPr kumimoji="1" lang="en-US" altLang="ko-KR" dirty="0" smtClean="0"/>
              <a:t>-react </a:t>
            </a:r>
            <a:r>
              <a:rPr kumimoji="1" lang="en-US" altLang="ko-KR" dirty="0" err="1" smtClean="0"/>
              <a:t>mobx</a:t>
            </a:r>
            <a:r>
              <a:rPr kumimoji="1" lang="en-US" altLang="ko-KR" dirty="0" smtClean="0"/>
              <a:t>-persist</a:t>
            </a:r>
          </a:p>
          <a:p>
            <a:pPr lvl="2"/>
            <a:r>
              <a:rPr kumimoji="1" lang="en-US" altLang="ko-KR" dirty="0" err="1"/>
              <a:t>mobx</a:t>
            </a:r>
            <a:r>
              <a:rPr kumimoji="1" lang="en-US" altLang="ko-KR" dirty="0"/>
              <a:t> 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mobx</a:t>
            </a:r>
            <a:r>
              <a:rPr kumimoji="1" lang="en-US" altLang="ko-KR" dirty="0" smtClean="0"/>
              <a:t>-react 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React / React Native</a:t>
            </a:r>
            <a:r>
              <a:rPr kumimoji="1" lang="ko-KR" altLang="en-US" dirty="0" smtClean="0"/>
              <a:t>와 연결하기 위한 모듈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mobx</a:t>
            </a:r>
            <a:r>
              <a:rPr kumimoji="1" lang="en-US" altLang="ko-KR" dirty="0" smtClean="0"/>
              <a:t>-persist : </a:t>
            </a:r>
            <a:r>
              <a:rPr kumimoji="1" lang="ko-KR" altLang="en-US" dirty="0" smtClean="0"/>
              <a:t>클라이언트 내에 </a:t>
            </a:r>
            <a:r>
              <a:rPr kumimoji="1" lang="en-US" altLang="ko-KR" dirty="0" err="1" smtClean="0"/>
              <a:t>MobX</a:t>
            </a:r>
            <a:r>
              <a:rPr kumimoji="1" lang="en-US" altLang="ko-KR" dirty="0" smtClean="0"/>
              <a:t> Store</a:t>
            </a:r>
            <a:r>
              <a:rPr kumimoji="1" lang="ko-KR" altLang="en-US" dirty="0" smtClean="0"/>
              <a:t> 데이터를 저장하기 위한 모듈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y</a:t>
            </a:r>
            <a:r>
              <a:rPr kumimoji="1" lang="en-US" altLang="ko-KR" dirty="0" smtClean="0"/>
              <a:t>arn add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dev babel-plugin-transform-decorators-legacy</a:t>
            </a:r>
          </a:p>
          <a:p>
            <a:pPr lvl="2"/>
            <a:r>
              <a:rPr kumimoji="1" lang="en-US" altLang="ko-KR" dirty="0" smtClean="0"/>
              <a:t>babel-plugin-transform-decorators-legacy : ES7 </a:t>
            </a:r>
            <a:r>
              <a:rPr kumimoji="1" lang="ko-KR" altLang="en-US" dirty="0" smtClean="0"/>
              <a:t>데코레이션을 지원하기 위한 모듈</a:t>
            </a:r>
            <a:r>
              <a:rPr kumimoji="1" lang="en-US" altLang="ko-KR" dirty="0" smtClean="0"/>
              <a:t>. @observable, @action</a:t>
            </a:r>
            <a:r>
              <a:rPr kumimoji="1" lang="ko-KR" altLang="en-US" dirty="0" smtClean="0"/>
              <a:t>을 사용하기 위해 필요</a:t>
            </a:r>
            <a:r>
              <a:rPr kumimoji="1" lang="en-US" altLang="ko-KR" dirty="0" smtClean="0"/>
              <a:t> </a:t>
            </a:r>
          </a:p>
          <a:p>
            <a:pPr lvl="1"/>
            <a:r>
              <a:rPr kumimoji="1" lang="en-US" altLang="ko-KR" dirty="0" smtClean="0"/>
              <a:t>.</a:t>
            </a:r>
            <a:r>
              <a:rPr kumimoji="1" lang="en-US" altLang="ko-KR" dirty="0" err="1" smtClean="0"/>
              <a:t>babelrc</a:t>
            </a: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pPr lvl="2"/>
            <a:endParaRPr kumimoji="1" lang="en-US" altLang="ko-KR" dirty="0"/>
          </a:p>
          <a:p>
            <a:pPr lvl="2"/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1421" y="4356766"/>
            <a:ext cx="6789634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 marL="228600" lvl="1"/>
            <a:r>
              <a:rPr lang="en-US" altLang="ko-KR" sz="1200" dirty="0"/>
              <a:t>{</a:t>
            </a:r>
          </a:p>
          <a:p>
            <a:pPr marL="228600" lvl="1"/>
            <a:r>
              <a:rPr lang="en-US" altLang="ko-KR" sz="1200" dirty="0"/>
              <a:t>    "presets": ["react-native"],</a:t>
            </a:r>
          </a:p>
          <a:p>
            <a:pPr marL="228600" lvl="1"/>
            <a:r>
              <a:rPr lang="en-US" altLang="ko-KR" sz="1200" dirty="0"/>
              <a:t>    "plugins": ["transform-decorators-legacy"]</a:t>
            </a:r>
          </a:p>
          <a:p>
            <a:pPr marL="228600" lvl="1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1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개요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주요 </a:t>
            </a:r>
            <a:r>
              <a:rPr kumimoji="1" lang="en-US" altLang="ko-KR" dirty="0" smtClean="0"/>
              <a:t>Method</a:t>
            </a:r>
          </a:p>
          <a:p>
            <a:pPr lvl="1"/>
            <a:r>
              <a:rPr lang="en-US" altLang="ko-KR" dirty="0"/>
              <a:t>import { observable, action, computed } from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mobx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Store</a:t>
            </a:r>
            <a:r>
              <a:rPr lang="ko-KR" altLang="en-US" dirty="0" smtClean="0"/>
              <a:t>에서 주로 사용</a:t>
            </a:r>
            <a:endParaRPr lang="en-US" altLang="ko-KR" dirty="0"/>
          </a:p>
          <a:p>
            <a:pPr lvl="1"/>
            <a:r>
              <a:rPr lang="en-US" altLang="ko-KR" dirty="0"/>
              <a:t>import { create, persist } from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mobx</a:t>
            </a:r>
            <a:r>
              <a:rPr lang="en-US" altLang="ko-KR" dirty="0" smtClean="0"/>
              <a:t>-persist’</a:t>
            </a:r>
          </a:p>
          <a:p>
            <a:pPr lvl="2"/>
            <a:r>
              <a:rPr lang="en-US" altLang="ko-KR" dirty="0" smtClean="0"/>
              <a:t>Store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pPr lvl="1"/>
            <a:r>
              <a:rPr lang="en-US" altLang="ko-KR" dirty="0"/>
              <a:t>import { Provider } from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mobx</a:t>
            </a:r>
            <a:r>
              <a:rPr lang="en-US" altLang="ko-KR" dirty="0" smtClean="0"/>
              <a:t>-react’</a:t>
            </a:r>
          </a:p>
          <a:p>
            <a:pPr lvl="2"/>
            <a:r>
              <a:rPr lang="en-US" altLang="ko-KR" dirty="0" smtClean="0"/>
              <a:t>App</a:t>
            </a:r>
            <a:r>
              <a:rPr lang="ko-KR" altLang="en-US" dirty="0" smtClean="0"/>
              <a:t>에서 사용</a:t>
            </a:r>
            <a:endParaRPr lang="en-US" altLang="ko-KR" dirty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/>
              <a:t>{ inject } from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mobx</a:t>
            </a:r>
            <a:r>
              <a:rPr lang="en-US" altLang="ko-KR" dirty="0" smtClean="0"/>
              <a:t>-react’</a:t>
            </a:r>
          </a:p>
          <a:p>
            <a:pPr lvl="2"/>
            <a:r>
              <a:rPr lang="en-US" altLang="ko-KR" dirty="0" smtClean="0"/>
              <a:t>Screen</a:t>
            </a:r>
            <a:r>
              <a:rPr lang="ko-KR" altLang="en-US" dirty="0" smtClean="0"/>
              <a:t>에서 사용</a:t>
            </a:r>
            <a:endParaRPr lang="en-US" altLang="ko-KR" dirty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/>
              <a:t>{ observer } from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mobx</a:t>
            </a:r>
            <a:r>
              <a:rPr lang="en-US" altLang="ko-KR" dirty="0" smtClean="0"/>
              <a:t>-react/native’</a:t>
            </a:r>
          </a:p>
          <a:p>
            <a:pPr lvl="2"/>
            <a:r>
              <a:rPr lang="en-US" altLang="ko-KR" dirty="0" smtClean="0"/>
              <a:t>Screen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r>
              <a:rPr lang="ko-KR" altLang="en-US" dirty="0" smtClean="0"/>
              <a:t>기타 </a:t>
            </a:r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/>
              <a:t>{ </a:t>
            </a:r>
            <a:r>
              <a:rPr lang="en-US" altLang="ko-KR" dirty="0" err="1"/>
              <a:t>isObservableObject</a:t>
            </a:r>
            <a:r>
              <a:rPr lang="en-US" altLang="ko-KR" dirty="0"/>
              <a:t>, </a:t>
            </a:r>
            <a:r>
              <a:rPr lang="en-US" altLang="ko-KR" dirty="0" err="1"/>
              <a:t>isObservableArray</a:t>
            </a:r>
            <a:r>
              <a:rPr lang="en-US" altLang="ko-KR" dirty="0"/>
              <a:t>, </a:t>
            </a:r>
            <a:r>
              <a:rPr lang="en-US" altLang="ko-KR" dirty="0" err="1"/>
              <a:t>toJS</a:t>
            </a:r>
            <a:r>
              <a:rPr lang="en-US" altLang="ko-KR" dirty="0"/>
              <a:t> } from '</a:t>
            </a:r>
            <a:r>
              <a:rPr lang="en-US" altLang="ko-KR" dirty="0" err="1"/>
              <a:t>mobx</a:t>
            </a:r>
            <a:r>
              <a:rPr lang="en-US" altLang="ko-KR" dirty="0"/>
              <a:t>'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kumimoji="1" lang="en-US" altLang="ko-KR" dirty="0" err="1" smtClean="0"/>
          </a:p>
        </p:txBody>
      </p:sp>
    </p:spTree>
    <p:extLst>
      <p:ext uri="{BB962C8B-B14F-4D97-AF65-F5344CB8AC3E}">
        <p14:creationId xmlns:p14="http://schemas.microsoft.com/office/powerpoint/2010/main" val="3154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MVVM</a:t>
            </a:r>
            <a:endParaRPr kumimoji="1"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485130" y="1345150"/>
            <a:ext cx="2089759" cy="3836054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ViewModels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682753" y="1345150"/>
            <a:ext cx="2089759" cy="3836054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r>
              <a:rPr lang="en-US" altLang="ko-KR" sz="1200" b="1" dirty="0" smtClean="0">
                <a:solidFill>
                  <a:schemeClr val="tx1"/>
                </a:solidFill>
              </a:rPr>
              <a:t>Models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79278" y="1345150"/>
            <a:ext cx="2089759" cy="3836054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r>
              <a:rPr lang="en-US" altLang="ko-KR" sz="1200" b="1" dirty="0" smtClean="0">
                <a:solidFill>
                  <a:schemeClr val="tx1"/>
                </a:solidFill>
              </a:rPr>
              <a:t>Views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8537" y="1532539"/>
            <a:ext cx="1944216" cy="3528392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ko-KR" altLang="en-US" sz="1000" dirty="0" err="1">
              <a:latin typeface="+mn-ea"/>
            </a:endParaRPr>
          </a:p>
        </p:txBody>
      </p:sp>
      <p:sp>
        <p:nvSpPr>
          <p:cNvPr id="16" name="Rectangle 78"/>
          <p:cNvSpPr>
            <a:spLocks noChangeArrowheads="1"/>
          </p:cNvSpPr>
          <p:nvPr/>
        </p:nvSpPr>
        <p:spPr bwMode="auto">
          <a:xfrm>
            <a:off x="3882713" y="2208096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MobX</a:t>
            </a:r>
            <a:r>
              <a:rPr lang="en-US" altLang="ko-KR" sz="900" dirty="0" smtClean="0">
                <a:latin typeface="+mn-ea"/>
              </a:rPr>
              <a:t> Stores</a:t>
            </a:r>
            <a:endParaRPr lang="en-US" altLang="ko-KR" sz="900" dirty="0">
              <a:latin typeface="+mn-ea"/>
            </a:endParaRPr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6258753" y="2193920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1648778" y="2193919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78"/>
          <p:cNvSpPr>
            <a:spLocks noChangeArrowheads="1"/>
          </p:cNvSpPr>
          <p:nvPr/>
        </p:nvSpPr>
        <p:spPr bwMode="auto">
          <a:xfrm>
            <a:off x="3825127" y="2258905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MobX</a:t>
            </a:r>
            <a:r>
              <a:rPr lang="en-US" altLang="ko-KR" sz="900" dirty="0" smtClean="0">
                <a:latin typeface="+mn-ea"/>
              </a:rPr>
              <a:t> Stores</a:t>
            </a:r>
            <a:endParaRPr lang="en-US" altLang="ko-KR" sz="900" dirty="0">
              <a:latin typeface="+mn-ea"/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3753119" y="2330913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900" dirty="0">
              <a:latin typeface="+mn-ea"/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1578297" y="2252619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504235" y="2302558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78"/>
          <p:cNvSpPr>
            <a:spLocks noChangeArrowheads="1"/>
          </p:cNvSpPr>
          <p:nvPr/>
        </p:nvSpPr>
        <p:spPr bwMode="auto">
          <a:xfrm>
            <a:off x="6186745" y="2252619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  <p:sp>
        <p:nvSpPr>
          <p:cNvPr id="24" name="Rectangle 78"/>
          <p:cNvSpPr>
            <a:spLocks noChangeArrowheads="1"/>
          </p:cNvSpPr>
          <p:nvPr/>
        </p:nvSpPr>
        <p:spPr bwMode="auto">
          <a:xfrm>
            <a:off x="6114801" y="2324627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802433" y="2756675"/>
            <a:ext cx="950686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/>
          <p:cNvSpPr txBox="1"/>
          <p:nvPr/>
        </p:nvSpPr>
        <p:spPr>
          <a:xfrm>
            <a:off x="2976576" y="2601261"/>
            <a:ext cx="59471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Commands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802433" y="2468643"/>
            <a:ext cx="965108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1"/>
          <p:cNvSpPr txBox="1"/>
          <p:nvPr/>
        </p:nvSpPr>
        <p:spPr>
          <a:xfrm>
            <a:off x="2976576" y="2300747"/>
            <a:ext cx="66204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Data Binding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5178697" y="2621043"/>
            <a:ext cx="965108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6"/>
          <p:cNvSpPr txBox="1"/>
          <p:nvPr/>
        </p:nvSpPr>
        <p:spPr>
          <a:xfrm>
            <a:off x="1854018" y="3693792"/>
            <a:ext cx="123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Presentation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Interaction</a:t>
            </a:r>
            <a:endParaRPr lang="ko-KR" altLang="en-US" sz="1000" dirty="0"/>
          </a:p>
        </p:txBody>
      </p:sp>
      <p:sp>
        <p:nvSpPr>
          <p:cNvPr id="31" name="TextBox 41"/>
          <p:cNvSpPr txBox="1"/>
          <p:nvPr/>
        </p:nvSpPr>
        <p:spPr>
          <a:xfrm>
            <a:off x="4014258" y="3648149"/>
            <a:ext cx="152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Presentation Logic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Biz Logic</a:t>
            </a:r>
            <a:endParaRPr lang="ko-KR" altLang="en-US" sz="1000" dirty="0"/>
          </a:p>
        </p:txBody>
      </p:sp>
      <p:sp>
        <p:nvSpPr>
          <p:cNvPr id="32" name="TextBox 42"/>
          <p:cNvSpPr txBox="1"/>
          <p:nvPr/>
        </p:nvSpPr>
        <p:spPr>
          <a:xfrm>
            <a:off x="6302642" y="3663735"/>
            <a:ext cx="152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Business and Data objects</a:t>
            </a:r>
            <a:endParaRPr lang="ko-KR" altLang="en-US" sz="1000" dirty="0"/>
          </a:p>
        </p:txBody>
      </p: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4014258" y="2440254"/>
            <a:ext cx="977727" cy="37362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en-US" altLang="ko-KR" sz="900" b="1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br>
              <a:rPr lang="en-US" altLang="ko-KR" sz="9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900" b="1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화살표 연결선 32"/>
          <p:cNvCxnSpPr>
            <a:stCxn id="20" idx="2"/>
            <a:endCxn id="22" idx="2"/>
          </p:cNvCxnSpPr>
          <p:nvPr/>
        </p:nvCxnSpPr>
        <p:spPr>
          <a:xfrm rot="5400000">
            <a:off x="3313227" y="1740799"/>
            <a:ext cx="12700" cy="2319785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7"/>
          <p:cNvSpPr txBox="1"/>
          <p:nvPr/>
        </p:nvSpPr>
        <p:spPr>
          <a:xfrm>
            <a:off x="2931008" y="3180784"/>
            <a:ext cx="9906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Send Notifications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30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cap="none" dirty="0" smtClean="0"/>
              <a:t>MVVM for </a:t>
            </a:r>
            <a:r>
              <a:rPr kumimoji="1" lang="en-US" altLang="ko-KR" cap="none" dirty="0" err="1" smtClean="0"/>
              <a:t>MobX</a:t>
            </a:r>
            <a:endParaRPr kumimoji="1" lang="ko-KR" altLang="en-US" cap="none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485130" y="1345150"/>
            <a:ext cx="2089759" cy="3836054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ViewModels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682753" y="1345150"/>
            <a:ext cx="2089759" cy="3836054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r>
              <a:rPr lang="en-US" altLang="ko-KR" sz="1200" b="1" dirty="0" smtClean="0">
                <a:solidFill>
                  <a:schemeClr val="tx1"/>
                </a:solidFill>
              </a:rPr>
              <a:t>Models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279278" y="1345150"/>
            <a:ext cx="2089759" cy="3836054"/>
          </a:xfrm>
          <a:prstGeom prst="roundRect">
            <a:avLst>
              <a:gd name="adj" fmla="val 36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/>
          <a:lstStyle/>
          <a:p>
            <a:pPr algn="ctr" defTabSz="444500">
              <a:lnSpc>
                <a:spcPct val="90000"/>
              </a:lnSpc>
              <a:defRPr/>
            </a:pPr>
            <a:r>
              <a:rPr lang="en-US" altLang="ko-KR" sz="1200" b="1" dirty="0" smtClean="0">
                <a:solidFill>
                  <a:schemeClr val="tx1"/>
                </a:solidFill>
              </a:rPr>
              <a:t>Views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409" y="4121995"/>
            <a:ext cx="64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ctr">
            <a:spAutoFit/>
          </a:bodyPr>
          <a:lstStyle/>
          <a:p>
            <a:pPr algn="ctr"/>
            <a:endParaRPr lang="ko-KR" altLang="en-US" sz="105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38537" y="1532539"/>
            <a:ext cx="1944216" cy="3528392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ko-KR" altLang="en-US" sz="1000" dirty="0" err="1">
              <a:latin typeface="+mn-ea"/>
            </a:endParaRPr>
          </a:p>
        </p:txBody>
      </p:sp>
      <p:sp>
        <p:nvSpPr>
          <p:cNvPr id="10" name="Rectangle 94"/>
          <p:cNvSpPr>
            <a:spLocks noChangeArrowheads="1"/>
          </p:cNvSpPr>
          <p:nvPr/>
        </p:nvSpPr>
        <p:spPr bwMode="auto">
          <a:xfrm>
            <a:off x="3753119" y="3764787"/>
            <a:ext cx="1569594" cy="720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 err="1" smtClean="0">
                <a:latin typeface="+mn-ea"/>
              </a:rPr>
              <a:t>MobX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1504234" y="3764787"/>
            <a:ext cx="1440000" cy="720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 smtClean="0">
                <a:latin typeface="+mn-ea"/>
              </a:rPr>
              <a:t>Native-Base</a:t>
            </a:r>
          </a:p>
        </p:txBody>
      </p:sp>
      <p:sp>
        <p:nvSpPr>
          <p:cNvPr id="12" name="Rectangle 94"/>
          <p:cNvSpPr>
            <a:spLocks noChangeArrowheads="1"/>
          </p:cNvSpPr>
          <p:nvPr/>
        </p:nvSpPr>
        <p:spPr bwMode="auto">
          <a:xfrm>
            <a:off x="5973993" y="4146524"/>
            <a:ext cx="1450334" cy="432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 smtClean="0">
                <a:latin typeface="+mn-ea"/>
              </a:rPr>
              <a:t>React-native-fetch-blob</a:t>
            </a:r>
          </a:p>
        </p:txBody>
      </p:sp>
      <p:sp>
        <p:nvSpPr>
          <p:cNvPr id="13" name="Rectangle 94"/>
          <p:cNvSpPr>
            <a:spLocks noChangeArrowheads="1"/>
          </p:cNvSpPr>
          <p:nvPr/>
        </p:nvSpPr>
        <p:spPr bwMode="auto">
          <a:xfrm>
            <a:off x="5970785" y="3764787"/>
            <a:ext cx="1450334" cy="432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 smtClean="0">
                <a:latin typeface="+mn-ea"/>
              </a:rPr>
              <a:t>Fetch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026569" y="2917093"/>
            <a:ext cx="0" cy="9360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794321" y="2917093"/>
            <a:ext cx="0" cy="9360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330825" y="2858563"/>
            <a:ext cx="0" cy="9360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3882713" y="2208096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MobX</a:t>
            </a:r>
            <a:r>
              <a:rPr lang="en-US" altLang="ko-KR" sz="900" dirty="0" smtClean="0">
                <a:latin typeface="+mn-ea"/>
              </a:rPr>
              <a:t> Stores</a:t>
            </a:r>
            <a:endParaRPr lang="en-US" altLang="ko-KR" sz="900" dirty="0">
              <a:latin typeface="+mn-ea"/>
            </a:endParaRPr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6258753" y="2193920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  <p:sp>
        <p:nvSpPr>
          <p:cNvPr id="19" name="Rectangle 78"/>
          <p:cNvSpPr>
            <a:spLocks noChangeArrowheads="1"/>
          </p:cNvSpPr>
          <p:nvPr/>
        </p:nvSpPr>
        <p:spPr bwMode="auto">
          <a:xfrm>
            <a:off x="1648778" y="2193919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3825127" y="2258905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MobX</a:t>
            </a:r>
            <a:r>
              <a:rPr lang="en-US" altLang="ko-KR" sz="900" dirty="0" smtClean="0">
                <a:latin typeface="+mn-ea"/>
              </a:rPr>
              <a:t> Stores</a:t>
            </a:r>
            <a:endParaRPr lang="en-US" altLang="ko-KR" sz="900" dirty="0">
              <a:latin typeface="+mn-ea"/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3753119" y="2330913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MobX</a:t>
            </a:r>
            <a:r>
              <a:rPr lang="en-US" altLang="ko-KR" sz="900" dirty="0" smtClean="0">
                <a:latin typeface="+mn-ea"/>
              </a:rPr>
              <a:t> Stores</a:t>
            </a:r>
            <a:endParaRPr lang="en-US" altLang="ko-KR" sz="900" dirty="0">
              <a:latin typeface="+mn-ea"/>
            </a:endParaRP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578297" y="2252619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78"/>
          <p:cNvSpPr>
            <a:spLocks noChangeArrowheads="1"/>
          </p:cNvSpPr>
          <p:nvPr/>
        </p:nvSpPr>
        <p:spPr bwMode="auto">
          <a:xfrm>
            <a:off x="1504235" y="2302558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78"/>
          <p:cNvSpPr>
            <a:spLocks noChangeArrowheads="1"/>
          </p:cNvSpPr>
          <p:nvPr/>
        </p:nvSpPr>
        <p:spPr bwMode="auto">
          <a:xfrm>
            <a:off x="6186745" y="2252619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  <p:sp>
        <p:nvSpPr>
          <p:cNvPr id="25" name="Rectangle 78"/>
          <p:cNvSpPr>
            <a:spLocks noChangeArrowheads="1"/>
          </p:cNvSpPr>
          <p:nvPr/>
        </p:nvSpPr>
        <p:spPr bwMode="auto">
          <a:xfrm>
            <a:off x="6114801" y="2324627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802433" y="2756675"/>
            <a:ext cx="950686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"/>
          <p:cNvSpPr txBox="1"/>
          <p:nvPr/>
        </p:nvSpPr>
        <p:spPr>
          <a:xfrm>
            <a:off x="2946449" y="2540651"/>
            <a:ext cx="722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Actions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802433" y="2468643"/>
            <a:ext cx="965108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1"/>
          <p:cNvSpPr txBox="1"/>
          <p:nvPr/>
        </p:nvSpPr>
        <p:spPr>
          <a:xfrm>
            <a:off x="2946449" y="2252619"/>
            <a:ext cx="722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Observe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5178697" y="2621043"/>
            <a:ext cx="965108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6"/>
          <p:cNvSpPr txBox="1"/>
          <p:nvPr/>
        </p:nvSpPr>
        <p:spPr>
          <a:xfrm>
            <a:off x="1854018" y="3122288"/>
            <a:ext cx="123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Presentation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Interaction</a:t>
            </a:r>
            <a:endParaRPr lang="ko-KR" altLang="en-US" sz="1000" dirty="0"/>
          </a:p>
        </p:txBody>
      </p:sp>
      <p:sp>
        <p:nvSpPr>
          <p:cNvPr id="32" name="TextBox 41"/>
          <p:cNvSpPr txBox="1"/>
          <p:nvPr/>
        </p:nvSpPr>
        <p:spPr>
          <a:xfrm>
            <a:off x="4014258" y="3076645"/>
            <a:ext cx="152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Presentation Logic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Biz </a:t>
            </a:r>
            <a:r>
              <a:rPr lang="en-US" altLang="ko-KR" sz="1000" dirty="0" err="1" smtClean="0"/>
              <a:t>Loic</a:t>
            </a:r>
            <a:endParaRPr lang="ko-KR" altLang="en-US" sz="1000" dirty="0"/>
          </a:p>
        </p:txBody>
      </p:sp>
      <p:sp>
        <p:nvSpPr>
          <p:cNvPr id="33" name="TextBox 42"/>
          <p:cNvSpPr txBox="1"/>
          <p:nvPr/>
        </p:nvSpPr>
        <p:spPr>
          <a:xfrm>
            <a:off x="6302642" y="3092231"/>
            <a:ext cx="152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Business and Data objects</a:t>
            </a:r>
            <a:endParaRPr lang="ko-KR" altLang="en-US" sz="1000" dirty="0"/>
          </a:p>
        </p:txBody>
      </p:sp>
      <p:sp>
        <p:nvSpPr>
          <p:cNvPr id="34" name="TextBox 42"/>
          <p:cNvSpPr txBox="1"/>
          <p:nvPr/>
        </p:nvSpPr>
        <p:spPr>
          <a:xfrm>
            <a:off x="6036541" y="4627464"/>
            <a:ext cx="1524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Client Data Services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55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6903" y="1345150"/>
            <a:ext cx="2232134" cy="3988454"/>
            <a:chOff x="1136903" y="1345150"/>
            <a:chExt cx="2232134" cy="3988454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1279278" y="1345150"/>
              <a:ext cx="2089759" cy="3836054"/>
            </a:xfrm>
            <a:prstGeom prst="rect">
              <a:avLst/>
            </a:prstGeom>
            <a:gradFill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Screen</a:t>
              </a:r>
              <a:endParaRPr lang="ko-KR" altLang="en-US" sz="14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208090" y="1421350"/>
              <a:ext cx="2089759" cy="3836054"/>
            </a:xfrm>
            <a:prstGeom prst="rect">
              <a:avLst/>
            </a:prstGeom>
            <a:gradFill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Screen</a:t>
              </a:r>
              <a:endParaRPr lang="ko-KR" altLang="en-US" sz="14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1136903" y="1497550"/>
              <a:ext cx="2089759" cy="3836054"/>
            </a:xfrm>
            <a:prstGeom prst="rect">
              <a:avLst/>
            </a:prstGeom>
            <a:gradFill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Screens</a:t>
              </a:r>
              <a:endParaRPr lang="ko-KR" altLang="en-US" sz="14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39007" y="1345150"/>
            <a:ext cx="4706371" cy="3988454"/>
            <a:chOff x="3342755" y="1345150"/>
            <a:chExt cx="4706371" cy="398845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485130" y="1345150"/>
              <a:ext cx="4563996" cy="3836054"/>
            </a:xfrm>
            <a:prstGeom prst="rect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/>
              <a:r>
                <a:rPr lang="en-US" altLang="ko-KR" sz="1400" b="1" dirty="0" err="1" smtClean="0">
                  <a:latin typeface="+mn-ea"/>
                </a:rPr>
                <a:t>MobX</a:t>
              </a:r>
              <a:r>
                <a:rPr lang="en-US" altLang="ko-KR" sz="1400" b="1" dirty="0" smtClean="0">
                  <a:latin typeface="+mn-ea"/>
                </a:rPr>
                <a:t> Store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413942" y="1421350"/>
              <a:ext cx="4563996" cy="3836054"/>
            </a:xfrm>
            <a:prstGeom prst="rect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/>
              <a:r>
                <a:rPr lang="en-US" altLang="ko-KR" sz="1400" b="1" dirty="0" err="1" smtClean="0">
                  <a:latin typeface="+mn-ea"/>
                </a:rPr>
                <a:t>MobX</a:t>
              </a:r>
              <a:r>
                <a:rPr lang="en-US" altLang="ko-KR" sz="1400" b="1" dirty="0" smtClean="0">
                  <a:latin typeface="+mn-ea"/>
                </a:rPr>
                <a:t> Store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342755" y="1497550"/>
              <a:ext cx="4563996" cy="3836054"/>
            </a:xfrm>
            <a:prstGeom prst="rect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/>
              <a:r>
                <a:rPr lang="en-US" altLang="ko-KR" sz="1400" b="1" dirty="0" err="1" smtClean="0">
                  <a:latin typeface="+mn-ea"/>
                </a:rPr>
                <a:t>MobX</a:t>
              </a:r>
              <a:r>
                <a:rPr lang="en-US" altLang="ko-KR" sz="1400" b="1" dirty="0" smtClean="0">
                  <a:latin typeface="+mn-ea"/>
                </a:rPr>
                <a:t> Stores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cap="none" dirty="0" smtClean="0"/>
              <a:t>Screen &amp; Store</a:t>
            </a:r>
            <a:endParaRPr kumimoji="1" lang="ko-KR" altLang="en-US" cap="none" dirty="0"/>
          </a:p>
        </p:txBody>
      </p:sp>
      <p:sp>
        <p:nvSpPr>
          <p:cNvPr id="8" name="직사각형 7"/>
          <p:cNvSpPr/>
          <p:nvPr/>
        </p:nvSpPr>
        <p:spPr>
          <a:xfrm>
            <a:off x="619409" y="4121995"/>
            <a:ext cx="64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ctr">
            <a:spAutoFit/>
          </a:bodyPr>
          <a:lstStyle/>
          <a:p>
            <a:pPr algn="ctr"/>
            <a:endParaRPr lang="ko-KR" altLang="en-US" sz="105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38537" y="1532539"/>
            <a:ext cx="1944216" cy="3528392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ko-KR" altLang="en-US" sz="1000" dirty="0" err="1">
              <a:latin typeface="+mn-ea"/>
            </a:endParaRPr>
          </a:p>
        </p:txBody>
      </p:sp>
      <p:sp>
        <p:nvSpPr>
          <p:cNvPr id="10" name="Rectangle 94"/>
          <p:cNvSpPr>
            <a:spLocks noChangeArrowheads="1"/>
          </p:cNvSpPr>
          <p:nvPr/>
        </p:nvSpPr>
        <p:spPr bwMode="auto">
          <a:xfrm>
            <a:off x="3738537" y="3775726"/>
            <a:ext cx="1512000" cy="720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 err="1" smtClean="0">
                <a:latin typeface="+mn-ea"/>
              </a:rPr>
              <a:t>MobX</a:t>
            </a:r>
            <a:r>
              <a:rPr lang="en-US" altLang="ko-KR" sz="900" dirty="0" smtClean="0">
                <a:latin typeface="+mn-ea"/>
              </a:rPr>
              <a:t> Component</a:t>
            </a:r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1504234" y="3764787"/>
            <a:ext cx="1512000" cy="720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 smtClean="0">
                <a:latin typeface="+mn-ea"/>
              </a:rPr>
              <a:t>Container Component</a:t>
            </a:r>
          </a:p>
        </p:txBody>
      </p:sp>
      <p:sp>
        <p:nvSpPr>
          <p:cNvPr id="12" name="Rectangle 94"/>
          <p:cNvSpPr>
            <a:spLocks noChangeArrowheads="1"/>
          </p:cNvSpPr>
          <p:nvPr/>
        </p:nvSpPr>
        <p:spPr bwMode="auto">
          <a:xfrm>
            <a:off x="5973992" y="4479352"/>
            <a:ext cx="1512000" cy="504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900" dirty="0" smtClean="0">
                <a:latin typeface="+mn-ea"/>
              </a:rPr>
              <a:t>React-native-fetch-blob</a:t>
            </a:r>
          </a:p>
        </p:txBody>
      </p:sp>
      <p:sp>
        <p:nvSpPr>
          <p:cNvPr id="13" name="Rectangle 94"/>
          <p:cNvSpPr>
            <a:spLocks noChangeArrowheads="1"/>
          </p:cNvSpPr>
          <p:nvPr/>
        </p:nvSpPr>
        <p:spPr bwMode="auto">
          <a:xfrm>
            <a:off x="5970784" y="4049487"/>
            <a:ext cx="1512000" cy="504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900" dirty="0" smtClean="0">
                <a:latin typeface="+mn-ea"/>
              </a:rPr>
              <a:t>Fetch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026569" y="2917093"/>
            <a:ext cx="0" cy="9360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794321" y="2917093"/>
            <a:ext cx="0" cy="9360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3882713" y="2208096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MobX</a:t>
            </a:r>
            <a:r>
              <a:rPr lang="en-US" altLang="ko-KR" sz="900" dirty="0" smtClean="0">
                <a:latin typeface="+mn-ea"/>
              </a:rPr>
              <a:t> Stores</a:t>
            </a:r>
            <a:endParaRPr lang="en-US" altLang="ko-KR" sz="900" dirty="0">
              <a:latin typeface="+mn-ea"/>
            </a:endParaRPr>
          </a:p>
        </p:txBody>
      </p:sp>
      <p:sp>
        <p:nvSpPr>
          <p:cNvPr id="19" name="Rectangle 78"/>
          <p:cNvSpPr>
            <a:spLocks noChangeArrowheads="1"/>
          </p:cNvSpPr>
          <p:nvPr/>
        </p:nvSpPr>
        <p:spPr bwMode="auto">
          <a:xfrm>
            <a:off x="1648778" y="2193919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3825127" y="2258905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MobX</a:t>
            </a:r>
            <a:r>
              <a:rPr lang="en-US" altLang="ko-KR" sz="900" dirty="0" smtClean="0">
                <a:latin typeface="+mn-ea"/>
              </a:rPr>
              <a:t> Stores</a:t>
            </a:r>
            <a:endParaRPr lang="en-US" altLang="ko-KR" sz="900" dirty="0">
              <a:latin typeface="+mn-ea"/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3753119" y="2330913"/>
            <a:ext cx="1440000" cy="569778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 err="1" smtClean="0">
                <a:latin typeface="+mn-ea"/>
              </a:rPr>
              <a:t>ViewModels</a:t>
            </a:r>
            <a:endParaRPr lang="en-US" altLang="ko-KR" sz="900" dirty="0">
              <a:latin typeface="+mn-ea"/>
            </a:endParaRP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578297" y="2252619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78"/>
          <p:cNvSpPr>
            <a:spLocks noChangeArrowheads="1"/>
          </p:cNvSpPr>
          <p:nvPr/>
        </p:nvSpPr>
        <p:spPr bwMode="auto">
          <a:xfrm>
            <a:off x="1504235" y="2302558"/>
            <a:ext cx="1298198" cy="598133"/>
          </a:xfrm>
          <a:prstGeom prst="rect">
            <a:avLst/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802433" y="2756675"/>
            <a:ext cx="950686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"/>
          <p:cNvSpPr txBox="1"/>
          <p:nvPr/>
        </p:nvSpPr>
        <p:spPr>
          <a:xfrm>
            <a:off x="2946449" y="2540651"/>
            <a:ext cx="722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Actions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802433" y="2468643"/>
            <a:ext cx="965108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1"/>
          <p:cNvSpPr txBox="1"/>
          <p:nvPr/>
        </p:nvSpPr>
        <p:spPr>
          <a:xfrm>
            <a:off x="2946449" y="2252619"/>
            <a:ext cx="722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Observe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5178697" y="2621043"/>
            <a:ext cx="965108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6"/>
          <p:cNvSpPr txBox="1"/>
          <p:nvPr/>
        </p:nvSpPr>
        <p:spPr>
          <a:xfrm>
            <a:off x="1854018" y="3122288"/>
            <a:ext cx="123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Presentation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Interaction</a:t>
            </a:r>
            <a:endParaRPr lang="ko-KR" altLang="en-US" sz="1000" dirty="0"/>
          </a:p>
        </p:txBody>
      </p:sp>
      <p:sp>
        <p:nvSpPr>
          <p:cNvPr id="32" name="TextBox 41"/>
          <p:cNvSpPr txBox="1"/>
          <p:nvPr/>
        </p:nvSpPr>
        <p:spPr>
          <a:xfrm>
            <a:off x="4014258" y="3076645"/>
            <a:ext cx="152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Presentation Logic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Biz </a:t>
            </a:r>
            <a:r>
              <a:rPr lang="en-US" altLang="ko-KR" sz="1000" dirty="0" err="1" smtClean="0"/>
              <a:t>Loic</a:t>
            </a:r>
            <a:endParaRPr lang="ko-KR" altLang="en-US" sz="1000" dirty="0"/>
          </a:p>
        </p:txBody>
      </p:sp>
      <p:sp>
        <p:nvSpPr>
          <p:cNvPr id="33" name="TextBox 42"/>
          <p:cNvSpPr txBox="1"/>
          <p:nvPr/>
        </p:nvSpPr>
        <p:spPr>
          <a:xfrm>
            <a:off x="6302642" y="3092231"/>
            <a:ext cx="152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Business and Data objects</a:t>
            </a:r>
            <a:endParaRPr lang="ko-KR" altLang="en-US" sz="1000" dirty="0"/>
          </a:p>
        </p:txBody>
      </p:sp>
      <p:sp>
        <p:nvSpPr>
          <p:cNvPr id="34" name="TextBox 42"/>
          <p:cNvSpPr txBox="1"/>
          <p:nvPr/>
        </p:nvSpPr>
        <p:spPr>
          <a:xfrm>
            <a:off x="6128527" y="5054588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Client Data Services</a:t>
            </a:r>
            <a:endParaRPr lang="ko-KR" altLang="en-US" sz="1000" dirty="0"/>
          </a:p>
        </p:txBody>
      </p:sp>
      <p:sp>
        <p:nvSpPr>
          <p:cNvPr id="40" name="TextBox 42"/>
          <p:cNvSpPr txBox="1"/>
          <p:nvPr/>
        </p:nvSpPr>
        <p:spPr>
          <a:xfrm>
            <a:off x="3624547" y="4978158"/>
            <a:ext cx="1524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Singleton Pattern</a:t>
            </a:r>
            <a:endParaRPr lang="ko-KR" altLang="en-US" sz="1000" dirty="0"/>
          </a:p>
        </p:txBody>
      </p:sp>
      <p:sp>
        <p:nvSpPr>
          <p:cNvPr id="41" name="Rectangle 94"/>
          <p:cNvSpPr>
            <a:spLocks noChangeArrowheads="1"/>
          </p:cNvSpPr>
          <p:nvPr/>
        </p:nvSpPr>
        <p:spPr bwMode="auto">
          <a:xfrm>
            <a:off x="5969981" y="3633123"/>
            <a:ext cx="1512000" cy="504000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900" dirty="0" smtClean="0">
                <a:latin typeface="+mn-ea"/>
              </a:rPr>
              <a:t>React-native-fetch-blob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330825" y="2764263"/>
            <a:ext cx="0" cy="9360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6258753" y="2193920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  <p:sp>
        <p:nvSpPr>
          <p:cNvPr id="24" name="Rectangle 78"/>
          <p:cNvSpPr>
            <a:spLocks noChangeArrowheads="1"/>
          </p:cNvSpPr>
          <p:nvPr/>
        </p:nvSpPr>
        <p:spPr bwMode="auto">
          <a:xfrm>
            <a:off x="6186745" y="2252619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  <p:sp>
        <p:nvSpPr>
          <p:cNvPr id="25" name="Rectangle 78"/>
          <p:cNvSpPr>
            <a:spLocks noChangeArrowheads="1"/>
          </p:cNvSpPr>
          <p:nvPr/>
        </p:nvSpPr>
        <p:spPr bwMode="auto">
          <a:xfrm>
            <a:off x="6114801" y="2324627"/>
            <a:ext cx="1080056" cy="561229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900" dirty="0">
                <a:latin typeface="+mn-ea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2289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790</TotalTime>
  <Words>668</Words>
  <Application>Microsoft Office PowerPoint</Application>
  <PresentationFormat>화면 슬라이드 쇼(4:3)</PresentationFormat>
  <Paragraphs>346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Mangal</vt:lpstr>
      <vt:lpstr>맑은 고딕</vt:lpstr>
      <vt:lpstr>Arial</vt:lpstr>
      <vt:lpstr>Gill Sans MT</vt:lpstr>
      <vt:lpstr>갤러리</vt:lpstr>
      <vt:lpstr>개발 효율 관점의  실전 MobX</vt:lpstr>
      <vt:lpstr>목차</vt:lpstr>
      <vt:lpstr>시작하기 전에</vt:lpstr>
      <vt:lpstr>지금까지는…</vt:lpstr>
      <vt:lpstr>개요</vt:lpstr>
      <vt:lpstr>개요</vt:lpstr>
      <vt:lpstr>MVVM</vt:lpstr>
      <vt:lpstr>MVVM for MobX</vt:lpstr>
      <vt:lpstr>Screen &amp; Store</vt:lpstr>
      <vt:lpstr>Store 예시</vt:lpstr>
      <vt:lpstr>Persist Store 예시</vt:lpstr>
      <vt:lpstr>App 예시</vt:lpstr>
      <vt:lpstr>Screen 예시</vt:lpstr>
      <vt:lpstr>화면 구성에 따른 개발 패턴</vt:lpstr>
      <vt:lpstr>화면 구성에 따른 개발 패턴</vt:lpstr>
      <vt:lpstr>화면 구성에 따른 개발 패턴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속도전을 위한 실전 MobX</dc:title>
  <dc:creator>강윤호</dc:creator>
  <cp:lastModifiedBy>강 윤호</cp:lastModifiedBy>
  <cp:revision>40</cp:revision>
  <dcterms:created xsi:type="dcterms:W3CDTF">2018-04-03T05:49:50Z</dcterms:created>
  <dcterms:modified xsi:type="dcterms:W3CDTF">2018-04-24T09:36:32Z</dcterms:modified>
</cp:coreProperties>
</file>