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9" r:id="rId3"/>
    <p:sldId id="263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  <a:srgbClr val="EBF1DE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03" autoAdjust="0"/>
    <p:restoredTop sz="88632" autoAdjust="0"/>
  </p:normalViewPr>
  <p:slideViewPr>
    <p:cSldViewPr>
      <p:cViewPr>
        <p:scale>
          <a:sx n="70" d="100"/>
          <a:sy n="70" d="100"/>
        </p:scale>
        <p:origin x="-55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EA64F-724F-42FA-83D7-845B649D5ECC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7AE8138-B258-4F24-837F-D0CD286C0527}">
      <dgm:prSet phldrT="[Текст]"/>
      <dgm:spPr/>
      <dgm:t>
        <a:bodyPr/>
        <a:lstStyle/>
        <a:p>
          <a:r>
            <a:rPr lang="ru-RU" dirty="0" smtClean="0">
              <a:solidFill>
                <a:srgbClr val="7030A0"/>
              </a:solidFill>
              <a:latin typeface="Arial Black" pitchFamily="34" charset="0"/>
            </a:rPr>
            <a:t>Желание </a:t>
          </a:r>
          <a:endParaRPr lang="ru-RU" dirty="0">
            <a:solidFill>
              <a:srgbClr val="7030A0"/>
            </a:solidFill>
            <a:latin typeface="Arial Black" pitchFamily="34" charset="0"/>
          </a:endParaRPr>
        </a:p>
      </dgm:t>
    </dgm:pt>
    <dgm:pt modelId="{8719A118-747C-4DAC-9045-4E9C2D63A9C7}" type="parTrans" cxnId="{0A00B5D2-1147-4D66-82C5-D47D879450F0}">
      <dgm:prSet/>
      <dgm:spPr/>
      <dgm:t>
        <a:bodyPr/>
        <a:lstStyle/>
        <a:p>
          <a:endParaRPr lang="ru-RU"/>
        </a:p>
      </dgm:t>
    </dgm:pt>
    <dgm:pt modelId="{79A2456C-ABCC-4959-B04F-4958C2BED314}" type="sibTrans" cxnId="{0A00B5D2-1147-4D66-82C5-D47D879450F0}">
      <dgm:prSet/>
      <dgm:spPr/>
      <dgm:t>
        <a:bodyPr/>
        <a:lstStyle/>
        <a:p>
          <a:endParaRPr lang="ru-RU"/>
        </a:p>
      </dgm:t>
    </dgm:pt>
    <dgm:pt modelId="{1F88B168-8422-42D9-96FF-3A8E13B3E755}">
      <dgm:prSet phldrT="[Текст]" custT="1"/>
      <dgm:spPr/>
      <dgm:t>
        <a:bodyPr/>
        <a:lstStyle/>
        <a:p>
          <a:r>
            <a:rPr lang="ru-RU" sz="2400" dirty="0" smtClean="0">
              <a:solidFill>
                <a:srgbClr val="7030A0"/>
              </a:solidFill>
              <a:latin typeface="Arial Black" pitchFamily="34" charset="0"/>
            </a:rPr>
            <a:t>Цель </a:t>
          </a:r>
          <a:endParaRPr lang="ru-RU" sz="1900" dirty="0">
            <a:solidFill>
              <a:srgbClr val="7030A0"/>
            </a:solidFill>
            <a:latin typeface="Arial Black" pitchFamily="34" charset="0"/>
          </a:endParaRPr>
        </a:p>
      </dgm:t>
    </dgm:pt>
    <dgm:pt modelId="{F5780749-18F8-408A-853C-BE615D67DADB}" type="parTrans" cxnId="{7366A7C3-5833-4AAD-A59E-474DC692203E}">
      <dgm:prSet/>
      <dgm:spPr/>
      <dgm:t>
        <a:bodyPr/>
        <a:lstStyle/>
        <a:p>
          <a:endParaRPr lang="ru-RU"/>
        </a:p>
      </dgm:t>
    </dgm:pt>
    <dgm:pt modelId="{F59C44ED-21EA-493A-A03F-3717F4774DD1}" type="sibTrans" cxnId="{7366A7C3-5833-4AAD-A59E-474DC692203E}">
      <dgm:prSet/>
      <dgm:spPr/>
      <dgm:t>
        <a:bodyPr/>
        <a:lstStyle/>
        <a:p>
          <a:endParaRPr lang="ru-RU"/>
        </a:p>
      </dgm:t>
    </dgm:pt>
    <dgm:pt modelId="{B6E164F5-BEBA-4254-91C8-A76D165AA860}">
      <dgm:prSet phldrT="[Текст]" custT="1"/>
      <dgm:spPr/>
      <dgm:t>
        <a:bodyPr/>
        <a:lstStyle/>
        <a:p>
          <a:pPr algn="r"/>
          <a:r>
            <a:rPr lang="ru-RU" sz="2400" dirty="0" smtClean="0">
              <a:solidFill>
                <a:srgbClr val="7030A0"/>
              </a:solidFill>
              <a:latin typeface="Arial Black" pitchFamily="34" charset="0"/>
            </a:rPr>
            <a:t>Мотивация</a:t>
          </a:r>
          <a:r>
            <a:rPr lang="ru-RU" sz="1800" dirty="0" smtClean="0"/>
            <a:t> </a:t>
          </a:r>
          <a:endParaRPr lang="ru-RU" sz="1800" dirty="0"/>
        </a:p>
      </dgm:t>
    </dgm:pt>
    <dgm:pt modelId="{15E621E9-FCD0-4A6D-A286-723D3B492D0C}" type="parTrans" cxnId="{6DDF1110-98DA-40EE-949F-4F3410936CD7}">
      <dgm:prSet/>
      <dgm:spPr/>
      <dgm:t>
        <a:bodyPr/>
        <a:lstStyle/>
        <a:p>
          <a:endParaRPr lang="ru-RU"/>
        </a:p>
      </dgm:t>
    </dgm:pt>
    <dgm:pt modelId="{12EFAB8E-F376-44AD-BE1D-73A08E543D6D}" type="sibTrans" cxnId="{6DDF1110-98DA-40EE-949F-4F3410936CD7}">
      <dgm:prSet/>
      <dgm:spPr/>
      <dgm:t>
        <a:bodyPr/>
        <a:lstStyle/>
        <a:p>
          <a:endParaRPr lang="ru-RU"/>
        </a:p>
      </dgm:t>
    </dgm:pt>
    <dgm:pt modelId="{E406A1F5-D84F-4BE2-A93A-23FA02271488}">
      <dgm:prSet phldrT="[Текст]" custT="1"/>
      <dgm:spPr/>
      <dgm:t>
        <a:bodyPr/>
        <a:lstStyle/>
        <a:p>
          <a:r>
            <a:rPr lang="ru-RU" sz="2000" dirty="0" smtClean="0">
              <a:solidFill>
                <a:srgbClr val="7030A0"/>
              </a:solidFill>
              <a:latin typeface="Arial Black" pitchFamily="34" charset="0"/>
            </a:rPr>
            <a:t>Мотив</a:t>
          </a:r>
          <a:r>
            <a:rPr lang="ru-RU" sz="1900" dirty="0" smtClean="0"/>
            <a:t> </a:t>
          </a:r>
          <a:endParaRPr lang="ru-RU" sz="1900" dirty="0"/>
        </a:p>
      </dgm:t>
    </dgm:pt>
    <dgm:pt modelId="{B86B4C2B-AC5F-41B7-8466-C4F2BBC6821B}" type="parTrans" cxnId="{3B8FAF49-1199-40B3-8D26-17906734345F}">
      <dgm:prSet/>
      <dgm:spPr/>
      <dgm:t>
        <a:bodyPr/>
        <a:lstStyle/>
        <a:p>
          <a:endParaRPr lang="ru-RU"/>
        </a:p>
      </dgm:t>
    </dgm:pt>
    <dgm:pt modelId="{90D72F36-81EC-40C2-90C9-7FEF6A70AE86}" type="sibTrans" cxnId="{3B8FAF49-1199-40B3-8D26-17906734345F}">
      <dgm:prSet/>
      <dgm:spPr/>
      <dgm:t>
        <a:bodyPr/>
        <a:lstStyle/>
        <a:p>
          <a:endParaRPr lang="ru-RU"/>
        </a:p>
      </dgm:t>
    </dgm:pt>
    <dgm:pt modelId="{5959853C-7AE5-43AC-84A5-24AEB4CED80E}" type="pres">
      <dgm:prSet presAssocID="{29FEA64F-724F-42FA-83D7-845B649D5ECC}" presName="arrowDiagram" presStyleCnt="0">
        <dgm:presLayoutVars>
          <dgm:chMax val="5"/>
          <dgm:dir/>
          <dgm:resizeHandles val="exact"/>
        </dgm:presLayoutVars>
      </dgm:prSet>
      <dgm:spPr/>
    </dgm:pt>
    <dgm:pt modelId="{251024AA-02A0-40E0-AE21-C8EDBC86DA74}" type="pres">
      <dgm:prSet presAssocID="{29FEA64F-724F-42FA-83D7-845B649D5ECC}" presName="arrow" presStyleLbl="bgShp" presStyleIdx="0" presStyleCnt="1" custLinFactNeighborX="23090" custLinFactNeighborY="1389"/>
      <dgm:spPr>
        <a:solidFill>
          <a:schemeClr val="accent4">
            <a:lumMod val="40000"/>
            <a:lumOff val="60000"/>
          </a:schemeClr>
        </a:solidFill>
      </dgm:spPr>
    </dgm:pt>
    <dgm:pt modelId="{14067BFF-F63B-4AE3-A138-9D2DB4BBC0F8}" type="pres">
      <dgm:prSet presAssocID="{29FEA64F-724F-42FA-83D7-845B649D5ECC}" presName="arrowDiagram4" presStyleCnt="0"/>
      <dgm:spPr/>
    </dgm:pt>
    <dgm:pt modelId="{5730DE84-2A0D-44F1-96ED-9131639A8DCF}" type="pres">
      <dgm:prSet presAssocID="{87AE8138-B258-4F24-837F-D0CD286C0527}" presName="bullet4a" presStyleLbl="node1" presStyleIdx="0" presStyleCnt="4"/>
      <dgm:spPr>
        <a:solidFill>
          <a:srgbClr val="FFC000"/>
        </a:solidFill>
      </dgm:spPr>
    </dgm:pt>
    <dgm:pt modelId="{B321FC9B-7AAB-4821-AF6E-83AE43C41EF0}" type="pres">
      <dgm:prSet presAssocID="{87AE8138-B258-4F24-837F-D0CD286C0527}" presName="textBox4a" presStyleLbl="revTx" presStyleIdx="0" presStyleCnt="4">
        <dgm:presLayoutVars>
          <dgm:bulletEnabled val="1"/>
        </dgm:presLayoutVars>
      </dgm:prSet>
      <dgm:spPr/>
    </dgm:pt>
    <dgm:pt modelId="{54958139-735A-4F7C-AF29-97D86092F5F6}" type="pres">
      <dgm:prSet presAssocID="{E406A1F5-D84F-4BE2-A93A-23FA02271488}" presName="bullet4b" presStyleLbl="node1" presStyleIdx="1" presStyleCnt="4"/>
      <dgm:spPr>
        <a:solidFill>
          <a:srgbClr val="FFC000"/>
        </a:solidFill>
      </dgm:spPr>
    </dgm:pt>
    <dgm:pt modelId="{5FD1A156-1C96-4FFF-911A-CAC42E341A2D}" type="pres">
      <dgm:prSet presAssocID="{E406A1F5-D84F-4BE2-A93A-23FA02271488}" presName="textBox4b" presStyleLbl="revTx" presStyleIdx="1" presStyleCnt="4" custAng="10800000" custFlipVert="1" custScaleY="21397" custLinFactNeighborX="2215" custLinFactNeighborY="-39577">
        <dgm:presLayoutVars>
          <dgm:bulletEnabled val="1"/>
        </dgm:presLayoutVars>
      </dgm:prSet>
      <dgm:spPr/>
    </dgm:pt>
    <dgm:pt modelId="{A749603B-ADE8-42EC-BED5-C53CE3E21D95}" type="pres">
      <dgm:prSet presAssocID="{1F88B168-8422-42D9-96FF-3A8E13B3E755}" presName="bullet4c" presStyleLbl="node1" presStyleIdx="2" presStyleCnt="4"/>
      <dgm:spPr>
        <a:solidFill>
          <a:srgbClr val="FFC000"/>
        </a:solidFill>
      </dgm:spPr>
    </dgm:pt>
    <dgm:pt modelId="{02E5239A-84E3-4AA7-B9B4-311C3158CA62}" type="pres">
      <dgm:prSet presAssocID="{1F88B168-8422-42D9-96FF-3A8E13B3E755}" presName="textBox4c" presStyleLbl="revTx" presStyleIdx="2" presStyleCnt="4">
        <dgm:presLayoutVars>
          <dgm:bulletEnabled val="1"/>
        </dgm:presLayoutVars>
      </dgm:prSet>
      <dgm:spPr/>
    </dgm:pt>
    <dgm:pt modelId="{E66C3011-C2BA-4533-9D63-EE7B589C74BB}" type="pres">
      <dgm:prSet presAssocID="{B6E164F5-BEBA-4254-91C8-A76D165AA860}" presName="bullet4d" presStyleLbl="node1" presStyleIdx="3" presStyleCnt="4"/>
      <dgm:spPr>
        <a:solidFill>
          <a:srgbClr val="FFC000"/>
        </a:solidFill>
      </dgm:spPr>
    </dgm:pt>
    <dgm:pt modelId="{FD7531EE-8660-409A-88DA-A36198FB98D8}" type="pres">
      <dgm:prSet presAssocID="{B6E164F5-BEBA-4254-91C8-A76D165AA860}" presName="textBox4d" presStyleLbl="revTx" presStyleIdx="3" presStyleCnt="4" custScaleX="140580" custScaleY="22625" custLinFactNeighborX="8282" custLinFactNeighborY="-38809">
        <dgm:presLayoutVars>
          <dgm:bulletEnabled val="1"/>
        </dgm:presLayoutVars>
      </dgm:prSet>
      <dgm:spPr/>
    </dgm:pt>
  </dgm:ptLst>
  <dgm:cxnLst>
    <dgm:cxn modelId="{6DDF1110-98DA-40EE-949F-4F3410936CD7}" srcId="{29FEA64F-724F-42FA-83D7-845B649D5ECC}" destId="{B6E164F5-BEBA-4254-91C8-A76D165AA860}" srcOrd="3" destOrd="0" parTransId="{15E621E9-FCD0-4A6D-A286-723D3B492D0C}" sibTransId="{12EFAB8E-F376-44AD-BE1D-73A08E543D6D}"/>
    <dgm:cxn modelId="{7366A7C3-5833-4AAD-A59E-474DC692203E}" srcId="{29FEA64F-724F-42FA-83D7-845B649D5ECC}" destId="{1F88B168-8422-42D9-96FF-3A8E13B3E755}" srcOrd="2" destOrd="0" parTransId="{F5780749-18F8-408A-853C-BE615D67DADB}" sibTransId="{F59C44ED-21EA-493A-A03F-3717F4774DD1}"/>
    <dgm:cxn modelId="{3B8FAF49-1199-40B3-8D26-17906734345F}" srcId="{29FEA64F-724F-42FA-83D7-845B649D5ECC}" destId="{E406A1F5-D84F-4BE2-A93A-23FA02271488}" srcOrd="1" destOrd="0" parTransId="{B86B4C2B-AC5F-41B7-8466-C4F2BBC6821B}" sibTransId="{90D72F36-81EC-40C2-90C9-7FEF6A70AE86}"/>
    <dgm:cxn modelId="{13A4D511-43E3-4F83-875D-E1BBD8F3341B}" type="presOf" srcId="{29FEA64F-724F-42FA-83D7-845B649D5ECC}" destId="{5959853C-7AE5-43AC-84A5-24AEB4CED80E}" srcOrd="0" destOrd="0" presId="urn:microsoft.com/office/officeart/2005/8/layout/arrow2"/>
    <dgm:cxn modelId="{F78B27AD-604D-4B7A-8BD1-8F9AA242C993}" type="presOf" srcId="{1F88B168-8422-42D9-96FF-3A8E13B3E755}" destId="{02E5239A-84E3-4AA7-B9B4-311C3158CA62}" srcOrd="0" destOrd="0" presId="urn:microsoft.com/office/officeart/2005/8/layout/arrow2"/>
    <dgm:cxn modelId="{DD7593C2-DA01-4123-A409-AB80F9E83AD1}" type="presOf" srcId="{B6E164F5-BEBA-4254-91C8-A76D165AA860}" destId="{FD7531EE-8660-409A-88DA-A36198FB98D8}" srcOrd="0" destOrd="0" presId="urn:microsoft.com/office/officeart/2005/8/layout/arrow2"/>
    <dgm:cxn modelId="{FF5F5908-8375-4CC8-AF85-BCC2ECE4C441}" type="presOf" srcId="{87AE8138-B258-4F24-837F-D0CD286C0527}" destId="{B321FC9B-7AAB-4821-AF6E-83AE43C41EF0}" srcOrd="0" destOrd="0" presId="urn:microsoft.com/office/officeart/2005/8/layout/arrow2"/>
    <dgm:cxn modelId="{5AD52736-0E69-488E-A34C-EFF83F0DA7C1}" type="presOf" srcId="{E406A1F5-D84F-4BE2-A93A-23FA02271488}" destId="{5FD1A156-1C96-4FFF-911A-CAC42E341A2D}" srcOrd="0" destOrd="0" presId="urn:microsoft.com/office/officeart/2005/8/layout/arrow2"/>
    <dgm:cxn modelId="{0A00B5D2-1147-4D66-82C5-D47D879450F0}" srcId="{29FEA64F-724F-42FA-83D7-845B649D5ECC}" destId="{87AE8138-B258-4F24-837F-D0CD286C0527}" srcOrd="0" destOrd="0" parTransId="{8719A118-747C-4DAC-9045-4E9C2D63A9C7}" sibTransId="{79A2456C-ABCC-4959-B04F-4958C2BED314}"/>
    <dgm:cxn modelId="{3F3B0AD2-E048-49D3-AE47-A6A70CB64C9B}" type="presParOf" srcId="{5959853C-7AE5-43AC-84A5-24AEB4CED80E}" destId="{251024AA-02A0-40E0-AE21-C8EDBC86DA74}" srcOrd="0" destOrd="0" presId="urn:microsoft.com/office/officeart/2005/8/layout/arrow2"/>
    <dgm:cxn modelId="{EEA4F964-D7FC-40AD-A076-C9E0FA5BF302}" type="presParOf" srcId="{5959853C-7AE5-43AC-84A5-24AEB4CED80E}" destId="{14067BFF-F63B-4AE3-A138-9D2DB4BBC0F8}" srcOrd="1" destOrd="0" presId="urn:microsoft.com/office/officeart/2005/8/layout/arrow2"/>
    <dgm:cxn modelId="{D9D42F75-4394-4BEE-AA2A-55A67937ADAB}" type="presParOf" srcId="{14067BFF-F63B-4AE3-A138-9D2DB4BBC0F8}" destId="{5730DE84-2A0D-44F1-96ED-9131639A8DCF}" srcOrd="0" destOrd="0" presId="urn:microsoft.com/office/officeart/2005/8/layout/arrow2"/>
    <dgm:cxn modelId="{46396B4B-F090-4823-928A-280A1E57AA39}" type="presParOf" srcId="{14067BFF-F63B-4AE3-A138-9D2DB4BBC0F8}" destId="{B321FC9B-7AAB-4821-AF6E-83AE43C41EF0}" srcOrd="1" destOrd="0" presId="urn:microsoft.com/office/officeart/2005/8/layout/arrow2"/>
    <dgm:cxn modelId="{21C57BCE-0142-4AF6-8543-13FA651A5F39}" type="presParOf" srcId="{14067BFF-F63B-4AE3-A138-9D2DB4BBC0F8}" destId="{54958139-735A-4F7C-AF29-97D86092F5F6}" srcOrd="2" destOrd="0" presId="urn:microsoft.com/office/officeart/2005/8/layout/arrow2"/>
    <dgm:cxn modelId="{1F2A80F1-3008-4B7D-ADA1-5B8F140A45F9}" type="presParOf" srcId="{14067BFF-F63B-4AE3-A138-9D2DB4BBC0F8}" destId="{5FD1A156-1C96-4FFF-911A-CAC42E341A2D}" srcOrd="3" destOrd="0" presId="urn:microsoft.com/office/officeart/2005/8/layout/arrow2"/>
    <dgm:cxn modelId="{D5FC87A4-D471-4AB5-9062-71C3A82035E4}" type="presParOf" srcId="{14067BFF-F63B-4AE3-A138-9D2DB4BBC0F8}" destId="{A749603B-ADE8-42EC-BED5-C53CE3E21D95}" srcOrd="4" destOrd="0" presId="urn:microsoft.com/office/officeart/2005/8/layout/arrow2"/>
    <dgm:cxn modelId="{8BC5458D-F67A-44B8-9421-ED04AD2C01AF}" type="presParOf" srcId="{14067BFF-F63B-4AE3-A138-9D2DB4BBC0F8}" destId="{02E5239A-84E3-4AA7-B9B4-311C3158CA62}" srcOrd="5" destOrd="0" presId="urn:microsoft.com/office/officeart/2005/8/layout/arrow2"/>
    <dgm:cxn modelId="{36F8033E-BAAA-4342-AD54-EAA8E89A62DC}" type="presParOf" srcId="{14067BFF-F63B-4AE3-A138-9D2DB4BBC0F8}" destId="{E66C3011-C2BA-4533-9D63-EE7B589C74BB}" srcOrd="6" destOrd="0" presId="urn:microsoft.com/office/officeart/2005/8/layout/arrow2"/>
    <dgm:cxn modelId="{87A779E4-084C-47B1-821D-351E926CAD55}" type="presParOf" srcId="{14067BFF-F63B-4AE3-A138-9D2DB4BBC0F8}" destId="{FD7531EE-8660-409A-88DA-A36198FB98D8}" srcOrd="7" destOrd="0" presId="urn:microsoft.com/office/officeart/2005/8/layout/arrow2"/>
  </dgm:cxnLst>
  <dgm:bg>
    <a:solidFill>
      <a:schemeClr val="accent4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024AA-02A0-40E0-AE21-C8EDBC86DA74}">
      <dsp:nvSpPr>
        <dsp:cNvPr id="0" name=""/>
        <dsp:cNvSpPr/>
      </dsp:nvSpPr>
      <dsp:spPr>
        <a:xfrm>
          <a:off x="345638" y="0"/>
          <a:ext cx="8295321" cy="518457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0DE84-2A0D-44F1-96ED-9131639A8DCF}">
      <dsp:nvSpPr>
        <dsp:cNvPr id="0" name=""/>
        <dsp:cNvSpPr/>
      </dsp:nvSpPr>
      <dsp:spPr>
        <a:xfrm>
          <a:off x="989908" y="3855250"/>
          <a:ext cx="190792" cy="190792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1FC9B-7AAB-4821-AF6E-83AE43C41EF0}">
      <dsp:nvSpPr>
        <dsp:cNvPr id="0" name=""/>
        <dsp:cNvSpPr/>
      </dsp:nvSpPr>
      <dsp:spPr>
        <a:xfrm>
          <a:off x="1085304" y="3950646"/>
          <a:ext cx="1418499" cy="1233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97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rgbClr val="7030A0"/>
              </a:solidFill>
              <a:latin typeface="Arial Black" pitchFamily="34" charset="0"/>
            </a:rPr>
            <a:t>Желание </a:t>
          </a:r>
          <a:endParaRPr lang="ru-RU" sz="1900" kern="1200" dirty="0">
            <a:solidFill>
              <a:srgbClr val="7030A0"/>
            </a:solidFill>
            <a:latin typeface="Arial Black" pitchFamily="34" charset="0"/>
          </a:endParaRPr>
        </a:p>
      </dsp:txBody>
      <dsp:txXfrm>
        <a:off x="1085304" y="3950646"/>
        <a:ext cx="1418499" cy="1233929"/>
      </dsp:txXfrm>
    </dsp:sp>
    <dsp:sp modelId="{54958139-735A-4F7C-AF29-97D86092F5F6}">
      <dsp:nvSpPr>
        <dsp:cNvPr id="0" name=""/>
        <dsp:cNvSpPr/>
      </dsp:nvSpPr>
      <dsp:spPr>
        <a:xfrm>
          <a:off x="2337898" y="2649318"/>
          <a:ext cx="331812" cy="331812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1A156-1C96-4FFF-911A-CAC42E341A2D}">
      <dsp:nvSpPr>
        <dsp:cNvPr id="0" name=""/>
        <dsp:cNvSpPr/>
      </dsp:nvSpPr>
      <dsp:spPr>
        <a:xfrm rot="10800000" flipV="1">
          <a:off x="2542390" y="2808697"/>
          <a:ext cx="1742017" cy="50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2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7030A0"/>
              </a:solidFill>
              <a:latin typeface="Arial Black" pitchFamily="34" charset="0"/>
            </a:rPr>
            <a:t>Мотив</a:t>
          </a:r>
          <a:r>
            <a:rPr lang="ru-RU" sz="1900" kern="1200" dirty="0" smtClean="0"/>
            <a:t> </a:t>
          </a:r>
          <a:endParaRPr lang="ru-RU" sz="1900" kern="1200" dirty="0"/>
        </a:p>
      </dsp:txBody>
      <dsp:txXfrm rot="-10800000">
        <a:off x="2542390" y="2808697"/>
        <a:ext cx="1742017" cy="506970"/>
      </dsp:txXfrm>
    </dsp:sp>
    <dsp:sp modelId="{A749603B-ADE8-42EC-BED5-C53CE3E21D95}">
      <dsp:nvSpPr>
        <dsp:cNvPr id="0" name=""/>
        <dsp:cNvSpPr/>
      </dsp:nvSpPr>
      <dsp:spPr>
        <a:xfrm>
          <a:off x="4059177" y="1760682"/>
          <a:ext cx="439652" cy="439652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239A-84E3-4AA7-B9B4-311C3158CA62}">
      <dsp:nvSpPr>
        <dsp:cNvPr id="0" name=""/>
        <dsp:cNvSpPr/>
      </dsp:nvSpPr>
      <dsp:spPr>
        <a:xfrm>
          <a:off x="4279003" y="1980508"/>
          <a:ext cx="1742017" cy="320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96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rgbClr val="7030A0"/>
              </a:solidFill>
              <a:latin typeface="Arial Black" pitchFamily="34" charset="0"/>
            </a:rPr>
            <a:t>Цель </a:t>
          </a:r>
          <a:endParaRPr lang="ru-RU" sz="1900" kern="1200" dirty="0">
            <a:solidFill>
              <a:srgbClr val="7030A0"/>
            </a:solidFill>
            <a:latin typeface="Arial Black" pitchFamily="34" charset="0"/>
          </a:endParaRPr>
        </a:p>
      </dsp:txBody>
      <dsp:txXfrm>
        <a:off x="4279003" y="1980508"/>
        <a:ext cx="1742017" cy="3204067"/>
      </dsp:txXfrm>
    </dsp:sp>
    <dsp:sp modelId="{E66C3011-C2BA-4533-9D63-EE7B589C74BB}">
      <dsp:nvSpPr>
        <dsp:cNvPr id="0" name=""/>
        <dsp:cNvSpPr/>
      </dsp:nvSpPr>
      <dsp:spPr>
        <a:xfrm>
          <a:off x="5933920" y="1172751"/>
          <a:ext cx="588967" cy="588967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531EE-8660-409A-88DA-A36198FB98D8}">
      <dsp:nvSpPr>
        <dsp:cNvPr id="0" name=""/>
        <dsp:cNvSpPr/>
      </dsp:nvSpPr>
      <dsp:spPr>
        <a:xfrm>
          <a:off x="6019222" y="1462718"/>
          <a:ext cx="2448928" cy="84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082" tIns="0" rIns="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rgbClr val="7030A0"/>
              </a:solidFill>
              <a:latin typeface="Arial Black" pitchFamily="34" charset="0"/>
            </a:rPr>
            <a:t>Мотивация</a:t>
          </a:r>
          <a:r>
            <a:rPr lang="ru-RU" sz="1800" kern="1200" dirty="0" smtClean="0"/>
            <a:t> </a:t>
          </a:r>
          <a:endParaRPr lang="ru-RU" sz="1800" kern="1200" dirty="0"/>
        </a:p>
      </dsp:txBody>
      <dsp:txXfrm>
        <a:off x="6019222" y="1462718"/>
        <a:ext cx="2448928" cy="841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C64C-EF34-4C46-A438-50B55CC4557D}" type="datetimeFigureOut">
              <a:rPr lang="ru-RU" smtClean="0"/>
              <a:t>01.10.2012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F1393-C1C0-47FE-9879-29AE6B621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8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Это вопросы, адресованные слушателям. Ключевые</a:t>
                </a:r>
                <a:r>
                  <a:rPr lang="ru-RU" baseline="0" dirty="0" smtClean="0"/>
                  <a:t> слова можно фиксировать на </a:t>
                </a:r>
                <a:r>
                  <a:rPr lang="ru-RU" baseline="0" dirty="0" err="1" smtClean="0"/>
                  <a:t>флипе</a:t>
                </a:r>
                <a:r>
                  <a:rPr lang="ru-RU" baseline="0" dirty="0" smtClean="0"/>
                  <a:t> или на доске (</a:t>
                </a:r>
                <a:r>
                  <a:rPr lang="ru-RU" i="1" u="sng" baseline="0" dirty="0" smtClean="0">
                    <a:solidFill>
                      <a:srgbClr val="C00000"/>
                    </a:solidFill>
                  </a:rPr>
                  <a:t>убедись в том, что есть маркеры для доски</a:t>
                </a:r>
                <a:r>
                  <a:rPr lang="ru-RU" baseline="0" dirty="0" smtClean="0"/>
                  <a:t>).  </a:t>
                </a:r>
              </a:p>
              <a:p>
                <a:r>
                  <a:rPr lang="ru-RU" baseline="0" dirty="0" smtClean="0"/>
                  <a:t>Условие </a:t>
                </a:r>
                <a14:m>
                  <m:oMath xmlns:m="http://schemas.openxmlformats.org/officeDocument/2006/math">
                    <m:r>
                      <a:rPr lang="ru-RU" i="1" baseline="0" smtClean="0">
                        <a:latin typeface="Cambria Math"/>
                      </a:rPr>
                      <m:t>—</m:t>
                    </m:r>
                    <m:r>
                      <a:rPr lang="ru-RU" b="0" i="1" baseline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>
                    <a:latin typeface="+mn-lt"/>
                  </a:rPr>
                  <a:t>максимально</a:t>
                </a:r>
                <a:r>
                  <a:rPr lang="ru-RU" baseline="0" dirty="0" smtClean="0">
                    <a:latin typeface="+mn-lt"/>
                  </a:rPr>
                  <a:t> убираем всякого рода академизмы. Оставляем только бытовой, однозначно понимаемый язык.</a:t>
                </a:r>
                <a:endParaRPr lang="ru-RU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Резюме:</a:t>
                </a:r>
                <a:endParaRPr lang="ru-RU" baseline="0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baseline="0" dirty="0" smtClean="0"/>
                  <a:t>У понятия </a:t>
                </a:r>
                <a:r>
                  <a:rPr lang="ru-RU" b="1" baseline="0" dirty="0" smtClean="0">
                    <a:solidFill>
                      <a:srgbClr val="C00000"/>
                    </a:solidFill>
                  </a:rPr>
                  <a:t>управление </a:t>
                </a:r>
                <a:r>
                  <a:rPr lang="ru-RU" baseline="0" dirty="0" smtClean="0"/>
                  <a:t>множество разных определений. Нас сейчас не интересует управление на этапе «создать» или управление на этапе «свернуть». Мы об этапе функционирования — мы в профессии и в принципе покидать ее пока не собираемся. Тогда главная задача управления — поддержание нормального уровня, посредством регулирования. Это растяжки: Мобилизовать — Ослабить, Увеличить — Уменьшить, Повысить — Понизить, Увеличить — Уменьшить.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baseline="0" dirty="0" smtClean="0"/>
                  <a:t>Про мотивацию также множество определений. Но если извлекать из классиков сущности, то мотивы —  это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«интимные </a:t>
                </a:r>
                <a:r>
                  <a:rPr lang="ru-RU" b="1" i="0" baseline="0" dirty="0" smtClean="0"/>
                  <a:t>пружины действий</a:t>
                </a:r>
                <a:r>
                  <a:rPr lang="ru-RU" baseline="0" dirty="0" smtClean="0"/>
                  <a:t>» (П. Флоренский),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«состояния человека, вызывающие его </a:t>
                </a:r>
                <a:r>
                  <a:rPr lang="ru-RU" b="1" baseline="0" dirty="0" smtClean="0"/>
                  <a:t>активность</a:t>
                </a:r>
                <a:r>
                  <a:rPr lang="ru-RU" baseline="0" dirty="0" smtClean="0"/>
                  <a:t>» (С.Л. Рубинштейн),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«основания для действий или решений, проявляющиеся, как </a:t>
                </a:r>
                <a:r>
                  <a:rPr lang="ru-RU" b="1" baseline="0" dirty="0" smtClean="0"/>
                  <a:t>желания, стремления</a:t>
                </a:r>
                <a:r>
                  <a:rPr lang="ru-RU" baseline="0" dirty="0" smtClean="0"/>
                  <a:t>, необходимость» (В.Н. Мясищев),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«психологические факторы, </a:t>
                </a:r>
                <a:r>
                  <a:rPr lang="ru-RU" b="1" baseline="0" dirty="0" smtClean="0"/>
                  <a:t>изнутри</a:t>
                </a:r>
                <a:r>
                  <a:rPr lang="ru-RU" baseline="0" dirty="0" smtClean="0"/>
                  <a:t> побуждающие человека к деятельности» (З. Фрейд, А. Левицкий, В.С. Мерлин).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Кроме основной функции — побуждения к действию — мотивы имеют и вторую функцию — функцию </a:t>
                </a:r>
                <a:r>
                  <a:rPr lang="ru-RU" b="1" baseline="0" dirty="0" err="1" smtClean="0"/>
                  <a:t>смыслообразования</a:t>
                </a:r>
                <a:r>
                  <a:rPr lang="ru-RU" baseline="0" dirty="0" smtClean="0"/>
                  <a:t> (А.Н. Леонтьев)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Некоторые авторы указывают на </a:t>
                </a:r>
                <a:r>
                  <a:rPr lang="ru-RU" b="1" baseline="0" dirty="0" smtClean="0"/>
                  <a:t>эмоциональный аспект </a:t>
                </a:r>
                <a:r>
                  <a:rPr lang="ru-RU" baseline="0" dirty="0" smtClean="0"/>
                  <a:t>протекания мотивационных процессов у человека. Мотив всегда связан с переживанием. </a:t>
                </a:r>
              </a:p>
              <a:p>
                <a:pPr marL="457200" lvl="1" indent="0">
                  <a:buFont typeface="Arial" pitchFamily="34" charset="0"/>
                  <a:buNone/>
                </a:pPr>
                <a:r>
                  <a:rPr lang="ru-RU" baseline="0" dirty="0" smtClean="0"/>
                  <a:t>В так называемом «цикле индивидуальной жизнедеятельности человека» мотивация </a:t>
                </a:r>
                <a:r>
                  <a:rPr lang="ru-RU" b="1" u="none" baseline="0" dirty="0" smtClean="0"/>
                  <a:t>запускается эмоцией (переживанием), вызывает желание, побуждает к действию и формирует смысл</a:t>
                </a:r>
                <a:r>
                  <a:rPr lang="ru-RU" baseline="0" dirty="0" smtClean="0"/>
                  <a:t> для совершаемых действий (или бездействий).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ru-RU" baseline="0" dirty="0" smtClean="0"/>
                  <a:t>В итоге речь идет о конкретно нашей с вами мотивации к труду. О нашем большем или меньшем желании делать хорошо/лучше/с высокой отдачей или, наоборот, — плохо свою работу. Хочу — не хочу! Активен — Не активен! Делаю — не делаю!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ru-RU" baseline="0" dirty="0" smtClean="0"/>
                  <a:t>Собственная!? Раз речь идет об активности/действиях, которые могут регулироваться, то </a:t>
                </a:r>
                <a:r>
                  <a:rPr lang="ru-RU" b="1" baseline="0" dirty="0" smtClean="0"/>
                  <a:t>никому другому это не нужно больше, чем нам самим</a:t>
                </a:r>
                <a:r>
                  <a:rPr lang="ru-RU" baseline="0" dirty="0" smtClean="0"/>
                  <a:t>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endParaRPr lang="ru-RU" baseline="0" dirty="0" smtClean="0"/>
              </a:p>
              <a:p>
                <a:pPr marL="457200" lvl="1" indent="0">
                  <a:buFont typeface="Arial" pitchFamily="34" charset="0"/>
                  <a:buNone/>
                </a:pPr>
                <a:endParaRPr lang="ru-RU" baseline="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Это вопросы, адресованные слушателям. Ключевые</a:t>
                </a:r>
                <a:r>
                  <a:rPr lang="ru-RU" baseline="0" dirty="0" smtClean="0"/>
                  <a:t> слова можно фиксировать на </a:t>
                </a:r>
                <a:r>
                  <a:rPr lang="ru-RU" baseline="0" dirty="0" err="1" smtClean="0"/>
                  <a:t>флипе</a:t>
                </a:r>
                <a:r>
                  <a:rPr lang="ru-RU" baseline="0" dirty="0" smtClean="0"/>
                  <a:t> или на доске (</a:t>
                </a:r>
                <a:r>
                  <a:rPr lang="ru-RU" i="1" u="sng" baseline="0" dirty="0" smtClean="0">
                    <a:solidFill>
                      <a:srgbClr val="C00000"/>
                    </a:solidFill>
                  </a:rPr>
                  <a:t>убедись в том, что есть маркеры для доски</a:t>
                </a:r>
                <a:r>
                  <a:rPr lang="ru-RU" baseline="0" dirty="0" smtClean="0"/>
                  <a:t>).  </a:t>
                </a:r>
              </a:p>
              <a:p>
                <a:r>
                  <a:rPr lang="ru-RU" baseline="0" dirty="0" smtClean="0"/>
                  <a:t>Условие </a:t>
                </a:r>
                <a:r>
                  <a:rPr lang="ru-RU" i="0" baseline="0" smtClean="0">
                    <a:latin typeface="Cambria Math"/>
                  </a:rPr>
                  <a:t>—</a:t>
                </a:r>
                <a:r>
                  <a:rPr lang="ru-RU" b="0" i="0" baseline="0" smtClean="0">
                    <a:latin typeface="Cambria Math"/>
                  </a:rPr>
                  <a:t> </a:t>
                </a:r>
                <a:r>
                  <a:rPr lang="ru-RU" dirty="0" smtClean="0">
                    <a:latin typeface="+mn-lt"/>
                  </a:rPr>
                  <a:t>максимально</a:t>
                </a:r>
                <a:r>
                  <a:rPr lang="ru-RU" baseline="0" dirty="0" smtClean="0">
                    <a:latin typeface="+mn-lt"/>
                  </a:rPr>
                  <a:t> убираем всякого рода академизмы. Оставляем только бытовой, однозначно понимаемый язык.</a:t>
                </a:r>
                <a:endParaRPr lang="ru-RU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Резюме:</a:t>
                </a:r>
                <a:endParaRPr lang="ru-RU" baseline="0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baseline="0" dirty="0" smtClean="0"/>
                  <a:t>У понятия </a:t>
                </a:r>
                <a:r>
                  <a:rPr lang="ru-RU" b="1" baseline="0" dirty="0" smtClean="0">
                    <a:solidFill>
                      <a:srgbClr val="C00000"/>
                    </a:solidFill>
                  </a:rPr>
                  <a:t>управление </a:t>
                </a:r>
                <a:r>
                  <a:rPr lang="ru-RU" baseline="0" dirty="0" smtClean="0"/>
                  <a:t>множество разных определений. Нас сейчас не интересует управление на этапе «создать» или управление на этапе «свернуть». Мы об этапе функционирования — мы в профессии и в принципе покидать ее пока не собираемся. Тогда главная задача управления — поддержание нормального уровня, посредством регулирования. Это растяжки: Мобилизовать — Ослабить, Увеличить — Уменьшить, Повысить — Понизить, Увеличить — Уменьшить.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baseline="0" dirty="0" smtClean="0"/>
                  <a:t>Про мотивацию также множество определений. Но если извлекать из классиков сущности, то мотивы —  это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«интимные </a:t>
                </a:r>
                <a:r>
                  <a:rPr lang="ru-RU" b="1" i="0" baseline="0" dirty="0" smtClean="0"/>
                  <a:t>пружины действий</a:t>
                </a:r>
                <a:r>
                  <a:rPr lang="ru-RU" baseline="0" dirty="0" smtClean="0"/>
                  <a:t>» (П. Флоренский),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«состояния человека, вызывающие его </a:t>
                </a:r>
                <a:r>
                  <a:rPr lang="ru-RU" b="1" baseline="0" dirty="0" smtClean="0"/>
                  <a:t>активность</a:t>
                </a:r>
                <a:r>
                  <a:rPr lang="ru-RU" baseline="0" dirty="0" smtClean="0"/>
                  <a:t>» (С.Л. Рубинштейн),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«основания для действий или решений, проявляющиеся, как </a:t>
                </a:r>
                <a:r>
                  <a:rPr lang="ru-RU" b="1" baseline="0" dirty="0" smtClean="0"/>
                  <a:t>желания, стремления</a:t>
                </a:r>
                <a:r>
                  <a:rPr lang="ru-RU" baseline="0" dirty="0" smtClean="0"/>
                  <a:t>, необходимость» (В.Н. Мясищев),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«психологические факторы, </a:t>
                </a:r>
                <a:r>
                  <a:rPr lang="ru-RU" b="1" baseline="0" dirty="0" smtClean="0"/>
                  <a:t>изнутри</a:t>
                </a:r>
                <a:r>
                  <a:rPr lang="ru-RU" baseline="0" dirty="0" smtClean="0"/>
                  <a:t> побуждающие человека к деятельности» (З. Фрейд, А. Левицкий, В.С. Мерлин).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Кроме основной функции — побуждения к действию — мотивы имеют и вторую функцию — функцию </a:t>
                </a:r>
                <a:r>
                  <a:rPr lang="ru-RU" b="1" baseline="0" dirty="0" err="1" smtClean="0"/>
                  <a:t>смыслообразования</a:t>
                </a:r>
                <a:r>
                  <a:rPr lang="ru-RU" baseline="0" dirty="0" smtClean="0"/>
                  <a:t> (А.Н. Леонтьев)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ru-RU" baseline="0" dirty="0" smtClean="0"/>
                  <a:t>Некоторые авторы указывают на </a:t>
                </a:r>
                <a:r>
                  <a:rPr lang="ru-RU" b="1" baseline="0" dirty="0" smtClean="0"/>
                  <a:t>эмоциональный аспект </a:t>
                </a:r>
                <a:r>
                  <a:rPr lang="ru-RU" baseline="0" dirty="0" smtClean="0"/>
                  <a:t>протекания мотивационных процессов у человека. Мотив всегда связан с переживанием. </a:t>
                </a:r>
              </a:p>
              <a:p>
                <a:pPr marL="457200" lvl="1" indent="0">
                  <a:buFont typeface="Arial" pitchFamily="34" charset="0"/>
                  <a:buNone/>
                </a:pPr>
                <a:r>
                  <a:rPr lang="ru-RU" baseline="0" dirty="0" smtClean="0"/>
                  <a:t>В так называемом «цикле индивидуальной жизнедеятельности человека» мотивация </a:t>
                </a:r>
                <a:r>
                  <a:rPr lang="ru-RU" b="1" u="none" baseline="0" dirty="0" smtClean="0"/>
                  <a:t>запускается эмоцией (переживанием), вызывает желание, побуждает к действию и формирует смысл</a:t>
                </a:r>
                <a:r>
                  <a:rPr lang="ru-RU" baseline="0" dirty="0" smtClean="0"/>
                  <a:t> для совершаемых действий (или бездействий).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ru-RU" baseline="0" dirty="0" smtClean="0"/>
                  <a:t>В итоге речь идет о конкретно нашей с вами мотивации к труду. О нашем большем или меньшем желании делать хорошо/лучше/с высокой отдачей или, наоборот, — плохо свою работу. Хочу — не хочу! Активен — Не активен! Делаю — не делаю!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ru-RU" baseline="0" dirty="0" smtClean="0"/>
                  <a:t>Собственная!? Раз речь идет об активности/действиях, которые могут регулироваться, то </a:t>
                </a:r>
                <a:r>
                  <a:rPr lang="ru-RU" b="1" baseline="0" dirty="0" smtClean="0"/>
                  <a:t>никому другому это не нужно больше, чем нам самим</a:t>
                </a:r>
                <a:r>
                  <a:rPr lang="ru-RU" baseline="0" dirty="0" smtClean="0"/>
                  <a:t>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endParaRPr lang="ru-RU" baseline="0" dirty="0" smtClean="0"/>
              </a:p>
              <a:p>
                <a:pPr marL="457200" lvl="1" indent="0">
                  <a:buFont typeface="Arial" pitchFamily="34" charset="0"/>
                  <a:buNone/>
                </a:pPr>
                <a:endParaRPr lang="ru-RU" baseline="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393-C1C0-47FE-9879-29AE6B621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52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Откуда корни?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Менеджмент</a:t>
            </a:r>
            <a:r>
              <a:rPr lang="ru-RU" baseline="0" dirty="0" smtClean="0"/>
              <a:t> и психология являются различными областями научного знания, четко дифференцированными и отграниченными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Предмет «психология управления» — предмет молодой и только становящийся. Пока еще синтез двух предметных дисциплин нельзя считать удовлетворительным. 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Теоретики менеджмента, создавая свои учебники, не придают большого значения психологическим аспектам управленческой деятельности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В свою очередь, психологи-теоретики — недостаточно учитывают внутреннюю специфику управления, ставя психологизм «во главу угла».</a:t>
            </a:r>
          </a:p>
          <a:p>
            <a:pPr marL="0" indent="0">
              <a:buFont typeface="+mj-lt"/>
              <a:buNone/>
            </a:pPr>
            <a:r>
              <a:rPr lang="ru-RU" dirty="0" smtClean="0"/>
              <a:t>Данные особенности</a:t>
            </a:r>
            <a:r>
              <a:rPr lang="ru-RU" baseline="0" dirty="0" smtClean="0"/>
              <a:t> проявляются столь выпукло, что, читая текст по психологии управления, можно с большой долей вероятности определить, кто по профессии автор текста: психолог или теоретик менеджмента. </a:t>
            </a:r>
          </a:p>
          <a:p>
            <a:pPr marL="0" indent="0">
              <a:buFont typeface="+mj-lt"/>
              <a:buNone/>
            </a:pPr>
            <a:r>
              <a:rPr lang="ru-RU" b="1" baseline="0" dirty="0" smtClean="0"/>
              <a:t>Зачем это все нам?</a:t>
            </a:r>
          </a:p>
          <a:p>
            <a:pPr marL="0" indent="0">
              <a:buFont typeface="+mj-lt"/>
              <a:buNone/>
            </a:pPr>
            <a:r>
              <a:rPr lang="ru-RU" b="0" baseline="0" dirty="0" smtClean="0"/>
              <a:t>К сожалению, для двух выводов: один — плохой, другой — обнадеживающий:</a:t>
            </a:r>
          </a:p>
          <a:p>
            <a:pPr marL="228600" indent="-228600">
              <a:buFont typeface="+mj-lt"/>
              <a:buAutoNum type="arabicPeriod"/>
            </a:pPr>
            <a:r>
              <a:rPr lang="ru-RU" b="0" baseline="0" dirty="0" smtClean="0"/>
              <a:t>Плохой! Профессиональные </a:t>
            </a:r>
            <a:r>
              <a:rPr lang="ru-RU" b="0" baseline="0" dirty="0" err="1" smtClean="0"/>
              <a:t>мотиваторы</a:t>
            </a:r>
            <a:r>
              <a:rPr lang="ru-RU" b="0" baseline="0" dirty="0" smtClean="0"/>
              <a:t>, т.е. управленцы, компетентные и в менеджменте и в психологии, которые смогут грамотно помочь нам в поддержке нашего желания с высокой отдачей выполнять нашу работу и совершенствоваться в ней — в достаточном количестве, чтобы мы с вами гарантированно с ними встречались хотя бы через раз — в обозримом будущем не предвидится. И это стоит принять, как данность. </a:t>
            </a:r>
          </a:p>
          <a:p>
            <a:pPr marL="228600" indent="-228600">
              <a:buFont typeface="+mj-lt"/>
              <a:buAutoNum type="arabicPeriod"/>
            </a:pPr>
            <a:r>
              <a:rPr lang="ru-RU" b="0" baseline="0" dirty="0" smtClean="0"/>
              <a:t>Второй, как обещал — обнадеживающий.</a:t>
            </a:r>
            <a:r>
              <a:rPr lang="ru-RU" b="1" baseline="0" dirty="0" smtClean="0"/>
              <a:t> Основные механизмы саморегулирования </a:t>
            </a:r>
            <a:r>
              <a:rPr lang="ru-RU" b="0" baseline="0" dirty="0" smtClean="0"/>
              <a:t>нашего желания работать с высокой отдачей </a:t>
            </a:r>
            <a:r>
              <a:rPr lang="ru-RU" b="1" baseline="0" dirty="0" smtClean="0"/>
              <a:t>находятся в нас самих</a:t>
            </a:r>
            <a:r>
              <a:rPr lang="ru-RU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b="0" baseline="0" dirty="0" smtClean="0"/>
              <a:t>Поэтому, как в древней китайской притче или в относительно недавней популярной песенке — Все в твоих руках.  </a:t>
            </a:r>
            <a:r>
              <a:rPr lang="ru-RU" b="0" baseline="0" dirty="0" err="1" smtClean="0"/>
              <a:t>Местомение</a:t>
            </a:r>
            <a:r>
              <a:rPr lang="ru-RU" b="0" baseline="0" dirty="0" smtClean="0"/>
              <a:t> «твои» я употребил, чтобы подчеркнуть возможность и ответственность каждого из нас за самого себя. </a:t>
            </a:r>
          </a:p>
          <a:p>
            <a:pPr marL="0" indent="0">
              <a:buFont typeface="+mj-lt"/>
              <a:buNone/>
            </a:pPr>
            <a:endParaRPr lang="ru-RU" b="1" baseline="0" dirty="0" smtClean="0"/>
          </a:p>
          <a:p>
            <a:pPr marL="0" indent="0">
              <a:buFont typeface="+mj-lt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393-C1C0-47FE-9879-29AE6B621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4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 от обратного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Противоположность осознанности ― </a:t>
            </a:r>
            <a:r>
              <a:rPr lang="ru-RU" b="1" dirty="0" smtClean="0"/>
              <a:t>бессознательность, механичность</a:t>
            </a:r>
            <a:r>
              <a:rPr lang="ru-RU" dirty="0" smtClean="0"/>
              <a:t>…</a:t>
            </a:r>
            <a:r>
              <a:rPr lang="ru-RU" baseline="0" dirty="0" smtClean="0"/>
              <a:t> действий, процессов и переживаний. </a:t>
            </a:r>
            <a:r>
              <a:rPr lang="ru-RU" dirty="0" smtClean="0"/>
              <a:t>Жизнь на автопилоте. Полудремотное состояние. Потеря</a:t>
            </a:r>
            <a:r>
              <a:rPr lang="ru-RU" baseline="0" dirty="0" smtClean="0"/>
              <a:t> </a:t>
            </a:r>
            <a:r>
              <a:rPr lang="ru-RU" dirty="0" smtClean="0"/>
              <a:t>контакта с реальностью. В этом состоянии у нас нет никакого выбора, никакой свободы —не мы проживаем жизнь, а жизнь проживает нас. </a:t>
            </a:r>
          </a:p>
          <a:p>
            <a:endParaRPr lang="ru-RU" dirty="0" smtClean="0"/>
          </a:p>
          <a:p>
            <a:pPr lvl="4" algn="l"/>
            <a:r>
              <a:rPr lang="ru-RU" i="1" dirty="0" smtClean="0"/>
              <a:t>Если привлечь</a:t>
            </a:r>
            <a:r>
              <a:rPr lang="ru-RU" i="1" baseline="0" dirty="0" smtClean="0"/>
              <a:t> несколько толкований из буддизма, то</a:t>
            </a:r>
            <a:r>
              <a:rPr lang="ru-RU" i="1" dirty="0" smtClean="0"/>
              <a:t> механичность (</a:t>
            </a:r>
            <a:r>
              <a:rPr lang="ru-RU" i="1" dirty="0" err="1" smtClean="0"/>
              <a:t>прамада</a:t>
            </a:r>
            <a:r>
              <a:rPr lang="ru-RU" i="1" dirty="0" smtClean="0"/>
              <a:t>) — рассеянность, отвлечение,</a:t>
            </a:r>
            <a:r>
              <a:rPr lang="ru-RU" i="1" baseline="0" dirty="0" smtClean="0"/>
              <a:t> </a:t>
            </a:r>
            <a:r>
              <a:rPr lang="ru-RU" i="1" dirty="0" smtClean="0"/>
              <a:t>беспечность, небрежность, безотчетность,</a:t>
            </a:r>
            <a:r>
              <a:rPr lang="ru-RU" i="1" baseline="0" dirty="0" smtClean="0"/>
              <a:t> </a:t>
            </a:r>
            <a:r>
              <a:rPr lang="ru-RU" i="1" dirty="0" smtClean="0"/>
              <a:t>забытье, погружение в грезы ума,</a:t>
            </a:r>
            <a:r>
              <a:rPr lang="ru-RU" i="1" baseline="0" dirty="0" smtClean="0"/>
              <a:t> </a:t>
            </a:r>
            <a:r>
              <a:rPr lang="ru-RU" i="1" dirty="0" smtClean="0"/>
              <a:t>опьянение и прочее подобное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Что же такое осознанность?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dirty="0" smtClean="0"/>
              <a:t>В управлении</a:t>
            </a:r>
            <a:r>
              <a:rPr lang="ru-RU" baseline="0" dirty="0" smtClean="0"/>
              <a:t> — используется термин </a:t>
            </a:r>
            <a:r>
              <a:rPr lang="ru-RU" b="1" baseline="0" dirty="0" smtClean="0"/>
              <a:t>вовлеченность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baseline="0" dirty="0" smtClean="0"/>
              <a:t>В психологии — осознание себя </a:t>
            </a:r>
            <a:r>
              <a:rPr lang="ru-RU" b="1" baseline="0" dirty="0" smtClean="0"/>
              <a:t>«здесь и сейчас» </a:t>
            </a:r>
            <a:r>
              <a:rPr lang="ru-RU" baseline="0" dirty="0" smtClean="0"/>
              <a:t>в каждый момент времени. </a:t>
            </a:r>
            <a:r>
              <a:rPr lang="ru-RU" dirty="0" smtClean="0"/>
              <a:t>Это </a:t>
            </a:r>
            <a:r>
              <a:rPr lang="ru-RU" b="1" dirty="0" smtClean="0"/>
              <a:t>состояние, в котором мы отдаем себе отчет кто мы и где мы находимся</a:t>
            </a:r>
            <a:r>
              <a:rPr lang="ru-RU" dirty="0" smtClean="0"/>
              <a:t>.</a:t>
            </a:r>
            <a:endParaRPr lang="ru-RU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В психологической подготовке (спортсменов и бойцов спецназа) — </a:t>
            </a:r>
            <a:r>
              <a:rPr lang="ru-RU" b="1" baseline="0" dirty="0" smtClean="0"/>
              <a:t>эффект присутствия</a:t>
            </a:r>
            <a:r>
              <a:rPr lang="ru-RU" baseline="0" dirty="0" smtClean="0"/>
              <a:t>, эффект пребывания человека во всем, что он делает.</a:t>
            </a:r>
          </a:p>
          <a:p>
            <a:pPr marL="1828800" lvl="4" indent="0" algn="l">
              <a:buFont typeface="Arial" pitchFamily="34" charset="0"/>
              <a:buNone/>
            </a:pPr>
            <a:r>
              <a:rPr lang="ru-RU" i="1" baseline="0" dirty="0" smtClean="0"/>
              <a:t>Кстати, неожиданный эффект: как только человек перестает присутствовать в том, что делает — им овладевает страх.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b="1" i="0" baseline="0" dirty="0" smtClean="0"/>
              <a:t>В сущности —  </a:t>
            </a:r>
            <a:r>
              <a:rPr lang="ru-RU" b="1" dirty="0" smtClean="0"/>
              <a:t>непрерывная внимательность в каждое мгновение жизни, </a:t>
            </a:r>
            <a:r>
              <a:rPr lang="ru-RU" dirty="0" smtClean="0"/>
              <a:t>непрерывная бодрость сознания</a:t>
            </a:r>
            <a:r>
              <a:rPr lang="ru-RU" b="1" dirty="0" smtClean="0"/>
              <a:t>. </a:t>
            </a:r>
            <a:r>
              <a:rPr lang="ru-RU" dirty="0" smtClean="0"/>
              <a:t>Когда во время выполнения каких-либо действий не происходит блуждания в мыслях, а внимание направлено на то, что совершается конкретно в данный момент. В буддизме осознанность – это пробуждение сознания! </a:t>
            </a:r>
            <a:r>
              <a:rPr lang="ru-RU" i="1" dirty="0" smtClean="0"/>
              <a:t>(Не</a:t>
            </a:r>
            <a:r>
              <a:rPr lang="ru-RU" i="1" baseline="0" dirty="0" smtClean="0"/>
              <a:t> случайно это однокоренные слова</a:t>
            </a:r>
            <a:r>
              <a:rPr lang="ru-RU" i="1" dirty="0" smtClean="0"/>
              <a:t>).</a:t>
            </a:r>
          </a:p>
          <a:p>
            <a:pPr marL="0" lvl="0" indent="0" algn="l">
              <a:buFont typeface="Arial" pitchFamily="34" charset="0"/>
              <a:buNone/>
            </a:pPr>
            <a:endParaRPr lang="ru-RU" i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393-C1C0-47FE-9879-29AE6B621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72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Когда человек осознан</a:t>
            </a:r>
            <a:r>
              <a:rPr lang="ru-RU" dirty="0" smtClean="0"/>
              <a:t>, то он:</a:t>
            </a:r>
          </a:p>
          <a:p>
            <a:pPr marL="228600" indent="-228600">
              <a:buFont typeface="+mj-lt"/>
              <a:buAutoNum type="arabicPeriod"/>
            </a:pPr>
            <a:r>
              <a:rPr lang="ru-RU" b="1" dirty="0" smtClean="0"/>
              <a:t>Понимает подлинные  причины  своих действий,  и потому свободен выбирать, как ему поступать</a:t>
            </a:r>
          </a:p>
          <a:p>
            <a:pPr marL="228600" indent="-228600">
              <a:buFont typeface="+mj-lt"/>
              <a:buAutoNum type="arabicPeriod"/>
            </a:pPr>
            <a:r>
              <a:rPr lang="ru-RU" b="1" dirty="0" smtClean="0"/>
              <a:t>Предвидит следствия своих действий, отличается развитым чувством  ответственности</a:t>
            </a:r>
            <a:r>
              <a:rPr lang="ru-RU" dirty="0" smtClean="0"/>
              <a:t>, и потому он и окружающий его мир защищен от неприятных  последствий.</a:t>
            </a:r>
          </a:p>
          <a:p>
            <a:pPr marL="228600" indent="-228600">
              <a:buFont typeface="+mj-lt"/>
              <a:buAutoNum type="arabicPeriod"/>
            </a:pPr>
            <a:r>
              <a:rPr lang="ru-RU" b="1" dirty="0" smtClean="0"/>
              <a:t>Способен столкнуться с проблемой на прямую</a:t>
            </a:r>
            <a:r>
              <a:rPr lang="ru-RU" dirty="0" smtClean="0"/>
              <a:t>, посмотреть ей в глаза, </a:t>
            </a:r>
            <a:r>
              <a:rPr lang="ru-RU" b="1" dirty="0" smtClean="0"/>
              <a:t>понять её истинную природу </a:t>
            </a:r>
            <a:r>
              <a:rPr lang="ru-RU" dirty="0" smtClean="0"/>
              <a:t>и растворить её. Осознанность </a:t>
            </a:r>
            <a:r>
              <a:rPr lang="ru-RU" b="1" dirty="0" smtClean="0"/>
              <a:t>порождает действие</a:t>
            </a:r>
            <a:r>
              <a:rPr lang="ru-RU" dirty="0" smtClean="0"/>
              <a:t>, если это необходимо. Причем действие, </a:t>
            </a:r>
            <a:r>
              <a:rPr lang="ru-RU" b="1" dirty="0" smtClean="0"/>
              <a:t>наиболее эффективное для разрешения проблемы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И так,, и то каким образом вы его направляете.</a:t>
            </a:r>
          </a:p>
          <a:p>
            <a:endParaRPr lang="ru-RU" dirty="0" smtClean="0"/>
          </a:p>
          <a:p>
            <a:r>
              <a:rPr lang="ru-RU" dirty="0" smtClean="0"/>
              <a:t>Выжимка…</a:t>
            </a:r>
          </a:p>
          <a:p>
            <a:endParaRPr lang="ru-RU" dirty="0" smtClean="0"/>
          </a:p>
          <a:p>
            <a:r>
              <a:rPr lang="ru-RU" dirty="0" smtClean="0"/>
              <a:t>Внимательность</a:t>
            </a:r>
            <a:r>
              <a:rPr lang="ru-RU" baseline="0" dirty="0" smtClean="0"/>
              <a:t> (осознанность) — это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Всецело присутствие в нашем текущем переживании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Ясное осознание своих целей и отношений между тем, что сейчас делаешь и своей целью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Продолжаем прилагать усилия с прилежанием, при этом стараемся быстро избавляться от неудачных (нерезультативных) действий ума, тела и речи.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Качество осознанности, к которому стремятся буддисты, часто называется «внимательностью» (англ. </a:t>
            </a:r>
            <a:r>
              <a:rPr lang="ru-RU" dirty="0" err="1" smtClean="0"/>
              <a:t>mindfulness</a:t>
            </a:r>
            <a:r>
              <a:rPr lang="ru-RU" dirty="0" smtClean="0"/>
              <a:t> – прим. перев.). Но одно и то же слово на английском используется для трех разных слов на санскрите, которые имеют различные оттенки значения.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Смрити</a:t>
            </a:r>
            <a:r>
              <a:rPr lang="ru-RU" dirty="0" smtClean="0"/>
              <a:t> (на пали – сати) обычно переводится как внимательность или осознанность, но его первостепенное значение ― это воспоминание или даже память. Как и в случае с английским словом «памятование» (</a:t>
            </a:r>
            <a:r>
              <a:rPr lang="ru-RU" dirty="0" err="1" smtClean="0"/>
              <a:t>recollectedness</a:t>
            </a:r>
            <a:r>
              <a:rPr lang="ru-RU" dirty="0" smtClean="0"/>
              <a:t>), </a:t>
            </a:r>
            <a:r>
              <a:rPr lang="ru-RU" dirty="0" err="1" smtClean="0"/>
              <a:t>смрити</a:t>
            </a:r>
            <a:r>
              <a:rPr lang="ru-RU" dirty="0" smtClean="0"/>
              <a:t> обычно используется для обозначения состояния, когда мы </a:t>
            </a:r>
            <a:r>
              <a:rPr lang="ru-RU" b="1" dirty="0" smtClean="0"/>
              <a:t>присутствуем в нашем текущем переживании</a:t>
            </a:r>
            <a:r>
              <a:rPr lang="ru-RU" dirty="0" smtClean="0"/>
              <a:t>, в противоположность отвлечению или рассеянности. 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Сампраджня</a:t>
            </a:r>
            <a:r>
              <a:rPr lang="ru-RU" dirty="0" smtClean="0"/>
              <a:t> (</a:t>
            </a:r>
            <a:r>
              <a:rPr lang="ru-RU" dirty="0" err="1" smtClean="0"/>
              <a:t>сампаджанна</a:t>
            </a:r>
            <a:r>
              <a:rPr lang="ru-RU" dirty="0" smtClean="0"/>
              <a:t> на пали) буквально означает «ясное знание». Это слово используется для обозначения того, что </a:t>
            </a:r>
            <a:r>
              <a:rPr lang="ru-RU" b="1" dirty="0" smtClean="0"/>
              <a:t>ты ясно знаешь свои цели и отношение между тем, что ты делаешь, и твоей целью</a:t>
            </a:r>
            <a:r>
              <a:rPr lang="ru-RU" dirty="0" smtClean="0"/>
              <a:t>. </a:t>
            </a:r>
            <a:r>
              <a:rPr lang="ru-RU" dirty="0" err="1" smtClean="0"/>
              <a:t>Сангхаракшита</a:t>
            </a:r>
            <a:r>
              <a:rPr lang="ru-RU" dirty="0" smtClean="0"/>
              <a:t> часто говорит о </a:t>
            </a:r>
            <a:r>
              <a:rPr lang="ru-RU" dirty="0" err="1" smtClean="0"/>
              <a:t>сампраджне</a:t>
            </a:r>
            <a:r>
              <a:rPr lang="ru-RU" dirty="0" smtClean="0"/>
              <a:t> как о «</a:t>
            </a:r>
            <a:r>
              <a:rPr lang="ru-RU" dirty="0" err="1" smtClean="0"/>
              <a:t>осознавании</a:t>
            </a:r>
            <a:r>
              <a:rPr lang="ru-RU" dirty="0" smtClean="0"/>
              <a:t> цели». 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Апрамада</a:t>
            </a:r>
            <a:r>
              <a:rPr lang="ru-RU" dirty="0" smtClean="0"/>
              <a:t> (</a:t>
            </a:r>
            <a:r>
              <a:rPr lang="ru-RU" dirty="0" err="1" smtClean="0"/>
              <a:t>аппамада</a:t>
            </a:r>
            <a:r>
              <a:rPr lang="ru-RU" dirty="0" smtClean="0"/>
              <a:t> на пали) означает осознанность в активном, этическом смысле – иногда это переводится как бдительность. Она означает, что мы </a:t>
            </a:r>
            <a:r>
              <a:rPr lang="ru-RU" b="1" dirty="0" smtClean="0">
                <a:solidFill>
                  <a:srgbClr val="C00000"/>
                </a:solidFill>
              </a:rPr>
              <a:t>внимательно ограждаем себя от неискусных действий тела, речи и ума</a:t>
            </a:r>
            <a:r>
              <a:rPr lang="ru-RU" dirty="0" smtClean="0"/>
              <a:t>. (Последние слова Будды, как говорят, были «</a:t>
            </a:r>
            <a:r>
              <a:rPr lang="ru-RU" dirty="0" err="1" smtClean="0"/>
              <a:t>Аппамадена</a:t>
            </a:r>
            <a:r>
              <a:rPr lang="ru-RU" dirty="0" smtClean="0"/>
              <a:t> </a:t>
            </a:r>
            <a:r>
              <a:rPr lang="ru-RU" dirty="0" err="1" smtClean="0"/>
              <a:t>сампадетха</a:t>
            </a:r>
            <a:r>
              <a:rPr lang="ru-RU" dirty="0" smtClean="0"/>
              <a:t>» (на пали), что часто переводится как «</a:t>
            </a:r>
            <a:r>
              <a:rPr lang="ru-RU" b="1" dirty="0" smtClean="0"/>
              <a:t>Продолжайте прилагать усилия с</a:t>
            </a:r>
            <a:r>
              <a:rPr lang="ru-RU" dirty="0" smtClean="0"/>
              <a:t> бдительностью (</a:t>
            </a:r>
            <a:r>
              <a:rPr lang="ru-RU" b="1" dirty="0" smtClean="0"/>
              <a:t>прилежанием</a:t>
            </a:r>
            <a:r>
              <a:rPr lang="ru-RU" dirty="0" smtClean="0"/>
              <a:t>!?)»). Противоположность этому – </a:t>
            </a:r>
            <a:r>
              <a:rPr lang="ru-RU" dirty="0" err="1" smtClean="0"/>
              <a:t>прамада</a:t>
            </a:r>
            <a:r>
              <a:rPr lang="ru-RU" dirty="0" smtClean="0"/>
              <a:t>, что означает, помимо прочего, опьянение, беспечность и небрежность. </a:t>
            </a:r>
          </a:p>
          <a:p>
            <a:endParaRPr lang="ru-RU" dirty="0" smtClean="0"/>
          </a:p>
          <a:p>
            <a:r>
              <a:rPr lang="ru-RU" dirty="0" smtClean="0"/>
              <a:t>Рассматривая все эти три слова вместе, мы получаем некоторое представление </a:t>
            </a:r>
            <a:r>
              <a:rPr lang="ru-RU" b="1" dirty="0" smtClean="0"/>
              <a:t>о многосторонней природе </a:t>
            </a:r>
            <a:r>
              <a:rPr lang="ru-RU" dirty="0" smtClean="0"/>
              <a:t>буддийской идеи </a:t>
            </a:r>
            <a:r>
              <a:rPr lang="ru-RU" b="1" dirty="0" smtClean="0"/>
              <a:t>внимательности </a:t>
            </a:r>
            <a:r>
              <a:rPr lang="ru-RU" dirty="0" smtClean="0"/>
              <a:t>и ее первостепенной важности для жизни. Без </a:t>
            </a:r>
            <a:r>
              <a:rPr lang="ru-RU" dirty="0" err="1" smtClean="0"/>
              <a:t>смрити</a:t>
            </a:r>
            <a:r>
              <a:rPr lang="ru-RU" dirty="0" smtClean="0"/>
              <a:t> мы не будем </a:t>
            </a:r>
            <a:r>
              <a:rPr lang="ru-RU" b="1" dirty="0" smtClean="0"/>
              <a:t>присутствовать в нашем опыте (1)</a:t>
            </a:r>
            <a:r>
              <a:rPr lang="ru-RU" dirty="0" smtClean="0"/>
              <a:t>, мы не будем достаточно осознанны, чтобы наслаждаться тем, что мы делаем, или миром вокруг нас, и в нашем отвлечении у нас не будет никакой надежды на обретение </a:t>
            </a:r>
            <a:r>
              <a:rPr lang="ru-RU" dirty="0" err="1" smtClean="0"/>
              <a:t>сампраджни</a:t>
            </a:r>
            <a:r>
              <a:rPr lang="ru-RU" dirty="0" smtClean="0"/>
              <a:t> или </a:t>
            </a:r>
            <a:r>
              <a:rPr lang="ru-RU" dirty="0" err="1" smtClean="0"/>
              <a:t>апрамады</a:t>
            </a:r>
            <a:r>
              <a:rPr lang="ru-RU" dirty="0" smtClean="0"/>
              <a:t>. Без </a:t>
            </a:r>
            <a:r>
              <a:rPr lang="ru-RU" dirty="0" err="1" smtClean="0"/>
              <a:t>сампраджни</a:t>
            </a:r>
            <a:r>
              <a:rPr lang="ru-RU" dirty="0" smtClean="0"/>
              <a:t> мы </a:t>
            </a:r>
            <a:r>
              <a:rPr lang="ru-RU" b="1" dirty="0" smtClean="0"/>
              <a:t>рискуем постоянно забывать, для чего нам дана жизнь</a:t>
            </a:r>
            <a:r>
              <a:rPr lang="ru-RU" dirty="0" smtClean="0"/>
              <a:t>, бесцельно плывя по течению и </a:t>
            </a:r>
            <a:r>
              <a:rPr lang="ru-RU" b="1" dirty="0" smtClean="0"/>
              <a:t>отдаваясь на милость внешних событий, так и не достигнув наших целей (2) </a:t>
            </a:r>
            <a:r>
              <a:rPr lang="ru-RU" dirty="0" smtClean="0"/>
              <a:t>или не приведя наши решения к результату. Без </a:t>
            </a:r>
            <a:r>
              <a:rPr lang="ru-RU" dirty="0" err="1" smtClean="0"/>
              <a:t>апрамады</a:t>
            </a:r>
            <a:r>
              <a:rPr lang="ru-RU" dirty="0" smtClean="0"/>
              <a:t> мы не сможем соблюдать ни один из наших обетов</a:t>
            </a:r>
            <a:r>
              <a:rPr lang="ru-RU" baseline="0" dirty="0" smtClean="0"/>
              <a:t> (</a:t>
            </a:r>
            <a:r>
              <a:rPr lang="ru-RU" b="1" baseline="0" dirty="0" smtClean="0"/>
              <a:t>реализовывать наши цели (3)</a:t>
            </a:r>
            <a:r>
              <a:rPr lang="ru-RU" b="1" dirty="0" smtClean="0"/>
              <a:t>, </a:t>
            </a:r>
            <a:r>
              <a:rPr lang="ru-RU" dirty="0" smtClean="0"/>
              <a:t>поэтому внимательность можно назвать основой для всей нашей практики нравственности.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marL="0" lvl="0" indent="0" algn="l">
              <a:buFont typeface="Arial" pitchFamily="34" charset="0"/>
              <a:buNone/>
            </a:pPr>
            <a:endParaRPr lang="ru-RU" i="0" baseline="0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393-C1C0-47FE-9879-29AE6B621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3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buFont typeface="Arial" pitchFamily="34" charset="0"/>
              <a:buNone/>
            </a:pPr>
            <a:r>
              <a:rPr lang="ru-RU" i="0" baseline="0" dirty="0" smtClean="0"/>
              <a:t>Несколько слов про то, как…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 smtClean="0"/>
              <a:t>Гурджиев, описывая свой путь развития осознанности говорил, что первым шагом было осознание процесса ходьбы. То что большинство из нас имеет радость делать каждый день. </a:t>
            </a:r>
            <a:r>
              <a:rPr lang="ru-RU" b="1" dirty="0" smtClean="0"/>
              <a:t>Проследите за тем как вы ходите, каждый ваш шаг.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Если уделять этому внимание ежедневно, то</a:t>
            </a:r>
            <a:r>
              <a:rPr lang="ru-RU" b="0" dirty="0" smtClean="0"/>
              <a:t> от простого к сложному, будет развиваться способность к пониманию мира.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i="1" dirty="0" err="1" smtClean="0"/>
              <a:t>Гео́ргий</a:t>
            </a:r>
            <a:r>
              <a:rPr lang="ru-RU" i="1" dirty="0" smtClean="0"/>
              <a:t> </a:t>
            </a:r>
            <a:r>
              <a:rPr lang="ru-RU" i="1" dirty="0" err="1" smtClean="0"/>
              <a:t>Ива́нович</a:t>
            </a:r>
            <a:r>
              <a:rPr lang="ru-RU" i="1" dirty="0" smtClean="0"/>
              <a:t> </a:t>
            </a:r>
            <a:r>
              <a:rPr lang="ru-RU" i="1" dirty="0" err="1" smtClean="0"/>
              <a:t>Гурджи́ев</a:t>
            </a:r>
            <a:r>
              <a:rPr lang="ru-RU" i="1" dirty="0" smtClean="0"/>
              <a:t> — философ-мистик, </a:t>
            </a:r>
            <a:r>
              <a:rPr lang="ru-RU" i="1" dirty="0" err="1" smtClean="0"/>
              <a:t>оккультист</a:t>
            </a:r>
            <a:r>
              <a:rPr lang="ru-RU" i="1" dirty="0" smtClean="0"/>
              <a:t>, композитор и путешественник. Его работа была посвящена саморазвитию человека, росту его сознания и бытия в повседневной жизни. Также уделял большое внимание физическому развитию человека, отчего был прозван, а в последние годы жизни и представлялся «учитель танцев»</a:t>
            </a:r>
            <a:r>
              <a:rPr lang="ru-RU" dirty="0" smtClean="0"/>
              <a:t>.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i="1" dirty="0" smtClean="0"/>
              <a:t>К слову, 12 лет занимался</a:t>
            </a:r>
            <a:r>
              <a:rPr lang="ru-RU" i="1" baseline="0" dirty="0" smtClean="0"/>
              <a:t> бальными танцами. Со многими учителями. В сущности каждый из них старался </a:t>
            </a:r>
            <a:r>
              <a:rPr lang="ru-RU" b="1" i="1" baseline="0" dirty="0" smtClean="0"/>
              <a:t>донести словами — переживание правильного процесса движения тела внутри музыки </a:t>
            </a:r>
            <a:r>
              <a:rPr lang="ru-RU" i="1" baseline="0" dirty="0" smtClean="0"/>
              <a:t>— все равно ходьбы. 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i="1" baseline="0" dirty="0" smtClean="0"/>
              <a:t>Осознанности способствуют любые регулярные духовные, телесные, религиозные практики, в которые удается погружаться полностью. Спорт, молитва, медитация, путешествия, музыка, пребывание с детьми, работа в огороде… Продолжите сами! 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i="1" baseline="0" dirty="0" smtClean="0"/>
              <a:t>Важно, чтобы эти процессе захватывали полностью, а не руки делают одно, а мысли блуждают  совершенно в другом месте. </a:t>
            </a:r>
            <a:endParaRPr lang="ru-RU" i="1" dirty="0" smtClean="0"/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Всегда и ко всему стоит относиться спокойно. Эмоции можно</a:t>
            </a:r>
            <a:r>
              <a:rPr lang="ru-RU" baseline="0" dirty="0" smtClean="0"/>
              <a:t> (и нужно) признать и… не идти у них на поводу. </a:t>
            </a:r>
            <a:endParaRPr lang="ru-RU" dirty="0" smtClean="0"/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Воспринимая каждую ситуацию, каждый момент в жизни — как урок.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Регулярно</a:t>
            </a:r>
            <a:r>
              <a:rPr lang="ru-RU" baseline="0" dirty="0" smtClean="0"/>
              <a:t> </a:t>
            </a:r>
            <a:r>
              <a:rPr lang="ru-RU" dirty="0" smtClean="0"/>
              <a:t>выручать себя вопросами.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ru-RU" dirty="0" smtClean="0"/>
              <a:t>Как и что мы здесь должны и можем делать?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ru-RU" dirty="0" smtClean="0"/>
              <a:t>Для чего?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ru-RU" dirty="0" smtClean="0"/>
              <a:t>Что будет?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ru-RU" dirty="0" smtClean="0"/>
              <a:t>Как быть?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ru-RU" dirty="0" smtClean="0"/>
              <a:t>Еще раз: как и что мы должны и можем делать прямо сейчас в этом странном</a:t>
            </a:r>
            <a:r>
              <a:rPr lang="ru-RU" baseline="0" dirty="0" smtClean="0"/>
              <a:t> </a:t>
            </a:r>
            <a:r>
              <a:rPr lang="ru-RU" dirty="0" smtClean="0"/>
              <a:t>хаосе переживаний?</a:t>
            </a:r>
          </a:p>
          <a:p>
            <a:pPr marL="1828800" lvl="4" indent="0">
              <a:buFont typeface="Arial" pitchFamily="34" charset="0"/>
              <a:buNone/>
            </a:pPr>
            <a:endParaRPr lang="ru-RU" i="1" dirty="0" smtClean="0"/>
          </a:p>
          <a:p>
            <a:pPr marL="1828800" lvl="4" indent="0">
              <a:buFont typeface="Arial" pitchFamily="34" charset="0"/>
              <a:buNone/>
            </a:pPr>
            <a:r>
              <a:rPr lang="ru-RU" i="1" dirty="0" smtClean="0"/>
              <a:t>Мне это немного напоминает славянские</a:t>
            </a:r>
            <a:r>
              <a:rPr lang="ru-RU" i="1" baseline="0" dirty="0" smtClean="0"/>
              <a:t> традиции противодействия проискам нечистой силы. Если заблудился и «леший водит», то чары его рассеиваются, если задать вопрос: «А куда мы идем?»</a:t>
            </a:r>
          </a:p>
          <a:p>
            <a:pPr marL="1828800" lvl="4" indent="0">
              <a:buFont typeface="Arial" pitchFamily="34" charset="0"/>
              <a:buNone/>
            </a:pPr>
            <a:endParaRPr lang="ru-RU" i="1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 smtClean="0"/>
              <a:t>Если возникает ощущение, что ситуация дисгармонична, а поступки неправильные, необходимо просто пробудить осознанность — внимательно,</a:t>
            </a:r>
            <a:r>
              <a:rPr lang="ru-RU" baseline="0" dirty="0" smtClean="0"/>
              <a:t> не эмоционально вглядеться</a:t>
            </a:r>
            <a:r>
              <a:rPr lang="ru-RU" dirty="0" smtClean="0"/>
              <a:t>. И это обычно самый лучший выход из любого положения.</a:t>
            </a:r>
          </a:p>
          <a:p>
            <a:pPr marL="228600" lvl="0" indent="-22860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393-C1C0-47FE-9879-29AE6B621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4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 </a:t>
            </a:r>
            <a:r>
              <a:rPr lang="ru-RU" i="0" baseline="0" dirty="0" smtClean="0"/>
              <a:t>Какие дивиденды, если 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dirty="0" smtClean="0"/>
              <a:t>Меньше</a:t>
            </a:r>
            <a:r>
              <a:rPr lang="ru-RU" baseline="0" dirty="0" smtClean="0"/>
              <a:t> суетимся! /</a:t>
            </a:r>
            <a:r>
              <a:rPr lang="ru-RU" i="1" dirty="0" smtClean="0"/>
              <a:t>Чтобы сэкономить время, и сделать все побыстрее, мы совершаем столько погрешностей, что в итоге тратим время и силы без всякого результата</a:t>
            </a:r>
            <a:r>
              <a:rPr lang="ru-RU" dirty="0" smtClean="0"/>
              <a:t>/.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dirty="0" smtClean="0"/>
              <a:t>По мере большего и большего развития внимательности мы развиваем способность выбирать собственные</a:t>
            </a:r>
            <a:r>
              <a:rPr lang="ru-RU" baseline="0" dirty="0" smtClean="0"/>
              <a:t> </a:t>
            </a:r>
            <a:r>
              <a:rPr lang="ru-RU" dirty="0" smtClean="0"/>
              <a:t>реакции на обстоятельства, других людей и деятельность нашего собственного ума. /</a:t>
            </a:r>
            <a:r>
              <a:rPr lang="ru-RU" i="1" dirty="0" smtClean="0"/>
              <a:t>Не действия в состоянии аффекта, а — сознательный выбор</a:t>
            </a:r>
            <a:r>
              <a:rPr lang="ru-RU" dirty="0" smtClean="0"/>
              <a:t>/</a:t>
            </a:r>
          </a:p>
          <a:p>
            <a:pPr marL="171450" lvl="0" indent="-171450" algn="l">
              <a:buFont typeface="Arial" pitchFamily="34" charset="0"/>
              <a:buChar char="•"/>
            </a:pPr>
            <a:r>
              <a:rPr lang="ru-RU" dirty="0" smtClean="0"/>
              <a:t>Меньше</a:t>
            </a:r>
            <a:r>
              <a:rPr lang="ru-RU" baseline="0" dirty="0" smtClean="0"/>
              <a:t> </a:t>
            </a:r>
            <a:r>
              <a:rPr lang="ru-RU" dirty="0" smtClean="0"/>
              <a:t>заблуждений, неудовлетворенности и страданий!</a:t>
            </a:r>
          </a:p>
          <a:p>
            <a:pPr marL="171450" lvl="0" indent="-171450" algn="l">
              <a:buFont typeface="Arial" pitchFamily="34" charset="0"/>
              <a:buChar char="•"/>
            </a:pPr>
            <a:r>
              <a:rPr lang="ru-RU" dirty="0" smtClean="0"/>
              <a:t>Ко</a:t>
            </a:r>
            <a:r>
              <a:rPr lang="ru-RU" baseline="0" dirty="0" smtClean="0"/>
              <a:t> всему, что мы делаем </a:t>
            </a:r>
            <a:r>
              <a:rPr lang="ru-RU" dirty="0" smtClean="0"/>
              <a:t>добавляется гармония, эффективность, ясность, аккуратность, точность и др.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dirty="0" smtClean="0"/>
              <a:t>Появляется спокойствие, внимательность, чуткость, восприимчивость, чувствительность, терпимость. И это срабатывает во всех ситуациях.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dirty="0" smtClean="0"/>
              <a:t>Более глубоко ощущаем  красоту.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i="1" dirty="0" smtClean="0"/>
              <a:t>Какое наслаждения рассматривать что-нибудь, которое разум считает окрашенным в один цвет, но которое при достаточной осознанности настоящего под лучами солнца приобретает тысячи оттенков! Конечно, проще использовать свою логику и сказать - это белое, это тёмно-синее, это светло-синее. Но что если выключить логику и включить сознание? Что ты увидишь тогда?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dirty="0" smtClean="0"/>
          </a:p>
          <a:p>
            <a:pPr algn="ctr"/>
            <a:r>
              <a:rPr lang="ru-RU" sz="1200" i="1" dirty="0" smtClean="0"/>
              <a:t>«</a:t>
            </a:r>
            <a:r>
              <a:rPr lang="ru-RU" sz="1200" b="1" i="1" dirty="0" smtClean="0"/>
              <a:t>Значительные проблемы, стоящие перед нами, </a:t>
            </a:r>
          </a:p>
          <a:p>
            <a:pPr algn="ctr"/>
            <a:r>
              <a:rPr lang="ru-RU" sz="1200" b="1" i="1" dirty="0" smtClean="0"/>
              <a:t>не могут быть решены на том же уровне мышления, </a:t>
            </a:r>
          </a:p>
          <a:p>
            <a:pPr algn="ctr"/>
            <a:r>
              <a:rPr lang="ru-RU" sz="1200" b="1" i="1" dirty="0" smtClean="0"/>
              <a:t>на котором мы их создали</a:t>
            </a:r>
            <a:r>
              <a:rPr lang="ru-RU" sz="1200" i="1" dirty="0" smtClean="0"/>
              <a:t>».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Альберт Эйнштейн</a:t>
            </a:r>
          </a:p>
          <a:p>
            <a:pPr marL="171450" lvl="0" indent="-171450" algn="l">
              <a:buFont typeface="Arial" pitchFamily="34" charset="0"/>
              <a:buChar char="•"/>
            </a:pPr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Метафоры</a:t>
            </a:r>
            <a:r>
              <a:rPr lang="ru-RU" b="1" baseline="0" dirty="0" smtClean="0"/>
              <a:t> механичности</a:t>
            </a:r>
            <a:r>
              <a:rPr lang="ru-RU" baseline="0" dirty="0" smtClean="0"/>
              <a:t>.</a:t>
            </a:r>
          </a:p>
          <a:p>
            <a:r>
              <a:rPr lang="ru-RU" i="1" u="sng" dirty="0" smtClean="0"/>
              <a:t>Пример</a:t>
            </a:r>
            <a:r>
              <a:rPr lang="ru-RU" i="1" u="sng" baseline="0" dirty="0" smtClean="0"/>
              <a:t> 1.</a:t>
            </a:r>
            <a:r>
              <a:rPr lang="ru-RU" baseline="0" dirty="0" smtClean="0"/>
              <a:t> </a:t>
            </a:r>
            <a:r>
              <a:rPr lang="ru-RU" dirty="0" smtClean="0"/>
              <a:t>Представьте себе </a:t>
            </a:r>
            <a:r>
              <a:rPr lang="ru-RU" b="1" dirty="0" smtClean="0"/>
              <a:t>неискушенного ювелира</a:t>
            </a:r>
            <a:r>
              <a:rPr lang="ru-RU" dirty="0" smtClean="0"/>
              <a:t>, который должен под микроскопом собрать из нескольких чрезвычайно тонких частиц удивительной аккуратности и красоты украшение. И вот он берет </a:t>
            </a:r>
            <a:r>
              <a:rPr lang="ru-RU" b="1" dirty="0" smtClean="0"/>
              <a:t>отбойный молоток</a:t>
            </a:r>
            <a:r>
              <a:rPr lang="ru-RU" dirty="0" smtClean="0"/>
              <a:t>, и подходит к столу, на котором должна произойти его ювелирная работа… Чувствуете, к чему идет?</a:t>
            </a:r>
          </a:p>
          <a:p>
            <a:endParaRPr lang="ru-RU" dirty="0" smtClean="0"/>
          </a:p>
          <a:p>
            <a:r>
              <a:rPr lang="ru-RU" i="1" u="sng" dirty="0" smtClean="0"/>
              <a:t>Пример</a:t>
            </a:r>
            <a:r>
              <a:rPr lang="ru-RU" i="1" u="sng" baseline="0" dirty="0" smtClean="0"/>
              <a:t> 2</a:t>
            </a:r>
            <a:r>
              <a:rPr lang="ru-RU" i="1" u="sng" dirty="0" smtClean="0"/>
              <a:t>.</a:t>
            </a:r>
            <a:r>
              <a:rPr lang="ru-RU" dirty="0" smtClean="0"/>
              <a:t> </a:t>
            </a:r>
            <a:r>
              <a:rPr lang="ru-RU" b="1" dirty="0" smtClean="0"/>
              <a:t>Молодого шахматиста</a:t>
            </a:r>
            <a:r>
              <a:rPr lang="ru-RU" dirty="0" smtClean="0"/>
              <a:t>, </a:t>
            </a:r>
            <a:r>
              <a:rPr lang="ru-RU" b="1" dirty="0" smtClean="0"/>
              <a:t>после проигрыша </a:t>
            </a:r>
            <a:r>
              <a:rPr lang="ru-RU" dirty="0" smtClean="0"/>
              <a:t>двух партий гроссмейстеру, охватывает </a:t>
            </a:r>
            <a:r>
              <a:rPr lang="ru-RU" b="1" dirty="0" smtClean="0"/>
              <a:t>раздраженный азарт</a:t>
            </a:r>
            <a:r>
              <a:rPr lang="ru-RU" dirty="0" smtClean="0"/>
              <a:t>. Он думает: «Ну, все-е-е, </a:t>
            </a:r>
            <a:r>
              <a:rPr lang="ru-RU" b="1" dirty="0" smtClean="0"/>
              <a:t>сейчас я тебе покажу!</a:t>
            </a:r>
            <a:r>
              <a:rPr lang="ru-RU" dirty="0" smtClean="0"/>
              <a:t>» Следует еще одна партия. Наш неоперившийся Каспаров в порыве эмоций хватает ладью и срубает пешку. «Так! Теперь коня! На тебе! Еще одну пешку!». </a:t>
            </a:r>
            <a:r>
              <a:rPr lang="ru-RU" b="1" dirty="0" smtClean="0"/>
              <a:t>И снова мат</a:t>
            </a:r>
            <a:r>
              <a:rPr lang="ru-RU" dirty="0" smtClean="0"/>
              <a:t>. Очередной проигрыш заставляет задуматься. Как же так? Ведь мы вкладываем столько энергии, стараний и эмоций в эту игру!</a:t>
            </a:r>
          </a:p>
          <a:p>
            <a:r>
              <a:rPr lang="ru-RU" dirty="0" smtClean="0"/>
              <a:t>Эмоциональный подход к делу, в котором важно понимание, точность и внимательность – ошибка, совершая которую снова и снова, мы учимся осознавать.</a:t>
            </a:r>
          </a:p>
          <a:p>
            <a:endParaRPr lang="ru-RU" dirty="0" smtClean="0"/>
          </a:p>
          <a:p>
            <a:r>
              <a:rPr lang="ru-RU" dirty="0" smtClean="0"/>
              <a:t>Еще про осознанность и механичность.</a:t>
            </a:r>
          </a:p>
          <a:p>
            <a:r>
              <a:rPr lang="ru-RU" dirty="0" smtClean="0"/>
              <a:t>Вполне очевидно, что каждый раз,</a:t>
            </a:r>
            <a:r>
              <a:rPr lang="ru-RU" baseline="0" dirty="0" smtClean="0"/>
              <a:t> когда мы </a:t>
            </a:r>
            <a:r>
              <a:rPr lang="ru-RU" b="1" u="sng" baseline="0" dirty="0" smtClean="0"/>
              <a:t>не</a:t>
            </a:r>
            <a:r>
              <a:rPr lang="ru-RU" b="1" baseline="0" dirty="0" smtClean="0"/>
              <a:t> </a:t>
            </a:r>
            <a:r>
              <a:rPr lang="ru-RU" baseline="0" dirty="0" smtClean="0"/>
              <a:t>вглядываемся, то видим свою ситуацию</a:t>
            </a:r>
            <a:r>
              <a:rPr lang="ru-RU" dirty="0" smtClean="0"/>
              <a:t> не частью целого, а полномасштабной картиной. То есть принимаем угол комнаты за 4 стены, а "комнату" за дом. Свою мысль за себя самого. Желание за цель.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393-C1C0-47FE-9879-29AE6B621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3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Потребности заложены не только в человеке, но и во всем живом</a:t>
            </a:r>
          </a:p>
          <a:p>
            <a:pPr lvl="1">
              <a:buNone/>
            </a:pPr>
            <a:endParaRPr lang="ru-RU" sz="2200" dirty="0" smtClean="0"/>
          </a:p>
          <a:p>
            <a:r>
              <a:rPr lang="ru-RU" sz="2600" dirty="0" smtClean="0"/>
              <a:t>Кроме самих потребностей заложен и  механизм стремления к удовлетворению потребностей </a:t>
            </a:r>
          </a:p>
          <a:p>
            <a:r>
              <a:rPr lang="ru-RU" dirty="0" smtClean="0"/>
              <a:t>Основная потребность человека </a:t>
            </a:r>
            <a:r>
              <a:rPr lang="ru-RU" dirty="0" smtClean="0">
                <a:latin typeface="Arial"/>
                <a:cs typeface="Arial"/>
              </a:rPr>
              <a:t>―</a:t>
            </a:r>
            <a:r>
              <a:rPr lang="ru-RU" dirty="0" smtClean="0"/>
              <a:t> это потребность в удовлетворении потребностей</a:t>
            </a:r>
          </a:p>
          <a:p>
            <a:endParaRPr lang="ru-RU" dirty="0" smtClean="0"/>
          </a:p>
          <a:p>
            <a:pPr>
              <a:spcBef>
                <a:spcPts val="3600"/>
              </a:spcBef>
            </a:pPr>
            <a:r>
              <a:rPr lang="ru-RU" dirty="0" smtClean="0"/>
              <a:t>Очень просто. Когда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человек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удовлетворяет</a:t>
            </a:r>
            <a:r>
              <a:rPr lang="ru-RU" dirty="0" smtClean="0"/>
              <a:t> какую-либо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потребность</a:t>
            </a:r>
            <a:r>
              <a:rPr lang="ru-RU" dirty="0" smtClean="0"/>
              <a:t>, </a:t>
            </a:r>
          </a:p>
          <a:p>
            <a:pPr lvl="1">
              <a:buNone/>
            </a:pPr>
            <a:r>
              <a:rPr lang="ru-RU" dirty="0" smtClean="0"/>
              <a:t>и даже когда в его сознании только появляется уверенность, что это ему удастся, то он</a:t>
            </a:r>
          </a:p>
          <a:p>
            <a:pPr>
              <a:spcBef>
                <a:spcPts val="3600"/>
              </a:spcBef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Испытывает</a:t>
            </a:r>
            <a:r>
              <a:rPr lang="ru-RU" dirty="0" smtClean="0"/>
              <a:t> крайне приятное состояние, которое обычно называют состоянием «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счастья</a:t>
            </a:r>
            <a:r>
              <a:rPr lang="ru-RU" dirty="0" smtClean="0"/>
              <a:t>». </a:t>
            </a:r>
          </a:p>
          <a:p>
            <a:pPr>
              <a:spcBef>
                <a:spcPts val="3600"/>
              </a:spcBef>
            </a:pPr>
            <a:r>
              <a:rPr lang="ru-RU" dirty="0" smtClean="0"/>
              <a:t>К тому же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получение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желаемого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выводит</a:t>
            </a:r>
            <a:r>
              <a:rPr lang="ru-RU" dirty="0" smtClean="0"/>
              <a:t> человека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на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более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высокий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уровень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функционирования</a:t>
            </a:r>
            <a:r>
              <a:rPr lang="ru-RU" dirty="0" smtClean="0"/>
              <a:t>. </a:t>
            </a:r>
          </a:p>
          <a:p>
            <a:pPr lvl="1"/>
            <a:r>
              <a:rPr lang="ru-RU" dirty="0" smtClean="0"/>
              <a:t>Наелся - можно укреплять свой дом . </a:t>
            </a:r>
          </a:p>
          <a:p>
            <a:pPr lvl="1"/>
            <a:r>
              <a:rPr lang="ru-RU" dirty="0" smtClean="0"/>
              <a:t>Почувствовал себя в безопасности </a:t>
            </a:r>
            <a:r>
              <a:rPr lang="ru-RU" dirty="0" smtClean="0">
                <a:cs typeface="Arial"/>
              </a:rPr>
              <a:t>―</a:t>
            </a:r>
            <a:r>
              <a:rPr lang="ru-RU" dirty="0" smtClean="0"/>
              <a:t> можно приглашать гостей или заводить семью.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В итоге у человека есть три принципиальные возможности: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Удовлетворять</a:t>
            </a:r>
            <a:r>
              <a:rPr lang="ru-RU" dirty="0" smtClean="0"/>
              <a:t> усложняющиеся потребности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по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мере</a:t>
            </a:r>
            <a:r>
              <a:rPr lang="ru-RU" dirty="0" smtClean="0"/>
              <a:t> их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активации</a:t>
            </a:r>
            <a:r>
              <a:rPr lang="ru-RU" dirty="0" smtClean="0"/>
              <a:t>, вплоть до потребностей в творчестве, смысле, свободе </a:t>
            </a:r>
            <a:r>
              <a:rPr lang="ru-RU" dirty="0" smtClean="0">
                <a:latin typeface="Arial"/>
                <a:cs typeface="Arial"/>
              </a:rPr>
              <a:t>―</a:t>
            </a:r>
            <a:r>
              <a:rPr lang="ru-RU" dirty="0" smtClean="0"/>
              <a:t> до потребностей Богочеловека, развиваясь до этого уровня.</a:t>
            </a:r>
          </a:p>
          <a:p>
            <a:pPr lvl="1">
              <a:buNone/>
            </a:pPr>
            <a:r>
              <a:rPr lang="ru-RU" dirty="0" smtClean="0"/>
              <a:t>В чем плюсы? </a:t>
            </a:r>
          </a:p>
          <a:p>
            <a:pPr lvl="1"/>
            <a:r>
              <a:rPr lang="ru-RU" dirty="0" smtClean="0"/>
              <a:t>Постоянное удовлетворение усложняющихся потребностей сопровождается развитием индивидуума и состоянием «счастья» . </a:t>
            </a:r>
          </a:p>
          <a:p>
            <a:pPr lvl="1"/>
            <a:r>
              <a:rPr lang="ru-RU" dirty="0" smtClean="0"/>
              <a:t>Но это требует усилий и сопряжено с риском потерять уже имеющееся.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Стабилизироваться на уровне одной-двух </a:t>
            </a:r>
            <a:r>
              <a:rPr lang="ru-RU" dirty="0" smtClean="0"/>
              <a:t>самых простых и необходимых потребностей</a:t>
            </a:r>
          </a:p>
          <a:p>
            <a:pPr marL="1374300" lvl="1" indent="-457200">
              <a:buNone/>
            </a:pPr>
            <a:r>
              <a:rPr lang="ru-RU" dirty="0" smtClean="0"/>
              <a:t>Вроде хорошо </a:t>
            </a:r>
            <a:r>
              <a:rPr lang="ru-RU" dirty="0" smtClean="0">
                <a:latin typeface="Arial"/>
                <a:cs typeface="Arial"/>
              </a:rPr>
              <a:t>—</a:t>
            </a:r>
            <a:r>
              <a:rPr lang="ru-RU" dirty="0" smtClean="0"/>
              <a:t> просто, надежно ! </a:t>
            </a:r>
          </a:p>
          <a:p>
            <a:pPr marL="1374300" lvl="1" indent="-457200"/>
            <a:r>
              <a:rPr lang="ru-RU" dirty="0" smtClean="0"/>
              <a:t>Но, к сожалению (или к счастью), это приводит к остановке в развитии человека и к состоянию скуки, обыденности. </a:t>
            </a:r>
          </a:p>
          <a:p>
            <a:pPr marL="1374300" lvl="1" indent="-457200"/>
            <a:r>
              <a:rPr lang="ru-RU" dirty="0" smtClean="0"/>
              <a:t>Конечно, выход есть. Человек искусственно создает дефицит известных ему потребностей, а потом радостно их удовлетворяет. </a:t>
            </a:r>
          </a:p>
          <a:p>
            <a:pPr marL="1374300" lvl="1" indent="-457200">
              <a:buNone/>
            </a:pPr>
            <a:r>
              <a:rPr lang="ru-RU" dirty="0" smtClean="0"/>
              <a:t>Но и этот выход оказывается тупиком.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Отказаться</a:t>
            </a:r>
            <a:r>
              <a:rPr lang="ru-RU" dirty="0" smtClean="0"/>
              <a:t> от удовлетворения потребностей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вообще</a:t>
            </a:r>
          </a:p>
          <a:p>
            <a:pPr marL="1374300" lvl="1" indent="-457200">
              <a:buNone/>
            </a:pPr>
            <a:r>
              <a:rPr lang="ru-RU" dirty="0" smtClean="0"/>
              <a:t>Очевидно, что отказ от удовлетворения всех потребностей приводит к тотальному состоянию «несчастья» и через какое-то время к смерти</a:t>
            </a: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Резюме ПОТРЕБНОСТЬ(и)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«Предустановленные», но не обязательно активированные программы поведения (действий)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«Вживленные» в Нас посредством генетического кода и условиями жизни в начальный период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Призванные обеспечить именно нашему «Я» правильное существование и реализацию заложенного в Нас — именно в Нас — потенциала развития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самих программ-потребностей в нас встроена программа их реализации («драйвера») — стремление их удовлетворить, проявляющиеся через механизм насыщения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работа «драйверов» может быть частично или полностью блокируема волей и является «условно сознательным» процессом —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идти на поводу — «позволить» потребности активироваться, а можем «вытеснить» ее из активной зоны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процесс управления потребностями осуществляется при помощи иерархии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приоретизации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музыке — простейшая ритмическая единица мелодии, обычно состоящая из двух-семи звуков, объединенных одним логическим акцентом 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мелодия, напев 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повествовании — простейшая динамическая смысловая единица сюжета — то, что двигает вперед сюжет или подталкивает к действию героев  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мотив «увоза невесты» в мифе или сказке; «убийство старухи-процентщицы» у Ф.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М.Достоевского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мотив «мщения» у А. Дюма в «Граф Монтекристо»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искусстве — это характерный элемент, идея, шаблон, рисунок или тема, постоянно использующаяся в орнаменте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Огурец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индийском орнаменте,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цветы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дизайне мечетей в исламской культуре. Два основных римских мотива — это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яйцо в языке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мяч в барабане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  Красное знамя, серп и молот… Свастика и коричневый цвет…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Значение слова Мотив по Психологическому словарю: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Мотив — (франц.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от лат.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двигаю), 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Материальный или идеальный предмет или состояние, достижение которого выступает смыслом деятельности 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Мотив представлен субъекту в виде специфических переживаний, характеризующихся 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либо положительными эмоциями — от ожидания достижения данного предмета, 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либо отрицательными, связанными с неполнотой настоящего положения. 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Раскрываемая в поведении личности система мотивов богаче признаками, разнообразнее и более подвижна, чем потребность, составляющая ее сущность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Мотивы кристаллизуются в более проявленные и осознаваемые индивидуумом формы: импульсы, желания, цели. 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Основной единицей проявления мотива является желание, т.к. импульс является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слабоосознаваемым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(«куда-то меня тянет, а куда непонятно .. .»), а цели, как правило, опираются на желания</a:t>
            </a:r>
            <a:endParaRPr lang="ru-RU" dirty="0" smtClean="0">
              <a:effectLst/>
            </a:endParaRPr>
          </a:p>
          <a:p>
            <a:pPr rtl="0" eaLnBrk="1" latinLnBrk="0" hangingPunct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Желание ― это привлекательный образ будущего в сознании субъекта и одновременно это влечение к этому образу, т.е. «картинка» и «энергия достижения»</a:t>
            </a:r>
            <a:endParaRPr lang="ru-RU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1393-C1C0-47FE-9879-29AE6B62199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5536704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B36F-5D8F-41AA-A5B1-0647275CCC6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A773B-105A-4433-8B85-51DFAA8DE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5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2C8D5-9540-4DEF-969C-A3A0B5EB40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7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D5ECC-E4A7-4E4C-81BD-35D2185883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12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796DF-41CF-4E82-B0A7-36D12B4A4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1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D241-400C-4ECF-8FBA-955C9E248B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F6E68-EA75-4FF6-9898-B8672F334D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89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B0123-BD1B-4245-BDBE-EDF1E9F00F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11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B848-A365-4BE8-BD08-D592BEAD01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548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480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  <a:solidFill>
            <a:srgbClr val="FFFFFF"/>
          </a:solidFill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8F2E3-D3C7-420F-B940-56E0AF45BF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8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2AD85-6152-452F-BEAD-93BFB5B7D4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895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едагог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51520" y="188641"/>
            <a:ext cx="8640960" cy="720080"/>
          </a:xfrm>
        </p:spPr>
        <p:txBody>
          <a:bodyPr/>
          <a:lstStyle>
            <a:lvl1pPr algn="l">
              <a:defRPr sz="2800">
                <a:solidFill>
                  <a:srgbClr val="C00000"/>
                </a:solidFill>
                <a:latin typeface="Arial Black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5"/>
            <a:ext cx="8640960" cy="5040560"/>
          </a:xfrm>
          <a:prstGeom prst="rect">
            <a:avLst/>
          </a:prstGeom>
          <a:solidFill>
            <a:srgbClr val="EBF1DE">
              <a:alpha val="89804"/>
            </a:srgbClr>
          </a:solidFill>
        </p:spPr>
        <p:txBody>
          <a:bodyPr lIns="360000" tIns="252000"/>
          <a:lstStyle>
            <a:lvl1pPr marL="540000" indent="-540000">
              <a:spcBef>
                <a:spcPts val="1800"/>
              </a:spcBef>
              <a:buFontTx/>
              <a:buBlip>
                <a:blip r:embed="rId2"/>
              </a:buBlip>
              <a:defRPr sz="2800" b="1">
                <a:latin typeface="Arial" pitchFamily="34" charset="0"/>
                <a:cs typeface="Arial" pitchFamily="34" charset="0"/>
              </a:defRPr>
            </a:lvl1pPr>
            <a:lvl2pPr marL="1440000" indent="-360000">
              <a:buFontTx/>
              <a:buBlip>
                <a:blip r:embed="rId3"/>
              </a:buBlip>
              <a:defRPr sz="2400">
                <a:latin typeface="+mj-lt"/>
                <a:cs typeface="Arial" pitchFamily="34" charset="0"/>
              </a:defRPr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403648" y="6426072"/>
            <a:ext cx="6272336" cy="288000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ru-RU" dirty="0" smtClean="0"/>
              <a:t>Бизнес-тренер Роман </a:t>
            </a:r>
            <a:r>
              <a:rPr lang="ru-RU" dirty="0" err="1" smtClean="0"/>
              <a:t>Симуткин</a:t>
            </a:r>
            <a:r>
              <a:rPr lang="ru-RU" dirty="0" smtClean="0"/>
              <a:t>, </a:t>
            </a:r>
            <a:r>
              <a:rPr lang="en-US" dirty="0" smtClean="0"/>
              <a:t>e-mail.simur@mail.ru, </a:t>
            </a:r>
            <a:r>
              <a:rPr lang="ru-RU" dirty="0" err="1" smtClean="0"/>
              <a:t>м.т</a:t>
            </a:r>
            <a:r>
              <a:rPr lang="ru-RU" dirty="0" smtClean="0"/>
              <a:t>. +7-903-5966228</a:t>
            </a:r>
            <a:endParaRPr lang="ru-RU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00392" y="6376244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D5ECC-E4A7-4E4C-81BD-35D2185883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2" name="Дата 3"/>
          <p:cNvSpPr>
            <a:spLocks noGrp="1"/>
          </p:cNvSpPr>
          <p:nvPr>
            <p:ph type="dt" sz="half" idx="2"/>
          </p:nvPr>
        </p:nvSpPr>
        <p:spPr>
          <a:xfrm>
            <a:off x="179512" y="6356351"/>
            <a:ext cx="1224136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ru-RU" dirty="0" smtClean="0"/>
              <a:t>ИППК РУДН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2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B9BA6-BE34-4497-B9B0-3564B5B59B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83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CA4B-4FC3-4F19-905B-3D9CB0E357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41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EC28B-B1C3-4A75-A3C4-9D2B5D5637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707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A47E7-8839-4AA6-9402-CA968C3F33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210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BDFD9-F8EC-42B0-8B1B-35A7638A12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245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02D48-77ED-4B93-AF03-4F5F422D22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2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4CC36-DFB1-417B-9536-56C6A7E134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031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67E3B-644D-4048-BC72-748342F694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B36F-5D8F-41AA-A5B1-0647275CCC6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2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B36F-5D8F-41AA-A5B1-0647275CCC6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3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91264" cy="562074"/>
          </a:xfr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Arial Black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52737"/>
            <a:ext cx="4038600" cy="5073427"/>
          </a:xfrm>
          <a:prstGeom prst="rect">
            <a:avLst/>
          </a:prstGeom>
        </p:spPr>
        <p:txBody>
          <a:bodyPr/>
          <a:lstStyle>
            <a:lvl1pPr marL="342900" indent="-432000">
              <a:spcBef>
                <a:spcPts val="400"/>
              </a:spcBef>
              <a:buFontTx/>
              <a:buBlip>
                <a:blip r:embed="rId2"/>
              </a:buBlip>
              <a:defRPr sz="2800" b="1">
                <a:latin typeface="Arial" pitchFamily="34" charset="0"/>
                <a:cs typeface="Arial" pitchFamily="34" charset="0"/>
              </a:defRPr>
            </a:lvl1pPr>
            <a:lvl2pPr marL="900000" indent="-285750">
              <a:spcBef>
                <a:spcPts val="400"/>
              </a:spcBef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52737"/>
            <a:ext cx="4038600" cy="5073427"/>
          </a:xfrm>
          <a:prstGeom prst="rect">
            <a:avLst/>
          </a:prstGeom>
        </p:spPr>
        <p:txBody>
          <a:bodyPr/>
          <a:lstStyle>
            <a:lvl1pPr marL="342900" indent="-432000">
              <a:buFontTx/>
              <a:buBlip>
                <a:blip r:embed="rId2"/>
              </a:buBlip>
              <a:defRPr sz="2800" b="1">
                <a:latin typeface="Arial" pitchFamily="34" charset="0"/>
                <a:cs typeface="Arial" pitchFamily="34" charset="0"/>
              </a:defRPr>
            </a:lvl1pPr>
            <a:lvl2pPr marL="900000" indent="-285750">
              <a:spcBef>
                <a:spcPts val="400"/>
              </a:spcBef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>
          <a:xfrm>
            <a:off x="179512" y="6356351"/>
            <a:ext cx="1224136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91680" y="6356351"/>
            <a:ext cx="5904656" cy="36512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ru-RU" dirty="0" smtClean="0"/>
              <a:t>Бизнес-тренер Роман </a:t>
            </a:r>
            <a:r>
              <a:rPr lang="ru-RU" dirty="0" err="1" smtClean="0"/>
              <a:t>Симуткин</a:t>
            </a:r>
            <a:r>
              <a:rPr lang="ru-RU" dirty="0" smtClean="0"/>
              <a:t>, </a:t>
            </a:r>
            <a:r>
              <a:rPr lang="en-US" dirty="0" smtClean="0"/>
              <a:t>e-mail.simur@mail.ru, </a:t>
            </a:r>
            <a:r>
              <a:rPr lang="ru-RU" dirty="0" err="1" smtClean="0"/>
              <a:t>м.т</a:t>
            </a:r>
            <a:r>
              <a:rPr lang="ru-RU" dirty="0" smtClean="0"/>
              <a:t>. +7-903-5966228</a:t>
            </a:r>
            <a:endParaRPr lang="ru-RU" dirty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884368" y="6356351"/>
            <a:ext cx="8024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fld id="{9115B36F-5D8F-41AA-A5B1-0647275CCC6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1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B36F-5D8F-41AA-A5B1-0647275CCC6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71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3"/>
          <p:cNvSpPr>
            <a:spLocks noGrp="1"/>
          </p:cNvSpPr>
          <p:nvPr userDrawn="1"/>
        </p:nvSpPr>
        <p:spPr>
          <a:xfrm>
            <a:off x="179512" y="6309321"/>
            <a:ext cx="1224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 b="1" dirty="0" smtClean="0">
                <a:solidFill>
                  <a:srgbClr val="C00000"/>
                </a:solidFill>
              </a:rPr>
              <a:t>ИППК РУДН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91680" y="6356351"/>
            <a:ext cx="5904656" cy="365125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ru-RU" dirty="0" smtClean="0"/>
              <a:t>Бизнес-тренер Роман </a:t>
            </a:r>
            <a:r>
              <a:rPr lang="ru-RU" dirty="0" err="1" smtClean="0"/>
              <a:t>Симуткин</a:t>
            </a:r>
            <a:r>
              <a:rPr lang="ru-RU" dirty="0" smtClean="0"/>
              <a:t>, </a:t>
            </a:r>
            <a:r>
              <a:rPr lang="en-US" dirty="0" smtClean="0"/>
              <a:t>e-mail.simur@mail.ru, </a:t>
            </a:r>
            <a:r>
              <a:rPr lang="ru-RU" dirty="0" err="1" smtClean="0"/>
              <a:t>м.т</a:t>
            </a:r>
            <a:r>
              <a:rPr lang="ru-RU" dirty="0" smtClean="0"/>
              <a:t>. +7-903-5966228</a:t>
            </a:r>
            <a:endParaRPr 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90048" y="6356351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fld id="{9115B36F-5D8F-41AA-A5B1-0647275CCC6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67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b"/>
          <a:lstStyle>
            <a:lvl1pPr algn="l">
              <a:defRPr sz="3600" b="1" cap="all">
                <a:latin typeface="Arial Black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0864" y="293692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179512" y="6356351"/>
            <a:ext cx="1224136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91680" y="6356351"/>
            <a:ext cx="5904656" cy="36512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ru-RU" dirty="0" smtClean="0"/>
              <a:t>Бизнес-тренер Роман </a:t>
            </a:r>
            <a:r>
              <a:rPr lang="ru-RU" dirty="0" err="1" smtClean="0"/>
              <a:t>Симуткин</a:t>
            </a:r>
            <a:r>
              <a:rPr lang="ru-RU" dirty="0" smtClean="0"/>
              <a:t>, </a:t>
            </a:r>
            <a:r>
              <a:rPr lang="en-US" dirty="0" smtClean="0"/>
              <a:t>e-mail.simur@mail.ru, </a:t>
            </a:r>
            <a:r>
              <a:rPr lang="ru-RU" dirty="0" err="1" smtClean="0"/>
              <a:t>м.т</a:t>
            </a:r>
            <a:r>
              <a:rPr lang="ru-RU" dirty="0" smtClean="0"/>
              <a:t>. +7-903-5966228</a:t>
            </a: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884368" y="6356351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fld id="{9115B36F-5D8F-41AA-A5B1-0647275CCC6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35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B36F-5D8F-41AA-A5B1-0647275CCC6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2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47577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2"/>
          </p:nvPr>
        </p:nvSpPr>
        <p:spPr>
          <a:xfrm>
            <a:off x="179512" y="6356351"/>
            <a:ext cx="1224136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91680" y="6356351"/>
            <a:ext cx="5904656" cy="36512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ru-RU" dirty="0" smtClean="0"/>
              <a:t>Бизнес-тренер Роман </a:t>
            </a:r>
            <a:r>
              <a:rPr lang="ru-RU" dirty="0" err="1" smtClean="0"/>
              <a:t>Симуткин</a:t>
            </a:r>
            <a:r>
              <a:rPr lang="ru-RU" dirty="0" smtClean="0"/>
              <a:t>, </a:t>
            </a:r>
            <a:r>
              <a:rPr lang="en-US" dirty="0" smtClean="0"/>
              <a:t>e-mail.simur@mail.ru, </a:t>
            </a:r>
            <a:r>
              <a:rPr lang="ru-RU" dirty="0" err="1" smtClean="0"/>
              <a:t>м.т</a:t>
            </a:r>
            <a:r>
              <a:rPr lang="ru-RU" dirty="0" smtClean="0"/>
              <a:t>. +7-903-5966228</a:t>
            </a: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884368" y="6356351"/>
            <a:ext cx="8024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fld id="{9115B36F-5D8F-41AA-A5B1-0647275CCC6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9" r:id="rId3"/>
    <p:sldLayoutId id="2147483688" r:id="rId4"/>
    <p:sldLayoutId id="2147483664" r:id="rId5"/>
    <p:sldLayoutId id="2147483686" r:id="rId6"/>
    <p:sldLayoutId id="2147483683" r:id="rId7"/>
    <p:sldLayoutId id="2147483663" r:id="rId8"/>
    <p:sldLayoutId id="2147483687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7" descr="4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2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ИППК РУДН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Бизнес-тренер Роман Симуткин, e-mail.simur@mail.ru, м.т. +7-903-5966228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FA7ADE-5DBF-4C96-9A13-1D31390896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imur@mail.ru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1055;&#1088;&#1077;&#1079;&#1077;&#1085;&#1090;&#1072;&#1094;&#1080;&#1103;.%20&#1052;&#1072;&#1090;&#1077;&#1088;&#1080;&#1072;&#1083;&#1099;/&#1056;&#1072;&#1089;&#1090;&#1103;&#1078;&#1082;&#1080;%20&#1101;&#1090;&#1072;&#1087;&#1072;%20&#1060;&#1091;&#1085;&#1082;&#1094;&#1080;&#1086;&#1085;&#1080;&#1088;&#1086;&#1074;&#1072;&#1085;&#1080;&#1103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5301208"/>
            <a:ext cx="4320480" cy="1104528"/>
          </a:xfrm>
        </p:spPr>
        <p:txBody>
          <a:bodyPr/>
          <a:lstStyle/>
          <a:p>
            <a:r>
              <a:rPr lang="ru-RU" sz="2800" dirty="0" smtClean="0"/>
              <a:t>Программа ИППК РУДН для ПЕДАГОГОВ Москвы</a:t>
            </a:r>
            <a:endParaRPr lang="ru-RU" sz="2800" dirty="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323528" y="620689"/>
            <a:ext cx="8496944" cy="14700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УПРАВЛЕНИЕ СОБСТВЕННОЙ </a:t>
            </a:r>
            <a:r>
              <a:rPr lang="ru-RU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МОТИВАЦИЕЙ</a:t>
            </a:r>
            <a:endParaRPr lang="ru-RU" sz="3600" dirty="0" smtClean="0">
              <a:solidFill>
                <a:srgbClr val="C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576064"/>
          </a:xfrm>
        </p:spPr>
        <p:txBody>
          <a:bodyPr/>
          <a:lstStyle/>
          <a:p>
            <a:r>
              <a:rPr lang="ru-RU" dirty="0"/>
              <a:t>Альберт </a:t>
            </a:r>
            <a:r>
              <a:rPr lang="ru-RU" dirty="0" smtClean="0"/>
              <a:t>Эйнштейн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836713"/>
            <a:ext cx="4104456" cy="5289452"/>
          </a:xfrm>
          <a:solidFill>
            <a:srgbClr val="FFFFFF">
              <a:alpha val="87843"/>
            </a:srgbClr>
          </a:solidFill>
        </p:spPr>
        <p:txBody>
          <a:bodyPr rIns="90000"/>
          <a:lstStyle/>
          <a:p>
            <a:pPr marL="0" indent="0">
              <a:buNone/>
            </a:pPr>
            <a:r>
              <a:rPr lang="ru-RU" sz="2000" i="1" dirty="0"/>
              <a:t>«Значительные проблемы, стоящие перед нами, </a:t>
            </a:r>
          </a:p>
          <a:p>
            <a:pPr marL="0" indent="0">
              <a:buNone/>
            </a:pPr>
            <a:r>
              <a:rPr lang="ru-RU" sz="2000" i="1" dirty="0"/>
              <a:t>не могут быть решены на том же уровне мышления, </a:t>
            </a:r>
          </a:p>
          <a:p>
            <a:pPr marL="0" indent="0">
              <a:buNone/>
            </a:pPr>
            <a:r>
              <a:rPr lang="ru-RU" sz="2000" i="1" dirty="0"/>
              <a:t>на котором мы их создали</a:t>
            </a:r>
            <a:r>
              <a:rPr lang="ru-RU" sz="2000" i="1" dirty="0" smtClean="0"/>
              <a:t>».</a:t>
            </a:r>
            <a:r>
              <a:rPr lang="ru-RU" sz="2000" dirty="0" smtClean="0"/>
              <a:t> </a:t>
            </a:r>
            <a:endParaRPr lang="ru-RU" sz="2000" dirty="0"/>
          </a:p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ИППК РУДН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B36F-5D8F-41AA-A5B1-0647275CCC64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pic>
        <p:nvPicPr>
          <p:cNvPr id="5122" name="Picture 2" descr="J:\20.04.11г. ОСНОВНОЙ КОМПЬЮТЕР\САМОЕ ЦЕННОЕ\РУДН\СПЕЦПРОЕКТЫ РУДН\Программа для УЧИТЕЛЕЙ Москвы\Картинки\Осознанность\w1kjoB-Qu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80" y="836712"/>
            <a:ext cx="4428000" cy="528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2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44015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Шкала измерения мотивации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0864" y="3429000"/>
            <a:ext cx="7772400" cy="1008113"/>
          </a:xfrm>
        </p:spPr>
        <p:txBody>
          <a:bodyPr/>
          <a:lstStyle/>
          <a:p>
            <a:r>
              <a:rPr lang="ru-RU" b="0" dirty="0">
                <a:solidFill>
                  <a:schemeClr val="tx1"/>
                </a:solidFill>
              </a:rPr>
              <a:t>Или как правильно хотеть. </a:t>
            </a:r>
          </a:p>
          <a:p>
            <a:r>
              <a:rPr lang="ru-RU" b="0" dirty="0">
                <a:solidFill>
                  <a:schemeClr val="tx1"/>
                </a:solidFill>
              </a:rPr>
              <a:t>/С использованием материалов А. </a:t>
            </a:r>
            <a:r>
              <a:rPr lang="ru-RU" b="0" dirty="0" err="1">
                <a:solidFill>
                  <a:schemeClr val="tx1"/>
                </a:solidFill>
              </a:rPr>
              <a:t>Стеганцева</a:t>
            </a:r>
            <a:r>
              <a:rPr lang="ru-RU" b="0" dirty="0" smtClean="0">
                <a:solidFill>
                  <a:schemeClr val="tx1"/>
                </a:solidFill>
              </a:rPr>
              <a:t>/</a:t>
            </a:r>
            <a:endParaRPr lang="ru-RU" b="0" dirty="0">
              <a:solidFill>
                <a:schemeClr val="tx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B36F-5D8F-41AA-A5B1-0647275CCC64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0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ЦЕПОЧКА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D5ECC-E4A7-4E4C-81BD-35D218588392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066865559"/>
              </p:ext>
            </p:extLst>
          </p:nvPr>
        </p:nvGraphicFramePr>
        <p:xfrm>
          <a:off x="251520" y="1124744"/>
          <a:ext cx="86409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65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желания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78198" cy="54006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Желание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—</a:t>
            </a:r>
            <a:r>
              <a:rPr lang="ru-RU" dirty="0" smtClean="0">
                <a:latin typeface="Arial"/>
                <a:cs typeface="Arial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продукт</a:t>
            </a:r>
            <a:r>
              <a:rPr lang="ru-RU" dirty="0" smtClean="0">
                <a:latin typeface="Arial"/>
                <a:cs typeface="Arial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подсознания</a:t>
            </a:r>
            <a:r>
              <a:rPr lang="ru-RU" dirty="0" smtClean="0">
                <a:latin typeface="Arial"/>
                <a:cs typeface="Arial"/>
              </a:rPr>
              <a:t> </a:t>
            </a:r>
            <a:r>
              <a:rPr lang="ru-RU" b="0" i="1" dirty="0" smtClean="0">
                <a:latin typeface="Arial"/>
                <a:cs typeface="Arial"/>
              </a:rPr>
              <a:t>(</a:t>
            </a:r>
            <a:r>
              <a:rPr lang="ru-RU" b="0" i="1" dirty="0" err="1" smtClean="0">
                <a:latin typeface="Arial"/>
                <a:cs typeface="Arial"/>
              </a:rPr>
              <a:t>иррацио</a:t>
            </a:r>
            <a:r>
              <a:rPr lang="ru-RU" b="0" i="1" dirty="0" smtClean="0">
                <a:latin typeface="Arial"/>
                <a:cs typeface="Arial"/>
              </a:rPr>
              <a:t>)</a:t>
            </a:r>
            <a:r>
              <a:rPr lang="ru-RU" dirty="0" smtClean="0">
                <a:latin typeface="Arial"/>
                <a:cs typeface="Arial"/>
              </a:rPr>
              <a:t>, </a:t>
            </a:r>
            <a:r>
              <a:rPr lang="ru-RU" dirty="0" smtClean="0"/>
              <a:t> сформированный на основе опыта личности </a:t>
            </a:r>
            <a:r>
              <a:rPr lang="ru-RU" b="0" i="1" dirty="0" smtClean="0"/>
              <a:t>(переживаний, неудач и достижений) </a:t>
            </a:r>
            <a:r>
              <a:rPr lang="ru-RU" dirty="0" smtClean="0"/>
              <a:t>и интуитивного анализа текущей ситуации</a:t>
            </a:r>
          </a:p>
          <a:p>
            <a:r>
              <a:rPr lang="ru-RU" dirty="0" smtClean="0"/>
              <a:t>Величина (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сила</a:t>
            </a:r>
            <a:r>
              <a:rPr lang="ru-RU" dirty="0" smtClean="0"/>
              <a:t>) возникающего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желания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зависит</a:t>
            </a:r>
            <a:r>
              <a:rPr lang="ru-RU" dirty="0" smtClean="0"/>
              <a:t> от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оценки</a:t>
            </a:r>
            <a:r>
              <a:rPr lang="ru-RU" dirty="0" smtClean="0"/>
              <a:t> подсознанием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вероятности</a:t>
            </a:r>
            <a:r>
              <a:rPr lang="ru-RU" dirty="0" smtClean="0"/>
              <a:t> его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достижения</a:t>
            </a:r>
            <a:r>
              <a:rPr lang="ru-RU" dirty="0" smtClean="0"/>
              <a:t> и его «стоимости» </a:t>
            </a:r>
            <a:r>
              <a:rPr lang="ru-RU" dirty="0" smtClean="0">
                <a:latin typeface="Arial"/>
                <a:cs typeface="Arial"/>
              </a:rPr>
              <a:t>―</a:t>
            </a:r>
            <a:r>
              <a:rPr lang="ru-RU" dirty="0" smtClean="0"/>
              <a:t> время, усилия и т.п.</a:t>
            </a:r>
          </a:p>
          <a:p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Важно!</a:t>
            </a:r>
            <a:r>
              <a:rPr lang="ru-RU" dirty="0" smtClean="0"/>
              <a:t> Само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появление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желания</a:t>
            </a:r>
            <a:r>
              <a:rPr lang="ru-RU" dirty="0" smtClean="0"/>
              <a:t> является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подтверждением</a:t>
            </a:r>
            <a:r>
              <a:rPr lang="ru-RU" dirty="0" smtClean="0"/>
              <a:t>, что подсознание оценивает его, как вполне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достижимое</a:t>
            </a:r>
            <a:r>
              <a:rPr lang="ru-RU" dirty="0" smtClean="0"/>
              <a:t> и именно Вами</a:t>
            </a:r>
          </a:p>
          <a:p>
            <a:r>
              <a:rPr lang="ru-RU" dirty="0" smtClean="0"/>
              <a:t>У вас вполне достаточно для этого способностей, энергии и воли</a:t>
            </a:r>
          </a:p>
          <a:p>
            <a:r>
              <a:rPr lang="ru-RU" dirty="0" smtClean="0"/>
              <a:t>За каждым желанием стоит сумма мотивов, </a:t>
            </a:r>
            <a:r>
              <a:rPr lang="ru-RU" dirty="0"/>
              <a:t>з</a:t>
            </a:r>
            <a:r>
              <a:rPr lang="ru-RU" dirty="0" smtClean="0"/>
              <a:t>а которыми, в свою очередь, стоят неудовлетворенные потребности</a:t>
            </a:r>
          </a:p>
          <a:p>
            <a:r>
              <a:rPr lang="ru-RU" dirty="0" smtClean="0"/>
              <a:t>А неудовлетворенные потребности выделяют энергию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13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  <p:sp>
        <p:nvSpPr>
          <p:cNvPr id="7" name="Дата 4"/>
          <p:cNvSpPr>
            <a:spLocks noGrp="1"/>
          </p:cNvSpPr>
          <p:nvPr>
            <p:ph type="dt" sz="half" idx="4294967295"/>
          </p:nvPr>
        </p:nvSpPr>
        <p:spPr>
          <a:xfrm>
            <a:off x="179512" y="6356351"/>
            <a:ext cx="165618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b="1" dirty="0" smtClean="0">
                <a:solidFill>
                  <a:srgbClr val="C00000"/>
                </a:solidFill>
              </a:rPr>
              <a:t>ИППК </a:t>
            </a:r>
            <a:r>
              <a:rPr lang="ru-RU" b="1" dirty="0" smtClean="0">
                <a:solidFill>
                  <a:srgbClr val="C00000"/>
                </a:solidFill>
              </a:rPr>
              <a:t>РУДН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желания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36712"/>
            <a:ext cx="8429684" cy="550072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эзотерике говорят, что ни одно желание не дается человеку без сил на его удовлетворение . </a:t>
            </a:r>
          </a:p>
          <a:p>
            <a:pPr lvl="1">
              <a:buNone/>
            </a:pPr>
            <a:r>
              <a:rPr lang="ru-RU" dirty="0" smtClean="0"/>
              <a:t>Понимание этого является основой для управления своей мотивацией .</a:t>
            </a:r>
          </a:p>
          <a:p>
            <a:pPr algn="ctr">
              <a:buNone/>
            </a:pPr>
            <a:r>
              <a:rPr lang="ru-RU" dirty="0" smtClean="0"/>
              <a:t>Правильное отношение к своим желаниям </a:t>
            </a:r>
            <a:r>
              <a:rPr lang="ru-RU" dirty="0" smtClean="0">
                <a:latin typeface="Arial"/>
                <a:cs typeface="Arial"/>
              </a:rPr>
              <a:t>―</a:t>
            </a:r>
            <a:r>
              <a:rPr lang="ru-RU" dirty="0" smtClean="0"/>
              <a:t> это понимание того, что </a:t>
            </a:r>
          </a:p>
          <a:p>
            <a:pPr algn="ctr">
              <a:spcBef>
                <a:spcPts val="4200"/>
              </a:spcBef>
              <a:buNone/>
            </a:pPr>
            <a:r>
              <a:rPr lang="ru-RU" sz="3200" dirty="0" smtClean="0">
                <a:solidFill>
                  <a:srgbClr val="C00000"/>
                </a:solidFill>
                <a:latin typeface="Arial Black" pitchFamily="34" charset="0"/>
              </a:rPr>
              <a:t>Я ОБЛАДАЮ ВСЕМ НЕОБХОДИМЫМ, ЧТОБЫ ИХ РЕАЛИЗОВАТЬ</a:t>
            </a:r>
            <a:endParaRPr lang="ru-RU" sz="32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РУДН </a:t>
            </a:r>
            <a:r>
              <a:rPr lang="ru-RU" dirty="0" smtClean="0"/>
              <a:t>ИППК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14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919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20080"/>
          </a:xfrm>
        </p:spPr>
        <p:txBody>
          <a:bodyPr/>
          <a:lstStyle/>
          <a:p>
            <a:r>
              <a:rPr lang="ru-RU" dirty="0" smtClean="0"/>
              <a:t>Резюме </a:t>
            </a:r>
            <a:r>
              <a:rPr lang="ru-RU" dirty="0" smtClean="0">
                <a:solidFill>
                  <a:srgbClr val="C00000"/>
                </a:solidFill>
              </a:rPr>
              <a:t>МОТИВ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693304"/>
            <a:ext cx="8604000" cy="558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Активация потребности </a:t>
            </a:r>
            <a:r>
              <a:rPr lang="ru-RU" dirty="0" smtClean="0"/>
              <a:t>происходит через мотив </a:t>
            </a:r>
            <a:r>
              <a:rPr lang="ru-RU" dirty="0" smtClean="0">
                <a:latin typeface="Arial"/>
                <a:cs typeface="Arial"/>
              </a:rPr>
              <a:t>— один из самых сложных психологических </a:t>
            </a:r>
            <a:r>
              <a:rPr lang="ru-RU" dirty="0" smtClean="0"/>
              <a:t>механизмов</a:t>
            </a:r>
            <a:r>
              <a:rPr lang="ru-RU" dirty="0" smtClean="0">
                <a:latin typeface="Arial"/>
                <a:cs typeface="Arial"/>
              </a:rPr>
              <a:t>, т.к. он </a:t>
            </a:r>
            <a:r>
              <a:rPr lang="ru-RU" dirty="0" smtClean="0"/>
              <a:t>предельно</a:t>
            </a:r>
            <a:r>
              <a:rPr lang="ru-RU" dirty="0" smtClean="0">
                <a:latin typeface="Arial"/>
                <a:cs typeface="Arial"/>
              </a:rPr>
              <a:t> </a:t>
            </a:r>
            <a:r>
              <a:rPr lang="ru-RU" dirty="0" smtClean="0"/>
              <a:t>индивидуален</a:t>
            </a:r>
            <a:r>
              <a:rPr lang="ru-RU" dirty="0" smtClean="0">
                <a:latin typeface="Arial"/>
                <a:cs typeface="Arial"/>
              </a:rPr>
              <a:t>.</a:t>
            </a:r>
          </a:p>
          <a:p>
            <a:pPr>
              <a:buNone/>
            </a:pPr>
            <a:r>
              <a:rPr lang="ru-RU" dirty="0" smtClean="0">
                <a:latin typeface="Arial"/>
                <a:cs typeface="Arial"/>
              </a:rPr>
              <a:t>Слабо осознаваемый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импульс</a:t>
            </a:r>
            <a:r>
              <a:rPr lang="ru-RU" dirty="0" smtClean="0">
                <a:latin typeface="Arial"/>
                <a:cs typeface="Arial"/>
              </a:rPr>
              <a:t> (душевный, сердечный порыв) «чего-то хочу» или «чем-то не удовлетворен» </a:t>
            </a:r>
          </a:p>
          <a:p>
            <a:pPr>
              <a:buNone/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Пробивается</a:t>
            </a:r>
            <a:r>
              <a:rPr lang="ru-RU" dirty="0" smtClean="0">
                <a:latin typeface="Arial"/>
                <a:cs typeface="Arial"/>
              </a:rPr>
              <a:t> в сознание (в голову,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в</a:t>
            </a:r>
            <a:r>
              <a:rPr lang="ru-RU" dirty="0" smtClean="0">
                <a:latin typeface="Arial"/>
                <a:cs typeface="Arial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мозг</a:t>
            </a:r>
            <a:r>
              <a:rPr lang="ru-RU" dirty="0" smtClean="0">
                <a:latin typeface="Arial"/>
                <a:cs typeface="Arial"/>
              </a:rPr>
              <a:t>)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желанием</a:t>
            </a:r>
            <a:r>
              <a:rPr lang="ru-RU" dirty="0" smtClean="0">
                <a:latin typeface="Arial"/>
                <a:cs typeface="Arial"/>
              </a:rPr>
              <a:t> </a:t>
            </a:r>
          </a:p>
          <a:p>
            <a:pPr lvl="1">
              <a:buNone/>
            </a:pPr>
            <a:r>
              <a:rPr lang="ru-RU" dirty="0" smtClean="0">
                <a:latin typeface="Arial"/>
                <a:cs typeface="Arial"/>
              </a:rPr>
              <a:t>— притягательной картинкой себя в будущем. Как будто выносит далеко за пределы тела «чувствительные усики», которые ощупывают/сканируют пространство на предмет того, с каким бы конкретным материальным предметом или психологическим состоянием связать возникший образ. </a:t>
            </a:r>
          </a:p>
          <a:p>
            <a:pPr>
              <a:buNone/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И</a:t>
            </a:r>
            <a:r>
              <a:rPr lang="ru-RU" dirty="0" smtClean="0">
                <a:latin typeface="Arial"/>
                <a:cs typeface="Arial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наконец</a:t>
            </a:r>
            <a:r>
              <a:rPr lang="ru-RU" dirty="0" smtClean="0">
                <a:latin typeface="Arial"/>
                <a:cs typeface="Arial"/>
              </a:rPr>
              <a:t>,</a:t>
            </a:r>
          </a:p>
          <a:p>
            <a:pPr>
              <a:buNone/>
            </a:pPr>
            <a:r>
              <a:rPr lang="ru-RU" dirty="0" smtClean="0">
                <a:latin typeface="Arial"/>
                <a:cs typeface="Arial"/>
              </a:rPr>
              <a:t>«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Затвердевает</a:t>
            </a:r>
            <a:r>
              <a:rPr lang="ru-RU" dirty="0" smtClean="0">
                <a:latin typeface="Arial"/>
                <a:cs typeface="Arial"/>
              </a:rPr>
              <a:t>»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в</a:t>
            </a:r>
            <a:r>
              <a:rPr lang="ru-RU" dirty="0" smtClean="0">
                <a:latin typeface="Arial"/>
                <a:cs typeface="Arial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виде</a:t>
            </a:r>
            <a:r>
              <a:rPr lang="ru-RU" dirty="0" smtClean="0">
                <a:latin typeface="Arial"/>
                <a:cs typeface="Arial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  <a:cs typeface="Arial"/>
              </a:rPr>
              <a:t>цели</a:t>
            </a:r>
            <a:r>
              <a:rPr lang="ru-RU" dirty="0" smtClean="0">
                <a:latin typeface="Arial"/>
                <a:cs typeface="Arial"/>
              </a:rPr>
              <a:t>, привязывая желаемый образ к конкретному предмету или состоянию</a:t>
            </a:r>
          </a:p>
          <a:p>
            <a:pPr>
              <a:buNone/>
            </a:pPr>
            <a:r>
              <a:rPr lang="ru-RU" dirty="0" smtClean="0"/>
              <a:t>Мотив </a:t>
            </a:r>
            <a:r>
              <a:rPr lang="ru-RU" dirty="0" smtClean="0">
                <a:latin typeface="Arial"/>
                <a:cs typeface="Arial"/>
              </a:rPr>
              <a:t>— </a:t>
            </a:r>
            <a:r>
              <a:rPr lang="ru-RU" dirty="0" smtClean="0"/>
              <a:t>динамическое </a:t>
            </a:r>
            <a:r>
              <a:rPr lang="ru-RU" b="0" dirty="0" smtClean="0"/>
              <a:t>(</a:t>
            </a:r>
            <a:r>
              <a:rPr lang="ru-RU" b="0" dirty="0" smtClean="0">
                <a:solidFill>
                  <a:srgbClr val="C00000"/>
                </a:solidFill>
                <a:latin typeface="Arial Black" pitchFamily="34" charset="0"/>
              </a:rPr>
              <a:t>подвижное</a:t>
            </a:r>
            <a:r>
              <a:rPr lang="ru-RU" b="0" dirty="0" smtClean="0"/>
              <a:t>)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состояние повышенного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напряжения</a:t>
            </a:r>
            <a:r>
              <a:rPr lang="ru-RU" dirty="0" smtClean="0"/>
              <a:t>, которое «толкает» человека к определенным действиям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РУДН </a:t>
            </a:r>
            <a:r>
              <a:rPr lang="ru-RU" dirty="0" smtClean="0"/>
              <a:t>ИППК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Бизнес-тренер Роман Симуткин; </a:t>
            </a:r>
            <a:r>
              <a:rPr lang="ru-RU" dirty="0" err="1" smtClean="0"/>
              <a:t>simur@mail.ru</a:t>
            </a:r>
            <a:r>
              <a:rPr lang="ru-RU" dirty="0" smtClean="0"/>
              <a:t>; м.т. +7-9035966228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15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27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</a:rPr>
              <a:t>Базовые понятия: </a:t>
            </a:r>
            <a:br>
              <a:rPr lang="ru-RU" dirty="0" smtClean="0">
                <a:latin typeface="Arial" pitchFamily="34" charset="0"/>
              </a:rPr>
            </a:br>
            <a:r>
              <a:rPr lang="ru-RU" dirty="0" smtClean="0">
                <a:solidFill>
                  <a:srgbClr val="C00000"/>
                </a:solidFill>
                <a:latin typeface="Arial" pitchFamily="34" charset="0"/>
              </a:rPr>
              <a:t>потребность, мотив,</a:t>
            </a:r>
            <a:r>
              <a:rPr lang="ru-RU" dirty="0" smtClean="0">
                <a:solidFill>
                  <a:srgbClr val="C00000"/>
                </a:solidFill>
              </a:rPr>
              <a:t> МОТИВАЦИЯ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Состояние напряжения в нужную нам сторону </a:t>
            </a:r>
          </a:p>
          <a:p>
            <a:r>
              <a:rPr lang="ru-RU" dirty="0" smtClean="0"/>
              <a:t>Это процесс и искусство поддержания состояния напряжения определенного уровня </a:t>
            </a:r>
            <a:r>
              <a:rPr lang="ru-RU" b="0" dirty="0" smtClean="0"/>
              <a:t>( по силе и по  высоте)</a:t>
            </a:r>
            <a:r>
              <a:rPr lang="ru-RU" dirty="0" smtClean="0"/>
              <a:t> и знака </a:t>
            </a:r>
            <a:r>
              <a:rPr lang="ru-RU" b="0" dirty="0" smtClean="0"/>
              <a:t>(«</a:t>
            </a:r>
            <a:r>
              <a:rPr lang="ru-RU" dirty="0" smtClean="0"/>
              <a:t>+</a:t>
            </a:r>
            <a:r>
              <a:rPr lang="ru-RU" b="0" dirty="0" smtClean="0"/>
              <a:t>» или «</a:t>
            </a:r>
            <a:r>
              <a:rPr lang="ru-RU" dirty="0" smtClean="0">
                <a:latin typeface="Arial"/>
                <a:cs typeface="Arial"/>
              </a:rPr>
              <a:t>‒</a:t>
            </a:r>
            <a:r>
              <a:rPr lang="ru-RU" b="0" dirty="0" smtClean="0">
                <a:latin typeface="Arial"/>
                <a:cs typeface="Arial"/>
              </a:rPr>
              <a:t>»</a:t>
            </a:r>
            <a:r>
              <a:rPr lang="ru-RU" b="0" dirty="0" smtClean="0"/>
              <a:t> )</a:t>
            </a:r>
            <a:r>
              <a:rPr lang="ru-RU" dirty="0" smtClean="0"/>
              <a:t> </a:t>
            </a:r>
          </a:p>
          <a:p>
            <a:r>
              <a:rPr lang="ru-RU" dirty="0" smtClean="0"/>
              <a:t>Это напряжение «разряжается» при удовлетворении потребности во временное состояние «счастья» </a:t>
            </a:r>
          </a:p>
          <a:p>
            <a:r>
              <a:rPr lang="ru-RU" dirty="0" smtClean="0"/>
              <a:t>Состояние «нужного напряжения» (мотивации) постоянно подвергается атаке соблазнами и внешними обстоятельствами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РУДН </a:t>
            </a:r>
            <a:r>
              <a:rPr lang="ru-RU" dirty="0" smtClean="0"/>
              <a:t>ИППК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16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182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512" y="404664"/>
            <a:ext cx="9288000" cy="78581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АНАЛИЗ. ОЦЕНКА. ВОССТАНОВЛЕНИЕ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Научиться анализировать свои желания</a:t>
            </a:r>
          </a:p>
          <a:p>
            <a:pPr lvl="1">
              <a:buNone/>
            </a:pPr>
            <a:r>
              <a:rPr lang="ru-RU" dirty="0" smtClean="0"/>
              <a:t> и если желание вызвано ближайшей потребностью, то подходить к его удовлетворению более тщательно: </a:t>
            </a:r>
          </a:p>
          <a:p>
            <a:pPr lvl="1"/>
            <a:r>
              <a:rPr lang="ru-RU" dirty="0" smtClean="0"/>
              <a:t>четко формулировать цель, </a:t>
            </a:r>
          </a:p>
          <a:p>
            <a:pPr lvl="1"/>
            <a:r>
              <a:rPr lang="ru-RU" dirty="0" smtClean="0"/>
              <a:t>планировать ее достижение с учетом возможной неустойчивой мотивации, </a:t>
            </a:r>
          </a:p>
          <a:p>
            <a:pPr lvl="1"/>
            <a:r>
              <a:rPr lang="ru-RU" dirty="0" smtClean="0"/>
              <a:t>Закладывать в план технологию поддержания мотивации и т. д.</a:t>
            </a:r>
          </a:p>
          <a:p>
            <a:r>
              <a:rPr lang="ru-RU" dirty="0" smtClean="0"/>
              <a:t>Освоить систему оценивания силы своей мотивации (шкалу).</a:t>
            </a:r>
          </a:p>
          <a:p>
            <a:r>
              <a:rPr lang="ru-RU" dirty="0" smtClean="0"/>
              <a:t>Научиться поддерживать и восстанавливать силу своей мотивации , если все-таки «раскис».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РУДН </a:t>
            </a:r>
            <a:r>
              <a:rPr lang="ru-RU" dirty="0" smtClean="0"/>
              <a:t>ИППК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17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282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</a:pPr>
            <a:r>
              <a:rPr lang="ru-RU" sz="3200" dirty="0" smtClean="0">
                <a:solidFill>
                  <a:srgbClr val="C00000"/>
                </a:solidFill>
                <a:latin typeface="Arial Black" pitchFamily="34" charset="0"/>
              </a:rPr>
              <a:t>Проявление мотивации различной силы и направленности</a:t>
            </a:r>
            <a:endParaRPr lang="ru-RU" sz="3200" dirty="0">
              <a:solidFill>
                <a:srgbClr val="C00000"/>
              </a:solidFill>
              <a:latin typeface="Arial Black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80969"/>
              </p:ext>
            </p:extLst>
          </p:nvPr>
        </p:nvGraphicFramePr>
        <p:xfrm>
          <a:off x="428596" y="1124744"/>
          <a:ext cx="8429684" cy="546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58"/>
                <a:gridCol w="1561782"/>
                <a:gridCol w="1928826"/>
                <a:gridCol w="2250297"/>
                <a:gridCol w="2107421"/>
              </a:tblGrid>
              <a:tr h="350220">
                <a:tc rowSpan="2"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Уровни мотивированности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Проявления на разных планах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50220">
                <a:tc gridSpan="2" v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Эмоции 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Моторика 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Внимание 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420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lang="ru-RU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dirty="0" smtClean="0">
                          <a:latin typeface="Arial" pitchFamily="34" charset="0"/>
                          <a:cs typeface="Arial" pitchFamily="34" charset="0"/>
                        </a:rPr>
                        <a:t>ВДОХНОВЕНИЕ</a:t>
                      </a:r>
                      <a:endParaRPr lang="ru-RU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Восторг,  эйфория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Все делается как бы само, остановка невозможна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Все внимание на объекте и на процессе деятельности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420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+ 1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ЭНТУЗИАЗМ</a:t>
                      </a:r>
                      <a:endParaRPr lang="ru-RU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Радость, предвкушение, интерес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Деятельность вызывает не усталость, а наоборот ― прилив сил.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Основная часть внимания на объекте и на процессе деятельности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949666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РАВНОДУШИЕ</a:t>
                      </a:r>
                      <a:endParaRPr lang="ru-RU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Спокойствие 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Начало деятельности по легкому волевому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импульсу. Остановка по желанию. 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Внимание рассеянно 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420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– 1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НЕНАВИСТЬ</a:t>
                      </a:r>
                      <a:endParaRPr lang="ru-RU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Раздражение, беспокойство</a:t>
                      </a:r>
                      <a:r>
                        <a:rPr lang="ru-RU" sz="1600" baseline="0" dirty="0" smtClean="0">
                          <a:latin typeface="Arial" pitchFamily="34" charset="0"/>
                          <a:cs typeface="Arial" pitchFamily="34" charset="0"/>
                        </a:rPr>
                        <a:t> или же уныние, тоска, печаль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Сил на эту деятельность нет вплоть до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упадка сил.  Если все-таки осуществляется, то  с видимым трудом 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Внимание «убегает» на что угодно, только не на объект деятельности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420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– 2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ОТВРАЩЕНИЕ</a:t>
                      </a:r>
                      <a:endParaRPr lang="ru-RU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Гнев, ярость, или же апатия, депрессия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Деструкция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по отношению к объектам деятельности или же ступор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Все внимание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сконцентрированно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 на  способах избежать данной деятельности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5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профилактики снижения мотивации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Обеспечить запас по низшим потребностям  снизить риск. </a:t>
            </a:r>
          </a:p>
          <a:p>
            <a:pPr lvl="1">
              <a:buNone/>
            </a:pPr>
            <a:r>
              <a:rPr lang="ru-RU" dirty="0" smtClean="0"/>
              <a:t>Со брался творить картину ― запасись продуктами в холодильнике.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Создать механизмы фиксации своей цели, держать перед глазами привлекательный образ. </a:t>
            </a:r>
          </a:p>
          <a:p>
            <a:pPr lvl="1">
              <a:buNone/>
            </a:pPr>
            <a:r>
              <a:rPr lang="ru-RU" dirty="0" smtClean="0"/>
              <a:t>он будет фиксироваться и в сознании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Отслеживать свои желания ― производить мониторинг силы своей мотивации.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Создать </a:t>
            </a:r>
            <a:r>
              <a:rPr lang="ru-RU" dirty="0" err="1" smtClean="0"/>
              <a:t>cистeму</a:t>
            </a:r>
            <a:r>
              <a:rPr lang="ru-RU" dirty="0" smtClean="0"/>
              <a:t> оценивания продвижения к своей цели</a:t>
            </a:r>
            <a:r>
              <a:rPr lang="ru-RU" i="1" dirty="0" smtClean="0"/>
              <a:t>. </a:t>
            </a:r>
          </a:p>
          <a:p>
            <a:pPr lvl="1">
              <a:buNone/>
            </a:pPr>
            <a:r>
              <a:rPr lang="ru-RU" dirty="0" smtClean="0"/>
              <a:t>Получать вдохновляющую информацию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РУДН </a:t>
            </a:r>
            <a:r>
              <a:rPr lang="ru-RU" dirty="0" smtClean="0"/>
              <a:t>ИППК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19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529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0" y="188641"/>
            <a:ext cx="4680520" cy="720080"/>
          </a:xfrm>
        </p:spPr>
        <p:txBody>
          <a:bodyPr/>
          <a:lstStyle/>
          <a:p>
            <a:pPr algn="r"/>
            <a:r>
              <a:rPr lang="ru-RU" dirty="0"/>
              <a:t>НЕМНОГО О СЕБЕ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D5ECC-E4A7-4E4C-81BD-35D218588392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pic>
        <p:nvPicPr>
          <p:cNvPr id="7" name="Picture 2" descr="G:\Фото СИМУТКИН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7"/>
            <a:ext cx="2376264" cy="178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276873"/>
            <a:ext cx="8640960" cy="381642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1800" dirty="0" smtClean="0"/>
              <a:t>Роман Симуткин, бизнес-тренер, </a:t>
            </a:r>
            <a:r>
              <a:rPr lang="ru-RU" sz="1800" dirty="0" err="1" smtClean="0"/>
              <a:t>игротехник</a:t>
            </a:r>
            <a:r>
              <a:rPr lang="ru-RU" sz="1800" dirty="0" smtClean="0"/>
              <a:t>, </a:t>
            </a:r>
            <a:r>
              <a:rPr lang="ru-RU" sz="1800" dirty="0" err="1" smtClean="0"/>
              <a:t>коуч</a:t>
            </a:r>
            <a:r>
              <a:rPr lang="ru-RU" sz="1800" dirty="0" smtClean="0"/>
              <a:t>, специалист по управлению изменениями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1800" dirty="0" smtClean="0"/>
              <a:t>Управленческий опыт, в т.ч. на </a:t>
            </a:r>
            <a:r>
              <a:rPr lang="ru-RU" sz="1800" dirty="0" err="1" smtClean="0"/>
              <a:t>топовых</a:t>
            </a:r>
            <a:r>
              <a:rPr lang="ru-RU" sz="1800" dirty="0" smtClean="0"/>
              <a:t> позициях (5,5 лет), тренерский ― с 1998 года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1800" dirty="0" err="1" smtClean="0"/>
              <a:t>Тьютор</a:t>
            </a:r>
            <a:r>
              <a:rPr lang="ru-RU" sz="1800" dirty="0" smtClean="0"/>
              <a:t> (преподаватель-консультант, сопровождающий процесс обучения) Школы Бизнеса Открытого Университета Великобритании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1800" dirty="0" smtClean="0"/>
              <a:t>Более 25 авторских </a:t>
            </a:r>
            <a:r>
              <a:rPr lang="ru-RU" sz="1800" dirty="0" err="1" smtClean="0"/>
              <a:t>тренинговых</a:t>
            </a:r>
            <a:r>
              <a:rPr lang="ru-RU" sz="1800" dirty="0" smtClean="0"/>
              <a:t> программ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en-US" sz="1800" dirty="0" smtClean="0"/>
              <a:t>E-mail: </a:t>
            </a:r>
            <a:r>
              <a:rPr lang="en-US" sz="1800" dirty="0" smtClean="0">
                <a:hlinkClick r:id="rId3"/>
              </a:rPr>
              <a:t>simur@mail.ru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1800" dirty="0" smtClean="0"/>
              <a:t>Мобильный телефон: +7-903-5966228</a:t>
            </a:r>
          </a:p>
          <a:p>
            <a:pPr eaLnBrk="1" hangingPunct="1">
              <a:lnSpc>
                <a:spcPct val="80000"/>
              </a:lnSpc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047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профилактики снижения мотивации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ru-RU" dirty="0" smtClean="0"/>
              <a:t>Иметь систему положительных «материальных» подкреплений, </a:t>
            </a:r>
          </a:p>
          <a:p>
            <a:pPr lvl="1">
              <a:buNone/>
            </a:pPr>
            <a:r>
              <a:rPr lang="ru-RU" dirty="0" smtClean="0"/>
              <a:t>когда продвижение к более высокой цели дает положительную обратную связь с виде удовлетворения более простой потребности.</a:t>
            </a:r>
          </a:p>
          <a:p>
            <a:pPr lvl="1">
              <a:buNone/>
            </a:pPr>
            <a:r>
              <a:rPr lang="ru-RU" dirty="0" smtClean="0"/>
              <a:t>Это мотивирует к дальнейшим действиями заодно поддерживает уровень выживания.</a:t>
            </a:r>
          </a:p>
          <a:p>
            <a:pPr lvl="1">
              <a:buNone/>
            </a:pPr>
            <a:r>
              <a:rPr lang="ru-RU" dirty="0" smtClean="0"/>
              <a:t>Наиболее яркий пример ― зарплата творческих работников.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РУДН </a:t>
            </a:r>
            <a:r>
              <a:rPr lang="ru-RU" dirty="0" smtClean="0"/>
              <a:t>ИППК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20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56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МОТИВАЦИИ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Методы восстановления мотивации можно свести к трем:</a:t>
            </a:r>
          </a:p>
          <a:p>
            <a:r>
              <a:rPr lang="ru-RU" dirty="0" err="1" smtClean="0"/>
              <a:t>Самопринуждение</a:t>
            </a:r>
            <a:endParaRPr lang="ru-RU" dirty="0" smtClean="0"/>
          </a:p>
          <a:p>
            <a:r>
              <a:rPr lang="ru-RU" dirty="0" err="1" smtClean="0"/>
              <a:t>Самовдохновление</a:t>
            </a:r>
            <a:endParaRPr lang="ru-RU" dirty="0" smtClean="0"/>
          </a:p>
          <a:p>
            <a:r>
              <a:rPr lang="ru-RU" dirty="0" err="1" smtClean="0"/>
              <a:t>Самоубеждение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Они все «работают», однако </a:t>
            </a:r>
            <a:r>
              <a:rPr lang="ru-RU" dirty="0" err="1" smtClean="0"/>
              <a:t>самопринуждение</a:t>
            </a:r>
            <a:r>
              <a:rPr lang="ru-RU" dirty="0" smtClean="0"/>
              <a:t>  рекомендуется применять не к самой деятельности (особенно, если она сложная), а к </a:t>
            </a:r>
            <a:r>
              <a:rPr lang="ru-RU" dirty="0" err="1" smtClean="0"/>
              <a:t>самовдохновлению</a:t>
            </a:r>
            <a:r>
              <a:rPr lang="ru-RU" dirty="0" smtClean="0"/>
              <a:t> и </a:t>
            </a:r>
            <a:r>
              <a:rPr lang="ru-RU" dirty="0" err="1" smtClean="0"/>
              <a:t>самоубеждению</a:t>
            </a:r>
            <a:r>
              <a:rPr lang="ru-RU" dirty="0" smtClean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РУДН </a:t>
            </a:r>
            <a:r>
              <a:rPr lang="ru-RU" dirty="0" smtClean="0"/>
              <a:t>ИППК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21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221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76064"/>
          </a:xfrm>
        </p:spPr>
        <p:txBody>
          <a:bodyPr/>
          <a:lstStyle/>
          <a:p>
            <a:r>
              <a:rPr lang="ru-RU" dirty="0" smtClean="0"/>
              <a:t>ВОССТАНОВЛЕНИЕ МОТИВАЦИИ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8786" y="692696"/>
            <a:ext cx="8929718" cy="55938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Целесообразнее не заставлять себя действовать в направлении основной цели, а заставлять себя выполнять техники </a:t>
            </a:r>
            <a:r>
              <a:rPr lang="ru-RU" dirty="0" err="1" smtClean="0"/>
              <a:t>саморегуляции</a:t>
            </a:r>
            <a:r>
              <a:rPr lang="ru-RU" dirty="0" smtClean="0"/>
              <a:t>, как-то:</a:t>
            </a:r>
          </a:p>
          <a:p>
            <a:r>
              <a:rPr lang="ru-RU" dirty="0" smtClean="0"/>
              <a:t>Читать </a:t>
            </a:r>
            <a:r>
              <a:rPr lang="ru-RU" dirty="0" err="1" smtClean="0"/>
              <a:t>аффирмации</a:t>
            </a:r>
            <a:r>
              <a:rPr lang="ru-RU" dirty="0" smtClean="0"/>
              <a:t> /короткие позитивные установки про себя/.</a:t>
            </a:r>
          </a:p>
          <a:p>
            <a:r>
              <a:rPr lang="ru-RU" dirty="0" smtClean="0"/>
              <a:t> Создавать вдохновляющую картину будущего. </a:t>
            </a:r>
          </a:p>
          <a:p>
            <a:r>
              <a:rPr lang="ru-RU" dirty="0" smtClean="0"/>
              <a:t>Говорить себе, что Ваше счастье однозначно возможно. Уж  Вы-то своего счастья совершенно достойны. </a:t>
            </a:r>
          </a:p>
          <a:p>
            <a:r>
              <a:rPr lang="ru-RU" dirty="0" smtClean="0"/>
              <a:t>Обливаться холодной водой. Периодически устраивать себе режимные дни, когда в фокусе внимание </a:t>
            </a:r>
            <a:r>
              <a:rPr lang="ru-RU" dirty="0" smtClean="0">
                <a:latin typeface="Arial"/>
                <a:cs typeface="Arial"/>
              </a:rPr>
              <a:t>— праздник тела и души… и</a:t>
            </a:r>
            <a:r>
              <a:rPr lang="ru-RU" dirty="0" smtClean="0"/>
              <a:t> т.д.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РУДН </a:t>
            </a:r>
            <a:r>
              <a:rPr lang="ru-RU" dirty="0" smtClean="0"/>
              <a:t>ИППК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22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993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РАЗМЫШЛЕНИЯ О СТРЕССЕ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928670"/>
            <a:ext cx="7772400" cy="1500187"/>
          </a:xfrm>
        </p:spPr>
        <p:txBody>
          <a:bodyPr anchor="t"/>
          <a:lstStyle/>
          <a:p>
            <a:pPr algn="r"/>
            <a:r>
              <a:rPr lang="ru-RU" sz="2400" b="1" i="1" dirty="0" smtClean="0">
                <a:solidFill>
                  <a:schemeClr val="tx1"/>
                </a:solidFill>
              </a:rPr>
              <a:t>«Человек умирает не от болезней, а от тайного решения не оказывать им сопротивления"  </a:t>
            </a:r>
          </a:p>
          <a:p>
            <a:pPr algn="r"/>
            <a:r>
              <a:rPr lang="ru-RU" sz="2400" b="1" i="1" dirty="0" smtClean="0">
                <a:solidFill>
                  <a:schemeClr val="tx1"/>
                </a:solidFill>
              </a:rPr>
              <a:t>Ю. Нагибин</a:t>
            </a:r>
            <a:endParaRPr lang="ru-RU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2133600" cy="32067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РУДН </a:t>
            </a:r>
            <a:r>
              <a:rPr lang="ru-RU" dirty="0" smtClean="0"/>
              <a:t>ИППК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Бизнес-тренер Роман Симуткин; </a:t>
            </a:r>
            <a:r>
              <a:rPr lang="ru-RU" dirty="0" err="1" smtClean="0"/>
              <a:t>simur@mail.ru</a:t>
            </a:r>
            <a:r>
              <a:rPr lang="ru-RU" dirty="0" smtClean="0"/>
              <a:t>; м.т. +7-9035966228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6FB26-D6B1-4B43-A6CF-7063B583874D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18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стрессом, как необходимость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429684" cy="5214974"/>
          </a:xfrm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ru-RU" dirty="0" smtClean="0"/>
              <a:t>Стрессы становятся постоянными «спутниками» жизни человека, </a:t>
            </a:r>
            <a:r>
              <a:rPr lang="ru-RU" sz="2000" b="0" i="1" dirty="0" smtClean="0"/>
              <a:t>причем</a:t>
            </a:r>
            <a:endParaRPr lang="ru-RU" b="0" i="1" dirty="0" smtClean="0"/>
          </a:p>
          <a:p>
            <a:pPr>
              <a:spcBef>
                <a:spcPts val="3600"/>
              </a:spcBef>
            </a:pPr>
            <a:r>
              <a:rPr lang="ru-RU" dirty="0" smtClean="0"/>
              <a:t>Средний уровень стресса большинства людей превосходит их психофизиологические возможности, </a:t>
            </a:r>
            <a:r>
              <a:rPr lang="ru-RU" sz="2000" b="0" i="1" dirty="0" smtClean="0"/>
              <a:t>что приводит </a:t>
            </a:r>
            <a:endParaRPr lang="ru-RU" b="0" i="1" dirty="0" smtClean="0"/>
          </a:p>
          <a:p>
            <a:pPr>
              <a:spcBef>
                <a:spcPts val="3600"/>
              </a:spcBef>
            </a:pPr>
            <a:r>
              <a:rPr lang="ru-RU" dirty="0" smtClean="0"/>
              <a:t>К снижению эффективности их жизнедеятельности,</a:t>
            </a:r>
          </a:p>
          <a:p>
            <a:pPr>
              <a:spcBef>
                <a:spcPts val="3600"/>
              </a:spcBef>
            </a:pPr>
            <a:r>
              <a:rPr lang="ru-RU" dirty="0" smtClean="0"/>
              <a:t>К ухудшению здоровья и самочувствия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РУДН </a:t>
            </a:r>
            <a:r>
              <a:rPr lang="ru-RU" b="1" dirty="0" smtClean="0">
                <a:solidFill>
                  <a:srgbClr val="C00000"/>
                </a:solidFill>
              </a:rPr>
              <a:t>ИППК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24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865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460000" cy="785818"/>
          </a:xfrm>
        </p:spPr>
        <p:txBody>
          <a:bodyPr/>
          <a:lstStyle/>
          <a:p>
            <a:pPr algn="ctr"/>
            <a:r>
              <a:rPr lang="ru-RU" dirty="0" smtClean="0"/>
              <a:t>Активность</a:t>
            </a:r>
            <a:r>
              <a:rPr lang="en-US" dirty="0" smtClean="0"/>
              <a:t>&amp;</a:t>
            </a:r>
            <a:r>
              <a:rPr lang="ru-RU" dirty="0" smtClean="0"/>
              <a:t>Саморазвитие</a:t>
            </a:r>
            <a:r>
              <a:rPr lang="en-US" dirty="0" smtClean="0"/>
              <a:t>&amp;</a:t>
            </a:r>
            <a:r>
              <a:rPr lang="ru-RU" dirty="0" smtClean="0"/>
              <a:t>Стресс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ru-RU" sz="2800" dirty="0" smtClean="0"/>
              <a:t>Чаще всего стресс возникает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800" b="1" dirty="0" smtClean="0">
                <a:solidFill>
                  <a:srgbClr val="002060"/>
                </a:solidFill>
              </a:rPr>
              <a:t>в сложной или новой ситуации,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800" b="1" dirty="0" smtClean="0">
                <a:solidFill>
                  <a:srgbClr val="002060"/>
                </a:solidFill>
              </a:rPr>
              <a:t>в случае выраженного риска, цейтнота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800" b="1" dirty="0" smtClean="0">
                <a:solidFill>
                  <a:srgbClr val="002060"/>
                </a:solidFill>
              </a:rPr>
              <a:t>возможного или разворачивающегося конфликта </a:t>
            </a:r>
            <a:endParaRPr lang="ru-RU" sz="24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ru-RU" sz="2800" dirty="0" smtClean="0">
                <a:latin typeface="Arial"/>
                <a:cs typeface="Arial"/>
              </a:rPr>
              <a:t>―</a:t>
            </a:r>
            <a:r>
              <a:rPr lang="ru-RU" sz="2800" dirty="0" smtClean="0"/>
              <a:t>  в ситуациях, которые постоянно сопровождают жизнь современного активного человека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HRM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25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108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429684" cy="12858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 личной эффективностью</a:t>
            </a:r>
            <a:r>
              <a:rPr lang="en-US" sz="4000" dirty="0" smtClean="0">
                <a:solidFill>
                  <a:srgbClr val="C00000"/>
                </a:solidFill>
                <a:cs typeface="Arial"/>
              </a:rPr>
              <a:t>&amp;</a:t>
            </a:r>
            <a:r>
              <a:rPr lang="ru-RU" dirty="0" smtClean="0">
                <a:cs typeface="Arial"/>
              </a:rPr>
              <a:t>Управление стрессом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14488"/>
            <a:ext cx="8429684" cy="4572032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000"/>
              </a:spcBef>
              <a:buNone/>
            </a:pPr>
            <a:r>
              <a:rPr lang="ru-RU" dirty="0" smtClean="0"/>
              <a:t>Для современного человека владение технологиями управления стрессом является </a:t>
            </a:r>
          </a:p>
          <a:p>
            <a:pPr marL="900000">
              <a:spcBef>
                <a:spcPts val="6000"/>
              </a:spcBef>
              <a:buNone/>
            </a:pPr>
            <a:r>
              <a:rPr lang="ru-RU" dirty="0" smtClean="0"/>
              <a:t>необходимым условием его эффективной деятельности,  а </a:t>
            </a:r>
          </a:p>
          <a:p>
            <a:pPr marL="900000">
              <a:spcBef>
                <a:spcPts val="6000"/>
              </a:spcBef>
              <a:buNone/>
            </a:pPr>
            <a:r>
              <a:rPr lang="ru-RU" dirty="0" smtClean="0"/>
              <a:t>особенно деятельности в новых для него областях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HRM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26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960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успешного управления стрессом необходимо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71546"/>
            <a:ext cx="8643998" cy="5214974"/>
          </a:xfrm>
        </p:spPr>
        <p:txBody>
          <a:bodyPr>
            <a:normAutofit fontScale="92500"/>
          </a:bodyPr>
          <a:lstStyle/>
          <a:p>
            <a:r>
              <a:rPr lang="ru-RU" sz="2200" dirty="0" smtClean="0">
                <a:solidFill>
                  <a:srgbClr val="C00000"/>
                </a:solidFill>
              </a:rPr>
              <a:t>Иметь</a:t>
            </a:r>
            <a:r>
              <a:rPr lang="ru-RU" sz="2200" dirty="0" smtClean="0"/>
              <a:t> ясное </a:t>
            </a:r>
            <a:r>
              <a:rPr lang="ru-RU" sz="2200" dirty="0" smtClean="0">
                <a:solidFill>
                  <a:srgbClr val="C00000"/>
                </a:solidFill>
              </a:rPr>
              <a:t>представление о закономерностях возникновения и развития</a:t>
            </a:r>
            <a:r>
              <a:rPr lang="ru-RU" sz="2200" dirty="0" smtClean="0"/>
              <a:t> стресса и о способах управления, </a:t>
            </a:r>
            <a:r>
              <a:rPr lang="ru-RU" sz="2200" b="0" i="1" dirty="0" smtClean="0"/>
              <a:t>чтобы</a:t>
            </a:r>
            <a:r>
              <a:rPr lang="ru-RU" sz="2200" dirty="0" smtClean="0"/>
              <a:t> </a:t>
            </a:r>
          </a:p>
          <a:p>
            <a:r>
              <a:rPr lang="ru-RU" sz="2200" dirty="0" smtClean="0"/>
              <a:t>В каждой конкретной ситуации </a:t>
            </a:r>
            <a:r>
              <a:rPr lang="ru-RU" sz="2200" dirty="0" smtClean="0">
                <a:solidFill>
                  <a:srgbClr val="C00000"/>
                </a:solidFill>
              </a:rPr>
              <a:t>подбирать или создавать </a:t>
            </a:r>
            <a:r>
              <a:rPr lang="ru-RU" sz="2200" dirty="0" smtClean="0"/>
              <a:t>эффективные </a:t>
            </a:r>
            <a:r>
              <a:rPr lang="ru-RU" sz="2200" dirty="0" smtClean="0">
                <a:solidFill>
                  <a:srgbClr val="C00000"/>
                </a:solidFill>
              </a:rPr>
              <a:t>техники управления уровнем </a:t>
            </a:r>
            <a:r>
              <a:rPr lang="ru-RU" sz="2200" dirty="0" smtClean="0"/>
              <a:t>стресса</a:t>
            </a:r>
          </a:p>
          <a:p>
            <a:r>
              <a:rPr lang="ru-RU" sz="2200" dirty="0" smtClean="0">
                <a:solidFill>
                  <a:srgbClr val="C00000"/>
                </a:solidFill>
              </a:rPr>
              <a:t>Владеть</a:t>
            </a:r>
            <a:r>
              <a:rPr lang="ru-RU" sz="2200" dirty="0" smtClean="0"/>
              <a:t> разнообразными </a:t>
            </a:r>
            <a:r>
              <a:rPr lang="ru-RU" sz="2200" dirty="0" smtClean="0">
                <a:solidFill>
                  <a:srgbClr val="C00000"/>
                </a:solidFill>
              </a:rPr>
              <a:t>техниками</a:t>
            </a:r>
            <a:r>
              <a:rPr lang="ru-RU" sz="2200" dirty="0" smtClean="0"/>
              <a:t> </a:t>
            </a:r>
            <a:r>
              <a:rPr lang="ru-RU" sz="2200" dirty="0" smtClean="0">
                <a:solidFill>
                  <a:srgbClr val="C00000"/>
                </a:solidFill>
              </a:rPr>
              <a:t>оценивания</a:t>
            </a:r>
            <a:r>
              <a:rPr lang="ru-RU" sz="2200" dirty="0" smtClean="0"/>
              <a:t> </a:t>
            </a:r>
            <a:r>
              <a:rPr lang="ru-RU" sz="2200" dirty="0" smtClean="0">
                <a:solidFill>
                  <a:srgbClr val="C00000"/>
                </a:solidFill>
              </a:rPr>
              <a:t>уровня</a:t>
            </a:r>
            <a:r>
              <a:rPr lang="ru-RU" sz="2200" dirty="0" smtClean="0"/>
              <a:t> </a:t>
            </a:r>
            <a:r>
              <a:rPr lang="ru-RU" sz="2200" dirty="0" smtClean="0">
                <a:solidFill>
                  <a:srgbClr val="C00000"/>
                </a:solidFill>
              </a:rPr>
              <a:t>стресса</a:t>
            </a:r>
            <a:r>
              <a:rPr lang="ru-RU" sz="2200" dirty="0" smtClean="0"/>
              <a:t> и корректировать уровень в соответствии со своими особенностями, текущим психофизическим состоянием и характером осуществляемой или планируемой деятельности.</a:t>
            </a:r>
          </a:p>
          <a:p>
            <a:r>
              <a:rPr lang="ru-RU" sz="2200" dirty="0" smtClean="0">
                <a:solidFill>
                  <a:srgbClr val="C00000"/>
                </a:solidFill>
              </a:rPr>
              <a:t>Обладать </a:t>
            </a:r>
            <a:r>
              <a:rPr lang="ru-RU" sz="2200" dirty="0" err="1" smtClean="0">
                <a:solidFill>
                  <a:srgbClr val="C00000"/>
                </a:solidFill>
              </a:rPr>
              <a:t>стрессоустойчивостью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 smtClean="0"/>
              <a:t>в такой мере, которая позволяет успешно </a:t>
            </a:r>
            <a:r>
              <a:rPr lang="ru-RU" sz="2200" dirty="0" smtClean="0">
                <a:solidFill>
                  <a:srgbClr val="C00000"/>
                </a:solidFill>
              </a:rPr>
              <a:t>применять техники управления стрессом в условиях развивающегося стресса</a:t>
            </a:r>
            <a:endParaRPr lang="ru-RU" sz="22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РУДН HRM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Бизнес-тренер Роман </a:t>
            </a:r>
            <a:r>
              <a:rPr lang="ru-RU" dirty="0" err="1" smtClean="0"/>
              <a:t>Симуткин</a:t>
            </a:r>
            <a:r>
              <a:rPr lang="ru-RU" dirty="0" smtClean="0"/>
              <a:t>; </a:t>
            </a:r>
            <a:r>
              <a:rPr lang="ru-RU" dirty="0" err="1" smtClean="0"/>
              <a:t>simur@mail.ru</a:t>
            </a:r>
            <a:r>
              <a:rPr lang="ru-RU" dirty="0" smtClean="0"/>
              <a:t>; м.т. +7-9035966228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27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66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уровня деятельности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Одно из положений психологии труда гласит следующее: </a:t>
            </a:r>
          </a:p>
          <a:p>
            <a:pPr>
              <a:buNone/>
            </a:pPr>
            <a:r>
              <a:rPr lang="ru-RU" dirty="0" smtClean="0"/>
              <a:t>«Любая деятельность всегда осуществляется на двух уровнях: </a:t>
            </a:r>
          </a:p>
          <a:p>
            <a:r>
              <a:rPr lang="ru-RU" dirty="0" smtClean="0"/>
              <a:t>на первом ― «внешнем» уровне ведется </a:t>
            </a:r>
            <a:r>
              <a:rPr lang="ru-RU" sz="2800" dirty="0" smtClean="0">
                <a:solidFill>
                  <a:srgbClr val="C00000"/>
                </a:solidFill>
                <a:latin typeface="Arial Black" pitchFamily="34" charset="0"/>
              </a:rPr>
              <a:t>основная</a:t>
            </a:r>
            <a:r>
              <a:rPr lang="ru-RU" sz="2800" dirty="0" smtClean="0"/>
              <a:t> </a:t>
            </a:r>
            <a:r>
              <a:rPr lang="ru-RU" dirty="0" smtClean="0"/>
              <a:t>деятельность, а </a:t>
            </a:r>
          </a:p>
          <a:p>
            <a:r>
              <a:rPr lang="ru-RU" dirty="0" smtClean="0"/>
              <a:t>на втором ― «внутреннем» уровне ведется деятельность по </a:t>
            </a:r>
            <a:r>
              <a:rPr lang="ru-RU" sz="2800" dirty="0" err="1" smtClean="0">
                <a:solidFill>
                  <a:srgbClr val="C00000"/>
                </a:solidFill>
                <a:latin typeface="Arial Black" pitchFamily="34" charset="0"/>
              </a:rPr>
              <a:t>саморегуляции</a:t>
            </a:r>
            <a:endParaRPr lang="ru-RU" i="1" dirty="0" smtClean="0">
              <a:solidFill>
                <a:srgbClr val="C0000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ru-RU" dirty="0" smtClean="0"/>
              <a:t>И в первую очередь это относится к деятельности, осуществляемой в условиях стресса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HRM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28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477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АЗБУКА СТРЕССА </a:t>
            </a:r>
            <a:br>
              <a:rPr lang="ru-RU" dirty="0" smtClean="0"/>
            </a:br>
            <a:r>
              <a:rPr lang="ru-RU" sz="2000" b="0" dirty="0" smtClean="0">
                <a:solidFill>
                  <a:schemeClr val="bg1"/>
                </a:solidFill>
                <a:latin typeface="+mn-lt"/>
              </a:rPr>
              <a:t>/из кн. </a:t>
            </a:r>
            <a:r>
              <a:rPr lang="ru-RU" sz="2000" b="0" dirty="0" err="1" smtClean="0">
                <a:solidFill>
                  <a:schemeClr val="bg1"/>
                </a:solidFill>
                <a:latin typeface="+mn-lt"/>
              </a:rPr>
              <a:t>А.В.Стёганцева</a:t>
            </a:r>
            <a:r>
              <a:rPr lang="ru-RU" sz="2000" b="0" dirty="0" smtClean="0">
                <a:solidFill>
                  <a:schemeClr val="bg1"/>
                </a:solidFill>
                <a:latin typeface="+mn-lt"/>
              </a:rPr>
              <a:t> «Человеческий фактор»/ </a:t>
            </a:r>
            <a:endParaRPr lang="ru-RU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Несколько основных теоретических положений, которых иногда достаточно человеку для эффективного управления стрессом</a:t>
            </a:r>
          </a:p>
          <a:p>
            <a:pPr marL="457200" indent="-457200">
              <a:buClr>
                <a:srgbClr val="BA2C00"/>
              </a:buClr>
              <a:buFont typeface="+mj-lt"/>
              <a:buAutoNum type="arabicPeriod"/>
            </a:pPr>
            <a:r>
              <a:rPr lang="ru-RU" dirty="0" smtClean="0"/>
              <a:t>Стресс </a:t>
            </a:r>
            <a:r>
              <a:rPr lang="ru-RU" dirty="0" smtClean="0">
                <a:latin typeface="Arial"/>
                <a:cs typeface="Arial"/>
              </a:rPr>
              <a:t>― это универсальная адаптивная </a:t>
            </a:r>
            <a:r>
              <a:rPr lang="ru-RU" dirty="0" smtClean="0">
                <a:solidFill>
                  <a:srgbClr val="C00000"/>
                </a:solidFill>
                <a:latin typeface="Arial"/>
                <a:cs typeface="Arial"/>
              </a:rPr>
              <a:t>реакция </a:t>
            </a:r>
            <a:r>
              <a:rPr lang="ru-RU" dirty="0" smtClean="0">
                <a:latin typeface="Arial"/>
                <a:cs typeface="Arial"/>
              </a:rPr>
              <a:t>человека на опасную или неопределенную, но при этом значимую для него ситуацию</a:t>
            </a:r>
            <a:r>
              <a:rPr lang="ru-RU" dirty="0" smtClean="0">
                <a:solidFill>
                  <a:srgbClr val="C00000"/>
                </a:solidFill>
                <a:latin typeface="Arial"/>
                <a:cs typeface="Arial"/>
              </a:rPr>
              <a:t>, в условиях отсутствия адекватного стереотипа</a:t>
            </a:r>
            <a:r>
              <a:rPr lang="ru-RU" dirty="0" smtClean="0">
                <a:latin typeface="Arial"/>
                <a:cs typeface="Arial"/>
              </a:rPr>
              <a:t> поведения или при невозможности его применить</a:t>
            </a:r>
          </a:p>
          <a:p>
            <a:pPr marL="457200" indent="-457200">
              <a:buClr>
                <a:srgbClr val="BA2C00"/>
              </a:buClr>
              <a:buFont typeface="+mj-lt"/>
              <a:buAutoNum type="arabicPeriod"/>
            </a:pPr>
            <a:r>
              <a:rPr lang="ru-RU" dirty="0" smtClean="0">
                <a:latin typeface="Arial"/>
                <a:cs typeface="Arial"/>
              </a:rPr>
              <a:t>Чаще всего стресс возникает в сложной или </a:t>
            </a:r>
            <a:r>
              <a:rPr lang="ru-RU" dirty="0" smtClean="0">
                <a:solidFill>
                  <a:srgbClr val="C00000"/>
                </a:solidFill>
                <a:latin typeface="Arial"/>
                <a:cs typeface="Arial"/>
              </a:rPr>
              <a:t>новой </a:t>
            </a:r>
            <a:r>
              <a:rPr lang="ru-RU" dirty="0" smtClean="0">
                <a:latin typeface="Arial"/>
                <a:cs typeface="Arial"/>
              </a:rPr>
              <a:t>для человека </a:t>
            </a:r>
            <a:r>
              <a:rPr lang="ru-RU" dirty="0" smtClean="0">
                <a:solidFill>
                  <a:srgbClr val="C00000"/>
                </a:solidFill>
                <a:latin typeface="Arial"/>
                <a:cs typeface="Arial"/>
              </a:rPr>
              <a:t>ситуации</a:t>
            </a:r>
            <a:r>
              <a:rPr lang="ru-RU" dirty="0" smtClean="0">
                <a:latin typeface="Arial"/>
                <a:cs typeface="Arial"/>
              </a:rPr>
              <a:t>, в случае выраженного риска, цейтнота, возможного или реального конфликта, а также в привычных ситуациях, но при нахождении </a:t>
            </a:r>
            <a:r>
              <a:rPr lang="ru-RU" dirty="0" smtClean="0">
                <a:solidFill>
                  <a:srgbClr val="C00000"/>
                </a:solidFill>
                <a:latin typeface="Arial"/>
                <a:cs typeface="Arial"/>
              </a:rPr>
              <a:t>в «</a:t>
            </a:r>
            <a:r>
              <a:rPr lang="ru-RU" dirty="0" err="1" smtClean="0">
                <a:solidFill>
                  <a:srgbClr val="C00000"/>
                </a:solidFill>
                <a:latin typeface="Arial"/>
                <a:cs typeface="Arial"/>
              </a:rPr>
              <a:t>нересурсных</a:t>
            </a:r>
            <a:r>
              <a:rPr lang="ru-RU" dirty="0" smtClean="0">
                <a:solidFill>
                  <a:srgbClr val="C00000"/>
                </a:solidFill>
                <a:latin typeface="Arial"/>
                <a:cs typeface="Arial"/>
              </a:rPr>
              <a:t>» состояниях</a:t>
            </a:r>
            <a:endParaRPr lang="ru-RU" dirty="0" smtClean="0">
              <a:latin typeface="Arial"/>
              <a:cs typeface="Arial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 sz="160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Симуткин; simur@mail.ru; м.т. +7-9035966228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7EAF4-1CF2-4D9B-9A6C-F38488EBFF44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54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856000" cy="5184576"/>
          </a:xfrm>
        </p:spPr>
        <p:txBody>
          <a:bodyPr lIns="180000" bIns="180000">
            <a:noAutofit/>
          </a:bodyPr>
          <a:lstStyle/>
          <a:p>
            <a:pPr lvl="0" indent="-432000">
              <a:spcBef>
                <a:spcPts val="1200"/>
              </a:spcBef>
            </a:pPr>
            <a:r>
              <a:rPr lang="ru-RU" sz="1700" dirty="0"/>
              <a:t>Психология управления, как синтез двух дисциплин менеджмента и </a:t>
            </a:r>
            <a:r>
              <a:rPr lang="ru-RU" sz="1700" dirty="0" smtClean="0"/>
              <a:t>психологии</a:t>
            </a:r>
            <a:endParaRPr lang="ru-RU" sz="1700" dirty="0"/>
          </a:p>
          <a:p>
            <a:pPr lvl="0" indent="-432000">
              <a:spcBef>
                <a:spcPts val="1200"/>
              </a:spcBef>
            </a:pPr>
            <a:r>
              <a:rPr lang="ru-RU" sz="1700" dirty="0"/>
              <a:t>Осознанность — понятие и принцип. Противоположность — транс, автоматизм, </a:t>
            </a:r>
            <a:r>
              <a:rPr lang="ru-RU" sz="1700" dirty="0" smtClean="0"/>
              <a:t>поток</a:t>
            </a:r>
            <a:endParaRPr lang="ru-RU" sz="1700" dirty="0"/>
          </a:p>
          <a:p>
            <a:pPr lvl="0" indent="-432000">
              <a:spcBef>
                <a:spcPts val="1200"/>
              </a:spcBef>
            </a:pPr>
            <a:r>
              <a:rPr lang="ru-RU" sz="1700" dirty="0"/>
              <a:t>Понятия самоопределения и ответственности. Типы самоопределения. Линии </a:t>
            </a:r>
            <a:r>
              <a:rPr lang="ru-RU" sz="1700" dirty="0" smtClean="0"/>
              <a:t>самоопределения</a:t>
            </a:r>
            <a:endParaRPr lang="ru-RU" sz="1700" dirty="0"/>
          </a:p>
          <a:p>
            <a:pPr lvl="0" indent="-432000">
              <a:spcBef>
                <a:spcPts val="1200"/>
              </a:spcBef>
            </a:pPr>
            <a:r>
              <a:rPr lang="ru-RU" sz="1700" dirty="0"/>
              <a:t>Цепочка — желание, мотив, цель, </a:t>
            </a:r>
            <a:r>
              <a:rPr lang="ru-RU" sz="1700" dirty="0" smtClean="0"/>
              <a:t>мотивация</a:t>
            </a:r>
            <a:endParaRPr lang="ru-RU" sz="1700" dirty="0"/>
          </a:p>
          <a:p>
            <a:pPr lvl="0" indent="-432000">
              <a:spcBef>
                <a:spcPts val="1200"/>
              </a:spcBef>
            </a:pPr>
            <a:r>
              <a:rPr lang="ru-RU" sz="1700" dirty="0"/>
              <a:t>Измерение уровня мотивации. Шкала </a:t>
            </a:r>
            <a:r>
              <a:rPr lang="ru-RU" sz="1700" dirty="0" smtClean="0"/>
              <a:t>мотивации</a:t>
            </a:r>
            <a:endParaRPr lang="ru-RU" sz="1700" dirty="0"/>
          </a:p>
          <a:p>
            <a:pPr lvl="0" indent="-432000">
              <a:spcBef>
                <a:spcPts val="1200"/>
              </a:spcBef>
            </a:pPr>
            <a:r>
              <a:rPr lang="ru-RU" sz="1700" dirty="0"/>
              <a:t>Эмоции, как источник энергии. Эмоциональный интеллект. Эмоциональная </a:t>
            </a:r>
            <a:r>
              <a:rPr lang="ru-RU" sz="1700" dirty="0" smtClean="0"/>
              <a:t>дисциплина</a:t>
            </a:r>
            <a:endParaRPr lang="ru-RU" sz="1700" dirty="0"/>
          </a:p>
          <a:p>
            <a:pPr lvl="0" indent="-432000">
              <a:spcBef>
                <a:spcPts val="1200"/>
              </a:spcBef>
            </a:pPr>
            <a:r>
              <a:rPr lang="ru-RU" sz="1700" dirty="0"/>
              <a:t>Азбука стресса. Концепция управления стрессом. Формула оценки уровня </a:t>
            </a:r>
            <a:r>
              <a:rPr lang="ru-RU" sz="1700" dirty="0" smtClean="0"/>
              <a:t>стресса</a:t>
            </a:r>
            <a:endParaRPr lang="ru-RU" sz="1700" dirty="0"/>
          </a:p>
          <a:p>
            <a:pPr lvl="0" indent="-432000">
              <a:spcBef>
                <a:spcPts val="1200"/>
              </a:spcBef>
            </a:pPr>
            <a:r>
              <a:rPr lang="ru-RU" sz="1700" dirty="0"/>
              <a:t>Ресурсное состояние и способы его </a:t>
            </a:r>
            <a:r>
              <a:rPr lang="ru-RU" sz="1700" dirty="0" smtClean="0"/>
              <a:t>поддержания</a:t>
            </a:r>
            <a:endParaRPr lang="ru-RU" sz="1700" dirty="0"/>
          </a:p>
          <a:p>
            <a:pPr lvl="0" indent="-432000">
              <a:spcBef>
                <a:spcPts val="1200"/>
              </a:spcBef>
            </a:pPr>
            <a:r>
              <a:rPr lang="ru-RU" sz="1700" dirty="0"/>
              <a:t>Профилактика профессионального </a:t>
            </a:r>
            <a:r>
              <a:rPr lang="ru-RU" sz="1700" dirty="0" smtClean="0"/>
              <a:t>выгорания</a:t>
            </a:r>
            <a:endParaRPr lang="ru-RU" sz="1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D5ECC-E4A7-4E4C-81BD-35D218588392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6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АЗБУКА СТРЕССА </a:t>
            </a:r>
            <a:br>
              <a:rPr lang="ru-RU" dirty="0" smtClean="0"/>
            </a:br>
            <a:r>
              <a:rPr lang="ru-RU" sz="2000" b="0" dirty="0" smtClean="0">
                <a:solidFill>
                  <a:schemeClr val="bg1"/>
                </a:solidFill>
                <a:latin typeface="+mn-lt"/>
              </a:rPr>
              <a:t>/из кн. </a:t>
            </a:r>
            <a:r>
              <a:rPr lang="ru-RU" sz="2000" b="0" dirty="0" err="1" smtClean="0">
                <a:solidFill>
                  <a:schemeClr val="bg1"/>
                </a:solidFill>
                <a:latin typeface="+mn-lt"/>
              </a:rPr>
              <a:t>А.В.Стёганцева</a:t>
            </a:r>
            <a:r>
              <a:rPr lang="ru-RU" sz="2000" b="0" dirty="0" smtClean="0">
                <a:solidFill>
                  <a:schemeClr val="bg1"/>
                </a:solidFill>
                <a:latin typeface="+mn-lt"/>
              </a:rPr>
              <a:t> «Человеческий фактор»/ </a:t>
            </a:r>
            <a:endParaRPr lang="ru-RU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Clr>
                <a:srgbClr val="BA2C00"/>
              </a:buClr>
              <a:buFont typeface="+mj-lt"/>
              <a:buAutoNum type="arabicPeriod" startAt="3"/>
            </a:pPr>
            <a:r>
              <a:rPr lang="ru-RU" dirty="0" smtClean="0"/>
              <a:t>Стресс </a:t>
            </a:r>
            <a:r>
              <a:rPr lang="ru-RU" dirty="0" smtClean="0">
                <a:latin typeface="Arial"/>
                <a:cs typeface="Arial"/>
              </a:rPr>
              <a:t>― это </a:t>
            </a:r>
            <a:r>
              <a:rPr lang="ru-RU" dirty="0" err="1" smtClean="0">
                <a:solidFill>
                  <a:srgbClr val="C00000"/>
                </a:solidFill>
                <a:latin typeface="Arial"/>
                <a:cs typeface="Arial"/>
              </a:rPr>
              <a:t>вневолевой</a:t>
            </a:r>
            <a:r>
              <a:rPr lang="ru-RU" dirty="0" smtClean="0">
                <a:latin typeface="Arial"/>
                <a:cs typeface="Arial"/>
              </a:rPr>
              <a:t> механизм управления поведением человека, сформированный эволюцией и направленных на поддержание его выживания. Объективно стресс проявляется в мобилизации нервной, иммунной и </a:t>
            </a:r>
            <a:r>
              <a:rPr lang="ru-RU" dirty="0" err="1" smtClean="0">
                <a:latin typeface="Arial"/>
                <a:cs typeface="Arial"/>
              </a:rPr>
              <a:t>сердечно-сосудистой</a:t>
            </a:r>
            <a:r>
              <a:rPr lang="ru-RU" dirty="0" smtClean="0">
                <a:latin typeface="Arial"/>
                <a:cs typeface="Arial"/>
              </a:rPr>
              <a:t> </a:t>
            </a:r>
            <a:r>
              <a:rPr lang="ru-RU" dirty="0" err="1" smtClean="0">
                <a:latin typeface="Arial"/>
                <a:cs typeface="Arial"/>
              </a:rPr>
              <a:t>и</a:t>
            </a:r>
            <a:r>
              <a:rPr lang="ru-RU" dirty="0" smtClean="0">
                <a:latin typeface="Arial"/>
                <a:cs typeface="Arial"/>
              </a:rPr>
              <a:t> мышечной систем. Субъективно стресс переживается в первую очередь, как </a:t>
            </a:r>
            <a:r>
              <a:rPr lang="ru-RU" dirty="0" smtClean="0">
                <a:solidFill>
                  <a:srgbClr val="C00000"/>
                </a:solidFill>
                <a:latin typeface="Arial"/>
                <a:cs typeface="Arial"/>
              </a:rPr>
              <a:t>состояние физической и психической напряженности</a:t>
            </a:r>
            <a:endParaRPr lang="ru-RU" dirty="0" smtClean="0">
              <a:latin typeface="Arial"/>
              <a:cs typeface="Arial"/>
            </a:endParaRPr>
          </a:p>
          <a:p>
            <a:pPr marL="457200" indent="-457200">
              <a:buClr>
                <a:srgbClr val="BA2C00"/>
              </a:buClr>
              <a:buFont typeface="+mj-lt"/>
              <a:buAutoNum type="arabicPeriod" startAt="4"/>
            </a:pPr>
            <a:r>
              <a:rPr lang="ru-RU" dirty="0" smtClean="0"/>
              <a:t>Являясь эффективным механизмом управления человекам в простых, «животных» ситуациях, стресс затрудняем осуществление сложной, целенаправленной, «человеческой» деятельности, в первую очередь, ухудшая точность, скорость и </a:t>
            </a:r>
            <a:r>
              <a:rPr lang="ru-RU" dirty="0" err="1" smtClean="0"/>
              <a:t>креативность</a:t>
            </a:r>
            <a:r>
              <a:rPr lang="ru-RU" dirty="0" smtClean="0"/>
              <a:t> мышления </a:t>
            </a:r>
          </a:p>
          <a:p>
            <a:pPr marL="457200" indent="-457200">
              <a:buClr>
                <a:srgbClr val="BA2C00"/>
              </a:buClr>
              <a:buFont typeface="+mj-lt"/>
              <a:buAutoNum type="alphaUcPeriod"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 sz="160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Симуткин; simur@mail.ru; м.т. +7-9035966228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7EAF4-1CF2-4D9B-9A6C-F38488EBFF44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0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АЗБУКА СТРЕССА </a:t>
            </a:r>
            <a:br>
              <a:rPr lang="ru-RU" dirty="0" smtClean="0"/>
            </a:br>
            <a:r>
              <a:rPr lang="ru-RU" sz="2000" b="0" dirty="0" smtClean="0">
                <a:solidFill>
                  <a:schemeClr val="bg1"/>
                </a:solidFill>
                <a:latin typeface="+mn-lt"/>
              </a:rPr>
              <a:t>/из кн. </a:t>
            </a:r>
            <a:r>
              <a:rPr lang="ru-RU" sz="2000" b="0" dirty="0" err="1" smtClean="0">
                <a:solidFill>
                  <a:schemeClr val="bg1"/>
                </a:solidFill>
                <a:latin typeface="+mn-lt"/>
              </a:rPr>
              <a:t>А.В.Стёганцева</a:t>
            </a:r>
            <a:r>
              <a:rPr lang="ru-RU" sz="2000" b="0" dirty="0" smtClean="0">
                <a:solidFill>
                  <a:schemeClr val="bg1"/>
                </a:solidFill>
                <a:latin typeface="+mn-lt"/>
              </a:rPr>
              <a:t> «Человеческий фактор»/ </a:t>
            </a:r>
            <a:endParaRPr lang="ru-RU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142984"/>
            <a:ext cx="8215370" cy="494984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Clr>
                <a:srgbClr val="BA2C00"/>
              </a:buClr>
              <a:buFont typeface="+mj-lt"/>
              <a:buAutoNum type="arabicPeriod" startAt="5"/>
            </a:pPr>
            <a:r>
              <a:rPr lang="ru-RU" dirty="0" smtClean="0">
                <a:solidFill>
                  <a:srgbClr val="C00000"/>
                </a:solidFill>
              </a:rPr>
              <a:t>Плюсы</a:t>
            </a:r>
            <a:r>
              <a:rPr lang="ru-RU" dirty="0" smtClean="0"/>
              <a:t> стресса для человека: выделяется </a:t>
            </a:r>
            <a:r>
              <a:rPr lang="ru-RU" dirty="0" smtClean="0">
                <a:solidFill>
                  <a:srgbClr val="C00000"/>
                </a:solidFill>
              </a:rPr>
              <a:t>дополнительная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</a:rPr>
              <a:t>энергия</a:t>
            </a:r>
            <a:r>
              <a:rPr lang="ru-RU" dirty="0" smtClean="0"/>
              <a:t> для решения проблемы; организм «подсказывает» что делать </a:t>
            </a:r>
            <a:r>
              <a:rPr lang="ru-RU" dirty="0" smtClean="0">
                <a:cs typeface="Arial"/>
              </a:rPr>
              <a:t>― убежать, напасть или затаиться; тренируется нервная, иммунная и </a:t>
            </a:r>
            <a:r>
              <a:rPr lang="ru-RU" dirty="0" err="1" smtClean="0">
                <a:cs typeface="Arial"/>
              </a:rPr>
              <a:t>сердечно-сосудистая</a:t>
            </a:r>
            <a:r>
              <a:rPr lang="ru-RU" dirty="0" smtClean="0">
                <a:cs typeface="Arial"/>
              </a:rPr>
              <a:t> системы.</a:t>
            </a:r>
          </a:p>
          <a:p>
            <a:pPr marL="457200" indent="-457200">
              <a:buClr>
                <a:srgbClr val="BA2C00"/>
              </a:buClr>
              <a:buFont typeface="+mj-lt"/>
              <a:buAutoNum type="arabicPeriod" startAt="5"/>
            </a:pPr>
            <a:r>
              <a:rPr lang="ru-RU" dirty="0" smtClean="0">
                <a:solidFill>
                  <a:srgbClr val="C00000"/>
                </a:solidFill>
                <a:cs typeface="Arial"/>
              </a:rPr>
              <a:t>Минусы</a:t>
            </a:r>
            <a:r>
              <a:rPr lang="ru-RU" dirty="0" smtClean="0">
                <a:cs typeface="Arial"/>
              </a:rPr>
              <a:t> стресса для человека: </a:t>
            </a:r>
            <a:r>
              <a:rPr lang="ru-RU" dirty="0" smtClean="0">
                <a:solidFill>
                  <a:srgbClr val="C00000"/>
                </a:solidFill>
                <a:cs typeface="Arial"/>
              </a:rPr>
              <a:t>энергии</a:t>
            </a:r>
            <a:r>
              <a:rPr lang="ru-RU" dirty="0" smtClean="0">
                <a:cs typeface="Arial"/>
              </a:rPr>
              <a:t> может быть </a:t>
            </a:r>
            <a:r>
              <a:rPr lang="ru-RU" dirty="0" smtClean="0">
                <a:solidFill>
                  <a:srgbClr val="C00000"/>
                </a:solidFill>
                <a:cs typeface="Arial"/>
              </a:rPr>
              <a:t>слишком</a:t>
            </a:r>
            <a:r>
              <a:rPr lang="ru-RU" dirty="0" smtClean="0">
                <a:cs typeface="Arial"/>
              </a:rPr>
              <a:t> </a:t>
            </a:r>
            <a:r>
              <a:rPr lang="ru-RU" dirty="0" smtClean="0">
                <a:solidFill>
                  <a:srgbClr val="C00000"/>
                </a:solidFill>
                <a:cs typeface="Arial"/>
              </a:rPr>
              <a:t>много</a:t>
            </a:r>
            <a:r>
              <a:rPr lang="ru-RU" dirty="0" smtClean="0">
                <a:cs typeface="Arial"/>
              </a:rPr>
              <a:t>; организм « подсказывает» в основном примитивные реакции, зачастую противоречащие сознательному выбору; при сильном стрессе иммунная система истощается, нервная и </a:t>
            </a:r>
            <a:r>
              <a:rPr lang="ru-RU" dirty="0" err="1" smtClean="0">
                <a:cs typeface="Arial"/>
              </a:rPr>
              <a:t>сердечно-сосудистые</a:t>
            </a:r>
            <a:r>
              <a:rPr lang="ru-RU" dirty="0" smtClean="0">
                <a:cs typeface="Arial"/>
              </a:rPr>
              <a:t> системы перенапрягаются.</a:t>
            </a:r>
            <a:r>
              <a:rPr lang="ru-RU" dirty="0" smtClean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 sz="160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Симуткин; simur@mail.ru; м.т. +7-9035966228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7EAF4-1CF2-4D9B-9A6C-F38488EBFF44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68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АЗБУКА СТРЕССА </a:t>
            </a:r>
            <a:br>
              <a:rPr lang="ru-RU" dirty="0" smtClean="0"/>
            </a:br>
            <a:r>
              <a:rPr lang="ru-RU" sz="2000" b="0" dirty="0" smtClean="0">
                <a:solidFill>
                  <a:schemeClr val="bg1"/>
                </a:solidFill>
                <a:latin typeface="+mn-lt"/>
              </a:rPr>
              <a:t>/из кн. </a:t>
            </a:r>
            <a:r>
              <a:rPr lang="ru-RU" sz="2000" b="0" dirty="0" err="1" smtClean="0">
                <a:solidFill>
                  <a:schemeClr val="bg1"/>
                </a:solidFill>
                <a:latin typeface="+mn-lt"/>
              </a:rPr>
              <a:t>А.В.Стёганцева</a:t>
            </a:r>
            <a:r>
              <a:rPr lang="ru-RU" sz="2000" b="0" dirty="0" smtClean="0">
                <a:solidFill>
                  <a:schemeClr val="bg1"/>
                </a:solidFill>
                <a:latin typeface="+mn-lt"/>
              </a:rPr>
              <a:t> «Человеческий фактор»/ </a:t>
            </a:r>
            <a:endParaRPr lang="ru-RU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428736"/>
            <a:ext cx="7858180" cy="4664089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BA2C00"/>
              </a:buClr>
              <a:buFont typeface="+mj-lt"/>
              <a:buAutoNum type="arabicPeriod" startAt="7"/>
            </a:pPr>
            <a:r>
              <a:rPr lang="ru-RU" dirty="0" smtClean="0"/>
              <a:t>Стресс «заставляет»  человека действовать не в целях развития, а в целях выживания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 sz="160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Симуткин; simur@mail.ru; м.т. +7-9035966228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7EAF4-1CF2-4D9B-9A6C-F38488EBFF44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23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ОГОНЬ И СТРЕСС </a:t>
            </a:r>
            <a:r>
              <a:rPr lang="ru-RU" sz="2000" b="0" dirty="0" smtClean="0">
                <a:solidFill>
                  <a:schemeClr val="bg1"/>
                </a:solidFill>
                <a:latin typeface="+mn-lt"/>
              </a:rPr>
              <a:t>(мини-притча)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b="0" dirty="0" smtClean="0">
                <a:solidFill>
                  <a:schemeClr val="bg1"/>
                </a:solidFill>
                <a:latin typeface="+mn-lt"/>
              </a:rPr>
              <a:t>/из кн. </a:t>
            </a:r>
            <a:r>
              <a:rPr lang="ru-RU" sz="2000" b="0" dirty="0" err="1" smtClean="0">
                <a:solidFill>
                  <a:schemeClr val="bg1"/>
                </a:solidFill>
                <a:latin typeface="+mn-lt"/>
              </a:rPr>
              <a:t>А.В.Стёганцева</a:t>
            </a:r>
            <a:r>
              <a:rPr lang="ru-RU" sz="2000" b="0" dirty="0" smtClean="0">
                <a:solidFill>
                  <a:schemeClr val="bg1"/>
                </a:solidFill>
                <a:latin typeface="+mn-lt"/>
              </a:rPr>
              <a:t> «Человеческий фактор»/ </a:t>
            </a:r>
            <a:endParaRPr lang="ru-RU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550" y="1643050"/>
            <a:ext cx="7272338" cy="444977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Clr>
                <a:srgbClr val="BA2C00"/>
              </a:buClr>
              <a:buNone/>
            </a:pPr>
            <a:r>
              <a:rPr lang="ru-RU" dirty="0" smtClean="0"/>
              <a:t>Огонь помог людям стать теми, кем они сейчас являются. Огонь помощник и защитник людей! Огонь  согреет и поднимет настроение, с помощью огня можно приготовить еду или отогнать диких хищников. </a:t>
            </a:r>
          </a:p>
          <a:p>
            <a:pPr marL="457200" indent="-457200">
              <a:buClr>
                <a:srgbClr val="BA2C00"/>
              </a:buClr>
              <a:buNone/>
            </a:pPr>
            <a:r>
              <a:rPr lang="ru-RU" dirty="0" smtClean="0"/>
              <a:t>Но это возможно, только если человек умеет управлять огнем. Если нет, то он может легко сгореть в огне заживо, в лучшем случае можно остаться на пепелище сирым и голым. </a:t>
            </a:r>
          </a:p>
          <a:p>
            <a:pPr marL="457200" indent="-457200" algn="ctr">
              <a:buClr>
                <a:srgbClr val="BA2C00"/>
              </a:buClr>
              <a:buNone/>
            </a:pPr>
            <a:r>
              <a:rPr lang="ru-RU" sz="2800" dirty="0" smtClean="0">
                <a:solidFill>
                  <a:srgbClr val="C00000"/>
                </a:solidFill>
                <a:latin typeface="+mj-lt"/>
              </a:rPr>
              <a:t>Стресс </a:t>
            </a:r>
            <a:r>
              <a:rPr lang="ru-RU" sz="2800" dirty="0" smtClean="0">
                <a:solidFill>
                  <a:srgbClr val="C00000"/>
                </a:solidFill>
                <a:latin typeface="+mj-lt"/>
                <a:cs typeface="Arial"/>
              </a:rPr>
              <a:t>― как огонь. Только страшнее</a:t>
            </a:r>
            <a:r>
              <a:rPr lang="ru-RU" dirty="0" smtClean="0">
                <a:latin typeface="Arial"/>
                <a:cs typeface="Arial"/>
              </a:rPr>
              <a:t>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 sz="160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Симуткин; simur@mail.ru; м.т. +7-9035966228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7EAF4-1CF2-4D9B-9A6C-F38488EBFF44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160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486804" cy="621852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>ОСНОВНЫЕ ПРИЗНАКИ СТРЕССА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ru-RU" smtClean="0"/>
              <a:t>РУДН HRM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9C2-2345-423B-8145-765C7AB3E81C}" type="slidenum">
              <a:rPr lang="ru-RU" smtClean="0"/>
              <a:pPr/>
              <a:t>34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44016" y="827244"/>
          <a:ext cx="8820472" cy="54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161"/>
                <a:gridCol w="7237311"/>
              </a:tblGrid>
              <a:tr h="360813"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Arial Black" pitchFamily="34" charset="0"/>
                          <a:ea typeface="+mn-ea"/>
                          <a:cs typeface="Arial" pitchFamily="34" charset="0"/>
                        </a:rPr>
                        <a:t>ОБЛАСТЬ</a:t>
                      </a:r>
                      <a:endParaRPr lang="ru-RU" dirty="0">
                        <a:latin typeface="Arial Black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Black" pitchFamily="34" charset="0"/>
                          <a:cs typeface="Arial" pitchFamily="34" charset="0"/>
                        </a:rPr>
                        <a:t>ТИПИЧНЫЕ</a:t>
                      </a:r>
                      <a:r>
                        <a:rPr lang="ru-RU" baseline="0" dirty="0" smtClean="0">
                          <a:latin typeface="Arial Black" pitchFamily="34" charset="0"/>
                          <a:cs typeface="Arial" pitchFamily="34" charset="0"/>
                        </a:rPr>
                        <a:t> ПРОЯВЛЕНИЯ</a:t>
                      </a:r>
                      <a:endParaRPr lang="ru-RU" dirty="0">
                        <a:latin typeface="Arial Black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40074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latin typeface="Arial" pitchFamily="34" charset="0"/>
                          <a:cs typeface="Arial" pitchFamily="34" charset="0"/>
                        </a:rPr>
                        <a:t>Моторика</a:t>
                      </a:r>
                      <a:endParaRPr lang="ru-RU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Судорожные или заторможенные движения, неестественные позы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55281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b="1" i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Мимика</a:t>
                      </a:r>
                      <a:endParaRPr lang="ru-RU" b="1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Неадекватная ситуации или содержанию речи</a:t>
                      </a:r>
                      <a:endParaRPr lang="ru-RU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71559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Тонус тела</a:t>
                      </a:r>
                      <a:endParaRPr lang="ru-RU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Сильно пониженный (кисель) или повышенный (каменность)</a:t>
                      </a:r>
                      <a:endParaRPr lang="ru-RU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16163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b="1" i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Вегетатика</a:t>
                      </a:r>
                      <a:endParaRPr lang="ru-RU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Потение, тремор, изменение окраски кожи (покраснение или бледность)</a:t>
                      </a:r>
                      <a:endParaRPr lang="ru-RU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16163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Дыхание</a:t>
                      </a:r>
                      <a:endParaRPr lang="ru-RU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Учащенное, прерывистое, неровное, остановки дыхания («затаить дыхание»).</a:t>
                      </a:r>
                      <a:endParaRPr lang="ru-RU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16163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Взгляд</a:t>
                      </a:r>
                      <a:endParaRPr lang="ru-RU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Бегающий или остекленевший. Напряженный или </a:t>
                      </a:r>
                      <a:r>
                        <a:rPr lang="ru-RU" sz="1800" i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расфокусированный</a:t>
                      </a:r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 Взгляд «в себя».</a:t>
                      </a:r>
                      <a:endParaRPr lang="ru-RU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666134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Голос</a:t>
                      </a:r>
                      <a:endParaRPr lang="ru-RU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Неадекватно тихий или громкий. С хрипом или взвизгиваниями. Монотонный или с резкими изменениями громкости</a:t>
                      </a:r>
                      <a:endParaRPr lang="ru-RU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666134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Речь</a:t>
                      </a:r>
                      <a:endParaRPr lang="ru-RU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Медленная, с большими паузами или сбивчивая, неразборчивая. Заикание. Оговорки. Повторение. Перескоки с темы на тему</a:t>
                      </a:r>
                      <a:endParaRPr lang="ru-RU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40074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Поведение</a:t>
                      </a:r>
                      <a:endParaRPr lang="ru-RU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Неадекватное ситуации. Хаотичная деятельность или ступор</a:t>
                      </a:r>
                      <a:endParaRPr lang="ru-RU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97871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Мышление </a:t>
                      </a:r>
                      <a:endParaRPr lang="ru-RU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Медленное и/или не точное. Нарушения логики. Субъективизм</a:t>
                      </a:r>
                      <a:endParaRPr lang="ru-RU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7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СТРЕСС И СТРЕСС-ФАКТОРЫ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 smtClean="0"/>
              <a:t>Внешнее воздействие, вызывающее стресс, обычно называют стресс-фактор, стресс-агент или стрессор</a:t>
            </a:r>
          </a:p>
          <a:p>
            <a:pPr lvl="0"/>
            <a:r>
              <a:rPr lang="ru-RU" dirty="0" smtClean="0"/>
              <a:t>Чем больше количество и сила отдельных стресс-факторов, присутствующих в текущий момент времени  </a:t>
            </a:r>
            <a:r>
              <a:rPr lang="ru-RU" dirty="0" smtClean="0">
                <a:latin typeface="Arial"/>
                <a:cs typeface="Arial"/>
              </a:rPr>
              <a:t>—</a:t>
            </a:r>
            <a:r>
              <a:rPr lang="ru-RU" dirty="0" smtClean="0"/>
              <a:t> тем выше потенциальная </a:t>
            </a:r>
            <a:r>
              <a:rPr lang="ru-RU" dirty="0" err="1" smtClean="0"/>
              <a:t>стрессогенность</a:t>
            </a:r>
            <a:r>
              <a:rPr lang="ru-RU" dirty="0" smtClean="0"/>
              <a:t> ситуации</a:t>
            </a:r>
          </a:p>
          <a:p>
            <a:pPr lvl="0"/>
            <a:r>
              <a:rPr lang="ru-RU" dirty="0" smtClean="0"/>
              <a:t>Для эффективного управления </a:t>
            </a:r>
            <a:r>
              <a:rPr lang="ru-RU" dirty="0" err="1" smtClean="0"/>
              <a:t>стрессогенностью</a:t>
            </a:r>
            <a:r>
              <a:rPr lang="ru-RU" dirty="0" smtClean="0"/>
              <a:t> ситуации необходимо:</a:t>
            </a:r>
          </a:p>
          <a:p>
            <a:pPr lvl="1"/>
            <a:r>
              <a:rPr lang="ru-RU" i="1" dirty="0" smtClean="0"/>
              <a:t>Хорошо различать типичные стресс-факторы.</a:t>
            </a:r>
            <a:endParaRPr lang="ru-RU" dirty="0" smtClean="0"/>
          </a:p>
          <a:p>
            <a:pPr lvl="1"/>
            <a:r>
              <a:rPr lang="ru-RU" i="1" dirty="0" smtClean="0"/>
              <a:t>Уметь определять силу их действия на себя.</a:t>
            </a:r>
            <a:endParaRPr lang="ru-RU" dirty="0" smtClean="0"/>
          </a:p>
          <a:p>
            <a:pPr lvl="1"/>
            <a:r>
              <a:rPr lang="ru-RU" i="1" dirty="0" smtClean="0"/>
              <a:t>Знать методы купирования (снижения силы) этих стресс-факторов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РУДН </a:t>
            </a:r>
            <a:r>
              <a:rPr lang="ru-RU" sz="1400" b="1" dirty="0" smtClean="0">
                <a:solidFill>
                  <a:srgbClr val="C00000"/>
                </a:solidFill>
              </a:rPr>
              <a:t>ИППК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35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68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42852"/>
            <a:ext cx="8591872" cy="7858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</a:t>
            </a:r>
            <a:r>
              <a:rPr lang="ru-RU" i="1" u="sng" dirty="0" smtClean="0">
                <a:latin typeface="Arial" pitchFamily="34" charset="0"/>
              </a:rPr>
              <a:t>Индивидуальная работа.</a:t>
            </a:r>
            <a:r>
              <a:rPr lang="ru-RU" dirty="0" smtClean="0"/>
              <a:t> СИТУАЦИЯ, ВЫЗЫВАЮЩАЯ СТРЕСС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Припомните регулярную рабочую ситуацию, которая вызывает у вас стресс</a:t>
            </a:r>
          </a:p>
          <a:p>
            <a:r>
              <a:rPr lang="ru-RU" dirty="0" smtClean="0"/>
              <a:t>Стрессовую ситуацию, которую нельзя назвать регулярной, но которая может происходить время от времени</a:t>
            </a:r>
          </a:p>
          <a:p>
            <a:r>
              <a:rPr lang="ru-RU" dirty="0" smtClean="0"/>
              <a:t>Какой-то новый проект, который вызывает стресс</a:t>
            </a:r>
          </a:p>
          <a:p>
            <a:pPr algn="ctr">
              <a:buNone/>
            </a:pPr>
            <a:r>
              <a:rPr lang="ru-RU" dirty="0" smtClean="0"/>
              <a:t>Запишите для себя 2-3 ситуации, с которыми будете работать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</a:t>
            </a:r>
            <a:r>
              <a:rPr lang="en-US" smtClean="0"/>
              <a:t>mini-MBA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36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198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u="sng" dirty="0" smtClean="0">
                <a:latin typeface="Arial" pitchFamily="34" charset="0"/>
              </a:rPr>
              <a:t>Упражнение.</a:t>
            </a:r>
            <a:r>
              <a:rPr lang="ru-RU" dirty="0" smtClean="0"/>
              <a:t> ИНДИВИДУАЛЬНЫЕ ПРИЗНАКИ СТРЕССА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Объединитесь в тройки,  чтобы вы достаточно хорошо знали друг друга</a:t>
            </a:r>
          </a:p>
          <a:p>
            <a:r>
              <a:rPr lang="ru-RU" dirty="0" smtClean="0"/>
              <a:t>Поразмышляйте,  возможно, поделитесь своими наблюдениями друг за другом: отыщите индивидуальные признаки стресса. То, как это чувствуете лично вы? </a:t>
            </a:r>
            <a:r>
              <a:rPr lang="ru-RU" dirty="0" smtClean="0">
                <a:latin typeface="Arial"/>
                <a:cs typeface="Arial"/>
              </a:rPr>
              <a:t>— 7 минут</a:t>
            </a:r>
          </a:p>
          <a:p>
            <a:r>
              <a:rPr lang="ru-RU" dirty="0" smtClean="0">
                <a:latin typeface="Arial"/>
                <a:cs typeface="Arial"/>
              </a:rPr>
              <a:t>Зафиксируйте для себя и затем поделитесь со всеми 2-3 найденными в тройках индивидуальными признаками, можно не называя самого человека, которому это присуще.</a:t>
            </a:r>
          </a:p>
          <a:p>
            <a:r>
              <a:rPr lang="ru-RU" dirty="0" smtClean="0">
                <a:latin typeface="Arial"/>
                <a:cs typeface="Arial"/>
              </a:rPr>
              <a:t>Это необходимо, чтобы расширить общее представление о том, как это бывает, возможно, что-то «увидеть» в себе, чего вы раньше не замечали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РУДН </a:t>
            </a:r>
            <a:r>
              <a:rPr lang="ru-RU" sz="1400" b="1" dirty="0" smtClean="0">
                <a:solidFill>
                  <a:srgbClr val="C00000"/>
                </a:solidFill>
              </a:rPr>
              <a:t>ИППК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37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458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u="sng" dirty="0" smtClean="0">
                <a:latin typeface="Arial" pitchFamily="34" charset="0"/>
              </a:rPr>
              <a:t>Упражнение.</a:t>
            </a:r>
            <a:r>
              <a:rPr lang="ru-RU" dirty="0" smtClean="0"/>
              <a:t> Способы снижения </a:t>
            </a:r>
            <a:r>
              <a:rPr lang="ru-RU" dirty="0" err="1" smtClean="0"/>
              <a:t>стрессогенности</a:t>
            </a:r>
            <a:r>
              <a:rPr lang="ru-RU" dirty="0" smtClean="0"/>
              <a:t> ситуации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тех же тройках </a:t>
            </a:r>
          </a:p>
          <a:p>
            <a:r>
              <a:rPr lang="ru-RU" dirty="0" smtClean="0"/>
              <a:t>Найти/ вспомнить уже используемые</a:t>
            </a:r>
          </a:p>
          <a:p>
            <a:r>
              <a:rPr lang="ru-RU" dirty="0" smtClean="0"/>
              <a:t>Придумать несколько новых </a:t>
            </a:r>
            <a:r>
              <a:rPr lang="ru-RU" dirty="0" smtClean="0">
                <a:latin typeface="Arial"/>
                <a:cs typeface="Arial"/>
              </a:rPr>
              <a:t>— экспериментальных — способов снизить для себя </a:t>
            </a:r>
            <a:r>
              <a:rPr lang="ru-RU" dirty="0" err="1" smtClean="0">
                <a:latin typeface="Arial"/>
                <a:cs typeface="Arial"/>
              </a:rPr>
              <a:t>стрессогенность</a:t>
            </a:r>
            <a:r>
              <a:rPr lang="ru-RU" dirty="0" smtClean="0">
                <a:latin typeface="Arial"/>
                <a:cs typeface="Arial"/>
              </a:rPr>
              <a:t> ситуации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</a:t>
            </a:r>
            <a:r>
              <a:rPr lang="en-US" smtClean="0"/>
              <a:t>mini-MBA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38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419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42852"/>
            <a:ext cx="8591872" cy="785818"/>
          </a:xfrm>
        </p:spPr>
        <p:txBody>
          <a:bodyPr>
            <a:normAutofit fontScale="90000"/>
          </a:bodyPr>
          <a:lstStyle/>
          <a:p>
            <a:r>
              <a:rPr lang="ru-RU" i="1" u="sng" dirty="0" smtClean="0">
                <a:latin typeface="Arial" pitchFamily="34" charset="0"/>
              </a:rPr>
              <a:t>Упражнение.</a:t>
            </a:r>
            <a:r>
              <a:rPr lang="ru-RU" dirty="0" smtClean="0"/>
              <a:t> Способы </a:t>
            </a:r>
            <a:r>
              <a:rPr lang="ru-RU" sz="4000" dirty="0" smtClean="0">
                <a:solidFill>
                  <a:srgbClr val="C00000"/>
                </a:solidFill>
              </a:rPr>
              <a:t>повышения</a:t>
            </a:r>
            <a:r>
              <a:rPr lang="ru-RU" dirty="0" smtClean="0"/>
              <a:t> уровня стресса для ваших сотрудников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 тройках </a:t>
            </a:r>
          </a:p>
          <a:p>
            <a:r>
              <a:rPr lang="ru-RU" dirty="0" smtClean="0"/>
              <a:t>Припомните ситуации, в которых вашим сотрудникам, на ваш взгляд, не хватает мобилизованности</a:t>
            </a:r>
          </a:p>
          <a:p>
            <a:r>
              <a:rPr lang="ru-RU" dirty="0" smtClean="0"/>
              <a:t>Найдите/ вспомните/ придумайте несколько способов повысить для них уровень стресса по отношению к данной работе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</a:t>
            </a:r>
            <a:r>
              <a:rPr lang="en-US" smtClean="0"/>
              <a:t>mini-MBA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39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077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Прочистим </a:t>
            </a:r>
            <a:r>
              <a:rPr lang="ru-RU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понятия</a:t>
            </a:r>
            <a:r>
              <a:rPr lang="ru-RU" sz="2000" i="1" dirty="0" smtClean="0">
                <a:solidFill>
                  <a:schemeClr val="bg1"/>
                </a:solidFill>
              </a:rPr>
              <a:t/>
            </a:r>
            <a:br>
              <a:rPr lang="ru-RU" sz="2000" i="1" dirty="0" smtClean="0">
                <a:solidFill>
                  <a:schemeClr val="bg1"/>
                </a:solidFill>
              </a:rPr>
            </a:br>
            <a:r>
              <a:rPr lang="ru-RU" sz="3000" dirty="0" smtClean="0"/>
              <a:t>Управление </a:t>
            </a:r>
            <a:r>
              <a:rPr lang="ru-RU" sz="3000" dirty="0"/>
              <a:t>собственной мотивацией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3"/>
            <a:ext cx="5976000" cy="403244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ru-RU" sz="3200" dirty="0" smtClean="0"/>
              <a:t>Что такое управление?</a:t>
            </a:r>
          </a:p>
          <a:p>
            <a:pPr>
              <a:spcBef>
                <a:spcPts val="2400"/>
              </a:spcBef>
            </a:pPr>
            <a:r>
              <a:rPr lang="ru-RU" sz="3200" dirty="0" smtClean="0"/>
              <a:t>Сущность, вкладываемая в понятие мотивация?</a:t>
            </a:r>
          </a:p>
          <a:p>
            <a:pPr>
              <a:spcBef>
                <a:spcPts val="2400"/>
              </a:spcBef>
            </a:pPr>
            <a:r>
              <a:rPr lang="ru-RU" sz="3200" dirty="0" smtClean="0"/>
              <a:t>Почему собственная?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D5ECC-E4A7-4E4C-81BD-35D218588392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68344" y="5877272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dirty="0" smtClean="0">
                <a:solidFill>
                  <a:srgbClr val="00B050"/>
                </a:solidFill>
                <a:hlinkClick r:id="rId3" action="ppaction://hlinkpres?slideindex=1&amp;slidetitle="/>
              </a:rPr>
              <a:t>Презентация. Материалы\Растяжки этапа Функционирования.</a:t>
            </a:r>
            <a:r>
              <a:rPr lang="en-US" sz="500" dirty="0" err="1" smtClean="0">
                <a:solidFill>
                  <a:srgbClr val="00B050"/>
                </a:solidFill>
                <a:hlinkClick r:id="rId3" action="ppaction://hlinkpres?slideindex=1&amp;slidetitle="/>
              </a:rPr>
              <a:t>pptx</a:t>
            </a:r>
            <a:endParaRPr lang="ru-RU" sz="5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J:\20.04.11г. ОСНОВНОЙ КОМПЬЮТЕР\САМОЕ ЦЕННОЕ\РУДН\СПЕЦПРОЕКТЫ РУДН\Программа для УЧИТЕЛЕЙ Москвы\Картинки\samomotivatsiy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5" y="1556793"/>
            <a:ext cx="274545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42852"/>
            <a:ext cx="8591872" cy="785818"/>
          </a:xfrm>
        </p:spPr>
        <p:txBody>
          <a:bodyPr>
            <a:normAutofit fontScale="90000"/>
          </a:bodyPr>
          <a:lstStyle/>
          <a:p>
            <a:r>
              <a:rPr lang="ru-RU" i="1" u="sng" dirty="0" smtClean="0">
                <a:latin typeface="Arial" pitchFamily="34" charset="0"/>
              </a:rPr>
              <a:t>Упражнение.</a:t>
            </a:r>
            <a:r>
              <a:rPr lang="ru-RU" dirty="0" smtClean="0"/>
              <a:t> Способы </a:t>
            </a:r>
            <a:r>
              <a:rPr lang="ru-RU" sz="4000" dirty="0" smtClean="0">
                <a:solidFill>
                  <a:srgbClr val="C00000"/>
                </a:solidFill>
              </a:rPr>
              <a:t>снижения</a:t>
            </a:r>
            <a:r>
              <a:rPr lang="ru-RU" dirty="0" smtClean="0"/>
              <a:t> уровня стресса для ваших сотрудников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 тройках </a:t>
            </a:r>
          </a:p>
          <a:p>
            <a:r>
              <a:rPr lang="ru-RU" dirty="0" smtClean="0"/>
              <a:t>Припомните ситуации, которые для ваших сотрудников являются излишне </a:t>
            </a:r>
            <a:r>
              <a:rPr lang="ru-RU" dirty="0" err="1" smtClean="0"/>
              <a:t>стрессогенными</a:t>
            </a:r>
            <a:endParaRPr lang="ru-RU" dirty="0" smtClean="0"/>
          </a:p>
          <a:p>
            <a:r>
              <a:rPr lang="ru-RU" dirty="0" smtClean="0"/>
              <a:t>Найдите/ вспомните/ придумайте несколько способов снизить для них уровень стресса по отношению к данной работе/ситуации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</a:t>
            </a:r>
            <a:r>
              <a:rPr lang="en-US" smtClean="0"/>
              <a:t>mini-MBA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40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205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ОПТИМАЛЬНЫЙ СТРЕСС И «ПОТОК»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2133600" cy="320675"/>
          </a:xfrm>
        </p:spPr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Симуткин; simur@mail.ru; м.т. +7-9035966228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6FB26-D6B1-4B43-A6CF-7063B583874D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37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ОПТИМАЛЬНЫЙ СТРЕСС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i="1" u="sng" dirty="0" smtClean="0"/>
              <a:t>ПЕРВОЕ</a:t>
            </a:r>
            <a:r>
              <a:rPr lang="ru-RU" dirty="0" smtClean="0"/>
              <a:t>. Выберите задачу, которая кажется Вам легкой, такую, которую Вы многократно успешно выполняли, нечто рутинное. Обратите особое внимание на то, что именно в этой работе кажется Вам утомительным и скучным, к чему Вы немотивированны.</a:t>
            </a:r>
          </a:p>
          <a:p>
            <a:r>
              <a:rPr lang="ru-RU" i="1" u="sng" dirty="0" smtClean="0"/>
              <a:t>ВТОРОЕ</a:t>
            </a:r>
            <a:r>
              <a:rPr lang="ru-RU" dirty="0" smtClean="0"/>
              <a:t>. Затем выберите работу, которая вызывает у Вас ужас, поскольку она превышает Ваши возможности и ресурсы, слишком велика для Вас или сроки ее исполнения невероятно сжаты.</a:t>
            </a:r>
          </a:p>
          <a:p>
            <a:r>
              <a:rPr lang="ru-RU" dirty="0" smtClean="0"/>
              <a:t>Обратите внимание, КАК каждое их этих дел влияет на Вашу мотивацию.</a:t>
            </a:r>
          </a:p>
          <a:p>
            <a:r>
              <a:rPr lang="ru-RU" dirty="0" smtClean="0"/>
              <a:t>Где-то между двумя описанными ситуациями лежит оптимальный уровень стресса, который дает оптимальную производительность.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 sz="160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Симуткин; simur@mail.ru; м.т. +7-9035966228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7EAF4-1CF2-4D9B-9A6C-F38488EBFF44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05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ОПТИМАЛЬНЫЙ СТРЕСС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 sz="160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Симуткин; simur@mail.ru; м.т. +7-9035966228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7EAF4-1CF2-4D9B-9A6C-F38488EBFF44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 rot="16200000">
            <a:off x="-280166" y="3637696"/>
            <a:ext cx="3929092" cy="65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Восприятие трудности</a:t>
            </a:r>
            <a:endParaRPr kumimoji="0" lang="ru-RU" sz="44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71650" y="5757338"/>
            <a:ext cx="4932066" cy="52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Имеющиеся ресурсы (способности)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971650" y="2233187"/>
            <a:ext cx="0" cy="355670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971650" y="5789896"/>
            <a:ext cx="4957319" cy="9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176824" y="2233186"/>
            <a:ext cx="1644548" cy="98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BA2C00"/>
                </a:solidFill>
                <a:effectLst/>
                <a:latin typeface="Calibri" pitchFamily="34" charset="0"/>
                <a:cs typeface="Arial" pitchFamily="34" charset="0"/>
              </a:rPr>
              <a:t>Зона паники, чрезмерная нервозность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rgbClr val="BA2C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071934" y="4857760"/>
            <a:ext cx="2741752" cy="66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BA2C00"/>
                </a:solidFill>
                <a:effectLst/>
                <a:latin typeface="Calibri" pitchFamily="34" charset="0"/>
                <a:cs typeface="Arial" pitchFamily="34" charset="0"/>
              </a:rPr>
              <a:t>Зона лени, скука, отсутствие мотивации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rgbClr val="BA2C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945864" y="1357298"/>
            <a:ext cx="2054896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Требования превосходят ваши возможности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H="1">
            <a:off x="1971650" y="2233187"/>
            <a:ext cx="4111371" cy="3524151"/>
          </a:xfrm>
          <a:prstGeom prst="line">
            <a:avLst/>
          </a:prstGeom>
          <a:noFill/>
          <a:ln w="57150">
            <a:solidFill>
              <a:srgbClr val="5400A8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H="1">
            <a:off x="1971650" y="2233187"/>
            <a:ext cx="2261648" cy="35241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6288194" y="3466702"/>
            <a:ext cx="1641392" cy="60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Мастерство в своем деле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H="1">
            <a:off x="1971650" y="3466702"/>
            <a:ext cx="4521718" cy="22906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000760" y="1857364"/>
            <a:ext cx="1641392" cy="60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5400A8"/>
                </a:solidFill>
                <a:effectLst/>
                <a:latin typeface="Calibri" pitchFamily="34" charset="0"/>
                <a:cs typeface="Arial" pitchFamily="34" charset="0"/>
              </a:rPr>
              <a:t>оптимум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rgbClr val="5400A8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51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2" grpId="0"/>
      <p:bldP spid="2054" grpId="0" animBg="1"/>
      <p:bldP spid="2055" grpId="0" animBg="1"/>
      <p:bldP spid="2056" grpId="0"/>
      <p:bldP spid="2057" grpId="0"/>
      <p:bldP spid="2058" grpId="0"/>
      <p:bldP spid="2059" grpId="0" animBg="1"/>
      <p:bldP spid="2059" grpId="1" animBg="1"/>
      <p:bldP spid="2059" grpId="2" animBg="1"/>
      <p:bldP spid="2059" grpId="3" animBg="1"/>
      <p:bldP spid="2060" grpId="0" animBg="1"/>
      <p:bldP spid="2061" grpId="0"/>
      <p:bldP spid="2062" grpId="0" animBg="1"/>
      <p:bldP spid="20" grpId="0"/>
      <p:bldP spid="20" grpId="1"/>
      <p:bldP spid="20" grpId="2"/>
      <p:bldP spid="20" grpId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8" y="765175"/>
            <a:ext cx="7815292" cy="647700"/>
          </a:xfrm>
        </p:spPr>
        <p:txBody>
          <a:bodyPr/>
          <a:lstStyle/>
          <a:p>
            <a:r>
              <a:rPr lang="ru-RU" dirty="0" smtClean="0"/>
              <a:t>Отдельное внимание ― ОТДЫХУ!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Есть два вида отдыха: отдых ОТ и отдых ДЛЯ. Отдых ОТ ― это прекращение работы и погружение во что-то, что позволяет отвлечься, забыться и прочее ничегонеделание. Это выключка из тяжелой жизни, если хотите маленькая управляемая смерть.</a:t>
            </a:r>
          </a:p>
          <a:p>
            <a:pPr lvl="1" algn="r">
              <a:buNone/>
            </a:pPr>
            <a:r>
              <a:rPr lang="ru-RU" i="1" dirty="0" smtClean="0"/>
              <a:t>Жить ― то есть работать ― не хочется, вот пошли и покурили.</a:t>
            </a:r>
            <a:endParaRPr lang="ru-RU" dirty="0" smtClean="0"/>
          </a:p>
          <a:p>
            <a:r>
              <a:rPr lang="ru-RU" dirty="0" smtClean="0"/>
              <a:t>За фразой «отдохнули на праздниках» часто стоит: от души выпили и гуляли до утра, а с утра хорошо повторил… Да, это можно назвать праздником, но это ― не отдых.</a:t>
            </a:r>
          </a:p>
          <a:p>
            <a:pPr lvl="1" algn="r">
              <a:buNone/>
            </a:pPr>
            <a:r>
              <a:rPr lang="ru-RU" i="1" dirty="0" smtClean="0"/>
              <a:t>После таких праздников, чтобы нормально восстановиться нужно несколько дней. Рабочих дней. И это ― неправильно!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 sz="160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Симуткин; simur@mail.ru; м.т. +7-9035966228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7EAF4-1CF2-4D9B-9A6C-F38488EBFF44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8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143932" cy="647700"/>
          </a:xfrm>
        </p:spPr>
        <p:txBody>
          <a:bodyPr/>
          <a:lstStyle/>
          <a:p>
            <a:r>
              <a:rPr lang="ru-RU" dirty="0" smtClean="0"/>
              <a:t>Отдых </a:t>
            </a:r>
            <a:r>
              <a:rPr lang="ru-RU" dirty="0" smtClean="0">
                <a:cs typeface="Arial"/>
              </a:rPr>
              <a:t>― часть рабочего процесса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214422"/>
            <a:ext cx="7929618" cy="507209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0"/>
              </a:spcBef>
            </a:pPr>
            <a:r>
              <a:rPr lang="ru-RU" dirty="0" smtClean="0"/>
              <a:t>Отдых есть не отдельное от работы время. А неотъемлемая часть рабочего процесса. </a:t>
            </a:r>
          </a:p>
          <a:p>
            <a:pPr>
              <a:spcBef>
                <a:spcPts val="3000"/>
              </a:spcBef>
            </a:pPr>
            <a:r>
              <a:rPr lang="ru-RU" dirty="0" smtClean="0"/>
              <a:t>Соответственно </a:t>
            </a:r>
            <a:r>
              <a:rPr lang="ru-RU" i="1" dirty="0" smtClean="0"/>
              <a:t>вначале изучите, как вы отдыхаете, а потом научите себя планировать свой отдых</a:t>
            </a:r>
            <a:r>
              <a:rPr lang="ru-RU" dirty="0" smtClean="0"/>
              <a:t>, продумывая и прописывая его так же как любое другое ответственное дело. </a:t>
            </a:r>
          </a:p>
          <a:p>
            <a:pPr>
              <a:spcBef>
                <a:spcPts val="3000"/>
              </a:spcBef>
            </a:pPr>
            <a:r>
              <a:rPr lang="ru-RU" dirty="0" smtClean="0"/>
              <a:t>Отдых ― это такая же работа, работа по восстановлению организма, и кто не полноценно умеет отдыхать, не может качественно работать.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 sz="16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Бизнес-тренер Роман Симуткин; </a:t>
            </a:r>
            <a:r>
              <a:rPr lang="ru-RU" dirty="0" err="1" smtClean="0"/>
              <a:t>simur@mail.ru</a:t>
            </a:r>
            <a:r>
              <a:rPr lang="ru-RU" dirty="0" smtClean="0"/>
              <a:t>; м.т. +7-9035966228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7EAF4-1CF2-4D9B-9A6C-F38488EBFF44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71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765175"/>
            <a:ext cx="7458102" cy="647700"/>
          </a:xfrm>
        </p:spPr>
        <p:txBody>
          <a:bodyPr/>
          <a:lstStyle/>
          <a:p>
            <a:r>
              <a:rPr lang="ru-RU" dirty="0" smtClean="0"/>
              <a:t>Отдых </a:t>
            </a:r>
            <a:r>
              <a:rPr lang="ru-RU" dirty="0" smtClean="0">
                <a:cs typeface="Arial"/>
              </a:rPr>
              <a:t>― часть рабочего процесса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550" y="1785926"/>
            <a:ext cx="7272338" cy="43068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Факт!</a:t>
            </a:r>
          </a:p>
          <a:p>
            <a:r>
              <a:rPr lang="ru-RU" dirty="0" smtClean="0"/>
              <a:t>Лучший отдых ― это перемена деятельности. На любимой работе отдыхаем от семьи, вечером в семье отдыхаем от работы. Разумно! </a:t>
            </a:r>
          </a:p>
          <a:p>
            <a:r>
              <a:rPr lang="ru-RU" dirty="0" smtClean="0"/>
              <a:t>Или: посидели, поработали, устали ― пошли не покурили, а побегали. Побегали, устали ― сели за рабочий стол, вот и отдохнули…</a:t>
            </a:r>
          </a:p>
          <a:p>
            <a:pPr algn="ctr">
              <a:buNone/>
            </a:pPr>
            <a:r>
              <a:rPr lang="ru-RU" sz="3200" dirty="0" smtClean="0">
                <a:solidFill>
                  <a:srgbClr val="C00000"/>
                </a:solidFill>
                <a:latin typeface="+mj-lt"/>
              </a:rPr>
              <a:t>Правильно!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 sz="160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Симуткин; simur@mail.ru; м.т. +7-9035966228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7EAF4-1CF2-4D9B-9A6C-F38488EBFF44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537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183591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основные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психологические </a:t>
            </a:r>
            <a:r>
              <a:rPr lang="ru-RU" dirty="0" smtClean="0">
                <a:solidFill>
                  <a:schemeClr val="bg1"/>
                </a:solidFill>
              </a:rPr>
              <a:t>стресс-факторы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РУДН HRM</a:t>
            </a:r>
            <a:endParaRPr lang="ru-RU" sz="160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7835-C092-4714-9DAE-0108EB2424BA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547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642918"/>
            <a:ext cx="8429684" cy="521497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ЗНАЧИМОСТЬ СИТУАЦИИ. </a:t>
            </a:r>
          </a:p>
          <a:p>
            <a:pPr indent="0">
              <a:buNone/>
            </a:pPr>
            <a:r>
              <a:rPr lang="ru-RU" i="1" dirty="0" smtClean="0"/>
              <a:t>Критерий - цена отказа. Что для себя ценного </a:t>
            </a:r>
            <a:r>
              <a:rPr lang="ru-RU" dirty="0" smtClean="0"/>
              <a:t>я</a:t>
            </a:r>
            <a:br>
              <a:rPr lang="ru-RU" dirty="0" smtClean="0"/>
            </a:br>
            <a:r>
              <a:rPr lang="ru-RU" i="1" dirty="0" smtClean="0"/>
              <a:t>потеряю, если откажусь от выполнения данной деятельности или от нахождения в</a:t>
            </a:r>
            <a:br>
              <a:rPr lang="ru-RU" i="1" dirty="0" smtClean="0"/>
            </a:br>
            <a:r>
              <a:rPr lang="ru-RU" i="1" dirty="0" smtClean="0"/>
              <a:t>данной ситуации?</a:t>
            </a:r>
            <a:endParaRPr lang="ru-RU" dirty="0" smtClean="0"/>
          </a:p>
          <a:p>
            <a:pPr lvl="0"/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НОВИЗНА И НЕОПРЕДЕЛЕННОСТЬ. </a:t>
            </a:r>
          </a:p>
          <a:p>
            <a:pPr lvl="0" indent="0">
              <a:buNone/>
            </a:pPr>
            <a:r>
              <a:rPr lang="ru-RU" i="1" dirty="0" smtClean="0"/>
              <a:t>Критерий - отсутствие знаний, умений и</a:t>
            </a:r>
            <a:br>
              <a:rPr lang="ru-RU" i="1" dirty="0" smtClean="0"/>
            </a:br>
            <a:r>
              <a:rPr lang="ru-RU" i="1" dirty="0" smtClean="0"/>
              <a:t>навыков, необходимых для успешного осуществления данной деятельности, а также</a:t>
            </a:r>
            <a:br>
              <a:rPr lang="ru-RU" i="1" dirty="0" smtClean="0"/>
            </a:br>
            <a:r>
              <a:rPr lang="ru-RU" i="1" dirty="0" smtClean="0"/>
              <a:t>отсутствие информации о возможном качественном и/или количественном</a:t>
            </a:r>
            <a:br>
              <a:rPr lang="ru-RU" i="1" dirty="0" smtClean="0"/>
            </a:br>
            <a:r>
              <a:rPr lang="ru-RU" i="1" dirty="0" smtClean="0"/>
              <a:t>изменении ситуации.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HRM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48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213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428604"/>
            <a:ext cx="8572560" cy="6072230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600"/>
              </a:spcBef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РИСК</a:t>
            </a:r>
            <a:r>
              <a:rPr lang="ru-RU" i="1" dirty="0" smtClean="0"/>
              <a:t>. </a:t>
            </a:r>
          </a:p>
          <a:p>
            <a:pPr lvl="0" indent="0">
              <a:spcBef>
                <a:spcPts val="600"/>
              </a:spcBef>
              <a:buNone/>
            </a:pPr>
            <a:r>
              <a:rPr lang="ru-RU" i="1" dirty="0" smtClean="0"/>
              <a:t>Критерий - цена ошибки. Что для себя ценного я потеряю, если я сделаю</a:t>
            </a:r>
            <a:br>
              <a:rPr lang="ru-RU" i="1" dirty="0" smtClean="0"/>
            </a:br>
            <a:r>
              <a:rPr lang="ru-RU" i="1" dirty="0" smtClean="0"/>
              <a:t>неправильное действие?</a:t>
            </a:r>
            <a:endParaRPr lang="ru-RU" dirty="0" smtClean="0"/>
          </a:p>
          <a:p>
            <a:pPr lvl="0">
              <a:spcBef>
                <a:spcPts val="600"/>
              </a:spcBef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НАГРУЗКА</a:t>
            </a:r>
            <a:r>
              <a:rPr lang="ru-RU" dirty="0" smtClean="0"/>
              <a:t>. </a:t>
            </a:r>
          </a:p>
          <a:p>
            <a:pPr lvl="0" indent="0">
              <a:spcBef>
                <a:spcPts val="600"/>
              </a:spcBef>
              <a:buNone/>
            </a:pPr>
            <a:r>
              <a:rPr lang="ru-RU" i="1" dirty="0" smtClean="0"/>
              <a:t>Критерий — уровень дискомфорта, испытываемого мною при</a:t>
            </a:r>
            <a:br>
              <a:rPr lang="ru-RU" i="1" dirty="0" smtClean="0"/>
            </a:br>
            <a:r>
              <a:rPr lang="ru-RU" i="1" dirty="0" smtClean="0"/>
              <a:t>осуществлении данной деятельности или при нахождении в данной ситуации.</a:t>
            </a:r>
            <a:endParaRPr lang="ru-RU" dirty="0" smtClean="0"/>
          </a:p>
          <a:p>
            <a:pPr lvl="0">
              <a:spcBef>
                <a:spcPts val="600"/>
              </a:spcBef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ЦЕЙТНОТ</a:t>
            </a:r>
            <a:r>
              <a:rPr lang="ru-RU" dirty="0" smtClean="0"/>
              <a:t>. </a:t>
            </a:r>
          </a:p>
          <a:p>
            <a:pPr lvl="0" indent="0">
              <a:spcBef>
                <a:spcPts val="600"/>
              </a:spcBef>
              <a:buNone/>
            </a:pPr>
            <a:r>
              <a:rPr lang="ru-RU" i="1" dirty="0" smtClean="0"/>
              <a:t>Критерий </a:t>
            </a:r>
            <a:r>
              <a:rPr lang="ru-RU" dirty="0" smtClean="0"/>
              <a:t>- </a:t>
            </a:r>
            <a:r>
              <a:rPr lang="ru-RU" i="1" dirty="0" smtClean="0"/>
              <a:t>наличие запаса времени, достаточного для спокойного</a:t>
            </a:r>
            <a:br>
              <a:rPr lang="ru-RU" i="1" dirty="0" smtClean="0"/>
            </a:br>
            <a:r>
              <a:rPr lang="ru-RU" i="1" dirty="0" smtClean="0"/>
              <a:t>обдумывания вариантов поведения; для перехода в более ресурсное состояние; для</a:t>
            </a:r>
            <a:br>
              <a:rPr lang="ru-RU" i="1" dirty="0" smtClean="0"/>
            </a:br>
            <a:r>
              <a:rPr lang="ru-RU" i="1" dirty="0" smtClean="0"/>
              <a:t>повтора работы в случае ошибки.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HRM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49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816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Чуть-чуть вглубь </a:t>
            </a:r>
            <a:br>
              <a:rPr lang="ru-RU" sz="24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/>
              <a:t>Менеджмент и Психология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5"/>
            <a:ext cx="8640960" cy="5040560"/>
          </a:xfrm>
        </p:spPr>
        <p:txBody>
          <a:bodyPr rIns="2880000">
            <a:normAutofit fontScale="62500" lnSpcReduction="20000"/>
          </a:bodyPr>
          <a:lstStyle/>
          <a:p>
            <a:pPr>
              <a:spcBef>
                <a:spcPts val="2400"/>
              </a:spcBef>
            </a:pPr>
            <a:r>
              <a:rPr lang="ru-RU" dirty="0"/>
              <a:t>Менеджмент и психология </a:t>
            </a:r>
            <a:r>
              <a:rPr lang="ru-RU" dirty="0" smtClean="0"/>
              <a:t>четко дифференцированы </a:t>
            </a:r>
            <a:r>
              <a:rPr lang="ru-RU" dirty="0"/>
              <a:t>и </a:t>
            </a:r>
            <a:r>
              <a:rPr lang="ru-RU" dirty="0" smtClean="0"/>
              <a:t>отграничены</a:t>
            </a:r>
            <a:endParaRPr lang="ru-RU" dirty="0"/>
          </a:p>
          <a:p>
            <a:pPr>
              <a:spcBef>
                <a:spcPts val="2400"/>
              </a:spcBef>
            </a:pPr>
            <a:r>
              <a:rPr lang="ru-RU" dirty="0" smtClean="0"/>
              <a:t>Синтез двух </a:t>
            </a:r>
            <a:r>
              <a:rPr lang="ru-RU" dirty="0"/>
              <a:t>предметных дисциплин </a:t>
            </a:r>
            <a:r>
              <a:rPr lang="ru-RU" dirty="0" smtClean="0"/>
              <a:t>нельзя </a:t>
            </a:r>
            <a:r>
              <a:rPr lang="ru-RU" dirty="0"/>
              <a:t>считать </a:t>
            </a:r>
            <a:r>
              <a:rPr lang="ru-RU" dirty="0" smtClean="0"/>
              <a:t>удовлетворительным </a:t>
            </a:r>
            <a:endParaRPr lang="ru-RU" dirty="0"/>
          </a:p>
          <a:p>
            <a:pPr>
              <a:spcBef>
                <a:spcPts val="2400"/>
              </a:spcBef>
            </a:pPr>
            <a:r>
              <a:rPr lang="ru-RU" dirty="0" smtClean="0"/>
              <a:t>Управленцы </a:t>
            </a:r>
            <a:r>
              <a:rPr lang="ru-RU" dirty="0"/>
              <a:t>не придают большого значения психологическим </a:t>
            </a:r>
            <a:r>
              <a:rPr lang="ru-RU" dirty="0" smtClean="0"/>
              <a:t>аспектам, соответственно психологи — управлению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dirty="0" smtClean="0"/>
              <a:t>Выводы:</a:t>
            </a:r>
          </a:p>
          <a:p>
            <a:pPr>
              <a:spcBef>
                <a:spcPts val="2400"/>
              </a:spcBef>
              <a:buClr>
                <a:srgbClr val="C00000"/>
              </a:buClr>
              <a:buSzPct val="150000"/>
              <a:buFont typeface="Wingdings" pitchFamily="2" charset="2"/>
              <a:buChar char=""/>
            </a:pPr>
            <a:r>
              <a:rPr lang="ru-RU" dirty="0" smtClean="0"/>
              <a:t>Грамотные управленцы-</a:t>
            </a:r>
            <a:r>
              <a:rPr lang="ru-RU" dirty="0" err="1" smtClean="0"/>
              <a:t>мотиваторы</a:t>
            </a:r>
            <a:r>
              <a:rPr lang="ru-RU" dirty="0" smtClean="0"/>
              <a:t> в достаточном количестве появятся не скоро</a:t>
            </a:r>
          </a:p>
          <a:p>
            <a:pPr>
              <a:spcBef>
                <a:spcPts val="2400"/>
              </a:spcBef>
              <a:buClr>
                <a:srgbClr val="C00000"/>
              </a:buClr>
              <a:buSzPct val="150000"/>
              <a:buFont typeface="Wingdings" pitchFamily="2" charset="2"/>
              <a:buChar char=""/>
            </a:pPr>
            <a:r>
              <a:rPr lang="ru-RU" dirty="0" smtClean="0"/>
              <a:t>Основные механизмы саморегулирования — в наших руках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4865"/>
            <a:ext cx="2616200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D5ECC-E4A7-4E4C-81BD-35D218588392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Правило 5-ти пальцев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i="1" dirty="0" smtClean="0"/>
              <a:t>Для того чтобы захватить кистью какой либо предмет, необходимо усилие большого пальца и хотя бы одного из оставшихся четырех. </a:t>
            </a:r>
          </a:p>
          <a:p>
            <a:r>
              <a:rPr lang="ru-RU" i="1" dirty="0" smtClean="0"/>
              <a:t>В метафоре «пяти пальцев» </a:t>
            </a:r>
            <a:r>
              <a:rPr lang="ru-RU" u="sng" dirty="0" smtClean="0"/>
              <a:t>Значимость ситуации</a:t>
            </a:r>
            <a:r>
              <a:rPr lang="ru-RU" dirty="0" smtClean="0"/>
              <a:t> </a:t>
            </a:r>
            <a:r>
              <a:rPr lang="ru-RU" i="1" dirty="0" smtClean="0"/>
              <a:t>(Фактор №1) соответствует большому пальцу, а все другие факторы - остальным пальцам. </a:t>
            </a:r>
          </a:p>
          <a:p>
            <a:r>
              <a:rPr lang="ru-RU" i="1" dirty="0" smtClean="0"/>
              <a:t>Таким образом, если значимость ситуации близка к нулю, то даже при максимальной силе остальных факторов, </a:t>
            </a:r>
            <a:r>
              <a:rPr lang="ru-RU" i="1" dirty="0" err="1" smtClean="0"/>
              <a:t>стрессогенность</a:t>
            </a:r>
            <a:r>
              <a:rPr lang="ru-RU" i="1" dirty="0" smtClean="0"/>
              <a:t> ситуации будет незначительной.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HRM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50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842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Правило 5-ти пальцев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И наоборот: даже высокая значимость ситуации не будет вызывать стресс, если </a:t>
            </a:r>
          </a:p>
          <a:p>
            <a:pPr lvl="1"/>
            <a:r>
              <a:rPr lang="ru-RU" i="1" dirty="0" smtClean="0"/>
              <a:t>человек компетентен в данной деятельности, </a:t>
            </a:r>
          </a:p>
          <a:p>
            <a:pPr lvl="1"/>
            <a:r>
              <a:rPr lang="ru-RU" i="1" dirty="0" smtClean="0"/>
              <a:t>чувствует себя комфортно,</a:t>
            </a:r>
          </a:p>
          <a:p>
            <a:pPr lvl="1"/>
            <a:r>
              <a:rPr lang="ru-RU" i="1" dirty="0" smtClean="0"/>
              <a:t> знает обо всех предстоящих изменениях, </a:t>
            </a:r>
          </a:p>
          <a:p>
            <a:pPr lvl="1"/>
            <a:r>
              <a:rPr lang="ru-RU" i="1" dirty="0" smtClean="0"/>
              <a:t>имеет право на ошибку и </a:t>
            </a:r>
          </a:p>
          <a:p>
            <a:pPr lvl="1"/>
            <a:r>
              <a:rPr lang="ru-RU" i="1" dirty="0" smtClean="0"/>
              <a:t>располагает неограниченным запасом времени.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HRM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51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574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20080"/>
          </a:xfrm>
        </p:spPr>
        <p:txBody>
          <a:bodyPr/>
          <a:lstStyle/>
          <a:p>
            <a:r>
              <a:rPr lang="ru-RU" b="1" dirty="0" smtClean="0"/>
              <a:t>Правило 5-ти пальцев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85794"/>
            <a:ext cx="8784976" cy="5451518"/>
          </a:xfrm>
        </p:spPr>
        <p:txBody>
          <a:bodyPr>
            <a:normAutofit fontScale="85000" lnSpcReduction="10000"/>
          </a:bodyPr>
          <a:lstStyle/>
          <a:p>
            <a:pPr indent="0">
              <a:buNone/>
            </a:pPr>
            <a:r>
              <a:rPr lang="ru-RU" i="1" dirty="0" smtClean="0"/>
              <a:t>Это правило в виде формулы :</a:t>
            </a:r>
          </a:p>
          <a:p>
            <a:pPr indent="0">
              <a:buNone/>
            </a:pPr>
            <a:r>
              <a:rPr lang="ru-RU" dirty="0" smtClean="0"/>
              <a:t>СТРЕССОГЕННОСТЬ = Значимость </a:t>
            </a:r>
            <a:r>
              <a:rPr lang="ru-RU" dirty="0" err="1" smtClean="0"/>
              <a:t>х</a:t>
            </a:r>
            <a:r>
              <a:rPr lang="ru-RU" dirty="0" smtClean="0"/>
              <a:t> (Новизна и Неопределенность + Риск + Нагрузка + Цейтнот)</a:t>
            </a:r>
          </a:p>
          <a:p>
            <a:pPr indent="0">
              <a:buNone/>
            </a:pPr>
            <a:r>
              <a:rPr lang="ru-RU" i="1" dirty="0" smtClean="0"/>
              <a:t>При количественной оценке каждого фактора по 5-бальной системе максимальный уровень </a:t>
            </a:r>
            <a:r>
              <a:rPr lang="ru-RU" i="1" dirty="0" err="1" smtClean="0"/>
              <a:t>стрессогенности</a:t>
            </a:r>
            <a:r>
              <a:rPr lang="ru-RU" i="1" dirty="0" smtClean="0"/>
              <a:t> ситуации составляет 100 баллов. </a:t>
            </a:r>
          </a:p>
          <a:p>
            <a:pPr indent="0">
              <a:buNone/>
            </a:pPr>
            <a:r>
              <a:rPr lang="ru-RU" i="1" dirty="0" smtClean="0"/>
              <a:t>Как правило, 30 баллов </a:t>
            </a:r>
            <a:r>
              <a:rPr lang="ru-RU" i="1" dirty="0" smtClean="0">
                <a:latin typeface="Arial"/>
                <a:cs typeface="Arial"/>
              </a:rPr>
              <a:t>— </a:t>
            </a:r>
            <a:r>
              <a:rPr lang="ru-RU" i="1" dirty="0" smtClean="0"/>
              <a:t>это порог высокой </a:t>
            </a:r>
            <a:r>
              <a:rPr lang="ru-RU" i="1" dirty="0" err="1" smtClean="0"/>
              <a:t>стрессогенности</a:t>
            </a:r>
            <a:r>
              <a:rPr lang="ru-RU" i="1" dirty="0" smtClean="0"/>
              <a:t> ситуации, а </a:t>
            </a:r>
          </a:p>
          <a:p>
            <a:pPr indent="0">
              <a:buNone/>
            </a:pPr>
            <a:r>
              <a:rPr lang="ru-RU" i="1" dirty="0" smtClean="0"/>
              <a:t>70 баллов - это критический порог, характерный для экстремальных ситуаций, в которых высока вероятность смертельного исхода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228600" y="6400800"/>
            <a:ext cx="1584000" cy="3206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РУДН HRM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AF4-1CF2-4D9B-9A6C-F38488EBFF44}" type="slidenum">
              <a:rPr lang="ru-RU" smtClean="0"/>
              <a:pPr/>
              <a:t>52</a:t>
            </a:fld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Бизнес-тренер Роман Симуткин; simur@mail.ru; м.т. +7-9035966228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715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 чем стоит в первую очередь…</a:t>
            </a:r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          </a:t>
            </a:r>
            <a:r>
              <a:rPr lang="ru-RU" sz="3200" dirty="0" smtClean="0"/>
              <a:t>ОБ ОСОЗНАННОСТИ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1" y="1052736"/>
            <a:ext cx="6547743" cy="20932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b="0" i="1" dirty="0"/>
              <a:t>Начнем от </a:t>
            </a:r>
            <a:r>
              <a:rPr lang="ru-RU" sz="2600" b="0" i="1" dirty="0" smtClean="0"/>
              <a:t>обратного</a:t>
            </a:r>
          </a:p>
          <a:p>
            <a:pPr>
              <a:spcBef>
                <a:spcPts val="600"/>
              </a:spcBef>
            </a:pPr>
            <a:r>
              <a:rPr lang="ru-RU" sz="2400" dirty="0" smtClean="0"/>
              <a:t>Противоположность </a:t>
            </a:r>
            <a:r>
              <a:rPr lang="ru-RU" sz="2400" dirty="0"/>
              <a:t>осознанности ― бессознательность, механичность… действий, процессов и переживаний. </a:t>
            </a:r>
            <a:endParaRPr lang="ru-RU" sz="2400" dirty="0" smtClean="0"/>
          </a:p>
          <a:p>
            <a:pPr marL="1080000" lvl="1" indent="0">
              <a:spcBef>
                <a:spcPts val="600"/>
              </a:spcBef>
              <a:buNone/>
            </a:pPr>
            <a:r>
              <a:rPr lang="ru-RU" sz="2600" dirty="0" smtClean="0"/>
              <a:t>Жизнь </a:t>
            </a:r>
            <a:r>
              <a:rPr lang="ru-RU" sz="2600" dirty="0"/>
              <a:t>на автопилоте. </a:t>
            </a:r>
            <a:r>
              <a:rPr lang="ru-RU" sz="2600" dirty="0" smtClean="0"/>
              <a:t>Потеря </a:t>
            </a:r>
            <a:r>
              <a:rPr lang="ru-RU" sz="2600" dirty="0"/>
              <a:t>контакта с реальностью. </a:t>
            </a:r>
            <a:r>
              <a:rPr lang="ru-RU" sz="2600" dirty="0" smtClean="0"/>
              <a:t>Не </a:t>
            </a:r>
            <a:r>
              <a:rPr lang="ru-RU" sz="2600" dirty="0"/>
              <a:t>мы проживаем жизнь, а жизнь проживает </a:t>
            </a:r>
            <a:r>
              <a:rPr lang="ru-RU" sz="2600" dirty="0" smtClean="0"/>
              <a:t>нас.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D5ECC-E4A7-4E4C-81BD-35D21858839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51520" y="3145954"/>
            <a:ext cx="8640960" cy="3204000"/>
          </a:xfrm>
          <a:prstGeom prst="rect">
            <a:avLst/>
          </a:prstGeom>
          <a:solidFill>
            <a:srgbClr val="EBF1DE">
              <a:alpha val="89804"/>
            </a:srgbClr>
          </a:solidFill>
        </p:spPr>
        <p:txBody>
          <a:bodyPr lIns="360000" tIns="252000">
            <a:normAutofit fontScale="62500" lnSpcReduction="20000"/>
          </a:bodyPr>
          <a:lstStyle>
            <a:lvl1pPr marL="540000" indent="-540000" algn="l" rtl="0" eaLnBrk="0" fontAlgn="base" hangingPunct="0">
              <a:spcBef>
                <a:spcPts val="1800"/>
              </a:spcBef>
              <a:spcAft>
                <a:spcPct val="0"/>
              </a:spcAft>
              <a:buFontTx/>
              <a:buBlip>
                <a:blip r:embed="rId3"/>
              </a:buBlip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44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400" dirty="0" smtClean="0"/>
              <a:t>Что же такое </a:t>
            </a:r>
            <a:r>
              <a:rPr lang="ru-RU" sz="2400" dirty="0" smtClean="0">
                <a:solidFill>
                  <a:srgbClr val="C00000"/>
                </a:solidFill>
                <a:latin typeface="Arial Black" pitchFamily="34" charset="0"/>
              </a:rPr>
              <a:t>осознанность</a:t>
            </a:r>
            <a:r>
              <a:rPr lang="ru-RU" sz="2400" dirty="0" smtClean="0"/>
              <a:t>?</a:t>
            </a:r>
          </a:p>
          <a:p>
            <a:r>
              <a:rPr lang="ru-RU" sz="2400" dirty="0" smtClean="0"/>
              <a:t>В управлении — используется термин </a:t>
            </a:r>
            <a:r>
              <a:rPr lang="ru-RU" sz="2400" dirty="0" smtClean="0">
                <a:solidFill>
                  <a:srgbClr val="C00000"/>
                </a:solidFill>
                <a:latin typeface="Arial Black" pitchFamily="34" charset="0"/>
              </a:rPr>
              <a:t>вовлеченность</a:t>
            </a:r>
          </a:p>
          <a:p>
            <a:r>
              <a:rPr lang="ru-RU" sz="2400" dirty="0" smtClean="0"/>
              <a:t>В психологии — осознание себя </a:t>
            </a:r>
            <a:r>
              <a:rPr lang="ru-RU" sz="2400" dirty="0" smtClean="0">
                <a:solidFill>
                  <a:srgbClr val="C00000"/>
                </a:solidFill>
                <a:latin typeface="Arial Black" pitchFamily="34" charset="0"/>
              </a:rPr>
              <a:t>«здесь и сейчас» </a:t>
            </a:r>
            <a:r>
              <a:rPr lang="ru-RU" sz="2400" dirty="0" smtClean="0"/>
              <a:t>в каждый момент времени. Это состояние, в котором мы отдаем себе отчет кто мы и где мы находимся.</a:t>
            </a:r>
          </a:p>
          <a:p>
            <a:r>
              <a:rPr lang="ru-RU" sz="2400" dirty="0" smtClean="0"/>
              <a:t>В психологической подготовке (спортсменов) — </a:t>
            </a:r>
            <a:r>
              <a:rPr lang="ru-RU" sz="2400" dirty="0" smtClean="0">
                <a:solidFill>
                  <a:srgbClr val="C00000"/>
                </a:solidFill>
                <a:latin typeface="Arial Black" pitchFamily="34" charset="0"/>
              </a:rPr>
              <a:t>эффект присутствия</a:t>
            </a:r>
            <a:r>
              <a:rPr lang="ru-RU" sz="2400" dirty="0" smtClean="0"/>
              <a:t>, эффект пребывания человека во всем, что он делает.</a:t>
            </a:r>
          </a:p>
          <a:p>
            <a:pPr marL="0" indent="0">
              <a:buFontTx/>
              <a:buNone/>
            </a:pPr>
            <a:r>
              <a:rPr lang="ru-RU" sz="2400" b="0" i="1" u="sng" dirty="0" smtClean="0"/>
              <a:t>В сущности </a:t>
            </a:r>
            <a:r>
              <a:rPr lang="ru-RU" sz="2400" b="0" dirty="0" smtClean="0"/>
              <a:t>— </a:t>
            </a:r>
            <a:r>
              <a:rPr lang="ru-RU" sz="2400" dirty="0" smtClean="0"/>
              <a:t> </a:t>
            </a:r>
          </a:p>
          <a:p>
            <a:pPr marL="0" indent="0" algn="ctr">
              <a:spcBef>
                <a:spcPts val="600"/>
              </a:spcBef>
              <a:buFontTx/>
              <a:buNone/>
            </a:pPr>
            <a:r>
              <a:rPr lang="ru-RU" sz="2600" dirty="0" smtClean="0">
                <a:solidFill>
                  <a:srgbClr val="C00000"/>
                </a:solidFill>
                <a:latin typeface="Arial Black" pitchFamily="34" charset="0"/>
              </a:rPr>
              <a:t>непрерывная внимательность в каждое мгновение жизни</a:t>
            </a:r>
            <a:r>
              <a:rPr lang="ru-RU" sz="2300" dirty="0" smtClean="0"/>
              <a:t>, </a:t>
            </a:r>
            <a:r>
              <a:rPr lang="ru-RU" sz="2400" dirty="0" smtClean="0"/>
              <a:t>непрерывная бодрость сознания.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100" name="Picture 4" descr="J:\20.04.11г. ОСНОВНОЙ КОМПЬЮТЕР\САМОЕ ЦЕННОЕ\РУДН\СПЕЦПРОЕКТЫ РУДН\Программа для УЧИТЕЛЕЙ Москвы\Картинки\Осознанность\P3-006 Zdes' i Sejchas-500x5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52737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11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</p:spPr>
        <p:txBody>
          <a:bodyPr/>
          <a:lstStyle/>
          <a:p>
            <a:r>
              <a:rPr lang="ru-RU" dirty="0"/>
              <a:t>Когда человек </a:t>
            </a:r>
            <a:r>
              <a:rPr lang="ru-RU" dirty="0" smtClean="0"/>
              <a:t>осознан, то 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54461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2640"/>
              </a:lnSpc>
              <a:buSzPct val="90000"/>
              <a:buBlip>
                <a:blip r:embed="rId3"/>
              </a:buBlip>
            </a:pPr>
            <a:r>
              <a:rPr lang="ru-RU" dirty="0" smtClean="0"/>
              <a:t>Понимает </a:t>
            </a:r>
            <a:r>
              <a:rPr lang="ru-RU" dirty="0"/>
              <a:t>подлинные  причины  своих действий,  и потому </a:t>
            </a:r>
            <a:r>
              <a:rPr lang="ru-RU" dirty="0">
                <a:solidFill>
                  <a:srgbClr val="C00000"/>
                </a:solidFill>
                <a:latin typeface="Arial Black" pitchFamily="34" charset="0"/>
              </a:rPr>
              <a:t>свободен выбирать, как ему поступать</a:t>
            </a:r>
          </a:p>
          <a:p>
            <a:pPr>
              <a:lnSpc>
                <a:spcPts val="2640"/>
              </a:lnSpc>
              <a:buSzPct val="90000"/>
              <a:buBlip>
                <a:blip r:embed="rId3"/>
              </a:buBlip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Предвидит </a:t>
            </a:r>
            <a:r>
              <a:rPr lang="ru-RU" dirty="0">
                <a:solidFill>
                  <a:srgbClr val="C00000"/>
                </a:solidFill>
                <a:latin typeface="Arial Black" pitchFamily="34" charset="0"/>
              </a:rPr>
              <a:t>следствия своих действий</a:t>
            </a:r>
            <a:r>
              <a:rPr lang="ru-RU" dirty="0"/>
              <a:t>, отличается развитым чувством  </a:t>
            </a:r>
            <a:r>
              <a:rPr lang="ru-RU" dirty="0" smtClean="0"/>
              <a:t>ответственности. </a:t>
            </a:r>
            <a:endParaRPr lang="ru-RU" dirty="0"/>
          </a:p>
          <a:p>
            <a:pPr>
              <a:lnSpc>
                <a:spcPts val="2640"/>
              </a:lnSpc>
              <a:buSzPct val="90000"/>
              <a:buBlip>
                <a:blip r:embed="rId3"/>
              </a:buBlip>
            </a:pP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Способен</a:t>
            </a:r>
            <a:r>
              <a:rPr lang="ru-RU" dirty="0" smtClean="0"/>
              <a:t>  понять истинную </a:t>
            </a:r>
            <a:r>
              <a:rPr lang="ru-RU" dirty="0"/>
              <a:t>природу </a:t>
            </a:r>
            <a:r>
              <a:rPr lang="ru-RU" dirty="0" smtClean="0"/>
              <a:t>проблемы и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разрешить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ее наиболее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эффективным способом</a:t>
            </a:r>
            <a:endParaRPr lang="ru-RU" dirty="0"/>
          </a:p>
          <a:p>
            <a:pPr marL="0" indent="0">
              <a:spcBef>
                <a:spcPts val="3000"/>
              </a:spcBef>
              <a:buNone/>
            </a:pPr>
            <a:r>
              <a:rPr lang="ru-RU" sz="2900" dirty="0" smtClean="0">
                <a:latin typeface="+mn-lt"/>
              </a:rPr>
              <a:t>Ключом </a:t>
            </a:r>
            <a:r>
              <a:rPr lang="ru-RU" sz="2900" dirty="0">
                <a:latin typeface="+mn-lt"/>
              </a:rPr>
              <a:t>к осознанности является внимание</a:t>
            </a:r>
          </a:p>
          <a:p>
            <a:r>
              <a:rPr lang="ru-RU" sz="2900" dirty="0" smtClean="0">
                <a:latin typeface="+mn-lt"/>
              </a:rPr>
              <a:t>Полное присутствие </a:t>
            </a:r>
            <a:r>
              <a:rPr lang="ru-RU" sz="2900" dirty="0">
                <a:latin typeface="+mn-lt"/>
              </a:rPr>
              <a:t>в нашем текущем </a:t>
            </a:r>
            <a:r>
              <a:rPr lang="ru-RU" sz="2900" dirty="0" smtClean="0">
                <a:latin typeface="+mn-lt"/>
              </a:rPr>
              <a:t>переживании</a:t>
            </a:r>
          </a:p>
          <a:p>
            <a:r>
              <a:rPr lang="ru-RU" sz="2900" dirty="0" smtClean="0">
                <a:latin typeface="+mn-lt"/>
              </a:rPr>
              <a:t>Ясное </a:t>
            </a:r>
            <a:r>
              <a:rPr lang="ru-RU" sz="2900" dirty="0">
                <a:latin typeface="+mn-lt"/>
              </a:rPr>
              <a:t>осознание своих целей и отношений между тем, что сейчас делаешь и своей целью</a:t>
            </a:r>
          </a:p>
          <a:p>
            <a:r>
              <a:rPr lang="ru-RU" sz="2900" dirty="0" smtClean="0">
                <a:latin typeface="+mn-lt"/>
              </a:rPr>
              <a:t>Активное приложение усилий и быстрое избавление </a:t>
            </a:r>
            <a:r>
              <a:rPr lang="ru-RU" sz="2900" dirty="0">
                <a:latin typeface="+mn-lt"/>
              </a:rPr>
              <a:t>от </a:t>
            </a:r>
            <a:r>
              <a:rPr lang="ru-RU" sz="2900" dirty="0" smtClean="0">
                <a:latin typeface="+mn-lt"/>
              </a:rPr>
              <a:t>неудачных </a:t>
            </a:r>
            <a:r>
              <a:rPr lang="ru-RU" sz="2900" dirty="0">
                <a:latin typeface="+mn-lt"/>
              </a:rPr>
              <a:t>действий ума, тела и </a:t>
            </a:r>
            <a:r>
              <a:rPr lang="ru-RU" sz="2900" dirty="0" smtClean="0">
                <a:latin typeface="+mn-lt"/>
              </a:rPr>
              <a:t>речи</a:t>
            </a:r>
            <a:endParaRPr lang="ru-RU" sz="2900" dirty="0">
              <a:latin typeface="+mn-lt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D5ECC-E4A7-4E4C-81BD-35D218588392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38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</p:spPr>
        <p:txBody>
          <a:bodyPr/>
          <a:lstStyle/>
          <a:p>
            <a:pPr lvl="0" algn="r"/>
            <a:r>
              <a:rPr lang="ru-RU" dirty="0"/>
              <a:t>Несколько слов про то, как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76000" cy="5616624"/>
          </a:xfrm>
        </p:spPr>
        <p:txBody>
          <a:bodyPr>
            <a:normAutofit fontScale="62500" lnSpcReduction="20000"/>
          </a:bodyPr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latin typeface="Arial Black" pitchFamily="34" charset="0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Проследите </a:t>
            </a:r>
            <a:r>
              <a:rPr lang="ru-RU" dirty="0">
                <a:solidFill>
                  <a:srgbClr val="C00000"/>
                </a:solidFill>
                <a:latin typeface="Arial Black" pitchFamily="34" charset="0"/>
              </a:rPr>
              <a:t>за тем как вы ходите</a:t>
            </a:r>
            <a:r>
              <a:rPr lang="ru-RU" dirty="0"/>
              <a:t>, каждый ваш </a:t>
            </a:r>
            <a:r>
              <a:rPr lang="ru-RU" dirty="0" smtClean="0"/>
              <a:t>шаг </a:t>
            </a:r>
            <a:endParaRPr lang="ru-RU" dirty="0"/>
          </a:p>
          <a:p>
            <a:pPr marL="540000" lvl="1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0" dirty="0" smtClean="0"/>
              <a:t>Г.И. Гурджиев</a:t>
            </a:r>
            <a:r>
              <a:rPr lang="ru-RU" sz="2600" b="0" dirty="0"/>
              <a:t>, описывая свой путь развития осознанности говорил, что первым шагом было осознание </a:t>
            </a:r>
            <a:r>
              <a:rPr lang="ru-RU" sz="2600" b="0" dirty="0" smtClean="0"/>
              <a:t>процесса ходьбы. Если </a:t>
            </a:r>
            <a:r>
              <a:rPr lang="ru-RU" sz="2600" b="0" dirty="0"/>
              <a:t>уделять этому внимание ежедневно, то от простого к сложному, будет развиваться способность к пониманию мира</a:t>
            </a:r>
            <a:r>
              <a:rPr lang="ru-RU" sz="2600" b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Регулярно </a:t>
            </a:r>
            <a:r>
              <a:rPr lang="ru-RU" dirty="0" smtClean="0"/>
              <a:t>выручать (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будить</a:t>
            </a:r>
            <a:r>
              <a:rPr lang="ru-RU" dirty="0" smtClean="0"/>
              <a:t>) </a:t>
            </a:r>
            <a:r>
              <a:rPr lang="ru-RU" dirty="0">
                <a:solidFill>
                  <a:srgbClr val="C00000"/>
                </a:solidFill>
                <a:latin typeface="Arial Black" pitchFamily="34" charset="0"/>
              </a:rPr>
              <a:t>себя вопросами</a:t>
            </a:r>
            <a:r>
              <a:rPr lang="ru-RU" dirty="0"/>
              <a:t>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ru-RU" sz="2600" dirty="0"/>
              <a:t>Как и что я</a:t>
            </a:r>
            <a:r>
              <a:rPr lang="ru-RU" sz="2600" dirty="0" smtClean="0"/>
              <a:t> </a:t>
            </a:r>
            <a:r>
              <a:rPr lang="ru-RU" sz="2600" dirty="0"/>
              <a:t>здесь </a:t>
            </a:r>
            <a:r>
              <a:rPr lang="ru-RU" sz="2600" dirty="0" smtClean="0"/>
              <a:t>должен </a:t>
            </a:r>
            <a:r>
              <a:rPr lang="ru-RU" sz="2600" dirty="0"/>
              <a:t>и </a:t>
            </a:r>
            <a:r>
              <a:rPr lang="ru-RU" sz="2600" dirty="0" smtClean="0"/>
              <a:t>могу </a:t>
            </a:r>
            <a:r>
              <a:rPr lang="ru-RU" sz="2600" dirty="0"/>
              <a:t>делать?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ru-RU" sz="2600" dirty="0"/>
              <a:t>Для чего?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ru-RU" sz="2600" dirty="0"/>
              <a:t>Что будет?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ru-RU" sz="2600" dirty="0"/>
              <a:t>Как быть?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ru-RU" sz="2600" dirty="0"/>
              <a:t>Еще раз: как и что я</a:t>
            </a:r>
            <a:r>
              <a:rPr lang="ru-RU" sz="2600" dirty="0" smtClean="0"/>
              <a:t> должен и могу делать </a:t>
            </a:r>
            <a:r>
              <a:rPr lang="ru-RU" sz="2600" dirty="0"/>
              <a:t>прямо </a:t>
            </a:r>
            <a:r>
              <a:rPr lang="ru-RU" sz="2600" dirty="0" smtClean="0"/>
              <a:t>сейчас, чтобы вытянуть хаоса </a:t>
            </a:r>
            <a:r>
              <a:rPr lang="ru-RU" sz="2600" dirty="0"/>
              <a:t>переживаний?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Всегда </a:t>
            </a:r>
            <a:r>
              <a:rPr lang="ru-RU" dirty="0"/>
              <a:t>и </a:t>
            </a:r>
            <a:r>
              <a:rPr lang="ru-RU" dirty="0">
                <a:solidFill>
                  <a:srgbClr val="C00000"/>
                </a:solidFill>
                <a:latin typeface="Arial Black" pitchFamily="34" charset="0"/>
              </a:rPr>
              <a:t>ко всему</a:t>
            </a:r>
            <a:r>
              <a:rPr lang="ru-RU" dirty="0"/>
              <a:t> стоит </a:t>
            </a:r>
            <a:r>
              <a:rPr lang="ru-RU" dirty="0">
                <a:solidFill>
                  <a:srgbClr val="C00000"/>
                </a:solidFill>
                <a:latin typeface="Arial Black" pitchFamily="34" charset="0"/>
              </a:rPr>
              <a:t>относиться спокойно</a:t>
            </a:r>
            <a:r>
              <a:rPr lang="ru-RU" dirty="0"/>
              <a:t>. Эмоции можно (и нужно) признать и… не идти у них на поводу. 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Воспринимать </a:t>
            </a:r>
            <a:r>
              <a:rPr lang="ru-RU" dirty="0">
                <a:solidFill>
                  <a:srgbClr val="C00000"/>
                </a:solidFill>
                <a:latin typeface="Arial Black" pitchFamily="34" charset="0"/>
              </a:rPr>
              <a:t>каждую ситуацию</a:t>
            </a:r>
            <a:r>
              <a:rPr lang="ru-RU" dirty="0"/>
              <a:t>, каждый момент в жизни — как 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урок</a:t>
            </a:r>
          </a:p>
          <a:p>
            <a:pPr marL="228600" lvl="0" indent="-2286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Если </a:t>
            </a:r>
            <a:r>
              <a:rPr lang="ru-RU" dirty="0"/>
              <a:t>возникает ощущение, что ситуация дисгармонична, а поступки неправильные, необходимо просто пробудить осознанность — внимательно, не эмоционально вглядеться. </a:t>
            </a:r>
            <a:endParaRPr lang="ru-RU" dirty="0" smtClean="0"/>
          </a:p>
          <a:p>
            <a:pPr marL="900000" lvl="1" indent="0" eaLnBrk="1" fontAlgn="auto" hangingPunct="1">
              <a:spcAft>
                <a:spcPts val="0"/>
              </a:spcAft>
              <a:buNone/>
              <a:defRPr/>
            </a:pPr>
            <a:r>
              <a:rPr lang="ru-RU" dirty="0" smtClean="0"/>
              <a:t>И </a:t>
            </a:r>
            <a:r>
              <a:rPr lang="ru-RU" dirty="0"/>
              <a:t>это обычно самый лучший выход из любого </a:t>
            </a:r>
            <a:r>
              <a:rPr lang="ru-RU" dirty="0" smtClean="0"/>
              <a:t>положения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D5ECC-E4A7-4E4C-81BD-35D21858839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4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</p:spPr>
        <p:txBody>
          <a:bodyPr/>
          <a:lstStyle/>
          <a:p>
            <a:pPr lvl="0"/>
            <a:r>
              <a:rPr lang="ru-RU" dirty="0"/>
              <a:t>Какие дивиденды, если 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32859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Меньше </a:t>
            </a:r>
            <a:r>
              <a:rPr lang="ru-RU" dirty="0"/>
              <a:t>суетимся</a:t>
            </a:r>
            <a:r>
              <a:rPr lang="ru-RU" dirty="0" smtClean="0"/>
              <a:t>!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Выбираем </a:t>
            </a:r>
            <a:r>
              <a:rPr lang="ru-RU" dirty="0"/>
              <a:t>собственные реакции на обстоятельства, других людей и даже на свои мысли</a:t>
            </a:r>
          </a:p>
          <a:p>
            <a:pPr marL="900000" lvl="1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i="1" dirty="0"/>
              <a:t>Не действия в состоянии аффекта, а — сознательный выбор</a:t>
            </a:r>
            <a:endParaRPr lang="ru-RU" dirty="0"/>
          </a:p>
          <a:p>
            <a:r>
              <a:rPr lang="ru-RU" dirty="0" smtClean="0"/>
              <a:t>Меньше </a:t>
            </a:r>
            <a:r>
              <a:rPr lang="ru-RU" dirty="0"/>
              <a:t>заблуждений, неудовлетворенности и </a:t>
            </a:r>
            <a:r>
              <a:rPr lang="ru-RU" dirty="0" smtClean="0"/>
              <a:t>страданий!</a:t>
            </a:r>
          </a:p>
          <a:p>
            <a:r>
              <a:rPr lang="ru-RU" dirty="0" smtClean="0"/>
              <a:t>Ко </a:t>
            </a:r>
            <a:r>
              <a:rPr lang="ru-RU" dirty="0"/>
              <a:t>всему, что делаем добавляется гармония, эффективность, ясность, аккуратность, точность и </a:t>
            </a:r>
            <a:r>
              <a:rPr lang="ru-RU" dirty="0" smtClean="0"/>
              <a:t>др.</a:t>
            </a:r>
          </a:p>
          <a:p>
            <a:r>
              <a:rPr lang="ru-RU" dirty="0" smtClean="0"/>
              <a:t>Появляется </a:t>
            </a:r>
            <a:r>
              <a:rPr lang="ru-RU" dirty="0"/>
              <a:t>спокойствие, внимательность, чуткость, восприимчивость, чувствительность, терпимость. </a:t>
            </a:r>
            <a:endParaRPr lang="ru-RU" dirty="0" smtClean="0"/>
          </a:p>
          <a:p>
            <a:r>
              <a:rPr lang="ru-RU" dirty="0" smtClean="0"/>
              <a:t>Более </a:t>
            </a:r>
            <a:r>
              <a:rPr lang="ru-RU" dirty="0"/>
              <a:t>глубоко ощущаем  красоту!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Бизнес-тренер Роман Симуткин, </a:t>
            </a:r>
            <a:r>
              <a:rPr lang="en-US" smtClean="0"/>
              <a:t>e-mail.simur@mail.ru, </a:t>
            </a:r>
            <a:r>
              <a:rPr lang="ru-RU" smtClean="0"/>
              <a:t>м.т. +7-903-5966228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D5ECC-E4A7-4E4C-81BD-35D21858839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ИППК РУДН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6358</Words>
  <Application>Microsoft Office PowerPoint</Application>
  <PresentationFormat>Экран (4:3)</PresentationFormat>
  <Paragraphs>633</Paragraphs>
  <Slides>52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52</vt:i4>
      </vt:variant>
    </vt:vector>
  </HeadingPairs>
  <TitlesOfParts>
    <vt:vector size="54" baseType="lpstr">
      <vt:lpstr>Тема Office</vt:lpstr>
      <vt:lpstr>Специальное оформление</vt:lpstr>
      <vt:lpstr>УПРАВЛЕНИЕ СОБСТВЕННОЙ МОТИВАЦИЕЙ</vt:lpstr>
      <vt:lpstr>НЕМНОГО О СЕБЕ</vt:lpstr>
      <vt:lpstr>Темы курса</vt:lpstr>
      <vt:lpstr>Прочистим понятия Управление собственной мотивацией</vt:lpstr>
      <vt:lpstr>Чуть-чуть вглубь  Менеджмент и Психология</vt:lpstr>
      <vt:lpstr>О чем стоит в первую очередь…                                       ОБ ОСОЗНАННОСТИ</vt:lpstr>
      <vt:lpstr>Когда человек осознан, то он</vt:lpstr>
      <vt:lpstr>Несколько слов про то, как…</vt:lpstr>
      <vt:lpstr>Какие дивиденды, если …</vt:lpstr>
      <vt:lpstr>Альберт Эйнштейн</vt:lpstr>
      <vt:lpstr>Шкала измерения мотивации</vt:lpstr>
      <vt:lpstr>БАЗОВАЯ ЦЕПОЧКА</vt:lpstr>
      <vt:lpstr>Про желания</vt:lpstr>
      <vt:lpstr>Про желания</vt:lpstr>
      <vt:lpstr>Резюме МОТИВ</vt:lpstr>
      <vt:lpstr>Базовые понятия:  потребность, мотив, МОТИВАЦИЯ </vt:lpstr>
      <vt:lpstr>АНАЛИЗ. ОЦЕНКА. ВОССТАНОВЛЕНИЕ</vt:lpstr>
      <vt:lpstr>Проявление мотивации различной силы и направленности</vt:lpstr>
      <vt:lpstr>Технология профилактики снижения мотивации</vt:lpstr>
      <vt:lpstr>Технология профилактики снижения мотивации</vt:lpstr>
      <vt:lpstr>ВОССТАНОВЛЕНИЕ МОТИВАЦИИ</vt:lpstr>
      <vt:lpstr>ВОССТАНОВЛЕНИЕ МОТИВАЦИИ</vt:lpstr>
      <vt:lpstr>РАЗМЫШЛЕНИЯ О СТРЕССЕ</vt:lpstr>
      <vt:lpstr>Управление стрессом, как необходимость</vt:lpstr>
      <vt:lpstr>Активность&amp;Саморазвитие&amp;Стресс</vt:lpstr>
      <vt:lpstr>Управление личной эффективностью&amp;Управление стрессом</vt:lpstr>
      <vt:lpstr>Для успешного управления стрессом необходимо</vt:lpstr>
      <vt:lpstr>Два уровня деятельности</vt:lpstr>
      <vt:lpstr>АЗБУКА СТРЕССА  /из кн. А.В.Стёганцева «Человеческий фактор»/ </vt:lpstr>
      <vt:lpstr>АЗБУКА СТРЕССА  /из кн. А.В.Стёганцева «Человеческий фактор»/ </vt:lpstr>
      <vt:lpstr>АЗБУКА СТРЕССА  /из кн. А.В.Стёганцева «Человеческий фактор»/ </vt:lpstr>
      <vt:lpstr>АЗБУКА СТРЕССА  /из кн. А.В.Стёганцева «Человеческий фактор»/ </vt:lpstr>
      <vt:lpstr>ОГОНЬ И СТРЕСС (мини-притча) /из кн. А.В.Стёганцева «Человеческий фактор»/ </vt:lpstr>
      <vt:lpstr>ОСНОВНЫЕ ПРИЗНАКИ СТРЕССА</vt:lpstr>
      <vt:lpstr>СТРЕСС И СТРЕСС-ФАКТОРЫ</vt:lpstr>
      <vt:lpstr> Индивидуальная работа. СИТУАЦИЯ, ВЫЗЫВАЮЩАЯ СТРЕСС</vt:lpstr>
      <vt:lpstr>Упражнение. ИНДИВИДУАЛЬНЫЕ ПРИЗНАКИ СТРЕССА</vt:lpstr>
      <vt:lpstr>Упражнение. Способы снижения стрессогенности ситуации</vt:lpstr>
      <vt:lpstr>Упражнение. Способы повышения уровня стресса для ваших сотрудников</vt:lpstr>
      <vt:lpstr>Упражнение. Способы снижения уровня стресса для ваших сотрудников</vt:lpstr>
      <vt:lpstr>ОПТИМАЛЬНЫЙ СТРЕСС И «ПОТОК»</vt:lpstr>
      <vt:lpstr>ОПТИМАЛЬНЫЙ СТРЕСС</vt:lpstr>
      <vt:lpstr>ОПТИМАЛЬНЫЙ СТРЕСС</vt:lpstr>
      <vt:lpstr>Отдельное внимание ― ОТДЫХУ!</vt:lpstr>
      <vt:lpstr>Отдых ― часть рабочего процесса </vt:lpstr>
      <vt:lpstr>Отдых ― часть рабочего процесса </vt:lpstr>
      <vt:lpstr>основные психологические стресс-факторы</vt:lpstr>
      <vt:lpstr>Презентация PowerPoint</vt:lpstr>
      <vt:lpstr>Презентация PowerPoint</vt:lpstr>
      <vt:lpstr>Правило 5-ти пальцев</vt:lpstr>
      <vt:lpstr>Правило 5-ти пальцев</vt:lpstr>
      <vt:lpstr>Правило 5-ти пальцев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</dc:title>
  <dc:creator>Admin</dc:creator>
  <cp:lastModifiedBy>Роман</cp:lastModifiedBy>
  <cp:revision>91</cp:revision>
  <dcterms:created xsi:type="dcterms:W3CDTF">2011-03-10T20:34:09Z</dcterms:created>
  <dcterms:modified xsi:type="dcterms:W3CDTF">2012-10-01T08:12:10Z</dcterms:modified>
</cp:coreProperties>
</file>