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7" r:id="rId1"/>
    <p:sldMasterId id="2147483954" r:id="rId2"/>
    <p:sldMasterId id="2147483969" r:id="rId3"/>
    <p:sldMasterId id="2147483983" r:id="rId4"/>
    <p:sldMasterId id="2147483998" r:id="rId5"/>
  </p:sldMasterIdLst>
  <p:notesMasterIdLst>
    <p:notesMasterId r:id="rId16"/>
  </p:notesMasterIdLst>
  <p:handoutMasterIdLst>
    <p:handoutMasterId r:id="rId17"/>
  </p:handoutMasterIdLst>
  <p:sldIdLst>
    <p:sldId id="946" r:id="rId6"/>
    <p:sldId id="1720" r:id="rId7"/>
    <p:sldId id="1458" r:id="rId8"/>
    <p:sldId id="1473" r:id="rId9"/>
    <p:sldId id="1715" r:id="rId10"/>
    <p:sldId id="1716" r:id="rId11"/>
    <p:sldId id="1717" r:id="rId12"/>
    <p:sldId id="1718" r:id="rId13"/>
    <p:sldId id="1719" r:id="rId14"/>
    <p:sldId id="1721" r:id="rId15"/>
  </p:sldIdLst>
  <p:sldSz cx="9144000" cy="6858000" type="screen4x3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orient="horz" pos="2976">
          <p15:clr>
            <a:srgbClr val="A4A3A4"/>
          </p15:clr>
        </p15:guide>
        <p15:guide id="4" orient="horz" pos="2304">
          <p15:clr>
            <a:srgbClr val="A4A3A4"/>
          </p15:clr>
        </p15:guide>
        <p15:guide id="5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龙成" initials="a" lastIdx="1" clrIdx="0">
    <p:extLst>
      <p:ext uri="{19B8F6BF-5375-455C-9EA6-DF929625EA0E}">
        <p15:presenceInfo xmlns:p15="http://schemas.microsoft.com/office/powerpoint/2012/main" userId="田龙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20"/>
    <a:srgbClr val="00CC00"/>
    <a:srgbClr val="FF9933"/>
    <a:srgbClr val="FFCC66"/>
    <a:srgbClr val="FFFF99"/>
    <a:srgbClr val="9AF729"/>
    <a:srgbClr val="C0C5F2"/>
    <a:srgbClr val="BBD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226" autoAdjust="0"/>
  </p:normalViewPr>
  <p:slideViewPr>
    <p:cSldViewPr>
      <p:cViewPr varScale="1">
        <p:scale>
          <a:sx n="65" d="100"/>
          <a:sy n="65" d="100"/>
        </p:scale>
        <p:origin x="1348" y="48"/>
      </p:cViewPr>
      <p:guideLst>
        <p:guide orient="horz" pos="480"/>
        <p:guide orient="horz" pos="912"/>
        <p:guide orient="horz" pos="2976"/>
        <p:guide orient="horz" pos="2304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38"/>
    </p:cViewPr>
  </p:sorterViewPr>
  <p:notesViewPr>
    <p:cSldViewPr>
      <p:cViewPr varScale="1">
        <p:scale>
          <a:sx n="40" d="100"/>
          <a:sy n="40" d="100"/>
        </p:scale>
        <p:origin x="-1566" y="-84"/>
      </p:cViewPr>
      <p:guideLst>
        <p:guide orient="horz" pos="3131"/>
        <p:guide pos="21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>
            <a:lvl1pPr algn="l" defTabSz="917575" eaLnBrk="0" hangingPunct="0">
              <a:spcBef>
                <a:spcPct val="0"/>
              </a:spcBef>
              <a:defRPr kumimoji="0" sz="1200" b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9444038"/>
            <a:ext cx="1968500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spcBef>
                <a:spcPct val="0"/>
              </a:spcBef>
              <a:defRPr kumimoji="0" sz="1200" b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68500" y="9444038"/>
            <a:ext cx="2574925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spcBef>
                <a:spcPct val="0"/>
              </a:spcBef>
              <a:defRPr kumimoji="0" sz="1200" b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543425" y="9444038"/>
            <a:ext cx="2271713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spcBef>
                <a:spcPct val="0"/>
              </a:spcBef>
              <a:defRPr kumimoji="0" sz="1600" b="0">
                <a:ea typeface="PMingLiU" pitchFamily="18" charset="-120"/>
              </a:defRPr>
            </a:lvl1pPr>
          </a:lstStyle>
          <a:p>
            <a:pPr>
              <a:defRPr/>
            </a:pPr>
            <a:fld id="{AAAC99CB-7745-4DC1-AAD7-00A05A69B2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84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>
            <a:lvl1pPr algn="l" defTabSz="917575" eaLnBrk="0" hangingPunct="0">
              <a:spcBef>
                <a:spcPct val="0"/>
              </a:spcBef>
              <a:defRPr kumimoji="0" sz="1200" b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7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22813"/>
            <a:ext cx="4995862" cy="4473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spcBef>
                <a:spcPct val="0"/>
              </a:spcBef>
              <a:defRPr kumimoji="0" sz="1200" b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spcBef>
                <a:spcPct val="0"/>
              </a:spcBef>
              <a:defRPr kumimoji="0" sz="1200" b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spcBef>
                <a:spcPct val="0"/>
              </a:spcBef>
              <a:defRPr kumimoji="0" sz="1200" b="0">
                <a:ea typeface="PMingLiU" pitchFamily="18" charset="-120"/>
              </a:defRPr>
            </a:lvl1pPr>
          </a:lstStyle>
          <a:p>
            <a:pPr>
              <a:defRPr/>
            </a:pPr>
            <a:fld id="{49350F12-2293-4243-A114-FF3C02E9313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618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55DAA-7115-4CC4-AED4-321788F89EFD}" type="slidenum">
              <a:rPr lang="zh-TW" altLang="en-US" smtClean="0"/>
              <a:pPr/>
              <a:t>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576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50F12-2293-4243-A114-FF3C02E9313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47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F610C-E5B8-48ED-BA11-08D506F2777D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650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F610C-E5B8-48ED-BA11-08D506F2777D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411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50F12-2293-4243-A114-FF3C02E9313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46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50F12-2293-4243-A114-FF3C02E9313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069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50F12-2293-4243-A114-FF3C02E9313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41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50F12-2293-4243-A114-FF3C02E93134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2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50F12-2293-4243-A114-FF3C02E9313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76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50F12-2293-4243-A114-FF3C02E9313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23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ea typeface="PMingLiU" pitchFamily="18" charset="-120"/>
            </a:endParaRP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ea typeface="PMingLiU" pitchFamily="18" charset="-120"/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8983663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ea typeface="PMingLiU" pitchFamily="18" charset="-120"/>
            </a:endParaRPr>
          </a:p>
        </p:txBody>
      </p:sp>
      <p:grpSp>
        <p:nvGrpSpPr>
          <p:cNvPr id="6" name="RothschildGrid" hidden="1"/>
          <p:cNvGrpSpPr>
            <a:grpSpLocks/>
          </p:cNvGrpSpPr>
          <p:nvPr userDrawn="1"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7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8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9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0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1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2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3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4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5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6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7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8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9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0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1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2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3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4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5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6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7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</p:grpSp>
      <p:sp>
        <p:nvSpPr>
          <p:cNvPr id="133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2800" y="1676400"/>
            <a:ext cx="5334000" cy="1470025"/>
          </a:xfrm>
        </p:spPr>
        <p:txBody>
          <a:bodyPr/>
          <a:lstStyle>
            <a:lvl1pPr>
              <a:defRPr b="0">
                <a:solidFill>
                  <a:srgbClr val="FF7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828800"/>
            <a:ext cx="5486400" cy="42672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828800"/>
            <a:ext cx="5486400" cy="42672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8983663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grpSp>
        <p:nvGrpSpPr>
          <p:cNvPr id="6" name="RothschildGrid" hidden="1"/>
          <p:cNvGrpSpPr>
            <a:grpSpLocks/>
          </p:cNvGrpSpPr>
          <p:nvPr userDrawn="1"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7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8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9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0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1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2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3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4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5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6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7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8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9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0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1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2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3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4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5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6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7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</p:grpSp>
      <p:sp>
        <p:nvSpPr>
          <p:cNvPr id="133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2800" y="1676400"/>
            <a:ext cx="5334000" cy="1470025"/>
          </a:xfrm>
        </p:spPr>
        <p:txBody>
          <a:bodyPr/>
          <a:lstStyle>
            <a:lvl1pPr>
              <a:defRPr b="0">
                <a:solidFill>
                  <a:srgbClr val="FF7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8983663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grpSp>
        <p:nvGrpSpPr>
          <p:cNvPr id="6" name="RothschildGrid" hidden="1"/>
          <p:cNvGrpSpPr>
            <a:grpSpLocks/>
          </p:cNvGrpSpPr>
          <p:nvPr userDrawn="1"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7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8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9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0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1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2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3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4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5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6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7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8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9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0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1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2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3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4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5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6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7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</p:grpSp>
      <p:sp>
        <p:nvSpPr>
          <p:cNvPr id="133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2800" y="1676400"/>
            <a:ext cx="5334000" cy="1470025"/>
          </a:xfrm>
        </p:spPr>
        <p:txBody>
          <a:bodyPr/>
          <a:lstStyle>
            <a:lvl1pPr>
              <a:defRPr b="0">
                <a:solidFill>
                  <a:srgbClr val="FF7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9" name="Rectangle 7"/>
          <p:cNvSpPr>
            <a:spLocks noChangeArrowheads="1"/>
          </p:cNvSpPr>
          <p:nvPr userDrawn="1"/>
        </p:nvSpPr>
        <p:spPr bwMode="auto">
          <a:xfrm>
            <a:off x="1143000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>
              <a:ea typeface="PMingLiU" pitchFamily="18" charset="-120"/>
            </a:endParaRPr>
          </a:p>
        </p:txBody>
      </p:sp>
      <p:sp>
        <p:nvSpPr>
          <p:cNvPr id="1329160" name="Rectangle 8"/>
          <p:cNvSpPr>
            <a:spLocks noChangeArrowheads="1"/>
          </p:cNvSpPr>
          <p:nvPr userDrawn="1"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>
              <a:ea typeface="PMingLiU" pitchFamily="18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a typeface="+mn-ea"/>
              </a:defRPr>
            </a:lvl1pPr>
          </a:lstStyle>
          <a:p>
            <a:pPr>
              <a:defRPr/>
            </a:pPr>
            <a:fld id="{43813058-57D4-4E11-805F-6A5C95E198D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25513" indent="-376238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p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23507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543050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637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Arial" charset="0"/>
        <a:buChar char="•"/>
        <a:defRPr sz="1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3209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 userDrawn="1"/>
        </p:nvSpPr>
        <p:spPr>
          <a:xfrm>
            <a:off x="381000" y="1517650"/>
            <a:ext cx="8305800" cy="50292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329159" name="Rectangle 7"/>
          <p:cNvSpPr>
            <a:spLocks noChangeArrowheads="1"/>
          </p:cNvSpPr>
          <p:nvPr userDrawn="1"/>
        </p:nvSpPr>
        <p:spPr bwMode="auto">
          <a:xfrm>
            <a:off x="1143000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>
              <a:ea typeface="PMingLiU" pitchFamily="18" charset="-120"/>
            </a:endParaRPr>
          </a:p>
        </p:txBody>
      </p:sp>
      <p:sp>
        <p:nvSpPr>
          <p:cNvPr id="1329160" name="Rectangle 8"/>
          <p:cNvSpPr>
            <a:spLocks noChangeArrowheads="1"/>
          </p:cNvSpPr>
          <p:nvPr userDrawn="1"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>
              <a:ea typeface="PMingLiU" pitchFamily="18" charset="-12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0050"/>
            <a:ext cx="8001000" cy="441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2" r:id="rId2"/>
    <p:sldLayoutId id="2147484051" r:id="rId3"/>
    <p:sldLayoutId id="2147484050" r:id="rId4"/>
    <p:sldLayoutId id="2147484049" r:id="rId5"/>
    <p:sldLayoutId id="2147484048" r:id="rId6"/>
    <p:sldLayoutId id="2147484047" r:id="rId7"/>
    <p:sldLayoutId id="2147484046" r:id="rId8"/>
    <p:sldLayoutId id="2147484045" r:id="rId9"/>
    <p:sldLayoutId id="2147484044" r:id="rId10"/>
    <p:sldLayoutId id="2147484043" r:id="rId11"/>
    <p:sldLayoutId id="2147484042" r:id="rId12"/>
    <p:sldLayoutId id="214748404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25513" indent="-376238" algn="l" defTabSz="822325" rtl="0" eaLnBrk="0" fontAlgn="base" hangingPunct="0">
        <a:spcBef>
          <a:spcPts val="1200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p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23507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543050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6372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Arial" charset="0"/>
        <a:buChar char="•"/>
        <a:defRPr sz="1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3209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 userDrawn="1"/>
        </p:nvSpPr>
        <p:spPr>
          <a:xfrm>
            <a:off x="2895600" y="1517650"/>
            <a:ext cx="5791200" cy="50292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329159" name="Rectangle 7"/>
          <p:cNvSpPr>
            <a:spLocks noChangeArrowheads="1"/>
          </p:cNvSpPr>
          <p:nvPr userDrawn="1"/>
        </p:nvSpPr>
        <p:spPr bwMode="auto">
          <a:xfrm>
            <a:off x="1143000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329160" name="Rectangle 8"/>
          <p:cNvSpPr>
            <a:spLocks noChangeArrowheads="1"/>
          </p:cNvSpPr>
          <p:nvPr userDrawn="1"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71800" y="1670050"/>
            <a:ext cx="5638800" cy="441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30727" name="组合 8"/>
          <p:cNvGrpSpPr>
            <a:grpSpLocks/>
          </p:cNvGrpSpPr>
          <p:nvPr userDrawn="1"/>
        </p:nvGrpSpPr>
        <p:grpSpPr bwMode="auto">
          <a:xfrm>
            <a:off x="457200" y="1520825"/>
            <a:ext cx="2209800" cy="5011738"/>
            <a:chOff x="304800" y="1295400"/>
            <a:chExt cx="2286000" cy="5257800"/>
          </a:xfrm>
        </p:grpSpPr>
        <p:grpSp>
          <p:nvGrpSpPr>
            <p:cNvPr id="30728" name="组合 3"/>
            <p:cNvGrpSpPr>
              <a:grpSpLocks/>
            </p:cNvGrpSpPr>
            <p:nvPr/>
          </p:nvGrpSpPr>
          <p:grpSpPr bwMode="auto">
            <a:xfrm>
              <a:off x="304800" y="1295400"/>
              <a:ext cx="2286000" cy="5257800"/>
              <a:chOff x="613905" y="298883"/>
              <a:chExt cx="1582112" cy="1558032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13905" y="298883"/>
                <a:ext cx="1582112" cy="1558032"/>
              </a:xfrm>
              <a:prstGeom prst="roundRect">
                <a:avLst>
                  <a:gd name="adj" fmla="val 4375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圆角矩形 4"/>
              <p:cNvSpPr/>
              <p:nvPr/>
            </p:nvSpPr>
            <p:spPr>
              <a:xfrm>
                <a:off x="659368" y="344287"/>
                <a:ext cx="1491186" cy="14672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34290" tIns="22860" rIns="34290" bIns="22860" spcCol="1270"/>
              <a:lstStyle/>
              <a:p>
                <a:pPr defTabSz="8001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62455" y="1317051"/>
              <a:ext cx="2057729" cy="51545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平台构建</a:t>
              </a:r>
              <a:endPara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en-US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CRM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  <a:defRPr/>
              </a:pPr>
              <a:r>
                <a:rPr lang="en-US" altLang="zh-CN" dirty="0" err="1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VAS+SaaS</a:t>
              </a:r>
              <a:endPara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数据驱动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强根固本</a:t>
              </a:r>
              <a:endPara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安全可信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业务促进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基础建设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业务保障</a:t>
              </a:r>
              <a:endPara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业务落实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走进业务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人才领域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5" r:id="rId2"/>
    <p:sldLayoutId id="2147484064" r:id="rId3"/>
    <p:sldLayoutId id="2147484063" r:id="rId4"/>
    <p:sldLayoutId id="2147484062" r:id="rId5"/>
    <p:sldLayoutId id="2147484061" r:id="rId6"/>
    <p:sldLayoutId id="2147484060" r:id="rId7"/>
    <p:sldLayoutId id="2147484059" r:id="rId8"/>
    <p:sldLayoutId id="2147484058" r:id="rId9"/>
    <p:sldLayoutId id="2147484057" r:id="rId10"/>
    <p:sldLayoutId id="2147484056" r:id="rId11"/>
    <p:sldLayoutId id="2147484055" r:id="rId12"/>
    <p:sldLayoutId id="214748405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25513" indent="-376238" algn="l" defTabSz="822325" rtl="0" eaLnBrk="0" fontAlgn="base" hangingPunct="0">
        <a:spcBef>
          <a:spcPts val="1200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p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23507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543050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6372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Arial" charset="0"/>
        <a:buChar char="•"/>
        <a:defRPr sz="1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3209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9" name="Rectangle 7"/>
          <p:cNvSpPr>
            <a:spLocks noChangeArrowheads="1"/>
          </p:cNvSpPr>
          <p:nvPr userDrawn="1"/>
        </p:nvSpPr>
        <p:spPr bwMode="auto">
          <a:xfrm>
            <a:off x="1143000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329160" name="Rectangle 8"/>
          <p:cNvSpPr>
            <a:spLocks noChangeArrowheads="1"/>
          </p:cNvSpPr>
          <p:nvPr userDrawn="1"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solidFill>
                  <a:prstClr val="blac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solidFill>
                  <a:prstClr val="black"/>
                </a:solidFill>
                <a:ea typeface="+mn-ea"/>
              </a:defRPr>
            </a:lvl1pPr>
          </a:lstStyle>
          <a:p>
            <a:pPr>
              <a:defRPr/>
            </a:pPr>
            <a:fld id="{1BBADA2C-54DB-45BC-9AA6-523EA313B0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25513" indent="-376238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p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23507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543050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637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Arial" charset="0"/>
        <a:buChar char="•"/>
        <a:defRPr sz="1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3209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9" name="Rectangle 7"/>
          <p:cNvSpPr>
            <a:spLocks noChangeArrowheads="1"/>
          </p:cNvSpPr>
          <p:nvPr userDrawn="1"/>
        </p:nvSpPr>
        <p:spPr bwMode="auto">
          <a:xfrm>
            <a:off x="1143000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329160" name="Rectangle 8"/>
          <p:cNvSpPr>
            <a:spLocks noChangeArrowheads="1"/>
          </p:cNvSpPr>
          <p:nvPr userDrawn="1"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solidFill>
                  <a:prstClr val="blac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solidFill>
                  <a:prstClr val="black"/>
                </a:solidFill>
                <a:ea typeface="+mn-ea"/>
              </a:defRPr>
            </a:lvl1pPr>
          </a:lstStyle>
          <a:p>
            <a:pPr>
              <a:defRPr/>
            </a:pPr>
            <a:fld id="{53B2A948-1E3A-4661-BD82-216271D5D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25513" indent="-376238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p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23507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543050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637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Arial" charset="0"/>
        <a:buChar char="•"/>
        <a:defRPr sz="1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3209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ctrTitle"/>
          </p:nvPr>
        </p:nvSpPr>
        <p:spPr>
          <a:xfrm>
            <a:off x="3352800" y="2035175"/>
            <a:ext cx="5334000" cy="1470025"/>
          </a:xfrm>
        </p:spPr>
        <p:txBody>
          <a:bodyPr/>
          <a:lstStyle/>
          <a:p>
            <a:pPr algn="ctr"/>
            <a:r>
              <a:rPr lang="en-US" altLang="zh-CN" sz="4400" b="1" dirty="0" err="1">
                <a:solidFill>
                  <a:srgbClr val="003300"/>
                </a:solidFill>
              </a:rPr>
              <a:t>Testlink</a:t>
            </a:r>
            <a:r>
              <a:rPr lang="zh-CN" altLang="en-US" sz="4400" b="1" dirty="0">
                <a:solidFill>
                  <a:srgbClr val="003300"/>
                </a:solidFill>
              </a:rPr>
              <a:t>导入</a:t>
            </a:r>
            <a:r>
              <a:rPr lang="en-US" altLang="zh-CN" sz="4400" b="1" dirty="0">
                <a:solidFill>
                  <a:srgbClr val="003300"/>
                </a:solidFill>
              </a:rPr>
              <a:t>Excel</a:t>
            </a:r>
            <a:br>
              <a:rPr lang="en-US" altLang="zh-CN" sz="4400" b="1" dirty="0">
                <a:solidFill>
                  <a:srgbClr val="003300"/>
                </a:solidFill>
              </a:rPr>
            </a:br>
            <a:endParaRPr lang="zh-CN" altLang="en-US" sz="2400" dirty="0"/>
          </a:p>
        </p:txBody>
      </p:sp>
      <p:sp>
        <p:nvSpPr>
          <p:cNvPr id="77826" name="Rectangle 3"/>
          <p:cNvSpPr txBox="1">
            <a:spLocks noChangeArrowheads="1"/>
          </p:cNvSpPr>
          <p:nvPr/>
        </p:nvSpPr>
        <p:spPr bwMode="auto">
          <a:xfrm>
            <a:off x="3505200" y="3419475"/>
            <a:ext cx="511333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张立杰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2018-4</a:t>
            </a:r>
          </a:p>
        </p:txBody>
      </p:sp>
      <p:pic>
        <p:nvPicPr>
          <p:cNvPr id="77827" name="Picture 5" descr="logo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4968875"/>
            <a:ext cx="210502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更新说明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3124200" y="1304842"/>
            <a:ext cx="2362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0" h="0"/>
          </a:sp3d>
        </p:spPr>
        <p:txBody>
          <a:bodyPr/>
          <a:lstStyle/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endParaRPr kumimoji="0" lang="en-US" altLang="zh-CN" sz="5400" kern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r>
              <a:rPr kumimoji="0" lang="en-US" altLang="zh-CN" sz="9600" kern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</a:t>
            </a:r>
          </a:p>
        </p:txBody>
      </p:sp>
      <p:pic>
        <p:nvPicPr>
          <p:cNvPr id="81924" name="Picture 5" descr="logo_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FFC630-D129-4B15-A94E-1E22F96E396F}"/>
              </a:ext>
            </a:extLst>
          </p:cNvPr>
          <p:cNvSpPr txBox="1"/>
          <p:nvPr/>
        </p:nvSpPr>
        <p:spPr>
          <a:xfrm>
            <a:off x="381000" y="634141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优先级可以不填默认为高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可以填高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低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三个值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38F472-B4EB-46B0-8CB5-291A7CB95466}"/>
              </a:ext>
            </a:extLst>
          </p:cNvPr>
          <p:cNvSpPr txBox="1"/>
          <p:nvPr/>
        </p:nvSpPr>
        <p:spPr>
          <a:xfrm>
            <a:off x="381000" y="1371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Excel</a:t>
            </a:r>
            <a:r>
              <a:rPr lang="zh-CN" altLang="en-US" dirty="0"/>
              <a:t>导入测试用例</a:t>
            </a:r>
            <a:r>
              <a:rPr lang="en-US" altLang="zh-CN" dirty="0"/>
              <a:t>,</a:t>
            </a:r>
            <a:r>
              <a:rPr lang="zh-CN" altLang="en-US" dirty="0"/>
              <a:t> 需要将没有测试用例名称的行删掉</a:t>
            </a:r>
            <a:r>
              <a:rPr lang="en-US" altLang="zh-CN" dirty="0"/>
              <a:t>,</a:t>
            </a:r>
            <a:r>
              <a:rPr lang="zh-CN" altLang="en-US" dirty="0"/>
              <a:t>因为导入要求测试用例名称必填</a:t>
            </a:r>
          </a:p>
          <a:p>
            <a:endParaRPr lang="zh-CN" altLang="en-US" dirty="0"/>
          </a:p>
          <a:p>
            <a:r>
              <a:rPr lang="zh-CN" altLang="en-US" dirty="0"/>
              <a:t>如果导入</a:t>
            </a:r>
            <a:r>
              <a:rPr lang="en-US" altLang="zh-CN" dirty="0"/>
              <a:t>1000+</a:t>
            </a:r>
            <a:r>
              <a:rPr lang="zh-CN" altLang="en-US" dirty="0"/>
              <a:t>用例的时候  可能会丢失最后三条用例  问题不严重 可以在导入的</a:t>
            </a:r>
            <a:r>
              <a:rPr lang="en-US" altLang="zh-CN" dirty="0"/>
              <a:t>Excel</a:t>
            </a:r>
            <a:r>
              <a:rPr lang="zh-CN" altLang="en-US" dirty="0"/>
              <a:t>用例末尾加上几行作为可以丢失的用例 </a:t>
            </a:r>
            <a:r>
              <a:rPr lang="en-US" altLang="zh-CN" dirty="0"/>
              <a:t>,</a:t>
            </a:r>
            <a:r>
              <a:rPr lang="zh-CN" altLang="en-US" dirty="0"/>
              <a:t>如图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09AFF7-4431-4104-93BB-DC65E26DE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958437"/>
            <a:ext cx="8382000" cy="32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导入方法</a:t>
            </a:r>
          </a:p>
        </p:txBody>
      </p:sp>
      <p:pic>
        <p:nvPicPr>
          <p:cNvPr id="79875" name="Picture 4" descr="logo_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7E05C3-17CB-467D-A917-CB5B02011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8445934" cy="28131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8BD845-AA23-48DA-B86A-1242AB83A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02" y="4260995"/>
            <a:ext cx="4946904" cy="24385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7A6006-12EC-4333-9D86-609E35026F99}"/>
              </a:ext>
            </a:extLst>
          </p:cNvPr>
          <p:cNvSpPr txBox="1"/>
          <p:nvPr/>
        </p:nvSpPr>
        <p:spPr>
          <a:xfrm>
            <a:off x="5105400" y="5791200"/>
            <a:ext cx="3855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现在只支持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XLS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格式的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EXCEL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导入</a:t>
            </a: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9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测试用例模块格式</a:t>
            </a:r>
          </a:p>
        </p:txBody>
      </p:sp>
      <p:pic>
        <p:nvPicPr>
          <p:cNvPr id="79875" name="Picture 4" descr="logo_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B57393-3720-45D7-9938-3BFE8ECBE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24" y="1524000"/>
            <a:ext cx="8602151" cy="44958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145052" y="1152832"/>
            <a:ext cx="2846548" cy="5029200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用来创建目录文件夹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可以有多个层级结构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"/"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隔开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输入为空就在当前选中的导入文件夹下创建用例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注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模块要么都有数据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要么都没有数据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不然会出错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可以将有模块数据的放一个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sheet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页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将没有数据放另一个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sheet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页</a:t>
            </a:r>
            <a:endParaRPr lang="en-US" altLang="zh-CN" sz="2000" b="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3124200" y="1304842"/>
            <a:ext cx="2362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0" h="0"/>
          </a:sp3d>
        </p:spPr>
        <p:txBody>
          <a:bodyPr/>
          <a:lstStyle/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endParaRPr kumimoji="0" lang="en-US" altLang="zh-CN" sz="5400" kern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r>
              <a:rPr kumimoji="0" lang="en-US" altLang="zh-CN" sz="9600" kern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</a:t>
            </a:r>
          </a:p>
        </p:txBody>
      </p:sp>
      <p:pic>
        <p:nvPicPr>
          <p:cNvPr id="81924" name="Picture 5" descr="logo_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C2A65D-8887-4BF0-8C24-43CABE3E4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76239"/>
            <a:ext cx="2927500" cy="50578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6B08B3-69CB-40A2-9319-0B5592691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100" y="1143000"/>
            <a:ext cx="1866344" cy="51910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测试用例编号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145052" y="1152832"/>
            <a:ext cx="2846548" cy="5029200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每一条用例对应的用例编号必须唯一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输入为空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就会按照数据库的最后序列自动递增添加</a:t>
            </a:r>
            <a:r>
              <a:rPr lang="en-US" altLang="zh-CN" sz="2000" b="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3124200" y="1304842"/>
            <a:ext cx="2362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0" h="0"/>
          </a:sp3d>
        </p:spPr>
        <p:txBody>
          <a:bodyPr/>
          <a:lstStyle/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endParaRPr kumimoji="0" lang="en-US" altLang="zh-CN" sz="5400" kern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r>
              <a:rPr kumimoji="0" lang="en-US" altLang="zh-CN" sz="9600" kern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</a:t>
            </a:r>
          </a:p>
        </p:txBody>
      </p:sp>
      <p:pic>
        <p:nvPicPr>
          <p:cNvPr id="81924" name="Picture 5" descr="logo_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64AED27-2688-4DB0-8058-82EDA6FB8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152832"/>
            <a:ext cx="1198316" cy="51812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5E63E8E-FA74-4107-A02B-719541822CB6}"/>
              </a:ext>
            </a:extLst>
          </p:cNvPr>
          <p:cNvSpPr txBox="1"/>
          <p:nvPr/>
        </p:nvSpPr>
        <p:spPr>
          <a:xfrm>
            <a:off x="10896600" y="4876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DAA475-AC6B-4174-BF1F-DE79E2B08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13" y="1307300"/>
            <a:ext cx="2813195" cy="50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测试用例名称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477000" y="1152832"/>
            <a:ext cx="2514600" cy="5029200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sz="2000" b="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3124200" y="1304842"/>
            <a:ext cx="2362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0" h="0"/>
          </a:sp3d>
        </p:spPr>
        <p:txBody>
          <a:bodyPr/>
          <a:lstStyle/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endParaRPr kumimoji="0" lang="en-US" altLang="zh-CN" sz="5400" kern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r>
              <a:rPr kumimoji="0" lang="en-US" altLang="zh-CN" sz="9600" kern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</a:t>
            </a:r>
          </a:p>
        </p:txBody>
      </p:sp>
      <p:pic>
        <p:nvPicPr>
          <p:cNvPr id="81924" name="Picture 5" descr="logo_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4C2659D-ADD8-4FA8-BF95-8BC81FE4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1367474"/>
            <a:ext cx="7086600" cy="41516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9076F7-44B4-48CE-B61E-C0ED7AEE54E7}"/>
              </a:ext>
            </a:extLst>
          </p:cNvPr>
          <p:cNvSpPr txBox="1"/>
          <p:nvPr/>
        </p:nvSpPr>
        <p:spPr>
          <a:xfrm>
            <a:off x="381000" y="5990253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测试用例名称</a:t>
            </a:r>
            <a:r>
              <a:rPr lang="en-US" altLang="zh-CN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是一个测试场景</a:t>
            </a:r>
            <a:r>
              <a:rPr lang="en-US" altLang="zh-CN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比如登录输入正确的账号密码是一条测试用例</a:t>
            </a:r>
            <a:r>
              <a:rPr lang="en-US" altLang="zh-CN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输入错误的账号密码是另一条测试用例</a:t>
            </a:r>
            <a:r>
              <a:rPr lang="en-US" altLang="zh-CN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输入空的账号还是一条用例</a:t>
            </a:r>
            <a:r>
              <a:rPr lang="en-US" altLang="zh-CN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6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这样方便统计测试用例数量</a:t>
            </a:r>
          </a:p>
        </p:txBody>
      </p:sp>
    </p:spTree>
    <p:extLst>
      <p:ext uri="{BB962C8B-B14F-4D97-AF65-F5344CB8AC3E}">
        <p14:creationId xmlns:p14="http://schemas.microsoft.com/office/powerpoint/2010/main" val="245006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摘要和前置条件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3124200" y="1304842"/>
            <a:ext cx="2362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0" h="0"/>
          </a:sp3d>
        </p:spPr>
        <p:txBody>
          <a:bodyPr/>
          <a:lstStyle/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endParaRPr kumimoji="0" lang="en-US" altLang="zh-CN" sz="5400" kern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r>
              <a:rPr kumimoji="0" lang="en-US" altLang="zh-CN" sz="9600" kern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</a:t>
            </a:r>
          </a:p>
        </p:txBody>
      </p:sp>
      <p:pic>
        <p:nvPicPr>
          <p:cNvPr id="81924" name="Picture 5" descr="logo_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C37F53B-DDA6-495F-9E94-F72405B4F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88975"/>
            <a:ext cx="6121715" cy="38800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FFC630-D129-4B15-A94E-1E22F96E396F}"/>
              </a:ext>
            </a:extLst>
          </p:cNvPr>
          <p:cNvSpPr txBox="1"/>
          <p:nvPr/>
        </p:nvSpPr>
        <p:spPr>
          <a:xfrm>
            <a:off x="6629400" y="3048000"/>
            <a:ext cx="180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摘要和前置条件可以为空不显示</a:t>
            </a:r>
          </a:p>
        </p:txBody>
      </p:sp>
    </p:spTree>
    <p:extLst>
      <p:ext uri="{BB962C8B-B14F-4D97-AF65-F5344CB8AC3E}">
        <p14:creationId xmlns:p14="http://schemas.microsoft.com/office/powerpoint/2010/main" val="404506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测试步骤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3124200" y="1304842"/>
            <a:ext cx="2362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0" h="0"/>
          </a:sp3d>
        </p:spPr>
        <p:txBody>
          <a:bodyPr/>
          <a:lstStyle/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endParaRPr kumimoji="0" lang="en-US" altLang="zh-CN" sz="5400" kern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r>
              <a:rPr kumimoji="0" lang="en-US" altLang="zh-CN" sz="9600" kern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</a:t>
            </a:r>
          </a:p>
        </p:txBody>
      </p:sp>
      <p:pic>
        <p:nvPicPr>
          <p:cNvPr id="81924" name="Picture 5" descr="logo_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FFC630-D129-4B15-A94E-1E22F96E396F}"/>
              </a:ext>
            </a:extLst>
          </p:cNvPr>
          <p:cNvSpPr txBox="1"/>
          <p:nvPr/>
        </p:nvSpPr>
        <p:spPr>
          <a:xfrm>
            <a:off x="4428219" y="4648200"/>
            <a:ext cx="4491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一个测试用例可以添加多个测试步骤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</a:p>
          <a:p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一个单元格代表一个步骤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</a:p>
          <a:p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单元格内部的换行也会显示到测试步骤里面去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预期结果和测试步骤一致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注</a:t>
            </a:r>
            <a:r>
              <a:rPr lang="en-US" altLang="zh-CN" sz="1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1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测试步骤写的是操作步骤</a:t>
            </a:r>
            <a:r>
              <a:rPr lang="en-US" altLang="zh-CN" sz="1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不可将测试点放在测试步骤中</a:t>
            </a:r>
            <a:r>
              <a:rPr lang="en-US" altLang="zh-CN" sz="1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</a:p>
          <a:p>
            <a:endParaRPr lang="zh-CN" altLang="en-US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C7271D-B837-4C8E-B269-FD10E6478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817" y="2200271"/>
            <a:ext cx="4648200" cy="1629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C7009C-B6C6-4622-AB89-107A5E54E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5" y="1206666"/>
            <a:ext cx="4262795" cy="54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3124200" y="1304842"/>
            <a:ext cx="2362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0" h="0"/>
          </a:sp3d>
        </p:spPr>
        <p:txBody>
          <a:bodyPr/>
          <a:lstStyle/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endParaRPr kumimoji="0" lang="en-US" altLang="zh-CN" sz="5400" kern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buClr>
                <a:srgbClr val="FF6600"/>
              </a:buClr>
              <a:defRPr/>
            </a:pPr>
            <a:r>
              <a:rPr kumimoji="0" lang="en-US" altLang="zh-CN" sz="9600" kern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</a:t>
            </a:r>
          </a:p>
        </p:txBody>
      </p:sp>
      <p:pic>
        <p:nvPicPr>
          <p:cNvPr id="81924" name="Picture 5" descr="logo_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FFC630-D129-4B15-A94E-1E22F96E396F}"/>
              </a:ext>
            </a:extLst>
          </p:cNvPr>
          <p:cNvSpPr txBox="1"/>
          <p:nvPr/>
        </p:nvSpPr>
        <p:spPr>
          <a:xfrm>
            <a:off x="304800" y="5562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优先级可以不填默认为高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可以填高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低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三个值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6E75CA-DB65-4E4C-BDB5-EDA9DE03A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04842"/>
            <a:ext cx="8020462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210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>
        <a:noFill/>
        <a:ln w="19050" algn="ctr">
          <a:solidFill>
            <a:schemeClr val="accent1"/>
          </a:solidFill>
          <a:round/>
          <a:headEnd/>
          <a:tailEnd/>
        </a:ln>
      </a:spPr>
      <a:bodyPr/>
      <a:lstStyle/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自定义设计方案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>
        <a:noFill/>
        <a:ln w="19050" algn="ctr">
          <a:solidFill>
            <a:schemeClr val="accent1"/>
          </a:solidFill>
          <a:round/>
          <a:headEnd/>
          <a:tailEnd/>
        </a:ln>
      </a:spPr>
      <a:bodyPr/>
      <a:lstStyle/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自定义设计方案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自定义设计方案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126281</TotalTime>
  <Words>357</Words>
  <Application>Microsoft Office PowerPoint</Application>
  <PresentationFormat>全屏显示(4:3)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 Unicode MS</vt:lpstr>
      <vt:lpstr>新細明體</vt:lpstr>
      <vt:lpstr>新細明體</vt:lpstr>
      <vt:lpstr>方正姚体</vt:lpstr>
      <vt:lpstr>宋体</vt:lpstr>
      <vt:lpstr>微软雅黑</vt:lpstr>
      <vt:lpstr>Arial</vt:lpstr>
      <vt:lpstr>Times New Roman</vt:lpstr>
      <vt:lpstr>Wingdings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Testlink导入Excel </vt:lpstr>
      <vt:lpstr>导入方法</vt:lpstr>
      <vt:lpstr>测试用例模块格式</vt:lpstr>
      <vt:lpstr>模块</vt:lpstr>
      <vt:lpstr>测试用例编号</vt:lpstr>
      <vt:lpstr>测试用例名称</vt:lpstr>
      <vt:lpstr>摘要和前置条件</vt:lpstr>
      <vt:lpstr>测试步骤</vt:lpstr>
      <vt:lpstr>优先级</vt:lpstr>
      <vt:lpstr>更新说明</vt:lpstr>
    </vt:vector>
  </TitlesOfParts>
  <Company>Alibaba.com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核心系统2012年规划模板</dc:title>
  <dc:creator>高翔</dc:creator>
  <dc:description>核心系统2012年规划模板</dc:description>
  <cp:lastModifiedBy>田龙成</cp:lastModifiedBy>
  <cp:revision>4395</cp:revision>
  <cp:lastPrinted>2004-02-04T11:31:19Z</cp:lastPrinted>
  <dcterms:created xsi:type="dcterms:W3CDTF">2001-06-04T10:27:43Z</dcterms:created>
  <dcterms:modified xsi:type="dcterms:W3CDTF">2018-05-10T07:44:03Z</dcterms:modified>
  <cp:category>模板类</cp:category>
</cp:coreProperties>
</file>