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258E-1016-7F41-BB76-23CF77EC05A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2EA2-FBC6-734A-86D6-ED1BA698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fiddle.net/s6323859/1ahzh7a7/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54"/>
          <a:stretch/>
        </p:blipFill>
        <p:spPr>
          <a:xfrm>
            <a:off x="4699164" y="3631870"/>
            <a:ext cx="296062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什麼是</a:t>
            </a:r>
            <a:r>
              <a:rPr lang="en-US" altLang="zh-TW" sz="3200" b="1" dirty="0" err="1" smtClean="0"/>
              <a:t>RxJS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113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網頁的世界存取任何資源都是非同步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sz="1800" b="1" dirty="0" err="1">
                <a:latin typeface="Calibri" charset="0"/>
                <a:ea typeface="Calibri" charset="0"/>
                <a:cs typeface="Calibri" charset="0"/>
              </a:rPr>
              <a:t>Async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的</a:t>
            </a:r>
          </a:p>
          <a:p>
            <a:pPr lvl="1" fontAlgn="base"/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同步：在「</a:t>
            </a:r>
            <a:r>
              <a:rPr lang="zh-TW" altLang="en-US" sz="1400" b="1" i="1" dirty="0">
                <a:latin typeface="Calibri" charset="0"/>
                <a:ea typeface="Calibri" charset="0"/>
                <a:cs typeface="Calibri" charset="0"/>
              </a:rPr>
              <a:t>同一個步道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」比賽「接力賽跑」，當棒子沒有交給我，我就得等你，不能跑。</a:t>
            </a:r>
          </a:p>
          <a:p>
            <a:pPr lvl="1" fontAlgn="base"/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非同步：在「</a:t>
            </a:r>
            <a:r>
              <a:rPr lang="zh-TW" altLang="en-US" sz="1400" b="1" i="1" dirty="0">
                <a:latin typeface="Calibri" charset="0"/>
                <a:ea typeface="Calibri" charset="0"/>
                <a:cs typeface="Calibri" charset="0"/>
              </a:rPr>
              <a:t>不 </a:t>
            </a:r>
            <a:r>
              <a:rPr lang="en-US" altLang="zh-TW" sz="1400" b="1" i="1" dirty="0">
                <a:latin typeface="Calibri" charset="0"/>
                <a:ea typeface="Calibri" charset="0"/>
                <a:cs typeface="Calibri" charset="0"/>
              </a:rPr>
              <a:t>( </a:t>
            </a:r>
            <a:r>
              <a:rPr lang="zh-TW" altLang="en-US" sz="1400" b="1" i="1" dirty="0">
                <a:latin typeface="Calibri" charset="0"/>
                <a:ea typeface="Calibri" charset="0"/>
                <a:cs typeface="Calibri" charset="0"/>
              </a:rPr>
              <a:t>非 </a:t>
            </a:r>
            <a:r>
              <a:rPr lang="en-US" altLang="zh-TW" sz="1400" b="1" i="1" dirty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zh-TW" altLang="en-US" sz="1400" b="1" i="1" dirty="0">
                <a:latin typeface="Calibri" charset="0"/>
                <a:ea typeface="Calibri" charset="0"/>
                <a:cs typeface="Calibri" charset="0"/>
              </a:rPr>
              <a:t>同步道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」比賽「賽跑」，誰都不等誰，只要輪到我跑，我就開始跑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。</a:t>
            </a:r>
          </a:p>
          <a:p>
            <a:pPr fontAlgn="base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fontAlgn="base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fontAlgn="base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fontAlgn="base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fontAlgn="base"/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非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同步常見的問題</a:t>
            </a:r>
          </a:p>
          <a:p>
            <a:pPr lvl="1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競態條件 (Race Condition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發了一個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Request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更新使用者資料，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然後又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立即發送另一個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Request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取得使用者資料，這時第一個 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Request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和第二個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Request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先後順序就會影響到最終接收到的結果不同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記憶體洩漏 (Memory Leak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在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頁面監聽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body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的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scroll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事件，但頁面切換時，沒有把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scroll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的監聽事件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移除</a:t>
            </a:r>
            <a:endParaRPr lang="zh-TW" altLang="en-US" sz="2200" dirty="0" smtClean="0">
              <a:latin typeface="Calibri" charset="0"/>
              <a:ea typeface="Calibri" charset="0"/>
              <a:cs typeface="Calibri" charset="0"/>
            </a:endParaRPr>
          </a:p>
          <a:p>
            <a:pPr fontAlgn="base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RxJS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是一套藉由 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Observable sequences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 來組合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非同步行為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和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事件基礎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程序的 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Library</a:t>
            </a:r>
            <a:endParaRPr lang="zh-TW" alt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 fontAlgn="base"/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Rx: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reactive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extension,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functional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programming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+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reactive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programming</a:t>
            </a:r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Rx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由多語言支持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JavaScript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Java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C#</a:t>
            </a:r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lang="mr-IN" altLang="zh-TW" sz="1400" dirty="0" smtClean="0">
                <a:latin typeface="Calibri" charset="0"/>
                <a:ea typeface="Calibri" charset="0"/>
                <a:cs typeface="Calibri" charset="0"/>
              </a:rPr>
              <a:t>……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1" fontAlgn="base"/>
            <a:endParaRPr lang="zh-TW" alt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3"/>
          <a:stretch/>
        </p:blipFill>
        <p:spPr>
          <a:xfrm>
            <a:off x="8705030" y="1399911"/>
            <a:ext cx="3170296" cy="23993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59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什麼是 </a:t>
            </a:r>
            <a:r>
              <a:rPr lang="en-US" altLang="zh-TW" sz="3200" b="1" dirty="0" smtClean="0"/>
              <a:t>Functional</a:t>
            </a:r>
            <a:r>
              <a:rPr lang="zh-TW" altLang="en-US" sz="3200" b="1" dirty="0" smtClean="0"/>
              <a:t> </a:t>
            </a:r>
            <a:r>
              <a:rPr lang="en-US" altLang="zh-TW" sz="3200" b="1" dirty="0"/>
              <a:t>P</a:t>
            </a:r>
            <a:r>
              <a:rPr lang="en-US" altLang="zh-TW" sz="3200" b="1" dirty="0" smtClean="0"/>
              <a:t>rogramming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730"/>
            <a:ext cx="10515600" cy="5572703"/>
          </a:xfrm>
        </p:spPr>
        <p:txBody>
          <a:bodyPr>
            <a:normAutofit lnSpcReduction="10000"/>
          </a:bodyPr>
          <a:lstStyle/>
          <a:p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unctional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Programming 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核心思想就是做運算處理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並用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function 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來思考問題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沒有 </a:t>
            </a:r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Side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Effect</a:t>
            </a:r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1800" dirty="0"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1800" dirty="0"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zh-TW" alt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unctional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Programming 都是 表達式 (Expression) 不會是 陳述式(Statement)</a:t>
            </a:r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Expression: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is-IS" sz="1400" dirty="0">
                <a:latin typeface="Calibri" charset="0"/>
                <a:ea typeface="Calibri" charset="0"/>
                <a:cs typeface="Calibri" charset="0"/>
              </a:rPr>
              <a:t>add(1,2</a:t>
            </a:r>
            <a:r>
              <a:rPr lang="is-IS" sz="1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TW" sz="1400" dirty="0" smtClean="0">
                <a:latin typeface="Calibri" charset="0"/>
                <a:ea typeface="Calibri" charset="0"/>
                <a:cs typeface="Calibri" charset="0"/>
              </a:rPr>
              <a:t>Statement: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400" dirty="0" err="1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mr-IN" sz="1400" dirty="0">
                <a:latin typeface="Calibri" charset="0"/>
                <a:ea typeface="Calibri" charset="0"/>
                <a:cs typeface="Calibri" charset="0"/>
              </a:rPr>
              <a:t> = 1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;</a:t>
            </a:r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Functional Programming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要求對 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I/O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操作限制到最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小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盡量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保持運算過程的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單純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Statement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通常都屬於對系統 I/O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的操作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所以 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FP 很自然的不會是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Statement</a:t>
            </a:r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Functional Programming 優勢</a:t>
            </a:r>
          </a:p>
          <a:p>
            <a:pPr lvl="1"/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可讀性高</a:t>
            </a:r>
          </a:p>
          <a:p>
            <a:pPr lvl="1"/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4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可</a:t>
            </a:r>
            <a:r>
              <a:rPr lang="zh-TW" altLang="en-US" sz="1400" b="1" dirty="0">
                <a:latin typeface="Calibri" charset="0"/>
                <a:ea typeface="Calibri" charset="0"/>
                <a:cs typeface="Calibri" charset="0"/>
              </a:rPr>
              <a:t>維護性</a:t>
            </a:r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高</a:t>
            </a:r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：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執行結果不依賴外部狀態，且不會對外部環境有任何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操作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能更好的除錯及撰寫單元測試</a:t>
            </a:r>
            <a:endParaRPr lang="zh-TW" alt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zh-TW" altLang="en-US" sz="1400" b="1" dirty="0">
                <a:latin typeface="Calibri" charset="0"/>
                <a:ea typeface="Calibri" charset="0"/>
                <a:cs typeface="Calibri" charset="0"/>
              </a:rPr>
              <a:t>易於併行</a:t>
            </a:r>
            <a:r>
              <a:rPr lang="en-US" altLang="zh-TW" sz="1400" b="1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zh-TW" altLang="en-US" sz="1400" b="1" dirty="0">
                <a:latin typeface="Calibri" charset="0"/>
                <a:ea typeface="Calibri" charset="0"/>
                <a:cs typeface="Calibri" charset="0"/>
              </a:rPr>
              <a:t>平行</a:t>
            </a:r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處理</a:t>
            </a:r>
            <a:r>
              <a:rPr lang="zh-TW" altLang="en-US" sz="1400" b="1" dirty="0" smtClean="0">
                <a:latin typeface="Calibri" charset="0"/>
                <a:ea typeface="Calibri" charset="0"/>
                <a:cs typeface="Calibri" charset="0"/>
              </a:rPr>
              <a:t>：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只做運算不碰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I/O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，再加上沒有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Side Effect </a:t>
            </a:r>
            <a:r>
              <a:rPr lang="zh-TW" altLang="en-US" sz="1400" dirty="0">
                <a:latin typeface="Calibri" charset="0"/>
                <a:ea typeface="Calibri" charset="0"/>
                <a:cs typeface="Calibri" charset="0"/>
              </a:rPr>
              <a:t>的特性，所以較不用擔心 </a:t>
            </a:r>
            <a:r>
              <a:rPr lang="en-US" altLang="zh-TW" sz="1400" dirty="0">
                <a:latin typeface="Calibri" charset="0"/>
                <a:ea typeface="Calibri" charset="0"/>
                <a:cs typeface="Calibri" charset="0"/>
              </a:rPr>
              <a:t>deadlock 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等</a:t>
            </a:r>
            <a:r>
              <a:rPr lang="zh-TW" altLang="en-US" sz="1400" dirty="0" smtClean="0">
                <a:latin typeface="Calibri" charset="0"/>
                <a:ea typeface="Calibri" charset="0"/>
                <a:cs typeface="Calibri" charset="0"/>
              </a:rPr>
              <a:t>問題</a:t>
            </a:r>
            <a:endParaRPr lang="zh-TW" altLang="en-US" sz="140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現在愈來愈多的 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Library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用到了 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FP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的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觀念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en-US" altLang="zh-TW" sz="1800" b="1" dirty="0" smtClean="0">
                <a:latin typeface="Calibri" charset="0"/>
                <a:ea typeface="Calibri" charset="0"/>
                <a:cs typeface="Calibri" charset="0"/>
              </a:rPr>
              <a:t>JS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也越來越多 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Functional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的函式庫，例如：</a:t>
            </a:r>
            <a:r>
              <a:rPr lang="en-US" altLang="zh-TW" sz="1800" b="1" dirty="0" err="1">
                <a:latin typeface="Calibri" charset="0"/>
                <a:ea typeface="Calibri" charset="0"/>
                <a:cs typeface="Calibri" charset="0"/>
              </a:rPr>
              <a:t>Lodash</a:t>
            </a:r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237" y="5006087"/>
            <a:ext cx="3233386" cy="7386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dirty="0"/>
              <a:t>[9, 4].</a:t>
            </a:r>
            <a:r>
              <a:rPr lang="mr-IN" sz="1400" dirty="0" err="1"/>
              <a:t>concat</a:t>
            </a:r>
            <a:r>
              <a:rPr lang="mr-IN" sz="1400" dirty="0"/>
              <a:t>([8, 7]) </a:t>
            </a:r>
            <a:r>
              <a:rPr lang="mr-IN" sz="1400" i="1" dirty="0"/>
              <a:t>// </a:t>
            </a:r>
            <a:r>
              <a:rPr lang="mr-IN" sz="1400" i="1" dirty="0" err="1"/>
              <a:t>合併陣列</a:t>
            </a:r>
            <a:r>
              <a:rPr lang="mr-IN" sz="1400" dirty="0"/>
              <a:t> </a:t>
            </a:r>
            <a:endParaRPr lang="zh-TW" altLang="en-US" sz="1400" dirty="0" smtClean="0"/>
          </a:p>
          <a:p>
            <a:r>
              <a:rPr lang="zh-TW" altLang="en-US" sz="1400" dirty="0" smtClean="0"/>
              <a:t>         </a:t>
            </a:r>
            <a:r>
              <a:rPr lang="mr-IN" sz="1400" dirty="0" smtClean="0"/>
              <a:t>.</a:t>
            </a:r>
            <a:r>
              <a:rPr lang="mr-IN" sz="1400" dirty="0" err="1"/>
              <a:t>sort</a:t>
            </a:r>
            <a:r>
              <a:rPr lang="mr-IN" sz="1400" dirty="0"/>
              <a:t>() </a:t>
            </a:r>
            <a:r>
              <a:rPr lang="mr-IN" sz="1400" i="1" dirty="0"/>
              <a:t>// </a:t>
            </a:r>
            <a:r>
              <a:rPr lang="mr-IN" sz="1400" i="1" dirty="0" err="1"/>
              <a:t>排序</a:t>
            </a:r>
            <a:r>
              <a:rPr lang="mr-IN" sz="1400" dirty="0"/>
              <a:t> </a:t>
            </a:r>
            <a:endParaRPr lang="zh-TW" altLang="en-US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mr-IN" sz="1400" dirty="0" smtClean="0"/>
              <a:t>.</a:t>
            </a:r>
            <a:r>
              <a:rPr lang="mr-IN" sz="1400" dirty="0" err="1"/>
              <a:t>filter</a:t>
            </a:r>
            <a:r>
              <a:rPr lang="mr-IN" sz="1400" dirty="0"/>
              <a:t>(</a:t>
            </a:r>
            <a:r>
              <a:rPr lang="mr-IN" sz="1400" dirty="0" err="1"/>
              <a:t>x</a:t>
            </a:r>
            <a:r>
              <a:rPr lang="mr-IN" sz="1400" dirty="0"/>
              <a:t> =&gt; </a:t>
            </a:r>
            <a:r>
              <a:rPr lang="mr-IN" sz="1400" dirty="0" err="1"/>
              <a:t>x</a:t>
            </a:r>
            <a:r>
              <a:rPr lang="mr-IN" sz="1400" dirty="0"/>
              <a:t> &gt; 5) </a:t>
            </a:r>
            <a:r>
              <a:rPr lang="mr-IN" sz="1400" i="1" dirty="0"/>
              <a:t>// </a:t>
            </a:r>
            <a:r>
              <a:rPr lang="mr-IN" sz="1400" i="1" dirty="0" err="1"/>
              <a:t>過濾出大於</a:t>
            </a:r>
            <a:r>
              <a:rPr lang="mr-IN" sz="1400" i="1" dirty="0"/>
              <a:t> 5 </a:t>
            </a:r>
            <a:r>
              <a:rPr lang="mr-IN" sz="1400" i="1" dirty="0" err="1"/>
              <a:t>的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645724" y="1638796"/>
            <a:ext cx="2692781" cy="1446550"/>
            <a:chOff x="3313215" y="1567544"/>
            <a:chExt cx="2692781" cy="1446550"/>
          </a:xfrm>
        </p:grpSpPr>
        <p:grpSp>
          <p:nvGrpSpPr>
            <p:cNvPr id="6" name="Group 5"/>
            <p:cNvGrpSpPr/>
            <p:nvPr/>
          </p:nvGrpSpPr>
          <p:grpSpPr>
            <a:xfrm>
              <a:off x="3384465" y="1567544"/>
              <a:ext cx="2621531" cy="1446550"/>
              <a:chOff x="3550720" y="2232562"/>
              <a:chExt cx="2621531" cy="144655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05101" y="2232562"/>
                <a:ext cx="246715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TW" altLang="en-US" sz="1400" dirty="0" smtClean="0"/>
                  <a:t>        </a:t>
                </a:r>
                <a:r>
                  <a:rPr lang="mr-IN" dirty="0" smtClean="0"/>
                  <a:t>(5 + 6) - 1 * 3</a:t>
                </a:r>
                <a:endParaRPr lang="zh-TW" altLang="en-US" dirty="0" smtClean="0"/>
              </a:p>
              <a:p>
                <a:endParaRPr lang="zh-TW" altLang="en-US" sz="1400" dirty="0" smtClean="0"/>
              </a:p>
              <a:p>
                <a:r>
                  <a:rPr lang="zh-TW" altLang="en-US" sz="1400" dirty="0"/>
                  <a:t> </a:t>
                </a:r>
                <a:r>
                  <a:rPr lang="zh-TW" altLang="en-US" sz="1400" dirty="0" smtClean="0"/>
                  <a:t>      </a:t>
                </a:r>
                <a:r>
                  <a:rPr lang="mr-IN" sz="1400" dirty="0" err="1" smtClean="0"/>
                  <a:t>const</a:t>
                </a:r>
                <a:r>
                  <a:rPr lang="mr-IN" sz="1400" dirty="0" smtClean="0"/>
                  <a:t> </a:t>
                </a:r>
                <a:r>
                  <a:rPr lang="mr-IN" sz="1400" dirty="0" err="1"/>
                  <a:t>add</a:t>
                </a:r>
                <a:r>
                  <a:rPr lang="mr-IN" sz="1400" dirty="0"/>
                  <a:t> = (</a:t>
                </a:r>
                <a:r>
                  <a:rPr lang="mr-IN" sz="1400" dirty="0" err="1"/>
                  <a:t>a</a:t>
                </a:r>
                <a:r>
                  <a:rPr lang="mr-IN" sz="1400" dirty="0"/>
                  <a:t>,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) =&gt; </a:t>
                </a:r>
                <a:r>
                  <a:rPr lang="mr-IN" sz="1400" dirty="0" err="1"/>
                  <a:t>a</a:t>
                </a:r>
                <a:r>
                  <a:rPr lang="mr-IN" sz="1400" dirty="0"/>
                  <a:t> +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 </a:t>
                </a:r>
                <a:endParaRPr lang="zh-TW" altLang="en-US" sz="1400" dirty="0" smtClean="0"/>
              </a:p>
              <a:p>
                <a:r>
                  <a:rPr lang="zh-TW" altLang="en-US" sz="1400" dirty="0"/>
                  <a:t> </a:t>
                </a:r>
                <a:r>
                  <a:rPr lang="zh-TW" altLang="en-US" sz="1400" dirty="0" smtClean="0"/>
                  <a:t>      </a:t>
                </a:r>
                <a:r>
                  <a:rPr lang="mr-IN" sz="1400" dirty="0" err="1" smtClean="0"/>
                  <a:t>const</a:t>
                </a:r>
                <a:r>
                  <a:rPr lang="mr-IN" sz="1400" dirty="0" smtClean="0"/>
                  <a:t> </a:t>
                </a:r>
                <a:r>
                  <a:rPr lang="mr-IN" sz="1400" dirty="0" err="1"/>
                  <a:t>mul</a:t>
                </a:r>
                <a:r>
                  <a:rPr lang="mr-IN" sz="1400" dirty="0"/>
                  <a:t> = (</a:t>
                </a:r>
                <a:r>
                  <a:rPr lang="mr-IN" sz="1400" dirty="0" err="1"/>
                  <a:t>a</a:t>
                </a:r>
                <a:r>
                  <a:rPr lang="mr-IN" sz="1400" dirty="0"/>
                  <a:t>,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) =&gt; </a:t>
                </a:r>
                <a:r>
                  <a:rPr lang="mr-IN" sz="1400" dirty="0" err="1"/>
                  <a:t>a</a:t>
                </a:r>
                <a:r>
                  <a:rPr lang="mr-IN" sz="1400" dirty="0"/>
                  <a:t> *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 </a:t>
                </a:r>
                <a:endParaRPr lang="zh-TW" altLang="en-US" sz="1400" dirty="0" smtClean="0"/>
              </a:p>
              <a:p>
                <a:r>
                  <a:rPr lang="zh-TW" altLang="en-US" sz="1400" dirty="0"/>
                  <a:t> </a:t>
                </a:r>
                <a:r>
                  <a:rPr lang="zh-TW" altLang="en-US" sz="1400" dirty="0" smtClean="0"/>
                  <a:t>      </a:t>
                </a:r>
                <a:r>
                  <a:rPr lang="mr-IN" sz="1400" dirty="0" err="1" smtClean="0"/>
                  <a:t>const</a:t>
                </a:r>
                <a:r>
                  <a:rPr lang="mr-IN" sz="1400" dirty="0" smtClean="0"/>
                  <a:t> </a:t>
                </a:r>
                <a:r>
                  <a:rPr lang="mr-IN" sz="1400" dirty="0" err="1"/>
                  <a:t>sub</a:t>
                </a:r>
                <a:r>
                  <a:rPr lang="mr-IN" sz="1400" dirty="0"/>
                  <a:t> = (</a:t>
                </a:r>
                <a:r>
                  <a:rPr lang="mr-IN" sz="1400" dirty="0" err="1"/>
                  <a:t>a</a:t>
                </a:r>
                <a:r>
                  <a:rPr lang="mr-IN" sz="1400" dirty="0"/>
                  <a:t>,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) =&gt; </a:t>
                </a:r>
                <a:r>
                  <a:rPr lang="mr-IN" sz="1400" dirty="0" err="1"/>
                  <a:t>a</a:t>
                </a:r>
                <a:r>
                  <a:rPr lang="mr-IN" sz="1400" dirty="0"/>
                  <a:t> - </a:t>
                </a:r>
                <a:r>
                  <a:rPr lang="mr-IN" sz="1400" dirty="0" err="1"/>
                  <a:t>b</a:t>
                </a:r>
                <a:r>
                  <a:rPr lang="mr-IN" sz="1400" dirty="0"/>
                  <a:t> </a:t>
                </a:r>
                <a:endParaRPr lang="zh-TW" altLang="en-US" sz="1400" dirty="0" smtClean="0"/>
              </a:p>
              <a:p>
                <a:r>
                  <a:rPr lang="zh-TW" altLang="en-US" sz="1400" dirty="0"/>
                  <a:t> </a:t>
                </a:r>
                <a:r>
                  <a:rPr lang="zh-TW" altLang="en-US" sz="1400" dirty="0" smtClean="0"/>
                  <a:t>      </a:t>
                </a:r>
                <a:r>
                  <a:rPr lang="mr-IN" sz="1400" dirty="0" err="1" smtClean="0"/>
                  <a:t>sub</a:t>
                </a:r>
                <a:r>
                  <a:rPr lang="mr-IN" sz="1400" dirty="0" smtClean="0"/>
                  <a:t>(</a:t>
                </a:r>
                <a:r>
                  <a:rPr lang="mr-IN" sz="1400" dirty="0" err="1" smtClean="0"/>
                  <a:t>add</a:t>
                </a:r>
                <a:r>
                  <a:rPr lang="mr-IN" sz="1400" dirty="0" smtClean="0"/>
                  <a:t>(5</a:t>
                </a:r>
                <a:r>
                  <a:rPr lang="mr-IN" sz="1400" dirty="0"/>
                  <a:t>, 6), </a:t>
                </a:r>
                <a:r>
                  <a:rPr lang="mr-IN" sz="1400" dirty="0" err="1"/>
                  <a:t>mul</a:t>
                </a:r>
                <a:r>
                  <a:rPr lang="mr-IN" sz="1400" dirty="0"/>
                  <a:t>(1, 3))</a:t>
                </a:r>
                <a:endParaRPr lang="en-US" sz="1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3550720" y="3103184"/>
                <a:ext cx="451262" cy="30875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313215" y="1567544"/>
              <a:ext cx="2692781" cy="14465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什麼是 </a:t>
            </a:r>
            <a:r>
              <a:rPr lang="en-US" sz="3200" b="1" dirty="0" smtClean="0"/>
              <a:t>Observable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730"/>
            <a:ext cx="10515600" cy="5572703"/>
          </a:xfrm>
        </p:spPr>
        <p:txBody>
          <a:bodyPr>
            <a:normAutofit/>
          </a:bodyPr>
          <a:lstStyle/>
          <a:p>
            <a:pPr lvl="1"/>
            <a:r>
              <a:rPr lang="en-US" sz="1800" b="1" dirty="0" err="1" smtClean="0">
                <a:latin typeface="Calibri" charset="0"/>
                <a:ea typeface="Calibri" charset="0"/>
                <a:cs typeface="Calibri" charset="0"/>
              </a:rPr>
              <a:t>RxJS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的基礎就是 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Observable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，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 Observer Pattern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與 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Iterator Pattern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兩種思想的結合</a:t>
            </a:r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Observer Pattern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：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對某件事註冊監聽，並在事件發生時，自動執行我們註冊的監聽者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(listener)</a:t>
            </a:r>
            <a:endParaRPr 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Iterator </a:t>
            </a:r>
            <a:r>
              <a:rPr lang="en-US" sz="1800" b="1" dirty="0" smtClean="0">
                <a:latin typeface="Calibri" charset="0"/>
                <a:ea typeface="Calibri" charset="0"/>
                <a:cs typeface="Calibri" charset="0"/>
              </a:rPr>
              <a:t>Pattern</a:t>
            </a:r>
            <a:r>
              <a:rPr lang="zh-TW" altLang="en-US" sz="1800" b="1" dirty="0" smtClean="0">
                <a:latin typeface="Calibri" charset="0"/>
                <a:ea typeface="Calibri" charset="0"/>
                <a:cs typeface="Calibri" charset="0"/>
              </a:rPr>
              <a:t>：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Iterator 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是一個物件，它的就像是一個指針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(pointer)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，指向一個資料結構並產生一個序列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(sequence)</a:t>
            </a:r>
            <a:r>
              <a:rPr lang="zh-TW" altLang="en-US" sz="1800" b="1" dirty="0">
                <a:latin typeface="Calibri" charset="0"/>
                <a:ea typeface="Calibri" charset="0"/>
                <a:cs typeface="Calibri" charset="0"/>
              </a:rPr>
              <a:t>，這個序列會有資料結構中的所有元素</a:t>
            </a:r>
            <a:r>
              <a:rPr lang="en-US" altLang="zh-TW" sz="1800" b="1" dirty="0">
                <a:latin typeface="Calibri" charset="0"/>
                <a:ea typeface="Calibri" charset="0"/>
                <a:cs typeface="Calibri" charset="0"/>
              </a:rPr>
              <a:t>(element)</a:t>
            </a:r>
            <a:endParaRPr 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buNone/>
            </a:pPr>
            <a:endParaRPr lang="zh-TW" alt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b="1" dirty="0"/>
              <a:t>Observer 跟 Iterator </a:t>
            </a:r>
            <a:r>
              <a:rPr lang="zh-TW" altLang="en-US" sz="1800" b="1" dirty="0" smtClean="0"/>
              <a:t>的</a:t>
            </a:r>
            <a:r>
              <a:rPr lang="en-US" sz="1800" b="1" dirty="0" smtClean="0"/>
              <a:t>共通性</a:t>
            </a:r>
            <a:r>
              <a:rPr lang="zh-TW" altLang="en-US" sz="1800" b="1" dirty="0" smtClean="0"/>
              <a:t>：</a:t>
            </a:r>
            <a:r>
              <a:rPr lang="en-US" sz="1800" b="1" dirty="0" smtClean="0"/>
              <a:t>漸進式</a:t>
            </a:r>
            <a:r>
              <a:rPr lang="en-US" sz="1800" b="1" dirty="0"/>
              <a:t>(progressive) </a:t>
            </a:r>
            <a:r>
              <a:rPr lang="en-US" sz="1800" b="1" dirty="0" smtClean="0"/>
              <a:t>的取得資料</a:t>
            </a:r>
            <a:endParaRPr lang="zh-TW" altLang="en-US" sz="1800" b="1" dirty="0" smtClean="0"/>
          </a:p>
          <a:p>
            <a:pPr lvl="2"/>
            <a:r>
              <a:rPr lang="en-US" sz="1400" dirty="0" smtClean="0"/>
              <a:t>Observer </a:t>
            </a:r>
            <a:r>
              <a:rPr lang="en-US" sz="1400" dirty="0"/>
              <a:t>是生產者(Producer)推送資料(</a:t>
            </a:r>
            <a:r>
              <a:rPr lang="en-US" sz="1400" dirty="0" smtClean="0"/>
              <a:t>push)</a:t>
            </a:r>
            <a:endParaRPr lang="zh-TW" altLang="en-US" sz="1400" dirty="0" smtClean="0"/>
          </a:p>
          <a:p>
            <a:pPr lvl="2"/>
            <a:r>
              <a:rPr lang="en-US" sz="1400" dirty="0" smtClean="0"/>
              <a:t>Iterator </a:t>
            </a:r>
            <a:r>
              <a:rPr lang="en-US" sz="1400" dirty="0"/>
              <a:t>是消費者(Consumer)要求資料(pull</a:t>
            </a:r>
            <a:r>
              <a:rPr lang="en-US" sz="1400" dirty="0" smtClean="0"/>
              <a:t>)</a:t>
            </a:r>
            <a:endParaRPr lang="zh-TW" altLang="en-US" sz="1400" dirty="0" smtClean="0"/>
          </a:p>
          <a:p>
            <a:pPr lvl="1"/>
            <a:r>
              <a:rPr lang="en-US" altLang="zh-TW" sz="1800" b="1" dirty="0"/>
              <a:t>Observable </a:t>
            </a:r>
            <a:r>
              <a:rPr lang="zh-TW" altLang="en-US" sz="1800" b="1" dirty="0"/>
              <a:t>具備生產者推送資料的特性，同時能像序列，擁有序列處理資料的</a:t>
            </a:r>
            <a:r>
              <a:rPr lang="zh-TW" altLang="en-US" sz="1800" b="1" dirty="0" smtClean="0"/>
              <a:t>方法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1330" y="1947547"/>
            <a:ext cx="4126130" cy="95410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function </a:t>
            </a:r>
            <a:r>
              <a:rPr lang="en-US" sz="1400" dirty="0" err="1"/>
              <a:t>clickHandler</a:t>
            </a:r>
            <a:r>
              <a:rPr lang="en-US" sz="1400" dirty="0"/>
              <a:t>(event) { </a:t>
            </a:r>
            <a:endParaRPr lang="zh-TW" altLang="en-US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sz="1400" dirty="0" err="1" smtClean="0"/>
              <a:t>console.log</a:t>
            </a:r>
            <a:r>
              <a:rPr lang="en-US" sz="1400" dirty="0" smtClean="0"/>
              <a:t>(‘user </a:t>
            </a:r>
            <a:r>
              <a:rPr lang="en-US" sz="1400" dirty="0"/>
              <a:t>click</a:t>
            </a:r>
            <a:r>
              <a:rPr lang="en-US" sz="1400" dirty="0" smtClean="0"/>
              <a:t>!’); </a:t>
            </a:r>
            <a:endParaRPr lang="zh-TW" altLang="en-US" sz="1400" dirty="0" smtClean="0"/>
          </a:p>
          <a:p>
            <a:r>
              <a:rPr lang="en-US" sz="1400" dirty="0" smtClean="0"/>
              <a:t>} </a:t>
            </a:r>
            <a:endParaRPr lang="zh-TW" altLang="en-US" sz="1400" dirty="0" smtClean="0"/>
          </a:p>
          <a:p>
            <a:r>
              <a:rPr lang="en-US" sz="1400" dirty="0" err="1" smtClean="0"/>
              <a:t>document.body.addEventListener</a:t>
            </a:r>
            <a:r>
              <a:rPr lang="en-US" sz="1400" dirty="0"/>
              <a:t>('click', </a:t>
            </a:r>
            <a:r>
              <a:rPr lang="en-US" sz="1400" dirty="0" err="1"/>
              <a:t>clickHandler</a:t>
            </a:r>
            <a:r>
              <a:rPr lang="en-US" sz="1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1330" y="3629221"/>
            <a:ext cx="4706481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[1, </a:t>
            </a:r>
            <a:r>
              <a:rPr lang="en-US" dirty="0" smtClean="0"/>
              <a:t>2]; </a:t>
            </a:r>
            <a:endParaRPr lang="zh-TW" alt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iterator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Symbol.iterator</a:t>
            </a:r>
            <a:r>
              <a:rPr lang="en-US" dirty="0"/>
              <a:t>](); </a:t>
            </a:r>
            <a:endParaRPr lang="zh-TW" altLang="en-US" dirty="0" smtClean="0"/>
          </a:p>
          <a:p>
            <a:r>
              <a:rPr lang="en-US" dirty="0" err="1" smtClean="0"/>
              <a:t>iterator.next</a:t>
            </a:r>
            <a:r>
              <a:rPr lang="en-US" dirty="0"/>
              <a:t>(); </a:t>
            </a:r>
            <a:r>
              <a:rPr lang="en-US" i="1" dirty="0"/>
              <a:t>// { value: 1, done: false }</a:t>
            </a:r>
            <a:r>
              <a:rPr lang="en-US" dirty="0"/>
              <a:t> </a:t>
            </a:r>
            <a:endParaRPr lang="zh-TW" altLang="en-US" dirty="0" smtClean="0"/>
          </a:p>
          <a:p>
            <a:r>
              <a:rPr lang="en-US" dirty="0" err="1" smtClean="0"/>
              <a:t>iterator.next</a:t>
            </a:r>
            <a:r>
              <a:rPr lang="en-US" dirty="0"/>
              <a:t>(); </a:t>
            </a:r>
            <a:r>
              <a:rPr lang="en-US" i="1" dirty="0"/>
              <a:t>// { value: 2, done: false }</a:t>
            </a:r>
            <a:r>
              <a:rPr lang="en-US" dirty="0"/>
              <a:t> </a:t>
            </a:r>
            <a:endParaRPr lang="zh-TW" altLang="en-US" dirty="0" smtClean="0"/>
          </a:p>
          <a:p>
            <a:r>
              <a:rPr lang="en-US" dirty="0" err="1" smtClean="0"/>
              <a:t>iterator.next</a:t>
            </a:r>
            <a:r>
              <a:rPr lang="en-US" dirty="0"/>
              <a:t>(); </a:t>
            </a:r>
            <a:r>
              <a:rPr lang="en-US" i="1" dirty="0"/>
              <a:t>// { value: undefined, done: true }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92" y="4798854"/>
            <a:ext cx="2941504" cy="11151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090057" y="6253921"/>
            <a:ext cx="6252635" cy="369332"/>
            <a:chOff x="2090057" y="6527053"/>
            <a:chExt cx="6252635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636322" y="6527053"/>
              <a:ext cx="5706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Observable </a:t>
              </a:r>
              <a:r>
                <a:rPr lang="zh-TW" altLang="en-US" b="1" dirty="0" smtClean="0"/>
                <a:t>像是</a:t>
              </a:r>
              <a:r>
                <a:rPr lang="zh-TW" altLang="en-US" b="1" dirty="0"/>
                <a:t>一個序列，裡面的元素會隨著時間推送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090057" y="6553244"/>
              <a:ext cx="546265" cy="336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建立 </a:t>
            </a:r>
            <a:r>
              <a:rPr lang="en-US" altLang="zh-TW" sz="3200" b="1" dirty="0" smtClean="0"/>
              <a:t>Observable</a:t>
            </a:r>
            <a:r>
              <a:rPr lang="zh-TW" altLang="en-US" sz="3200" b="1" dirty="0" smtClean="0"/>
              <a:t> （可觀察對象）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182584"/>
            <a:ext cx="53953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effectLst/>
                <a:latin typeface="Menlo" charset="0"/>
              </a:rPr>
              <a:t>var</a:t>
            </a:r>
            <a:r>
              <a:rPr lang="en-US" sz="1400" b="0" i="0" dirty="0" smtClean="0">
                <a:effectLst/>
                <a:latin typeface="Menlo" charset="0"/>
              </a:rPr>
              <a:t> observable =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en-US" sz="1400" b="0" i="0" dirty="0" err="1" smtClean="0">
                <a:effectLst/>
                <a:latin typeface="Menlo" charset="0"/>
              </a:rPr>
              <a:t>Rx.Observable</a:t>
            </a:r>
            <a:r>
              <a:rPr lang="en-US" altLang="zh-TW" sz="1400" b="0" i="0" dirty="0" err="1" smtClean="0">
                <a:effectLst/>
                <a:latin typeface="Menlo" charset="0"/>
              </a:rPr>
              <a:t>.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of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('Jerry', 'Anna');</a:t>
            </a:r>
            <a:r>
              <a:rPr lang="en-US" sz="1400" b="0" i="0" dirty="0" smtClean="0">
                <a:effectLst/>
                <a:latin typeface="Menlo" charset="0"/>
                <a:ea typeface="Menlo" charset="0"/>
                <a:cs typeface="Menlo" charset="0"/>
              </a:rPr>
              <a:t> </a:t>
            </a:r>
            <a:endParaRPr lang="zh-TW" altLang="en-US" sz="1400" b="0" i="0" dirty="0" smtClean="0">
              <a:effectLst/>
              <a:latin typeface="Menlo" charset="0"/>
              <a:ea typeface="Menlo" charset="0"/>
              <a:cs typeface="Menlo" charset="0"/>
            </a:endParaRPr>
          </a:p>
          <a:p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var</a:t>
            </a:r>
            <a:r>
              <a:rPr lang="en-US" sz="1400" b="0" i="0" dirty="0" smtClean="0">
                <a:effectLst/>
                <a:latin typeface="Menlo" charset="0"/>
              </a:rPr>
              <a:t> observer = {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en-US" sz="1400" b="0" i="0" dirty="0" smtClean="0">
                <a:effectLst/>
                <a:latin typeface="Menlo" charset="0"/>
              </a:rPr>
              <a:t>next: function(value) { </a:t>
            </a:r>
            <a:r>
              <a:rPr lang="zh-TW" altLang="en-US" sz="1400" b="0" i="0" dirty="0" smtClean="0">
                <a:effectLst/>
                <a:latin typeface="Menlo" charset="0"/>
              </a:rPr>
              <a:t>				</a:t>
            </a:r>
            <a:r>
              <a:rPr lang="en-US" sz="1400" b="0" i="0" dirty="0" err="1" smtClean="0">
                <a:effectLst/>
                <a:latin typeface="Menlo" charset="0"/>
              </a:rPr>
              <a:t>console.log</a:t>
            </a:r>
            <a:r>
              <a:rPr lang="en-US" sz="1400" b="0" i="0" dirty="0" smtClean="0">
                <a:effectLst/>
                <a:latin typeface="Menlo" charset="0"/>
              </a:rPr>
              <a:t>(value); }, </a:t>
            </a:r>
            <a:r>
              <a:rPr lang="zh-TW" altLang="en-US" sz="1400" b="0" i="0" dirty="0" smtClean="0">
                <a:effectLst/>
                <a:latin typeface="Menlo" charset="0"/>
              </a:rPr>
              <a:t>	</a:t>
            </a: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en-US" sz="1400" b="0" i="0" dirty="0" smtClean="0">
                <a:effectLst/>
                <a:latin typeface="Menlo" charset="0"/>
              </a:rPr>
              <a:t>error: function(error) { </a:t>
            </a:r>
            <a:r>
              <a:rPr lang="zh-TW" altLang="en-US" sz="1400" b="0" i="0" dirty="0" smtClean="0">
                <a:effectLst/>
                <a:latin typeface="Menlo" charset="0"/>
              </a:rPr>
              <a:t>				</a:t>
            </a:r>
            <a:r>
              <a:rPr lang="en-US" sz="1400" b="0" i="0" dirty="0" err="1" smtClean="0">
                <a:effectLst/>
                <a:latin typeface="Menlo" charset="0"/>
              </a:rPr>
              <a:t>console.log</a:t>
            </a:r>
            <a:r>
              <a:rPr lang="en-US" sz="1400" b="0" i="0" dirty="0" smtClean="0">
                <a:effectLst/>
                <a:latin typeface="Menlo" charset="0"/>
              </a:rPr>
              <a:t>(error) }, </a:t>
            </a:r>
            <a:r>
              <a:rPr lang="zh-TW" altLang="en-US" sz="1400" b="0" i="0" dirty="0" smtClean="0">
                <a:effectLst/>
                <a:latin typeface="Menlo" charset="0"/>
              </a:rPr>
              <a:t>	</a:t>
            </a: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en-US" sz="1400" b="0" i="0" dirty="0" smtClean="0">
                <a:effectLst/>
                <a:latin typeface="Menlo" charset="0"/>
              </a:rPr>
              <a:t>complete: function() { </a:t>
            </a:r>
            <a:r>
              <a:rPr lang="zh-TW" altLang="en-US" sz="1400" b="0" i="0" dirty="0" smtClean="0">
                <a:effectLst/>
                <a:latin typeface="Menlo" charset="0"/>
              </a:rPr>
              <a:t>				</a:t>
            </a:r>
            <a:r>
              <a:rPr lang="en-US" sz="1400" b="0" i="0" dirty="0" err="1" smtClean="0">
                <a:effectLst/>
                <a:latin typeface="Menlo" charset="0"/>
              </a:rPr>
              <a:t>console.log</a:t>
            </a:r>
            <a:r>
              <a:rPr lang="en-US" sz="1400" b="0" i="0" dirty="0" smtClean="0">
                <a:effectLst/>
                <a:latin typeface="Menlo" charset="0"/>
              </a:rPr>
              <a:t>(‘complete’) }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smtClean="0">
                <a:effectLst/>
                <a:latin typeface="Menlo" charset="0"/>
              </a:rPr>
              <a:t>} </a:t>
            </a:r>
            <a:endParaRPr lang="zh-TW" altLang="en-US" sz="1400" b="0" i="1" dirty="0" smtClean="0">
              <a:effectLst/>
              <a:latin typeface="Menlo" charset="0"/>
            </a:endParaRPr>
          </a:p>
          <a:p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observable.subscribe</a:t>
            </a:r>
            <a:r>
              <a:rPr lang="en-US" sz="1400" b="0" i="0" dirty="0" smtClean="0">
                <a:effectLst/>
                <a:latin typeface="Menlo" charset="0"/>
              </a:rPr>
              <a:t>(observer)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182584"/>
            <a:ext cx="5301343" cy="563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074" y="1840677"/>
            <a:ext cx="5289469" cy="17544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0074" y="3727574"/>
            <a:ext cx="5289469" cy="42457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33556" y="1278328"/>
            <a:ext cx="2365561" cy="371600"/>
            <a:chOff x="6251369" y="1840674"/>
            <a:chExt cx="2365561" cy="371600"/>
          </a:xfrm>
        </p:grpSpPr>
        <p:sp>
          <p:nvSpPr>
            <p:cNvPr id="6" name="TextBox 5"/>
            <p:cNvSpPr txBox="1"/>
            <p:nvPr/>
          </p:nvSpPr>
          <p:spPr>
            <a:xfrm>
              <a:off x="6816437" y="184067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建立可觀察對象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251369" y="1856014"/>
              <a:ext cx="547254" cy="35626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2049" y="2473610"/>
            <a:ext cx="4929251" cy="646331"/>
            <a:chOff x="6282049" y="3691944"/>
            <a:chExt cx="4929251" cy="646331"/>
          </a:xfrm>
        </p:grpSpPr>
        <p:sp>
          <p:nvSpPr>
            <p:cNvPr id="8" name="Rectangle 7"/>
            <p:cNvSpPr/>
            <p:nvPr/>
          </p:nvSpPr>
          <p:spPr>
            <a:xfrm>
              <a:off x="6828316" y="3691944"/>
              <a:ext cx="43829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effectLst/>
                  <a:latin typeface="Menlo" charset="0"/>
                </a:rPr>
                <a:t>宣告一個觀察者具備</a:t>
              </a:r>
              <a:endParaRPr lang="zh-TW" altLang="en-US" b="0" dirty="0" smtClean="0">
                <a:effectLst/>
                <a:latin typeface="Menlo" charset="0"/>
              </a:endParaRPr>
            </a:p>
            <a:p>
              <a:r>
                <a:rPr lang="en-US" b="0" dirty="0" smtClean="0">
                  <a:effectLst/>
                  <a:latin typeface="Menlo" charset="0"/>
                </a:rPr>
                <a:t>next, error, complete</a:t>
              </a:r>
              <a:r>
                <a:rPr lang="zh-TW" altLang="en-US" b="0" dirty="0" smtClean="0">
                  <a:effectLst/>
                  <a:latin typeface="Menlo" charset="0"/>
                </a:rPr>
                <a:t> </a:t>
              </a:r>
              <a:r>
                <a:rPr lang="en-US" b="0" dirty="0" smtClean="0">
                  <a:effectLst/>
                  <a:latin typeface="Menlo" charset="0"/>
                </a:rPr>
                <a:t>三個方法 </a:t>
              </a:r>
              <a:endParaRPr lang="zh-TW" altLang="en-US" b="0" dirty="0" smtClean="0">
                <a:effectLst/>
                <a:latin typeface="Menlo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282049" y="3836979"/>
              <a:ext cx="547254" cy="35626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69183" y="3814568"/>
            <a:ext cx="6220422" cy="369332"/>
            <a:chOff x="6269183" y="5112816"/>
            <a:chExt cx="6220422" cy="369332"/>
          </a:xfrm>
        </p:grpSpPr>
        <p:sp>
          <p:nvSpPr>
            <p:cNvPr id="11" name="Rectangle 10"/>
            <p:cNvSpPr/>
            <p:nvPr/>
          </p:nvSpPr>
          <p:spPr>
            <a:xfrm>
              <a:off x="6798623" y="5112816"/>
              <a:ext cx="5690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effectLst/>
                  <a:latin typeface="Menlo" charset="0"/>
                </a:rPr>
                <a:t>用我們定義好的觀察者，來訂閱這個 observable 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69183" y="5112816"/>
              <a:ext cx="547254" cy="35626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0073" y="4355835"/>
            <a:ext cx="2997531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i="0" dirty="0" smtClean="0">
                <a:effectLst/>
                <a:latin typeface="Menlo" charset="0"/>
              </a:rPr>
              <a:t>Result:</a:t>
            </a:r>
            <a:endParaRPr lang="zh-TW" altLang="en-US" b="0" i="0" dirty="0" smtClean="0">
              <a:effectLst/>
              <a:latin typeface="Menlo" charset="0"/>
            </a:endParaRPr>
          </a:p>
          <a:p>
            <a:r>
              <a:rPr lang="en-US" b="0" i="0" dirty="0" smtClean="0">
                <a:effectLst/>
                <a:latin typeface="Menlo" charset="0"/>
              </a:rPr>
              <a:t>Jerry </a:t>
            </a:r>
            <a:endParaRPr lang="zh-TW" altLang="en-US" dirty="0">
              <a:latin typeface="Menlo" charset="0"/>
            </a:endParaRPr>
          </a:p>
          <a:p>
            <a:r>
              <a:rPr lang="en-US" b="0" i="0" dirty="0" smtClean="0">
                <a:effectLst/>
                <a:latin typeface="Menlo" charset="0"/>
              </a:rPr>
              <a:t>Anna </a:t>
            </a:r>
            <a:r>
              <a:rPr lang="zh-TW" altLang="en-US" dirty="0">
                <a:latin typeface="Menlo" charset="0"/>
              </a:rPr>
              <a:t/>
            </a:r>
            <a:br>
              <a:rPr lang="zh-TW" altLang="en-US" dirty="0">
                <a:latin typeface="Menlo" charset="0"/>
              </a:rPr>
            </a:br>
            <a:r>
              <a:rPr lang="en-US" b="0" i="0" dirty="0" smtClean="0">
                <a:effectLst/>
                <a:latin typeface="Menlo" charset="0"/>
              </a:rPr>
              <a:t>complete</a:t>
            </a:r>
            <a:endParaRPr lang="zh-TW" altLang="en-US" b="0" i="0" dirty="0" smtClean="0">
              <a:effectLst/>
              <a:latin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60125" y="4660662"/>
            <a:ext cx="742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隨著‘</a:t>
            </a:r>
            <a:r>
              <a:rPr lang="en-US" altLang="zh-TW" dirty="0" smtClean="0"/>
              <a:t>Jerry’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’Anna’</a:t>
            </a:r>
            <a:r>
              <a:rPr lang="zh-TW" altLang="en-US" dirty="0" smtClean="0"/>
              <a:t> 等元素進入 </a:t>
            </a:r>
            <a:r>
              <a:rPr lang="en-US" altLang="zh-TW" dirty="0" smtClean="0"/>
              <a:t>observable</a:t>
            </a:r>
            <a:r>
              <a:rPr lang="zh-TW" altLang="en-US" dirty="0" smtClean="0"/>
              <a:t>，執行 </a:t>
            </a:r>
            <a:r>
              <a:rPr lang="en-US" altLang="zh-TW" dirty="0" smtClean="0"/>
              <a:t>observe</a:t>
            </a:r>
            <a:r>
              <a:rPr lang="zh-TW" altLang="en-US" dirty="0" smtClean="0"/>
              <a:t> 中定義的 </a:t>
            </a:r>
            <a:r>
              <a:rPr lang="en-US" altLang="zh-TW" dirty="0" smtClean="0"/>
              <a:t>next</a:t>
            </a:r>
            <a:endParaRPr lang="zh-TW" altLang="en-US" dirty="0" smtClean="0"/>
          </a:p>
          <a:p>
            <a:r>
              <a:rPr lang="zh-TW" altLang="en-US" dirty="0" smtClean="0"/>
              <a:t>最後執行 </a:t>
            </a:r>
            <a:r>
              <a:rPr lang="en-US" altLang="zh-TW" dirty="0" smtClean="0"/>
              <a:t>complete</a:t>
            </a:r>
            <a:r>
              <a:rPr lang="zh-TW" altLang="en-US" dirty="0" smtClean="0"/>
              <a:t> 完結</a:t>
            </a:r>
            <a:endParaRPr lang="en-US" dirty="0" smtClean="0"/>
          </a:p>
        </p:txBody>
      </p:sp>
      <p:sp>
        <p:nvSpPr>
          <p:cNvPr id="22" name="Right Arrow 21"/>
          <p:cNvSpPr/>
          <p:nvPr/>
        </p:nvSpPr>
        <p:spPr>
          <a:xfrm>
            <a:off x="4000996" y="4798632"/>
            <a:ext cx="547254" cy="3562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0073" y="5815695"/>
            <a:ext cx="89114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73" y="5803820"/>
            <a:ext cx="832375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Of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同步傳遞</a:t>
            </a:r>
          </a:p>
          <a:p>
            <a:r>
              <a:rPr lang="en-US" altLang="zh-TW" b="1" dirty="0" smtClean="0"/>
              <a:t>From</a:t>
            </a:r>
            <a:r>
              <a:rPr lang="en-US" altLang="zh-TW" dirty="0" smtClean="0"/>
              <a:t>:</a:t>
            </a:r>
            <a:r>
              <a:rPr lang="zh-TW" altLang="en-US" dirty="0" smtClean="0"/>
              <a:t> 傳入原先定義好的 </a:t>
            </a:r>
            <a:r>
              <a:rPr lang="en-US" altLang="zh-TW" dirty="0" smtClean="0"/>
              <a:t>array</a:t>
            </a:r>
            <a:endParaRPr lang="zh-TW" altLang="en-US" dirty="0" smtClean="0"/>
          </a:p>
          <a:p>
            <a:r>
              <a:rPr lang="en-US" altLang="zh-TW" b="1" dirty="0" err="1" smtClean="0"/>
              <a:t>Fromevent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監聽事件，</a:t>
            </a:r>
            <a:r>
              <a:rPr lang="en-US" dirty="0" err="1"/>
              <a:t>var</a:t>
            </a:r>
            <a:r>
              <a:rPr lang="en-US" dirty="0"/>
              <a:t> source = </a:t>
            </a:r>
            <a:r>
              <a:rPr lang="en-US" dirty="0" err="1"/>
              <a:t>Rx.Observable.fromEvent</a:t>
            </a:r>
            <a:r>
              <a:rPr lang="en-US" dirty="0"/>
              <a:t>(</a:t>
            </a:r>
            <a:r>
              <a:rPr lang="en-US" dirty="0" err="1"/>
              <a:t>document.body</a:t>
            </a:r>
            <a:r>
              <a:rPr lang="en-US" dirty="0"/>
              <a:t>, 'click');</a:t>
            </a:r>
          </a:p>
        </p:txBody>
      </p:sp>
    </p:spTree>
    <p:extLst>
      <p:ext uri="{BB962C8B-B14F-4D97-AF65-F5344CB8AC3E}">
        <p14:creationId xmlns:p14="http://schemas.microsoft.com/office/powerpoint/2010/main" val="11812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07571" y="3882890"/>
            <a:ext cx="10515600" cy="1560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實作簡易拖拉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07571" y="973778"/>
            <a:ext cx="10515600" cy="120032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首先畫面上有一個元件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(#drag)</a:t>
            </a:r>
          </a:p>
          <a:p>
            <a:pPr>
              <a:buFont typeface="+mj-lt"/>
              <a:buAutoNum type="arabicPeriod"/>
            </a:pP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當滑鼠在元件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(#drag)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上按下左鍵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b="0" i="0" dirty="0" err="1" smtClean="0">
                <a:effectLst/>
                <a:latin typeface="Calibri" charset="0"/>
                <a:ea typeface="Calibri" charset="0"/>
                <a:cs typeface="Calibri" charset="0"/>
              </a:rPr>
              <a:t>mousedown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時，開始監聽滑鼠移動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b="0" i="0" dirty="0" err="1" smtClean="0">
                <a:effectLst/>
                <a:latin typeface="Calibri" charset="0"/>
                <a:ea typeface="Calibri" charset="0"/>
                <a:cs typeface="Calibri" charset="0"/>
              </a:rPr>
              <a:t>mousemove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的位置</a:t>
            </a:r>
          </a:p>
          <a:p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3.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當滑鼠左鍵放掉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b="0" i="0" dirty="0" err="1" smtClean="0">
                <a:effectLst/>
                <a:latin typeface="Calibri" charset="0"/>
                <a:ea typeface="Calibri" charset="0"/>
                <a:cs typeface="Calibri" charset="0"/>
              </a:rPr>
              <a:t>mouseup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時，結束監聽滑鼠移動</a:t>
            </a:r>
          </a:p>
          <a:p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4.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當滑鼠移動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b="0" i="0" dirty="0" err="1" smtClean="0">
                <a:effectLst/>
                <a:latin typeface="Calibri" charset="0"/>
                <a:ea typeface="Calibri" charset="0"/>
                <a:cs typeface="Calibri" charset="0"/>
              </a:rPr>
              <a:t>mousemove</a:t>
            </a:r>
            <a:r>
              <a:rPr lang="en-US" altLang="zh-TW" b="0" i="0" dirty="0" smtClean="0">
                <a:effectLst/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b="0" i="0" dirty="0" smtClean="0">
                <a:effectLst/>
                <a:latin typeface="Calibri" charset="0"/>
                <a:ea typeface="Calibri" charset="0"/>
                <a:cs typeface="Calibri" charset="0"/>
              </a:rPr>
              <a:t>被監聽時，跟著修改元件的樣式屬性</a:t>
            </a:r>
            <a:endParaRPr lang="zh-TW" altLang="en-US" b="0" i="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7571" y="2334490"/>
            <a:ext cx="10515600" cy="59871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7571" y="3002645"/>
            <a:ext cx="10515600" cy="749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571" y="2334490"/>
            <a:ext cx="1051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effectLst/>
                <a:latin typeface="Menlo" charset="0"/>
              </a:rPr>
              <a:t>const</a:t>
            </a:r>
            <a:r>
              <a:rPr lang="en-US" sz="1400" b="0" i="0" dirty="0" smtClean="0">
                <a:effectLst/>
                <a:latin typeface="Menlo" charset="0"/>
              </a:rPr>
              <a:t> </a:t>
            </a:r>
            <a:r>
              <a:rPr lang="en-US" sz="1400" b="0" i="0" dirty="0" err="1" smtClean="0">
                <a:effectLst/>
                <a:latin typeface="Menlo" charset="0"/>
              </a:rPr>
              <a:t>dragDOM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document.getElementById</a:t>
            </a:r>
            <a:r>
              <a:rPr lang="en-US" sz="1400" b="0" i="0" dirty="0" smtClean="0">
                <a:effectLst/>
                <a:latin typeface="Menlo" charset="0"/>
              </a:rPr>
              <a:t>(‘drag’);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const</a:t>
            </a:r>
            <a:r>
              <a:rPr lang="en-US" sz="1400" b="0" i="0" dirty="0" smtClean="0">
                <a:effectLst/>
                <a:latin typeface="Menlo" charset="0"/>
              </a:rPr>
              <a:t> body = </a:t>
            </a:r>
            <a:r>
              <a:rPr lang="en-US" sz="1400" b="0" i="0" dirty="0" err="1" smtClean="0">
                <a:effectLst/>
                <a:latin typeface="Menlo" charset="0"/>
              </a:rPr>
              <a:t>document.body</a:t>
            </a:r>
            <a:r>
              <a:rPr lang="en-US" sz="1400" b="0" i="0" dirty="0" smtClean="0">
                <a:effectLst/>
                <a:latin typeface="Menlo" charset="0"/>
              </a:rPr>
              <a:t>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const</a:t>
            </a:r>
            <a:r>
              <a:rPr lang="en-US" sz="1400" b="0" i="0" dirty="0" smtClean="0">
                <a:effectLst/>
                <a:latin typeface="Menlo" charset="0"/>
              </a:rPr>
              <a:t> </a:t>
            </a:r>
            <a:r>
              <a:rPr lang="en-US" sz="1400" b="0" i="0" dirty="0" err="1" smtClean="0">
                <a:effectLst/>
                <a:latin typeface="Menlo" charset="0"/>
              </a:rPr>
              <a:t>mouseDown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Rx.Observable.fromEvent</a:t>
            </a:r>
            <a:r>
              <a:rPr lang="en-US" sz="1400" b="0" i="0" dirty="0" smtClean="0">
                <a:effectLst/>
                <a:latin typeface="Menlo" charset="0"/>
              </a:rPr>
              <a:t>(</a:t>
            </a:r>
            <a:r>
              <a:rPr lang="en-US" sz="1400" b="0" i="0" dirty="0" err="1" smtClean="0">
                <a:effectLst/>
                <a:latin typeface="Menlo" charset="0"/>
              </a:rPr>
              <a:t>dragDOM</a:t>
            </a:r>
            <a:r>
              <a:rPr lang="en-US" sz="1400" b="0" i="0" dirty="0" smtClean="0">
                <a:effectLst/>
                <a:latin typeface="Menlo" charset="0"/>
              </a:rPr>
              <a:t>, ‘</a:t>
            </a:r>
            <a:r>
              <a:rPr lang="en-US" sz="1400" b="0" i="0" dirty="0" err="1" smtClean="0">
                <a:effectLst/>
                <a:latin typeface="Menlo" charset="0"/>
              </a:rPr>
              <a:t>mousedown</a:t>
            </a:r>
            <a:r>
              <a:rPr lang="en-US" sz="1400" b="0" i="0" dirty="0" smtClean="0">
                <a:effectLst/>
                <a:latin typeface="Menlo" charset="0"/>
              </a:rPr>
              <a:t>’);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const</a:t>
            </a:r>
            <a:r>
              <a:rPr lang="en-US" sz="1400" b="0" i="0" dirty="0" smtClean="0">
                <a:effectLst/>
                <a:latin typeface="Menlo" charset="0"/>
              </a:rPr>
              <a:t> </a:t>
            </a:r>
            <a:r>
              <a:rPr lang="en-US" sz="1400" b="0" i="0" dirty="0" err="1" smtClean="0">
                <a:effectLst/>
                <a:latin typeface="Menlo" charset="0"/>
              </a:rPr>
              <a:t>mouseUp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Rx.Observable.fromEvent</a:t>
            </a:r>
            <a:r>
              <a:rPr lang="en-US" sz="1400" b="0" i="0" dirty="0" smtClean="0">
                <a:effectLst/>
                <a:latin typeface="Menlo" charset="0"/>
              </a:rPr>
              <a:t>(body, ‘</a:t>
            </a:r>
            <a:r>
              <a:rPr lang="en-US" sz="1400" b="0" i="0" dirty="0" err="1" smtClean="0">
                <a:effectLst/>
                <a:latin typeface="Menlo" charset="0"/>
              </a:rPr>
              <a:t>mouseup</a:t>
            </a:r>
            <a:r>
              <a:rPr lang="en-US" sz="1400" b="0" i="0" dirty="0" smtClean="0">
                <a:effectLst/>
                <a:latin typeface="Menlo" charset="0"/>
              </a:rPr>
              <a:t>’);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const</a:t>
            </a:r>
            <a:r>
              <a:rPr lang="en-US" sz="1400" b="0" i="0" dirty="0" smtClean="0">
                <a:effectLst/>
                <a:latin typeface="Menlo" charset="0"/>
              </a:rPr>
              <a:t> </a:t>
            </a:r>
            <a:r>
              <a:rPr lang="en-US" sz="1400" b="0" i="0" dirty="0" err="1" smtClean="0">
                <a:effectLst/>
                <a:latin typeface="Menlo" charset="0"/>
              </a:rPr>
              <a:t>mouseMove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Rx.Observable.fromEvent</a:t>
            </a:r>
            <a:r>
              <a:rPr lang="en-US" sz="1400" b="0" i="0" dirty="0" smtClean="0">
                <a:effectLst/>
                <a:latin typeface="Menlo" charset="0"/>
              </a:rPr>
              <a:t>(body, ‘</a:t>
            </a:r>
            <a:r>
              <a:rPr lang="en-US" sz="1400" b="0" i="0" dirty="0" err="1" smtClean="0">
                <a:effectLst/>
                <a:latin typeface="Menlo" charset="0"/>
              </a:rPr>
              <a:t>mousemove</a:t>
            </a:r>
            <a:r>
              <a:rPr lang="en-US" sz="1400" b="0" i="0" dirty="0" smtClean="0">
                <a:effectLst/>
                <a:latin typeface="Menlo" charset="0"/>
              </a:rPr>
              <a:t>’);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en-US" sz="1400" b="0" i="0" dirty="0" err="1" smtClean="0">
                <a:effectLst/>
                <a:latin typeface="Menlo" charset="0"/>
              </a:rPr>
              <a:t>mouseDown.map</a:t>
            </a:r>
            <a:r>
              <a:rPr lang="en-US" sz="1400" b="0" i="0" dirty="0" smtClean="0">
                <a:effectLst/>
                <a:latin typeface="Menlo" charset="0"/>
              </a:rPr>
              <a:t>(event =&gt; </a:t>
            </a:r>
            <a:r>
              <a:rPr lang="en-US" sz="1400" b="0" i="0" dirty="0" err="1" smtClean="0">
                <a:effectLst/>
                <a:latin typeface="Menlo" charset="0"/>
              </a:rPr>
              <a:t>mouseMove.takeUntil</a:t>
            </a:r>
            <a:r>
              <a:rPr lang="en-US" sz="1400" b="0" i="0" dirty="0" smtClean="0">
                <a:effectLst/>
                <a:latin typeface="Menlo" charset="0"/>
              </a:rPr>
              <a:t>(</a:t>
            </a:r>
            <a:r>
              <a:rPr lang="en-US" sz="1400" b="0" i="0" dirty="0" err="1" smtClean="0">
                <a:effectLst/>
                <a:latin typeface="Menlo" charset="0"/>
              </a:rPr>
              <a:t>mouseUp</a:t>
            </a:r>
            <a:r>
              <a:rPr lang="en-US" sz="1400" b="0" i="0" dirty="0" smtClean="0">
                <a:effectLst/>
                <a:latin typeface="Menlo" charset="0"/>
              </a:rPr>
              <a:t>))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zh-TW" altLang="en-US" sz="1400" dirty="0" smtClean="0">
                <a:latin typeface="Menlo" charset="0"/>
              </a:rPr>
              <a:t>  </a:t>
            </a:r>
            <a:r>
              <a:rPr lang="en-US" sz="1400" b="0" i="0" dirty="0" smtClean="0">
                <a:effectLst/>
                <a:latin typeface="Menlo" charset="0"/>
              </a:rPr>
              <a:t>.</a:t>
            </a:r>
            <a:r>
              <a:rPr lang="en-US" sz="1400" b="0" i="0" dirty="0" err="1" smtClean="0">
                <a:effectLst/>
                <a:latin typeface="Menlo" charset="0"/>
              </a:rPr>
              <a:t>concatAll</a:t>
            </a:r>
            <a:r>
              <a:rPr lang="en-US" sz="1400" b="0" i="0" dirty="0" smtClean="0">
                <a:effectLst/>
                <a:latin typeface="Menlo" charset="0"/>
              </a:rPr>
              <a:t>()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zh-TW" altLang="en-US" sz="1400" dirty="0" smtClean="0">
                <a:latin typeface="Menlo" charset="0"/>
              </a:rPr>
              <a:t>  </a:t>
            </a:r>
            <a:r>
              <a:rPr lang="en-US" sz="1400" b="0" i="0" dirty="0" smtClean="0">
                <a:effectLst/>
                <a:latin typeface="Menlo" charset="0"/>
              </a:rPr>
              <a:t>.map(event =&gt; ({ x: </a:t>
            </a:r>
            <a:r>
              <a:rPr lang="en-US" sz="1400" b="0" i="0" dirty="0" err="1" smtClean="0">
                <a:effectLst/>
                <a:latin typeface="Menlo" charset="0"/>
              </a:rPr>
              <a:t>event.clientX</a:t>
            </a:r>
            <a:r>
              <a:rPr lang="en-US" sz="1400" b="0" i="0" dirty="0" smtClean="0">
                <a:effectLst/>
                <a:latin typeface="Menlo" charset="0"/>
              </a:rPr>
              <a:t>, y: </a:t>
            </a:r>
            <a:r>
              <a:rPr lang="en-US" sz="1400" b="0" i="0" dirty="0" err="1" smtClean="0">
                <a:effectLst/>
                <a:latin typeface="Menlo" charset="0"/>
              </a:rPr>
              <a:t>event.clientY</a:t>
            </a:r>
            <a:r>
              <a:rPr lang="en-US" sz="1400" b="0" i="0" dirty="0" smtClean="0">
                <a:effectLst/>
                <a:latin typeface="Menlo" charset="0"/>
              </a:rPr>
              <a:t> })) </a:t>
            </a:r>
            <a:r>
              <a:rPr lang="zh-TW" altLang="en-US" sz="1400" b="0" i="0" dirty="0" smtClean="0">
                <a:effectLst/>
                <a:latin typeface="Menlo" charset="0"/>
              </a:rPr>
              <a:t>			  	   	  </a:t>
            </a:r>
            <a:r>
              <a:rPr lang="en-US" sz="1400" b="0" i="0" dirty="0" smtClean="0">
                <a:effectLst/>
                <a:latin typeface="Menlo" charset="0"/>
              </a:rPr>
              <a:t>.subscribe(</a:t>
            </a:r>
            <a:r>
              <a:rPr lang="en-US" sz="1400" b="0" i="0" dirty="0" err="1" smtClean="0">
                <a:effectLst/>
                <a:latin typeface="Menlo" charset="0"/>
              </a:rPr>
              <a:t>pos</a:t>
            </a:r>
            <a:r>
              <a:rPr lang="en-US" sz="1400" b="0" i="0" dirty="0" smtClean="0">
                <a:effectLst/>
                <a:latin typeface="Menlo" charset="0"/>
              </a:rPr>
              <a:t> =&gt; {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zh-TW" altLang="en-US" sz="1400" dirty="0" smtClean="0">
                <a:latin typeface="Menlo" charset="0"/>
              </a:rPr>
              <a:t>	</a:t>
            </a:r>
            <a:r>
              <a:rPr lang="en-US" sz="1400" b="0" i="0" dirty="0" err="1" smtClean="0">
                <a:effectLst/>
                <a:latin typeface="Menlo" charset="0"/>
              </a:rPr>
              <a:t>dragDOM.style.left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pos.x</a:t>
            </a:r>
            <a:r>
              <a:rPr lang="en-US" sz="1400" b="0" i="0" dirty="0" smtClean="0">
                <a:effectLst/>
                <a:latin typeface="Menlo" charset="0"/>
              </a:rPr>
              <a:t> + ‘</a:t>
            </a:r>
            <a:r>
              <a:rPr lang="en-US" sz="1400" b="0" i="0" dirty="0" err="1" smtClean="0">
                <a:effectLst/>
                <a:latin typeface="Menlo" charset="0"/>
              </a:rPr>
              <a:t>px</a:t>
            </a:r>
            <a:r>
              <a:rPr lang="en-US" sz="1400" b="0" i="0" dirty="0" smtClean="0">
                <a:effectLst/>
                <a:latin typeface="Menlo" charset="0"/>
              </a:rPr>
              <a:t>’;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</a:t>
            </a:r>
            <a:r>
              <a:rPr lang="zh-TW" altLang="en-US" sz="1400" dirty="0" smtClean="0">
                <a:latin typeface="Menlo" charset="0"/>
              </a:rPr>
              <a:t>	</a:t>
            </a:r>
            <a:r>
              <a:rPr lang="en-US" sz="1400" b="0" i="0" dirty="0" err="1" smtClean="0">
                <a:effectLst/>
                <a:latin typeface="Menlo" charset="0"/>
              </a:rPr>
              <a:t>dragDOM.style.top</a:t>
            </a:r>
            <a:r>
              <a:rPr lang="en-US" sz="1400" b="0" i="0" dirty="0" smtClean="0">
                <a:effectLst/>
                <a:latin typeface="Menlo" charset="0"/>
              </a:rPr>
              <a:t> = </a:t>
            </a:r>
            <a:r>
              <a:rPr lang="en-US" sz="1400" b="0" i="0" dirty="0" err="1" smtClean="0">
                <a:effectLst/>
                <a:latin typeface="Menlo" charset="0"/>
              </a:rPr>
              <a:t>pos.y</a:t>
            </a:r>
            <a:r>
              <a:rPr lang="en-US" sz="1400" b="0" i="0" dirty="0" smtClean="0">
                <a:effectLst/>
                <a:latin typeface="Menlo" charset="0"/>
              </a:rPr>
              <a:t> + ‘</a:t>
            </a:r>
            <a:r>
              <a:rPr lang="en-US" sz="1400" b="0" i="0" dirty="0" err="1" smtClean="0">
                <a:effectLst/>
                <a:latin typeface="Menlo" charset="0"/>
              </a:rPr>
              <a:t>px</a:t>
            </a:r>
            <a:r>
              <a:rPr lang="en-US" sz="1400" b="0" i="0" dirty="0" smtClean="0">
                <a:effectLst/>
                <a:latin typeface="Menlo" charset="0"/>
              </a:rPr>
              <a:t>’; </a:t>
            </a:r>
            <a:endParaRPr lang="zh-TW" altLang="en-US" sz="1400" b="0" i="0" dirty="0" smtClean="0">
              <a:effectLst/>
              <a:latin typeface="Menlo" charset="0"/>
            </a:endParaRPr>
          </a:p>
          <a:p>
            <a:r>
              <a:rPr lang="zh-TW" altLang="en-US" sz="1400" dirty="0">
                <a:latin typeface="Menlo" charset="0"/>
              </a:rPr>
              <a:t>	 </a:t>
            </a:r>
            <a:r>
              <a:rPr lang="zh-TW" altLang="en-US" sz="1400" dirty="0" smtClean="0">
                <a:latin typeface="Menlo" charset="0"/>
              </a:rPr>
              <a:t>  </a:t>
            </a:r>
            <a:r>
              <a:rPr lang="en-US" sz="1400" b="0" i="0" dirty="0" smtClean="0">
                <a:effectLst/>
                <a:latin typeface="Menlo" charset="0"/>
              </a:rPr>
              <a:t>})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86504" y="244918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取得 </a:t>
            </a:r>
            <a:r>
              <a:rPr lang="en-US" altLang="zh-TW" b="1" dirty="0" smtClean="0"/>
              <a:t>DOM</a:t>
            </a:r>
            <a:r>
              <a:rPr lang="zh-TW" altLang="en-US" b="1" dirty="0" smtClean="0"/>
              <a:t> 物件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6504" y="3176513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定義 </a:t>
            </a:r>
            <a:r>
              <a:rPr lang="en-US" altLang="zh-TW" b="1" dirty="0" smtClean="0"/>
              <a:t>observable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286504" y="3926471"/>
            <a:ext cx="15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定義 </a:t>
            </a:r>
            <a:r>
              <a:rPr lang="en-US" altLang="zh-TW" b="1" dirty="0" smtClean="0"/>
              <a:t>observer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690889" y="6367544"/>
            <a:ext cx="424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https://jsfiddle.net/s6323859/1ahzh7a7/2/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770</Words>
  <Application>Microsoft Macintosh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Mangal</vt:lpstr>
      <vt:lpstr>Menlo</vt:lpstr>
      <vt:lpstr>新細明體</vt:lpstr>
      <vt:lpstr>Arial</vt:lpstr>
      <vt:lpstr>Office Theme</vt:lpstr>
      <vt:lpstr>RxJS</vt:lpstr>
      <vt:lpstr>什麼是RxJS</vt:lpstr>
      <vt:lpstr>什麼是 Functional Programming</vt:lpstr>
      <vt:lpstr>什麼是 Observable</vt:lpstr>
      <vt:lpstr>建立 Observable （可觀察對象）</vt:lpstr>
      <vt:lpstr>實作簡易拖拉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Microsoft Office User</dc:creator>
  <cp:lastModifiedBy>Microsoft Office User</cp:lastModifiedBy>
  <cp:revision>37</cp:revision>
  <dcterms:created xsi:type="dcterms:W3CDTF">2020-07-30T16:17:20Z</dcterms:created>
  <dcterms:modified xsi:type="dcterms:W3CDTF">2020-07-30T23:32:52Z</dcterms:modified>
</cp:coreProperties>
</file>