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65" r:id="rId3"/>
    <p:sldId id="347" r:id="rId4"/>
    <p:sldId id="348" r:id="rId5"/>
    <p:sldId id="346" r:id="rId6"/>
    <p:sldId id="350" r:id="rId7"/>
    <p:sldId id="349" r:id="rId8"/>
    <p:sldId id="352" r:id="rId9"/>
    <p:sldId id="351" r:id="rId10"/>
    <p:sldId id="353" r:id="rId11"/>
    <p:sldId id="354" r:id="rId12"/>
    <p:sldId id="355" r:id="rId13"/>
    <p:sldId id="356" r:id="rId14"/>
    <p:sldId id="357" r:id="rId15"/>
    <p:sldId id="358" r:id="rId16"/>
    <p:sldId id="359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8" d="100"/>
          <a:sy n="118" d="100"/>
        </p:scale>
        <p:origin x="-270" y="-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138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85AD39-5A8A-4BFE-8A42-D708C0323183}" type="datetimeFigureOut">
              <a:rPr lang="ru-RU" smtClean="0"/>
              <a:t>04.10.2017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7C9E5-F0A1-4494-B0E5-EEEF6D0A98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6658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C862-9502-48D4-9307-9D524478AE46}" type="datetime1">
              <a:rPr lang="ru-RU" smtClean="0"/>
              <a:t>04.10.2017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770D-6B98-45BE-A9B2-994F240A1A4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160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DF0A-2CCF-4442-A05A-263714CBC299}" type="datetime1">
              <a:rPr lang="ru-RU" smtClean="0"/>
              <a:t>04.10.2017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770D-6B98-45BE-A9B2-994F240A1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3253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C86E1-9BE1-4DC4-A674-F66C842C348B}" type="datetime1">
              <a:rPr lang="ru-RU" smtClean="0"/>
              <a:t>04.10.2017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770D-6B98-45BE-A9B2-994F240A1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561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51970-5F1B-4300-B4E5-62602AA3802E}" type="datetime1">
              <a:rPr lang="ru-RU" smtClean="0"/>
              <a:t>04.10.2017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770D-6B98-45BE-A9B2-994F240A1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746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817BE-1010-43E5-BBAF-CB055372B8B1}" type="datetime1">
              <a:rPr lang="ru-RU" smtClean="0"/>
              <a:t>04.10.2017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770D-6B98-45BE-A9B2-994F240A1A4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0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9AAB-73AE-4688-9A2F-44BE04F4E490}" type="datetime1">
              <a:rPr lang="ru-RU" smtClean="0"/>
              <a:t>04.10.2017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770D-6B98-45BE-A9B2-994F240A1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555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FE76-30DE-4817-90C8-84496F565C88}" type="datetime1">
              <a:rPr lang="ru-RU" smtClean="0"/>
              <a:t>04.10.2017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770D-6B98-45BE-A9B2-994F240A1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99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4DC44-8A64-4EB8-BE20-8726E3FFE0A8}" type="datetime1">
              <a:rPr lang="ru-RU" smtClean="0"/>
              <a:t>04.10.2017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770D-6B98-45BE-A9B2-994F240A1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451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6F3D-AF38-47BE-BE7E-FA1FC70B57A7}" type="datetime1">
              <a:rPr lang="ru-RU" smtClean="0"/>
              <a:t>04.10.2017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770D-6B98-45BE-A9B2-994F240A1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989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17F5FF3-19E4-477F-8CBB-D235882FC5CC}" type="datetime1">
              <a:rPr lang="ru-RU" smtClean="0"/>
              <a:t>04.10.2017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75770D-6B98-45BE-A9B2-994F240A1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2770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E4FD2-7314-4CC0-B57F-934BA89CFF95}" type="datetime1">
              <a:rPr lang="ru-RU" smtClean="0"/>
              <a:t>04.10.2017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770D-6B98-45BE-A9B2-994F240A1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5761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39F1F0D-ED58-4634-9346-51682F087DC7}" type="datetime1">
              <a:rPr lang="ru-RU" smtClean="0"/>
              <a:t>04.10.2017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E75770D-6B98-45BE-A9B2-994F240A1A45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198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cd/E11882_01/server.112/e41084/sql_elements001.htm#SQLRF0021" TargetMode="External"/><Relationship Id="rId2" Type="http://schemas.openxmlformats.org/officeDocument/2006/relationships/hyperlink" Target="https://docs.oracle.com/cd/E11882_01/server.112/e41084/statements_7002.htm#SQLRF0140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DYKupriyanov@mephi.ru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 smtClean="0"/>
              <a:t>Базы данных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ru-RU" sz="5600" dirty="0" smtClean="0"/>
              <a:t>НИЯУ МИФИ, Кафедра финансового мониторинга </a:t>
            </a:r>
            <a:endParaRPr lang="ru-RU" sz="5600" dirty="0"/>
          </a:p>
          <a:p>
            <a:r>
              <a:rPr lang="ru-RU" sz="5600" dirty="0" smtClean="0"/>
              <a:t>Лабораторный практикум</a:t>
            </a:r>
            <a:endParaRPr lang="ru-RU" sz="5600" dirty="0"/>
          </a:p>
          <a:p>
            <a:r>
              <a:rPr lang="ru-RU" sz="5600" dirty="0"/>
              <a:t>В.Ю. </a:t>
            </a:r>
            <a:r>
              <a:rPr lang="ru-RU" sz="5600" dirty="0" err="1"/>
              <a:t>Радыгин</a:t>
            </a:r>
            <a:r>
              <a:rPr lang="ru-RU" sz="5600" dirty="0"/>
              <a:t>. </a:t>
            </a:r>
            <a:r>
              <a:rPr lang="ru-RU" sz="5600" dirty="0" smtClean="0"/>
              <a:t>Работа </a:t>
            </a:r>
            <a:r>
              <a:rPr lang="en-US" sz="5600" dirty="0" smtClean="0"/>
              <a:t>1</a:t>
            </a:r>
            <a:endParaRPr lang="ru-RU" sz="5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770D-6B98-45BE-A9B2-994F240A1A45}" type="slidenum">
              <a:rPr lang="ru-RU" smtClean="0"/>
              <a:t>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998" y="1142385"/>
            <a:ext cx="4612005" cy="118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Варианты заданий</a:t>
            </a:r>
            <a:r>
              <a:rPr lang="en-US" dirty="0" smtClean="0"/>
              <a:t>: </a:t>
            </a:r>
            <a:r>
              <a:rPr lang="ru-RU" dirty="0" smtClean="0"/>
              <a:t>вариант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355600" algn="just">
              <a:buNone/>
            </a:pPr>
            <a:r>
              <a:rPr lang="ru-RU" dirty="0"/>
              <a:t>Создайте таблицу «Страны», которая содержит следующие поля: идентификатор, название. Название – текстовое не пустое поле, произвольной (не более 64 символов) длины. Идентификатор – не пустое целое число, по значению которого можно определить значения всех остальных полей таблицы.</a:t>
            </a:r>
            <a:r>
              <a:rPr lang="en-US" dirty="0"/>
              <a:t> </a:t>
            </a:r>
          </a:p>
          <a:p>
            <a:pPr marL="0" indent="355600" algn="just">
              <a:buNone/>
            </a:pPr>
            <a:r>
              <a:rPr lang="ru-RU" dirty="0" smtClean="0"/>
              <a:t>Создайте </a:t>
            </a:r>
            <a:r>
              <a:rPr lang="ru-RU" dirty="0"/>
              <a:t>таблицу </a:t>
            </a:r>
            <a:r>
              <a:rPr lang="ru-RU" dirty="0" smtClean="0"/>
              <a:t>«Книги», </a:t>
            </a:r>
            <a:r>
              <a:rPr lang="ru-RU" dirty="0"/>
              <a:t>которая содержит следующие поля: </a:t>
            </a:r>
            <a:r>
              <a:rPr lang="en-US" dirty="0" smtClean="0"/>
              <a:t>ISBN</a:t>
            </a:r>
            <a:r>
              <a:rPr lang="ru-RU" dirty="0" smtClean="0"/>
              <a:t>, название, авторы, издательство, год издания, количество страниц, цена, </a:t>
            </a:r>
            <a:r>
              <a:rPr lang="ru-RU" dirty="0"/>
              <a:t>идентификатор страны. </a:t>
            </a:r>
            <a:r>
              <a:rPr lang="ru-RU" dirty="0" smtClean="0"/>
              <a:t>Название, авторы, издательство – </a:t>
            </a:r>
            <a:r>
              <a:rPr lang="ru-RU" dirty="0"/>
              <a:t>текстовые не пустые поля, произвольной (не более </a:t>
            </a:r>
            <a:r>
              <a:rPr lang="ru-RU" dirty="0" smtClean="0"/>
              <a:t>2000 </a:t>
            </a:r>
            <a:r>
              <a:rPr lang="ru-RU" dirty="0"/>
              <a:t>символов) длины</a:t>
            </a:r>
            <a:r>
              <a:rPr lang="ru-RU" dirty="0" smtClean="0"/>
              <a:t>. Поле название – уникально. </a:t>
            </a:r>
            <a:r>
              <a:rPr lang="en-US" dirty="0" smtClean="0"/>
              <a:t>ISBN</a:t>
            </a:r>
            <a:r>
              <a:rPr lang="ru-RU" dirty="0" smtClean="0"/>
              <a:t> </a:t>
            </a:r>
            <a:r>
              <a:rPr lang="ru-RU" dirty="0"/>
              <a:t>– не </a:t>
            </a:r>
            <a:r>
              <a:rPr lang="ru-RU" dirty="0" smtClean="0"/>
              <a:t>пустая строка длиной не более 32-х символов, </a:t>
            </a:r>
            <a:r>
              <a:rPr lang="ru-RU" dirty="0"/>
              <a:t>по значению </a:t>
            </a:r>
            <a:r>
              <a:rPr lang="ru-RU" dirty="0" smtClean="0"/>
              <a:t>которой </a:t>
            </a:r>
            <a:r>
              <a:rPr lang="ru-RU" dirty="0"/>
              <a:t>можно определить значения всех остальных полей таблицы.</a:t>
            </a:r>
            <a:r>
              <a:rPr lang="en-US" dirty="0"/>
              <a:t> </a:t>
            </a:r>
            <a:r>
              <a:rPr lang="ru-RU" dirty="0" smtClean="0"/>
              <a:t>Год издания и количество страниц – это целые положительные числа, состоящие не более чем из 4-х цифр. Значение по умолчанию поля год издания – 2016. Цена </a:t>
            </a:r>
            <a:r>
              <a:rPr lang="ru-RU" dirty="0"/>
              <a:t>–</a:t>
            </a:r>
            <a:r>
              <a:rPr lang="ru-RU" dirty="0" smtClean="0"/>
              <a:t> не пустое поле, хранящее </a:t>
            </a:r>
            <a:r>
              <a:rPr lang="ru-RU" dirty="0"/>
              <a:t>действительное число, </a:t>
            </a:r>
            <a:r>
              <a:rPr lang="ru-RU" dirty="0" smtClean="0"/>
              <a:t>состоящее </a:t>
            </a:r>
            <a:r>
              <a:rPr lang="ru-RU" dirty="0"/>
              <a:t>из не более чем </a:t>
            </a:r>
            <a:r>
              <a:rPr lang="ru-RU" dirty="0" smtClean="0"/>
              <a:t>шести </a:t>
            </a:r>
            <a:r>
              <a:rPr lang="ru-RU" dirty="0"/>
              <a:t>цифр до запятой и двух цифр после запятой. Идентификатор страны – не пустое целое число, которое может принимать только значения, имеющиеся среди строк таблицы «Страны» в поле «идентификатор».</a:t>
            </a:r>
          </a:p>
          <a:p>
            <a:pPr marL="0" indent="355600" algn="just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770D-6B98-45BE-A9B2-994F240A1A4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419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Варианты заданий</a:t>
            </a:r>
            <a:r>
              <a:rPr lang="en-US" dirty="0" smtClean="0"/>
              <a:t>: </a:t>
            </a:r>
            <a:r>
              <a:rPr lang="ru-RU" dirty="0" smtClean="0"/>
              <a:t>вариант 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355600" algn="just">
              <a:buNone/>
            </a:pPr>
            <a:r>
              <a:rPr lang="ru-RU" dirty="0"/>
              <a:t>Создайте таблицу «Страны», которая содержит следующие поля: идентификатор, название. Название – текстовое не пустое поле, произвольной (не более 64 символов) длины. Идентификатор – не пустое целое число, по значению которого можно определить значения всех остальных полей таблицы.</a:t>
            </a:r>
            <a:r>
              <a:rPr lang="en-US" dirty="0"/>
              <a:t> </a:t>
            </a:r>
          </a:p>
          <a:p>
            <a:pPr marL="0" indent="355600" algn="just">
              <a:buNone/>
            </a:pPr>
            <a:r>
              <a:rPr lang="ru-RU" dirty="0" smtClean="0"/>
              <a:t>Создайте </a:t>
            </a:r>
            <a:r>
              <a:rPr lang="ru-RU" dirty="0"/>
              <a:t>таблицу </a:t>
            </a:r>
            <a:r>
              <a:rPr lang="ru-RU" dirty="0" smtClean="0"/>
              <a:t>«Товары», </a:t>
            </a:r>
            <a:r>
              <a:rPr lang="ru-RU" dirty="0"/>
              <a:t>которая содержит следующие поля: </a:t>
            </a:r>
            <a:r>
              <a:rPr lang="ru-RU" dirty="0" smtClean="0"/>
              <a:t>идентификатор, название, ряд на складе, место в ряду, поставщик, количество, цена, </a:t>
            </a:r>
            <a:r>
              <a:rPr lang="ru-RU" dirty="0"/>
              <a:t>идентификатор страны. </a:t>
            </a:r>
            <a:r>
              <a:rPr lang="ru-RU" dirty="0" smtClean="0"/>
              <a:t>Название, поставщик – </a:t>
            </a:r>
            <a:r>
              <a:rPr lang="ru-RU" dirty="0"/>
              <a:t>текстовые не пустые поля, произвольной (не более </a:t>
            </a:r>
            <a:r>
              <a:rPr lang="ru-RU" dirty="0" smtClean="0"/>
              <a:t>2000 </a:t>
            </a:r>
            <a:r>
              <a:rPr lang="ru-RU" dirty="0"/>
              <a:t>символов) длины</a:t>
            </a:r>
            <a:r>
              <a:rPr lang="ru-RU" dirty="0" smtClean="0"/>
              <a:t>. Поле название – уникально. </a:t>
            </a:r>
            <a:r>
              <a:rPr lang="ru-RU" dirty="0"/>
              <a:t>Идентификатор – не пустое целое число, по значению которого можно определить значения всех остальных полей таблицы.</a:t>
            </a:r>
            <a:r>
              <a:rPr lang="en-US" dirty="0" smtClean="0"/>
              <a:t> </a:t>
            </a:r>
            <a:r>
              <a:rPr lang="ru-RU" dirty="0" smtClean="0"/>
              <a:t>Ряд </a:t>
            </a:r>
            <a:r>
              <a:rPr lang="ru-RU" dirty="0"/>
              <a:t>на складе, место в </a:t>
            </a:r>
            <a:r>
              <a:rPr lang="ru-RU" dirty="0" smtClean="0"/>
              <a:t>ряду – это целые положительные числа, состоящие не более чем из 3-х цифр. Значение по умолчанию поля поставщик – «ОАО Царицынски</a:t>
            </a:r>
            <a:r>
              <a:rPr lang="ru-RU" dirty="0"/>
              <a:t>й</a:t>
            </a:r>
            <a:r>
              <a:rPr lang="ru-RU" dirty="0" smtClean="0"/>
              <a:t> мясокомбинат»</a:t>
            </a:r>
            <a:r>
              <a:rPr lang="en-US" dirty="0" smtClean="0"/>
              <a:t>.</a:t>
            </a:r>
            <a:r>
              <a:rPr lang="ru-RU" dirty="0" smtClean="0"/>
              <a:t> Цена </a:t>
            </a:r>
            <a:r>
              <a:rPr lang="ru-RU" dirty="0"/>
              <a:t>–</a:t>
            </a:r>
            <a:r>
              <a:rPr lang="ru-RU" dirty="0" smtClean="0"/>
              <a:t> не пустое поле, хранящее </a:t>
            </a:r>
            <a:r>
              <a:rPr lang="ru-RU" dirty="0"/>
              <a:t>действительное число, </a:t>
            </a:r>
            <a:r>
              <a:rPr lang="ru-RU" dirty="0" smtClean="0"/>
              <a:t>состоящее </a:t>
            </a:r>
            <a:r>
              <a:rPr lang="ru-RU" dirty="0"/>
              <a:t>из не более чем </a:t>
            </a:r>
            <a:r>
              <a:rPr lang="ru-RU" dirty="0" smtClean="0"/>
              <a:t>девяти </a:t>
            </a:r>
            <a:r>
              <a:rPr lang="ru-RU" dirty="0"/>
              <a:t>цифр до запятой и двух цифр после </a:t>
            </a:r>
            <a:r>
              <a:rPr lang="ru-RU" dirty="0" smtClean="0"/>
              <a:t>запятой. Количество – не пустое поле, позволяющее хранить целое положительное число</a:t>
            </a:r>
            <a:r>
              <a:rPr lang="ru-RU" dirty="0"/>
              <a:t>. Идентификатор страны – не пустое целое число, которое может принимать только значения, имеющиеся среди строк таблицы «Страны» в поле «идентификатор».</a:t>
            </a:r>
          </a:p>
          <a:p>
            <a:pPr marL="0" indent="355600" algn="just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770D-6B98-45BE-A9B2-994F240A1A4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233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Варианты заданий</a:t>
            </a:r>
            <a:r>
              <a:rPr lang="en-US" dirty="0" smtClean="0"/>
              <a:t>: </a:t>
            </a:r>
            <a:r>
              <a:rPr lang="ru-RU" dirty="0" smtClean="0"/>
              <a:t>вариант 4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355600" algn="just">
              <a:buNone/>
            </a:pPr>
            <a:r>
              <a:rPr lang="ru-RU" dirty="0"/>
              <a:t>Создайте таблицу «Страны», которая содержит следующие поля: идентификатор, название. Название – текстовое не пустое поле, произвольной (не более 64 символов) длины. Идентификатор – не пустое целое число, по значению которого можно определить значения всех остальных полей таблицы.</a:t>
            </a:r>
            <a:r>
              <a:rPr lang="en-US" dirty="0"/>
              <a:t> </a:t>
            </a:r>
          </a:p>
          <a:p>
            <a:pPr marL="0" indent="355600" algn="just">
              <a:buNone/>
            </a:pPr>
            <a:r>
              <a:rPr lang="ru-RU" dirty="0" smtClean="0"/>
              <a:t>Создайте </a:t>
            </a:r>
            <a:r>
              <a:rPr lang="ru-RU" dirty="0"/>
              <a:t>таблицу </a:t>
            </a:r>
            <a:r>
              <a:rPr lang="ru-RU" dirty="0" smtClean="0"/>
              <a:t>«Расписание», </a:t>
            </a:r>
            <a:r>
              <a:rPr lang="ru-RU" dirty="0"/>
              <a:t>которая содержит следующие поля: </a:t>
            </a:r>
            <a:r>
              <a:rPr lang="ru-RU" dirty="0" smtClean="0"/>
              <a:t>идентификатор, дата и время отправления, дата и время прибытия, место отправления, место прибытия, тип, количество остановок, </a:t>
            </a:r>
            <a:r>
              <a:rPr lang="ru-RU" dirty="0"/>
              <a:t>идентификатор </a:t>
            </a:r>
            <a:r>
              <a:rPr lang="ru-RU" dirty="0" smtClean="0"/>
              <a:t>страны</a:t>
            </a:r>
            <a:r>
              <a:rPr lang="en-US" dirty="0" smtClean="0"/>
              <a:t> </a:t>
            </a:r>
            <a:r>
              <a:rPr lang="ru-RU" dirty="0" smtClean="0"/>
              <a:t>оператора поезда. Место </a:t>
            </a:r>
            <a:r>
              <a:rPr lang="ru-RU" dirty="0"/>
              <a:t>отправления, место прибытия</a:t>
            </a:r>
            <a:r>
              <a:rPr lang="ru-RU" dirty="0" smtClean="0"/>
              <a:t> – </a:t>
            </a:r>
            <a:r>
              <a:rPr lang="ru-RU" dirty="0"/>
              <a:t>текстовые не пустые поля, произвольной (не более </a:t>
            </a:r>
            <a:r>
              <a:rPr lang="ru-RU" dirty="0" smtClean="0"/>
              <a:t>2000 </a:t>
            </a:r>
            <a:r>
              <a:rPr lang="ru-RU" dirty="0"/>
              <a:t>символов) длины</a:t>
            </a:r>
            <a:r>
              <a:rPr lang="ru-RU" dirty="0" smtClean="0"/>
              <a:t>. Идентификатор </a:t>
            </a:r>
            <a:r>
              <a:rPr lang="ru-RU" dirty="0"/>
              <a:t>– не пустое целое число, по значению которого можно определить значения всех остальных полей таблицы.</a:t>
            </a:r>
            <a:r>
              <a:rPr lang="en-US" dirty="0" smtClean="0"/>
              <a:t> </a:t>
            </a:r>
            <a:r>
              <a:rPr lang="ru-RU" dirty="0" smtClean="0"/>
              <a:t>Дата </a:t>
            </a:r>
            <a:r>
              <a:rPr lang="ru-RU" dirty="0"/>
              <a:t>и время отправления, дата и время прибытия</a:t>
            </a:r>
            <a:r>
              <a:rPr lang="ru-RU" dirty="0" smtClean="0"/>
              <a:t> – это не пустые поля, предназначенные для хранения даты и времени без указания часового пояса. Значение по умолчанию поля </a:t>
            </a:r>
            <a:r>
              <a:rPr lang="ru-RU" dirty="0"/>
              <a:t>место отправления</a:t>
            </a:r>
            <a:r>
              <a:rPr lang="ru-RU" dirty="0" smtClean="0"/>
              <a:t> – «Москва»</a:t>
            </a:r>
            <a:r>
              <a:rPr lang="en-US" dirty="0" smtClean="0"/>
              <a:t>.</a:t>
            </a:r>
            <a:r>
              <a:rPr lang="ru-RU" dirty="0" smtClean="0"/>
              <a:t> Тип </a:t>
            </a:r>
            <a:r>
              <a:rPr lang="ru-RU" dirty="0"/>
              <a:t>–</a:t>
            </a:r>
            <a:r>
              <a:rPr lang="ru-RU" dirty="0" smtClean="0"/>
              <a:t> не пустое текстовое поле, </a:t>
            </a:r>
            <a:r>
              <a:rPr lang="ru-RU" dirty="0"/>
              <a:t>произвольной (не более </a:t>
            </a:r>
            <a:r>
              <a:rPr lang="en-US" dirty="0" smtClean="0"/>
              <a:t>9</a:t>
            </a:r>
            <a:r>
              <a:rPr lang="ru-RU" dirty="0" smtClean="0"/>
              <a:t> </a:t>
            </a:r>
            <a:r>
              <a:rPr lang="ru-RU" dirty="0"/>
              <a:t>символов) </a:t>
            </a:r>
            <a:r>
              <a:rPr lang="ru-RU" dirty="0" smtClean="0"/>
              <a:t>длины. Количество остановок – не пустое поле, позволяющее хранить целое положительное число. Поле тип может принимать только следующие значения</a:t>
            </a:r>
            <a:r>
              <a:rPr lang="en-US" dirty="0" smtClean="0"/>
              <a:t>: </a:t>
            </a:r>
            <a:r>
              <a:rPr lang="ru-RU" dirty="0" smtClean="0"/>
              <a:t> «скорый», «фирменный», «обычный»</a:t>
            </a:r>
            <a:r>
              <a:rPr lang="en-US" dirty="0" smtClean="0"/>
              <a:t>.</a:t>
            </a:r>
            <a:r>
              <a:rPr lang="ru-RU" dirty="0"/>
              <a:t> Идентификатор </a:t>
            </a:r>
            <a:r>
              <a:rPr lang="ru-RU" dirty="0" smtClean="0"/>
              <a:t>страны </a:t>
            </a:r>
            <a:r>
              <a:rPr lang="ru-RU" dirty="0"/>
              <a:t>оператора поезда</a:t>
            </a:r>
            <a:r>
              <a:rPr lang="ru-RU" dirty="0" smtClean="0"/>
              <a:t> </a:t>
            </a:r>
            <a:r>
              <a:rPr lang="ru-RU" dirty="0"/>
              <a:t>– не пустое целое число, которое может принимать только значения, имеющиеся среди строк таблицы «Страны» в поле «идентификатор».</a:t>
            </a:r>
          </a:p>
          <a:p>
            <a:pPr marL="0" indent="355600" algn="just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770D-6B98-45BE-A9B2-994F240A1A4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035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Варианты заданий</a:t>
            </a:r>
            <a:r>
              <a:rPr lang="en-US" dirty="0" smtClean="0"/>
              <a:t>: </a:t>
            </a:r>
            <a:r>
              <a:rPr lang="ru-RU" dirty="0" smtClean="0"/>
              <a:t>вариант </a:t>
            </a:r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355600" algn="just">
              <a:buNone/>
            </a:pPr>
            <a:r>
              <a:rPr lang="ru-RU" dirty="0"/>
              <a:t>Создайте таблицу «Страны», которая содержит следующие поля: идентификатор, название. Название – текстовое не пустое поле, произвольной (не более 64 символов) длины. Идентификатор – не пустое целое число, по значению которого можно определить значения всех остальных полей таблицы.</a:t>
            </a:r>
            <a:r>
              <a:rPr lang="en-US" dirty="0"/>
              <a:t> </a:t>
            </a:r>
          </a:p>
          <a:p>
            <a:pPr marL="0" indent="355600" algn="just">
              <a:buNone/>
            </a:pPr>
            <a:r>
              <a:rPr lang="ru-RU" dirty="0" smtClean="0"/>
              <a:t>Создайте </a:t>
            </a:r>
            <a:r>
              <a:rPr lang="ru-RU" dirty="0"/>
              <a:t>таблицу </a:t>
            </a:r>
            <a:r>
              <a:rPr lang="ru-RU" dirty="0" smtClean="0"/>
              <a:t>«Блюда», </a:t>
            </a:r>
            <a:r>
              <a:rPr lang="ru-RU" dirty="0"/>
              <a:t>которая содержит следующие поля: </a:t>
            </a:r>
            <a:r>
              <a:rPr lang="ru-RU" dirty="0" smtClean="0"/>
              <a:t>номер, название, рецепт, ингредиенты, время готовки в минутах, категория, сложность приготовления, </a:t>
            </a:r>
            <a:r>
              <a:rPr lang="ru-RU" dirty="0"/>
              <a:t>идентификатор </a:t>
            </a:r>
            <a:r>
              <a:rPr lang="ru-RU" dirty="0" smtClean="0"/>
              <a:t>страны происхождения. Название, </a:t>
            </a:r>
            <a:r>
              <a:rPr lang="ru-RU" dirty="0"/>
              <a:t>рецепт, </a:t>
            </a:r>
            <a:r>
              <a:rPr lang="ru-RU" dirty="0" smtClean="0"/>
              <a:t>ингредиенты – </a:t>
            </a:r>
            <a:r>
              <a:rPr lang="ru-RU" dirty="0"/>
              <a:t>текстовые не пустые поля, произвольной (не более </a:t>
            </a:r>
            <a:r>
              <a:rPr lang="ru-RU" dirty="0" smtClean="0"/>
              <a:t>2000 </a:t>
            </a:r>
            <a:r>
              <a:rPr lang="ru-RU" dirty="0"/>
              <a:t>символов) длины</a:t>
            </a:r>
            <a:r>
              <a:rPr lang="ru-RU" dirty="0" smtClean="0"/>
              <a:t>. Номер </a:t>
            </a:r>
            <a:r>
              <a:rPr lang="ru-RU" dirty="0"/>
              <a:t>– не пустое целое число, по значению которого можно определить значения всех остальных полей таблицы.</a:t>
            </a:r>
            <a:r>
              <a:rPr lang="en-US" dirty="0" smtClean="0"/>
              <a:t> </a:t>
            </a:r>
            <a:r>
              <a:rPr lang="ru-RU" dirty="0" smtClean="0"/>
              <a:t>Категория </a:t>
            </a:r>
            <a:r>
              <a:rPr lang="ru-RU" dirty="0"/>
              <a:t>–</a:t>
            </a:r>
            <a:r>
              <a:rPr lang="ru-RU" dirty="0" smtClean="0"/>
              <a:t> не пустое текстовое поле, </a:t>
            </a:r>
            <a:r>
              <a:rPr lang="ru-RU" dirty="0"/>
              <a:t>произвольной (не более </a:t>
            </a:r>
            <a:r>
              <a:rPr lang="ru-RU" dirty="0" smtClean="0"/>
              <a:t>22 </a:t>
            </a:r>
            <a:r>
              <a:rPr lang="ru-RU" dirty="0"/>
              <a:t>символов) </a:t>
            </a:r>
            <a:r>
              <a:rPr lang="ru-RU" dirty="0" smtClean="0"/>
              <a:t>длины. Время </a:t>
            </a:r>
            <a:r>
              <a:rPr lang="ru-RU" dirty="0"/>
              <a:t>готовки в минутах</a:t>
            </a:r>
            <a:r>
              <a:rPr lang="ru-RU" dirty="0" smtClean="0"/>
              <a:t> – не пустое поле, позволяющее хранить целое положительное число. Поле </a:t>
            </a:r>
            <a:r>
              <a:rPr lang="ru-RU" dirty="0"/>
              <a:t>категория</a:t>
            </a:r>
            <a:r>
              <a:rPr lang="ru-RU" dirty="0" smtClean="0"/>
              <a:t> может принимать только следующие значения</a:t>
            </a:r>
            <a:r>
              <a:rPr lang="en-US" dirty="0" smtClean="0"/>
              <a:t>: </a:t>
            </a:r>
            <a:r>
              <a:rPr lang="ru-RU" dirty="0" smtClean="0"/>
              <a:t> «1-е блюдо», «2-е блюдо», «салаты и закуски»</a:t>
            </a:r>
            <a:r>
              <a:rPr lang="en-US" dirty="0" smtClean="0"/>
              <a:t>, </a:t>
            </a:r>
            <a:r>
              <a:rPr lang="ru-RU" dirty="0" smtClean="0"/>
              <a:t>«десерт»</a:t>
            </a:r>
            <a:r>
              <a:rPr lang="en-US" dirty="0" smtClean="0"/>
              <a:t>, </a:t>
            </a:r>
            <a:r>
              <a:rPr lang="ru-RU" dirty="0" smtClean="0"/>
              <a:t>«безалкогольный напиток», «алкогольный напиток». Сложность </a:t>
            </a:r>
            <a:r>
              <a:rPr lang="ru-RU" dirty="0"/>
              <a:t>– не пустое текстовое поле, произвольной (не более </a:t>
            </a:r>
            <a:r>
              <a:rPr lang="ru-RU" dirty="0" smtClean="0"/>
              <a:t>21 символа) </a:t>
            </a:r>
            <a:r>
              <a:rPr lang="ru-RU" dirty="0"/>
              <a:t>длины</a:t>
            </a:r>
            <a:r>
              <a:rPr lang="ru-RU" dirty="0" smtClean="0"/>
              <a:t>. </a:t>
            </a:r>
            <a:r>
              <a:rPr lang="ru-RU" dirty="0"/>
              <a:t>Поле сложность</a:t>
            </a:r>
            <a:r>
              <a:rPr lang="ru-RU" dirty="0" smtClean="0"/>
              <a:t> </a:t>
            </a:r>
            <a:r>
              <a:rPr lang="ru-RU" dirty="0"/>
              <a:t>может принимать только следующие значения</a:t>
            </a:r>
            <a:r>
              <a:rPr lang="en-US" dirty="0"/>
              <a:t>: </a:t>
            </a:r>
            <a:r>
              <a:rPr lang="ru-RU" dirty="0"/>
              <a:t> </a:t>
            </a:r>
            <a:r>
              <a:rPr lang="ru-RU" dirty="0" smtClean="0"/>
              <a:t>«легкое», «для опытного кулинара», «для профессионала». Значение по умолчанию поля сложность </a:t>
            </a:r>
            <a:r>
              <a:rPr lang="ru-RU" dirty="0"/>
              <a:t>–</a:t>
            </a:r>
            <a:r>
              <a:rPr lang="ru-RU" dirty="0" smtClean="0"/>
              <a:t> </a:t>
            </a:r>
            <a:r>
              <a:rPr lang="ru-RU" dirty="0"/>
              <a:t>«легкое</a:t>
            </a:r>
            <a:r>
              <a:rPr lang="ru-RU" dirty="0" smtClean="0"/>
              <a:t>». </a:t>
            </a:r>
            <a:r>
              <a:rPr lang="ru-RU" dirty="0"/>
              <a:t>Идентификатор страны </a:t>
            </a:r>
            <a:r>
              <a:rPr lang="ru-RU" dirty="0" smtClean="0"/>
              <a:t>происхождения – </a:t>
            </a:r>
            <a:r>
              <a:rPr lang="ru-RU" dirty="0"/>
              <a:t>не пустое целое число, которое может принимать только значения, имеющиеся среди строк таблицы «Страны» в поле «идентификатор».</a:t>
            </a:r>
          </a:p>
          <a:p>
            <a:pPr marL="0" indent="355600" algn="just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770D-6B98-45BE-A9B2-994F240A1A4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857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Варианты заданий</a:t>
            </a:r>
            <a:r>
              <a:rPr lang="en-US" dirty="0" smtClean="0"/>
              <a:t>: </a:t>
            </a:r>
            <a:r>
              <a:rPr lang="ru-RU" dirty="0" smtClean="0"/>
              <a:t>вариант 6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355600" algn="just">
              <a:buNone/>
            </a:pPr>
            <a:r>
              <a:rPr lang="ru-RU" dirty="0"/>
              <a:t>Создайте таблицу «Страны», которая содержит следующие поля: идентификатор, название. Название – текстовое не пустое поле, произвольной (не более 64 символов) длины. Идентификатор – не пустое целое число, по значению которого можно определить значения всех остальных полей таблицы.</a:t>
            </a:r>
            <a:r>
              <a:rPr lang="en-US" dirty="0"/>
              <a:t> </a:t>
            </a:r>
          </a:p>
          <a:p>
            <a:pPr marL="0" indent="355600" algn="just">
              <a:buNone/>
            </a:pPr>
            <a:r>
              <a:rPr lang="ru-RU" dirty="0" smtClean="0"/>
              <a:t>Создайте </a:t>
            </a:r>
            <a:r>
              <a:rPr lang="ru-RU" dirty="0"/>
              <a:t>таблицу </a:t>
            </a:r>
            <a:r>
              <a:rPr lang="ru-RU" dirty="0" smtClean="0"/>
              <a:t>«Пациенты», </a:t>
            </a:r>
            <a:r>
              <a:rPr lang="ru-RU" dirty="0"/>
              <a:t>которая содержит следующие поля: </a:t>
            </a:r>
            <a:r>
              <a:rPr lang="ru-RU" dirty="0" smtClean="0"/>
              <a:t>номер карты, </a:t>
            </a:r>
            <a:r>
              <a:rPr lang="ru-RU" dirty="0"/>
              <a:t>фамилия, имя, отчество, </a:t>
            </a:r>
            <a:r>
              <a:rPr lang="ru-RU" dirty="0" smtClean="0"/>
              <a:t>причина поступления, </a:t>
            </a:r>
            <a:r>
              <a:rPr lang="ru-RU" dirty="0"/>
              <a:t>номер </a:t>
            </a:r>
            <a:r>
              <a:rPr lang="ru-RU" dirty="0" smtClean="0"/>
              <a:t>полиса, диагноз, </a:t>
            </a:r>
            <a:r>
              <a:rPr lang="ru-RU" dirty="0"/>
              <a:t>идентификатор страны. </a:t>
            </a:r>
            <a:r>
              <a:rPr lang="ru-RU" dirty="0" smtClean="0"/>
              <a:t>Фамилия</a:t>
            </a:r>
            <a:r>
              <a:rPr lang="ru-RU" dirty="0"/>
              <a:t>, имя, отчество </a:t>
            </a:r>
            <a:r>
              <a:rPr lang="ru-RU" dirty="0" smtClean="0"/>
              <a:t>– </a:t>
            </a:r>
            <a:r>
              <a:rPr lang="ru-RU" dirty="0"/>
              <a:t>текстовые не пустые поля, произвольной (не более </a:t>
            </a:r>
            <a:r>
              <a:rPr lang="ru-RU" dirty="0" smtClean="0"/>
              <a:t>200 </a:t>
            </a:r>
            <a:r>
              <a:rPr lang="ru-RU" dirty="0"/>
              <a:t>символов) длины. </a:t>
            </a:r>
            <a:r>
              <a:rPr lang="ru-RU" dirty="0" smtClean="0"/>
              <a:t>Причина </a:t>
            </a:r>
            <a:r>
              <a:rPr lang="ru-RU" dirty="0"/>
              <a:t>поступления, </a:t>
            </a:r>
            <a:r>
              <a:rPr lang="ru-RU" dirty="0" smtClean="0"/>
              <a:t>диагноз – текстовые не пустые поля, произвольной (не </a:t>
            </a:r>
            <a:r>
              <a:rPr lang="ru-RU" dirty="0"/>
              <a:t>более </a:t>
            </a:r>
            <a:r>
              <a:rPr lang="ru-RU" dirty="0" smtClean="0"/>
              <a:t>2000 символов) длины. </a:t>
            </a:r>
            <a:r>
              <a:rPr lang="ru-RU" dirty="0"/>
              <a:t>Поля фамилия, имя, отчество </a:t>
            </a:r>
            <a:r>
              <a:rPr lang="ru-RU" dirty="0" smtClean="0"/>
              <a:t>уникальны </a:t>
            </a:r>
            <a:r>
              <a:rPr lang="ru-RU" dirty="0"/>
              <a:t>в совокупности. </a:t>
            </a:r>
            <a:r>
              <a:rPr lang="ru-RU" dirty="0" smtClean="0"/>
              <a:t>Номер </a:t>
            </a:r>
            <a:r>
              <a:rPr lang="ru-RU" dirty="0"/>
              <a:t>карты</a:t>
            </a:r>
            <a:r>
              <a:rPr lang="ru-RU" dirty="0" smtClean="0"/>
              <a:t> </a:t>
            </a:r>
            <a:r>
              <a:rPr lang="ru-RU" dirty="0"/>
              <a:t>– не пустое целое число, по значению которого можно определить значения всех остальных полей таблицы.</a:t>
            </a:r>
            <a:r>
              <a:rPr lang="en-US" dirty="0"/>
              <a:t> </a:t>
            </a:r>
            <a:r>
              <a:rPr lang="ru-RU" dirty="0" smtClean="0"/>
              <a:t>Номер </a:t>
            </a:r>
            <a:r>
              <a:rPr lang="ru-RU" dirty="0"/>
              <a:t>полиса</a:t>
            </a:r>
            <a:r>
              <a:rPr lang="ru-RU" dirty="0" smtClean="0"/>
              <a:t> – не пустое поле, позволяющее хранить только уникальные числа от 0 до 1 000 000 000. Значение по умолчанию поля </a:t>
            </a:r>
            <a:r>
              <a:rPr lang="ru-RU" dirty="0"/>
              <a:t>причина поступления</a:t>
            </a:r>
            <a:r>
              <a:rPr lang="ru-RU" dirty="0" smtClean="0"/>
              <a:t> – «черепно-мозговая травма</a:t>
            </a:r>
            <a:r>
              <a:rPr lang="ru-RU" dirty="0"/>
              <a:t>». Идентификатор страны – не пустое целое число, которое может принимать только значения, имеющиеся среди строк таблицы «Страны» в поле «идентификатор».</a:t>
            </a:r>
          </a:p>
          <a:p>
            <a:pPr marL="0" indent="355600" algn="just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770D-6B98-45BE-A9B2-994F240A1A4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648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Варианты заданий</a:t>
            </a:r>
            <a:r>
              <a:rPr lang="en-US" dirty="0" smtClean="0"/>
              <a:t>: </a:t>
            </a:r>
            <a:r>
              <a:rPr lang="ru-RU" dirty="0" smtClean="0"/>
              <a:t>вариант 7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355600" algn="just">
              <a:buNone/>
            </a:pPr>
            <a:r>
              <a:rPr lang="ru-RU" dirty="0"/>
              <a:t>Создайте таблицу «Страны», которая содержит следующие поля: идентификатор, название. Название – текстовое не пустое поле, произвольной (не более 64 символов) длины. Идентификатор – не пустое целое число, по значению которого можно определить значения всех остальных полей таблицы.</a:t>
            </a:r>
            <a:r>
              <a:rPr lang="en-US" dirty="0"/>
              <a:t> </a:t>
            </a:r>
          </a:p>
          <a:p>
            <a:pPr marL="0" indent="355600" algn="just">
              <a:buNone/>
            </a:pPr>
            <a:r>
              <a:rPr lang="ru-RU" dirty="0" smtClean="0"/>
              <a:t>Создайте </a:t>
            </a:r>
            <a:r>
              <a:rPr lang="ru-RU" dirty="0"/>
              <a:t>таблицу </a:t>
            </a:r>
            <a:r>
              <a:rPr lang="ru-RU" dirty="0" smtClean="0"/>
              <a:t>«Экспонаты», </a:t>
            </a:r>
            <a:r>
              <a:rPr lang="ru-RU" dirty="0"/>
              <a:t>которая содержит следующие поля: идентификатор</a:t>
            </a:r>
            <a:r>
              <a:rPr lang="ru-RU" dirty="0" smtClean="0"/>
              <a:t>, название, коллекция, год создания, техника исполнения, страховая стоимость, </a:t>
            </a:r>
            <a:r>
              <a:rPr lang="ru-RU" dirty="0"/>
              <a:t>идентификатор страны. </a:t>
            </a:r>
            <a:r>
              <a:rPr lang="ru-RU" dirty="0" smtClean="0"/>
              <a:t>Название, </a:t>
            </a:r>
            <a:r>
              <a:rPr lang="ru-RU" dirty="0"/>
              <a:t>коллекция</a:t>
            </a:r>
            <a:r>
              <a:rPr lang="ru-RU" dirty="0" smtClean="0"/>
              <a:t>, </a:t>
            </a:r>
            <a:r>
              <a:rPr lang="ru-RU" dirty="0"/>
              <a:t>техника исполнения</a:t>
            </a:r>
            <a:r>
              <a:rPr lang="ru-RU" dirty="0" smtClean="0"/>
              <a:t> – </a:t>
            </a:r>
            <a:r>
              <a:rPr lang="ru-RU" dirty="0"/>
              <a:t>текстовые не пустые поля, произвольной (не более </a:t>
            </a:r>
            <a:r>
              <a:rPr lang="ru-RU" dirty="0" smtClean="0"/>
              <a:t>2000 </a:t>
            </a:r>
            <a:r>
              <a:rPr lang="ru-RU" dirty="0"/>
              <a:t>символов) длины</a:t>
            </a:r>
            <a:r>
              <a:rPr lang="ru-RU" dirty="0" smtClean="0"/>
              <a:t>. Поле название – уникально. Идентификатор </a:t>
            </a:r>
            <a:r>
              <a:rPr lang="ru-RU" dirty="0"/>
              <a:t>– не </a:t>
            </a:r>
            <a:r>
              <a:rPr lang="ru-RU" dirty="0" smtClean="0"/>
              <a:t>пустая строка длиной не более 32-х символов, </a:t>
            </a:r>
            <a:r>
              <a:rPr lang="ru-RU" dirty="0"/>
              <a:t>по значению </a:t>
            </a:r>
            <a:r>
              <a:rPr lang="ru-RU" dirty="0" smtClean="0"/>
              <a:t>которой </a:t>
            </a:r>
            <a:r>
              <a:rPr lang="ru-RU" dirty="0"/>
              <a:t>можно определить значения всех остальных полей таблицы.</a:t>
            </a:r>
            <a:r>
              <a:rPr lang="en-US" dirty="0"/>
              <a:t> </a:t>
            </a:r>
            <a:r>
              <a:rPr lang="ru-RU" dirty="0" smtClean="0"/>
              <a:t>Год создания – это целые положительные числа, состоящие не более чем из 4-х цифр. Страховая </a:t>
            </a:r>
            <a:r>
              <a:rPr lang="ru-RU" dirty="0"/>
              <a:t>стоимость</a:t>
            </a:r>
            <a:r>
              <a:rPr lang="ru-RU" dirty="0" smtClean="0"/>
              <a:t> </a:t>
            </a:r>
            <a:r>
              <a:rPr lang="ru-RU" dirty="0"/>
              <a:t>–</a:t>
            </a:r>
            <a:r>
              <a:rPr lang="ru-RU" dirty="0" smtClean="0"/>
              <a:t> не пустое поле, хранящее </a:t>
            </a:r>
            <a:r>
              <a:rPr lang="ru-RU" dirty="0"/>
              <a:t>действительное число, </a:t>
            </a:r>
            <a:r>
              <a:rPr lang="ru-RU" dirty="0" smtClean="0"/>
              <a:t>состоящее </a:t>
            </a:r>
            <a:r>
              <a:rPr lang="ru-RU" dirty="0"/>
              <a:t>из не более чем </a:t>
            </a:r>
            <a:r>
              <a:rPr lang="ru-RU" dirty="0" smtClean="0"/>
              <a:t>восьми </a:t>
            </a:r>
            <a:r>
              <a:rPr lang="ru-RU" dirty="0"/>
              <a:t>цифр до запятой и двух цифр после </a:t>
            </a:r>
            <a:r>
              <a:rPr lang="ru-RU" dirty="0" smtClean="0"/>
              <a:t>запятой. </a:t>
            </a:r>
            <a:r>
              <a:rPr lang="ru-RU" dirty="0"/>
              <a:t>Значение по умолчанию поля страховая стоимость – 20 000. Идентификатор страны – не пустое целое число, которое может принимать только значения, имеющиеся среди строк таблицы «Страны» в поле «идентификатор».</a:t>
            </a:r>
          </a:p>
          <a:p>
            <a:pPr marL="0" indent="355600" algn="just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770D-6B98-45BE-A9B2-994F240A1A4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184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Полезные ссылки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docs.oracle.com/cd/E11882_01/server.112/e41084/statements_7002.htm#SQLRF01402</a:t>
            </a:r>
            <a:r>
              <a:rPr lang="ru-RU" dirty="0" smtClean="0"/>
              <a:t> – официальная документация по команде </a:t>
            </a:r>
            <a:r>
              <a:rPr lang="en-US" dirty="0" smtClean="0"/>
              <a:t>CREATE TABLE.</a:t>
            </a:r>
            <a:endParaRPr lang="en-US" dirty="0"/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docs.oracle.com/cd/E11882_01/server.112/e41084/sql_elements001.htm#SQLRF0021</a:t>
            </a:r>
            <a:r>
              <a:rPr lang="ru-RU" dirty="0" smtClean="0"/>
              <a:t> – официальная документация по типам данных</a:t>
            </a:r>
            <a:r>
              <a:rPr lang="en-US" dirty="0" smtClean="0"/>
              <a:t>.</a:t>
            </a: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770D-6B98-45BE-A9B2-994F240A1A4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667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3993005"/>
          </a:xfrm>
        </p:spPr>
        <p:txBody>
          <a:bodyPr>
            <a:normAutofit/>
          </a:bodyPr>
          <a:lstStyle/>
          <a:p>
            <a:pPr marL="0" indent="360363" algn="just">
              <a:buNone/>
            </a:pPr>
            <a:r>
              <a:rPr lang="ru-RU" dirty="0" smtClean="0"/>
              <a:t>Целью лабораторной работы 1 является отработка навыков применения оператора </a:t>
            </a:r>
            <a:r>
              <a:rPr lang="en-US" dirty="0" smtClean="0"/>
              <a:t>CREATE TABLE; </a:t>
            </a:r>
            <a:r>
              <a:rPr lang="ru-RU" dirty="0" smtClean="0"/>
              <a:t>закрепление знаний основных типов данных и 4-х ограничений целостности</a:t>
            </a:r>
            <a:r>
              <a:rPr lang="en-US" dirty="0"/>
              <a:t> </a:t>
            </a:r>
            <a:r>
              <a:rPr lang="en-US" dirty="0" smtClean="0"/>
              <a:t>(FOREIGN KEY </a:t>
            </a:r>
            <a:r>
              <a:rPr lang="ru-RU" dirty="0" smtClean="0"/>
              <a:t>в данной работе опускается). </a:t>
            </a:r>
            <a:endParaRPr lang="en-US" dirty="0"/>
          </a:p>
          <a:p>
            <a:pPr marL="0" indent="360363" algn="just">
              <a:buNone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770D-6B98-45BE-A9B2-994F240A1A4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55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155571"/>
          </a:xfrm>
        </p:spPr>
        <p:txBody>
          <a:bodyPr>
            <a:normAutofit fontScale="92500" lnSpcReduction="20000"/>
          </a:bodyPr>
          <a:lstStyle/>
          <a:p>
            <a:pPr marL="0" indent="355600" algn="just">
              <a:buNone/>
            </a:pPr>
            <a:r>
              <a:rPr lang="ru-RU" sz="1600" dirty="0" smtClean="0"/>
              <a:t>В работе необходимо по словесному описанию таблицы определить её структуру и написать </a:t>
            </a:r>
            <a:r>
              <a:rPr lang="en-US" sz="1600" dirty="0" smtClean="0"/>
              <a:t>SQL-</a:t>
            </a:r>
            <a:r>
              <a:rPr lang="ru-RU" sz="1600" dirty="0" smtClean="0"/>
              <a:t>скрипт, реализующий создание данной таблицы в базе данных. В том числе необходимо</a:t>
            </a:r>
            <a:r>
              <a:rPr lang="en-US" sz="1600" dirty="0" smtClean="0"/>
              <a:t>:</a:t>
            </a:r>
          </a:p>
          <a:p>
            <a:pPr marL="896938" indent="-355600" algn="just">
              <a:buFont typeface="Wingdings" panose="05000000000000000000" pitchFamily="2" charset="2"/>
              <a:buChar char="Ø"/>
            </a:pPr>
            <a:r>
              <a:rPr lang="ru-RU" sz="1600" dirty="0" smtClean="0"/>
              <a:t>выбрать осмысленное английское название таблицы</a:t>
            </a:r>
            <a:r>
              <a:rPr lang="en-US" sz="1600" dirty="0" smtClean="0"/>
              <a:t>;</a:t>
            </a:r>
          </a:p>
          <a:p>
            <a:pPr marL="896938" indent="-355600" algn="just">
              <a:buFont typeface="Wingdings" panose="05000000000000000000" pitchFamily="2" charset="2"/>
              <a:buChar char="Ø"/>
            </a:pPr>
            <a:r>
              <a:rPr lang="ru-RU" sz="1600" dirty="0" smtClean="0"/>
              <a:t>определить количество полей таблицы и выбрать для них осмысленные названия (на английском языке)</a:t>
            </a:r>
            <a:r>
              <a:rPr lang="en-US" sz="1600" dirty="0" smtClean="0"/>
              <a:t>;</a:t>
            </a:r>
            <a:endParaRPr lang="ru-RU" sz="1600" dirty="0" smtClean="0"/>
          </a:p>
          <a:p>
            <a:pPr marL="896938" indent="-355600" algn="just">
              <a:buFont typeface="Wingdings" panose="05000000000000000000" pitchFamily="2" charset="2"/>
              <a:buChar char="Ø"/>
            </a:pPr>
            <a:r>
              <a:rPr lang="ru-RU" sz="1600" dirty="0" smtClean="0"/>
              <a:t>определить для каждого поля тип данных</a:t>
            </a:r>
            <a:r>
              <a:rPr lang="en-US" sz="1600" dirty="0" smtClean="0"/>
              <a:t>;</a:t>
            </a:r>
          </a:p>
          <a:p>
            <a:pPr marL="896938" indent="-355600" algn="just">
              <a:buFont typeface="Wingdings" panose="05000000000000000000" pitchFamily="2" charset="2"/>
              <a:buChar char="Ø"/>
            </a:pPr>
            <a:r>
              <a:rPr lang="ru-RU" sz="1600" dirty="0"/>
              <a:t>о</a:t>
            </a:r>
            <a:r>
              <a:rPr lang="ru-RU" sz="1600" dirty="0" smtClean="0"/>
              <a:t>пределить, для каких полей необходимо установить значение по умолчанию</a:t>
            </a:r>
            <a:r>
              <a:rPr lang="en-US" sz="1600" dirty="0" smtClean="0"/>
              <a:t>;</a:t>
            </a:r>
          </a:p>
          <a:p>
            <a:pPr marL="896938" indent="-355600" algn="just">
              <a:buFont typeface="Wingdings" panose="05000000000000000000" pitchFamily="2" charset="2"/>
              <a:buChar char="Ø"/>
            </a:pPr>
            <a:r>
              <a:rPr lang="ru-RU" sz="1600" dirty="0" smtClean="0"/>
              <a:t>определить основной ключ таблицы</a:t>
            </a:r>
            <a:r>
              <a:rPr lang="en-US" sz="1600" dirty="0" smtClean="0"/>
              <a:t>;</a:t>
            </a:r>
          </a:p>
          <a:p>
            <a:pPr marL="896938" indent="-355600" algn="just">
              <a:buFont typeface="Wingdings" panose="05000000000000000000" pitchFamily="2" charset="2"/>
              <a:buChar char="Ø"/>
            </a:pPr>
            <a:r>
              <a:rPr lang="ru-RU" sz="1600" dirty="0"/>
              <a:t>о</a:t>
            </a:r>
            <a:r>
              <a:rPr lang="ru-RU" sz="1600" dirty="0" smtClean="0"/>
              <a:t>пределить, какие ещё и для каких полей нужны ограничения целостности</a:t>
            </a:r>
            <a:r>
              <a:rPr lang="en-US" sz="1600" dirty="0" smtClean="0"/>
              <a:t>;</a:t>
            </a:r>
          </a:p>
          <a:p>
            <a:pPr marL="896938" indent="-355600" algn="just">
              <a:buFont typeface="Wingdings" panose="05000000000000000000" pitchFamily="2" charset="2"/>
              <a:buChar char="Ø"/>
            </a:pPr>
            <a:r>
              <a:rPr lang="ru-RU" sz="1600" dirty="0" smtClean="0"/>
              <a:t>написать соответствующий </a:t>
            </a:r>
            <a:r>
              <a:rPr lang="en-US" sz="1600" dirty="0" smtClean="0"/>
              <a:t>SQL-</a:t>
            </a:r>
            <a:r>
              <a:rPr lang="ru-RU" sz="1600" dirty="0" smtClean="0"/>
              <a:t>код</a:t>
            </a:r>
            <a:r>
              <a:rPr lang="en-US" sz="1600" dirty="0" smtClean="0"/>
              <a:t>;</a:t>
            </a:r>
            <a:endParaRPr lang="ru-RU" sz="1600" dirty="0" smtClean="0"/>
          </a:p>
          <a:p>
            <a:pPr marL="896938" indent="-355600" algn="just">
              <a:buFont typeface="Wingdings" panose="05000000000000000000" pitchFamily="2" charset="2"/>
              <a:buChar char="Ø"/>
            </a:pPr>
            <a:r>
              <a:rPr lang="ru-RU" sz="1600" dirty="0"/>
              <a:t>п</a:t>
            </a:r>
            <a:r>
              <a:rPr lang="ru-RU" sz="1600" dirty="0" smtClean="0"/>
              <a:t>роверить, выполняется ли данный код без ошибок и создаётся ли нужная таблица</a:t>
            </a:r>
            <a:r>
              <a:rPr lang="en-US" sz="1600" dirty="0" smtClean="0"/>
              <a:t>;</a:t>
            </a:r>
            <a:r>
              <a:rPr lang="ru-RU" sz="1600" dirty="0" smtClean="0"/>
              <a:t> </a:t>
            </a:r>
            <a:endParaRPr lang="en-US" sz="1600" dirty="0" smtClean="0"/>
          </a:p>
          <a:p>
            <a:pPr marL="896938" indent="-355600" algn="just">
              <a:buFont typeface="Wingdings" panose="05000000000000000000" pitchFamily="2" charset="2"/>
              <a:buChar char="Ø"/>
            </a:pPr>
            <a:r>
              <a:rPr lang="ru-RU" sz="1600" dirty="0" smtClean="0"/>
              <a:t>сохранить полученную программу в файл и отправить его преподавателю по электронной почте</a:t>
            </a:r>
            <a:r>
              <a:rPr lang="ru-RU" sz="1600" baseline="30000" dirty="0" smtClean="0"/>
              <a:t>1</a:t>
            </a:r>
            <a:r>
              <a:rPr lang="ru-RU" sz="1600" dirty="0" smtClean="0"/>
              <a:t>.</a:t>
            </a:r>
          </a:p>
          <a:p>
            <a:pPr marL="0" indent="355600" algn="just">
              <a:buNone/>
            </a:pPr>
            <a:r>
              <a:rPr lang="ru-RU" sz="1600" baseline="30000" dirty="0" smtClean="0"/>
              <a:t>1</a:t>
            </a:r>
            <a:r>
              <a:rPr lang="ru-RU" sz="1600" dirty="0" smtClean="0"/>
              <a:t> – если Вы выполнили работу до окончания выделенного на неё времени, то Вы можете предварительно показать её преподавателю. </a:t>
            </a:r>
            <a:endParaRPr lang="en-US" dirty="0" smtClean="0"/>
          </a:p>
          <a:p>
            <a:pPr marL="896938" indent="-355600" algn="just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770D-6B98-45BE-A9B2-994F240A1A4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3032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355600" algn="just">
              <a:buNone/>
            </a:pPr>
            <a:r>
              <a:rPr lang="ru-RU" dirty="0" smtClean="0"/>
              <a:t>Работа выполняется на занятии в лабораторной аудитории в командах по два человека. Каждой команде предлагается собственный вариант лабораторной работы.</a:t>
            </a:r>
          </a:p>
          <a:p>
            <a:pPr marL="0" indent="355600" algn="just">
              <a:buNone/>
            </a:pPr>
            <a:r>
              <a:rPr lang="ru-RU" dirty="0" smtClean="0"/>
              <a:t>Результат выполнения работы оформляется в виде текстового файла, содержащего </a:t>
            </a:r>
            <a:r>
              <a:rPr lang="en-US" dirty="0" smtClean="0"/>
              <a:t>SQL-</a:t>
            </a:r>
            <a:r>
              <a:rPr lang="ru-RU" dirty="0" smtClean="0"/>
              <a:t>код создания заданной таблицы. Файл должен иметь расширение </a:t>
            </a:r>
            <a:r>
              <a:rPr lang="en-US" dirty="0" smtClean="0"/>
              <a:t>.</a:t>
            </a:r>
            <a:r>
              <a:rPr lang="en-US" dirty="0" err="1" smtClean="0"/>
              <a:t>sql</a:t>
            </a:r>
            <a:r>
              <a:rPr lang="en-US" dirty="0" smtClean="0"/>
              <a:t> </a:t>
            </a:r>
            <a:r>
              <a:rPr lang="ru-RU" dirty="0" smtClean="0"/>
              <a:t>и называться</a:t>
            </a:r>
            <a:r>
              <a:rPr lang="en-US" dirty="0" smtClean="0"/>
              <a:t>: </a:t>
            </a:r>
            <a:r>
              <a:rPr lang="ru-RU" dirty="0" smtClean="0"/>
              <a:t>«</a:t>
            </a:r>
            <a:r>
              <a:rPr lang="en-US" dirty="0" smtClean="0"/>
              <a:t>lab1.sql</a:t>
            </a:r>
            <a:r>
              <a:rPr lang="ru-RU" dirty="0" smtClean="0"/>
              <a:t>»</a:t>
            </a:r>
            <a:r>
              <a:rPr lang="en-US" dirty="0" smtClean="0"/>
              <a:t>.</a:t>
            </a:r>
          </a:p>
          <a:p>
            <a:pPr marL="0" indent="355600" algn="just">
              <a:buNone/>
            </a:pPr>
            <a:r>
              <a:rPr lang="ru-RU" dirty="0" smtClean="0"/>
              <a:t>Работа рассчитана на 60 минут.</a:t>
            </a:r>
          </a:p>
          <a:p>
            <a:pPr marL="0" indent="355600" algn="just">
              <a:buNone/>
            </a:pPr>
            <a:r>
              <a:rPr lang="ru-RU" dirty="0" smtClean="0"/>
              <a:t>В конце работы файл «</a:t>
            </a:r>
            <a:r>
              <a:rPr lang="en-US" dirty="0" smtClean="0"/>
              <a:t>lab1.sql</a:t>
            </a:r>
            <a:r>
              <a:rPr lang="ru-RU" dirty="0" smtClean="0"/>
              <a:t>»</a:t>
            </a:r>
            <a:r>
              <a:rPr lang="en-US" dirty="0" smtClean="0"/>
              <a:t> </a:t>
            </a:r>
            <a:r>
              <a:rPr lang="ru-RU" dirty="0" smtClean="0"/>
              <a:t>необходимо отправить преподавателю по электронной почте. </a:t>
            </a:r>
          </a:p>
          <a:p>
            <a:pPr marL="0" indent="355600" algn="just">
              <a:buNone/>
            </a:pPr>
            <a:r>
              <a:rPr lang="ru-RU" dirty="0" smtClean="0"/>
              <a:t>Тема письма</a:t>
            </a:r>
            <a:r>
              <a:rPr lang="en-US" dirty="0" smtClean="0"/>
              <a:t>: </a:t>
            </a:r>
            <a:r>
              <a:rPr lang="ru-RU" dirty="0" smtClean="0"/>
              <a:t>лабораторная работа 1</a:t>
            </a:r>
          </a:p>
          <a:p>
            <a:pPr marL="0" indent="355600" algn="just">
              <a:buNone/>
            </a:pPr>
            <a:r>
              <a:rPr lang="ru-RU" dirty="0" smtClean="0"/>
              <a:t>Адрес получателя</a:t>
            </a:r>
            <a:r>
              <a:rPr lang="en-US" smtClean="0"/>
              <a:t>: </a:t>
            </a:r>
            <a:r>
              <a:rPr lang="en-US" smtClean="0">
                <a:hlinkClick r:id="rId2"/>
              </a:rPr>
              <a:t>DYKupriyanov@mephi.ru</a:t>
            </a:r>
            <a:endParaRPr lang="en-US" dirty="0" smtClean="0"/>
          </a:p>
          <a:p>
            <a:pPr marL="0" indent="355600" algn="just">
              <a:buNone/>
            </a:pPr>
            <a:r>
              <a:rPr lang="ru-RU" dirty="0" smtClean="0"/>
              <a:t>Содержимое письма</a:t>
            </a:r>
            <a:r>
              <a:rPr lang="en-US" dirty="0" smtClean="0"/>
              <a:t>: </a:t>
            </a:r>
            <a:r>
              <a:rPr lang="ru-RU" dirty="0" smtClean="0"/>
              <a:t>Фамилия Имя Отчество 1-го участника команды, Фамилия Имя Отчество 2-го участника команды, № варианта</a:t>
            </a:r>
            <a:r>
              <a:rPr lang="en-US" dirty="0" smtClean="0"/>
              <a:t>, </a:t>
            </a:r>
            <a:r>
              <a:rPr lang="ru-RU" dirty="0" smtClean="0"/>
              <a:t>прикреплённый как вложение (не вставленный в текст письма) файл «</a:t>
            </a:r>
            <a:r>
              <a:rPr lang="en-US" dirty="0" smtClean="0"/>
              <a:t>lab1.sql</a:t>
            </a:r>
            <a:r>
              <a:rPr lang="ru-RU" dirty="0" smtClean="0"/>
              <a:t>»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770D-6B98-45BE-A9B2-994F240A1A4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388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задания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355600" algn="just">
              <a:buNone/>
            </a:pPr>
            <a:r>
              <a:rPr lang="ru-RU" dirty="0" smtClean="0"/>
              <a:t>Создайте таблицу </a:t>
            </a:r>
            <a:r>
              <a:rPr lang="ru-RU" dirty="0"/>
              <a:t>«</a:t>
            </a:r>
            <a:r>
              <a:rPr lang="ru-RU" dirty="0" smtClean="0"/>
              <a:t>Автомашины», которая </a:t>
            </a:r>
            <a:r>
              <a:rPr lang="ru-RU" dirty="0"/>
              <a:t>содержит следующие </a:t>
            </a:r>
            <a:r>
              <a:rPr lang="ru-RU" dirty="0" smtClean="0"/>
              <a:t>поля</a:t>
            </a:r>
            <a:r>
              <a:rPr lang="ru-RU" dirty="0"/>
              <a:t>: </a:t>
            </a:r>
            <a:r>
              <a:rPr lang="ru-RU" dirty="0" smtClean="0"/>
              <a:t>идентификатор, марка</a:t>
            </a:r>
            <a:r>
              <a:rPr lang="ru-RU" dirty="0"/>
              <a:t>, модель, комплектация, </a:t>
            </a:r>
            <a:r>
              <a:rPr lang="en-US" dirty="0"/>
              <a:t>VIN</a:t>
            </a:r>
            <a:r>
              <a:rPr lang="ru-RU" dirty="0"/>
              <a:t>-номер, цвет. Марка, модель, комплектация, VIN-номер, цвет не могут быть пусты. Марка, модель, комплектация </a:t>
            </a:r>
            <a:r>
              <a:rPr lang="ru-RU" dirty="0" smtClean="0"/>
              <a:t>– текстовые поля, произвольной (не более </a:t>
            </a:r>
            <a:r>
              <a:rPr lang="en-US" dirty="0" smtClean="0"/>
              <a:t>2</a:t>
            </a:r>
            <a:r>
              <a:rPr lang="ru-RU" dirty="0" smtClean="0"/>
              <a:t>000 символов) длины. VIN-номер </a:t>
            </a:r>
            <a:r>
              <a:rPr lang="ru-RU" dirty="0"/>
              <a:t>содержит не более 20 знаков и уникален</a:t>
            </a:r>
            <a:r>
              <a:rPr lang="ru-RU" dirty="0" smtClean="0"/>
              <a:t>. Цвет </a:t>
            </a:r>
            <a:r>
              <a:rPr lang="ru-RU" dirty="0"/>
              <a:t>допускает только целые </a:t>
            </a:r>
            <a:r>
              <a:rPr lang="ru-RU" dirty="0" smtClean="0"/>
              <a:t>положительные (</a:t>
            </a:r>
            <a:r>
              <a:rPr lang="en-US" dirty="0" smtClean="0"/>
              <a:t>&gt; 0) </a:t>
            </a:r>
            <a:r>
              <a:rPr lang="ru-RU" dirty="0" smtClean="0"/>
              <a:t>числа, </a:t>
            </a:r>
            <a:r>
              <a:rPr lang="ru-RU" dirty="0"/>
              <a:t>меньшие  16777216</a:t>
            </a:r>
            <a:r>
              <a:rPr lang="ru-RU" dirty="0" smtClean="0"/>
              <a:t>. Идентификатор –</a:t>
            </a:r>
            <a:r>
              <a:rPr lang="en-US" dirty="0"/>
              <a:t> </a:t>
            </a:r>
            <a:r>
              <a:rPr lang="ru-RU" dirty="0" smtClean="0"/>
              <a:t>не пустое целое число, по значению которого можно определить значения всех остальных полей таблицы.</a:t>
            </a:r>
            <a:r>
              <a:rPr lang="en-US" dirty="0" smtClean="0"/>
              <a:t> </a:t>
            </a:r>
            <a:r>
              <a:rPr lang="ru-RU" dirty="0" smtClean="0"/>
              <a:t>Значение цвета по умолчанию</a:t>
            </a:r>
            <a:r>
              <a:rPr lang="en-US" dirty="0" smtClean="0"/>
              <a:t>: </a:t>
            </a:r>
            <a:r>
              <a:rPr lang="ru-RU" dirty="0" smtClean="0"/>
              <a:t>16777215.</a:t>
            </a:r>
            <a:r>
              <a:rPr lang="en-US" dirty="0" smtClean="0"/>
              <a:t> </a:t>
            </a:r>
            <a:endParaRPr lang="ru-RU" dirty="0" smtClean="0"/>
          </a:p>
          <a:p>
            <a:pPr marL="457200" indent="-457200" algn="just">
              <a:buFont typeface="+mj-lt"/>
              <a:buAutoNum type="arabicPeriod"/>
            </a:pPr>
            <a:endParaRPr lang="ru-RU" dirty="0"/>
          </a:p>
          <a:p>
            <a:pPr marL="457200" indent="-457200">
              <a:buFont typeface="+mj-lt"/>
              <a:buAutoNum type="arabicPeriod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770D-6B98-45BE-A9B2-994F240A1A4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816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770D-6B98-45BE-A9B2-994F240A1A45}" type="slidenum">
              <a:rPr lang="ru-RU" smtClean="0"/>
              <a:t>6</a:t>
            </a:fld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097280" y="2068496"/>
            <a:ext cx="10058400" cy="40127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360363" algn="just"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CREATE TABLE cars(</a:t>
            </a:r>
          </a:p>
          <a:p>
            <a:pPr marL="0" lvl="0" indent="360363" algn="just"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 id number PRIMARY KEY,</a:t>
            </a:r>
          </a:p>
          <a:p>
            <a:pPr marL="0" lvl="0" indent="360363" algn="just"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 mark varchar2(2000 CHAR) NOT NULL,</a:t>
            </a:r>
          </a:p>
          <a:p>
            <a:pPr marL="0" lvl="0" indent="360363" algn="just"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 model varchar2(2000 CHAR) NOT NULL, </a:t>
            </a:r>
          </a:p>
          <a:p>
            <a:pPr marL="0" lvl="0" indent="360363" algn="just"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b="1" dirty="0" smtClean="0">
                <a:latin typeface="Courier New"/>
                <a:ea typeface="Courier New"/>
                <a:cs typeface="Courier New"/>
                <a:sym typeface="Courier New"/>
              </a:rPr>
              <a:t>package 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varchar2(2000 CHAR) NOT NULL,</a:t>
            </a:r>
          </a:p>
          <a:p>
            <a:pPr marL="0" lvl="0" indent="360363" algn="just"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 vin varchar2(20 CHAR) NOT NULL UNIQUE,</a:t>
            </a:r>
          </a:p>
          <a:p>
            <a:pPr marL="0" lvl="0" indent="360363" algn="just"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 color number(8) DEFAULT 16777215 NOT NULL </a:t>
            </a:r>
          </a:p>
          <a:p>
            <a:pPr marL="0" lvl="0" indent="360363" algn="just"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   CHECK(color &gt; 0 AND color &lt; 16777216) </a:t>
            </a:r>
          </a:p>
          <a:p>
            <a:pPr marL="0" lvl="0" indent="360363" algn="just"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lang="ru-RU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63973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задания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355600" algn="just">
              <a:buNone/>
            </a:pPr>
            <a:r>
              <a:rPr lang="ru-RU" dirty="0" smtClean="0"/>
              <a:t>Создайте </a:t>
            </a:r>
            <a:r>
              <a:rPr lang="ru-RU" dirty="0"/>
              <a:t>таблицу </a:t>
            </a:r>
            <a:r>
              <a:rPr lang="ru-RU" dirty="0" smtClean="0"/>
              <a:t>«Штатное расписание», </a:t>
            </a:r>
            <a:r>
              <a:rPr lang="ru-RU" dirty="0"/>
              <a:t>которая содержит следующие поля: </a:t>
            </a:r>
            <a:r>
              <a:rPr lang="ru-RU" dirty="0" smtClean="0"/>
              <a:t>табельный номер, должность, ставка, категория, оклад. Должность</a:t>
            </a:r>
            <a:r>
              <a:rPr lang="ru-RU" dirty="0"/>
              <a:t>, ставка, категория, оклад</a:t>
            </a:r>
            <a:r>
              <a:rPr lang="ru-RU" dirty="0" smtClean="0"/>
              <a:t> </a:t>
            </a:r>
            <a:r>
              <a:rPr lang="ru-RU" dirty="0"/>
              <a:t>не могут быть пусты. </a:t>
            </a:r>
            <a:r>
              <a:rPr lang="ru-RU" dirty="0" smtClean="0"/>
              <a:t>Должность </a:t>
            </a:r>
            <a:r>
              <a:rPr lang="ru-RU" dirty="0"/>
              <a:t>– </a:t>
            </a:r>
            <a:r>
              <a:rPr lang="ru-RU" dirty="0" smtClean="0"/>
              <a:t>текстовое поле, </a:t>
            </a:r>
            <a:r>
              <a:rPr lang="ru-RU" dirty="0"/>
              <a:t>произвольной (не более </a:t>
            </a:r>
            <a:r>
              <a:rPr lang="ru-RU" dirty="0" smtClean="0"/>
              <a:t>200 </a:t>
            </a:r>
            <a:r>
              <a:rPr lang="ru-RU" dirty="0"/>
              <a:t>символов) длины. </a:t>
            </a:r>
            <a:r>
              <a:rPr lang="ru-RU" dirty="0" smtClean="0"/>
              <a:t>Категория – текстовое поле, длиной ровно 3 символа. Ставка – положительное действительное число, состоящее из не более чем двух цифр до запятой и двух цифр после запятой. Оклад – </a:t>
            </a:r>
            <a:r>
              <a:rPr lang="ru-RU" dirty="0"/>
              <a:t>положительное действительное число, </a:t>
            </a:r>
            <a:r>
              <a:rPr lang="ru-RU" dirty="0" smtClean="0"/>
              <a:t>состоящее </a:t>
            </a:r>
            <a:r>
              <a:rPr lang="ru-RU" dirty="0"/>
              <a:t>из не более чем </a:t>
            </a:r>
            <a:r>
              <a:rPr lang="ru-RU" dirty="0" smtClean="0"/>
              <a:t>шести </a:t>
            </a:r>
            <a:r>
              <a:rPr lang="ru-RU" dirty="0"/>
              <a:t>цифр до запятой и двух цифр после запятой.</a:t>
            </a:r>
            <a:r>
              <a:rPr lang="ru-RU" dirty="0" smtClean="0"/>
              <a:t> Табельный номер </a:t>
            </a:r>
            <a:r>
              <a:rPr lang="ru-RU" dirty="0"/>
              <a:t>–</a:t>
            </a:r>
            <a:r>
              <a:rPr lang="en-US" dirty="0"/>
              <a:t> </a:t>
            </a:r>
            <a:r>
              <a:rPr lang="ru-RU" dirty="0"/>
              <a:t>не пустое целое число, по значению которого можно определить значения всех остальных полей таблицы.</a:t>
            </a:r>
            <a:r>
              <a:rPr lang="en-US" dirty="0"/>
              <a:t> </a:t>
            </a:r>
            <a:r>
              <a:rPr lang="ru-RU" dirty="0"/>
              <a:t>Значение </a:t>
            </a:r>
            <a:r>
              <a:rPr lang="ru-RU" dirty="0" smtClean="0"/>
              <a:t>ставки </a:t>
            </a:r>
            <a:r>
              <a:rPr lang="ru-RU" dirty="0"/>
              <a:t>по умолчанию</a:t>
            </a:r>
            <a:r>
              <a:rPr lang="en-US" dirty="0"/>
              <a:t>: </a:t>
            </a:r>
            <a:r>
              <a:rPr lang="ru-RU" dirty="0" smtClean="0"/>
              <a:t>1,0.</a:t>
            </a:r>
            <a:r>
              <a:rPr lang="en-US" dirty="0" smtClean="0"/>
              <a:t> </a:t>
            </a:r>
            <a:r>
              <a:rPr lang="ru-RU" dirty="0" smtClean="0"/>
              <a:t>Категория может принимать только значения «НПР», «АУП», «</a:t>
            </a:r>
            <a:r>
              <a:rPr lang="ru-RU" dirty="0"/>
              <a:t>У</a:t>
            </a:r>
            <a:r>
              <a:rPr lang="ru-RU" dirty="0" smtClean="0"/>
              <a:t>ВП»,  «ИТП».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770D-6B98-45BE-A9B2-994F240A1A4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445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770D-6B98-45BE-A9B2-994F240A1A45}" type="slidenum">
              <a:rPr lang="ru-RU" smtClean="0"/>
              <a:t>8</a:t>
            </a:fld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097280" y="2068496"/>
            <a:ext cx="10058400" cy="40127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360363" algn="just"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CREATE TABLE staff(</a:t>
            </a:r>
          </a:p>
          <a:p>
            <a:pPr marL="0" lvl="0" indent="360363" algn="just"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b="1" dirty="0" err="1">
                <a:latin typeface="Courier New"/>
                <a:ea typeface="Courier New"/>
                <a:cs typeface="Courier New"/>
                <a:sym typeface="Courier New"/>
              </a:rPr>
              <a:t>profile_number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number PRIMARY KEY,</a:t>
            </a:r>
          </a:p>
          <a:p>
            <a:pPr marL="0" lvl="0" indent="360363" algn="just"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 post varchar2(200 CHAR) NOT NULL,</a:t>
            </a:r>
          </a:p>
          <a:p>
            <a:pPr marL="0" lvl="0" indent="360363" algn="just"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 category char(3 CHAR) NOT NULL </a:t>
            </a:r>
            <a:endParaRPr lang="ru-RU" b="1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360363" algn="just">
              <a:buNone/>
            </a:pPr>
            <a:r>
              <a:rPr lang="ru-RU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b="1" dirty="0" smtClean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b="1" dirty="0" smtClean="0">
                <a:latin typeface="Courier New"/>
                <a:ea typeface="Courier New"/>
                <a:cs typeface="Courier New"/>
                <a:sym typeface="Courier New"/>
              </a:rPr>
              <a:t>CHECK(category 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IN('НПР', 'АУП', 'УВП', 'ИТП')), </a:t>
            </a:r>
          </a:p>
          <a:p>
            <a:pPr marL="0" lvl="0" indent="360363" algn="just"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 rate number(4, 2) DEFAULT 1.0 NOT NULL CHECK(rate &gt; 0),</a:t>
            </a:r>
          </a:p>
          <a:p>
            <a:pPr marL="0" lvl="0" indent="360363" algn="just"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 salary number(8, 2) NOT NULL CHECK(salary &gt; 0)</a:t>
            </a:r>
          </a:p>
          <a:p>
            <a:pPr marL="0" lvl="0" indent="360363" algn="just"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endParaRPr lang="ru-RU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58824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Варианты заданий</a:t>
            </a:r>
            <a:r>
              <a:rPr lang="en-US" dirty="0" smtClean="0"/>
              <a:t>: </a:t>
            </a:r>
            <a:r>
              <a:rPr lang="ru-RU" dirty="0" smtClean="0"/>
              <a:t>вариант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355600" algn="just">
              <a:buNone/>
            </a:pPr>
            <a:r>
              <a:rPr lang="ru-RU" dirty="0"/>
              <a:t>Создайте таблицу </a:t>
            </a:r>
            <a:r>
              <a:rPr lang="ru-RU" dirty="0" smtClean="0"/>
              <a:t>«Страны», </a:t>
            </a:r>
            <a:r>
              <a:rPr lang="ru-RU" dirty="0"/>
              <a:t>которая содержит следующие поля: идентификатор, </a:t>
            </a:r>
            <a:r>
              <a:rPr lang="ru-RU" dirty="0" smtClean="0"/>
              <a:t>название. Название – текстовое </a:t>
            </a:r>
            <a:r>
              <a:rPr lang="ru-RU" dirty="0"/>
              <a:t>не </a:t>
            </a:r>
            <a:r>
              <a:rPr lang="ru-RU" dirty="0" smtClean="0"/>
              <a:t>пустое поле, </a:t>
            </a:r>
            <a:r>
              <a:rPr lang="ru-RU" dirty="0"/>
              <a:t>произвольной (не более </a:t>
            </a:r>
            <a:r>
              <a:rPr lang="ru-RU" dirty="0" smtClean="0"/>
              <a:t>64 </a:t>
            </a:r>
            <a:r>
              <a:rPr lang="ru-RU" dirty="0"/>
              <a:t>символов) </a:t>
            </a:r>
            <a:r>
              <a:rPr lang="ru-RU" dirty="0" smtClean="0"/>
              <a:t>длины. </a:t>
            </a:r>
            <a:r>
              <a:rPr lang="ru-RU" dirty="0"/>
              <a:t>Идентификатор – не пустое целое число, по значению которого можно определить значения всех остальных полей таблицы.</a:t>
            </a:r>
            <a:r>
              <a:rPr lang="en-US" dirty="0"/>
              <a:t> </a:t>
            </a:r>
            <a:endParaRPr lang="en-US" dirty="0" smtClean="0"/>
          </a:p>
          <a:p>
            <a:pPr marL="0" indent="355600" algn="just">
              <a:buNone/>
            </a:pPr>
            <a:r>
              <a:rPr lang="ru-RU" dirty="0" smtClean="0"/>
              <a:t>Создайте </a:t>
            </a:r>
            <a:r>
              <a:rPr lang="ru-RU" dirty="0"/>
              <a:t>таблицу «Клиенты», которая содержит следующие поля: идентификатор, фамилия, имя, отчество, телефон, номер паспорта, </a:t>
            </a:r>
            <a:r>
              <a:rPr lang="ru-RU" dirty="0" smtClean="0"/>
              <a:t>скидка, идентификатор страны. Фамилия</a:t>
            </a:r>
            <a:r>
              <a:rPr lang="ru-RU" dirty="0"/>
              <a:t>, имя, отчество </a:t>
            </a:r>
            <a:r>
              <a:rPr lang="ru-RU" dirty="0" smtClean="0"/>
              <a:t>– </a:t>
            </a:r>
            <a:r>
              <a:rPr lang="ru-RU" dirty="0"/>
              <a:t>текстовые не пустые поля, произвольной (не более </a:t>
            </a:r>
            <a:r>
              <a:rPr lang="ru-RU" dirty="0" smtClean="0"/>
              <a:t>200 </a:t>
            </a:r>
            <a:r>
              <a:rPr lang="ru-RU" dirty="0"/>
              <a:t>символов) длины. Телефон, номер паспорта </a:t>
            </a:r>
            <a:r>
              <a:rPr lang="ru-RU" dirty="0" smtClean="0"/>
              <a:t>– текстовые не пустые поля, произвольной (не </a:t>
            </a:r>
            <a:r>
              <a:rPr lang="ru-RU" dirty="0"/>
              <a:t>более 16 </a:t>
            </a:r>
            <a:r>
              <a:rPr lang="ru-RU" dirty="0" smtClean="0"/>
              <a:t>символов) длины. </a:t>
            </a:r>
            <a:r>
              <a:rPr lang="ru-RU" dirty="0"/>
              <a:t>Поля фамилия, имя, отчество </a:t>
            </a:r>
            <a:r>
              <a:rPr lang="ru-RU" dirty="0" smtClean="0"/>
              <a:t>уникальны </a:t>
            </a:r>
            <a:r>
              <a:rPr lang="ru-RU" dirty="0"/>
              <a:t>в совокупности. Идентификатор – не пустое целое число, по значению которого можно определить значения всех остальных полей таблицы.</a:t>
            </a:r>
            <a:r>
              <a:rPr lang="en-US" dirty="0"/>
              <a:t> </a:t>
            </a:r>
            <a:r>
              <a:rPr lang="ru-RU" dirty="0" smtClean="0"/>
              <a:t>Скидка – не пустое поле, позволяющее хранить только числа от 0 до 0,99. Значение по умолчанию поля скидка – 0</a:t>
            </a:r>
            <a:r>
              <a:rPr lang="ru-RU" dirty="0"/>
              <a:t>. Идентификатор </a:t>
            </a:r>
            <a:r>
              <a:rPr lang="ru-RU" dirty="0" smtClean="0"/>
              <a:t>страны – </a:t>
            </a:r>
            <a:r>
              <a:rPr lang="ru-RU" dirty="0"/>
              <a:t>не пустое целое </a:t>
            </a:r>
            <a:r>
              <a:rPr lang="ru-RU" dirty="0" smtClean="0"/>
              <a:t>число, которое может принимать только значения, имеющиеся среди строк таблицы «Страны» в поле «идентификатор».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770D-6B98-45BE-A9B2-994F240A1A4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075682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5932</TotalTime>
  <Words>2262</Words>
  <Application>Microsoft Office PowerPoint</Application>
  <PresentationFormat>Произвольный</PresentationFormat>
  <Paragraphs>89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Ретро</vt:lpstr>
      <vt:lpstr>Базы данных</vt:lpstr>
      <vt:lpstr>Цель работы</vt:lpstr>
      <vt:lpstr>Задачи работы</vt:lpstr>
      <vt:lpstr>Условия</vt:lpstr>
      <vt:lpstr>Примеры задания </vt:lpstr>
      <vt:lpstr>Решение</vt:lpstr>
      <vt:lpstr>Примеры задания </vt:lpstr>
      <vt:lpstr>Решение</vt:lpstr>
      <vt:lpstr>Варианты заданий: вариант 1</vt:lpstr>
      <vt:lpstr>Варианты заданий: вариант 2</vt:lpstr>
      <vt:lpstr>Варианты заданий: вариант 3</vt:lpstr>
      <vt:lpstr>Варианты заданий: вариант 4</vt:lpstr>
      <vt:lpstr>Варианты заданий: вариант 5</vt:lpstr>
      <vt:lpstr>Варианты заданий: вариант 6</vt:lpstr>
      <vt:lpstr>Варианты заданий: вариант 7</vt:lpstr>
      <vt:lpstr>Полезные ссылки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Ruby on Rails</dc:title>
  <dc:creator>User</dc:creator>
  <cp:lastModifiedBy>User</cp:lastModifiedBy>
  <cp:revision>640</cp:revision>
  <dcterms:created xsi:type="dcterms:W3CDTF">2016-02-08T07:23:13Z</dcterms:created>
  <dcterms:modified xsi:type="dcterms:W3CDTF">2017-10-04T11:55:18Z</dcterms:modified>
</cp:coreProperties>
</file>