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linicaltrials.gov/" TargetMode="External"/><Relationship Id="rId2" Type="http://schemas.openxmlformats.org/officeDocument/2006/relationships/hyperlink" Target="http://census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cancer.gov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 cancer mortality rates for US counties.</a:t>
            </a:r>
          </a:p>
        </p:txBody>
      </p:sp>
    </p:spTree>
    <p:extLst>
      <p:ext uri="{BB962C8B-B14F-4D97-AF65-F5344CB8AC3E}">
        <p14:creationId xmlns:p14="http://schemas.microsoft.com/office/powerpoint/2010/main" val="414525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fitting the data, I have predicted the r2 score for all the </a:t>
            </a:r>
            <a:r>
              <a:rPr lang="en-US" dirty="0" err="1" smtClean="0"/>
              <a:t>regressors</a:t>
            </a:r>
            <a:r>
              <a:rPr lang="en-US" dirty="0" smtClean="0"/>
              <a:t> used.</a:t>
            </a:r>
          </a:p>
          <a:p>
            <a:r>
              <a:rPr lang="en-US" dirty="0" smtClean="0"/>
              <a:t>I found out that Ridge method of Linear model was performing better than the rest of the models.</a:t>
            </a:r>
          </a:p>
          <a:p>
            <a:r>
              <a:rPr lang="en-US" dirty="0" smtClean="0"/>
              <a:t>I have decided to further tune this model to see if I could male the score a little bigger.</a:t>
            </a:r>
          </a:p>
          <a:p>
            <a:r>
              <a:rPr lang="en-US" dirty="0" smtClean="0"/>
              <a:t>The final scores I got were updated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0353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191341"/>
            <a:ext cx="12191999" cy="682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1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explained_variance_score</a:t>
            </a:r>
            <a:r>
              <a:rPr lang="en-US" dirty="0"/>
              <a:t>: 0.5099170125604049</a:t>
            </a:r>
          </a:p>
          <a:p>
            <a:r>
              <a:rPr lang="en-US" dirty="0" err="1"/>
              <a:t>mean_squared_error</a:t>
            </a:r>
            <a:r>
              <a:rPr lang="en-US" dirty="0"/>
              <a:t>: 294.4175988228492</a:t>
            </a:r>
          </a:p>
          <a:p>
            <a:r>
              <a:rPr lang="en-US" dirty="0" err="1"/>
              <a:t>mean_absolute_error</a:t>
            </a:r>
            <a:r>
              <a:rPr lang="en-US" dirty="0"/>
              <a:t>: 12.971883945261894</a:t>
            </a:r>
          </a:p>
          <a:p>
            <a:r>
              <a:rPr lang="en-US" dirty="0" err="1"/>
              <a:t>max_error</a:t>
            </a:r>
            <a:r>
              <a:rPr lang="en-US" dirty="0"/>
              <a:t> 80.71473721603823</a:t>
            </a:r>
          </a:p>
          <a:p>
            <a:r>
              <a:rPr lang="en-US" dirty="0" smtClean="0"/>
              <a:t>r2_score</a:t>
            </a:r>
            <a:r>
              <a:rPr lang="en-US" dirty="0"/>
              <a:t>: 0.5089729394501935</a:t>
            </a:r>
            <a:endParaRPr lang="en-US" dirty="0"/>
          </a:p>
        </p:txBody>
      </p:sp>
      <p:sp>
        <p:nvSpPr>
          <p:cNvPr id="4" name="AutoShape 2" descr="data:image/png;base64,iVBORw0KGgoAAAANSUhEUgAAAYUAAAEGCAYAAACKB4k+AAAABHNCSVQICAgIfAhkiAAAAAlwSFlzAAALEgAACxIB0t1+/AAAADh0RVh0U29mdHdhcmUAbWF0cGxvdGxpYiB2ZXJzaW9uMy4xLjIsIGh0dHA6Ly9tYXRwbG90bGliLm9yZy8li6FKAAAgAElEQVR4nO2deXxU1fXAvyeTCUzYwiZLBLFuVBRFAqKICyqIVsVdW1eguGBdqihWq2CtpVL3HUWt1p+ixaZWpKgFl9Kisq9icSkQKCIQQBLIdn9/zEyYzLz35k0yb+aFnO/nk09m7n3LmTfz7nn33LOIMQZFURRFAcjJtgCKoiiKf1CloCiKotSiSkFRFEWpRZWCoiiKUosqBUVRFKWW3GwL0BA6dOhgevTokW0xFEVRGhXz58//3hjT0aqvUSuFHj16MG/evGyLoSiK0qgQkf/a9an5SFEURalFlYKiKIpSiyoFRVEUpRZVCoqiKEotnikFEekmIrNFZKWILBeRG2P6fiEiqyLtD8S03yEiqyN9Q72STVEURbHGS++jKuAWY8wCEWkFzBeR94FOwNlAb2PMbhHZB0BEDgUuBnoBXYEPRORgY0y1hzIqiqIoMXg2UzDGbDDGLIi83gGsBAqBa4GJxpjdkb7vIrucDbxujNltjPkGWA3090o+RVGUxsjnn3/u6fEzsqYgIj2APsCnwMHAIBH5VEQ+EpF+kc0KgbUxu62LtCmKojR5Nm7cyHnnnUf//v2ZMWOGZ+fxXCmISEtgGnCTMWY7YZNVW2AAMBZ4Q0QEEIvdE4o9iMhoEZknIvM2bdrkoeSKoij+oaqqig8++ACAq6++mh07dnhyHk+VgogECSuEV40xb0Wa1wFvmTCfATVAh0h7t5jd9wXWxx/TGDPZGFNkjCnq2NEySltRFGWvo7CwkAcffBCAtWvX8qtf/cqT83jpfSTAFGClMeahmK5iYHBkm4OBPOB74G3gYhFpJiL7AwcBn3kln6IoSmNj5MiRnHTSSfTr14/Ro0d7cg4vvY8GApcBS0VkUaTtV8ALwAsisgyoAK4w4Zqgy0XkDWAFYc+lMep5pChKU+OLL75gy5YtHHvssQl9IsKbb75JQUEBgUDAk/NLY67RXFRUZDQhnqIoewOVlZVMmjSJCRMm0LlzZ5YtW0arVq08OZeIzDfGFFn1aUSzoihKllmwYAH9+/fnzjvvpKKigjVr1ni2ZpAMVQqKoihZory8nDvuuIP+/fuzaNGiOn1PPPEES5cuzbhMjbqegqIoSmPlk08+YdSoUXz55ZcJfR06dOCxxx7jsMMOy7hcOlNQFEXJIDt27GDMmDEcf/zxlgrhpz/9KStWrOCSSy4h7MSZWXSmoCiKkiFmzJjB1Vdfzdq1axP6CgsLeeaZZ/jJT36SBcn2oDMFRVEUj9m8eTOXX345p59+uqVCuPrqq1m+fHnWFQLoTEFRFMVTdu7cSe/evVm/PiFBAwceeCDPPfccJ554YuYFs0FnCoqiKB7SokULLrvssjptOTk5jB07lsWLF/tKIYAqBUVRFM+55557OPjggwE4/PDD+fTTT3nggQfIz8/PsmSJqPlIURQlTRhjLD2GQqEQzz//PB9++CG33347eXl5WZDOHTpTUBRFaSDV1dU88sgjnHLKKVRXW6dsGzRoEL/+9a99rRBAlYKiKEqDWLFiBccddxw333wzs2bN4vHHH8+2SA1ClYKiKEo9qKio4De/+Q1HHnkkc+fOrW2/8847+frrr7MoWcPQNQVFUZQU+fzzzxk5cqRlbqJgMMiqVav40Y9+lAXJGo7OFBRFUVxSVlbGbbfdxoABAywVwtlnn82KFSsYNmxYFqRLDzpTUBRFccFHH33EqFGjWL16dUJfx44deeKJJ7jggguykq8onehMQVEUxYHt27dz7bXXcuKJJ1oqhMsuu4yVK1dy4YUXNnqFAN7WaO4mIrNFZKWILBeRG+P6bxURIyIdIu9FRB4TkdUiskREjvJKNkVRFDdMnz6dXr168cwzzyT0devWjXfffZeXX36Z9u3bZ0E6b/ByplAF3GKM+TEwABgjIodCWGEApwJrYrYfBhwU+RsNPO2hbIqiKEn54x//yLp16xLar7vuOpYtW9ao1w7s8EwpGGM2GGMWRF7vAFYChZHuh4HbgNgC0WcDL5swc4ECEenilXyKoijJePzxx2nXrl3t+4MOOoiPPvqIJ598ktatW2dRMu/IyJqCiPQA+gCfishZQIkxZnHcZoVAbE7ZdexRIrHHGi0i80Rk3qZNmzySWFEUBTp16sQjjzxCIBDg9ttvZ/HixRx//PHZFstTPPc+EpGWwDTgJsImpTuBIVabWrSZhAZjJgOTAYqKihL6FUVRUsEYwwcffMCpp55q2X/ppZfSr18/evbsmWHJsoOnMwURCRJWCK8aY94CDgD2BxaLyLfAvsACEelMeGbQLWb3fYHEBOSKoihp4quvvuLkk09myJAh/PWvf7XcRkSajEIAb72PBJgCrDTGPARgjFlqjNnHGNPDGNODsCI4yhjzP+Bt4PKIF9IAYJsxZoNX8imK0nSprq7moYce4vDDD2f27NkAXHvttZSWlmZZsuzj5UxhIHAZMFhEFkX+TnfY/l3ga2A18BxwnYeyKYriI4oXljBw4iz2HzedgRNnUbywxLNzLVu2jGOPPZZbbrmF8vLy2vYNGzbwq1/9yrPzNhY8W1MwxvwT63WC2G16xLw2wBiv5FEUxZ8ULyzhjreWUl4ZTjldUlrOHW+FU0gM75Pga1JvKioq+N3vfsdvf/tbKisrE/pPPfVUbrvttrSdr7GiEc2KomSVSTNX1SqEKOWV1UyauSpt5/jss8/o27cv48ePT1AIBQUFvPjii8ycOZMePXqk7ZyNFVUKiqJklfWl5Sm1p0JZWRm33norxxxzDMuWLUvoP+ecc1ixYgVXXnnlXpGiIh1oQjxFUbJK14IQJRYKoGtBqEHHnT17NqNGjbKsbdCpUyeefPJJzjvvvAadY29EZwqKomSVsUMPIRQM1GkLBQOMHXpIvY/54IMPMnjwYEuFcMUVV7BixQpfK4RMLrzHo0pBUZSsMrxPIb8793AKC0IIUFgQ4nfnHt6gReahQ4cSDAbrtHXv3p2///3vvPTSS3VSV/iN6MJ7SWk5hj0L75lSDBJ2+mmcFBUVmXnz5mVbDEVRfMiECRMYP348ANdffz33338/rVq1yq5QLhg4cZalOa2wIMSccYPTcg4RmW+MKbLq0zUFRVH2Su644w6WLFnCzTffzHHHHZdtcVzj5cK7G9R8pChKo2TdunWcc845LFy40LI/Ly+PadOmNSqFAPYL7A1deHeLKgVFURoVNTU1PPvssxx66KEUFxczYsQIy2C0xooXC++poEpBUZRGw+rVqzn55JO55ppr2LFjBwCLFi3iD3/4Q5YlSx9eLLyngi40K4rie6qqqnjkkUf49a9/za5duxL6Tz75ZN577z1ycvQ51w1OC816BRVF8TVLlizhmGOOYezYsQkKoWXLljzxxBOqENKIeh8pSoYpXljCpJmrWF9aTteCEGOHHpIx00BjYvfu3dx///3cf//9VFVVJfQPHTqUZ599lv322y8t59PvJYyajxQlQxQvLGHC35aztazuomgoGMiozbgxMHfuXEaOHMmKFSsS+tq2bcsjjzzCZZddlrZ8RfGZWiGc4tkQtunvbQpCzUeKkmWig068QoD0ZwRtzOzcuZNf/vKXHHvssZYK4fzzz2flypVcfvnllgqhvukhrDK1Rh+XMx1RnG1UKShKBrAadGLJVGCS35kzZw4PP/ww8RaMzp07M23aNN588006depkuW9D0kMku/5NSXGrUlCUDJBs0MlUYFImqc9T+5AhQ7j00kvrtI0YMYIVK1Zw7rnnOu7bkLoMbq6/XxS318nyPFtoFpFuwMtAZ6AGmGyMeVREJgFnAhXAV8BVxpjSyD53ACOBauAGY8xMr+RTlExilx4aMhuYZIUXC6ypVFOLP//VI25n5syZtGjRgueee45TTjnF1Tkbkh5i7NBDEtYU4vGD4s5ElTovZwpVwC3GmB8DA4AxInIo8D5wmDGmN/AlcAdApO9ioBdwGvCUiAQsj6wojQyrKFWAglAwq4vMqZpc3D6lJntq37hxIxs3brQ8/+9mreP2h//I0qVLXSsEaFh6iNiAMUisI5xtxR0lE1XqvKzRvAHYEHm9Q0RWAoXGmPdiNpsLnB95fTbwujFmN/CNiKwG+gP/9kpGRckU0UHfby6PToOM1RO926dUu6fzdVvLuOk3j/LKI/cyaNAgvjv6F5bnf2ttiFtatkzw2CoIBRl/Vi/L62b1tB8KBjipZ0cGTpyV9LoP71NY2+5X99RMJMvLSJyCiPQA+gCfxnWNAKZGXhcSVhJR1kXa4o81GhgN4fzoitJYiB10/EIqg0wqCsTKXFa1/Ts2z3ySR7+eD8Bf//pXOvJj8nsmJqxbX1pO8cISxv55MZXVexadS8srGfvmYiBREVkp3pN6dmTa/JKUzS1+/K7Auyp1sXi+0CwiLYFpwE3GmO0x7XcSNjG9Gm2y2D0hiMIYM9kYU2SMKerYsaMXIitKkyEVk0sqCiTWXGZMDTsWTGf9lDHsiiiEKKX/eIbq8u0J+3ctCDFp5qo6CiFKZY2xNZcM71PInHGD+WbiGcwZN5jZX2zy3NwSJRPV0jKRLM/TmYKIBAkrhFeNMW/FtF8B/AQ42ezxPVsHdIvZfV9gvZfyKYrfyLTZws7kYjXIpPKUGpV5zNPT2TzjMXavW56wTbNmzbhwxLV81rI1u2LG7ej5b566yFbuktJyS5NQ8cISxr+9nNJy56yp6fYkysQCcOyxvPyNeOl9JMAUYKUx5qGY9tOA24ETjDFlMbu8DfyfiDwEdAUOAj7zSj5F8RtOAwt4MxCkMsikokCqqqpY9d6f2PDirzFViQN06x6H8/nMP3PwwQfbKsJJM1fZemwBtX3R6zTvv1uY+tlaKmuSZ2mIVWTpUMSpmNYaitemLc/SXIjIccAnwFLCLqkAvwIeA5oBmyNtc40x10T2uZPwOkMVYXPTDKdzaJoLpbHgZuCxK8NYEAqyu6omYTDOlNdSrOwF+UGMgW3llbafY/HixYwYMYIFCxYkHEvyQuxz8gie+s3tnNu3W0J//Hnj1xScCIhQ7WI8i712Vukt6nNt9x83PdHWTdgm/s3EM1wfJ1NkpRynMeafWK8TvOuwz2+B33olk6JkA7emBTuThpUpxKun0HjiZd9aVkkoGODhi45MOPeuXbu47777+P3vf2+ZwC70o74cesEt3HXR8a7kjm5jlS/KimQKQSBBkSVz8XQ7g8jEAnCm0CypiuIxbk0LTgFuVqRqF6+PmcSt7De+8A+evu1KKjevSzhGyzYFdBl6DRU9BtKsID8lmWMH72TXxmmmYFf03u4aRhW32zWCVExrfkfTXChKPXHrbeLWa8fOs6RtftBy/1SeQuubF8iN7HcVL6V4VRk5odYJ2w089Uw6j3iaiv2PAxFKSsu5aeoi+tz7nivvnOKFJYx9c3FShRAKBrjk6G4EcxKNE8GA2A7OdtcwIJKS11K2q6WlE50pKL7Gr0FEqXibuDUt2C36Ag1+Cq3vQqgb2V/7dC0iObQ/7QbWv/gLqK4k0LIdHYZch+l3EpUW+28tq2Tsn63jDWIZ//bypAvHbfOD3HNmOKCtaL92dbyPYvussHvCt0t34TQ782tsQ6qoUlB8S6bc/OpDKoNsKqYFp4GlIcqxvpGwbmSPmmyC7fel4LifUrV1A21PGkFO85aOx6+sNkz423LHz+HkWmpV5yDVgdlOEduZqxrjGkGqqFJQfEsm3fxSJZVBNh2+5Q19Cq3vQmi87M3WzeOoNmUM73Na7TaxtvzWR59fW+cgIELnNs0dTT9uFpDtsFojqA9213ZvWSNIFVUKim/JRJ4Xt8SbsdqEgpZPsXaDrNOgngkTWbInficZhvcpZECXAOdeOpJ//+NdVkkOS0137v35cIb3KeSSo7vxp7lrAOoUvrnk6G4U7dcuafZRJ9rmBy0VhwA9xk2v3cbJRFQf/JqrKhOoUvA5frWpZwK/uPlZmbGCASGYI3Xs3fV5kvRDJGx0MTf6WUpKy2vzC519ZFdefvllrr/hRn7Yvi18MFPDF28+wO1twnEGRfu147XP1lIdcy0COULRfu1qz3vz1EWWfvwFobqL6PG/9zN6d2Hq52sTYhVi38WuT9h9xvqwt6wRpIrWaPYx6Qqsaaxk4/NbKWE7+7JIeFArLbMP5ErGkRPes5xxBER48MIjMvI928mQu3MTB/7ndWbOtChrkhOg04W/oXPPvuzYVWXpChrrBhqveACCOcKkC/Z8Rrvv+6jubZj79dakcQihYA4gTfZ+SQWn4DVVCj7GLsLVzud6bySTMyW7QcnJ9NGQQad4YQk3OeT3iT92Oq6F1THiZYgmsCv96I+Yyl0Jx8jrfBDth91A3j77O54rPpo3eu6S0vLadYjo/8KCEDt3V1kqJ8EiM2YKNKX7xS1ZiWhWGo6fbOrZIpNTeLuFbaegqIYsfCfL1FleWc0v31hU62IZOzimamaKr0sQf4wolZvXhRPYlaxIOIbk5tHmuEtp3e9sJCd5/Ss7l9tYxRu9rk6L0Q19bG1K90s6UKXgY/xiU99biX9qthuYqo0hGBDbHDwlpeXsP256yk/vbgarGrPHLTP+7G4VktUMKPYYAKa6iu2fvUXpnNegOvFpvUWP3nQ6/UaqW3VKKjPYr69YKV6v0fslNTSi2cdkInd6U8UqwtcqUReEzQ8t8pyfn1KJEo6SjsEqmkLaKao62UBcsfEr/vfKLZR+/HKCQpC8EO2GXk/7C+/jklP71ZardCJHoFluDjdPXVRHpuKFJSml8agPfi2j2ZjQNQWf05S9j7zEbr0m3n4dtevbec9YEbVh31W8lNc+XVtrO7/k6G7cN/zw2u2cnuDrSzAgXNSvG+8s3pC0pgCAqalm/ZQxVG1JzFkUOqAf7YaMIbd1h/D7yLVwykMUyJE6Xki1cuUAYj/bSoVQMMB5fQvrVFSLbZ/9xSa9X5KgC82KEoddqmMID+rxg4qdErFCgJ8N6F7rux/LpQO6JyiG2LTUDQnmqi/l/13Md6/fWfs+J9SadqdcTf6Pj68TdwB7oojTrcySURgx78UuTJ/Us6MqgHqiSkFR4nCaKfxsQPeEwQYSI1ztvGIKC0L8b9suy8XpgAhf/e50W7miAVmZJCDCd+8+yg9L3iP/xyfQ7pTRBPLb2G4fP0AXhIJsK69ssIeQk9J95KIjU3ZP1lm2PU5KQdcUlCbJ2KGH2BYFf3XumoRsokBCFsyfDehuu+Zj561k1R6bbTUgdisb4ZiIYMC+PxlVOzZbtlcbQ9uTRtDx/HvoeNZYR4UAezyFqo0hFAwg0jAPoeg1iw9ki1IQCiatexBPfbPCKt5WXusGvAx0Jlx5bbIx5lERaQdMBXoA3wIXGmO2Rsp3PgqcDpQBVxpjEks3xaAzBcUON0+JqTyV2/m6253ngDvetVUM8SaQeNt4PG5s+U5Ul+9g66znKfvyX3Qd8SS5bfZJ+RheEzVL2QW42a3p2FU20xgfZ7IVp1AF3GKMWSAirYD5IvI+cCXwD2PMRBEZB4wjXLN5GOG6zAcBRwNPR/4rPsWv03O3qSPclm8Ee/dRuziK2HxA8cT65r86d43lYBcQocaYOtfVqZC9HTtXzWHL+09Ts7MUgM0zn2SfC8YnrBVkm/Wl5Y6pONxkLY39Pdp9q05uwH79PWcaL8txbgA2RF7vEJGVQCFwNnBiZLM/Ah8SVgpnAy+b8NRlrogUiEiXyHEUn7E3pLV2qxAgdffR+4Yfzqdfb+Y/3+103M5OguhMInZgskvCZ0XVD1vY+v4zlH35rzrtu76Zz87ls2l5WHaelu3WDqLX107Jukno52bx2+579PPvOdNkJHhNRHoAfYBPgU7Rgd4Ys0FEonPZQmBtzG7rIm2qFHzI3pDW2m6AsnJLdZNNNLY/Hf740cR0bmsUAxhj2Ln0A7bOep6a3YkKKdixB8H2+7qWIT7pX0MoCAXrXbYyWdZSN0FxTuex+z3fNHURk2aualKzBs+Vgoi0BKYBNxljtjtMW+3W/eKPNxoYDdC9e/d0iamkiJ9TcDhFgscO6m0iC7exvvNOvu7Jnia9iDuorDGuFUJl6f/Y8vcn2PVfCzNTTi5tjr2INgPORwLWC7rxRFNSxw7EsW6gqaqK0vJKJs1cVe9YAqeUJ06/O4GE7zFeuTjt39RmDZ4qBREJElYIrxpj3oo0b4yahUSkC/BdpH0d0C1m932B9fHHNMZMBiZDeKHZM+EVR/ycgsPuafSknh3rtJeWVxLMEdrmu8t0mmx2lI0UDhAOQNuxYDqlH/8RU7k7oT+vyyHhBHYd90vpuNEaBXbXI5XYjSglpeVMm1+S9syldr/H+IVlO8WeLEbEL7PgTOCoFETkl079xpiHHPYVYAqwMm67t4ErgImR/3+Nab9eRF4nvMC8TdcT/Et9zQCZwKnEYvygXVljyM/LZeHdQ+q0p/I0WVJazl3FSz1P4WBFxfdr2DLjMXav/yKhT3KbUXD8ZbTqe6arBHZ19nXoK15YUqcOcqp4McC6/T3aKfZmuTlJM+L6YRacCRxdUkXknsjLQ4B+hAdugDOBj40xoxz2PQ74BFhK2CUV4FeE1xXeALoDa4ALjDFbIkrkCeA0wi6pVxljHP1N1SU1uzQ2bw27KOZYt0a7AS8UDNAsN6feA6EXbP/8r2z96EWorkroa75fb9qddgPBgs5pOVfUlAQkuI3WBztX0obg5vfo9Bt4+KIjHdeD9iZ31nq7pBpjJkQO8B5wlDFmR+T9eODNJPv+E/sHjpMttjfAGKdjKv4inWmtM6Fgkpm8kmUTbR5M/jSZbuxyCUE4WV28QpC8fNoOHknL3kPS6nYarW7WIi83LQvPXpgZ3fwenX4D0f3t6mr4YRacCdxGNHcHKmLeVxAOPlOUBpOp6FOrrLPBHKGsoor9x03nljcWOw74pWWV/O7cw237vcBpJt+y96k036937fvQgUfTddRTtDpiqCdxCJXVJi0zpWwOsG4yDw/vU5gQvd6Uqre5imgWkTuBC4G/EPYIOgd4wxhzv7fiOaPmI39R36d9uwXLglCQFs1y0zp7iPc+2llR5TpzZ9v8IAvvHlKvBVavqCz9Hxtfv5O2J1xBfs9BvgtKiyc+9iIbNDazpxekJSGeiBwFDIq8/dgYszBN8tUbVQrpp743TEPqKTtlLI0l3amRUx3cC0JBFt0zhLuKl9pGIqebmt1lbJv7Jm0GXEBOs3zLbUxNdcoLydni2zSvIyj1I11pLvKB7caYF0Wko4jsb4z5Jj0iKn6gIVGdDQlmc6p6Fn+82NQRdvK5VWypepNsK6+keGEJ0+aXZEQhlH/1OZtnPkX1jk2YijLanXqt5XZ+UgjJMsQq/sfVmkLEC+l24I5IUxD4k1dCKdkh1UyUsTQkmM3KzuuWePmSrU/EZiTNSXGQ6loQykgsQnXZNr5/50G++/MEqndsAmDHgunsWrvM0/PGEswR8oOpJVGO2uYvObqbZX9se+z3YFcxTskObmcK5xBOU7EAwBizPpLkTtmLaMjA3pBgNqu4grKKKteRvLHyJVNsVkXjY3Gq6jV26CHcVI+kdG4xxlD2xT/Z8sEz1JRtS+jfPvfPNO92mGfnjxIQ4aL+davEJcsoGxCpNRVGv0+7qnOaZ8jfuFUKFcYYIyIGQERaeCiTkiUaMrA3NJgt3p2weGGJ6wE4Vj4nxWb3lB/NlhoQobyymtlfbLJcuwD7wjoNpWrHZra8/zTl/5mb2Ck5tO5/Dm0G/tSDMydSbQyvzl3Dn+auqV0YLnBIxme1dnTf8MPrKJVY/Jw3S3GvFN4QkWeBAhH5OTACeN47sZR048bO3pCBPVnCslQZ3qfQVdRsMCB15LNTbDkitusW1cYg1E1p/ae5a2ibH+Thi46s/QwDJ85Ku0IwxvDDkvfZOnsKxiaBXfthN9Ksy0FpPnMSuSL/o0n58nKtTUnRoLb479np9+bnvFlKat5HpwJDCD8szTTGvO+lYG5Q7yN3pOIZ5KW7XqrHdpNgLuoRlMo+qRB7ndx6SbklnMDuMXb9d0liZyCXNsdeTJujz3OdwC6TFISCjD8rURmA9XcQzBFaNs+ltKySHJs6FntTxLDfabD3kYj83hhzO/C+RZvic1KZrqczSjmW+tiRY2cfdk/52+JmEm72SYXyympueWMx4N5LKhmmppod89+h9JOXrRPYdT2E9sNuJK+D91mACyOmt1Q/l4j992aXYyq6RmS3lhM/I9V4guzg1nx0KmHvo1iGWbQpPiQb0/X4G7qsoqpeduSokrKLKWgTU9c3/pxtk2S+dEu1Mdw0dRGhYE5Cqu368MOiGWyd9VxCuwSbUXD85bQ66icZcTONNb2lOrtyuq6pKpiACOf1TVxTin+IuGnqIsa/vdx2hqKkh2RZUq8FrgMOEJHYOW4r4F/WeykNwYuno0ynuba6oe1wq5is6vcC7KyoqnVndHvO+lJeGc7r2CIvwM6K+punWvYewvb571C1ZV1tW/P9jqTdadenLYGdKyKXMt2zq1TKnEJY6U6bX0LRfu2SFs0pLa9UTyWPSeaI/H+EM6L+NfI/+tfXGPMzj2VrcniVA8gy509A2Lm7ypWfeKo+5an48rtVTMP7FNKyeeIzTGW1YdLMVRmtZVBWUU0oRR/+WCQ3j/bDbgAEadaC9sNuYJ+LftMghRAMpB5XUFljal11h/cpZM64wa4jjgtC9uscqSiEKLFuw8ULSxyVk9vYGaV+JMuSug3YJiKPAltisqS2EpGjjTGfZkLIpoJXrnrxnkEF+UF+2FVV69njZN+vz1qA26f/VBOjldqYLDLttWLYM2twoqZyFxIIWpqCmu97KO2H3UDz/Y8it1X7BsmTE/GTLXMhUzyx1y46S01GMEcYf1Yv2367MqduZIn+3txsq3iD20eLp4EfYt7vjLQpaSRTtv/t5VUJZhirp6/ihSWWmUOTPam5ecKTYA0AACAASURBVPovCAVTzjxpd9yuBSFfVHyLZdeaJWx48RfsmPe27TYte5/aYIUAUGOodzrr6JpM7CzVimjsd2FBiEkXHGHrdRRd+6lPQotUIsb99n3vTbhdaBYT47tqjKkREc/rOzc1vLL9xz/t203v458a73hrqatt47GKd4inRbPclGc/VscVoEf7EMvX70jpWF5Rs3snWz98kR8W/R2A0k/+ROigowm27ZplyawpLa9k4MRZ7Nyd6AgQxU1m0/jfWH1U1M7dVa5Sczel2gbZwO1M4WsRuUFEgpG/G4GvvRSsKeIm13t9qM/TV7J9nBRVbD56O+oz+xnep5Dz+hbWeQo1wJyvtviiIlrZV5+z/vnrahUCgKnazea/P+5YFyHblJSWO16/aDS401pSOtZ0SssrbWcYAZEmWdsgG7h92r8GeAy4i/B9+A9gtNMOIvIC8BPgO2PMYZG2I4FngOZAFXCdMeazSCnOR4HTCZfivNIYsyD1j9O4SXdUcBQ3A7AAJ/Xs6GqfdCiq+s5+Zn+xKSMZSlOhumwbW/4xmbIVH1n253XoHq6Qlpu9ILRUPYJiiXV6AOu1pHSZOA2JqUTcpmBX0oMrpWCM+Q64OMVjv0S45vLLMW0PABOMMTNE5PTI+xMJxzwcFPk7mvB6xdEpnm+vwIvgMTdBVwbquAXa7ROb+MyOZFHFsUolVRdcvxS3gUgCu5Ufs+WDZ6kp357Qn9u2a3gxOQNJ7JywS/KXKk5OD+kK7IPwb7GwIKRBa1kiWZzCbcaYB0TkcSzMhMaYG+z2NcZ8LCI94puB1pHXbYD1kddnAy9H1i3mikiBiHQxxmxw9zEUJ+xs8fFfaOxNb5cHyc0Tm5MpIdY+napnU/HCEs8S0qVK1Y7v2fLeU5Sv/iyxU3JoffS5tDn2EnKCzTIvXAyxuYmK9mvX4FgEuxnBST07pq3wkKa7yC7JZgorI//TlWDoJmCmiPyB8HrGsZH2QmBtzHbrIm0JSkFERhMxXXXv7n0agL0BK7OU3cAQvekbYspy8mCJvdmTueDeVby0TvrlvFzJukIwxvDD4plsnf0CpqIsoT+4z49oP+wGmnU+MAvSJbK1rJLxby8H9sxCrSrHhYIBmuXmJF2biTX7RWd5UW+j2OMJcOwB7fh2c7mjEgoFA/XOrKt4Q7I4hb9F/v8xTee7FrjZGDNNRC4EpgCngOX6kuX9b4yZDEyGcEK8NMmVdbzO8xJvlrJLGxF709fHlOX0NN+1IFTnc9p9eSWl5Rz66xl1/O6rjaG8Mrtfd9X2TXw//WF2r7FOYFcw8Ke07n8uEqh7WwVzpN4uo+kgNgoYSKgcJ8B5fcMziWReYzt3W0eQx386A3y7uZw54wbb/tais0bNb+QvkpmP/obDbN0Yc1aK57sCuDHy+k32pN9eB8SWa9qXPaalvZ50FR2JVywn9exoW8+4ofUP7Jg0c5XlDya6kO02x059ArG8RgJBKr9LrEDbrPDHtB92A8H2iRXHCiPfQ0NNKw1ZKIa6sSXx198QXsCP1j+I/obahIJUVtfUSelRWl7JTVMXIQLJxInOOp1+a14lYFTqTzLz0R8i/88FOrOnBOclwLf1ON964ATgQ2Aw8J9I+9vA9SLyOuEF5m1NaT0hHZHMVorFqZ5xpj2dDDB9yYaMpaLwgkCLAtqeMprN7zwIgASbU3DCFbQ66gxE7L2731m8od4KIfo0PeFvyxOS0KU6A3HyEIo1G8bPKHdWJO7nRj9FZ51e/dYUb0hmPvoIQER+Y4w5PqbrbyLysdO+IvIaYc+iDiKyDrgH+DnwaCTwbRd73FrfJeyOupqwS+pVqX+Uxks6Ipnd+InHK5pMezqlI2Nptmlx6InsXPEh1NTQ/rTryW3TyXF7N4u6dplXgwGxnV1F6xm8OW8Nc77a4kr2NqEgLZrlphQgWd9F6fhZp84IGg9u4xQ6isiPjDFfA4jI/kBHpx2MMZfYdPW12NYAY1zKsteRjkhmtwrE65wxdtlMGxO716+iZncZof37JPSJCB3Puh3JCxEOr2kYAbFPxd0iL5fZX2yyVPbRiPDoIrIbRFI3G6ZitoquJbmJgFb8i1ulcDPwoYhEo5h7AFd7IlETIdb+3yYUTHhaTNW+79ZPPN05Y6zWMeqV+MYH1FTsovSTV9gx720CLQroMuppAs1bJmyX0yw/LecL5AjVDsqztLzS1hsoqtxTieQuLatM2ZSTTCEERKgxRk1CexFug9f+LiIHAT0jTV8YYxJLRimuiLf/l5ZXEswR2uYHKS2rrNcN5ibfULrd/azWMdLlq55pyv+7mC1/f5yq0v8BUL1zK6WzX4ikuPYGJ4WQjIL81KOjY238bn9bThlPNdJ478RtOc584JfAfsaYn4vIQSJyiDHmHW/F2zuxK1eYn5fLwruH2OzljNUToJP3UUOJZlCNf5JsbAqhZtcPbJ39Aj8seS+h74cl79Gq3/CMlMVMlehld1tdrr4PBHYPG041mpXGjVvz0YvAfOCYyPt1hF1KVSnUA69SZDs9AUbNPDdPXdRgBZEsg2pjoew/n7LlvSep/iFxoTbQeh/an3a9LxUC7KlNfc+ZvRj758V1TI/BgHBRv25peSBQz6Gmh1ulcIAx5iIRuQTAGFMu6Vhla6L4oTxmQ0oaZrLKmRdU7yxlywfPUvbFJxa9Qqu+P6Hg+MvJyfNvzv7Y30qLvNzatYUWeQGCgRxenbuGrgUhHr7oyAYP4Oo51LRwqxQqRCRExDogIgcAuqZQT7wKHLMj3RXdGmvVK2MMO1d8yNYPJlOzK7H+Qm67fcMJ7PY91HNZggEhL5BT71rPZRVV3FW8NCHJXfh46VH+bvA6El/JPG6Vwj3A34FuIvIqMBC40iuh9nYyPSVPt7kqnRkxM0XV9k1smfkk5V9bpPGSHFoPuICCYy9CcvM8lyUgwqTzjwBwHeEdz9aySleL+uko52pHumegij9IqhQiZqIvCEc1DyDscHijMeZ7j2Xbq6lvXqH6KJJ0m6vceDr5iZqKcja8dKNleuu8TgfQftiN5HX6UUZksfLYia2dva28ErdOSW5XdLya2XlVU1zJLkkrr0UCy4qNMZuNMdONMe+oQsg8sTV0Y4ueOFXDipLuim7RymptY9wiowtMBaEggRx/LTfl5IVo1ffMuo2BIAUnXEnnyx9KSSG4LVVohVXVsOF9CpkzbjDfTDyD/Lxc1wohFbxaq8pUTXEls7g1H80VkX7GmM89lUaxxe6pbMLflid9Kos3V7UJBRGBm6cuYtLMVbYzjmQzk10xSesMYUUj0jD/e69oM+B8yr74J5Xf/5dm+x5K+9NuINh+X9f7CxAK5tQ7UZ9AbUbQm6cuoiA/iDFhL6LotfViMPVyrSrdM1Bdn/AH4qZ2rIisAA4hnARvJ5GIdmNMb0+lS0JRUZGZNy9dpR724Mcf5/7jptuaCx5JwcPEqiqalUnDKud+bBoDt0XWM42pqUZyApZ9uzd8ScWGL2nZ53THBHbxRNM23Dx1UYPiMJwKBIWCAZoHc1LOD+V0TK/TTbj9LWX6WEpyRGS+MabIqs/tTGFYGuXxNX5dPHNa3E3FhuvGDly8sMRyETP63o+LzKaqkm3/ep3ybxfQ+WeTEmoaADTrcjDNuhyc8rG37NzNL99omEIA5zWA8spqmuU6K6qBB7TjX19tqXMcq2N6MZg6PSil4wFK1yf8Q7J6Cs2Ba4ADgaXAFGNMVSYEyxZ++nHG50eyIxWzgxs78IS/LW/QAGiX9dMrdpesZPOMx6jcHC7et/2zt2hzzIVpO355hmo7bCuvpCAUtJyBFYSCLFizzfZ78TIHUbIHpXScy+53WVJazsCJs3wxW28qJJsp/BGoBD4hPFs4lD1FcvZK/LJ4ZpUfyQ4nhWG1reWxJGyiKnCZNsGJFnm5tima00lNxS5KP36ZHfPr1oIqnfN/5B98jGXRGz8THdCtzCgiicVxYqkxhm8mnuGJXJl4UHKaCftltt5USGZYPdQYc6kx5lngfGBQBmTKKnaLZF55cNiRStRwKrHldtsaEx5W01HzYFt5JXPGDSY/2BBfHWfKv13E+hfGsGP+28QbUQLNW1G9c6tn5/aC2Epkvzv3cAoLQgh7PJZKk3wvXv4+M/GgZOUhF0ts5TjFW5LNFGp/icaYqqaQ2SLT0cZ2pHLDbS2rdD3FTja4uMVpgTNHhOKFJZzbd9861d/SQc2uH9gyawo7l75v2d+y9xAKThphmfLaT+QFwlXTjAmbfs7ru8cMY2WSmTRzlWO2Ui9/n5lIyxK7PmH3OdXVNTMkUwpHiEg04keAUOR91PuotafSeUAyzyK/JABLNWrY7RS7IdHI0YIrTgoBwjn473hrKekOVyj78t9sef9p6wR2bTrR/rRfEOpxZHpP6hGV1ab2GlYbw7T54XiTVGpqQzhL6j1neput1KpwUjBH0q6Iospw4MRZGc0NptTFcX5vjAkYY1pH/loZY3JjXjsqBBF5QUS+E5Flce2/EJFVIrJcRB6Iab9DRFZH+oY27GNZ4zYALDagaM64wVmxY1pNp4M5QjBgP9KWV1Zz09RFDJw4yzaoLdk03Y5gQHjwwiMoLAi5WoQur6yud16feKp3bmVT8UQ2/eW3FgpBaFV0Nl1HPOmZQgjmkHYFF38NyyureXXumjq/zZunLuKu4j2KPt6s9MhFR7Lw7iGZ+X3Gf34PjQbpDrZUUsNVnEK9DixyPPAD8LIx5rBI20nAncAZxpjdIrKPMeY7ETkUeA3oD3QFPgAONsY4jiqpxinYPYEUFoSYM26w6+NkCqtZDThPsaM4uSXGezXtrKhy9BbKEfjp0d2Z/cWmjLuj/rB8tm0Cu2D7brQfdgPNCn/sqQzR34dTrIhXCKQl02lDyMZ948dYob2JdMQppIwx5mMR6RHXfC0wMVq1zRjzXaT9bOD1SPs3IrKasIL4dzpl8otnkR1WN4LVTec0xY7i5B0Sa7MuXljC+LeX23o3hYIBzutbmJCNM1Ps+nZhokLICdBmwAW0OeYiJDf1CmSpEv19ZCMRoCG1OBQvyMZ9o+m6s4d37iHWHAwMEpFPReQjEekXaS8E1sZsty7SloCIjBaReSIyb9OmTSmd3C+eRVakmtvIjRko2U0bPWesQoiWBY31fLErHp8J2g7+OTn5BbXv8zofSJcrHqZg0KUZUQiw5/dhdc3rY0UJ5pDScbL90OLn+0ZJP5lWCrlAW8LZVscCb0SysFrdE5YzdWPMZGNMkTGmqGPHjimd3M+2SidfcCtibcx2JLtpncqCxq6nZHNQCoRa0e7Ua5DcPApOvIrOlz1I3j7pzWiabGA/qWf4d2Zl1//ZgO6O6zxWtGwetDyO3VGyPfj6+b5R0o9n5iMb1gFvRTKvfiYiNUCHSHtspNG+wPp0n9wvnkVW1GeKHp1i2+WNSXbTuj1nKmaTYI7U8VJxg6mppuzLf5N/yECs3J5b9DyOZoU9yW3VobYtR0hbRtGfDeju6Do7+4s9M1Irs8Y7izeklAdqa1mlbSLC+PQifhh8/XzfKOkn00qhGBgMfCgiBwN5wPfA28D/ichDhBeaDwI+80IAv9oqG+ILXt+b1u05U6qfIOFsom5TQ1Rs/JrNMx6lYuNXdDjrNlr8+PiEbULBAOUxCgHCCsHONTaZy2w805dscOxPNlPaVo/EgFYuxPcNP5yi/dr5cvD1632jpB8vvY9eA04kPBPYSLh62yvAC8CRQAVwqzFmVmT7O4ERQBVwkzFmRrJzeJUlNRtkI0uk1Tkh7Pt+Ru8udXzmT+rZsfZ9QX6QH3ZV2c4I2ibpBzBVFZT+63W2z/0zmLACyclvQ9eRTxHIb1O7XWFBiB7tQ8z5KjE2wY5LB3SvHVzTsTCczMvGadE/2YzGy5xFimKHk/eRZ0ohE2RLKXjlLpfsuA09r52Lq5P3UZR4BVW8sISbpi6qx6eEXetWsnnGo1RtWZfQ1/KI02h/2vVA+In/ZwO6uyo7GUt0EC9eWNLgdNfBHGHSBUc4Xmen8xSEgq7zQGmqaCVTOCmFTC80N3oaUgEtGU5Bcw09r93+AC2aJbcilldWc8sbi9l/3HQGTpwF4LjIbUVNRTlbPniWja/eZqkQ8nsOomDQpbXvDWF7fqqDetTcM2nmqobHFbhYQx7ep9D2PNE8UG6uleb3UfyAKoUUSdVLyC/nddrfrXdRtTF1FMpJPTu69rwp/2YB66eMSchoChBo2Y6O595Fx7NvJ9Bij/tpYUGoXp5P0TWRdHhNVVYbV9fYbtB3cme1Itvup4qiSiFFspWsy42nUPHCEgZOnFX7NB87i3Davz4uj+WV1cz+YhMt8pxnGdW7fuD76Y/w3Rt3U739u4T+lkcMpevIp8g/aECd9qjXTSppwWP3g/S5crr5bpO5bca7swZskktm2/1UUVQppEDxwpKs+ZInCyBKZl5y2r++Lo/rS8sdPW/KVv2LDc9fy85lHyT05RZ0Zp+Lf0v7035BTlxG09isockS8wYDQkGobrBdbBI5q4E6VWKvnZ3itUt5HZ9sMWoefPDCI9T3X/ElqhRSwM5GHS3K7iXJnkSTmZec9h/ep5BQPWofdC0I2Sqb0jmvsan4/sS6BpJDq37D6XLVE4T2O8Jy32jW0OKFJY6pvtvmB5l0/hEsumcI30w8g7FDD2HSzFV11j3iB+rz+hbaPqVbEfvdJlO8qSRSHN6nsI4s8emzFSVbqFJIATszgsH7ilDJnkSdyhkWLyxJun/zFJ+gowrFzlbe4sfHQ6Cu6SfYvjudL51Eu8GjyMlr7nj8qEKzUzpt84N1MoQ6LaRHB+qxQw9h2vwSqlPwuIv9btO5nnRX8VJenbumVpZYRago2STTwWuNGrtgr1S9cKxwyoiaLEGek2yAq3q6qRTfKbRwh43GBEQDx4LtCik47meUfvRSOIHdMRfSZsCFSG7QdXDZ+tJyHr7oSMv4jXvO7FVnWzclI1OpZhf7WWPlsZMzFYoXlli62WqhesUPqFJIAa+qslkVRh/75mIQalNaR5985/13i2UhFqeo49jBxi7WwU0qCys/emNMQtbVqIJo3f8cKreU0Lrf2eR17AGEzSSXHN3NVexB14KQ62htNwO20+BdYJFCPP67TVcFMidXWfU+UrKNKoUU8CIHTPHCEm55Y3GCScMqGjhaiCXaY5UqwS6gbH3EjBSvfKL7n9Szo+NAHRBJUAgrV67k6quv5oEHHmDAgAG1csTmY5LTb6zdPl6pOOUbivfcSUfKDqeZXjTYzem7TddDgdPAr95HSrbRiOYsYpdmIlVi0zA4FUQBa5fatvlBdlXW2MoRP5hXVlYyadIkJkyYQEVFBYceeigLFiygWbNmCZ/PaZCN2tXjf4H1KTHpJk1IOlKJpCOa3e478kNBHaVpoGkufEqyQjluEeCbiWcAzgNffVI+xK8fLFiwgJEjR7JoUd0Zyd13382ECRNSlj2dKUPcHMsPFb2svqNoSo/7hh+eUVmUpklWKq8pYZwGISczQjBH6qwpgH32z1iTg5OJK9UEcQK1M5Dy8nLuvfdeJk2aRHV14oxi2bJlGGMsU187kc7sm26O5Ydsn5qKWvEzqhQ8xMmG77S4G5BwEjbYM3AU5AfZVVmdkJLayqZtN/DZ2cSb5eZYJsSLKptPPvmEUaNG8eWXXyZs06FDBx5//HEuuuiilBWCH8jWzMHqO/LDLEZRNE7BQ+obUPbghUfUDhpzxg3m4YuOjNj86yqEtvnBlOzhdrEK48/qZSnH9ccVMmbMGI4//nhLhdC614k8OHUWF198caNVCF4lN2zMsihNG50peEgyN8lkZoRY904r8vNyU36SdDKfxMoxuGUJt/90NGvXrk3YLtCyPe2GjiH/wP48+9kmLrcInWgMT71uYhuaoixK00aVgoe4cZO0G6TdeCalw6c9fvCeMHQ/PnjxAe575RXL7VseeRptT7yKnGYtbGVIZjbzC+kKRksHfpJFadp4Zj4SkRdE5DsRWWbRd6uIGBHpEHkvIvKYiKwWkSUicpRXcmWShhQ8dxN921CfdiuTxV0vvMsrFgqhebuudLrkftoPvb5WIdjJkK304qmSLMlgJvGTLErTxss1hZeA0+IbRaQbcCoQG7k0jHBd5oOA0cDTHsqVMdxkzrQj2RNiMEcoq6iyTJPtFqvBO6ewF536n7HnfU4Ot956Ky/97SPaHtCnzrZ2Cq6xPPU2RGnvzbIoTRvPzEfGmI9FpIdF18PAbcBfY9rOBl424aCJuSJSICJdjDHOFdV9Sjrs6U5pJ6IpGbZG8hWVlJYz9s+LGf/2craVV7o6Z/HCEtvjNzv2cgpLFtGuXTumTJlCv379wu2hkKvPla50EF7jJ9dQP8miNG0yuqYgImcBJcaYxXHeKoVA7Irmukhbo1MK6bKn27mP/u7cw5k0c1WCC2lltaltS3bO4oUl3DLlfapqILd1x4T+fTt1YMoHH/CjH/2IvLy82na3Pv5e5YjyAj/ELUTxkyxK0yVjLqkikg/cCdxt1W3RZhl8KyKjRWSeiMzbtGlTOkVMC+mypzuZntyYYezOWV1dzc133883k69h898fJz6iPRQMcFLPjowsXs8hd79fL9NUQ8xmiqJkl0zOFA4A9geis4R9gQUi0p/wzKBbzLb7AuutDmKMmQxMhnCaCy8Frg/ptKdbPTneVbzUdaqK+HOuWLGCUaNG8e2//w3Arm8WsHPZLFoefnLtNuf1LWTa/JKUZzpWJjO7NN+KoviXjM0UjDFLjTH7GGN6GGN6EFYERxlj/ge8DVwe8UIaAGxrrOsJXnqR3FW81DGzqN05Kysrue++++jTpw//jiiEKFtnPUd12TYg/EQ/+4tNKc10iheW0Ofe97hp6iINvFKUvQAvXVJfA/4NHCIi60RkpMPm7wJfA6uB54DrvJLLa9LlRWJVC/i1TxMDyeyInnPevHkUFRXx61//moqKijrbSLMWFJw4gpxQ69rtU5npRNdPogvesfjRBVVRlOR46X10SZL+HjGvDTDGK1kySTq8SOwWq5OVkSwsCLG+tJw2oSCmajdXXHMD2z8vBlOTsG3/E4dSc8wIvq9p4Sppntt4hFj85oKqKEpyNKLZAxrqRWK3WO1EbKGYGx9+lfXvPELV1kQLXMeOHXniiSe44IILLPMVpeI5lGzQ95sLqqIoyVGl4ENSfcLOkfBgvn37dq659lo2fvo3y+0uvfRSHnnkEdq3b297rFRmOk6xFH51QVUUxRlVChkg1WC2NqGgZSrrwoJQuGzmp2uIWpLygzncf25vijoaevXqxcZ16xL2C7TqQPuhY3jllfGu5G1IPAKEg+vGn5Va5TRFUfyBKgWPSTWYrXhhCTsrqhLagzlSq0ysqnMZY+jZsyfr4pRCyz6n0/aEK+nWyX52UF80CldR9j5UKXhMqimRJ81cVafaWpSWzZ3TZIsIkydP5seH9mL3rnJy23al/bAbaN7tME9NORqFqyh7F6oUPCbVYDa79lILt8949t9/fx78wyT+8fly1h9wJht31ujTu6IoKaFKwWNSTQ7ntL0xhilTprB69WomTpxouf+YMWP2Dt9eRVGygpbj9JhUg9nstr/00Gaccsop/PznP+f3v/89H3/8sWcyK4rSdNGZgsekuhgbv32X1nkcsvmf3HLxJMrL98wgRo0axeLFiwmFmnYsQGMo+6kojQmJz5LZmCgqKjLz5s3LthiesWzZMkaOHMlnn32W0Jefn8/MmTM57rjjsiCZP7AqWRpNL66KQVHsEZH5xpgiqz41H/mQiooKJkyYwFFHHWWpEE455RSWLVvWpBUCNJ6yn4rSmFDzkc/4/PPPGTFiBMuWJZS2pqCggIceeogrr7zSMkVFU6OxlP1UlMaEzhR8QllZGbfeeisDBgywVAjnnHMOK1as4KqrrlKFEEGL3StK+lGl4ANmz55N7969efDBB6mpqZvRdJ999uHNN99k2rRpdOnSJUsS+hMtdq8o6UfNR1mmurqaMWPG8NVXXyX0XXHFFTz00EO0a9cuC5L5H02zoSjpR72PfMCcOXMYNGhQbb3k7t27M3nyZIYOHZplyRRF2RtR7yOfM3DgQK6//npEhOuvv55ly5apQlAUJSt4WY7zBRH5TkSWxbRNEpEvRGSJiPxFRApi+u4QkdUiskpE9roR0RjDqlX2rpL3338///znP3n88cdp1apVBiVTFEXZg5czhZeA0+La3gcOM8b0Br4E7gAQkUOBi4FekX2eEpEAewlr167lzDPP5Mgjj2T16tWW27Rs2ZJjjz02w5IpiqLUxTOlYIz5GNgS1/aeMSZaLGAusG/k9dnA68aY3caYb4DVQH+vZMsUNTU1PPvss/Tq1Yvp06eza9cuRo0aVcfDqHhhCQMnzmL/cdMZOHEWxQtLsiixoihNnWyuKYwAZkReFwJrY/rWRdoSEJHRIjJPROZt2rTJYxHrz3/+8x8GDx7MNddcw44dO2rbP/roI5577jlgT5qGktJyDHsK8KhiUBQlW2RFKYjInUAV8Gq0yWIzS7coY8xkY0yRMaaoY8eOXolYb6qqqvjDH/5A7969+eijjxL6Bw4cyAknnABomgZFUfxHxuMUROQK4CfAyWaPP+w6oFvMZvsC6zMtW0NZsmQJI0eOxMpNtkWLFkycOJHrrruOnJywLtY0DYqi+I2MzhRE5DTgduAsY0xZTNfbwMUi0kxE9gcOAhIzwfmU3bt3c88999C3b19LhTB06FCWL1/O9ddfX6sQQNM0KIriP7x0SX0N+DdwiIisE5GRwBNAK+B9EVkkIs8AGGOWA28AK4C/A2OMMdU2h/YVc+fO5aijjuLee++lqqqqTl/btm156aWXmDFjBvvtt1/CvpqmQVEUv6ERzQ3g3nvvZfz48Vhdw/PPP5/HH3+czp07Ox5Di8QoipJphImeCgAACbFJREFUnCKaNfdRAzjwwAMTFEKnTp146qmnOPfcc10dY3ifQlUCiqL4Bk1z0QAuueQSzjjjjNr3V111FStXrnStEBRFUfyGKoUGICI8/fTT9O7dm5kzZ/LCCy/Qtm3bbIulKIpSb1QpJGHjxo1cffXVbN261bK/W7duLFq0iCFDhmRYMkVRlPSjawo2GGN49dVXufHGG9myZQuVlZW88MILlttqJTRFUfYWdKZgwZo1azjjjDO47LLL2LIlnL7pxRdf5P3338+yZIqiKN6iSiGGmpoann76aXr16sWMGTMS+p955pksSKUoipI5VClE+PLLLznxxBO57rrr+OGHH+r0NWvWjIkTJzJ16tQsSacoipIZmvyaQlVVFQ899BD33HMPu3btSugfNGgQzz//PAcffHAWpFMURcksTVopLF68mBEjRrBgwYKEvpYtW/LAAw9w9dVX18lXpCiKsjfTJEe7Xbt2cdddd1FUVGSpEIYNG8by5cu59tprVSEoitKkaJIj3vPPP89vf/vbhAR27dq145VXXmH69Ol07949S9IpiqJkjyapFEaPHk3v3r3rtF144YWsXLmSSy+9VOMOFEVpsjRJpZCXl8eUKVPIycmhS5cu/OUvf2Hq1Knss88+2RZNURQlqzTZheaioiLeeOMNTj75ZAoKCrItjqIoii9oskoB4Lzzzsu2CIqiKL6iSZqPFEVRFGu8LMf5goh8JyLLYtraicj7IvKfyP+2kXYRkcdEZLWILBGRo7ySS1EURbHHy5nCS8BpcW3jgH8YYw4C/hF5DzAMOCjyNxp42kO5FEVRFBs8UwrGmI+BLXHNZwN/jLz+IzA8pv1lE2YuUCAiXbySTVEURbEm02sKnYwxGwAi/6M+oIXA2pjt1kXaEhCR0SIyT0Tmbdq0yVNhFUVRmhp+WWi2ihYzVhsaYyYbY4qMMUUdO3b0WCxFUZSmRaaVwsaoWSjy/7tI+zqgW8x2+wLrMyyboihKkyfTcQpvA1cAEyP//xrTfr2IvA4cDWyLmpmcmD9//vci8t+45g7A9+kTOa34WTbwt3x+lg38LZ+fZQN/y+dn2aD+8u1n1yHGWFppGoyIvAacSFjojcA9QDHwBtAdWANcYIzZIuFkQ08Q9lYqA64yxsyr53nnGWOKGv4J0o+fZQN/y+dn2cDf8vlZNvC3fH6WDbyRz7OZgjHmEpuuky22NcAYr2RRFEVR3OGXhWZFURTFB+yNSmFytgVwwM+ygb/l87Ns4G/5/Cwb+Fs+P8sGHsjn2ZqCoiiK0vjYG2cKiqIoSj1RpaAoiqLU0qiUgt8zr9rIN0lEvojI8BcRKYjpuyMi3yoRGZpp2WL6bhURIyIdIu99ce0i7b+IXJ/lIvJATHtWr52IHCkic0VkUSTtSv9IezauXTcRmS0iKyPX6cZIe9bvDQfZ/HJfWMoX05+1e8NJNk/vC2NMo/kDjgeOApbFtD0AjIu8Hgf8PvL6dGAG4RQaA4BPsyTfECA38vr3MfIdCiwGmgH7A18BgUzKFmnvBswE/gt08Nm1Own4AGgWeb+PX64d8B4wLOZ6fZjFa9cFOCryuhXwZeQaZf3ecJDNL/eFpXyR91m9Nxyunaf3RaOaKRifZ161ks8Y854xpirydi7hFB5R+V43xuw2xnwDrAb6Z1K2CA8Dt1E315Qvrh1wLTDRGLM7sk00LYofrp0BWkdet2FPWpZsXLsNxpgFkdc7gJWEE0pm/d6wk81H94XdtYMs3xsOsnl6XzQqpWBDgzOvZpARhJ8ywAfyichZQIkxZnFcV9Zli3AwMEhEPhWRj0SkX6TdD/LdBEwSkbXAH4A7/CCbiPQA+gCf4rN7I062WHxxX8TK57d7I+7aeXpf7M01ml1nXs0EInInUAW8Gm2y2Cxj8olIPnAn4Wl8QrdFWzauXS7QlvA0vR/whoj8CH/Idy1wszFmmohcCEwBTiGLsolIS2AacJMxZruIlSjhTS3aPJUxXraYdl/cF7HyReTxzb1h8b16el/sDTMF32deFZErgJ8APzMR4x/Zl+8AwnbHxSLybeT8C0Sksw9ki7IOeCsyVf8MqCGcS8sP8l0BvBV5/SZ7pulZkU1EgoQHjleNMVG5fHFv2Mjmm/vCQj7f3Bs2187T+2JvUArRzKuQmHn18oi3wABcZl5NNyJyGnA7cJYxpiym623gYhFpJiL7Ey5F+lmm5DLGLDXG7GOM6WGM6UH4B3WUMeZ/+OTaEU6gOBhARA4G8ghnhMzqtYuwHjgh8now8J/I64xfOwlPCaYAK40xD8V0Zf3esJPNL/eFlXx+uTccvldv74tUV6az+Qe8BmwAKgl/USOB9oTrPf8n8r9dZFsBniS8Ar8UKMqSfKsJ2/kWRf6eidn+zoh8q4h4smRStrj+b9njYeGXa5cH/AlYBiwABvvl2gHHAfMJe3t8CvTN4rU7jrCZYEnM7+x0P9wbDrL55b6wlM8P94bDtfP0vtA0F4qiKEote4P5SFEURUkTqhQURVGUWlQpKIqiKLWoUlAURVFqUaWgKIqi1KJKQWmyRLJfvhLzPldENonIO9mUKxki8qGI+LaYvNK4UaWgNGV2AoeJSCjy/lSgJBuCRFIXKErWUaWgNHVmAGdEXl9COFANABFpIeFaCp+LyEIROTvS3kNEPhGRBZG/YyPtXUTkYwnXWFgmIoMi7T/EHPN8EXkp8volEXlIRGYDv3c4X0hEXpdw/v6pQFSJKUra0acTpanzOnB3xGTUG3gBGBTpuxOYZYwZIeEiMJ+JyAeEcwidaozZJSIHEVYkRcBPgZnGmN+KSADId3H+g4FTjDHVInK/zfmuBsqMMb1FpDfhKFZF8QRVCkqTxhizJJKW+BLg3bjuIcBZInJr5H1zoDvhvEdPiMiRQDXhgR3gc+CFSBKzYmPMIhcivGmMqU5yvuOBx2LkXZLap1QU96hSUJRwIrE/ACcSzhcURYDzjDGrYjcWkfHARuAIwibYXRAuxiMixxM2R70iIpOMMS9TN31x87hz73RxPshi2nelaaFrCooSNhnda4xZGtc+E/hFJFslItIn0t4G2GCMqQEuAwKR/v2A74wxzxHObhmt37tRRH4sIjnAOQ5y2J3vY+BnkbbDCJu5FMUTVCkoTR5jzDpjzKMWXb8BgsASEVkWeQ/wFHCFiMwlbDqKPu2fCCwSkYXAeUD0mOOAd4BZhLOt2mF3vqeBlhGz0W1kPk240oTQLKmKoihKLTpTUBRFUWpRpaAoiqLUokpBURRFqUWVgqIoilKLKgVFURSlFlUKiqIoSi2qFBRFUZRa/h95HxHWoVT0Y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7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Mani Kanth </a:t>
            </a:r>
            <a:r>
              <a:rPr lang="en-US" dirty="0" err="1" smtClean="0"/>
              <a:t>Prasanna</a:t>
            </a:r>
            <a:r>
              <a:rPr lang="en-US" dirty="0" smtClean="0"/>
              <a:t> </a:t>
            </a:r>
            <a:r>
              <a:rPr lang="en-US" dirty="0" err="1" smtClean="0"/>
              <a:t>Seelam</a:t>
            </a:r>
            <a:r>
              <a:rPr lang="en-US" dirty="0" smtClean="0"/>
              <a:t> (4555036)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1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data were aggregated from a number of sources including the American Community Survey (</a:t>
            </a:r>
            <a:r>
              <a:rPr lang="en-US" dirty="0">
                <a:hlinkClick r:id="rId2"/>
              </a:rPr>
              <a:t>census.gov</a:t>
            </a:r>
            <a:r>
              <a:rPr lang="en-US" dirty="0"/>
              <a:t>), </a:t>
            </a:r>
            <a:r>
              <a:rPr lang="en-US" dirty="0">
                <a:hlinkClick r:id="rId3"/>
              </a:rPr>
              <a:t>clinicaltrials.gov</a:t>
            </a:r>
            <a:r>
              <a:rPr lang="en-US" dirty="0"/>
              <a:t>, and </a:t>
            </a:r>
            <a:r>
              <a:rPr lang="en-US" dirty="0">
                <a:hlinkClick r:id="rId4"/>
              </a:rPr>
              <a:t>cancer.gov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b="1" dirty="0" smtClean="0"/>
              <a:t>Task</a:t>
            </a:r>
            <a:r>
              <a:rPr lang="en-US" b="1" dirty="0"/>
              <a:t>: Build a </a:t>
            </a:r>
            <a:r>
              <a:rPr lang="en-US" b="1" dirty="0" smtClean="0"/>
              <a:t>best possible regression </a:t>
            </a:r>
            <a:r>
              <a:rPr lang="en-US" b="1" dirty="0"/>
              <a:t>model to predict </a:t>
            </a:r>
            <a:r>
              <a:rPr lang="en-US" b="1" i="1" dirty="0"/>
              <a:t>"</a:t>
            </a:r>
            <a:r>
              <a:rPr lang="en-US" b="1" i="1" dirty="0" err="1"/>
              <a:t>TARGET_deathRate</a:t>
            </a:r>
            <a:r>
              <a:rPr lang="en-US" b="1" i="1" dirty="0"/>
              <a:t>"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039" y="3657929"/>
            <a:ext cx="8514286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2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has 33 columns of which there are 30 numerical variables , 2 categorical variables and the target variable ‘</a:t>
            </a:r>
            <a:r>
              <a:rPr lang="en-US" dirty="0" err="1" smtClean="0"/>
              <a:t>target_deathrate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The data has 3047 instances.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43" y="3408326"/>
            <a:ext cx="8685714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3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can see from the above figure, the data contains outliers in most of the columns.</a:t>
            </a:r>
          </a:p>
          <a:p>
            <a:r>
              <a:rPr lang="en-US" dirty="0" smtClean="0"/>
              <a:t>The data also has missing values which needs to be imputed.</a:t>
            </a:r>
          </a:p>
          <a:p>
            <a:r>
              <a:rPr lang="en-US" dirty="0" smtClean="0"/>
              <a:t>I have deleted the column with 95% missing values since it is useless to impute.</a:t>
            </a:r>
          </a:p>
          <a:p>
            <a:r>
              <a:rPr lang="en-US" dirty="0" smtClean="0"/>
              <a:t>I have two other columns which need to be imputed with 25% and 3% missing values which I have imputed with mean median and mode iteratively and found that mean gives the most accurate fit.</a:t>
            </a:r>
          </a:p>
          <a:p>
            <a:r>
              <a:rPr lang="en-US" dirty="0" smtClean="0"/>
              <a:t>This solves the problem of missing values but we have highly correlated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8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similar features and basic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features which are correlated.</a:t>
            </a:r>
          </a:p>
          <a:p>
            <a:r>
              <a:rPr lang="en-US" dirty="0"/>
              <a:t>[['</a:t>
            </a:r>
            <a:r>
              <a:rPr lang="en-US" dirty="0" err="1"/>
              <a:t>avgdeathsperyear</a:t>
            </a:r>
            <a:r>
              <a:rPr lang="en-US" dirty="0"/>
              <a:t>', 'popest2015', '</a:t>
            </a:r>
            <a:r>
              <a:rPr lang="en-US" dirty="0" err="1"/>
              <a:t>medianagefemale</a:t>
            </a:r>
            <a:r>
              <a:rPr lang="en-US" dirty="0"/>
              <a:t>', '</a:t>
            </a:r>
            <a:r>
              <a:rPr lang="en-US" dirty="0" err="1"/>
              <a:t>pctpubliccoveragealone</a:t>
            </a:r>
            <a:r>
              <a:rPr lang="en-US" dirty="0"/>
              <a:t>', '</a:t>
            </a:r>
            <a:r>
              <a:rPr lang="en-US" dirty="0" err="1"/>
              <a:t>pctmarriedhouseholds</a:t>
            </a:r>
            <a:r>
              <a:rPr lang="en-US" dirty="0"/>
              <a:t>']</a:t>
            </a:r>
            <a:endParaRPr lang="en-US" dirty="0" smtClean="0"/>
          </a:p>
          <a:p>
            <a:r>
              <a:rPr lang="en-US" dirty="0" smtClean="0"/>
              <a:t>The best way to deal with them is delete the first two columns as they pretty much resemble the initial column </a:t>
            </a:r>
            <a:r>
              <a:rPr lang="en-US" b="1" dirty="0" err="1" smtClean="0"/>
              <a:t>avganncount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The third column can be however replaced by the average of </a:t>
            </a:r>
            <a:r>
              <a:rPr lang="en-US" dirty="0" err="1" smtClean="0"/>
              <a:t>medianage</a:t>
            </a:r>
            <a:r>
              <a:rPr lang="en-US" dirty="0" smtClean="0"/>
              <a:t> male and </a:t>
            </a:r>
            <a:r>
              <a:rPr lang="en-US" dirty="0" err="1" smtClean="0"/>
              <a:t>medianagefemale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Similar process is done for the </a:t>
            </a:r>
            <a:r>
              <a:rPr lang="en-US" dirty="0"/>
              <a:t>columns  ['</a:t>
            </a:r>
            <a:r>
              <a:rPr lang="en-US" dirty="0" err="1"/>
              <a:t>pctprivatecoverage</a:t>
            </a:r>
            <a:r>
              <a:rPr lang="en-US" dirty="0"/>
              <a:t>', '</a:t>
            </a:r>
            <a:r>
              <a:rPr lang="en-US" dirty="0" err="1"/>
              <a:t>pctprivatecoveragealone</a:t>
            </a:r>
            <a:r>
              <a:rPr lang="en-US" dirty="0"/>
              <a:t>', '</a:t>
            </a:r>
            <a:r>
              <a:rPr lang="en-US" dirty="0" err="1"/>
              <a:t>pctempprivcoverage</a:t>
            </a:r>
            <a:r>
              <a:rPr lang="en-US" dirty="0"/>
              <a:t>']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takes us to the next step of dealing with categorical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are two categorical variables.</a:t>
            </a:r>
          </a:p>
          <a:p>
            <a:r>
              <a:rPr lang="en-US" dirty="0" smtClean="0"/>
              <a:t>Since </a:t>
            </a:r>
            <a:r>
              <a:rPr lang="en-US" dirty="0"/>
              <a:t>the variable ‘</a:t>
            </a:r>
            <a:r>
              <a:rPr lang="en-US" dirty="0" err="1"/>
              <a:t>binnedinc</a:t>
            </a:r>
            <a:r>
              <a:rPr lang="en-US" dirty="0" smtClean="0"/>
              <a:t>’ is a function of ‘</a:t>
            </a:r>
            <a:r>
              <a:rPr lang="en-US" dirty="0" err="1"/>
              <a:t>medincome</a:t>
            </a:r>
            <a:r>
              <a:rPr lang="en-US" dirty="0" smtClean="0"/>
              <a:t>’ which is numerical</a:t>
            </a:r>
            <a:r>
              <a:rPr lang="en-US" dirty="0"/>
              <a:t>,</a:t>
            </a:r>
            <a:r>
              <a:rPr lang="en-US" dirty="0" smtClean="0"/>
              <a:t> I removed the variable.</a:t>
            </a:r>
          </a:p>
          <a:p>
            <a:r>
              <a:rPr lang="en-US" dirty="0" smtClean="0"/>
              <a:t>The next variable ‘geography’ has unique categories for is row which makes it pretty much useless for the model.</a:t>
            </a:r>
          </a:p>
          <a:p>
            <a:r>
              <a:rPr lang="en-US" dirty="0" smtClean="0"/>
              <a:t>I removed the county and considered only the state which makes more sense.</a:t>
            </a:r>
          </a:p>
          <a:p>
            <a:r>
              <a:rPr lang="en-US" dirty="0" smtClean="0"/>
              <a:t>Even after removing the county, we have over 50 categories for the column and so I categorized some of the states as other depending on the value counts.</a:t>
            </a:r>
          </a:p>
          <a:p>
            <a:r>
              <a:rPr lang="en-US" dirty="0" smtClean="0"/>
              <a:t>I have used dummy variable to transform the variable so that it can be used for linear models.</a:t>
            </a:r>
          </a:p>
          <a:p>
            <a:r>
              <a:rPr lang="en-US" dirty="0" smtClean="0"/>
              <a:t>This ends the hassle with categorical variables and we move on to deal with outliers.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3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lot of outliers in the data which may inform a lot about the data.</a:t>
            </a:r>
          </a:p>
          <a:p>
            <a:r>
              <a:rPr lang="en-US" dirty="0" smtClean="0"/>
              <a:t>Using the z-score I have split the dataset into 2 sets one with 2558 rows  and the other with 494 rows which are outliers.</a:t>
            </a:r>
          </a:p>
          <a:p>
            <a:r>
              <a:rPr lang="en-US" dirty="0" smtClean="0"/>
              <a:t>I have analyzed the two datasets separately and found no meaning in the </a:t>
            </a:r>
            <a:r>
              <a:rPr lang="en-US" dirty="0" smtClean="0"/>
              <a:t>outliers dataset. </a:t>
            </a:r>
            <a:endParaRPr lang="en-US" dirty="0" smtClean="0"/>
          </a:p>
          <a:p>
            <a:r>
              <a:rPr lang="en-US" dirty="0" smtClean="0"/>
              <a:t>I finally discarded them in the code.</a:t>
            </a:r>
          </a:p>
        </p:txBody>
      </p:sp>
    </p:spTree>
    <p:extLst>
      <p:ext uri="{BB962C8B-B14F-4D97-AF65-F5344CB8AC3E}">
        <p14:creationId xmlns:p14="http://schemas.microsoft.com/office/powerpoint/2010/main" val="21498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a dataset that is clean without outliers but is not normalized.</a:t>
            </a:r>
          </a:p>
          <a:p>
            <a:r>
              <a:rPr lang="en-US" dirty="0"/>
              <a:t>As linear models cannot handle de-normalized data well. I have divided all numerical columns by 20% of the mean of the column so the total values will be in range of [-5, 5] and [0, 5] for positive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4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used the </a:t>
            </a:r>
            <a:r>
              <a:rPr lang="en-US" dirty="0" err="1" smtClean="0"/>
              <a:t>sklearn</a:t>
            </a:r>
            <a:r>
              <a:rPr lang="en-US" dirty="0" smtClean="0"/>
              <a:t> library to fit the model to the cleaned data.</a:t>
            </a:r>
          </a:p>
          <a:p>
            <a:r>
              <a:rPr lang="en-US" dirty="0" smtClean="0"/>
              <a:t>I have used the following </a:t>
            </a:r>
            <a:r>
              <a:rPr lang="en-US" dirty="0" err="1" smtClean="0"/>
              <a:t>regressors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Ordinary Least Squares</a:t>
            </a:r>
          </a:p>
          <a:p>
            <a:pPr lvl="1"/>
            <a:r>
              <a:rPr lang="en-US" dirty="0" smtClean="0"/>
              <a:t>Lasso.</a:t>
            </a:r>
          </a:p>
          <a:p>
            <a:pPr lvl="1"/>
            <a:r>
              <a:rPr lang="en-US" dirty="0" smtClean="0"/>
              <a:t>Ridge</a:t>
            </a:r>
          </a:p>
          <a:p>
            <a:pPr lvl="1"/>
            <a:r>
              <a:rPr lang="en-US" dirty="0" smtClean="0"/>
              <a:t>SVR(poly)</a:t>
            </a:r>
          </a:p>
          <a:p>
            <a:pPr marL="457200" lvl="1" indent="0">
              <a:buNone/>
            </a:pPr>
            <a:r>
              <a:rPr lang="en-US" dirty="0" smtClean="0"/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1667581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817</TotalTime>
  <Words>653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Machine learning</vt:lpstr>
      <vt:lpstr>Introduction to data</vt:lpstr>
      <vt:lpstr>Introduction to data</vt:lpstr>
      <vt:lpstr>Data cleaning</vt:lpstr>
      <vt:lpstr>Removing similar features and basic feature engineering</vt:lpstr>
      <vt:lpstr>Dealing with categorical variables</vt:lpstr>
      <vt:lpstr>Dealing with outliers</vt:lpstr>
      <vt:lpstr>Normalizing data</vt:lpstr>
      <vt:lpstr>Fitting the model</vt:lpstr>
      <vt:lpstr>Finding the best model</vt:lpstr>
      <vt:lpstr>PowerPoint Presentation</vt:lpstr>
      <vt:lpstr>Scores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Marc Rye</dc:creator>
  <cp:lastModifiedBy>Marc Rye</cp:lastModifiedBy>
  <cp:revision>14</cp:revision>
  <dcterms:created xsi:type="dcterms:W3CDTF">2020-02-16T17:28:46Z</dcterms:created>
  <dcterms:modified xsi:type="dcterms:W3CDTF">2020-02-18T07:28:26Z</dcterms:modified>
</cp:coreProperties>
</file>