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987" r:id="rId1"/>
    <p:sldMasterId id="2147483711" r:id="rId2"/>
    <p:sldMasterId id="2147483723" r:id="rId3"/>
    <p:sldMasterId id="2147483735" r:id="rId4"/>
    <p:sldMasterId id="2147483747" r:id="rId5"/>
    <p:sldMasterId id="2147483759" r:id="rId6"/>
    <p:sldMasterId id="2147483771" r:id="rId7"/>
    <p:sldMasterId id="2147484635" r:id="rId8"/>
    <p:sldMasterId id="2147484975" r:id="rId9"/>
  </p:sldMasterIdLst>
  <p:notesMasterIdLst>
    <p:notesMasterId r:id="rId79"/>
  </p:notesMasterIdLst>
  <p:sldIdLst>
    <p:sldId id="256" r:id="rId10"/>
    <p:sldId id="257" r:id="rId11"/>
    <p:sldId id="511" r:id="rId12"/>
    <p:sldId id="512" r:id="rId13"/>
    <p:sldId id="513" r:id="rId14"/>
    <p:sldId id="514" r:id="rId15"/>
    <p:sldId id="524" r:id="rId16"/>
    <p:sldId id="515" r:id="rId17"/>
    <p:sldId id="516" r:id="rId18"/>
    <p:sldId id="517" r:id="rId19"/>
    <p:sldId id="518" r:id="rId20"/>
    <p:sldId id="519" r:id="rId21"/>
    <p:sldId id="520" r:id="rId22"/>
    <p:sldId id="522" r:id="rId23"/>
    <p:sldId id="523" r:id="rId24"/>
    <p:sldId id="510" r:id="rId25"/>
    <p:sldId id="590" r:id="rId26"/>
    <p:sldId id="596" r:id="rId27"/>
    <p:sldId id="601" r:id="rId28"/>
    <p:sldId id="597" r:id="rId29"/>
    <p:sldId id="600" r:id="rId30"/>
    <p:sldId id="604" r:id="rId31"/>
    <p:sldId id="605" r:id="rId32"/>
    <p:sldId id="602" r:id="rId33"/>
    <p:sldId id="603" r:id="rId34"/>
    <p:sldId id="606" r:id="rId35"/>
    <p:sldId id="607" r:id="rId36"/>
    <p:sldId id="611" r:id="rId37"/>
    <p:sldId id="608" r:id="rId38"/>
    <p:sldId id="612" r:id="rId39"/>
    <p:sldId id="609" r:id="rId40"/>
    <p:sldId id="613" r:id="rId41"/>
    <p:sldId id="614" r:id="rId42"/>
    <p:sldId id="610" r:id="rId43"/>
    <p:sldId id="616" r:id="rId44"/>
    <p:sldId id="617" r:id="rId45"/>
    <p:sldId id="629" r:id="rId46"/>
    <p:sldId id="630" r:id="rId47"/>
    <p:sldId id="631" r:id="rId48"/>
    <p:sldId id="632" r:id="rId49"/>
    <p:sldId id="633" r:id="rId50"/>
    <p:sldId id="634" r:id="rId51"/>
    <p:sldId id="635" r:id="rId52"/>
    <p:sldId id="636" r:id="rId53"/>
    <p:sldId id="637" r:id="rId54"/>
    <p:sldId id="638" r:id="rId55"/>
    <p:sldId id="639" r:id="rId56"/>
    <p:sldId id="640" r:id="rId57"/>
    <p:sldId id="641" r:id="rId58"/>
    <p:sldId id="642" r:id="rId59"/>
    <p:sldId id="643" r:id="rId60"/>
    <p:sldId id="644" r:id="rId61"/>
    <p:sldId id="618" r:id="rId62"/>
    <p:sldId id="646" r:id="rId63"/>
    <p:sldId id="619" r:id="rId64"/>
    <p:sldId id="621" r:id="rId65"/>
    <p:sldId id="628" r:id="rId66"/>
    <p:sldId id="622" r:id="rId67"/>
    <p:sldId id="623" r:id="rId68"/>
    <p:sldId id="624" r:id="rId69"/>
    <p:sldId id="626" r:id="rId70"/>
    <p:sldId id="627" r:id="rId71"/>
    <p:sldId id="595" r:id="rId72"/>
    <p:sldId id="592" r:id="rId73"/>
    <p:sldId id="594" r:id="rId74"/>
    <p:sldId id="593" r:id="rId75"/>
    <p:sldId id="267" r:id="rId76"/>
    <p:sldId id="598" r:id="rId77"/>
    <p:sldId id="599" r:id="rId7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008000"/>
    <a:srgbClr val="009900"/>
    <a:srgbClr val="FFFFCC"/>
    <a:srgbClr val="F8F8F8"/>
    <a:srgbClr val="FFFFFF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1" autoAdjust="0"/>
    <p:restoredTop sz="91125" autoAdjust="0"/>
  </p:normalViewPr>
  <p:slideViewPr>
    <p:cSldViewPr>
      <p:cViewPr varScale="1">
        <p:scale>
          <a:sx n="86" d="100"/>
          <a:sy n="86" d="100"/>
        </p:scale>
        <p:origin x="119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180023" cy="18002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63" Type="http://schemas.openxmlformats.org/officeDocument/2006/relationships/slide" Target="slides/slide54.xml"/><Relationship Id="rId68" Type="http://schemas.openxmlformats.org/officeDocument/2006/relationships/slide" Target="slides/slide59.xml"/><Relationship Id="rId16" Type="http://schemas.openxmlformats.org/officeDocument/2006/relationships/slide" Target="slides/slide7.xml"/><Relationship Id="rId11" Type="http://schemas.openxmlformats.org/officeDocument/2006/relationships/slide" Target="slides/slide2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74" Type="http://schemas.openxmlformats.org/officeDocument/2006/relationships/slide" Target="slides/slide65.xml"/><Relationship Id="rId79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2.xml"/><Relationship Id="rId82" Type="http://schemas.openxmlformats.org/officeDocument/2006/relationships/theme" Target="theme/theme1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slide" Target="slides/slide60.xml"/><Relationship Id="rId77" Type="http://schemas.openxmlformats.org/officeDocument/2006/relationships/slide" Target="slides/slide68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slide" Target="slides/slide63.xml"/><Relationship Id="rId80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slide" Target="slides/slide58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slide" Target="slides/slide61.xml"/><Relationship Id="rId75" Type="http://schemas.openxmlformats.org/officeDocument/2006/relationships/slide" Target="slides/slide66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73" Type="http://schemas.openxmlformats.org/officeDocument/2006/relationships/slide" Target="slides/slide64.xml"/><Relationship Id="rId78" Type="http://schemas.openxmlformats.org/officeDocument/2006/relationships/slide" Target="slides/slide69.xml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Relationship Id="rId34" Type="http://schemas.openxmlformats.org/officeDocument/2006/relationships/slide" Target="slides/slide25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76" Type="http://schemas.openxmlformats.org/officeDocument/2006/relationships/slide" Target="slides/slide67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4" Type="http://schemas.openxmlformats.org/officeDocument/2006/relationships/slide" Target="slides/slide15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66" Type="http://schemas.openxmlformats.org/officeDocument/2006/relationships/slide" Target="slides/slide5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D9BA216-B987-4677-B9A9-0D7B9DFDD36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F25F257-A3BC-46C1-B3C1-7FC0B0A63EB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64" name="Rectangle 4">
            <a:extLst>
              <a:ext uri="{FF2B5EF4-FFF2-40B4-BE49-F238E27FC236}">
                <a16:creationId xmlns:a16="http://schemas.microsoft.com/office/drawing/2014/main" id="{460125EC-B764-4C00-9124-E2E25E53EC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469B9471-5EEB-4E5E-8C15-AAE688D404E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A7FDAFC0-CAD2-4378-8057-ADC24390F87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450CD231-2415-47C6-A35D-D3FEAB6107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E325449-2A49-4F30-B2A1-8244B268AC4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501659EF-0DDD-4376-88FA-96EEE083C0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600" y="4321175"/>
            <a:ext cx="84105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4B4B4B"/>
              </a:solidFill>
              <a:latin typeface="Arial" charset="0"/>
              <a:ea typeface="宋体" charset="-122"/>
            </a:endParaRPr>
          </a:p>
        </p:txBody>
      </p:sp>
      <p:pic>
        <p:nvPicPr>
          <p:cNvPr id="5" name="Picture 2" descr="C:\Documents and Settings\Yang Jufeng\桌面\11\主楼总理像\17.jpg">
            <a:extLst>
              <a:ext uri="{FF2B5EF4-FFF2-40B4-BE49-F238E27FC236}">
                <a16:creationId xmlns:a16="http://schemas.microsoft.com/office/drawing/2014/main" id="{473D3D0E-DDE2-4F5B-B7F9-3CC33F117508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307975"/>
            <a:ext cx="8370888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9">
            <a:extLst>
              <a:ext uri="{FF2B5EF4-FFF2-40B4-BE49-F238E27FC236}">
                <a16:creationId xmlns:a16="http://schemas.microsoft.com/office/drawing/2014/main" id="{85F8870D-4B23-4F7F-BF3A-B1B397892FB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437188" y="5876925"/>
            <a:ext cx="3311525" cy="720725"/>
            <a:chOff x="5436776" y="5877352"/>
            <a:chExt cx="3311688" cy="720000"/>
          </a:xfrm>
        </p:grpSpPr>
        <p:pic>
          <p:nvPicPr>
            <p:cNvPr id="7" name="Picture 3" descr="badge-logon">
              <a:extLst>
                <a:ext uri="{FF2B5EF4-FFF2-40B4-BE49-F238E27FC236}">
                  <a16:creationId xmlns:a16="http://schemas.microsoft.com/office/drawing/2014/main" id="{CF835337-B079-4096-964C-2FD57722D0B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291" y="5877352"/>
              <a:ext cx="720000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14">
              <a:extLst>
                <a:ext uri="{FF2B5EF4-FFF2-40B4-BE49-F238E27FC236}">
                  <a16:creationId xmlns:a16="http://schemas.microsoft.com/office/drawing/2014/main" id="{7B9FE9D0-B989-4D33-872D-FDBC3A74CA17}"/>
                </a:ext>
              </a:extLst>
            </p:cNvPr>
            <p:cNvSpPr txBox="1"/>
            <p:nvPr userDrawn="1"/>
          </p:nvSpPr>
          <p:spPr>
            <a:xfrm>
              <a:off x="5436776" y="6093035"/>
              <a:ext cx="3311688" cy="339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zh-CN" altLang="en-US" sz="1600" dirty="0"/>
                <a:t>计算机学院</a:t>
              </a:r>
            </a:p>
          </p:txBody>
        </p:sp>
      </p:grpSp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3448050"/>
            <a:ext cx="8382000" cy="81915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4435475"/>
            <a:ext cx="8382000" cy="1279525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18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83765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FD91316-F71A-4385-9FF4-8A4E8A33DF4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AE2B305-82A2-4494-844A-BADB617CFA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01DE57-91F3-420A-89A7-7617194049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42680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E5A5D54-12EC-4D4E-8F30-BE0788A3D8D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7610B9-760E-4C38-A075-3306B72BB24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20889037-03F2-4F9D-93AC-1D2E28BC7D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629016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2763"/>
            <a:ext cx="1846262" cy="55864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2763"/>
            <a:ext cx="5389563" cy="55864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93D659B-9A9D-4737-BBFF-8F2D1B3C59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5DA126-3438-4570-B8AB-5048B0EBD51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B0E7094B-A480-4E98-8D48-B2225C8185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517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5250" y="506413"/>
            <a:ext cx="1841500" cy="55895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7575" y="506413"/>
            <a:ext cx="5375275" cy="55895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6A0A0CE-FE56-41E8-801B-B746D34310D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D69F935-7502-4634-B30A-F23D8180143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E49663-EFC1-485F-9A70-C9DCC14F36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984089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602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024A7CCE-7484-4742-862E-10FF7B212C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2082800" y="6524625"/>
            <a:ext cx="2130425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B4B4B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A91D8A26-6566-4B29-8F2D-EA9953CD8F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55E3E3-E25A-45E2-A7AC-F63CCC3BA8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946388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9A4D40E2-15F2-476B-8A0D-09D9E10EB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pic>
        <p:nvPicPr>
          <p:cNvPr id="4" name="Picture 5" descr="hc_DividerBG_purple">
            <a:extLst>
              <a:ext uri="{FF2B5EF4-FFF2-40B4-BE49-F238E27FC236}">
                <a16:creationId xmlns:a16="http://schemas.microsoft.com/office/drawing/2014/main" id="{B8B19D72-AD23-4FF8-AB00-3D7C5682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hc_Divider_TransLogo">
            <a:extLst>
              <a:ext uri="{FF2B5EF4-FFF2-40B4-BE49-F238E27FC236}">
                <a16:creationId xmlns:a16="http://schemas.microsoft.com/office/drawing/2014/main" id="{68452AA5-0FBC-4F55-A1F3-DB01A6E38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71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6587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301A8B2-CDF1-456A-AA70-8CB5EFEF4D4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0F28E2-33D0-47D1-A3EF-9EA13EE31C9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A0CE698-B7CA-4756-AD5A-5F3EB5E6B5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6912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61FDA96-C741-46FB-A74D-1B281C9088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9B9A75-87FF-4F42-96B4-03092DB49F9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B608321-8A90-4B1D-BFA2-82E23AF0E1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4609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B8FB943-3653-4ABD-8194-B8DCBF328A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CCC8FE-775D-45EE-BEB6-E1028370C9D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A29ABA4-251B-4480-A503-5905F5BA54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1447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2B07C13-EC8D-441E-8323-E36E6B0F314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55F3AC-F197-44B6-8FDC-ED3BD3EFF76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D7C8CC69-2357-43C9-9674-AA60DD0309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1391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EA739EB0-D615-40A1-BD2C-9A5FCDF9E3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0F8058-7368-40DE-8992-4A56DA6357A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D6B71BB-36EA-4D4B-A347-B7099CFEEE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2175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B13AD32D-B775-4711-9E20-C674DA91645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ED14C0-DF8D-4793-937D-1A2B9B69766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9EB2A021-D628-4AFE-91CE-5B9A6E30AD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7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B1CBC0E-67F6-4EA6-A9F3-384025F8CF2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63DFF5B-42F6-4251-9A3A-97E5A019C00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7F68B-E9CD-4814-BAB3-57B813231F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897507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8AEDB85-E1C3-46F5-8DEB-CEAB03F839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799E04-579E-4B8F-897B-DB3590B1010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588FD821-37C4-4BAF-A3C8-3D5807D710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6694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A6E18D8-19CA-4CF6-B2E3-FFE34B5E9F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F9487C-BB58-4DC6-AA4E-B286A182EA1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4C198075-3173-4572-B861-D9F9ECF5C5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88759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E2341B0-4FC2-4D42-BF94-26E9D7A1ACB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A97466-B83B-4610-9E3B-1F5C06D32DC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EB6315C-5FDF-4306-B53C-9D760AD55F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6855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2504E04-7DAE-49B7-B4EB-EABEF34124A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267BCD-2FA6-4A54-8D3E-EB763D353F7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CD09829-A947-4833-8D33-E657DB684F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72695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311150"/>
            <a:ext cx="8420100" cy="1665288"/>
          </a:xfrm>
        </p:spPr>
        <p:txBody>
          <a:bodyPr/>
          <a:lstStyle>
            <a:lvl1pPr>
              <a:lnSpc>
                <a:spcPct val="90000"/>
              </a:lnSpc>
              <a:defRPr sz="41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2390775"/>
            <a:ext cx="8382000" cy="1152525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20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3177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8308EB-C4EC-4CEB-BFBE-21D5DAB1F72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0FC4895-39E6-4473-B857-8CDDBA65D17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5" name="Picture 4" descr="TR_SlideLogo_BW600">
              <a:extLst>
                <a:ext uri="{FF2B5EF4-FFF2-40B4-BE49-F238E27FC236}">
                  <a16:creationId xmlns:a16="http://schemas.microsoft.com/office/drawing/2014/main" id="{D75A6650-C47E-4EFE-84F7-0FE04E6E57C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5" descr="hc_DividerGraphBG_purple">
            <a:extLst>
              <a:ext uri="{FF2B5EF4-FFF2-40B4-BE49-F238E27FC236}">
                <a16:creationId xmlns:a16="http://schemas.microsoft.com/office/drawing/2014/main" id="{C308B83E-3232-4215-98A4-5961706CC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92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0515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AF62A983-839C-48B5-B296-54E2FD7201F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E40308-7E02-43B6-A687-BD6B8AE4590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FB70275-6C29-4D26-A2CC-F7D394E24C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67533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A3EF4EFC-0329-4A22-A7D8-4FBDB3B7CBB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88A7B5-4D41-443E-8812-B86CCA4B9AB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F8E5D7D-B9BA-473F-A6AC-8807972B6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29539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3AF6A2C-4197-4FC5-ADCD-619FB70418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41CCBD-2539-48CE-8956-1D33C4BBA9B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5C64FE3-C27D-4CA5-8DC7-04BB5E6644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0628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F23C439-FF90-46F7-B350-5E8FBF464A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F6F294-F011-458E-A65C-68985FAD179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55894DB3-979F-4BBF-88AF-500C78F76D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04E32C8-E2F2-438B-A3CB-DE3D161932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8D6B4C4-1CC8-4D36-A573-9F0930A5DA6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8D8077-C8D8-4A47-9FDE-08EC5A4C84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69124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48AD22AE-5355-40A4-90F5-8D177D911D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00C0B7-B7B3-485E-B2CA-2669D947789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1DFD9193-9711-44B6-85C7-94E2388398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9185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1ECAD9E4-6B3C-4DE3-B649-9C0D5A617B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FD7241-364A-45C0-A923-5BA1EC35043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90C63DAA-A83C-4614-B165-689BEA7DC0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28884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8A79022-7EA4-4765-A6CB-594A57DE3EB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51F241-2E68-47A4-952E-7A9E766E9B7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B92EEBBE-5E5D-4CBD-9008-D4453F6BBC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12112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DBC01B8-795D-4127-96F0-123B7ED319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D4A95C-7EC3-4A35-B1B8-4A35811B5A3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CC09D7D-7CBA-48D2-AC3E-13F441462A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94376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1D1DF18-C723-4FF0-AA42-6C3840C0A6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4E2A99-3CFD-4863-9F08-18D6E4438FD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21FC83C-0A84-4D81-B11D-72D46E72F9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58895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BC6639E5-8C68-4603-AC14-F7FCEA140F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C3AA6A-FF03-434D-A927-EF6A36BD378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0F357D2-55A9-4612-A689-1CF21D000E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71381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hc_DividerBG_Wgrey">
            <a:extLst>
              <a:ext uri="{FF2B5EF4-FFF2-40B4-BE49-F238E27FC236}">
                <a16:creationId xmlns:a16="http://schemas.microsoft.com/office/drawing/2014/main" id="{CDD12112-DE33-4BC4-82DD-FBCFA5E1A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hc_Divider_TransLogo">
            <a:extLst>
              <a:ext uri="{FF2B5EF4-FFF2-40B4-BE49-F238E27FC236}">
                <a16:creationId xmlns:a16="http://schemas.microsoft.com/office/drawing/2014/main" id="{FCDFE431-6C02-42F1-B037-B14921AC6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28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43245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80F2823-B53C-4BD1-A13C-8374FB5495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5D3F7-6136-4251-8244-66C8EED9839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3">
            <a:extLst>
              <a:ext uri="{FF2B5EF4-FFF2-40B4-BE49-F238E27FC236}">
                <a16:creationId xmlns:a16="http://schemas.microsoft.com/office/drawing/2014/main" id="{1BD81E85-DD34-45C4-928E-AC1AFD69C8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869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F93754A-1995-4EAF-BBA4-7124EA3B9F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F63B1-F4F9-463C-9265-2FF4B93DF02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3">
            <a:extLst>
              <a:ext uri="{FF2B5EF4-FFF2-40B4-BE49-F238E27FC236}">
                <a16:creationId xmlns:a16="http://schemas.microsoft.com/office/drawing/2014/main" id="{98861F76-4E6F-4F98-B047-AF3A01453D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62151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E4A868F-C57B-4B5D-8B30-E10739D65CD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26C585-3673-488C-AAF6-7696F95AB56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DA7BF117-2D32-40EB-9C0D-D08CEA0EBB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089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7575" y="1525588"/>
            <a:ext cx="3608388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525588"/>
            <a:ext cx="3608387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4538283-2720-41DD-8EBE-A7CD522101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C0FC94-2229-483C-895B-6A2E8F51EDE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6D4998-B963-4D1B-A13A-9566EB4EDC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31859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6BEEC6F-74AE-4BCB-95CF-36C1170AA21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9A3929-A563-4BFF-8BF8-751D91C423F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DD73C5EF-DD3B-484F-9688-167F65F89E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57896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26A45678-6533-4CBF-801A-F9216C94827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1AF205-353C-4B44-91A5-72808851762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23">
            <a:extLst>
              <a:ext uri="{FF2B5EF4-FFF2-40B4-BE49-F238E27FC236}">
                <a16:creationId xmlns:a16="http://schemas.microsoft.com/office/drawing/2014/main" id="{17E47016-8768-4F05-8E4A-5F88A99417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39928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7A15AC3B-B1C7-4D65-8C00-208B37CB965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570128-4EAD-4A1B-977B-8DB89704CD7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23">
            <a:extLst>
              <a:ext uri="{FF2B5EF4-FFF2-40B4-BE49-F238E27FC236}">
                <a16:creationId xmlns:a16="http://schemas.microsoft.com/office/drawing/2014/main" id="{02E4AB32-31F6-4A57-8CF2-D9573EE3FE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68505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1D21BDC-390C-4AD3-AF4C-761F856D69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BE0BAE-78B6-4318-AA9A-8DDBB72D4A2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DF579660-13C2-4884-B797-DDEF84AA76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00667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9597432-13E2-41AB-82FD-8DF8297EEA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351299-6D67-4275-A382-DB494ABD1E3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A5204AA2-6001-4401-9221-8E9659E673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96584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5E18DF3-16D9-47F1-B73C-EADEF05DA8D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141233-214B-40C2-B254-254C5ED3B02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3">
            <a:extLst>
              <a:ext uri="{FF2B5EF4-FFF2-40B4-BE49-F238E27FC236}">
                <a16:creationId xmlns:a16="http://schemas.microsoft.com/office/drawing/2014/main" id="{215ADD85-1F46-468A-A82D-95C9213519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16042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7463A5C-22CA-4939-A9C1-D3009DE76D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CC7B67-4889-4B10-8D00-CE431C05F90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3">
            <a:extLst>
              <a:ext uri="{FF2B5EF4-FFF2-40B4-BE49-F238E27FC236}">
                <a16:creationId xmlns:a16="http://schemas.microsoft.com/office/drawing/2014/main" id="{047FF29D-D8A2-4EEA-AAE0-EFDF6AADAC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64542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AAF2D68-5692-440A-8A98-CECB9FAED79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2BF348C-F51D-4AB3-97A1-FDC01056B3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5" name="Picture 4" descr="TR_SlideLogo_BW600">
              <a:extLst>
                <a:ext uri="{FF2B5EF4-FFF2-40B4-BE49-F238E27FC236}">
                  <a16:creationId xmlns:a16="http://schemas.microsoft.com/office/drawing/2014/main" id="{A0700A90-FEFF-4BF0-864B-66B89150326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9" descr="hc_DividerGraphBG_Wgrey">
            <a:extLst>
              <a:ext uri="{FF2B5EF4-FFF2-40B4-BE49-F238E27FC236}">
                <a16:creationId xmlns:a16="http://schemas.microsoft.com/office/drawing/2014/main" id="{F876F9FF-124E-4D03-8C05-6F2B99AF3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333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679575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02018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A5B4839-D46E-4377-934F-C3D9DA89A1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1D5582-584F-4EA9-A143-48A254C8E6F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7A31E256-EFD9-4441-AD3E-B948B8E0D2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87856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951C2F3-D393-4BAA-A89B-1B2C1D8884B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CB95BC-966F-44F7-BE04-60C33F2FF7F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9346E073-3DD0-403D-B663-ECB52A16CE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10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1951783-E6BB-4A72-96A0-F60F8C68B06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C68F370-7709-4A65-BDC2-0D6FB07BC30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030B3-4764-4B4C-AB4D-3BB92F7F7C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4096045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1A88452-A8A6-4852-BC00-3424BB87946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26D7EA-4984-4534-A347-27C80E1798E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F717D7E2-E6AB-4A12-9C3F-9ED5BB1144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27163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E0B61FFA-269F-40CC-AEDF-9CAD0BC578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5DA0E6-2AE8-4A8E-8BCC-B850DE1C955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5FC86E77-A725-414D-935C-0BA3D89308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02098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7831B441-752D-423C-A680-B2B2D7EEAB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59BDA4-A415-42C9-838E-D8EFCADBA9C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2E7053FF-0A6E-41BA-8097-A2382D2D52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05587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AEB62841-9F42-4BAE-BF26-59D49C1B1EA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29EB51-A876-4257-A949-ABF8B8434B6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A6ABDF76-5271-4621-9722-8C07610910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293948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DE5D7D5-B0EA-4061-85B0-B65A1DC391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B5BBC9-3AC8-406B-B01E-8C003E4767E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E1439A50-379F-4049-B795-435538417C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61155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E73850D-140D-4D27-9FA1-EAB63277072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E4DB6D-0454-45F2-86DB-55562134F9C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8AD82C38-19F4-4196-A1DB-D209BF5FB5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631845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859C77BC-55DB-4765-BB34-F9365ED0F47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4FA908-4050-4F5E-8A88-109338E3F9C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708E86F1-617D-46E3-980F-C5D775E1C2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585005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493713"/>
            <a:ext cx="1846262" cy="56054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493713"/>
            <a:ext cx="5389563" cy="56054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6843495-2ADD-4BDC-A06A-32A5C2F093D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83DC4-6F59-49BB-A2D6-F0BBB26EE1E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29BCEA32-A3E4-4BB6-8F7B-6DBE1292C0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75319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hc_DividerBG_Cgrey">
            <a:extLst>
              <a:ext uri="{FF2B5EF4-FFF2-40B4-BE49-F238E27FC236}">
                <a16:creationId xmlns:a16="http://schemas.microsoft.com/office/drawing/2014/main" id="{D7F08385-C8D5-4E03-B813-FBAF4AA34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hc_Divider_TransLogo">
            <a:extLst>
              <a:ext uri="{FF2B5EF4-FFF2-40B4-BE49-F238E27FC236}">
                <a16:creationId xmlns:a16="http://schemas.microsoft.com/office/drawing/2014/main" id="{31538DD3-82D6-440D-846B-98B544A40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53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177438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D4F32D1-E08B-46B8-A2F7-3C7E3BD37BA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065053-3E1F-4F50-8AFB-E47E6E57DF3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AA28408-9F44-4C1A-91FD-34F15877C3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936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E5E8699-FDA7-483E-8041-3C9A00B491E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99937A7-D88A-4E19-AC88-95BA96D3A93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FA2067-F994-447D-BF61-1ACB5BE664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892580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BAB734B-9499-487B-975F-458F7DAFC22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928385-01CE-495A-BBEF-E3B19667A6B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353DCB7-215B-479F-8E68-B9AF83682C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81226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160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160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7A63A5B-0176-48BF-BA4C-F324F461A6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807431-0147-494E-9BBB-B21C95CDEE9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5847603-06FF-413A-BF41-860FBA2728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610551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ED744130-DC6E-4CC7-9C11-52266FCD0C1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F0B007-7F95-4BEC-B4FB-14DFFD5A54B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C339A22F-F6F8-4664-AD65-507FF5560D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772013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94A1EC88-FEC7-4C87-B311-BDD45C9EF6A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5D18EF-9CAF-4D5F-B7D1-4F44D03D67B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3711418-F090-4C79-A648-A143D9D9B0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383926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CFC957F-4792-41EE-AF9A-250D9DADD7A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777B71-F8E6-4C1B-9093-0AAC55A7893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9FC3F42C-CC08-41E0-BC49-F55D07ED9A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374471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84BF816-B488-411C-872B-67F15194D4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0D175-51A8-4EE2-A84B-91421AD1E18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9F0DCB82-C229-4712-B260-1C17E3E82B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290306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AF0A2B2-E32A-45BC-BB98-BF99BE6E0A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70CC19-CB25-43DB-8801-63DCBB47564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FFEC562-07AD-4CA7-ACB1-882541E090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586732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9534327-D7DE-4FEC-807C-DF973CB229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0AFC8E-514E-4490-8874-5B664B363DF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BA59B44-792E-4A94-BE1C-5985336DA2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12935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487363"/>
            <a:ext cx="1846262" cy="5599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487363"/>
            <a:ext cx="5389563" cy="5599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87E041B-E018-41DF-B717-7B9131379D5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C55931-2980-4A19-B07E-1543BD92123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24679B3-495F-4FB4-B741-DAE8EB6F45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479713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7299033-A36C-4673-8965-C6F14CEE0F9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E3A418C-45A3-48BF-A8B6-6FAE3C971A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5" name="Picture 4" descr="TR_SlideLogo_BW600">
              <a:extLst>
                <a:ext uri="{FF2B5EF4-FFF2-40B4-BE49-F238E27FC236}">
                  <a16:creationId xmlns:a16="http://schemas.microsoft.com/office/drawing/2014/main" id="{C7BC971E-159E-461D-901B-DA142F1FE34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9" descr="hc_DividerGraphBG_Cgrey">
            <a:extLst>
              <a:ext uri="{FF2B5EF4-FFF2-40B4-BE49-F238E27FC236}">
                <a16:creationId xmlns:a16="http://schemas.microsoft.com/office/drawing/2014/main" id="{E4ABA8E2-8A6C-4B87-81DD-644BA54D8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743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8684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3C9D035-E455-430B-A3EA-6D7EB5FDF38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0036EE8-96E2-4108-B40E-C6E39E8D5F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3F1245-26EA-4ABC-A409-FB25A1C9E6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0050143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F39D060-34C7-4BB3-8C0D-24299585105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5A5A03-7EAC-4EDD-9420-6BAA9A83A4D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644C7738-EF2E-46C5-AE9A-41840CECE7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399918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8BE2FBF2-B593-4DCD-8627-8D26755E7B1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4AA6E2-2E77-4531-A019-245BAD00174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557C25E2-1494-4D5D-9CDF-F04DB3C58A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58623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C1B9F07-7095-4115-B4C9-8F5F8BF427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AE4C57-2DAD-4178-8631-4B27FDE0651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8B520DB8-104C-41A5-840A-45B0810F98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45126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3CE8847-6B92-4516-BD52-8A1B4D733DD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D78561-5047-4528-B0DE-D02040DE2A8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0E9EA0B4-AD2F-46D5-995F-F195E35704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68051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3FA9FC60-E15D-4B13-870D-C82BB78E3BC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A303A-896D-49CB-8EE9-6307B8A4288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4A486F12-1667-4F06-9681-01D9A7E16A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90211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C340C5F4-C75B-4F53-9135-CBDF89A28A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E19109-D3A6-4455-8D2C-B34416EFE11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FF80F647-812B-4B0E-BCDD-DC1DEFC4D7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207802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B57E218-DA4B-4ACA-BA23-E76AE2DBE8F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A7B152-7D70-404B-BB4A-EBCC5636F0A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D3F5F501-0DD9-4C7E-9905-D82D712291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922126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C5448DE-A961-43B0-AFFE-843165C20BD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1F1804-05CE-4363-9624-461922B163E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B364E405-3189-4F63-91C2-6FF6F6AEFB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035067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60CEFEF-1A38-4BFC-B4EC-10506A41317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635A39-0D26-4295-9CD6-1B5666F98B0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164EF194-2113-41AF-8898-70A1422A61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729169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00063"/>
            <a:ext cx="1846262" cy="5599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00063"/>
            <a:ext cx="5389563" cy="5599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4D89AC2-2B68-407A-91BF-D0F3C291CFB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817DF-04D9-41C1-93D5-5DFC0A2F491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D25756FA-55CC-4E60-87CE-84D5B72E0C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528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1F264B5-C0DC-4329-A92A-F0F0EA44E3D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8C90BD-8166-4264-ACBF-600AF8DFA7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14A22A-8400-41A2-93E8-596D86018D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9264827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" descr="hc_DividerGraphBG_blue">
            <a:extLst>
              <a:ext uri="{FF2B5EF4-FFF2-40B4-BE49-F238E27FC236}">
                <a16:creationId xmlns:a16="http://schemas.microsoft.com/office/drawing/2014/main" id="{CE4E345A-6DFA-434D-AF7A-CEA728C6A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71135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D5A0EC1-A240-40D0-A09E-4B1EBE0F05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1BDED5-E64D-4D80-8535-1FC338F5FF9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1A704194-7CE3-43B0-B7BF-E275BC72DF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17163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38A9BC0-E6A7-4735-842C-B92B120EA2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FAEC8C-4A21-49E4-9E93-F29CB9E2DB0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1676AE0C-1230-4BF2-BABE-8655633896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356900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D874617-D804-4AE2-8519-87B1792BC11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C03483-9C7E-4DBA-B625-25DF7166F1E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6385494-DFD4-4566-9BA0-2A3CDFE9C4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496338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3A961F9F-8F86-467F-85E4-3D700A46BC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E1BD16-2709-4D5D-BDD9-EF991AD690E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2ADD5488-8EC0-4DA0-88DA-9D01D80074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781767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22D8F67-5361-40EE-A847-2D807DC52D0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C56E79-651F-4014-B4D1-8264EFB6CE1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1E5A052D-9276-4DA9-ACC8-323752441F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281019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1136C0EC-3E33-4293-9732-55F45EAFB71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A3E9BE-606F-4068-BE8E-C98F7686057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4EC6DC41-B01E-481B-819D-8C6FFDE84C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76919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4A4B9E4-7858-4566-BF69-2C0C1CF2A8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444A3-34A5-45A2-8925-7EEEF62D7A0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90BF51C-8B16-490B-9B3D-DDC885157C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15304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7AF6EF4-0757-4C2D-824F-4A45010D59D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A3BF9B-12B1-4807-9356-D8553ABEBD1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6B80A23-B14D-4499-A875-0DC810AEEB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86581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05BDEA0-612D-4715-B849-4905493E2A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E33633-FF92-4A9D-8E94-0682E096FE8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BE69122A-F4B7-4163-9919-2BE0FDBF11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197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F80500-B5CB-4DAA-96DE-C1DCC646858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0CF9A5-6431-434C-A11E-81C5BAE5AC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307F19-AA65-478D-B67F-2F58AFAC62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4421731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8C4CA4E-43F8-48CE-8803-6A5E7F17EB3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BFB794-CBDB-49E4-81BC-11CAFA73041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D0E893F-7DD5-4289-93D4-335BD9B23B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636406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1" descr="hc_DividerBG_blue">
            <a:extLst>
              <a:ext uri="{FF2B5EF4-FFF2-40B4-BE49-F238E27FC236}">
                <a16:creationId xmlns:a16="http://schemas.microsoft.com/office/drawing/2014/main" id="{8E6793DC-3ADB-4A18-8DB0-ED2E1487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3" descr="hc_Divider_TransLogo">
            <a:extLst>
              <a:ext uri="{FF2B5EF4-FFF2-40B4-BE49-F238E27FC236}">
                <a16:creationId xmlns:a16="http://schemas.microsoft.com/office/drawing/2014/main" id="{343B4708-CC5C-4DD5-A5C0-F565CD321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978388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27736F8-7CC1-41B8-8398-33CDD01F4B6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35DD2B-A490-45F3-BB25-669AC9B8BE2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7A87AA74-C7A5-4574-BC94-D5D2AC5988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550793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4D678AD-28A3-40DD-8A82-EC2EE6EBE32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1F3DCE-3FE9-413A-8728-12E45A31B01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74A42C9F-3B62-4410-9D53-FB37951CCD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877701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6E90B7F-A15C-4494-BCE4-ABE570CDF4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8C381-CEE6-4EC3-BDB4-88EF854ABBA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8474403A-E1C8-4760-9B3D-3F1EF31379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938449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57D4D86-82E2-404C-9EB8-4537122213A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9EC4F9-3218-47F6-B1E4-8CA365AAD20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0C512097-FFC0-4913-8775-A7368F9C0B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218226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1036DF40-C994-457B-9EE9-DF9BEC421E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0C5FC-30E0-4F5C-AB3D-860011C6574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E95BA139-562E-4536-8C4E-630BFE9095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814760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751C66F2-1198-4F1E-BCF2-69331E36471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1D21AC-0DB5-45E6-98A7-20EA57F2F9E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53A0523C-5FB8-444C-88AF-BAEB42B72D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25833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104D155-8BCA-48F1-BC42-6B52CD151B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75C9D6-08AB-443A-A867-ED6566C83B7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81FD6911-2ED4-40C6-8B1F-2161448D05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520674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99F5E1C-1960-4A05-A364-86D5E3355F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305085-F4C1-4DB9-9F49-AB4BD35D74E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2B8191A9-B3A2-4BE4-BE0A-3F49DE1BC4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089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7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9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10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1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13.jpe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image" Target="../media/image1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9" name="Text Box 21">
            <a:extLst>
              <a:ext uri="{FF2B5EF4-FFF2-40B4-BE49-F238E27FC236}">
                <a16:creationId xmlns:a16="http://schemas.microsoft.com/office/drawing/2014/main" id="{02A97CF0-70F6-429B-9450-4CF15CA93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1530350"/>
            <a:ext cx="216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Clr>
                <a:srgbClr val="FF8000"/>
              </a:buClr>
              <a:buFontTx/>
              <a:buChar char="•"/>
              <a:defRPr/>
            </a:pPr>
            <a:endParaRPr lang="zh-CN" altLang="zh-CN">
              <a:solidFill>
                <a:srgbClr val="4B4B4B"/>
              </a:solidFill>
              <a:latin typeface="Arial" charset="0"/>
              <a:ea typeface="宋体" charset="-122"/>
            </a:endParaRP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F06A9884-C613-41E9-9EAF-5C66556257B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4D125882-A52E-49FD-BD9E-01FFC891645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0363" y="6394450"/>
            <a:ext cx="9017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4B4B4B"/>
                </a:solidFill>
              </a:defRPr>
            </a:lvl1pPr>
          </a:lstStyle>
          <a:p>
            <a:fld id="{76C87CEF-ACD1-4939-BACB-CBD7D560F7B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1" name="Rectangle 14">
            <a:extLst>
              <a:ext uri="{FF2B5EF4-FFF2-40B4-BE49-F238E27FC236}">
                <a16:creationId xmlns:a16="http://schemas.microsoft.com/office/drawing/2014/main" id="{F96A9A53-3418-45DF-9A96-070180034C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506413"/>
            <a:ext cx="73691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102" name="Rectangle 15">
            <a:extLst>
              <a:ext uri="{FF2B5EF4-FFF2-40B4-BE49-F238E27FC236}">
                <a16:creationId xmlns:a16="http://schemas.microsoft.com/office/drawing/2014/main" id="{FD019987-7B96-45DA-B56D-50D2C855A8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1525588"/>
            <a:ext cx="736917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37907" name="Line 19">
            <a:extLst>
              <a:ext uri="{FF2B5EF4-FFF2-40B4-BE49-F238E27FC236}">
                <a16:creationId xmlns:a16="http://schemas.microsoft.com/office/drawing/2014/main" id="{362B49A8-B6A9-4EC0-8B3F-F7B9E5B2F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7575" y="1365250"/>
            <a:ext cx="73691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4B4B4B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4104" name="组合 15">
            <a:extLst>
              <a:ext uri="{FF2B5EF4-FFF2-40B4-BE49-F238E27FC236}">
                <a16:creationId xmlns:a16="http://schemas.microsoft.com/office/drawing/2014/main" id="{2C5156D2-58AE-4953-8FFC-5BD353F0353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95288" y="6200775"/>
            <a:ext cx="2916237" cy="541338"/>
            <a:chOff x="4716016" y="5877352"/>
            <a:chExt cx="2915825" cy="540000"/>
          </a:xfrm>
        </p:grpSpPr>
        <p:pic>
          <p:nvPicPr>
            <p:cNvPr id="4105" name="Picture 3" descr="badge-logon">
              <a:extLst>
                <a:ext uri="{FF2B5EF4-FFF2-40B4-BE49-F238E27FC236}">
                  <a16:creationId xmlns:a16="http://schemas.microsoft.com/office/drawing/2014/main" id="{86F0C410-22FB-420C-A293-C760FE3D5BD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6" y="5877352"/>
              <a:ext cx="54000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8D2AB4-6FB8-496D-AA83-6F0F523212AF}"/>
                </a:ext>
              </a:extLst>
            </p:cNvPr>
            <p:cNvSpPr txBox="1"/>
            <p:nvPr userDrawn="1"/>
          </p:nvSpPr>
          <p:spPr>
            <a:xfrm>
              <a:off x="5292197" y="5970783"/>
              <a:ext cx="2339644" cy="33730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600" dirty="0"/>
                <a:t>计算机学院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96852" r:id="rId1"/>
    <p:sldLayoutId id="2147496762" r:id="rId2"/>
    <p:sldLayoutId id="2147496763" r:id="rId3"/>
    <p:sldLayoutId id="2147496764" r:id="rId4"/>
    <p:sldLayoutId id="2147496765" r:id="rId5"/>
    <p:sldLayoutId id="2147496766" r:id="rId6"/>
    <p:sldLayoutId id="2147496767" r:id="rId7"/>
    <p:sldLayoutId id="2147496768" r:id="rId8"/>
    <p:sldLayoutId id="2147496769" r:id="rId9"/>
    <p:sldLayoutId id="2147496770" r:id="rId10"/>
    <p:sldLayoutId id="2147496771" r:id="rId11"/>
    <p:sldLayoutId id="2147496853" r:id="rId12"/>
  </p:sldLayoutIdLst>
  <p:transition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Char char="•"/>
        <a:defRPr sz="2800" b="1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914400" indent="-171450" algn="l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Char char="•"/>
        <a:defRPr sz="20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16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1485900" indent="-1143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4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19431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6pPr>
      <a:lvl7pPr marL="24003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7pPr>
      <a:lvl8pPr marL="28575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8pPr>
      <a:lvl9pPr marL="33147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>
            <a:extLst>
              <a:ext uri="{FF2B5EF4-FFF2-40B4-BE49-F238E27FC236}">
                <a16:creationId xmlns:a16="http://schemas.microsoft.com/office/drawing/2014/main" id="{B545B15D-3F9E-41B9-93A0-6B7FB01F8DD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76163" name="Rectangle 3">
              <a:extLst>
                <a:ext uri="{FF2B5EF4-FFF2-40B4-BE49-F238E27FC236}">
                  <a16:creationId xmlns:a16="http://schemas.microsoft.com/office/drawing/2014/main" id="{2D9BFC38-BDD7-48AC-B98B-1217751E6F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5131" name="Picture 4" descr="TR_SlideLogo_BW600">
              <a:extLst>
                <a:ext uri="{FF2B5EF4-FFF2-40B4-BE49-F238E27FC236}">
                  <a16:creationId xmlns:a16="http://schemas.microsoft.com/office/drawing/2014/main" id="{4F972516-37AD-4EA3-9617-8CAFB680C3A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3" name="Picture 5" descr="hc_DividerBG_purple">
            <a:extLst>
              <a:ext uri="{FF2B5EF4-FFF2-40B4-BE49-F238E27FC236}">
                <a16:creationId xmlns:a16="http://schemas.microsoft.com/office/drawing/2014/main" id="{4276DE48-39B2-488E-BA97-55A331322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6" descr="hc_Divider_TransLogo">
            <a:extLst>
              <a:ext uri="{FF2B5EF4-FFF2-40B4-BE49-F238E27FC236}">
                <a16:creationId xmlns:a16="http://schemas.microsoft.com/office/drawing/2014/main" id="{8B072080-C35E-453D-9B9D-E3CD09F86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6169" name="Rectangle 9">
            <a:extLst>
              <a:ext uri="{FF2B5EF4-FFF2-40B4-BE49-F238E27FC236}">
                <a16:creationId xmlns:a16="http://schemas.microsoft.com/office/drawing/2014/main" id="{32C78D80-371D-4C22-AB45-1682220F981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2202759F-79B7-4CFB-963B-2334B78BE6C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76171" name="Rectangle 11">
            <a:extLst>
              <a:ext uri="{FF2B5EF4-FFF2-40B4-BE49-F238E27FC236}">
                <a16:creationId xmlns:a16="http://schemas.microsoft.com/office/drawing/2014/main" id="{0164B0C8-3D02-4B67-AB40-21F2BE123F0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13">
            <a:extLst>
              <a:ext uri="{FF2B5EF4-FFF2-40B4-BE49-F238E27FC236}">
                <a16:creationId xmlns:a16="http://schemas.microsoft.com/office/drawing/2014/main" id="{B06FAA1A-FC7A-40C0-B03F-EC34CC12FC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5128" name="Rectangle 14">
            <a:extLst>
              <a:ext uri="{FF2B5EF4-FFF2-40B4-BE49-F238E27FC236}">
                <a16:creationId xmlns:a16="http://schemas.microsoft.com/office/drawing/2014/main" id="{EA7A2469-B1F6-48E7-A00E-5BC67C9F52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76175" name="Line 15">
            <a:extLst>
              <a:ext uri="{FF2B5EF4-FFF2-40B4-BE49-F238E27FC236}">
                <a16:creationId xmlns:a16="http://schemas.microsoft.com/office/drawing/2014/main" id="{F3A5625B-03E6-4E26-AC05-DBF151CC8D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6854" r:id="rId1"/>
    <p:sldLayoutId id="2147496772" r:id="rId2"/>
    <p:sldLayoutId id="2147496773" r:id="rId3"/>
    <p:sldLayoutId id="2147496774" r:id="rId4"/>
    <p:sldLayoutId id="2147496775" r:id="rId5"/>
    <p:sldLayoutId id="2147496776" r:id="rId6"/>
    <p:sldLayoutId id="2147496777" r:id="rId7"/>
    <p:sldLayoutId id="2147496778" r:id="rId8"/>
    <p:sldLayoutId id="2147496779" r:id="rId9"/>
    <p:sldLayoutId id="2147496780" r:id="rId10"/>
    <p:sldLayoutId id="2147496781" r:id="rId11"/>
    <p:sldLayoutId id="2147496855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defTabSz="800100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defTabSz="800100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defTabSz="800100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314450" indent="-228600" algn="l" defTabSz="800100" rtl="0" eaLnBrk="0" fontAlgn="base" hangingPunct="0">
        <a:spcBef>
          <a:spcPct val="25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171450" algn="l" defTabSz="800100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574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146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718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290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>
            <a:extLst>
              <a:ext uri="{FF2B5EF4-FFF2-40B4-BE49-F238E27FC236}">
                <a16:creationId xmlns:a16="http://schemas.microsoft.com/office/drawing/2014/main" id="{6BD406ED-861D-4CB9-B20D-6ED55A9DD24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78211" name="Rectangle 3">
              <a:extLst>
                <a:ext uri="{FF2B5EF4-FFF2-40B4-BE49-F238E27FC236}">
                  <a16:creationId xmlns:a16="http://schemas.microsoft.com/office/drawing/2014/main" id="{94CC0309-281D-495F-9891-A4D6753081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6154" name="Picture 4" descr="TR_SlideLogo_BW600">
              <a:extLst>
                <a:ext uri="{FF2B5EF4-FFF2-40B4-BE49-F238E27FC236}">
                  <a16:creationId xmlns:a16="http://schemas.microsoft.com/office/drawing/2014/main" id="{6DC6ABCB-DE12-43B0-8AB2-1756BD0A7E4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147" name="Picture 5" descr="hc_DividerGraphBG_purple">
            <a:extLst>
              <a:ext uri="{FF2B5EF4-FFF2-40B4-BE49-F238E27FC236}">
                <a16:creationId xmlns:a16="http://schemas.microsoft.com/office/drawing/2014/main" id="{48365B34-356E-438D-856E-06D99F069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8216" name="Rectangle 8">
            <a:extLst>
              <a:ext uri="{FF2B5EF4-FFF2-40B4-BE49-F238E27FC236}">
                <a16:creationId xmlns:a16="http://schemas.microsoft.com/office/drawing/2014/main" id="{A92B0A89-6316-45FA-9DBA-7387EF4D65E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074CF9AB-B114-4A85-8E3C-C70712A4CF7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78218" name="Rectangle 10">
            <a:extLst>
              <a:ext uri="{FF2B5EF4-FFF2-40B4-BE49-F238E27FC236}">
                <a16:creationId xmlns:a16="http://schemas.microsoft.com/office/drawing/2014/main" id="{2E4ED796-46E8-4025-8AEA-F1F207EE7F8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0" name="Rectangle 11">
            <a:extLst>
              <a:ext uri="{FF2B5EF4-FFF2-40B4-BE49-F238E27FC236}">
                <a16:creationId xmlns:a16="http://schemas.microsoft.com/office/drawing/2014/main" id="{E6DA4804-F6EC-4C3C-B1D3-48CAD10EFC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6151" name="Rectangle 12">
            <a:extLst>
              <a:ext uri="{FF2B5EF4-FFF2-40B4-BE49-F238E27FC236}">
                <a16:creationId xmlns:a16="http://schemas.microsoft.com/office/drawing/2014/main" id="{E83E721A-6725-4FB4-9886-3E88A4707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78221" name="Line 13">
            <a:extLst>
              <a:ext uri="{FF2B5EF4-FFF2-40B4-BE49-F238E27FC236}">
                <a16:creationId xmlns:a16="http://schemas.microsoft.com/office/drawing/2014/main" id="{2B1F8EE7-F519-4E4A-9FCE-A9C2DC852C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938" y="1368425"/>
            <a:ext cx="7348537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6856" r:id="rId1"/>
    <p:sldLayoutId id="2147496782" r:id="rId2"/>
    <p:sldLayoutId id="2147496783" r:id="rId3"/>
    <p:sldLayoutId id="2147496784" r:id="rId4"/>
    <p:sldLayoutId id="2147496785" r:id="rId5"/>
    <p:sldLayoutId id="2147496786" r:id="rId6"/>
    <p:sldLayoutId id="2147496787" r:id="rId7"/>
    <p:sldLayoutId id="2147496788" r:id="rId8"/>
    <p:sldLayoutId id="2147496789" r:id="rId9"/>
    <p:sldLayoutId id="2147496790" r:id="rId10"/>
    <p:sldLayoutId id="2147496791" r:id="rId11"/>
  </p:sldLayoutIdLst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>
            <a:extLst>
              <a:ext uri="{FF2B5EF4-FFF2-40B4-BE49-F238E27FC236}">
                <a16:creationId xmlns:a16="http://schemas.microsoft.com/office/drawing/2014/main" id="{B6086D46-452C-4991-9EA2-4D5E4D0F25D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0259" name="Rectangle 3">
              <a:extLst>
                <a:ext uri="{FF2B5EF4-FFF2-40B4-BE49-F238E27FC236}">
                  <a16:creationId xmlns:a16="http://schemas.microsoft.com/office/drawing/2014/main" id="{F133302E-9DCB-45DD-8DC0-67287BD6F8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7179" name="Picture 4" descr="TR_SlideLogo_BW600">
              <a:extLst>
                <a:ext uri="{FF2B5EF4-FFF2-40B4-BE49-F238E27FC236}">
                  <a16:creationId xmlns:a16="http://schemas.microsoft.com/office/drawing/2014/main" id="{2F9A0A3E-6EEB-4772-8574-534BB7B8B69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1" name="Picture 12" descr="hc_DividerBG_Wgrey">
            <a:extLst>
              <a:ext uri="{FF2B5EF4-FFF2-40B4-BE49-F238E27FC236}">
                <a16:creationId xmlns:a16="http://schemas.microsoft.com/office/drawing/2014/main" id="{3A134B47-3CF3-4B7F-81B3-D8CAA61F9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0265" name="Rectangle 9">
            <a:extLst>
              <a:ext uri="{FF2B5EF4-FFF2-40B4-BE49-F238E27FC236}">
                <a16:creationId xmlns:a16="http://schemas.microsoft.com/office/drawing/2014/main" id="{C7519C3B-09F1-473E-9CCD-394290D0FF1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101EE1C-00BF-42C2-819A-6967B1C61C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173" name="Rectangle 14">
            <a:extLst>
              <a:ext uri="{FF2B5EF4-FFF2-40B4-BE49-F238E27FC236}">
                <a16:creationId xmlns:a16="http://schemas.microsoft.com/office/drawing/2014/main" id="{D9D20D2C-7DE4-4896-A3F1-6BF40E167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7174" name="Rectangle 15">
            <a:extLst>
              <a:ext uri="{FF2B5EF4-FFF2-40B4-BE49-F238E27FC236}">
                <a16:creationId xmlns:a16="http://schemas.microsoft.com/office/drawing/2014/main" id="{3CF1F3FF-782A-4E78-8B83-55D30FEC9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0272" name="Line 16">
            <a:extLst>
              <a:ext uri="{FF2B5EF4-FFF2-40B4-BE49-F238E27FC236}">
                <a16:creationId xmlns:a16="http://schemas.microsoft.com/office/drawing/2014/main" id="{FB98ED20-8908-488D-94E3-70EB384DB0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8525" y="1368425"/>
            <a:ext cx="7388225" cy="3175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pic>
        <p:nvPicPr>
          <p:cNvPr id="7176" name="Picture 6" descr="hc_Divider_TransLogo">
            <a:extLst>
              <a:ext uri="{FF2B5EF4-FFF2-40B4-BE49-F238E27FC236}">
                <a16:creationId xmlns:a16="http://schemas.microsoft.com/office/drawing/2014/main" id="{85AAFB0B-2F94-4634-9AD8-283A05C2D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0279" name="Rectangle 23">
            <a:extLst>
              <a:ext uri="{FF2B5EF4-FFF2-40B4-BE49-F238E27FC236}">
                <a16:creationId xmlns:a16="http://schemas.microsoft.com/office/drawing/2014/main" id="{4FAE1829-4E1F-4F40-B392-8B1F47983C5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6857" r:id="rId1"/>
    <p:sldLayoutId id="2147496792" r:id="rId2"/>
    <p:sldLayoutId id="2147496793" r:id="rId3"/>
    <p:sldLayoutId id="2147496794" r:id="rId4"/>
    <p:sldLayoutId id="2147496795" r:id="rId5"/>
    <p:sldLayoutId id="2147496796" r:id="rId6"/>
    <p:sldLayoutId id="2147496797" r:id="rId7"/>
    <p:sldLayoutId id="2147496798" r:id="rId8"/>
    <p:sldLayoutId id="2147496799" r:id="rId9"/>
    <p:sldLayoutId id="2147496800" r:id="rId10"/>
    <p:sldLayoutId id="214749680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>
            <a:extLst>
              <a:ext uri="{FF2B5EF4-FFF2-40B4-BE49-F238E27FC236}">
                <a16:creationId xmlns:a16="http://schemas.microsoft.com/office/drawing/2014/main" id="{071D1653-B719-4496-BF91-A4456006C2A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2307" name="Rectangle 3">
              <a:extLst>
                <a:ext uri="{FF2B5EF4-FFF2-40B4-BE49-F238E27FC236}">
                  <a16:creationId xmlns:a16="http://schemas.microsoft.com/office/drawing/2014/main" id="{C40A04A3-915A-4C62-916E-29A534F881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8202" name="Picture 4" descr="TR_SlideLogo_BW600">
              <a:extLst>
                <a:ext uri="{FF2B5EF4-FFF2-40B4-BE49-F238E27FC236}">
                  <a16:creationId xmlns:a16="http://schemas.microsoft.com/office/drawing/2014/main" id="{727AB576-7796-4ED9-B385-72B7960D585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195" name="Picture 11" descr="hc_DividerGraphBG_Wgrey">
            <a:extLst>
              <a:ext uri="{FF2B5EF4-FFF2-40B4-BE49-F238E27FC236}">
                <a16:creationId xmlns:a16="http://schemas.microsoft.com/office/drawing/2014/main" id="{FFBCE077-C533-4BD0-8712-2247B3AF3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2312" name="Rectangle 8">
            <a:extLst>
              <a:ext uri="{FF2B5EF4-FFF2-40B4-BE49-F238E27FC236}">
                <a16:creationId xmlns:a16="http://schemas.microsoft.com/office/drawing/2014/main" id="{7BA757F1-B5A0-49B0-9900-BD006D3919A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BF98D6D2-0C24-447B-97AF-DAA8CE2045B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197" name="Rectangle 12">
            <a:extLst>
              <a:ext uri="{FF2B5EF4-FFF2-40B4-BE49-F238E27FC236}">
                <a16:creationId xmlns:a16="http://schemas.microsoft.com/office/drawing/2014/main" id="{5297AD85-909F-41BE-9E9B-BA32FEDD2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493713"/>
            <a:ext cx="738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8198" name="Rectangle 13">
            <a:extLst>
              <a:ext uri="{FF2B5EF4-FFF2-40B4-BE49-F238E27FC236}">
                <a16:creationId xmlns:a16="http://schemas.microsoft.com/office/drawing/2014/main" id="{F988016A-4DA4-4F6C-9B63-C280F6AD13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2318" name="Line 14">
            <a:extLst>
              <a:ext uri="{FF2B5EF4-FFF2-40B4-BE49-F238E27FC236}">
                <a16:creationId xmlns:a16="http://schemas.microsoft.com/office/drawing/2014/main" id="{5FD5C207-E0F6-44DD-8066-BDD99AD00DD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82319" name="Rectangle 15">
            <a:extLst>
              <a:ext uri="{FF2B5EF4-FFF2-40B4-BE49-F238E27FC236}">
                <a16:creationId xmlns:a16="http://schemas.microsoft.com/office/drawing/2014/main" id="{8FB4B0E7-DB00-47EE-B123-707BFD759BA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6858" r:id="rId1"/>
    <p:sldLayoutId id="2147496802" r:id="rId2"/>
    <p:sldLayoutId id="2147496803" r:id="rId3"/>
    <p:sldLayoutId id="2147496804" r:id="rId4"/>
    <p:sldLayoutId id="2147496805" r:id="rId5"/>
    <p:sldLayoutId id="2147496806" r:id="rId6"/>
    <p:sldLayoutId id="2147496807" r:id="rId7"/>
    <p:sldLayoutId id="2147496808" r:id="rId8"/>
    <p:sldLayoutId id="2147496809" r:id="rId9"/>
    <p:sldLayoutId id="2147496810" r:id="rId10"/>
    <p:sldLayoutId id="214749681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2" descr="hc_DividerBG_Cgrey">
            <a:extLst>
              <a:ext uri="{FF2B5EF4-FFF2-40B4-BE49-F238E27FC236}">
                <a16:creationId xmlns:a16="http://schemas.microsoft.com/office/drawing/2014/main" id="{A479DCD7-84AD-4425-B5CE-A9BF673A8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6" descr="hc_Divider_TransLogo">
            <a:extLst>
              <a:ext uri="{FF2B5EF4-FFF2-40B4-BE49-F238E27FC236}">
                <a16:creationId xmlns:a16="http://schemas.microsoft.com/office/drawing/2014/main" id="{F93613C5-6B5A-4789-86FB-0A552C48C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4361" name="Rectangle 9">
            <a:extLst>
              <a:ext uri="{FF2B5EF4-FFF2-40B4-BE49-F238E27FC236}">
                <a16:creationId xmlns:a16="http://schemas.microsoft.com/office/drawing/2014/main" id="{54EA675D-1FAA-44E6-A8B4-01183A4B330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C700CEBA-A3FE-4CD1-99D3-7BCC850CDB5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84363" name="Rectangle 11">
            <a:extLst>
              <a:ext uri="{FF2B5EF4-FFF2-40B4-BE49-F238E27FC236}">
                <a16:creationId xmlns:a16="http://schemas.microsoft.com/office/drawing/2014/main" id="{2B843260-253C-4716-BCAA-7413698DE8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2" name="Rectangle 14">
            <a:extLst>
              <a:ext uri="{FF2B5EF4-FFF2-40B4-BE49-F238E27FC236}">
                <a16:creationId xmlns:a16="http://schemas.microsoft.com/office/drawing/2014/main" id="{1CC50583-1530-479C-9BEF-9B81FDB9D2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487363"/>
            <a:ext cx="7388225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9223" name="Rectangle 15">
            <a:extLst>
              <a:ext uri="{FF2B5EF4-FFF2-40B4-BE49-F238E27FC236}">
                <a16:creationId xmlns:a16="http://schemas.microsoft.com/office/drawing/2014/main" id="{182A72F5-DCDC-4EE5-B176-C583202B64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16063"/>
            <a:ext cx="738822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4368" name="Line 16">
            <a:extLst>
              <a:ext uri="{FF2B5EF4-FFF2-40B4-BE49-F238E27FC236}">
                <a16:creationId xmlns:a16="http://schemas.microsoft.com/office/drawing/2014/main" id="{32F3CEFB-E99B-42C4-9A60-428BFDBBE47E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6859" r:id="rId1"/>
    <p:sldLayoutId id="2147496812" r:id="rId2"/>
    <p:sldLayoutId id="2147496813" r:id="rId3"/>
    <p:sldLayoutId id="2147496814" r:id="rId4"/>
    <p:sldLayoutId id="2147496815" r:id="rId5"/>
    <p:sldLayoutId id="2147496816" r:id="rId6"/>
    <p:sldLayoutId id="2147496817" r:id="rId7"/>
    <p:sldLayoutId id="2147496818" r:id="rId8"/>
    <p:sldLayoutId id="2147496819" r:id="rId9"/>
    <p:sldLayoutId id="2147496820" r:id="rId10"/>
    <p:sldLayoutId id="214749682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07073276-23A0-45CF-B98E-A43DCAD7522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6403" name="Rectangle 3">
              <a:extLst>
                <a:ext uri="{FF2B5EF4-FFF2-40B4-BE49-F238E27FC236}">
                  <a16:creationId xmlns:a16="http://schemas.microsoft.com/office/drawing/2014/main" id="{390601F1-AFBB-4538-A717-728FC8B078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10250" name="Picture 4" descr="TR_SlideLogo_BW600">
              <a:extLst>
                <a:ext uri="{FF2B5EF4-FFF2-40B4-BE49-F238E27FC236}">
                  <a16:creationId xmlns:a16="http://schemas.microsoft.com/office/drawing/2014/main" id="{72782F87-90F6-4638-9440-0E012504732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43" name="Picture 11" descr="hc_DividerGraphBG_Cgrey">
            <a:extLst>
              <a:ext uri="{FF2B5EF4-FFF2-40B4-BE49-F238E27FC236}">
                <a16:creationId xmlns:a16="http://schemas.microsoft.com/office/drawing/2014/main" id="{4DD72BA1-9EB2-4620-9192-03744B1B5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6408" name="Rectangle 8">
            <a:extLst>
              <a:ext uri="{FF2B5EF4-FFF2-40B4-BE49-F238E27FC236}">
                <a16:creationId xmlns:a16="http://schemas.microsoft.com/office/drawing/2014/main" id="{8639CDB7-76F3-4A06-8D9C-6F37717AEA7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E99D0DB8-7C8D-4B8A-AF60-E662E98C966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245" name="Rectangle 12">
            <a:extLst>
              <a:ext uri="{FF2B5EF4-FFF2-40B4-BE49-F238E27FC236}">
                <a16:creationId xmlns:a16="http://schemas.microsoft.com/office/drawing/2014/main" id="{BEC0B918-7A8C-4F85-8A34-070222531E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00063"/>
            <a:ext cx="738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46" name="Rectangle 13">
            <a:extLst>
              <a:ext uri="{FF2B5EF4-FFF2-40B4-BE49-F238E27FC236}">
                <a16:creationId xmlns:a16="http://schemas.microsoft.com/office/drawing/2014/main" id="{0462A5D0-3D65-42A6-B033-51FEB1DE6B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6414" name="Line 14">
            <a:extLst>
              <a:ext uri="{FF2B5EF4-FFF2-40B4-BE49-F238E27FC236}">
                <a16:creationId xmlns:a16="http://schemas.microsoft.com/office/drawing/2014/main" id="{9C4B8A43-644D-4906-BA3E-6B2FBB9CB15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938" y="1368425"/>
            <a:ext cx="7348537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86415" name="Rectangle 15">
            <a:extLst>
              <a:ext uri="{FF2B5EF4-FFF2-40B4-BE49-F238E27FC236}">
                <a16:creationId xmlns:a16="http://schemas.microsoft.com/office/drawing/2014/main" id="{FBAE3A94-3845-4D65-B5EF-90072B3686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6860" r:id="rId1"/>
    <p:sldLayoutId id="2147496822" r:id="rId2"/>
    <p:sldLayoutId id="2147496823" r:id="rId3"/>
    <p:sldLayoutId id="2147496824" r:id="rId4"/>
    <p:sldLayoutId id="2147496825" r:id="rId5"/>
    <p:sldLayoutId id="2147496826" r:id="rId6"/>
    <p:sldLayoutId id="2147496827" r:id="rId7"/>
    <p:sldLayoutId id="2147496828" r:id="rId8"/>
    <p:sldLayoutId id="2147496829" r:id="rId9"/>
    <p:sldLayoutId id="2147496830" r:id="rId10"/>
    <p:sldLayoutId id="214749683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6" descr="hc_DividerGraphBG_blue">
            <a:extLst>
              <a:ext uri="{FF2B5EF4-FFF2-40B4-BE49-F238E27FC236}">
                <a16:creationId xmlns:a16="http://schemas.microsoft.com/office/drawing/2014/main" id="{0E4A4BA2-5813-4E8C-A353-EC4F5FB3C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7" name="Rectangle 9">
            <a:extLst>
              <a:ext uri="{FF2B5EF4-FFF2-40B4-BE49-F238E27FC236}">
                <a16:creationId xmlns:a16="http://schemas.microsoft.com/office/drawing/2014/main" id="{D5FBF0E0-94C9-4EB5-BF86-02B6D931486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90387FAA-A4C3-44AC-AF29-5A60F24EED0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1054E4D4-E601-471B-A373-6FC044C1413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9" name="Rectangle 17">
            <a:extLst>
              <a:ext uri="{FF2B5EF4-FFF2-40B4-BE49-F238E27FC236}">
                <a16:creationId xmlns:a16="http://schemas.microsoft.com/office/drawing/2014/main" id="{9CDA10AB-9064-46EE-89A6-0A14470B0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1270" name="Rectangle 18">
            <a:extLst>
              <a:ext uri="{FF2B5EF4-FFF2-40B4-BE49-F238E27FC236}">
                <a16:creationId xmlns:a16="http://schemas.microsoft.com/office/drawing/2014/main" id="{1CE37564-8E1B-438B-848C-DF0277BE93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94227" name="Line 19">
            <a:extLst>
              <a:ext uri="{FF2B5EF4-FFF2-40B4-BE49-F238E27FC236}">
                <a16:creationId xmlns:a16="http://schemas.microsoft.com/office/drawing/2014/main" id="{CB740B47-136D-498F-B88E-C10F5D9BD19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6861" r:id="rId1"/>
    <p:sldLayoutId id="2147496832" r:id="rId2"/>
    <p:sldLayoutId id="2147496833" r:id="rId3"/>
    <p:sldLayoutId id="2147496834" r:id="rId4"/>
    <p:sldLayoutId id="2147496835" r:id="rId5"/>
    <p:sldLayoutId id="2147496836" r:id="rId6"/>
    <p:sldLayoutId id="2147496837" r:id="rId7"/>
    <p:sldLayoutId id="2147496838" r:id="rId8"/>
    <p:sldLayoutId id="2147496839" r:id="rId9"/>
    <p:sldLayoutId id="2147496840" r:id="rId10"/>
    <p:sldLayoutId id="2147496841" r:id="rId11"/>
  </p:sldLayoutIdLst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25730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18">
            <a:extLst>
              <a:ext uri="{FF2B5EF4-FFF2-40B4-BE49-F238E27FC236}">
                <a16:creationId xmlns:a16="http://schemas.microsoft.com/office/drawing/2014/main" id="{7B1B46AC-AE38-41FA-ABA4-F8C7054D51E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0973" name="Rectangle 13">
              <a:extLst>
                <a:ext uri="{FF2B5EF4-FFF2-40B4-BE49-F238E27FC236}">
                  <a16:creationId xmlns:a16="http://schemas.microsoft.com/office/drawing/2014/main" id="{0E43E113-ECC5-4D8E-BA3E-35C3E4106F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  <a:latin typeface="Arial" charset="0"/>
                <a:ea typeface="宋体" charset="-122"/>
              </a:endParaRPr>
            </a:p>
          </p:txBody>
        </p:sp>
        <p:pic>
          <p:nvPicPr>
            <p:cNvPr id="12299" name="Picture 10" descr="TR_SlideLogo_BW600">
              <a:extLst>
                <a:ext uri="{FF2B5EF4-FFF2-40B4-BE49-F238E27FC236}">
                  <a16:creationId xmlns:a16="http://schemas.microsoft.com/office/drawing/2014/main" id="{258F9A96-E0C3-4675-B91C-68F19D16CBD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291" name="Picture 22" descr="hc_DividerBG_blue">
            <a:extLst>
              <a:ext uri="{FF2B5EF4-FFF2-40B4-BE49-F238E27FC236}">
                <a16:creationId xmlns:a16="http://schemas.microsoft.com/office/drawing/2014/main" id="{FC24E6EE-C0A1-4DDC-9876-C58E5F664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17" descr="hc_Divider_TransLogo">
            <a:extLst>
              <a:ext uri="{FF2B5EF4-FFF2-40B4-BE49-F238E27FC236}">
                <a16:creationId xmlns:a16="http://schemas.microsoft.com/office/drawing/2014/main" id="{5DDB3C17-9C67-4CE6-B5D5-0441DD8B5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3">
            <a:extLst>
              <a:ext uri="{FF2B5EF4-FFF2-40B4-BE49-F238E27FC236}">
                <a16:creationId xmlns:a16="http://schemas.microsoft.com/office/drawing/2014/main" id="{80837758-C2AB-4E25-BE89-DFDA385EF9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2763"/>
            <a:ext cx="738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2294" name="Rectangle 4">
            <a:extLst>
              <a:ext uri="{FF2B5EF4-FFF2-40B4-BE49-F238E27FC236}">
                <a16:creationId xmlns:a16="http://schemas.microsoft.com/office/drawing/2014/main" id="{5E4ACC0A-AF59-4BDB-91FE-4C9157C08C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5DBD43BB-FA6F-4ED3-B4C3-2BD08EC08A8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D41354E-3ED0-48FC-A07A-D26EC1A62B8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0980" name="Rectangle 20">
            <a:extLst>
              <a:ext uri="{FF2B5EF4-FFF2-40B4-BE49-F238E27FC236}">
                <a16:creationId xmlns:a16="http://schemas.microsoft.com/office/drawing/2014/main" id="{7F10EA5F-CFFC-4FDC-9EA1-C801F0E65F7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86" name="Line 26">
            <a:extLst>
              <a:ext uri="{FF2B5EF4-FFF2-40B4-BE49-F238E27FC236}">
                <a16:creationId xmlns:a16="http://schemas.microsoft.com/office/drawing/2014/main" id="{6BEB3FBD-8668-4BF9-AA55-6A177B7643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6862" r:id="rId1"/>
    <p:sldLayoutId id="2147496842" r:id="rId2"/>
    <p:sldLayoutId id="2147496843" r:id="rId3"/>
    <p:sldLayoutId id="2147496844" r:id="rId4"/>
    <p:sldLayoutId id="2147496845" r:id="rId5"/>
    <p:sldLayoutId id="2147496846" r:id="rId6"/>
    <p:sldLayoutId id="2147496847" r:id="rId7"/>
    <p:sldLayoutId id="2147496848" r:id="rId8"/>
    <p:sldLayoutId id="2147496849" r:id="rId9"/>
    <p:sldLayoutId id="2147496850" r:id="rId10"/>
    <p:sldLayoutId id="214749685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314450" indent="-228600" algn="l" rtl="0" eaLnBrk="0" fontAlgn="base" hangingPunct="0">
        <a:spcBef>
          <a:spcPct val="25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17145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574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146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718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290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4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6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E5DD6406-0D87-4F07-90D1-90D13DD3C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第</a:t>
            </a:r>
            <a:r>
              <a:rPr lang="en-US" altLang="zh-CN">
                <a:ea typeface="宋体" panose="02010600030101010101" pitchFamily="2" charset="-122"/>
              </a:rPr>
              <a:t>10</a:t>
            </a:r>
            <a:r>
              <a:rPr lang="zh-CN" altLang="en-US">
                <a:ea typeface="宋体" panose="02010600030101010101" pitchFamily="2" charset="-122"/>
              </a:rPr>
              <a:t>章  散列</a:t>
            </a:r>
          </a:p>
        </p:txBody>
      </p:sp>
      <p:sp>
        <p:nvSpPr>
          <p:cNvPr id="24579" name="副标题 2">
            <a:extLst>
              <a:ext uri="{FF2B5EF4-FFF2-40B4-BE49-F238E27FC236}">
                <a16:creationId xmlns:a16="http://schemas.microsoft.com/office/drawing/2014/main" id="{504EA900-3BBF-43E5-AF44-B9F7DFBBA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----</a:t>
            </a:r>
            <a:r>
              <a:rPr lang="zh-CN" altLang="en-US">
                <a:ea typeface="宋体" panose="02010600030101010101" pitchFamily="2" charset="-122"/>
              </a:rPr>
              <a:t>有序列表：基于高效访问的处理技术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0C22147D-F2EF-4240-B7EE-CFE51EDCB3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搜索操作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1A82C46-31A3-4B32-9694-0CD2B54992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template&lt;class E, class K&gt;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bool SortedChain&lt;E,K&gt;::Search(const K&amp; k, E&amp; e) const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endParaRPr lang="en-US" altLang="zh-CN" sz="200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SortedChainNode&lt;E,K&gt; *p = first;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while (p &amp;&amp; p-&gt;data &lt; k)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  p = p-&gt;link;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 </a:t>
            </a:r>
            <a:r>
              <a:rPr lang="zh-CN" altLang="en-US" sz="2000">
                <a:solidFill>
                  <a:srgbClr val="008000"/>
                </a:solidFill>
                <a:latin typeface="Tahoma" panose="020B0604030504040204" pitchFamily="34" charset="0"/>
              </a:rPr>
              <a:t>判断是否匹配</a:t>
            </a:r>
            <a:endParaRPr lang="en-US" altLang="zh-CN" sz="200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if (p &amp;&amp; p-&gt;data == k) 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 </a:t>
            </a:r>
            <a:r>
              <a:rPr lang="zh-CN" altLang="en-US" sz="2000">
                <a:solidFill>
                  <a:srgbClr val="008000"/>
                </a:solidFill>
                <a:latin typeface="Tahoma" panose="020B0604030504040204" pitchFamily="34" charset="0"/>
              </a:rPr>
              <a:t>如果链表尚不为空且数据匹配</a:t>
            </a:r>
            <a:endParaRPr lang="en-US" altLang="zh-CN" sz="200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{e = p-&gt;data; return true;}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return false; 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 </a:t>
            </a:r>
            <a:r>
              <a:rPr lang="zh-CN" altLang="en-US" sz="2000">
                <a:solidFill>
                  <a:srgbClr val="008000"/>
                </a:solidFill>
                <a:latin typeface="Tahoma" panose="020B0604030504040204" pitchFamily="34" charset="0"/>
              </a:rPr>
              <a:t>链表已经为空，或当前数据大于</a:t>
            </a:r>
            <a:r>
              <a:rPr lang="en-US" altLang="zh-CN" sz="2000" b="0" i="1">
                <a:solidFill>
                  <a:srgbClr val="008000"/>
                </a:solidFill>
                <a:latin typeface="Tahoma" panose="020B0604030504040204" pitchFamily="34" charset="0"/>
              </a:rPr>
              <a:t>k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33796" name="TextBox 3">
            <a:extLst>
              <a:ext uri="{FF2B5EF4-FFF2-40B4-BE49-F238E27FC236}">
                <a16:creationId xmlns:a16="http://schemas.microsoft.com/office/drawing/2014/main" id="{2359718D-5F2E-4529-9D29-7AFAAB57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388" y="3070225"/>
            <a:ext cx="4125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等价于</a:t>
            </a:r>
            <a:r>
              <a:rPr lang="en-US" altLang="zh-CN"/>
              <a:t>for( </a:t>
            </a:r>
            <a:r>
              <a:rPr lang="en-US" altLang="zh-CN" b="1">
                <a:solidFill>
                  <a:srgbClr val="FF0000"/>
                </a:solidFill>
              </a:rPr>
              <a:t>; </a:t>
            </a:r>
            <a:r>
              <a:rPr lang="en-US" altLang="zh-CN"/>
              <a:t>p&amp;&amp;p-&gt;data&lt;k </a:t>
            </a:r>
            <a:r>
              <a:rPr lang="en-US" altLang="zh-CN" b="1">
                <a:solidFill>
                  <a:srgbClr val="FF0000"/>
                </a:solidFill>
              </a:rPr>
              <a:t>; </a:t>
            </a:r>
            <a:r>
              <a:rPr lang="en-US" altLang="zh-CN"/>
              <a:t>p=p-&gt;k) </a:t>
            </a:r>
            <a:r>
              <a:rPr lang="en-US" altLang="zh-CN" b="1">
                <a:solidFill>
                  <a:srgbClr val="FF0000"/>
                </a:solidFill>
              </a:rPr>
              <a:t>;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C9A45FA-07DB-4818-96DA-6545018431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删除操作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C228463-9CB2-486E-8301-019C3A24E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template&lt;class E, class K&gt;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SortedChain&lt;E,K&gt;&amp; SortedChain&lt;E,K&gt;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            ::Delete(const K&amp; k, E&amp; e)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endParaRPr lang="en-US" altLang="zh-CN" sz="200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SortedChainNode&lt;E,K&gt; *p = first, *tp = 0;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// search for match with k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while (p &amp;&amp; p-&gt;data &lt; k) {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  tp = p;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  p = p-&gt;link;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}</a:t>
            </a:r>
            <a:endParaRPr lang="en-US" altLang="zh-CN"/>
          </a:p>
        </p:txBody>
      </p:sp>
      <p:cxnSp>
        <p:nvCxnSpPr>
          <p:cNvPr id="34820" name="直接箭头连接符 4">
            <a:extLst>
              <a:ext uri="{FF2B5EF4-FFF2-40B4-BE49-F238E27FC236}">
                <a16:creationId xmlns:a16="http://schemas.microsoft.com/office/drawing/2014/main" id="{49DA22AB-D05D-4A6A-9C51-DDAF8834A377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572000" y="3249613"/>
            <a:ext cx="538163" cy="35877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1" name="TextBox 5">
            <a:extLst>
              <a:ext uri="{FF2B5EF4-FFF2-40B4-BE49-F238E27FC236}">
                <a16:creationId xmlns:a16="http://schemas.microsoft.com/office/drawing/2014/main" id="{C1887441-6F11-43E8-94A8-F672AD327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388" y="3608388"/>
            <a:ext cx="1076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FF0000"/>
                </a:solidFill>
              </a:rPr>
              <a:t>用于移动</a:t>
            </a:r>
          </a:p>
        </p:txBody>
      </p:sp>
      <p:cxnSp>
        <p:nvCxnSpPr>
          <p:cNvPr id="34822" name="直接箭头连接符 6">
            <a:extLst>
              <a:ext uri="{FF2B5EF4-FFF2-40B4-BE49-F238E27FC236}">
                <a16:creationId xmlns:a16="http://schemas.microsoft.com/office/drawing/2014/main" id="{B682E6C7-F24F-4A63-813D-6D999807A296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6007100" y="3249613"/>
            <a:ext cx="538163" cy="35877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3" name="TextBox 7">
            <a:extLst>
              <a:ext uri="{FF2B5EF4-FFF2-40B4-BE49-F238E27FC236}">
                <a16:creationId xmlns:a16="http://schemas.microsoft.com/office/drawing/2014/main" id="{A47CE139-7C8D-4C56-AA27-D8977D948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100" y="3608388"/>
            <a:ext cx="2511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FF0000"/>
                </a:solidFill>
              </a:rPr>
              <a:t>用于记录</a:t>
            </a:r>
            <a:r>
              <a:rPr lang="en-US" altLang="zh-CN" sz="1600" b="1">
                <a:solidFill>
                  <a:srgbClr val="FF0000"/>
                </a:solidFill>
              </a:rPr>
              <a:t>p</a:t>
            </a:r>
            <a:r>
              <a:rPr lang="zh-CN" altLang="en-US" sz="1600" b="1">
                <a:solidFill>
                  <a:srgbClr val="FF0000"/>
                </a:solidFill>
              </a:rPr>
              <a:t>的前一位置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FB32821-2CC5-4DA1-8EF8-2C735FA77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删除操作（续）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13CB4CB-77A1-43CD-98F6-C7490FA9B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if (p &amp;&amp; p-&gt;data == k) 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</a:t>
            </a:r>
            <a:r>
              <a:rPr lang="zh-CN" altLang="en-US" sz="2000">
                <a:solidFill>
                  <a:srgbClr val="008000"/>
                </a:solidFill>
                <a:latin typeface="Tahoma" panose="020B0604030504040204" pitchFamily="34" charset="0"/>
              </a:rPr>
              <a:t>找到了要删的节点</a:t>
            </a: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{</a:t>
            </a:r>
            <a:endParaRPr lang="en-US" altLang="zh-CN" sz="200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     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e = p-&gt;data;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     if (tp)  tp-&gt;link = p-&gt;link;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//p</a:t>
            </a:r>
            <a:r>
              <a:rPr lang="zh-CN" altLang="en-US" sz="2000">
                <a:solidFill>
                  <a:srgbClr val="008000"/>
                </a:solidFill>
                <a:latin typeface="Tahoma" panose="020B0604030504040204" pitchFamily="34" charset="0"/>
              </a:rPr>
              <a:t>是普通节点</a:t>
            </a: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     else first = p-&gt;link;  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//p</a:t>
            </a:r>
            <a:r>
              <a:rPr lang="zh-CN" altLang="en-US" sz="2000">
                <a:solidFill>
                  <a:srgbClr val="008000"/>
                </a:solidFill>
                <a:latin typeface="Tahoma" panose="020B0604030504040204" pitchFamily="34" charset="0"/>
              </a:rPr>
              <a:t>是首节点</a:t>
            </a:r>
            <a:endParaRPr lang="en-US" altLang="zh-CN" sz="200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     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delete p;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     return *this;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throw BadInput();  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</a:t>
            </a:r>
            <a:r>
              <a:rPr lang="zh-CN" altLang="en-US" sz="2000">
                <a:solidFill>
                  <a:srgbClr val="008000"/>
                </a:solidFill>
                <a:latin typeface="Tahoma" panose="020B0604030504040204" pitchFamily="34" charset="0"/>
              </a:rPr>
              <a:t>没有可删的节点</a:t>
            </a:r>
            <a:endParaRPr lang="en-US" altLang="zh-CN" sz="200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return *this;    </a:t>
            </a:r>
            <a:endParaRPr lang="en-US" altLang="zh-CN" sz="200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76B76D-83B7-4662-88D8-221595F34C61}"/>
              </a:ext>
            </a:extLst>
          </p:cNvPr>
          <p:cNvSpPr/>
          <p:nvPr/>
        </p:nvSpPr>
        <p:spPr bwMode="auto">
          <a:xfrm>
            <a:off x="5110163" y="5402263"/>
            <a:ext cx="358775" cy="5381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BFDA4E-CD66-4B32-B366-1FD84866AD37}"/>
              </a:ext>
            </a:extLst>
          </p:cNvPr>
          <p:cNvSpPr/>
          <p:nvPr/>
        </p:nvSpPr>
        <p:spPr bwMode="auto">
          <a:xfrm>
            <a:off x="5110163" y="5043488"/>
            <a:ext cx="358775" cy="3603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0D6245-6CAD-44DA-A9EA-B219F371BFE3}"/>
              </a:ext>
            </a:extLst>
          </p:cNvPr>
          <p:cNvSpPr/>
          <p:nvPr/>
        </p:nvSpPr>
        <p:spPr bwMode="auto">
          <a:xfrm>
            <a:off x="5827713" y="5402263"/>
            <a:ext cx="358775" cy="5381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1DA161-2DF6-4C52-B7CD-847C219FCA9B}"/>
              </a:ext>
            </a:extLst>
          </p:cNvPr>
          <p:cNvSpPr/>
          <p:nvPr/>
        </p:nvSpPr>
        <p:spPr bwMode="auto">
          <a:xfrm>
            <a:off x="5827713" y="5043488"/>
            <a:ext cx="358775" cy="3603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8242A4-26CA-44B2-B795-7A7625761F6D}"/>
              </a:ext>
            </a:extLst>
          </p:cNvPr>
          <p:cNvSpPr/>
          <p:nvPr/>
        </p:nvSpPr>
        <p:spPr bwMode="auto">
          <a:xfrm>
            <a:off x="6545263" y="5402263"/>
            <a:ext cx="358775" cy="5381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A50F97-1764-4422-BB35-86E2DE52FCA4}"/>
              </a:ext>
            </a:extLst>
          </p:cNvPr>
          <p:cNvSpPr/>
          <p:nvPr/>
        </p:nvSpPr>
        <p:spPr bwMode="auto">
          <a:xfrm>
            <a:off x="6545263" y="5043488"/>
            <a:ext cx="358775" cy="3603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5798866-987E-433E-8F51-BE69F0433A30}"/>
              </a:ext>
            </a:extLst>
          </p:cNvPr>
          <p:cNvSpPr/>
          <p:nvPr/>
        </p:nvSpPr>
        <p:spPr bwMode="auto">
          <a:xfrm>
            <a:off x="7262813" y="5402263"/>
            <a:ext cx="358775" cy="5381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E33D2D-4084-48F3-8E71-616663BC8DE2}"/>
              </a:ext>
            </a:extLst>
          </p:cNvPr>
          <p:cNvSpPr/>
          <p:nvPr/>
        </p:nvSpPr>
        <p:spPr bwMode="auto">
          <a:xfrm>
            <a:off x="7262813" y="5043488"/>
            <a:ext cx="358775" cy="3603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4B9D2D2-283A-40FB-8BC6-64F77841A579}"/>
              </a:ext>
            </a:extLst>
          </p:cNvPr>
          <p:cNvSpPr/>
          <p:nvPr/>
        </p:nvSpPr>
        <p:spPr bwMode="auto">
          <a:xfrm>
            <a:off x="7980363" y="5402263"/>
            <a:ext cx="358775" cy="5381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5CC1F7C-CA02-42C8-80E1-0F4C90258F71}"/>
              </a:ext>
            </a:extLst>
          </p:cNvPr>
          <p:cNvSpPr/>
          <p:nvPr/>
        </p:nvSpPr>
        <p:spPr bwMode="auto">
          <a:xfrm>
            <a:off x="7980363" y="5043488"/>
            <a:ext cx="358775" cy="3603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832C013-9983-40D2-A0F8-566A6AA59932}"/>
              </a:ext>
            </a:extLst>
          </p:cNvPr>
          <p:cNvSpPr/>
          <p:nvPr/>
        </p:nvSpPr>
        <p:spPr bwMode="auto">
          <a:xfrm>
            <a:off x="3675063" y="5402263"/>
            <a:ext cx="358775" cy="5381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6082DA1-E659-42AB-B50F-69D51C8CD208}"/>
              </a:ext>
            </a:extLst>
          </p:cNvPr>
          <p:cNvSpPr/>
          <p:nvPr/>
        </p:nvSpPr>
        <p:spPr bwMode="auto">
          <a:xfrm>
            <a:off x="3675063" y="5043488"/>
            <a:ext cx="358775" cy="3603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6A2889D-FAFB-4A66-9FDD-67C48C92CE89}"/>
              </a:ext>
            </a:extLst>
          </p:cNvPr>
          <p:cNvSpPr/>
          <p:nvPr/>
        </p:nvSpPr>
        <p:spPr bwMode="auto">
          <a:xfrm>
            <a:off x="4392613" y="5402263"/>
            <a:ext cx="358775" cy="5381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306FE53-31E5-4895-ABB3-CD8DF57ED07B}"/>
              </a:ext>
            </a:extLst>
          </p:cNvPr>
          <p:cNvSpPr/>
          <p:nvPr/>
        </p:nvSpPr>
        <p:spPr bwMode="auto">
          <a:xfrm>
            <a:off x="4392613" y="5043488"/>
            <a:ext cx="358775" cy="3603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5858" name="TextBox 20">
            <a:extLst>
              <a:ext uri="{FF2B5EF4-FFF2-40B4-BE49-F238E27FC236}">
                <a16:creationId xmlns:a16="http://schemas.microsoft.com/office/drawing/2014/main" id="{918FC6BF-40B7-4196-8AAB-CB5E83A47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7713" y="5570538"/>
            <a:ext cx="358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>
                <a:solidFill>
                  <a:srgbClr val="FF0000"/>
                </a:solidFill>
              </a:rPr>
              <a:t>k</a:t>
            </a:r>
            <a:endParaRPr lang="zh-CN" altLang="en-US" i="1">
              <a:solidFill>
                <a:srgbClr val="FF0000"/>
              </a:solidFill>
            </a:endParaRPr>
          </a:p>
        </p:txBody>
      </p:sp>
      <p:cxnSp>
        <p:nvCxnSpPr>
          <p:cNvPr id="35859" name="直接箭头连接符 22">
            <a:extLst>
              <a:ext uri="{FF2B5EF4-FFF2-40B4-BE49-F238E27FC236}">
                <a16:creationId xmlns:a16="http://schemas.microsoft.com/office/drawing/2014/main" id="{64717BE4-8D3B-463E-BDD7-EA52876E513C}"/>
              </a:ext>
            </a:extLst>
          </p:cNvPr>
          <p:cNvCxnSpPr>
            <a:cxnSpLocks noChangeShapeType="1"/>
            <a:endCxn id="20" idx="1"/>
          </p:cNvCxnSpPr>
          <p:nvPr/>
        </p:nvCxnSpPr>
        <p:spPr bwMode="auto">
          <a:xfrm>
            <a:off x="3854450" y="5222875"/>
            <a:ext cx="5381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0" name="直接箭头连接符 23">
            <a:extLst>
              <a:ext uri="{FF2B5EF4-FFF2-40B4-BE49-F238E27FC236}">
                <a16:creationId xmlns:a16="http://schemas.microsoft.com/office/drawing/2014/main" id="{F0E1FF13-6A7B-45A7-A193-EBDD5FE9795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2000" y="5222875"/>
            <a:ext cx="5381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1" name="直接箭头连接符 24">
            <a:extLst>
              <a:ext uri="{FF2B5EF4-FFF2-40B4-BE49-F238E27FC236}">
                <a16:creationId xmlns:a16="http://schemas.microsoft.com/office/drawing/2014/main" id="{969CC4BA-703D-44F2-8EB2-3051BC9F7A5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24650" y="5222875"/>
            <a:ext cx="5381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2" name="直接箭头连接符 25">
            <a:extLst>
              <a:ext uri="{FF2B5EF4-FFF2-40B4-BE49-F238E27FC236}">
                <a16:creationId xmlns:a16="http://schemas.microsoft.com/office/drawing/2014/main" id="{BE51DC6B-9C7B-470C-84CE-ACD3DFABCB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42200" y="5222875"/>
            <a:ext cx="5381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3" name="直接箭头连接符 26">
            <a:extLst>
              <a:ext uri="{FF2B5EF4-FFF2-40B4-BE49-F238E27FC236}">
                <a16:creationId xmlns:a16="http://schemas.microsoft.com/office/drawing/2014/main" id="{B83892A2-FE9E-4B18-B719-7B0B436FF3B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89550" y="5222875"/>
            <a:ext cx="538163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4" name="直接箭头连接符 27">
            <a:extLst>
              <a:ext uri="{FF2B5EF4-FFF2-40B4-BE49-F238E27FC236}">
                <a16:creationId xmlns:a16="http://schemas.microsoft.com/office/drawing/2014/main" id="{04C27E37-56F9-4452-ACE0-BA3C97F2A75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07100" y="5222875"/>
            <a:ext cx="538163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5" name="直接箭头连接符 29">
            <a:extLst>
              <a:ext uri="{FF2B5EF4-FFF2-40B4-BE49-F238E27FC236}">
                <a16:creationId xmlns:a16="http://schemas.microsoft.com/office/drawing/2014/main" id="{F75B9061-F725-4FBB-983A-7006D9E29CCE}"/>
              </a:ext>
            </a:extLst>
          </p:cNvPr>
          <p:cNvCxnSpPr>
            <a:cxnSpLocks noChangeShapeType="1"/>
            <a:endCxn id="5" idx="0"/>
          </p:cNvCxnSpPr>
          <p:nvPr/>
        </p:nvCxnSpPr>
        <p:spPr bwMode="auto">
          <a:xfrm rot="16200000" flipH="1">
            <a:off x="4661694" y="4415632"/>
            <a:ext cx="1076325" cy="179387"/>
          </a:xfrm>
          <a:prstGeom prst="straightConnector1">
            <a:avLst/>
          </a:prstGeom>
          <a:noFill/>
          <a:ln w="9525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6" name="TextBox 31">
            <a:extLst>
              <a:ext uri="{FF2B5EF4-FFF2-40B4-BE49-F238E27FC236}">
                <a16:creationId xmlns:a16="http://schemas.microsoft.com/office/drawing/2014/main" id="{3760F9CC-007E-45EB-BE1E-9A0FB1831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388" y="3608388"/>
            <a:ext cx="717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i="1">
                <a:solidFill>
                  <a:srgbClr val="0000CC"/>
                </a:solidFill>
              </a:rPr>
              <a:t>tp</a:t>
            </a:r>
            <a:endParaRPr lang="zh-CN" altLang="en-US" b="1" i="1">
              <a:solidFill>
                <a:srgbClr val="0000CC"/>
              </a:solidFill>
            </a:endParaRPr>
          </a:p>
        </p:txBody>
      </p:sp>
      <p:cxnSp>
        <p:nvCxnSpPr>
          <p:cNvPr id="35867" name="直接箭头连接符 32">
            <a:extLst>
              <a:ext uri="{FF2B5EF4-FFF2-40B4-BE49-F238E27FC236}">
                <a16:creationId xmlns:a16="http://schemas.microsoft.com/office/drawing/2014/main" id="{4E37722A-083E-4B53-9D23-636A90E0D0B3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379244" y="4415632"/>
            <a:ext cx="1076325" cy="179387"/>
          </a:xfrm>
          <a:prstGeom prst="straightConnector1">
            <a:avLst/>
          </a:prstGeom>
          <a:noFill/>
          <a:ln w="9525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8" name="TextBox 33">
            <a:extLst>
              <a:ext uri="{FF2B5EF4-FFF2-40B4-BE49-F238E27FC236}">
                <a16:creationId xmlns:a16="http://schemas.microsoft.com/office/drawing/2014/main" id="{75537CA4-78D2-4FEE-B465-B109AD51B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938" y="3608388"/>
            <a:ext cx="717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i="1">
                <a:solidFill>
                  <a:srgbClr val="0000CC"/>
                </a:solidFill>
              </a:rPr>
              <a:t>p</a:t>
            </a:r>
            <a:endParaRPr lang="zh-CN" altLang="en-US" b="1" i="1">
              <a:solidFill>
                <a:srgbClr val="0000CC"/>
              </a:solidFill>
            </a:endParaRPr>
          </a:p>
        </p:txBody>
      </p:sp>
      <p:cxnSp>
        <p:nvCxnSpPr>
          <p:cNvPr id="35869" name="形状 41">
            <a:extLst>
              <a:ext uri="{FF2B5EF4-FFF2-40B4-BE49-F238E27FC236}">
                <a16:creationId xmlns:a16="http://schemas.microsoft.com/office/drawing/2014/main" id="{55873630-311C-430D-BBC2-F7C4B1603868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 flipV="1">
            <a:off x="5289550" y="5043488"/>
            <a:ext cx="1435100" cy="179387"/>
          </a:xfrm>
          <a:prstGeom prst="bentConnector4">
            <a:avLst>
              <a:gd name="adj1" fmla="val 37"/>
              <a:gd name="adj2" fmla="val 227435"/>
            </a:avLst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37CDAFF-9353-4B49-9389-B8341BC53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插入操作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E07B0696-4FBC-43D5-BD6C-A603D99CF6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7575" y="1525588"/>
            <a:ext cx="7959725" cy="4570412"/>
          </a:xfrm>
        </p:spPr>
        <p:txBody>
          <a:bodyPr/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template&lt;class E, class K&gt;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SortedChain&lt;E,K&gt;&amp; SortedChain&lt;E,K&gt;::Insert(const E&amp; e)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endParaRPr lang="en-US" altLang="zh-CN" sz="200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SortedChainNode&lt;E,K&gt; *p = first,  *tp = 0;</a:t>
            </a:r>
            <a:endParaRPr lang="en-US" altLang="zh-CN" sz="200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while (p &amp;&amp; p-&gt;data &lt; e) {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tp = p;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p = p-&gt;link;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b="0">
                <a:solidFill>
                  <a:srgbClr val="0000FF"/>
                </a:solidFill>
                <a:latin typeface="Tahoma" panose="020B0604030504040204" pitchFamily="34" charset="0"/>
              </a:rPr>
              <a:t>SortedChainNode&lt;E,K&gt; *q =</a:t>
            </a:r>
            <a:r>
              <a:rPr lang="en-US" altLang="zh-CN" sz="2000" b="0">
                <a:solidFill>
                  <a:srgbClr val="0080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latin typeface="Tahoma" panose="020B0604030504040204" pitchFamily="34" charset="0"/>
              </a:rPr>
              <a:t>new SortedChainNode&lt;E,K&gt;;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q-&gt;data = e;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q-&gt;link = p;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if (tp) tp-&gt;link = q;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else first = q;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return *this;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8E2FA1-44C9-4957-B0D2-9E5EF7F0C101}"/>
              </a:ext>
            </a:extLst>
          </p:cNvPr>
          <p:cNvSpPr/>
          <p:nvPr/>
        </p:nvSpPr>
        <p:spPr bwMode="auto">
          <a:xfrm>
            <a:off x="5648325" y="5043488"/>
            <a:ext cx="358775" cy="5381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F5D6F0-A1C0-4140-851D-4126C648B39A}"/>
              </a:ext>
            </a:extLst>
          </p:cNvPr>
          <p:cNvSpPr/>
          <p:nvPr/>
        </p:nvSpPr>
        <p:spPr bwMode="auto">
          <a:xfrm>
            <a:off x="5648325" y="4684713"/>
            <a:ext cx="358775" cy="3603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AB3204-2E72-4C5A-9C8B-143A76C37022}"/>
              </a:ext>
            </a:extLst>
          </p:cNvPr>
          <p:cNvSpPr/>
          <p:nvPr/>
        </p:nvSpPr>
        <p:spPr bwMode="auto">
          <a:xfrm>
            <a:off x="6186488" y="6119813"/>
            <a:ext cx="358775" cy="5381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C31626-77F2-4D11-9483-7EF9ED08D0C9}"/>
              </a:ext>
            </a:extLst>
          </p:cNvPr>
          <p:cNvSpPr/>
          <p:nvPr/>
        </p:nvSpPr>
        <p:spPr bwMode="auto">
          <a:xfrm>
            <a:off x="6186488" y="5761038"/>
            <a:ext cx="358775" cy="3603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FBBE74-0318-4399-B0DD-285FBD856900}"/>
              </a:ext>
            </a:extLst>
          </p:cNvPr>
          <p:cNvSpPr/>
          <p:nvPr/>
        </p:nvSpPr>
        <p:spPr bwMode="auto">
          <a:xfrm>
            <a:off x="6724650" y="5043488"/>
            <a:ext cx="358775" cy="5381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077D0B9-0792-47E8-B8C0-0E28CD24439A}"/>
              </a:ext>
            </a:extLst>
          </p:cNvPr>
          <p:cNvSpPr/>
          <p:nvPr/>
        </p:nvSpPr>
        <p:spPr bwMode="auto">
          <a:xfrm>
            <a:off x="6724650" y="4684713"/>
            <a:ext cx="358775" cy="3603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5CE4B4-B0F5-4F15-956A-4AD8367B4255}"/>
              </a:ext>
            </a:extLst>
          </p:cNvPr>
          <p:cNvSpPr/>
          <p:nvPr/>
        </p:nvSpPr>
        <p:spPr bwMode="auto">
          <a:xfrm>
            <a:off x="7442200" y="5043488"/>
            <a:ext cx="358775" cy="5381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8E6782E-834C-4B16-AD8E-CE477B5E9717}"/>
              </a:ext>
            </a:extLst>
          </p:cNvPr>
          <p:cNvSpPr/>
          <p:nvPr/>
        </p:nvSpPr>
        <p:spPr bwMode="auto">
          <a:xfrm>
            <a:off x="7442200" y="4684713"/>
            <a:ext cx="358775" cy="3603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3BD76C-642A-4FA5-BF29-F2F9CA2C1399}"/>
              </a:ext>
            </a:extLst>
          </p:cNvPr>
          <p:cNvSpPr/>
          <p:nvPr/>
        </p:nvSpPr>
        <p:spPr bwMode="auto">
          <a:xfrm>
            <a:off x="8159750" y="5043488"/>
            <a:ext cx="358775" cy="5381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1F02A0-E1A6-4021-A701-7822670F6B74}"/>
              </a:ext>
            </a:extLst>
          </p:cNvPr>
          <p:cNvSpPr/>
          <p:nvPr/>
        </p:nvSpPr>
        <p:spPr bwMode="auto">
          <a:xfrm>
            <a:off x="8159750" y="4684713"/>
            <a:ext cx="358775" cy="3603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FF42DB7-8513-4BA3-BC2F-083A42950C86}"/>
              </a:ext>
            </a:extLst>
          </p:cNvPr>
          <p:cNvSpPr/>
          <p:nvPr/>
        </p:nvSpPr>
        <p:spPr bwMode="auto">
          <a:xfrm>
            <a:off x="4213225" y="5043488"/>
            <a:ext cx="358775" cy="5381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7ECC45C-3D5D-424D-B793-4D9091641E81}"/>
              </a:ext>
            </a:extLst>
          </p:cNvPr>
          <p:cNvSpPr/>
          <p:nvPr/>
        </p:nvSpPr>
        <p:spPr bwMode="auto">
          <a:xfrm>
            <a:off x="4213225" y="4684713"/>
            <a:ext cx="358775" cy="3603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95E00CB-7827-445A-AEDB-18001F929C0F}"/>
              </a:ext>
            </a:extLst>
          </p:cNvPr>
          <p:cNvSpPr/>
          <p:nvPr/>
        </p:nvSpPr>
        <p:spPr bwMode="auto">
          <a:xfrm>
            <a:off x="4930775" y="5043488"/>
            <a:ext cx="358775" cy="5381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1B5185-92B5-418F-AB7B-D3C4D5CB9F77}"/>
              </a:ext>
            </a:extLst>
          </p:cNvPr>
          <p:cNvSpPr/>
          <p:nvPr/>
        </p:nvSpPr>
        <p:spPr bwMode="auto">
          <a:xfrm>
            <a:off x="4930775" y="4684713"/>
            <a:ext cx="358775" cy="3603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6882" name="TextBox 17">
            <a:extLst>
              <a:ext uri="{FF2B5EF4-FFF2-40B4-BE49-F238E27FC236}">
                <a16:creationId xmlns:a16="http://schemas.microsoft.com/office/drawing/2014/main" id="{B01124EA-4C96-44E6-BC0F-76F2835D6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6488" y="6288088"/>
            <a:ext cx="358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>
                <a:solidFill>
                  <a:srgbClr val="FF0000"/>
                </a:solidFill>
              </a:rPr>
              <a:t>e</a:t>
            </a:r>
            <a:endParaRPr lang="zh-CN" altLang="en-US" i="1">
              <a:solidFill>
                <a:srgbClr val="FF0000"/>
              </a:solidFill>
            </a:endParaRPr>
          </a:p>
        </p:txBody>
      </p:sp>
      <p:cxnSp>
        <p:nvCxnSpPr>
          <p:cNvPr id="36883" name="直接箭头连接符 18">
            <a:extLst>
              <a:ext uri="{FF2B5EF4-FFF2-40B4-BE49-F238E27FC236}">
                <a16:creationId xmlns:a16="http://schemas.microsoft.com/office/drawing/2014/main" id="{8FD358ED-FCC9-4E2C-A31D-D17FA5829B75}"/>
              </a:ext>
            </a:extLst>
          </p:cNvPr>
          <p:cNvCxnSpPr>
            <a:cxnSpLocks noChangeShapeType="1"/>
            <a:endCxn id="17" idx="1"/>
          </p:cNvCxnSpPr>
          <p:nvPr/>
        </p:nvCxnSpPr>
        <p:spPr bwMode="auto">
          <a:xfrm>
            <a:off x="4392613" y="4864100"/>
            <a:ext cx="5381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4" name="直接箭头连接符 19">
            <a:extLst>
              <a:ext uri="{FF2B5EF4-FFF2-40B4-BE49-F238E27FC236}">
                <a16:creationId xmlns:a16="http://schemas.microsoft.com/office/drawing/2014/main" id="{F8AA3FA7-9F3E-44D9-8D41-1F5196B3251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10163" y="4864100"/>
            <a:ext cx="5381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5" name="直接箭头连接符 20">
            <a:extLst>
              <a:ext uri="{FF2B5EF4-FFF2-40B4-BE49-F238E27FC236}">
                <a16:creationId xmlns:a16="http://schemas.microsoft.com/office/drawing/2014/main" id="{9110A7FF-BA40-475F-887B-FE0A4506D27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04038" y="4864100"/>
            <a:ext cx="5381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6" name="直接箭头连接符 21">
            <a:extLst>
              <a:ext uri="{FF2B5EF4-FFF2-40B4-BE49-F238E27FC236}">
                <a16:creationId xmlns:a16="http://schemas.microsoft.com/office/drawing/2014/main" id="{79DAB7A6-5078-4D5F-AC68-C7763B8303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21588" y="4864100"/>
            <a:ext cx="5381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7" name="直接箭头连接符 22">
            <a:extLst>
              <a:ext uri="{FF2B5EF4-FFF2-40B4-BE49-F238E27FC236}">
                <a16:creationId xmlns:a16="http://schemas.microsoft.com/office/drawing/2014/main" id="{9C4D49B3-F304-45B2-9C60-FD9634F84CDF}"/>
              </a:ext>
            </a:extLst>
          </p:cNvPr>
          <p:cNvCxnSpPr>
            <a:cxnSpLocks noChangeShapeType="1"/>
            <a:endCxn id="9" idx="1"/>
          </p:cNvCxnSpPr>
          <p:nvPr/>
        </p:nvCxnSpPr>
        <p:spPr bwMode="auto">
          <a:xfrm>
            <a:off x="5827713" y="4864100"/>
            <a:ext cx="896937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8" name="直接箭头连接符 24">
            <a:extLst>
              <a:ext uri="{FF2B5EF4-FFF2-40B4-BE49-F238E27FC236}">
                <a16:creationId xmlns:a16="http://schemas.microsoft.com/office/drawing/2014/main" id="{8FD44DFF-A238-449C-BE60-1281B054C2F5}"/>
              </a:ext>
            </a:extLst>
          </p:cNvPr>
          <p:cNvCxnSpPr>
            <a:cxnSpLocks noChangeShapeType="1"/>
            <a:endCxn id="5" idx="0"/>
          </p:cNvCxnSpPr>
          <p:nvPr/>
        </p:nvCxnSpPr>
        <p:spPr bwMode="auto">
          <a:xfrm rot="16200000" flipH="1">
            <a:off x="5199856" y="4056857"/>
            <a:ext cx="1076325" cy="179388"/>
          </a:xfrm>
          <a:prstGeom prst="straightConnector1">
            <a:avLst/>
          </a:prstGeom>
          <a:noFill/>
          <a:ln w="9525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9" name="TextBox 25">
            <a:extLst>
              <a:ext uri="{FF2B5EF4-FFF2-40B4-BE49-F238E27FC236}">
                <a16:creationId xmlns:a16="http://schemas.microsoft.com/office/drawing/2014/main" id="{70575D26-3F0C-47DB-BBC3-2D9CD2945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9550" y="3249613"/>
            <a:ext cx="717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i="1">
                <a:solidFill>
                  <a:srgbClr val="0000CC"/>
                </a:solidFill>
              </a:rPr>
              <a:t>tp</a:t>
            </a:r>
            <a:endParaRPr lang="zh-CN" altLang="en-US" b="1" i="1">
              <a:solidFill>
                <a:srgbClr val="0000CC"/>
              </a:solidFill>
            </a:endParaRPr>
          </a:p>
        </p:txBody>
      </p:sp>
      <p:cxnSp>
        <p:nvCxnSpPr>
          <p:cNvPr id="36890" name="直接箭头连接符 26">
            <a:extLst>
              <a:ext uri="{FF2B5EF4-FFF2-40B4-BE49-F238E27FC236}">
                <a16:creationId xmlns:a16="http://schemas.microsoft.com/office/drawing/2014/main" id="{B94FEB36-6DDD-40D7-ACA6-822C2328202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6276181" y="4056857"/>
            <a:ext cx="1076325" cy="179388"/>
          </a:xfrm>
          <a:prstGeom prst="straightConnector1">
            <a:avLst/>
          </a:prstGeom>
          <a:noFill/>
          <a:ln w="9525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1" name="TextBox 27">
            <a:extLst>
              <a:ext uri="{FF2B5EF4-FFF2-40B4-BE49-F238E27FC236}">
                <a16:creationId xmlns:a16="http://schemas.microsoft.com/office/drawing/2014/main" id="{C002D465-4B5B-44B2-8FB2-9B39627E9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75" y="3249613"/>
            <a:ext cx="717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i="1">
                <a:solidFill>
                  <a:srgbClr val="0000CC"/>
                </a:solidFill>
              </a:rPr>
              <a:t>p</a:t>
            </a:r>
            <a:endParaRPr lang="zh-CN" altLang="en-US" b="1" i="1">
              <a:solidFill>
                <a:srgbClr val="0000CC"/>
              </a:solidFill>
            </a:endParaRPr>
          </a:p>
        </p:txBody>
      </p:sp>
      <p:cxnSp>
        <p:nvCxnSpPr>
          <p:cNvPr id="36892" name="直接箭头连接符 36">
            <a:extLst>
              <a:ext uri="{FF2B5EF4-FFF2-40B4-BE49-F238E27FC236}">
                <a16:creationId xmlns:a16="http://schemas.microsoft.com/office/drawing/2014/main" id="{40211E81-07D9-4E3C-8A60-07A017917F80}"/>
              </a:ext>
            </a:extLst>
          </p:cNvPr>
          <p:cNvCxnSpPr>
            <a:cxnSpLocks noChangeShapeType="1"/>
            <a:endCxn id="9" idx="1"/>
          </p:cNvCxnSpPr>
          <p:nvPr/>
        </p:nvCxnSpPr>
        <p:spPr bwMode="auto">
          <a:xfrm rot="5400000" flipH="1" flipV="1">
            <a:off x="6007100" y="5222875"/>
            <a:ext cx="1076325" cy="3587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3" name="直接箭头连接符 37">
            <a:extLst>
              <a:ext uri="{FF2B5EF4-FFF2-40B4-BE49-F238E27FC236}">
                <a16:creationId xmlns:a16="http://schemas.microsoft.com/office/drawing/2014/main" id="{578CECFB-8C95-4D16-ACAC-8BFC2A0E09D8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468938" y="5222875"/>
            <a:ext cx="1076325" cy="3587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4" name="直接箭头连接符 38">
            <a:extLst>
              <a:ext uri="{FF2B5EF4-FFF2-40B4-BE49-F238E27FC236}">
                <a16:creationId xmlns:a16="http://schemas.microsoft.com/office/drawing/2014/main" id="{146A06A0-69FE-43A5-A733-0326ABFE3CB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48325" y="5940425"/>
            <a:ext cx="538163" cy="0"/>
          </a:xfrm>
          <a:prstGeom prst="straightConnector1">
            <a:avLst/>
          </a:prstGeom>
          <a:noFill/>
          <a:ln w="9525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5" name="TextBox 39">
            <a:extLst>
              <a:ext uri="{FF2B5EF4-FFF2-40B4-BE49-F238E27FC236}">
                <a16:creationId xmlns:a16="http://schemas.microsoft.com/office/drawing/2014/main" id="{AF72A268-8F85-4BE6-A718-C21238927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163" y="5749925"/>
            <a:ext cx="717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i="1">
                <a:solidFill>
                  <a:srgbClr val="0000CC"/>
                </a:solidFill>
              </a:rPr>
              <a:t>q</a:t>
            </a:r>
            <a:endParaRPr lang="zh-CN" altLang="en-US" b="1" i="1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3367F88-26BD-42ED-8289-50FFF131E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不允许重复关键字的插入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BA59C94-E03F-465E-B2C3-7DF14F17AC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7575" y="1525588"/>
            <a:ext cx="7959725" cy="4570412"/>
          </a:xfrm>
        </p:spPr>
        <p:txBody>
          <a:bodyPr/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template&lt;class E, class K&gt;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SortedChain&lt;E,K&gt;&amp; SortedChain&lt;E,K&gt;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           ::DistinctInsert(const E&amp; e)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 Insert e only if no element with same key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SortedChainNode&lt;E,K&gt; *p = first, *tp = 0; </a:t>
            </a:r>
            <a:endParaRPr lang="en-US" altLang="zh-CN" sz="200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endParaRPr lang="en-US" altLang="zh-CN" sz="200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while (p &amp;&amp; p-&gt;data &lt; e)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{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tp = p;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p = p-&gt;link;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7632993-3C3C-4CA9-96BD-FCE6616FA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不允许重复关键字的插入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EB227F12-3BFB-424D-B3E1-A4DBD810AB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// check if duplicate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FF0000"/>
                </a:solidFill>
                <a:latin typeface="Tahoma" panose="020B0604030504040204" pitchFamily="34" charset="0"/>
              </a:rPr>
              <a:t>if (p &amp;&amp; p-&gt;data == e) throw BadInput();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 not duplicate, set up node for e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b="0">
                <a:solidFill>
                  <a:srgbClr val="0000FF"/>
                </a:solidFill>
                <a:latin typeface="Tahoma" panose="020B0604030504040204" pitchFamily="34" charset="0"/>
              </a:rPr>
              <a:t>SortedChainNode&lt;E,K&gt; *q =</a:t>
            </a:r>
            <a:r>
              <a:rPr lang="en-US" altLang="zh-CN" sz="2000" b="0">
                <a:solidFill>
                  <a:srgbClr val="0080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latin typeface="Tahoma" panose="020B0604030504040204" pitchFamily="34" charset="0"/>
              </a:rPr>
              <a:t>new SortedChainNode&lt;E,K&gt;;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q-&gt;data = e;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 insert node just after tp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q-&gt;link = p;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if (tp) tp-&gt;link = q;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else first = q;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return *this;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86ED2209-C530-4CED-9D29-308C3F75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39939" name="内容占位符 2">
            <a:extLst>
              <a:ext uri="{FF2B5EF4-FFF2-40B4-BE49-F238E27FC236}">
                <a16:creationId xmlns:a16="http://schemas.microsoft.com/office/drawing/2014/main" id="{69BEEB3E-A405-4974-92B3-FB55E7499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字典（有序表）的定义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散列表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定义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散列函数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解决冲突的方法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开地址法：线性、双散列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链表法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8A2F931D-0DD1-4043-884B-49CD864050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50176C-FF6C-4C75-90BC-D9016A89E548}" type="slidenum">
              <a:rPr lang="en-US" altLang="en-US">
                <a:solidFill>
                  <a:srgbClr val="4B4B4B"/>
                </a:solidFill>
              </a:rPr>
              <a:pPr eaLnBrk="1" hangingPunct="1"/>
              <a:t>16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32AD280C-92EC-4088-AF27-2362829B8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H1.</a:t>
            </a:r>
            <a:r>
              <a:rPr lang="zh-CN" altLang="en-US"/>
              <a:t>散列</a:t>
            </a:r>
          </a:p>
        </p:txBody>
      </p:sp>
      <p:sp>
        <p:nvSpPr>
          <p:cNvPr id="40963" name="内容占位符 2">
            <a:extLst>
              <a:ext uri="{FF2B5EF4-FFF2-40B4-BE49-F238E27FC236}">
                <a16:creationId xmlns:a16="http://schemas.microsoft.com/office/drawing/2014/main" id="{F4B8D5B6-A056-4595-AACE-B626FB28D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散列法（</a:t>
            </a:r>
            <a:r>
              <a:rPr lang="en-US" altLang="zh-CN"/>
              <a:t>Hash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哈希法、杂凑法</a:t>
            </a:r>
            <a:endParaRPr lang="en-US" altLang="zh-CN"/>
          </a:p>
          <a:p>
            <a:pPr lvl="1"/>
            <a:r>
              <a:rPr lang="zh-CN" altLang="en-US"/>
              <a:t>在表项的存储位置与表项关键字之间建立一个确定的对应函数关系</a:t>
            </a:r>
            <a:r>
              <a:rPr lang="en-US" altLang="zh-CN"/>
              <a:t>Hash()</a:t>
            </a:r>
            <a:r>
              <a:rPr lang="zh-CN" altLang="en-US"/>
              <a:t>，使每个关键字值与结构中的一个唯一的存储位置相对应</a:t>
            </a:r>
            <a:endParaRPr lang="en-US" altLang="zh-CN"/>
          </a:p>
          <a:p>
            <a:pPr lvl="1">
              <a:buFont typeface="Arial" panose="020B0604020202020204" pitchFamily="34" charset="0"/>
              <a:buNone/>
            </a:pPr>
            <a:r>
              <a:rPr lang="en-US" altLang="zh-CN" i="1"/>
              <a:t>       </a:t>
            </a:r>
            <a:r>
              <a:rPr lang="en-US" altLang="zh-CN" i="1">
                <a:solidFill>
                  <a:srgbClr val="FF0000"/>
                </a:solidFill>
              </a:rPr>
              <a:t>Address = Hash(key)</a:t>
            </a:r>
          </a:p>
          <a:p>
            <a:pPr lvl="1"/>
            <a:r>
              <a:rPr lang="zh-CN" altLang="en-US">
                <a:solidFill>
                  <a:srgbClr val="0000CC"/>
                </a:solidFill>
              </a:rPr>
              <a:t>插入时</a:t>
            </a:r>
            <a:r>
              <a:rPr lang="zh-CN" altLang="en-US"/>
              <a:t>，依此函数计算存储位置并按此位置存放</a:t>
            </a:r>
            <a:endParaRPr lang="en-US" altLang="zh-CN"/>
          </a:p>
          <a:p>
            <a:pPr lvl="1"/>
            <a:r>
              <a:rPr lang="zh-CN" altLang="en-US">
                <a:solidFill>
                  <a:srgbClr val="0000CC"/>
                </a:solidFill>
              </a:rPr>
              <a:t>查找时</a:t>
            </a:r>
            <a:r>
              <a:rPr lang="zh-CN" altLang="en-US"/>
              <a:t>，对元素的关键字进行同样的函数计算，把求得的函数值当做元素的存储位置，在此结构中按此位置取元素比较，若关键字值相等，则查找成功</a:t>
            </a:r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446454C5-E809-4CF5-A418-7B5C4CA0E2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28D6570-EE00-489E-8EAD-77D8C71070B2}" type="slidenum">
              <a:rPr lang="en-US" altLang="en-US">
                <a:solidFill>
                  <a:srgbClr val="4B4B4B"/>
                </a:solidFill>
              </a:rPr>
              <a:pPr eaLnBrk="1" hangingPunct="1"/>
              <a:t>17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D15DB189-24FA-4D6A-B8C4-68D90076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散列</a:t>
            </a:r>
          </a:p>
        </p:txBody>
      </p:sp>
      <p:sp>
        <p:nvSpPr>
          <p:cNvPr id="41987" name="内容占位符 2">
            <a:extLst>
              <a:ext uri="{FF2B5EF4-FFF2-40B4-BE49-F238E27FC236}">
                <a16:creationId xmlns:a16="http://schemas.microsoft.com/office/drawing/2014/main" id="{18449309-AC30-4AC0-904D-BF40238B2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在散列法中使用的转换函数叫做</a:t>
            </a:r>
            <a:r>
              <a:rPr lang="zh-CN" altLang="en-US">
                <a:solidFill>
                  <a:srgbClr val="0000CC"/>
                </a:solidFill>
              </a:rPr>
              <a:t>散列函数</a:t>
            </a:r>
            <a:endParaRPr lang="en-US" altLang="zh-CN">
              <a:solidFill>
                <a:srgbClr val="0000CC"/>
              </a:solidFill>
            </a:endParaRPr>
          </a:p>
          <a:p>
            <a:r>
              <a:rPr lang="zh-CN" altLang="en-US"/>
              <a:t>按此种思想构造出来的表或结构叫做</a:t>
            </a:r>
            <a:r>
              <a:rPr lang="zh-CN" altLang="en-US">
                <a:solidFill>
                  <a:srgbClr val="0000CC"/>
                </a:solidFill>
              </a:rPr>
              <a:t>散列表</a:t>
            </a:r>
            <a:endParaRPr lang="en-US" altLang="zh-CN">
              <a:solidFill>
                <a:srgbClr val="0000CC"/>
              </a:solidFill>
            </a:endParaRPr>
          </a:p>
          <a:p>
            <a:r>
              <a:rPr lang="zh-CN" altLang="en-US"/>
              <a:t>散列表的适用范围</a:t>
            </a:r>
            <a:endParaRPr lang="en-US" altLang="zh-CN"/>
          </a:p>
          <a:p>
            <a:pPr lvl="1"/>
            <a:r>
              <a:rPr lang="en-US" altLang="zh-CN"/>
              <a:t>key</a:t>
            </a:r>
            <a:r>
              <a:rPr lang="zh-CN" altLang="en-US"/>
              <a:t>的取值范围比较宽泛</a:t>
            </a:r>
            <a:endParaRPr lang="en-US" altLang="zh-CN"/>
          </a:p>
          <a:p>
            <a:pPr lvl="1"/>
            <a:r>
              <a:rPr lang="zh-CN" altLang="en-US"/>
              <a:t>待处理的</a:t>
            </a:r>
            <a:r>
              <a:rPr lang="en-US" altLang="zh-CN"/>
              <a:t>key</a:t>
            </a:r>
            <a:r>
              <a:rPr lang="zh-CN" altLang="en-US"/>
              <a:t>值不多</a:t>
            </a:r>
            <a:endParaRPr lang="en-US" altLang="zh-CN"/>
          </a:p>
          <a:p>
            <a:pPr lvl="1"/>
            <a:r>
              <a:rPr lang="zh-CN" altLang="en-US"/>
              <a:t>存储空间有限</a:t>
            </a:r>
            <a:endParaRPr lang="en-US" altLang="zh-CN"/>
          </a:p>
          <a:p>
            <a:pPr lvl="1"/>
            <a:r>
              <a:rPr lang="zh-CN" altLang="en-US"/>
              <a:t>特别适用于需要</a:t>
            </a:r>
            <a:r>
              <a:rPr lang="zh-CN" altLang="en-US">
                <a:solidFill>
                  <a:srgbClr val="FF0000"/>
                </a:solidFill>
              </a:rPr>
              <a:t>快速查找</a:t>
            </a:r>
            <a:r>
              <a:rPr lang="zh-CN" altLang="en-US"/>
              <a:t>的问题</a:t>
            </a:r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67FDE97F-9449-4190-8D60-436DADEDAB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2117429-670F-42AA-9F40-B7D5D5C5404C}" type="slidenum">
              <a:rPr lang="en-US" altLang="en-US">
                <a:solidFill>
                  <a:srgbClr val="4B4B4B"/>
                </a:solidFill>
              </a:rPr>
              <a:pPr eaLnBrk="1" hangingPunct="1"/>
              <a:t>18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EAA2575D-BBBE-479C-98E1-45C671E67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  VS  </a:t>
            </a:r>
            <a:r>
              <a:rPr lang="zh-CN" altLang="en-US"/>
              <a:t>传统查找</a:t>
            </a:r>
          </a:p>
        </p:txBody>
      </p:sp>
      <p:sp>
        <p:nvSpPr>
          <p:cNvPr id="43011" name="内容占位符 2">
            <a:extLst>
              <a:ext uri="{FF2B5EF4-FFF2-40B4-BE49-F238E27FC236}">
                <a16:creationId xmlns:a16="http://schemas.microsoft.com/office/drawing/2014/main" id="{14A6CCF6-7801-4B44-8F48-960FECA5A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传统查找</a:t>
            </a:r>
            <a:endParaRPr lang="en-US" altLang="zh-CN"/>
          </a:p>
          <a:p>
            <a:pPr lvl="1"/>
            <a:r>
              <a:rPr lang="zh-CN" altLang="en-US"/>
              <a:t>记录在数据结构中的位置是</a:t>
            </a:r>
            <a:r>
              <a:rPr lang="zh-CN" altLang="en-US">
                <a:solidFill>
                  <a:srgbClr val="FF0000"/>
                </a:solidFill>
              </a:rPr>
              <a:t>随机</a:t>
            </a:r>
            <a:r>
              <a:rPr lang="zh-CN" altLang="en-US"/>
              <a:t>的</a:t>
            </a:r>
            <a:endParaRPr lang="en-US" altLang="zh-CN"/>
          </a:p>
          <a:p>
            <a:pPr lvl="1"/>
            <a:r>
              <a:rPr lang="zh-CN" altLang="en-US"/>
              <a:t>和记录的关键字之间不存在确定关系</a:t>
            </a:r>
            <a:endParaRPr lang="en-US" altLang="zh-CN"/>
          </a:p>
          <a:p>
            <a:pPr lvl="1"/>
            <a:r>
              <a:rPr lang="zh-CN" altLang="en-US"/>
              <a:t>查找记录时需要进行一系列的比较，效率依赖于比较的次数</a:t>
            </a:r>
            <a:endParaRPr lang="en-US" altLang="zh-CN"/>
          </a:p>
          <a:p>
            <a:r>
              <a:rPr lang="en-US" altLang="zh-CN"/>
              <a:t>Hash</a:t>
            </a:r>
          </a:p>
          <a:p>
            <a:pPr lvl="1"/>
            <a:r>
              <a:rPr lang="zh-CN" altLang="en-US">
                <a:solidFill>
                  <a:srgbClr val="0000CC"/>
                </a:solidFill>
              </a:rPr>
              <a:t>能否不经过比较，一次存取即得到所需数据？</a:t>
            </a:r>
            <a:endParaRPr lang="en-US" altLang="zh-CN">
              <a:solidFill>
                <a:srgbClr val="0000CC"/>
              </a:solidFill>
            </a:endParaRPr>
          </a:p>
          <a:p>
            <a:pPr lvl="1"/>
            <a:r>
              <a:rPr lang="zh-CN" altLang="en-US"/>
              <a:t>必须在记录的存储位置和关键字之间建立一个确定的对应关系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/>
              <a:t>，使得每个关键字和一个唯一的存储位置对应。</a:t>
            </a:r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E2BF11E3-C170-4B11-B06F-C3BCB2745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F31770-B448-4F1B-8FF2-E3A94BCF1998}" type="slidenum">
              <a:rPr lang="en-US" altLang="en-US">
                <a:solidFill>
                  <a:srgbClr val="4B4B4B"/>
                </a:solidFill>
              </a:rPr>
              <a:pPr eaLnBrk="1" hangingPunct="1"/>
              <a:t>19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A7A4496E-8BE0-4E7D-8199-DC87FFCE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6A2D96FE-C8B8-46E2-9925-CC28276D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字典（有序表）的定义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散列表</a:t>
            </a:r>
            <a:endParaRPr lang="en-US" altLang="zh-CN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13741133-288B-4BE4-9DF7-C24B63BC0A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42A59A3-B0EE-4BF8-879D-5A5D539B4BE0}" type="slidenum">
              <a:rPr lang="en-US" altLang="en-US">
                <a:solidFill>
                  <a:srgbClr val="4B4B4B"/>
                </a:solidFill>
              </a:rPr>
              <a:pPr eaLnBrk="1" hangingPunct="1"/>
              <a:t>2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008CA88B-2FC1-4EEB-A3B8-43CECDE6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最简单的散列</a:t>
            </a:r>
          </a:p>
        </p:txBody>
      </p:sp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C558F039-5DE9-41C1-9F6F-1376B86AE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假设某班有学生</a:t>
            </a:r>
            <a:r>
              <a:rPr lang="en-US" altLang="zh-CN"/>
              <a:t>35</a:t>
            </a:r>
            <a:r>
              <a:rPr lang="zh-CN" altLang="en-US"/>
              <a:t>名</a:t>
            </a:r>
            <a:endParaRPr lang="en-US" altLang="zh-CN"/>
          </a:p>
          <a:p>
            <a:r>
              <a:rPr lang="zh-CN" altLang="en-US"/>
              <a:t>关键字：学号</a:t>
            </a:r>
            <a:r>
              <a:rPr lang="en-US" altLang="zh-CN"/>
              <a:t>1310101-1310135</a:t>
            </a:r>
          </a:p>
          <a:p>
            <a:pPr>
              <a:buFontTx/>
              <a:buNone/>
            </a:pPr>
            <a:r>
              <a:rPr lang="en-US" altLang="zh-CN"/>
              <a:t>	h(k)=k-1310101 </a:t>
            </a:r>
            <a:r>
              <a:rPr lang="zh-CN" altLang="en-US"/>
              <a:t>（线性函数、无冲突）</a:t>
            </a:r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DA50541A-054E-4329-957E-CD3783E352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CB87C9-82C2-4BFF-B802-1E2C5DDBB7CD}" type="slidenum">
              <a:rPr lang="en-US" altLang="en-US">
                <a:solidFill>
                  <a:srgbClr val="4B4B4B"/>
                </a:solidFill>
              </a:rPr>
              <a:pPr eaLnBrk="1" hangingPunct="1"/>
              <a:t>20</a:t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81E85C4-C34D-472C-87A0-1970134B46DB}"/>
              </a:ext>
            </a:extLst>
          </p:cNvPr>
          <p:cNvSpPr/>
          <p:nvPr/>
        </p:nvSpPr>
        <p:spPr bwMode="auto">
          <a:xfrm>
            <a:off x="984250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9C4475-E057-40D6-84CC-8D43EA93784A}"/>
              </a:ext>
            </a:extLst>
          </p:cNvPr>
          <p:cNvSpPr/>
          <p:nvPr/>
        </p:nvSpPr>
        <p:spPr bwMode="auto">
          <a:xfrm>
            <a:off x="1343025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811E73-1347-4460-9D59-243BE79CC6A8}"/>
              </a:ext>
            </a:extLst>
          </p:cNvPr>
          <p:cNvSpPr/>
          <p:nvPr/>
        </p:nvSpPr>
        <p:spPr bwMode="auto">
          <a:xfrm>
            <a:off x="1701800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A938F2-AD58-4CC1-875C-5007682B6952}"/>
              </a:ext>
            </a:extLst>
          </p:cNvPr>
          <p:cNvSpPr/>
          <p:nvPr/>
        </p:nvSpPr>
        <p:spPr bwMode="auto">
          <a:xfrm>
            <a:off x="2060575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493ADC-7786-4B1A-ADB8-816B0218E87A}"/>
              </a:ext>
            </a:extLst>
          </p:cNvPr>
          <p:cNvSpPr/>
          <p:nvPr/>
        </p:nvSpPr>
        <p:spPr bwMode="auto">
          <a:xfrm>
            <a:off x="2419350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1FB7BA-D4E1-46D6-A531-8D652FB5FFA8}"/>
              </a:ext>
            </a:extLst>
          </p:cNvPr>
          <p:cNvSpPr/>
          <p:nvPr/>
        </p:nvSpPr>
        <p:spPr bwMode="auto">
          <a:xfrm>
            <a:off x="2778125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0862E-4B55-4B05-9125-3A5E946F1FFB}"/>
              </a:ext>
            </a:extLst>
          </p:cNvPr>
          <p:cNvSpPr/>
          <p:nvPr/>
        </p:nvSpPr>
        <p:spPr bwMode="auto">
          <a:xfrm>
            <a:off x="3136900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F40553-D1D3-466B-B556-6F97230F66A4}"/>
              </a:ext>
            </a:extLst>
          </p:cNvPr>
          <p:cNvSpPr/>
          <p:nvPr/>
        </p:nvSpPr>
        <p:spPr bwMode="auto">
          <a:xfrm>
            <a:off x="3495675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C9AE7E-E21F-422D-A65E-EFC7FCD171E8}"/>
              </a:ext>
            </a:extLst>
          </p:cNvPr>
          <p:cNvSpPr/>
          <p:nvPr/>
        </p:nvSpPr>
        <p:spPr bwMode="auto">
          <a:xfrm>
            <a:off x="5289550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4EB310-AAA4-49E6-9BA5-C0B089701B5A}"/>
              </a:ext>
            </a:extLst>
          </p:cNvPr>
          <p:cNvSpPr/>
          <p:nvPr/>
        </p:nvSpPr>
        <p:spPr bwMode="auto">
          <a:xfrm>
            <a:off x="5648325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987F51B-FD7B-457E-8479-D7A2CBFA5298}"/>
              </a:ext>
            </a:extLst>
          </p:cNvPr>
          <p:cNvSpPr/>
          <p:nvPr/>
        </p:nvSpPr>
        <p:spPr bwMode="auto">
          <a:xfrm>
            <a:off x="6007100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B9E1F92-AAF0-4C1C-85E2-2935DDEAB3C8}"/>
              </a:ext>
            </a:extLst>
          </p:cNvPr>
          <p:cNvSpPr/>
          <p:nvPr/>
        </p:nvSpPr>
        <p:spPr bwMode="auto">
          <a:xfrm>
            <a:off x="6365875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F0DBB65-B063-4EC4-8AD9-88343AE66F81}"/>
              </a:ext>
            </a:extLst>
          </p:cNvPr>
          <p:cNvSpPr/>
          <p:nvPr/>
        </p:nvSpPr>
        <p:spPr bwMode="auto">
          <a:xfrm>
            <a:off x="6724650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9A440BC-DC2E-4BC3-AE3B-43DDB036C285}"/>
              </a:ext>
            </a:extLst>
          </p:cNvPr>
          <p:cNvSpPr/>
          <p:nvPr/>
        </p:nvSpPr>
        <p:spPr bwMode="auto">
          <a:xfrm>
            <a:off x="7083425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FB3C810-DE6D-41F2-B5F4-CA8884A11FC9}"/>
              </a:ext>
            </a:extLst>
          </p:cNvPr>
          <p:cNvSpPr/>
          <p:nvPr/>
        </p:nvSpPr>
        <p:spPr bwMode="auto">
          <a:xfrm>
            <a:off x="7442200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78FEC5-9A99-44C9-A293-CFDA988CFE31}"/>
              </a:ext>
            </a:extLst>
          </p:cNvPr>
          <p:cNvSpPr/>
          <p:nvPr/>
        </p:nvSpPr>
        <p:spPr bwMode="auto">
          <a:xfrm>
            <a:off x="7800975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F2BAB91-9D18-430E-96A7-60B1CB315D9F}"/>
              </a:ext>
            </a:extLst>
          </p:cNvPr>
          <p:cNvSpPr/>
          <p:nvPr/>
        </p:nvSpPr>
        <p:spPr bwMode="auto">
          <a:xfrm>
            <a:off x="3854450" y="4505325"/>
            <a:ext cx="1435100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……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4054" name="TextBox 23">
            <a:extLst>
              <a:ext uri="{FF2B5EF4-FFF2-40B4-BE49-F238E27FC236}">
                <a16:creationId xmlns:a16="http://schemas.microsoft.com/office/drawing/2014/main" id="{F49ABD60-3AAA-4F4D-A2D8-78D17FCF4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0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0</a:t>
            </a:r>
            <a:endParaRPr lang="zh-CN" altLang="en-US" sz="1200">
              <a:solidFill>
                <a:srgbClr val="0000CC"/>
              </a:solidFill>
            </a:endParaRPr>
          </a:p>
        </p:txBody>
      </p:sp>
      <p:sp>
        <p:nvSpPr>
          <p:cNvPr id="44055" name="TextBox 23">
            <a:extLst>
              <a:ext uri="{FF2B5EF4-FFF2-40B4-BE49-F238E27FC236}">
                <a16:creationId xmlns:a16="http://schemas.microsoft.com/office/drawing/2014/main" id="{CBC8C1A8-441A-43CC-9928-663C3E84F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025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1</a:t>
            </a:r>
            <a:endParaRPr lang="zh-CN" altLang="en-US" sz="1200">
              <a:solidFill>
                <a:srgbClr val="0000CC"/>
              </a:solidFill>
            </a:endParaRPr>
          </a:p>
        </p:txBody>
      </p:sp>
      <p:sp>
        <p:nvSpPr>
          <p:cNvPr id="44056" name="TextBox 23">
            <a:extLst>
              <a:ext uri="{FF2B5EF4-FFF2-40B4-BE49-F238E27FC236}">
                <a16:creationId xmlns:a16="http://schemas.microsoft.com/office/drawing/2014/main" id="{F851ED10-6D37-4E77-A065-F4727955D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800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2</a:t>
            </a:r>
            <a:endParaRPr lang="zh-CN" altLang="en-US" sz="1200">
              <a:solidFill>
                <a:srgbClr val="0000CC"/>
              </a:solidFill>
            </a:endParaRPr>
          </a:p>
        </p:txBody>
      </p:sp>
      <p:sp>
        <p:nvSpPr>
          <p:cNvPr id="44057" name="TextBox 23">
            <a:extLst>
              <a:ext uri="{FF2B5EF4-FFF2-40B4-BE49-F238E27FC236}">
                <a16:creationId xmlns:a16="http://schemas.microsoft.com/office/drawing/2014/main" id="{3EFD2AC7-C291-4ADE-A55F-E95EAFE40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75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3</a:t>
            </a:r>
            <a:endParaRPr lang="zh-CN" altLang="en-US" sz="1200">
              <a:solidFill>
                <a:srgbClr val="0000CC"/>
              </a:solidFill>
            </a:endParaRPr>
          </a:p>
        </p:txBody>
      </p:sp>
      <p:sp>
        <p:nvSpPr>
          <p:cNvPr id="44058" name="TextBox 23">
            <a:extLst>
              <a:ext uri="{FF2B5EF4-FFF2-40B4-BE49-F238E27FC236}">
                <a16:creationId xmlns:a16="http://schemas.microsoft.com/office/drawing/2014/main" id="{064A3D96-94D2-49DA-B0F3-481293C32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350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4</a:t>
            </a:r>
            <a:endParaRPr lang="zh-CN" altLang="en-US" sz="1200">
              <a:solidFill>
                <a:srgbClr val="0000CC"/>
              </a:solidFill>
            </a:endParaRPr>
          </a:p>
        </p:txBody>
      </p:sp>
      <p:sp>
        <p:nvSpPr>
          <p:cNvPr id="44059" name="TextBox 23">
            <a:extLst>
              <a:ext uri="{FF2B5EF4-FFF2-40B4-BE49-F238E27FC236}">
                <a16:creationId xmlns:a16="http://schemas.microsoft.com/office/drawing/2014/main" id="{6F0A5F77-9D10-4D5C-A3FF-06A40212E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25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5</a:t>
            </a:r>
            <a:endParaRPr lang="zh-CN" altLang="en-US" sz="1200">
              <a:solidFill>
                <a:srgbClr val="0000CC"/>
              </a:solidFill>
            </a:endParaRPr>
          </a:p>
        </p:txBody>
      </p:sp>
      <p:sp>
        <p:nvSpPr>
          <p:cNvPr id="44060" name="TextBox 27">
            <a:extLst>
              <a:ext uri="{FF2B5EF4-FFF2-40B4-BE49-F238E27FC236}">
                <a16:creationId xmlns:a16="http://schemas.microsoft.com/office/drawing/2014/main" id="{A5E061E4-8EC5-4A94-9A49-8042ED7B6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900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6</a:t>
            </a:r>
            <a:endParaRPr lang="zh-CN" altLang="en-US" sz="1200">
              <a:solidFill>
                <a:srgbClr val="0000CC"/>
              </a:solidFill>
            </a:endParaRPr>
          </a:p>
        </p:txBody>
      </p:sp>
      <p:sp>
        <p:nvSpPr>
          <p:cNvPr id="44061" name="TextBox 23">
            <a:extLst>
              <a:ext uri="{FF2B5EF4-FFF2-40B4-BE49-F238E27FC236}">
                <a16:creationId xmlns:a16="http://schemas.microsoft.com/office/drawing/2014/main" id="{9BD289F7-97B6-4F38-BC43-7E71A25DD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5675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7</a:t>
            </a:r>
            <a:endParaRPr lang="zh-CN" altLang="en-US" sz="1200">
              <a:solidFill>
                <a:srgbClr val="0000CC"/>
              </a:solidFill>
            </a:endParaRPr>
          </a:p>
        </p:txBody>
      </p:sp>
      <p:sp>
        <p:nvSpPr>
          <p:cNvPr id="44062" name="TextBox 23">
            <a:extLst>
              <a:ext uri="{FF2B5EF4-FFF2-40B4-BE49-F238E27FC236}">
                <a16:creationId xmlns:a16="http://schemas.microsoft.com/office/drawing/2014/main" id="{59CC9885-883E-4DDC-BFBD-017EC46F4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9550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27</a:t>
            </a:r>
            <a:endParaRPr lang="zh-CN" altLang="en-US" sz="1200">
              <a:solidFill>
                <a:srgbClr val="0000CC"/>
              </a:solidFill>
            </a:endParaRPr>
          </a:p>
        </p:txBody>
      </p:sp>
      <p:sp>
        <p:nvSpPr>
          <p:cNvPr id="44063" name="TextBox 23">
            <a:extLst>
              <a:ext uri="{FF2B5EF4-FFF2-40B4-BE49-F238E27FC236}">
                <a16:creationId xmlns:a16="http://schemas.microsoft.com/office/drawing/2014/main" id="{9FE6BED9-5478-440C-8ECC-CD0A24C8B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8325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28</a:t>
            </a:r>
            <a:endParaRPr lang="zh-CN" altLang="en-US" sz="1200">
              <a:solidFill>
                <a:srgbClr val="0000CC"/>
              </a:solidFill>
            </a:endParaRPr>
          </a:p>
        </p:txBody>
      </p:sp>
      <p:sp>
        <p:nvSpPr>
          <p:cNvPr id="44064" name="TextBox 31">
            <a:extLst>
              <a:ext uri="{FF2B5EF4-FFF2-40B4-BE49-F238E27FC236}">
                <a16:creationId xmlns:a16="http://schemas.microsoft.com/office/drawing/2014/main" id="{BE2C0D45-7B2C-4B09-B9AD-7ECE21CC7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100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29</a:t>
            </a:r>
            <a:endParaRPr lang="zh-CN" altLang="en-US" sz="1200">
              <a:solidFill>
                <a:srgbClr val="0000CC"/>
              </a:solidFill>
            </a:endParaRPr>
          </a:p>
        </p:txBody>
      </p:sp>
      <p:sp>
        <p:nvSpPr>
          <p:cNvPr id="44065" name="TextBox 23">
            <a:extLst>
              <a:ext uri="{FF2B5EF4-FFF2-40B4-BE49-F238E27FC236}">
                <a16:creationId xmlns:a16="http://schemas.microsoft.com/office/drawing/2014/main" id="{AB340F9D-31E1-4585-8368-01E09949E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75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30</a:t>
            </a:r>
            <a:endParaRPr lang="zh-CN" altLang="en-US" sz="1200">
              <a:solidFill>
                <a:srgbClr val="0000CC"/>
              </a:solidFill>
            </a:endParaRPr>
          </a:p>
        </p:txBody>
      </p:sp>
      <p:sp>
        <p:nvSpPr>
          <p:cNvPr id="44066" name="TextBox 23">
            <a:extLst>
              <a:ext uri="{FF2B5EF4-FFF2-40B4-BE49-F238E27FC236}">
                <a16:creationId xmlns:a16="http://schemas.microsoft.com/office/drawing/2014/main" id="{9D746049-87EC-4DBF-B223-AECA7D437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31</a:t>
            </a:r>
            <a:endParaRPr lang="zh-CN" altLang="en-US" sz="1200">
              <a:solidFill>
                <a:srgbClr val="0000CC"/>
              </a:solidFill>
            </a:endParaRPr>
          </a:p>
        </p:txBody>
      </p:sp>
      <p:sp>
        <p:nvSpPr>
          <p:cNvPr id="44067" name="TextBox 23">
            <a:extLst>
              <a:ext uri="{FF2B5EF4-FFF2-40B4-BE49-F238E27FC236}">
                <a16:creationId xmlns:a16="http://schemas.microsoft.com/office/drawing/2014/main" id="{C524ECCC-A682-4EFF-B721-D0826F3C2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3425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32</a:t>
            </a:r>
            <a:endParaRPr lang="zh-CN" altLang="en-US" sz="1200">
              <a:solidFill>
                <a:srgbClr val="0000CC"/>
              </a:solidFill>
            </a:endParaRPr>
          </a:p>
        </p:txBody>
      </p:sp>
      <p:sp>
        <p:nvSpPr>
          <p:cNvPr id="44068" name="TextBox 35">
            <a:extLst>
              <a:ext uri="{FF2B5EF4-FFF2-40B4-BE49-F238E27FC236}">
                <a16:creationId xmlns:a16="http://schemas.microsoft.com/office/drawing/2014/main" id="{65859FA2-A4E4-425C-A847-66996CC42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2200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33</a:t>
            </a:r>
            <a:endParaRPr lang="zh-CN" altLang="en-US" sz="1200">
              <a:solidFill>
                <a:srgbClr val="0000CC"/>
              </a:solidFill>
            </a:endParaRPr>
          </a:p>
        </p:txBody>
      </p:sp>
      <p:sp>
        <p:nvSpPr>
          <p:cNvPr id="44069" name="TextBox 23">
            <a:extLst>
              <a:ext uri="{FF2B5EF4-FFF2-40B4-BE49-F238E27FC236}">
                <a16:creationId xmlns:a16="http://schemas.microsoft.com/office/drawing/2014/main" id="{ACE134A8-ED8C-48BA-BA51-A01569DCE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0975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34</a:t>
            </a:r>
            <a:endParaRPr lang="zh-CN" altLang="en-US" sz="1200">
              <a:solidFill>
                <a:srgbClr val="0000CC"/>
              </a:solidFill>
            </a:endParaRPr>
          </a:p>
        </p:txBody>
      </p:sp>
      <p:cxnSp>
        <p:nvCxnSpPr>
          <p:cNvPr id="44070" name="直接箭头连接符 38">
            <a:extLst>
              <a:ext uri="{FF2B5EF4-FFF2-40B4-BE49-F238E27FC236}">
                <a16:creationId xmlns:a16="http://schemas.microsoft.com/office/drawing/2014/main" id="{519BA69D-AF06-4D87-87A5-1602BD6FB02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893762" y="4954588"/>
            <a:ext cx="538163" cy="158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71" name="TextBox 23">
            <a:extLst>
              <a:ext uri="{FF2B5EF4-FFF2-40B4-BE49-F238E27FC236}">
                <a16:creationId xmlns:a16="http://schemas.microsoft.com/office/drawing/2014/main" id="{60DA5D8F-F39E-459C-939C-5602D5322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5222875"/>
            <a:ext cx="10795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FF0000"/>
                </a:solidFill>
              </a:rPr>
              <a:t>1310101</a:t>
            </a:r>
            <a:endParaRPr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44072" name="直接箭头连接符 40">
            <a:extLst>
              <a:ext uri="{FF2B5EF4-FFF2-40B4-BE49-F238E27FC236}">
                <a16:creationId xmlns:a16="http://schemas.microsoft.com/office/drawing/2014/main" id="{AE2BBCEA-020B-4727-B184-A91F4C1C0DE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7707313" y="4953000"/>
            <a:ext cx="538162" cy="158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73" name="TextBox 23">
            <a:extLst>
              <a:ext uri="{FF2B5EF4-FFF2-40B4-BE49-F238E27FC236}">
                <a16:creationId xmlns:a16="http://schemas.microsoft.com/office/drawing/2014/main" id="{38A36D9C-08A4-4F17-AF21-89682875E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9025" y="5222875"/>
            <a:ext cx="10795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FF0000"/>
                </a:solidFill>
              </a:rPr>
              <a:t>1310135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5C957F69-4614-4729-9BDD-FD405D1D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一个更一般的散列</a:t>
            </a:r>
          </a:p>
        </p:txBody>
      </p:sp>
      <p:sp>
        <p:nvSpPr>
          <p:cNvPr id="45059" name="内容占位符 2">
            <a:extLst>
              <a:ext uri="{FF2B5EF4-FFF2-40B4-BE49-F238E27FC236}">
                <a16:creationId xmlns:a16="http://schemas.microsoft.com/office/drawing/2014/main" id="{80ED7F5C-0FAF-4C52-A722-53E03DBF1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我国有省级行政区</a:t>
            </a:r>
            <a:r>
              <a:rPr lang="en-US" altLang="zh-CN"/>
              <a:t>30+</a:t>
            </a:r>
            <a:r>
              <a:rPr lang="zh-CN" altLang="en-US"/>
              <a:t>个</a:t>
            </a:r>
            <a:endParaRPr lang="en-US" altLang="zh-CN"/>
          </a:p>
          <a:p>
            <a:r>
              <a:rPr lang="zh-CN" altLang="en-US"/>
              <a:t>关键字：拼音，可能的组合</a:t>
            </a:r>
            <a:r>
              <a:rPr lang="en-US" altLang="zh-CN"/>
              <a:t>26</a:t>
            </a:r>
            <a:r>
              <a:rPr lang="en-US" altLang="zh-CN" baseline="30000"/>
              <a:t>12</a:t>
            </a:r>
            <a:r>
              <a:rPr lang="en-US" altLang="zh-CN"/>
              <a:t>+</a:t>
            </a:r>
          </a:p>
          <a:p>
            <a:pPr lvl="1"/>
            <a:r>
              <a:rPr lang="en-US" altLang="zh-CN"/>
              <a:t>BEIJING</a:t>
            </a:r>
          </a:p>
          <a:p>
            <a:pPr lvl="1"/>
            <a:r>
              <a:rPr lang="en-US" altLang="zh-CN"/>
              <a:t>TIANJIN</a:t>
            </a:r>
          </a:p>
          <a:p>
            <a:pPr lvl="1"/>
            <a:r>
              <a:rPr lang="en-US" altLang="zh-CN"/>
              <a:t>SHANDONG</a:t>
            </a:r>
          </a:p>
          <a:p>
            <a:pPr lvl="1"/>
            <a:r>
              <a:rPr lang="en-US" altLang="zh-CN"/>
              <a:t>HEILONGJIANG</a:t>
            </a:r>
          </a:p>
          <a:p>
            <a:pPr lvl="1"/>
            <a:r>
              <a:rPr lang="en-US" altLang="zh-CN"/>
              <a:t>HEBEI</a:t>
            </a:r>
          </a:p>
          <a:p>
            <a:pPr lvl="1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ED3CE30C-DD2F-488D-8050-A2FACA4DEC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97DF11-4480-4E7F-A546-0B79D60AABBE}" type="slidenum">
              <a:rPr lang="en-US" altLang="en-US">
                <a:solidFill>
                  <a:srgbClr val="4B4B4B"/>
                </a:solidFill>
              </a:rPr>
              <a:pPr eaLnBrk="1" hangingPunct="1"/>
              <a:t>21</a:t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5" name="竖卷形 4">
            <a:extLst>
              <a:ext uri="{FF2B5EF4-FFF2-40B4-BE49-F238E27FC236}">
                <a16:creationId xmlns:a16="http://schemas.microsoft.com/office/drawing/2014/main" id="{CF230A7E-E79A-4A12-868E-FA8F64C8AC41}"/>
              </a:ext>
            </a:extLst>
          </p:cNvPr>
          <p:cNvSpPr/>
          <p:nvPr/>
        </p:nvSpPr>
        <p:spPr bwMode="auto">
          <a:xfrm>
            <a:off x="4751388" y="2890838"/>
            <a:ext cx="3587750" cy="3408362"/>
          </a:xfrm>
          <a:prstGeom prst="vertic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5062" name="TextBox 5">
            <a:extLst>
              <a:ext uri="{FF2B5EF4-FFF2-40B4-BE49-F238E27FC236}">
                <a16:creationId xmlns:a16="http://schemas.microsoft.com/office/drawing/2014/main" id="{8C860D43-C305-43D0-8406-19CF5D413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9550" y="3429000"/>
            <a:ext cx="25114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CC"/>
                </a:solidFill>
              </a:rPr>
              <a:t>散列表的适用范围</a:t>
            </a:r>
            <a:endParaRPr lang="en-US" altLang="zh-CN" b="1">
              <a:solidFill>
                <a:srgbClr val="0000CC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/>
              <a:t>key</a:t>
            </a:r>
            <a:r>
              <a:rPr lang="zh-CN" altLang="en-US"/>
              <a:t>的取值范围比较宽泛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/>
              <a:t>待处理的</a:t>
            </a:r>
            <a:r>
              <a:rPr lang="en-US" altLang="zh-CN"/>
              <a:t>key</a:t>
            </a:r>
            <a:r>
              <a:rPr lang="zh-CN" altLang="en-US"/>
              <a:t>值不多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/>
              <a:t>存储空间有限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/>
              <a:t>特别适用于需要</a:t>
            </a:r>
            <a:r>
              <a:rPr lang="zh-CN" altLang="en-US">
                <a:solidFill>
                  <a:srgbClr val="FF0000"/>
                </a:solidFill>
              </a:rPr>
              <a:t>快速查找</a:t>
            </a:r>
            <a:r>
              <a:rPr lang="zh-CN" altLang="en-US"/>
              <a:t>的问题</a:t>
            </a:r>
            <a:endParaRPr lang="en-US" altLang="zh-CN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839C46AE-61AA-4F5A-9288-28CF453C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省级区划的</a:t>
            </a:r>
            <a:r>
              <a:rPr lang="en-US" altLang="zh-CN"/>
              <a:t>Hash</a:t>
            </a:r>
            <a:r>
              <a:rPr lang="zh-CN" altLang="en-US"/>
              <a:t>函数</a:t>
            </a:r>
          </a:p>
        </p:txBody>
      </p:sp>
      <p:sp>
        <p:nvSpPr>
          <p:cNvPr id="46083" name="内容占位符 2">
            <a:extLst>
              <a:ext uri="{FF2B5EF4-FFF2-40B4-BE49-F238E27FC236}">
                <a16:creationId xmlns:a16="http://schemas.microsoft.com/office/drawing/2014/main" id="{688C72C0-1966-44B7-AAEC-2D28A45DF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0000CC"/>
              </a:buClr>
              <a:buFontTx/>
              <a:buAutoNum type="arabicPeriod"/>
            </a:pPr>
            <a:r>
              <a:rPr lang="zh-CN" altLang="en-US"/>
              <a:t>取关键字中第一个字母在字母表中的序号作为</a:t>
            </a:r>
            <a:r>
              <a:rPr lang="en-US" altLang="zh-CN"/>
              <a:t>Hash</a:t>
            </a:r>
            <a:r>
              <a:rPr lang="zh-CN" altLang="en-US"/>
              <a:t>函数</a:t>
            </a:r>
            <a:endParaRPr lang="en-US" altLang="zh-CN"/>
          </a:p>
          <a:p>
            <a:pPr marL="514350" indent="-514350">
              <a:buClr>
                <a:srgbClr val="0000CC"/>
              </a:buClr>
              <a:buFontTx/>
              <a:buAutoNum type="arabicPeriod"/>
            </a:pPr>
            <a:r>
              <a:rPr lang="zh-CN" altLang="en-US"/>
              <a:t>先求关键字的第一个和最后一个字母在字母表中的序号之和，然后判别这个和值，若比</a:t>
            </a:r>
            <a:r>
              <a:rPr lang="en-US" altLang="zh-CN"/>
              <a:t>30</a:t>
            </a:r>
            <a:r>
              <a:rPr lang="zh-CN" altLang="en-US"/>
              <a:t>（假设为表长）大，则减去</a:t>
            </a:r>
            <a:r>
              <a:rPr lang="en-US" altLang="zh-CN"/>
              <a:t>30</a:t>
            </a:r>
          </a:p>
          <a:p>
            <a:pPr marL="514350" indent="-514350">
              <a:buClr>
                <a:srgbClr val="0000CC"/>
              </a:buClr>
              <a:buFontTx/>
              <a:buAutoNum type="arabicPeriod"/>
            </a:pPr>
            <a:r>
              <a:rPr lang="zh-CN" altLang="en-US"/>
              <a:t>先求每个汉字的第一个拼音字母的</a:t>
            </a:r>
            <a:r>
              <a:rPr lang="en-US" altLang="zh-CN"/>
              <a:t>ASCII</a:t>
            </a:r>
            <a:r>
              <a:rPr lang="zh-CN" altLang="en-US"/>
              <a:t>码之和的八进制形式，然后将这个八进制数看成是十进制再除以</a:t>
            </a:r>
            <a:r>
              <a:rPr lang="en-US" altLang="zh-CN"/>
              <a:t>30</a:t>
            </a:r>
            <a:r>
              <a:rPr lang="zh-CN" altLang="en-US"/>
              <a:t>取余数</a:t>
            </a:r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57CF111E-B419-4228-B8A6-3B5035D32B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7FF4DB-6A0D-4876-AA6B-BB716B0C80EE}" type="slidenum">
              <a:rPr lang="en-US" altLang="en-US">
                <a:solidFill>
                  <a:srgbClr val="4B4B4B"/>
                </a:solidFill>
              </a:rPr>
              <a:pPr eaLnBrk="1" hangingPunct="1"/>
              <a:t>22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4AFB954A-E55F-41D3-9A4F-7E3ADE26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省级区划的</a:t>
            </a:r>
            <a:r>
              <a:rPr lang="en-US" altLang="zh-CN"/>
              <a:t>Hash</a:t>
            </a:r>
            <a:r>
              <a:rPr lang="zh-CN" altLang="en-US"/>
              <a:t>结果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08E922DE-9E9D-411F-8F76-81C77236E9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0675" y="1525588"/>
          <a:ext cx="8440738" cy="2160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9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21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39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7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79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401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key</a:t>
                      </a:r>
                      <a:endParaRPr lang="zh-CN" altLang="en-US" sz="14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BEIJING</a:t>
                      </a:r>
                    </a:p>
                    <a:p>
                      <a:pPr algn="ctr"/>
                      <a:r>
                        <a:rPr lang="zh-CN" altLang="en-US" sz="1400" dirty="0"/>
                        <a:t>北京</a:t>
                      </a:r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TIANJIN</a:t>
                      </a:r>
                    </a:p>
                    <a:p>
                      <a:pPr algn="ctr"/>
                      <a:r>
                        <a:rPr lang="zh-CN" altLang="en-US" sz="1400" dirty="0"/>
                        <a:t>天津</a:t>
                      </a:r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HEBEI</a:t>
                      </a:r>
                    </a:p>
                    <a:p>
                      <a:pPr algn="ctr"/>
                      <a:r>
                        <a:rPr lang="zh-CN" altLang="en-US" sz="1400" dirty="0"/>
                        <a:t>河北</a:t>
                      </a:r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SHANXI</a:t>
                      </a:r>
                    </a:p>
                    <a:p>
                      <a:pPr algn="ctr"/>
                      <a:r>
                        <a:rPr lang="zh-CN" altLang="en-US" sz="1400" dirty="0"/>
                        <a:t>山西</a:t>
                      </a:r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SHANGHAI</a:t>
                      </a:r>
                    </a:p>
                    <a:p>
                      <a:pPr algn="ctr"/>
                      <a:r>
                        <a:rPr lang="zh-CN" altLang="en-US" sz="1400" dirty="0"/>
                        <a:t>上海</a:t>
                      </a:r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SHANDONG</a:t>
                      </a:r>
                    </a:p>
                    <a:p>
                      <a:pPr algn="ctr"/>
                      <a:r>
                        <a:rPr lang="zh-CN" altLang="en-US" sz="1400" dirty="0"/>
                        <a:t>山东</a:t>
                      </a:r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HENAN</a:t>
                      </a:r>
                    </a:p>
                    <a:p>
                      <a:pPr algn="ctr"/>
                      <a:r>
                        <a:rPr lang="zh-CN" altLang="en-US" sz="1400" dirty="0"/>
                        <a:t>河南</a:t>
                      </a:r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SICHUAN</a:t>
                      </a:r>
                    </a:p>
                    <a:p>
                      <a:pPr algn="ctr"/>
                      <a:r>
                        <a:rPr lang="zh-CN" altLang="en-US" sz="1400" dirty="0"/>
                        <a:t>四川</a:t>
                      </a:r>
                    </a:p>
                  </a:txBody>
                  <a:tcPr marL="91437" marR="91437" marT="45732" marB="4573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1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/>
                        <a:t>f</a:t>
                      </a:r>
                      <a:r>
                        <a:rPr lang="en-US" altLang="zh-CN" sz="1800" i="1" baseline="-25000" dirty="0"/>
                        <a:t>1</a:t>
                      </a:r>
                      <a:r>
                        <a:rPr lang="en-US" altLang="zh-CN" sz="1800" i="1" dirty="0"/>
                        <a:t>(key)</a:t>
                      </a:r>
                      <a:endParaRPr lang="zh-CN" altLang="en-US" sz="1800" i="1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02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20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08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19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19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19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08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19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1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/>
                        <a:t>f</a:t>
                      </a:r>
                      <a:r>
                        <a:rPr lang="en-US" altLang="zh-CN" sz="1800" i="1" baseline="-25000" dirty="0"/>
                        <a:t>2</a:t>
                      </a:r>
                      <a:r>
                        <a:rPr lang="en-US" altLang="zh-CN" sz="1800" i="1" dirty="0"/>
                        <a:t>(key)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09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04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17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28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28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26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22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03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1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/>
                        <a:t>f</a:t>
                      </a:r>
                      <a:r>
                        <a:rPr lang="en-US" altLang="zh-CN" sz="1800" i="1" baseline="-25000" dirty="0"/>
                        <a:t>3</a:t>
                      </a:r>
                      <a:r>
                        <a:rPr lang="en-US" altLang="zh-CN" sz="1800" i="1" dirty="0"/>
                        <a:t>(key)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04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26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02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13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23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17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16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16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159" name="灯片编号占位符 3">
            <a:extLst>
              <a:ext uri="{FF2B5EF4-FFF2-40B4-BE49-F238E27FC236}">
                <a16:creationId xmlns:a16="http://schemas.microsoft.com/office/drawing/2014/main" id="{B9333F25-169C-450C-91C2-3D7D791B4D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DC2C43B-F394-41B3-A707-271E6C461711}" type="slidenum">
              <a:rPr lang="en-US" altLang="en-US">
                <a:solidFill>
                  <a:srgbClr val="4B4B4B"/>
                </a:solidFill>
              </a:rPr>
              <a:pPr eaLnBrk="1" hangingPunct="1"/>
              <a:t>23</a:t>
            </a:fld>
            <a:endParaRPr lang="en-US" altLang="en-US">
              <a:solidFill>
                <a:srgbClr val="4B4B4B"/>
              </a:solidFill>
            </a:endParaRPr>
          </a:p>
        </p:txBody>
      </p:sp>
      <p:cxnSp>
        <p:nvCxnSpPr>
          <p:cNvPr id="47160" name="直接箭头连接符 6">
            <a:extLst>
              <a:ext uri="{FF2B5EF4-FFF2-40B4-BE49-F238E27FC236}">
                <a16:creationId xmlns:a16="http://schemas.microsoft.com/office/drawing/2014/main" id="{018926A9-AE8A-4995-AF05-152E7A8D8D1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65907" y="4147344"/>
            <a:ext cx="717550" cy="158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61" name="圆角矩形 7">
            <a:extLst>
              <a:ext uri="{FF2B5EF4-FFF2-40B4-BE49-F238E27FC236}">
                <a16:creationId xmlns:a16="http://schemas.microsoft.com/office/drawing/2014/main" id="{BC368CD8-695F-4EF4-B1C8-CBD20B69B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2173288"/>
            <a:ext cx="896938" cy="14351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47162" name="TextBox 8">
            <a:extLst>
              <a:ext uri="{FF2B5EF4-FFF2-40B4-BE49-F238E27FC236}">
                <a16:creationId xmlns:a16="http://schemas.microsoft.com/office/drawing/2014/main" id="{6234EAB7-08AD-4F47-BAA3-9497575DC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4684713"/>
            <a:ext cx="19732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FF0000"/>
                </a:solidFill>
              </a:rPr>
              <a:t>Hash</a:t>
            </a:r>
            <a:r>
              <a:rPr lang="zh-CN" altLang="en-US" sz="1600" b="1">
                <a:solidFill>
                  <a:srgbClr val="FF0000"/>
                </a:solidFill>
              </a:rPr>
              <a:t>函数的设定很灵活，只要使得任何关键字由此所得的哈希值落在表长范围内即可</a:t>
            </a:r>
          </a:p>
        </p:txBody>
      </p:sp>
      <p:sp>
        <p:nvSpPr>
          <p:cNvPr id="47163" name="圆角矩形 9">
            <a:extLst>
              <a:ext uri="{FF2B5EF4-FFF2-40B4-BE49-F238E27FC236}">
                <a16:creationId xmlns:a16="http://schemas.microsoft.com/office/drawing/2014/main" id="{E227ECFB-D48E-4F1A-9AB4-1B4B3C7CA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450" y="2173288"/>
            <a:ext cx="2870200" cy="3587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47164" name="圆角矩形 10">
            <a:extLst>
              <a:ext uri="{FF2B5EF4-FFF2-40B4-BE49-F238E27FC236}">
                <a16:creationId xmlns:a16="http://schemas.microsoft.com/office/drawing/2014/main" id="{F285BEE7-5E58-47F1-AA4A-5C60F9A80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450" y="2711450"/>
            <a:ext cx="1793875" cy="3587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cxnSp>
        <p:nvCxnSpPr>
          <p:cNvPr id="47165" name="直接箭头连接符 11">
            <a:extLst>
              <a:ext uri="{FF2B5EF4-FFF2-40B4-BE49-F238E27FC236}">
                <a16:creationId xmlns:a16="http://schemas.microsoft.com/office/drawing/2014/main" id="{4581E0C3-77A6-44B2-A5B0-139D80562CA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123532" y="3877469"/>
            <a:ext cx="1257300" cy="158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66" name="直接箭头连接符 13">
            <a:extLst>
              <a:ext uri="{FF2B5EF4-FFF2-40B4-BE49-F238E27FC236}">
                <a16:creationId xmlns:a16="http://schemas.microsoft.com/office/drawing/2014/main" id="{88097C3E-6C0E-44F0-9DD9-A2AF90F8861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752181" y="3248819"/>
            <a:ext cx="1793875" cy="71913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67" name="TextBox 15">
            <a:extLst>
              <a:ext uri="{FF2B5EF4-FFF2-40B4-BE49-F238E27FC236}">
                <a16:creationId xmlns:a16="http://schemas.microsoft.com/office/drawing/2014/main" id="{E0CE7D54-1BD3-4370-8340-B56F4B366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3838" y="4684713"/>
            <a:ext cx="37671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FF0000"/>
                </a:solidFill>
              </a:rPr>
              <a:t>对不同关键字可能得到同一哈希地址，即</a:t>
            </a:r>
            <a:r>
              <a:rPr lang="en-US" altLang="zh-CN" sz="1600" b="1">
                <a:solidFill>
                  <a:srgbClr val="FF0000"/>
                </a:solidFill>
              </a:rPr>
              <a:t>key1</a:t>
            </a:r>
            <a:r>
              <a:rPr lang="zh-CN" altLang="en-US" sz="1600" b="1">
                <a:solidFill>
                  <a:srgbClr val="FF0000"/>
                </a:solidFill>
              </a:rPr>
              <a:t>≠</a:t>
            </a:r>
            <a:r>
              <a:rPr lang="en-US" altLang="zh-CN" sz="1600" b="1">
                <a:solidFill>
                  <a:srgbClr val="FF0000"/>
                </a:solidFill>
              </a:rPr>
              <a:t>key2</a:t>
            </a:r>
            <a:r>
              <a:rPr lang="zh-CN" altLang="en-US" sz="1600" b="1">
                <a:solidFill>
                  <a:srgbClr val="FF0000"/>
                </a:solidFill>
              </a:rPr>
              <a:t>，而</a:t>
            </a:r>
            <a:r>
              <a:rPr lang="en-US" altLang="zh-CN" sz="1600" b="1">
                <a:solidFill>
                  <a:srgbClr val="FF0000"/>
                </a:solidFill>
              </a:rPr>
              <a:t>f(key1)=f(key2)</a:t>
            </a:r>
            <a:r>
              <a:rPr lang="zh-CN" altLang="en-US" sz="1600" b="1">
                <a:solidFill>
                  <a:srgbClr val="FF0000"/>
                </a:solidFill>
              </a:rPr>
              <a:t>，这被称为</a:t>
            </a:r>
            <a:r>
              <a:rPr lang="zh-CN" altLang="en-US" sz="1600" b="1">
                <a:solidFill>
                  <a:srgbClr val="0000CC"/>
                </a:solidFill>
              </a:rPr>
              <a:t>冲突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2B78BA39-9DA5-4664-A325-C18D6598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</a:t>
            </a:r>
            <a:r>
              <a:rPr lang="zh-CN" altLang="en-US"/>
              <a:t>的两个关键问题</a:t>
            </a:r>
          </a:p>
        </p:txBody>
      </p:sp>
      <p:sp>
        <p:nvSpPr>
          <p:cNvPr id="48131" name="内容占位符 2">
            <a:extLst>
              <a:ext uri="{FF2B5EF4-FFF2-40B4-BE49-F238E27FC236}">
                <a16:creationId xmlns:a16="http://schemas.microsoft.com/office/drawing/2014/main" id="{C44E967B-3572-4C16-91BD-8F00C9D6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结论</a:t>
            </a:r>
            <a:endParaRPr lang="en-US" altLang="zh-CN"/>
          </a:p>
          <a:p>
            <a:pPr lvl="1"/>
            <a:r>
              <a:rPr lang="zh-CN" altLang="en-US"/>
              <a:t>根据</a:t>
            </a:r>
            <a:r>
              <a:rPr lang="en-US" altLang="zh-CN"/>
              <a:t>key</a:t>
            </a:r>
            <a:r>
              <a:rPr lang="zh-CN" altLang="en-US"/>
              <a:t>的特性，选取合适的</a:t>
            </a:r>
            <a:r>
              <a:rPr lang="en-US" altLang="zh-CN"/>
              <a:t>Hash</a:t>
            </a:r>
            <a:r>
              <a:rPr lang="zh-CN" altLang="en-US"/>
              <a:t>函数可以尽量减少冲突</a:t>
            </a:r>
            <a:endParaRPr lang="en-US" altLang="zh-CN"/>
          </a:p>
          <a:p>
            <a:pPr lvl="1"/>
            <a:r>
              <a:rPr lang="zh-CN" altLang="en-US"/>
              <a:t>一般来说冲突不能完全避免，必须有处理机制</a:t>
            </a:r>
            <a:endParaRPr lang="en-US" altLang="zh-CN"/>
          </a:p>
          <a:p>
            <a:r>
              <a:rPr lang="en-US" altLang="zh-CN">
                <a:solidFill>
                  <a:srgbClr val="0000CC"/>
                </a:solidFill>
              </a:rPr>
              <a:t>Hash</a:t>
            </a:r>
            <a:r>
              <a:rPr lang="zh-CN" altLang="en-US">
                <a:solidFill>
                  <a:srgbClr val="0000CC"/>
                </a:solidFill>
              </a:rPr>
              <a:t>函数如何设计和选取？（如何建立从关键字到存储位置的映射关系？）</a:t>
            </a:r>
            <a:endParaRPr lang="en-US" altLang="zh-CN">
              <a:solidFill>
                <a:srgbClr val="0000CC"/>
              </a:solidFill>
            </a:endParaRPr>
          </a:p>
          <a:p>
            <a:r>
              <a:rPr lang="zh-CN" altLang="en-US">
                <a:solidFill>
                  <a:srgbClr val="0000CC"/>
                </a:solidFill>
              </a:rPr>
              <a:t>如果经过</a:t>
            </a:r>
            <a:r>
              <a:rPr lang="en-US" altLang="zh-CN">
                <a:solidFill>
                  <a:srgbClr val="0000CC"/>
                </a:solidFill>
              </a:rPr>
              <a:t>Hash</a:t>
            </a:r>
            <a:r>
              <a:rPr lang="zh-CN" altLang="en-US">
                <a:solidFill>
                  <a:srgbClr val="0000CC"/>
                </a:solidFill>
              </a:rPr>
              <a:t>函数的运算，多个关键字被映射到同一个存储位置（发生冲突），该怎么办？</a:t>
            </a:r>
            <a:endParaRPr lang="en-US" altLang="zh-CN">
              <a:solidFill>
                <a:srgbClr val="0000CC"/>
              </a:solidFill>
            </a:endParaRPr>
          </a:p>
          <a:p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7A21C401-D97A-4497-BDF8-A597FDC905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ECD08F1-2570-4D3F-8CE5-B383876E755D}" type="slidenum">
              <a:rPr lang="en-US" altLang="en-US">
                <a:solidFill>
                  <a:srgbClr val="4B4B4B"/>
                </a:solidFill>
              </a:rPr>
              <a:pPr eaLnBrk="1" hangingPunct="1"/>
              <a:t>24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061B92A3-DB5B-40EB-BA10-ED1A2F87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关键问题一：构造</a:t>
            </a:r>
            <a:r>
              <a:rPr lang="en-US" altLang="zh-CN"/>
              <a:t>Hash</a:t>
            </a:r>
            <a:r>
              <a:rPr lang="zh-CN" altLang="en-US"/>
              <a:t>函数</a:t>
            </a:r>
          </a:p>
        </p:txBody>
      </p:sp>
      <p:sp>
        <p:nvSpPr>
          <p:cNvPr id="49155" name="内容占位符 2">
            <a:extLst>
              <a:ext uri="{FF2B5EF4-FFF2-40B4-BE49-F238E27FC236}">
                <a16:creationId xmlns:a16="http://schemas.microsoft.com/office/drawing/2014/main" id="{D63EBCB7-7D7A-4921-8B38-41940C7DA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好的</a:t>
            </a:r>
            <a:r>
              <a:rPr lang="en-US" altLang="zh-CN"/>
              <a:t>Hash</a:t>
            </a:r>
            <a:r>
              <a:rPr lang="zh-CN" altLang="en-US"/>
              <a:t>函数</a:t>
            </a:r>
            <a:endParaRPr lang="en-US" altLang="zh-CN"/>
          </a:p>
          <a:p>
            <a:pPr lvl="1"/>
            <a:r>
              <a:rPr lang="zh-CN" altLang="en-US">
                <a:solidFill>
                  <a:srgbClr val="0000CC"/>
                </a:solidFill>
              </a:rPr>
              <a:t>定义域必须包括所有关键字，值域必须在表长范围之内</a:t>
            </a:r>
            <a:endParaRPr lang="en-US" altLang="zh-CN">
              <a:solidFill>
                <a:srgbClr val="0000CC"/>
              </a:solidFill>
            </a:endParaRPr>
          </a:p>
          <a:p>
            <a:pPr lvl="1"/>
            <a:r>
              <a:rPr lang="zh-CN" altLang="en-US"/>
              <a:t>若对于关键字集合中的任一个关键字，经</a:t>
            </a:r>
            <a:r>
              <a:rPr lang="en-US" altLang="zh-CN"/>
              <a:t>Hash</a:t>
            </a:r>
            <a:r>
              <a:rPr lang="zh-CN" altLang="en-US"/>
              <a:t>函数映像到地址集合中任何一个地址的概率是相等的，则称此类</a:t>
            </a:r>
            <a:r>
              <a:rPr lang="en-US" altLang="zh-CN"/>
              <a:t>Hash</a:t>
            </a:r>
            <a:r>
              <a:rPr lang="zh-CN" altLang="en-US"/>
              <a:t>函数是</a:t>
            </a:r>
            <a:r>
              <a:rPr lang="zh-CN" altLang="en-US">
                <a:solidFill>
                  <a:srgbClr val="0000CC"/>
                </a:solidFill>
              </a:rPr>
              <a:t>均匀的</a:t>
            </a:r>
            <a:r>
              <a:rPr lang="zh-CN" altLang="en-US"/>
              <a:t>。换句话说，就是使关键字经过</a:t>
            </a:r>
            <a:r>
              <a:rPr lang="en-US" altLang="zh-CN"/>
              <a:t>Hash</a:t>
            </a:r>
            <a:r>
              <a:rPr lang="zh-CN" altLang="en-US"/>
              <a:t>函数得到一个“随机地址”，以便使一组关键字的哈希地址均匀分布在整个地址区间中，从而</a:t>
            </a:r>
            <a:r>
              <a:rPr lang="zh-CN" altLang="en-US">
                <a:solidFill>
                  <a:srgbClr val="0000CC"/>
                </a:solidFill>
              </a:rPr>
              <a:t>减少冲突</a:t>
            </a:r>
            <a:endParaRPr lang="en-US" altLang="zh-CN">
              <a:solidFill>
                <a:srgbClr val="0000CC"/>
              </a:solidFill>
            </a:endParaRPr>
          </a:p>
          <a:p>
            <a:pPr lvl="1"/>
            <a:r>
              <a:rPr lang="zh-CN" altLang="en-US">
                <a:solidFill>
                  <a:srgbClr val="0000CC"/>
                </a:solidFill>
              </a:rPr>
              <a:t>尽量简单，计算时间尽量少</a:t>
            </a:r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9F6D1737-F237-4161-AEA5-CB554E98A9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AE0895-5C86-4936-83EB-CA491535DF89}" type="slidenum">
              <a:rPr lang="en-US" altLang="en-US">
                <a:solidFill>
                  <a:srgbClr val="4B4B4B"/>
                </a:solidFill>
              </a:rPr>
              <a:pPr eaLnBrk="1" hangingPunct="1"/>
              <a:t>25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>
            <a:extLst>
              <a:ext uri="{FF2B5EF4-FFF2-40B4-BE49-F238E27FC236}">
                <a16:creationId xmlns:a16="http://schemas.microsoft.com/office/drawing/2014/main" id="{EF9DB8DA-327C-4797-878F-9D7BC8263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直接定址法</a:t>
            </a:r>
          </a:p>
        </p:txBody>
      </p:sp>
      <p:sp>
        <p:nvSpPr>
          <p:cNvPr id="50179" name="内容占位符 2">
            <a:extLst>
              <a:ext uri="{FF2B5EF4-FFF2-40B4-BE49-F238E27FC236}">
                <a16:creationId xmlns:a16="http://schemas.microsoft.com/office/drawing/2014/main" id="{E2892B18-92F6-40BB-BAE0-1EBE208EE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对关键字做一个线性计算，把计算结果当做散列地址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		Hash(key)= a * key + b</a:t>
            </a:r>
          </a:p>
          <a:p>
            <a:r>
              <a:rPr lang="zh-CN" altLang="en-US"/>
              <a:t>特点</a:t>
            </a:r>
            <a:endParaRPr lang="en-US" altLang="zh-CN"/>
          </a:p>
          <a:p>
            <a:pPr lvl="1"/>
            <a:r>
              <a:rPr lang="zh-CN" altLang="en-US"/>
              <a:t>计算简单</a:t>
            </a:r>
            <a:endParaRPr lang="en-US" altLang="zh-CN"/>
          </a:p>
          <a:p>
            <a:pPr lvl="1"/>
            <a:r>
              <a:rPr lang="zh-CN" altLang="en-US"/>
              <a:t>没有冲突发生</a:t>
            </a:r>
            <a:endParaRPr lang="en-US" altLang="zh-CN"/>
          </a:p>
          <a:p>
            <a:pPr lvl="1"/>
            <a:r>
              <a:rPr lang="zh-CN" altLang="en-US"/>
              <a:t>太理想，很少有应用场景</a:t>
            </a:r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6EA7EECE-C76E-44BB-A933-76CB399684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983A97B-A59A-4D85-BA0C-09CCADA6A046}" type="slidenum">
              <a:rPr lang="en-US" altLang="en-US">
                <a:solidFill>
                  <a:srgbClr val="4B4B4B"/>
                </a:solidFill>
              </a:rPr>
              <a:pPr eaLnBrk="1" hangingPunct="1"/>
              <a:t>26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>
            <a:extLst>
              <a:ext uri="{FF2B5EF4-FFF2-40B4-BE49-F238E27FC236}">
                <a16:creationId xmlns:a16="http://schemas.microsoft.com/office/drawing/2014/main" id="{9553D555-0785-4DE4-9902-9C510684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数字分析法</a:t>
            </a:r>
          </a:p>
        </p:txBody>
      </p:sp>
      <p:sp>
        <p:nvSpPr>
          <p:cNvPr id="51203" name="内容占位符 2">
            <a:extLst>
              <a:ext uri="{FF2B5EF4-FFF2-40B4-BE49-F238E27FC236}">
                <a16:creationId xmlns:a16="http://schemas.microsoft.com/office/drawing/2014/main" id="{E559F90A-40D2-4058-90B9-F08D4ABD4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设有</a:t>
            </a:r>
            <a:r>
              <a:rPr lang="en-US" altLang="zh-CN"/>
              <a:t>n</a:t>
            </a:r>
            <a:r>
              <a:rPr lang="zh-CN" altLang="en-US"/>
              <a:t>个</a:t>
            </a:r>
            <a:r>
              <a:rPr lang="en-US" altLang="zh-CN"/>
              <a:t>d</a:t>
            </a:r>
            <a:r>
              <a:rPr lang="zh-CN" altLang="en-US"/>
              <a:t>位数，每一位可能有</a:t>
            </a:r>
            <a:r>
              <a:rPr lang="en-US" altLang="zh-CN"/>
              <a:t>r</a:t>
            </a:r>
            <a:r>
              <a:rPr lang="zh-CN" altLang="en-US"/>
              <a:t>种不同的符号。这</a:t>
            </a:r>
            <a:r>
              <a:rPr lang="en-US" altLang="zh-CN"/>
              <a:t>r</a:t>
            </a:r>
            <a:r>
              <a:rPr lang="zh-CN" altLang="en-US"/>
              <a:t>种不同符号在各位上出现的频率不一定相同，可能在某些位上分布均匀些，在另一些位上不均匀。</a:t>
            </a:r>
            <a:endParaRPr lang="en-US" altLang="zh-CN"/>
          </a:p>
          <a:p>
            <a:r>
              <a:rPr lang="zh-CN" altLang="en-US"/>
              <a:t>则应根据已知关键字集合的特点，选取出那些分布均匀（冲突较少）的位进行哈希映射</a:t>
            </a:r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6D18708C-A8D3-4AF5-A437-FFB32456F1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E400A41-F5CA-4C99-A936-17261AAA938D}" type="slidenum">
              <a:rPr lang="en-US" altLang="en-US">
                <a:solidFill>
                  <a:srgbClr val="4B4B4B"/>
                </a:solidFill>
              </a:rPr>
              <a:pPr eaLnBrk="1" hangingPunct="1"/>
              <a:t>27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>
            <a:extLst>
              <a:ext uri="{FF2B5EF4-FFF2-40B4-BE49-F238E27FC236}">
                <a16:creationId xmlns:a16="http://schemas.microsoft.com/office/drawing/2014/main" id="{6E4DF71D-B461-4CDD-A081-6505407D1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数字分析法示例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2432CD40-02B3-4D20-953D-BCC6366B9D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4250" y="1455738"/>
          <a:ext cx="7369176" cy="40798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21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1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1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11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11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98"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… …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8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3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4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6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5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3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2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8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3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7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2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2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4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2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8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3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8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7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4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2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2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8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3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0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3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6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7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8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3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2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2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8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7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8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3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3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8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9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6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7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8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3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5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4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5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7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8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4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6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8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5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3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7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… …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(1)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(2)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(3)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(4)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(5)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(6)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(7)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(8)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2330" name="灯片编号占位符 3">
            <a:extLst>
              <a:ext uri="{FF2B5EF4-FFF2-40B4-BE49-F238E27FC236}">
                <a16:creationId xmlns:a16="http://schemas.microsoft.com/office/drawing/2014/main" id="{6E7A9F69-CDDA-48D8-8E6A-E434BB5B6C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4B11F11-E235-4B2F-A5D4-2E4B72727DDE}" type="slidenum">
              <a:rPr lang="en-US" altLang="en-US">
                <a:solidFill>
                  <a:srgbClr val="4B4B4B"/>
                </a:solidFill>
              </a:rPr>
              <a:pPr eaLnBrk="1" hangingPunct="1"/>
              <a:t>28</a:t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52331" name="左大括号 5">
            <a:extLst>
              <a:ext uri="{FF2B5EF4-FFF2-40B4-BE49-F238E27FC236}">
                <a16:creationId xmlns:a16="http://schemas.microsoft.com/office/drawing/2014/main" id="{2E74D056-1268-4ECE-8E19-B82E82F43EE6}"/>
              </a:ext>
            </a:extLst>
          </p:cNvPr>
          <p:cNvSpPr>
            <a:spLocks/>
          </p:cNvSpPr>
          <p:nvPr/>
        </p:nvSpPr>
        <p:spPr bwMode="auto">
          <a:xfrm>
            <a:off x="625475" y="1455738"/>
            <a:ext cx="404813" cy="3767137"/>
          </a:xfrm>
          <a:prstGeom prst="leftBrace">
            <a:avLst>
              <a:gd name="adj1" fmla="val 8315"/>
              <a:gd name="adj2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52332" name="TextBox 6">
            <a:extLst>
              <a:ext uri="{FF2B5EF4-FFF2-40B4-BE49-F238E27FC236}">
                <a16:creationId xmlns:a16="http://schemas.microsoft.com/office/drawing/2014/main" id="{77F39A32-D138-48AF-903F-31F36E610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2890838"/>
            <a:ext cx="5381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FF0000"/>
                </a:solidFill>
              </a:rPr>
              <a:t>80</a:t>
            </a:r>
            <a:r>
              <a:rPr lang="zh-CN" altLang="en-US" sz="1600" b="1">
                <a:solidFill>
                  <a:srgbClr val="FF0000"/>
                </a:solidFill>
              </a:rPr>
              <a:t>个数</a:t>
            </a:r>
          </a:p>
        </p:txBody>
      </p:sp>
      <p:sp>
        <p:nvSpPr>
          <p:cNvPr id="52333" name="TextBox 7">
            <a:extLst>
              <a:ext uri="{FF2B5EF4-FFF2-40B4-BE49-F238E27FC236}">
                <a16:creationId xmlns:a16="http://schemas.microsoft.com/office/drawing/2014/main" id="{73BCAFCE-65E0-45C1-94F6-E57BDC819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0" y="5761038"/>
            <a:ext cx="73548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哈希表长度为</a:t>
            </a:r>
            <a:r>
              <a:rPr lang="en-US" altLang="zh-CN">
                <a:solidFill>
                  <a:srgbClr val="FF0000"/>
                </a:solidFill>
              </a:rPr>
              <a:t>100</a:t>
            </a:r>
            <a:r>
              <a:rPr lang="zh-CN" altLang="en-US">
                <a:solidFill>
                  <a:srgbClr val="FF0000"/>
                </a:solidFill>
              </a:rPr>
              <a:t>，即有</a:t>
            </a:r>
            <a:r>
              <a:rPr lang="en-US" altLang="zh-CN">
                <a:solidFill>
                  <a:srgbClr val="FF0000"/>
                </a:solidFill>
              </a:rPr>
              <a:t>100</a:t>
            </a:r>
            <a:r>
              <a:rPr lang="zh-CN" altLang="en-US">
                <a:solidFill>
                  <a:srgbClr val="FF0000"/>
                </a:solidFill>
              </a:rPr>
              <a:t>个存储地址。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可取第</a:t>
            </a:r>
            <a:r>
              <a:rPr lang="en-US" altLang="zh-CN">
                <a:solidFill>
                  <a:srgbClr val="0000CC"/>
                </a:solidFill>
              </a:rPr>
              <a:t>4</a:t>
            </a:r>
            <a:r>
              <a:rPr lang="zh-CN" altLang="en-US">
                <a:solidFill>
                  <a:srgbClr val="0000CC"/>
                </a:solidFill>
              </a:rPr>
              <a:t>、</a:t>
            </a:r>
            <a:r>
              <a:rPr lang="en-US" altLang="zh-CN">
                <a:solidFill>
                  <a:srgbClr val="0000CC"/>
                </a:solidFill>
              </a:rPr>
              <a:t>5</a:t>
            </a:r>
            <a:r>
              <a:rPr lang="zh-CN" altLang="en-US">
                <a:solidFill>
                  <a:srgbClr val="0000CC"/>
                </a:solidFill>
              </a:rPr>
              <a:t>两位组成一个两位数作为</a:t>
            </a:r>
            <a:r>
              <a:rPr lang="en-US" altLang="zh-CN">
                <a:solidFill>
                  <a:srgbClr val="0000CC"/>
                </a:solidFill>
              </a:rPr>
              <a:t>Hash</a:t>
            </a:r>
            <a:r>
              <a:rPr lang="zh-CN" altLang="en-US">
                <a:solidFill>
                  <a:srgbClr val="0000CC"/>
                </a:solidFill>
              </a:rPr>
              <a:t>地址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>
            <a:extLst>
              <a:ext uri="{FF2B5EF4-FFF2-40B4-BE49-F238E27FC236}">
                <a16:creationId xmlns:a16="http://schemas.microsoft.com/office/drawing/2014/main" id="{36EF2101-87E6-4465-B5A9-66292581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平方取中法</a:t>
            </a:r>
          </a:p>
        </p:txBody>
      </p:sp>
      <p:sp>
        <p:nvSpPr>
          <p:cNvPr id="53251" name="内容占位符 2">
            <a:extLst>
              <a:ext uri="{FF2B5EF4-FFF2-40B4-BE49-F238E27FC236}">
                <a16:creationId xmlns:a16="http://schemas.microsoft.com/office/drawing/2014/main" id="{1DB84718-55A2-4C49-8CC6-144A3B1C5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取关键字平方后的中间几位为哈希地址</a:t>
            </a:r>
            <a:endParaRPr lang="en-US" altLang="zh-CN"/>
          </a:p>
          <a:p>
            <a:pPr lvl="1"/>
            <a:r>
              <a:rPr lang="zh-CN" altLang="en-US"/>
              <a:t>通常在选定哈希函数时不一定能知道关键字的全部情况，取其中哪几位也不一定合适</a:t>
            </a:r>
            <a:endParaRPr lang="en-US" altLang="zh-CN"/>
          </a:p>
          <a:p>
            <a:pPr lvl="1"/>
            <a:r>
              <a:rPr lang="zh-CN" altLang="en-US"/>
              <a:t>而一个数的平方后的中间几位数和原数的每一位都相关，由此使随机分布的关键字得到的哈希地址也是随机的</a:t>
            </a:r>
            <a:endParaRPr lang="en-US" altLang="zh-CN"/>
          </a:p>
          <a:p>
            <a:pPr lvl="1"/>
            <a:r>
              <a:rPr lang="zh-CN" altLang="en-US"/>
              <a:t>取的位数由表长决定</a:t>
            </a:r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C44A7A2C-F2B0-4998-B53B-3BA0989A5C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4C0D61A-6D40-4C2A-8C3C-2A130E0B02C4}" type="slidenum">
              <a:rPr lang="en-US" altLang="en-US">
                <a:solidFill>
                  <a:srgbClr val="4B4B4B"/>
                </a:solidFill>
              </a:rPr>
              <a:pPr eaLnBrk="1" hangingPunct="1"/>
              <a:t>29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16E8107-B5A6-461A-B950-F7E65102BD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字典</a:t>
            </a:r>
            <a:r>
              <a:rPr lang="en-US" altLang="zh-CN"/>
              <a:t>ADT</a:t>
            </a:r>
            <a:endParaRPr lang="zh-CN" altLang="en-US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18F11D3-9C6C-4ED9-BFF0-E3F7CA63A7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7575" y="1525588"/>
            <a:ext cx="7959725" cy="4570412"/>
          </a:xfrm>
        </p:spPr>
        <p:txBody>
          <a:bodyPr/>
          <a:lstStyle/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抽象数据类型</a:t>
            </a:r>
            <a:r>
              <a:rPr lang="en-US" altLang="zh-CN" sz="2400" i="1">
                <a:solidFill>
                  <a:srgbClr val="FF0000"/>
                </a:solidFill>
              </a:rPr>
              <a:t>Dictionary</a:t>
            </a:r>
            <a:r>
              <a:rPr lang="en-US" altLang="zh-CN" sz="2400"/>
              <a:t>{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实例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	具有不同</a:t>
            </a:r>
            <a:r>
              <a:rPr lang="zh-CN" altLang="en-US" sz="2400">
                <a:solidFill>
                  <a:schemeClr val="accent2"/>
                </a:solidFill>
              </a:rPr>
              <a:t>关键字</a:t>
            </a:r>
            <a:r>
              <a:rPr lang="zh-CN" altLang="en-US" sz="2400"/>
              <a:t>的元素</a:t>
            </a:r>
            <a:r>
              <a:rPr lang="zh-CN" altLang="en-US" sz="2400">
                <a:solidFill>
                  <a:schemeClr val="accent2"/>
                </a:solidFill>
              </a:rPr>
              <a:t>集合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操作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i="1"/>
              <a:t>	</a:t>
            </a:r>
            <a:r>
              <a:rPr lang="en-US" altLang="zh-CN" sz="2400" i="1"/>
              <a:t>Create</a:t>
            </a:r>
            <a:r>
              <a:rPr lang="en-US" altLang="zh-CN" sz="2400"/>
              <a:t>()</a:t>
            </a:r>
            <a:r>
              <a:rPr lang="zh-CN" altLang="en-US" sz="2400"/>
              <a:t>：创建一个空字典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i="1"/>
              <a:t>	</a:t>
            </a:r>
            <a:r>
              <a:rPr lang="en-US" altLang="zh-CN" sz="2400" i="1"/>
              <a:t>Search</a:t>
            </a:r>
            <a:r>
              <a:rPr lang="en-US" altLang="zh-CN" sz="2400"/>
              <a:t>(</a:t>
            </a:r>
            <a:r>
              <a:rPr lang="en-US" altLang="zh-CN" sz="2400" i="1"/>
              <a:t>k</a:t>
            </a:r>
            <a:r>
              <a:rPr lang="en-US" altLang="zh-CN" sz="2400"/>
              <a:t>, </a:t>
            </a:r>
            <a:r>
              <a:rPr lang="en-US" altLang="zh-CN" sz="2400" i="1"/>
              <a:t>x</a:t>
            </a:r>
            <a:r>
              <a:rPr lang="en-US" altLang="zh-CN" sz="2400"/>
              <a:t>)</a:t>
            </a:r>
            <a:r>
              <a:rPr lang="zh-CN" altLang="en-US" sz="2400"/>
              <a:t>：搜索关键字为</a:t>
            </a:r>
            <a:r>
              <a:rPr lang="en-US" altLang="zh-CN" sz="2400" i="1"/>
              <a:t>k</a:t>
            </a:r>
            <a:r>
              <a:rPr lang="zh-CN" altLang="en-US" sz="2400"/>
              <a:t>的元素，结果放入</a:t>
            </a:r>
            <a:r>
              <a:rPr lang="en-US" altLang="zh-CN" sz="2400" i="1"/>
              <a:t>x</a:t>
            </a:r>
            <a:r>
              <a:rPr lang="zh-CN" altLang="en-US" sz="2400"/>
              <a:t>；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			如果没找到，则返回</a:t>
            </a:r>
            <a:r>
              <a:rPr lang="en-US" altLang="zh-CN" sz="2400" i="1"/>
              <a:t>false</a:t>
            </a:r>
            <a:r>
              <a:rPr lang="zh-CN" altLang="en-US" sz="2400"/>
              <a:t>，否则返回</a:t>
            </a:r>
            <a:r>
              <a:rPr lang="en-US" altLang="zh-CN" sz="2400"/>
              <a:t>true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i="1"/>
              <a:t>	Insert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</a:t>
            </a:r>
            <a:r>
              <a:rPr lang="zh-CN" altLang="en-US" sz="2400"/>
              <a:t>：向字典中插入元素</a:t>
            </a:r>
            <a:r>
              <a:rPr lang="en-US" altLang="zh-CN" sz="2400" i="1"/>
              <a:t>x</a:t>
            </a:r>
            <a:endParaRPr lang="en-US" altLang="zh-CN" sz="2400"/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i="1"/>
              <a:t>	Delete</a:t>
            </a:r>
            <a:r>
              <a:rPr lang="en-US" altLang="zh-CN" sz="2400"/>
              <a:t>(</a:t>
            </a:r>
            <a:r>
              <a:rPr lang="en-US" altLang="zh-CN" sz="2400" i="1"/>
              <a:t>k</a:t>
            </a:r>
            <a:r>
              <a:rPr lang="en-US" altLang="zh-CN" sz="2400"/>
              <a:t>, </a:t>
            </a:r>
            <a:r>
              <a:rPr lang="en-US" altLang="zh-CN" sz="2400" i="1"/>
              <a:t>x</a:t>
            </a:r>
            <a:r>
              <a:rPr lang="en-US" altLang="zh-CN" sz="2400"/>
              <a:t>)</a:t>
            </a:r>
            <a:r>
              <a:rPr lang="zh-CN" altLang="en-US" sz="2400"/>
              <a:t>：删除关键字为</a:t>
            </a:r>
            <a:r>
              <a:rPr lang="en-US" altLang="zh-CN" sz="2400" i="1"/>
              <a:t>k</a:t>
            </a:r>
            <a:r>
              <a:rPr lang="zh-CN" altLang="en-US" sz="2400"/>
              <a:t>的元素，并将其放入</a:t>
            </a:r>
            <a:r>
              <a:rPr lang="en-US" altLang="zh-CN" sz="2400" i="1"/>
              <a:t>x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}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>
            <a:extLst>
              <a:ext uri="{FF2B5EF4-FFF2-40B4-BE49-F238E27FC236}">
                <a16:creationId xmlns:a16="http://schemas.microsoft.com/office/drawing/2014/main" id="{0BF6ED6E-8290-42D7-9690-5413ACF2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平方取中法示例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A22B96C4-F4DB-47A1-89E4-45F6AE0CE6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7575" y="1993900"/>
          <a:ext cx="7369180" cy="7413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6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9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6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69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69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69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69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69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……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Z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……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01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02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03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32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60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61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62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71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310" name="灯片编号占位符 3">
            <a:extLst>
              <a:ext uri="{FF2B5EF4-FFF2-40B4-BE49-F238E27FC236}">
                <a16:creationId xmlns:a16="http://schemas.microsoft.com/office/drawing/2014/main" id="{63118A0D-1532-45D3-B782-08AD7A3952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DC1072-D765-464D-9747-B7204141C798}" type="slidenum">
              <a:rPr lang="en-US" altLang="en-US">
                <a:solidFill>
                  <a:srgbClr val="4B4B4B"/>
                </a:solidFill>
              </a:rPr>
              <a:pPr eaLnBrk="1" hangingPunct="1"/>
              <a:t>30</a:t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54311" name="TextBox 5">
            <a:extLst>
              <a:ext uri="{FF2B5EF4-FFF2-40B4-BE49-F238E27FC236}">
                <a16:creationId xmlns:a16="http://schemas.microsoft.com/office/drawing/2014/main" id="{F5C153A9-B952-434A-9D01-EDAE05DC7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63" y="1635125"/>
            <a:ext cx="6457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0000"/>
                </a:solidFill>
              </a:rPr>
              <a:t>假设有此</a:t>
            </a:r>
            <a:r>
              <a:rPr lang="en-US" altLang="zh-CN" sz="1600">
                <a:solidFill>
                  <a:srgbClr val="FF0000"/>
                </a:solidFill>
              </a:rPr>
              <a:t>8</a:t>
            </a:r>
            <a:r>
              <a:rPr lang="zh-CN" altLang="en-US" sz="1600">
                <a:solidFill>
                  <a:srgbClr val="FF0000"/>
                </a:solidFill>
              </a:rPr>
              <a:t>进制编码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BB07BCE-4E0B-4A5F-80F6-79DF41A483C6}"/>
              </a:ext>
            </a:extLst>
          </p:cNvPr>
          <p:cNvGraphicFramePr>
            <a:graphicFrameLocks noGrp="1"/>
          </p:cNvGraphicFramePr>
          <p:nvPr/>
        </p:nvGraphicFramePr>
        <p:xfrm>
          <a:off x="984250" y="2890838"/>
          <a:ext cx="7104063" cy="333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记录</a:t>
                      </a:r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关键字</a:t>
                      </a:r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(</a:t>
                      </a:r>
                      <a:r>
                        <a:rPr lang="zh-CN" altLang="en-US" sz="1800" dirty="0"/>
                        <a:t>关键字</a:t>
                      </a:r>
                      <a:r>
                        <a:rPr lang="en-US" altLang="zh-CN" sz="1800" dirty="0"/>
                        <a:t>)</a:t>
                      </a:r>
                      <a:r>
                        <a:rPr lang="en-US" altLang="zh-CN" sz="1800" baseline="30000" dirty="0"/>
                        <a:t>2</a:t>
                      </a:r>
                      <a:endParaRPr lang="zh-CN" altLang="en-US" sz="1800" baseline="300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哈希地址</a:t>
                      </a:r>
                    </a:p>
                  </a:txBody>
                  <a:tcPr marL="91441" marR="91441" marT="45711" marB="4571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0100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 </a:t>
                      </a:r>
                      <a:r>
                        <a:rPr lang="en-US" altLang="zh-CN" sz="1800" u="sng" dirty="0"/>
                        <a:t>010</a:t>
                      </a:r>
                      <a:r>
                        <a:rPr lang="en-US" altLang="zh-CN" sz="1800" dirty="0"/>
                        <a:t> 000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010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marT="45711" marB="4571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1100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 </a:t>
                      </a:r>
                      <a:r>
                        <a:rPr lang="en-US" altLang="zh-CN" sz="1800" u="sng" dirty="0"/>
                        <a:t>210</a:t>
                      </a:r>
                      <a:r>
                        <a:rPr lang="en-US" altLang="zh-CN" sz="1800" dirty="0"/>
                        <a:t> 000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210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marT="45711" marB="4571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1200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 </a:t>
                      </a:r>
                      <a:r>
                        <a:rPr lang="en-US" altLang="zh-CN" sz="1800" u="sng" dirty="0"/>
                        <a:t>440</a:t>
                      </a:r>
                      <a:r>
                        <a:rPr lang="en-US" altLang="zh-CN" sz="1800" dirty="0"/>
                        <a:t> 000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440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marT="45711" marB="4571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I0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1160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 </a:t>
                      </a:r>
                      <a:r>
                        <a:rPr lang="en-US" altLang="zh-CN" sz="1800" u="sng" dirty="0"/>
                        <a:t>370</a:t>
                      </a:r>
                      <a:r>
                        <a:rPr lang="en-US" altLang="zh-CN" sz="1800" dirty="0"/>
                        <a:t> 400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370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marT="45711" marB="4571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P1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2061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 </a:t>
                      </a:r>
                      <a:r>
                        <a:rPr lang="en-US" altLang="zh-CN" sz="1800" u="sng" dirty="0"/>
                        <a:t>310</a:t>
                      </a:r>
                      <a:r>
                        <a:rPr lang="en-US" altLang="zh-CN" sz="1800" dirty="0"/>
                        <a:t> 541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310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marT="45711" marB="4571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P2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2062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 </a:t>
                      </a:r>
                      <a:r>
                        <a:rPr lang="en-US" altLang="zh-CN" sz="1800" u="sng" dirty="0"/>
                        <a:t>314</a:t>
                      </a:r>
                      <a:r>
                        <a:rPr lang="en-US" altLang="zh-CN" sz="1800" dirty="0"/>
                        <a:t> 704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314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marT="45711" marB="4571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Q1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2161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 </a:t>
                      </a:r>
                      <a:r>
                        <a:rPr lang="en-US" altLang="zh-CN" sz="1800" u="sng" dirty="0"/>
                        <a:t>734</a:t>
                      </a:r>
                      <a:r>
                        <a:rPr lang="en-US" altLang="zh-CN" sz="1800" dirty="0"/>
                        <a:t> 741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734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marT="45711" marB="4571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Q2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2162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 </a:t>
                      </a:r>
                      <a:r>
                        <a:rPr lang="en-US" altLang="zh-CN" sz="1800" u="sng" dirty="0"/>
                        <a:t>741</a:t>
                      </a:r>
                      <a:r>
                        <a:rPr lang="en-US" altLang="zh-CN" sz="1800" dirty="0"/>
                        <a:t> 304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741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marT="45711" marB="45711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>
            <a:extLst>
              <a:ext uri="{FF2B5EF4-FFF2-40B4-BE49-F238E27FC236}">
                <a16:creationId xmlns:a16="http://schemas.microsoft.com/office/drawing/2014/main" id="{D328F338-EE36-43A9-9BB8-A205ADF1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折叠法</a:t>
            </a:r>
          </a:p>
        </p:txBody>
      </p:sp>
      <p:sp>
        <p:nvSpPr>
          <p:cNvPr id="55299" name="内容占位符 2">
            <a:extLst>
              <a:ext uri="{FF2B5EF4-FFF2-40B4-BE49-F238E27FC236}">
                <a16:creationId xmlns:a16="http://schemas.microsoft.com/office/drawing/2014/main" id="{4BCE9C2B-183D-4944-883E-15D240CEB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将关键字分割成位数相同的几部分（最后一部分的位数可以不同），然后取这几部分的叠加和（舍去进位）作为哈希地址</a:t>
            </a:r>
            <a:endParaRPr lang="en-US" altLang="zh-CN"/>
          </a:p>
          <a:p>
            <a:pPr lvl="1"/>
            <a:r>
              <a:rPr lang="zh-CN" altLang="en-US"/>
              <a:t>可以从左向右分割，也可以从右向左分割</a:t>
            </a:r>
            <a:endParaRPr lang="en-US" altLang="zh-CN"/>
          </a:p>
          <a:p>
            <a:pPr lvl="1"/>
            <a:r>
              <a:rPr lang="zh-CN" altLang="en-US"/>
              <a:t>一般分割出的位数将与散列表地址位数相同</a:t>
            </a:r>
            <a:endParaRPr lang="en-US" altLang="zh-CN"/>
          </a:p>
          <a:p>
            <a:pPr lvl="1"/>
            <a:r>
              <a:rPr lang="zh-CN" altLang="en-US"/>
              <a:t>适用于关键字位数很多的情况（</a:t>
            </a:r>
            <a:r>
              <a:rPr lang="zh-CN" altLang="en-US">
                <a:solidFill>
                  <a:srgbClr val="FF0000"/>
                </a:solidFill>
              </a:rPr>
              <a:t>显然此时数字分析和平方取中均不合适</a:t>
            </a:r>
            <a:r>
              <a:rPr lang="zh-CN" altLang="en-US"/>
              <a:t>）</a:t>
            </a:r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AC77B791-99E5-445B-8E5D-E23D45D83A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51B5CD4-16B6-4018-AA96-CF361CBC1D01}" type="slidenum">
              <a:rPr lang="en-US" altLang="en-US">
                <a:solidFill>
                  <a:srgbClr val="4B4B4B"/>
                </a:solidFill>
              </a:rPr>
              <a:pPr eaLnBrk="1" hangingPunct="1"/>
              <a:t>31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>
            <a:extLst>
              <a:ext uri="{FF2B5EF4-FFF2-40B4-BE49-F238E27FC236}">
                <a16:creationId xmlns:a16="http://schemas.microsoft.com/office/drawing/2014/main" id="{0F133AA8-F4FC-49C0-A953-A851C8D8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折叠法的分类</a:t>
            </a:r>
          </a:p>
        </p:txBody>
      </p:sp>
      <p:sp>
        <p:nvSpPr>
          <p:cNvPr id="56323" name="内容占位符 2">
            <a:extLst>
              <a:ext uri="{FF2B5EF4-FFF2-40B4-BE49-F238E27FC236}">
                <a16:creationId xmlns:a16="http://schemas.microsoft.com/office/drawing/2014/main" id="{90258063-7FBD-4C6A-9D74-CF8493200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移位叠加法</a:t>
            </a:r>
            <a:endParaRPr lang="en-US" altLang="zh-CN"/>
          </a:p>
          <a:p>
            <a:pPr lvl="1"/>
            <a:r>
              <a:rPr lang="zh-CN" altLang="en-US"/>
              <a:t>把各部分的最后一位对齐相加</a:t>
            </a:r>
            <a:endParaRPr lang="en-US" altLang="zh-CN"/>
          </a:p>
          <a:p>
            <a:r>
              <a:rPr lang="zh-CN" altLang="en-US"/>
              <a:t>间界叠加法（分界叠加法）</a:t>
            </a:r>
            <a:endParaRPr lang="en-US" altLang="zh-CN"/>
          </a:p>
          <a:p>
            <a:pPr lvl="1"/>
            <a:r>
              <a:rPr lang="zh-CN" altLang="en-US"/>
              <a:t>各部分不折断，沿各部分的分界来回折叠，然后对齐相加</a:t>
            </a:r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D0CB314D-A099-40C2-9AC1-A267759CE1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9BB30A6-A087-41A1-9480-727BB9B0C6BA}" type="slidenum">
              <a:rPr lang="en-US" altLang="en-US">
                <a:solidFill>
                  <a:srgbClr val="4B4B4B"/>
                </a:solidFill>
              </a:rPr>
              <a:pPr eaLnBrk="1" hangingPunct="1"/>
              <a:t>32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>
            <a:extLst>
              <a:ext uri="{FF2B5EF4-FFF2-40B4-BE49-F238E27FC236}">
                <a16:creationId xmlns:a16="http://schemas.microsoft.com/office/drawing/2014/main" id="{94DB92BF-056A-4C0D-9AC1-1EDAB223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折叠法示例</a:t>
            </a:r>
          </a:p>
        </p:txBody>
      </p:sp>
      <p:sp>
        <p:nvSpPr>
          <p:cNvPr id="57347" name="内容占位符 2">
            <a:extLst>
              <a:ext uri="{FF2B5EF4-FFF2-40B4-BE49-F238E27FC236}">
                <a16:creationId xmlns:a16="http://schemas.microsoft.com/office/drawing/2014/main" id="{AB90AA8F-99F6-4E68-85E1-60923CF3B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每一种西文图书都有一个国际标准图书编号（</a:t>
            </a:r>
            <a:r>
              <a:rPr lang="en-US" altLang="zh-CN" sz="2000"/>
              <a:t>ISBN</a:t>
            </a:r>
            <a:r>
              <a:rPr lang="zh-CN" altLang="en-US" sz="2000"/>
              <a:t>），是一个</a:t>
            </a:r>
            <a:r>
              <a:rPr lang="en-US" altLang="zh-CN" sz="2000"/>
              <a:t>10</a:t>
            </a:r>
            <a:r>
              <a:rPr lang="zh-CN" altLang="en-US" sz="2000"/>
              <a:t>进制数字（</a:t>
            </a:r>
            <a:r>
              <a:rPr lang="zh-CN" altLang="en-US" sz="2000">
                <a:solidFill>
                  <a:srgbClr val="FF0000"/>
                </a:solidFill>
              </a:rPr>
              <a:t>假设</a:t>
            </a:r>
            <a:r>
              <a:rPr lang="zh-CN" altLang="en-US" sz="2000"/>
              <a:t>）</a:t>
            </a:r>
            <a:endParaRPr lang="en-US" altLang="zh-CN" sz="2000"/>
          </a:p>
          <a:p>
            <a:r>
              <a:rPr lang="zh-CN" altLang="en-US" sz="2000"/>
              <a:t>当图书馆藏书种类不到</a:t>
            </a:r>
            <a:r>
              <a:rPr lang="en-US" altLang="zh-CN" sz="2000"/>
              <a:t>10 000</a:t>
            </a:r>
            <a:r>
              <a:rPr lang="zh-CN" altLang="en-US" sz="2000"/>
              <a:t>时，可以构造一个四位数的哈希函数</a:t>
            </a:r>
            <a:endParaRPr lang="en-US" altLang="zh-CN" sz="2000"/>
          </a:p>
          <a:p>
            <a:r>
              <a:rPr lang="zh-CN" altLang="en-US" sz="2000"/>
              <a:t>如</a:t>
            </a:r>
            <a:r>
              <a:rPr lang="en-US" altLang="zh-CN" sz="2000"/>
              <a:t>ISBN</a:t>
            </a:r>
            <a:r>
              <a:rPr lang="zh-CN" altLang="en-US" sz="2000"/>
              <a:t>：</a:t>
            </a:r>
            <a:r>
              <a:rPr lang="en-US" altLang="zh-CN" sz="2000"/>
              <a:t>0-442-20586-4</a:t>
            </a:r>
            <a:endParaRPr lang="zh-CN" altLang="en-US" sz="2000"/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9E991748-3B0A-4992-8BD1-31A853D75C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D73E4A-1D73-4415-BD82-17D9DF5F1457}" type="slidenum">
              <a:rPr lang="en-US" altLang="en-US">
                <a:solidFill>
                  <a:srgbClr val="4B4B4B"/>
                </a:solidFill>
              </a:rPr>
              <a:pPr eaLnBrk="1" hangingPunct="1"/>
              <a:t>33</a:t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57349" name="TextBox 4">
            <a:extLst>
              <a:ext uri="{FF2B5EF4-FFF2-40B4-BE49-F238E27FC236}">
                <a16:creationId xmlns:a16="http://schemas.microsoft.com/office/drawing/2014/main" id="{B221188A-D683-4F6A-AC8C-8DB464623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0" y="3608388"/>
            <a:ext cx="25114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5864</a:t>
            </a:r>
          </a:p>
          <a:p>
            <a:pPr algn="r" eaLnBrk="1" hangingPunct="1"/>
            <a:r>
              <a:rPr lang="en-US" altLang="zh-CN"/>
              <a:t>4220</a:t>
            </a:r>
          </a:p>
          <a:p>
            <a:pPr algn="r" eaLnBrk="1" hangingPunct="1"/>
            <a:r>
              <a:rPr lang="en-US" altLang="zh-CN"/>
              <a:t>+</a:t>
            </a:r>
            <a:r>
              <a:rPr lang="zh-CN" altLang="en-US"/>
              <a:t>）           </a:t>
            </a:r>
            <a:r>
              <a:rPr lang="en-US" altLang="zh-CN"/>
              <a:t>04</a:t>
            </a:r>
          </a:p>
          <a:p>
            <a:pPr algn="r" eaLnBrk="1" hangingPunct="1"/>
            <a:r>
              <a:rPr lang="en-US" altLang="zh-CN"/>
              <a:t>——————————</a:t>
            </a:r>
          </a:p>
          <a:p>
            <a:pPr algn="r" eaLnBrk="1" hangingPunct="1"/>
            <a:r>
              <a:rPr lang="en-US" altLang="zh-CN"/>
              <a:t>10088</a:t>
            </a:r>
          </a:p>
          <a:p>
            <a:pPr algn="r" eaLnBrk="1" hangingPunct="1"/>
            <a:endParaRPr lang="en-US" altLang="zh-CN"/>
          </a:p>
          <a:p>
            <a:pPr algn="r" eaLnBrk="1" hangingPunct="1"/>
            <a:r>
              <a:rPr lang="en-US" altLang="zh-CN"/>
              <a:t>H(key) = 0088</a:t>
            </a:r>
            <a:endParaRPr lang="zh-CN" altLang="en-US"/>
          </a:p>
        </p:txBody>
      </p:sp>
      <p:sp>
        <p:nvSpPr>
          <p:cNvPr id="57350" name="TextBox 5">
            <a:extLst>
              <a:ext uri="{FF2B5EF4-FFF2-40B4-BE49-F238E27FC236}">
                <a16:creationId xmlns:a16="http://schemas.microsoft.com/office/drawing/2014/main" id="{3B63149D-476A-478E-B35B-D974B7423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163" y="3608388"/>
            <a:ext cx="25114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5864</a:t>
            </a:r>
          </a:p>
          <a:p>
            <a:pPr algn="r" eaLnBrk="1" hangingPunct="1"/>
            <a:r>
              <a:rPr lang="en-US" altLang="zh-CN"/>
              <a:t>0224</a:t>
            </a:r>
          </a:p>
          <a:p>
            <a:pPr algn="r" eaLnBrk="1" hangingPunct="1"/>
            <a:r>
              <a:rPr lang="en-US" altLang="zh-CN"/>
              <a:t>+</a:t>
            </a:r>
            <a:r>
              <a:rPr lang="zh-CN" altLang="en-US"/>
              <a:t>）           </a:t>
            </a:r>
            <a:r>
              <a:rPr lang="en-US" altLang="zh-CN"/>
              <a:t>04</a:t>
            </a:r>
          </a:p>
          <a:p>
            <a:pPr algn="r" eaLnBrk="1" hangingPunct="1"/>
            <a:r>
              <a:rPr lang="en-US" altLang="zh-CN"/>
              <a:t>——————————</a:t>
            </a:r>
          </a:p>
          <a:p>
            <a:pPr algn="r" eaLnBrk="1" hangingPunct="1"/>
            <a:r>
              <a:rPr lang="en-US" altLang="zh-CN"/>
              <a:t>6092</a:t>
            </a:r>
          </a:p>
          <a:p>
            <a:pPr algn="r" eaLnBrk="1" hangingPunct="1"/>
            <a:endParaRPr lang="en-US" altLang="zh-CN"/>
          </a:p>
          <a:p>
            <a:pPr algn="r" eaLnBrk="1" hangingPunct="1"/>
            <a:r>
              <a:rPr lang="en-US" altLang="zh-CN"/>
              <a:t>H(key) = 6092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>
            <a:extLst>
              <a:ext uri="{FF2B5EF4-FFF2-40B4-BE49-F238E27FC236}">
                <a16:creationId xmlns:a16="http://schemas.microsoft.com/office/drawing/2014/main" id="{753C00BF-E2DE-4132-B46B-79B9998A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除留余数法</a:t>
            </a:r>
          </a:p>
        </p:txBody>
      </p:sp>
      <p:sp>
        <p:nvSpPr>
          <p:cNvPr id="58371" name="内容占位符 2">
            <a:extLst>
              <a:ext uri="{FF2B5EF4-FFF2-40B4-BE49-F238E27FC236}">
                <a16:creationId xmlns:a16="http://schemas.microsoft.com/office/drawing/2014/main" id="{98A8A87E-613C-4399-A2F2-E271736D6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取关键字被某个不大于哈希表表长</a:t>
            </a:r>
            <a:r>
              <a:rPr lang="en-US" altLang="zh-CN"/>
              <a:t>m</a:t>
            </a:r>
            <a:r>
              <a:rPr lang="zh-CN" altLang="en-US"/>
              <a:t>的数</a:t>
            </a:r>
            <a:r>
              <a:rPr lang="en-US" altLang="zh-CN"/>
              <a:t>p</a:t>
            </a:r>
            <a:r>
              <a:rPr lang="zh-CN" altLang="en-US"/>
              <a:t>除后所得余数为哈希地址</a:t>
            </a:r>
            <a:r>
              <a:rPr lang="en-US" altLang="zh-CN">
                <a:solidFill>
                  <a:srgbClr val="FF0000"/>
                </a:solidFill>
              </a:rPr>
              <a:t>【</a:t>
            </a:r>
            <a:r>
              <a:rPr lang="zh-CN" altLang="en-US">
                <a:solidFill>
                  <a:srgbClr val="FF0000"/>
                </a:solidFill>
              </a:rPr>
              <a:t>最常用的方法</a:t>
            </a:r>
            <a:r>
              <a:rPr lang="en-US" altLang="zh-CN">
                <a:solidFill>
                  <a:srgbClr val="FF0000"/>
                </a:solidFill>
              </a:rPr>
              <a:t>】</a:t>
            </a:r>
          </a:p>
          <a:p>
            <a:pPr>
              <a:buFontTx/>
              <a:buNone/>
            </a:pPr>
            <a:r>
              <a:rPr lang="en-US" altLang="zh-CN"/>
              <a:t>		H(key)=key % p,  p&lt;=m</a:t>
            </a:r>
          </a:p>
          <a:p>
            <a:r>
              <a:rPr lang="zh-CN" altLang="en-US"/>
              <a:t>其中，</a:t>
            </a:r>
            <a:r>
              <a:rPr lang="en-US" altLang="zh-CN"/>
              <a:t>p</a:t>
            </a:r>
            <a:r>
              <a:rPr lang="zh-CN" altLang="en-US"/>
              <a:t>一般取：</a:t>
            </a:r>
            <a:endParaRPr lang="en-US" altLang="zh-CN"/>
          </a:p>
          <a:p>
            <a:pPr lvl="1"/>
            <a:r>
              <a:rPr lang="zh-CN" altLang="en-US"/>
              <a:t>最接近</a:t>
            </a:r>
            <a:r>
              <a:rPr lang="en-US" altLang="zh-CN"/>
              <a:t>m</a:t>
            </a:r>
            <a:r>
              <a:rPr lang="zh-CN" altLang="en-US"/>
              <a:t>的质数</a:t>
            </a:r>
            <a:endParaRPr lang="en-US" altLang="zh-CN"/>
          </a:p>
          <a:p>
            <a:pPr lvl="1"/>
            <a:r>
              <a:rPr lang="zh-CN" altLang="en-US"/>
              <a:t>或者不包含小于</a:t>
            </a:r>
            <a:r>
              <a:rPr lang="en-US" altLang="zh-CN"/>
              <a:t>20</a:t>
            </a:r>
            <a:r>
              <a:rPr lang="zh-CN" altLang="en-US"/>
              <a:t>的质因数的合数</a:t>
            </a:r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9F7F3FC3-E7FB-47E2-866D-D38568C32E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4F7096-07F2-462D-A808-D933868ADB31}" type="slidenum">
              <a:rPr lang="en-US" altLang="en-US">
                <a:solidFill>
                  <a:srgbClr val="4B4B4B"/>
                </a:solidFill>
              </a:rPr>
              <a:pPr eaLnBrk="1" hangingPunct="1"/>
              <a:t>34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C2B9A2A9-9D5A-49B7-A6AB-5659A6C2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关键问题二：处理冲突</a:t>
            </a:r>
          </a:p>
        </p:txBody>
      </p:sp>
      <p:sp>
        <p:nvSpPr>
          <p:cNvPr id="59395" name="内容占位符 2">
            <a:extLst>
              <a:ext uri="{FF2B5EF4-FFF2-40B4-BE49-F238E27FC236}">
                <a16:creationId xmlns:a16="http://schemas.microsoft.com/office/drawing/2014/main" id="{8DAA3F0B-338F-4696-B953-AEE5D3BE3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线性开型寻址法（线性探测法）</a:t>
            </a:r>
            <a:endParaRPr lang="en-US" altLang="zh-CN"/>
          </a:p>
          <a:p>
            <a:r>
              <a:rPr lang="zh-CN" altLang="en-US"/>
              <a:t>二次探测法</a:t>
            </a:r>
            <a:endParaRPr lang="en-US" altLang="zh-CN"/>
          </a:p>
          <a:p>
            <a:r>
              <a:rPr lang="zh-CN" altLang="en-US"/>
              <a:t>双散列法（再哈希法）</a:t>
            </a:r>
            <a:endParaRPr lang="en-US" altLang="zh-CN"/>
          </a:p>
          <a:p>
            <a:r>
              <a:rPr lang="zh-CN" altLang="en-US"/>
              <a:t>链表法（拉链法、链地址法）</a:t>
            </a:r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F1E64BFE-CC45-41BF-8C62-B13AE31232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C30781-AAA9-4016-A0DA-17BC5BC9AD5C}" type="slidenum">
              <a:rPr lang="en-US" altLang="en-US">
                <a:solidFill>
                  <a:srgbClr val="4B4B4B"/>
                </a:solidFill>
              </a:rPr>
              <a:pPr eaLnBrk="1" hangingPunct="1"/>
              <a:t>35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>
            <a:extLst>
              <a:ext uri="{FF2B5EF4-FFF2-40B4-BE49-F238E27FC236}">
                <a16:creationId xmlns:a16="http://schemas.microsoft.com/office/drawing/2014/main" id="{361B78E2-B2CD-45CE-BCD5-9EBC4E5F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线性开型寻址法</a:t>
            </a:r>
          </a:p>
        </p:txBody>
      </p:sp>
      <p:sp>
        <p:nvSpPr>
          <p:cNvPr id="60419" name="内容占位符 2">
            <a:extLst>
              <a:ext uri="{FF2B5EF4-FFF2-40B4-BE49-F238E27FC236}">
                <a16:creationId xmlns:a16="http://schemas.microsoft.com/office/drawing/2014/main" id="{37CF1D26-EFE5-4776-9DE6-F0EE03A90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开地址法</a:t>
            </a:r>
            <a:endParaRPr lang="en-US" altLang="zh-CN"/>
          </a:p>
          <a:p>
            <a:pPr lvl="1"/>
            <a:r>
              <a:rPr lang="zh-CN" altLang="en-US"/>
              <a:t>可存放新表项的空闲位置既向它的同义词表项开放，又向它的非同义词表项开放</a:t>
            </a:r>
            <a:endParaRPr lang="en-US" altLang="zh-CN"/>
          </a:p>
          <a:p>
            <a:pPr lvl="1"/>
            <a:r>
              <a:rPr lang="zh-CN" altLang="en-US"/>
              <a:t>这里的同义词是指那些散列地址相同的不同关键字</a:t>
            </a:r>
          </a:p>
        </p:txBody>
      </p:sp>
      <p:sp>
        <p:nvSpPr>
          <p:cNvPr id="60420" name="灯片编号占位符 3">
            <a:extLst>
              <a:ext uri="{FF2B5EF4-FFF2-40B4-BE49-F238E27FC236}">
                <a16:creationId xmlns:a16="http://schemas.microsoft.com/office/drawing/2014/main" id="{28232482-2ACE-4B30-96D9-B7214310CC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D7A23B-DBF1-40A7-BFAB-E3AFDBC5BB79}" type="slidenum">
              <a:rPr lang="en-US" altLang="en-US">
                <a:solidFill>
                  <a:srgbClr val="4B4B4B"/>
                </a:solidFill>
              </a:rPr>
              <a:pPr eaLnBrk="1" hangingPunct="1"/>
              <a:t>36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>
            <a:extLst>
              <a:ext uri="{FF2B5EF4-FFF2-40B4-BE49-F238E27FC236}">
                <a16:creationId xmlns:a16="http://schemas.microsoft.com/office/drawing/2014/main" id="{251353B8-C982-464C-A82E-506EA43B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线性开型寻址法</a:t>
            </a:r>
          </a:p>
        </p:txBody>
      </p:sp>
      <p:sp>
        <p:nvSpPr>
          <p:cNvPr id="61443" name="内容占位符 2">
            <a:extLst>
              <a:ext uri="{FF2B5EF4-FFF2-40B4-BE49-F238E27FC236}">
                <a16:creationId xmlns:a16="http://schemas.microsoft.com/office/drawing/2014/main" id="{E4A344E8-D1AD-4CEE-A44A-7228457F1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使用某一种散列函数计算出初始散列地址</a:t>
            </a:r>
            <a:r>
              <a:rPr lang="en-US" altLang="zh-CN"/>
              <a:t>H0</a:t>
            </a:r>
            <a:r>
              <a:rPr lang="zh-CN" altLang="en-US"/>
              <a:t>，一旦发生冲突，在表中顺次向后寻找“下一个”空闲位置</a:t>
            </a:r>
            <a:r>
              <a:rPr lang="en-US" altLang="zh-CN"/>
              <a:t>Hi</a:t>
            </a:r>
            <a:r>
              <a:rPr lang="zh-CN" altLang="en-US"/>
              <a:t>的公式为：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		H</a:t>
            </a:r>
            <a:r>
              <a:rPr lang="en-US" altLang="zh-CN" baseline="-25000"/>
              <a:t>i</a:t>
            </a:r>
            <a:r>
              <a:rPr lang="en-US" altLang="zh-CN"/>
              <a:t>=(H</a:t>
            </a:r>
            <a:r>
              <a:rPr lang="en-US" altLang="zh-CN" baseline="-25000"/>
              <a:t>i-1</a:t>
            </a:r>
            <a:r>
              <a:rPr lang="en-US" altLang="zh-CN"/>
              <a:t>+d) % m</a:t>
            </a:r>
          </a:p>
          <a:p>
            <a:r>
              <a:rPr lang="zh-CN" altLang="en-US"/>
              <a:t>其中，</a:t>
            </a:r>
            <a:r>
              <a:rPr lang="en-US" altLang="zh-CN"/>
              <a:t>d=1</a:t>
            </a:r>
            <a:endParaRPr lang="zh-CN" altLang="en-US"/>
          </a:p>
        </p:txBody>
      </p:sp>
      <p:sp>
        <p:nvSpPr>
          <p:cNvPr id="61444" name="灯片编号占位符 3">
            <a:extLst>
              <a:ext uri="{FF2B5EF4-FFF2-40B4-BE49-F238E27FC236}">
                <a16:creationId xmlns:a16="http://schemas.microsoft.com/office/drawing/2014/main" id="{22AA475E-F903-486D-A729-04AACFDCA8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11F790B-7C96-486D-BD15-9DD0824CF5B5}" type="slidenum">
              <a:rPr lang="en-US" altLang="en-US">
                <a:solidFill>
                  <a:srgbClr val="4B4B4B"/>
                </a:solidFill>
              </a:rPr>
              <a:pPr eaLnBrk="1" hangingPunct="1"/>
              <a:t>37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6519E823-7149-43A2-934B-CC72F7553D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线性探测法示例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B2C570C2-0D77-48D2-9152-5A5B727F96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hash</a:t>
            </a:r>
            <a:r>
              <a:rPr lang="zh-CN" altLang="en-US"/>
              <a:t>函数：除留余数法，</a:t>
            </a:r>
            <a:r>
              <a:rPr lang="en-US" altLang="zh-CN"/>
              <a:t>h(k) = k % m</a:t>
            </a:r>
          </a:p>
          <a:p>
            <a:r>
              <a:rPr lang="zh-CN" altLang="en-US"/>
              <a:t>例：桶数</a:t>
            </a:r>
            <a:r>
              <a:rPr lang="en-US" altLang="zh-CN"/>
              <a:t>m=11</a:t>
            </a:r>
          </a:p>
        </p:txBody>
      </p:sp>
      <p:pic>
        <p:nvPicPr>
          <p:cNvPr id="62468" name="Picture 4" descr="hash">
            <a:extLst>
              <a:ext uri="{FF2B5EF4-FFF2-40B4-BE49-F238E27FC236}">
                <a16:creationId xmlns:a16="http://schemas.microsoft.com/office/drawing/2014/main" id="{71AEC132-FC0A-47CF-8A9B-47F30EB7E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76600"/>
            <a:ext cx="843597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79D25BCB-099C-4BDB-B7B8-B5D18740BB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线性探测法实例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353F77BF-5271-4A6E-ADA3-3401F66632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895600"/>
            <a:ext cx="7772400" cy="3810000"/>
          </a:xfrm>
        </p:spPr>
        <p:txBody>
          <a:bodyPr/>
          <a:lstStyle/>
          <a:p>
            <a:r>
              <a:rPr lang="zh-CN" altLang="en-US"/>
              <a:t>接上例，</a:t>
            </a:r>
            <a:r>
              <a:rPr lang="en-US" altLang="zh-CN"/>
              <a:t>hash</a:t>
            </a:r>
            <a:r>
              <a:rPr lang="zh-CN" altLang="en-US"/>
              <a:t>表中已保存了</a:t>
            </a:r>
            <a:r>
              <a:rPr lang="en-US" altLang="zh-CN"/>
              <a:t>80</a:t>
            </a:r>
            <a:r>
              <a:rPr lang="zh-CN" altLang="en-US"/>
              <a:t>和</a:t>
            </a:r>
            <a:r>
              <a:rPr lang="en-US" altLang="zh-CN"/>
              <a:t>40</a:t>
            </a:r>
          </a:p>
          <a:p>
            <a:r>
              <a:rPr lang="zh-CN" altLang="en-US"/>
              <a:t>插入</a:t>
            </a:r>
            <a:r>
              <a:rPr lang="en-US" altLang="zh-CN"/>
              <a:t>58</a:t>
            </a:r>
            <a:r>
              <a:rPr lang="zh-CN" altLang="en-US"/>
              <a:t>，</a:t>
            </a:r>
            <a:r>
              <a:rPr lang="en-US" altLang="zh-CN"/>
              <a:t>58%11=3</a:t>
            </a:r>
            <a:r>
              <a:rPr lang="zh-CN" altLang="en-US"/>
              <a:t>，与</a:t>
            </a:r>
            <a:r>
              <a:rPr lang="en-US" altLang="zh-CN"/>
              <a:t>80</a:t>
            </a:r>
            <a:r>
              <a:rPr lang="zh-CN" altLang="en-US"/>
              <a:t>冲突，从</a:t>
            </a:r>
            <a:r>
              <a:rPr lang="en-US" altLang="zh-CN"/>
              <a:t>4</a:t>
            </a:r>
            <a:r>
              <a:rPr lang="zh-CN" altLang="en-US"/>
              <a:t>开始检测空桶，插入位置</a:t>
            </a:r>
            <a:r>
              <a:rPr lang="en-US" altLang="zh-CN"/>
              <a:t>4</a:t>
            </a:r>
          </a:p>
        </p:txBody>
      </p:sp>
      <p:pic>
        <p:nvPicPr>
          <p:cNvPr id="63492" name="Picture 4" descr="linearopen1">
            <a:extLst>
              <a:ext uri="{FF2B5EF4-FFF2-40B4-BE49-F238E27FC236}">
                <a16:creationId xmlns:a16="http://schemas.microsoft.com/office/drawing/2014/main" id="{E6F96228-32BB-4E52-B9D8-003779889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435975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A4E8CFA-72C2-46F4-9E43-6D7774A85E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字典操作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E91969D-5EDF-4C33-ABB9-5B613206FB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随机访问，</a:t>
            </a:r>
            <a:r>
              <a:rPr lang="en-US" altLang="zh-CN">
                <a:solidFill>
                  <a:schemeClr val="hlink"/>
                </a:solidFill>
              </a:rPr>
              <a:t>random access</a:t>
            </a:r>
          </a:p>
          <a:p>
            <a:r>
              <a:rPr lang="zh-CN" altLang="en-US"/>
              <a:t>顺序访问，</a:t>
            </a:r>
            <a:r>
              <a:rPr lang="en-US" altLang="zh-CN">
                <a:solidFill>
                  <a:schemeClr val="hlink"/>
                </a:solidFill>
              </a:rPr>
              <a:t>sequential access</a:t>
            </a:r>
          </a:p>
          <a:p>
            <a:pPr lvl="1"/>
            <a:r>
              <a:rPr lang="en-US" altLang="zh-CN"/>
              <a:t>Begin</a:t>
            </a:r>
            <a:r>
              <a:rPr lang="zh-CN" altLang="en-US"/>
              <a:t>，</a:t>
            </a:r>
            <a:r>
              <a:rPr lang="en-US" altLang="zh-CN"/>
              <a:t>Next</a:t>
            </a:r>
          </a:p>
          <a:p>
            <a:r>
              <a:rPr lang="zh-CN" altLang="en-US"/>
              <a:t>重要的操作方式是“按关键字访问”</a:t>
            </a:r>
          </a:p>
          <a:p>
            <a:r>
              <a:rPr lang="zh-CN" altLang="en-US"/>
              <a:t>需注意的一个问题：重复关键字</a:t>
            </a:r>
          </a:p>
          <a:p>
            <a:pPr lvl="1"/>
            <a:r>
              <a:rPr lang="zh-CN" altLang="en-US"/>
              <a:t>如何消除歧义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61296A40-41A9-4C9E-9254-50EF88BCF5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搜索操作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52A68947-E4DB-4790-AAE3-28B29FE8AD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895600"/>
            <a:ext cx="7772400" cy="2686050"/>
          </a:xfrm>
        </p:spPr>
        <p:txBody>
          <a:bodyPr/>
          <a:lstStyle/>
          <a:p>
            <a:r>
              <a:rPr lang="zh-CN" altLang="en-US"/>
              <a:t>插入</a:t>
            </a:r>
            <a:r>
              <a:rPr lang="en-US" altLang="zh-CN"/>
              <a:t>35</a:t>
            </a:r>
            <a:r>
              <a:rPr lang="zh-CN" altLang="en-US"/>
              <a:t>，经过几次冲突，最终放置于哈希地址</a:t>
            </a:r>
            <a:r>
              <a:rPr lang="en-US" altLang="zh-CN"/>
              <a:t>5</a:t>
            </a:r>
          </a:p>
          <a:p>
            <a:r>
              <a:rPr lang="zh-CN" altLang="en-US"/>
              <a:t>从</a:t>
            </a:r>
            <a:r>
              <a:rPr lang="en-US" altLang="zh-CN"/>
              <a:t>h(k)</a:t>
            </a:r>
            <a:r>
              <a:rPr lang="zh-CN" altLang="en-US"/>
              <a:t>开始顺序检查，直到某个桶满足：</a:t>
            </a:r>
          </a:p>
          <a:p>
            <a:pPr lvl="1"/>
            <a:r>
              <a:rPr lang="zh-CN" altLang="en-US"/>
              <a:t>关键字与目标关键字相同，搜索成功</a:t>
            </a:r>
          </a:p>
          <a:p>
            <a:pPr lvl="1"/>
            <a:r>
              <a:rPr lang="zh-CN" altLang="en-US"/>
              <a:t>空桶或回到</a:t>
            </a:r>
            <a:r>
              <a:rPr lang="en-US" altLang="zh-CN"/>
              <a:t>h(k)</a:t>
            </a:r>
            <a:r>
              <a:rPr lang="zh-CN" altLang="en-US"/>
              <a:t>，搜索失败</a:t>
            </a:r>
          </a:p>
        </p:txBody>
      </p:sp>
      <p:pic>
        <p:nvPicPr>
          <p:cNvPr id="64516" name="Picture 4" descr="linearopen2">
            <a:extLst>
              <a:ext uri="{FF2B5EF4-FFF2-40B4-BE49-F238E27FC236}">
                <a16:creationId xmlns:a16="http://schemas.microsoft.com/office/drawing/2014/main" id="{2E35AC91-B15E-4F06-B182-3EDC74D0A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366125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B45B9D03-A814-43B0-92D6-97D2A61E3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搜索操作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0E8F9D83-0470-4502-A6AD-2F68967D6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743200"/>
            <a:ext cx="7772400" cy="3962400"/>
          </a:xfrm>
        </p:spPr>
        <p:txBody>
          <a:bodyPr/>
          <a:lstStyle/>
          <a:p>
            <a:r>
              <a:rPr lang="zh-CN" altLang="en-US"/>
              <a:t>搜索</a:t>
            </a:r>
            <a:r>
              <a:rPr lang="en-US" altLang="zh-CN"/>
              <a:t>35</a:t>
            </a:r>
            <a:r>
              <a:rPr lang="zh-CN" altLang="en-US"/>
              <a:t>，</a:t>
            </a:r>
            <a:r>
              <a:rPr lang="en-US" altLang="zh-CN"/>
              <a:t>h(35)=2</a:t>
            </a:r>
          </a:p>
          <a:p>
            <a:pPr lvl="1"/>
            <a:r>
              <a:rPr lang="en-US" altLang="zh-CN"/>
              <a:t>2</a:t>
            </a:r>
            <a:r>
              <a:rPr lang="zh-CN" altLang="en-US"/>
              <a:t>号桶，关键字不符；</a:t>
            </a:r>
            <a:r>
              <a:rPr lang="en-US" altLang="zh-CN"/>
              <a:t>3</a:t>
            </a:r>
            <a:r>
              <a:rPr lang="zh-CN" altLang="en-US"/>
              <a:t>号，不符；</a:t>
            </a:r>
            <a:r>
              <a:rPr lang="en-US" altLang="zh-CN"/>
              <a:t>4</a:t>
            </a:r>
            <a:r>
              <a:rPr lang="zh-CN" altLang="en-US"/>
              <a:t>号，不符；</a:t>
            </a:r>
            <a:r>
              <a:rPr lang="en-US" altLang="zh-CN"/>
              <a:t>5</a:t>
            </a:r>
            <a:r>
              <a:rPr lang="zh-CN" altLang="en-US"/>
              <a:t>号，成功</a:t>
            </a:r>
          </a:p>
          <a:p>
            <a:r>
              <a:rPr lang="zh-CN" altLang="en-US"/>
              <a:t>搜索</a:t>
            </a:r>
            <a:r>
              <a:rPr lang="en-US" altLang="zh-CN"/>
              <a:t>46</a:t>
            </a:r>
            <a:r>
              <a:rPr lang="zh-CN" altLang="en-US"/>
              <a:t>，</a:t>
            </a:r>
            <a:r>
              <a:rPr lang="en-US" altLang="zh-CN"/>
              <a:t>h(46)=2</a:t>
            </a:r>
          </a:p>
          <a:p>
            <a:pPr lvl="1"/>
            <a:r>
              <a:rPr lang="en-US" altLang="zh-CN"/>
              <a:t>2</a:t>
            </a:r>
            <a:r>
              <a:rPr lang="zh-CN" altLang="en-US"/>
              <a:t>号</a:t>
            </a:r>
            <a:r>
              <a:rPr lang="en-US" altLang="zh-CN"/>
              <a:t>-5</a:t>
            </a:r>
            <a:r>
              <a:rPr lang="zh-CN" altLang="en-US"/>
              <a:t>号，不符；</a:t>
            </a:r>
            <a:r>
              <a:rPr lang="en-US" altLang="zh-CN"/>
              <a:t>6</a:t>
            </a:r>
            <a:r>
              <a:rPr lang="zh-CN" altLang="en-US"/>
              <a:t>号为空，失败</a:t>
            </a:r>
          </a:p>
        </p:txBody>
      </p:sp>
      <p:pic>
        <p:nvPicPr>
          <p:cNvPr id="65540" name="Picture 4" descr="linearopen2">
            <a:extLst>
              <a:ext uri="{FF2B5EF4-FFF2-40B4-BE49-F238E27FC236}">
                <a16:creationId xmlns:a16="http://schemas.microsoft.com/office/drawing/2014/main" id="{9A7CC98F-F8C7-4F63-B825-AE4072226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366125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9840CB1E-12AB-4FA3-B676-DA6E825572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删除操作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1740F14F-4539-42C4-BDA1-BE67AA134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895600"/>
            <a:ext cx="7772400" cy="3429000"/>
          </a:xfrm>
        </p:spPr>
        <p:txBody>
          <a:bodyPr/>
          <a:lstStyle/>
          <a:p>
            <a:r>
              <a:rPr lang="zh-CN" altLang="en-US"/>
              <a:t>不能简单删除，会影响后续搜索操作</a:t>
            </a:r>
          </a:p>
          <a:p>
            <a:pPr lvl="1"/>
            <a:r>
              <a:rPr lang="zh-CN" altLang="en-US"/>
              <a:t>删除</a:t>
            </a:r>
            <a:r>
              <a:rPr lang="en-US" altLang="zh-CN"/>
              <a:t>80</a:t>
            </a:r>
            <a:r>
              <a:rPr lang="zh-CN" altLang="en-US"/>
              <a:t>，会造成</a:t>
            </a:r>
            <a:r>
              <a:rPr lang="en-US" altLang="zh-CN"/>
              <a:t>58</a:t>
            </a:r>
            <a:r>
              <a:rPr lang="zh-CN" altLang="en-US"/>
              <a:t>、</a:t>
            </a:r>
            <a:r>
              <a:rPr lang="en-US" altLang="zh-CN"/>
              <a:t>35</a:t>
            </a:r>
            <a:r>
              <a:rPr lang="zh-CN" altLang="en-US"/>
              <a:t>搜索失败</a:t>
            </a:r>
          </a:p>
          <a:p>
            <a:pPr lvl="1"/>
            <a:r>
              <a:rPr lang="zh-CN" altLang="en-US"/>
              <a:t>删除</a:t>
            </a:r>
            <a:r>
              <a:rPr lang="en-US" altLang="zh-CN"/>
              <a:t>58</a:t>
            </a:r>
            <a:r>
              <a:rPr lang="zh-CN" altLang="en-US"/>
              <a:t>，会造成搜索</a:t>
            </a:r>
            <a:r>
              <a:rPr lang="en-US" altLang="zh-CN"/>
              <a:t>35</a:t>
            </a:r>
            <a:r>
              <a:rPr lang="zh-CN" altLang="en-US"/>
              <a:t>失败</a:t>
            </a:r>
          </a:p>
        </p:txBody>
      </p:sp>
      <p:pic>
        <p:nvPicPr>
          <p:cNvPr id="66564" name="Picture 4" descr="linearopen2">
            <a:extLst>
              <a:ext uri="{FF2B5EF4-FFF2-40B4-BE49-F238E27FC236}">
                <a16:creationId xmlns:a16="http://schemas.microsoft.com/office/drawing/2014/main" id="{51D6338A-C910-4D56-AA41-DD01FB9A8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366125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2450550F-E05C-46E7-BA3B-59CD471F5B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HashTable</a:t>
            </a:r>
            <a:r>
              <a:rPr lang="zh-CN" altLang="en-US"/>
              <a:t>类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11569A39-2103-42CA-87D1-5C0B2B1FCA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template&lt;class E, class K&gt;</a:t>
            </a:r>
          </a:p>
          <a:p>
            <a:pPr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class HashTable {</a:t>
            </a:r>
          </a:p>
          <a:p>
            <a:pPr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public:</a:t>
            </a:r>
          </a:p>
          <a:p>
            <a:pPr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   HashTable(int divisor = 11); </a:t>
            </a:r>
          </a:p>
          <a:p>
            <a:pPr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   ~HashTable() {delete [] ht;  delete [] empty;}</a:t>
            </a:r>
          </a:p>
          <a:p>
            <a:pPr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   bool Search(const K&amp; k, E&amp; e) const;</a:t>
            </a:r>
          </a:p>
          <a:p>
            <a:pPr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   HashTable&lt;E,K&gt;&amp; Insert(const E&amp; e);</a:t>
            </a:r>
          </a:p>
          <a:p>
            <a:pPr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   void Output();</a:t>
            </a: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</a:rPr>
              <a:t>// output the hash table</a:t>
            </a:r>
          </a:p>
          <a:p>
            <a:pPr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endParaRPr lang="en-US" altLang="zh-CN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3CDC1EA0-3D77-4203-B4CD-E8153EA4F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HashTable</a:t>
            </a:r>
            <a:r>
              <a:rPr lang="zh-CN" altLang="en-US"/>
              <a:t>类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5B83C55C-1B9A-4D24-987C-82211774FB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private:</a:t>
            </a:r>
          </a:p>
          <a:p>
            <a:pPr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   int hSearch(const K&amp; k) const;</a:t>
            </a:r>
          </a:p>
          <a:p>
            <a:pPr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   int m; </a:t>
            </a: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</a:rPr>
              <a:t>// hash function divisor</a:t>
            </a:r>
          </a:p>
          <a:p>
            <a:pPr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   E *ht;</a:t>
            </a: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</a:rPr>
              <a:t> // hash table array</a:t>
            </a:r>
          </a:p>
          <a:p>
            <a:pPr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bool *empty; </a:t>
            </a: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</a:rPr>
              <a:t>// 1D array</a:t>
            </a:r>
          </a:p>
          <a:p>
            <a:pPr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};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28E2181C-16D4-4579-9367-CB38CBD040C4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410200" y="25908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NeverUsed</a:t>
            </a:r>
          </a:p>
        </p:txBody>
      </p:sp>
      <p:sp>
        <p:nvSpPr>
          <p:cNvPr id="68613" name="Line 5">
            <a:extLst>
              <a:ext uri="{FF2B5EF4-FFF2-40B4-BE49-F238E27FC236}">
                <a16:creationId xmlns:a16="http://schemas.microsoft.com/office/drawing/2014/main" id="{F8DE53FC-07C5-495D-AF64-D6A760E32A56}"/>
              </a:ext>
            </a:extLst>
          </p:cNvPr>
          <p:cNvSpPr>
            <a:spLocks noChangeShapeType="1"/>
          </p:cNvSpPr>
          <p:nvPr/>
        </p:nvSpPr>
        <p:spPr bwMode="ltGray">
          <a:xfrm flipH="1">
            <a:off x="3429000" y="2819400"/>
            <a:ext cx="198120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E8795B8C-5322-490F-9348-AC0F9E907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构造函数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D988A545-23C4-45A9-8E83-A2B468DAED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template&lt;class E, class K&gt;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HashTable&lt;E,K&gt;::HashTable(int divisor)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 Constructor.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m = divisor;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// allocate hash table arrays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ht = new E [m];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empty = new bool [m];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 set all buckets to empty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for (int i = 0; i &lt; m; i++)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empty[i] = true;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17D00B12-2FD4-430C-9E2A-30679CDE42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辅助函数</a:t>
            </a:r>
            <a:r>
              <a:rPr lang="en-US" altLang="zh-CN"/>
              <a:t>hSearch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5148A5F4-2831-4A24-B3B6-75E745C994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template&lt;class E, class K&gt;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int HashTable&lt;E,K&gt;::hSearch(const K&amp; k) const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 Search an open addressed table.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// Return location of k if present.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// Otherwise return insert point if there is space.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int i = k % m; 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 home bucket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int j = i;     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 start at home bucket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do {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if (empty[j] || ht[j] == k) return j;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j = (j + 1) % m;  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 next bucket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}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while (j != i); 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 returned to home?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endParaRPr lang="en-US" altLang="zh-CN" sz="200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return j;  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 table full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70660" name="Text Box 5">
            <a:extLst>
              <a:ext uri="{FF2B5EF4-FFF2-40B4-BE49-F238E27FC236}">
                <a16:creationId xmlns:a16="http://schemas.microsoft.com/office/drawing/2014/main" id="{39370BCD-5BB5-429C-8E58-EA6CDEAEBEA5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943600" y="3124200"/>
            <a:ext cx="2743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hlink"/>
                </a:solidFill>
              </a:rPr>
              <a:t>三种返回情况：</a:t>
            </a:r>
            <a:br>
              <a:rPr lang="zh-CN" altLang="en-US" sz="2000">
                <a:solidFill>
                  <a:schemeClr val="hlink"/>
                </a:solidFill>
              </a:rPr>
            </a:br>
            <a:r>
              <a:rPr lang="en-US" altLang="zh-CN" sz="2000">
                <a:solidFill>
                  <a:schemeClr val="hlink"/>
                </a:solidFill>
              </a:rPr>
              <a:t>1</a:t>
            </a:r>
            <a:r>
              <a:rPr lang="zh-CN" altLang="en-US" sz="2000">
                <a:solidFill>
                  <a:schemeClr val="hlink"/>
                </a:solidFill>
              </a:rPr>
              <a:t>、</a:t>
            </a:r>
            <a:r>
              <a:rPr lang="en-US" altLang="zh-CN" sz="2000">
                <a:solidFill>
                  <a:schemeClr val="hlink"/>
                </a:solidFill>
              </a:rPr>
              <a:t>empty[b]=true</a:t>
            </a:r>
            <a:r>
              <a:rPr lang="zh-CN" altLang="en-US" sz="2000">
                <a:solidFill>
                  <a:schemeClr val="hlink"/>
                </a:solidFill>
              </a:rPr>
              <a:t>，可插入该位置</a:t>
            </a:r>
            <a:br>
              <a:rPr lang="zh-CN" altLang="en-US" sz="2000">
                <a:solidFill>
                  <a:schemeClr val="hlink"/>
                </a:solidFill>
              </a:rPr>
            </a:br>
            <a:r>
              <a:rPr lang="en-US" altLang="zh-CN" sz="2000">
                <a:solidFill>
                  <a:schemeClr val="hlink"/>
                </a:solidFill>
              </a:rPr>
              <a:t>2</a:t>
            </a:r>
            <a:r>
              <a:rPr lang="zh-CN" altLang="en-US" sz="2000">
                <a:solidFill>
                  <a:schemeClr val="hlink"/>
                </a:solidFill>
              </a:rPr>
              <a:t>、</a:t>
            </a:r>
            <a:r>
              <a:rPr lang="en-US" altLang="zh-CN" sz="2000">
                <a:solidFill>
                  <a:schemeClr val="hlink"/>
                </a:solidFill>
              </a:rPr>
              <a:t>ht[j]=k</a:t>
            </a:r>
            <a:r>
              <a:rPr lang="zh-CN" altLang="en-US" sz="2000">
                <a:solidFill>
                  <a:schemeClr val="hlink"/>
                </a:solidFill>
              </a:rPr>
              <a:t>，重复</a:t>
            </a:r>
            <a:br>
              <a:rPr lang="zh-CN" altLang="en-US" sz="2000">
                <a:solidFill>
                  <a:schemeClr val="hlink"/>
                </a:solidFill>
              </a:rPr>
            </a:br>
            <a:r>
              <a:rPr lang="en-US" altLang="zh-CN" sz="2000">
                <a:solidFill>
                  <a:schemeClr val="hlink"/>
                </a:solidFill>
              </a:rPr>
              <a:t>3</a:t>
            </a:r>
            <a:r>
              <a:rPr lang="zh-CN" altLang="en-US" sz="2000">
                <a:solidFill>
                  <a:schemeClr val="hlink"/>
                </a:solidFill>
              </a:rPr>
              <a:t>、</a:t>
            </a:r>
            <a:r>
              <a:rPr lang="en-US" altLang="zh-CN" sz="2000">
                <a:solidFill>
                  <a:schemeClr val="hlink"/>
                </a:solidFill>
              </a:rPr>
              <a:t>ht[b]&lt;&gt;k</a:t>
            </a:r>
            <a:r>
              <a:rPr lang="zh-CN" altLang="en-US" sz="2000">
                <a:solidFill>
                  <a:schemeClr val="hlink"/>
                </a:solidFill>
              </a:rPr>
              <a:t>，且</a:t>
            </a:r>
            <a:r>
              <a:rPr lang="en-US" altLang="zh-CN" sz="2000">
                <a:solidFill>
                  <a:schemeClr val="hlink"/>
                </a:solidFill>
              </a:rPr>
              <a:t>empty[b]=false</a:t>
            </a:r>
            <a:r>
              <a:rPr lang="zh-CN" altLang="en-US" sz="2000">
                <a:solidFill>
                  <a:schemeClr val="hlink"/>
                </a:solidFill>
              </a:rPr>
              <a:t>，表满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000EFE68-5E60-407E-8E4B-E8904D43F8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搜索函数</a:t>
            </a:r>
            <a:r>
              <a:rPr lang="en-US" altLang="zh-CN"/>
              <a:t>Search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F2646D2A-3BC9-4258-AE68-D2902DA42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template&lt;class E, class K&gt;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bool HashTable&lt;E,K&gt;::Search(const K&amp; k, E&amp; e) const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</a:rPr>
              <a:t>// Put element that matches k in e.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</a:rPr>
              <a:t> // Return false if no match.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int b = hSearch(k);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if (empty[b] || ht[b] != k) return false;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e = ht[b];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return true;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EC816634-D656-4A8F-A21E-9704BDB07A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插入操作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974B8AE2-3A60-4132-A0D5-9853F979D3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template&lt;class E, class K&gt;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HashTable&lt;E,K&gt;&amp; HashTable&lt;E,K&gt;::Insert(const E&amp; e)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 Hash table insert.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K k = e;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// extract key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int b = hSearch(k);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 check if insert is to be done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if (empty[b]) {empty[b] = false;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            ht[b] = e;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            return *this;}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 no insert, check if duplicate or full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if (ht[b] == k) throw BadInput(); 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 duplicate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throw NoMem(); 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 table full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return *this;  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 Visual C++ needs this line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  <a:endParaRPr lang="en-US" altLang="zh-CN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3D472801-0AA4-4EA4-B13C-9FBC7A450A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线性探测法的特点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0FE0D7C6-CA8E-4B8F-A908-C3FA73CC5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优点</a:t>
            </a:r>
          </a:p>
          <a:p>
            <a:pPr lvl="1"/>
            <a:r>
              <a:rPr lang="zh-CN" altLang="en-US"/>
              <a:t>简单</a:t>
            </a:r>
          </a:p>
          <a:p>
            <a:pPr lvl="1"/>
            <a:r>
              <a:rPr lang="zh-CN" altLang="en-US"/>
              <a:t>只要表不满，总可以找到空位，插入成功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AAD1B7B-3CCD-47C9-94C5-7B0CF480D1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字典例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EF3EC3E-1434-48A4-B340-D9A45B35B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r>
              <a:rPr lang="zh-CN" altLang="en-US"/>
              <a:t>一个班注册学习数据结构课程的学生</a:t>
            </a:r>
          </a:p>
          <a:p>
            <a:pPr lvl="1"/>
            <a:r>
              <a:rPr lang="zh-CN" altLang="en-US"/>
              <a:t>新学生注册</a:t>
            </a:r>
            <a:r>
              <a:rPr lang="zh-CN" altLang="en-US">
                <a:sym typeface="Wingdings" panose="05000000000000000000" pitchFamily="2" charset="2"/>
              </a:rPr>
              <a:t></a:t>
            </a:r>
            <a:r>
              <a:rPr lang="zh-CN" altLang="en-US"/>
              <a:t>在字典中插入相关的元素</a:t>
            </a:r>
            <a:r>
              <a:rPr lang="en-US" altLang="zh-CN"/>
              <a:t>(</a:t>
            </a:r>
            <a:r>
              <a:rPr lang="zh-CN" altLang="en-US"/>
              <a:t>记录</a:t>
            </a:r>
            <a:r>
              <a:rPr lang="en-US" altLang="zh-CN"/>
              <a:t>)</a:t>
            </a:r>
          </a:p>
          <a:p>
            <a:pPr lvl="1"/>
            <a:r>
              <a:rPr lang="zh-CN" altLang="en-US"/>
              <a:t>放弃这门课程</a:t>
            </a:r>
            <a:r>
              <a:rPr lang="zh-CN" altLang="en-US">
                <a:sym typeface="Wingdings" panose="05000000000000000000" pitchFamily="2" charset="2"/>
              </a:rPr>
              <a:t></a:t>
            </a:r>
            <a:r>
              <a:rPr lang="zh-CN" altLang="en-US"/>
              <a:t>删除对应记录</a:t>
            </a:r>
          </a:p>
          <a:p>
            <a:pPr lvl="1"/>
            <a:r>
              <a:rPr lang="zh-CN" altLang="en-US"/>
              <a:t>查询字典</a:t>
            </a:r>
            <a:r>
              <a:rPr lang="zh-CN" altLang="en-US">
                <a:sym typeface="Wingdings" panose="05000000000000000000" pitchFamily="2" charset="2"/>
              </a:rPr>
              <a:t>获取</a:t>
            </a:r>
            <a:r>
              <a:rPr lang="zh-CN" altLang="en-US"/>
              <a:t>特定学生相关的记录或修改记录</a:t>
            </a:r>
          </a:p>
          <a:p>
            <a:pPr lvl="1"/>
            <a:r>
              <a:rPr lang="zh-CN" altLang="en-US"/>
              <a:t>学生的姓名域可作为关键字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FA774450-0120-4AE6-B19B-F700FEFEE6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线性探测法的特点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182DA799-CFDC-465B-8462-409D93A834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缺点</a:t>
            </a:r>
          </a:p>
          <a:p>
            <a:pPr lvl="1"/>
            <a:r>
              <a:rPr lang="zh-CN" altLang="en-US"/>
              <a:t>聚集问题</a:t>
            </a:r>
            <a:br>
              <a:rPr lang="zh-CN" altLang="en-US"/>
            </a:br>
            <a:r>
              <a:rPr lang="en-US" altLang="zh-CN"/>
              <a:t>h(k</a:t>
            </a:r>
            <a:r>
              <a:rPr lang="en-US" altLang="zh-CN" baseline="-25000"/>
              <a:t>1</a:t>
            </a:r>
            <a:r>
              <a:rPr lang="en-US" altLang="zh-CN"/>
              <a:t>)=i</a:t>
            </a:r>
            <a:r>
              <a:rPr lang="zh-CN" altLang="en-US"/>
              <a:t>，</a:t>
            </a:r>
            <a:r>
              <a:rPr lang="en-US" altLang="zh-CN"/>
              <a:t>h(k</a:t>
            </a:r>
            <a:r>
              <a:rPr lang="en-US" altLang="zh-CN" baseline="-25000"/>
              <a:t>2</a:t>
            </a:r>
            <a:r>
              <a:rPr lang="en-US" altLang="zh-CN"/>
              <a:t>)=j</a:t>
            </a:r>
            <a:r>
              <a:rPr lang="zh-CN" altLang="en-US"/>
              <a:t>，</a:t>
            </a:r>
            <a:r>
              <a:rPr lang="en-US" altLang="zh-CN"/>
              <a:t>k</a:t>
            </a:r>
            <a:r>
              <a:rPr lang="en-US" altLang="zh-CN" baseline="-25000"/>
              <a:t>1</a:t>
            </a:r>
            <a:r>
              <a:rPr lang="zh-CN" altLang="en-US"/>
              <a:t>可能占据</a:t>
            </a:r>
            <a:r>
              <a:rPr lang="en-US" altLang="zh-CN"/>
              <a:t>k</a:t>
            </a:r>
            <a:r>
              <a:rPr lang="en-US" altLang="zh-CN" baseline="-25000"/>
              <a:t>2</a:t>
            </a:r>
            <a:r>
              <a:rPr lang="zh-CN" altLang="en-US"/>
              <a:t>的</a:t>
            </a:r>
            <a:r>
              <a:rPr lang="en-US" altLang="zh-CN"/>
              <a:t>hash</a:t>
            </a:r>
            <a:r>
              <a:rPr lang="zh-CN" altLang="en-US"/>
              <a:t>表位置，从而可能在局部造成严重的聚集，性能急剧下降，即便</a:t>
            </a:r>
            <a:r>
              <a:rPr lang="en-US" altLang="zh-CN"/>
              <a:t>hash</a:t>
            </a:r>
            <a:r>
              <a:rPr lang="zh-CN" altLang="en-US"/>
              <a:t>表还很空</a:t>
            </a:r>
          </a:p>
          <a:p>
            <a:pPr lvl="1"/>
            <a:r>
              <a:rPr lang="zh-CN" altLang="en-US"/>
              <a:t>而当表较满时，性能几乎一定会很差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DF8FE9CE-6D9F-4637-92FD-ED79465B01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复杂性分析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DB052D28-9E65-4586-8D0E-CD53CAE8AA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572000"/>
          </a:xfrm>
        </p:spPr>
        <p:txBody>
          <a:bodyPr/>
          <a:lstStyle/>
          <a:p>
            <a:r>
              <a:rPr lang="zh-CN" altLang="en-US"/>
              <a:t>初始化： </a:t>
            </a:r>
            <a:r>
              <a:rPr lang="en-US" altLang="zh-CN">
                <a:cs typeface="Times New Roman" panose="02020603050405020304" pitchFamily="18" charset="0"/>
              </a:rPr>
              <a:t>Θ</a:t>
            </a:r>
            <a:r>
              <a:rPr lang="en-US" altLang="zh-CN"/>
              <a:t>(m)</a:t>
            </a:r>
          </a:p>
          <a:p>
            <a:r>
              <a:rPr lang="zh-CN" altLang="en-US"/>
              <a:t>搜索、插入最坏情况： </a:t>
            </a:r>
            <a:r>
              <a:rPr lang="en-US" altLang="zh-CN">
                <a:cs typeface="Times New Roman" panose="02020603050405020304" pitchFamily="18" charset="0"/>
              </a:rPr>
              <a:t>Θ</a:t>
            </a:r>
            <a:r>
              <a:rPr lang="en-US" altLang="zh-CN"/>
              <a:t>(n)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5B124141-32BE-4725-8C77-F63B471C7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平均情况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44B1BDBF-A4F4-4E0D-A63E-AB201043A3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7888288" cy="5257800"/>
          </a:xfrm>
        </p:spPr>
        <p:txBody>
          <a:bodyPr/>
          <a:lstStyle/>
          <a:p>
            <a:r>
              <a:rPr lang="en-US" altLang="zh-CN"/>
              <a:t>U</a:t>
            </a:r>
            <a:r>
              <a:rPr lang="en-US" altLang="zh-CN" baseline="-25000"/>
              <a:t>n</a:t>
            </a:r>
            <a:r>
              <a:rPr lang="zh-CN" altLang="en-US"/>
              <a:t>：一次不成功搜索平均检查的桶的数目</a:t>
            </a:r>
          </a:p>
          <a:p>
            <a:r>
              <a:rPr lang="en-US" altLang="zh-CN"/>
              <a:t>S</a:t>
            </a:r>
            <a:r>
              <a:rPr lang="en-US" altLang="zh-CN" baseline="-25000"/>
              <a:t>n</a:t>
            </a:r>
            <a:r>
              <a:rPr lang="zh-CN" altLang="en-US"/>
              <a:t>：一次成功搜索平均检查的桶的数目</a:t>
            </a:r>
          </a:p>
          <a:p>
            <a:pPr lvl="1"/>
            <a:endParaRPr lang="zh-CN" altLang="en-US"/>
          </a:p>
          <a:p>
            <a:endParaRPr lang="zh-CN" altLang="en-US"/>
          </a:p>
          <a:p>
            <a:r>
              <a:rPr lang="en-US" altLang="zh-CN">
                <a:latin typeface="Symbol" panose="05050102010706020507" pitchFamily="18" charset="2"/>
              </a:rPr>
              <a:t>a</a:t>
            </a:r>
            <a:r>
              <a:rPr lang="en-US" altLang="zh-CN"/>
              <a:t>=n/m</a:t>
            </a:r>
            <a:r>
              <a:rPr lang="zh-CN" altLang="en-US"/>
              <a:t>：负载因子</a:t>
            </a:r>
            <a:r>
              <a:rPr lang="en-US" altLang="zh-CN"/>
              <a:t>——hash</a:t>
            </a:r>
            <a:r>
              <a:rPr lang="zh-CN" altLang="en-US"/>
              <a:t>表满的程度</a:t>
            </a:r>
          </a:p>
          <a:p>
            <a:pPr lvl="1"/>
            <a:r>
              <a:rPr lang="en-US" altLang="zh-CN"/>
              <a:t>0.5</a:t>
            </a:r>
            <a:r>
              <a:rPr lang="zh-CN" altLang="en-US"/>
              <a:t>：</a:t>
            </a:r>
            <a:r>
              <a:rPr lang="en-US" altLang="zh-CN"/>
              <a:t>S</a:t>
            </a:r>
            <a:r>
              <a:rPr lang="en-US" altLang="zh-CN" baseline="-25000"/>
              <a:t>n</a:t>
            </a:r>
            <a:r>
              <a:rPr lang="en-US" altLang="zh-CN"/>
              <a:t>=1.5</a:t>
            </a:r>
            <a:r>
              <a:rPr lang="zh-CN" altLang="en-US"/>
              <a:t>，</a:t>
            </a:r>
            <a:r>
              <a:rPr lang="en-US" altLang="zh-CN"/>
              <a:t>U</a:t>
            </a:r>
            <a:r>
              <a:rPr lang="en-US" altLang="zh-CN" baseline="-25000"/>
              <a:t>n</a:t>
            </a:r>
            <a:r>
              <a:rPr lang="en-US" altLang="zh-CN"/>
              <a:t>=2.5</a:t>
            </a:r>
          </a:p>
          <a:p>
            <a:pPr lvl="1"/>
            <a:r>
              <a:rPr lang="en-US" altLang="zh-CN"/>
              <a:t>0.8</a:t>
            </a:r>
            <a:r>
              <a:rPr lang="zh-CN" altLang="en-US"/>
              <a:t>：</a:t>
            </a:r>
            <a:r>
              <a:rPr lang="en-US" altLang="zh-CN"/>
              <a:t>S</a:t>
            </a:r>
            <a:r>
              <a:rPr lang="en-US" altLang="zh-CN" baseline="-25000"/>
              <a:t>n</a:t>
            </a:r>
            <a:r>
              <a:rPr lang="en-US" altLang="zh-CN"/>
              <a:t>=5.5</a:t>
            </a:r>
            <a:r>
              <a:rPr lang="zh-CN" altLang="en-US"/>
              <a:t>，</a:t>
            </a:r>
            <a:r>
              <a:rPr lang="en-US" altLang="zh-CN"/>
              <a:t>U</a:t>
            </a:r>
            <a:r>
              <a:rPr lang="en-US" altLang="zh-CN" baseline="-25000"/>
              <a:t>n</a:t>
            </a:r>
            <a:r>
              <a:rPr lang="en-US" altLang="zh-CN"/>
              <a:t>=50.5</a:t>
            </a: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6A1EDCD0-924B-487E-AE33-A6F77CC966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514600"/>
          <a:ext cx="63246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2666880" imgH="457200" progId="Equation.3">
                  <p:embed/>
                </p:oleObj>
              </mc:Choice>
              <mc:Fallback>
                <p:oleObj name="Equation" r:id="rId3" imgW="266688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14600"/>
                        <a:ext cx="63246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>
            <a:extLst>
              <a:ext uri="{FF2B5EF4-FFF2-40B4-BE49-F238E27FC236}">
                <a16:creationId xmlns:a16="http://schemas.microsoft.com/office/drawing/2014/main" id="{8EE33417-C64B-4280-AFDA-C9457822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二次探测法</a:t>
            </a:r>
          </a:p>
        </p:txBody>
      </p:sp>
      <p:sp>
        <p:nvSpPr>
          <p:cNvPr id="76803" name="内容占位符 2">
            <a:extLst>
              <a:ext uri="{FF2B5EF4-FFF2-40B4-BE49-F238E27FC236}">
                <a16:creationId xmlns:a16="http://schemas.microsoft.com/office/drawing/2014/main" id="{4FF35CB1-1B9E-4422-9D7E-4BEDC3715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线性探测的缺点：聚集</a:t>
            </a:r>
            <a:r>
              <a:rPr lang="en-US" altLang="zh-CN"/>
              <a:t>——h(k)</a:t>
            </a:r>
            <a:r>
              <a:rPr lang="zh-CN" altLang="en-US"/>
              <a:t>不相同的（相近的）关键字发生冲突</a:t>
            </a:r>
          </a:p>
          <a:p>
            <a:r>
              <a:rPr lang="zh-CN" altLang="en-US"/>
              <a:t>平方探测法：</a:t>
            </a:r>
            <a:r>
              <a:rPr lang="en-US" altLang="zh-CN"/>
              <a:t>d=i</a:t>
            </a:r>
            <a:r>
              <a:rPr lang="en-US" altLang="zh-CN" baseline="30000"/>
              <a:t>2</a:t>
            </a:r>
            <a:r>
              <a:rPr lang="en-US" altLang="zh-CN"/>
              <a:t>——</a:t>
            </a:r>
            <a:br>
              <a:rPr lang="en-US" altLang="zh-CN"/>
            </a:br>
            <a:r>
              <a:rPr lang="zh-CN" altLang="en-US"/>
              <a:t>探测</a:t>
            </a:r>
            <a:r>
              <a:rPr lang="en-US" altLang="zh-CN"/>
              <a:t>h(k)</a:t>
            </a:r>
            <a:r>
              <a:rPr lang="zh-CN" altLang="en-US"/>
              <a:t>、</a:t>
            </a:r>
            <a:r>
              <a:rPr lang="en-US" altLang="zh-CN"/>
              <a:t>h(k)+1</a:t>
            </a:r>
            <a:r>
              <a:rPr lang="zh-CN" altLang="en-US"/>
              <a:t>、</a:t>
            </a:r>
            <a:r>
              <a:rPr lang="en-US" altLang="zh-CN"/>
              <a:t>h(k)+4</a:t>
            </a:r>
            <a:r>
              <a:rPr lang="zh-CN" altLang="en-US"/>
              <a:t>、</a:t>
            </a:r>
            <a:r>
              <a:rPr lang="en-US" altLang="zh-CN"/>
              <a:t>…</a:t>
            </a:r>
          </a:p>
          <a:p>
            <a:endParaRPr lang="zh-CN" altLang="en-US"/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2EF14195-522D-40CF-A8D9-8A5E5EA11F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C7F4FC7-C2C4-4A51-B758-EB9ADC2B3450}" type="slidenum">
              <a:rPr lang="en-US" altLang="en-US">
                <a:solidFill>
                  <a:srgbClr val="4B4B4B"/>
                </a:solidFill>
              </a:rPr>
              <a:pPr eaLnBrk="1" hangingPunct="1"/>
              <a:t>53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82C2D810-91A9-4AF8-BB97-F11C57688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与线性探测的比较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0F76CDF-D827-4C1D-AEDF-3985A4431B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解决了局部聚集问题</a:t>
            </a:r>
          </a:p>
          <a:p>
            <a:r>
              <a:rPr lang="zh-CN" altLang="en-US"/>
              <a:t>缺点：在表不满的情况下，也不能保证插入肯定成功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>
            <a:extLst>
              <a:ext uri="{FF2B5EF4-FFF2-40B4-BE49-F238E27FC236}">
                <a16:creationId xmlns:a16="http://schemas.microsoft.com/office/drawing/2014/main" id="{7B315E3D-60AF-430F-9A0F-1F559566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双散列法</a:t>
            </a:r>
          </a:p>
        </p:txBody>
      </p:sp>
      <p:sp>
        <p:nvSpPr>
          <p:cNvPr id="78851" name="内容占位符 2">
            <a:extLst>
              <a:ext uri="{FF2B5EF4-FFF2-40B4-BE49-F238E27FC236}">
                <a16:creationId xmlns:a16="http://schemas.microsoft.com/office/drawing/2014/main" id="{DCC722F3-6504-476D-99F3-DF6A01E8F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需要两个散列函数</a:t>
            </a:r>
            <a:endParaRPr lang="en-US" altLang="zh-CN"/>
          </a:p>
          <a:p>
            <a:r>
              <a:rPr lang="zh-CN" altLang="en-US"/>
              <a:t>第一个散列函数计算关键字的首选地址</a:t>
            </a:r>
            <a:endParaRPr lang="en-US" altLang="zh-CN"/>
          </a:p>
          <a:p>
            <a:r>
              <a:rPr lang="zh-CN" altLang="en-US"/>
              <a:t>一旦发生冲突，用第二个散列函数计算到下一地址的增量；或者直接计算下一个地址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双散列法将冲突处理也“随机化”，避免了“聚集”</a:t>
            </a:r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C9CBDBEA-B7BE-42E3-AFF9-19734A2423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9D3817-E45E-45DD-9C70-B48AEC0A4187}" type="slidenum">
              <a:rPr lang="en-US" altLang="en-US">
                <a:solidFill>
                  <a:srgbClr val="4B4B4B"/>
                </a:solidFill>
              </a:rPr>
              <a:pPr eaLnBrk="1" hangingPunct="1"/>
              <a:t>55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297D9967-B648-4A9C-8A8C-BFB982DC94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链表法</a:t>
            </a:r>
          </a:p>
        </p:txBody>
      </p:sp>
      <p:pic>
        <p:nvPicPr>
          <p:cNvPr id="79875" name="Picture 4" descr="ofchain">
            <a:extLst>
              <a:ext uri="{FF2B5EF4-FFF2-40B4-BE49-F238E27FC236}">
                <a16:creationId xmlns:a16="http://schemas.microsoft.com/office/drawing/2014/main" id="{0A2CF622-057E-4ABB-9E40-5E39CD1B0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12875"/>
            <a:ext cx="7161213" cy="506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6" name="Text Box 5">
            <a:extLst>
              <a:ext uri="{FF2B5EF4-FFF2-40B4-BE49-F238E27FC236}">
                <a16:creationId xmlns:a16="http://schemas.microsoft.com/office/drawing/2014/main" id="{59EAD6BE-BE72-4E07-A0A5-5D7299690BED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181600" y="2514600"/>
            <a:ext cx="3962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冲突：额外空间保存</a:t>
            </a:r>
            <a:r>
              <a:rPr lang="en-US" altLang="zh-CN" sz="2000">
                <a:solidFill>
                  <a:srgbClr val="FF0000"/>
                </a:solidFill>
              </a:rPr>
              <a:t>——</a:t>
            </a:r>
            <a:r>
              <a:rPr lang="zh-CN" altLang="en-US" sz="2000">
                <a:solidFill>
                  <a:srgbClr val="FF0000"/>
                </a:solidFill>
              </a:rPr>
              <a:t>链表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相同</a:t>
            </a:r>
            <a:r>
              <a:rPr lang="en-US" altLang="zh-CN" sz="2000">
                <a:solidFill>
                  <a:srgbClr val="FF0000"/>
                </a:solidFill>
              </a:rPr>
              <a:t>hash</a:t>
            </a:r>
            <a:r>
              <a:rPr lang="zh-CN" altLang="en-US" sz="2000">
                <a:solidFill>
                  <a:srgbClr val="FF0000"/>
                </a:solidFill>
              </a:rPr>
              <a:t>函数值元素</a:t>
            </a:r>
            <a:r>
              <a:rPr lang="zh-CN" altLang="en-US" sz="2000">
                <a:solidFill>
                  <a:srgbClr val="FF0000"/>
                </a:solidFill>
                <a:sym typeface="Wingdings" panose="05000000000000000000" pitchFamily="2" charset="2"/>
              </a:rPr>
              <a:t>一个链表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sym typeface="Wingdings" panose="05000000000000000000" pitchFamily="2" charset="2"/>
              </a:rPr>
              <a:t>冲突情况下的插入、删除、搜索链表的插入、删除、搜索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>
            <a:extLst>
              <a:ext uri="{FF2B5EF4-FFF2-40B4-BE49-F238E27FC236}">
                <a16:creationId xmlns:a16="http://schemas.microsoft.com/office/drawing/2014/main" id="{1ACDB743-01A4-40A0-9F96-D4659BD1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链表法思想</a:t>
            </a:r>
          </a:p>
        </p:txBody>
      </p:sp>
      <p:sp>
        <p:nvSpPr>
          <p:cNvPr id="80899" name="内容占位符 2">
            <a:extLst>
              <a:ext uri="{FF2B5EF4-FFF2-40B4-BE49-F238E27FC236}">
                <a16:creationId xmlns:a16="http://schemas.microsoft.com/office/drawing/2014/main" id="{3500D98D-73C4-44DD-A1CC-6E9E7360D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通过哈希函数计算具有相同哈希地址的元素串在一个链表当中（归于一个子集合）</a:t>
            </a:r>
            <a:endParaRPr lang="en-US" altLang="zh-CN"/>
          </a:p>
          <a:p>
            <a:r>
              <a:rPr lang="zh-CN" altLang="en-US"/>
              <a:t>正常情况下，每个同义词链表长度都比较短，设有</a:t>
            </a:r>
            <a:r>
              <a:rPr lang="en-US" altLang="zh-CN"/>
              <a:t>n</a:t>
            </a:r>
            <a:r>
              <a:rPr lang="zh-CN" altLang="en-US"/>
              <a:t>个关键字存放到长度为</a:t>
            </a:r>
            <a:r>
              <a:rPr lang="en-US" altLang="zh-CN"/>
              <a:t>m</a:t>
            </a:r>
            <a:r>
              <a:rPr lang="zh-CN" altLang="en-US"/>
              <a:t>的散列表中，则每一个同义词链平均长度是</a:t>
            </a:r>
            <a:r>
              <a:rPr lang="en-US" altLang="zh-CN"/>
              <a:t>n/m</a:t>
            </a:r>
            <a:r>
              <a:rPr lang="zh-CN" altLang="en-US"/>
              <a:t>，效率可以接受</a:t>
            </a:r>
            <a:endParaRPr lang="en-US" altLang="zh-CN"/>
          </a:p>
          <a:p>
            <a:r>
              <a:rPr lang="zh-CN" altLang="en-US"/>
              <a:t>另一个优点是：除了解决冲突外，还可以解决溢出问题。</a:t>
            </a:r>
          </a:p>
        </p:txBody>
      </p:sp>
      <p:sp>
        <p:nvSpPr>
          <p:cNvPr id="80900" name="灯片编号占位符 3">
            <a:extLst>
              <a:ext uri="{FF2B5EF4-FFF2-40B4-BE49-F238E27FC236}">
                <a16:creationId xmlns:a16="http://schemas.microsoft.com/office/drawing/2014/main" id="{6D77D604-8BD3-405D-815D-8B5536EAE6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513EA17-5CEA-4D5C-BC40-D85D6DADA1F4}" type="slidenum">
              <a:rPr lang="en-US" altLang="en-US">
                <a:solidFill>
                  <a:srgbClr val="4B4B4B"/>
                </a:solidFill>
              </a:rPr>
              <a:pPr eaLnBrk="1" hangingPunct="1"/>
              <a:t>57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481216B7-DC2F-4426-98FE-A054276A3A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ChainHashTable</a:t>
            </a:r>
            <a:r>
              <a:rPr lang="zh-CN" altLang="en-US"/>
              <a:t>类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77B62948-3CE8-4F21-92F2-F96309D88B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95413"/>
            <a:ext cx="7772400" cy="4724400"/>
          </a:xfrm>
        </p:spPr>
        <p:txBody>
          <a:bodyPr/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template&lt;class E, class K&gt;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class ChainHashTable {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public: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   ChainHashTable(int divisor = 11)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      {m = divisor; ht = new SortedChain&lt;E,K&gt; [m];}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   ~ChainHashTable() {delete [] ht;}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   bool Search(const K&amp; k, E&amp; e) const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        {return ht[k % m].Search(k, e);}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   </a:t>
            </a:r>
            <a:endParaRPr lang="en-US" alt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57B2E4EC-7DFF-4586-B9B9-CD3E1B51F8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ChainHashTable</a:t>
            </a:r>
            <a:r>
              <a:rPr lang="zh-CN" altLang="en-US"/>
              <a:t>类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B69E9586-BBAC-429A-9598-AA56AC38A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495800"/>
          </a:xfrm>
        </p:spPr>
        <p:txBody>
          <a:bodyPr/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   ChainHashTable&lt;E,K&gt;&amp; Insert(const E&amp; e)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        {ht[e % m].DistinctInsert(e); return *this;}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   ChainHashTable&lt;E,K&gt;&amp; Delete(const K&amp; k, E&amp; e)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        {ht[k % m].Delete(k, e); return *this;}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   void Output() const;   </a:t>
            </a: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</a:rPr>
              <a:t>// output the table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private: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   int m;                 </a:t>
            </a: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</a:rPr>
              <a:t>// divisor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400">
                <a:solidFill>
                  <a:schemeClr val="accent2"/>
                </a:solidFill>
                <a:latin typeface="Tahoma" panose="020B0604030504040204" pitchFamily="34" charset="0"/>
              </a:rPr>
              <a:t>SortedChain&lt;E,K&gt; *ht;</a:t>
            </a: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</a:rPr>
              <a:t>  // array of chains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Tahoma" panose="020B0604030504040204" pitchFamily="34" charset="0"/>
              </a:rPr>
              <a:t>};</a:t>
            </a:r>
            <a:endParaRPr lang="en-US" alt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E4655C5-024C-4F28-A19F-6131B17EC9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字典例（续）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8166EFF-D454-495A-9112-9462981168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r>
              <a:rPr lang="zh-CN" altLang="en-US"/>
              <a:t>在编译器中定义用户标识符的符号表（</a:t>
            </a:r>
            <a:r>
              <a:rPr lang="en-US" altLang="zh-CN">
                <a:solidFill>
                  <a:schemeClr val="hlink"/>
                </a:solidFill>
              </a:rPr>
              <a:t>symbol table</a:t>
            </a:r>
            <a:r>
              <a:rPr lang="zh-CN" altLang="en-US"/>
              <a:t>）</a:t>
            </a:r>
            <a:r>
              <a:rPr lang="en-US" altLang="zh-CN"/>
              <a:t>——</a:t>
            </a:r>
            <a:r>
              <a:rPr lang="zh-CN" altLang="en-US"/>
              <a:t>重复元素字典</a:t>
            </a:r>
          </a:p>
          <a:p>
            <a:pPr lvl="1"/>
            <a:r>
              <a:rPr lang="zh-CN" altLang="en-US"/>
              <a:t>定义标识符</a:t>
            </a:r>
            <a:r>
              <a:rPr lang="zh-CN" altLang="en-US">
                <a:sym typeface="Wingdings" panose="05000000000000000000" pitchFamily="2" charset="2"/>
              </a:rPr>
              <a:t></a:t>
            </a:r>
            <a:r>
              <a:rPr lang="zh-CN" altLang="en-US"/>
              <a:t>建立一个记录并插入到符号表中</a:t>
            </a:r>
          </a:p>
          <a:p>
            <a:pPr lvl="1"/>
            <a:r>
              <a:rPr lang="zh-CN" altLang="en-US"/>
              <a:t>同样的标识符名可以定义多次</a:t>
            </a:r>
            <a:r>
              <a:rPr lang="en-US" altLang="zh-CN"/>
              <a:t>(</a:t>
            </a:r>
            <a:r>
              <a:rPr lang="zh-CN" altLang="en-US"/>
              <a:t>在不同的程序块中</a:t>
            </a:r>
            <a:r>
              <a:rPr lang="en-US" altLang="zh-CN"/>
              <a:t>)</a:t>
            </a:r>
            <a:br>
              <a:rPr lang="en-US" altLang="zh-CN"/>
            </a:b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/>
              <a:t>相同关键字的记录</a:t>
            </a:r>
          </a:p>
          <a:p>
            <a:pPr lvl="1"/>
            <a:r>
              <a:rPr lang="zh-CN" altLang="en-US"/>
              <a:t>搜索结果</a:t>
            </a:r>
            <a:r>
              <a:rPr lang="en-US" altLang="zh-CN"/>
              <a:t>——</a:t>
            </a:r>
            <a:r>
              <a:rPr lang="zh-CN" altLang="en-US"/>
              <a:t>最新插入的元素</a:t>
            </a:r>
          </a:p>
          <a:p>
            <a:pPr lvl="1"/>
            <a:r>
              <a:rPr lang="zh-CN" altLang="en-US"/>
              <a:t>删除</a:t>
            </a:r>
            <a:r>
              <a:rPr lang="en-US" altLang="zh-CN"/>
              <a:t>——</a:t>
            </a:r>
            <a:r>
              <a:rPr lang="zh-CN" altLang="en-US"/>
              <a:t>程序块的结尾（标识符作用域结束）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224D68AB-E172-4B37-B647-4757973CEB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一点改进</a:t>
            </a:r>
          </a:p>
        </p:txBody>
      </p:sp>
      <p:pic>
        <p:nvPicPr>
          <p:cNvPr id="83971" name="Picture 4" descr="sentinel">
            <a:extLst>
              <a:ext uri="{FF2B5EF4-FFF2-40B4-BE49-F238E27FC236}">
                <a16:creationId xmlns:a16="http://schemas.microsoft.com/office/drawing/2014/main" id="{68368F8F-F513-495A-A1E7-263D7CF09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7785100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2" name="Text Box 6">
            <a:extLst>
              <a:ext uri="{FF2B5EF4-FFF2-40B4-BE49-F238E27FC236}">
                <a16:creationId xmlns:a16="http://schemas.microsoft.com/office/drawing/2014/main" id="{8C02FCFE-0773-40FA-80D6-C4448532146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181600" y="2057400"/>
            <a:ext cx="39624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每个链表尾增加一个关键字为极大值的节点（哨兵）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链表搜索程序循环条件：</a:t>
            </a:r>
            <a:br>
              <a:rPr lang="zh-CN" altLang="en-US" sz="2000">
                <a:solidFill>
                  <a:srgbClr val="FF0000"/>
                </a:solidFill>
              </a:rPr>
            </a:br>
            <a:r>
              <a:rPr lang="en-US" altLang="zh-CN" sz="2000">
                <a:solidFill>
                  <a:srgbClr val="FF0000"/>
                </a:solidFill>
              </a:rPr>
              <a:t>i &amp;&amp; (i-&gt;data&lt;k)</a:t>
            </a:r>
            <a:r>
              <a:rPr lang="en-US" altLang="zh-CN" sz="2000">
                <a:solidFill>
                  <a:srgbClr val="FF0000"/>
                </a:solidFill>
                <a:sym typeface="Wingdings" panose="05000000000000000000" pitchFamily="2" charset="2"/>
              </a:rPr>
              <a:t>i-&gt;data &lt; k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>
            <a:extLst>
              <a:ext uri="{FF2B5EF4-FFF2-40B4-BE49-F238E27FC236}">
                <a16:creationId xmlns:a16="http://schemas.microsoft.com/office/drawing/2014/main" id="{9B1E40CA-0475-48F2-9072-F47766C2E1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溢出链表法时间复杂性</a:t>
            </a:r>
          </a:p>
        </p:txBody>
      </p:sp>
      <p:sp>
        <p:nvSpPr>
          <p:cNvPr id="2053" name="Rectangle 3">
            <a:extLst>
              <a:ext uri="{FF2B5EF4-FFF2-40B4-BE49-F238E27FC236}">
                <a16:creationId xmlns:a16="http://schemas.microsoft.com/office/drawing/2014/main" id="{8E981D05-F51A-44F4-8F81-E18AE13B40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572000"/>
          </a:xfrm>
        </p:spPr>
        <p:txBody>
          <a:bodyPr/>
          <a:lstStyle/>
          <a:p>
            <a:r>
              <a:rPr lang="zh-CN" altLang="en-US"/>
              <a:t>链表长度为</a:t>
            </a:r>
            <a:r>
              <a:rPr lang="en-US" altLang="zh-CN"/>
              <a:t>i</a:t>
            </a:r>
            <a:r>
              <a:rPr lang="zh-CN" altLang="en-US"/>
              <a:t>，不成功搜索平均操作次数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平均链表长度</a:t>
            </a:r>
            <a:r>
              <a:rPr lang="en-US" altLang="zh-CN"/>
              <a:t>n/m=</a:t>
            </a:r>
            <a:r>
              <a:rPr lang="en-US" altLang="zh-CN">
                <a:latin typeface="Symbol" panose="05050102010706020507" pitchFamily="18" charset="2"/>
              </a:rPr>
              <a:t>a</a:t>
            </a:r>
            <a:r>
              <a:rPr lang="zh-CN" altLang="en-US"/>
              <a:t>，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	代入上式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br>
              <a:rPr lang="zh-CN" altLang="en-US"/>
            </a:br>
            <a:r>
              <a:rPr lang="en-US" altLang="zh-CN">
                <a:latin typeface="Symbol" panose="05050102010706020507" pitchFamily="18" charset="2"/>
              </a:rPr>
              <a:t>a</a:t>
            </a:r>
            <a:r>
              <a:rPr lang="en-US" altLang="zh-CN"/>
              <a:t>&lt;1</a:t>
            </a:r>
            <a:r>
              <a:rPr lang="zh-CN" altLang="en-US"/>
              <a:t>时，</a:t>
            </a:r>
            <a:r>
              <a:rPr lang="en-US" altLang="zh-CN"/>
              <a:t>U</a:t>
            </a:r>
            <a:r>
              <a:rPr lang="en-US" altLang="zh-CN" baseline="-25000"/>
              <a:t>n</a:t>
            </a:r>
            <a:r>
              <a:rPr lang="en-US" altLang="zh-CN">
                <a:latin typeface="宋体" panose="02010600030101010101" pitchFamily="2" charset="-122"/>
                <a:sym typeface="Wingdings" panose="05000000000000000000" pitchFamily="2" charset="2"/>
              </a:rPr>
              <a:t>≤</a:t>
            </a:r>
            <a:r>
              <a:rPr lang="en-US" altLang="zh-CN">
                <a:latin typeface="Symbol" panose="05050102010706020507" pitchFamily="18" charset="2"/>
                <a:sym typeface="Wingdings" panose="05000000000000000000" pitchFamily="2" charset="2"/>
              </a:rPr>
              <a:t>a</a:t>
            </a:r>
          </a:p>
        </p:txBody>
      </p:sp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8F4A4F92-C149-4A6D-BE05-43333B2F23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1905000"/>
          <a:ext cx="35052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1396800" imgH="444240" progId="Equation.3">
                  <p:embed/>
                </p:oleObj>
              </mc:Choice>
              <mc:Fallback>
                <p:oleObj name="Equation" r:id="rId3" imgW="139680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05000"/>
                        <a:ext cx="35052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>
            <a:extLst>
              <a:ext uri="{FF2B5EF4-FFF2-40B4-BE49-F238E27FC236}">
                <a16:creationId xmlns:a16="http://schemas.microsoft.com/office/drawing/2014/main" id="{54CF49E9-5B3E-4F3B-8BE0-9696AEE615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3581400"/>
          <a:ext cx="238601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5" imgW="1066680" imgH="393480" progId="Equation.3">
                  <p:embed/>
                </p:oleObj>
              </mc:Choice>
              <mc:Fallback>
                <p:oleObj name="Equation" r:id="rId5" imgW="106668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581400"/>
                        <a:ext cx="2386013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9AAB18D7-68B0-4264-9CF4-245CD83719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溢出链表法时间复杂性（续）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136CACF7-0A11-4EE2-AF04-1F17B61DCE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572000"/>
          </a:xfrm>
        </p:spPr>
        <p:txBody>
          <a:bodyPr/>
          <a:lstStyle/>
          <a:p>
            <a:r>
              <a:rPr lang="zh-CN" altLang="en-US">
                <a:sym typeface="Wingdings" panose="05000000000000000000" pitchFamily="2" charset="2"/>
              </a:rPr>
              <a:t>成功搜索</a:t>
            </a:r>
            <a:r>
              <a:rPr lang="en-US" altLang="zh-CN">
                <a:sym typeface="Wingdings" panose="05000000000000000000" pitchFamily="2" charset="2"/>
              </a:rPr>
              <a:t>——</a:t>
            </a:r>
            <a:r>
              <a:rPr lang="zh-CN" altLang="en-US">
                <a:sym typeface="Wingdings" panose="05000000000000000000" pitchFamily="2" charset="2"/>
              </a:rPr>
              <a:t>考虑关键字在链表中位置</a:t>
            </a:r>
          </a:p>
          <a:p>
            <a:pPr lvl="1"/>
            <a:r>
              <a:rPr lang="zh-CN" altLang="en-US">
                <a:sym typeface="Wingdings" panose="05000000000000000000" pitchFamily="2" charset="2"/>
              </a:rPr>
              <a:t>不妨假定关键字按升序插入</a:t>
            </a:r>
          </a:p>
          <a:p>
            <a:pPr lvl="1"/>
            <a:r>
              <a:rPr lang="zh-CN" altLang="en-US">
                <a:sym typeface="Wingdings" panose="05000000000000000000" pitchFamily="2" charset="2"/>
              </a:rPr>
              <a:t>插入第</a:t>
            </a:r>
            <a:r>
              <a:rPr lang="en-US" altLang="zh-CN">
                <a:sym typeface="Wingdings" panose="05000000000000000000" pitchFamily="2" charset="2"/>
              </a:rPr>
              <a:t>i</a:t>
            </a:r>
            <a:r>
              <a:rPr lang="zh-CN" altLang="en-US">
                <a:sym typeface="Wingdings" panose="05000000000000000000" pitchFamily="2" charset="2"/>
              </a:rPr>
              <a:t>个关键字时，链表平均长度</a:t>
            </a:r>
            <a:r>
              <a:rPr lang="en-US" altLang="zh-CN">
                <a:sym typeface="Wingdings" panose="05000000000000000000" pitchFamily="2" charset="2"/>
              </a:rPr>
              <a:t>(i-1)/b</a:t>
            </a:r>
          </a:p>
          <a:p>
            <a:pPr lvl="1"/>
            <a:r>
              <a:rPr lang="zh-CN" altLang="en-US">
                <a:sym typeface="Wingdings" panose="05000000000000000000" pitchFamily="2" charset="2"/>
              </a:rPr>
              <a:t>而此关键字插入某个链表末尾，其搜索代价为</a:t>
            </a:r>
            <a:r>
              <a:rPr lang="en-US" altLang="zh-CN">
                <a:sym typeface="Wingdings" panose="05000000000000000000" pitchFamily="2" charset="2"/>
              </a:rPr>
              <a:t>1+(i-1)/b</a:t>
            </a:r>
            <a:r>
              <a:rPr lang="zh-CN" altLang="en-US">
                <a:sym typeface="Wingdings" panose="05000000000000000000" pitchFamily="2" charset="2"/>
              </a:rPr>
              <a:t>，因此有</a:t>
            </a:r>
          </a:p>
          <a:p>
            <a:endParaRPr lang="en-US" altLang="zh-CN">
              <a:sym typeface="Wingdings" panose="05000000000000000000" pitchFamily="2" charset="2"/>
            </a:endParaRPr>
          </a:p>
        </p:txBody>
      </p:sp>
      <p:graphicFrame>
        <p:nvGraphicFramePr>
          <p:cNvPr id="3074" name="Object 2">
            <a:extLst>
              <a:ext uri="{FF2B5EF4-FFF2-40B4-BE49-F238E27FC236}">
                <a16:creationId xmlns:a16="http://schemas.microsoft.com/office/drawing/2014/main" id="{2CD6B0F2-8515-4129-9AC7-B10E1A95CB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9400" y="3886200"/>
          <a:ext cx="69596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2616120" imgH="431640" progId="Equation.3">
                  <p:embed/>
                </p:oleObj>
              </mc:Choice>
              <mc:Fallback>
                <p:oleObj name="Equation" r:id="rId3" imgW="261612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3886200"/>
                        <a:ext cx="695960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>
            <a:extLst>
              <a:ext uri="{FF2B5EF4-FFF2-40B4-BE49-F238E27FC236}">
                <a16:creationId xmlns:a16="http://schemas.microsoft.com/office/drawing/2014/main" id="{FD88CCA9-735D-43E3-ABE4-D2C7FE08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H1</a:t>
            </a:r>
            <a:r>
              <a:rPr lang="zh-CN" altLang="en-US"/>
              <a:t>小结</a:t>
            </a:r>
          </a:p>
        </p:txBody>
      </p:sp>
      <p:sp>
        <p:nvSpPr>
          <p:cNvPr id="84995" name="内容占位符 2">
            <a:extLst>
              <a:ext uri="{FF2B5EF4-FFF2-40B4-BE49-F238E27FC236}">
                <a16:creationId xmlns:a16="http://schemas.microsoft.com/office/drawing/2014/main" id="{968E0644-B275-49A1-B2C2-0DF412E5D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散列表的两大关键</a:t>
            </a:r>
            <a:endParaRPr lang="en-US" altLang="zh-CN"/>
          </a:p>
          <a:p>
            <a:pPr lvl="1"/>
            <a:r>
              <a:rPr lang="zh-CN" altLang="en-US"/>
              <a:t>散列函数</a:t>
            </a:r>
            <a:endParaRPr lang="en-US" altLang="zh-CN"/>
          </a:p>
          <a:p>
            <a:pPr lvl="2">
              <a:buFontTx/>
              <a:buNone/>
            </a:pPr>
            <a:r>
              <a:rPr lang="en-US" altLang="zh-CN" i="1"/>
              <a:t>h(k) = k % D</a:t>
            </a:r>
          </a:p>
          <a:p>
            <a:pPr lvl="1"/>
            <a:r>
              <a:rPr lang="zh-CN" altLang="en-US"/>
              <a:t>解决冲突的策略</a:t>
            </a:r>
            <a:endParaRPr lang="en-US" altLang="zh-CN"/>
          </a:p>
          <a:p>
            <a:pPr lvl="2"/>
            <a:r>
              <a:rPr lang="zh-CN" altLang="en-US"/>
              <a:t>线性开型寻址：简单，但容易造成堆积</a:t>
            </a:r>
            <a:endParaRPr lang="en-US" altLang="zh-CN"/>
          </a:p>
          <a:p>
            <a:pPr lvl="2"/>
            <a:r>
              <a:rPr lang="zh-CN" altLang="en-US"/>
              <a:t>双散列开型寻址：稍复杂，可部分解决堆积（更随机）</a:t>
            </a:r>
            <a:endParaRPr lang="en-US" altLang="zh-CN"/>
          </a:p>
          <a:p>
            <a:pPr lvl="2"/>
            <a:r>
              <a:rPr lang="zh-CN" altLang="en-US"/>
              <a:t>链表法</a:t>
            </a:r>
          </a:p>
        </p:txBody>
      </p:sp>
      <p:sp>
        <p:nvSpPr>
          <p:cNvPr id="84996" name="灯片编号占位符 3">
            <a:extLst>
              <a:ext uri="{FF2B5EF4-FFF2-40B4-BE49-F238E27FC236}">
                <a16:creationId xmlns:a16="http://schemas.microsoft.com/office/drawing/2014/main" id="{1D39A09C-55E8-4DA5-9CE9-45530DC801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61FADF2-DD92-438F-A285-1AA3883DEBEC}" type="slidenum">
              <a:rPr lang="en-US" altLang="en-US">
                <a:solidFill>
                  <a:srgbClr val="4B4B4B"/>
                </a:solidFill>
              </a:rPr>
              <a:pPr eaLnBrk="1" hangingPunct="1"/>
              <a:t>63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>
            <a:extLst>
              <a:ext uri="{FF2B5EF4-FFF2-40B4-BE49-F238E27FC236}">
                <a16:creationId xmlns:a16="http://schemas.microsoft.com/office/drawing/2014/main" id="{73A81FE2-0EC3-4A79-A8A8-280AB31D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</a:t>
            </a:r>
          </a:p>
        </p:txBody>
      </p:sp>
      <p:sp>
        <p:nvSpPr>
          <p:cNvPr id="86019" name="内容占位符 2">
            <a:extLst>
              <a:ext uri="{FF2B5EF4-FFF2-40B4-BE49-F238E27FC236}">
                <a16:creationId xmlns:a16="http://schemas.microsoft.com/office/drawing/2014/main" id="{AED2A30C-F268-4276-89B5-97A63E8A1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设一个哈希表的地址区间为</a:t>
            </a:r>
            <a:r>
              <a:rPr lang="en-US" altLang="zh-CN"/>
              <a:t>0-18</a:t>
            </a:r>
            <a:r>
              <a:rPr lang="zh-CN" altLang="en-US"/>
              <a:t>，哈希函数为</a:t>
            </a:r>
            <a:r>
              <a:rPr lang="en-US" altLang="zh-CN"/>
              <a:t>H(K)=K mod 19</a:t>
            </a:r>
            <a:r>
              <a:rPr lang="zh-CN" altLang="en-US"/>
              <a:t>。采用线性探测法处理冲突，请将关键字序列</a:t>
            </a:r>
            <a:r>
              <a:rPr lang="en-US" altLang="zh-CN"/>
              <a:t>19</a:t>
            </a:r>
            <a:r>
              <a:rPr lang="zh-CN" altLang="en-US"/>
              <a:t>，</a:t>
            </a:r>
            <a:r>
              <a:rPr lang="en-US" altLang="zh-CN"/>
              <a:t>14</a:t>
            </a:r>
            <a:r>
              <a:rPr lang="zh-CN" altLang="en-US"/>
              <a:t>，</a:t>
            </a:r>
            <a:r>
              <a:rPr lang="en-US" altLang="zh-CN"/>
              <a:t>23</a:t>
            </a:r>
            <a:r>
              <a:rPr lang="zh-CN" altLang="en-US"/>
              <a:t>，</a:t>
            </a:r>
            <a:r>
              <a:rPr lang="en-US" altLang="zh-CN"/>
              <a:t>01</a:t>
            </a:r>
            <a:r>
              <a:rPr lang="zh-CN" altLang="en-US"/>
              <a:t>，</a:t>
            </a:r>
            <a:r>
              <a:rPr lang="en-US" altLang="zh-CN"/>
              <a:t>68</a:t>
            </a:r>
            <a:r>
              <a:rPr lang="zh-CN" altLang="en-US"/>
              <a:t>，</a:t>
            </a:r>
            <a:r>
              <a:rPr lang="en-US" altLang="zh-CN"/>
              <a:t>20</a:t>
            </a:r>
            <a:r>
              <a:rPr lang="zh-CN" altLang="en-US"/>
              <a:t>，</a:t>
            </a:r>
            <a:r>
              <a:rPr lang="en-US" altLang="zh-CN"/>
              <a:t>84</a:t>
            </a:r>
            <a:r>
              <a:rPr lang="zh-CN" altLang="en-US"/>
              <a:t>，</a:t>
            </a:r>
            <a:r>
              <a:rPr lang="en-US" altLang="zh-CN"/>
              <a:t>27</a:t>
            </a:r>
            <a:r>
              <a:rPr lang="zh-CN" altLang="en-US"/>
              <a:t>，</a:t>
            </a:r>
            <a:r>
              <a:rPr lang="en-US" altLang="zh-CN"/>
              <a:t>55</a:t>
            </a:r>
            <a:r>
              <a:rPr lang="zh-CN" altLang="en-US"/>
              <a:t>，</a:t>
            </a:r>
            <a:r>
              <a:rPr lang="en-US" altLang="zh-CN"/>
              <a:t>11</a:t>
            </a:r>
            <a:r>
              <a:rPr lang="zh-CN" altLang="en-US"/>
              <a:t>，</a:t>
            </a:r>
            <a:r>
              <a:rPr lang="en-US" altLang="zh-CN"/>
              <a:t>10</a:t>
            </a:r>
            <a:r>
              <a:rPr lang="zh-CN" altLang="en-US"/>
              <a:t>，</a:t>
            </a:r>
            <a:r>
              <a:rPr lang="en-US" altLang="zh-CN"/>
              <a:t>79</a:t>
            </a:r>
            <a:r>
              <a:rPr lang="zh-CN" altLang="en-US"/>
              <a:t>，</a:t>
            </a:r>
            <a:r>
              <a:rPr lang="en-US" altLang="zh-CN"/>
              <a:t>12</a:t>
            </a:r>
            <a:r>
              <a:rPr lang="zh-CN" altLang="en-US"/>
              <a:t>依次存储到哈希表中，画出结果，并计算平均查找长度。</a:t>
            </a:r>
          </a:p>
        </p:txBody>
      </p:sp>
      <p:sp>
        <p:nvSpPr>
          <p:cNvPr id="86020" name="灯片编号占位符 3">
            <a:extLst>
              <a:ext uri="{FF2B5EF4-FFF2-40B4-BE49-F238E27FC236}">
                <a16:creationId xmlns:a16="http://schemas.microsoft.com/office/drawing/2014/main" id="{D53DC6BC-1B49-4A92-AB7E-EB177C0DD8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2601C1D-AA39-4283-8B3E-231690006B8E}" type="slidenum">
              <a:rPr lang="en-US" altLang="en-US">
                <a:solidFill>
                  <a:srgbClr val="4B4B4B"/>
                </a:solidFill>
              </a:rPr>
              <a:pPr eaLnBrk="1" hangingPunct="1"/>
              <a:t>64</a:t>
            </a:fld>
            <a:endParaRPr lang="en-US" altLang="en-US">
              <a:solidFill>
                <a:srgbClr val="4B4B4B"/>
              </a:solidFill>
            </a:endParaRPr>
          </a:p>
        </p:txBody>
      </p:sp>
      <p:grpSp>
        <p:nvGrpSpPr>
          <p:cNvPr id="2" name="组合 55">
            <a:extLst>
              <a:ext uri="{FF2B5EF4-FFF2-40B4-BE49-F238E27FC236}">
                <a16:creationId xmlns:a16="http://schemas.microsoft.com/office/drawing/2014/main" id="{EC2225E3-88A0-468C-901E-AB794E1E3A8E}"/>
              </a:ext>
            </a:extLst>
          </p:cNvPr>
          <p:cNvGrpSpPr>
            <a:grpSpLocks/>
          </p:cNvGrpSpPr>
          <p:nvPr/>
        </p:nvGrpSpPr>
        <p:grpSpPr bwMode="auto">
          <a:xfrm>
            <a:off x="1163638" y="4767263"/>
            <a:ext cx="6816725" cy="993775"/>
            <a:chOff x="1163638" y="4767263"/>
            <a:chExt cx="6816725" cy="99377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B521293-1BB5-491D-9429-CE3259BD4A8F}"/>
                </a:ext>
              </a:extLst>
            </p:cNvPr>
            <p:cNvSpPr/>
            <p:nvPr/>
          </p:nvSpPr>
          <p:spPr bwMode="auto">
            <a:xfrm>
              <a:off x="1163638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2A78299-731D-48A2-A717-86B701438A09}"/>
                </a:ext>
              </a:extLst>
            </p:cNvPr>
            <p:cNvSpPr/>
            <p:nvPr/>
          </p:nvSpPr>
          <p:spPr bwMode="auto">
            <a:xfrm>
              <a:off x="1522413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242AD03-B97B-4A78-81E2-A64D16249CB7}"/>
                </a:ext>
              </a:extLst>
            </p:cNvPr>
            <p:cNvSpPr/>
            <p:nvPr/>
          </p:nvSpPr>
          <p:spPr bwMode="auto">
            <a:xfrm>
              <a:off x="1881188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94607E5-A117-403D-86B5-CC1E688A2D5B}"/>
                </a:ext>
              </a:extLst>
            </p:cNvPr>
            <p:cNvSpPr/>
            <p:nvPr/>
          </p:nvSpPr>
          <p:spPr bwMode="auto">
            <a:xfrm>
              <a:off x="2239963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23FB9B3-DD71-4DE0-84C1-ECDA34748DBA}"/>
                </a:ext>
              </a:extLst>
            </p:cNvPr>
            <p:cNvSpPr/>
            <p:nvPr/>
          </p:nvSpPr>
          <p:spPr bwMode="auto">
            <a:xfrm>
              <a:off x="2598738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1B9B29B-5735-4ACA-A6B8-437302268BF2}"/>
                </a:ext>
              </a:extLst>
            </p:cNvPr>
            <p:cNvSpPr/>
            <p:nvPr/>
          </p:nvSpPr>
          <p:spPr bwMode="auto">
            <a:xfrm>
              <a:off x="2957513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3232847-42BE-4FB2-83B9-E1867D2663AB}"/>
                </a:ext>
              </a:extLst>
            </p:cNvPr>
            <p:cNvSpPr/>
            <p:nvPr/>
          </p:nvSpPr>
          <p:spPr bwMode="auto">
            <a:xfrm>
              <a:off x="3316288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37EEDE1-4472-4766-BA8D-D68302837447}"/>
                </a:ext>
              </a:extLst>
            </p:cNvPr>
            <p:cNvSpPr/>
            <p:nvPr/>
          </p:nvSpPr>
          <p:spPr bwMode="auto">
            <a:xfrm>
              <a:off x="3675063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62B1DAB-C77F-46A1-9D74-1FC8B57666EB}"/>
                </a:ext>
              </a:extLst>
            </p:cNvPr>
            <p:cNvSpPr/>
            <p:nvPr/>
          </p:nvSpPr>
          <p:spPr bwMode="auto">
            <a:xfrm>
              <a:off x="4033838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C3E7EA6-75F0-4F7E-9B17-A54ACBC43B35}"/>
                </a:ext>
              </a:extLst>
            </p:cNvPr>
            <p:cNvSpPr/>
            <p:nvPr/>
          </p:nvSpPr>
          <p:spPr bwMode="auto">
            <a:xfrm>
              <a:off x="4392613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B58110C-FAD5-4835-A7D1-7426142FC5A6}"/>
                </a:ext>
              </a:extLst>
            </p:cNvPr>
            <p:cNvSpPr/>
            <p:nvPr/>
          </p:nvSpPr>
          <p:spPr bwMode="auto">
            <a:xfrm>
              <a:off x="4751388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05F6294-98CB-490F-AB9A-764E3A343902}"/>
                </a:ext>
              </a:extLst>
            </p:cNvPr>
            <p:cNvSpPr/>
            <p:nvPr/>
          </p:nvSpPr>
          <p:spPr bwMode="auto">
            <a:xfrm>
              <a:off x="5110163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9D361EB-C96F-4CDA-8985-9DE6C3D5BC2C}"/>
                </a:ext>
              </a:extLst>
            </p:cNvPr>
            <p:cNvSpPr/>
            <p:nvPr/>
          </p:nvSpPr>
          <p:spPr bwMode="auto">
            <a:xfrm>
              <a:off x="5468938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99C044F-F211-443D-8C20-F2A5385680E5}"/>
                </a:ext>
              </a:extLst>
            </p:cNvPr>
            <p:cNvSpPr/>
            <p:nvPr/>
          </p:nvSpPr>
          <p:spPr bwMode="auto">
            <a:xfrm>
              <a:off x="5827713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5434A7E-ABE7-4B4D-83AA-AA7903011284}"/>
                </a:ext>
              </a:extLst>
            </p:cNvPr>
            <p:cNvSpPr/>
            <p:nvPr/>
          </p:nvSpPr>
          <p:spPr bwMode="auto">
            <a:xfrm>
              <a:off x="6186488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4AF59E7-B22F-42F2-8EAB-9619AB8544C2}"/>
                </a:ext>
              </a:extLst>
            </p:cNvPr>
            <p:cNvSpPr/>
            <p:nvPr/>
          </p:nvSpPr>
          <p:spPr bwMode="auto">
            <a:xfrm>
              <a:off x="6545263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F32A191-D5FE-4925-8879-1153E9E01E12}"/>
                </a:ext>
              </a:extLst>
            </p:cNvPr>
            <p:cNvSpPr/>
            <p:nvPr/>
          </p:nvSpPr>
          <p:spPr bwMode="auto">
            <a:xfrm>
              <a:off x="6904038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829E6BD-7DA4-481F-84D0-D6B960224F29}"/>
                </a:ext>
              </a:extLst>
            </p:cNvPr>
            <p:cNvSpPr/>
            <p:nvPr/>
          </p:nvSpPr>
          <p:spPr bwMode="auto">
            <a:xfrm>
              <a:off x="7262813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D042325-8639-4357-89F8-6878A529FD97}"/>
                </a:ext>
              </a:extLst>
            </p:cNvPr>
            <p:cNvSpPr/>
            <p:nvPr/>
          </p:nvSpPr>
          <p:spPr bwMode="auto">
            <a:xfrm>
              <a:off x="7621588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86041" name="TextBox 23">
              <a:extLst>
                <a:ext uri="{FF2B5EF4-FFF2-40B4-BE49-F238E27FC236}">
                  <a16:creationId xmlns:a16="http://schemas.microsoft.com/office/drawing/2014/main" id="{6C343D9A-48C1-485A-AF3F-1A53A7003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3638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0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42" name="TextBox 24">
              <a:extLst>
                <a:ext uri="{FF2B5EF4-FFF2-40B4-BE49-F238E27FC236}">
                  <a16:creationId xmlns:a16="http://schemas.microsoft.com/office/drawing/2014/main" id="{13E6050E-1692-4B28-8B0A-161E3B7C1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2413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1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43" name="TextBox 25">
              <a:extLst>
                <a:ext uri="{FF2B5EF4-FFF2-40B4-BE49-F238E27FC236}">
                  <a16:creationId xmlns:a16="http://schemas.microsoft.com/office/drawing/2014/main" id="{6EF8FBB4-414D-4D3F-A9FA-CF49B8A3B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1188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2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44" name="TextBox 26">
              <a:extLst>
                <a:ext uri="{FF2B5EF4-FFF2-40B4-BE49-F238E27FC236}">
                  <a16:creationId xmlns:a16="http://schemas.microsoft.com/office/drawing/2014/main" id="{04F0EDD3-0B4E-443B-B740-CB49DA2EC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9963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3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45" name="TextBox 27">
              <a:extLst>
                <a:ext uri="{FF2B5EF4-FFF2-40B4-BE49-F238E27FC236}">
                  <a16:creationId xmlns:a16="http://schemas.microsoft.com/office/drawing/2014/main" id="{4A12A01F-4C63-481F-8258-127D3EE81B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8738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4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46" name="TextBox 28">
              <a:extLst>
                <a:ext uri="{FF2B5EF4-FFF2-40B4-BE49-F238E27FC236}">
                  <a16:creationId xmlns:a16="http://schemas.microsoft.com/office/drawing/2014/main" id="{98416558-EA69-4027-8BC0-B5653FD57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5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47" name="TextBox 29">
              <a:extLst>
                <a:ext uri="{FF2B5EF4-FFF2-40B4-BE49-F238E27FC236}">
                  <a16:creationId xmlns:a16="http://schemas.microsoft.com/office/drawing/2014/main" id="{A26EBFDD-A017-4028-A490-3080F35D4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6288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6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48" name="TextBox 30">
              <a:extLst>
                <a:ext uri="{FF2B5EF4-FFF2-40B4-BE49-F238E27FC236}">
                  <a16:creationId xmlns:a16="http://schemas.microsoft.com/office/drawing/2014/main" id="{E98A368C-CC43-4674-97A1-92FEB63AB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063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7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49" name="TextBox 31">
              <a:extLst>
                <a:ext uri="{FF2B5EF4-FFF2-40B4-BE49-F238E27FC236}">
                  <a16:creationId xmlns:a16="http://schemas.microsoft.com/office/drawing/2014/main" id="{3D89AC7A-EDB1-49EB-A706-501215A3F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3838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8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50" name="TextBox 32">
              <a:extLst>
                <a:ext uri="{FF2B5EF4-FFF2-40B4-BE49-F238E27FC236}">
                  <a16:creationId xmlns:a16="http://schemas.microsoft.com/office/drawing/2014/main" id="{0EECC9DA-F27B-4440-8098-AA15D70F8C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2613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9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51" name="TextBox 33">
              <a:extLst>
                <a:ext uri="{FF2B5EF4-FFF2-40B4-BE49-F238E27FC236}">
                  <a16:creationId xmlns:a16="http://schemas.microsoft.com/office/drawing/2014/main" id="{1A969009-39F1-4B3B-937E-93CCF7B741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1388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10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52" name="TextBox 34">
              <a:extLst>
                <a:ext uri="{FF2B5EF4-FFF2-40B4-BE49-F238E27FC236}">
                  <a16:creationId xmlns:a16="http://schemas.microsoft.com/office/drawing/2014/main" id="{002A2A52-2D62-4121-9E7F-79E7BD2F8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0163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11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53" name="TextBox 35">
              <a:extLst>
                <a:ext uri="{FF2B5EF4-FFF2-40B4-BE49-F238E27FC236}">
                  <a16:creationId xmlns:a16="http://schemas.microsoft.com/office/drawing/2014/main" id="{615D0869-200C-42FE-9C1F-E312ACE8F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8938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12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54" name="TextBox 36">
              <a:extLst>
                <a:ext uri="{FF2B5EF4-FFF2-40B4-BE49-F238E27FC236}">
                  <a16:creationId xmlns:a16="http://schemas.microsoft.com/office/drawing/2014/main" id="{9EC3626F-6BD2-4B8F-A611-DB82583830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7713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13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55" name="TextBox 37">
              <a:extLst>
                <a:ext uri="{FF2B5EF4-FFF2-40B4-BE49-F238E27FC236}">
                  <a16:creationId xmlns:a16="http://schemas.microsoft.com/office/drawing/2014/main" id="{78F13C0A-54D7-415F-8568-C02E71655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6488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14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56" name="TextBox 38">
              <a:extLst>
                <a:ext uri="{FF2B5EF4-FFF2-40B4-BE49-F238E27FC236}">
                  <a16:creationId xmlns:a16="http://schemas.microsoft.com/office/drawing/2014/main" id="{0D45DB65-477F-4F44-93E1-DA49540A4D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263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15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57" name="TextBox 39">
              <a:extLst>
                <a:ext uri="{FF2B5EF4-FFF2-40B4-BE49-F238E27FC236}">
                  <a16:creationId xmlns:a16="http://schemas.microsoft.com/office/drawing/2014/main" id="{3B47F62C-B010-4224-A3EF-AA2C0B7FB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4038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16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58" name="TextBox 40">
              <a:extLst>
                <a:ext uri="{FF2B5EF4-FFF2-40B4-BE49-F238E27FC236}">
                  <a16:creationId xmlns:a16="http://schemas.microsoft.com/office/drawing/2014/main" id="{8181B0F7-61B3-41FD-BD7B-C47D5059A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2813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17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59" name="TextBox 41">
              <a:extLst>
                <a:ext uri="{FF2B5EF4-FFF2-40B4-BE49-F238E27FC236}">
                  <a16:creationId xmlns:a16="http://schemas.microsoft.com/office/drawing/2014/main" id="{AC9ABACC-AE91-4119-8F05-9F577A46C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1588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18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60" name="TextBox 42">
              <a:extLst>
                <a:ext uri="{FF2B5EF4-FFF2-40B4-BE49-F238E27FC236}">
                  <a16:creationId xmlns:a16="http://schemas.microsoft.com/office/drawing/2014/main" id="{8282BF29-5ACA-43F7-928D-854E58466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3638" y="5126038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b="1">
                  <a:solidFill>
                    <a:srgbClr val="FF0000"/>
                  </a:solidFill>
                </a:rPr>
                <a:t>19</a:t>
              </a:r>
              <a:endParaRPr lang="zh-CN" altLang="en-US" sz="1200" b="1">
                <a:solidFill>
                  <a:srgbClr val="FF0000"/>
                </a:solidFill>
              </a:endParaRPr>
            </a:p>
          </p:txBody>
        </p:sp>
        <p:sp>
          <p:nvSpPr>
            <p:cNvPr id="86061" name="TextBox 43">
              <a:extLst>
                <a:ext uri="{FF2B5EF4-FFF2-40B4-BE49-F238E27FC236}">
                  <a16:creationId xmlns:a16="http://schemas.microsoft.com/office/drawing/2014/main" id="{66C77B05-E498-4C73-8452-18C166F903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6488" y="5126038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b="1">
                  <a:solidFill>
                    <a:srgbClr val="FF0000"/>
                  </a:solidFill>
                </a:rPr>
                <a:t>14</a:t>
              </a:r>
              <a:endParaRPr lang="zh-CN" altLang="en-US" sz="1200" b="1">
                <a:solidFill>
                  <a:srgbClr val="FF0000"/>
                </a:solidFill>
              </a:endParaRPr>
            </a:p>
          </p:txBody>
        </p:sp>
        <p:sp>
          <p:nvSpPr>
            <p:cNvPr id="86062" name="TextBox 44">
              <a:extLst>
                <a:ext uri="{FF2B5EF4-FFF2-40B4-BE49-F238E27FC236}">
                  <a16:creationId xmlns:a16="http://schemas.microsoft.com/office/drawing/2014/main" id="{F7044E74-871C-4B82-9E80-4993DF74E4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8738" y="5126038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b="1">
                  <a:solidFill>
                    <a:srgbClr val="FF0000"/>
                  </a:solidFill>
                </a:rPr>
                <a:t>23</a:t>
              </a:r>
              <a:endParaRPr lang="zh-CN" altLang="en-US" sz="1200" b="1">
                <a:solidFill>
                  <a:srgbClr val="FF0000"/>
                </a:solidFill>
              </a:endParaRPr>
            </a:p>
          </p:txBody>
        </p:sp>
        <p:sp>
          <p:nvSpPr>
            <p:cNvPr id="86063" name="TextBox 45">
              <a:extLst>
                <a:ext uri="{FF2B5EF4-FFF2-40B4-BE49-F238E27FC236}">
                  <a16:creationId xmlns:a16="http://schemas.microsoft.com/office/drawing/2014/main" id="{08E7F450-365A-4A88-9A9C-9EACA155A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2413" y="5126038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b="1">
                  <a:solidFill>
                    <a:srgbClr val="FF0000"/>
                  </a:solidFill>
                </a:rPr>
                <a:t>01</a:t>
              </a:r>
              <a:endParaRPr lang="zh-CN" altLang="en-US" sz="1200" b="1">
                <a:solidFill>
                  <a:srgbClr val="FF0000"/>
                </a:solidFill>
              </a:endParaRPr>
            </a:p>
          </p:txBody>
        </p:sp>
        <p:sp>
          <p:nvSpPr>
            <p:cNvPr id="86064" name="TextBox 46">
              <a:extLst>
                <a:ext uri="{FF2B5EF4-FFF2-40B4-BE49-F238E27FC236}">
                  <a16:creationId xmlns:a16="http://schemas.microsoft.com/office/drawing/2014/main" id="{2D8A8DDB-7E3F-4FAF-8339-9E6270F0E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0163" y="5126038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200" b="1">
                <a:solidFill>
                  <a:srgbClr val="FF0000"/>
                </a:solidFill>
              </a:endParaRPr>
            </a:p>
          </p:txBody>
        </p:sp>
        <p:sp>
          <p:nvSpPr>
            <p:cNvPr id="86065" name="TextBox 47">
              <a:extLst>
                <a:ext uri="{FF2B5EF4-FFF2-40B4-BE49-F238E27FC236}">
                  <a16:creationId xmlns:a16="http://schemas.microsoft.com/office/drawing/2014/main" id="{D22115CC-48E9-4A58-AD01-1047EAF0C5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2413" y="548481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1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66" name="TextBox 48">
              <a:extLst>
                <a:ext uri="{FF2B5EF4-FFF2-40B4-BE49-F238E27FC236}">
                  <a16:creationId xmlns:a16="http://schemas.microsoft.com/office/drawing/2014/main" id="{FBFB9E43-A14E-472F-82A0-FC486E6F8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3638" y="548481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1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67" name="TextBox 49">
              <a:extLst>
                <a:ext uri="{FF2B5EF4-FFF2-40B4-BE49-F238E27FC236}">
                  <a16:creationId xmlns:a16="http://schemas.microsoft.com/office/drawing/2014/main" id="{E7C818FB-9A6F-46A6-B0D1-06A442D063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8738" y="548481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1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68" name="TextBox 50">
              <a:extLst>
                <a:ext uri="{FF2B5EF4-FFF2-40B4-BE49-F238E27FC236}">
                  <a16:creationId xmlns:a16="http://schemas.microsoft.com/office/drawing/2014/main" id="{3EFC9194-46F6-4E49-9C25-4C9889CBB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0163" y="548481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69" name="TextBox 51">
              <a:extLst>
                <a:ext uri="{FF2B5EF4-FFF2-40B4-BE49-F238E27FC236}">
                  <a16:creationId xmlns:a16="http://schemas.microsoft.com/office/drawing/2014/main" id="{784C7EFF-CBDA-42A4-BA0D-9959C2EEC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6488" y="548481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1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70" name="TextBox 52">
              <a:extLst>
                <a:ext uri="{FF2B5EF4-FFF2-40B4-BE49-F238E27FC236}">
                  <a16:creationId xmlns:a16="http://schemas.microsoft.com/office/drawing/2014/main" id="{90306BD6-B93E-46B3-9A73-4C6F8D187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1188" y="548481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71" name="TextBox 53">
              <a:extLst>
                <a:ext uri="{FF2B5EF4-FFF2-40B4-BE49-F238E27FC236}">
                  <a16:creationId xmlns:a16="http://schemas.microsoft.com/office/drawing/2014/main" id="{DACC4F41-9EC3-431F-9F69-3265D814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1188" y="5126038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200" b="1">
                <a:solidFill>
                  <a:srgbClr val="FF0000"/>
                </a:solidFill>
              </a:endParaRPr>
            </a:p>
          </p:txBody>
        </p:sp>
        <p:sp>
          <p:nvSpPr>
            <p:cNvPr id="86072" name="TextBox 54">
              <a:extLst>
                <a:ext uri="{FF2B5EF4-FFF2-40B4-BE49-F238E27FC236}">
                  <a16:creationId xmlns:a16="http://schemas.microsoft.com/office/drawing/2014/main" id="{6C28598F-EB4A-452D-8E40-7B726C33D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3838" y="5126038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200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>
            <a:extLst>
              <a:ext uri="{FF2B5EF4-FFF2-40B4-BE49-F238E27FC236}">
                <a16:creationId xmlns:a16="http://schemas.microsoft.com/office/drawing/2014/main" id="{FEF2DAA4-E2DC-4304-9FB1-3704621FD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</a:p>
        </p:txBody>
      </p:sp>
      <p:sp>
        <p:nvSpPr>
          <p:cNvPr id="87043" name="内容占位符 2">
            <a:extLst>
              <a:ext uri="{FF2B5EF4-FFF2-40B4-BE49-F238E27FC236}">
                <a16:creationId xmlns:a16="http://schemas.microsoft.com/office/drawing/2014/main" id="{EC31417F-6445-4DF4-A813-555AEB651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假定关键字</a:t>
            </a:r>
            <a:r>
              <a:rPr lang="en-US" altLang="zh-CN"/>
              <a:t>K=2789465</a:t>
            </a:r>
            <a:r>
              <a:rPr lang="zh-CN" altLang="en-US"/>
              <a:t>，允许存储地址为三位十进制数，现得到的散列地址为</a:t>
            </a:r>
            <a:r>
              <a:rPr lang="en-US" altLang="zh-CN"/>
              <a:t>149</a:t>
            </a:r>
            <a:r>
              <a:rPr lang="zh-CN" altLang="en-US"/>
              <a:t>，则所采用的构建哈希函数的方法是</a:t>
            </a:r>
            <a:r>
              <a:rPr lang="en-US" altLang="zh-CN"/>
              <a:t>_______</a:t>
            </a:r>
            <a:r>
              <a:rPr lang="zh-CN" altLang="en-US"/>
              <a:t>。</a:t>
            </a:r>
          </a:p>
          <a:p>
            <a:pPr>
              <a:buFontTx/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zh-CN" altLang="en-US">
                <a:solidFill>
                  <a:srgbClr val="FF0000"/>
                </a:solidFill>
              </a:rPr>
              <a:t>．除留余数法，模为</a:t>
            </a:r>
            <a:r>
              <a:rPr lang="en-US" altLang="zh-CN">
                <a:solidFill>
                  <a:srgbClr val="FF0000"/>
                </a:solidFill>
              </a:rPr>
              <a:t>23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	B</a:t>
            </a:r>
            <a:r>
              <a:rPr lang="zh-CN" altLang="en-US">
                <a:solidFill>
                  <a:srgbClr val="FF0000"/>
                </a:solidFill>
              </a:rPr>
              <a:t>．平方取中法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	C</a:t>
            </a:r>
            <a:r>
              <a:rPr lang="zh-CN" altLang="en-US">
                <a:solidFill>
                  <a:srgbClr val="FF0000"/>
                </a:solidFill>
              </a:rPr>
              <a:t>．移位叠加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	D</a:t>
            </a:r>
            <a:r>
              <a:rPr lang="zh-CN" altLang="en-US">
                <a:solidFill>
                  <a:srgbClr val="FF0000"/>
                </a:solidFill>
              </a:rPr>
              <a:t>．间界叠加</a:t>
            </a:r>
          </a:p>
        </p:txBody>
      </p:sp>
      <p:sp>
        <p:nvSpPr>
          <p:cNvPr id="87044" name="灯片编号占位符 3">
            <a:extLst>
              <a:ext uri="{FF2B5EF4-FFF2-40B4-BE49-F238E27FC236}">
                <a16:creationId xmlns:a16="http://schemas.microsoft.com/office/drawing/2014/main" id="{DB7ABE20-91F2-4CA1-BAE0-5648FE3F2C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95D4A9F-3B2E-4473-A738-165AABB1F67F}" type="slidenum">
              <a:rPr lang="en-US" altLang="en-US">
                <a:solidFill>
                  <a:srgbClr val="4B4B4B"/>
                </a:solidFill>
              </a:rPr>
              <a:pPr eaLnBrk="1" hangingPunct="1"/>
              <a:t>65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>
            <a:extLst>
              <a:ext uri="{FF2B5EF4-FFF2-40B4-BE49-F238E27FC236}">
                <a16:creationId xmlns:a16="http://schemas.microsoft.com/office/drawing/2014/main" id="{65D05AA4-30DB-4E5D-938C-9B65EE0D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</a:p>
        </p:txBody>
      </p:sp>
      <p:sp>
        <p:nvSpPr>
          <p:cNvPr id="88067" name="内容占位符 2">
            <a:extLst>
              <a:ext uri="{FF2B5EF4-FFF2-40B4-BE49-F238E27FC236}">
                <a16:creationId xmlns:a16="http://schemas.microsoft.com/office/drawing/2014/main" id="{741ECE5C-3CE3-491F-B26D-E070971DC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为提高散列（</a:t>
            </a:r>
            <a:r>
              <a:rPr lang="en-US" altLang="zh-CN"/>
              <a:t>Hash</a:t>
            </a:r>
            <a:r>
              <a:rPr lang="zh-CN" altLang="en-US"/>
              <a:t>）表的查找效率，可以采取的正确措施是</a:t>
            </a:r>
            <a:r>
              <a:rPr lang="en-US" altLang="zh-CN"/>
              <a:t>________</a:t>
            </a:r>
            <a:r>
              <a:rPr lang="zh-CN" altLang="en-US"/>
              <a:t>。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CN"/>
              <a:t>I</a:t>
            </a:r>
            <a:r>
              <a:rPr lang="zh-CN" altLang="en-US"/>
              <a:t>． 增大装填因子</a:t>
            </a:r>
            <a:r>
              <a:rPr lang="en-US" altLang="zh-CN"/>
              <a:t> </a:t>
            </a:r>
            <a:endParaRPr lang="zh-CN" altLang="en-US"/>
          </a:p>
          <a:p>
            <a:pPr lvl="1">
              <a:buFont typeface="Arial" panose="020B0604020202020204" pitchFamily="34" charset="0"/>
              <a:buNone/>
            </a:pPr>
            <a:r>
              <a:rPr lang="en-US" altLang="zh-CN"/>
              <a:t>II</a:t>
            </a:r>
            <a:r>
              <a:rPr lang="zh-CN" altLang="en-US"/>
              <a:t>． 设计冲突少的散列函数</a:t>
            </a:r>
            <a:r>
              <a:rPr lang="en-US" altLang="zh-CN"/>
              <a:t> </a:t>
            </a:r>
            <a:endParaRPr lang="zh-CN" altLang="en-US"/>
          </a:p>
          <a:p>
            <a:pPr lvl="1">
              <a:buFont typeface="Arial" panose="020B0604020202020204" pitchFamily="34" charset="0"/>
              <a:buNone/>
            </a:pPr>
            <a:r>
              <a:rPr lang="en-US" altLang="zh-CN"/>
              <a:t>III</a:t>
            </a:r>
            <a:r>
              <a:rPr lang="zh-CN" altLang="en-US"/>
              <a:t>．处理冲突时避免产生聚集现象</a:t>
            </a:r>
            <a:r>
              <a:rPr lang="en-US" altLang="zh-CN"/>
              <a:t> </a:t>
            </a:r>
            <a:endParaRPr lang="zh-CN" altLang="en-US"/>
          </a:p>
          <a:p>
            <a:pPr>
              <a:buFontTx/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zh-CN" altLang="en-US">
                <a:solidFill>
                  <a:srgbClr val="FF0000"/>
                </a:solidFill>
              </a:rPr>
              <a:t>．仅</a:t>
            </a:r>
            <a:r>
              <a:rPr lang="en-US" altLang="zh-CN">
                <a:solidFill>
                  <a:srgbClr val="FF0000"/>
                </a:solidFill>
              </a:rPr>
              <a:t>I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	B</a:t>
            </a:r>
            <a:r>
              <a:rPr lang="zh-CN" altLang="en-US">
                <a:solidFill>
                  <a:srgbClr val="FF0000"/>
                </a:solidFill>
              </a:rPr>
              <a:t>．仅</a:t>
            </a:r>
            <a:r>
              <a:rPr lang="en-US" altLang="zh-CN">
                <a:solidFill>
                  <a:srgbClr val="FF0000"/>
                </a:solidFill>
              </a:rPr>
              <a:t>II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	C</a:t>
            </a:r>
            <a:r>
              <a:rPr lang="zh-CN" altLang="en-US">
                <a:solidFill>
                  <a:srgbClr val="FF0000"/>
                </a:solidFill>
              </a:rPr>
              <a:t>．仅</a:t>
            </a:r>
            <a:r>
              <a:rPr lang="en-US" altLang="zh-CN">
                <a:solidFill>
                  <a:srgbClr val="FF0000"/>
                </a:solidFill>
              </a:rPr>
              <a:t>I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II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	D</a:t>
            </a:r>
            <a:r>
              <a:rPr lang="zh-CN" altLang="en-US">
                <a:solidFill>
                  <a:srgbClr val="FF0000"/>
                </a:solidFill>
              </a:rPr>
              <a:t>．仅</a:t>
            </a:r>
            <a:r>
              <a:rPr lang="en-US" altLang="zh-CN">
                <a:solidFill>
                  <a:srgbClr val="FF0000"/>
                </a:solidFill>
              </a:rPr>
              <a:t>II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III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8068" name="灯片编号占位符 3">
            <a:extLst>
              <a:ext uri="{FF2B5EF4-FFF2-40B4-BE49-F238E27FC236}">
                <a16:creationId xmlns:a16="http://schemas.microsoft.com/office/drawing/2014/main" id="{7AC878D3-C909-4609-86C4-4D35F29662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4CDBE88-0C2F-4EF4-888E-629D466A8154}" type="slidenum">
              <a:rPr lang="en-US" altLang="en-US">
                <a:solidFill>
                  <a:srgbClr val="4B4B4B"/>
                </a:solidFill>
              </a:rPr>
              <a:pPr eaLnBrk="1" hangingPunct="1"/>
              <a:t>66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3">
            <a:extLst>
              <a:ext uri="{FF2B5EF4-FFF2-40B4-BE49-F238E27FC236}">
                <a16:creationId xmlns:a16="http://schemas.microsoft.com/office/drawing/2014/main" id="{694E869A-51AF-4E8E-B79C-96980CE702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1E24931-D6A9-4068-A51B-EF09B30C113B}" type="slidenum">
              <a:rPr lang="en-US" altLang="en-US">
                <a:solidFill>
                  <a:srgbClr val="4B4B4B"/>
                </a:solidFill>
              </a:rPr>
              <a:pPr eaLnBrk="1" hangingPunct="1"/>
              <a:t>67</a:t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44BD4C-CF22-41C5-899F-D4B75D59DA3D}"/>
              </a:ext>
            </a:extLst>
          </p:cNvPr>
          <p:cNvSpPr/>
          <p:nvPr/>
        </p:nvSpPr>
        <p:spPr>
          <a:xfrm>
            <a:off x="2957508" y="2173284"/>
            <a:ext cx="296748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本章结束</a:t>
            </a: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2">
            <a:extLst>
              <a:ext uri="{FF2B5EF4-FFF2-40B4-BE49-F238E27FC236}">
                <a16:creationId xmlns:a16="http://schemas.microsoft.com/office/drawing/2014/main" id="{B55FB53F-140B-4F11-A18F-9C943093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5-10</a:t>
            </a:r>
            <a:r>
              <a:rPr lang="zh-CN" altLang="en-US"/>
              <a:t>章小结</a:t>
            </a:r>
          </a:p>
        </p:txBody>
      </p:sp>
      <p:sp>
        <p:nvSpPr>
          <p:cNvPr id="90115" name="内容占位符 3">
            <a:extLst>
              <a:ext uri="{FF2B5EF4-FFF2-40B4-BE49-F238E27FC236}">
                <a16:creationId xmlns:a16="http://schemas.microsoft.com/office/drawing/2014/main" id="{833C1E1F-542D-41CB-8474-46E9300A6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五种数据结构</a:t>
            </a:r>
            <a:endParaRPr lang="en-US" altLang="zh-CN" dirty="0"/>
          </a:p>
          <a:p>
            <a:pPr lvl="1"/>
            <a:r>
              <a:rPr lang="zh-CN" altLang="en-US" dirty="0"/>
              <a:t>线性表、矩阵、堆栈、队列、字典</a:t>
            </a:r>
            <a:endParaRPr lang="en-US" altLang="zh-CN" dirty="0"/>
          </a:p>
          <a:p>
            <a:r>
              <a:rPr lang="zh-CN" altLang="en-US" dirty="0"/>
              <a:t>六种排序算法</a:t>
            </a:r>
            <a:endParaRPr lang="en-US" altLang="zh-CN" dirty="0"/>
          </a:p>
          <a:p>
            <a:pPr lvl="1"/>
            <a:r>
              <a:rPr lang="zh-CN" altLang="en-US" dirty="0"/>
              <a:t>计数、选择、冒泡、插入、箱子、基数</a:t>
            </a:r>
            <a:endParaRPr lang="en-US" altLang="zh-CN" dirty="0"/>
          </a:p>
          <a:p>
            <a:r>
              <a:rPr lang="zh-CN" altLang="en-US" dirty="0"/>
              <a:t>三种查找算法</a:t>
            </a:r>
            <a:endParaRPr lang="en-US" altLang="zh-CN" dirty="0"/>
          </a:p>
          <a:p>
            <a:pPr lvl="1"/>
            <a:r>
              <a:rPr lang="zh-CN" altLang="en-US" dirty="0"/>
              <a:t>顺序、二分、哈希</a:t>
            </a:r>
          </a:p>
        </p:txBody>
      </p:sp>
      <p:sp>
        <p:nvSpPr>
          <p:cNvPr id="90116" name="灯片编号占位符 1">
            <a:extLst>
              <a:ext uri="{FF2B5EF4-FFF2-40B4-BE49-F238E27FC236}">
                <a16:creationId xmlns:a16="http://schemas.microsoft.com/office/drawing/2014/main" id="{1194C3A6-417B-4276-8CCB-415B81513D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F22EB98-BEC5-4C13-8F14-B0CBA78F96FF}" type="slidenum">
              <a:rPr lang="en-US" altLang="en-US">
                <a:solidFill>
                  <a:srgbClr val="4B4B4B"/>
                </a:solidFill>
              </a:rPr>
              <a:pPr eaLnBrk="1" hangingPunct="1"/>
              <a:t>68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>
            <a:extLst>
              <a:ext uri="{FF2B5EF4-FFF2-40B4-BE49-F238E27FC236}">
                <a16:creationId xmlns:a16="http://schemas.microsoft.com/office/drawing/2014/main" id="{CB02BEC3-62FF-4337-9BA6-0EA95F5B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5-10</a:t>
            </a:r>
            <a:r>
              <a:rPr lang="zh-CN" altLang="en-US"/>
              <a:t>章小结</a:t>
            </a:r>
          </a:p>
        </p:txBody>
      </p:sp>
      <p:sp>
        <p:nvSpPr>
          <p:cNvPr id="91139" name="内容占位符 2">
            <a:extLst>
              <a:ext uri="{FF2B5EF4-FFF2-40B4-BE49-F238E27FC236}">
                <a16:creationId xmlns:a16="http://schemas.microsoft.com/office/drawing/2014/main" id="{8C283F6E-7C9A-4A16-A29C-9E4E3CE1D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特别重要的知识点</a:t>
            </a:r>
            <a:endParaRPr lang="en-US" altLang="zh-CN"/>
          </a:p>
          <a:p>
            <a:pPr lvl="1"/>
            <a:r>
              <a:rPr lang="zh-CN" altLang="en-US"/>
              <a:t>线性表（尤其是</a:t>
            </a:r>
            <a:r>
              <a:rPr lang="zh-CN" altLang="en-US">
                <a:solidFill>
                  <a:srgbClr val="FF0000"/>
                </a:solidFill>
              </a:rPr>
              <a:t>链表</a:t>
            </a:r>
            <a:r>
              <a:rPr lang="zh-CN" altLang="en-US"/>
              <a:t>）的含义、描述、操作、性能分析</a:t>
            </a:r>
            <a:endParaRPr lang="en-US" altLang="zh-CN"/>
          </a:p>
          <a:p>
            <a:pPr lvl="1"/>
            <a:r>
              <a:rPr lang="zh-CN" altLang="en-US"/>
              <a:t>特殊矩阵和稀疏矩阵的表示</a:t>
            </a:r>
            <a:endParaRPr lang="en-US" altLang="zh-CN"/>
          </a:p>
          <a:p>
            <a:pPr lvl="1"/>
            <a:r>
              <a:rPr lang="zh-CN" altLang="en-US"/>
              <a:t>栈和队列的原理、操作</a:t>
            </a:r>
            <a:endParaRPr lang="en-US" altLang="zh-CN"/>
          </a:p>
          <a:p>
            <a:pPr lvl="1"/>
            <a:r>
              <a:rPr lang="en-US" altLang="zh-CN"/>
              <a:t>Hash</a:t>
            </a:r>
            <a:r>
              <a:rPr lang="zh-CN" altLang="en-US"/>
              <a:t>过程</a:t>
            </a:r>
          </a:p>
        </p:txBody>
      </p:sp>
      <p:sp>
        <p:nvSpPr>
          <p:cNvPr id="91140" name="灯片编号占位符 3">
            <a:extLst>
              <a:ext uri="{FF2B5EF4-FFF2-40B4-BE49-F238E27FC236}">
                <a16:creationId xmlns:a16="http://schemas.microsoft.com/office/drawing/2014/main" id="{D8692283-CFD6-405A-9B74-90EA6BFB6D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E47896-DF6B-495C-9102-D154F76DA6AE}" type="slidenum">
              <a:rPr lang="en-US" altLang="en-US">
                <a:solidFill>
                  <a:srgbClr val="4B4B4B"/>
                </a:solidFill>
              </a:rPr>
              <a:pPr eaLnBrk="1" hangingPunct="1"/>
              <a:t>69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7202A661-AE69-4331-B033-B62119792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DD46A53B-67FD-4542-837A-C96759FB0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485B6775-07A0-4DD4-AB87-7EB9FA4B8C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F8A062D-4A82-4CC2-9CA8-E4BF4AD10132}" type="slidenum">
              <a:rPr lang="en-US" altLang="en-US">
                <a:solidFill>
                  <a:srgbClr val="4B4B4B"/>
                </a:solidFill>
              </a:rPr>
              <a:pPr eaLnBrk="1" hangingPunct="1"/>
              <a:t>7</a:t>
            </a:fld>
            <a:endParaRPr lang="en-US" altLang="en-US">
              <a:solidFill>
                <a:srgbClr val="4B4B4B"/>
              </a:solidFill>
            </a:endParaRPr>
          </a:p>
        </p:txBody>
      </p:sp>
      <p:pic>
        <p:nvPicPr>
          <p:cNvPr id="30725" name="Picture 2" descr="http://ts.gdm.cn/Editor/UploadFile/2007040252730.jpg">
            <a:extLst>
              <a:ext uri="{FF2B5EF4-FFF2-40B4-BE49-F238E27FC236}">
                <a16:creationId xmlns:a16="http://schemas.microsoft.com/office/drawing/2014/main" id="{9BEA3E1A-CA99-4D54-9C12-7B21D7AA7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379413"/>
            <a:ext cx="287972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4" descr="http://www.taoq.com/bbs/attachments/month_0709/20070918_53f692865b6cb75fd1c1CJCiYW4mhRIq.jpg">
            <a:extLst>
              <a:ext uri="{FF2B5EF4-FFF2-40B4-BE49-F238E27FC236}">
                <a16:creationId xmlns:a16="http://schemas.microsoft.com/office/drawing/2014/main" id="{69221C61-97C2-44C7-B9C9-98236DC3A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1635125"/>
            <a:ext cx="36004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779836E-1BB3-401F-B804-6E9F930B69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字典的线性表描述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89CC5308-B750-42DE-81F9-C2A88550CD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(e</a:t>
            </a:r>
            <a:r>
              <a:rPr lang="en-US" altLang="zh-CN" baseline="-25000"/>
              <a:t>1</a:t>
            </a:r>
            <a:r>
              <a:rPr lang="en-US" altLang="zh-CN"/>
              <a:t>, e</a:t>
            </a:r>
            <a:r>
              <a:rPr lang="en-US" altLang="zh-CN" baseline="-25000"/>
              <a:t>2</a:t>
            </a:r>
            <a:r>
              <a:rPr lang="en-US" altLang="zh-CN"/>
              <a:t>, ..., )</a:t>
            </a:r>
          </a:p>
          <a:p>
            <a:pPr lvl="1"/>
            <a:r>
              <a:rPr lang="en-US" altLang="zh-CN"/>
              <a:t>e</a:t>
            </a:r>
            <a:r>
              <a:rPr lang="en-US" altLang="zh-CN" baseline="-25000"/>
              <a:t>i</a:t>
            </a:r>
            <a:r>
              <a:rPr lang="zh-CN" altLang="en-US"/>
              <a:t>：字典元素，关键字升序排列</a:t>
            </a:r>
          </a:p>
          <a:p>
            <a:r>
              <a:rPr lang="zh-CN" altLang="en-US"/>
              <a:t>公式化描述</a:t>
            </a:r>
          </a:p>
          <a:p>
            <a:pPr lvl="1"/>
            <a:r>
              <a:rPr lang="zh-CN" altLang="en-US"/>
              <a:t>搜索操作：二分搜索，</a:t>
            </a:r>
            <a:r>
              <a:rPr lang="en-US" altLang="zh-CN"/>
              <a:t>O(logn)</a:t>
            </a:r>
          </a:p>
          <a:p>
            <a:pPr lvl="1"/>
            <a:r>
              <a:rPr lang="zh-CN" altLang="en-US"/>
              <a:t>插入、删除操作：需数据移动，</a:t>
            </a:r>
            <a:r>
              <a:rPr lang="en-US" altLang="zh-CN"/>
              <a:t>O(n)</a:t>
            </a:r>
          </a:p>
          <a:p>
            <a:r>
              <a:rPr lang="zh-CN" altLang="en-US"/>
              <a:t>链表描述</a:t>
            </a:r>
          </a:p>
          <a:p>
            <a:pPr lvl="1"/>
            <a:r>
              <a:rPr lang="zh-CN" altLang="en-US"/>
              <a:t>搜索、插入、删除均为</a:t>
            </a:r>
            <a:r>
              <a:rPr lang="en-US" altLang="zh-CN"/>
              <a:t>O(n)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1806E4-2749-4DE1-BDFD-D0EBC88F915A}"/>
              </a:ext>
            </a:extLst>
          </p:cNvPr>
          <p:cNvSpPr/>
          <p:nvPr/>
        </p:nvSpPr>
        <p:spPr>
          <a:xfrm>
            <a:off x="1163628" y="5222880"/>
            <a:ext cx="6892166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能否提高？如何提高？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F6B2663-2569-43EB-AE50-DF6F2236B9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SortedChain</a:t>
            </a:r>
            <a:r>
              <a:rPr lang="zh-CN" altLang="en-US"/>
              <a:t>类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981C66E4-3F22-46BD-AC67-AB24000DD2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template&lt;class E, class K&gt;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class </a:t>
            </a:r>
            <a:r>
              <a:rPr lang="en-US" altLang="zh-CN" sz="2000">
                <a:solidFill>
                  <a:srgbClr val="FF0000"/>
                </a:solidFill>
                <a:latin typeface="Tahoma" panose="020B0604030504040204" pitchFamily="34" charset="0"/>
              </a:rPr>
              <a:t>SortedChain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{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public: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SortedChain() {first = 0;}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~SortedChain();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bool IsEmpty() const {return first == 0;}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int Length() const;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bool </a:t>
            </a:r>
            <a:r>
              <a:rPr lang="en-US" altLang="zh-CN" sz="2000">
                <a:solidFill>
                  <a:srgbClr val="FF0000"/>
                </a:solidFill>
                <a:latin typeface="Tahoma" panose="020B0604030504040204" pitchFamily="34" charset="0"/>
              </a:rPr>
              <a:t>Search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(const K&amp; k, E&amp; e) const;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SortedChain&lt;E,K&gt;&amp; </a:t>
            </a:r>
            <a:r>
              <a:rPr lang="en-US" altLang="zh-CN" sz="2000">
                <a:solidFill>
                  <a:srgbClr val="FF0000"/>
                </a:solidFill>
                <a:latin typeface="Tahoma" panose="020B0604030504040204" pitchFamily="34" charset="0"/>
              </a:rPr>
              <a:t>Delete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(const K&amp; k, E&amp; e);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SortedChain&lt;E,K&gt;&amp; </a:t>
            </a:r>
            <a:r>
              <a:rPr lang="en-US" altLang="zh-CN" sz="2000">
                <a:solidFill>
                  <a:srgbClr val="FF0000"/>
                </a:solidFill>
                <a:latin typeface="Tahoma" panose="020B0604030504040204" pitchFamily="34" charset="0"/>
              </a:rPr>
              <a:t>Insert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(const E&amp; e);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SortedChain&lt;E,K&gt;&amp; </a:t>
            </a:r>
            <a:r>
              <a:rPr lang="en-US" altLang="zh-CN" sz="2000">
                <a:solidFill>
                  <a:srgbClr val="FF0000"/>
                </a:solidFill>
                <a:latin typeface="Tahoma" panose="020B0604030504040204" pitchFamily="34" charset="0"/>
              </a:rPr>
              <a:t>DistinctInsert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(const E&amp; e);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void Output(ostream&amp; out) const;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private: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000">
                <a:solidFill>
                  <a:srgbClr val="FF0000"/>
                </a:solidFill>
                <a:latin typeface="Tahoma" panose="020B0604030504040204" pitchFamily="34" charset="0"/>
              </a:rPr>
              <a:t>SortedChainNode&lt;E,K&gt; *first;  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};</a:t>
            </a:r>
            <a:endParaRPr lang="en-US" altLang="zh-CN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EST_tr_present_080326_v1">
  <a:themeElements>
    <a:clrScheme name="TEST_tr_present_080326_v1 1">
      <a:dk1>
        <a:srgbClr val="4B4B4B"/>
      </a:dk1>
      <a:lt1>
        <a:srgbClr val="FFFFFF"/>
      </a:lt1>
      <a:dk2>
        <a:srgbClr val="FF8000"/>
      </a:dk2>
      <a:lt2>
        <a:srgbClr val="A0968C"/>
      </a:lt2>
      <a:accent1>
        <a:srgbClr val="005A84"/>
      </a:accent1>
      <a:accent2>
        <a:srgbClr val="6234A4"/>
      </a:accent2>
      <a:accent3>
        <a:srgbClr val="FFFFFF"/>
      </a:accent3>
      <a:accent4>
        <a:srgbClr val="3F3F3F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TEST_tr_present_080326_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ST_tr_present_080326_v1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Default Design">
  <a:themeElements>
    <a:clrScheme name="4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4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Default Design">
  <a:themeElements>
    <a:clrScheme name="5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5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Default Design">
  <a:themeElements>
    <a:clrScheme name="6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6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6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Default Design">
  <a:themeElements>
    <a:clrScheme name="7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7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7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8_Default Design">
  <a:themeElements>
    <a:clrScheme name="8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8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8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9_Default Design">
  <a:themeElements>
    <a:clrScheme name="9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9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9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1_Default Design">
  <a:themeElements>
    <a:clrScheme name="3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2_Default Design">
  <a:themeElements>
    <a:clrScheme name="1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4B4B4B"/>
    </a:dk1>
    <a:lt1>
      <a:srgbClr val="FFFFFF"/>
    </a:lt1>
    <a:dk2>
      <a:srgbClr val="FF8000"/>
    </a:dk2>
    <a:lt2>
      <a:srgbClr val="766C62"/>
    </a:lt2>
    <a:accent1>
      <a:srgbClr val="FF8000"/>
    </a:accent1>
    <a:accent2>
      <a:srgbClr val="FF9100"/>
    </a:accent2>
    <a:accent3>
      <a:srgbClr val="FFFFFF"/>
    </a:accent3>
    <a:accent4>
      <a:srgbClr val="3F3F3F"/>
    </a:accent4>
    <a:accent5>
      <a:srgbClr val="FFC0AA"/>
    </a:accent5>
    <a:accent6>
      <a:srgbClr val="E78300"/>
    </a:accent6>
    <a:hlink>
      <a:srgbClr val="FFB400"/>
    </a:hlink>
    <a:folHlink>
      <a:srgbClr val="A096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TS-Templates-Green</Template>
  <TotalTime>21664</TotalTime>
  <Words>4574</Words>
  <Application>Microsoft Office PowerPoint</Application>
  <PresentationFormat>全屏显示(4:3)</PresentationFormat>
  <Paragraphs>746</Paragraphs>
  <Slides>69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86" baseType="lpstr">
      <vt:lpstr>Arial</vt:lpstr>
      <vt:lpstr>宋体</vt:lpstr>
      <vt:lpstr>黑体</vt:lpstr>
      <vt:lpstr>Wingdings</vt:lpstr>
      <vt:lpstr>Tahoma</vt:lpstr>
      <vt:lpstr>Times New Roman</vt:lpstr>
      <vt:lpstr>Symbol</vt:lpstr>
      <vt:lpstr>1_TEST_tr_present_080326_v1</vt:lpstr>
      <vt:lpstr>4_Default Design</vt:lpstr>
      <vt:lpstr>5_Default Design</vt:lpstr>
      <vt:lpstr>6_Default Design</vt:lpstr>
      <vt:lpstr>7_Default Design</vt:lpstr>
      <vt:lpstr>8_Default Design</vt:lpstr>
      <vt:lpstr>9_Default Design</vt:lpstr>
      <vt:lpstr>11_Default Design</vt:lpstr>
      <vt:lpstr>12_Default Design</vt:lpstr>
      <vt:lpstr>Microsoft 公式 3.0</vt:lpstr>
      <vt:lpstr>第10章  散列</vt:lpstr>
      <vt:lpstr>主要内容</vt:lpstr>
      <vt:lpstr>字典ADT</vt:lpstr>
      <vt:lpstr>字典操作</vt:lpstr>
      <vt:lpstr>字典例</vt:lpstr>
      <vt:lpstr>字典例（续）</vt:lpstr>
      <vt:lpstr>PowerPoint 演示文稿</vt:lpstr>
      <vt:lpstr>字典的线性表描述</vt:lpstr>
      <vt:lpstr>SortedChain类</vt:lpstr>
      <vt:lpstr>搜索操作</vt:lpstr>
      <vt:lpstr>删除操作</vt:lpstr>
      <vt:lpstr>删除操作（续）</vt:lpstr>
      <vt:lpstr>插入操作</vt:lpstr>
      <vt:lpstr>不允许重复关键字的插入</vt:lpstr>
      <vt:lpstr>不允许重复关键字的插入(续)</vt:lpstr>
      <vt:lpstr>主要内容</vt:lpstr>
      <vt:lpstr>H1.散列</vt:lpstr>
      <vt:lpstr>散列</vt:lpstr>
      <vt:lpstr>Hash  VS  传统查找</vt:lpstr>
      <vt:lpstr>最简单的散列</vt:lpstr>
      <vt:lpstr>一个更一般的散列</vt:lpstr>
      <vt:lpstr>省级区划的Hash函数</vt:lpstr>
      <vt:lpstr>省级区划的Hash结果</vt:lpstr>
      <vt:lpstr>Hash的两个关键问题</vt:lpstr>
      <vt:lpstr>关键问题一：构造Hash函数</vt:lpstr>
      <vt:lpstr>直接定址法</vt:lpstr>
      <vt:lpstr>数字分析法</vt:lpstr>
      <vt:lpstr>数字分析法示例</vt:lpstr>
      <vt:lpstr>平方取中法</vt:lpstr>
      <vt:lpstr>平方取中法示例</vt:lpstr>
      <vt:lpstr>折叠法</vt:lpstr>
      <vt:lpstr>折叠法的分类</vt:lpstr>
      <vt:lpstr>折叠法示例</vt:lpstr>
      <vt:lpstr>除留余数法</vt:lpstr>
      <vt:lpstr>关键问题二：处理冲突</vt:lpstr>
      <vt:lpstr>线性开型寻址法</vt:lpstr>
      <vt:lpstr>线性开型寻址法</vt:lpstr>
      <vt:lpstr>线性探测法示例</vt:lpstr>
      <vt:lpstr>线性探测法实例</vt:lpstr>
      <vt:lpstr>搜索操作</vt:lpstr>
      <vt:lpstr>搜索操作</vt:lpstr>
      <vt:lpstr>删除操作</vt:lpstr>
      <vt:lpstr>HashTable类</vt:lpstr>
      <vt:lpstr>HashTable类</vt:lpstr>
      <vt:lpstr>构造函数</vt:lpstr>
      <vt:lpstr>辅助函数hSearch</vt:lpstr>
      <vt:lpstr>搜索函数Search</vt:lpstr>
      <vt:lpstr>插入操作</vt:lpstr>
      <vt:lpstr>线性探测法的特点</vt:lpstr>
      <vt:lpstr>线性探测法的特点</vt:lpstr>
      <vt:lpstr>复杂性分析</vt:lpstr>
      <vt:lpstr>平均情况</vt:lpstr>
      <vt:lpstr>二次探测法</vt:lpstr>
      <vt:lpstr>与线性探测的比较</vt:lpstr>
      <vt:lpstr>双散列法</vt:lpstr>
      <vt:lpstr>链表法</vt:lpstr>
      <vt:lpstr>链表法思想</vt:lpstr>
      <vt:lpstr>ChainHashTable类</vt:lpstr>
      <vt:lpstr>ChainHashTable类</vt:lpstr>
      <vt:lpstr>一点改进</vt:lpstr>
      <vt:lpstr>溢出链表法时间复杂性</vt:lpstr>
      <vt:lpstr>溢出链表法时间复杂性（续）</vt:lpstr>
      <vt:lpstr>H1小结</vt:lpstr>
      <vt:lpstr>例题</vt:lpstr>
      <vt:lpstr>课堂练习</vt:lpstr>
      <vt:lpstr>课堂练习</vt:lpstr>
      <vt:lpstr>PowerPoint 演示文稿</vt:lpstr>
      <vt:lpstr>5-10章小结</vt:lpstr>
      <vt:lpstr>5-10章小结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杨巨峰</dc:creator>
  <cp:lastModifiedBy>samsung</cp:lastModifiedBy>
  <cp:revision>1519</cp:revision>
  <dcterms:created xsi:type="dcterms:W3CDTF">2008-01-10T01:45:22Z</dcterms:created>
  <dcterms:modified xsi:type="dcterms:W3CDTF">2022-10-31T23:45:14Z</dcterms:modified>
</cp:coreProperties>
</file>