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69"/>
  </p:notesMasterIdLst>
  <p:sldIdLst>
    <p:sldId id="256" r:id="rId10"/>
    <p:sldId id="257" r:id="rId11"/>
    <p:sldId id="339" r:id="rId12"/>
    <p:sldId id="306" r:id="rId13"/>
    <p:sldId id="307" r:id="rId14"/>
    <p:sldId id="308" r:id="rId15"/>
    <p:sldId id="309" r:id="rId16"/>
    <p:sldId id="310" r:id="rId17"/>
    <p:sldId id="340" r:id="rId18"/>
    <p:sldId id="341" r:id="rId19"/>
    <p:sldId id="342" r:id="rId20"/>
    <p:sldId id="343" r:id="rId21"/>
    <p:sldId id="311" r:id="rId22"/>
    <p:sldId id="312" r:id="rId23"/>
    <p:sldId id="313" r:id="rId24"/>
    <p:sldId id="314" r:id="rId25"/>
    <p:sldId id="315" r:id="rId26"/>
    <p:sldId id="317" r:id="rId27"/>
    <p:sldId id="318" r:id="rId28"/>
    <p:sldId id="319" r:id="rId29"/>
    <p:sldId id="320" r:id="rId30"/>
    <p:sldId id="321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268" r:id="rId41"/>
    <p:sldId id="293" r:id="rId42"/>
    <p:sldId id="333" r:id="rId43"/>
    <p:sldId id="334" r:id="rId44"/>
    <p:sldId id="294" r:id="rId45"/>
    <p:sldId id="296" r:id="rId46"/>
    <p:sldId id="297" r:id="rId47"/>
    <p:sldId id="298" r:id="rId48"/>
    <p:sldId id="335" r:id="rId49"/>
    <p:sldId id="301" r:id="rId50"/>
    <p:sldId id="302" r:id="rId51"/>
    <p:sldId id="303" r:id="rId52"/>
    <p:sldId id="304" r:id="rId53"/>
    <p:sldId id="305" r:id="rId54"/>
    <p:sldId id="271" r:id="rId55"/>
    <p:sldId id="336" r:id="rId56"/>
    <p:sldId id="337" r:id="rId57"/>
    <p:sldId id="269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338" r:id="rId66"/>
    <p:sldId id="272" r:id="rId67"/>
    <p:sldId id="267" r:id="rId6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  <a:srgbClr val="0000CC"/>
    <a:srgbClr val="FFFFFF"/>
    <a:srgbClr val="008000"/>
    <a:srgbClr val="009900"/>
    <a:srgbClr val="F8F8F8"/>
    <a:srgbClr val="00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71" autoAdjust="0"/>
    <p:restoredTop sz="91125" autoAdjust="0"/>
  </p:normalViewPr>
  <p:slideViewPr>
    <p:cSldViewPr>
      <p:cViewPr>
        <p:scale>
          <a:sx n="90" d="100"/>
          <a:sy n="90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slide" Target="slides/slide5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326B38A-0908-46C2-906D-CEFA13F46B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09244" y="5877352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 smtClean="0">
                  <a:latin typeface="Arial" pitchFamily="34" charset="0"/>
                </a:rPr>
                <a:t>计算机学院</a:t>
              </a:r>
              <a:endParaRPr lang="zh-CN" altLang="en-US" sz="1600" dirty="0">
                <a:latin typeface="Arial" pitchFamily="34" charset="0"/>
              </a:endParaRP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285B4-B734-4D95-B197-4D519E665F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78793-99BC-489F-85B5-F09DBC84C7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A439C-22F9-4B74-8B9A-0A3AEB65A61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8CBA3-2F4A-48E5-9582-8C67F8C5D8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DF13D-7918-429A-9660-E902F4A23D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59CFE-BE19-4596-B1A1-0A627DD2F5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811B1-682C-488B-BB06-3A39DC797FB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3C779-279D-4868-AA7E-106CA4D1BFE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C9317-6DEA-4A47-AE1D-F279788448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87320-98E2-47FE-93D2-6336E63DB21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8096-6FC4-4CAB-B5CA-4FE77BC95B6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315A0-D3E0-4E8B-94B0-B40412BE0A1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31664-D486-4902-AAA7-DA5DF300F49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01C94-9C2D-436B-B8F7-2DB3DBD7940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89742-9762-468E-B55E-42768D2819C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E1331-CC2C-43EE-B6AB-EA46BBC724C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6D21C-5C8F-48D8-AAEE-1C36E07F5E4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9FA2A-AF13-4841-B6BF-8AD46E18501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05918-40EF-4522-875A-008A7D7ACF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82B4C-EA1E-4A5E-9149-DE19A58EE14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305C9-55DB-4295-8DCE-191DB90637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CE53E-3148-47AB-8703-29E7C8037D4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8D28-BD3C-4EE3-A320-B2528C932A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EACCE-789D-4699-AD6D-19CBF436DB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3B35C-965E-4E71-9B40-4D9D1A482E9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99D97-BB2C-4DAF-8FE3-FBCB76EC98C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F97DB-7273-4F09-BFC3-71D701F0239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4FCC1-59B1-4B4C-8DD0-E651062464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E4599-F054-424A-AAD4-B8D179642BA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111AE-2E77-4412-AE1C-01A8D988E33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B1CC0-DD6A-43EB-8814-CEBF0AEB1A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0042E-1AB6-4BE2-8114-6CD9F83289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74794-CADB-4514-A4D0-31F74560AFC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8690D-943D-4DE0-8B64-B71534FBFB1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03CA5-74BB-4140-87FB-60C66E68412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69A26-2AEC-496E-BC34-DC274034C4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2AE92-373E-4207-A7BE-884D51E463C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499F3-FA2B-484F-8D41-34BDA56C70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8AE67-A348-454E-8564-D76FCE9CF6F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30F96-F553-4C4C-B92D-F4717449B9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0FC29-6A51-47E8-845D-8173951654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7C495-7577-486A-8170-8FA75452271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E29D5-1D39-4277-AA8F-0BF962C2F5D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9BC46-8F8D-4810-B36E-65430C2CA2C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02FC3-E7E8-4F85-8146-3B7F9F3772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F95F0-4FC9-4DAA-B78D-9D4A2A6312B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C1F1D-2101-4BCD-8C5C-4F82218747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BC205-8D5A-4864-A23C-08C6152A8A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F8670-7646-40FD-A125-0C66DF5CD07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7E9DB-8EDE-47A2-81A6-B8381911CAF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29C29-3128-4ECE-A558-1ED082AD8D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D738F-48C8-447C-BF82-CEA4B414DB3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2903A-E689-444E-8F1E-AD5A5DA9D1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0594A-1BC0-4CD1-A53B-F2C966FF647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97CD-C887-49E8-A55A-310518FEE9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BC975-94A1-413E-9C21-A53D3F3F2C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0F92D-83C2-440C-8A2A-268DFB699F9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5F3B8-A214-4668-8DCA-A95022DFF23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315EB-3483-42F0-9FBA-E57A6D9E474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9EF3E-15A2-4720-B75C-E021ADDA58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6743B-905C-4899-BB49-F51B2A754C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5A1F-322E-4EE4-A3ED-6AEBE114E1C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7E967-AAA2-4616-8CF5-A49273D887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E44BA-7CD1-43C5-A0E6-CC7F30A7A2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F6600-B80C-44EA-9D88-3032D19646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66BA7-22A2-493F-92CD-7C946085961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B6069-7F06-4EB3-BE2F-2315DD34DCA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84BD7-9475-4753-9498-47E699BF00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31D41-7C7B-424B-BA34-884463436D4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82623-2752-4169-8EED-1DA2E945124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632B8-D70B-417A-A9EE-1883DEC0996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19D3C-5B51-486A-9114-AEE4B2CEE36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294EC-EF80-4CC3-9507-AC835E1855C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1B528-4B82-4EDB-827F-CB3F637546A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5146B-53A1-4553-B734-54C87792AD2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23389-7B64-4382-86F2-E0ACC01342F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8863F-E44B-4A20-9432-BA90E78F303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213F1-B405-4C7D-A060-FBF81529426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16B01-2277-479D-A87C-893F4F389B6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6411E-7F1E-4014-8DB6-4D8F8EEC91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5490E-F4E9-4F6F-BE5D-C88A23D23AE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785E0-E774-4586-9A44-8BC95DA0AD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7C248-696F-4140-905A-E0DA9BE9FC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6CB48-2B2B-4F21-9286-1BA68E15B3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FDD4C-C556-4B47-A8D3-B03C3285C3C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B8A61-DED8-4914-8632-E924E4D570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CC076-AFCC-4D71-9934-780DAE8BFDD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0730A-8FA7-43A2-80F9-7EBAE5768F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CAD49-DEDC-4D94-AFAB-7B99D8D0CDA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31BA9-51CD-44B2-AAE9-8446E9F567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1F70C-656C-43F5-924F-0E0A872FE25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ea typeface="宋体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C148B55-49ED-4BED-986C-AE545DDB37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grpSp>
        <p:nvGrpSpPr>
          <p:cNvPr id="1032" name="组合 15"/>
          <p:cNvGrpSpPr>
            <a:grpSpLocks/>
          </p:cNvGrpSpPr>
          <p:nvPr userDrawn="1"/>
        </p:nvGrpSpPr>
        <p:grpSpPr bwMode="auto">
          <a:xfrm>
            <a:off x="395288" y="6200775"/>
            <a:ext cx="2916237" cy="541338"/>
            <a:chOff x="4716016" y="5877352"/>
            <a:chExt cx="2915825" cy="540000"/>
          </a:xfrm>
        </p:grpSpPr>
        <p:pic>
          <p:nvPicPr>
            <p:cNvPr id="1033" name="Picture 3" descr="badge-logon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197" y="5970783"/>
              <a:ext cx="2339644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latin typeface="Arial" pitchFamily="34" charset="0"/>
                </a:rPr>
                <a:t>计算机学院</a:t>
              </a:r>
              <a:endParaRPr lang="zh-CN" altLang="en-US" sz="1600" dirty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8868" r:id="rId1"/>
    <p:sldLayoutId id="2147498778" r:id="rId2"/>
    <p:sldLayoutId id="2147498779" r:id="rId3"/>
    <p:sldLayoutId id="2147498780" r:id="rId4"/>
    <p:sldLayoutId id="2147498781" r:id="rId5"/>
    <p:sldLayoutId id="2147498782" r:id="rId6"/>
    <p:sldLayoutId id="2147498783" r:id="rId7"/>
    <p:sldLayoutId id="2147498784" r:id="rId8"/>
    <p:sldLayoutId id="2147498785" r:id="rId9"/>
    <p:sldLayoutId id="2147498786" r:id="rId10"/>
    <p:sldLayoutId id="2147498787" r:id="rId11"/>
    <p:sldLayoutId id="2147498869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2059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1" name="Picture 5" descr="hc_DividerBG_purpl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6" descr="hc_Divider_Trans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D286702-6815-424B-ACDA-A2EA73ABABE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0" r:id="rId1"/>
    <p:sldLayoutId id="2147498788" r:id="rId2"/>
    <p:sldLayoutId id="2147498789" r:id="rId3"/>
    <p:sldLayoutId id="2147498790" r:id="rId4"/>
    <p:sldLayoutId id="2147498791" r:id="rId5"/>
    <p:sldLayoutId id="2147498792" r:id="rId6"/>
    <p:sldLayoutId id="2147498793" r:id="rId7"/>
    <p:sldLayoutId id="2147498794" r:id="rId8"/>
    <p:sldLayoutId id="2147498795" r:id="rId9"/>
    <p:sldLayoutId id="2147498796" r:id="rId10"/>
    <p:sldLayoutId id="2147498797" r:id="rId11"/>
    <p:sldLayoutId id="2147498871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308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5" name="Picture 5" descr="hc_DividerGraph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D13CD20-9850-4193-9449-280C0401A58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07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2" r:id="rId1"/>
    <p:sldLayoutId id="2147498798" r:id="rId2"/>
    <p:sldLayoutId id="2147498799" r:id="rId3"/>
    <p:sldLayoutId id="2147498800" r:id="rId4"/>
    <p:sldLayoutId id="2147498801" r:id="rId5"/>
    <p:sldLayoutId id="2147498802" r:id="rId6"/>
    <p:sldLayoutId id="2147498803" r:id="rId7"/>
    <p:sldLayoutId id="2147498804" r:id="rId8"/>
    <p:sldLayoutId id="2147498805" r:id="rId9"/>
    <p:sldLayoutId id="2147498806" r:id="rId10"/>
    <p:sldLayoutId id="2147498807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4107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099" name="Picture 12" descr="hc_Divider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29DC2A4-D900-475A-9EE0-6510240D14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4104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3" r:id="rId1"/>
    <p:sldLayoutId id="2147498808" r:id="rId2"/>
    <p:sldLayoutId id="2147498809" r:id="rId3"/>
    <p:sldLayoutId id="2147498810" r:id="rId4"/>
    <p:sldLayoutId id="2147498811" r:id="rId5"/>
    <p:sldLayoutId id="2147498812" r:id="rId6"/>
    <p:sldLayoutId id="2147498813" r:id="rId7"/>
    <p:sldLayoutId id="2147498814" r:id="rId8"/>
    <p:sldLayoutId id="2147498815" r:id="rId9"/>
    <p:sldLayoutId id="2147498816" r:id="rId10"/>
    <p:sldLayoutId id="214749881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130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3" name="Picture 11" descr="hc_DividerGraph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8BE154D-80A4-4FE6-81D8-CF863E9B0F7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12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512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4" r:id="rId1"/>
    <p:sldLayoutId id="2147498818" r:id="rId2"/>
    <p:sldLayoutId id="2147498819" r:id="rId3"/>
    <p:sldLayoutId id="2147498820" r:id="rId4"/>
    <p:sldLayoutId id="2147498821" r:id="rId5"/>
    <p:sldLayoutId id="2147498822" r:id="rId6"/>
    <p:sldLayoutId id="2147498823" r:id="rId7"/>
    <p:sldLayoutId id="2147498824" r:id="rId8"/>
    <p:sldLayoutId id="2147498825" r:id="rId9"/>
    <p:sldLayoutId id="2147498826" r:id="rId10"/>
    <p:sldLayoutId id="21474988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2" descr="hc_DividerBG_C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1E5E37A-AE71-4266-ABCF-E6F1607DEA4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615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5" r:id="rId1"/>
    <p:sldLayoutId id="2147498828" r:id="rId2"/>
    <p:sldLayoutId id="2147498829" r:id="rId3"/>
    <p:sldLayoutId id="2147498830" r:id="rId4"/>
    <p:sldLayoutId id="2147498831" r:id="rId5"/>
    <p:sldLayoutId id="2147498832" r:id="rId6"/>
    <p:sldLayoutId id="2147498833" r:id="rId7"/>
    <p:sldLayoutId id="2147498834" r:id="rId8"/>
    <p:sldLayoutId id="2147498835" r:id="rId9"/>
    <p:sldLayoutId id="2147498836" r:id="rId10"/>
    <p:sldLayoutId id="214749883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7178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71" name="Picture 11" descr="hc_DividerGraphBG_C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BA61C3F-4790-4006-A9B8-5F1C8FE32F3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173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7174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6" r:id="rId1"/>
    <p:sldLayoutId id="2147498838" r:id="rId2"/>
    <p:sldLayoutId id="2147498839" r:id="rId3"/>
    <p:sldLayoutId id="2147498840" r:id="rId4"/>
    <p:sldLayoutId id="2147498841" r:id="rId5"/>
    <p:sldLayoutId id="2147498842" r:id="rId6"/>
    <p:sldLayoutId id="2147498843" r:id="rId7"/>
    <p:sldLayoutId id="2147498844" r:id="rId8"/>
    <p:sldLayoutId id="2147498845" r:id="rId9"/>
    <p:sldLayoutId id="2147498846" r:id="rId10"/>
    <p:sldLayoutId id="214749884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6" descr="hc_DividerGraphBG_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EDEB74E-5C0D-4D21-BBAE-E4940750C1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819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7" r:id="rId1"/>
    <p:sldLayoutId id="2147498848" r:id="rId2"/>
    <p:sldLayoutId id="2147498849" r:id="rId3"/>
    <p:sldLayoutId id="2147498850" r:id="rId4"/>
    <p:sldLayoutId id="2147498851" r:id="rId5"/>
    <p:sldLayoutId id="2147498852" r:id="rId6"/>
    <p:sldLayoutId id="2147498853" r:id="rId7"/>
    <p:sldLayoutId id="2147498854" r:id="rId8"/>
    <p:sldLayoutId id="2147498855" r:id="rId9"/>
    <p:sldLayoutId id="2147498856" r:id="rId10"/>
    <p:sldLayoutId id="2147498857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8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charset="-122"/>
              </a:endParaRPr>
            </a:p>
          </p:txBody>
        </p:sp>
        <p:pic>
          <p:nvPicPr>
            <p:cNvPr id="9227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19" name="Picture 22" descr="hc_DividerBG_blu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17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2A8B304-AC5E-4F98-8A1B-DB0CEA1846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8" r:id="rId1"/>
    <p:sldLayoutId id="2147498858" r:id="rId2"/>
    <p:sldLayoutId id="2147498859" r:id="rId3"/>
    <p:sldLayoutId id="2147498860" r:id="rId4"/>
    <p:sldLayoutId id="2147498861" r:id="rId5"/>
    <p:sldLayoutId id="2147498862" r:id="rId6"/>
    <p:sldLayoutId id="2147498863" r:id="rId7"/>
    <p:sldLayoutId id="2147498864" r:id="rId8"/>
    <p:sldLayoutId id="2147498865" r:id="rId9"/>
    <p:sldLayoutId id="2147498866" r:id="rId10"/>
    <p:sldLayoutId id="214749886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12</a:t>
            </a:r>
            <a:r>
              <a:rPr lang="zh-CN" altLang="en-US" smtClean="0">
                <a:ea typeface="宋体" pitchFamily="2" charset="-122"/>
              </a:rPr>
              <a:t>章  图（二）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426335-121B-437A-B467-6919D4A5E046}" type="slidenum">
              <a:rPr lang="en-US" altLang="en-US" smtClean="0">
                <a:ea typeface="宋体" pitchFamily="2" charset="-122"/>
              </a:rPr>
              <a:pPr/>
              <a:t>10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307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7513" y="1635125"/>
            <a:ext cx="3616325" cy="3587750"/>
          </a:xfrm>
          <a:noFill/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8175" y="1622425"/>
            <a:ext cx="389096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198D3D-AC11-4AD0-8D04-C2C87F4948BF}" type="slidenum">
              <a:rPr lang="en-US" altLang="en-US" smtClean="0">
                <a:ea typeface="宋体" pitchFamily="2" charset="-122"/>
              </a:rPr>
              <a:pPr/>
              <a:t>11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317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7313" y="1625600"/>
            <a:ext cx="3922712" cy="3597275"/>
          </a:xfrm>
          <a:noFill/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35125"/>
            <a:ext cx="4260850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A3F1B1-416E-405E-B848-D0A96D882608}" type="slidenum">
              <a:rPr lang="en-US" altLang="en-US" smtClean="0">
                <a:ea typeface="宋体" pitchFamily="2" charset="-122"/>
              </a:rPr>
              <a:pPr/>
              <a:t>12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025" y="200025"/>
            <a:ext cx="3011488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088" y="2493963"/>
            <a:ext cx="7920037" cy="416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椭圆 6"/>
          <p:cNvSpPr>
            <a:spLocks noChangeArrowheads="1"/>
          </p:cNvSpPr>
          <p:nvPr/>
        </p:nvSpPr>
        <p:spPr bwMode="auto">
          <a:xfrm>
            <a:off x="2016125" y="188913"/>
            <a:ext cx="539750" cy="71913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" name="椭圆 7"/>
          <p:cNvSpPr/>
          <p:nvPr/>
        </p:nvSpPr>
        <p:spPr bwMode="auto">
          <a:xfrm>
            <a:off x="2627313" y="944563"/>
            <a:ext cx="539750" cy="720725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/>
          </a:p>
        </p:txBody>
      </p:sp>
      <p:sp>
        <p:nvSpPr>
          <p:cNvPr id="9" name="椭圆 8"/>
          <p:cNvSpPr/>
          <p:nvPr/>
        </p:nvSpPr>
        <p:spPr bwMode="auto">
          <a:xfrm>
            <a:off x="3168650" y="188913"/>
            <a:ext cx="539750" cy="719137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/>
          </a:p>
        </p:txBody>
      </p:sp>
      <p:sp>
        <p:nvSpPr>
          <p:cNvPr id="10" name="椭圆 9"/>
          <p:cNvSpPr/>
          <p:nvPr/>
        </p:nvSpPr>
        <p:spPr bwMode="auto">
          <a:xfrm>
            <a:off x="1476375" y="944563"/>
            <a:ext cx="539750" cy="720725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/>
          </a:p>
        </p:txBody>
      </p:sp>
      <p:sp>
        <p:nvSpPr>
          <p:cNvPr id="11" name="椭圆 10"/>
          <p:cNvSpPr/>
          <p:nvPr/>
        </p:nvSpPr>
        <p:spPr bwMode="auto">
          <a:xfrm>
            <a:off x="3743325" y="944563"/>
            <a:ext cx="541338" cy="720725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/>
        </p:nvSpPr>
        <p:spPr bwMode="auto">
          <a:xfrm>
            <a:off x="3168650" y="1736725"/>
            <a:ext cx="539750" cy="720725"/>
          </a:xfrm>
          <a:prstGeom prst="ellipse">
            <a:avLst/>
          </a:prstGeom>
          <a:noFill/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182880" bIns="0"/>
          <a:lstStyle/>
          <a:p>
            <a:pPr>
              <a:spcBef>
                <a:spcPct val="50000"/>
              </a:spcBef>
              <a:defRPr/>
            </a:pP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算法伪代码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arenR"/>
            </a:pPr>
            <a:r>
              <a:rPr lang="zh-CN" altLang="en-US" sz="2400" smtClean="0"/>
              <a:t>初始化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]=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s</a:t>
            </a:r>
            <a:r>
              <a:rPr lang="en-US" altLang="zh-CN" sz="2400" smtClean="0"/>
              <a:t>][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</a:t>
            </a:r>
            <a:r>
              <a:rPr lang="zh-CN" altLang="en-US" sz="2400" smtClean="0"/>
              <a:t>（</a:t>
            </a:r>
            <a:r>
              <a:rPr lang="en-US" altLang="zh-CN" sz="2400" smtClean="0"/>
              <a:t>1≤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≤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）</a:t>
            </a:r>
            <a:br>
              <a:rPr lang="zh-CN" altLang="en-US" sz="2400" smtClean="0"/>
            </a:br>
            <a:r>
              <a:rPr lang="zh-CN" altLang="en-US" sz="2400" smtClean="0"/>
              <a:t>对于邻接于</a:t>
            </a:r>
            <a:r>
              <a:rPr lang="en-US" altLang="zh-CN" sz="2400" i="1" smtClean="0"/>
              <a:t>s</a:t>
            </a:r>
            <a:r>
              <a:rPr lang="zh-CN" altLang="en-US" sz="2400" smtClean="0"/>
              <a:t>的所有顶点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，置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]=</a:t>
            </a:r>
            <a:r>
              <a:rPr lang="en-US" altLang="zh-CN" sz="2400" i="1" smtClean="0"/>
              <a:t>s</a:t>
            </a:r>
            <a:r>
              <a:rPr lang="zh-CN" altLang="en-US" sz="2400" smtClean="0"/>
              <a:t>，对于其余的顶点置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]=0</a:t>
            </a:r>
            <a:br>
              <a:rPr lang="en-US" altLang="zh-CN" sz="2400" smtClean="0"/>
            </a:br>
            <a:r>
              <a:rPr lang="zh-CN" altLang="en-US" sz="2400" smtClean="0"/>
              <a:t>对于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</a:t>
            </a:r>
            <a:r>
              <a:rPr lang="en-US" altLang="zh-CN" sz="2400" smtClean="0">
                <a:ea typeface="Arial Unicode MS" pitchFamily="34" charset="-122"/>
                <a:cs typeface="Arial Unicode MS" pitchFamily="34" charset="-122"/>
              </a:rPr>
              <a:t>≠</a:t>
            </a:r>
            <a:r>
              <a:rPr lang="en-US" altLang="zh-CN" sz="2400" smtClean="0"/>
              <a:t>0</a:t>
            </a:r>
            <a:r>
              <a:rPr lang="zh-CN" altLang="en-US" sz="2400" smtClean="0"/>
              <a:t>的所有顶点建立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表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zh-CN" altLang="en-US" sz="2400" smtClean="0"/>
              <a:t>若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为空，终止，否则转至</a:t>
            </a:r>
            <a:r>
              <a:rPr lang="en-US" altLang="zh-CN" sz="2400" smtClean="0"/>
              <a:t>3)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zh-CN" altLang="en-US" sz="2400" smtClean="0"/>
              <a:t>从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中删除</a:t>
            </a:r>
            <a:r>
              <a:rPr lang="en-US" altLang="zh-CN" sz="2400" i="1" smtClean="0"/>
              <a:t>d</a:t>
            </a:r>
            <a:r>
              <a:rPr lang="zh-CN" altLang="en-US" sz="2400" smtClean="0"/>
              <a:t>值最小的顶点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zh-CN" altLang="en-US" sz="2400" smtClean="0"/>
              <a:t>对于与</a:t>
            </a:r>
            <a:r>
              <a:rPr lang="en-US" altLang="zh-CN" sz="2400" i="1" smtClean="0"/>
              <a:t>i</a:t>
            </a:r>
            <a:r>
              <a:rPr lang="zh-CN" altLang="en-US" sz="2400" smtClean="0"/>
              <a:t>邻接的所有还未到达的顶点</a:t>
            </a:r>
            <a:r>
              <a:rPr lang="en-US" altLang="zh-CN" sz="2400" i="1" smtClean="0"/>
              <a:t>j</a:t>
            </a:r>
            <a:r>
              <a:rPr lang="zh-CN" altLang="en-US" sz="2400" smtClean="0"/>
              <a:t>，更新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</a:t>
            </a:r>
            <a:r>
              <a:rPr lang="zh-CN" altLang="en-US" sz="2400" smtClean="0"/>
              <a:t>值为</a:t>
            </a:r>
            <a:r>
              <a:rPr lang="en-US" altLang="zh-CN" sz="2400" i="1" smtClean="0"/>
              <a:t>min</a:t>
            </a:r>
            <a:r>
              <a:rPr lang="en-US" altLang="zh-CN" sz="2400" smtClean="0"/>
              <a:t>{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], 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]+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i</a:t>
            </a:r>
            <a:r>
              <a:rPr lang="en-US" altLang="zh-CN" sz="2400" smtClean="0"/>
              <a:t>][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]}</a:t>
            </a:r>
            <a:br>
              <a:rPr lang="en-US" altLang="zh-CN" sz="2400" smtClean="0"/>
            </a:br>
            <a:r>
              <a:rPr lang="zh-CN" altLang="en-US" sz="2400" smtClean="0"/>
              <a:t>若</a:t>
            </a:r>
            <a:r>
              <a:rPr lang="en-US" altLang="zh-CN" sz="2400" i="1" smtClean="0"/>
              <a:t>d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</a:t>
            </a:r>
            <a:r>
              <a:rPr lang="zh-CN" altLang="en-US" sz="2400" smtClean="0"/>
              <a:t>发生了变化且</a:t>
            </a:r>
            <a:r>
              <a:rPr lang="en-US" altLang="zh-CN" sz="2400" i="1" smtClean="0"/>
              <a:t>j</a:t>
            </a:r>
            <a:r>
              <a:rPr lang="zh-CN" altLang="en-US" sz="2400" smtClean="0"/>
              <a:t>还未在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中，则置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j</a:t>
            </a:r>
            <a:r>
              <a:rPr lang="en-US" altLang="zh-CN" sz="2400" smtClean="0"/>
              <a:t>]=i</a:t>
            </a:r>
            <a:r>
              <a:rPr lang="zh-CN" altLang="en-US" sz="2400" smtClean="0"/>
              <a:t>，并将</a:t>
            </a:r>
            <a:r>
              <a:rPr lang="en-US" altLang="zh-CN" sz="2400" i="1" smtClean="0"/>
              <a:t>j</a:t>
            </a:r>
            <a:r>
              <a:rPr lang="zh-CN" altLang="en-US" sz="2400" smtClean="0"/>
              <a:t>加入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，转至</a:t>
            </a:r>
            <a:r>
              <a:rPr lang="en-US" altLang="zh-CN" sz="2400" smtClean="0"/>
              <a:t>2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7ACF17-1283-474F-899A-966F7DBC9BB6}" type="slidenum">
              <a:rPr lang="en-US" altLang="en-US" smtClean="0">
                <a:ea typeface="宋体" pitchFamily="2" charset="-122"/>
              </a:rPr>
              <a:pPr/>
              <a:t>13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无序链表实现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void AdjacencyWDigraph&lt;T&gt;::ShortestPaths(int s,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            T d[], int p[])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Shortest paths from vertex s, return shortest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// distances in d and predecessor info in p.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(s &lt; 1 || s &gt; n) throw OutOfBounds();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Chain&lt;int&gt; L;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list of reachable vertices for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        // which paths have yet to be found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ChainIterator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&lt;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int&gt; I;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</a:t>
            </a:r>
            <a:endParaRPr lang="en-US" altLang="zh-CN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5B3B7F-7A2C-4FFA-BEED-54A703D59950}" type="slidenum">
              <a:rPr lang="en-US" altLang="en-US" smtClean="0">
                <a:ea typeface="宋体" pitchFamily="2" charset="-122"/>
              </a:rPr>
              <a:pPr/>
              <a:t>14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无序链表实现（续）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initialize d, p, and L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for (int i = 1; i &lt;= n; i++){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d[i] = a[s][i];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if (d[i] == NoEdge) p[i] = 0;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else {p[i] = s; 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L.Insert(0,i);}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>
              <a:buClrTx/>
              <a:buFontTx/>
              <a:buNone/>
            </a:pP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4C1632-77B5-412C-8AD0-05E733B050FB}" type="slidenum">
              <a:rPr lang="en-US" altLang="en-US" smtClean="0">
                <a:ea typeface="宋体" pitchFamily="2" charset="-122"/>
              </a:rPr>
              <a:pPr/>
              <a:t>15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无序链表实现（续）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update d and p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while (!L.IsEmpty()) 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more paths exist</a:t>
            </a:r>
            <a:endParaRPr lang="en-US" altLang="zh-CN" sz="2000" smtClean="0">
              <a:solidFill>
                <a:srgbClr val="0000FF"/>
              </a:solidFill>
              <a:latin typeface="Tahoma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// find vertex *v in L with least d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*v = I.Initialize(L);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int *w = I.Next();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while (w) 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if (d[*w] &lt; d[*v]) v = w;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w = I.Next();}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CDEC94-CE1F-489F-AC8B-166620259877}" type="slidenum">
              <a:rPr lang="en-US" altLang="en-US" smtClean="0">
                <a:ea typeface="宋体" pitchFamily="2" charset="-122"/>
              </a:rPr>
              <a:pPr/>
              <a:t>16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无序链表实现（续）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i = *v;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L.Delete(*v);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for (int j = 1; j &lt;= n; j++) 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if (a[i][j] != NoEdge &amp;&amp; (!p[j] ||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	             d[j] &gt; d[i] + a[i][j])) 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  d[j] = d[i] + a[i][j];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(!p[j]) L.Insert(0,j);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p[j] = i;}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5EBF0F-8646-43DF-A54D-813499F7A9ED}" type="slidenum">
              <a:rPr lang="en-US" altLang="en-US" smtClean="0">
                <a:ea typeface="宋体" pitchFamily="2" charset="-122"/>
              </a:rPr>
              <a:pPr/>
              <a:t>17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floy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95600"/>
            <a:ext cx="7212013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每一对点的最短路径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2514600"/>
          </a:xfrm>
        </p:spPr>
        <p:txBody>
          <a:bodyPr/>
          <a:lstStyle/>
          <a:p>
            <a:r>
              <a:rPr lang="zh-CN" altLang="en-US" smtClean="0"/>
              <a:t>所有点对间的最短路径，</a:t>
            </a:r>
            <a:r>
              <a:rPr lang="en-US" altLang="zh-CN" smtClean="0">
                <a:solidFill>
                  <a:schemeClr val="hlink"/>
                </a:solidFill>
              </a:rPr>
              <a:t>all-pairs shortest-paths problem</a:t>
            </a:r>
            <a:r>
              <a:rPr lang="zh-CN" altLang="en-US" smtClean="0"/>
              <a:t>，</a:t>
            </a:r>
            <a:r>
              <a:rPr lang="en-US" altLang="zh-CN" smtClean="0"/>
              <a:t>n(n-1)</a:t>
            </a:r>
            <a:r>
              <a:rPr lang="zh-CN" altLang="en-US" smtClean="0"/>
              <a:t>条</a:t>
            </a:r>
          </a:p>
          <a:p>
            <a:r>
              <a:rPr lang="zh-CN" altLang="en-US" smtClean="0"/>
              <a:t>简单算法：每个顶点执行单源最短路径算法</a:t>
            </a:r>
          </a:p>
        </p:txBody>
      </p:sp>
      <p:sp>
        <p:nvSpPr>
          <p:cNvPr id="3891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BE0119-3AA6-4F9E-9563-20DBA774CD79}" type="slidenum">
              <a:rPr lang="en-US" altLang="en-US" smtClean="0">
                <a:ea typeface="宋体" pitchFamily="2" charset="-122"/>
              </a:rPr>
              <a:pPr/>
              <a:t>18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r>
              <a:rPr lang="zh-CN" altLang="en-US" smtClean="0"/>
              <a:t>顶点编号为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n</a:t>
            </a:r>
          </a:p>
          <a:p>
            <a:r>
              <a:rPr lang="en-US" altLang="zh-CN" smtClean="0"/>
              <a:t>c(i,j,k)</a:t>
            </a:r>
            <a:r>
              <a:rPr lang="zh-CN" altLang="en-US" smtClean="0"/>
              <a:t>：</a:t>
            </a:r>
            <a:r>
              <a:rPr lang="en-US" altLang="zh-CN" smtClean="0"/>
              <a:t>i</a:t>
            </a:r>
            <a:r>
              <a:rPr lang="en-US" altLang="zh-CN" smtClean="0">
                <a:sym typeface="Wingdings" pitchFamily="2" charset="2"/>
              </a:rPr>
              <a:t>j</a:t>
            </a:r>
            <a:r>
              <a:rPr lang="zh-CN" altLang="en-US" smtClean="0">
                <a:sym typeface="Wingdings" pitchFamily="2" charset="2"/>
              </a:rPr>
              <a:t>的“最短路径”长度</a:t>
            </a:r>
            <a:r>
              <a:rPr lang="en-US" altLang="zh-CN" smtClean="0">
                <a:sym typeface="Wingdings" pitchFamily="2" charset="2"/>
              </a:rPr>
              <a:t>——</a:t>
            </a:r>
            <a:r>
              <a:rPr lang="zh-CN" altLang="en-US" smtClean="0">
                <a:sym typeface="Wingdings" pitchFamily="2" charset="2"/>
              </a:rPr>
              <a:t>加了限制条件，路径中顶点的最大编号为</a:t>
            </a:r>
            <a:r>
              <a:rPr lang="en-US" altLang="zh-CN" smtClean="0">
                <a:sym typeface="Wingdings" pitchFamily="2" charset="2"/>
              </a:rPr>
              <a:t>k</a:t>
            </a:r>
          </a:p>
          <a:p>
            <a:pPr lvl="1"/>
            <a:r>
              <a:rPr lang="zh-CN" altLang="en-US" smtClean="0"/>
              <a:t>存在边</a:t>
            </a:r>
            <a:r>
              <a:rPr lang="en-US" altLang="zh-CN" smtClean="0"/>
              <a:t>&lt;i, j&gt;</a:t>
            </a:r>
            <a:r>
              <a:rPr lang="en-US" altLang="zh-CN" smtClean="0">
                <a:sym typeface="Wingdings" pitchFamily="2" charset="2"/>
              </a:rPr>
              <a:t>c(i, j, 0)=&lt;i, j&gt;</a:t>
            </a:r>
            <a:r>
              <a:rPr lang="zh-CN" altLang="en-US" smtClean="0">
                <a:sym typeface="Wingdings" pitchFamily="2" charset="2"/>
              </a:rPr>
              <a:t>的长度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不存在边</a:t>
            </a:r>
            <a:r>
              <a:rPr lang="en-US" altLang="zh-CN" smtClean="0">
                <a:sym typeface="Wingdings" pitchFamily="2" charset="2"/>
              </a:rPr>
              <a:t>&lt;i, j&gt;c(i, j, 0)=+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∞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en-US" altLang="zh-CN" smtClean="0">
                <a:sym typeface="Wingdings" pitchFamily="2" charset="2"/>
              </a:rPr>
              <a:t>c(i, i, 0)=0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c(i, j, n)——</a:t>
            </a:r>
            <a:r>
              <a:rPr lang="zh-CN" altLang="en-US" smtClean="0">
                <a:sym typeface="Wingdings" pitchFamily="2" charset="2"/>
              </a:rPr>
              <a:t>最短路径长度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B43A41-4752-46CF-AE84-A8D16832DD0D}" type="slidenum">
              <a:rPr lang="en-US" altLang="en-US" smtClean="0">
                <a:ea typeface="宋体" pitchFamily="2" charset="-122"/>
              </a:rPr>
              <a:pPr/>
              <a:t>19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最短路径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拓扑排序</a:t>
            </a:r>
            <a:endParaRPr lang="en-US" altLang="zh-CN" smtClean="0"/>
          </a:p>
          <a:p>
            <a:r>
              <a:rPr lang="zh-CN" altLang="en-US" smtClean="0"/>
              <a:t>关键路径</a:t>
            </a:r>
            <a:endParaRPr lang="en-US" altLang="zh-CN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7E592A-DE3F-4367-BE2C-6DEF27403124}" type="slidenum">
              <a:rPr lang="en-US" altLang="en-US" smtClean="0">
                <a:ea typeface="宋体" pitchFamily="2" charset="-122"/>
              </a:rPr>
              <a:pPr/>
              <a:t>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r>
              <a:rPr lang="zh-CN" altLang="en-US" smtClean="0">
                <a:sym typeface="Wingdings" pitchFamily="2" charset="2"/>
              </a:rPr>
              <a:t>例</a:t>
            </a:r>
            <a:r>
              <a:rPr lang="en-US" altLang="zh-CN" smtClean="0">
                <a:sym typeface="Wingdings" pitchFamily="2" charset="2"/>
              </a:rPr>
              <a:t>15.6</a:t>
            </a:r>
            <a:r>
              <a:rPr lang="zh-CN" altLang="en-US" smtClean="0">
                <a:sym typeface="Wingdings" pitchFamily="2" charset="2"/>
              </a:rPr>
              <a:t>：考虑上图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k=0, 1, 2, 3</a:t>
            </a:r>
            <a:r>
              <a:rPr lang="zh-CN" altLang="en-US" smtClean="0">
                <a:sym typeface="Wingdings" pitchFamily="2" charset="2"/>
              </a:rPr>
              <a:t>，</a:t>
            </a:r>
            <a:r>
              <a:rPr lang="en-US" altLang="zh-CN" smtClean="0">
                <a:sym typeface="Wingdings" pitchFamily="2" charset="2"/>
              </a:rPr>
              <a:t>c(1, 3, k)= +</a:t>
            </a:r>
            <a:r>
              <a:rPr lang="en-US" altLang="zh-CN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∞</a:t>
            </a:r>
            <a:r>
              <a:rPr lang="en-US" altLang="zh-CN" smtClean="0">
                <a:sym typeface="Wingdings" pitchFamily="2" charset="2"/>
              </a:rPr>
              <a:t> </a:t>
            </a:r>
            <a:r>
              <a:rPr lang="zh-CN" altLang="en-US" smtClean="0">
                <a:sym typeface="Wingdings" pitchFamily="2" charset="2"/>
              </a:rPr>
              <a:t>；</a:t>
            </a:r>
            <a:r>
              <a:rPr lang="en-US" altLang="zh-CN" smtClean="0">
                <a:sym typeface="Wingdings" pitchFamily="2" charset="2"/>
              </a:rPr>
              <a:t>c(1, 3, 4)=28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k=5, 6, 7</a:t>
            </a:r>
            <a:r>
              <a:rPr lang="zh-CN" altLang="en-US" smtClean="0">
                <a:sym typeface="Wingdings" pitchFamily="2" charset="2"/>
              </a:rPr>
              <a:t>，</a:t>
            </a:r>
            <a:r>
              <a:rPr lang="en-US" altLang="zh-CN" smtClean="0">
                <a:sym typeface="Wingdings" pitchFamily="2" charset="2"/>
              </a:rPr>
              <a:t>c(1, 3, k)=10</a:t>
            </a:r>
            <a:r>
              <a:rPr lang="zh-CN" altLang="en-US" smtClean="0">
                <a:sym typeface="Wingdings" pitchFamily="2" charset="2"/>
              </a:rPr>
              <a:t>；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k=8, 9, 10</a:t>
            </a:r>
            <a:r>
              <a:rPr lang="zh-CN" altLang="en-US" smtClean="0">
                <a:sym typeface="Wingdings" pitchFamily="2" charset="2"/>
              </a:rPr>
              <a:t>，</a:t>
            </a:r>
            <a:r>
              <a:rPr lang="en-US" altLang="zh-CN" smtClean="0">
                <a:sym typeface="Wingdings" pitchFamily="2" charset="2"/>
              </a:rPr>
              <a:t>c(1, 3, k)=9——</a:t>
            </a:r>
            <a:r>
              <a:rPr lang="zh-CN" altLang="en-US" smtClean="0">
                <a:sym typeface="Wingdings" pitchFamily="2" charset="2"/>
              </a:rPr>
              <a:t>最短路径</a:t>
            </a:r>
          </a:p>
        </p:txBody>
      </p:sp>
      <p:pic>
        <p:nvPicPr>
          <p:cNvPr id="40964" name="Picture 4" descr="floy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1025" y="3200400"/>
            <a:ext cx="57689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AA4099-0121-4801-AA54-09F1D390E779}" type="slidenum">
              <a:rPr lang="en-US" altLang="en-US" smtClean="0">
                <a:ea typeface="宋体" pitchFamily="2" charset="-122"/>
              </a:rPr>
              <a:pPr/>
              <a:t>20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如何计算</a:t>
            </a:r>
            <a:r>
              <a:rPr lang="en-US" altLang="zh-CN" smtClean="0"/>
              <a:t>c(i, j, k)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顶点最大编号不超过</a:t>
            </a:r>
            <a:r>
              <a:rPr lang="en-US" altLang="zh-CN" smtClean="0"/>
              <a:t>k</a:t>
            </a:r>
            <a:r>
              <a:rPr lang="zh-CN" altLang="en-US" smtClean="0"/>
              <a:t>，两种情况</a:t>
            </a:r>
          </a:p>
          <a:p>
            <a:pPr lvl="1"/>
            <a:r>
              <a:rPr lang="zh-CN" altLang="en-US" smtClean="0"/>
              <a:t>路径不包含</a:t>
            </a:r>
            <a:r>
              <a:rPr lang="en-US" altLang="zh-CN" smtClean="0"/>
              <a:t>k</a:t>
            </a:r>
            <a:r>
              <a:rPr lang="zh-CN" altLang="en-US" smtClean="0"/>
              <a:t>，</a:t>
            </a:r>
            <a:r>
              <a:rPr lang="en-US" altLang="zh-CN" smtClean="0"/>
              <a:t>c(i, j, k)=c(i, j, k-1)</a:t>
            </a:r>
          </a:p>
          <a:p>
            <a:pPr lvl="1"/>
            <a:r>
              <a:rPr lang="zh-CN" altLang="en-US" smtClean="0"/>
              <a:t>包含</a:t>
            </a:r>
            <a:r>
              <a:rPr lang="en-US" altLang="zh-CN" smtClean="0"/>
              <a:t>k</a:t>
            </a:r>
            <a:r>
              <a:rPr lang="zh-CN" altLang="en-US" smtClean="0"/>
              <a:t>，</a:t>
            </a:r>
            <a:r>
              <a:rPr lang="en-US" altLang="zh-CN" smtClean="0"/>
              <a:t>c(i, j, k)=c(i, k, k-1) + c(k, j, k-1)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c(i,j,k)=min{c(i,j,k-1), </a:t>
            </a:r>
            <a:r>
              <a:rPr lang="en-US" altLang="zh-CN" smtClean="0"/>
              <a:t>c(i,k,k-1)+c(k,j,k-1)}</a:t>
            </a:r>
          </a:p>
          <a:p>
            <a:r>
              <a:rPr lang="zh-CN" altLang="en-US" smtClean="0"/>
              <a:t>递归算法，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(n2</a:t>
            </a:r>
            <a:r>
              <a:rPr lang="en-US" altLang="zh-CN" baseline="30000" smtClean="0"/>
              <a:t>n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迭代计算</a:t>
            </a:r>
            <a:r>
              <a:rPr lang="zh-CN" altLang="en-US" smtClean="0">
                <a:sym typeface="Wingdings" pitchFamily="2" charset="2"/>
              </a:rPr>
              <a:t></a:t>
            </a:r>
            <a:r>
              <a:rPr lang="en-US" altLang="zh-CN" smtClean="0">
                <a:latin typeface="Symbol" pitchFamily="18" charset="2"/>
              </a:rPr>
              <a:t>Q</a:t>
            </a:r>
            <a:r>
              <a:rPr lang="en-US" altLang="zh-CN" smtClean="0"/>
              <a:t>(n</a:t>
            </a:r>
            <a:r>
              <a:rPr lang="en-US" altLang="zh-CN" baseline="30000" smtClean="0"/>
              <a:t>3</a:t>
            </a:r>
            <a:r>
              <a:rPr lang="en-US" altLang="zh-CN" smtClean="0"/>
              <a:t>)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F2F833-FAA2-4195-B198-E90D59DB5A53}" type="slidenum">
              <a:rPr lang="en-US" altLang="en-US" smtClean="0">
                <a:ea typeface="宋体" pitchFamily="2" charset="-122"/>
              </a:rPr>
              <a:pPr/>
              <a:t>21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迭代计算伪代码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smtClean="0"/>
              <a:t>/ /</a:t>
            </a:r>
            <a:r>
              <a:rPr lang="zh-CN" altLang="en-US" sz="2000" smtClean="0"/>
              <a:t>寻找最短路径的长度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smtClean="0"/>
              <a:t>/ /</a:t>
            </a:r>
            <a:r>
              <a:rPr lang="zh-CN" altLang="en-US" sz="2000" smtClean="0"/>
              <a:t>初始化</a:t>
            </a:r>
            <a:r>
              <a:rPr lang="en-US" altLang="zh-CN" sz="2000" smtClean="0"/>
              <a:t>c</a:t>
            </a:r>
            <a:r>
              <a:rPr lang="zh-CN" altLang="en-US" sz="2000" smtClean="0"/>
              <a:t>（</a:t>
            </a:r>
            <a:r>
              <a:rPr lang="en-US" altLang="zh-CN" sz="2000" i="1" smtClean="0"/>
              <a:t>i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smtClean="0"/>
              <a:t>for  (int i=1</a:t>
            </a:r>
            <a:r>
              <a:rPr lang="zh-CN" altLang="en-US" sz="2000" smtClean="0"/>
              <a:t>； </a:t>
            </a:r>
            <a:r>
              <a:rPr lang="en-US" altLang="zh-CN" sz="2000" smtClean="0"/>
              <a:t>i &lt; = n ; i ++)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smtClean="0"/>
              <a:t>	for (int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=1;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&lt;=n;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++)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smtClean="0"/>
              <a:t>	   c( i 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0) = a (i 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); // a </a:t>
            </a:r>
            <a:r>
              <a:rPr lang="zh-CN" altLang="en-US" sz="2000" smtClean="0"/>
              <a:t>是长度邻接矩阵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smtClean="0"/>
              <a:t>/ /</a:t>
            </a:r>
            <a:r>
              <a:rPr lang="zh-CN" altLang="en-US" sz="2000" smtClean="0"/>
              <a:t>计算</a:t>
            </a:r>
            <a:r>
              <a:rPr lang="en-US" altLang="zh-CN" sz="2000" smtClean="0"/>
              <a:t>c ( i 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) ( 0 &lt; k &lt; = n 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smtClean="0"/>
              <a:t>for(int k=1;k&lt;=n;k++)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smtClean="0"/>
              <a:t>	for (int i=1;i&lt;=n;i++)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smtClean="0"/>
              <a:t>	   for (int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 1 ;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&lt; = n ;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+ + 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smtClean="0"/>
              <a:t>		if (c(i,k,k-1)+c(k,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- 1) &lt; c (i,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- 1))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smtClean="0"/>
              <a:t>		   c(i,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k) = c(i, k, k - 1) + c(k,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- 1) 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000" smtClean="0"/>
              <a:t>		else c(i,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k) = c (i, 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, k - 1);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4E2B67-616F-4E8B-B787-941EAD60B986}" type="slidenum">
              <a:rPr lang="en-US" altLang="en-US" smtClean="0">
                <a:ea typeface="宋体" pitchFamily="2" charset="-122"/>
              </a:rPr>
              <a:pPr/>
              <a:t>22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</a:t>
            </a:r>
          </a:p>
        </p:txBody>
      </p:sp>
      <p:graphicFrame>
        <p:nvGraphicFramePr>
          <p:cNvPr id="1772613" name="Group 69"/>
          <p:cNvGraphicFramePr>
            <a:graphicFrameLocks noGrp="1"/>
          </p:cNvGraphicFramePr>
          <p:nvPr/>
        </p:nvGraphicFramePr>
        <p:xfrm>
          <a:off x="4495800" y="19510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5" name="Text Box 65"/>
          <p:cNvSpPr txBox="1">
            <a:spLocks noChangeArrowheads="1"/>
          </p:cNvSpPr>
          <p:nvPr/>
        </p:nvSpPr>
        <p:spPr bwMode="ltGray">
          <a:xfrm>
            <a:off x="4495800" y="14478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C0</a:t>
            </a:r>
          </a:p>
        </p:txBody>
      </p:sp>
      <p:pic>
        <p:nvPicPr>
          <p:cNvPr id="44076" name="Picture 66" descr="floy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37687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7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FA68C7-1266-4847-85B8-C2C88593FAD3}" type="slidenum">
              <a:rPr lang="en-US" altLang="en-US" smtClean="0">
                <a:ea typeface="宋体" pitchFamily="2" charset="-122"/>
              </a:rPr>
              <a:pPr/>
              <a:t>23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</a:p>
        </p:txBody>
      </p:sp>
      <p:graphicFrame>
        <p:nvGraphicFramePr>
          <p:cNvPr id="1773571" name="Group 3"/>
          <p:cNvGraphicFramePr>
            <a:graphicFrameLocks noGrp="1"/>
          </p:cNvGraphicFramePr>
          <p:nvPr/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9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C0</a:t>
            </a:r>
          </a:p>
        </p:txBody>
      </p:sp>
      <p:sp>
        <p:nvSpPr>
          <p:cNvPr id="45100" name="Text Box 45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c(i,j,1)=min(c(i,j,0), c(i,1,0)+c(1,j,0))</a:t>
            </a:r>
          </a:p>
        </p:txBody>
      </p:sp>
      <p:graphicFrame>
        <p:nvGraphicFramePr>
          <p:cNvPr id="1773614" name="Group 46"/>
          <p:cNvGraphicFramePr>
            <a:graphicFrameLocks noGrp="1"/>
          </p:cNvGraphicFramePr>
          <p:nvPr/>
        </p:nvGraphicFramePr>
        <p:xfrm>
          <a:off x="52959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41" name="Text Box 86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C1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66700" y="2889250"/>
            <a:ext cx="3767138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rot="16200000">
            <a:off x="263525" y="3252788"/>
            <a:ext cx="25193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419100" y="2165350"/>
            <a:ext cx="3767138" cy="25193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14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66B171-0473-4D86-8B96-CB5F50C737BA}" type="slidenum">
              <a:rPr lang="en-US" altLang="en-US" smtClean="0">
                <a:ea typeface="宋体" pitchFamily="2" charset="-122"/>
              </a:rPr>
              <a:pPr/>
              <a:t>24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</a:p>
        </p:txBody>
      </p:sp>
      <p:graphicFrame>
        <p:nvGraphicFramePr>
          <p:cNvPr id="1774595" name="Group 3"/>
          <p:cNvGraphicFramePr>
            <a:graphicFrameLocks noGrp="1"/>
          </p:cNvGraphicFramePr>
          <p:nvPr/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23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c(i,j,2)=min(c(i,j,1), c(i,2,1)+c(2,j,1))</a:t>
            </a:r>
          </a:p>
        </p:txBody>
      </p:sp>
      <p:graphicFrame>
        <p:nvGraphicFramePr>
          <p:cNvPr id="1774678" name="Group 86"/>
          <p:cNvGraphicFramePr>
            <a:graphicFrameLocks noGrp="1"/>
          </p:cNvGraphicFramePr>
          <p:nvPr/>
        </p:nvGraphicFramePr>
        <p:xfrm>
          <a:off x="52959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65" name="Text Box 85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C2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66700" y="3249613"/>
            <a:ext cx="37671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 rot="16200000">
            <a:off x="981075" y="3252788"/>
            <a:ext cx="25193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419100" y="2024063"/>
            <a:ext cx="3767138" cy="2519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16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934FE1-5AFB-4DF0-86E7-E9D3E73E51D0}" type="slidenum">
              <a:rPr lang="en-US" altLang="en-US" smtClean="0">
                <a:ea typeface="宋体" pitchFamily="2" charset="-122"/>
              </a:rPr>
              <a:pPr/>
              <a:t>25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</a:p>
        </p:txBody>
      </p:sp>
      <p:graphicFrame>
        <p:nvGraphicFramePr>
          <p:cNvPr id="1775619" name="Group 3"/>
          <p:cNvGraphicFramePr>
            <a:graphicFrameLocks noGrp="1"/>
          </p:cNvGraphicFramePr>
          <p:nvPr/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7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c(i,j,3)=min(c(i,j,2), c(i,3,2)+c(3,j,2))</a:t>
            </a:r>
          </a:p>
        </p:txBody>
      </p:sp>
      <p:graphicFrame>
        <p:nvGraphicFramePr>
          <p:cNvPr id="1775703" name="Group 87"/>
          <p:cNvGraphicFramePr>
            <a:graphicFrameLocks noGrp="1"/>
          </p:cNvGraphicFramePr>
          <p:nvPr/>
        </p:nvGraphicFramePr>
        <p:xfrm>
          <a:off x="52959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89" name="Text Box 85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C3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9100" y="2097088"/>
            <a:ext cx="3767138" cy="2519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266700" y="3786188"/>
            <a:ext cx="37671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rot="16200000">
            <a:off x="1697037" y="3252788"/>
            <a:ext cx="251936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9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7BC524-E8AA-44A0-8E13-484218FD04F3}" type="slidenum">
              <a:rPr lang="en-US" altLang="en-US" smtClean="0">
                <a:ea typeface="宋体" pitchFamily="2" charset="-122"/>
              </a:rPr>
              <a:pPr/>
              <a:t>26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Floyd</a:t>
            </a:r>
            <a:r>
              <a:rPr lang="zh-CN" altLang="en-US" smtClean="0"/>
              <a:t>算法例（续）</a:t>
            </a:r>
          </a:p>
        </p:txBody>
      </p:sp>
      <p:graphicFrame>
        <p:nvGraphicFramePr>
          <p:cNvPr id="1776643" name="Group 3"/>
          <p:cNvGraphicFramePr>
            <a:graphicFrameLocks noGrp="1"/>
          </p:cNvGraphicFramePr>
          <p:nvPr/>
        </p:nvGraphicFramePr>
        <p:xfrm>
          <a:off x="6096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1" name="Text Box 43"/>
          <p:cNvSpPr txBox="1">
            <a:spLocks noChangeArrowheads="1"/>
          </p:cNvSpPr>
          <p:nvPr/>
        </p:nvSpPr>
        <p:spPr bwMode="ltGray">
          <a:xfrm>
            <a:off x="609600" y="16383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C3</a:t>
            </a:r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ltGray">
          <a:xfrm>
            <a:off x="1905000" y="1524000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c(i,j,4)=min(c(i,j,3), c(i,4,3)+c(4,j,3))</a:t>
            </a:r>
          </a:p>
        </p:txBody>
      </p:sp>
      <p:graphicFrame>
        <p:nvGraphicFramePr>
          <p:cNvPr id="1776685" name="Group 45"/>
          <p:cNvGraphicFramePr>
            <a:graphicFrameLocks noGrp="1"/>
          </p:cNvGraphicFramePr>
          <p:nvPr/>
        </p:nvGraphicFramePr>
        <p:xfrm>
          <a:off x="5295900" y="2141538"/>
          <a:ext cx="3238500" cy="22860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  <a:gridCol w="647700"/>
                <a:gridCol w="647700"/>
                <a:gridCol w="6477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213" name="Text Box 85"/>
          <p:cNvSpPr txBox="1">
            <a:spLocks noChangeArrowheads="1"/>
          </p:cNvSpPr>
          <p:nvPr/>
        </p:nvSpPr>
        <p:spPr bwMode="ltGray">
          <a:xfrm>
            <a:off x="8153400" y="16383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C4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9100" y="2097088"/>
            <a:ext cx="3767138" cy="25193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>
            <a:off x="266700" y="4144963"/>
            <a:ext cx="37671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rot="16200000">
            <a:off x="2235200" y="3252788"/>
            <a:ext cx="2519363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21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9B8FEA-4794-41B2-8EE6-16A1C1B1D1A4}" type="slidenum">
              <a:rPr lang="en-US" altLang="en-US" smtClean="0">
                <a:ea typeface="宋体" pitchFamily="2" charset="-122"/>
              </a:rPr>
              <a:pPr/>
              <a:t>27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最终代码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void AdjacencyWDigraph&lt;T&gt;::AllPairs(T **c, int **kay)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All pairs shortest paths.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// Compute c[i][j] and kay[i][j] for all i and j.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initialize c[i][j] = c(i,j,0)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for (int i = 1; i &lt;= n; i++)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for (int j = 1; j &lt;= n; j++)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c[i][j] = a[i][j];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kay[i][j] = 0;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for (i = 1; i &lt;= n; i++)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c[i][i] = 0;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4DE63E-62F2-41C4-84F7-A010899C2C5C}" type="slidenum">
              <a:rPr lang="en-US" altLang="en-US" smtClean="0">
                <a:ea typeface="宋体" pitchFamily="2" charset="-122"/>
              </a:rPr>
              <a:pPr/>
              <a:t>28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最终代码（续）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compute c[i][j] = c(i,j,k)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for (int k = 1; k &lt;= n; k++)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for (int i = 1; i &lt;= n; i++)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for (int j = 1; j &lt;= n; j++)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T t1 = c[i][k];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T t2 = c[k][j];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T t3 = c[i][j];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if (t1 != NoEdge &amp;&amp; t2 != NoEdge &amp;&amp;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 (t3 == NoEdge || t1 + t2 &lt; t3))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   c[i][j] = t1 + t2;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   kay[i][j] = k;}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481E51-1E87-4F8F-B8C5-ABEE84B6138D}" type="slidenum">
              <a:rPr lang="en-US" altLang="en-US" smtClean="0">
                <a:ea typeface="宋体" pitchFamily="2" charset="-122"/>
              </a:rPr>
              <a:pPr/>
              <a:t>29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最短路径问题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无权图的最短路径问题</a:t>
            </a:r>
            <a:endParaRPr lang="en-US" altLang="zh-CN" smtClean="0"/>
          </a:p>
          <a:p>
            <a:pPr lvl="1"/>
            <a:r>
              <a:rPr lang="zh-CN" altLang="en-US" smtClean="0"/>
              <a:t>比较简单，即两点之间边数最少的路径</a:t>
            </a:r>
            <a:endParaRPr lang="en-US" altLang="zh-CN" smtClean="0"/>
          </a:p>
          <a:p>
            <a:r>
              <a:rPr lang="zh-CN" altLang="en-US" smtClean="0">
                <a:solidFill>
                  <a:srgbClr val="0000CC"/>
                </a:solidFill>
              </a:rPr>
              <a:t>有向带权图</a:t>
            </a:r>
            <a:r>
              <a:rPr lang="zh-CN" altLang="en-US" smtClean="0"/>
              <a:t>的最短路径问题</a:t>
            </a:r>
            <a:endParaRPr lang="en-US" altLang="zh-CN" smtClean="0"/>
          </a:p>
          <a:p>
            <a:pPr lvl="1"/>
            <a:r>
              <a:rPr lang="zh-CN" altLang="en-US" smtClean="0"/>
              <a:t>可理解为两地间交通费用最少问题</a:t>
            </a:r>
            <a:endParaRPr lang="en-US" altLang="zh-CN" smtClean="0"/>
          </a:p>
          <a:p>
            <a:pPr lvl="1"/>
            <a:r>
              <a:rPr lang="zh-CN" altLang="en-US" smtClean="0"/>
              <a:t>分为单源最短路径、每对点最短路径两类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47880D-2C80-421A-B752-0D6844FE9CDF}" type="slidenum">
              <a:rPr lang="en-US" altLang="en-US" smtClean="0">
                <a:ea typeface="宋体" pitchFamily="2" charset="-122"/>
              </a:rPr>
              <a:pPr/>
              <a:t>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最终代码（续）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void outputPath(int **kay, int i, int j)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// Actual code to output i to j path.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if (i == j) return;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if (kay[i][j] == 0) cout &lt;&lt; j &lt;&lt; ' ';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else {outputPath(kay, i, kay[i][j]);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         outputPath(kay, kay[i][j], j);}</a:t>
            </a:r>
          </a:p>
          <a:p>
            <a:pPr>
              <a:buClr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EBCC63-9379-4FF4-8EE8-6F1293BD4E2C}" type="slidenum">
              <a:rPr lang="en-US" altLang="en-US" smtClean="0">
                <a:ea typeface="宋体" pitchFamily="2" charset="-122"/>
              </a:rPr>
              <a:pPr/>
              <a:t>30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最终代码（续）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void OutputPath(T **c, int **kay, T NoEdge,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              int i, int j)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Output shortest path from i to j.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(c[i][j] == NoEdge) 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cout &lt;&lt; "There is no path from " &lt;&lt; i &lt;&lt; " to "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  &lt;&lt; j &lt;&lt; endl;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return;}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cout &lt;&lt; "The path is" &lt;&lt; endl;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cout &lt;&lt; i &lt;&lt; ' ';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outputPath(kay,i,j);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cout &lt;&lt; endl;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A36650-A720-48B2-B6B6-BAD2D0F0E3E3}" type="slidenum">
              <a:rPr lang="en-US" altLang="en-US" smtClean="0">
                <a:ea typeface="宋体" pitchFamily="2" charset="-122"/>
              </a:rPr>
              <a:pPr/>
              <a:t>31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最短路径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拓扑排序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关键路径</a:t>
            </a:r>
            <a:endParaRPr lang="en-US" altLang="zh-CN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984AA2-D4DB-447D-B642-D2A44E87A2C8}" type="slidenum">
              <a:rPr lang="en-US" altLang="en-US" smtClean="0">
                <a:ea typeface="宋体" pitchFamily="2" charset="-122"/>
              </a:rPr>
              <a:pPr/>
              <a:t>32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工程和有向无环图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371600"/>
            <a:ext cx="8150225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有向无环图是描述复杂工程的有效工具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mtClean="0"/>
              <a:t>工程可以分解为多个活动（</a:t>
            </a:r>
            <a:r>
              <a:rPr lang="en-US" altLang="zh-CN" smtClean="0"/>
              <a:t>Activity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活动之间具有前后约束关系</a:t>
            </a:r>
            <a:endParaRPr lang="en-US" altLang="zh-CN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工程问题转化为</a:t>
            </a:r>
            <a:endParaRPr lang="en-US" altLang="zh-CN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工程能否顺利进行？</a:t>
            </a:r>
            <a:endParaRPr lang="en-US" altLang="zh-CN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完成工程的最短时间是多少？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30B334-2C7F-499A-9B81-748FF5CEDAA6}" type="slidenum">
              <a:rPr lang="en-US" altLang="en-US" smtClean="0">
                <a:ea typeface="宋体" pitchFamily="2" charset="-122"/>
              </a:rPr>
              <a:pPr/>
              <a:t>33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拓扑排序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371600"/>
            <a:ext cx="8150225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偏序：集合中仅有部分成员之间可比较</a:t>
            </a:r>
            <a:endParaRPr lang="en-US" altLang="zh-CN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全序：集合中全体成员之间均可比较</a:t>
            </a:r>
            <a:endParaRPr lang="en-US" altLang="zh-CN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拓扑排序</a:t>
            </a:r>
            <a:r>
              <a:rPr lang="zh-CN" altLang="en-US" smtClean="0">
                <a:sym typeface="Wingdings" pitchFamily="2" charset="2"/>
              </a:rPr>
              <a:t>（</a:t>
            </a:r>
            <a:r>
              <a:rPr lang="en-US" altLang="zh-CN" smtClean="0">
                <a:sym typeface="Wingdings" pitchFamily="2" charset="2"/>
              </a:rPr>
              <a:t>Topological Sort</a:t>
            </a:r>
            <a:r>
              <a:rPr lang="zh-CN" altLang="en-US" smtClean="0">
                <a:sym typeface="Wingdings" pitchFamily="2" charset="2"/>
              </a:rPr>
              <a:t>）：由某个集合上的一个偏序得到该集合上的一个全序</a:t>
            </a:r>
          </a:p>
        </p:txBody>
      </p:sp>
      <p:grpSp>
        <p:nvGrpSpPr>
          <p:cNvPr id="55300" name="组合 51"/>
          <p:cNvGrpSpPr>
            <a:grpSpLocks/>
          </p:cNvGrpSpPr>
          <p:nvPr/>
        </p:nvGrpSpPr>
        <p:grpSpPr bwMode="auto">
          <a:xfrm>
            <a:off x="625475" y="3786188"/>
            <a:ext cx="2692400" cy="1974850"/>
            <a:chOff x="625464" y="3785939"/>
            <a:chExt cx="2692656" cy="1975105"/>
          </a:xfrm>
        </p:grpSpPr>
        <p:grpSp>
          <p:nvGrpSpPr>
            <p:cNvPr id="55328" name="组合 5"/>
            <p:cNvGrpSpPr>
              <a:grpSpLocks/>
            </p:cNvGrpSpPr>
            <p:nvPr/>
          </p:nvGrpSpPr>
          <p:grpSpPr bwMode="auto">
            <a:xfrm>
              <a:off x="625464" y="4505327"/>
              <a:ext cx="540000" cy="540001"/>
              <a:chOff x="625464" y="4505327"/>
              <a:chExt cx="540000" cy="540001"/>
            </a:xfrm>
          </p:grpSpPr>
          <p:sp>
            <p:nvSpPr>
              <p:cNvPr id="4" name="流程图: 联系 3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51" name="TextBox 4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1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29" name="组合 6"/>
            <p:cNvGrpSpPr>
              <a:grpSpLocks/>
            </p:cNvGrpSpPr>
            <p:nvPr/>
          </p:nvGrpSpPr>
          <p:grpSpPr bwMode="auto">
            <a:xfrm>
              <a:off x="1699956" y="3785939"/>
              <a:ext cx="540000" cy="540001"/>
              <a:chOff x="625464" y="4505327"/>
              <a:chExt cx="540000" cy="540001"/>
            </a:xfrm>
          </p:grpSpPr>
          <p:sp>
            <p:nvSpPr>
              <p:cNvPr id="8" name="流程图: 联系 7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47" name="TextBox 8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2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30" name="组合 9"/>
            <p:cNvGrpSpPr>
              <a:grpSpLocks/>
            </p:cNvGrpSpPr>
            <p:nvPr/>
          </p:nvGrpSpPr>
          <p:grpSpPr bwMode="auto">
            <a:xfrm>
              <a:off x="1701792" y="5221043"/>
              <a:ext cx="540000" cy="540001"/>
              <a:chOff x="625464" y="4505327"/>
              <a:chExt cx="540000" cy="540001"/>
            </a:xfrm>
          </p:grpSpPr>
          <p:sp>
            <p:nvSpPr>
              <p:cNvPr id="11" name="流程图: 联系 10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43" name="TextBox 11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3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31" name="组合 12"/>
            <p:cNvGrpSpPr>
              <a:grpSpLocks/>
            </p:cNvGrpSpPr>
            <p:nvPr/>
          </p:nvGrpSpPr>
          <p:grpSpPr bwMode="auto">
            <a:xfrm>
              <a:off x="2778120" y="4503491"/>
              <a:ext cx="540000" cy="540001"/>
              <a:chOff x="625464" y="4505327"/>
              <a:chExt cx="540000" cy="540001"/>
            </a:xfrm>
          </p:grpSpPr>
          <p:sp>
            <p:nvSpPr>
              <p:cNvPr id="14" name="流程图: 联系 13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39" name="TextBox 14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4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29" name="直接箭头连接符 28"/>
            <p:cNvCxnSpPr>
              <a:stCxn id="55351" idx="3"/>
              <a:endCxn id="55347" idx="1"/>
            </p:cNvCxnSpPr>
            <p:nvPr/>
          </p:nvCxnSpPr>
          <p:spPr bwMode="auto">
            <a:xfrm flipV="1">
              <a:off x="1165265" y="3970113"/>
              <a:ext cx="535039" cy="71923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55343" idx="1"/>
            </p:cNvCxnSpPr>
            <p:nvPr/>
          </p:nvCxnSpPr>
          <p:spPr bwMode="auto">
            <a:xfrm rot="16200000" flipH="1">
              <a:off x="1072375" y="4775883"/>
              <a:ext cx="720818" cy="53821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55347" idx="3"/>
              <a:endCxn id="55339" idx="1"/>
            </p:cNvCxnSpPr>
            <p:nvPr/>
          </p:nvCxnSpPr>
          <p:spPr bwMode="auto">
            <a:xfrm>
              <a:off x="2240106" y="3970113"/>
              <a:ext cx="538213" cy="7176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5343" idx="3"/>
              <a:endCxn id="55339" idx="1"/>
            </p:cNvCxnSpPr>
            <p:nvPr/>
          </p:nvCxnSpPr>
          <p:spPr bwMode="auto">
            <a:xfrm flipV="1">
              <a:off x="2241693" y="4687755"/>
              <a:ext cx="536626" cy="71764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01" name="组合 52"/>
          <p:cNvGrpSpPr>
            <a:grpSpLocks/>
          </p:cNvGrpSpPr>
          <p:nvPr/>
        </p:nvGrpSpPr>
        <p:grpSpPr bwMode="auto">
          <a:xfrm>
            <a:off x="4392613" y="4502150"/>
            <a:ext cx="4305300" cy="542925"/>
            <a:chOff x="4392612" y="4502697"/>
            <a:chExt cx="4305312" cy="542632"/>
          </a:xfrm>
        </p:grpSpPr>
        <p:grpSp>
          <p:nvGrpSpPr>
            <p:cNvPr id="55303" name="组合 15"/>
            <p:cNvGrpSpPr>
              <a:grpSpLocks/>
            </p:cNvGrpSpPr>
            <p:nvPr/>
          </p:nvGrpSpPr>
          <p:grpSpPr bwMode="auto">
            <a:xfrm>
              <a:off x="4392612" y="4505327"/>
              <a:ext cx="540000" cy="540001"/>
              <a:chOff x="625464" y="4505327"/>
              <a:chExt cx="540000" cy="540001"/>
            </a:xfrm>
          </p:grpSpPr>
          <p:sp>
            <p:nvSpPr>
              <p:cNvPr id="17" name="流程图: 联系 16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27" name="TextBox 17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1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04" name="组合 18"/>
            <p:cNvGrpSpPr>
              <a:grpSpLocks/>
            </p:cNvGrpSpPr>
            <p:nvPr/>
          </p:nvGrpSpPr>
          <p:grpSpPr bwMode="auto">
            <a:xfrm>
              <a:off x="5648328" y="4503491"/>
              <a:ext cx="540000" cy="540001"/>
              <a:chOff x="625464" y="4505327"/>
              <a:chExt cx="540000" cy="540001"/>
            </a:xfrm>
          </p:grpSpPr>
          <p:sp>
            <p:nvSpPr>
              <p:cNvPr id="20" name="流程图: 联系 19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23" name="TextBox 20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2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05" name="组合 21"/>
            <p:cNvGrpSpPr>
              <a:grpSpLocks/>
            </p:cNvGrpSpPr>
            <p:nvPr/>
          </p:nvGrpSpPr>
          <p:grpSpPr bwMode="auto">
            <a:xfrm>
              <a:off x="6902208" y="4505328"/>
              <a:ext cx="540000" cy="540001"/>
              <a:chOff x="625464" y="4505327"/>
              <a:chExt cx="540000" cy="540001"/>
            </a:xfrm>
          </p:grpSpPr>
          <p:sp>
            <p:nvSpPr>
              <p:cNvPr id="23" name="流程图: 联系 22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19" name="TextBox 23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3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5306" name="组合 24"/>
            <p:cNvGrpSpPr>
              <a:grpSpLocks/>
            </p:cNvGrpSpPr>
            <p:nvPr/>
          </p:nvGrpSpPr>
          <p:grpSpPr bwMode="auto">
            <a:xfrm>
              <a:off x="8157924" y="4503491"/>
              <a:ext cx="540000" cy="540001"/>
              <a:chOff x="625464" y="4505327"/>
              <a:chExt cx="540000" cy="540001"/>
            </a:xfrm>
          </p:grpSpPr>
          <p:sp>
            <p:nvSpPr>
              <p:cNvPr id="26" name="流程图: 联系 25"/>
              <p:cNvSpPr/>
              <p:nvPr/>
            </p:nvSpPr>
            <p:spPr bwMode="auto">
              <a:xfrm>
                <a:off x="625464" y="4505328"/>
                <a:ext cx="540000" cy="540000"/>
              </a:xfrm>
              <a:prstGeom prst="flowChartConnector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0" tIns="0" rIns="182880" bIns="0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 sz="24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15" name="TextBox 26"/>
              <p:cNvSpPr txBox="1">
                <a:spLocks noChangeArrowheads="1"/>
              </p:cNvSpPr>
              <p:nvPr/>
            </p:nvSpPr>
            <p:spPr bwMode="auto">
              <a:xfrm>
                <a:off x="625464" y="4505327"/>
                <a:ext cx="54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rgbClr val="FFFFFF"/>
                    </a:solidFill>
                  </a:rPr>
                  <a:t>V</a:t>
                </a:r>
                <a:r>
                  <a:rPr lang="en-US" altLang="zh-CN" b="1" baseline="-25000">
                    <a:solidFill>
                      <a:srgbClr val="FFFFFF"/>
                    </a:solidFill>
                  </a:rPr>
                  <a:t>4</a:t>
                </a:r>
                <a:endParaRPr lang="zh-CN" altLang="en-US" b="1" baseline="-2500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44" name="直接箭头连接符 43"/>
            <p:cNvCxnSpPr/>
            <p:nvPr/>
          </p:nvCxnSpPr>
          <p:spPr bwMode="auto">
            <a:xfrm>
              <a:off x="4930775" y="4864452"/>
              <a:ext cx="717552" cy="15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 bwMode="auto">
            <a:xfrm>
              <a:off x="6186492" y="4864452"/>
              <a:ext cx="717552" cy="15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 bwMode="auto">
            <a:xfrm>
              <a:off x="7442207" y="4864452"/>
              <a:ext cx="717552" cy="15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55323" idx="0"/>
              <a:endCxn id="55315" idx="0"/>
            </p:cNvCxnSpPr>
            <p:nvPr/>
          </p:nvCxnSpPr>
          <p:spPr bwMode="auto">
            <a:xfrm rot="5400000" flipH="1" flipV="1">
              <a:off x="7173126" y="3249362"/>
              <a:ext cx="1587" cy="2508257"/>
            </a:xfrm>
            <a:prstGeom prst="curvedConnector3">
              <a:avLst>
                <a:gd name="adj1" fmla="val 14395466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线连接符 50"/>
            <p:cNvCxnSpPr/>
            <p:nvPr/>
          </p:nvCxnSpPr>
          <p:spPr bwMode="auto">
            <a:xfrm rot="16200000" flipH="1">
              <a:off x="5826128" y="3789614"/>
              <a:ext cx="1586" cy="2509845"/>
            </a:xfrm>
            <a:prstGeom prst="curvedConnector3">
              <a:avLst>
                <a:gd name="adj1" fmla="val 14395466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30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563D7A-9172-4660-894A-FB0B3C260FF1}" type="slidenum">
              <a:rPr lang="en-US" altLang="en-US" smtClean="0">
                <a:ea typeface="宋体" pitchFamily="2" charset="-122"/>
              </a:rPr>
              <a:pPr/>
              <a:t>34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AOV</a:t>
            </a:r>
            <a:r>
              <a:rPr lang="zh-CN" altLang="en-US" smtClean="0"/>
              <a:t>图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371600"/>
            <a:ext cx="8150225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ym typeface="Wingdings" pitchFamily="2" charset="2"/>
              </a:rPr>
              <a:t>用顶点表示活动，用箭头表示活动间优先关系的有向图称为顶点活动网络（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Activity On Vertex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AOV</a:t>
            </a:r>
            <a:r>
              <a:rPr lang="zh-CN" altLang="en-US" smtClean="0">
                <a:sym typeface="Wingdings" pitchFamily="2" charset="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在顶点</a:t>
            </a:r>
            <a:r>
              <a:rPr lang="en-US" altLang="zh-CN" smtClean="0"/>
              <a:t>j</a:t>
            </a:r>
            <a:r>
              <a:rPr lang="zh-CN" altLang="en-US" smtClean="0"/>
              <a:t>之前，意味着活动</a:t>
            </a:r>
            <a:r>
              <a:rPr lang="en-US" altLang="zh-CN" smtClean="0"/>
              <a:t>i</a:t>
            </a:r>
            <a:r>
              <a:rPr lang="zh-CN" altLang="en-US" smtClean="0"/>
              <a:t>是活动</a:t>
            </a:r>
            <a:r>
              <a:rPr lang="en-US" altLang="zh-CN" smtClean="0"/>
              <a:t>j</a:t>
            </a:r>
            <a:r>
              <a:rPr lang="zh-CN" altLang="en-US" smtClean="0"/>
              <a:t>的先决条件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zh-CN" altLang="en-US" smtClean="0"/>
              <a:t>显然不应该出现有向环，否则“活动</a:t>
            </a:r>
            <a:r>
              <a:rPr lang="en-US" altLang="zh-CN" smtClean="0"/>
              <a:t>k</a:t>
            </a:r>
            <a:r>
              <a:rPr lang="zh-CN" altLang="en-US" smtClean="0"/>
              <a:t>是它自己的先决条件”，不成立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B9472A-DC6F-46E4-8C2A-BEFAEABB0CAD}" type="slidenum">
              <a:rPr lang="en-US" altLang="en-US" smtClean="0">
                <a:ea typeface="宋体" pitchFamily="2" charset="-122"/>
              </a:rPr>
              <a:pPr/>
              <a:t>35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AOV</a:t>
            </a:r>
            <a:r>
              <a:rPr lang="zh-CN" altLang="en-US" smtClean="0"/>
              <a:t>网络示例</a:t>
            </a:r>
          </a:p>
        </p:txBody>
      </p:sp>
      <p:pic>
        <p:nvPicPr>
          <p:cNvPr id="57347" name="Picture 4" descr="a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76400"/>
            <a:ext cx="4078288" cy="29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54995E-0A13-4C6F-91D0-20A00A552A62}" type="slidenum">
              <a:rPr lang="en-US" altLang="en-US" smtClean="0">
                <a:ea typeface="宋体" pitchFamily="2" charset="-122"/>
              </a:rPr>
              <a:pPr/>
              <a:t>36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拓扑序列例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123456</a:t>
            </a:r>
            <a:r>
              <a:rPr lang="zh-CN" altLang="en-US" smtClean="0"/>
              <a:t>、</a:t>
            </a:r>
            <a:r>
              <a:rPr lang="en-US" altLang="zh-CN" smtClean="0"/>
              <a:t>132456</a:t>
            </a:r>
            <a:r>
              <a:rPr lang="zh-CN" altLang="en-US" smtClean="0"/>
              <a:t>、</a:t>
            </a:r>
            <a:r>
              <a:rPr lang="en-US" altLang="zh-CN" smtClean="0"/>
              <a:t>215346</a:t>
            </a:r>
          </a:p>
          <a:p>
            <a:r>
              <a:rPr lang="en-US" altLang="zh-CN" smtClean="0"/>
              <a:t>142356</a:t>
            </a:r>
            <a:r>
              <a:rPr lang="zh-CN" altLang="en-US" smtClean="0"/>
              <a:t>不是！</a:t>
            </a:r>
          </a:p>
        </p:txBody>
      </p:sp>
      <p:pic>
        <p:nvPicPr>
          <p:cNvPr id="58372" name="Picture 4" descr="a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133600"/>
            <a:ext cx="4078288" cy="29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9FAC4F-A24A-4FE7-8EE6-A338B3D75A10}" type="slidenum">
              <a:rPr lang="en-US" altLang="en-US" smtClean="0">
                <a:ea typeface="宋体" pitchFamily="2" charset="-122"/>
              </a:rPr>
              <a:pPr/>
              <a:t>37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利用贪心算法进行拓扑排序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50" y="1371600"/>
            <a:ext cx="7970838" cy="5486400"/>
          </a:xfrm>
        </p:spPr>
        <p:txBody>
          <a:bodyPr/>
          <a:lstStyle/>
          <a:p>
            <a:r>
              <a:rPr lang="zh-CN" altLang="en-US" smtClean="0"/>
              <a:t>在有向图中选一个没有前驱的顶点且输出</a:t>
            </a:r>
            <a:endParaRPr lang="en-US" altLang="zh-CN" smtClean="0"/>
          </a:p>
          <a:p>
            <a:r>
              <a:rPr lang="zh-CN" altLang="en-US" smtClean="0"/>
              <a:t>从图中删除该顶点和所有从其发出的箭头</a:t>
            </a:r>
            <a:endParaRPr lang="en-US" altLang="zh-CN" smtClean="0"/>
          </a:p>
          <a:p>
            <a:r>
              <a:rPr lang="zh-CN" altLang="en-US" smtClean="0"/>
              <a:t>重复上述两步，直至所有顶点均已输出，或者当前图中不存在无前驱的顶点为止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312A292-B8F3-4251-8BF3-D1F53FB3BF01}" type="slidenum">
              <a:rPr lang="en-US" altLang="en-US" smtClean="0">
                <a:ea typeface="宋体" pitchFamily="2" charset="-122"/>
              </a:rPr>
              <a:pPr/>
              <a:t>38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算法描述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65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smtClean="0"/>
              <a:t>设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是有向图中的顶点数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设</a:t>
            </a:r>
            <a:r>
              <a:rPr lang="en-US" altLang="zh-CN" sz="2400" i="1" smtClean="0"/>
              <a:t>V</a:t>
            </a:r>
            <a:r>
              <a:rPr lang="zh-CN" altLang="en-US" sz="2400" smtClean="0"/>
              <a:t>是一个空序列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smtClean="0"/>
              <a:t>while 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true</a:t>
            </a:r>
            <a:r>
              <a:rPr lang="en-US" altLang="zh-CN" sz="2400" smtClean="0"/>
              <a:t>){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设</a:t>
            </a:r>
            <a:r>
              <a:rPr lang="en-US" altLang="zh-CN" sz="2400" i="1" smtClean="0"/>
              <a:t>w</a:t>
            </a:r>
            <a:r>
              <a:rPr lang="zh-CN" altLang="en-US" sz="2400" smtClean="0"/>
              <a:t>不存在入边（</a:t>
            </a:r>
            <a:r>
              <a:rPr lang="en-US" altLang="zh-CN" sz="2400" i="1" smtClean="0"/>
              <a:t>v</a:t>
            </a:r>
            <a:r>
              <a:rPr lang="en-US" altLang="zh-CN" sz="2400" smtClean="0"/>
              <a:t>,</a:t>
            </a:r>
            <a:r>
              <a:rPr lang="en-US" altLang="zh-CN" sz="2400" i="1" smtClean="0"/>
              <a:t>w</a:t>
            </a:r>
            <a:r>
              <a:rPr lang="zh-CN" altLang="en-US" sz="2400" smtClean="0"/>
              <a:t>），其中顶点</a:t>
            </a:r>
            <a:r>
              <a:rPr lang="en-US" altLang="zh-CN" sz="2400" i="1" smtClean="0"/>
              <a:t>v</a:t>
            </a:r>
            <a:r>
              <a:rPr lang="zh-CN" altLang="en-US" sz="2400" smtClean="0"/>
              <a:t>不在</a:t>
            </a:r>
            <a:r>
              <a:rPr lang="en-US" altLang="zh-CN" sz="2400" i="1" smtClean="0"/>
              <a:t>V</a:t>
            </a:r>
            <a:r>
              <a:rPr lang="zh-CN" altLang="en-US" sz="2400" smtClean="0"/>
              <a:t>中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	如果没有这样的</a:t>
            </a:r>
            <a:r>
              <a:rPr lang="en-US" altLang="zh-CN" sz="2400" i="1" smtClean="0"/>
              <a:t>w</a:t>
            </a:r>
            <a:r>
              <a:rPr lang="zh-CN" altLang="en-US" sz="2400" smtClean="0"/>
              <a:t>，</a:t>
            </a:r>
            <a:r>
              <a:rPr lang="en-US" altLang="zh-CN" sz="2400" i="1" smtClean="0"/>
              <a:t>break</a:t>
            </a: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把</a:t>
            </a:r>
            <a:r>
              <a:rPr lang="en-US" altLang="zh-CN" sz="2400" smtClean="0"/>
              <a:t>w</a:t>
            </a:r>
            <a:r>
              <a:rPr lang="zh-CN" altLang="en-US" sz="2400" smtClean="0"/>
              <a:t>添加到</a:t>
            </a:r>
            <a:r>
              <a:rPr lang="en-US" altLang="zh-CN" sz="2400" smtClean="0"/>
              <a:t>V</a:t>
            </a:r>
            <a:r>
              <a:rPr lang="zh-CN" altLang="en-US" sz="2400" smtClean="0"/>
              <a:t>的尾部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smtClean="0"/>
              <a:t>if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V</a:t>
            </a:r>
            <a:r>
              <a:rPr lang="zh-CN" altLang="en-US" sz="2400" smtClean="0"/>
              <a:t>中的顶点数少于</a:t>
            </a:r>
            <a:r>
              <a:rPr lang="en-US" altLang="zh-CN" sz="2400" i="1" smtClean="0"/>
              <a:t>n</a:t>
            </a:r>
            <a:r>
              <a:rPr lang="en-US" altLang="zh-CN" sz="2400" smtClean="0"/>
              <a:t>)</a:t>
            </a:r>
            <a:r>
              <a:rPr lang="zh-CN" altLang="en-US" sz="2400" smtClean="0"/>
              <a:t>算法失败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else</a:t>
            </a:r>
            <a:r>
              <a:rPr lang="en-US" altLang="zh-CN" sz="2400" i="1" smtClean="0"/>
              <a:t>V</a:t>
            </a:r>
            <a:r>
              <a:rPr lang="zh-CN" altLang="en-US" sz="2400" smtClean="0"/>
              <a:t>是一个拓扑序列</a:t>
            </a: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4D3348-6736-42DA-A020-A407B607964A}" type="slidenum">
              <a:rPr lang="en-US" altLang="en-US" smtClean="0">
                <a:ea typeface="宋体" pitchFamily="2" charset="-122"/>
              </a:rPr>
              <a:pPr/>
              <a:t>39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单源最短路径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有向图</a:t>
            </a:r>
            <a:r>
              <a:rPr lang="en-US" altLang="zh-CN" smtClean="0"/>
              <a:t>G</a:t>
            </a:r>
            <a:r>
              <a:rPr lang="zh-CN" altLang="en-US" smtClean="0"/>
              <a:t>，每条边都有非负权重（耗费）</a:t>
            </a:r>
          </a:p>
          <a:p>
            <a:r>
              <a:rPr lang="zh-CN" altLang="en-US" smtClean="0"/>
              <a:t>路径长度</a:t>
            </a:r>
            <a:r>
              <a:rPr lang="en-US" altLang="zh-CN" smtClean="0"/>
              <a:t>——</a:t>
            </a:r>
            <a:r>
              <a:rPr lang="zh-CN" altLang="en-US" smtClean="0"/>
              <a:t>路径中边的权重之和</a:t>
            </a:r>
          </a:p>
          <a:p>
            <a:r>
              <a:rPr lang="zh-CN" altLang="en-US" smtClean="0"/>
              <a:t>单源最短路径：给定源顶点</a:t>
            </a:r>
            <a:r>
              <a:rPr lang="en-US" altLang="zh-CN" smtClean="0"/>
              <a:t>s</a:t>
            </a:r>
            <a:r>
              <a:rPr lang="zh-CN" altLang="en-US" smtClean="0"/>
              <a:t>，求它到其他任意顶点（目的顶点）的最短路径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33B1A3-5016-4F90-9359-D2B261104AFC}" type="slidenum">
              <a:rPr lang="en-US" altLang="en-US" smtClean="0">
                <a:ea typeface="宋体" pitchFamily="2" charset="-122"/>
              </a:rPr>
              <a:pPr/>
              <a:t>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算法示例</a:t>
            </a: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A0CC9C-FA7D-47AB-BE93-8A58D33F9DB2}" type="slidenum">
              <a:rPr lang="en-US" altLang="en-US" smtClean="0">
                <a:ea typeface="宋体" pitchFamily="2" charset="-122"/>
              </a:rPr>
              <a:pPr/>
              <a:t>40</a:t>
            </a:fld>
            <a:endParaRPr lang="en-US" altLang="en-US" smtClean="0">
              <a:ea typeface="宋体" pitchFamily="2" charset="-122"/>
            </a:endParaRPr>
          </a:p>
        </p:txBody>
      </p:sp>
      <p:grpSp>
        <p:nvGrpSpPr>
          <p:cNvPr id="61444" name="组合 5"/>
          <p:cNvGrpSpPr>
            <a:grpSpLocks/>
          </p:cNvGrpSpPr>
          <p:nvPr/>
        </p:nvGrpSpPr>
        <p:grpSpPr bwMode="auto">
          <a:xfrm>
            <a:off x="804863" y="1635125"/>
            <a:ext cx="539750" cy="539750"/>
            <a:chOff x="625464" y="4505327"/>
            <a:chExt cx="540000" cy="540001"/>
          </a:xfrm>
        </p:grpSpPr>
        <p:sp>
          <p:nvSpPr>
            <p:cNvPr id="20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54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1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45" name="组合 6"/>
          <p:cNvGrpSpPr>
            <a:grpSpLocks/>
          </p:cNvGrpSpPr>
          <p:nvPr/>
        </p:nvGrpSpPr>
        <p:grpSpPr bwMode="auto">
          <a:xfrm>
            <a:off x="2058988" y="1635125"/>
            <a:ext cx="539750" cy="539750"/>
            <a:chOff x="625464" y="4505327"/>
            <a:chExt cx="540000" cy="540001"/>
          </a:xfrm>
        </p:grpSpPr>
        <p:sp>
          <p:nvSpPr>
            <p:cNvPr id="18" name="流程图: 联系 17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50" name="TextBox 18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46" name="组合 9"/>
          <p:cNvGrpSpPr>
            <a:grpSpLocks/>
          </p:cNvGrpSpPr>
          <p:nvPr/>
        </p:nvGrpSpPr>
        <p:grpSpPr bwMode="auto">
          <a:xfrm>
            <a:off x="2060575" y="2711450"/>
            <a:ext cx="539750" cy="539750"/>
            <a:chOff x="625464" y="4505327"/>
            <a:chExt cx="540000" cy="540001"/>
          </a:xfrm>
        </p:grpSpPr>
        <p:sp>
          <p:nvSpPr>
            <p:cNvPr id="16" name="流程图: 联系 15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46" name="TextBox 16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47" name="组合 12"/>
          <p:cNvGrpSpPr>
            <a:grpSpLocks/>
          </p:cNvGrpSpPr>
          <p:nvPr/>
        </p:nvGrpSpPr>
        <p:grpSpPr bwMode="auto">
          <a:xfrm>
            <a:off x="804863" y="2709863"/>
            <a:ext cx="539750" cy="539750"/>
            <a:chOff x="625464" y="4505327"/>
            <a:chExt cx="540000" cy="540001"/>
          </a:xfrm>
        </p:grpSpPr>
        <p:sp>
          <p:nvSpPr>
            <p:cNvPr id="14" name="流程图: 联系 1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42" name="TextBox 1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4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10" name="直接箭头连接符 9"/>
          <p:cNvCxnSpPr/>
          <p:nvPr/>
        </p:nvCxnSpPr>
        <p:spPr bwMode="auto">
          <a:xfrm>
            <a:off x="1343025" y="1993900"/>
            <a:ext cx="7175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0" idx="5"/>
            <a:endCxn id="17" idx="1"/>
          </p:cNvCxnSpPr>
          <p:nvPr/>
        </p:nvCxnSpPr>
        <p:spPr bwMode="auto">
          <a:xfrm rot="16200000" flipH="1">
            <a:off x="1262857" y="2097881"/>
            <a:ext cx="800100" cy="795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1546" idx="0"/>
            <a:endCxn id="18" idx="4"/>
          </p:cNvCxnSpPr>
          <p:nvPr/>
        </p:nvCxnSpPr>
        <p:spPr bwMode="auto">
          <a:xfrm rot="16200000" flipV="1">
            <a:off x="2061369" y="2442369"/>
            <a:ext cx="5365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1538" idx="0"/>
            <a:endCxn id="14" idx="4"/>
          </p:cNvCxnSpPr>
          <p:nvPr/>
        </p:nvCxnSpPr>
        <p:spPr bwMode="auto">
          <a:xfrm rot="5400000" flipH="1" flipV="1">
            <a:off x="805657" y="3518694"/>
            <a:ext cx="539750" cy="15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52" name="组合 22"/>
          <p:cNvGrpSpPr>
            <a:grpSpLocks/>
          </p:cNvGrpSpPr>
          <p:nvPr/>
        </p:nvGrpSpPr>
        <p:grpSpPr bwMode="auto">
          <a:xfrm>
            <a:off x="804863" y="3787775"/>
            <a:ext cx="539750" cy="539750"/>
            <a:chOff x="625464" y="4505327"/>
            <a:chExt cx="540000" cy="540001"/>
          </a:xfrm>
        </p:grpSpPr>
        <p:sp>
          <p:nvSpPr>
            <p:cNvPr id="24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38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6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53" name="组合 25"/>
          <p:cNvGrpSpPr>
            <a:grpSpLocks/>
          </p:cNvGrpSpPr>
          <p:nvPr/>
        </p:nvGrpSpPr>
        <p:grpSpPr bwMode="auto">
          <a:xfrm>
            <a:off x="2058988" y="3787775"/>
            <a:ext cx="539750" cy="539750"/>
            <a:chOff x="625464" y="4505327"/>
            <a:chExt cx="540000" cy="540001"/>
          </a:xfrm>
        </p:grpSpPr>
        <p:sp>
          <p:nvSpPr>
            <p:cNvPr id="27" name="流程图: 联系 26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34" name="TextBox 27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31" name="直接箭头连接符 30"/>
          <p:cNvCxnSpPr/>
          <p:nvPr/>
        </p:nvCxnSpPr>
        <p:spPr bwMode="auto">
          <a:xfrm>
            <a:off x="1343025" y="4144963"/>
            <a:ext cx="717550" cy="15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rot="16200000" flipH="1">
            <a:off x="1262857" y="3169444"/>
            <a:ext cx="800100" cy="795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4"/>
            <a:endCxn id="28" idx="0"/>
          </p:cNvCxnSpPr>
          <p:nvPr/>
        </p:nvCxnSpPr>
        <p:spPr bwMode="auto">
          <a:xfrm rot="5400000">
            <a:off x="2061369" y="3518694"/>
            <a:ext cx="5365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0" idx="4"/>
            <a:endCxn id="15" idx="0"/>
          </p:cNvCxnSpPr>
          <p:nvPr/>
        </p:nvCxnSpPr>
        <p:spPr bwMode="auto">
          <a:xfrm rot="5400000">
            <a:off x="808832" y="2442369"/>
            <a:ext cx="53340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58" name="组合 44"/>
          <p:cNvGrpSpPr>
            <a:grpSpLocks/>
          </p:cNvGrpSpPr>
          <p:nvPr/>
        </p:nvGrpSpPr>
        <p:grpSpPr bwMode="auto">
          <a:xfrm>
            <a:off x="3135313" y="1635125"/>
            <a:ext cx="539750" cy="539750"/>
            <a:chOff x="625464" y="4505327"/>
            <a:chExt cx="540000" cy="540001"/>
          </a:xfrm>
        </p:grpSpPr>
        <p:sp>
          <p:nvSpPr>
            <p:cNvPr id="46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30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1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59" name="组合 47"/>
          <p:cNvGrpSpPr>
            <a:grpSpLocks/>
          </p:cNvGrpSpPr>
          <p:nvPr/>
        </p:nvGrpSpPr>
        <p:grpSpPr bwMode="auto">
          <a:xfrm>
            <a:off x="4389438" y="1635125"/>
            <a:ext cx="539750" cy="539750"/>
            <a:chOff x="625464" y="4505327"/>
            <a:chExt cx="540000" cy="540001"/>
          </a:xfrm>
        </p:grpSpPr>
        <p:sp>
          <p:nvSpPr>
            <p:cNvPr id="49" name="流程图: 联系 48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26" name="TextBox 49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60" name="组合 9"/>
          <p:cNvGrpSpPr>
            <a:grpSpLocks/>
          </p:cNvGrpSpPr>
          <p:nvPr/>
        </p:nvGrpSpPr>
        <p:grpSpPr bwMode="auto">
          <a:xfrm>
            <a:off x="4391025" y="2711450"/>
            <a:ext cx="539750" cy="539750"/>
            <a:chOff x="625464" y="4505327"/>
            <a:chExt cx="540000" cy="540001"/>
          </a:xfrm>
        </p:grpSpPr>
        <p:sp>
          <p:nvSpPr>
            <p:cNvPr id="52" name="流程图: 联系 51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22" name="TextBox 52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61" name="组合 12"/>
          <p:cNvGrpSpPr>
            <a:grpSpLocks/>
          </p:cNvGrpSpPr>
          <p:nvPr/>
        </p:nvGrpSpPr>
        <p:grpSpPr bwMode="auto">
          <a:xfrm>
            <a:off x="3135313" y="2709863"/>
            <a:ext cx="539750" cy="539750"/>
            <a:chOff x="625464" y="4505327"/>
            <a:chExt cx="540000" cy="540001"/>
          </a:xfrm>
        </p:grpSpPr>
        <p:sp>
          <p:nvSpPr>
            <p:cNvPr id="55" name="流程图: 联系 54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18" name="TextBox 55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4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57" name="直接箭头连接符 56"/>
          <p:cNvCxnSpPr/>
          <p:nvPr/>
        </p:nvCxnSpPr>
        <p:spPr bwMode="auto">
          <a:xfrm>
            <a:off x="3673475" y="1993900"/>
            <a:ext cx="71755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 rot="16200000" flipH="1">
            <a:off x="3593307" y="2097881"/>
            <a:ext cx="800100" cy="79533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 bwMode="auto">
          <a:xfrm rot="16200000" flipV="1">
            <a:off x="4391819" y="2442369"/>
            <a:ext cx="5365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65" name="组合 63"/>
          <p:cNvGrpSpPr>
            <a:grpSpLocks/>
          </p:cNvGrpSpPr>
          <p:nvPr/>
        </p:nvGrpSpPr>
        <p:grpSpPr bwMode="auto">
          <a:xfrm>
            <a:off x="4389438" y="3787775"/>
            <a:ext cx="539750" cy="539750"/>
            <a:chOff x="625464" y="4505327"/>
            <a:chExt cx="540000" cy="540001"/>
          </a:xfrm>
        </p:grpSpPr>
        <p:sp>
          <p:nvSpPr>
            <p:cNvPr id="65" name="流程图: 联系 64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14" name="TextBox 65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68" name="直接箭头连接符 67"/>
          <p:cNvCxnSpPr/>
          <p:nvPr/>
        </p:nvCxnSpPr>
        <p:spPr bwMode="auto">
          <a:xfrm rot="16200000" flipH="1">
            <a:off x="3593307" y="3169444"/>
            <a:ext cx="800100" cy="795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 bwMode="auto">
          <a:xfrm rot="5400000">
            <a:off x="4391819" y="3518694"/>
            <a:ext cx="53657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 bwMode="auto">
          <a:xfrm rot="5400000">
            <a:off x="3137694" y="2442369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778120" y="5761044"/>
            <a:ext cx="4190570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r>
              <a:rPr lang="en-US" altLang="zh-CN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v</a:t>
            </a:r>
            <a:r>
              <a:rPr lang="en-US" altLang="zh-CN" sz="3000" b="1" cap="all" baseline="-2500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zh-CN" altLang="en-US" sz="3000" b="1" cap="all" baseline="-2500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61470" name="组合 74"/>
          <p:cNvGrpSpPr>
            <a:grpSpLocks/>
          </p:cNvGrpSpPr>
          <p:nvPr/>
        </p:nvGrpSpPr>
        <p:grpSpPr bwMode="auto">
          <a:xfrm>
            <a:off x="6543675" y="1635125"/>
            <a:ext cx="539750" cy="539750"/>
            <a:chOff x="625464" y="4505327"/>
            <a:chExt cx="540000" cy="540001"/>
          </a:xfrm>
        </p:grpSpPr>
        <p:sp>
          <p:nvSpPr>
            <p:cNvPr id="76" name="流程图: 联系 75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10" name="TextBox 76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71" name="组合 9"/>
          <p:cNvGrpSpPr>
            <a:grpSpLocks/>
          </p:cNvGrpSpPr>
          <p:nvPr/>
        </p:nvGrpSpPr>
        <p:grpSpPr bwMode="auto">
          <a:xfrm>
            <a:off x="6545263" y="2711450"/>
            <a:ext cx="539750" cy="539750"/>
            <a:chOff x="625464" y="4505327"/>
            <a:chExt cx="540000" cy="540001"/>
          </a:xfrm>
        </p:grpSpPr>
        <p:sp>
          <p:nvSpPr>
            <p:cNvPr id="79" name="流程图: 联系 78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06" name="TextBox 79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72" name="组合 12"/>
          <p:cNvGrpSpPr>
            <a:grpSpLocks/>
          </p:cNvGrpSpPr>
          <p:nvPr/>
        </p:nvGrpSpPr>
        <p:grpSpPr bwMode="auto">
          <a:xfrm>
            <a:off x="5289550" y="2709863"/>
            <a:ext cx="539750" cy="539750"/>
            <a:chOff x="625464" y="4505327"/>
            <a:chExt cx="540000" cy="540001"/>
          </a:xfrm>
        </p:grpSpPr>
        <p:sp>
          <p:nvSpPr>
            <p:cNvPr id="82" name="流程图: 联系 81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502" name="TextBox 82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4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86" name="直接箭头连接符 85"/>
          <p:cNvCxnSpPr/>
          <p:nvPr/>
        </p:nvCxnSpPr>
        <p:spPr bwMode="auto">
          <a:xfrm rot="16200000" flipV="1">
            <a:off x="6546056" y="2442369"/>
            <a:ext cx="53657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74" name="组合 86"/>
          <p:cNvGrpSpPr>
            <a:grpSpLocks/>
          </p:cNvGrpSpPr>
          <p:nvPr/>
        </p:nvGrpSpPr>
        <p:grpSpPr bwMode="auto">
          <a:xfrm>
            <a:off x="6543675" y="3787775"/>
            <a:ext cx="539750" cy="539750"/>
            <a:chOff x="625464" y="4505327"/>
            <a:chExt cx="540000" cy="540001"/>
          </a:xfrm>
        </p:grpSpPr>
        <p:sp>
          <p:nvSpPr>
            <p:cNvPr id="88" name="流程图: 联系 87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498" name="TextBox 88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90" name="直接箭头连接符 89"/>
          <p:cNvCxnSpPr/>
          <p:nvPr/>
        </p:nvCxnSpPr>
        <p:spPr bwMode="auto">
          <a:xfrm rot="16200000" flipH="1">
            <a:off x="5747544" y="3169444"/>
            <a:ext cx="800100" cy="7953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 bwMode="auto">
          <a:xfrm rot="5400000">
            <a:off x="6546056" y="3518694"/>
            <a:ext cx="53657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77" name="组合 92"/>
          <p:cNvGrpSpPr>
            <a:grpSpLocks/>
          </p:cNvGrpSpPr>
          <p:nvPr/>
        </p:nvGrpSpPr>
        <p:grpSpPr bwMode="auto">
          <a:xfrm>
            <a:off x="8156575" y="1635125"/>
            <a:ext cx="539750" cy="539750"/>
            <a:chOff x="625464" y="4505327"/>
            <a:chExt cx="540000" cy="540001"/>
          </a:xfrm>
        </p:grpSpPr>
        <p:sp>
          <p:nvSpPr>
            <p:cNvPr id="94" name="流程图: 联系 9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494" name="TextBox 9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1478" name="组合 9"/>
          <p:cNvGrpSpPr>
            <a:grpSpLocks/>
          </p:cNvGrpSpPr>
          <p:nvPr/>
        </p:nvGrpSpPr>
        <p:grpSpPr bwMode="auto">
          <a:xfrm>
            <a:off x="8158163" y="2711450"/>
            <a:ext cx="539750" cy="539750"/>
            <a:chOff x="625464" y="4505327"/>
            <a:chExt cx="540000" cy="540001"/>
          </a:xfrm>
        </p:grpSpPr>
        <p:sp>
          <p:nvSpPr>
            <p:cNvPr id="97" name="流程图: 联系 96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490" name="TextBox 97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102" name="直接箭头连接符 101"/>
          <p:cNvCxnSpPr/>
          <p:nvPr/>
        </p:nvCxnSpPr>
        <p:spPr bwMode="auto">
          <a:xfrm rot="16200000" flipV="1">
            <a:off x="8158956" y="2442369"/>
            <a:ext cx="536575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80" name="组合 102"/>
          <p:cNvGrpSpPr>
            <a:grpSpLocks/>
          </p:cNvGrpSpPr>
          <p:nvPr/>
        </p:nvGrpSpPr>
        <p:grpSpPr bwMode="auto">
          <a:xfrm>
            <a:off x="8156575" y="3787775"/>
            <a:ext cx="539750" cy="539750"/>
            <a:chOff x="625464" y="4505327"/>
            <a:chExt cx="540000" cy="540001"/>
          </a:xfrm>
        </p:grpSpPr>
        <p:sp>
          <p:nvSpPr>
            <p:cNvPr id="104" name="流程图: 联系 10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486" name="TextBox 10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107" name="直接箭头连接符 106"/>
          <p:cNvCxnSpPr/>
          <p:nvPr/>
        </p:nvCxnSpPr>
        <p:spPr bwMode="auto">
          <a:xfrm rot="5400000">
            <a:off x="8158956" y="3518694"/>
            <a:ext cx="536575" cy="158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82" name="TextBox 107"/>
          <p:cNvSpPr txBox="1">
            <a:spLocks noChangeArrowheads="1"/>
          </p:cNvSpPr>
          <p:nvPr/>
        </p:nvSpPr>
        <p:spPr bwMode="auto">
          <a:xfrm>
            <a:off x="1522413" y="4684713"/>
            <a:ext cx="7175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Step1                         Step2                        Step3                       Step4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算法细化</a:t>
            </a:r>
            <a:r>
              <a:rPr lang="en-US" altLang="zh-CN" smtClean="0"/>
              <a:t>——</a:t>
            </a:r>
            <a:r>
              <a:rPr lang="zh-CN" altLang="en-US" smtClean="0"/>
              <a:t>数据结构的选择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拓扑序列</a:t>
            </a:r>
            <a:r>
              <a:rPr lang="en-US" altLang="zh-CN" smtClean="0"/>
              <a:t>V</a:t>
            </a:r>
            <a:r>
              <a:rPr lang="zh-CN" altLang="en-US" smtClean="0"/>
              <a:t>如何描述？</a:t>
            </a:r>
            <a:br>
              <a:rPr lang="zh-CN" altLang="en-US" smtClean="0"/>
            </a:br>
            <a:r>
              <a:rPr lang="zh-CN" altLang="en-US" smtClean="0"/>
              <a:t>如何找出候选顶点？</a:t>
            </a:r>
          </a:p>
          <a:p>
            <a:r>
              <a:rPr lang="en-US" altLang="zh-CN" smtClean="0"/>
              <a:t>V——</a:t>
            </a:r>
            <a:r>
              <a:rPr lang="zh-CN" altLang="en-US" smtClean="0"/>
              <a:t>一维数组</a:t>
            </a:r>
            <a:r>
              <a:rPr lang="en-US" altLang="zh-CN" smtClean="0"/>
              <a:t>v</a:t>
            </a:r>
            <a:br>
              <a:rPr lang="en-US" altLang="zh-CN" smtClean="0"/>
            </a:br>
            <a:r>
              <a:rPr lang="zh-CN" altLang="en-US" smtClean="0"/>
              <a:t>栈</a:t>
            </a:r>
            <a:r>
              <a:rPr lang="en-US" altLang="zh-CN" smtClean="0"/>
              <a:t>——</a:t>
            </a:r>
            <a:r>
              <a:rPr lang="zh-CN" altLang="en-US" smtClean="0"/>
              <a:t>保存候选顶点</a:t>
            </a:r>
          </a:p>
          <a:p>
            <a:r>
              <a:rPr lang="en-US" altLang="zh-CN" smtClean="0"/>
              <a:t>InDegree——</a:t>
            </a:r>
            <a:r>
              <a:rPr lang="zh-CN" altLang="en-US" smtClean="0"/>
              <a:t>保存顶点当前入度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206583-D09D-46CB-B888-7C48DF2008D8}" type="slidenum">
              <a:rPr lang="en-US" altLang="en-US" smtClean="0">
                <a:ea typeface="宋体" pitchFamily="2" charset="-122"/>
              </a:rPr>
              <a:pPr/>
              <a:t>41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算法实现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初始</a:t>
            </a:r>
          </a:p>
          <a:p>
            <a:pPr lvl="1"/>
            <a:r>
              <a:rPr lang="en-US" altLang="zh-CN" smtClean="0"/>
              <a:t>V</a:t>
            </a:r>
            <a:r>
              <a:rPr lang="zh-CN" altLang="en-US" smtClean="0"/>
              <a:t>为空</a:t>
            </a:r>
          </a:p>
          <a:p>
            <a:pPr lvl="1"/>
            <a:r>
              <a:rPr lang="en-US" altLang="zh-CN" smtClean="0"/>
              <a:t>InDegree</a:t>
            </a:r>
            <a:r>
              <a:rPr lang="zh-CN" altLang="en-US" smtClean="0"/>
              <a:t>保存图中顶点入度</a:t>
            </a:r>
          </a:p>
          <a:p>
            <a:pPr lvl="1"/>
            <a:r>
              <a:rPr lang="zh-CN" altLang="en-US" smtClean="0"/>
              <a:t>将入度为</a:t>
            </a:r>
            <a:r>
              <a:rPr lang="en-US" altLang="zh-CN" smtClean="0"/>
              <a:t>0</a:t>
            </a:r>
            <a:r>
              <a:rPr lang="zh-CN" altLang="en-US" smtClean="0"/>
              <a:t>的顶点压栈</a:t>
            </a:r>
          </a:p>
          <a:p>
            <a:r>
              <a:rPr lang="zh-CN" altLang="en-US" smtClean="0"/>
              <a:t>每个步骤</a:t>
            </a:r>
          </a:p>
          <a:p>
            <a:pPr lvl="1"/>
            <a:r>
              <a:rPr lang="zh-CN" altLang="en-US" smtClean="0"/>
              <a:t>弹出栈顶顶点</a:t>
            </a:r>
            <a:r>
              <a:rPr lang="en-US" altLang="zh-CN" smtClean="0"/>
              <a:t>p</a:t>
            </a:r>
            <a:r>
              <a:rPr lang="zh-CN" altLang="en-US" smtClean="0"/>
              <a:t>，加入</a:t>
            </a:r>
            <a:r>
              <a:rPr lang="en-US" altLang="zh-CN" smtClean="0"/>
              <a:t>V</a:t>
            </a:r>
          </a:p>
          <a:p>
            <a:pPr lvl="1"/>
            <a:r>
              <a:rPr lang="zh-CN" altLang="en-US" smtClean="0"/>
              <a:t>并将</a:t>
            </a:r>
            <a:r>
              <a:rPr lang="en-US" altLang="zh-CN" smtClean="0"/>
              <a:t>p</a:t>
            </a:r>
            <a:r>
              <a:rPr lang="zh-CN" altLang="en-US" smtClean="0"/>
              <a:t>的每个邻接顶点的</a:t>
            </a:r>
            <a:r>
              <a:rPr lang="en-US" altLang="zh-CN" smtClean="0"/>
              <a:t>InDegree</a:t>
            </a:r>
            <a:r>
              <a:rPr lang="zh-CN" altLang="en-US" smtClean="0"/>
              <a:t>值减</a:t>
            </a:r>
            <a:r>
              <a:rPr lang="en-US" altLang="zh-CN" smtClean="0"/>
              <a:t>1</a:t>
            </a:r>
          </a:p>
          <a:p>
            <a:pPr lvl="1"/>
            <a:r>
              <a:rPr lang="zh-CN" altLang="en-US" smtClean="0"/>
              <a:t>若某个顶点的</a:t>
            </a:r>
            <a:r>
              <a:rPr lang="en-US" altLang="zh-CN" smtClean="0"/>
              <a:t>InDegree</a:t>
            </a:r>
            <a:r>
              <a:rPr lang="zh-CN" altLang="en-US" smtClean="0"/>
              <a:t>值变为</a:t>
            </a:r>
            <a:r>
              <a:rPr lang="en-US" altLang="zh-CN" smtClean="0"/>
              <a:t>0</a:t>
            </a:r>
            <a:r>
              <a:rPr lang="zh-CN" altLang="en-US" smtClean="0"/>
              <a:t>，将其压栈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B27596-D732-4E40-B2A1-339FA8077911}" type="slidenum">
              <a:rPr lang="en-US" altLang="en-US" smtClean="0">
                <a:ea typeface="宋体" pitchFamily="2" charset="-122"/>
              </a:rPr>
              <a:pPr/>
              <a:t>42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bool Network::Topological(int v[])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endParaRPr lang="en-US" altLang="zh-CN" sz="2000" smtClean="0">
              <a:solidFill>
                <a:srgbClr val="008000"/>
              </a:solidFill>
              <a:latin typeface="Tahoma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n = Vertices();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Compute in-degrees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*InDegree = new int [n+1];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InitializePos();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graph iterator array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for (int i = 1; i &lt;= n; i++)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initialize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InDegree[i] = 0;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2510EA-EBEE-4169-AA0A-8C72F4CB0561}" type="slidenum">
              <a:rPr lang="en-US" altLang="en-US" smtClean="0">
                <a:ea typeface="宋体" pitchFamily="2" charset="-122"/>
              </a:rPr>
              <a:pPr/>
              <a:t>43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实现（续）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for (i = 1; i &lt;= n; i++) 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</a:t>
            </a: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遍历所有顶点的出边，计算入度</a:t>
            </a:r>
          </a:p>
          <a:p>
            <a:pPr>
              <a:buClrTx/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u = Begin(i);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while (u) {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InDegree[u]++;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u = NextVertex(i);}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Stack vertices with zero in-degree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LinkedStack&lt;int&gt; S;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for (i = 1; i &lt;= n; i++)</a:t>
            </a:r>
          </a:p>
          <a:p>
            <a:pPr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if (!InDegree[i]) S.Add(i);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38BCB29-72F9-4545-8DA6-9E3C87AE9C1C}" type="slidenum">
              <a:rPr lang="en-US" altLang="en-US" smtClean="0">
                <a:ea typeface="宋体" pitchFamily="2" charset="-122"/>
              </a:rPr>
              <a:pPr/>
              <a:t>44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实现（续）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// Generate topological order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 = 0;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// cursor for array v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while (!S.IsEmpty()) 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select from stack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w;             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next vertex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S.Delete(w);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v[i++] = w;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int u = Begin(w);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while (u) {</a:t>
            </a: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// update in-degrees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InDegree[u]--;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8000"/>
                </a:solidFill>
                <a:latin typeface="Tahoma" pitchFamily="34" charset="0"/>
              </a:rPr>
              <a:t>         </a:t>
            </a: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if (!InDegree[u]) S.Add(u);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   u = NextVertex(w);}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   }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DeactivatePos();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delete [] InDegree;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   return (i == n);</a:t>
            </a:r>
          </a:p>
          <a:p>
            <a:pPr>
              <a:spcBef>
                <a:spcPct val="10000"/>
              </a:spcBef>
              <a:buClrTx/>
              <a:buFontTx/>
              <a:buNone/>
            </a:pPr>
            <a:r>
              <a:rPr lang="en-US" altLang="zh-CN" sz="200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endParaRPr lang="en-US" altLang="zh-CN" smtClean="0"/>
          </a:p>
        </p:txBody>
      </p:sp>
      <p:sp>
        <p:nvSpPr>
          <p:cNvPr id="66564" name="TextBox 3"/>
          <p:cNvSpPr txBox="1">
            <a:spLocks noChangeArrowheads="1"/>
          </p:cNvSpPr>
          <p:nvPr/>
        </p:nvSpPr>
        <p:spPr bwMode="auto">
          <a:xfrm>
            <a:off x="5827713" y="3608388"/>
            <a:ext cx="2870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时间复杂度是</a:t>
            </a:r>
            <a:r>
              <a:rPr lang="en-US" altLang="zh-CN" b="1">
                <a:solidFill>
                  <a:srgbClr val="FF0000"/>
                </a:solidFill>
              </a:rPr>
              <a:t>O(</a:t>
            </a:r>
            <a:r>
              <a:rPr lang="en-US" altLang="zh-CN" b="1" i="1">
                <a:solidFill>
                  <a:srgbClr val="FF0000"/>
                </a:solidFill>
              </a:rPr>
              <a:t>n+e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656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3731C3-5454-4394-BAF0-4B209DC03043}" type="slidenum">
              <a:rPr lang="en-US" altLang="en-US" smtClean="0">
                <a:ea typeface="宋体" pitchFamily="2" charset="-122"/>
              </a:rPr>
              <a:pPr/>
              <a:t>45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拓扑排序要点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入度为</a:t>
            </a:r>
            <a:r>
              <a:rPr lang="en-US" altLang="zh-CN" smtClean="0"/>
              <a:t>0</a:t>
            </a:r>
            <a:r>
              <a:rPr lang="zh-CN" altLang="en-US" smtClean="0"/>
              <a:t>的顶点即没有前驱活动的，或前驱活动都已经完成的顶点，工程可以从这个顶点所代表的活动开始或继续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算法每输出一个顶点之后，要删去从这个顶点发出的边，这意味着这个顶点所代表的活动已经完成，对于后续顶点所代表的活动来说，该前驱活动已经完成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0B665E-91E3-4DB0-9CDF-F326B9746C0E}" type="slidenum">
              <a:rPr lang="en-US" altLang="en-US" smtClean="0">
                <a:ea typeface="宋体" pitchFamily="2" charset="-122"/>
              </a:rPr>
              <a:pPr/>
              <a:t>46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拓扑排序要点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如果一个节点有多个直接后继，则拓扑排序的结果通常不唯一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由于</a:t>
            </a:r>
            <a:r>
              <a:rPr lang="en-US" altLang="zh-CN" smtClean="0"/>
              <a:t>AOV</a:t>
            </a:r>
            <a:r>
              <a:rPr lang="zh-CN" altLang="en-US" smtClean="0"/>
              <a:t>网络中各顶点的地位是平等的，每个顶点的编号是人为的，因此可以按照拓扑排序的结果重新安排顶点的序号，生成</a:t>
            </a:r>
            <a:r>
              <a:rPr lang="en-US" altLang="zh-CN" smtClean="0"/>
              <a:t>AOV</a:t>
            </a:r>
            <a:r>
              <a:rPr lang="zh-CN" altLang="en-US" smtClean="0"/>
              <a:t>网络的新的邻接矩阵存储表示。其中，对角线以下可以全为零。</a:t>
            </a: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5CF02E3-51AE-4F78-973E-54EBFB334F13}" type="slidenum">
              <a:rPr lang="en-US" altLang="en-US" smtClean="0">
                <a:ea typeface="宋体" pitchFamily="2" charset="-122"/>
              </a:rPr>
              <a:pPr/>
              <a:t>47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小练习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写出下图的所有拓扑排序结果</a:t>
            </a:r>
            <a:endParaRPr lang="en-US" altLang="zh-CN" smtClean="0"/>
          </a:p>
          <a:p>
            <a:pPr lvl="1"/>
            <a:r>
              <a:rPr lang="zh-CN" altLang="en-US" smtClean="0"/>
              <a:t>提示：共有</a:t>
            </a:r>
            <a:r>
              <a:rPr lang="en-US" altLang="zh-CN" smtClean="0"/>
              <a:t>7</a:t>
            </a:r>
            <a:r>
              <a:rPr lang="zh-CN" altLang="en-US" smtClean="0"/>
              <a:t>种</a:t>
            </a: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E3D580-F9DD-47B7-8557-6A2DF1331082}" type="slidenum">
              <a:rPr lang="en-US" altLang="en-US" smtClean="0">
                <a:ea typeface="宋体" pitchFamily="2" charset="-122"/>
              </a:rPr>
              <a:pPr/>
              <a:t>48</a:t>
            </a:fld>
            <a:endParaRPr lang="en-US" altLang="en-US" smtClean="0">
              <a:ea typeface="宋体" pitchFamily="2" charset="-122"/>
            </a:endParaRPr>
          </a:p>
        </p:txBody>
      </p:sp>
      <p:grpSp>
        <p:nvGrpSpPr>
          <p:cNvPr id="69637" name="组合 4"/>
          <p:cNvGrpSpPr>
            <a:grpSpLocks/>
          </p:cNvGrpSpPr>
          <p:nvPr/>
        </p:nvGrpSpPr>
        <p:grpSpPr bwMode="auto">
          <a:xfrm>
            <a:off x="2419350" y="3248025"/>
            <a:ext cx="539750" cy="539750"/>
            <a:chOff x="625464" y="4505327"/>
            <a:chExt cx="540000" cy="540001"/>
          </a:xfrm>
        </p:grpSpPr>
        <p:sp>
          <p:nvSpPr>
            <p:cNvPr id="6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72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1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9638" name="组合 7"/>
          <p:cNvGrpSpPr>
            <a:grpSpLocks/>
          </p:cNvGrpSpPr>
          <p:nvPr/>
        </p:nvGrpSpPr>
        <p:grpSpPr bwMode="auto">
          <a:xfrm>
            <a:off x="3673475" y="3248025"/>
            <a:ext cx="539750" cy="539750"/>
            <a:chOff x="625464" y="4505327"/>
            <a:chExt cx="540000" cy="540001"/>
          </a:xfrm>
        </p:grpSpPr>
        <p:sp>
          <p:nvSpPr>
            <p:cNvPr id="9" name="流程图: 联系 8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68" name="TextBox 9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2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9639" name="组合 9"/>
          <p:cNvGrpSpPr>
            <a:grpSpLocks/>
          </p:cNvGrpSpPr>
          <p:nvPr/>
        </p:nvGrpSpPr>
        <p:grpSpPr bwMode="auto">
          <a:xfrm>
            <a:off x="3675063" y="4324350"/>
            <a:ext cx="539750" cy="539750"/>
            <a:chOff x="625464" y="4505327"/>
            <a:chExt cx="540000" cy="540001"/>
          </a:xfrm>
        </p:grpSpPr>
        <p:sp>
          <p:nvSpPr>
            <p:cNvPr id="12" name="流程图: 联系 11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64" name="TextBox 12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6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9640" name="组合 12"/>
          <p:cNvGrpSpPr>
            <a:grpSpLocks/>
          </p:cNvGrpSpPr>
          <p:nvPr/>
        </p:nvGrpSpPr>
        <p:grpSpPr bwMode="auto">
          <a:xfrm>
            <a:off x="2419350" y="4322763"/>
            <a:ext cx="539750" cy="539750"/>
            <a:chOff x="625464" y="4505327"/>
            <a:chExt cx="540000" cy="540001"/>
          </a:xfrm>
        </p:grpSpPr>
        <p:sp>
          <p:nvSpPr>
            <p:cNvPr id="15" name="流程图: 联系 14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60" name="TextBox 15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5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 bwMode="auto">
          <a:xfrm>
            <a:off x="2957513" y="3606800"/>
            <a:ext cx="7175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9660" idx="3"/>
            <a:endCxn id="0" idx="3"/>
          </p:cNvCxnSpPr>
          <p:nvPr/>
        </p:nvCxnSpPr>
        <p:spPr bwMode="auto">
          <a:xfrm flipV="1">
            <a:off x="2959100" y="3708400"/>
            <a:ext cx="793750" cy="7985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643" name="组合 20"/>
          <p:cNvGrpSpPr>
            <a:grpSpLocks/>
          </p:cNvGrpSpPr>
          <p:nvPr/>
        </p:nvGrpSpPr>
        <p:grpSpPr bwMode="auto">
          <a:xfrm>
            <a:off x="4929188" y="3248025"/>
            <a:ext cx="539750" cy="539750"/>
            <a:chOff x="625464" y="4505327"/>
            <a:chExt cx="540000" cy="540001"/>
          </a:xfrm>
        </p:grpSpPr>
        <p:sp>
          <p:nvSpPr>
            <p:cNvPr id="22" name="流程图: 联系 3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56" name="TextBox 4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3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grpSp>
        <p:nvGrpSpPr>
          <p:cNvPr id="69644" name="组合 12"/>
          <p:cNvGrpSpPr>
            <a:grpSpLocks/>
          </p:cNvGrpSpPr>
          <p:nvPr/>
        </p:nvGrpSpPr>
        <p:grpSpPr bwMode="auto">
          <a:xfrm>
            <a:off x="4929188" y="4322763"/>
            <a:ext cx="539750" cy="539750"/>
            <a:chOff x="625464" y="4505327"/>
            <a:chExt cx="540000" cy="540001"/>
          </a:xfrm>
        </p:grpSpPr>
        <p:sp>
          <p:nvSpPr>
            <p:cNvPr id="25" name="流程图: 联系 24"/>
            <p:cNvSpPr/>
            <p:nvPr/>
          </p:nvSpPr>
          <p:spPr bwMode="auto">
            <a:xfrm>
              <a:off x="625464" y="4505328"/>
              <a:ext cx="540000" cy="54000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0" tIns="0" rIns="182880" bIns="0"/>
            <a:lstStyle/>
            <a:p>
              <a:pPr>
                <a:spcBef>
                  <a:spcPct val="50000"/>
                </a:spcBef>
                <a:defRPr/>
              </a:pPr>
              <a:endParaRPr lang="zh-CN" alt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652" name="TextBox 25"/>
            <p:cNvSpPr txBox="1">
              <a:spLocks noChangeArrowheads="1"/>
            </p:cNvSpPr>
            <p:nvPr/>
          </p:nvSpPr>
          <p:spPr bwMode="auto">
            <a:xfrm>
              <a:off x="625464" y="4505327"/>
              <a:ext cx="540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FFFFFF"/>
                  </a:solidFill>
                </a:rPr>
                <a:t>V</a:t>
              </a:r>
              <a:r>
                <a:rPr lang="en-US" altLang="zh-CN" b="1" baseline="-25000">
                  <a:solidFill>
                    <a:srgbClr val="FFFFFF"/>
                  </a:solidFill>
                </a:rPr>
                <a:t>4</a:t>
              </a:r>
              <a:endParaRPr lang="zh-CN" altLang="en-US" b="1" baseline="-2500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 bwMode="auto">
          <a:xfrm rot="5400000">
            <a:off x="4931569" y="4055269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>
            <a:off x="4213225" y="3608388"/>
            <a:ext cx="71755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 bwMode="auto">
          <a:xfrm>
            <a:off x="2957513" y="4681538"/>
            <a:ext cx="717550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>
            <a:off x="4213225" y="4683125"/>
            <a:ext cx="7175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最短路径</a:t>
            </a:r>
            <a:endParaRPr lang="en-US" altLang="zh-CN" smtClean="0"/>
          </a:p>
          <a:p>
            <a:r>
              <a:rPr lang="zh-CN" altLang="en-US" smtClean="0"/>
              <a:t>拓扑排序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关键路径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55FB3C-9640-4EFF-A5B8-A4504AAFD768}" type="slidenum">
              <a:rPr lang="en-US" altLang="en-US" smtClean="0">
                <a:ea typeface="宋体" pitchFamily="2" charset="-122"/>
              </a:rPr>
              <a:pPr/>
              <a:t>49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单源最短路径例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25604" name="Picture 4" descr="sh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775" y="1676400"/>
            <a:ext cx="7038975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094C4D-4EAE-4CE6-BEBE-0D9FC55C9411}" type="slidenum">
              <a:rPr lang="en-US" altLang="en-US" smtClean="0">
                <a:ea typeface="宋体" pitchFamily="2" charset="-122"/>
              </a:rPr>
              <a:pPr/>
              <a:t>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AOE</a:t>
            </a:r>
            <a:r>
              <a:rPr lang="zh-CN" altLang="en-US" smtClean="0"/>
              <a:t>网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一个带权的有向无环图，其中顶点表示事件，边表示活动，权表示活动持续的时间，则该图称为</a:t>
            </a:r>
            <a:r>
              <a:rPr lang="en-US" altLang="zh-CN" smtClean="0">
                <a:solidFill>
                  <a:schemeClr val="hlink"/>
                </a:solidFill>
              </a:rPr>
              <a:t>AOE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Activity On Edge</a:t>
            </a:r>
            <a:r>
              <a:rPr lang="zh-CN" altLang="en-US" smtClean="0"/>
              <a:t>）网</a:t>
            </a:r>
          </a:p>
        </p:txBody>
      </p:sp>
      <p:pic>
        <p:nvPicPr>
          <p:cNvPr id="71684" name="Picture 6" descr="ao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3070225"/>
            <a:ext cx="4973637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5827713" y="3070225"/>
            <a:ext cx="304958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左图所示工程：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zh-CN" altLang="en-US">
                <a:solidFill>
                  <a:srgbClr val="FF0000"/>
                </a:solidFill>
              </a:rPr>
              <a:t>个事件（里程碑）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11</a:t>
            </a:r>
            <a:r>
              <a:rPr lang="zh-CN" altLang="en-US">
                <a:solidFill>
                  <a:srgbClr val="FF0000"/>
                </a:solidFill>
              </a:rPr>
              <a:t>项活动（必须完成的工作）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 baseline="-25000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含义是：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a4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a5</a:t>
            </a:r>
            <a:r>
              <a:rPr lang="zh-CN" altLang="en-US">
                <a:solidFill>
                  <a:srgbClr val="FF0000"/>
                </a:solidFill>
              </a:rPr>
              <a:t>已完成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a7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a8</a:t>
            </a:r>
            <a:r>
              <a:rPr lang="zh-CN" altLang="en-US">
                <a:solidFill>
                  <a:srgbClr val="FF0000"/>
                </a:solidFill>
              </a:rPr>
              <a:t>可开始</a:t>
            </a:r>
          </a:p>
        </p:txBody>
      </p:sp>
      <p:sp>
        <p:nvSpPr>
          <p:cNvPr id="7168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42D588-E893-4067-B4F4-9C13076E62D3}" type="slidenum">
              <a:rPr lang="en-US" altLang="en-US" smtClean="0">
                <a:ea typeface="宋体" pitchFamily="2" charset="-122"/>
              </a:rPr>
              <a:pPr/>
              <a:t>50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关键路径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将</a:t>
            </a:r>
            <a:r>
              <a:rPr lang="en-US" altLang="zh-CN" smtClean="0"/>
              <a:t>AOE</a:t>
            </a:r>
            <a:r>
              <a:rPr lang="zh-CN" altLang="en-US" smtClean="0"/>
              <a:t>网看作一个工程</a:t>
            </a:r>
          </a:p>
          <a:p>
            <a:pPr lvl="1"/>
            <a:r>
              <a:rPr lang="zh-CN" altLang="en-US" smtClean="0"/>
              <a:t>只有一个入度为</a:t>
            </a:r>
            <a:r>
              <a:rPr lang="en-US" altLang="zh-CN" smtClean="0"/>
              <a:t>0</a:t>
            </a:r>
            <a:r>
              <a:rPr lang="zh-CN" altLang="en-US" smtClean="0"/>
              <a:t>的点（源点），一个出度为</a:t>
            </a:r>
            <a:r>
              <a:rPr lang="en-US" altLang="zh-CN" smtClean="0"/>
              <a:t>0</a:t>
            </a:r>
            <a:r>
              <a:rPr lang="zh-CN" altLang="en-US" smtClean="0"/>
              <a:t>的点（汇点）</a:t>
            </a:r>
          </a:p>
          <a:p>
            <a:pPr lvl="1"/>
            <a:r>
              <a:rPr lang="zh-CN" altLang="en-US" smtClean="0"/>
              <a:t>完成整个工程需要多少时间？哪些活动是影响工程进度的关键？</a:t>
            </a:r>
          </a:p>
          <a:p>
            <a:r>
              <a:rPr lang="zh-CN" altLang="en-US" smtClean="0">
                <a:solidFill>
                  <a:schemeClr val="accent2"/>
                </a:solidFill>
              </a:rPr>
              <a:t>关键路径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Critical Path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从源点到汇点长度（时间和）最长的路径</a:t>
            </a:r>
          </a:p>
          <a:p>
            <a:pPr lvl="1"/>
            <a:r>
              <a:rPr lang="zh-CN" altLang="en-US" smtClean="0"/>
              <a:t>长度</a:t>
            </a:r>
            <a:r>
              <a:rPr lang="en-US" altLang="zh-CN" smtClean="0"/>
              <a:t>——</a:t>
            </a:r>
            <a:r>
              <a:rPr lang="zh-CN" altLang="en-US" smtClean="0"/>
              <a:t>完成工程的最短时间</a:t>
            </a:r>
          </a:p>
          <a:p>
            <a:pPr lvl="1"/>
            <a:r>
              <a:rPr lang="zh-CN" altLang="en-US" smtClean="0"/>
              <a:t>上例：</a:t>
            </a:r>
            <a:r>
              <a:rPr lang="en-US" altLang="zh-CN" smtClean="0"/>
              <a:t>(v</a:t>
            </a:r>
            <a:r>
              <a:rPr lang="en-US" altLang="zh-CN" baseline="-25000" smtClean="0"/>
              <a:t>1</a:t>
            </a:r>
            <a:r>
              <a:rPr lang="en-US" altLang="zh-CN" smtClean="0"/>
              <a:t>, v</a:t>
            </a:r>
            <a:r>
              <a:rPr lang="en-US" altLang="zh-CN" baseline="-25000" smtClean="0"/>
              <a:t>2</a:t>
            </a:r>
            <a:r>
              <a:rPr lang="en-US" altLang="zh-CN" smtClean="0"/>
              <a:t>, v</a:t>
            </a:r>
            <a:r>
              <a:rPr lang="en-US" altLang="zh-CN" baseline="-25000" smtClean="0"/>
              <a:t>5</a:t>
            </a:r>
            <a:r>
              <a:rPr lang="en-US" altLang="zh-CN" smtClean="0"/>
              <a:t>, v</a:t>
            </a:r>
            <a:r>
              <a:rPr lang="en-US" altLang="zh-CN" baseline="-25000" smtClean="0"/>
              <a:t>8</a:t>
            </a:r>
            <a:r>
              <a:rPr lang="en-US" altLang="zh-CN" smtClean="0"/>
              <a:t>, v</a:t>
            </a:r>
            <a:r>
              <a:rPr lang="en-US" altLang="zh-CN" baseline="-25000" smtClean="0"/>
              <a:t>9</a:t>
            </a:r>
            <a:r>
              <a:rPr lang="en-US" altLang="zh-CN" smtClean="0"/>
              <a:t>)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CE5357-4DCE-4DBC-A0C8-87C512091ACA}" type="slidenum">
              <a:rPr lang="en-US" altLang="en-US" smtClean="0">
                <a:ea typeface="宋体" pitchFamily="2" charset="-122"/>
              </a:rPr>
              <a:pPr/>
              <a:t>51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关键活动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源点</a:t>
            </a:r>
            <a:r>
              <a:rPr lang="en-US" altLang="zh-CN" smtClean="0"/>
              <a:t>v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Wingdings" pitchFamily="2" charset="2"/>
              </a:rPr>
              <a:t>v</a:t>
            </a:r>
            <a:r>
              <a:rPr lang="en-US" altLang="zh-CN" baseline="-25000" smtClean="0">
                <a:sym typeface="Wingdings" pitchFamily="2" charset="2"/>
              </a:rPr>
              <a:t>i</a:t>
            </a:r>
            <a:r>
              <a:rPr lang="zh-CN" altLang="en-US" smtClean="0">
                <a:sym typeface="Wingdings" pitchFamily="2" charset="2"/>
              </a:rPr>
              <a:t>的最长路径长度：</a:t>
            </a:r>
            <a:br>
              <a:rPr lang="zh-CN" altLang="en-US" smtClean="0">
                <a:sym typeface="Wingdings" pitchFamily="2" charset="2"/>
              </a:rPr>
            </a:br>
            <a:r>
              <a:rPr lang="zh-CN" altLang="en-US" smtClean="0">
                <a:sym typeface="Wingdings" pitchFamily="2" charset="2"/>
              </a:rPr>
              <a:t>事件</a:t>
            </a:r>
            <a:r>
              <a:rPr lang="en-US" altLang="zh-CN" smtClean="0">
                <a:sym typeface="Wingdings" pitchFamily="2" charset="2"/>
              </a:rPr>
              <a:t>v</a:t>
            </a:r>
            <a:r>
              <a:rPr lang="en-US" altLang="zh-CN" baseline="-25000" smtClean="0">
                <a:sym typeface="Wingdings" pitchFamily="2" charset="2"/>
              </a:rPr>
              <a:t>i</a:t>
            </a:r>
            <a:r>
              <a:rPr lang="zh-CN" altLang="en-US" smtClean="0">
                <a:sym typeface="Wingdings" pitchFamily="2" charset="2"/>
              </a:rPr>
              <a:t>的最早发生时间，</a:t>
            </a:r>
            <a:br>
              <a:rPr lang="zh-CN" altLang="en-US" smtClean="0">
                <a:sym typeface="Wingdings" pitchFamily="2" charset="2"/>
              </a:rPr>
            </a:br>
            <a:r>
              <a:rPr lang="en-US" altLang="zh-CN" smtClean="0">
                <a:sym typeface="Wingdings" pitchFamily="2" charset="2"/>
              </a:rPr>
              <a:t>v</a:t>
            </a:r>
            <a:r>
              <a:rPr lang="en-US" altLang="zh-CN" baseline="-25000" smtClean="0">
                <a:sym typeface="Wingdings" pitchFamily="2" charset="2"/>
              </a:rPr>
              <a:t>i</a:t>
            </a:r>
            <a:r>
              <a:rPr lang="zh-CN" altLang="en-US" smtClean="0">
                <a:sym typeface="Wingdings" pitchFamily="2" charset="2"/>
              </a:rPr>
              <a:t>发出的所有边（活动）的最早开始时间</a:t>
            </a:r>
          </a:p>
          <a:p>
            <a:r>
              <a:rPr lang="en-US" altLang="zh-CN" smtClean="0"/>
              <a:t>e(i)</a:t>
            </a:r>
            <a:r>
              <a:rPr lang="zh-CN" altLang="en-US" smtClean="0"/>
              <a:t>：活动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的最早开始时间</a:t>
            </a:r>
          </a:p>
          <a:p>
            <a:r>
              <a:rPr lang="zh-CN" altLang="en-US" smtClean="0"/>
              <a:t>最迟开始时间：</a:t>
            </a:r>
            <a:r>
              <a:rPr lang="en-US" altLang="zh-CN" smtClean="0"/>
              <a:t>l(i)</a:t>
            </a:r>
            <a:r>
              <a:rPr lang="zh-CN" altLang="en-US" smtClean="0"/>
              <a:t>，前提：不影响工程进度</a:t>
            </a:r>
          </a:p>
          <a:p>
            <a:r>
              <a:rPr lang="en-US" altLang="zh-CN" smtClean="0"/>
              <a:t>l(i)=e(i)</a:t>
            </a:r>
            <a:r>
              <a:rPr lang="zh-CN" altLang="en-US" smtClean="0"/>
              <a:t>：关键活动</a:t>
            </a:r>
          </a:p>
          <a:p>
            <a:r>
              <a:rPr lang="zh-CN" altLang="en-US" smtClean="0"/>
              <a:t>关键路径上的活动都是关键活动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通过计算</a:t>
            </a:r>
            <a:r>
              <a:rPr lang="en-US" altLang="zh-CN" smtClean="0">
                <a:solidFill>
                  <a:srgbClr val="FF0000"/>
                </a:solidFill>
              </a:rPr>
              <a:t>l(i)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e(i)</a:t>
            </a:r>
            <a:r>
              <a:rPr lang="zh-CN" altLang="en-US" smtClean="0">
                <a:solidFill>
                  <a:srgbClr val="FF0000"/>
                </a:solidFill>
              </a:rPr>
              <a:t>寻找关键活动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ECB72B-875A-4B63-A0B1-373B3EAAD164}" type="slidenum">
              <a:rPr lang="en-US" altLang="en-US" smtClean="0">
                <a:ea typeface="宋体" pitchFamily="2" charset="-122"/>
              </a:rPr>
              <a:pPr/>
              <a:t>52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l(i)</a:t>
            </a:r>
            <a:r>
              <a:rPr lang="zh-CN" altLang="en-US" smtClean="0"/>
              <a:t>和</a:t>
            </a:r>
            <a:r>
              <a:rPr lang="en-US" altLang="zh-CN" smtClean="0"/>
              <a:t>e(i)</a:t>
            </a:r>
            <a:r>
              <a:rPr lang="zh-CN" altLang="en-US" smtClean="0"/>
              <a:t>的计算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事件的最早发生时间</a:t>
            </a:r>
            <a:r>
              <a:rPr lang="en-US" altLang="zh-CN" smtClean="0"/>
              <a:t>ve(j)</a:t>
            </a:r>
            <a:br>
              <a:rPr lang="en-US" altLang="zh-CN" smtClean="0"/>
            </a:br>
            <a:r>
              <a:rPr lang="zh-CN" altLang="en-US" smtClean="0"/>
              <a:t>最迟发生时间</a:t>
            </a:r>
            <a:r>
              <a:rPr lang="en-US" altLang="zh-CN" smtClean="0"/>
              <a:t>vl(j)</a:t>
            </a:r>
          </a:p>
          <a:p>
            <a:r>
              <a:rPr lang="zh-CN" altLang="en-US" smtClean="0"/>
              <a:t>活动</a:t>
            </a:r>
            <a:r>
              <a:rPr lang="en-US" altLang="zh-CN" smtClean="0"/>
              <a:t>a</a:t>
            </a:r>
            <a:r>
              <a:rPr lang="en-US" altLang="zh-CN" baseline="-25000" smtClean="0"/>
              <a:t>i</a:t>
            </a:r>
            <a:r>
              <a:rPr lang="zh-CN" altLang="en-US" smtClean="0"/>
              <a:t>由边</a:t>
            </a:r>
            <a:r>
              <a:rPr lang="en-US" altLang="zh-CN" smtClean="0"/>
              <a:t>&lt;j, k&gt;</a:t>
            </a:r>
            <a:r>
              <a:rPr lang="zh-CN" altLang="en-US" smtClean="0"/>
              <a:t>表示</a:t>
            </a:r>
            <a:br>
              <a:rPr lang="zh-CN" altLang="en-US" smtClean="0"/>
            </a:br>
            <a:r>
              <a:rPr lang="en-US" altLang="zh-CN" smtClean="0"/>
              <a:t>dut(&lt;j, k&gt;)</a:t>
            </a:r>
            <a:r>
              <a:rPr lang="zh-CN" altLang="en-US" smtClean="0"/>
              <a:t>表示其持续时间，则有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e(i)=ve(j)   </a:t>
            </a:r>
          </a:p>
          <a:p>
            <a:pPr lvl="1"/>
            <a:r>
              <a:rPr lang="zh-CN" altLang="en-US" smtClean="0"/>
              <a:t>含义是：活动</a:t>
            </a:r>
            <a:r>
              <a:rPr lang="en-US" altLang="zh-CN" smtClean="0"/>
              <a:t>i</a:t>
            </a:r>
            <a:r>
              <a:rPr lang="zh-CN" altLang="en-US" smtClean="0"/>
              <a:t>要想开始至少需要等待的时间</a:t>
            </a:r>
            <a:endParaRPr lang="en-US" altLang="zh-CN" smtClean="0"/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l(i)=vl(k)-dut(&lt;j, k&gt;)</a:t>
            </a:r>
          </a:p>
          <a:p>
            <a:pPr lvl="1"/>
            <a:r>
              <a:rPr lang="zh-CN" altLang="en-US" smtClean="0"/>
              <a:t>含义是：活动</a:t>
            </a:r>
            <a:r>
              <a:rPr lang="en-US" altLang="zh-CN" smtClean="0"/>
              <a:t>i</a:t>
            </a:r>
            <a:r>
              <a:rPr lang="zh-CN" altLang="en-US" smtClean="0"/>
              <a:t>开始之前最多空闲的时间</a:t>
            </a:r>
            <a:endParaRPr lang="en-US" altLang="zh-CN" smtClean="0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ltGray">
          <a:xfrm>
            <a:off x="5791200" y="2362200"/>
            <a:ext cx="2667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ltGray">
          <a:xfrm>
            <a:off x="5410200" y="21336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j</a:t>
            </a:r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ltGray">
          <a:xfrm>
            <a:off x="8458200" y="21336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ltGray">
          <a:xfrm>
            <a:off x="6781800" y="1828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  <a:r>
              <a:rPr lang="en-US" altLang="zh-CN" baseline="-25000"/>
              <a:t>i</a:t>
            </a:r>
            <a:endParaRPr lang="en-US" altLang="zh-CN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ltGray">
          <a:xfrm>
            <a:off x="6629400" y="2286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dut</a:t>
            </a:r>
          </a:p>
        </p:txBody>
      </p:sp>
      <p:sp>
        <p:nvSpPr>
          <p:cNvPr id="9" name="矩形 8"/>
          <p:cNvSpPr/>
          <p:nvPr/>
        </p:nvSpPr>
        <p:spPr>
          <a:xfrm>
            <a:off x="1129164" y="5924598"/>
            <a:ext cx="6739345" cy="55399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求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e(</a:t>
            </a:r>
            <a:r>
              <a:rPr lang="en-US" altLang="zh-CN" sz="3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i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)</a:t>
            </a: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和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l(</a:t>
            </a:r>
            <a:r>
              <a:rPr lang="en-US" altLang="zh-CN" sz="3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i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)</a:t>
            </a: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可以转换为求</a:t>
            </a:r>
            <a:r>
              <a:rPr lang="en-US" altLang="zh-CN" sz="3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ve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(j)</a:t>
            </a: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和</a:t>
            </a:r>
            <a:r>
              <a:rPr lang="en-US" altLang="zh-CN" sz="30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vl</a:t>
            </a:r>
            <a:r>
              <a:rPr lang="en-US" altLang="zh-CN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(k)</a:t>
            </a:r>
            <a:r>
              <a:rPr lang="zh-CN" alt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Gabriola" pitchFamily="82" charset="0"/>
              </a:rPr>
              <a:t>的问题</a:t>
            </a:r>
          </a:p>
        </p:txBody>
      </p:sp>
      <p:sp>
        <p:nvSpPr>
          <p:cNvPr id="7476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2643C9-CDA1-4C00-A5BC-7EF10865DE20}" type="slidenum">
              <a:rPr lang="en-US" altLang="en-US" smtClean="0">
                <a:ea typeface="宋体" pitchFamily="2" charset="-122"/>
              </a:rPr>
              <a:pPr/>
              <a:t>53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ve(i)</a:t>
            </a:r>
            <a:r>
              <a:rPr lang="zh-CN" altLang="en-US" smtClean="0"/>
              <a:t>的计算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由</a:t>
            </a:r>
            <a:r>
              <a:rPr lang="en-US" altLang="zh-CN" smtClean="0"/>
              <a:t>ve(0)=0</a:t>
            </a:r>
            <a:r>
              <a:rPr lang="zh-CN" altLang="en-US" smtClean="0"/>
              <a:t>向前递推</a:t>
            </a:r>
            <a:br>
              <a:rPr lang="zh-CN" altLang="en-US" smtClean="0"/>
            </a:br>
            <a:r>
              <a:rPr lang="en-US" altLang="zh-CN" smtClean="0"/>
              <a:t>ve(j)=</a:t>
            </a:r>
            <a:r>
              <a:rPr lang="en-US" altLang="zh-CN" smtClean="0">
                <a:solidFill>
                  <a:srgbClr val="0000CC"/>
                </a:solidFill>
              </a:rPr>
              <a:t>max</a:t>
            </a:r>
            <a:r>
              <a:rPr lang="en-US" altLang="zh-CN" smtClean="0"/>
              <a:t>{ve(i)+dut(&lt;i, j&gt;)}</a:t>
            </a:r>
            <a:r>
              <a:rPr lang="zh-CN" altLang="en-US" smtClean="0"/>
              <a:t>，</a:t>
            </a:r>
            <a:r>
              <a:rPr lang="en-US" altLang="zh-CN" smtClean="0"/>
              <a:t>&lt;i, j&gt;</a:t>
            </a:r>
            <a:r>
              <a:rPr lang="en-US" altLang="zh-CN" smtClean="0">
                <a:latin typeface="宋体" pitchFamily="2" charset="-122"/>
              </a:rPr>
              <a:t>∈</a:t>
            </a:r>
            <a:r>
              <a:rPr lang="en-US" altLang="zh-CN" smtClean="0"/>
              <a:t>E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ltGray">
          <a:xfrm>
            <a:off x="1676400" y="2895600"/>
            <a:ext cx="1143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ltGray">
          <a:xfrm>
            <a:off x="1295400" y="26670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i</a:t>
            </a:r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ltGray">
          <a:xfrm>
            <a:off x="2819400" y="32766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j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ltGray">
          <a:xfrm>
            <a:off x="1676400" y="3505200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ltGray">
          <a:xfrm>
            <a:off x="1295400" y="32766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i</a:t>
            </a: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ltGray">
          <a:xfrm flipV="1">
            <a:off x="1676400" y="3581400"/>
            <a:ext cx="1219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ltGray">
          <a:xfrm>
            <a:off x="1295400" y="38862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i</a:t>
            </a:r>
          </a:p>
        </p:txBody>
      </p:sp>
      <p:sp>
        <p:nvSpPr>
          <p:cNvPr id="75787" name="Text Box 18"/>
          <p:cNvSpPr txBox="1">
            <a:spLocks noChangeArrowheads="1"/>
          </p:cNvSpPr>
          <p:nvPr/>
        </p:nvSpPr>
        <p:spPr bwMode="ltGray">
          <a:xfrm>
            <a:off x="3505200" y="2927350"/>
            <a:ext cx="426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事件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的开始依赖于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  <a:ea typeface="黑体" pitchFamily="49" charset="-122"/>
              </a:rPr>
              <a:t>所有</a:t>
            </a:r>
            <a:r>
              <a:rPr lang="zh-CN" altLang="en-US">
                <a:solidFill>
                  <a:srgbClr val="FF0000"/>
                </a:solidFill>
              </a:rPr>
              <a:t>活动</a:t>
            </a:r>
            <a:r>
              <a:rPr lang="en-US" altLang="zh-CN">
                <a:solidFill>
                  <a:srgbClr val="FF0000"/>
                </a:solidFill>
              </a:rPr>
              <a:t>&lt;i,j&gt;</a:t>
            </a:r>
            <a:r>
              <a:rPr lang="zh-CN" altLang="en-US">
                <a:solidFill>
                  <a:srgbClr val="FF0000"/>
                </a:solidFill>
              </a:rPr>
              <a:t>的完成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显然应该取其中“最差”者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再早也不会比最慢的那个早</a:t>
            </a:r>
          </a:p>
        </p:txBody>
      </p:sp>
      <p:sp>
        <p:nvSpPr>
          <p:cNvPr id="757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5C9F82-AA9E-48E7-B177-2079E39CC061}" type="slidenum">
              <a:rPr lang="en-US" altLang="en-US" smtClean="0">
                <a:ea typeface="宋体" pitchFamily="2" charset="-122"/>
              </a:rPr>
              <a:pPr/>
              <a:t>54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vl(i)</a:t>
            </a:r>
            <a:r>
              <a:rPr lang="zh-CN" altLang="en-US" smtClean="0"/>
              <a:t> 的计算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mtClean="0"/>
              <a:t>由</a:t>
            </a:r>
            <a:r>
              <a:rPr lang="en-US" altLang="zh-CN" smtClean="0"/>
              <a:t>vl(n-1)=ve(n-1)</a:t>
            </a:r>
            <a:r>
              <a:rPr lang="zh-CN" altLang="en-US" smtClean="0"/>
              <a:t>向后递推</a:t>
            </a:r>
            <a:br>
              <a:rPr lang="zh-CN" altLang="en-US" smtClean="0"/>
            </a:br>
            <a:r>
              <a:rPr lang="en-US" altLang="zh-CN" smtClean="0"/>
              <a:t>vl(i)=min{vl(j)-dut(&lt;i, j&gt;)}</a:t>
            </a:r>
            <a:r>
              <a:rPr lang="zh-CN" altLang="en-US" smtClean="0"/>
              <a:t>，</a:t>
            </a:r>
            <a:r>
              <a:rPr lang="en-US" altLang="zh-CN" smtClean="0"/>
              <a:t>&lt;i, j&gt;</a:t>
            </a:r>
            <a:r>
              <a:rPr lang="en-US" altLang="zh-CN" smtClean="0">
                <a:latin typeface="宋体" pitchFamily="2" charset="-122"/>
              </a:rPr>
              <a:t>∈</a:t>
            </a:r>
            <a:r>
              <a:rPr lang="en-US" altLang="zh-CN" smtClean="0"/>
              <a:t>E</a:t>
            </a:r>
          </a:p>
        </p:txBody>
      </p:sp>
      <p:sp>
        <p:nvSpPr>
          <p:cNvPr id="76804" name="Line 11"/>
          <p:cNvSpPr>
            <a:spLocks noChangeShapeType="1"/>
          </p:cNvSpPr>
          <p:nvPr/>
        </p:nvSpPr>
        <p:spPr bwMode="ltGray">
          <a:xfrm>
            <a:off x="1676400" y="3276600"/>
            <a:ext cx="11430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Oval 12"/>
          <p:cNvSpPr>
            <a:spLocks noChangeArrowheads="1"/>
          </p:cNvSpPr>
          <p:nvPr/>
        </p:nvSpPr>
        <p:spPr bwMode="ltGray">
          <a:xfrm>
            <a:off x="2895600" y="23622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j</a:t>
            </a:r>
          </a:p>
        </p:txBody>
      </p:sp>
      <p:sp>
        <p:nvSpPr>
          <p:cNvPr id="76806" name="Oval 13"/>
          <p:cNvSpPr>
            <a:spLocks noChangeArrowheads="1"/>
          </p:cNvSpPr>
          <p:nvPr/>
        </p:nvSpPr>
        <p:spPr bwMode="ltGray">
          <a:xfrm>
            <a:off x="1311275" y="29718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i</a:t>
            </a:r>
          </a:p>
        </p:txBody>
      </p:sp>
      <p:sp>
        <p:nvSpPr>
          <p:cNvPr id="76807" name="Line 14"/>
          <p:cNvSpPr>
            <a:spLocks noChangeShapeType="1"/>
          </p:cNvSpPr>
          <p:nvPr/>
        </p:nvSpPr>
        <p:spPr bwMode="ltGray">
          <a:xfrm>
            <a:off x="1752600" y="3200400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Oval 15"/>
          <p:cNvSpPr>
            <a:spLocks noChangeArrowheads="1"/>
          </p:cNvSpPr>
          <p:nvPr/>
        </p:nvSpPr>
        <p:spPr bwMode="ltGray">
          <a:xfrm>
            <a:off x="2895600" y="29718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j</a:t>
            </a:r>
          </a:p>
        </p:txBody>
      </p:sp>
      <p:sp>
        <p:nvSpPr>
          <p:cNvPr id="76809" name="Line 16"/>
          <p:cNvSpPr>
            <a:spLocks noChangeShapeType="1"/>
          </p:cNvSpPr>
          <p:nvPr/>
        </p:nvSpPr>
        <p:spPr bwMode="ltGray">
          <a:xfrm flipV="1">
            <a:off x="1676400" y="2590800"/>
            <a:ext cx="12192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0" name="Oval 17"/>
          <p:cNvSpPr>
            <a:spLocks noChangeArrowheads="1"/>
          </p:cNvSpPr>
          <p:nvPr/>
        </p:nvSpPr>
        <p:spPr bwMode="ltGray">
          <a:xfrm>
            <a:off x="2895600" y="3581400"/>
            <a:ext cx="381000" cy="381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j</a:t>
            </a:r>
          </a:p>
        </p:txBody>
      </p:sp>
      <p:sp>
        <p:nvSpPr>
          <p:cNvPr id="76811" name="Text Box 18"/>
          <p:cNvSpPr txBox="1">
            <a:spLocks noChangeArrowheads="1"/>
          </p:cNvSpPr>
          <p:nvPr/>
        </p:nvSpPr>
        <p:spPr bwMode="ltGray">
          <a:xfrm>
            <a:off x="3505200" y="2514600"/>
            <a:ext cx="4419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所有的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都依赖于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再迟也不应影响</a:t>
            </a:r>
            <a:r>
              <a:rPr lang="en-US" altLang="zh-CN">
                <a:solidFill>
                  <a:srgbClr val="FF0000"/>
                </a:solidFill>
              </a:rPr>
              <a:t>j</a:t>
            </a:r>
            <a:r>
              <a:rPr lang="zh-CN" altLang="en-US">
                <a:solidFill>
                  <a:srgbClr val="FF0000"/>
                </a:solidFill>
              </a:rPr>
              <a:t>的启动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不能影响工期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也应该取其中“最差”（最早）者</a:t>
            </a:r>
          </a:p>
        </p:txBody>
      </p:sp>
      <p:sp>
        <p:nvSpPr>
          <p:cNvPr id="768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2D06EA4-53D7-4104-BF24-73D468402CDD}" type="slidenum">
              <a:rPr lang="en-US" altLang="en-US" smtClean="0">
                <a:ea typeface="宋体" pitchFamily="2" charset="-122"/>
              </a:rPr>
              <a:pPr/>
              <a:t>55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61" descr="ao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73175"/>
            <a:ext cx="344487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计算实例</a:t>
            </a:r>
          </a:p>
        </p:txBody>
      </p:sp>
      <p:graphicFrame>
        <p:nvGraphicFramePr>
          <p:cNvPr id="1621450" name="Group 458"/>
          <p:cNvGraphicFramePr>
            <a:graphicFrameLocks noGrp="1"/>
          </p:cNvGraphicFramePr>
          <p:nvPr/>
        </p:nvGraphicFramePr>
        <p:xfrm>
          <a:off x="3276600" y="2743200"/>
          <a:ext cx="5867400" cy="2743200"/>
        </p:xfrm>
        <a:graphic>
          <a:graphicData uri="http://schemas.openxmlformats.org/drawingml/2006/table">
            <a:tbl>
              <a:tblPr/>
              <a:tblGrid>
                <a:gridCol w="838200"/>
                <a:gridCol w="808038"/>
                <a:gridCol w="869950"/>
                <a:gridCol w="835025"/>
                <a:gridCol w="869950"/>
                <a:gridCol w="808037"/>
                <a:gridCol w="838200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顶点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vl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活动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l-e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 rot="16200000" flipH="1">
            <a:off x="3316287" y="3967163"/>
            <a:ext cx="179387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 bwMode="auto">
          <a:xfrm rot="5400000">
            <a:off x="5558631" y="4236244"/>
            <a:ext cx="23336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rot="16200000">
            <a:off x="6454775" y="4235450"/>
            <a:ext cx="233203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rot="5400000">
            <a:off x="7351713" y="4235450"/>
            <a:ext cx="2332038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rot="5400000" flipH="1" flipV="1">
            <a:off x="4213225" y="3967163"/>
            <a:ext cx="179387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949" name="圆角矩形 11"/>
          <p:cNvSpPr>
            <a:spLocks noChangeArrowheads="1"/>
          </p:cNvSpPr>
          <p:nvPr/>
        </p:nvSpPr>
        <p:spPr bwMode="auto">
          <a:xfrm>
            <a:off x="6007100" y="3429000"/>
            <a:ext cx="2870200" cy="17938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9950" name="圆角矩形 12"/>
          <p:cNvSpPr>
            <a:spLocks noChangeArrowheads="1"/>
          </p:cNvSpPr>
          <p:nvPr/>
        </p:nvSpPr>
        <p:spPr bwMode="auto">
          <a:xfrm>
            <a:off x="6007100" y="4325938"/>
            <a:ext cx="2870200" cy="17938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9951" name="圆角矩形 13"/>
          <p:cNvSpPr>
            <a:spLocks noChangeArrowheads="1"/>
          </p:cNvSpPr>
          <p:nvPr/>
        </p:nvSpPr>
        <p:spPr bwMode="auto">
          <a:xfrm>
            <a:off x="6007100" y="4864100"/>
            <a:ext cx="2870200" cy="35877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79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E29C99-A949-44FD-AC40-FCE363656A3A}" type="slidenum">
              <a:rPr lang="en-US" altLang="en-US" smtClean="0">
                <a:ea typeface="宋体" pitchFamily="2" charset="-122"/>
              </a:rPr>
              <a:pPr/>
              <a:t>56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49" grpId="0" animBg="1"/>
      <p:bldP spid="79950" grpId="0" animBg="1"/>
      <p:bldP spid="7995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计算实例</a:t>
            </a:r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09E612-4168-47B5-B028-C3E2E613A052}" type="slidenum">
              <a:rPr lang="en-US" altLang="en-US" smtClean="0">
                <a:ea typeface="宋体" pitchFamily="2" charset="-122"/>
              </a:rPr>
              <a:pPr/>
              <a:t>57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78852" name="Picture 6" descr="ao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2613" y="200025"/>
            <a:ext cx="4256087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5475" y="2711450"/>
          <a:ext cx="6096000" cy="3935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顶点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ve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/>
                        <a:t>vl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活动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e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l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l-e</a:t>
                      </a:r>
                      <a:endParaRPr lang="zh-CN" altLang="en-US" sz="1400" b="1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v2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a2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v3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a3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5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8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v5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a5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6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2</a:t>
                      </a:r>
                      <a:endParaRPr lang="zh-CN" altLang="en-US" sz="1400" b="1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v6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a6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5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8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v7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16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16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a7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v8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a8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v9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18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18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a9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7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10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3</a:t>
                      </a:r>
                      <a:endParaRPr lang="zh-CN" altLang="en-US" sz="1400" b="1" dirty="0"/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a10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a11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关键路径要点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600950" cy="4570412"/>
          </a:xfrm>
        </p:spPr>
        <p:txBody>
          <a:bodyPr/>
          <a:lstStyle/>
          <a:p>
            <a:r>
              <a:rPr lang="zh-CN" altLang="en-US" sz="2000" smtClean="0"/>
              <a:t>关键路径长度是完成工程的最短时间，即至少消耗时间</a:t>
            </a:r>
            <a:endParaRPr lang="en-US" altLang="zh-CN" sz="2000" smtClean="0"/>
          </a:p>
          <a:p>
            <a:r>
              <a:rPr lang="zh-CN" altLang="en-US" sz="2000" smtClean="0"/>
              <a:t>研究意义是找到关键路径、设法提高其效率，则</a:t>
            </a:r>
            <a:r>
              <a:rPr lang="zh-CN" altLang="en-US" sz="2000" smtClean="0">
                <a:solidFill>
                  <a:srgbClr val="FF0000"/>
                </a:solidFill>
              </a:rPr>
              <a:t>有可能</a:t>
            </a:r>
            <a:r>
              <a:rPr lang="zh-CN" altLang="en-US" sz="2000" smtClean="0"/>
              <a:t>缩短工期</a:t>
            </a:r>
            <a:endParaRPr lang="en-US" altLang="zh-CN" sz="2000" smtClean="0"/>
          </a:p>
          <a:p>
            <a:r>
              <a:rPr lang="zh-CN" altLang="en-US" sz="2000" smtClean="0"/>
              <a:t>算法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Step1</a:t>
            </a:r>
            <a:r>
              <a:rPr lang="zh-CN" altLang="en-US" sz="2000" smtClean="0"/>
              <a:t>：从源点开始计算</a:t>
            </a:r>
            <a:r>
              <a:rPr lang="en-US" altLang="zh-CN" sz="2000" smtClean="0"/>
              <a:t>ve(i)</a:t>
            </a:r>
            <a:r>
              <a:rPr lang="zh-CN" altLang="en-US" sz="2000" smtClean="0"/>
              <a:t>，考察指向顶点</a:t>
            </a:r>
            <a:r>
              <a:rPr lang="en-US" altLang="zh-CN" sz="2000" smtClean="0"/>
              <a:t>i</a:t>
            </a:r>
            <a:r>
              <a:rPr lang="zh-CN" altLang="en-US" sz="2000" smtClean="0"/>
              <a:t>的所有边，寻找</a:t>
            </a:r>
            <a:r>
              <a:rPr lang="zh-CN" altLang="en-US" sz="2000" smtClean="0">
                <a:solidFill>
                  <a:srgbClr val="0000CC"/>
                </a:solidFill>
              </a:rPr>
              <a:t>最大值</a:t>
            </a:r>
            <a:r>
              <a:rPr lang="en-US" altLang="zh-CN" sz="2000" smtClean="0"/>
              <a:t>ve(j)=max{ve(i)+dut(&lt;i, j&gt;)}</a:t>
            </a:r>
            <a:r>
              <a:rPr lang="zh-CN" altLang="en-US" sz="2000" smtClean="0"/>
              <a:t>，</a:t>
            </a:r>
            <a:r>
              <a:rPr lang="en-US" altLang="zh-CN" sz="2000" smtClean="0"/>
              <a:t>&lt;i, j&gt;</a:t>
            </a:r>
            <a:r>
              <a:rPr lang="en-US" altLang="zh-CN" sz="2000" smtClean="0">
                <a:latin typeface="宋体" pitchFamily="2" charset="-122"/>
              </a:rPr>
              <a:t>∈</a:t>
            </a:r>
            <a:r>
              <a:rPr lang="en-US" altLang="zh-CN" sz="2000" smtClean="0"/>
              <a:t>E</a:t>
            </a:r>
          </a:p>
          <a:p>
            <a:pPr lvl="1"/>
            <a:r>
              <a:rPr lang="en-US" altLang="zh-CN" sz="2000" smtClean="0"/>
              <a:t>Step2</a:t>
            </a:r>
            <a:r>
              <a:rPr lang="zh-CN" altLang="en-US" sz="2000" smtClean="0"/>
              <a:t>：从汇点开始计算</a:t>
            </a:r>
            <a:r>
              <a:rPr lang="en-US" altLang="zh-CN" sz="2000" smtClean="0"/>
              <a:t>vl(i)</a:t>
            </a:r>
            <a:r>
              <a:rPr lang="zh-CN" altLang="en-US" sz="2000" smtClean="0"/>
              <a:t>，考察顶点</a:t>
            </a:r>
            <a:r>
              <a:rPr lang="en-US" altLang="zh-CN" sz="2000" smtClean="0"/>
              <a:t>i</a:t>
            </a:r>
            <a:r>
              <a:rPr lang="zh-CN" altLang="en-US" sz="2000" smtClean="0"/>
              <a:t>发出的所有边，寻找</a:t>
            </a:r>
            <a:r>
              <a:rPr lang="zh-CN" altLang="en-US" sz="2000" smtClean="0">
                <a:solidFill>
                  <a:srgbClr val="0000CC"/>
                </a:solidFill>
              </a:rPr>
              <a:t>最小值</a:t>
            </a:r>
            <a:r>
              <a:rPr lang="en-US" altLang="zh-CN" sz="2000" smtClean="0"/>
              <a:t>vl(i)=min{vl(j)-dut(&lt;i, j&gt;)}</a:t>
            </a:r>
            <a:r>
              <a:rPr lang="zh-CN" altLang="en-US" sz="2000" smtClean="0"/>
              <a:t>，</a:t>
            </a:r>
            <a:r>
              <a:rPr lang="en-US" altLang="zh-CN" sz="2000" smtClean="0"/>
              <a:t>&lt;i, j&gt;</a:t>
            </a:r>
            <a:r>
              <a:rPr lang="en-US" altLang="zh-CN" sz="2000" smtClean="0">
                <a:latin typeface="宋体" pitchFamily="2" charset="-122"/>
              </a:rPr>
              <a:t>∈</a:t>
            </a:r>
            <a:r>
              <a:rPr lang="en-US" altLang="zh-CN" sz="2000" smtClean="0"/>
              <a:t>E</a:t>
            </a:r>
          </a:p>
          <a:p>
            <a:pPr lvl="1"/>
            <a:r>
              <a:rPr lang="en-US" altLang="zh-CN" sz="2000" smtClean="0"/>
              <a:t>Step3</a:t>
            </a:r>
            <a:r>
              <a:rPr lang="zh-CN" altLang="en-US" sz="2000" smtClean="0"/>
              <a:t>：求每个活动的</a:t>
            </a:r>
            <a:r>
              <a:rPr lang="en-US" altLang="zh-CN" sz="2000" smtClean="0"/>
              <a:t>e(i)</a:t>
            </a:r>
            <a:r>
              <a:rPr lang="zh-CN" altLang="en-US" sz="2000" smtClean="0"/>
              <a:t>，等于活动发出顶点的</a:t>
            </a:r>
            <a:r>
              <a:rPr lang="en-US" altLang="zh-CN" sz="2000" smtClean="0"/>
              <a:t>ve</a:t>
            </a:r>
            <a:r>
              <a:rPr lang="zh-CN" altLang="en-US" sz="2000" smtClean="0"/>
              <a:t>值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Step4</a:t>
            </a:r>
            <a:r>
              <a:rPr lang="zh-CN" altLang="en-US" sz="2000" smtClean="0"/>
              <a:t>：求每个活动的</a:t>
            </a:r>
            <a:r>
              <a:rPr lang="en-US" altLang="zh-CN" sz="2000" smtClean="0"/>
              <a:t>l(i)</a:t>
            </a:r>
            <a:r>
              <a:rPr lang="zh-CN" altLang="en-US" sz="2000" smtClean="0"/>
              <a:t>，等于活动指向顶点的</a:t>
            </a:r>
            <a:r>
              <a:rPr lang="en-US" altLang="zh-CN" sz="2000" smtClean="0"/>
              <a:t>vl</a:t>
            </a:r>
            <a:r>
              <a:rPr lang="zh-CN" altLang="en-US" sz="2000" smtClean="0"/>
              <a:t>值减去活动本身的持续时间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Step5</a:t>
            </a:r>
            <a:r>
              <a:rPr lang="zh-CN" altLang="en-US" sz="2000" smtClean="0"/>
              <a:t>：找到那些</a:t>
            </a:r>
            <a:r>
              <a:rPr lang="en-US" altLang="zh-CN" sz="2000" smtClean="0"/>
              <a:t>l(i)=e(i)</a:t>
            </a:r>
            <a:r>
              <a:rPr lang="zh-CN" altLang="en-US" sz="2000" smtClean="0"/>
              <a:t>的活动，即为关键活动；构成的路径即为关键路径。关键路径可能不止一条。</a:t>
            </a: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DBF740-5EBE-4E07-9073-FB4AC39349B0}" type="slidenum">
              <a:rPr lang="en-US" altLang="en-US" smtClean="0">
                <a:ea typeface="宋体" pitchFamily="2" charset="-122"/>
              </a:rPr>
              <a:pPr/>
              <a:t>58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0342A1-F721-4E48-B0AC-11B0C46B73A8}" type="slidenum">
              <a:rPr lang="en-US" altLang="en-US" smtClean="0">
                <a:ea typeface="宋体" pitchFamily="2" charset="-122"/>
              </a:rPr>
              <a:pPr/>
              <a:t>59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本章结束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Dijkstra</a:t>
            </a:r>
            <a:r>
              <a:rPr lang="zh-CN" altLang="en-US" smtClean="0"/>
              <a:t>算法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r>
              <a:rPr lang="en-US" altLang="zh-CN" smtClean="0"/>
              <a:t>S</a:t>
            </a:r>
            <a:r>
              <a:rPr lang="zh-CN" altLang="en-US" smtClean="0"/>
              <a:t>：“已求出最短路径顶点集合”，初始为</a:t>
            </a:r>
            <a:r>
              <a:rPr lang="en-US" altLang="zh-CN" smtClean="0"/>
              <a:t>{s}</a:t>
            </a:r>
          </a:p>
          <a:p>
            <a:r>
              <a:rPr lang="en-US" altLang="zh-CN" smtClean="0"/>
              <a:t>L=V - S</a:t>
            </a:r>
          </a:p>
          <a:p>
            <a:r>
              <a:rPr lang="zh-CN" altLang="en-US" smtClean="0"/>
              <a:t>每个步骤从</a:t>
            </a:r>
            <a:r>
              <a:rPr lang="en-US" altLang="zh-CN" smtClean="0"/>
              <a:t>L</a:t>
            </a:r>
            <a:r>
              <a:rPr lang="zh-CN" altLang="en-US" smtClean="0"/>
              <a:t>选取一个顶点</a:t>
            </a:r>
            <a:r>
              <a:rPr lang="en-US" altLang="zh-CN" smtClean="0"/>
              <a:t>v</a:t>
            </a:r>
            <a:r>
              <a:rPr lang="zh-CN" altLang="en-US" smtClean="0"/>
              <a:t>加入</a:t>
            </a:r>
            <a:r>
              <a:rPr lang="en-US" altLang="zh-CN" smtClean="0"/>
              <a:t>S</a:t>
            </a:r>
          </a:p>
          <a:p>
            <a:r>
              <a:rPr lang="zh-CN" altLang="en-US" smtClean="0"/>
              <a:t>贪心准则：</a:t>
            </a:r>
            <a:r>
              <a:rPr lang="en-US" altLang="zh-CN" smtClean="0"/>
              <a:t>v</a:t>
            </a:r>
            <a:r>
              <a:rPr lang="zh-CN" altLang="en-US" smtClean="0"/>
              <a:t>是</a:t>
            </a:r>
            <a:r>
              <a:rPr lang="en-US" altLang="zh-CN" smtClean="0"/>
              <a:t>L</a:t>
            </a:r>
            <a:r>
              <a:rPr lang="zh-CN" altLang="en-US" smtClean="0"/>
              <a:t>中距</a:t>
            </a:r>
            <a:r>
              <a:rPr lang="en-US" altLang="zh-CN" smtClean="0"/>
              <a:t>s</a:t>
            </a:r>
            <a:r>
              <a:rPr lang="zh-CN" altLang="en-US" smtClean="0"/>
              <a:t>距离最短者</a:t>
            </a:r>
          </a:p>
          <a:p>
            <a:r>
              <a:rPr lang="zh-CN" altLang="en-US" smtClean="0"/>
              <a:t>新最短路径</a:t>
            </a:r>
            <a:r>
              <a:rPr lang="en-US" altLang="zh-CN" smtClean="0">
                <a:sym typeface="Wingdings" pitchFamily="2" charset="2"/>
              </a:rPr>
              <a:t>=</a:t>
            </a:r>
            <a:r>
              <a:rPr lang="zh-CN" altLang="en-US" smtClean="0">
                <a:sym typeface="Wingdings" pitchFamily="2" charset="2"/>
              </a:rPr>
              <a:t>已有最短路径</a:t>
            </a:r>
            <a:r>
              <a:rPr lang="en-US" altLang="zh-CN" smtClean="0">
                <a:sym typeface="Wingdings" pitchFamily="2" charset="2"/>
              </a:rPr>
              <a:t>+</a:t>
            </a:r>
            <a:r>
              <a:rPr lang="zh-CN" altLang="en-US" smtClean="0">
                <a:sym typeface="Wingdings" pitchFamily="2" charset="2"/>
              </a:rPr>
              <a:t>一条边</a:t>
            </a:r>
            <a:br>
              <a:rPr lang="zh-CN" altLang="en-US" smtClean="0">
                <a:sym typeface="Wingdings" pitchFamily="2" charset="2"/>
              </a:rPr>
            </a:br>
            <a:r>
              <a:rPr lang="zh-CN" altLang="en-US" smtClean="0">
                <a:sym typeface="Wingdings" pitchFamily="2" charset="2"/>
              </a:rPr>
              <a:t>每个顶点无需保存其完整路径，保存路径中它的前一顶点即可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4AEEAB-CF42-4CD8-8892-7A3ABB8CB410}" type="slidenum">
              <a:rPr lang="en-US" altLang="en-US" smtClean="0">
                <a:ea typeface="宋体" pitchFamily="2" charset="-122"/>
              </a:rPr>
              <a:pPr/>
              <a:t>6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00600"/>
          </a:xfrm>
        </p:spPr>
        <p:txBody>
          <a:bodyPr/>
          <a:lstStyle/>
          <a:p>
            <a:r>
              <a:rPr lang="zh-CN" altLang="en-US" smtClean="0"/>
              <a:t>数组</a:t>
            </a:r>
            <a:r>
              <a:rPr lang="en-US" altLang="zh-CN" smtClean="0"/>
              <a:t>p</a:t>
            </a:r>
            <a:r>
              <a:rPr lang="zh-CN" altLang="en-US" smtClean="0"/>
              <a:t>：保存路径（上例：</a:t>
            </a:r>
            <a:r>
              <a:rPr lang="en-US" altLang="zh-CN" smtClean="0"/>
              <a:t>[0, 1, 1, 3, 4]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/>
              <a:t>p[i]</a:t>
            </a:r>
            <a:r>
              <a:rPr lang="zh-CN" altLang="en-US" smtClean="0"/>
              <a:t>：最短路径中顶点</a:t>
            </a:r>
            <a:r>
              <a:rPr lang="en-US" altLang="zh-CN" smtClean="0"/>
              <a:t>i</a:t>
            </a:r>
            <a:r>
              <a:rPr lang="zh-CN" altLang="en-US" smtClean="0"/>
              <a:t>的前驱顶点</a:t>
            </a:r>
          </a:p>
          <a:p>
            <a:pPr lvl="1"/>
            <a:r>
              <a:rPr lang="zh-CN" altLang="en-US" smtClean="0"/>
              <a:t>从终点开始，逆向即可获取路径</a:t>
            </a:r>
          </a:p>
          <a:p>
            <a:r>
              <a:rPr lang="zh-CN" altLang="en-US" smtClean="0"/>
              <a:t>数组</a:t>
            </a:r>
            <a:r>
              <a:rPr lang="en-US" altLang="zh-CN" smtClean="0"/>
              <a:t>d</a:t>
            </a:r>
            <a:r>
              <a:rPr lang="zh-CN" altLang="en-US" smtClean="0"/>
              <a:t>：当前最短路径长度</a:t>
            </a:r>
          </a:p>
          <a:p>
            <a:pPr lvl="1"/>
            <a:r>
              <a:rPr lang="en-US" altLang="zh-CN" smtClean="0"/>
              <a:t>i</a:t>
            </a:r>
            <a:r>
              <a:rPr lang="zh-CN" altLang="en-US" smtClean="0"/>
              <a:t>在</a:t>
            </a:r>
            <a:r>
              <a:rPr lang="en-US" altLang="zh-CN" smtClean="0"/>
              <a:t>S</a:t>
            </a:r>
            <a:r>
              <a:rPr lang="zh-CN" altLang="en-US" smtClean="0"/>
              <a:t>中，</a:t>
            </a:r>
            <a:r>
              <a:rPr lang="en-US" altLang="zh-CN" smtClean="0"/>
              <a:t>d[i]</a:t>
            </a:r>
            <a:r>
              <a:rPr lang="zh-CN" altLang="en-US" smtClean="0"/>
              <a:t>：</a:t>
            </a:r>
            <a:r>
              <a:rPr lang="en-US" altLang="zh-CN" smtClean="0"/>
              <a:t>s</a:t>
            </a:r>
            <a:r>
              <a:rPr lang="en-US" altLang="zh-CN" smtClean="0">
                <a:sym typeface="Wingdings" pitchFamily="2" charset="2"/>
              </a:rPr>
              <a:t>i</a:t>
            </a:r>
            <a:r>
              <a:rPr lang="zh-CN" altLang="en-US" smtClean="0">
                <a:sym typeface="Wingdings" pitchFamily="2" charset="2"/>
              </a:rPr>
              <a:t>的真正最短路径长度（最终结果）</a:t>
            </a:r>
          </a:p>
          <a:p>
            <a:pPr lvl="1"/>
            <a:r>
              <a:rPr lang="en-US" altLang="zh-CN" smtClean="0">
                <a:sym typeface="Wingdings" pitchFamily="2" charset="2"/>
              </a:rPr>
              <a:t>i</a:t>
            </a:r>
            <a:r>
              <a:rPr lang="zh-CN" altLang="en-US" smtClean="0">
                <a:sym typeface="Wingdings" pitchFamily="2" charset="2"/>
              </a:rPr>
              <a:t>在</a:t>
            </a:r>
            <a:r>
              <a:rPr lang="en-US" altLang="zh-CN" smtClean="0">
                <a:sym typeface="Wingdings" pitchFamily="2" charset="2"/>
              </a:rPr>
              <a:t>L</a:t>
            </a:r>
            <a:r>
              <a:rPr lang="zh-CN" altLang="en-US" smtClean="0">
                <a:sym typeface="Wingdings" pitchFamily="2" charset="2"/>
              </a:rPr>
              <a:t>中，</a:t>
            </a:r>
            <a:r>
              <a:rPr lang="en-US" altLang="zh-CN" smtClean="0">
                <a:sym typeface="Wingdings" pitchFamily="2" charset="2"/>
              </a:rPr>
              <a:t>d[i]</a:t>
            </a:r>
            <a:r>
              <a:rPr lang="zh-CN" altLang="en-US" smtClean="0">
                <a:sym typeface="Wingdings" pitchFamily="2" charset="2"/>
              </a:rPr>
              <a:t>：当前最短路径长度</a:t>
            </a:r>
            <a:br>
              <a:rPr lang="zh-CN" altLang="en-US" smtClean="0">
                <a:sym typeface="Wingdings" pitchFamily="2" charset="2"/>
              </a:rPr>
            </a:br>
            <a:r>
              <a:rPr lang="en-US" altLang="zh-CN" smtClean="0">
                <a:sym typeface="Wingdings" pitchFamily="2" charset="2"/>
              </a:rPr>
              <a:t>sj(</a:t>
            </a:r>
            <a:r>
              <a:rPr lang="en-US" altLang="zh-CN" smtClean="0">
                <a:latin typeface="宋体" pitchFamily="2" charset="-122"/>
                <a:sym typeface="Wingdings" pitchFamily="2" charset="2"/>
              </a:rPr>
              <a:t>∈</a:t>
            </a:r>
            <a:r>
              <a:rPr lang="en-US" altLang="zh-CN" smtClean="0">
                <a:sym typeface="Wingdings" pitchFamily="2" charset="2"/>
              </a:rPr>
              <a:t>S)i</a:t>
            </a:r>
            <a:r>
              <a:rPr lang="zh-CN" altLang="en-US" smtClean="0">
                <a:sym typeface="Wingdings" pitchFamily="2" charset="2"/>
              </a:rPr>
              <a:t>的路径长度（最短者）：</a:t>
            </a:r>
            <a:r>
              <a:rPr lang="en-US" altLang="zh-CN" smtClean="0">
                <a:sym typeface="Wingdings" pitchFamily="2" charset="2"/>
              </a:rPr>
              <a:t>d[j]+a[j][i] </a:t>
            </a:r>
          </a:p>
          <a:p>
            <a:pPr lvl="1"/>
            <a:r>
              <a:rPr lang="zh-CN" altLang="en-US" smtClean="0">
                <a:sym typeface="Wingdings" pitchFamily="2" charset="2"/>
              </a:rPr>
              <a:t>从</a:t>
            </a:r>
            <a:r>
              <a:rPr lang="en-US" altLang="zh-CN" smtClean="0">
                <a:sym typeface="Wingdings" pitchFamily="2" charset="2"/>
              </a:rPr>
              <a:t>L</a:t>
            </a:r>
            <a:r>
              <a:rPr lang="zh-CN" altLang="en-US" smtClean="0">
                <a:sym typeface="Wingdings" pitchFamily="2" charset="2"/>
              </a:rPr>
              <a:t>中选择</a:t>
            </a:r>
            <a:r>
              <a:rPr lang="en-US" altLang="zh-CN" smtClean="0">
                <a:sym typeface="Wingdings" pitchFamily="2" charset="2"/>
              </a:rPr>
              <a:t>v</a:t>
            </a:r>
            <a:r>
              <a:rPr lang="zh-CN" altLang="en-US" smtClean="0">
                <a:sym typeface="Wingdings" pitchFamily="2" charset="2"/>
              </a:rPr>
              <a:t>加入</a:t>
            </a:r>
            <a:r>
              <a:rPr lang="en-US" altLang="zh-CN" smtClean="0">
                <a:sym typeface="Wingdings" pitchFamily="2" charset="2"/>
              </a:rPr>
              <a:t>S</a:t>
            </a:r>
            <a:r>
              <a:rPr lang="zh-CN" altLang="en-US" smtClean="0">
                <a:sym typeface="Wingdings" pitchFamily="2" charset="2"/>
              </a:rPr>
              <a:t>后，</a:t>
            </a:r>
            <a:r>
              <a:rPr lang="en-US" altLang="zh-CN" smtClean="0">
                <a:sym typeface="Wingdings" pitchFamily="2" charset="2"/>
              </a:rPr>
              <a:t>S</a:t>
            </a:r>
            <a:r>
              <a:rPr lang="zh-CN" altLang="en-US" smtClean="0">
                <a:sym typeface="Wingdings" pitchFamily="2" charset="2"/>
              </a:rPr>
              <a:t>发生变化，</a:t>
            </a:r>
            <a:r>
              <a:rPr lang="en-US" altLang="zh-CN" smtClean="0">
                <a:sym typeface="Wingdings" pitchFamily="2" charset="2"/>
              </a:rPr>
              <a:t>L</a:t>
            </a:r>
            <a:r>
              <a:rPr lang="zh-CN" altLang="en-US" smtClean="0">
                <a:sym typeface="Wingdings" pitchFamily="2" charset="2"/>
              </a:rPr>
              <a:t>中的</a:t>
            </a:r>
            <a:r>
              <a:rPr lang="en-US" altLang="zh-CN" smtClean="0">
                <a:sym typeface="Wingdings" pitchFamily="2" charset="2"/>
              </a:rPr>
              <a:t>d[i]</a:t>
            </a:r>
            <a:r>
              <a:rPr lang="zh-CN" altLang="en-US" smtClean="0">
                <a:sym typeface="Wingdings" pitchFamily="2" charset="2"/>
              </a:rPr>
              <a:t>可能变得更小，应进行更新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758E5F-82AF-4733-B15B-BB1AE21CE075}" type="slidenum">
              <a:rPr lang="en-US" altLang="en-US" smtClean="0">
                <a:ea typeface="宋体" pitchFamily="2" charset="-122"/>
              </a:rPr>
              <a:pPr/>
              <a:t>7</a:t>
            </a:fld>
            <a:endParaRPr lang="en-US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运算实例：解题形式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pic>
        <p:nvPicPr>
          <p:cNvPr id="28675" name="Picture 4" descr="sho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3468688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4549" name="Text Box 5"/>
          <p:cNvSpPr txBox="1">
            <a:spLocks noChangeArrowheads="1"/>
          </p:cNvSpPr>
          <p:nvPr/>
        </p:nvSpPr>
        <p:spPr bwMode="ltGray">
          <a:xfrm>
            <a:off x="6280150" y="1219200"/>
            <a:ext cx="4724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</a:rPr>
              <a:t>      1  2  3  4   5</a:t>
            </a:r>
            <a:br>
              <a:rPr lang="en-US" altLang="zh-CN" sz="2000" dirty="0">
                <a:solidFill>
                  <a:srgbClr val="0000CC"/>
                </a:solidFill>
              </a:rPr>
            </a:br>
            <a:r>
              <a:rPr lang="en-US" altLang="zh-CN" sz="2000" dirty="0">
                <a:solidFill>
                  <a:srgbClr val="0000CC"/>
                </a:solidFill>
              </a:rPr>
              <a:t>d={0, 4, </a:t>
            </a: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宋体" pitchFamily="2" charset="-122"/>
              </a:rPr>
              <a:t>∞</a:t>
            </a:r>
            <a:r>
              <a:rPr lang="en-US" altLang="zh-CN" sz="2000" dirty="0">
                <a:solidFill>
                  <a:srgbClr val="0000CC"/>
                </a:solidFill>
              </a:rPr>
              <a:t>, 8}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</a:rPr>
              <a:t>p={0, 1, 1, 0, 1}</a:t>
            </a:r>
          </a:p>
        </p:txBody>
      </p:sp>
      <p:sp>
        <p:nvSpPr>
          <p:cNvPr id="1644550" name="Text Box 6"/>
          <p:cNvSpPr txBox="1">
            <a:spLocks noChangeArrowheads="1"/>
          </p:cNvSpPr>
          <p:nvPr/>
        </p:nvSpPr>
        <p:spPr bwMode="ltGray">
          <a:xfrm>
            <a:off x="6280150" y="2205038"/>
            <a:ext cx="24320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</a:rPr>
              <a:t>      1  2  3  4   5</a:t>
            </a:r>
            <a:br>
              <a:rPr lang="en-US" altLang="zh-CN" sz="2000" dirty="0">
                <a:solidFill>
                  <a:srgbClr val="0000CC"/>
                </a:solidFill>
              </a:rPr>
            </a:br>
            <a:r>
              <a:rPr lang="en-US" altLang="zh-CN" sz="2000" dirty="0">
                <a:solidFill>
                  <a:srgbClr val="0000CC"/>
                </a:solidFill>
              </a:rPr>
              <a:t>d={0, 4,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zh-CN" sz="2000" dirty="0">
                <a:solidFill>
                  <a:srgbClr val="0000CC"/>
                </a:solidFill>
              </a:rPr>
              <a:t>, 8} </a:t>
            </a:r>
            <a:r>
              <a:rPr lang="en-US" altLang="zh-CN" sz="2000" dirty="0">
                <a:solidFill>
                  <a:srgbClr val="0000CC"/>
                </a:solidFill>
                <a:sym typeface="Wingdings" pitchFamily="2" charset="2"/>
              </a:rPr>
              <a:t>p={0, 1, 1, 3, 1}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  <p:sp>
        <p:nvSpPr>
          <p:cNvPr id="1644551" name="Text Box 7"/>
          <p:cNvSpPr txBox="1">
            <a:spLocks noChangeArrowheads="1"/>
          </p:cNvSpPr>
          <p:nvPr/>
        </p:nvSpPr>
        <p:spPr bwMode="ltGray">
          <a:xfrm>
            <a:off x="6280150" y="3200400"/>
            <a:ext cx="22526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</a:rPr>
              <a:t>      1  2  3  4   5</a:t>
            </a:r>
            <a:br>
              <a:rPr lang="en-US" altLang="zh-CN" sz="2000" dirty="0">
                <a:solidFill>
                  <a:srgbClr val="0000CC"/>
                </a:solidFill>
              </a:rPr>
            </a:br>
            <a:r>
              <a:rPr lang="en-US" altLang="zh-CN" sz="2000" dirty="0">
                <a:solidFill>
                  <a:srgbClr val="0000CC"/>
                </a:solidFill>
              </a:rPr>
              <a:t>d={0, </a:t>
            </a: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en-US" altLang="zh-CN" sz="2000" dirty="0">
                <a:solidFill>
                  <a:srgbClr val="0000CC"/>
                </a:solidFill>
              </a:rPr>
              <a:t>} </a:t>
            </a:r>
            <a:r>
              <a:rPr lang="en-US" altLang="zh-CN" sz="2000" dirty="0">
                <a:solidFill>
                  <a:srgbClr val="0000CC"/>
                </a:solidFill>
                <a:sym typeface="Wingdings" pitchFamily="2" charset="2"/>
              </a:rPr>
              <a:t/>
            </a:r>
            <a:br>
              <a:rPr lang="en-US" altLang="zh-CN" sz="2000" dirty="0">
                <a:solidFill>
                  <a:srgbClr val="0000CC"/>
                </a:solidFill>
                <a:sym typeface="Wingdings" pitchFamily="2" charset="2"/>
              </a:rPr>
            </a:br>
            <a:r>
              <a:rPr lang="en-US" altLang="zh-CN" sz="2000" dirty="0">
                <a:solidFill>
                  <a:srgbClr val="0000CC"/>
                </a:solidFill>
                <a:sym typeface="Wingdings" pitchFamily="2" charset="2"/>
              </a:rPr>
              <a:t> p={0, 1, 1, 3, 4}</a:t>
            </a:r>
          </a:p>
        </p:txBody>
      </p:sp>
      <p:sp>
        <p:nvSpPr>
          <p:cNvPr id="1644552" name="Text Box 8"/>
          <p:cNvSpPr txBox="1">
            <a:spLocks noChangeArrowheads="1"/>
          </p:cNvSpPr>
          <p:nvPr/>
        </p:nvSpPr>
        <p:spPr bwMode="ltGray">
          <a:xfrm>
            <a:off x="6280150" y="4298950"/>
            <a:ext cx="22526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0000CC"/>
                </a:solidFill>
              </a:rPr>
              <a:t>      1  2  3  4   5</a:t>
            </a:r>
            <a:br>
              <a:rPr lang="en-US" altLang="zh-CN" sz="2000" dirty="0">
                <a:solidFill>
                  <a:srgbClr val="0000CC"/>
                </a:solidFill>
              </a:rPr>
            </a:br>
            <a:r>
              <a:rPr lang="en-US" altLang="zh-CN" sz="2000" dirty="0">
                <a:solidFill>
                  <a:srgbClr val="0000CC"/>
                </a:solidFill>
              </a:rPr>
              <a:t>d={0,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altLang="zh-CN" sz="2000" dirty="0">
                <a:solidFill>
                  <a:srgbClr val="0000CC"/>
                </a:solidFill>
              </a:rPr>
              <a:t>, </a:t>
            </a: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altLang="zh-CN" sz="2000" dirty="0">
                <a:solidFill>
                  <a:srgbClr val="0000CC"/>
                </a:solidFill>
              </a:rPr>
              <a:t>} </a:t>
            </a:r>
            <a:r>
              <a:rPr lang="en-US" altLang="zh-CN" sz="2000" dirty="0">
                <a:solidFill>
                  <a:srgbClr val="0000CC"/>
                </a:solidFill>
                <a:sym typeface="Wingdings" pitchFamily="2" charset="2"/>
              </a:rPr>
              <a:t/>
            </a:r>
            <a:br>
              <a:rPr lang="en-US" altLang="zh-CN" sz="2000" dirty="0">
                <a:solidFill>
                  <a:srgbClr val="0000CC"/>
                </a:solidFill>
                <a:sym typeface="Wingdings" pitchFamily="2" charset="2"/>
              </a:rPr>
            </a:br>
            <a:r>
              <a:rPr lang="en-US" altLang="zh-CN" sz="2000" dirty="0">
                <a:solidFill>
                  <a:srgbClr val="0000CC"/>
                </a:solidFill>
                <a:sym typeface="Wingdings" pitchFamily="2" charset="2"/>
              </a:rPr>
              <a:t> p={0, 1, 1, 3, 4}</a:t>
            </a:r>
          </a:p>
        </p:txBody>
      </p:sp>
      <p:sp>
        <p:nvSpPr>
          <p:cNvPr id="1644553" name="Text Box 9"/>
          <p:cNvSpPr txBox="1">
            <a:spLocks noChangeArrowheads="1"/>
          </p:cNvSpPr>
          <p:nvPr/>
        </p:nvSpPr>
        <p:spPr bwMode="ltGray">
          <a:xfrm>
            <a:off x="6280150" y="5426075"/>
            <a:ext cx="20716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00CC"/>
                </a:solidFill>
              </a:rPr>
              <a:t>      1  2  3  4   5</a:t>
            </a:r>
            <a:br>
              <a:rPr lang="en-US" altLang="zh-CN" sz="2000">
                <a:solidFill>
                  <a:srgbClr val="0000CC"/>
                </a:solidFill>
              </a:rPr>
            </a:br>
            <a:r>
              <a:rPr lang="en-US" altLang="zh-CN" sz="2000">
                <a:solidFill>
                  <a:srgbClr val="0000CC"/>
                </a:solidFill>
              </a:rPr>
              <a:t>d={0, 4, 2, 3, 6} </a:t>
            </a:r>
            <a:br>
              <a:rPr lang="en-US" altLang="zh-CN" sz="2000">
                <a:solidFill>
                  <a:srgbClr val="0000CC"/>
                </a:solidFill>
              </a:rPr>
            </a:br>
            <a:r>
              <a:rPr lang="en-US" altLang="zh-CN" sz="2000">
                <a:solidFill>
                  <a:srgbClr val="0000CC"/>
                </a:solidFill>
                <a:sym typeface="Wingdings" pitchFamily="2" charset="2"/>
              </a:rPr>
              <a:t> p={0, 1, 1, 3, 4}</a:t>
            </a:r>
          </a:p>
        </p:txBody>
      </p:sp>
      <p:sp>
        <p:nvSpPr>
          <p:cNvPr id="2868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78484E5-8916-4066-8CDC-692DC1326C71}" type="slidenum">
              <a:rPr lang="en-US" altLang="en-US" smtClean="0">
                <a:ea typeface="宋体" pitchFamily="2" charset="-122"/>
              </a:rPr>
              <a:pPr/>
              <a:t>8</a:t>
            </a:fld>
            <a:endParaRPr lang="en-US" altLang="en-US" smtClean="0">
              <a:ea typeface="宋体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51275" y="1628775"/>
            <a:ext cx="234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S={1}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51275" y="2519363"/>
            <a:ext cx="2341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S={1, 3}, 1</a:t>
            </a:r>
            <a:r>
              <a:rPr lang="en-US" altLang="zh-CN" b="1">
                <a:solidFill>
                  <a:srgbClr val="FF0000"/>
                </a:solidFill>
                <a:sym typeface="Wingdings" pitchFamily="2" charset="2"/>
              </a:rPr>
              <a:t>3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51275" y="3600450"/>
            <a:ext cx="23415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S={1, 3, 4}, 1</a:t>
            </a:r>
            <a:r>
              <a:rPr lang="en-US" altLang="zh-CN" b="1">
                <a:solidFill>
                  <a:srgbClr val="FF0000"/>
                </a:solidFill>
                <a:sym typeface="Wingdings" pitchFamily="2" charset="2"/>
              </a:rPr>
              <a:t>34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51275" y="4679950"/>
            <a:ext cx="234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S={1, 3, 4, 2}, 1</a:t>
            </a:r>
            <a:r>
              <a:rPr lang="en-US" altLang="zh-CN" b="1">
                <a:solidFill>
                  <a:srgbClr val="FF0000"/>
                </a:solidFill>
                <a:sym typeface="Wingdings" pitchFamily="2" charset="2"/>
              </a:rPr>
              <a:t>2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51275" y="5768975"/>
            <a:ext cx="23415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S={1, 3, 4, 2, 5}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en-US" altLang="zh-CN" b="1">
                <a:solidFill>
                  <a:srgbClr val="FF0000"/>
                </a:solidFill>
                <a:sym typeface="Wingdings" pitchFamily="2" charset="2"/>
              </a:rPr>
              <a:t>345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549" grpId="0" autoUpdateAnimBg="0"/>
      <p:bldP spid="1644550" grpId="0" autoUpdateAnimBg="0"/>
      <p:bldP spid="1644551" grpId="0" autoUpdateAnimBg="0"/>
      <p:bldP spid="1644552" grpId="0" autoUpdateAnimBg="0"/>
      <p:bldP spid="1644553" grpId="0" autoUpdateAnimBg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运算实例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7FA40F8-5CA4-4D6C-9AAC-F57439F65880}" type="slidenum">
              <a:rPr lang="en-US" altLang="en-US" smtClean="0">
                <a:ea typeface="宋体" pitchFamily="2" charset="-122"/>
              </a:rPr>
              <a:pPr/>
              <a:t>9</a:t>
            </a:fld>
            <a:endParaRPr lang="en-US" altLang="en-US" smtClean="0">
              <a:ea typeface="宋体" pitchFamily="2" charset="-122"/>
            </a:endParaRPr>
          </a:p>
        </p:txBody>
      </p:sp>
      <p:pic>
        <p:nvPicPr>
          <p:cNvPr id="2970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25475" y="1635125"/>
            <a:ext cx="3368675" cy="3600450"/>
          </a:xfrm>
          <a:noFill/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3838" y="1455738"/>
            <a:ext cx="455771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23974</TotalTime>
  <Words>3039</Words>
  <Application>Microsoft Office PowerPoint</Application>
  <PresentationFormat>全屏显示(4:3)</PresentationFormat>
  <Paragraphs>805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59</vt:i4>
      </vt:variant>
    </vt:vector>
  </HeadingPairs>
  <TitlesOfParts>
    <vt:vector size="76" baseType="lpstr">
      <vt:lpstr>Arial</vt:lpstr>
      <vt:lpstr>宋体</vt:lpstr>
      <vt:lpstr>黑体</vt:lpstr>
      <vt:lpstr>Wingdings</vt:lpstr>
      <vt:lpstr>Arial Unicode MS</vt:lpstr>
      <vt:lpstr>Tahoma</vt:lpstr>
      <vt:lpstr>Symbol</vt:lpstr>
      <vt:lpstr>Times New Roman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第12章  图（二）</vt:lpstr>
      <vt:lpstr>主要内容</vt:lpstr>
      <vt:lpstr>最短路径问题</vt:lpstr>
      <vt:lpstr>单源最短路径</vt:lpstr>
      <vt:lpstr>单源最短路径例</vt:lpstr>
      <vt:lpstr>Dijkstra算法</vt:lpstr>
      <vt:lpstr>实现</vt:lpstr>
      <vt:lpstr>运算实例：解题形式1</vt:lpstr>
      <vt:lpstr>运算实例</vt:lpstr>
      <vt:lpstr>幻灯片 10</vt:lpstr>
      <vt:lpstr>幻灯片 11</vt:lpstr>
      <vt:lpstr>幻灯片 12</vt:lpstr>
      <vt:lpstr>Dijkstra算法伪代码</vt:lpstr>
      <vt:lpstr>无序链表实现</vt:lpstr>
      <vt:lpstr>无序链表实现（续）</vt:lpstr>
      <vt:lpstr>无序链表实现（续）</vt:lpstr>
      <vt:lpstr>无序链表实现（续）</vt:lpstr>
      <vt:lpstr>每一对点的最短路径</vt:lpstr>
      <vt:lpstr>Floyd算法</vt:lpstr>
      <vt:lpstr>Floyd算法</vt:lpstr>
      <vt:lpstr>如何计算c(i, j, k)</vt:lpstr>
      <vt:lpstr>迭代计算伪代码</vt:lpstr>
      <vt:lpstr>Floyd算法例</vt:lpstr>
      <vt:lpstr>Floyd算法例（续）</vt:lpstr>
      <vt:lpstr>Floyd算法例（续）</vt:lpstr>
      <vt:lpstr>Floyd算法例（续）</vt:lpstr>
      <vt:lpstr>Floyd算法例（续）</vt:lpstr>
      <vt:lpstr>最终代码</vt:lpstr>
      <vt:lpstr>最终代码（续）</vt:lpstr>
      <vt:lpstr>最终代码（续）</vt:lpstr>
      <vt:lpstr>最终代码（续）</vt:lpstr>
      <vt:lpstr>主要内容</vt:lpstr>
      <vt:lpstr>工程和有向无环图</vt:lpstr>
      <vt:lpstr>拓扑排序</vt:lpstr>
      <vt:lpstr>AOV图</vt:lpstr>
      <vt:lpstr>AOV网络示例</vt:lpstr>
      <vt:lpstr>拓扑序列例</vt:lpstr>
      <vt:lpstr>利用贪心算法进行拓扑排序</vt:lpstr>
      <vt:lpstr>算法描述</vt:lpstr>
      <vt:lpstr>算法示例</vt:lpstr>
      <vt:lpstr>算法细化——数据结构的选择</vt:lpstr>
      <vt:lpstr>算法实现</vt:lpstr>
      <vt:lpstr>实现</vt:lpstr>
      <vt:lpstr>实现（续）</vt:lpstr>
      <vt:lpstr>实现（续）</vt:lpstr>
      <vt:lpstr>拓扑排序要点</vt:lpstr>
      <vt:lpstr>拓扑排序要点</vt:lpstr>
      <vt:lpstr>小练习</vt:lpstr>
      <vt:lpstr>主要内容</vt:lpstr>
      <vt:lpstr>AOE网</vt:lpstr>
      <vt:lpstr>关键路径</vt:lpstr>
      <vt:lpstr>关键活动</vt:lpstr>
      <vt:lpstr>l(i)和e(i)的计算</vt:lpstr>
      <vt:lpstr>ve(i)的计算</vt:lpstr>
      <vt:lpstr>vl(i) 的计算</vt:lpstr>
      <vt:lpstr>计算实例</vt:lpstr>
      <vt:lpstr>计算实例</vt:lpstr>
      <vt:lpstr>关键路径要点</vt:lpstr>
      <vt:lpstr>幻灯片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ll</cp:lastModifiedBy>
  <cp:revision>1751</cp:revision>
  <dcterms:created xsi:type="dcterms:W3CDTF">2008-01-10T01:45:22Z</dcterms:created>
  <dcterms:modified xsi:type="dcterms:W3CDTF">2020-12-14T10:08:36Z</dcterms:modified>
</cp:coreProperties>
</file>