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94"/>
  </p:notesMasterIdLst>
  <p:handoutMasterIdLst>
    <p:handoutMasterId r:id="rId95"/>
  </p:handoutMasterIdLst>
  <p:sldIdLst>
    <p:sldId id="256" r:id="rId10"/>
    <p:sldId id="315" r:id="rId11"/>
    <p:sldId id="316" r:id="rId12"/>
    <p:sldId id="317" r:id="rId13"/>
    <p:sldId id="318" r:id="rId14"/>
    <p:sldId id="319" r:id="rId15"/>
    <p:sldId id="257" r:id="rId16"/>
    <p:sldId id="327" r:id="rId17"/>
    <p:sldId id="323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20" r:id="rId28"/>
    <p:sldId id="324" r:id="rId29"/>
    <p:sldId id="337" r:id="rId30"/>
    <p:sldId id="338" r:id="rId31"/>
    <p:sldId id="339" r:id="rId32"/>
    <p:sldId id="340" r:id="rId33"/>
    <p:sldId id="341" r:id="rId34"/>
    <p:sldId id="342" r:id="rId35"/>
    <p:sldId id="360" r:id="rId36"/>
    <p:sldId id="361" r:id="rId37"/>
    <p:sldId id="363" r:id="rId38"/>
    <p:sldId id="362" r:id="rId39"/>
    <p:sldId id="343" r:id="rId40"/>
    <p:sldId id="344" r:id="rId41"/>
    <p:sldId id="364" r:id="rId42"/>
    <p:sldId id="345" r:id="rId43"/>
    <p:sldId id="366" r:id="rId44"/>
    <p:sldId id="367" r:id="rId45"/>
    <p:sldId id="346" r:id="rId46"/>
    <p:sldId id="347" r:id="rId47"/>
    <p:sldId id="365" r:id="rId48"/>
    <p:sldId id="348" r:id="rId49"/>
    <p:sldId id="368" r:id="rId50"/>
    <p:sldId id="349" r:id="rId51"/>
    <p:sldId id="350" r:id="rId52"/>
    <p:sldId id="369" r:id="rId53"/>
    <p:sldId id="370" r:id="rId54"/>
    <p:sldId id="351" r:id="rId55"/>
    <p:sldId id="371" r:id="rId56"/>
    <p:sldId id="352" r:id="rId57"/>
    <p:sldId id="353" r:id="rId58"/>
    <p:sldId id="321" r:id="rId59"/>
    <p:sldId id="378" r:id="rId60"/>
    <p:sldId id="390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25" r:id="rId71"/>
    <p:sldId id="391" r:id="rId72"/>
    <p:sldId id="392" r:id="rId73"/>
    <p:sldId id="393" r:id="rId74"/>
    <p:sldId id="394" r:id="rId75"/>
    <p:sldId id="395" r:id="rId76"/>
    <p:sldId id="400" r:id="rId77"/>
    <p:sldId id="396" r:id="rId78"/>
    <p:sldId id="397" r:id="rId79"/>
    <p:sldId id="398" r:id="rId80"/>
    <p:sldId id="399" r:id="rId81"/>
    <p:sldId id="322" r:id="rId82"/>
    <p:sldId id="401" r:id="rId83"/>
    <p:sldId id="402" r:id="rId84"/>
    <p:sldId id="403" r:id="rId85"/>
    <p:sldId id="326" r:id="rId86"/>
    <p:sldId id="405" r:id="rId87"/>
    <p:sldId id="404" r:id="rId88"/>
    <p:sldId id="406" r:id="rId89"/>
    <p:sldId id="407" r:id="rId90"/>
    <p:sldId id="290" r:id="rId91"/>
    <p:sldId id="291" r:id="rId92"/>
    <p:sldId id="267" r:id="rId9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8F8F8"/>
    <a:srgbClr val="FFFFFF"/>
    <a:srgbClr val="003300"/>
    <a:srgbClr val="008000"/>
    <a:srgbClr val="009900"/>
    <a:srgbClr val="DE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89" d="100"/>
          <a:sy n="89" d="100"/>
        </p:scale>
        <p:origin x="109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48" y="-108"/>
      </p:cViewPr>
      <p:guideLst>
        <p:guide orient="horz" pos="3224"/>
        <p:guide pos="2236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1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slide" Target="slides/slide82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93" Type="http://schemas.openxmlformats.org/officeDocument/2006/relationships/slide" Target="slides/slide84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5D40EB9B-A15C-4362-8B12-7BD5027DB2E9}" type="datetimeFigureOut">
              <a:rPr lang="zh-CN" altLang="en-US"/>
              <a:pPr>
                <a:defRPr/>
              </a:pPr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9D29CFF0-B2DC-41EE-842C-82C2AB06F8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59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1917C0-2B8F-4500-8896-8888F96252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303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01291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A8C27-058F-401E-9BD5-E8805B842B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6B4F5-C43D-49EA-9B81-8AC247C46D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CC521-0794-494A-991A-49EB2D8451D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EA34B-6E23-4708-9793-F121A7470A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37C1B-D651-453A-98E2-8C5A3A2876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FBA9F-4A61-4E1D-AD95-CBBB776158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1A809-10F7-48D4-A2F8-03AF4EACB3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7A7DE-7DE6-41F8-9DA4-FEA012673A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EEE9-0879-402A-85B2-96BD25B0346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D659D-5939-4D8B-8099-A2505CC4AC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78FB-DFC0-42BB-9E55-9E3EFFE94B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0385A-8107-49AC-805E-3203B60D9A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4A744-C368-4F54-816A-600D599DB0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7432F-8AB4-42CC-A98B-E7431E21C3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6F578-43E8-4A88-87BC-BBD90704BA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D103-8F09-4696-B550-142A9973B0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518F-EBD1-4DFF-8008-F6FECA522CB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46480-C3D9-4B2D-B920-28EBA376E5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2C099-5A7B-4FEC-A336-E1DF9A0E938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9F9AA-CCE8-402C-A4F5-CFE7388D7C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D8B21-3AF6-467A-A018-5F33FAEB96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1759-AA34-45B5-995E-65C3994A94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20CAC-8209-45A7-8E73-3C035DF505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AD41-9A6C-4CBB-84B1-1C69A05C1F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BD64A-BC35-4B27-88FD-DEBFCC3048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A4DF1-29B4-4F42-9813-9DE8A9520B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57C37-BE3A-4258-AD1F-82EACAA5C8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91DDB-01D2-44C6-BEF1-439EE4CA7A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A2CB9-CDFE-4512-B813-0D8CBF30C1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DAC5D-7A86-4401-B904-0898EFCDD8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096EB-4204-4D56-AE40-85216BC3BE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69E6F-0821-4539-8DC6-A2E1B12B47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C2C5-8D5A-4F9F-A7FA-0578B173B0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A5F42-7A4F-43B4-9C36-153B5EB4AE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FC24D-E03A-4D52-AE96-539C4FC6BBA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27410-6782-494D-8B50-3CDF6B8969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93161-3E99-4AF6-B37A-2EB6658745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DAA2-7B10-4E06-8999-0DBC663E4C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2D6E-FF39-4ACB-9F87-2C97ABF648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8093-BD71-4C57-B081-8AFDC6B70EA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200ED-8688-4B5A-90A3-1D24F7BD3C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F6F5-A31A-407A-96A6-04385BB043A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F8E37-39B5-42CE-B30D-5807D18270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EEB6-8AD9-478C-9703-5DDC4861889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F7773-925A-42C1-9BF9-2EEF1D2C73C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916CE-1A43-43E6-97AE-73460BEE35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B02E9-1EC4-40B8-8AEB-522B297FE9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BA8EE-F877-4004-9036-F60D99867E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C922B-4497-4B8F-ABFC-7CF8E87E1E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35676-6F62-4539-83DA-975D3D089E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8C086-7885-479B-82EC-F01ABC574B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37963-AB90-478E-BAD5-AE3F28B0396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F4E8E-9714-4CAC-B23C-58573CE089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A2853-8171-4A9D-93F2-8228DCC5A01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00F9B-5395-4BAF-8B14-E987FEE5658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18397-510F-44ED-A258-3E61BB7B800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3451-C6C7-441D-A590-5079DEAAB09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F3A68-F665-4047-BFC4-D1A845DDF1A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322CE-0F24-4D57-9E1C-E36C0DEE52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9E878-C828-4CD9-B36D-8EDC68E057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5279D-3B79-403F-9607-ED1A7E8151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C6CCA-A211-49AF-B6D4-846AAED1001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F2457-B953-4572-B6D4-538A0E46B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FEAEB-6964-4877-BCED-3928B168415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51791-32AE-4F5A-A01E-A810FA18DD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7F6EB-5651-4AA1-AB76-06D7FAB7D0C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7139-69A5-46A1-A85F-2B49553975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8991-870F-487F-BB68-685EC40CF7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CC62C-D429-42A3-831D-08AB6370A9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7AE3-63DA-4C6A-9877-6E426A9D4D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22A83-B5F6-4A29-8AB1-E42221D0CD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FF0C4-9956-4E51-9B4B-6F719F796BA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0C437-51E6-4061-A871-6A2B975336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0518B-803A-4BCD-8F1B-EA943CFC2C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3A449-3B3D-49A5-8BDF-D4ED29DD3A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D7C7C-3393-4054-960D-DB4DD07DD5B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28DE1-9F57-429A-ABF7-8BABD78EF6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4E3C6-ECC6-48D7-A781-FC88813291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4B4CE-99B2-428B-89BF-52310C4AAF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1C2-9FC8-42C9-9447-426DCB89C1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F5093-7CEA-4B34-8EA4-6E27F14A7A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7AE67-8A3F-47E7-9EE2-0A21C2515C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13C57-9933-4B8F-9F55-94E7FAB72C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A9048-0A5D-4FC0-B082-A66AF5D941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821F0-7C43-46AB-AAFF-C0FA1A8EDC3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33AC6-E476-45B3-A0A1-27C29C29F0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E0326-7EB9-4FA9-ADE1-22BEA179A6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170A1-5C19-4C3F-8963-9FE0B099B1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474B1-48A7-41D4-82AD-436DB77448F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4558-5273-4345-B26F-6AFBD3358F4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41D17-7167-4278-B7CC-59E73A3FEF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29DB386-1DBF-470A-B234-66285FCBBE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1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grpSp>
        <p:nvGrpSpPr>
          <p:cNvPr id="8200" name="组合 15"/>
          <p:cNvGrpSpPr>
            <a:grpSpLocks/>
          </p:cNvGrpSpPr>
          <p:nvPr userDrawn="1"/>
        </p:nvGrpSpPr>
        <p:grpSpPr bwMode="auto">
          <a:xfrm>
            <a:off x="395288" y="6200775"/>
            <a:ext cx="2921000" cy="541338"/>
            <a:chOff x="4716016" y="5877352"/>
            <a:chExt cx="2920266" cy="540000"/>
          </a:xfrm>
        </p:grpSpPr>
        <p:pic>
          <p:nvPicPr>
            <p:cNvPr id="8201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33" y="5970783"/>
              <a:ext cx="2344149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4269" r:id="rId1"/>
    <p:sldLayoutId id="2147494179" r:id="rId2"/>
    <p:sldLayoutId id="2147494180" r:id="rId3"/>
    <p:sldLayoutId id="2147494181" r:id="rId4"/>
    <p:sldLayoutId id="2147494182" r:id="rId5"/>
    <p:sldLayoutId id="2147494183" r:id="rId6"/>
    <p:sldLayoutId id="2147494184" r:id="rId7"/>
    <p:sldLayoutId id="2147494185" r:id="rId8"/>
    <p:sldLayoutId id="2147494186" r:id="rId9"/>
    <p:sldLayoutId id="2147494187" r:id="rId10"/>
    <p:sldLayoutId id="2147494188" r:id="rId11"/>
    <p:sldLayoutId id="214749427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9227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9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169108A-B13C-46DD-B108-ADB1B8A484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922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271" r:id="rId1"/>
    <p:sldLayoutId id="2147494189" r:id="rId2"/>
    <p:sldLayoutId id="2147494190" r:id="rId3"/>
    <p:sldLayoutId id="2147494191" r:id="rId4"/>
    <p:sldLayoutId id="2147494192" r:id="rId5"/>
    <p:sldLayoutId id="2147494193" r:id="rId6"/>
    <p:sldLayoutId id="2147494194" r:id="rId7"/>
    <p:sldLayoutId id="2147494195" r:id="rId8"/>
    <p:sldLayoutId id="2147494196" r:id="rId9"/>
    <p:sldLayoutId id="2147494197" r:id="rId10"/>
    <p:sldLayoutId id="2147494198" r:id="rId11"/>
    <p:sldLayoutId id="2147494272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025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3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5AC26DE-6B31-4A4E-86C5-EB42A21EF8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4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273" r:id="rId1"/>
    <p:sldLayoutId id="2147494199" r:id="rId2"/>
    <p:sldLayoutId id="2147494200" r:id="rId3"/>
    <p:sldLayoutId id="2147494201" r:id="rId4"/>
    <p:sldLayoutId id="2147494202" r:id="rId5"/>
    <p:sldLayoutId id="2147494203" r:id="rId6"/>
    <p:sldLayoutId id="2147494204" r:id="rId7"/>
    <p:sldLayoutId id="2147494205" r:id="rId8"/>
    <p:sldLayoutId id="2147494206" r:id="rId9"/>
    <p:sldLayoutId id="2147494207" r:id="rId10"/>
    <p:sldLayoutId id="2147494208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127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7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ACA4D55-8C36-41A7-8638-AAEF5FAD8D6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1272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274" r:id="rId1"/>
    <p:sldLayoutId id="2147494209" r:id="rId2"/>
    <p:sldLayoutId id="2147494210" r:id="rId3"/>
    <p:sldLayoutId id="2147494211" r:id="rId4"/>
    <p:sldLayoutId id="2147494212" r:id="rId5"/>
    <p:sldLayoutId id="2147494213" r:id="rId6"/>
    <p:sldLayoutId id="2147494214" r:id="rId7"/>
    <p:sldLayoutId id="2147494215" r:id="rId8"/>
    <p:sldLayoutId id="2147494216" r:id="rId9"/>
    <p:sldLayoutId id="2147494217" r:id="rId10"/>
    <p:sldLayoutId id="214749421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229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1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A3B46E2-58A8-4A8E-990E-9CDC32561E6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2294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275" r:id="rId1"/>
    <p:sldLayoutId id="2147494219" r:id="rId2"/>
    <p:sldLayoutId id="2147494220" r:id="rId3"/>
    <p:sldLayoutId id="2147494221" r:id="rId4"/>
    <p:sldLayoutId id="2147494222" r:id="rId5"/>
    <p:sldLayoutId id="2147494223" r:id="rId6"/>
    <p:sldLayoutId id="2147494224" r:id="rId7"/>
    <p:sldLayoutId id="2147494225" r:id="rId8"/>
    <p:sldLayoutId id="2147494226" r:id="rId9"/>
    <p:sldLayoutId id="2147494227" r:id="rId10"/>
    <p:sldLayoutId id="214749422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B3576CA-0CB9-46D6-84C3-2BDF9A9C95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33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276" r:id="rId1"/>
    <p:sldLayoutId id="2147494229" r:id="rId2"/>
    <p:sldLayoutId id="2147494230" r:id="rId3"/>
    <p:sldLayoutId id="2147494231" r:id="rId4"/>
    <p:sldLayoutId id="2147494232" r:id="rId5"/>
    <p:sldLayoutId id="2147494233" r:id="rId6"/>
    <p:sldLayoutId id="2147494234" r:id="rId7"/>
    <p:sldLayoutId id="2147494235" r:id="rId8"/>
    <p:sldLayoutId id="2147494236" r:id="rId9"/>
    <p:sldLayoutId id="2147494237" r:id="rId10"/>
    <p:sldLayoutId id="214749423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434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39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7EC004B-640A-4AFB-A7CC-31D336E304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34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434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277" r:id="rId1"/>
    <p:sldLayoutId id="2147494239" r:id="rId2"/>
    <p:sldLayoutId id="2147494240" r:id="rId3"/>
    <p:sldLayoutId id="2147494241" r:id="rId4"/>
    <p:sldLayoutId id="2147494242" r:id="rId5"/>
    <p:sldLayoutId id="2147494243" r:id="rId6"/>
    <p:sldLayoutId id="2147494244" r:id="rId7"/>
    <p:sldLayoutId id="2147494245" r:id="rId8"/>
    <p:sldLayoutId id="2147494246" r:id="rId9"/>
    <p:sldLayoutId id="2147494247" r:id="rId10"/>
    <p:sldLayoutId id="214749424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532C0E-76B8-4922-9974-84869AD132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53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278" r:id="rId1"/>
    <p:sldLayoutId id="2147494249" r:id="rId2"/>
    <p:sldLayoutId id="2147494250" r:id="rId3"/>
    <p:sldLayoutId id="2147494251" r:id="rId4"/>
    <p:sldLayoutId id="2147494252" r:id="rId5"/>
    <p:sldLayoutId id="2147494253" r:id="rId6"/>
    <p:sldLayoutId id="2147494254" r:id="rId7"/>
    <p:sldLayoutId id="2147494255" r:id="rId8"/>
    <p:sldLayoutId id="2147494256" r:id="rId9"/>
    <p:sldLayoutId id="2147494257" r:id="rId10"/>
    <p:sldLayoutId id="2147494258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pic>
          <p:nvPicPr>
            <p:cNvPr id="16395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87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313BF95-F057-4D70-BA5F-7600FBDCA8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279" r:id="rId1"/>
    <p:sldLayoutId id="2147494259" r:id="rId2"/>
    <p:sldLayoutId id="2147494260" r:id="rId3"/>
    <p:sldLayoutId id="2147494261" r:id="rId4"/>
    <p:sldLayoutId id="2147494262" r:id="rId5"/>
    <p:sldLayoutId id="2147494263" r:id="rId6"/>
    <p:sldLayoutId id="2147494264" r:id="rId7"/>
    <p:sldLayoutId id="2147494265" r:id="rId8"/>
    <p:sldLayoutId id="2147494266" r:id="rId9"/>
    <p:sldLayoutId id="2147494267" r:id="rId10"/>
    <p:sldLayoutId id="214749426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2-3</a:t>
            </a:r>
            <a:r>
              <a:rPr lang="zh-CN" altLang="en-US" smtClean="0">
                <a:ea typeface="宋体" pitchFamily="2" charset="-122"/>
              </a:rPr>
              <a:t>章  程序性能与渐进分析</a:t>
            </a:r>
          </a:p>
        </p:txBody>
      </p:sp>
      <p:sp>
        <p:nvSpPr>
          <p:cNvPr id="286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----</a:t>
            </a:r>
            <a:r>
              <a:rPr lang="zh-CN" altLang="en-US" smtClean="0">
                <a:ea typeface="宋体" pitchFamily="2" charset="-122"/>
              </a:rPr>
              <a:t>精打细算：于微小处论得失</a:t>
            </a:r>
          </a:p>
        </p:txBody>
      </p:sp>
      <p:sp>
        <p:nvSpPr>
          <p:cNvPr id="28676" name="AutoShape 5" descr="https://wx.qq.com/cgi-bin/mmwebwx-bin/webwxgetmsgimg?&amp;MsgID=1733771251479778165&amp;skey=%40crypt_f84fdbfd_aa9b3f8a55afdf7884fc67b45b60eaf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AutoShape 7" descr="https://wx.qq.com/cgi-bin/mmwebwx-bin/webwxgetmsgimg?&amp;MsgID=1733771251479778165&amp;skey=%40crypt_f84fdbfd_aa9b3f8a55afdf7884fc67b45b60eaf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方案二：在最短时间内完成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917575" y="4146550"/>
            <a:ext cx="7369175" cy="1949450"/>
          </a:xfrm>
        </p:spPr>
        <p:txBody>
          <a:bodyPr/>
          <a:lstStyle/>
          <a:p>
            <a:r>
              <a:rPr lang="zh-CN" altLang="en-US" smtClean="0"/>
              <a:t>占用额外空间</a:t>
            </a:r>
            <a:r>
              <a:rPr lang="en-US" altLang="zh-CN" smtClean="0"/>
              <a:t>4</a:t>
            </a:r>
          </a:p>
          <a:p>
            <a:r>
              <a:rPr lang="zh-CN" altLang="en-US" smtClean="0"/>
              <a:t>消耗时间</a:t>
            </a:r>
            <a:r>
              <a:rPr lang="en-US" altLang="zh-CN" smtClean="0"/>
              <a:t>2T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7BACDD-850B-4485-A70D-C8079FEA0771}" type="slidenum">
              <a:rPr lang="en-US" altLang="en-US" smtClean="0">
                <a:ea typeface="宋体" pitchFamily="2" charset="-122"/>
              </a:rPr>
              <a:pPr/>
              <a:t>10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46088" y="2173288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343025" y="2173288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239963" y="2173288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136900" y="2173288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110163" y="2173288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cxnSp>
        <p:nvCxnSpPr>
          <p:cNvPr id="37898" name="曲线连接符 9"/>
          <p:cNvCxnSpPr>
            <a:cxnSpLocks noChangeShapeType="1"/>
            <a:stCxn id="5" idx="0"/>
            <a:endCxn id="9" idx="0"/>
          </p:cNvCxnSpPr>
          <p:nvPr/>
        </p:nvCxnSpPr>
        <p:spPr bwMode="auto">
          <a:xfrm rot="5400000" flipH="1" flipV="1">
            <a:off x="3226594" y="-159544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7899" name="曲线连接符 13"/>
          <p:cNvCxnSpPr>
            <a:cxnSpLocks noChangeShapeType="1"/>
            <a:stCxn id="9" idx="2"/>
            <a:endCxn id="6" idx="2"/>
          </p:cNvCxnSpPr>
          <p:nvPr/>
        </p:nvCxnSpPr>
        <p:spPr bwMode="auto">
          <a:xfrm rot="5400000">
            <a:off x="3675063" y="1185863"/>
            <a:ext cx="1587" cy="37671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37900" name="TextBox 14"/>
          <p:cNvSpPr txBox="1">
            <a:spLocks noChangeArrowheads="1"/>
          </p:cNvSpPr>
          <p:nvPr/>
        </p:nvSpPr>
        <p:spPr bwMode="auto">
          <a:xfrm>
            <a:off x="4392613" y="1635125"/>
            <a:ext cx="5381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1T</a:t>
            </a:r>
            <a:endParaRPr lang="zh-CN" altLang="en-US" sz="1600" b="1"/>
          </a:p>
        </p:txBody>
      </p:sp>
      <p:sp>
        <p:nvSpPr>
          <p:cNvPr id="37901" name="TextBox 18"/>
          <p:cNvSpPr txBox="1">
            <a:spLocks noChangeArrowheads="1"/>
          </p:cNvSpPr>
          <p:nvPr/>
        </p:nvSpPr>
        <p:spPr bwMode="auto">
          <a:xfrm>
            <a:off x="4392613" y="3449638"/>
            <a:ext cx="5381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2T</a:t>
            </a:r>
            <a:endParaRPr lang="zh-CN" altLang="en-US" sz="1600" b="1"/>
          </a:p>
        </p:txBody>
      </p:sp>
      <p:sp>
        <p:nvSpPr>
          <p:cNvPr id="20" name="圆角矩形 19"/>
          <p:cNvSpPr/>
          <p:nvPr/>
        </p:nvSpPr>
        <p:spPr bwMode="auto">
          <a:xfrm>
            <a:off x="6007100" y="2173288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6904038" y="2173288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7800975" y="2173288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cxnSp>
        <p:nvCxnSpPr>
          <p:cNvPr id="37905" name="曲线连接符 23"/>
          <p:cNvCxnSpPr>
            <a:cxnSpLocks noChangeShapeType="1"/>
            <a:stCxn id="6" idx="0"/>
            <a:endCxn id="20" idx="0"/>
          </p:cNvCxnSpPr>
          <p:nvPr/>
        </p:nvCxnSpPr>
        <p:spPr bwMode="auto">
          <a:xfrm rot="5400000" flipH="1" flipV="1">
            <a:off x="4123532" y="-159544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7906" name="曲线连接符 26"/>
          <p:cNvCxnSpPr>
            <a:cxnSpLocks noChangeShapeType="1"/>
            <a:stCxn id="7" idx="0"/>
            <a:endCxn id="21" idx="0"/>
          </p:cNvCxnSpPr>
          <p:nvPr/>
        </p:nvCxnSpPr>
        <p:spPr bwMode="auto">
          <a:xfrm rot="5400000" flipH="1" flipV="1">
            <a:off x="5020469" y="-159544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7907" name="曲线连接符 29"/>
          <p:cNvCxnSpPr>
            <a:cxnSpLocks noChangeShapeType="1"/>
            <a:stCxn id="8" idx="0"/>
            <a:endCxn id="22" idx="0"/>
          </p:cNvCxnSpPr>
          <p:nvPr/>
        </p:nvCxnSpPr>
        <p:spPr bwMode="auto">
          <a:xfrm rot="5400000" flipH="1" flipV="1">
            <a:off x="5917407" y="-159544"/>
            <a:ext cx="1588" cy="4664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7908" name="曲线连接符 33"/>
          <p:cNvCxnSpPr>
            <a:cxnSpLocks noChangeShapeType="1"/>
            <a:stCxn id="20" idx="2"/>
            <a:endCxn id="7" idx="2"/>
          </p:cNvCxnSpPr>
          <p:nvPr/>
        </p:nvCxnSpPr>
        <p:spPr bwMode="auto">
          <a:xfrm rot="5400000">
            <a:off x="4572000" y="1185863"/>
            <a:ext cx="1587" cy="3767138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7909" name="曲线连接符 36"/>
          <p:cNvCxnSpPr>
            <a:cxnSpLocks noChangeShapeType="1"/>
            <a:stCxn id="21" idx="2"/>
            <a:endCxn id="8" idx="2"/>
          </p:cNvCxnSpPr>
          <p:nvPr/>
        </p:nvCxnSpPr>
        <p:spPr bwMode="auto">
          <a:xfrm rot="5400000">
            <a:off x="5468938" y="1185863"/>
            <a:ext cx="1587" cy="37671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7910" name="曲线连接符 39"/>
          <p:cNvCxnSpPr>
            <a:cxnSpLocks noChangeShapeType="1"/>
            <a:stCxn id="22" idx="2"/>
            <a:endCxn id="5" idx="2"/>
          </p:cNvCxnSpPr>
          <p:nvPr/>
        </p:nvCxnSpPr>
        <p:spPr bwMode="auto">
          <a:xfrm rot="5400000">
            <a:off x="4572000" y="-608012"/>
            <a:ext cx="1587" cy="7354888"/>
          </a:xfrm>
          <a:prstGeom prst="curvedConnector3">
            <a:avLst>
              <a:gd name="adj1" fmla="val 22430167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结论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评价程序性能</a:t>
            </a:r>
            <a:endParaRPr lang="en-US" altLang="zh-CN" smtClean="0"/>
          </a:p>
          <a:p>
            <a:pPr lvl="1"/>
            <a:r>
              <a:rPr lang="zh-CN" altLang="en-US" smtClean="0"/>
              <a:t>分析或测量程序的时空开销</a:t>
            </a:r>
            <a:endParaRPr lang="en-US" altLang="zh-CN" smtClean="0"/>
          </a:p>
          <a:p>
            <a:r>
              <a:rPr lang="zh-CN" altLang="en-US" smtClean="0"/>
              <a:t>选择算法</a:t>
            </a:r>
            <a:endParaRPr lang="en-US" altLang="zh-CN" smtClean="0"/>
          </a:p>
          <a:p>
            <a:pPr lvl="1"/>
            <a:r>
              <a:rPr lang="zh-CN" altLang="en-US" smtClean="0"/>
              <a:t>针对某一具体问题，在其不同解决方案之间进行空间和时间的权衡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FAF301-D23A-475F-97A2-9DCB685B83DF}" type="slidenum">
              <a:rPr lang="en-US" altLang="en-US" smtClean="0">
                <a:ea typeface="宋体" pitchFamily="2" charset="-122"/>
              </a:rPr>
              <a:pPr/>
              <a:t>11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影响程序性能评价的因素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计算机</a:t>
            </a:r>
            <a:endParaRPr lang="en-US" altLang="zh-CN" smtClean="0"/>
          </a:p>
          <a:p>
            <a:r>
              <a:rPr lang="zh-CN" altLang="en-US" smtClean="0"/>
              <a:t>编译器及其选项</a:t>
            </a:r>
            <a:endParaRPr lang="en-US" altLang="zh-CN" smtClean="0"/>
          </a:p>
          <a:p>
            <a:r>
              <a:rPr lang="zh-CN" altLang="en-US" smtClean="0"/>
              <a:t>问题规模（问题实例长度）</a:t>
            </a:r>
            <a:endParaRPr lang="en-US" altLang="zh-CN" smtClean="0"/>
          </a:p>
          <a:p>
            <a:r>
              <a:rPr lang="zh-CN" altLang="en-US" smtClean="0"/>
              <a:t>具体输入</a:t>
            </a:r>
            <a:endParaRPr lang="en-US" altLang="zh-CN" smtClean="0"/>
          </a:p>
          <a:p>
            <a:r>
              <a:rPr lang="zh-CN" altLang="en-US" smtClean="0"/>
              <a:t>代码本身（数据结构及算法）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2A5A9C-428D-4804-9E28-E28646914A5E}" type="slidenum">
              <a:rPr lang="en-US" altLang="en-US" smtClean="0">
                <a:ea typeface="宋体" pitchFamily="2" charset="-122"/>
              </a:rPr>
              <a:pPr/>
              <a:t>12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39941" name="右大括号 5"/>
          <p:cNvSpPr>
            <a:spLocks/>
          </p:cNvSpPr>
          <p:nvPr/>
        </p:nvSpPr>
        <p:spPr bwMode="auto">
          <a:xfrm>
            <a:off x="5648325" y="1455738"/>
            <a:ext cx="358775" cy="1076325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9942" name="右大括号 6"/>
          <p:cNvSpPr>
            <a:spLocks/>
          </p:cNvSpPr>
          <p:nvPr/>
        </p:nvSpPr>
        <p:spPr bwMode="auto">
          <a:xfrm>
            <a:off x="5648325" y="2890838"/>
            <a:ext cx="358775" cy="1614487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6186488" y="1814513"/>
            <a:ext cx="1973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暂不考虑</a:t>
            </a:r>
          </a:p>
        </p:txBody>
      </p: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6186488" y="3429000"/>
            <a:ext cx="1973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重点考虑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空间复杂性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程序所需空间</a:t>
            </a:r>
            <a:endParaRPr lang="en-US" altLang="zh-CN" smtClean="0"/>
          </a:p>
          <a:p>
            <a:pPr lvl="1"/>
            <a:r>
              <a:rPr lang="zh-CN" altLang="en-US" smtClean="0"/>
              <a:t>指令空间</a:t>
            </a:r>
            <a:endParaRPr lang="en-US" altLang="zh-CN" smtClean="0"/>
          </a:p>
          <a:p>
            <a:pPr lvl="2"/>
            <a:r>
              <a:rPr lang="zh-CN" altLang="en-US" smtClean="0"/>
              <a:t>存储编译后的指令所需的空间</a:t>
            </a:r>
            <a:endParaRPr lang="en-US" altLang="zh-CN" smtClean="0"/>
          </a:p>
          <a:p>
            <a:pPr lvl="2"/>
            <a:r>
              <a:rPr lang="zh-CN" altLang="en-US" smtClean="0"/>
              <a:t>与目标机器、编译器及选项有关</a:t>
            </a:r>
            <a:endParaRPr lang="en-US" altLang="zh-CN" smtClean="0"/>
          </a:p>
          <a:p>
            <a:pPr lvl="2"/>
            <a:r>
              <a:rPr lang="zh-CN" altLang="en-US" smtClean="0"/>
              <a:t>不在本课程研究范围之内</a:t>
            </a:r>
            <a:endParaRPr lang="en-US" altLang="zh-CN" smtClean="0"/>
          </a:p>
          <a:p>
            <a:pPr lvl="1"/>
            <a:r>
              <a:rPr lang="zh-CN" altLang="en-US" smtClean="0"/>
              <a:t>数据空间</a:t>
            </a:r>
            <a:endParaRPr lang="en-US" altLang="zh-CN" smtClean="0"/>
          </a:p>
          <a:p>
            <a:pPr lvl="2"/>
            <a:r>
              <a:rPr lang="zh-CN" altLang="en-US" smtClean="0"/>
              <a:t>存储常量、简单变量、复合变量及动态分配的空间</a:t>
            </a:r>
            <a:endParaRPr lang="en-US" altLang="zh-CN" smtClean="0"/>
          </a:p>
          <a:p>
            <a:pPr lvl="1"/>
            <a:r>
              <a:rPr lang="zh-CN" altLang="en-US" smtClean="0"/>
              <a:t>环境栈空间</a:t>
            </a:r>
            <a:endParaRPr lang="en-US" altLang="zh-CN" smtClean="0"/>
          </a:p>
          <a:p>
            <a:pPr lvl="2"/>
            <a:r>
              <a:rPr lang="zh-CN" altLang="en-US" smtClean="0"/>
              <a:t>发生函数调用时所需的空间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24C408-2FD0-4D7E-B144-33F1907BCB29}" type="slidenum">
              <a:rPr lang="en-US" altLang="en-US" smtClean="0">
                <a:ea typeface="宋体" pitchFamily="2" charset="-122"/>
              </a:rPr>
              <a:pPr/>
              <a:t>13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40965" name="Picture 2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7513" y="3608388"/>
            <a:ext cx="912812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2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0413" y="4505325"/>
            <a:ext cx="912812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数据空间：</a:t>
            </a:r>
            <a:r>
              <a:rPr lang="en-US" altLang="zh-CN" smtClean="0"/>
              <a:t>VC++</a:t>
            </a:r>
            <a:r>
              <a:rPr lang="zh-CN" altLang="en-US" smtClean="0"/>
              <a:t>中变量所占空间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917575" y="4684713"/>
            <a:ext cx="7369175" cy="1411287"/>
          </a:xfrm>
        </p:spPr>
        <p:txBody>
          <a:bodyPr/>
          <a:lstStyle/>
          <a:p>
            <a:r>
              <a:rPr lang="en-US" altLang="zh-CN" smtClean="0"/>
              <a:t>double a[100];  </a:t>
            </a:r>
            <a:r>
              <a:rPr lang="en-US" altLang="zh-CN" smtClean="0">
                <a:sym typeface="Wingdings" pitchFamily="2" charset="2"/>
              </a:rPr>
              <a:t>800</a:t>
            </a:r>
            <a:r>
              <a:rPr lang="zh-CN" altLang="en-US" smtClean="0">
                <a:sym typeface="Wingdings" pitchFamily="2" charset="2"/>
              </a:rPr>
              <a:t>字节</a:t>
            </a:r>
            <a:endParaRPr lang="en-US" altLang="zh-CN" smtClean="0">
              <a:sym typeface="Wingdings" pitchFamily="2" charset="2"/>
            </a:endParaRPr>
          </a:p>
          <a:p>
            <a:r>
              <a:rPr lang="en-US" altLang="zh-CN" smtClean="0">
                <a:sym typeface="Wingdings" pitchFamily="2" charset="2"/>
              </a:rPr>
              <a:t>int maze[r][c]; 4*r*c</a:t>
            </a:r>
            <a:r>
              <a:rPr lang="zh-CN" altLang="en-US" smtClean="0">
                <a:sym typeface="Wingdings" pitchFamily="2" charset="2"/>
              </a:rPr>
              <a:t>字节</a:t>
            </a: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D2A106-E9A3-46AD-89F9-47FF3A46DB2C}" type="slidenum">
              <a:rPr lang="en-US" altLang="en-US" smtClean="0">
                <a:ea typeface="宋体" pitchFamily="2" charset="-122"/>
              </a:rPr>
              <a:pPr/>
              <a:t>14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8425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占用字节数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char, unsigned 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unsigned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long, unsigned 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double, long 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pointer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018" name="TextBox 5"/>
          <p:cNvSpPr txBox="1">
            <a:spLocks noChangeArrowheads="1"/>
          </p:cNvSpPr>
          <p:nvPr/>
        </p:nvSpPr>
        <p:spPr bwMode="auto">
          <a:xfrm>
            <a:off x="7442200" y="1635125"/>
            <a:ext cx="1255713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完成书中练习时可以参照图</a:t>
            </a:r>
            <a:r>
              <a:rPr lang="en-US" altLang="zh-CN">
                <a:solidFill>
                  <a:srgbClr val="FF0000"/>
                </a:solidFill>
              </a:rPr>
              <a:t>2-2</a:t>
            </a:r>
            <a:r>
              <a:rPr lang="zh-CN" altLang="en-US">
                <a:solidFill>
                  <a:srgbClr val="FF0000"/>
                </a:solidFill>
              </a:rPr>
              <a:t>也可以参照左表，注明即可。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程序空间分析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程序空间分为固定部分和可变部分</a:t>
            </a:r>
            <a:endParaRPr lang="en-US" altLang="zh-CN" smtClean="0"/>
          </a:p>
          <a:p>
            <a:r>
              <a:rPr lang="zh-CN" altLang="en-US" smtClean="0"/>
              <a:t>其中可变部分是指随问题规模变化的空间</a:t>
            </a:r>
            <a:endParaRPr lang="en-US" altLang="zh-CN" smtClean="0"/>
          </a:p>
          <a:p>
            <a:pPr lvl="1"/>
            <a:r>
              <a:rPr lang="zh-CN" altLang="en-US" smtClean="0"/>
              <a:t>复合变量所需的空间</a:t>
            </a:r>
            <a:endParaRPr lang="en-US" altLang="zh-CN" smtClean="0"/>
          </a:p>
          <a:p>
            <a:pPr lvl="1"/>
            <a:r>
              <a:rPr lang="zh-CN" altLang="en-US" smtClean="0"/>
              <a:t>动态分配的空间</a:t>
            </a:r>
            <a:endParaRPr lang="en-US" altLang="zh-CN" smtClean="0"/>
          </a:p>
          <a:p>
            <a:pPr lvl="1"/>
            <a:r>
              <a:rPr lang="zh-CN" altLang="en-US" smtClean="0"/>
              <a:t>递归栈所需的空间</a:t>
            </a:r>
            <a:endParaRPr lang="en-US" altLang="zh-CN" smtClean="0"/>
          </a:p>
          <a:p>
            <a:pPr lvl="1"/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</a:t>
            </a:r>
            <a:r>
              <a:rPr lang="en-US" altLang="zh-CN" i="1" smtClean="0"/>
              <a:t>S(P) </a:t>
            </a:r>
            <a:r>
              <a:rPr lang="en-US" altLang="zh-CN" smtClean="0"/>
              <a:t>= </a:t>
            </a:r>
            <a:r>
              <a:rPr lang="en-US" altLang="zh-CN" i="1" smtClean="0"/>
              <a:t>c </a:t>
            </a:r>
            <a:r>
              <a:rPr lang="en-US" altLang="zh-CN" smtClean="0"/>
              <a:t>+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p</a:t>
            </a:r>
            <a:r>
              <a:rPr lang="en-US" altLang="zh-CN" smtClean="0"/>
              <a:t>(</a:t>
            </a:r>
            <a:r>
              <a:rPr lang="zh-CN" altLang="en-US" smtClean="0"/>
              <a:t>实例特征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451570-AD06-44BC-B3B3-C0EBA957E6F1}" type="slidenum">
              <a:rPr lang="en-US" altLang="en-US" smtClean="0">
                <a:ea typeface="宋体" pitchFamily="2" charset="-122"/>
              </a:rPr>
              <a:pPr/>
              <a:t>15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空间复杂性分析例</a:t>
            </a:r>
            <a:r>
              <a:rPr lang="en-US" altLang="zh-CN" smtClean="0"/>
              <a:t>1:</a:t>
            </a:r>
            <a:r>
              <a:rPr lang="zh-CN" altLang="en-US" smtClean="0"/>
              <a:t>累加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3295650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smtClean="0"/>
              <a:t>template&lt;class T&gt;</a:t>
            </a:r>
          </a:p>
          <a:p>
            <a:pPr>
              <a:buFontTx/>
              <a:buNone/>
            </a:pPr>
            <a:r>
              <a:rPr lang="en-US" altLang="zh-CN" sz="2000" smtClean="0"/>
              <a:t>T Sum(T a[], int n)</a:t>
            </a:r>
          </a:p>
          <a:p>
            <a:pPr>
              <a:buFontTx/>
              <a:buNone/>
            </a:pPr>
            <a:r>
              <a:rPr lang="en-US" altLang="zh-CN" sz="2000" smtClean="0"/>
              <a:t>{</a:t>
            </a:r>
          </a:p>
          <a:p>
            <a:pPr>
              <a:buFontTx/>
              <a:buNone/>
            </a:pPr>
            <a:r>
              <a:rPr lang="en-US" altLang="zh-CN" sz="2000" smtClean="0"/>
              <a:t>  T tsum=0;</a:t>
            </a:r>
          </a:p>
          <a:p>
            <a:pPr>
              <a:buFontTx/>
              <a:buNone/>
            </a:pPr>
            <a:r>
              <a:rPr lang="en-US" altLang="zh-CN" sz="2000" smtClean="0"/>
              <a:t>  for(int i=0;i&lt;n;i++)</a:t>
            </a:r>
          </a:p>
          <a:p>
            <a:pPr>
              <a:buFontTx/>
              <a:buNone/>
            </a:pPr>
            <a:r>
              <a:rPr lang="en-US" altLang="zh-CN" sz="2000" smtClean="0"/>
              <a:t>    tsum+=a[i];</a:t>
            </a:r>
          </a:p>
          <a:p>
            <a:pPr>
              <a:buFontTx/>
              <a:buNone/>
            </a:pPr>
            <a:r>
              <a:rPr lang="en-US" altLang="zh-CN" sz="2000" smtClean="0"/>
              <a:t>  return tsum;</a:t>
            </a:r>
          </a:p>
          <a:p>
            <a:pPr>
              <a:buFontTx/>
              <a:buNone/>
            </a:pPr>
            <a:r>
              <a:rPr lang="en-US" altLang="zh-CN" sz="2000" smtClean="0"/>
              <a:t>}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0000"/>
                </a:solidFill>
              </a:rPr>
              <a:t>消耗空间与</a:t>
            </a:r>
            <a:r>
              <a:rPr lang="en-US" altLang="zh-CN" sz="2000" smtClean="0">
                <a:solidFill>
                  <a:srgbClr val="FF0000"/>
                </a:solidFill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</a:rPr>
              <a:t>无关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 i="1" smtClean="0">
                <a:solidFill>
                  <a:srgbClr val="FF0000"/>
                </a:solidFill>
              </a:rPr>
              <a:t>S</a:t>
            </a:r>
            <a:r>
              <a:rPr lang="en-US" altLang="zh-CN" sz="2000" i="1" baseline="-25000" smtClean="0">
                <a:solidFill>
                  <a:srgbClr val="FF0000"/>
                </a:solidFill>
              </a:rPr>
              <a:t>Sum</a:t>
            </a:r>
            <a:r>
              <a:rPr lang="en-US" altLang="zh-CN" sz="2000" i="1" smtClean="0">
                <a:solidFill>
                  <a:srgbClr val="FF0000"/>
                </a:solidFill>
              </a:rPr>
              <a:t>(n)</a:t>
            </a:r>
            <a:r>
              <a:rPr lang="en-US" altLang="zh-CN" sz="2000" smtClean="0">
                <a:solidFill>
                  <a:srgbClr val="FF0000"/>
                </a:solidFill>
              </a:rPr>
              <a:t>=0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B9F781-F5F7-4CD9-B276-525960A72033}" type="slidenum">
              <a:rPr lang="en-US" altLang="en-US" smtClean="0">
                <a:ea typeface="宋体" pitchFamily="2" charset="-122"/>
              </a:rPr>
              <a:pPr/>
              <a:t>16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325938" y="1549400"/>
            <a:ext cx="4730750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template&lt;class T&gt;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T </a:t>
            </a:r>
            <a:r>
              <a:rPr lang="en-US" altLang="zh-CN" sz="2000" b="1" kern="0" dirty="0" err="1">
                <a:latin typeface="黑体" pitchFamily="49" charset="-122"/>
                <a:ea typeface="黑体" pitchFamily="49" charset="-122"/>
              </a:rPr>
              <a:t>Rsum</a:t>
            </a: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(T a[], </a:t>
            </a:r>
            <a:r>
              <a:rPr lang="en-US" altLang="zh-CN" sz="2000" b="1" kern="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n)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 if(n&gt;0)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   return </a:t>
            </a:r>
            <a:r>
              <a:rPr lang="en-US" altLang="zh-CN" sz="2000" b="1" kern="0" dirty="0" err="1">
                <a:latin typeface="黑体" pitchFamily="49" charset="-122"/>
                <a:ea typeface="黑体" pitchFamily="49" charset="-122"/>
              </a:rPr>
              <a:t>Rsum</a:t>
            </a: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(a,n-1)+a[n-1];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 return 0;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endParaRPr lang="en-US" altLang="zh-CN" sz="2000" b="1" kern="0" dirty="0">
              <a:latin typeface="黑体" pitchFamily="49" charset="-122"/>
              <a:ea typeface="黑体" pitchFamily="49" charset="-122"/>
            </a:endParaRP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消耗空间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递归栈空间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有关</a:t>
            </a:r>
            <a:endParaRPr lang="en-US" altLang="zh-CN" sz="20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i="1" kern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b="1" i="1" kern="0" baseline="-250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Rsum</a:t>
            </a:r>
            <a:r>
              <a:rPr lang="en-US" altLang="zh-CN" sz="2000" b="1" i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(n)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4+4+4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n+1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2957508" y="6119820"/>
            <a:ext cx="3175870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3000" b="1" i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altLang="zh-CN" sz="3000" b="1" i="1" baseline="-250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Sum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(n)</a:t>
            </a:r>
            <a:r>
              <a:rPr lang="en-US" altLang="zh-CN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</a:t>
            </a:r>
            <a:r>
              <a:rPr lang="en-US" altLang="zh-CN" sz="3000" b="1" i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altLang="zh-CN" sz="3000" b="1" i="1" baseline="-250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Rsum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(n)</a:t>
            </a:r>
            <a:endParaRPr lang="zh-CN" altLang="en-US" sz="30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空间复杂性分析例</a:t>
            </a:r>
            <a:r>
              <a:rPr lang="en-US" altLang="zh-CN" smtClean="0"/>
              <a:t>2</a:t>
            </a:r>
            <a:r>
              <a:rPr lang="zh-CN" altLang="en-US" smtClean="0"/>
              <a:t>：阶乘</a:t>
            </a: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80612A-7EB9-43CD-BDDD-89BF9A59BC76}" type="slidenum">
              <a:rPr lang="en-US" altLang="en-US" smtClean="0">
                <a:ea typeface="宋体" pitchFamily="2" charset="-122"/>
              </a:rPr>
              <a:pPr/>
              <a:t>17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45060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3833813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smtClean="0"/>
              <a:t>int Lfac(int n)</a:t>
            </a:r>
          </a:p>
          <a:p>
            <a:pPr>
              <a:buFontTx/>
              <a:buNone/>
            </a:pPr>
            <a:r>
              <a:rPr lang="en-US" altLang="zh-CN" sz="2000" smtClean="0"/>
              <a:t>{</a:t>
            </a:r>
          </a:p>
          <a:p>
            <a:pPr>
              <a:buFontTx/>
              <a:buNone/>
            </a:pPr>
            <a:r>
              <a:rPr lang="en-US" altLang="zh-CN" sz="2000" smtClean="0"/>
              <a:t>  int fac=1;</a:t>
            </a:r>
          </a:p>
          <a:p>
            <a:pPr>
              <a:buFontTx/>
              <a:buNone/>
            </a:pPr>
            <a:r>
              <a:rPr lang="en-US" altLang="zh-CN" sz="2000" smtClean="0"/>
              <a:t>  for(int i=1;n&gt;1&amp;&amp;i&lt;=n;i++)</a:t>
            </a:r>
          </a:p>
          <a:p>
            <a:pPr>
              <a:buFontTx/>
              <a:buNone/>
            </a:pPr>
            <a:r>
              <a:rPr lang="en-US" altLang="zh-CN" sz="2000" smtClean="0"/>
              <a:t>    fac*=i;</a:t>
            </a:r>
          </a:p>
          <a:p>
            <a:pPr>
              <a:buFontTx/>
              <a:buNone/>
            </a:pPr>
            <a:r>
              <a:rPr lang="en-US" altLang="zh-CN" sz="2000" smtClean="0"/>
              <a:t>  return fac;</a:t>
            </a:r>
          </a:p>
          <a:p>
            <a:pPr>
              <a:buFontTx/>
              <a:buNone/>
            </a:pPr>
            <a:r>
              <a:rPr lang="en-US" altLang="zh-CN" sz="2000" smtClean="0"/>
              <a:t>}</a:t>
            </a:r>
          </a:p>
          <a:p>
            <a:pPr>
              <a:buFontTx/>
              <a:buNone/>
            </a:pPr>
            <a:endParaRPr lang="en-US" altLang="zh-CN" sz="2000" smtClean="0"/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0000"/>
                </a:solidFill>
              </a:rPr>
              <a:t>消耗空间与</a:t>
            </a:r>
            <a:r>
              <a:rPr lang="en-US" altLang="zh-CN" sz="2000" smtClean="0">
                <a:solidFill>
                  <a:srgbClr val="FF0000"/>
                </a:solidFill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</a:rPr>
              <a:t>无关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 i="1" smtClean="0">
                <a:solidFill>
                  <a:srgbClr val="FF0000"/>
                </a:solidFill>
              </a:rPr>
              <a:t>S</a:t>
            </a:r>
            <a:r>
              <a:rPr lang="en-US" altLang="zh-CN" sz="2000" i="1" baseline="-25000" smtClean="0">
                <a:solidFill>
                  <a:srgbClr val="FF0000"/>
                </a:solidFill>
              </a:rPr>
              <a:t>Lfac</a:t>
            </a:r>
            <a:r>
              <a:rPr lang="en-US" altLang="zh-CN" sz="2000" i="1" smtClean="0">
                <a:solidFill>
                  <a:srgbClr val="FF0000"/>
                </a:solidFill>
              </a:rPr>
              <a:t>(n)</a:t>
            </a:r>
            <a:r>
              <a:rPr lang="en-US" altLang="zh-CN" sz="2000" smtClean="0">
                <a:solidFill>
                  <a:srgbClr val="FF0000"/>
                </a:solidFill>
              </a:rPr>
              <a:t>=0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930775" y="1549400"/>
            <a:ext cx="41259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kern="0" dirty="0" err="1">
                <a:latin typeface="黑体" pitchFamily="49" charset="-122"/>
                <a:ea typeface="黑体" pitchFamily="49" charset="-122"/>
              </a:rPr>
              <a:t>Fac</a:t>
            </a: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000" b="1" kern="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n)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 if(n&lt;=1)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   return 1;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 else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    return n*</a:t>
            </a:r>
            <a:r>
              <a:rPr lang="en-US" altLang="zh-CN" sz="2000" b="1" kern="0" dirty="0" err="1">
                <a:latin typeface="黑体" pitchFamily="49" charset="-122"/>
                <a:ea typeface="黑体" pitchFamily="49" charset="-122"/>
              </a:rPr>
              <a:t>Fac</a:t>
            </a: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(n-1);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kern="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endParaRPr lang="en-US" altLang="zh-CN" sz="2000" b="1" kern="0" dirty="0">
              <a:latin typeface="黑体" pitchFamily="49" charset="-122"/>
              <a:ea typeface="黑体" pitchFamily="49" charset="-122"/>
            </a:endParaRP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消耗空间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递归栈空间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有关</a:t>
            </a:r>
            <a:endParaRPr lang="en-US" altLang="zh-CN" sz="20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000" b="1" i="1" kern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b="1" i="1" kern="0" baseline="-250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Fac</a:t>
            </a:r>
            <a:r>
              <a:rPr lang="en-US" altLang="zh-CN" sz="2000" b="1" i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(n)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4+4</a:t>
            </a:r>
            <a:r>
              <a:rPr lang="zh-CN" altLang="en-US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0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*max{n,1}</a:t>
            </a:r>
            <a:endParaRPr lang="zh-CN" altLang="en-US" sz="20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7508" y="6119820"/>
            <a:ext cx="2876107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3000" b="1" i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altLang="zh-CN" sz="3000" b="1" i="1" baseline="-250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Lfac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(n)</a:t>
            </a:r>
            <a:r>
              <a:rPr lang="en-US" altLang="zh-CN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</a:t>
            </a:r>
            <a:r>
              <a:rPr lang="en-US" altLang="zh-CN" sz="3000" b="1" i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altLang="zh-CN" sz="3000" b="1" i="1" baseline="-250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(n)</a:t>
            </a:r>
            <a:endParaRPr lang="zh-CN" altLang="en-US" sz="30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一个程序的空间开销包括</a:t>
            </a:r>
            <a:endParaRPr lang="en-US" altLang="zh-CN" smtClean="0"/>
          </a:p>
          <a:p>
            <a:pPr lvl="1"/>
            <a:r>
              <a:rPr lang="zh-CN" altLang="en-US" smtClean="0"/>
              <a:t>生成代码指令后所占的空间</a:t>
            </a:r>
            <a:endParaRPr lang="en-US" altLang="zh-CN" smtClean="0"/>
          </a:p>
          <a:p>
            <a:pPr lvl="1"/>
            <a:r>
              <a:rPr lang="zh-CN" altLang="en-US" smtClean="0"/>
              <a:t>简单变量、常量所占的空间</a:t>
            </a:r>
            <a:endParaRPr lang="en-US" altLang="zh-CN" smtClean="0"/>
          </a:p>
          <a:p>
            <a:pPr lvl="1"/>
            <a:r>
              <a:rPr lang="zh-CN" altLang="en-US" smtClean="0"/>
              <a:t>复合变量所占的空间</a:t>
            </a:r>
            <a:endParaRPr lang="en-US" altLang="zh-CN" smtClean="0"/>
          </a:p>
          <a:p>
            <a:pPr lvl="1"/>
            <a:r>
              <a:rPr lang="zh-CN" altLang="en-US" smtClean="0"/>
              <a:t>动态分配的空间</a:t>
            </a:r>
            <a:endParaRPr lang="en-US" altLang="zh-CN" smtClean="0"/>
          </a:p>
          <a:p>
            <a:pPr lvl="1"/>
            <a:r>
              <a:rPr lang="zh-CN" altLang="en-US" smtClean="0"/>
              <a:t>递归栈空间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83E88D-913E-42BA-9270-04083772D23D}" type="slidenum">
              <a:rPr lang="en-US" altLang="en-US" smtClean="0">
                <a:ea typeface="宋体" pitchFamily="2" charset="-122"/>
              </a:rPr>
              <a:pPr/>
              <a:t>18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804863" y="2890838"/>
            <a:ext cx="5740400" cy="16144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24650" y="3429000"/>
            <a:ext cx="17938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重点考查可变部分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空间复杂性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时间复杂性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指标（计数对象）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渐进符号（</a:t>
            </a:r>
            <a:r>
              <a:rPr lang="en-US" altLang="zh-CN" dirty="0" smtClean="0"/>
              <a:t>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Θ</a:t>
            </a:r>
            <a:r>
              <a:rPr lang="zh-CN" altLang="en-US" dirty="0" smtClean="0"/>
              <a:t>、</a:t>
            </a:r>
            <a:r>
              <a:rPr lang="en-US" altLang="zh-CN" dirty="0" smtClean="0"/>
              <a:t>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性能测量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36020D-B5CC-4A44-91B0-F8DF0DCD9245}" type="slidenum">
              <a:rPr lang="en-US" altLang="en-US" smtClean="0">
                <a:ea typeface="宋体" pitchFamily="2" charset="-122"/>
              </a:rPr>
              <a:pPr/>
              <a:t>19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拷贝构造函数</a:t>
            </a:r>
            <a:endParaRPr lang="en-US" altLang="zh-CN" smtClean="0"/>
          </a:p>
          <a:p>
            <a:pPr lvl="1"/>
            <a:r>
              <a:rPr lang="en-US" altLang="zh-CN" smtClean="0"/>
              <a:t>&lt;</a:t>
            </a:r>
            <a:r>
              <a:rPr lang="zh-CN" altLang="en-US" smtClean="0"/>
              <a:t>类名</a:t>
            </a:r>
            <a:r>
              <a:rPr lang="en-US" altLang="zh-CN" smtClean="0"/>
              <a:t>&gt; (</a:t>
            </a:r>
            <a:r>
              <a:rPr lang="zh-CN" altLang="en-US" smtClean="0"/>
              <a:t>类名 </a:t>
            </a:r>
            <a:r>
              <a:rPr lang="en-US" altLang="zh-CN" smtClean="0"/>
              <a:t>&amp;);</a:t>
            </a:r>
          </a:p>
          <a:p>
            <a:r>
              <a:rPr lang="zh-CN" altLang="en-US" smtClean="0"/>
              <a:t>递归函数</a:t>
            </a:r>
            <a:endParaRPr lang="en-US" altLang="zh-CN" smtClean="0"/>
          </a:p>
          <a:p>
            <a:pPr lvl="1"/>
            <a:r>
              <a:rPr lang="zh-CN" altLang="en-US" smtClean="0"/>
              <a:t>寻找“递归规律”和“终止状态”</a:t>
            </a:r>
            <a:endParaRPr lang="en-US" altLang="zh-CN" smtClean="0"/>
          </a:p>
          <a:p>
            <a:r>
              <a:rPr lang="zh-CN" altLang="en-US" smtClean="0"/>
              <a:t>程序测试</a:t>
            </a:r>
            <a:endParaRPr lang="en-US" altLang="zh-CN" smtClean="0"/>
          </a:p>
          <a:p>
            <a:pPr lvl="1"/>
            <a:r>
              <a:rPr lang="zh-CN" altLang="en-US" smtClean="0"/>
              <a:t>黑盒测试：从输入输出和程序功能出发</a:t>
            </a:r>
            <a:endParaRPr lang="en-US" altLang="zh-CN" smtClean="0"/>
          </a:p>
          <a:p>
            <a:pPr lvl="2"/>
            <a:r>
              <a:rPr lang="zh-CN" altLang="en-US" smtClean="0"/>
              <a:t>等价类划分</a:t>
            </a:r>
            <a:endParaRPr lang="en-US" altLang="zh-CN" smtClean="0"/>
          </a:p>
          <a:p>
            <a:pPr lvl="1"/>
            <a:r>
              <a:rPr lang="zh-CN" altLang="en-US" smtClean="0"/>
              <a:t>白盒测试：从代码出发</a:t>
            </a:r>
            <a:endParaRPr lang="en-US" altLang="zh-CN" smtClean="0"/>
          </a:p>
          <a:p>
            <a:pPr lvl="2"/>
            <a:r>
              <a:rPr lang="zh-CN" altLang="en-US" smtClean="0"/>
              <a:t>语句覆盖、分支覆盖、从句覆盖、执行路径覆盖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E9116C-086A-431D-8586-EC1F24ACC9AF}" type="slidenum">
              <a:rPr lang="en-US" altLang="en-US" smtClean="0">
                <a:ea typeface="宋体" pitchFamily="2" charset="-122"/>
              </a:rPr>
              <a:pPr/>
              <a:t>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时空分析对比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空间复杂性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i="1" smtClean="0"/>
              <a:t>  S(P) </a:t>
            </a:r>
            <a:r>
              <a:rPr lang="en-US" altLang="zh-CN" smtClean="0"/>
              <a:t>= </a:t>
            </a:r>
            <a:r>
              <a:rPr lang="en-US" altLang="zh-CN" i="1" smtClean="0"/>
              <a:t>c </a:t>
            </a:r>
            <a:r>
              <a:rPr lang="en-US" altLang="zh-CN" smtClean="0"/>
              <a:t>+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p</a:t>
            </a:r>
            <a:r>
              <a:rPr lang="en-US" altLang="zh-CN" smtClean="0"/>
              <a:t>(</a:t>
            </a:r>
            <a:r>
              <a:rPr lang="zh-CN" altLang="en-US" smtClean="0"/>
              <a:t>实例特征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r>
              <a:rPr lang="zh-CN" altLang="en-US" smtClean="0"/>
              <a:t>时间复杂性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i="1" smtClean="0"/>
              <a:t>  T(P) </a:t>
            </a:r>
            <a:r>
              <a:rPr lang="en-US" altLang="zh-CN" smtClean="0"/>
              <a:t>= </a:t>
            </a:r>
            <a:r>
              <a:rPr lang="en-US" altLang="zh-CN" i="1" smtClean="0"/>
              <a:t>c </a:t>
            </a:r>
            <a:r>
              <a:rPr lang="en-US" altLang="zh-CN" smtClean="0"/>
              <a:t>+ </a:t>
            </a:r>
            <a:r>
              <a:rPr lang="en-US" altLang="zh-CN" i="1" smtClean="0"/>
              <a:t>t</a:t>
            </a:r>
            <a:r>
              <a:rPr lang="en-US" altLang="zh-CN" i="1" baseline="-25000" smtClean="0"/>
              <a:t>p</a:t>
            </a:r>
            <a:r>
              <a:rPr lang="en-US" altLang="zh-CN" smtClean="0"/>
              <a:t>(</a:t>
            </a:r>
            <a:r>
              <a:rPr lang="zh-CN" altLang="en-US" smtClean="0"/>
              <a:t>实例特征</a:t>
            </a:r>
            <a:r>
              <a:rPr lang="en-US" altLang="zh-CN" smtClean="0"/>
              <a:t>)</a:t>
            </a:r>
            <a:endParaRPr lang="zh-CN" altLang="en-US" smtClean="0"/>
          </a:p>
          <a:p>
            <a:pPr>
              <a:buFontTx/>
              <a:buNone/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6385B9-7823-435C-B044-DBA10EDE9BB3}" type="slidenum">
              <a:rPr lang="en-US" altLang="en-US" smtClean="0">
                <a:ea typeface="宋体" pitchFamily="2" charset="-122"/>
              </a:rPr>
              <a:pPr/>
              <a:t>20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419350" y="1993900"/>
            <a:ext cx="431800" cy="26908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60575" y="4864100"/>
            <a:ext cx="8969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不变</a:t>
            </a:r>
            <a:endParaRPr lang="en-US" altLang="zh-CN" sz="26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部分</a:t>
            </a: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3136900" y="1993900"/>
            <a:ext cx="539750" cy="26908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36900" y="4864100"/>
            <a:ext cx="8969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可变</a:t>
            </a:r>
            <a:endParaRPr lang="en-US" altLang="zh-CN" sz="26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部分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应该摒弃的指标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代码的实际执行时间</a:t>
            </a:r>
            <a:endParaRPr lang="en-US" altLang="zh-CN" smtClean="0"/>
          </a:p>
          <a:p>
            <a:r>
              <a:rPr lang="zh-CN" altLang="en-US" smtClean="0"/>
              <a:t>运行过程中循环的次数</a:t>
            </a:r>
            <a:endParaRPr lang="en-US" altLang="zh-CN" smtClean="0"/>
          </a:p>
          <a:p>
            <a:r>
              <a:rPr lang="zh-CN" altLang="en-US" smtClean="0"/>
              <a:t>代码行数（</a:t>
            </a:r>
            <a:r>
              <a:rPr lang="en-US" altLang="zh-CN" smtClean="0"/>
              <a:t>LOC</a:t>
            </a:r>
            <a:r>
              <a:rPr lang="zh-CN" altLang="en-US" smtClean="0"/>
              <a:t>）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4CC18E-1BEA-42DF-AF52-9D9C16AF4398}" type="slidenum">
              <a:rPr lang="en-US" altLang="en-US" smtClean="0">
                <a:ea typeface="宋体" pitchFamily="2" charset="-122"/>
              </a:rPr>
              <a:pPr/>
              <a:t>21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2404" y="4146552"/>
            <a:ext cx="5206875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这些指标无法反映算法本质！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应该采用的指标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操作计数（基本操作数）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程序运行中起主要作用且花费最多时间的操作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排序问题中的比较操作、交换操作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矩阵乘法中的数乘操作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执行步数</a:t>
            </a:r>
            <a:endParaRPr lang="en-US" altLang="zh-CN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程序运行中一个语法意义上的片段</a:t>
            </a:r>
            <a:endParaRPr lang="en-US" altLang="zh-CN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可能比操作计数更加准确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D3A702-1733-420A-AF5D-9FF06E3CC205}" type="slidenum">
              <a:rPr lang="en-US" altLang="en-US" smtClean="0">
                <a:ea typeface="宋体" pitchFamily="2" charset="-122"/>
              </a:rPr>
              <a:pPr/>
              <a:t>22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操作计数分析示例：多项式求值</a:t>
            </a:r>
          </a:p>
        </p:txBody>
      </p:sp>
      <p:sp>
        <p:nvSpPr>
          <p:cNvPr id="10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4FCBBF-0F74-49C6-B066-5E01CEDF9BF5}" type="slidenum">
              <a:rPr lang="en-US" altLang="en-US" smtClean="0">
                <a:ea typeface="宋体" pitchFamily="2" charset="-122"/>
              </a:rPr>
              <a:pPr/>
              <a:t>23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1026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984250" y="1455738"/>
          <a:ext cx="4806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476440" imgH="431640" progId="Equation.3">
                  <p:embed/>
                </p:oleObj>
              </mc:Choice>
              <mc:Fallback>
                <p:oleObj name="Equation" r:id="rId3" imgW="2476440" imgH="431640" progId="Equation.3">
                  <p:embed/>
                  <p:pic>
                    <p:nvPicPr>
                      <p:cNvPr id="0" name="内容占位符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455738"/>
                        <a:ext cx="48069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804863" y="2352675"/>
            <a:ext cx="44846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鲁莽算法</a:t>
            </a:r>
            <a:endParaRPr lang="en-US" altLang="zh-CN"/>
          </a:p>
          <a:p>
            <a:r>
              <a:rPr lang="en-US" altLang="zh-CN"/>
              <a:t>template&lt;class T&gt;</a:t>
            </a:r>
          </a:p>
          <a:p>
            <a:r>
              <a:rPr lang="en-US" altLang="zh-CN"/>
              <a:t>T PolyEval(T coeff[], int n, const T&amp; x)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T y=1, value=coeff[0];</a:t>
            </a:r>
          </a:p>
          <a:p>
            <a:r>
              <a:rPr lang="en-US" altLang="zh-CN"/>
              <a:t>    for(int i=1;i&lt;=n;i++)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y*=x;</a:t>
            </a:r>
          </a:p>
          <a:p>
            <a:r>
              <a:rPr lang="en-US" altLang="zh-CN"/>
              <a:t>        value+=y*coeff[i];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return value;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10163" y="2352675"/>
            <a:ext cx="37671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认定加法和乘法是关键操作，</a:t>
            </a:r>
            <a:endParaRPr lang="en-US" altLang="zh-CN" sz="20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该算法的关键操作有多少次呢？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10163" y="3028950"/>
            <a:ext cx="3767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对于问题规模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来说 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… …</a:t>
            </a:r>
            <a:endParaRPr lang="zh-CN" altLang="en-US" sz="20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804863" y="3787775"/>
            <a:ext cx="2592387" cy="2873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3838" y="3746500"/>
            <a:ext cx="287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累计将循环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次</a:t>
            </a:r>
          </a:p>
        </p:txBody>
      </p:sp>
      <p:sp>
        <p:nvSpPr>
          <p:cNvPr id="1034" name="右大括号 13"/>
          <p:cNvSpPr>
            <a:spLocks/>
          </p:cNvSpPr>
          <p:nvPr/>
        </p:nvSpPr>
        <p:spPr bwMode="auto">
          <a:xfrm>
            <a:off x="3854450" y="4325938"/>
            <a:ext cx="358775" cy="538162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92613" y="4325938"/>
            <a:ext cx="4484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每次循环做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个乘法和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个加法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多项式求值优化</a:t>
            </a:r>
          </a:p>
        </p:txBody>
      </p:sp>
      <p:sp>
        <p:nvSpPr>
          <p:cNvPr id="20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57EF4E-7B6A-466F-BD4A-6A5774BB945B}" type="slidenum">
              <a:rPr lang="en-US" altLang="en-US" smtClean="0">
                <a:ea typeface="宋体" pitchFamily="2" charset="-122"/>
              </a:rPr>
              <a:pPr/>
              <a:t>24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804863" y="2979738"/>
            <a:ext cx="44846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Horner</a:t>
            </a:r>
            <a:r>
              <a:rPr lang="zh-CN" altLang="en-US"/>
              <a:t>算法</a:t>
            </a:r>
            <a:endParaRPr lang="en-US" altLang="zh-CN"/>
          </a:p>
          <a:p>
            <a:r>
              <a:rPr lang="en-US" altLang="zh-CN"/>
              <a:t>template&lt;class T&gt;</a:t>
            </a:r>
          </a:p>
          <a:p>
            <a:r>
              <a:rPr lang="en-US" altLang="zh-CN"/>
              <a:t>T Horner(T coeff[], int n, const T&amp; x)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T value=coeff[n];</a:t>
            </a:r>
          </a:p>
          <a:p>
            <a:r>
              <a:rPr lang="en-US" altLang="zh-CN"/>
              <a:t>    for(int i=1;i&lt;=n;i++)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value = value * x + coeff[n-i];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return value;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graphicFrame>
        <p:nvGraphicFramePr>
          <p:cNvPr id="2050" name="内容占位符 4"/>
          <p:cNvGraphicFramePr>
            <a:graphicFrameLocks noChangeAspect="1"/>
          </p:cNvGraphicFramePr>
          <p:nvPr/>
        </p:nvGraphicFramePr>
        <p:xfrm>
          <a:off x="985838" y="1428750"/>
          <a:ext cx="71739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3695400" imgH="660240" progId="Equation.3">
                  <p:embed/>
                </p:oleObj>
              </mc:Choice>
              <mc:Fallback>
                <p:oleObj name="Equation" r:id="rId3" imgW="3695400" imgH="660240" progId="Equation.3">
                  <p:embed/>
                  <p:pic>
                    <p:nvPicPr>
                      <p:cNvPr id="0" name="内容占位符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428750"/>
                        <a:ext cx="7173912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10163" y="3608388"/>
            <a:ext cx="3767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对于问题规模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来说 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… …</a:t>
            </a:r>
            <a:endParaRPr lang="zh-CN" altLang="en-US" sz="20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804863" y="4367213"/>
            <a:ext cx="2592387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33838" y="4325938"/>
            <a:ext cx="287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累计将循环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次</a:t>
            </a:r>
          </a:p>
        </p:txBody>
      </p:sp>
      <p:sp>
        <p:nvSpPr>
          <p:cNvPr id="2057" name="右大括号 9"/>
          <p:cNvSpPr>
            <a:spLocks/>
          </p:cNvSpPr>
          <p:nvPr/>
        </p:nvSpPr>
        <p:spPr bwMode="auto">
          <a:xfrm>
            <a:off x="4572000" y="4905375"/>
            <a:ext cx="358775" cy="317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10163" y="4864100"/>
            <a:ext cx="3767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每次循环做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个乘法和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个加法</a:t>
            </a:r>
          </a:p>
        </p:txBody>
      </p:sp>
      <p:sp>
        <p:nvSpPr>
          <p:cNvPr id="12" name="矩形 11"/>
          <p:cNvSpPr/>
          <p:nvPr/>
        </p:nvSpPr>
        <p:spPr>
          <a:xfrm>
            <a:off x="3136896" y="5581656"/>
            <a:ext cx="4535216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结论：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Horner</a:t>
            </a: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算法更快！</a:t>
            </a:r>
            <a:endParaRPr lang="en-US" altLang="zh-CN" sz="30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zh-CN" altLang="en-US" sz="3000" b="1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因为其关键操作数</a:t>
            </a: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更少！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H1.</a:t>
            </a:r>
            <a:r>
              <a:rPr lang="zh-CN" altLang="en-US" smtClean="0"/>
              <a:t>四种排序算法及其操作分析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计数排序</a:t>
            </a:r>
            <a:endParaRPr lang="en-US" altLang="zh-CN" smtClean="0"/>
          </a:p>
          <a:p>
            <a:r>
              <a:rPr lang="zh-CN" altLang="en-US" smtClean="0"/>
              <a:t>选择排序</a:t>
            </a:r>
            <a:endParaRPr lang="en-US" altLang="zh-CN" smtClean="0"/>
          </a:p>
          <a:p>
            <a:r>
              <a:rPr lang="zh-CN" altLang="en-US" smtClean="0"/>
              <a:t>冒泡排序</a:t>
            </a:r>
            <a:endParaRPr lang="en-US" altLang="zh-CN" smtClean="0"/>
          </a:p>
          <a:p>
            <a:r>
              <a:rPr lang="zh-CN" altLang="en-US" smtClean="0"/>
              <a:t>插入排序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讲解</a:t>
            </a:r>
            <a:r>
              <a:rPr lang="zh-CN" altLang="en-US" smtClean="0"/>
              <a:t>：思想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ym typeface="Wingdings" pitchFamily="2" charset="2"/>
              </a:rPr>
              <a:t>示例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ym typeface="Wingdings" pitchFamily="2" charset="2"/>
              </a:rPr>
              <a:t>代码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ym typeface="Wingdings" pitchFamily="2" charset="2"/>
              </a:rPr>
              <a:t>分析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共识</a:t>
            </a:r>
            <a:r>
              <a:rPr lang="zh-CN" altLang="en-US" smtClean="0">
                <a:sym typeface="Wingdings" pitchFamily="2" charset="2"/>
              </a:rPr>
              <a:t>：所谓排序是指将一组无序元素按照从小到大的次序重新排列的过程，其关键操作是</a:t>
            </a:r>
            <a:r>
              <a:rPr lang="zh-CN" altLang="en-US" smtClean="0">
                <a:solidFill>
                  <a:srgbClr val="0000CC"/>
                </a:solidFill>
                <a:sym typeface="Wingdings" pitchFamily="2" charset="2"/>
              </a:rPr>
              <a:t>元素的比较</a:t>
            </a:r>
            <a:endParaRPr lang="zh-CN" altLang="en-US" smtClean="0">
              <a:solidFill>
                <a:srgbClr val="0000CC"/>
              </a:solidFill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18B7EA-406E-4C0C-BEBD-BD1D90756359}" type="slidenum">
              <a:rPr lang="en-US" altLang="en-US" smtClean="0">
                <a:ea typeface="宋体" pitchFamily="2" charset="-122"/>
              </a:rPr>
              <a:pPr/>
              <a:t>25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计数排序：思想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先求得元素在序列中的名次，具体过程是</a:t>
            </a:r>
            <a:endParaRPr lang="en-US" altLang="zh-CN" smtClean="0"/>
          </a:p>
          <a:p>
            <a:pPr lvl="1"/>
            <a:r>
              <a:rPr lang="zh-CN" altLang="en-US" smtClean="0"/>
              <a:t>对于每一个元素，将它与其左边的所有元素比较</a:t>
            </a:r>
            <a:endParaRPr lang="en-US" altLang="zh-CN" smtClean="0"/>
          </a:p>
          <a:p>
            <a:pPr lvl="1"/>
            <a:r>
              <a:rPr lang="zh-CN" altLang="en-US" smtClean="0"/>
              <a:t>谁大，谁的名次就加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直至结束</a:t>
            </a:r>
            <a:endParaRPr lang="en-US" altLang="zh-CN" smtClean="0"/>
          </a:p>
          <a:p>
            <a:r>
              <a:rPr lang="zh-CN" altLang="en-US" smtClean="0"/>
              <a:t>然后将元素调整到与其名次对应的位置上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0E36FE-9C0A-48E1-AC65-BE0897D299C8}" type="slidenum">
              <a:rPr lang="en-US" altLang="en-US" smtClean="0">
                <a:ea typeface="宋体" pitchFamily="2" charset="-122"/>
              </a:rPr>
              <a:pPr/>
              <a:t>26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计数排序：示例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2D10C3-0018-4AF1-BC2E-561A19E35DD7}" type="slidenum">
              <a:rPr lang="en-US" altLang="en-US" smtClean="0">
                <a:ea typeface="宋体" pitchFamily="2" charset="-122"/>
              </a:rPr>
              <a:pPr/>
              <a:t>27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53253" name="Picture 6" descr="ra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626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计数排序：代码和分析</a:t>
            </a: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1DF138-62CA-4AA4-91A3-A0FD6A2456C8}" type="slidenum">
              <a:rPr lang="en-US" altLang="en-US" smtClean="0">
                <a:ea typeface="宋体" pitchFamily="2" charset="-122"/>
              </a:rPr>
              <a:pPr/>
              <a:t>28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4276" name="内容占位符 2"/>
          <p:cNvSpPr>
            <a:spLocks noGrp="1"/>
          </p:cNvSpPr>
          <p:nvPr>
            <p:ph idx="1"/>
          </p:nvPr>
        </p:nvSpPr>
        <p:spPr>
          <a:xfrm>
            <a:off x="625475" y="1525588"/>
            <a:ext cx="3767138" cy="4570412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void Rank(T a[], int n,int r[]){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   for(int i=1; i&lt;n;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      r[i]=0;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   for (int i = 1; i &lt; n;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      for(int j=0; j&lt;i; j++)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         if (a[j] &lt;= a[i])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            r[i]++;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         else r[j]++;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1800" smtClean="0">
                <a:latin typeface="Tahoma" pitchFamily="34" charset="0"/>
              </a:rPr>
              <a:t>}</a:t>
            </a:r>
          </a:p>
          <a:p>
            <a:pPr>
              <a:buFontTx/>
              <a:buNone/>
            </a:pPr>
            <a:endParaRPr lang="zh-CN" altLang="en-US" sz="18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05325" y="1549400"/>
            <a:ext cx="4371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void Rearrange(T a[],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n,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r[]){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T *u=new T[n+1];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for(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=0;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&lt;n;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++)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   u[r[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]]=a[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for(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=0;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&lt;n;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++)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   a[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]=u[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delete []u;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}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endParaRPr lang="zh-CN" altLang="en-US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278" name="圆角矩形 7"/>
          <p:cNvSpPr>
            <a:spLocks noChangeArrowheads="1"/>
          </p:cNvSpPr>
          <p:nvPr/>
        </p:nvSpPr>
        <p:spPr bwMode="auto">
          <a:xfrm>
            <a:off x="804863" y="3070225"/>
            <a:ext cx="3408362" cy="8969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266700" y="5581650"/>
            <a:ext cx="287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循环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n(n-1)/2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次</a:t>
            </a:r>
          </a:p>
        </p:txBody>
      </p:sp>
      <p:sp>
        <p:nvSpPr>
          <p:cNvPr id="12" name="矩形 11"/>
          <p:cNvSpPr/>
          <p:nvPr/>
        </p:nvSpPr>
        <p:spPr>
          <a:xfrm>
            <a:off x="3136896" y="5402268"/>
            <a:ext cx="5655715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结论：比较次数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(n-1)n/2</a:t>
            </a:r>
          </a:p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移动次数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2n</a:t>
            </a: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，占用了额外空间！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计数排序改进思想</a:t>
            </a: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6B222F-B680-4E14-AA28-51CBB5CA30DB}" type="slidenum">
              <a:rPr lang="en-US" altLang="en-US" smtClean="0">
                <a:ea typeface="宋体" pitchFamily="2" charset="-122"/>
              </a:rPr>
              <a:pPr/>
              <a:t>29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55300" name="Picture 5" descr="rank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96988"/>
            <a:ext cx="53086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ran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6988"/>
            <a:ext cx="53086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rank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1296988"/>
            <a:ext cx="53086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rank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1296988"/>
            <a:ext cx="53086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rank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1296988"/>
            <a:ext cx="53086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rank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1296988"/>
            <a:ext cx="53086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1066800" y="2743200"/>
            <a:ext cx="777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m"/>
            </a:pPr>
            <a:r>
              <a:rPr lang="en-US" altLang="zh-CN" sz="2800">
                <a:latin typeface="Times New Roman" pitchFamily="18" charset="0"/>
              </a:rPr>
              <a:t>r[i] == i</a:t>
            </a:r>
            <a:r>
              <a:rPr lang="zh-CN" altLang="en-US" sz="2800">
                <a:latin typeface="Times New Roman" pitchFamily="18" charset="0"/>
              </a:rPr>
              <a:t>？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itchFamily="2" charset="2"/>
              <a:buChar char="q"/>
            </a:pPr>
            <a:r>
              <a:rPr lang="en-US" altLang="zh-CN">
                <a:solidFill>
                  <a:srgbClr val="3333CC"/>
                </a:solidFill>
                <a:latin typeface="Times New Roman" pitchFamily="18" charset="0"/>
              </a:rPr>
              <a:t>Y</a:t>
            </a:r>
            <a:r>
              <a:rPr lang="zh-CN" altLang="en-US">
                <a:solidFill>
                  <a:srgbClr val="3333CC"/>
                </a:solidFill>
                <a:latin typeface="Times New Roman" pitchFamily="18" charset="0"/>
              </a:rPr>
              <a:t>：很好，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</a:rPr>
              <a:t>a[i]</a:t>
            </a:r>
            <a:r>
              <a:rPr lang="zh-CN" altLang="en-US">
                <a:solidFill>
                  <a:srgbClr val="3333CC"/>
                </a:solidFill>
                <a:latin typeface="Times New Roman" pitchFamily="18" charset="0"/>
              </a:rPr>
              <a:t>就应该是第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rgbClr val="3333CC"/>
                </a:solidFill>
                <a:latin typeface="Times New Roman" pitchFamily="18" charset="0"/>
              </a:rPr>
              <a:t>个，它已经在正确位置上了，什么也不用做，继续考虑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</a:rPr>
              <a:t>a[i+1]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itchFamily="2" charset="2"/>
              <a:buChar char="q"/>
            </a:pPr>
            <a:r>
              <a:rPr lang="en-US" altLang="zh-CN">
                <a:solidFill>
                  <a:srgbClr val="3333CC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3333CC"/>
                </a:solidFill>
                <a:latin typeface="Times New Roman" pitchFamily="18" charset="0"/>
              </a:rPr>
              <a:t>：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</a:rPr>
              <a:t>a[i]</a:t>
            </a:r>
            <a:r>
              <a:rPr lang="zh-CN" altLang="en-US">
                <a:solidFill>
                  <a:srgbClr val="3333CC"/>
                </a:solidFill>
                <a:latin typeface="Times New Roman" pitchFamily="18" charset="0"/>
              </a:rPr>
              <a:t>的位置不对，怎么办？</a:t>
            </a:r>
          </a:p>
          <a:p>
            <a:pPr marL="1143000" lvl="2" indent="-22860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谁应该在第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位我们不知道</a:t>
            </a:r>
          </a:p>
          <a:p>
            <a:pPr marL="1143000" lvl="2" indent="-22860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但，我们知道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</a:rPr>
              <a:t>a[i]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应该在哪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</a:rPr>
              <a:t>——r[i]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，将它与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</a:rPr>
              <a:t>a[r[i]] 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交换，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</a:rPr>
              <a:t>a[i]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即到达正确位置，新交换来的应该在第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位吗？继续</a:t>
            </a:r>
          </a:p>
        </p:txBody>
      </p:sp>
      <p:sp>
        <p:nvSpPr>
          <p:cNvPr id="55307" name="Freeform 13"/>
          <p:cNvSpPr>
            <a:spLocks/>
          </p:cNvSpPr>
          <p:nvPr/>
        </p:nvSpPr>
        <p:spPr bwMode="ltGray">
          <a:xfrm>
            <a:off x="296863" y="2867025"/>
            <a:ext cx="7529512" cy="3003550"/>
          </a:xfrm>
          <a:custGeom>
            <a:avLst/>
            <a:gdLst>
              <a:gd name="T0" fmla="*/ 2147483647 w 4743"/>
              <a:gd name="T1" fmla="*/ 2147483647 h 1892"/>
              <a:gd name="T2" fmla="*/ 2147483647 w 4743"/>
              <a:gd name="T3" fmla="*/ 2147483647 h 1892"/>
              <a:gd name="T4" fmla="*/ 2147483647 w 4743"/>
              <a:gd name="T5" fmla="*/ 2147483647 h 1892"/>
              <a:gd name="T6" fmla="*/ 2147483647 w 4743"/>
              <a:gd name="T7" fmla="*/ 2147483647 h 1892"/>
              <a:gd name="T8" fmla="*/ 2147483647 w 4743"/>
              <a:gd name="T9" fmla="*/ 2147483647 h 18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3"/>
              <a:gd name="T16" fmla="*/ 0 h 1892"/>
              <a:gd name="T17" fmla="*/ 4743 w 4743"/>
              <a:gd name="T18" fmla="*/ 1892 h 18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3" h="1892">
                <a:moveTo>
                  <a:pt x="4696" y="1615"/>
                </a:moveTo>
                <a:cubicBezTo>
                  <a:pt x="4591" y="1649"/>
                  <a:pt x="4743" y="1815"/>
                  <a:pt x="4067" y="1818"/>
                </a:cubicBezTo>
                <a:cubicBezTo>
                  <a:pt x="3391" y="1821"/>
                  <a:pt x="1274" y="1892"/>
                  <a:pt x="637" y="1632"/>
                </a:cubicBezTo>
                <a:cubicBezTo>
                  <a:pt x="0" y="1372"/>
                  <a:pt x="267" y="516"/>
                  <a:pt x="245" y="258"/>
                </a:cubicBezTo>
                <a:cubicBezTo>
                  <a:pt x="223" y="0"/>
                  <a:pt x="450" y="119"/>
                  <a:pt x="504" y="82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程序测试示例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题目：一个程序读入</a:t>
            </a:r>
            <a:r>
              <a:rPr lang="en-US" altLang="zh-CN" smtClean="0"/>
              <a:t>3</a:t>
            </a:r>
            <a:r>
              <a:rPr lang="zh-CN" altLang="en-US" smtClean="0"/>
              <a:t>个整数作为三角形的</a:t>
            </a:r>
            <a:r>
              <a:rPr lang="en-US" altLang="zh-CN" smtClean="0"/>
              <a:t>3</a:t>
            </a:r>
            <a:r>
              <a:rPr lang="zh-CN" altLang="en-US" smtClean="0"/>
              <a:t>条边，请输出信息，说明这个三角形是等边三角形？还是一般三角形？</a:t>
            </a:r>
            <a:endParaRPr lang="en-US" altLang="zh-CN" smtClean="0"/>
          </a:p>
          <a:p>
            <a:r>
              <a:rPr lang="zh-CN" altLang="en-US" smtClean="0"/>
              <a:t>如果别人写了一段程序完成上述题目，要求你来检查是否正确 </a:t>
            </a:r>
            <a:r>
              <a:rPr lang="en-US" altLang="zh-CN" smtClean="0"/>
              <a:t>… …</a:t>
            </a:r>
            <a:r>
              <a:rPr lang="zh-CN" altLang="en-US" smtClean="0"/>
              <a:t> 此时，</a:t>
            </a:r>
            <a:endParaRPr lang="en-US" altLang="zh-CN" smtClean="0"/>
          </a:p>
          <a:p>
            <a:pPr lvl="1"/>
            <a:r>
              <a:rPr lang="zh-CN" altLang="en-US" smtClean="0"/>
              <a:t>你不了解他的实现细节，只能</a:t>
            </a:r>
            <a:r>
              <a:rPr lang="zh-CN" altLang="en-US" smtClean="0">
                <a:solidFill>
                  <a:srgbClr val="FF0000"/>
                </a:solidFill>
              </a:rPr>
              <a:t>黑盒测试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显然可能的类别应有</a:t>
            </a:r>
            <a:r>
              <a:rPr lang="en-US" altLang="zh-CN" smtClean="0"/>
              <a:t>3</a:t>
            </a:r>
            <a:r>
              <a:rPr lang="zh-CN" altLang="en-US" smtClean="0"/>
              <a:t>个：等边三角形、一般三角形、不是三角形</a:t>
            </a:r>
            <a:endParaRPr lang="en-US" altLang="zh-CN" smtClean="0"/>
          </a:p>
          <a:p>
            <a:pPr lvl="1"/>
            <a:r>
              <a:rPr lang="zh-CN" altLang="en-US" smtClean="0"/>
              <a:t>因此你至少要设计</a:t>
            </a:r>
            <a:r>
              <a:rPr lang="en-US" altLang="zh-CN" smtClean="0"/>
              <a:t>3</a:t>
            </a:r>
            <a:r>
              <a:rPr lang="zh-CN" altLang="en-US" smtClean="0"/>
              <a:t>个测试用例：</a:t>
            </a:r>
            <a:r>
              <a:rPr lang="en-US" altLang="zh-CN" smtClean="0"/>
              <a:t>(2,2,2),(3,4,5),(1,2,9)</a:t>
            </a: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F9DE7D-1D7A-48FD-BDCE-172556F346CD}" type="slidenum">
              <a:rPr lang="en-US" altLang="en-US" smtClean="0">
                <a:ea typeface="宋体" pitchFamily="2" charset="-122"/>
              </a:rPr>
              <a:pPr/>
              <a:t>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改进计数排序</a:t>
            </a: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ACAAAD-68DD-417C-8A39-E693BDC9B288}" type="slidenum">
              <a:rPr lang="en-US" altLang="en-US" smtClean="0">
                <a:ea typeface="宋体" pitchFamily="2" charset="-122"/>
              </a:rPr>
              <a:pPr/>
              <a:t>30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66700" y="1549400"/>
            <a:ext cx="4371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void Rearrange(T a[],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n,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r[]){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T *u=new T[n+1];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for(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=0;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&lt;n;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++)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   u[r[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]]=a[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for(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=0;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&lt;n;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++)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   a[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]=u[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delete []u;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}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endParaRPr lang="zh-CN" altLang="en-US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84713" y="1549400"/>
            <a:ext cx="4371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void Rearrange(T a[],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n,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r[]){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for(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=0;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&lt;n;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++)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   while(r[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]!=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){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       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t=r[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       Swap(a[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],a[t]);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          Swap(r[</a:t>
            </a:r>
            <a:r>
              <a:rPr lang="en-US" altLang="zh-CN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],r[t]);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b="1" kern="0" dirty="0">
                <a:latin typeface="Tahoma" pitchFamily="34" charset="0"/>
                <a:ea typeface="黑体" pitchFamily="49" charset="-122"/>
              </a:rPr>
              <a:t>}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endParaRPr lang="zh-CN" altLang="en-US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8120" y="5222880"/>
            <a:ext cx="4434227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结论：移动次数可能增加</a:t>
            </a:r>
            <a:endParaRPr lang="en-US" altLang="zh-CN" sz="30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占用空间减少！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选择排序：思想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首先找出最小（大）元素，把它移动到</a:t>
            </a:r>
            <a:r>
              <a:rPr lang="en-US" altLang="zh-CN" smtClean="0"/>
              <a:t>a[0] (a[n-1])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然后在余下的</a:t>
            </a:r>
            <a:r>
              <a:rPr lang="en-US" altLang="zh-CN" smtClean="0"/>
              <a:t>n-1</a:t>
            </a:r>
            <a:r>
              <a:rPr lang="zh-CN" altLang="en-US" smtClean="0"/>
              <a:t>个元素中寻找最小（大）的元素并把它移动到</a:t>
            </a:r>
            <a:r>
              <a:rPr lang="en-US" altLang="zh-CN" smtClean="0"/>
              <a:t>a[1](a[n-2])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如此进行下去，直至全部排完。</a:t>
            </a:r>
          </a:p>
        </p:txBody>
      </p:sp>
      <p:sp>
        <p:nvSpPr>
          <p:cNvPr id="30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CFB816-E3BC-4CCC-BDB7-1AD3326C8759}" type="slidenum">
              <a:rPr lang="en-US" altLang="en-US" smtClean="0">
                <a:ea typeface="宋体" pitchFamily="2" charset="-122"/>
              </a:rPr>
              <a:pPr/>
              <a:t>31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838325" y="5043488"/>
          <a:ext cx="52355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171520" imgH="228600" progId="Equation.3">
                  <p:embed/>
                </p:oleObj>
              </mc:Choice>
              <mc:Fallback>
                <p:oleObj name="Equation" r:id="rId3" imgW="21715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043488"/>
                        <a:ext cx="523557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78" name="直接连接符 5"/>
          <p:cNvCxnSpPr>
            <a:cxnSpLocks noChangeShapeType="1"/>
          </p:cNvCxnSpPr>
          <p:nvPr/>
        </p:nvCxnSpPr>
        <p:spPr bwMode="auto">
          <a:xfrm flipV="1">
            <a:off x="4598988" y="5911850"/>
            <a:ext cx="787400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079" name="直接箭头连接符 6"/>
          <p:cNvCxnSpPr>
            <a:cxnSpLocks noChangeShapeType="1"/>
          </p:cNvCxnSpPr>
          <p:nvPr/>
        </p:nvCxnSpPr>
        <p:spPr bwMode="auto">
          <a:xfrm rot="5400000" flipH="1" flipV="1">
            <a:off x="4454526" y="5775325"/>
            <a:ext cx="298450" cy="95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080" name="直接箭头连接符 7"/>
          <p:cNvCxnSpPr>
            <a:cxnSpLocks noChangeShapeType="1"/>
          </p:cNvCxnSpPr>
          <p:nvPr/>
        </p:nvCxnSpPr>
        <p:spPr bwMode="auto">
          <a:xfrm rot="5400000" flipH="1" flipV="1">
            <a:off x="5231607" y="5774531"/>
            <a:ext cx="298450" cy="79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选择排序：示例</a:t>
            </a:r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823A81-57CC-443E-8DDF-51BAD9C044EB}" type="slidenum">
              <a:rPr lang="en-US" altLang="en-US" smtClean="0">
                <a:ea typeface="宋体" pitchFamily="2" charset="-122"/>
              </a:rPr>
              <a:pPr/>
              <a:t>32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1163638" y="1635125"/>
            <a:ext cx="681672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| 89    45    68    90    29    34    </a:t>
            </a:r>
            <a:r>
              <a:rPr lang="en-US" altLang="zh-CN" sz="2800">
                <a:solidFill>
                  <a:srgbClr val="FF0000"/>
                </a:solidFill>
              </a:rPr>
              <a:t>17</a:t>
            </a:r>
          </a:p>
          <a:p>
            <a:r>
              <a:rPr lang="en-US" altLang="zh-CN" sz="2800">
                <a:solidFill>
                  <a:srgbClr val="000000"/>
                </a:solidFill>
              </a:rPr>
              <a:t>  17 |  45    68    90    </a:t>
            </a:r>
            <a:r>
              <a:rPr lang="en-US" altLang="zh-CN" sz="2800">
                <a:solidFill>
                  <a:srgbClr val="FF0000"/>
                </a:solidFill>
              </a:rPr>
              <a:t>29</a:t>
            </a:r>
            <a:r>
              <a:rPr lang="en-US" altLang="zh-CN" sz="2800">
                <a:solidFill>
                  <a:srgbClr val="000000"/>
                </a:solidFill>
              </a:rPr>
              <a:t>    34    89</a:t>
            </a:r>
          </a:p>
          <a:p>
            <a:r>
              <a:rPr lang="en-US" altLang="zh-CN" sz="2800">
                <a:solidFill>
                  <a:srgbClr val="000000"/>
                </a:solidFill>
              </a:rPr>
              <a:t>  17    29 |  68    90    45    </a:t>
            </a:r>
            <a:r>
              <a:rPr lang="en-US" altLang="zh-CN" sz="2800">
                <a:solidFill>
                  <a:srgbClr val="FF0000"/>
                </a:solidFill>
              </a:rPr>
              <a:t>34</a:t>
            </a:r>
            <a:r>
              <a:rPr lang="en-US" altLang="zh-CN" sz="2800">
                <a:solidFill>
                  <a:srgbClr val="000000"/>
                </a:solidFill>
              </a:rPr>
              <a:t>    89</a:t>
            </a:r>
          </a:p>
          <a:p>
            <a:r>
              <a:rPr lang="en-US" altLang="zh-CN" sz="2800">
                <a:solidFill>
                  <a:srgbClr val="000000"/>
                </a:solidFill>
              </a:rPr>
              <a:t>  17    29    34 |  90    </a:t>
            </a:r>
            <a:r>
              <a:rPr lang="en-US" altLang="zh-CN" sz="2800">
                <a:solidFill>
                  <a:srgbClr val="FF0000"/>
                </a:solidFill>
              </a:rPr>
              <a:t>45</a:t>
            </a:r>
            <a:r>
              <a:rPr lang="en-US" altLang="zh-CN" sz="2800">
                <a:solidFill>
                  <a:srgbClr val="000000"/>
                </a:solidFill>
              </a:rPr>
              <a:t>    68    89</a:t>
            </a:r>
          </a:p>
          <a:p>
            <a:r>
              <a:rPr lang="en-US" altLang="zh-CN" sz="2800">
                <a:solidFill>
                  <a:srgbClr val="000000"/>
                </a:solidFill>
              </a:rPr>
              <a:t>  17    29    34    45 |  90    </a:t>
            </a:r>
            <a:r>
              <a:rPr lang="en-US" altLang="zh-CN" sz="2800">
                <a:solidFill>
                  <a:srgbClr val="FF0000"/>
                </a:solidFill>
              </a:rPr>
              <a:t>68</a:t>
            </a:r>
            <a:r>
              <a:rPr lang="en-US" altLang="zh-CN" sz="2800">
                <a:solidFill>
                  <a:srgbClr val="000000"/>
                </a:solidFill>
              </a:rPr>
              <a:t>    89</a:t>
            </a:r>
          </a:p>
          <a:p>
            <a:r>
              <a:rPr lang="en-US" altLang="zh-CN" sz="2800">
                <a:solidFill>
                  <a:srgbClr val="000000"/>
                </a:solidFill>
              </a:rPr>
              <a:t>  17    29    34    45    68 |  90    </a:t>
            </a:r>
            <a:r>
              <a:rPr lang="en-US" altLang="zh-CN" sz="2800">
                <a:solidFill>
                  <a:srgbClr val="FF0000"/>
                </a:solidFill>
              </a:rPr>
              <a:t>89</a:t>
            </a:r>
          </a:p>
          <a:p>
            <a:r>
              <a:rPr lang="en-US" altLang="zh-CN" sz="2800">
                <a:solidFill>
                  <a:srgbClr val="000000"/>
                </a:solidFill>
              </a:rPr>
              <a:t>  17    29    34    45    68    89 |  90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选择排序：示例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73882-1D8B-4813-A4E5-8F7C603E8FC6}" type="slidenum">
              <a:rPr lang="en-US" altLang="en-US" smtClean="0">
                <a:ea typeface="宋体" pitchFamily="2" charset="-122"/>
              </a:rPr>
              <a:pPr/>
              <a:t>33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58372" name="Picture 6" descr="8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7575" y="2111375"/>
            <a:ext cx="7369175" cy="339883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选择排序：代码和分析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3475038" cy="4570412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int Max(T a[], int n)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   int pos = 0;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   for (int i = 1; i &lt; n;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      if (a[pos] &lt; a[i])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         pos = i;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   return pos;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}</a:t>
            </a:r>
          </a:p>
          <a:p>
            <a:pPr>
              <a:buFontTx/>
              <a:buNone/>
            </a:pPr>
            <a:endParaRPr lang="zh-CN" altLang="en-US" sz="200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5DD3F5-3DC8-4C35-98CB-415DD9755980}" type="slidenum">
              <a:rPr lang="en-US" altLang="en-US" smtClean="0">
                <a:ea typeface="宋体" pitchFamily="2" charset="-122"/>
              </a:rPr>
              <a:pPr/>
              <a:t>34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05325" y="1549400"/>
            <a:ext cx="4371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SelectSort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(T a[],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n)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{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for (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size=n; size&gt;1; size--)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{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j=Max(a, size);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Swap(a[j], a[size-1]);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}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}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endParaRPr lang="zh-CN" altLang="en-US" sz="2000" b="1" kern="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9398" name="直接箭头连接符 6"/>
          <p:cNvCxnSpPr>
            <a:cxnSpLocks noChangeShapeType="1"/>
          </p:cNvCxnSpPr>
          <p:nvPr/>
        </p:nvCxnSpPr>
        <p:spPr bwMode="auto">
          <a:xfrm rot="16200000" flipH="1">
            <a:off x="3226594" y="2442369"/>
            <a:ext cx="1793875" cy="125571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59399" name="圆角矩形 8"/>
          <p:cNvSpPr>
            <a:spLocks noChangeArrowheads="1"/>
          </p:cNvSpPr>
          <p:nvPr/>
        </p:nvSpPr>
        <p:spPr bwMode="auto">
          <a:xfrm>
            <a:off x="984250" y="3429000"/>
            <a:ext cx="3408363" cy="2873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9400" name="TextBox 9"/>
          <p:cNvSpPr txBox="1">
            <a:spLocks noChangeArrowheads="1"/>
          </p:cNvSpPr>
          <p:nvPr/>
        </p:nvSpPr>
        <p:spPr bwMode="auto">
          <a:xfrm>
            <a:off x="87313" y="3608388"/>
            <a:ext cx="287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循环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n-1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次</a:t>
            </a:r>
          </a:p>
        </p:txBody>
      </p:sp>
      <p:sp>
        <p:nvSpPr>
          <p:cNvPr id="59401" name="圆角矩形 10"/>
          <p:cNvSpPr>
            <a:spLocks noChangeArrowheads="1"/>
          </p:cNvSpPr>
          <p:nvPr/>
        </p:nvSpPr>
        <p:spPr bwMode="auto">
          <a:xfrm>
            <a:off x="4930775" y="4325938"/>
            <a:ext cx="3049588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3136896" y="5581656"/>
            <a:ext cx="4278735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结论：比较次数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(n-1)n/2</a:t>
            </a:r>
          </a:p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移动次数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3(n-1)</a:t>
            </a:r>
            <a:endParaRPr lang="zh-CN" altLang="en-US" sz="30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选择排序：改进思想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D3CBCD-62CC-467B-9B3B-933DC535619E}" type="slidenum">
              <a:rPr lang="en-US" altLang="en-US" smtClean="0">
                <a:ea typeface="宋体" pitchFamily="2" charset="-122"/>
              </a:rPr>
              <a:pPr/>
              <a:t>35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1163638" y="1635125"/>
            <a:ext cx="68167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</a:rPr>
              <a:t>一般情况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| 89    45    68    90    29    34    </a:t>
            </a:r>
            <a:r>
              <a:rPr lang="en-US" altLang="zh-CN" sz="2800"/>
              <a:t>17</a:t>
            </a:r>
          </a:p>
          <a:p>
            <a:endParaRPr lang="en-US" altLang="zh-CN" sz="2800">
              <a:solidFill>
                <a:srgbClr val="000000"/>
              </a:solidFill>
            </a:endParaRPr>
          </a:p>
          <a:p>
            <a:r>
              <a:rPr lang="zh-CN" altLang="en-US" sz="2800">
                <a:solidFill>
                  <a:srgbClr val="000000"/>
                </a:solidFill>
              </a:rPr>
              <a:t>次优情况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| 90    29    34    45    68    89    17</a:t>
            </a:r>
            <a:endParaRPr lang="zh-CN" altLang="en-US" sz="2800">
              <a:solidFill>
                <a:srgbClr val="000000"/>
              </a:solidFill>
            </a:endParaRPr>
          </a:p>
          <a:p>
            <a:endParaRPr lang="en-US" altLang="zh-CN" sz="2800">
              <a:solidFill>
                <a:srgbClr val="000000"/>
              </a:solidFill>
            </a:endParaRPr>
          </a:p>
          <a:p>
            <a:r>
              <a:rPr lang="zh-CN" altLang="en-US" sz="2800">
                <a:solidFill>
                  <a:srgbClr val="000000"/>
                </a:solidFill>
              </a:rPr>
              <a:t>最优情况</a:t>
            </a:r>
            <a:r>
              <a:rPr lang="en-US" altLang="zh-CN" sz="2800">
                <a:solidFill>
                  <a:srgbClr val="000000"/>
                </a:solidFill>
              </a:rPr>
              <a:t>  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| 17    29    34    45    68    89    90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改进选择排序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A13D53-BEB2-48F0-8EAF-8850FDC40ED4}" type="slidenum">
              <a:rPr lang="en-US" altLang="en-US" smtClean="0">
                <a:ea typeface="宋体" pitchFamily="2" charset="-122"/>
              </a:rPr>
              <a:pPr/>
              <a:t>36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371600"/>
            <a:ext cx="81930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void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SelectionSort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(T a[],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n)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{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bool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sorted = false;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for (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size = n; !sorted &amp;&amp; (size &gt; 1); size--) {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pos = 0;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sorted = true;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endParaRPr lang="en-US" altLang="zh-CN" sz="2000" b="1" kern="0" dirty="0">
              <a:latin typeface="Tahoma" pitchFamily="34" charset="0"/>
              <a:ea typeface="黑体" pitchFamily="49" charset="-122"/>
            </a:endParaRP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for (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= 1;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&lt; size;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++)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   if (a[pos] &lt;= a[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]) pos =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   else sorted = false; 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Swap(a[pos], a[size - 1]);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}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}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95800" y="3048000"/>
            <a:ext cx="4114800" cy="1112838"/>
            <a:chOff x="2832" y="1920"/>
            <a:chExt cx="2592" cy="701"/>
          </a:xfrm>
        </p:grpSpPr>
        <p:sp>
          <p:nvSpPr>
            <p:cNvPr id="61448" name="Text Box 5"/>
            <p:cNvSpPr txBox="1">
              <a:spLocks noChangeArrowheads="1"/>
            </p:cNvSpPr>
            <p:nvPr/>
          </p:nvSpPr>
          <p:spPr bwMode="ltGray">
            <a:xfrm>
              <a:off x="2832" y="2160"/>
              <a:ext cx="25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最好情况：只执行一次，</a:t>
              </a:r>
              <a:r>
                <a:rPr lang="en-US" altLang="zh-CN" sz="2000">
                  <a:solidFill>
                    <a:srgbClr val="FF0000"/>
                  </a:solidFill>
                </a:rPr>
                <a:t>n-1</a:t>
              </a:r>
              <a:r>
                <a:rPr lang="zh-CN" altLang="en-US" sz="2000">
                  <a:solidFill>
                    <a:srgbClr val="FF0000"/>
                  </a:solidFill>
                </a:rPr>
                <a:t>次比较</a:t>
              </a:r>
            </a:p>
            <a:p>
              <a:pPr>
                <a:spcBef>
                  <a:spcPct val="1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最坏情况与原来版本一样</a:t>
              </a:r>
            </a:p>
          </p:txBody>
        </p:sp>
        <p:sp>
          <p:nvSpPr>
            <p:cNvPr id="61449" name="Line 6"/>
            <p:cNvSpPr>
              <a:spLocks noChangeShapeType="1"/>
            </p:cNvSpPr>
            <p:nvPr/>
          </p:nvSpPr>
          <p:spPr bwMode="ltGray">
            <a:xfrm>
              <a:off x="3360" y="1920"/>
              <a:ext cx="336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46" name="Text Box 8"/>
          <p:cNvSpPr txBox="1">
            <a:spLocks noChangeArrowheads="1"/>
          </p:cNvSpPr>
          <p:nvPr/>
        </p:nvSpPr>
        <p:spPr bwMode="ltGray">
          <a:xfrm>
            <a:off x="4419600" y="4800600"/>
            <a:ext cx="411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数组有序，此语句不会被执行</a:t>
            </a:r>
            <a:r>
              <a:rPr lang="en-US" altLang="zh-CN" sz="2000">
                <a:solidFill>
                  <a:srgbClr val="FF0000"/>
                </a:solidFill>
              </a:rPr>
              <a:t>——</a:t>
            </a:r>
            <a:r>
              <a:rPr lang="zh-CN" altLang="en-US" sz="2000">
                <a:solidFill>
                  <a:srgbClr val="FF0000"/>
                </a:solidFill>
              </a:rPr>
              <a:t>永远执行</a:t>
            </a:r>
            <a:r>
              <a:rPr lang="en-US" altLang="zh-CN" sz="2000">
                <a:solidFill>
                  <a:srgbClr val="FF0000"/>
                </a:solidFill>
              </a:rPr>
              <a:t>true</a:t>
            </a:r>
            <a:r>
              <a:rPr lang="zh-CN" altLang="en-US" sz="2000">
                <a:solidFill>
                  <a:srgbClr val="FF0000"/>
                </a:solidFill>
              </a:rPr>
              <a:t>分支</a:t>
            </a:r>
            <a:r>
              <a:rPr lang="en-US" altLang="zh-CN" sz="2000">
                <a:solidFill>
                  <a:srgbClr val="FF0000"/>
                </a:solidFill>
              </a:rPr>
              <a:t>——a[0]&lt;=a[1]&lt;=…&lt;=a[n-1]</a:t>
            </a:r>
          </a:p>
        </p:txBody>
      </p:sp>
      <p:sp>
        <p:nvSpPr>
          <p:cNvPr id="61447" name="Line 9"/>
          <p:cNvSpPr>
            <a:spLocks noChangeShapeType="1"/>
          </p:cNvSpPr>
          <p:nvPr/>
        </p:nvSpPr>
        <p:spPr bwMode="ltGray">
          <a:xfrm>
            <a:off x="3733800" y="4572000"/>
            <a:ext cx="1219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冒泡排序：思想</a:t>
            </a: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首先</a:t>
            </a:r>
            <a:r>
              <a:rPr lang="zh-CN" altLang="en-US" smtClean="0">
                <a:solidFill>
                  <a:srgbClr val="FF0000"/>
                </a:solidFill>
              </a:rPr>
              <a:t>冒出</a:t>
            </a:r>
            <a:r>
              <a:rPr lang="zh-CN" altLang="en-US" smtClean="0"/>
              <a:t>最小（大）元素，具体过程是：</a:t>
            </a:r>
            <a:endParaRPr lang="en-US" altLang="zh-CN" smtClean="0"/>
          </a:p>
          <a:p>
            <a:pPr lvl="1"/>
            <a:r>
              <a:rPr lang="zh-CN" altLang="en-US" smtClean="0"/>
              <a:t>对相邻元素进行比较，如果左边的元素大于右边的元素，则交换</a:t>
            </a:r>
            <a:endParaRPr lang="en-US" altLang="zh-CN" smtClean="0"/>
          </a:p>
          <a:p>
            <a:r>
              <a:rPr lang="zh-CN" altLang="en-US" smtClean="0"/>
              <a:t>然后在余下的</a:t>
            </a:r>
            <a:r>
              <a:rPr lang="en-US" altLang="zh-CN" smtClean="0"/>
              <a:t>n-1</a:t>
            </a:r>
            <a:r>
              <a:rPr lang="zh-CN" altLang="en-US" smtClean="0"/>
              <a:t>个元素中</a:t>
            </a:r>
            <a:r>
              <a:rPr lang="zh-CN" altLang="en-US" smtClean="0">
                <a:solidFill>
                  <a:srgbClr val="FF0000"/>
                </a:solidFill>
              </a:rPr>
              <a:t>冒出</a:t>
            </a:r>
            <a:r>
              <a:rPr lang="zh-CN" altLang="en-US" smtClean="0"/>
              <a:t>最小（大）的元素；</a:t>
            </a:r>
            <a:endParaRPr lang="en-US" altLang="zh-CN" smtClean="0"/>
          </a:p>
          <a:p>
            <a:r>
              <a:rPr lang="zh-CN" altLang="en-US" smtClean="0"/>
              <a:t>如此进行下去，直至全部排完。</a:t>
            </a:r>
          </a:p>
          <a:p>
            <a:endParaRPr lang="zh-CN" altLang="en-US" smtClean="0"/>
          </a:p>
        </p:txBody>
      </p:sp>
      <p:sp>
        <p:nvSpPr>
          <p:cNvPr id="41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1175E9-874A-4FB4-91E6-631E9DA461BA}" type="slidenum">
              <a:rPr lang="en-US" altLang="en-US" smtClean="0">
                <a:ea typeface="宋体" pitchFamily="2" charset="-122"/>
              </a:rPr>
              <a:pPr/>
              <a:t>37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55738" y="5043488"/>
          <a:ext cx="60007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489040" imgH="330120" progId="Equation.3">
                  <p:embed/>
                </p:oleObj>
              </mc:Choice>
              <mc:Fallback>
                <p:oleObj name="Equation" r:id="rId3" imgW="248904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5043488"/>
                        <a:ext cx="6000750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冒泡排序：示例</a:t>
            </a: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DFDBB3-C334-40BD-8C32-8848D1D315CC}" type="slidenum">
              <a:rPr lang="en-US" altLang="en-US" smtClean="0">
                <a:ea typeface="宋体" pitchFamily="2" charset="-122"/>
              </a:rPr>
              <a:pPr/>
              <a:t>38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413" y="1455738"/>
            <a:ext cx="6457950" cy="5170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89    45    68    90    29   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34    17</a:t>
            </a:r>
          </a:p>
          <a:p>
            <a:pPr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89    45    68    90   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29    17    </a:t>
            </a: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34</a:t>
            </a:r>
          </a:p>
          <a:p>
            <a:pPr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89    45    68   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90    17    </a:t>
            </a: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29    34</a:t>
            </a:r>
          </a:p>
          <a:p>
            <a:pPr marL="457200" indent="-457200">
              <a:buFontTx/>
              <a:buAutoNum type="arabicPlain" startAt="89"/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45   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68    17    </a:t>
            </a: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90    29    34</a:t>
            </a:r>
          </a:p>
          <a:p>
            <a:pPr marL="457200" indent="-457200"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89   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45    17    </a:t>
            </a: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68    90    29    34</a:t>
            </a:r>
          </a:p>
          <a:p>
            <a:pPr marL="457200" indent="-457200">
              <a:defRPr/>
            </a:pP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89    17    </a:t>
            </a: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45    68    90    29    34</a:t>
            </a:r>
          </a:p>
          <a:p>
            <a:pPr marL="457200" indent="-457200"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17 |  89    45    68    90    29    34</a:t>
            </a:r>
          </a:p>
          <a:p>
            <a:pPr marL="457200" indent="-457200">
              <a:defRPr/>
            </a:pPr>
            <a:endParaRPr lang="en-US" altLang="zh-CN" sz="2200" dirty="0">
              <a:solidFill>
                <a:srgbClr val="000000"/>
              </a:solidFill>
              <a:ea typeface="宋体" charset="-122"/>
            </a:endParaRPr>
          </a:p>
          <a:p>
            <a:pPr marL="457200" indent="-457200"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17 |  89    45    68   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90    29    34</a:t>
            </a:r>
          </a:p>
          <a:p>
            <a:pPr marL="457200" indent="-457200"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17 |  89    45   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68    29    </a:t>
            </a: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90    34</a:t>
            </a:r>
          </a:p>
          <a:p>
            <a:pPr marL="457200" indent="-457200"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17 |  89   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45    29    </a:t>
            </a: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68    90    34</a:t>
            </a:r>
          </a:p>
          <a:p>
            <a:pPr marL="457200" indent="-457200"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17 | 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89    29    </a:t>
            </a: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45    68    90    34</a:t>
            </a:r>
          </a:p>
          <a:p>
            <a:pPr marL="457200" indent="-457200"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17    29 |  89    45    68    90    34</a:t>
            </a:r>
          </a:p>
          <a:p>
            <a:pPr marL="457200" indent="-457200">
              <a:defRPr/>
            </a:pPr>
            <a:endParaRPr lang="en-US" altLang="zh-CN" sz="2200" dirty="0">
              <a:solidFill>
                <a:srgbClr val="000000"/>
              </a:solidFill>
              <a:ea typeface="宋体" charset="-122"/>
            </a:endParaRPr>
          </a:p>
          <a:p>
            <a:pPr marL="457200" indent="-457200" algn="ctr">
              <a:defRPr/>
            </a:pPr>
            <a:r>
              <a:rPr lang="en-US" altLang="zh-CN" sz="2200" dirty="0">
                <a:solidFill>
                  <a:srgbClr val="000000"/>
                </a:solidFill>
                <a:ea typeface="宋体" charset="-122"/>
              </a:rPr>
              <a:t>……</a:t>
            </a:r>
            <a:endParaRPr lang="zh-CN" altLang="en-US" sz="22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冒泡排序：示例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9ABD06-8427-4356-A3C9-18D616C9F98C}" type="slidenum">
              <a:rPr lang="en-US" altLang="en-US" smtClean="0">
                <a:ea typeface="宋体" pitchFamily="2" charset="-122"/>
              </a:rPr>
              <a:pPr/>
              <a:t>39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63492" name="Picture 6" descr="bubb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59013" y="1525588"/>
            <a:ext cx="4686300" cy="457041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程序测试示例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如果你自己写程序解决了上述题目，想检查一下是否存在错误 </a:t>
            </a:r>
            <a:r>
              <a:rPr lang="en-US" altLang="zh-CN" smtClean="0"/>
              <a:t>… … </a:t>
            </a:r>
            <a:r>
              <a:rPr lang="zh-CN" altLang="en-US" smtClean="0"/>
              <a:t>此时，</a:t>
            </a:r>
            <a:endParaRPr lang="en-US" altLang="zh-CN" smtClean="0"/>
          </a:p>
          <a:p>
            <a:pPr lvl="1"/>
            <a:r>
              <a:rPr lang="zh-CN" altLang="en-US" smtClean="0"/>
              <a:t>你了解实现细节，可以</a:t>
            </a:r>
            <a:r>
              <a:rPr lang="zh-CN" altLang="en-US" smtClean="0">
                <a:solidFill>
                  <a:srgbClr val="FF0000"/>
                </a:solidFill>
              </a:rPr>
              <a:t>黑盒测试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FF0000"/>
                </a:solidFill>
              </a:rPr>
              <a:t>白盒测试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最好先绘制流程图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1600" smtClean="0"/>
              <a:t>L1</a:t>
            </a:r>
            <a:r>
              <a:rPr lang="zh-CN" altLang="en-US" sz="1600" smtClean="0"/>
              <a:t>：</a:t>
            </a:r>
            <a:r>
              <a:rPr lang="en-US" altLang="zh-CN" sz="1600" smtClean="0"/>
              <a:t>  int a,b,c;	cin&gt;&gt;a&gt;&gt;b&gt;&gt;c;</a:t>
            </a:r>
          </a:p>
          <a:p>
            <a:pPr>
              <a:buFontTx/>
              <a:buNone/>
            </a:pPr>
            <a:r>
              <a:rPr lang="en-US" altLang="zh-CN" sz="1600" smtClean="0"/>
              <a:t>L2</a:t>
            </a:r>
            <a:r>
              <a:rPr lang="zh-CN" altLang="en-US" sz="1600" smtClean="0"/>
              <a:t>：  </a:t>
            </a:r>
            <a:r>
              <a:rPr lang="en-US" altLang="zh-CN" sz="1600" smtClean="0"/>
              <a:t>if(a&lt;=0||b&lt;=0||c&lt;=0||a+b&lt;=c||a+c&lt;=b||b+c&lt;=a)</a:t>
            </a:r>
          </a:p>
          <a:p>
            <a:pPr>
              <a:buFontTx/>
              <a:buNone/>
            </a:pPr>
            <a:r>
              <a:rPr lang="en-US" altLang="zh-CN" sz="1600" smtClean="0"/>
              <a:t>L3:    	cout&lt;&lt;"</a:t>
            </a:r>
            <a:r>
              <a:rPr lang="zh-CN" altLang="en-US" sz="1600" smtClean="0"/>
              <a:t>不是三角形</a:t>
            </a:r>
            <a:r>
              <a:rPr lang="en-US" altLang="zh-CN" sz="1600" smtClean="0"/>
              <a:t>“;</a:t>
            </a:r>
          </a:p>
          <a:p>
            <a:pPr>
              <a:buFontTx/>
              <a:buNone/>
            </a:pPr>
            <a:r>
              <a:rPr lang="en-US" altLang="zh-CN" sz="1600" smtClean="0"/>
              <a:t>L4</a:t>
            </a:r>
            <a:r>
              <a:rPr lang="zh-CN" altLang="en-US" sz="1600" smtClean="0"/>
              <a:t>：   </a:t>
            </a:r>
            <a:r>
              <a:rPr lang="en-US" altLang="zh-CN" sz="1600" smtClean="0"/>
              <a:t>else if(a==b&amp;&amp;b==c)</a:t>
            </a:r>
          </a:p>
          <a:p>
            <a:pPr>
              <a:buFontTx/>
              <a:buNone/>
            </a:pPr>
            <a:r>
              <a:rPr lang="en-US" altLang="zh-CN" sz="1600" smtClean="0"/>
              <a:t>L5</a:t>
            </a:r>
            <a:r>
              <a:rPr lang="zh-CN" altLang="en-US" sz="1600" smtClean="0"/>
              <a:t>：</a:t>
            </a:r>
            <a:r>
              <a:rPr lang="en-US" altLang="zh-CN" sz="1600" smtClean="0"/>
              <a:t>	cout&lt;&lt;"</a:t>
            </a:r>
            <a:r>
              <a:rPr lang="zh-CN" altLang="en-US" sz="1600" smtClean="0"/>
              <a:t>等边三角形</a:t>
            </a:r>
            <a:r>
              <a:rPr lang="en-US" altLang="zh-CN" sz="1600" smtClean="0"/>
              <a:t>";</a:t>
            </a:r>
          </a:p>
          <a:p>
            <a:pPr>
              <a:buFontTx/>
              <a:buNone/>
            </a:pPr>
            <a:r>
              <a:rPr lang="en-US" altLang="zh-CN" sz="1600" smtClean="0"/>
              <a:t>L6</a:t>
            </a:r>
            <a:r>
              <a:rPr lang="zh-CN" altLang="en-US" sz="1600" smtClean="0"/>
              <a:t>：   </a:t>
            </a:r>
            <a:r>
              <a:rPr lang="en-US" altLang="zh-CN" sz="1600" smtClean="0"/>
              <a:t>else</a:t>
            </a:r>
          </a:p>
          <a:p>
            <a:pPr>
              <a:buFontTx/>
              <a:buNone/>
            </a:pPr>
            <a:r>
              <a:rPr lang="en-US" altLang="zh-CN" sz="1600" smtClean="0"/>
              <a:t>L7</a:t>
            </a:r>
            <a:r>
              <a:rPr lang="zh-CN" altLang="en-US" sz="1600" smtClean="0"/>
              <a:t>：</a:t>
            </a:r>
            <a:r>
              <a:rPr lang="en-US" altLang="zh-CN" sz="1600" smtClean="0"/>
              <a:t>	cout&lt;&lt;"</a:t>
            </a:r>
            <a:r>
              <a:rPr lang="zh-CN" altLang="en-US" sz="1600" smtClean="0"/>
              <a:t>一般三角形</a:t>
            </a:r>
            <a:r>
              <a:rPr lang="en-US" altLang="zh-CN" sz="1600" smtClean="0"/>
              <a:t>“;</a:t>
            </a:r>
            <a:endParaRPr lang="zh-CN" altLang="en-US" sz="1600" smtClean="0">
              <a:solidFill>
                <a:srgbClr val="FF0000"/>
              </a:solidFill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8069DC-27FE-4B53-81AF-A8AF2E2C15A4}" type="slidenum">
              <a:rPr lang="en-US" altLang="en-US" smtClean="0">
                <a:ea typeface="宋体" pitchFamily="2" charset="-122"/>
              </a:rPr>
              <a:pPr/>
              <a:t>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冒泡排序：代码和分析</a:t>
            </a: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1980DF-51EE-4F60-9D89-3D27C380A179}" type="slidenum">
              <a:rPr lang="en-US" altLang="en-US" smtClean="0">
                <a:ea typeface="宋体" pitchFamily="2" charset="-122"/>
              </a:rPr>
              <a:pPr/>
              <a:t>40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64516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3475038" cy="4570412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void Bubble(T a[], int n)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   for (int i=0; i &lt;n-1;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      if (a[i+1] &lt; a[i])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         Swap(a[i],a[i+1]);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 smtClean="0">
                <a:latin typeface="Tahoma" pitchFamily="34" charset="0"/>
              </a:rPr>
              <a:t>}</a:t>
            </a:r>
          </a:p>
          <a:p>
            <a:pPr>
              <a:buFontTx/>
              <a:buNone/>
            </a:pPr>
            <a:endParaRPr lang="zh-CN" altLang="en-US" sz="20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05325" y="1549400"/>
            <a:ext cx="4371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void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BubbleSort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(T a[],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n)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{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for (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size=n; size&gt;1; size--)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{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Bubble(a, size);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}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}</a:t>
            </a:r>
          </a:p>
          <a:p>
            <a:pPr marL="228600" indent="-228600" eaLnBrk="0" hangingPunct="0">
              <a:spcBef>
                <a:spcPct val="50000"/>
              </a:spcBef>
              <a:buClr>
                <a:schemeClr val="tx2"/>
              </a:buClr>
              <a:defRPr/>
            </a:pPr>
            <a:endParaRPr lang="zh-CN" altLang="en-US" sz="2000" b="1" kern="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4518" name="直接箭头连接符 6"/>
          <p:cNvCxnSpPr>
            <a:cxnSpLocks noChangeShapeType="1"/>
          </p:cNvCxnSpPr>
          <p:nvPr/>
        </p:nvCxnSpPr>
        <p:spPr bwMode="auto">
          <a:xfrm rot="16200000" flipH="1">
            <a:off x="3226594" y="2442369"/>
            <a:ext cx="1793875" cy="125571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64519" name="圆角矩形 7"/>
          <p:cNvSpPr>
            <a:spLocks noChangeArrowheads="1"/>
          </p:cNvSpPr>
          <p:nvPr/>
        </p:nvSpPr>
        <p:spPr bwMode="auto">
          <a:xfrm>
            <a:off x="984250" y="2890838"/>
            <a:ext cx="3408363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4520" name="TextBox 8"/>
          <p:cNvSpPr txBox="1">
            <a:spLocks noChangeArrowheads="1"/>
          </p:cNvSpPr>
          <p:nvPr/>
        </p:nvSpPr>
        <p:spPr bwMode="auto">
          <a:xfrm>
            <a:off x="0" y="3249613"/>
            <a:ext cx="287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循环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n-1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次</a:t>
            </a:r>
          </a:p>
        </p:txBody>
      </p:sp>
      <p:sp>
        <p:nvSpPr>
          <p:cNvPr id="12" name="矩形 11"/>
          <p:cNvSpPr/>
          <p:nvPr/>
        </p:nvSpPr>
        <p:spPr>
          <a:xfrm>
            <a:off x="1701792" y="5043492"/>
            <a:ext cx="6752169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结论：比较次数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(n-1)n/2</a:t>
            </a:r>
          </a:p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移动次数不确定，但应该比选择排序多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改进冒泡排序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B8D746-09D5-4DCA-87F3-89393C592970}" type="slidenum">
              <a:rPr lang="en-US" altLang="en-US" smtClean="0">
                <a:ea typeface="宋体" pitchFamily="2" charset="-122"/>
              </a:rPr>
              <a:pPr/>
              <a:t>41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6088" y="1371600"/>
            <a:ext cx="389096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bool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Bubble(T a[],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n)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{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bool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swapped = false;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for (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= 0;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&lt; n - 1;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++)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if (a[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] &gt; a[i+1]) {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   Swap(a[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], a[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+ 1]);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   swapped = true; 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   }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return swapped;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}</a:t>
            </a:r>
          </a:p>
        </p:txBody>
      </p:sp>
      <p:sp>
        <p:nvSpPr>
          <p:cNvPr id="65541" name="Text Box 8"/>
          <p:cNvSpPr txBox="1">
            <a:spLocks noChangeArrowheads="1"/>
          </p:cNvSpPr>
          <p:nvPr/>
        </p:nvSpPr>
        <p:spPr bwMode="ltGray">
          <a:xfrm>
            <a:off x="3646488" y="4419600"/>
            <a:ext cx="3321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进行了相邻数据交换</a:t>
            </a:r>
          </a:p>
          <a:p>
            <a:pPr>
              <a:spcBef>
                <a:spcPct val="1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如果这趟扫描没有交换呢？</a:t>
            </a:r>
          </a:p>
          <a:p>
            <a:pPr>
              <a:spcBef>
                <a:spcPct val="1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所有</a:t>
            </a:r>
            <a:r>
              <a:rPr lang="en-US" altLang="zh-CN" sz="2000">
                <a:solidFill>
                  <a:srgbClr val="FF0000"/>
                </a:solidFill>
              </a:rPr>
              <a:t>a[i]&lt;=a[i+1]——</a:t>
            </a:r>
            <a:r>
              <a:rPr lang="zh-CN" altLang="en-US" sz="2000">
                <a:solidFill>
                  <a:srgbClr val="FF0000"/>
                </a:solidFill>
              </a:rPr>
              <a:t>有序</a:t>
            </a: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ltGray">
          <a:xfrm>
            <a:off x="2808288" y="4038600"/>
            <a:ext cx="1066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30775" y="1371600"/>
            <a:ext cx="40243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void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BubbleSort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(T a[],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n)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{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for (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= n;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&gt; 1 &amp;&amp; Bubble(a,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);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--);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}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ltGray">
          <a:xfrm>
            <a:off x="4495800" y="3249613"/>
            <a:ext cx="4202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最好情况</a:t>
            </a:r>
            <a:r>
              <a:rPr lang="en-US" altLang="zh-CN" sz="2000">
                <a:solidFill>
                  <a:srgbClr val="FF0000"/>
                </a:solidFill>
              </a:rPr>
              <a:t>Bubble</a:t>
            </a:r>
            <a:r>
              <a:rPr lang="zh-CN" altLang="en-US" sz="2000">
                <a:solidFill>
                  <a:srgbClr val="FF0000"/>
                </a:solidFill>
              </a:rPr>
              <a:t>只执行一次，</a:t>
            </a:r>
            <a:r>
              <a:rPr lang="en-US" altLang="zh-CN" sz="2000">
                <a:solidFill>
                  <a:srgbClr val="FF0000"/>
                </a:solidFill>
              </a:rPr>
              <a:t>n-1</a:t>
            </a:r>
            <a:r>
              <a:rPr lang="zh-CN" altLang="en-US" sz="2000">
                <a:solidFill>
                  <a:srgbClr val="FF0000"/>
                </a:solidFill>
              </a:rPr>
              <a:t>次比较；最坏情况与原来版本一样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插入排序：思想</a:t>
            </a: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从无序部分取一元素插入到有序部分的正确位置上，类似于玩家整理手中的扑克牌</a:t>
            </a:r>
            <a:endParaRPr lang="en-US" altLang="zh-CN" smtClean="0"/>
          </a:p>
          <a:p>
            <a:r>
              <a:rPr lang="zh-CN" altLang="en-US" smtClean="0"/>
              <a:t>把</a:t>
            </a:r>
            <a:r>
              <a:rPr lang="en-US" altLang="zh-CN" smtClean="0"/>
              <a:t>L[i+1]</a:t>
            </a:r>
            <a:r>
              <a:rPr lang="zh-CN" altLang="en-US" smtClean="0"/>
              <a:t>插入到</a:t>
            </a:r>
            <a:r>
              <a:rPr lang="en-US" altLang="zh-CN" smtClean="0"/>
              <a:t>L[1…i]</a:t>
            </a:r>
            <a:r>
              <a:rPr lang="zh-CN" altLang="en-US" smtClean="0"/>
              <a:t>中的正确位置，</a:t>
            </a:r>
            <a:r>
              <a:rPr lang="en-US" altLang="zh-CN" smtClean="0"/>
              <a:t>i++</a:t>
            </a:r>
          </a:p>
          <a:p>
            <a:r>
              <a:rPr lang="zh-CN" altLang="en-US" smtClean="0"/>
              <a:t>直至全部插完停止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512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E077A6-1EF3-416A-8ECC-43375BEF4CE5}" type="slidenum">
              <a:rPr lang="en-US" altLang="en-US" smtClean="0">
                <a:ea typeface="宋体" pitchFamily="2" charset="-122"/>
              </a:rPr>
              <a:pPr/>
              <a:t>42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808163" y="4800600"/>
          <a:ext cx="5295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197080" imgH="241200" progId="Equation.3">
                  <p:embed/>
                </p:oleObj>
              </mc:Choice>
              <mc:Fallback>
                <p:oleObj name="Equation" r:id="rId3" imgW="21970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800600"/>
                        <a:ext cx="52959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6" name="肘形连接符 5"/>
          <p:cNvCxnSpPr>
            <a:cxnSpLocks noChangeShapeType="1"/>
          </p:cNvCxnSpPr>
          <p:nvPr/>
        </p:nvCxnSpPr>
        <p:spPr bwMode="auto">
          <a:xfrm>
            <a:off x="3557588" y="4505325"/>
            <a:ext cx="2327275" cy="334963"/>
          </a:xfrm>
          <a:prstGeom prst="bentConnector3">
            <a:avLst>
              <a:gd name="adj1" fmla="val 9941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27" name="直接箭头连接符 6"/>
          <p:cNvCxnSpPr>
            <a:cxnSpLocks noChangeShapeType="1"/>
          </p:cNvCxnSpPr>
          <p:nvPr/>
        </p:nvCxnSpPr>
        <p:spPr bwMode="auto">
          <a:xfrm rot="16200000" flipH="1">
            <a:off x="3427413" y="4654550"/>
            <a:ext cx="288925" cy="95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插入排序：示例</a:t>
            </a: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588915-76F3-416A-8D97-197C9E72BE39}" type="slidenum">
              <a:rPr lang="en-US" altLang="en-US" smtClean="0">
                <a:ea typeface="宋体" pitchFamily="2" charset="-122"/>
              </a:rPr>
              <a:pPr/>
              <a:t>43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240" y="1455732"/>
            <a:ext cx="7534296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89  |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45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   68     90     29     34     17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45     89  |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68 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  90     29     34     17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45     68     89  |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90 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  29     34     17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45     68     89     90  |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29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   34     17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45     68     89     </a:t>
            </a:r>
            <a:r>
              <a:rPr lang="en-US" altLang="zh-CN" sz="2400" strike="dblStrike" dirty="0">
                <a:solidFill>
                  <a:srgbClr val="000000"/>
                </a:solidFill>
                <a:ea typeface="宋体" charset="-122"/>
              </a:rPr>
              <a:t>90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   90     34     17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45     68     </a:t>
            </a:r>
            <a:r>
              <a:rPr lang="en-US" altLang="zh-CN" sz="2400" strike="dblStrike" dirty="0">
                <a:solidFill>
                  <a:srgbClr val="000000"/>
                </a:solidFill>
                <a:ea typeface="宋体" charset="-122"/>
              </a:rPr>
              <a:t>89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    89     90     34     17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45     </a:t>
            </a:r>
            <a:r>
              <a:rPr lang="en-US" altLang="zh-CN" sz="2400" strike="dblStrike" dirty="0">
                <a:solidFill>
                  <a:srgbClr val="000000"/>
                </a:solidFill>
                <a:ea typeface="宋体" charset="-122"/>
              </a:rPr>
              <a:t>68</a:t>
            </a:r>
            <a:r>
              <a:rPr lang="en-US" altLang="zh-CN" sz="2400" strike="sngStrike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   68     89     90     34     17</a:t>
            </a:r>
          </a:p>
          <a:p>
            <a:pPr>
              <a:defRPr/>
            </a:pPr>
            <a:r>
              <a:rPr lang="en-US" altLang="zh-CN" sz="2400" strike="dblStrike" dirty="0">
                <a:solidFill>
                  <a:srgbClr val="000000"/>
                </a:solidFill>
                <a:ea typeface="宋体" charset="-122"/>
              </a:rPr>
              <a:t>45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   45     68     89     90     34     17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29     45     68     89     90  |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34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   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29     34     45     68     89     90  |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17     29     34     45     68     89     90</a:t>
            </a:r>
            <a:endParaRPr lang="zh-CN" altLang="en-US" sz="2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6565" name="圆角矩形 4"/>
          <p:cNvSpPr>
            <a:spLocks noChangeArrowheads="1"/>
          </p:cNvSpPr>
          <p:nvPr/>
        </p:nvSpPr>
        <p:spPr bwMode="auto">
          <a:xfrm>
            <a:off x="804863" y="2532063"/>
            <a:ext cx="5381625" cy="17938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插入排序示例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15D81B-AFF6-46FA-82B8-5EF574FCD9D1}" type="slidenum">
              <a:rPr lang="en-US" altLang="en-US" smtClean="0">
                <a:ea typeface="宋体" pitchFamily="2" charset="-122"/>
              </a:rPr>
              <a:pPr/>
              <a:t>44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67588" name="Picture 3" descr="8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82713" y="1957388"/>
            <a:ext cx="6438900" cy="370522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插入排序示例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AB0983-313D-4D72-9F42-FCBED45148F2}" type="slidenum">
              <a:rPr lang="en-US" altLang="en-US" smtClean="0">
                <a:ea typeface="宋体" pitchFamily="2" charset="-122"/>
              </a:rPr>
              <a:pPr/>
              <a:t>45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68612" name="Picture 6" descr="8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7575" y="1635125"/>
            <a:ext cx="7369175" cy="350996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插入排序：代码和分析</a:t>
            </a: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ED573B-C9AE-4F98-86A3-75F76E390627}" type="slidenum">
              <a:rPr lang="en-US" altLang="en-US" smtClean="0">
                <a:ea typeface="宋体" pitchFamily="2" charset="-122"/>
              </a:rPr>
              <a:pPr/>
              <a:t>46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6088" y="1371600"/>
            <a:ext cx="50038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void Insert(T a[],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n, const T&amp; x)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{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for (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= n-1;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&gt;= 0 &amp;&amp; x &lt; a[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];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--)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a[i+1] = a[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];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a[i+1] = x;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088" y="3967163"/>
            <a:ext cx="5381625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template&lt;class T&gt;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void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InsertionSort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(T a[],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n)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{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for (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= 1;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&lt; n;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++) {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T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t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= a[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];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Insert(a, </a:t>
            </a:r>
            <a:r>
              <a:rPr lang="en-US" altLang="zh-CN" sz="2000" b="1" kern="0" dirty="0" err="1"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, t);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      }</a:t>
            </a:r>
          </a:p>
          <a:p>
            <a:pPr marL="228600" indent="-228600">
              <a:spcBef>
                <a:spcPct val="10000"/>
              </a:spcBef>
              <a:defRPr/>
            </a:pPr>
            <a:r>
              <a:rPr lang="en-US" altLang="zh-CN" sz="2000" b="1" kern="0" dirty="0">
                <a:latin typeface="Tahoma" pitchFamily="34" charset="0"/>
                <a:ea typeface="黑体" pitchFamily="49" charset="-122"/>
              </a:rPr>
              <a:t>}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ltGray">
          <a:xfrm>
            <a:off x="4572000" y="3967163"/>
            <a:ext cx="37560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个元素：自然有序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Insert(a, 1, t)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zh-CN" altLang="en-US" sz="2000">
                <a:solidFill>
                  <a:srgbClr val="FF0000"/>
                </a:solidFill>
              </a:rPr>
              <a:t>个有序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Insert(a, 2, t)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zh-CN" altLang="en-US" sz="2000">
                <a:solidFill>
                  <a:srgbClr val="FF0000"/>
                </a:solidFill>
              </a:rPr>
              <a:t>个有序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…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Insert(a, n-1, t)</a:t>
            </a:r>
            <a:r>
              <a:rPr lang="zh-CN" altLang="en-US" sz="2000">
                <a:solidFill>
                  <a:srgbClr val="FF0000"/>
                </a:solidFill>
              </a:rPr>
              <a:t>：数组完全排序</a:t>
            </a:r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ltGray">
          <a:xfrm>
            <a:off x="5289550" y="1455738"/>
            <a:ext cx="3505200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插入数组末尾，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次比较，最好情况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插入第一个元素之前或之后，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次比较，最坏情况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平均比较次数</a:t>
            </a:r>
            <a:b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(1+2+…+n+n)/(n+1) = n/2 + n/(n+1)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9963" y="5581656"/>
            <a:ext cx="4360488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结论：比较次数约为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</a:t>
            </a:r>
            <a:r>
              <a:rPr lang="en-US" altLang="zh-CN" sz="3000" b="1" i="1" baseline="30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altLang="zh-CN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/4</a:t>
            </a:r>
          </a:p>
          <a:p>
            <a:pPr algn="ctr">
              <a:defRPr/>
            </a:pPr>
            <a:r>
              <a:rPr lang="zh-CN" altLang="en-US" sz="30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优于选择排序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补充：稳定（</a:t>
            </a:r>
            <a:r>
              <a:rPr lang="en-US" altLang="zh-CN" smtClean="0">
                <a:solidFill>
                  <a:schemeClr val="hlink"/>
                </a:solidFill>
              </a:rPr>
              <a:t>stable</a:t>
            </a:r>
            <a:r>
              <a:rPr lang="zh-CN" altLang="en-US" smtClean="0"/>
              <a:t>）排序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序列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…</a:t>
            </a:r>
            <a:r>
              <a:rPr lang="zh-CN" altLang="en-US" smtClean="0"/>
              <a:t>、</a:t>
            </a:r>
            <a:r>
              <a:rPr lang="en-US" altLang="zh-CN" smtClean="0"/>
              <a:t>a</a:t>
            </a:r>
            <a:r>
              <a:rPr lang="en-US" altLang="zh-CN" baseline="-25000" smtClean="0"/>
              <a:t>n</a:t>
            </a:r>
            <a:r>
              <a:rPr lang="zh-CN" altLang="en-US" smtClean="0"/>
              <a:t>进行排序</a:t>
            </a:r>
          </a:p>
          <a:p>
            <a:pPr eaLnBrk="1" hangingPunct="1"/>
            <a:r>
              <a:rPr lang="zh-CN" altLang="en-US" smtClean="0"/>
              <a:t>对任意的</a:t>
            </a:r>
            <a:r>
              <a:rPr lang="en-US" altLang="zh-CN" smtClean="0"/>
              <a:t>i&lt;j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en-US" altLang="zh-CN" smtClean="0"/>
              <a:t>=a</a:t>
            </a:r>
            <a:r>
              <a:rPr lang="en-US" altLang="zh-CN" baseline="-25000" smtClean="0"/>
              <a:t>j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若排序后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、</a:t>
            </a:r>
            <a:r>
              <a:rPr lang="en-US" altLang="zh-CN" smtClean="0"/>
              <a:t>a</a:t>
            </a:r>
            <a:r>
              <a:rPr lang="en-US" altLang="zh-CN" baseline="-25000" smtClean="0"/>
              <a:t>j</a:t>
            </a:r>
            <a:r>
              <a:rPr lang="zh-CN" altLang="en-US" smtClean="0"/>
              <a:t>的位置</a:t>
            </a:r>
            <a:r>
              <a:rPr lang="en-US" altLang="zh-CN" smtClean="0"/>
              <a:t>i’</a:t>
            </a:r>
            <a:r>
              <a:rPr lang="zh-CN" altLang="en-US" smtClean="0"/>
              <a:t>、</a:t>
            </a:r>
            <a:r>
              <a:rPr lang="en-US" altLang="zh-CN" smtClean="0"/>
              <a:t>j’</a:t>
            </a:r>
            <a:r>
              <a:rPr lang="zh-CN" altLang="en-US" smtClean="0"/>
              <a:t>一定满足</a:t>
            </a:r>
            <a:r>
              <a:rPr lang="en-US" altLang="zh-CN" smtClean="0"/>
              <a:t>i’&lt;j’</a:t>
            </a:r>
            <a:r>
              <a:rPr lang="zh-CN" altLang="en-US" smtClean="0"/>
              <a:t>，则称该排序算法为稳定的</a:t>
            </a:r>
          </a:p>
          <a:p>
            <a:pPr eaLnBrk="1" hangingPunct="1"/>
            <a:r>
              <a:rPr lang="zh-CN" altLang="en-US" smtClean="0"/>
              <a:t>否则，为不稳定的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ltGray">
          <a:xfrm>
            <a:off x="1619250" y="4114800"/>
            <a:ext cx="584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</a:rPr>
              <a:t>………… 26 ……….. </a:t>
            </a:r>
            <a:r>
              <a:rPr lang="en-US" altLang="zh-CN">
                <a:solidFill>
                  <a:srgbClr val="996633"/>
                </a:solidFill>
              </a:rPr>
              <a:t>26</a:t>
            </a:r>
            <a:r>
              <a:rPr lang="en-US" altLang="zh-CN">
                <a:solidFill>
                  <a:schemeClr val="hlink"/>
                </a:solidFill>
              </a:rPr>
              <a:t> ………… </a:t>
            </a:r>
            <a:r>
              <a:rPr lang="en-US" altLang="zh-CN">
                <a:solidFill>
                  <a:srgbClr val="0000FF"/>
                </a:solidFill>
              </a:rPr>
              <a:t>26</a:t>
            </a:r>
            <a:r>
              <a:rPr lang="en-US" altLang="zh-CN">
                <a:solidFill>
                  <a:schemeClr val="hlink"/>
                </a:solidFill>
              </a:rPr>
              <a:t>………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ltGray">
          <a:xfrm>
            <a:off x="1692275" y="4632325"/>
            <a:ext cx="577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</a:rPr>
              <a:t>……………… 26 </a:t>
            </a:r>
            <a:r>
              <a:rPr lang="en-US" altLang="zh-CN">
                <a:solidFill>
                  <a:srgbClr val="996633"/>
                </a:solidFill>
              </a:rPr>
              <a:t>26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26</a:t>
            </a:r>
            <a:r>
              <a:rPr lang="en-US" altLang="zh-CN">
                <a:solidFill>
                  <a:schemeClr val="hlink"/>
                </a:solidFill>
              </a:rPr>
              <a:t> ……………………….</a:t>
            </a:r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ltGray">
          <a:xfrm>
            <a:off x="395288" y="4941888"/>
            <a:ext cx="877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稳定的</a:t>
            </a:r>
          </a:p>
        </p:txBody>
      </p:sp>
      <p:sp>
        <p:nvSpPr>
          <p:cNvPr id="70663" name="Line 8"/>
          <p:cNvSpPr>
            <a:spLocks noChangeShapeType="1"/>
          </p:cNvSpPr>
          <p:nvPr/>
        </p:nvSpPr>
        <p:spPr bwMode="ltGray">
          <a:xfrm flipV="1">
            <a:off x="1403350" y="5013325"/>
            <a:ext cx="865188" cy="2238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Text Box 9"/>
          <p:cNvSpPr txBox="1">
            <a:spLocks noChangeArrowheads="1"/>
          </p:cNvSpPr>
          <p:nvPr/>
        </p:nvSpPr>
        <p:spPr bwMode="ltGray">
          <a:xfrm>
            <a:off x="1692275" y="5276850"/>
            <a:ext cx="577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</a:rPr>
              <a:t>……………… 26 </a:t>
            </a:r>
            <a:r>
              <a:rPr lang="en-US" altLang="zh-CN">
                <a:solidFill>
                  <a:srgbClr val="0000FF"/>
                </a:solidFill>
              </a:rPr>
              <a:t>26</a:t>
            </a:r>
            <a:r>
              <a:rPr lang="en-US" altLang="zh-CN"/>
              <a:t> </a:t>
            </a:r>
            <a:r>
              <a:rPr lang="en-US" altLang="zh-CN">
                <a:solidFill>
                  <a:srgbClr val="996633"/>
                </a:solidFill>
              </a:rPr>
              <a:t>26</a:t>
            </a:r>
            <a:r>
              <a:rPr lang="en-US" altLang="zh-CN">
                <a:solidFill>
                  <a:schemeClr val="hlink"/>
                </a:solidFill>
              </a:rPr>
              <a:t> ……………………….</a:t>
            </a:r>
          </a:p>
        </p:txBody>
      </p:sp>
      <p:sp>
        <p:nvSpPr>
          <p:cNvPr id="70665" name="Rectangle 10"/>
          <p:cNvSpPr>
            <a:spLocks noChangeArrowheads="1"/>
          </p:cNvSpPr>
          <p:nvPr/>
        </p:nvSpPr>
        <p:spPr bwMode="ltGray">
          <a:xfrm>
            <a:off x="107950" y="5805488"/>
            <a:ext cx="1657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不稳定的</a:t>
            </a:r>
          </a:p>
        </p:txBody>
      </p:sp>
      <p:sp>
        <p:nvSpPr>
          <p:cNvPr id="70666" name="Line 11"/>
          <p:cNvSpPr>
            <a:spLocks noChangeShapeType="1"/>
          </p:cNvSpPr>
          <p:nvPr/>
        </p:nvSpPr>
        <p:spPr bwMode="ltGray">
          <a:xfrm flipV="1">
            <a:off x="1547813" y="5661025"/>
            <a:ext cx="863600" cy="4397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</a:t>
            </a:r>
            <a:r>
              <a:rPr lang="zh-CN" altLang="en-US" smtClean="0"/>
              <a:t>小结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四种排序算法思想</a:t>
            </a:r>
            <a:endParaRPr lang="en-US" altLang="zh-CN" smtClean="0"/>
          </a:p>
          <a:p>
            <a:pPr lvl="1"/>
            <a:r>
              <a:rPr lang="zh-CN" altLang="en-US" smtClean="0"/>
              <a:t>计数排序</a:t>
            </a:r>
            <a:endParaRPr lang="en-US" altLang="zh-CN" smtClean="0"/>
          </a:p>
          <a:p>
            <a:pPr lvl="1"/>
            <a:r>
              <a:rPr lang="zh-CN" altLang="en-US" smtClean="0"/>
              <a:t>选择排序</a:t>
            </a:r>
            <a:endParaRPr lang="en-US" altLang="zh-CN" smtClean="0"/>
          </a:p>
          <a:p>
            <a:pPr lvl="1"/>
            <a:r>
              <a:rPr lang="zh-CN" altLang="en-US" smtClean="0"/>
              <a:t>冒泡排序</a:t>
            </a:r>
            <a:endParaRPr lang="en-US" altLang="zh-CN" smtClean="0"/>
          </a:p>
          <a:p>
            <a:pPr lvl="1"/>
            <a:r>
              <a:rPr lang="zh-CN" altLang="en-US" smtClean="0"/>
              <a:t>插入排序</a:t>
            </a:r>
            <a:endParaRPr lang="en-US" altLang="zh-CN" smtClean="0"/>
          </a:p>
          <a:p>
            <a:r>
              <a:rPr lang="zh-CN" altLang="en-US" smtClean="0"/>
              <a:t>以比较作为基本操作，如何评价算法优劣？</a:t>
            </a:r>
            <a:endParaRPr lang="en-US" altLang="zh-CN" smtClean="0"/>
          </a:p>
          <a:p>
            <a:pPr lvl="1"/>
            <a:r>
              <a:rPr lang="zh-CN" altLang="en-US" smtClean="0"/>
              <a:t>与问题规模有关</a:t>
            </a:r>
            <a:endParaRPr lang="en-US" altLang="zh-CN" smtClean="0"/>
          </a:p>
          <a:p>
            <a:pPr lvl="1"/>
            <a:r>
              <a:rPr lang="zh-CN" altLang="en-US" smtClean="0"/>
              <a:t>与具体输入有关（最优情况、</a:t>
            </a:r>
            <a:r>
              <a:rPr lang="zh-CN" altLang="en-US" smtClean="0">
                <a:solidFill>
                  <a:srgbClr val="FF0000"/>
                </a:solidFill>
              </a:rPr>
              <a:t>最差情况</a:t>
            </a:r>
            <a:r>
              <a:rPr lang="zh-CN" altLang="en-US" smtClean="0"/>
              <a:t>）</a:t>
            </a: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13EAD1-3A06-46CC-9065-731842374478}" type="slidenum">
              <a:rPr lang="en-US" altLang="en-US" smtClean="0">
                <a:ea typeface="宋体" pitchFamily="2" charset="-122"/>
              </a:rPr>
              <a:pPr/>
              <a:t>48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</a:t>
            </a:r>
            <a:r>
              <a:rPr lang="zh-CN" altLang="en-US" smtClean="0"/>
              <a:t>小结（续）</a:t>
            </a:r>
          </a:p>
        </p:txBody>
      </p:sp>
      <p:sp>
        <p:nvSpPr>
          <p:cNvPr id="61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smtClean="0"/>
              <a:t>for(int i=0;i&lt;n;i++)</a:t>
            </a:r>
          </a:p>
          <a:p>
            <a:pPr>
              <a:buFontTx/>
              <a:buNone/>
            </a:pP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for(int i=0;i&lt;n;i++)</a:t>
            </a:r>
          </a:p>
          <a:p>
            <a:pPr>
              <a:buFontTx/>
              <a:buNone/>
            </a:pPr>
            <a:r>
              <a:rPr lang="en-US" altLang="zh-CN" sz="2000" smtClean="0"/>
              <a:t>   for(int j=0;j&lt;n;j++)</a:t>
            </a:r>
          </a:p>
          <a:p>
            <a:pPr>
              <a:buFontTx/>
              <a:buNone/>
            </a:pP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for(int i=0;i&lt;n;i++)</a:t>
            </a:r>
          </a:p>
          <a:p>
            <a:pPr>
              <a:buFontTx/>
              <a:buNone/>
            </a:pPr>
            <a:r>
              <a:rPr lang="en-US" altLang="zh-CN" sz="2000" smtClean="0"/>
              <a:t>   for(int j=0;j&lt;i;j++)</a:t>
            </a:r>
          </a:p>
        </p:txBody>
      </p:sp>
      <p:sp>
        <p:nvSpPr>
          <p:cNvPr id="615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7E80E9-A5A4-4357-9D20-6C689E6E6D54}" type="slidenum">
              <a:rPr lang="en-US" altLang="en-US" smtClean="0">
                <a:ea typeface="宋体" pitchFamily="2" charset="-122"/>
              </a:rPr>
              <a:pPr/>
              <a:t>49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392613" y="1635125"/>
          <a:ext cx="23431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409400" imgH="431640" progId="Equation.3">
                  <p:embed/>
                </p:oleObj>
              </mc:Choice>
              <mc:Fallback>
                <p:oleObj name="Equation" r:id="rId3" imgW="14094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635125"/>
                        <a:ext cx="234315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392613" y="2890838"/>
          <a:ext cx="23320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1168200" imgH="444240" progId="Equation.3">
                  <p:embed/>
                </p:oleObj>
              </mc:Choice>
              <mc:Fallback>
                <p:oleObj name="Equation" r:id="rId5" imgW="11682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2890838"/>
                        <a:ext cx="2332037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425825" y="4864100"/>
          <a:ext cx="54514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2730240" imgH="444240" progId="Equation.3">
                  <p:embed/>
                </p:oleObj>
              </mc:Choice>
              <mc:Fallback>
                <p:oleObj name="Equation" r:id="rId7" imgW="27302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4864100"/>
                        <a:ext cx="54514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程序测试用例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790575" y="1525588"/>
            <a:ext cx="7369175" cy="4570412"/>
          </a:xfrm>
        </p:spPr>
        <p:txBody>
          <a:bodyPr/>
          <a:lstStyle/>
          <a:p>
            <a:r>
              <a:rPr lang="zh-CN" altLang="en-US" smtClean="0"/>
              <a:t>本例共</a:t>
            </a:r>
            <a:r>
              <a:rPr lang="en-US" altLang="zh-CN" smtClean="0"/>
              <a:t>7</a:t>
            </a:r>
            <a:r>
              <a:rPr lang="zh-CN" altLang="en-US" smtClean="0"/>
              <a:t>条语句、</a:t>
            </a:r>
            <a:endParaRPr lang="en-US" altLang="zh-CN" smtClean="0"/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个分支、</a:t>
            </a:r>
            <a:r>
              <a:rPr lang="en-US" altLang="zh-CN" smtClean="0"/>
              <a:t>3</a:t>
            </a:r>
            <a:r>
              <a:rPr lang="zh-CN" altLang="en-US" smtClean="0"/>
              <a:t>条执行路径</a:t>
            </a:r>
            <a:endParaRPr lang="en-US" altLang="zh-CN" smtClean="0"/>
          </a:p>
          <a:p>
            <a:pPr>
              <a:spcBef>
                <a:spcPts val="600"/>
              </a:spcBef>
            </a:pPr>
            <a:r>
              <a:rPr lang="zh-CN" altLang="en-US" smtClean="0"/>
              <a:t>以下用例可同时</a:t>
            </a:r>
            <a:endParaRPr lang="en-US" altLang="zh-CN" smtClean="0"/>
          </a:p>
          <a:p>
            <a:pPr>
              <a:spcBef>
                <a:spcPts val="600"/>
              </a:spcBef>
              <a:buFontTx/>
              <a:buNone/>
            </a:pPr>
            <a:r>
              <a:rPr lang="zh-CN" altLang="en-US" smtClean="0"/>
              <a:t>满足语句覆盖</a:t>
            </a:r>
            <a:endParaRPr lang="en-US" altLang="zh-CN" smtClean="0"/>
          </a:p>
          <a:p>
            <a:pPr>
              <a:spcBef>
                <a:spcPts val="600"/>
              </a:spcBef>
              <a:buFontTx/>
              <a:buNone/>
            </a:pPr>
            <a:r>
              <a:rPr lang="zh-CN" altLang="en-US" smtClean="0"/>
              <a:t>分支覆盖和执行路径覆盖</a:t>
            </a:r>
            <a:endParaRPr lang="en-US" altLang="zh-CN" smtClean="0"/>
          </a:p>
          <a:p>
            <a:pPr lvl="1">
              <a:spcBef>
                <a:spcPts val="600"/>
              </a:spcBef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DBF469-656D-4A46-A2BF-A8AB0ECC35C0}" type="slidenum">
              <a:rPr lang="en-US" altLang="en-US" smtClean="0">
                <a:ea typeface="宋体" pitchFamily="2" charset="-122"/>
              </a:rPr>
              <a:pPr/>
              <a:t>5</a:t>
            </a:fld>
            <a:endParaRPr lang="en-US" altLang="en-US" smtClean="0">
              <a:ea typeface="宋体" pitchFamily="2" charset="-122"/>
            </a:endParaRPr>
          </a:p>
        </p:txBody>
      </p:sp>
      <p:grpSp>
        <p:nvGrpSpPr>
          <p:cNvPr id="32773" name="组合 73"/>
          <p:cNvGrpSpPr>
            <a:grpSpLocks/>
          </p:cNvGrpSpPr>
          <p:nvPr/>
        </p:nvGrpSpPr>
        <p:grpSpPr bwMode="auto">
          <a:xfrm>
            <a:off x="3136900" y="200025"/>
            <a:ext cx="5753100" cy="3946525"/>
            <a:chOff x="2592603" y="379404"/>
            <a:chExt cx="5752674" cy="3946536"/>
          </a:xfrm>
        </p:grpSpPr>
        <p:sp>
          <p:nvSpPr>
            <p:cNvPr id="5" name="矩形 4"/>
            <p:cNvSpPr/>
            <p:nvPr/>
          </p:nvSpPr>
          <p:spPr bwMode="auto">
            <a:xfrm>
              <a:off x="4392695" y="917569"/>
              <a:ext cx="1439756" cy="3603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2598953" y="1455732"/>
              <a:ext cx="5039940" cy="720727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r">
                <a:spcBef>
                  <a:spcPct val="50000"/>
                </a:spcBef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751443" y="379404"/>
              <a:ext cx="720672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r">
                <a:spcBef>
                  <a:spcPct val="50000"/>
                </a:spcBef>
                <a:defRPr/>
              </a:pPr>
              <a:endParaRPr lang="zh-CN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决策 8"/>
            <p:cNvSpPr/>
            <p:nvPr/>
          </p:nvSpPr>
          <p:spPr bwMode="auto">
            <a:xfrm>
              <a:off x="4930818" y="2532060"/>
              <a:ext cx="2519175" cy="3587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r">
                <a:spcBef>
                  <a:spcPct val="50000"/>
                </a:spcBef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11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16200000" flipH="1">
              <a:off x="5026848" y="1364450"/>
              <a:ext cx="177800" cy="4763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2592603" y="3429001"/>
              <a:ext cx="1800092" cy="3587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曲线连接符 14"/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rot="5400000">
              <a:off x="3679118" y="1989990"/>
              <a:ext cx="1252541" cy="1625480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形状 16"/>
            <p:cNvCxnSpPr>
              <a:cxnSpLocks noChangeShapeType="1"/>
              <a:stCxn id="57" idx="2"/>
              <a:endCxn id="64" idx="1"/>
            </p:cNvCxnSpPr>
            <p:nvPr/>
          </p:nvCxnSpPr>
          <p:spPr bwMode="auto">
            <a:xfrm rot="16200000" flipH="1">
              <a:off x="4113301" y="3132200"/>
              <a:ext cx="376238" cy="1617542"/>
            </a:xfrm>
            <a:prstGeom prst="curvedConnector2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8"/>
            <p:cNvCxnSpPr>
              <a:cxnSpLocks noChangeShapeType="1"/>
              <a:stCxn id="7" idx="4"/>
              <a:endCxn id="5" idx="0"/>
            </p:cNvCxnSpPr>
            <p:nvPr/>
          </p:nvCxnSpPr>
          <p:spPr bwMode="auto">
            <a:xfrm rot="16200000" flipH="1">
              <a:off x="5022879" y="827080"/>
              <a:ext cx="179389" cy="1587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4033946" y="2532060"/>
              <a:ext cx="358748" cy="36988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  <p:cxnSp>
          <p:nvCxnSpPr>
            <p:cNvPr id="16" name="曲线连接符 20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rot="16200000" flipH="1">
              <a:off x="5476864" y="1817724"/>
              <a:ext cx="355601" cy="1073071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7" name="TextBox 24"/>
            <p:cNvSpPr txBox="1">
              <a:spLocks noChangeArrowheads="1"/>
            </p:cNvSpPr>
            <p:nvPr/>
          </p:nvSpPr>
          <p:spPr bwMode="auto">
            <a:xfrm>
              <a:off x="5648315" y="2173284"/>
              <a:ext cx="358748" cy="36988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cxnSp>
          <p:nvCxnSpPr>
            <p:cNvPr id="20" name="曲线连接符 27"/>
            <p:cNvCxnSpPr>
              <a:cxnSpLocks noChangeShapeType="1"/>
              <a:stCxn id="9" idx="2"/>
              <a:endCxn id="62" idx="0"/>
            </p:cNvCxnSpPr>
            <p:nvPr/>
          </p:nvCxnSpPr>
          <p:spPr bwMode="auto">
            <a:xfrm rot="16200000" flipH="1">
              <a:off x="6549133" y="2532902"/>
              <a:ext cx="538165" cy="1254032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曲线连接符 30"/>
            <p:cNvCxnSpPr>
              <a:cxnSpLocks noChangeShapeType="1"/>
              <a:stCxn id="9" idx="2"/>
              <a:endCxn id="60" idx="0"/>
            </p:cNvCxnSpPr>
            <p:nvPr/>
          </p:nvCxnSpPr>
          <p:spPr bwMode="auto">
            <a:xfrm rot="5400000">
              <a:off x="5559400" y="2797202"/>
              <a:ext cx="538165" cy="725434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5827688" y="2890836"/>
              <a:ext cx="358748" cy="36988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  <p:sp>
          <p:nvSpPr>
            <p:cNvPr id="23" name="TextBox 34"/>
            <p:cNvSpPr txBox="1">
              <a:spLocks noChangeArrowheads="1"/>
            </p:cNvSpPr>
            <p:nvPr/>
          </p:nvSpPr>
          <p:spPr bwMode="auto">
            <a:xfrm>
              <a:off x="6903934" y="2890836"/>
              <a:ext cx="358748" cy="36988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cxnSp>
          <p:nvCxnSpPr>
            <p:cNvPr id="24" name="曲线连接符 35"/>
            <p:cNvCxnSpPr>
              <a:cxnSpLocks noChangeShapeType="1"/>
              <a:stCxn id="59" idx="2"/>
              <a:endCxn id="64" idx="0"/>
            </p:cNvCxnSpPr>
            <p:nvPr/>
          </p:nvCxnSpPr>
          <p:spPr bwMode="auto">
            <a:xfrm rot="16200000" flipH="1">
              <a:off x="5378453" y="3875089"/>
              <a:ext cx="179387" cy="4763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曲线连接符 38"/>
            <p:cNvCxnSpPr>
              <a:cxnSpLocks noChangeShapeType="1"/>
              <a:stCxn id="62" idx="2"/>
              <a:endCxn id="64" idx="3"/>
            </p:cNvCxnSpPr>
            <p:nvPr/>
          </p:nvCxnSpPr>
          <p:spPr bwMode="auto">
            <a:xfrm rot="5400000">
              <a:off x="6449928" y="3133787"/>
              <a:ext cx="376238" cy="1614368"/>
            </a:xfrm>
            <a:prstGeom prst="curvedConnector2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51443" y="379404"/>
              <a:ext cx="720672" cy="32385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500" b="1" dirty="0"/>
                <a:t>start</a:t>
              </a:r>
              <a:endParaRPr lang="zh-CN" altLang="en-US" sz="15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92695" y="917569"/>
              <a:ext cx="1439756" cy="3238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L1</a:t>
              </a:r>
              <a:r>
                <a:rPr lang="zh-CN" altLang="en-US" sz="1500" b="1" dirty="0"/>
                <a:t>：</a:t>
              </a:r>
              <a:r>
                <a:rPr lang="en-US" altLang="zh-CN" sz="1500" b="1" dirty="0" err="1"/>
                <a:t>cin</a:t>
              </a:r>
              <a:endParaRPr lang="zh-CN" altLang="en-US" sz="15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57701" y="1635121"/>
              <a:ext cx="4319268" cy="32385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L2</a:t>
              </a:r>
              <a:r>
                <a:rPr lang="zh-CN" altLang="en-US" sz="1500" b="1" dirty="0"/>
                <a:t>：</a:t>
              </a:r>
              <a:r>
                <a:rPr lang="en-US" altLang="zh-CN" sz="1400" b="1" dirty="0"/>
                <a:t> a&lt;=0||b&lt;=0||c&lt;=0||</a:t>
              </a:r>
              <a:r>
                <a:rPr lang="en-US" altLang="zh-CN" sz="1400" b="1" dirty="0" err="1"/>
                <a:t>a+b</a:t>
              </a:r>
              <a:r>
                <a:rPr lang="en-US" altLang="zh-CN" sz="1400" b="1" dirty="0"/>
                <a:t>&lt;=c||</a:t>
              </a:r>
              <a:r>
                <a:rPr lang="en-US" altLang="zh-CN" sz="1400" b="1" dirty="0" err="1"/>
                <a:t>a+c</a:t>
              </a:r>
              <a:r>
                <a:rPr lang="en-US" altLang="zh-CN" sz="1400" b="1" dirty="0"/>
                <a:t>&lt;=b||</a:t>
              </a:r>
              <a:r>
                <a:rPr lang="en-US" altLang="zh-CN" sz="1400" b="1" dirty="0" err="1"/>
                <a:t>b+c</a:t>
              </a:r>
              <a:r>
                <a:rPr lang="en-US" altLang="zh-CN" sz="1400" b="1" dirty="0"/>
                <a:t>&lt;=a?</a:t>
              </a:r>
              <a:endParaRPr lang="zh-CN" altLang="en-US" sz="15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92603" y="3429001"/>
              <a:ext cx="1800092" cy="3238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L3</a:t>
              </a:r>
              <a:r>
                <a:rPr lang="zh-CN" altLang="en-US" sz="1500" b="1" dirty="0"/>
                <a:t>：不是三角形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83217" y="2532060"/>
              <a:ext cx="1800092" cy="32385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L4</a:t>
              </a:r>
              <a:r>
                <a:rPr lang="zh-CN" altLang="en-US" sz="1500" b="1" dirty="0"/>
                <a:t>：</a:t>
              </a:r>
              <a:r>
                <a:rPr lang="en-US" altLang="zh-CN" sz="1500" b="1" dirty="0"/>
                <a:t>a==b&amp;&amp;b==c?</a:t>
              </a:r>
              <a:endParaRPr lang="zh-CN" altLang="en-US" sz="1500" b="1" dirty="0"/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565720" y="3429001"/>
              <a:ext cx="1800092" cy="3587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65720" y="3429001"/>
              <a:ext cx="1800092" cy="3238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L5</a:t>
              </a:r>
              <a:r>
                <a:rPr lang="zh-CN" altLang="en-US" sz="1500" b="1" dirty="0"/>
                <a:t>：等边三角形</a:t>
              </a: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45185" y="3429001"/>
              <a:ext cx="1800092" cy="3587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45185" y="3429001"/>
              <a:ext cx="1800092" cy="3238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L6/7</a:t>
              </a:r>
              <a:r>
                <a:rPr lang="zh-CN" altLang="en-US" sz="1500" b="1" dirty="0"/>
                <a:t>：一般三角形</a:t>
              </a: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5110192" y="3967164"/>
              <a:ext cx="720672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 anchor="ctr"/>
            <a:lstStyle/>
            <a:p>
              <a:pPr algn="r">
                <a:spcBef>
                  <a:spcPct val="50000"/>
                </a:spcBef>
                <a:defRPr/>
              </a:pPr>
              <a:endParaRPr lang="zh-CN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10192" y="3967164"/>
              <a:ext cx="720672" cy="32385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500" b="1" dirty="0"/>
                <a:t>end</a:t>
              </a:r>
              <a:endParaRPr lang="zh-CN" altLang="en-US" sz="1500" b="1" dirty="0"/>
            </a:p>
          </p:txBody>
        </p:sp>
      </p:grpSp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804863" y="4325938"/>
          <a:ext cx="80724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8"/>
                <a:gridCol w="1435104"/>
                <a:gridCol w="2152656"/>
                <a:gridCol w="1435104"/>
                <a:gridCol w="19732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覆盖的语句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覆盖的分支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覆盖的路径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覆盖的从句（</a:t>
                      </a:r>
                      <a:r>
                        <a:rPr lang="en-US" altLang="zh-CN" dirty="0" smtClean="0"/>
                        <a:t>C1~C8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(1,2,9)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1/2/3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L2(True)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1,2,3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FFFTFFFF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(2,2,2)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1/2/4/5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L2(</a:t>
                      </a:r>
                      <a:r>
                        <a:rPr lang="en-US" altLang="zh-CN" dirty="0" err="1" smtClean="0"/>
                        <a:t>Flase</a:t>
                      </a:r>
                      <a:r>
                        <a:rPr lang="en-US" altLang="zh-CN" dirty="0" smtClean="0"/>
                        <a:t>),L4(True)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1,2,4,5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FFFFFFTT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(3,4,5)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1/2/4/6/7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L2(</a:t>
                      </a:r>
                      <a:r>
                        <a:rPr lang="en-US" altLang="zh-CN" dirty="0" err="1" smtClean="0"/>
                        <a:t>Flase</a:t>
                      </a:r>
                      <a:r>
                        <a:rPr lang="en-US" altLang="zh-CN" dirty="0" smtClean="0"/>
                        <a:t>),L4(</a:t>
                      </a:r>
                      <a:r>
                        <a:rPr lang="en-US" altLang="zh-CN" dirty="0" err="1" smtClean="0"/>
                        <a:t>Flase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1,2,4,6,7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FFFFFFFF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空间复杂性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时间复杂性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指标（计数对象）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渐进符号（</a:t>
            </a:r>
            <a:r>
              <a:rPr lang="en-US" altLang="zh-CN" smtClean="0">
                <a:solidFill>
                  <a:srgbClr val="FF0000"/>
                </a:solidFill>
              </a:rPr>
              <a:t>Ο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Ω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Θ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ο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性能测量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E0689D-2BF5-49D1-9A70-006110A0AE1D}" type="slidenum">
              <a:rPr lang="en-US" altLang="en-US" smtClean="0">
                <a:ea typeface="宋体" pitchFamily="2" charset="-122"/>
              </a:rPr>
              <a:pPr/>
              <a:t>50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问题提出</a:t>
            </a:r>
            <a:endParaRPr lang="en-US" altLang="zh-CN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5105400"/>
          </a:xfrm>
        </p:spPr>
        <p:txBody>
          <a:bodyPr/>
          <a:lstStyle/>
          <a:p>
            <a:pPr eaLnBrk="1" hangingPunct="1"/>
            <a:r>
              <a:rPr lang="zh-CN" altLang="en-US" smtClean="0"/>
              <a:t>操作计数和执行步数的作用？</a:t>
            </a:r>
          </a:p>
          <a:p>
            <a:pPr lvl="1" eaLnBrk="1" hangingPunct="1"/>
            <a:r>
              <a:rPr lang="zh-CN" altLang="en-US" smtClean="0"/>
              <a:t>比较两个功能相同的程序的时间复杂性</a:t>
            </a:r>
            <a:r>
              <a:rPr lang="en-US" altLang="zh-CN" smtClean="0">
                <a:solidFill>
                  <a:srgbClr val="FF0000"/>
                </a:solidFill>
              </a:rPr>
              <a:t>【</a:t>
            </a:r>
            <a:r>
              <a:rPr lang="zh-CN" altLang="en-US" smtClean="0">
                <a:solidFill>
                  <a:srgbClr val="FF0000"/>
                </a:solidFill>
              </a:rPr>
              <a:t>横向</a:t>
            </a:r>
            <a:r>
              <a:rPr lang="en-US" altLang="zh-CN" smtClean="0">
                <a:solidFill>
                  <a:srgbClr val="FF0000"/>
                </a:solidFill>
              </a:rPr>
              <a:t>】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预测随实例规模的变化，程序运行时间的变化</a:t>
            </a:r>
            <a:r>
              <a:rPr lang="en-US" altLang="zh-CN" smtClean="0">
                <a:solidFill>
                  <a:srgbClr val="FF0000"/>
                </a:solidFill>
              </a:rPr>
              <a:t>【</a:t>
            </a:r>
            <a:r>
              <a:rPr lang="zh-CN" altLang="en-US" smtClean="0">
                <a:solidFill>
                  <a:srgbClr val="FF0000"/>
                </a:solidFill>
              </a:rPr>
              <a:t>纵向</a:t>
            </a:r>
            <a:r>
              <a:rPr lang="en-US" altLang="zh-CN" smtClean="0">
                <a:solidFill>
                  <a:srgbClr val="FF0000"/>
                </a:solidFill>
              </a:rPr>
              <a:t>】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mtClean="0"/>
              <a:t>执行步试图比“关键操作”更精确</a:t>
            </a:r>
          </a:p>
          <a:p>
            <a:pPr eaLnBrk="1" hangingPunct="1"/>
            <a:r>
              <a:rPr lang="zh-CN" altLang="en-US" smtClean="0"/>
              <a:t>“更精确”是没有必要的</a:t>
            </a:r>
          </a:p>
          <a:p>
            <a:pPr lvl="1" eaLnBrk="1" hangingPunct="1"/>
            <a:r>
              <a:rPr lang="zh-CN" altLang="en-US" smtClean="0"/>
              <a:t>两个程序时间复杂性：</a:t>
            </a:r>
            <a:r>
              <a:rPr lang="en-US" altLang="zh-CN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+c</a:t>
            </a:r>
            <a:r>
              <a:rPr lang="en-US" altLang="zh-CN" baseline="-25000" smtClean="0"/>
              <a:t>2</a:t>
            </a:r>
            <a:r>
              <a:rPr lang="en-US" altLang="zh-CN" smtClean="0"/>
              <a:t>n</a:t>
            </a:r>
            <a:r>
              <a:rPr lang="zh-CN" altLang="en-US" smtClean="0"/>
              <a:t>和</a:t>
            </a:r>
            <a:r>
              <a:rPr lang="en-US" altLang="zh-CN" smtClean="0"/>
              <a:t>c</a:t>
            </a:r>
            <a:r>
              <a:rPr lang="en-US" altLang="zh-CN" baseline="-25000" smtClean="0"/>
              <a:t>3</a:t>
            </a:r>
            <a:r>
              <a:rPr lang="en-US" altLang="zh-CN" smtClean="0"/>
              <a:t>n</a:t>
            </a:r>
          </a:p>
          <a:p>
            <a:pPr lvl="1" eaLnBrk="1" hangingPunct="1"/>
            <a:r>
              <a:rPr lang="zh-CN" altLang="en-US" smtClean="0"/>
              <a:t>总存在一个点，当</a:t>
            </a:r>
            <a:r>
              <a:rPr lang="en-US" altLang="zh-CN" smtClean="0"/>
              <a:t>n</a:t>
            </a:r>
            <a:r>
              <a:rPr lang="zh-CN" altLang="en-US" smtClean="0"/>
              <a:t>超过此值，后者更快</a:t>
            </a:r>
          </a:p>
          <a:p>
            <a:pPr lvl="1" eaLnBrk="1" hangingPunct="1"/>
            <a:r>
              <a:rPr lang="zh-CN" altLang="en-US" smtClean="0"/>
              <a:t>“渐进”：大实例特征（趋向无穷）下，程序时间复杂性函数的“变化”情况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复杂度的渐进性质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如果解决问题</a:t>
            </a:r>
            <a:r>
              <a:rPr lang="en-US" altLang="zh-CN" smtClean="0"/>
              <a:t>P</a:t>
            </a:r>
            <a:r>
              <a:rPr lang="zh-CN" altLang="en-US" smtClean="0"/>
              <a:t>的程序</a:t>
            </a:r>
            <a:r>
              <a:rPr lang="en-US" altLang="zh-CN" smtClean="0"/>
              <a:t>A</a:t>
            </a:r>
            <a:r>
              <a:rPr lang="zh-CN" altLang="en-US" smtClean="0"/>
              <a:t>和程序</a:t>
            </a:r>
            <a:r>
              <a:rPr lang="en-US" altLang="zh-CN" smtClean="0"/>
              <a:t>B</a:t>
            </a:r>
            <a:r>
              <a:rPr lang="zh-CN" altLang="en-US" smtClean="0"/>
              <a:t>，其时间复杂度分别是</a:t>
            </a:r>
            <a:r>
              <a:rPr lang="en-US" altLang="zh-CN" smtClean="0"/>
              <a:t>T</a:t>
            </a:r>
            <a:r>
              <a:rPr lang="en-US" altLang="zh-CN" baseline="-25000" smtClean="0"/>
              <a:t>A</a:t>
            </a:r>
            <a:r>
              <a:rPr lang="en-US" altLang="zh-CN" smtClean="0"/>
              <a:t>(n)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r>
              <a:rPr lang="en-US" altLang="zh-CN" baseline="-25000" smtClean="0"/>
              <a:t>B</a:t>
            </a:r>
            <a:r>
              <a:rPr lang="en-US" altLang="zh-CN" smtClean="0"/>
              <a:t>(n)</a:t>
            </a:r>
            <a:r>
              <a:rPr lang="zh-CN" altLang="en-US" smtClean="0"/>
              <a:t>，则判断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性能优劣的标准是查看在</a:t>
            </a:r>
            <a:r>
              <a:rPr lang="en-US" altLang="zh-CN" smtClean="0"/>
              <a:t>n</a:t>
            </a:r>
            <a:r>
              <a:rPr lang="zh-CN" altLang="en-US" smtClean="0"/>
              <a:t>足够大时</a:t>
            </a:r>
            <a:r>
              <a:rPr lang="en-US" altLang="zh-CN" smtClean="0"/>
              <a:t>T</a:t>
            </a:r>
            <a:r>
              <a:rPr lang="en-US" altLang="zh-CN" baseline="-25000" smtClean="0"/>
              <a:t>A</a:t>
            </a:r>
            <a:r>
              <a:rPr lang="en-US" altLang="zh-CN" smtClean="0"/>
              <a:t>(n)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r>
              <a:rPr lang="en-US" altLang="zh-CN" baseline="-25000" smtClean="0"/>
              <a:t>B</a:t>
            </a:r>
            <a:r>
              <a:rPr lang="en-US" altLang="zh-CN" smtClean="0"/>
              <a:t>(n)</a:t>
            </a:r>
            <a:r>
              <a:rPr lang="zh-CN" altLang="en-US" smtClean="0"/>
              <a:t>的大小关系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124200" y="6394450"/>
            <a:ext cx="5172075" cy="231775"/>
          </a:xfrm>
          <a:noFill/>
        </p:spPr>
        <p:txBody>
          <a:bodyPr lIns="0" rIns="0"/>
          <a:lstStyle/>
          <a:p>
            <a:r>
              <a:rPr lang="zh-CN" altLang="en-US" smtClean="0">
                <a:solidFill>
                  <a:srgbClr val="FFFFFF"/>
                </a:solidFill>
                <a:ea typeface="宋体" pitchFamily="2" charset="-122"/>
              </a:rPr>
              <a:t>第</a:t>
            </a:r>
            <a:fld id="{C476D2F7-2F7B-469C-BECA-DD45FCBF4A57}" type="slidenum">
              <a:rPr lang="zh-CN" altLang="en-US" smtClean="0">
                <a:solidFill>
                  <a:srgbClr val="FFFFFF"/>
                </a:solidFill>
                <a:ea typeface="宋体" pitchFamily="2" charset="-122"/>
              </a:rPr>
              <a:pPr/>
              <a:t>52</a:t>
            </a:fld>
            <a:r>
              <a:rPr lang="zh-CN" altLang="en-US" smtClean="0">
                <a:solidFill>
                  <a:srgbClr val="FFFFFF"/>
                </a:solidFill>
                <a:ea typeface="宋体" pitchFamily="2" charset="-122"/>
              </a:rPr>
              <a:t>页</a:t>
            </a:r>
          </a:p>
        </p:txBody>
      </p:sp>
      <p:sp>
        <p:nvSpPr>
          <p:cNvPr id="74757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424363" y="6400800"/>
            <a:ext cx="4460875" cy="268288"/>
          </a:xfrm>
          <a:noFill/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南开大学信息技术科学学院</a:t>
            </a:r>
            <a:endParaRPr lang="en-US" altLang="ko-KR" smtClean="0">
              <a:ea typeface="宋体" pitchFamily="2" charset="-122"/>
            </a:endParaRPr>
          </a:p>
        </p:txBody>
      </p:sp>
      <p:pic>
        <p:nvPicPr>
          <p:cNvPr id="747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5675" y="3070225"/>
            <a:ext cx="3646488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H2.</a:t>
            </a:r>
            <a:r>
              <a:rPr lang="zh-CN" altLang="en-US" smtClean="0"/>
              <a:t>大写</a:t>
            </a:r>
            <a:r>
              <a:rPr lang="en-US" altLang="zh-CN" smtClean="0">
                <a:solidFill>
                  <a:srgbClr val="FF0000"/>
                </a:solidFill>
              </a:rPr>
              <a:t>Ο</a:t>
            </a:r>
            <a:r>
              <a:rPr lang="zh-CN" altLang="en-US" smtClean="0"/>
              <a:t>符号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函数上界</a:t>
            </a:r>
          </a:p>
          <a:p>
            <a:pPr eaLnBrk="1" hangingPunct="1"/>
            <a:r>
              <a:rPr lang="zh-CN" altLang="en-US" smtClean="0">
                <a:solidFill>
                  <a:schemeClr val="hlink"/>
                </a:solidFill>
              </a:rPr>
              <a:t>定义：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>
                <a:solidFill>
                  <a:schemeClr val="accent2"/>
                </a:solidFill>
              </a:rPr>
              <a:t>f(n)=O(g(n))</a:t>
            </a:r>
            <a:r>
              <a:rPr lang="zh-CN" altLang="en-US" smtClean="0">
                <a:solidFill>
                  <a:schemeClr val="accent2"/>
                </a:solidFill>
              </a:rPr>
              <a:t>，当且仅当存在正常数</a:t>
            </a:r>
            <a:r>
              <a:rPr lang="en-US" altLang="zh-CN" smtClean="0">
                <a:solidFill>
                  <a:schemeClr val="accent2"/>
                </a:solidFill>
              </a:rPr>
              <a:t>c</a:t>
            </a:r>
            <a:r>
              <a:rPr lang="zh-CN" altLang="en-US" smtClean="0">
                <a:solidFill>
                  <a:schemeClr val="accent2"/>
                </a:solidFill>
              </a:rPr>
              <a:t>和</a:t>
            </a:r>
            <a:r>
              <a:rPr lang="en-US" altLang="zh-CN" smtClean="0">
                <a:solidFill>
                  <a:schemeClr val="accent2"/>
                </a:solidFill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</a:rPr>
              <a:t>0</a:t>
            </a:r>
            <a:r>
              <a:rPr lang="zh-CN" altLang="en-US" smtClean="0">
                <a:solidFill>
                  <a:schemeClr val="accent2"/>
                </a:solidFill>
              </a:rPr>
              <a:t>，使得对所有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≥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</a:rPr>
              <a:t>0</a:t>
            </a:r>
            <a:r>
              <a:rPr lang="en-US" altLang="zh-CN" smtClean="0">
                <a:solidFill>
                  <a:schemeClr val="accent2"/>
                </a:solidFill>
              </a:rPr>
              <a:t> , </a:t>
            </a:r>
            <a:r>
              <a:rPr lang="zh-CN" altLang="en-US" smtClean="0">
                <a:solidFill>
                  <a:schemeClr val="accent2"/>
                </a:solidFill>
              </a:rPr>
              <a:t>有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)≤</a:t>
            </a:r>
            <a:r>
              <a:rPr lang="en-US" altLang="zh-CN" i="1" smtClean="0">
                <a:solidFill>
                  <a:schemeClr val="accent2"/>
                </a:solidFill>
              </a:rPr>
              <a:t>cg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r>
              <a:rPr lang="en-US" altLang="zh-CN" i="1" smtClean="0"/>
              <a:t>f</a:t>
            </a:r>
            <a:r>
              <a:rPr lang="zh-CN" altLang="en-US" smtClean="0"/>
              <a:t>至多是</a:t>
            </a:r>
            <a:r>
              <a:rPr lang="en-US" altLang="zh-CN" i="1" smtClean="0"/>
              <a:t>g</a:t>
            </a:r>
            <a:r>
              <a:rPr lang="zh-CN" altLang="en-US" smtClean="0"/>
              <a:t>的</a:t>
            </a:r>
            <a:r>
              <a:rPr lang="en-US" altLang="zh-CN" i="1" smtClean="0"/>
              <a:t>c</a:t>
            </a:r>
            <a:r>
              <a:rPr lang="zh-CN" altLang="en-US" smtClean="0"/>
              <a:t>倍，对足够大的</a:t>
            </a:r>
            <a:r>
              <a:rPr lang="en-US" altLang="zh-CN" i="1" smtClean="0"/>
              <a:t>n</a:t>
            </a:r>
            <a:r>
              <a:rPr lang="zh-CN" altLang="en-US" smtClean="0"/>
              <a:t>，</a:t>
            </a:r>
            <a:r>
              <a:rPr lang="en-US" altLang="zh-CN" i="1" smtClean="0"/>
              <a:t>g </a:t>
            </a:r>
            <a:r>
              <a:rPr lang="zh-CN" altLang="en-US" smtClean="0"/>
              <a:t>是</a:t>
            </a:r>
            <a:r>
              <a:rPr lang="en-US" altLang="zh-CN" i="1" smtClean="0"/>
              <a:t>f </a:t>
            </a:r>
            <a:r>
              <a:rPr lang="zh-CN" altLang="en-US" smtClean="0"/>
              <a:t>的上界（不考虑常数因子</a:t>
            </a:r>
            <a:r>
              <a:rPr lang="en-US" altLang="zh-CN" i="1" smtClean="0"/>
              <a:t>c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en-US" altLang="zh-CN" i="1" smtClean="0"/>
              <a:t>g</a:t>
            </a:r>
            <a:r>
              <a:rPr lang="zh-CN" altLang="en-US" smtClean="0"/>
              <a:t>取简单函数</a:t>
            </a:r>
            <a:r>
              <a:rPr lang="en-US" altLang="zh-CN" smtClean="0"/>
              <a:t>——</a:t>
            </a:r>
            <a:r>
              <a:rPr lang="zh-CN" altLang="en-US" smtClean="0"/>
              <a:t>容易研究</a:t>
            </a:r>
            <a:r>
              <a:rPr lang="en-US" altLang="zh-CN" i="1" smtClean="0"/>
              <a:t>f</a:t>
            </a:r>
            <a:r>
              <a:rPr lang="zh-CN" altLang="en-US" smtClean="0"/>
              <a:t>的上界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常用做</a:t>
            </a:r>
            <a:r>
              <a:rPr lang="en-US" altLang="zh-CN" smtClean="0"/>
              <a:t>g</a:t>
            </a:r>
            <a:r>
              <a:rPr lang="zh-CN" altLang="en-US" smtClean="0"/>
              <a:t>的简单函数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181600"/>
            <a:ext cx="7772400" cy="129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对数没有给出对数基，因为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log</a:t>
            </a:r>
            <a:r>
              <a:rPr lang="en-US" altLang="zh-CN" baseline="-25000" smtClean="0"/>
              <a:t>a</a:t>
            </a:r>
            <a:r>
              <a:rPr lang="en-US" altLang="zh-CN" smtClean="0"/>
              <a:t>n=log</a:t>
            </a:r>
            <a:r>
              <a:rPr lang="en-US" altLang="zh-CN" baseline="-25000" smtClean="0"/>
              <a:t>b</a:t>
            </a:r>
            <a:r>
              <a:rPr lang="en-US" altLang="zh-CN" smtClean="0"/>
              <a:t>n/log</a:t>
            </a:r>
            <a:r>
              <a:rPr lang="en-US" altLang="zh-CN" baseline="-25000" smtClean="0"/>
              <a:t>b</a:t>
            </a:r>
            <a:r>
              <a:rPr lang="en-US" altLang="zh-CN" smtClean="0"/>
              <a:t>a</a:t>
            </a:r>
            <a:r>
              <a:rPr lang="zh-CN" altLang="en-US" smtClean="0"/>
              <a:t>，仅常数不同，相差</a:t>
            </a:r>
            <a:r>
              <a:rPr lang="en-US" altLang="zh-CN" smtClean="0"/>
              <a:t>log</a:t>
            </a:r>
            <a:r>
              <a:rPr lang="en-US" altLang="zh-CN" baseline="-25000" smtClean="0"/>
              <a:t>b</a:t>
            </a:r>
            <a:r>
              <a:rPr lang="en-US" altLang="zh-CN" smtClean="0"/>
              <a:t>a</a:t>
            </a:r>
            <a:r>
              <a:rPr lang="zh-CN" altLang="en-US" smtClean="0"/>
              <a:t>倍</a:t>
            </a:r>
          </a:p>
        </p:txBody>
      </p:sp>
      <p:graphicFrame>
        <p:nvGraphicFramePr>
          <p:cNvPr id="631885" name="Group 77"/>
          <p:cNvGraphicFramePr>
            <a:graphicFrameLocks noGrp="1"/>
          </p:cNvGraphicFramePr>
          <p:nvPr/>
        </p:nvGraphicFramePr>
        <p:xfrm>
          <a:off x="984250" y="1397000"/>
          <a:ext cx="6096000" cy="357314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线性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logn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平方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立方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阶乘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6837" name="直接箭头连接符 5"/>
          <p:cNvCxnSpPr>
            <a:cxnSpLocks noChangeShapeType="1"/>
          </p:cNvCxnSpPr>
          <p:nvPr/>
        </p:nvCxnSpPr>
        <p:spPr bwMode="auto">
          <a:xfrm rot="5400000">
            <a:off x="5648326" y="3429000"/>
            <a:ext cx="3230562" cy="15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6838" name="TextBox 6"/>
          <p:cNvSpPr txBox="1">
            <a:spLocks noChangeArrowheads="1"/>
          </p:cNvSpPr>
          <p:nvPr/>
        </p:nvSpPr>
        <p:spPr bwMode="auto">
          <a:xfrm>
            <a:off x="7442200" y="1803400"/>
            <a:ext cx="1255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快、简单</a:t>
            </a:r>
          </a:p>
        </p:txBody>
      </p:sp>
      <p:sp>
        <p:nvSpPr>
          <p:cNvPr id="76839" name="TextBox 7"/>
          <p:cNvSpPr txBox="1">
            <a:spLocks noChangeArrowheads="1"/>
          </p:cNvSpPr>
          <p:nvPr/>
        </p:nvSpPr>
        <p:spPr bwMode="auto">
          <a:xfrm>
            <a:off x="7442200" y="4673600"/>
            <a:ext cx="1255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慢、复杂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</a:t>
            </a:r>
            <a:r>
              <a:rPr lang="en-US" altLang="zh-CN" smtClean="0"/>
              <a:t>O</a:t>
            </a:r>
            <a:r>
              <a:rPr lang="zh-CN" altLang="en-US" smtClean="0"/>
              <a:t>符号例子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735888" cy="4724400"/>
          </a:xfrm>
        </p:spPr>
        <p:txBody>
          <a:bodyPr/>
          <a:lstStyle/>
          <a:p>
            <a:pPr eaLnBrk="1" hangingPunct="1"/>
            <a:r>
              <a:rPr lang="zh-CN" altLang="en-US" smtClean="0"/>
              <a:t>线性函数</a:t>
            </a:r>
          </a:p>
          <a:p>
            <a:pPr eaLnBrk="1" hangingPunct="1"/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)=3</a:t>
            </a:r>
            <a:r>
              <a:rPr lang="en-US" altLang="zh-CN" i="1" smtClean="0"/>
              <a:t>n</a:t>
            </a:r>
            <a:r>
              <a:rPr lang="en-US" altLang="zh-CN" smtClean="0"/>
              <a:t>+2</a:t>
            </a:r>
          </a:p>
          <a:p>
            <a:pPr lvl="1" eaLnBrk="1" hangingPunct="1"/>
            <a:r>
              <a:rPr lang="en-US" altLang="zh-CN" i="1" smtClean="0"/>
              <a:t>n</a:t>
            </a:r>
            <a:r>
              <a:rPr lang="en-US" altLang="zh-CN" smtClean="0"/>
              <a:t>≥2</a:t>
            </a:r>
            <a:r>
              <a:rPr lang="zh-CN" altLang="en-US" smtClean="0"/>
              <a:t>时，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+2≤3</a:t>
            </a:r>
            <a:r>
              <a:rPr lang="en-US" altLang="zh-CN" i="1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zh-CN" altLang="en-US" smtClean="0"/>
              <a:t>＝</a:t>
            </a:r>
            <a:r>
              <a:rPr lang="en-US" altLang="zh-CN" smtClean="0"/>
              <a:t>4</a:t>
            </a:r>
            <a:r>
              <a:rPr lang="en-US" altLang="zh-CN" i="1" smtClean="0"/>
              <a:t>n</a:t>
            </a:r>
            <a:r>
              <a:rPr lang="zh-CN" altLang="en-US" smtClean="0"/>
              <a:t>，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en-US" altLang="zh-CN" smtClean="0"/>
              <a:t>O(</a:t>
            </a:r>
            <a:r>
              <a:rPr lang="en-US" altLang="zh-CN" i="1" smtClean="0"/>
              <a:t>n</a:t>
            </a:r>
            <a:r>
              <a:rPr lang="en-US" altLang="zh-CN" smtClean="0"/>
              <a:t>) </a:t>
            </a:r>
          </a:p>
          <a:p>
            <a:pPr lvl="1" eaLnBrk="1" hangingPunct="1"/>
            <a:r>
              <a:rPr lang="en-US" altLang="zh-CN" i="1" smtClean="0"/>
              <a:t>n</a:t>
            </a:r>
            <a:r>
              <a:rPr lang="en-US" altLang="zh-CN" smtClean="0"/>
              <a:t>&gt;0</a:t>
            </a:r>
            <a:r>
              <a:rPr lang="zh-CN" altLang="en-US" smtClean="0"/>
              <a:t>时，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+2≤10</a:t>
            </a:r>
            <a:r>
              <a:rPr lang="en-US" altLang="zh-CN" i="1" smtClean="0"/>
              <a:t>n</a:t>
            </a:r>
            <a:r>
              <a:rPr lang="zh-CN" altLang="en-US" smtClean="0"/>
              <a:t>；</a:t>
            </a:r>
            <a:r>
              <a:rPr lang="en-US" altLang="zh-CN" i="1" smtClean="0"/>
              <a:t>n</a:t>
            </a:r>
            <a:r>
              <a:rPr lang="en-US" altLang="zh-CN" smtClean="0"/>
              <a:t>≥1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+2≤3</a:t>
            </a:r>
            <a:r>
              <a:rPr lang="en-US" altLang="zh-CN" i="1" smtClean="0"/>
              <a:t>n</a:t>
            </a:r>
            <a:r>
              <a:rPr lang="en-US" altLang="zh-CN" smtClean="0"/>
              <a:t>+2</a:t>
            </a:r>
            <a:r>
              <a:rPr lang="en-US" altLang="zh-CN" i="1" smtClean="0"/>
              <a:t>n</a:t>
            </a:r>
            <a:r>
              <a:rPr lang="en-US" altLang="zh-CN" smtClean="0"/>
              <a:t>=5</a:t>
            </a:r>
            <a:r>
              <a:rPr lang="en-US" altLang="zh-CN" i="1" smtClean="0"/>
              <a:t>n</a:t>
            </a:r>
            <a:r>
              <a:rPr lang="en-US" altLang="zh-CN" smtClean="0"/>
              <a:t>——</a:t>
            </a:r>
            <a:br>
              <a:rPr lang="en-US" altLang="zh-CN" smtClean="0"/>
            </a:br>
            <a:r>
              <a:rPr lang="zh-CN" altLang="en-US" smtClean="0"/>
              <a:t>结论不变，可见</a:t>
            </a:r>
            <a:r>
              <a:rPr lang="en-US" altLang="zh-CN" i="1" smtClean="0"/>
              <a:t>c</a:t>
            </a:r>
            <a:r>
              <a:rPr lang="zh-CN" altLang="en-US" smtClean="0"/>
              <a:t>和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并不重要</a:t>
            </a:r>
          </a:p>
          <a:p>
            <a:pPr eaLnBrk="1" hangingPunct="1"/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)=3</a:t>
            </a:r>
            <a:r>
              <a:rPr lang="en-US" altLang="zh-CN" i="1" smtClean="0"/>
              <a:t>n</a:t>
            </a:r>
            <a:r>
              <a:rPr lang="en-US" altLang="zh-CN" smtClean="0"/>
              <a:t>+3</a:t>
            </a:r>
            <a:r>
              <a:rPr lang="zh-CN" altLang="en-US" smtClean="0"/>
              <a:t>：</a:t>
            </a:r>
            <a:r>
              <a:rPr lang="en-US" altLang="zh-CN" i="1" smtClean="0"/>
              <a:t>n</a:t>
            </a:r>
            <a:r>
              <a:rPr lang="en-US" altLang="zh-CN" smtClean="0"/>
              <a:t>≥3</a:t>
            </a:r>
            <a:r>
              <a:rPr lang="zh-CN" altLang="en-US" smtClean="0"/>
              <a:t>时，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+ 3≤3</a:t>
            </a:r>
            <a:r>
              <a:rPr lang="en-US" altLang="zh-CN" i="1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smtClean="0"/>
              <a:t>=4</a:t>
            </a:r>
            <a:r>
              <a:rPr lang="en-US" altLang="zh-CN" i="1" smtClean="0"/>
              <a:t>n</a:t>
            </a:r>
          </a:p>
          <a:p>
            <a:pPr eaLnBrk="1" hangingPunct="1"/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)=100</a:t>
            </a:r>
            <a:r>
              <a:rPr lang="en-US" altLang="zh-CN" i="1" smtClean="0"/>
              <a:t>n</a:t>
            </a:r>
            <a:r>
              <a:rPr lang="en-US" altLang="zh-CN" smtClean="0"/>
              <a:t>+6</a:t>
            </a:r>
            <a:r>
              <a:rPr lang="zh-CN" altLang="en-US" smtClean="0"/>
              <a:t>：</a:t>
            </a:r>
            <a:r>
              <a:rPr lang="en-US" altLang="zh-CN" i="1" smtClean="0"/>
              <a:t>n</a:t>
            </a:r>
            <a:r>
              <a:rPr lang="en-US" altLang="zh-CN" smtClean="0"/>
              <a:t>≥6</a:t>
            </a:r>
            <a:r>
              <a:rPr lang="zh-CN" altLang="en-US" smtClean="0"/>
              <a:t>时，</a:t>
            </a:r>
            <a:r>
              <a:rPr lang="en-US" altLang="zh-CN" smtClean="0"/>
              <a:t>100</a:t>
            </a:r>
            <a:r>
              <a:rPr lang="en-US" altLang="zh-CN" i="1" smtClean="0"/>
              <a:t>n</a:t>
            </a:r>
            <a:r>
              <a:rPr lang="en-US" altLang="zh-CN" smtClean="0"/>
              <a:t>+6≤100</a:t>
            </a:r>
            <a:r>
              <a:rPr lang="en-US" altLang="zh-CN" i="1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smtClean="0"/>
              <a:t>=101</a:t>
            </a:r>
            <a:r>
              <a:rPr lang="en-US" altLang="zh-CN" i="1" smtClean="0"/>
              <a:t>n</a:t>
            </a:r>
          </a:p>
        </p:txBody>
      </p:sp>
      <p:grpSp>
        <p:nvGrpSpPr>
          <p:cNvPr id="77828" name="组合 5"/>
          <p:cNvGrpSpPr>
            <a:grpSpLocks/>
          </p:cNvGrpSpPr>
          <p:nvPr/>
        </p:nvGrpSpPr>
        <p:grpSpPr bwMode="auto">
          <a:xfrm>
            <a:off x="4392613" y="558800"/>
            <a:ext cx="4125912" cy="1435100"/>
            <a:chOff x="4392612" y="558792"/>
            <a:chExt cx="4125924" cy="1435104"/>
          </a:xfrm>
        </p:grpSpPr>
        <p:sp>
          <p:nvSpPr>
            <p:cNvPr id="4" name="竖卷形 3"/>
            <p:cNvSpPr/>
            <p:nvPr/>
          </p:nvSpPr>
          <p:spPr bwMode="auto">
            <a:xfrm>
              <a:off x="4392612" y="558792"/>
              <a:ext cx="4125924" cy="1435104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7830" name="圆角矩形 4"/>
            <p:cNvSpPr>
              <a:spLocks noChangeArrowheads="1"/>
            </p:cNvSpPr>
            <p:nvPr/>
          </p:nvSpPr>
          <p:spPr bwMode="auto">
            <a:xfrm>
              <a:off x="4572000" y="738180"/>
              <a:ext cx="3767148" cy="1255716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tIns="0" rIns="182880" bIns="0"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f(n)=O(g(n)),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当且仅当存在正常数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0,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使得对所有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≥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有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)≤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cg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)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</a:t>
            </a:r>
            <a:r>
              <a:rPr lang="en-US" altLang="zh-CN" smtClean="0"/>
              <a:t>O</a:t>
            </a:r>
            <a:r>
              <a:rPr lang="zh-CN" altLang="en-US" smtClean="0"/>
              <a:t>符号例子（续）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平方函数</a:t>
            </a:r>
          </a:p>
          <a:p>
            <a:pPr lvl="1" eaLnBrk="1" hangingPunct="1"/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</a:t>
            </a:r>
            <a:br>
              <a:rPr lang="en-US" altLang="zh-CN" smtClean="0"/>
            </a:br>
            <a:r>
              <a:rPr lang="en-US" altLang="zh-CN" i="1" smtClean="0"/>
              <a:t>n</a:t>
            </a:r>
            <a:r>
              <a:rPr lang="en-US" altLang="zh-CN" smtClean="0"/>
              <a:t>≥2</a:t>
            </a:r>
            <a:r>
              <a:rPr lang="zh-CN" altLang="en-US" smtClean="0"/>
              <a:t>时</a:t>
            </a:r>
            <a:r>
              <a:rPr lang="en-US" altLang="zh-CN" smtClean="0"/>
              <a:t>,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)≤10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+5</a:t>
            </a:r>
            <a:r>
              <a:rPr lang="en-US" altLang="zh-CN" i="1" smtClean="0"/>
              <a:t>n</a:t>
            </a:r>
            <a:br>
              <a:rPr lang="en-US" altLang="zh-CN" i="1" smtClean="0"/>
            </a:br>
            <a:r>
              <a:rPr lang="zh-CN" altLang="en-US" smtClean="0"/>
              <a:t>当</a:t>
            </a:r>
            <a:r>
              <a:rPr lang="en-US" altLang="zh-CN" i="1" smtClean="0"/>
              <a:t>n</a:t>
            </a:r>
            <a:r>
              <a:rPr lang="en-US" altLang="zh-CN" smtClean="0"/>
              <a:t>≥5</a:t>
            </a:r>
            <a:r>
              <a:rPr lang="zh-CN" altLang="en-US" smtClean="0"/>
              <a:t>时，</a:t>
            </a:r>
            <a:r>
              <a:rPr lang="en-US" altLang="zh-CN" smtClean="0"/>
              <a:t>5</a:t>
            </a:r>
            <a:r>
              <a:rPr lang="en-US" altLang="zh-CN" i="1" smtClean="0"/>
              <a:t>n</a:t>
            </a:r>
            <a:r>
              <a:rPr lang="en-US" altLang="zh-CN" smtClean="0"/>
              <a:t>≤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，因此</a:t>
            </a:r>
            <a:r>
              <a:rPr lang="en-US" altLang="zh-CN" i="1" smtClean="0"/>
              <a:t>n</a:t>
            </a:r>
            <a:r>
              <a:rPr lang="en-US" altLang="zh-CN" smtClean="0"/>
              <a:t>≥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en-US" altLang="zh-CN" smtClean="0"/>
              <a:t>=5</a:t>
            </a:r>
            <a:r>
              <a:rPr lang="zh-CN" altLang="en-US" smtClean="0"/>
              <a:t>时，</a:t>
            </a:r>
            <a:br>
              <a:rPr lang="zh-CN" altLang="en-US" smtClean="0"/>
            </a:b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)≤10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=11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zh-CN" altLang="en-US" smtClean="0"/>
              <a:t>，所以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)=O(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)=1000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+100</a:t>
            </a:r>
            <a:r>
              <a:rPr lang="en-US" altLang="zh-CN" i="1" smtClean="0"/>
              <a:t>n</a:t>
            </a:r>
            <a:r>
              <a:rPr lang="en-US" altLang="zh-CN" smtClean="0"/>
              <a:t>-6</a:t>
            </a:r>
            <a:br>
              <a:rPr lang="en-US" altLang="zh-CN" smtClean="0"/>
            </a:br>
            <a:r>
              <a:rPr lang="zh-CN" altLang="en-US" smtClean="0"/>
              <a:t>对于所有</a:t>
            </a:r>
            <a:r>
              <a:rPr lang="en-US" altLang="zh-CN" i="1" smtClean="0"/>
              <a:t>n</a:t>
            </a:r>
            <a:r>
              <a:rPr lang="zh-CN" altLang="en-US" smtClean="0"/>
              <a:t>有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)≤1000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+100</a:t>
            </a:r>
            <a:r>
              <a:rPr lang="en-US" altLang="zh-CN" i="1" smtClean="0"/>
              <a:t>n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对于</a:t>
            </a:r>
            <a:r>
              <a:rPr lang="en-US" altLang="zh-CN" i="1" smtClean="0"/>
              <a:t>n</a:t>
            </a:r>
            <a:r>
              <a:rPr lang="en-US" altLang="zh-CN" smtClean="0"/>
              <a:t>≥100, </a:t>
            </a:r>
            <a:r>
              <a:rPr lang="zh-CN" altLang="en-US" smtClean="0"/>
              <a:t>有</a:t>
            </a:r>
            <a:r>
              <a:rPr lang="en-US" altLang="zh-CN" smtClean="0"/>
              <a:t>100</a:t>
            </a:r>
            <a:r>
              <a:rPr lang="en-US" altLang="zh-CN" i="1" smtClean="0"/>
              <a:t>n</a:t>
            </a:r>
            <a:r>
              <a:rPr lang="en-US" altLang="zh-CN" smtClean="0"/>
              <a:t>≤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因此对于</a:t>
            </a:r>
            <a:r>
              <a:rPr lang="en-US" altLang="zh-CN" i="1" smtClean="0"/>
              <a:t>n</a:t>
            </a:r>
            <a:r>
              <a:rPr lang="en-US" altLang="zh-CN" smtClean="0"/>
              <a:t>≥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 </a:t>
            </a:r>
            <a:r>
              <a:rPr lang="en-US" altLang="zh-CN" smtClean="0"/>
              <a:t>=100</a:t>
            </a:r>
            <a:r>
              <a:rPr lang="zh-CN" altLang="en-US" smtClean="0"/>
              <a:t>，有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)&lt;1001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所以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)=O(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</p:txBody>
      </p:sp>
      <p:grpSp>
        <p:nvGrpSpPr>
          <p:cNvPr id="78852" name="组合 3"/>
          <p:cNvGrpSpPr>
            <a:grpSpLocks/>
          </p:cNvGrpSpPr>
          <p:nvPr/>
        </p:nvGrpSpPr>
        <p:grpSpPr bwMode="auto">
          <a:xfrm>
            <a:off x="4751388" y="558800"/>
            <a:ext cx="4125912" cy="1435100"/>
            <a:chOff x="4392612" y="558792"/>
            <a:chExt cx="4125924" cy="1435104"/>
          </a:xfrm>
        </p:grpSpPr>
        <p:sp>
          <p:nvSpPr>
            <p:cNvPr id="5" name="竖卷形 4"/>
            <p:cNvSpPr/>
            <p:nvPr/>
          </p:nvSpPr>
          <p:spPr bwMode="auto">
            <a:xfrm>
              <a:off x="4392612" y="558792"/>
              <a:ext cx="4125924" cy="1435104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8854" name="圆角矩形 5"/>
            <p:cNvSpPr>
              <a:spLocks noChangeArrowheads="1"/>
            </p:cNvSpPr>
            <p:nvPr/>
          </p:nvSpPr>
          <p:spPr bwMode="auto">
            <a:xfrm>
              <a:off x="4572000" y="738180"/>
              <a:ext cx="3767148" cy="1255716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tIns="0" rIns="182880" bIns="0"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f(n)=O(g(n)),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当且仅当存在正常数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0,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使得对所有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≥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有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)≤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cg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)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</a:t>
            </a:r>
            <a:r>
              <a:rPr lang="en-US" altLang="zh-CN" smtClean="0"/>
              <a:t>O</a:t>
            </a:r>
            <a:r>
              <a:rPr lang="zh-CN" altLang="en-US" smtClean="0"/>
              <a:t>符号例子（续）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指数函数</a:t>
            </a:r>
          </a:p>
          <a:p>
            <a:pPr lvl="1" eaLnBrk="1" hangingPunct="1"/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br>
              <a:rPr lang="en-US" altLang="zh-CN" baseline="30000" smtClean="0"/>
            </a:br>
            <a:r>
              <a:rPr lang="en-US" altLang="zh-CN" i="1" smtClean="0"/>
              <a:t>n</a:t>
            </a:r>
            <a:r>
              <a:rPr lang="en-US" altLang="zh-CN" smtClean="0"/>
              <a:t>≥4</a:t>
            </a:r>
            <a:r>
              <a:rPr lang="zh-CN" altLang="en-US" smtClean="0"/>
              <a:t>时，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 ≤2</a:t>
            </a:r>
            <a:r>
              <a:rPr lang="en-US" altLang="zh-CN" i="1" baseline="30000" smtClean="0"/>
              <a:t>n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所以对于</a:t>
            </a:r>
            <a:r>
              <a:rPr lang="en-US" altLang="zh-CN" i="1" smtClean="0"/>
              <a:t>n</a:t>
            </a:r>
            <a:r>
              <a:rPr lang="en-US" altLang="zh-CN" smtClean="0"/>
              <a:t>≥4</a:t>
            </a:r>
            <a:r>
              <a:rPr lang="zh-CN" altLang="en-US" smtClean="0"/>
              <a:t>，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)≤6*2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=7*2</a:t>
            </a:r>
            <a:r>
              <a:rPr lang="en-US" altLang="zh-CN" i="1" baseline="30000" smtClean="0"/>
              <a:t>n</a:t>
            </a:r>
            <a:r>
              <a:rPr lang="zh-CN" altLang="en-US" i="1" smtClean="0"/>
              <a:t>，</a:t>
            </a:r>
            <a:br>
              <a:rPr lang="zh-CN" altLang="en-US" i="1" smtClean="0"/>
            </a:br>
            <a:r>
              <a:rPr lang="zh-CN" altLang="en-US" smtClean="0"/>
              <a:t>因此</a:t>
            </a: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=O(2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常数函数</a:t>
            </a:r>
          </a:p>
          <a:p>
            <a:pPr lvl="1" eaLnBrk="1" hangingPunct="1"/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)=9</a:t>
            </a:r>
            <a:r>
              <a:rPr lang="zh-CN" altLang="en-US" smtClean="0"/>
              <a:t>或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)=2033</a:t>
            </a:r>
            <a:r>
              <a:rPr lang="zh-CN" altLang="en-US" smtClean="0"/>
              <a:t>，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)=O (1)</a:t>
            </a:r>
            <a:r>
              <a:rPr lang="zh-CN" altLang="en-US" smtClean="0"/>
              <a:t>，证明很简单：</a:t>
            </a:r>
            <a:br>
              <a:rPr lang="zh-CN" altLang="en-US" smtClean="0"/>
            </a:b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)=9≤9*1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smtClean="0"/>
              <a:t>=9</a:t>
            </a:r>
            <a:r>
              <a:rPr lang="zh-CN" altLang="en-US" smtClean="0"/>
              <a:t>、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en-US" altLang="zh-CN" smtClean="0"/>
              <a:t>=0</a:t>
            </a:r>
            <a:br>
              <a:rPr lang="en-US" altLang="zh-CN" smtClean="0"/>
            </a:b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)=2033≤2033*1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smtClean="0"/>
              <a:t>=2033</a:t>
            </a:r>
            <a:r>
              <a:rPr lang="zh-CN" altLang="en-US" smtClean="0"/>
              <a:t>、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en-US" altLang="zh-CN" smtClean="0"/>
              <a:t>=0</a:t>
            </a:r>
          </a:p>
        </p:txBody>
      </p:sp>
      <p:grpSp>
        <p:nvGrpSpPr>
          <p:cNvPr id="79876" name="组合 3"/>
          <p:cNvGrpSpPr>
            <a:grpSpLocks/>
          </p:cNvGrpSpPr>
          <p:nvPr/>
        </p:nvGrpSpPr>
        <p:grpSpPr bwMode="auto">
          <a:xfrm>
            <a:off x="4751388" y="558800"/>
            <a:ext cx="4125912" cy="1435100"/>
            <a:chOff x="4392612" y="558792"/>
            <a:chExt cx="4125924" cy="1435104"/>
          </a:xfrm>
        </p:grpSpPr>
        <p:sp>
          <p:nvSpPr>
            <p:cNvPr id="5" name="竖卷形 4"/>
            <p:cNvSpPr/>
            <p:nvPr/>
          </p:nvSpPr>
          <p:spPr bwMode="auto">
            <a:xfrm>
              <a:off x="4392612" y="558792"/>
              <a:ext cx="4125924" cy="1435104"/>
            </a:xfrm>
            <a:prstGeom prst="verticalScrol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9878" name="圆角矩形 5"/>
            <p:cNvSpPr>
              <a:spLocks noChangeArrowheads="1"/>
            </p:cNvSpPr>
            <p:nvPr/>
          </p:nvSpPr>
          <p:spPr bwMode="auto">
            <a:xfrm>
              <a:off x="4572000" y="738180"/>
              <a:ext cx="3767148" cy="1255716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tIns="0" rIns="182880" bIns="0"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f(n)=O(g(n)),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当且仅当存在正常数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0,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使得对所有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≥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lang="zh-CN" altLang="en-US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有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)≤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cg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400" i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4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)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</a:t>
            </a:r>
            <a:r>
              <a:rPr lang="en-US" altLang="zh-CN" smtClean="0"/>
              <a:t>O</a:t>
            </a:r>
            <a:r>
              <a:rPr lang="zh-CN" altLang="en-US" smtClean="0"/>
              <a:t>符号例子（续）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松散界限</a:t>
            </a:r>
          </a:p>
          <a:p>
            <a:pPr lvl="1" eaLnBrk="1" hangingPunct="1"/>
            <a:r>
              <a:rPr lang="zh-CN" altLang="en-US" smtClean="0"/>
              <a:t>当</a:t>
            </a:r>
            <a:r>
              <a:rPr lang="en-US" altLang="zh-CN" i="1" smtClean="0"/>
              <a:t>n</a:t>
            </a:r>
            <a:r>
              <a:rPr lang="en-US" altLang="zh-CN" smtClean="0"/>
              <a:t>≥2</a:t>
            </a:r>
            <a:r>
              <a:rPr lang="zh-CN" altLang="en-US" smtClean="0"/>
              <a:t>时，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+3≤3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+3=O(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，不是最小上界</a:t>
            </a:r>
          </a:p>
          <a:p>
            <a:pPr lvl="1" eaLnBrk="1" hangingPunct="1"/>
            <a:r>
              <a:rPr lang="zh-CN" altLang="en-US" smtClean="0"/>
              <a:t>当</a:t>
            </a:r>
            <a:r>
              <a:rPr lang="en-US" altLang="zh-CN" i="1" smtClean="0"/>
              <a:t>n</a:t>
            </a:r>
            <a:r>
              <a:rPr lang="en-US" altLang="zh-CN" smtClean="0"/>
              <a:t>≥2</a:t>
            </a:r>
            <a:r>
              <a:rPr lang="zh-CN" altLang="en-US" smtClean="0"/>
              <a:t>时，</a:t>
            </a: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+2≤10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4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+2=O(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4</a:t>
            </a:r>
            <a:r>
              <a:rPr lang="en-US" altLang="zh-CN" smtClean="0"/>
              <a:t>) </a:t>
            </a:r>
          </a:p>
          <a:p>
            <a:pPr lvl="1" eaLnBrk="1" hangingPunct="1"/>
            <a:r>
              <a:rPr lang="en-US" altLang="zh-CN" smtClean="0"/>
              <a:t>6</a:t>
            </a:r>
            <a:r>
              <a:rPr lang="en-US" altLang="zh-CN" i="1" smtClean="0"/>
              <a:t>n</a:t>
            </a:r>
            <a:r>
              <a:rPr lang="en-US" altLang="zh-CN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+20=O(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，更小上界</a:t>
            </a:r>
            <a:r>
              <a:rPr lang="en-US" altLang="zh-CN" i="1" smtClean="0"/>
              <a:t>n</a:t>
            </a:r>
            <a:r>
              <a:rPr lang="en-US" altLang="zh-CN" smtClean="0"/>
              <a:t>2</a:t>
            </a:r>
            <a:r>
              <a:rPr lang="en-US" altLang="zh-CN" i="1" baseline="30000" smtClean="0"/>
              <a:t>n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逐步用更低阶的函数替换高阶函数，直到找到最小上界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错误界限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+2≠O(1)</a:t>
            </a:r>
            <a:r>
              <a:rPr lang="zh-CN" altLang="en-US" smtClean="0"/>
              <a:t>，反证法：</a:t>
            </a:r>
          </a:p>
          <a:p>
            <a:pPr lvl="1" eaLnBrk="1" hangingPunct="1"/>
            <a:r>
              <a:rPr lang="zh-CN" altLang="en-US" smtClean="0"/>
              <a:t>假定存在</a:t>
            </a:r>
            <a:r>
              <a:rPr lang="en-US" altLang="zh-CN" i="1" smtClean="0"/>
              <a:t>c</a:t>
            </a:r>
            <a:r>
              <a:rPr lang="zh-CN" altLang="en-US" smtClean="0"/>
              <a:t>及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zh-CN" altLang="en-US" smtClean="0"/>
              <a:t>，使得对所有的</a:t>
            </a:r>
            <a:r>
              <a:rPr lang="en-US" altLang="zh-CN" i="1" smtClean="0"/>
              <a:t>n</a:t>
            </a:r>
            <a:r>
              <a:rPr lang="en-US" altLang="zh-CN" smtClean="0"/>
              <a:t>≥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有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+2≤</a:t>
            </a:r>
            <a:r>
              <a:rPr lang="en-US" altLang="zh-CN" i="1" smtClean="0"/>
              <a:t>c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i="1" smtClean="0"/>
              <a:t>n</a:t>
            </a:r>
            <a:r>
              <a:rPr lang="en-US" altLang="zh-CN" smtClean="0"/>
              <a:t>≤(</a:t>
            </a:r>
            <a:r>
              <a:rPr lang="en-US" altLang="zh-CN" i="1" smtClean="0"/>
              <a:t>c</a:t>
            </a:r>
            <a:r>
              <a:rPr lang="en-US" altLang="zh-CN" smtClean="0"/>
              <a:t>-2)/3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因此取</a:t>
            </a:r>
            <a:r>
              <a:rPr lang="en-US" altLang="zh-CN" i="1" smtClean="0"/>
              <a:t>n</a:t>
            </a:r>
            <a:r>
              <a:rPr lang="en-US" altLang="zh-CN" smtClean="0"/>
              <a:t>&gt;max{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en-US" altLang="zh-CN" smtClean="0"/>
              <a:t>, (</a:t>
            </a:r>
            <a:r>
              <a:rPr lang="en-US" altLang="zh-CN" i="1" smtClean="0"/>
              <a:t>c</a:t>
            </a:r>
            <a:r>
              <a:rPr lang="en-US" altLang="zh-CN" smtClean="0"/>
              <a:t>-2)/3}</a:t>
            </a:r>
            <a:r>
              <a:rPr lang="zh-CN" altLang="en-US" smtClean="0"/>
              <a:t>，矛盾！</a:t>
            </a:r>
          </a:p>
          <a:p>
            <a:pPr eaLnBrk="1" hangingPunct="1"/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+2≠O(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zh-CN" altLang="en-US" smtClean="0"/>
              <a:t>假定存在</a:t>
            </a:r>
            <a:r>
              <a:rPr lang="en-US" altLang="zh-CN" i="1" smtClean="0"/>
              <a:t>c</a:t>
            </a:r>
            <a:r>
              <a:rPr lang="zh-CN" altLang="en-US" smtClean="0"/>
              <a:t>和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使得对于所有的</a:t>
            </a:r>
            <a:r>
              <a:rPr lang="en-US" altLang="zh-CN" i="1" smtClean="0"/>
              <a:t>n</a:t>
            </a:r>
            <a:r>
              <a:rPr lang="en-US" altLang="zh-CN" smtClean="0"/>
              <a:t>≥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有</a:t>
            </a: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+2≤</a:t>
            </a:r>
            <a:r>
              <a:rPr lang="en-US" altLang="zh-CN" i="1" smtClean="0"/>
              <a:t>cn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smtClean="0"/>
              <a:t>+4+2/</a:t>
            </a:r>
            <a:r>
              <a:rPr lang="en-US" altLang="zh-CN" i="1" smtClean="0"/>
              <a:t>n</a:t>
            </a:r>
            <a:r>
              <a:rPr lang="en-US" altLang="zh-CN" smtClean="0"/>
              <a:t>≤</a:t>
            </a:r>
            <a:r>
              <a:rPr lang="en-US" altLang="zh-CN" i="1" smtClean="0"/>
              <a:t>c</a:t>
            </a:r>
            <a:br>
              <a:rPr lang="en-US" altLang="zh-CN" i="1" smtClean="0"/>
            </a:br>
            <a:r>
              <a:rPr lang="zh-CN" altLang="en-US" smtClean="0"/>
              <a:t>取</a:t>
            </a:r>
            <a:r>
              <a:rPr lang="en-US" altLang="zh-CN" i="1" smtClean="0"/>
              <a:t>n</a:t>
            </a:r>
            <a:r>
              <a:rPr lang="en-US" altLang="zh-CN" smtClean="0"/>
              <a:t>&gt;max{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en-US" altLang="zh-CN" smtClean="0"/>
              <a:t>,(</a:t>
            </a:r>
            <a:r>
              <a:rPr lang="en-US" altLang="zh-CN" i="1" smtClean="0"/>
              <a:t>c</a:t>
            </a:r>
            <a:r>
              <a:rPr lang="en-US" altLang="zh-CN" smtClean="0"/>
              <a:t>-4)/10}</a:t>
            </a:r>
            <a:r>
              <a:rPr lang="zh-CN" altLang="en-US" smtClean="0"/>
              <a:t>，矛盾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测试过程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17575" y="1525588"/>
          <a:ext cx="73691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35"/>
                <a:gridCol w="1473835"/>
                <a:gridCol w="1473835"/>
                <a:gridCol w="1473835"/>
                <a:gridCol w="1473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预期结果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实际结果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是否一致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问题分析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(1,2,9)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不是三角形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【</a:t>
                      </a:r>
                      <a:r>
                        <a:rPr lang="zh-CN" altLang="en-US" smtClean="0"/>
                        <a:t>待填</a:t>
                      </a:r>
                      <a:r>
                        <a:rPr lang="en-US" altLang="zh-CN" smtClean="0"/>
                        <a:t>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【</a:t>
                      </a:r>
                      <a:r>
                        <a:rPr lang="zh-CN" altLang="en-US" smtClean="0"/>
                        <a:t>待填</a:t>
                      </a:r>
                      <a:r>
                        <a:rPr lang="en-US" altLang="zh-CN" smtClean="0"/>
                        <a:t>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【</a:t>
                      </a:r>
                      <a:r>
                        <a:rPr lang="zh-CN" altLang="en-US" smtClean="0"/>
                        <a:t>待填</a:t>
                      </a:r>
                      <a:r>
                        <a:rPr lang="en-US" altLang="zh-CN" smtClean="0"/>
                        <a:t>】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(2,2,2)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等边三角形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【</a:t>
                      </a:r>
                      <a:r>
                        <a:rPr lang="zh-CN" altLang="en-US" smtClean="0"/>
                        <a:t>待填</a:t>
                      </a:r>
                      <a:r>
                        <a:rPr lang="en-US" altLang="zh-CN" smtClean="0"/>
                        <a:t>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【</a:t>
                      </a:r>
                      <a:r>
                        <a:rPr lang="zh-CN" altLang="en-US" smtClean="0"/>
                        <a:t>待填</a:t>
                      </a:r>
                      <a:r>
                        <a:rPr lang="en-US" altLang="zh-CN" smtClean="0"/>
                        <a:t>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【</a:t>
                      </a:r>
                      <a:r>
                        <a:rPr lang="zh-CN" altLang="en-US" smtClean="0"/>
                        <a:t>待填</a:t>
                      </a:r>
                      <a:r>
                        <a:rPr lang="en-US" altLang="zh-CN" smtClean="0"/>
                        <a:t>】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(3,4,5)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一般三角形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【</a:t>
                      </a:r>
                      <a:r>
                        <a:rPr lang="zh-CN" altLang="en-US" smtClean="0"/>
                        <a:t>待填</a:t>
                      </a:r>
                      <a:r>
                        <a:rPr lang="en-US" altLang="zh-CN" smtClean="0"/>
                        <a:t>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【</a:t>
                      </a:r>
                      <a:r>
                        <a:rPr lang="zh-CN" altLang="en-US" smtClean="0"/>
                        <a:t>待填</a:t>
                      </a:r>
                      <a:r>
                        <a:rPr lang="en-US" altLang="zh-CN" smtClean="0"/>
                        <a:t>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待填</a:t>
                      </a:r>
                      <a:r>
                        <a:rPr lang="en-US" altLang="zh-CN" dirty="0" smtClean="0"/>
                        <a:t>】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82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F5F814-3839-406E-98B0-57885D48C90B}" type="slidenum">
              <a:rPr lang="en-US" altLang="en-US" smtClean="0">
                <a:ea typeface="宋体" pitchFamily="2" charset="-122"/>
              </a:rPr>
              <a:pPr/>
              <a:t>6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33828" name="TextBox 5"/>
          <p:cNvSpPr txBox="1">
            <a:spLocks noChangeArrowheads="1"/>
          </p:cNvSpPr>
          <p:nvPr/>
        </p:nvSpPr>
        <p:spPr bwMode="auto">
          <a:xfrm>
            <a:off x="984250" y="3429000"/>
            <a:ext cx="73548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如果对应某条输入的预期结果与实际结果不一致，则说明程序有错，需要进一步分析。</a:t>
            </a:r>
            <a:endParaRPr lang="en-US" altLang="zh-CN"/>
          </a:p>
          <a:p>
            <a:r>
              <a:rPr lang="zh-CN" altLang="en-US"/>
              <a:t>所谓程序测试，就是</a:t>
            </a:r>
            <a:r>
              <a:rPr lang="zh-CN" altLang="en-US">
                <a:solidFill>
                  <a:srgbClr val="FF0000"/>
                </a:solidFill>
              </a:rPr>
              <a:t>设计上述表格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执行程序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填充结果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分析</a:t>
            </a:r>
            <a:r>
              <a:rPr lang="zh-CN" altLang="en-US">
                <a:sym typeface="Wingdings" pitchFamily="2" charset="2"/>
              </a:rPr>
              <a:t>的过程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错误界限（续）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)=3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+8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≠O(2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zh-CN" altLang="en-US" smtClean="0"/>
              <a:t>假定存在</a:t>
            </a:r>
            <a:r>
              <a:rPr lang="en-US" altLang="zh-CN" i="1" smtClean="0"/>
              <a:t>c</a:t>
            </a:r>
            <a:r>
              <a:rPr lang="en-US" altLang="zh-CN" smtClean="0"/>
              <a:t>&gt;0</a:t>
            </a:r>
            <a:r>
              <a:rPr lang="zh-CN" altLang="en-US" smtClean="0"/>
              <a:t>和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zh-CN" altLang="en-US" smtClean="0"/>
              <a:t>，使得对于所有的</a:t>
            </a:r>
            <a:r>
              <a:rPr lang="en-US" altLang="zh-CN" i="1" smtClean="0"/>
              <a:t>n</a:t>
            </a:r>
            <a:r>
              <a:rPr lang="en-US" altLang="zh-CN" smtClean="0"/>
              <a:t>≥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zh-CN" altLang="en-US" smtClean="0"/>
              <a:t>有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)≤</a:t>
            </a:r>
            <a:r>
              <a:rPr lang="en-US" altLang="zh-CN" i="1" smtClean="0"/>
              <a:t>c</a:t>
            </a:r>
            <a:r>
              <a:rPr lang="en-US" altLang="zh-CN" smtClean="0"/>
              <a:t>*2</a:t>
            </a:r>
            <a:r>
              <a:rPr lang="en-US" altLang="zh-CN" i="1" baseline="30000" smtClean="0"/>
              <a:t>n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+8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/2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≤</a:t>
            </a:r>
            <a:r>
              <a:rPr lang="en-US" altLang="zh-CN" i="1" smtClean="0"/>
              <a:t>c</a:t>
            </a:r>
            <a:r>
              <a:rPr lang="zh-CN" altLang="en-US" i="1" smtClean="0"/>
              <a:t>，</a:t>
            </a:r>
            <a:br>
              <a:rPr lang="zh-CN" altLang="en-US" i="1" smtClean="0"/>
            </a:br>
            <a:r>
              <a:rPr lang="zh-CN" altLang="en-US" smtClean="0"/>
              <a:t>左边随着</a:t>
            </a:r>
            <a:r>
              <a:rPr lang="en-US" altLang="zh-CN" i="1" smtClean="0"/>
              <a:t>n</a:t>
            </a:r>
            <a:r>
              <a:rPr lang="zh-CN" altLang="en-US" smtClean="0"/>
              <a:t>的增长而增大，右边是常数</a:t>
            </a:r>
            <a:br>
              <a:rPr lang="zh-CN" altLang="en-US" smtClean="0"/>
            </a:br>
            <a:r>
              <a:rPr lang="zh-CN" altLang="en-US" smtClean="0"/>
              <a:t>取一个“足够大”的</a:t>
            </a:r>
            <a:r>
              <a:rPr lang="en-US" altLang="zh-CN" smtClean="0"/>
              <a:t>n</a:t>
            </a:r>
            <a:r>
              <a:rPr lang="zh-CN" altLang="en-US" smtClean="0"/>
              <a:t>，不等式不成立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多项式的阶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2-1</a:t>
            </a:r>
            <a:r>
              <a:rPr lang="zh-CN" altLang="en-US" smtClean="0">
                <a:solidFill>
                  <a:srgbClr val="FF0000"/>
                </a:solidFill>
              </a:rPr>
              <a:t>：如果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)=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i="1" baseline="30000" smtClean="0">
                <a:solidFill>
                  <a:srgbClr val="FF0000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+…+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且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&gt;0</a:t>
            </a:r>
            <a:r>
              <a:rPr lang="zh-CN" altLang="en-US" smtClean="0">
                <a:solidFill>
                  <a:srgbClr val="FF0000"/>
                </a:solidFill>
              </a:rPr>
              <a:t>，则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)=O(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i="1" baseline="30000" smtClean="0">
                <a:solidFill>
                  <a:srgbClr val="FF0000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证明：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819400" y="2667000"/>
          <a:ext cx="2898775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231560" imgH="1574640" progId="Equation.3">
                  <p:embed/>
                </p:oleObj>
              </mc:Choice>
              <mc:Fallback>
                <p:oleObj name="Equation" r:id="rId3" imgW="1231560" imgH="157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2898775" cy="371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</a:t>
            </a:r>
            <a:r>
              <a:rPr lang="en-US" altLang="zh-CN" smtClean="0"/>
              <a:t>O</a:t>
            </a:r>
            <a:r>
              <a:rPr lang="zh-CN" altLang="en-US" smtClean="0"/>
              <a:t>原理图示</a:t>
            </a:r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0411D8-3B59-435D-A701-10C6E26AB480}" type="slidenum">
              <a:rPr lang="en-US" altLang="en-US" smtClean="0">
                <a:ea typeface="宋体" pitchFamily="2" charset="-122"/>
              </a:rPr>
              <a:pPr/>
              <a:t>62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839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39963" y="1514475"/>
            <a:ext cx="4664075" cy="45339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H2</a:t>
            </a:r>
            <a:r>
              <a:rPr lang="zh-CN" altLang="en-US" smtClean="0"/>
              <a:t>小结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关于大</a:t>
            </a:r>
            <a:r>
              <a:rPr lang="en-US" altLang="zh-CN" smtClean="0"/>
              <a:t>O</a:t>
            </a:r>
            <a:r>
              <a:rPr lang="zh-CN" altLang="en-US" smtClean="0"/>
              <a:t>符号有如下认识</a:t>
            </a:r>
            <a:endParaRPr lang="en-US" altLang="zh-CN" smtClean="0"/>
          </a:p>
          <a:p>
            <a:pPr lvl="1"/>
            <a:r>
              <a:rPr lang="zh-CN" altLang="en-US" smtClean="0"/>
              <a:t>时间复杂度的“</a:t>
            </a:r>
            <a:r>
              <a:rPr lang="zh-CN" altLang="en-US" smtClean="0">
                <a:solidFill>
                  <a:srgbClr val="FF0000"/>
                </a:solidFill>
              </a:rPr>
              <a:t>级别</a:t>
            </a:r>
            <a:r>
              <a:rPr lang="zh-CN" altLang="en-US" smtClean="0"/>
              <a:t>”比“具体量”更重要！</a:t>
            </a:r>
            <a:endParaRPr lang="en-US" altLang="zh-CN" smtClean="0"/>
          </a:p>
          <a:p>
            <a:pPr lvl="1"/>
            <a:r>
              <a:rPr lang="zh-CN" altLang="en-US" smtClean="0"/>
              <a:t>确定时间消耗是什么级别，而非具体多少</a:t>
            </a:r>
            <a:endParaRPr lang="en-US" altLang="zh-CN" smtClean="0"/>
          </a:p>
          <a:p>
            <a:pPr lvl="1"/>
            <a:r>
              <a:rPr lang="zh-CN" altLang="en-US" smtClean="0"/>
              <a:t>是问题规模的函数</a:t>
            </a:r>
            <a:endParaRPr lang="en-US" altLang="zh-CN" smtClean="0"/>
          </a:p>
          <a:p>
            <a:pPr lvl="1"/>
            <a:r>
              <a:rPr lang="zh-CN" altLang="en-US" smtClean="0"/>
              <a:t>根据渐进性质，考虑问题足够大的情况</a:t>
            </a:r>
          </a:p>
          <a:p>
            <a:pPr lvl="1"/>
            <a:r>
              <a:rPr lang="zh-CN" altLang="en-US" smtClean="0"/>
              <a:t>本质上是最差情况，这一点符合工业界需求</a:t>
            </a:r>
            <a:endParaRPr lang="en-US" altLang="zh-CN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211781-8035-48CD-8181-6DA18AC4584D}" type="slidenum">
              <a:rPr lang="en-US" altLang="en-US" smtClean="0">
                <a:ea typeface="宋体" pitchFamily="2" charset="-122"/>
              </a:rPr>
              <a:pPr/>
              <a:t>63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cs typeface="Times New Roman" pitchFamily="18" charset="0"/>
              </a:rPr>
              <a:t>Ω</a:t>
            </a:r>
            <a:r>
              <a:rPr lang="zh-CN" altLang="en-US" smtClean="0"/>
              <a:t>符号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函数下界</a:t>
            </a: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定义：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f(n)= </a:t>
            </a:r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Ω</a:t>
            </a:r>
            <a:r>
              <a:rPr lang="en-US" altLang="zh-CN" smtClean="0">
                <a:solidFill>
                  <a:srgbClr val="FF0000"/>
                </a:solidFill>
              </a:rPr>
              <a:t>(g(n))</a:t>
            </a:r>
            <a:r>
              <a:rPr lang="zh-CN" altLang="en-US" smtClean="0">
                <a:solidFill>
                  <a:srgbClr val="FF0000"/>
                </a:solidFill>
              </a:rPr>
              <a:t>，当且仅当存在正常数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>
                <a:solidFill>
                  <a:srgbClr val="FF0000"/>
                </a:solidFill>
              </a:rPr>
              <a:t>和</a:t>
            </a:r>
            <a:r>
              <a:rPr lang="en-US" altLang="zh-CN" smtClean="0">
                <a:solidFill>
                  <a:srgbClr val="FF0000"/>
                </a:solidFill>
              </a:rPr>
              <a:t>n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，使得对所有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≥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 , </a:t>
            </a:r>
            <a:r>
              <a:rPr lang="zh-CN" altLang="en-US" smtClean="0">
                <a:solidFill>
                  <a:srgbClr val="FF0000"/>
                </a:solidFill>
              </a:rPr>
              <a:t>有</a:t>
            </a:r>
            <a:r>
              <a:rPr lang="en-US" altLang="zh-CN" i="1" smtClean="0">
                <a:solidFill>
                  <a:srgbClr val="FF0000"/>
                </a:solidFill>
              </a:rPr>
              <a:t>f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)≥</a:t>
            </a:r>
            <a:r>
              <a:rPr lang="en-US" altLang="zh-CN" i="1" smtClean="0">
                <a:solidFill>
                  <a:srgbClr val="FF0000"/>
                </a:solidFill>
              </a:rPr>
              <a:t>c g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CN" i="1" smtClean="0"/>
              <a:t>f</a:t>
            </a:r>
            <a:r>
              <a:rPr lang="zh-CN" altLang="en-US" smtClean="0"/>
              <a:t>至少是</a:t>
            </a:r>
            <a:r>
              <a:rPr lang="en-US" altLang="zh-CN" i="1" smtClean="0"/>
              <a:t>g</a:t>
            </a:r>
            <a:r>
              <a:rPr lang="zh-CN" altLang="en-US" smtClean="0"/>
              <a:t>的</a:t>
            </a:r>
            <a:r>
              <a:rPr lang="en-US" altLang="zh-CN" i="1" smtClean="0"/>
              <a:t>c</a:t>
            </a:r>
            <a:r>
              <a:rPr lang="zh-CN" altLang="en-US" smtClean="0"/>
              <a:t>倍，对足够大的</a:t>
            </a:r>
            <a:r>
              <a:rPr lang="en-US" altLang="zh-CN" i="1" smtClean="0"/>
              <a:t>n</a:t>
            </a:r>
            <a:r>
              <a:rPr lang="zh-CN" altLang="en-US" smtClean="0"/>
              <a:t>，</a:t>
            </a:r>
            <a:r>
              <a:rPr lang="en-US" altLang="zh-CN" i="1" smtClean="0"/>
              <a:t>g</a:t>
            </a:r>
            <a:r>
              <a:rPr lang="zh-CN" altLang="en-US" smtClean="0"/>
              <a:t>是</a:t>
            </a:r>
            <a:r>
              <a:rPr lang="en-US" altLang="zh-CN" i="1" smtClean="0"/>
              <a:t>f</a:t>
            </a:r>
            <a:r>
              <a:rPr lang="zh-CN" altLang="en-US" smtClean="0"/>
              <a:t>的一个下界</a:t>
            </a:r>
            <a:endParaRPr lang="zh-CN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cs typeface="Times New Roman" pitchFamily="18" charset="0"/>
              </a:rPr>
              <a:t>Ω</a:t>
            </a:r>
            <a:r>
              <a:rPr lang="zh-CN" altLang="en-US" smtClean="0"/>
              <a:t>符号例子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smtClean="0"/>
              <a:t>线性函数</a:t>
            </a:r>
          </a:p>
          <a:p>
            <a:pPr lvl="1" eaLnBrk="1" hangingPunct="1"/>
            <a:r>
              <a:rPr lang="zh-CN" altLang="en-US" smtClean="0"/>
              <a:t>对于所有的</a:t>
            </a:r>
            <a:r>
              <a:rPr lang="en-US" altLang="zh-CN" i="1" smtClean="0"/>
              <a:t>n</a:t>
            </a:r>
            <a:r>
              <a:rPr lang="zh-CN" altLang="en-US" smtClean="0"/>
              <a:t>，有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)=3</a:t>
            </a:r>
            <a:r>
              <a:rPr lang="en-US" altLang="zh-CN" i="1" smtClean="0"/>
              <a:t>n</a:t>
            </a:r>
            <a:r>
              <a:rPr lang="en-US" altLang="zh-CN" smtClean="0"/>
              <a:t>+2&gt;3</a:t>
            </a:r>
            <a:r>
              <a:rPr lang="en-US" altLang="zh-CN" i="1" smtClean="0"/>
              <a:t>n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)=Ω(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)=3</a:t>
            </a:r>
            <a:r>
              <a:rPr lang="en-US" altLang="zh-CN" i="1" smtClean="0"/>
              <a:t>n</a:t>
            </a:r>
            <a:r>
              <a:rPr lang="en-US" altLang="zh-CN" smtClean="0"/>
              <a:t>+3&gt;3</a:t>
            </a:r>
            <a:r>
              <a:rPr lang="en-US" altLang="zh-CN" i="1" smtClean="0"/>
              <a:t>n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)=Ω(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)=100</a:t>
            </a:r>
            <a:r>
              <a:rPr lang="en-US" altLang="zh-CN" i="1" smtClean="0"/>
              <a:t>n</a:t>
            </a:r>
            <a:r>
              <a:rPr lang="en-US" altLang="zh-CN" smtClean="0"/>
              <a:t>+6&gt;100</a:t>
            </a:r>
            <a:r>
              <a:rPr lang="en-US" altLang="zh-CN" i="1" smtClean="0"/>
              <a:t>n</a:t>
            </a:r>
            <a:r>
              <a:rPr lang="zh-CN" altLang="en-US" smtClean="0"/>
              <a:t>，所以</a:t>
            </a:r>
            <a:r>
              <a:rPr lang="en-US" altLang="zh-CN" smtClean="0"/>
              <a:t>100</a:t>
            </a:r>
            <a:r>
              <a:rPr lang="en-US" altLang="zh-CN" i="1" smtClean="0"/>
              <a:t>n</a:t>
            </a:r>
            <a:r>
              <a:rPr lang="en-US" altLang="zh-CN" smtClean="0"/>
              <a:t>+6=Ω(</a:t>
            </a:r>
            <a:r>
              <a:rPr lang="en-US" altLang="zh-CN" i="1" smtClean="0"/>
              <a:t>n</a:t>
            </a:r>
            <a:r>
              <a:rPr lang="en-US" altLang="zh-CN" smtClean="0"/>
              <a:t>) </a:t>
            </a:r>
          </a:p>
          <a:p>
            <a:pPr eaLnBrk="1" hangingPunct="1"/>
            <a:r>
              <a:rPr lang="zh-CN" altLang="en-US" smtClean="0"/>
              <a:t>平方函数</a:t>
            </a:r>
          </a:p>
          <a:p>
            <a:pPr lvl="1" eaLnBrk="1" hangingPunct="1"/>
            <a:r>
              <a:rPr lang="zh-CN" altLang="en-US" smtClean="0"/>
              <a:t>对所有</a:t>
            </a:r>
            <a:r>
              <a:rPr lang="en-US" altLang="zh-CN" i="1" smtClean="0"/>
              <a:t>n</a:t>
            </a:r>
            <a:r>
              <a:rPr lang="en-US" altLang="zh-CN" smtClean="0"/>
              <a:t>≥0</a:t>
            </a:r>
            <a:r>
              <a:rPr lang="zh-CN" altLang="en-US" smtClean="0"/>
              <a:t>，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+2&gt;10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 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)=Ω(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1000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+100</a:t>
            </a:r>
            <a:r>
              <a:rPr lang="en-US" altLang="zh-CN" i="1" smtClean="0"/>
              <a:t>n</a:t>
            </a:r>
            <a:r>
              <a:rPr lang="en-US" altLang="zh-CN" smtClean="0"/>
              <a:t>-6=Ω(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指数函数</a:t>
            </a:r>
          </a:p>
          <a:p>
            <a:pPr lvl="1" eaLnBrk="1" hangingPunct="1"/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&gt;6*2</a:t>
            </a:r>
            <a:r>
              <a:rPr lang="en-US" altLang="zh-CN" i="1" baseline="30000" smtClean="0"/>
              <a:t>n 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=Ω(2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cs typeface="Times New Roman" pitchFamily="18" charset="0"/>
              </a:rPr>
              <a:t>Ω</a:t>
            </a:r>
            <a:r>
              <a:rPr lang="zh-CN" altLang="en-US" smtClean="0"/>
              <a:t>符号例子（续）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 smtClean="0"/>
              <a:t>非最大下界</a:t>
            </a:r>
          </a:p>
          <a:p>
            <a:pPr lvl="1" eaLnBrk="1" hangingPunct="1"/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+3=Ω(1)</a:t>
            </a:r>
            <a:r>
              <a:rPr lang="zh-CN" altLang="en-US" smtClean="0"/>
              <a:t>，</a:t>
            </a: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+2=Ω(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+2=Ω(1)</a:t>
            </a:r>
            <a:r>
              <a:rPr lang="zh-CN" altLang="en-US" smtClean="0"/>
              <a:t>，</a:t>
            </a: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=Ω(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100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=Ω(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50.2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=Ω(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=Ω(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=Ω(1)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+2≠Ω(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zh-CN" altLang="en-US" smtClean="0"/>
              <a:t>假定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+2=Ω(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zh-CN" altLang="en-US" smtClean="0"/>
              <a:t>存在正数</a:t>
            </a:r>
            <a:r>
              <a:rPr lang="en-US" altLang="zh-CN" i="1" smtClean="0"/>
              <a:t>c</a:t>
            </a:r>
            <a:r>
              <a:rPr lang="zh-CN" altLang="en-US" smtClean="0"/>
              <a:t>和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zh-CN" altLang="en-US" smtClean="0"/>
              <a:t>，使得对所有</a:t>
            </a:r>
            <a:r>
              <a:rPr lang="en-US" altLang="zh-CN" i="1" smtClean="0"/>
              <a:t>n</a:t>
            </a:r>
            <a:r>
              <a:rPr lang="en-US" altLang="zh-CN" smtClean="0"/>
              <a:t>≥</a:t>
            </a:r>
            <a:r>
              <a:rPr lang="en-US" altLang="zh-CN" i="1" smtClean="0"/>
              <a:t>n</a:t>
            </a:r>
            <a:r>
              <a:rPr lang="en-US" altLang="zh-CN" baseline="-25000" smtClean="0"/>
              <a:t>0</a:t>
            </a:r>
            <a:r>
              <a:rPr lang="zh-CN" altLang="en-US" smtClean="0"/>
              <a:t>，有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+2≥</a:t>
            </a:r>
            <a:r>
              <a:rPr lang="en-US" altLang="zh-CN" i="1" smtClean="0"/>
              <a:t>cn</a:t>
            </a:r>
            <a:r>
              <a:rPr lang="en-US" altLang="zh-CN" baseline="30000" smtClean="0"/>
              <a:t>2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i="1" smtClean="0"/>
              <a:t>cn</a:t>
            </a:r>
            <a:r>
              <a:rPr lang="en-US" altLang="zh-CN" baseline="30000" smtClean="0"/>
              <a:t>2</a:t>
            </a:r>
            <a:r>
              <a:rPr lang="en-US" altLang="zh-CN" smtClean="0"/>
              <a:t>/(3</a:t>
            </a:r>
            <a:r>
              <a:rPr lang="en-US" altLang="zh-CN" i="1" smtClean="0"/>
              <a:t>n</a:t>
            </a:r>
            <a:r>
              <a:rPr lang="en-US" altLang="zh-CN" smtClean="0"/>
              <a:t>+2)≤1</a:t>
            </a:r>
            <a:r>
              <a:rPr lang="zh-CN" altLang="en-US" smtClean="0"/>
              <a:t>，左边随</a:t>
            </a:r>
            <a:r>
              <a:rPr lang="en-US" altLang="zh-CN" smtClean="0"/>
              <a:t>n</a:t>
            </a:r>
            <a:r>
              <a:rPr lang="zh-CN" altLang="en-US" smtClean="0"/>
              <a:t>的增大而变得无限大，右边常数，</a:t>
            </a:r>
            <a:br>
              <a:rPr lang="zh-CN" altLang="en-US" smtClean="0"/>
            </a:br>
            <a:r>
              <a:rPr lang="zh-CN" altLang="en-US" smtClean="0"/>
              <a:t>不等式变为不成立</a:t>
            </a:r>
          </a:p>
          <a:p>
            <a:pPr eaLnBrk="1" hangingPunct="1"/>
            <a:endParaRPr lang="en-US" altLang="zh-CN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</a:t>
            </a:r>
            <a:r>
              <a:rPr lang="en-US" altLang="zh-CN" smtClean="0">
                <a:cs typeface="Times New Roman" pitchFamily="18" charset="0"/>
              </a:rPr>
              <a:t>Ω</a:t>
            </a:r>
            <a:r>
              <a:rPr lang="zh-CN" altLang="en-US" smtClean="0"/>
              <a:t>的多项式定理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2-3</a:t>
            </a:r>
            <a:r>
              <a:rPr lang="zh-CN" altLang="en-US" smtClean="0">
                <a:solidFill>
                  <a:srgbClr val="FF0000"/>
                </a:solidFill>
              </a:rPr>
              <a:t>：如果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)=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i="1" baseline="30000" smtClean="0">
                <a:solidFill>
                  <a:srgbClr val="FF0000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+…+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且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&gt;0</a:t>
            </a:r>
            <a:r>
              <a:rPr lang="zh-CN" altLang="en-US" smtClean="0">
                <a:solidFill>
                  <a:srgbClr val="FF0000"/>
                </a:solidFill>
              </a:rPr>
              <a:t>，则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)=</a:t>
            </a:r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Ω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i="1" baseline="30000" smtClean="0">
                <a:solidFill>
                  <a:srgbClr val="FF0000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zh-CN" altLang="en-US" smtClean="0"/>
              <a:t>例：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+2=Ω(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+2=Ω(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100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4</a:t>
            </a:r>
            <a:r>
              <a:rPr lang="en-US" altLang="zh-CN" smtClean="0"/>
              <a:t>+3500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+82</a:t>
            </a:r>
            <a:r>
              <a:rPr lang="en-US" altLang="zh-CN" i="1" smtClean="0"/>
              <a:t>n</a:t>
            </a:r>
            <a:r>
              <a:rPr lang="en-US" altLang="zh-CN" smtClean="0"/>
              <a:t>+8=Ω(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4</a:t>
            </a:r>
            <a:r>
              <a:rPr lang="en-US" altLang="zh-CN" smtClean="0"/>
              <a:t>)</a:t>
            </a:r>
          </a:p>
          <a:p>
            <a:pPr eaLnBrk="1" hangingPunct="1"/>
            <a:endParaRPr lang="en-US" altLang="zh-CN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Times New Roman" pitchFamily="18" charset="0"/>
              </a:rPr>
              <a:t>Ω</a:t>
            </a:r>
            <a:r>
              <a:rPr lang="zh-CN" altLang="en-US" smtClean="0"/>
              <a:t>原理图示</a:t>
            </a:r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D79A0B-57B9-4708-A47D-F04AFBCAAF92}" type="slidenum">
              <a:rPr lang="en-US" altLang="en-US" smtClean="0">
                <a:ea typeface="宋体" pitchFamily="2" charset="-122"/>
              </a:rPr>
              <a:pPr/>
              <a:t>68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901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30488" y="1814513"/>
            <a:ext cx="4452937" cy="45085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Times New Roman" pitchFamily="18" charset="0"/>
              </a:rPr>
              <a:t>Θ</a:t>
            </a:r>
            <a:r>
              <a:rPr lang="zh-CN" altLang="en-US" dirty="0" smtClean="0"/>
              <a:t>符号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同一个</a:t>
            </a:r>
            <a:r>
              <a:rPr lang="en-US" altLang="zh-CN" smtClean="0"/>
              <a:t>g</a:t>
            </a:r>
            <a:r>
              <a:rPr lang="zh-CN" altLang="en-US" smtClean="0"/>
              <a:t>既作为</a:t>
            </a:r>
            <a:r>
              <a:rPr lang="en-US" altLang="zh-CN" smtClean="0"/>
              <a:t>f</a:t>
            </a:r>
            <a:r>
              <a:rPr lang="zh-CN" altLang="en-US" smtClean="0"/>
              <a:t>的上界，又作为下界</a:t>
            </a:r>
          </a:p>
          <a:p>
            <a:pPr eaLnBrk="1" hangingPunct="1"/>
            <a:r>
              <a:rPr lang="zh-CN" altLang="en-US" smtClean="0">
                <a:solidFill>
                  <a:schemeClr val="hlink"/>
                </a:solidFill>
              </a:rPr>
              <a:t>定义：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>
                <a:solidFill>
                  <a:schemeClr val="accent2"/>
                </a:solidFill>
              </a:rPr>
              <a:t>f(n)=</a:t>
            </a:r>
            <a:r>
              <a:rPr lang="en-US" altLang="zh-CN" smtClean="0">
                <a:solidFill>
                  <a:schemeClr val="accent2"/>
                </a:solidFill>
                <a:cs typeface="Times New Roman" pitchFamily="18" charset="0"/>
              </a:rPr>
              <a:t>Θ</a:t>
            </a:r>
            <a:r>
              <a:rPr lang="en-US" altLang="zh-CN" smtClean="0">
                <a:solidFill>
                  <a:schemeClr val="accent2"/>
                </a:solidFill>
              </a:rPr>
              <a:t>(g(n))</a:t>
            </a:r>
            <a:r>
              <a:rPr lang="zh-CN" altLang="en-US" smtClean="0">
                <a:solidFill>
                  <a:schemeClr val="accent2"/>
                </a:solidFill>
              </a:rPr>
              <a:t>，当且仅当存在正常数</a:t>
            </a:r>
            <a:r>
              <a:rPr lang="en-US" altLang="zh-CN" smtClean="0">
                <a:solidFill>
                  <a:schemeClr val="accent2"/>
                </a:solidFill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</a:rPr>
              <a:t>1</a:t>
            </a:r>
            <a:r>
              <a:rPr lang="zh-CN" altLang="en-US" smtClean="0">
                <a:solidFill>
                  <a:schemeClr val="accent2"/>
                </a:solidFill>
              </a:rPr>
              <a:t>、</a:t>
            </a:r>
            <a:r>
              <a:rPr lang="en-US" altLang="zh-CN" smtClean="0">
                <a:solidFill>
                  <a:schemeClr val="accent2"/>
                </a:solidFill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</a:rPr>
              <a:t>2</a:t>
            </a:r>
            <a:r>
              <a:rPr lang="zh-CN" altLang="en-US" smtClean="0">
                <a:solidFill>
                  <a:schemeClr val="accent2"/>
                </a:solidFill>
              </a:rPr>
              <a:t>和</a:t>
            </a:r>
            <a:r>
              <a:rPr lang="en-US" altLang="zh-CN" smtClean="0">
                <a:solidFill>
                  <a:schemeClr val="accent2"/>
                </a:solidFill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</a:rPr>
              <a:t>0</a:t>
            </a:r>
            <a:r>
              <a:rPr lang="zh-CN" altLang="en-US" smtClean="0">
                <a:solidFill>
                  <a:schemeClr val="accent2"/>
                </a:solidFill>
              </a:rPr>
              <a:t>，使得对所有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≥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</a:rPr>
              <a:t>0</a:t>
            </a:r>
            <a:r>
              <a:rPr lang="en-US" altLang="zh-CN" smtClean="0">
                <a:solidFill>
                  <a:schemeClr val="accent2"/>
                </a:solidFill>
              </a:rPr>
              <a:t> , </a:t>
            </a:r>
            <a:r>
              <a:rPr lang="zh-CN" altLang="en-US" smtClean="0">
                <a:solidFill>
                  <a:schemeClr val="accent2"/>
                </a:solidFill>
              </a:rPr>
              <a:t>有</a:t>
            </a:r>
            <a:br>
              <a:rPr lang="zh-CN" altLang="en-US" smtClean="0">
                <a:solidFill>
                  <a:schemeClr val="accent2"/>
                </a:solidFill>
              </a:rPr>
            </a:b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1</a:t>
            </a:r>
            <a:r>
              <a:rPr lang="en-US" altLang="zh-CN" i="1" smtClean="0">
                <a:solidFill>
                  <a:schemeClr val="accent2"/>
                </a:solidFill>
              </a:rPr>
              <a:t>g(n)</a:t>
            </a:r>
            <a:r>
              <a:rPr lang="en-US" altLang="zh-CN" smtClean="0">
                <a:solidFill>
                  <a:schemeClr val="accent2"/>
                </a:solidFill>
              </a:rPr>
              <a:t>≤</a:t>
            </a:r>
            <a:r>
              <a:rPr lang="en-US" altLang="zh-CN" i="1" smtClean="0">
                <a:solidFill>
                  <a:schemeClr val="accent2"/>
                </a:solidFill>
              </a:rPr>
              <a:t>f 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)≤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</a:rPr>
              <a:t>g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r>
              <a:rPr lang="en-US" altLang="zh-CN" i="1" smtClean="0"/>
              <a:t>f</a:t>
            </a:r>
            <a:r>
              <a:rPr lang="zh-CN" altLang="en-US" smtClean="0"/>
              <a:t>介于</a:t>
            </a:r>
            <a:r>
              <a:rPr lang="en-US" altLang="zh-CN" i="1" smtClean="0"/>
              <a:t>g</a:t>
            </a:r>
            <a:r>
              <a:rPr lang="zh-CN" altLang="en-US" smtClean="0"/>
              <a:t>的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1</a:t>
            </a:r>
            <a:r>
              <a:rPr lang="zh-CN" altLang="en-US" smtClean="0"/>
              <a:t>倍和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2</a:t>
            </a:r>
            <a:r>
              <a:rPr lang="zh-CN" altLang="en-US" smtClean="0"/>
              <a:t>倍之间，对足够大的</a:t>
            </a:r>
            <a:r>
              <a:rPr lang="en-US" altLang="zh-CN" i="1" smtClean="0"/>
              <a:t>n</a:t>
            </a:r>
            <a:r>
              <a:rPr lang="zh-CN" altLang="en-US" smtClean="0"/>
              <a:t>，</a:t>
            </a:r>
            <a:r>
              <a:rPr lang="en-US" altLang="zh-CN" i="1" smtClean="0"/>
              <a:t>g</a:t>
            </a:r>
            <a:r>
              <a:rPr lang="zh-CN" altLang="en-US" smtClean="0"/>
              <a:t>既是</a:t>
            </a:r>
            <a:r>
              <a:rPr lang="en-US" altLang="zh-CN" i="1" smtClean="0"/>
              <a:t>f</a:t>
            </a:r>
            <a:r>
              <a:rPr lang="zh-CN" altLang="en-US" smtClean="0"/>
              <a:t>的上界也是下界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空间复杂性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时间复杂性</a:t>
            </a:r>
            <a:endParaRPr lang="en-US" altLang="zh-CN" smtClean="0"/>
          </a:p>
          <a:p>
            <a:pPr lvl="1"/>
            <a:r>
              <a:rPr lang="zh-CN" altLang="en-US" smtClean="0"/>
              <a:t>指标（计数对象）</a:t>
            </a:r>
            <a:endParaRPr lang="en-US" altLang="zh-CN" smtClean="0"/>
          </a:p>
          <a:p>
            <a:pPr lvl="1"/>
            <a:r>
              <a:rPr lang="zh-CN" altLang="en-US" smtClean="0"/>
              <a:t>渐进符号（</a:t>
            </a:r>
            <a:r>
              <a:rPr lang="en-US" altLang="zh-CN" smtClean="0"/>
              <a:t>Ο</a:t>
            </a:r>
            <a:r>
              <a:rPr lang="zh-CN" altLang="en-US" smtClean="0"/>
              <a:t>、</a:t>
            </a:r>
            <a:r>
              <a:rPr lang="en-US" altLang="zh-CN" smtClean="0"/>
              <a:t>Ω</a:t>
            </a:r>
            <a:r>
              <a:rPr lang="zh-CN" altLang="en-US" smtClean="0"/>
              <a:t>、</a:t>
            </a:r>
            <a:r>
              <a:rPr lang="en-US" altLang="zh-CN" smtClean="0"/>
              <a:t>Θ</a:t>
            </a:r>
            <a:r>
              <a:rPr lang="zh-CN" altLang="en-US" smtClean="0"/>
              <a:t>、</a:t>
            </a:r>
            <a:r>
              <a:rPr lang="en-US" altLang="zh-CN" smtClean="0"/>
              <a:t>ο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性能测量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4657CA-037A-4218-ACC9-ADFB429DB87D}" type="slidenum">
              <a:rPr lang="en-US" altLang="en-US" smtClean="0">
                <a:ea typeface="宋体" pitchFamily="2" charset="-122"/>
              </a:rPr>
              <a:pPr/>
              <a:t>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cs typeface="Times New Roman" pitchFamily="18" charset="0"/>
              </a:rPr>
              <a:t>Θ</a:t>
            </a:r>
            <a:r>
              <a:rPr lang="zh-CN" altLang="en-US" smtClean="0"/>
              <a:t>符号例子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从前例可知：</a:t>
            </a:r>
            <a:r>
              <a:rPr lang="en-US" altLang="zh-CN" smtClean="0"/>
              <a:t>3n+2=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+3=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100</a:t>
            </a:r>
            <a:r>
              <a:rPr lang="en-US" altLang="zh-CN" i="1" smtClean="0"/>
              <a:t>n</a:t>
            </a:r>
            <a:r>
              <a:rPr lang="en-US" altLang="zh-CN" smtClean="0"/>
              <a:t>+6=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+2=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1000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+100</a:t>
            </a:r>
            <a:r>
              <a:rPr lang="en-US" altLang="zh-CN" i="1" smtClean="0"/>
              <a:t>n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mtClean="0"/>
              <a:t>6=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=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对</a:t>
            </a:r>
            <a:r>
              <a:rPr lang="en-US" altLang="zh-CN" i="1" smtClean="0"/>
              <a:t>n</a:t>
            </a:r>
            <a:r>
              <a:rPr lang="en-US" altLang="zh-CN" smtClean="0"/>
              <a:t>≥16</a:t>
            </a:r>
            <a:r>
              <a:rPr lang="zh-CN" altLang="en-US" smtClean="0"/>
              <a:t>，</a:t>
            </a:r>
            <a:r>
              <a:rPr lang="en-US" altLang="zh-CN" i="1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n</a:t>
            </a:r>
            <a:r>
              <a:rPr lang="zh-CN" altLang="en-US" smtClean="0"/>
              <a:t>＜</a:t>
            </a:r>
            <a:r>
              <a:rPr lang="en-US" altLang="zh-CN" smtClean="0"/>
              <a:t>10*</a:t>
            </a:r>
            <a:r>
              <a:rPr lang="en-US" altLang="zh-CN" i="1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n</a:t>
            </a:r>
            <a:r>
              <a:rPr lang="en-US" altLang="zh-CN" smtClean="0"/>
              <a:t>+4≤11*log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n 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10*</a:t>
            </a:r>
            <a:r>
              <a:rPr lang="en-US" altLang="zh-CN" i="1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n</a:t>
            </a:r>
            <a:r>
              <a:rPr lang="en-US" altLang="zh-CN" smtClean="0"/>
              <a:t>+4=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logn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+2≠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+3≠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  <a:r>
              <a:rPr lang="zh-CN" altLang="en-US" smtClean="0"/>
              <a:t>，</a:t>
            </a:r>
            <a:r>
              <a:rPr lang="en-US" altLang="zh-CN" smtClean="0"/>
              <a:t>100</a:t>
            </a:r>
            <a:r>
              <a:rPr lang="en-US" altLang="zh-CN" i="1" smtClean="0"/>
              <a:t>n</a:t>
            </a:r>
            <a:r>
              <a:rPr lang="en-US" altLang="zh-CN" smtClean="0"/>
              <a:t>+6≠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</a:t>
            </a:r>
            <a:r>
              <a:rPr lang="en-US" altLang="zh-CN" i="1" smtClean="0"/>
              <a:t>n</a:t>
            </a:r>
            <a:r>
              <a:rPr lang="en-US" altLang="zh-CN" smtClean="0"/>
              <a:t>+3≠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+2≠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10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+4</a:t>
            </a:r>
            <a:r>
              <a:rPr lang="en-US" altLang="zh-CN" i="1" smtClean="0"/>
              <a:t>n</a:t>
            </a:r>
            <a:r>
              <a:rPr lang="en-US" altLang="zh-CN" smtClean="0"/>
              <a:t>+2≠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≠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≠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100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br>
              <a:rPr lang="zh-CN" altLang="en-US" smtClean="0"/>
            </a:br>
            <a:r>
              <a:rPr lang="en-US" altLang="zh-CN" smtClean="0"/>
              <a:t>6*2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/>
              <a:t>≠ 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804863" y="200025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40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关于</a:t>
            </a:r>
            <a:r>
              <a:rPr lang="en-US" altLang="zh-CN" sz="40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Θ</a:t>
            </a:r>
            <a:r>
              <a:rPr lang="zh-CN" altLang="en-US" sz="40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的多项式定理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m"/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定理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2-5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如果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)=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3200" i="1" baseline="-2500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+…+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且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3200" i="1" baseline="-2500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&gt;0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</a:rPr>
              <a:t>，则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)= 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m"/>
            </a:pPr>
            <a:r>
              <a:rPr lang="zh-CN" altLang="en-US" sz="3200">
                <a:latin typeface="Times New Roman" pitchFamily="18" charset="0"/>
              </a:rPr>
              <a:t>例：</a:t>
            </a:r>
            <a:r>
              <a:rPr lang="en-US" altLang="zh-CN" sz="3200">
                <a:latin typeface="Times New Roman" pitchFamily="18" charset="0"/>
              </a:rPr>
              <a:t>3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+2=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3200">
                <a:latin typeface="Times New Roman" pitchFamily="18" charset="0"/>
              </a:rPr>
              <a:t>(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)</a:t>
            </a:r>
            <a:r>
              <a:rPr lang="zh-CN" altLang="en-US" sz="3200">
                <a:latin typeface="Times New Roman" pitchFamily="18" charset="0"/>
              </a:rPr>
              <a:t>，</a:t>
            </a:r>
            <a:r>
              <a:rPr lang="en-US" altLang="zh-CN" sz="3200">
                <a:latin typeface="Times New Roman" pitchFamily="18" charset="0"/>
              </a:rPr>
              <a:t>10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 baseline="30000">
                <a:latin typeface="Times New Roman" pitchFamily="18" charset="0"/>
              </a:rPr>
              <a:t>2</a:t>
            </a:r>
            <a:r>
              <a:rPr lang="en-US" altLang="zh-CN" sz="3200">
                <a:latin typeface="Times New Roman" pitchFamily="18" charset="0"/>
              </a:rPr>
              <a:t>+4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+2=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3200">
                <a:latin typeface="Times New Roman" pitchFamily="18" charset="0"/>
              </a:rPr>
              <a:t>(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 baseline="30000">
                <a:latin typeface="Times New Roman" pitchFamily="18" charset="0"/>
              </a:rPr>
              <a:t>2</a:t>
            </a:r>
            <a:r>
              <a:rPr lang="en-US" altLang="zh-CN" sz="3200">
                <a:latin typeface="Times New Roman" pitchFamily="18" charset="0"/>
              </a:rPr>
              <a:t>)</a:t>
            </a:r>
            <a:r>
              <a:rPr lang="zh-CN" altLang="en-US" sz="3200">
                <a:latin typeface="Times New Roman" pitchFamily="18" charset="0"/>
              </a:rPr>
              <a:t>，</a:t>
            </a:r>
            <a:r>
              <a:rPr lang="en-US" altLang="zh-CN" sz="3200">
                <a:latin typeface="Times New Roman" pitchFamily="18" charset="0"/>
              </a:rPr>
              <a:t>100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 baseline="30000">
                <a:latin typeface="Times New Roman" pitchFamily="18" charset="0"/>
              </a:rPr>
              <a:t>4</a:t>
            </a:r>
            <a:r>
              <a:rPr lang="en-US" altLang="zh-CN" sz="3200">
                <a:latin typeface="Times New Roman" pitchFamily="18" charset="0"/>
              </a:rPr>
              <a:t>+3500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 baseline="30000">
                <a:latin typeface="Times New Roman" pitchFamily="18" charset="0"/>
              </a:rPr>
              <a:t>2</a:t>
            </a:r>
            <a:r>
              <a:rPr lang="en-US" altLang="zh-CN" sz="3200">
                <a:latin typeface="Times New Roman" pitchFamily="18" charset="0"/>
              </a:rPr>
              <a:t>+82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+8=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3200">
                <a:latin typeface="Times New Roman" pitchFamily="18" charset="0"/>
              </a:rPr>
              <a:t>(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 baseline="30000">
                <a:latin typeface="Times New Roman" pitchFamily="18" charset="0"/>
              </a:rPr>
              <a:t>4</a:t>
            </a:r>
            <a:r>
              <a:rPr lang="en-US" altLang="zh-CN" sz="32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小写</a:t>
            </a:r>
            <a:r>
              <a:rPr lang="en-US" altLang="zh-CN" smtClean="0"/>
              <a:t>o</a:t>
            </a:r>
            <a:r>
              <a:rPr lang="zh-CN" altLang="en-US" smtClean="0"/>
              <a:t>符号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hlink"/>
                </a:solidFill>
              </a:rPr>
              <a:t>定义：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>
                <a:solidFill>
                  <a:schemeClr val="accent2"/>
                </a:solidFill>
              </a:rPr>
              <a:t>f(n)=o(g(n))</a:t>
            </a:r>
            <a:r>
              <a:rPr lang="zh-CN" altLang="en-US" smtClean="0">
                <a:solidFill>
                  <a:schemeClr val="accent2"/>
                </a:solidFill>
              </a:rPr>
              <a:t>，当且仅当</a:t>
            </a:r>
            <a:r>
              <a:rPr lang="en-US" altLang="zh-CN" smtClean="0">
                <a:solidFill>
                  <a:schemeClr val="accent2"/>
                </a:solidFill>
              </a:rPr>
              <a:t>f(n)=O(g(n))</a:t>
            </a:r>
            <a:r>
              <a:rPr lang="zh-CN" altLang="en-US" smtClean="0">
                <a:solidFill>
                  <a:schemeClr val="accent2"/>
                </a:solidFill>
              </a:rPr>
              <a:t>，且</a:t>
            </a:r>
            <a:r>
              <a:rPr lang="en-US" altLang="zh-CN" smtClean="0">
                <a:solidFill>
                  <a:schemeClr val="accent2"/>
                </a:solidFill>
              </a:rPr>
              <a:t>f(n)</a:t>
            </a:r>
            <a:r>
              <a:rPr lang="en-US" altLang="zh-CN" smtClean="0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≠</a:t>
            </a:r>
            <a:r>
              <a:rPr lang="en-US" altLang="zh-CN" smtClean="0">
                <a:solidFill>
                  <a:schemeClr val="accent2"/>
                </a:solidFill>
                <a:cs typeface="Times New Roman" pitchFamily="18" charset="0"/>
              </a:rPr>
              <a:t>Ω</a:t>
            </a:r>
            <a:r>
              <a:rPr lang="en-US" altLang="zh-CN" smtClean="0">
                <a:solidFill>
                  <a:schemeClr val="accent2"/>
                </a:solidFill>
              </a:rPr>
              <a:t>(g(n))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+2=O(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且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+2≠Ω(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zh-CN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+2=o(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但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+2≠o(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10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+4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+2=o(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3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，但</a:t>
            </a:r>
            <a:r>
              <a:rPr lang="en-US" altLang="zh-CN" smtClean="0">
                <a:solidFill>
                  <a:srgbClr val="000000"/>
                </a:solidFill>
              </a:rPr>
              <a:t>10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+4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+2≠o(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空间复杂性</a:t>
            </a:r>
            <a:endParaRPr lang="en-US" altLang="zh-CN" smtClean="0"/>
          </a:p>
          <a:p>
            <a:r>
              <a:rPr lang="zh-CN" altLang="en-US" smtClean="0"/>
              <a:t>时间复杂性</a:t>
            </a:r>
            <a:endParaRPr lang="en-US" altLang="zh-CN" smtClean="0"/>
          </a:p>
          <a:p>
            <a:pPr lvl="1"/>
            <a:r>
              <a:rPr lang="zh-CN" altLang="en-US" smtClean="0"/>
              <a:t>指标（计数对象）</a:t>
            </a:r>
            <a:endParaRPr lang="en-US" altLang="zh-CN" smtClean="0"/>
          </a:p>
          <a:p>
            <a:pPr lvl="1"/>
            <a:r>
              <a:rPr lang="zh-CN" altLang="en-US" smtClean="0"/>
              <a:t>渐进符号（</a:t>
            </a:r>
            <a:r>
              <a:rPr lang="en-US" altLang="zh-CN" smtClean="0"/>
              <a:t>Ο</a:t>
            </a:r>
            <a:r>
              <a:rPr lang="zh-CN" altLang="en-US" smtClean="0"/>
              <a:t>、</a:t>
            </a:r>
            <a:r>
              <a:rPr lang="en-US" altLang="zh-CN" smtClean="0"/>
              <a:t>Ω</a:t>
            </a:r>
            <a:r>
              <a:rPr lang="zh-CN" altLang="en-US" smtClean="0"/>
              <a:t>、</a:t>
            </a:r>
            <a:r>
              <a:rPr lang="en-US" altLang="zh-CN" smtClean="0"/>
              <a:t>Θ</a:t>
            </a:r>
            <a:r>
              <a:rPr lang="zh-CN" altLang="en-US" smtClean="0"/>
              <a:t>、</a:t>
            </a:r>
            <a:r>
              <a:rPr lang="en-US" altLang="zh-CN" smtClean="0"/>
              <a:t>ο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性能测量</a:t>
            </a: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AAC3F2-059B-4E20-872D-B1FFA06A7D99}" type="slidenum">
              <a:rPr lang="en-US" altLang="en-US" smtClean="0">
                <a:ea typeface="宋体" pitchFamily="2" charset="-122"/>
              </a:rPr>
              <a:pPr/>
              <a:t>73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实际复杂性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334000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利用渐进复杂性</a:t>
            </a:r>
          </a:p>
          <a:p>
            <a:pPr lvl="1" eaLnBrk="1" hangingPunct="1"/>
            <a:r>
              <a:rPr lang="zh-CN" altLang="en-US" smtClean="0"/>
              <a:t>比较：两个解决相同问题的程序，其时间随问题规模变化而变化情况</a:t>
            </a:r>
          </a:p>
          <a:p>
            <a:pPr eaLnBrk="1" hangingPunct="1"/>
            <a:r>
              <a:rPr lang="en-US" altLang="zh-CN" smtClean="0"/>
              <a:t>P</a:t>
            </a:r>
            <a:r>
              <a:rPr lang="zh-CN" altLang="en-US" smtClean="0"/>
              <a:t>：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(n)</a:t>
            </a:r>
            <a:r>
              <a:rPr lang="zh-CN" altLang="en-US" smtClean="0"/>
              <a:t>，</a:t>
            </a:r>
            <a:r>
              <a:rPr lang="en-US" altLang="zh-CN" smtClean="0"/>
              <a:t>Q</a:t>
            </a:r>
            <a:r>
              <a:rPr lang="zh-CN" altLang="en-US" smtClean="0"/>
              <a:t>：</a:t>
            </a:r>
            <a:r>
              <a:rPr lang="en-US" altLang="zh-CN" smtClean="0">
                <a:cs typeface="Times New Roman" pitchFamily="18" charset="0"/>
              </a:rPr>
              <a:t>Θ</a:t>
            </a:r>
            <a:r>
              <a:rPr lang="en-US" altLang="zh-CN" smtClean="0"/>
              <a:t>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n</a:t>
            </a:r>
            <a:r>
              <a:rPr lang="zh-CN" altLang="en-US" smtClean="0"/>
              <a:t>足够大，</a:t>
            </a:r>
            <a:r>
              <a:rPr lang="en-US" altLang="zh-CN" smtClean="0"/>
              <a:t>P</a:t>
            </a:r>
            <a:r>
              <a:rPr lang="zh-CN" altLang="en-US" smtClean="0"/>
              <a:t>快</a:t>
            </a:r>
          </a:p>
          <a:p>
            <a:pPr eaLnBrk="1" hangingPunct="1"/>
            <a:r>
              <a:rPr lang="zh-CN" altLang="en-US" smtClean="0"/>
              <a:t>“足够大”</a:t>
            </a:r>
            <a:r>
              <a:rPr lang="en-US" altLang="zh-CN" smtClean="0"/>
              <a:t>——</a:t>
            </a:r>
            <a:r>
              <a:rPr lang="zh-CN" altLang="en-US" smtClean="0"/>
              <a:t>应考虑问题实际规模，</a:t>
            </a:r>
            <a:br>
              <a:rPr lang="zh-CN" altLang="en-US" smtClean="0"/>
            </a:br>
            <a:r>
              <a:rPr lang="en-US" altLang="zh-CN" smtClean="0"/>
              <a:t>10</a:t>
            </a:r>
            <a:r>
              <a:rPr lang="en-US" altLang="zh-CN" baseline="30000" smtClean="0"/>
              <a:t>6</a:t>
            </a:r>
            <a:r>
              <a:rPr lang="en-US" altLang="zh-CN" smtClean="0"/>
              <a:t>n</a:t>
            </a:r>
            <a:r>
              <a:rPr lang="zh-CN" altLang="en-US" smtClean="0"/>
              <a:t>实际中几乎总是比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zh-CN" altLang="en-US" smtClean="0"/>
              <a:t>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各种函数的渐进变化表</a:t>
            </a:r>
          </a:p>
        </p:txBody>
      </p:sp>
      <p:pic>
        <p:nvPicPr>
          <p:cNvPr id="97283" name="Picture 4" descr="asymptot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82015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各种函数的渐进曲线图</a:t>
            </a:r>
          </a:p>
        </p:txBody>
      </p:sp>
      <p:pic>
        <p:nvPicPr>
          <p:cNvPr id="98307" name="Picture 4" descr="asymptoti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5400"/>
            <a:ext cx="5805488" cy="550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实际性能测量：</a:t>
            </a:r>
            <a:r>
              <a:rPr lang="en-US" altLang="zh-CN" sz="3600" smtClean="0">
                <a:solidFill>
                  <a:srgbClr val="FF0000"/>
                </a:solidFill>
              </a:rPr>
              <a:t>Insert VS Bubble</a:t>
            </a:r>
            <a:endParaRPr lang="zh-CN" altLang="en-US" sz="3600" smtClean="0">
              <a:solidFill>
                <a:srgbClr val="FF0000"/>
              </a:solidFill>
            </a:endParaRP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机器环境</a:t>
            </a:r>
            <a:endParaRPr lang="en-US" altLang="zh-CN" smtClean="0"/>
          </a:p>
          <a:p>
            <a:pPr lvl="1"/>
            <a:r>
              <a:rPr lang="en-US" altLang="zh-CN" smtClean="0"/>
              <a:t>HP P6-1095</a:t>
            </a:r>
          </a:p>
          <a:p>
            <a:pPr lvl="1"/>
            <a:r>
              <a:rPr lang="en-US" altLang="zh-CN" smtClean="0"/>
              <a:t>CPU</a:t>
            </a:r>
            <a:r>
              <a:rPr lang="zh-CN" altLang="en-US" smtClean="0"/>
              <a:t>：</a:t>
            </a:r>
            <a:r>
              <a:rPr lang="en-US" altLang="zh-CN" smtClean="0"/>
              <a:t>3G * 2</a:t>
            </a:r>
          </a:p>
          <a:p>
            <a:pPr lvl="1"/>
            <a:r>
              <a:rPr lang="en-US" altLang="zh-CN" smtClean="0"/>
              <a:t>RAM</a:t>
            </a:r>
            <a:r>
              <a:rPr lang="zh-CN" altLang="en-US" smtClean="0"/>
              <a:t>：</a:t>
            </a:r>
            <a:r>
              <a:rPr lang="en-US" altLang="zh-CN" smtClean="0"/>
              <a:t>4G</a:t>
            </a:r>
          </a:p>
          <a:p>
            <a:r>
              <a:rPr lang="zh-CN" altLang="en-US" smtClean="0"/>
              <a:t>实验</a:t>
            </a:r>
            <a:r>
              <a:rPr lang="en-US" altLang="zh-CN" smtClean="0"/>
              <a:t>1</a:t>
            </a:r>
            <a:r>
              <a:rPr lang="zh-CN" altLang="en-US" smtClean="0"/>
              <a:t>：逆序数列，</a:t>
            </a:r>
            <a:r>
              <a:rPr lang="en-US" altLang="zh-CN" smtClean="0"/>
              <a:t>1</a:t>
            </a:r>
            <a:r>
              <a:rPr lang="zh-CN" altLang="en-US" smtClean="0"/>
              <a:t>组</a:t>
            </a:r>
            <a:endParaRPr lang="en-US" altLang="zh-CN" smtClean="0"/>
          </a:p>
          <a:p>
            <a:r>
              <a:rPr lang="zh-CN" altLang="en-US" smtClean="0"/>
              <a:t>实验</a:t>
            </a:r>
            <a:r>
              <a:rPr lang="en-US" altLang="zh-CN" smtClean="0"/>
              <a:t>2</a:t>
            </a:r>
            <a:r>
              <a:rPr lang="zh-CN" altLang="en-US" smtClean="0"/>
              <a:t>：逆序数列，多组</a:t>
            </a: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9B3EFB-5831-4BBE-AD9F-A1139633FEA6}" type="slidenum">
              <a:rPr lang="en-US" altLang="en-US" smtClean="0">
                <a:ea typeface="宋体" pitchFamily="2" charset="-122"/>
              </a:rPr>
              <a:pPr/>
              <a:t>77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r>
              <a:rPr lang="en-US" altLang="zh-CN" smtClean="0"/>
              <a:t>1</a:t>
            </a:r>
            <a:r>
              <a:rPr lang="zh-CN" altLang="en-US" smtClean="0"/>
              <a:t>：一组逆序数列</a:t>
            </a:r>
          </a:p>
        </p:txBody>
      </p:sp>
      <p:sp>
        <p:nvSpPr>
          <p:cNvPr id="10035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2DC52B-144A-4161-BA1D-9D8E2D3FC765}" type="slidenum">
              <a:rPr lang="en-US" altLang="en-US" smtClean="0">
                <a:ea typeface="宋体" pitchFamily="2" charset="-122"/>
              </a:rPr>
              <a:pPr/>
              <a:t>78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void main(void)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{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a[10000], step = 500;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clock_t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start, finish;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for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n = 0; n &lt;= 10000; n += step) {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// get time for size n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for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= 0;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&lt; n;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++)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   a[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] = n -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; </a:t>
            </a: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// initialize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sz="2000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start = clock( );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InsertionSort</a:t>
            </a: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(a, n);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sz="2000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finish = clock( );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sz="2000" b="1" kern="0" dirty="0" err="1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cout</a:t>
            </a:r>
            <a:r>
              <a:rPr lang="en-US" altLang="zh-CN" sz="2000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 &lt;&lt; n &lt;&lt; ' ' &lt;&lt; (finish - start) / float(CLOCKS_PER_SEC) &lt;&lt; </a:t>
            </a:r>
            <a:r>
              <a:rPr lang="en-US" altLang="zh-CN" sz="2000" b="1" kern="0" dirty="0" err="1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endl</a:t>
            </a:r>
            <a:r>
              <a:rPr lang="en-US" altLang="zh-CN" sz="2000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if (n == 1000) step = 1000;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}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r>
              <a:rPr lang="en-US" altLang="zh-CN" smtClean="0"/>
              <a:t>1:</a:t>
            </a:r>
            <a:r>
              <a:rPr lang="zh-CN" altLang="en-US" smtClean="0"/>
              <a:t>一组逆序数列</a:t>
            </a:r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14E431-6806-4E96-AB9C-04F065ACF70E}" type="slidenum">
              <a:rPr lang="en-US" altLang="en-US" smtClean="0">
                <a:ea typeface="宋体" pitchFamily="2" charset="-122"/>
              </a:rPr>
              <a:pPr/>
              <a:t>79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13970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规模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Insert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Bubble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0.110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0.312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0.468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0.640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0.094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1.046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1.279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提出问题：如何评价算法？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假设有</a:t>
            </a:r>
            <a:r>
              <a:rPr lang="en-US" altLang="zh-CN" smtClean="0"/>
              <a:t>4</a:t>
            </a:r>
            <a:r>
              <a:rPr lang="zh-CN" altLang="en-US" smtClean="0"/>
              <a:t>间寝室（</a:t>
            </a:r>
            <a:r>
              <a:rPr lang="en-US" altLang="zh-CN" smtClean="0"/>
              <a:t>A/B/C/D</a:t>
            </a:r>
            <a:r>
              <a:rPr lang="zh-CN" altLang="en-US" smtClean="0"/>
              <a:t>），如果要将</a:t>
            </a:r>
            <a:r>
              <a:rPr lang="en-US" altLang="zh-CN" smtClean="0"/>
              <a:t>A</a:t>
            </a:r>
            <a:r>
              <a:rPr lang="zh-CN" altLang="en-US" smtClean="0"/>
              <a:t>寝室的物品搬到</a:t>
            </a:r>
            <a:r>
              <a:rPr lang="en-US" altLang="zh-CN" smtClean="0"/>
              <a:t>B</a:t>
            </a:r>
            <a:r>
              <a:rPr lang="zh-CN" altLang="en-US" smtClean="0"/>
              <a:t>寝室，</a:t>
            </a:r>
            <a:r>
              <a:rPr lang="en-US" altLang="zh-CN" smtClean="0"/>
              <a:t>B</a:t>
            </a:r>
            <a:r>
              <a:rPr lang="zh-CN" altLang="en-US" smtClean="0"/>
              <a:t>寝室的物品搬到</a:t>
            </a:r>
            <a:r>
              <a:rPr lang="en-US" altLang="zh-CN" smtClean="0"/>
              <a:t>C</a:t>
            </a:r>
            <a:r>
              <a:rPr lang="zh-CN" altLang="en-US" smtClean="0"/>
              <a:t>寝室，</a:t>
            </a:r>
            <a:r>
              <a:rPr lang="en-US" altLang="zh-CN" smtClean="0"/>
              <a:t>C</a:t>
            </a:r>
            <a:r>
              <a:rPr lang="zh-CN" altLang="en-US" smtClean="0"/>
              <a:t>寝室的物品搬到</a:t>
            </a:r>
            <a:r>
              <a:rPr lang="en-US" altLang="zh-CN" smtClean="0"/>
              <a:t>D</a:t>
            </a:r>
            <a:r>
              <a:rPr lang="zh-CN" altLang="en-US" smtClean="0"/>
              <a:t>寝室，</a:t>
            </a:r>
            <a:r>
              <a:rPr lang="en-US" altLang="zh-CN" smtClean="0"/>
              <a:t>D</a:t>
            </a:r>
            <a:r>
              <a:rPr lang="zh-CN" altLang="en-US" smtClean="0"/>
              <a:t>寝室的物品搬到</a:t>
            </a:r>
            <a:r>
              <a:rPr lang="en-US" altLang="zh-CN" smtClean="0"/>
              <a:t>A</a:t>
            </a:r>
            <a:r>
              <a:rPr lang="zh-CN" altLang="en-US" smtClean="0"/>
              <a:t>寝室，且规定只有当某间寝室为空时才能往进搬东西，物品从一间寝室搬到另一间寝室的时间为</a:t>
            </a:r>
            <a:r>
              <a:rPr lang="en-US" altLang="zh-CN" smtClean="0"/>
              <a:t>T</a:t>
            </a:r>
            <a:r>
              <a:rPr lang="zh-CN" altLang="en-US" smtClean="0"/>
              <a:t>。请描述完成上述任务的算法，并评价其算法优劣。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295FC7-D007-49A1-B10A-5A956B510805}" type="slidenum">
              <a:rPr lang="en-US" altLang="en-US" smtClean="0">
                <a:ea typeface="宋体" pitchFamily="2" charset="-122"/>
              </a:rPr>
              <a:pPr/>
              <a:t>8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701800" y="4864100"/>
            <a:ext cx="896938" cy="896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598738" y="4864100"/>
            <a:ext cx="896937" cy="896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495675" y="4864100"/>
            <a:ext cx="896938" cy="896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392613" y="4864100"/>
            <a:ext cx="896937" cy="8969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r>
              <a:rPr lang="en-US" altLang="zh-CN" smtClean="0"/>
              <a:t>2</a:t>
            </a:r>
            <a:r>
              <a:rPr lang="zh-CN" altLang="en-US" smtClean="0"/>
              <a:t>：多组逆序数据</a:t>
            </a:r>
          </a:p>
        </p:txBody>
      </p:sp>
      <p:sp>
        <p:nvSpPr>
          <p:cNvPr id="10240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E212CD-FB44-4DB9-B8F1-8A087EF8C963}" type="slidenum">
              <a:rPr lang="en-US" altLang="en-US" smtClean="0">
                <a:ea typeface="宋体" pitchFamily="2" charset="-122"/>
              </a:rPr>
              <a:pPr/>
              <a:t>80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3716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0" bIns="0"/>
          <a:lstStyle/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void main(void)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{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a[10000], n, </a:t>
            </a:r>
            <a:r>
              <a:rPr lang="en-US" altLang="zh-CN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, step = 500;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long counter;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float seconds;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</a:t>
            </a:r>
            <a:r>
              <a:rPr lang="en-US" altLang="zh-CN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clock_t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start, finish;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for (n = 0; n &lt;= 10000; n += step) {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// get time for size n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      start = clock( ); counter = 0;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while (</a:t>
            </a:r>
            <a:r>
              <a:rPr lang="en-US" altLang="zh-CN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clock( ) - start &lt; 100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) {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   counter++;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   for (</a:t>
            </a:r>
            <a:r>
              <a:rPr lang="en-US" altLang="zh-CN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= 0; </a:t>
            </a:r>
            <a:r>
              <a:rPr lang="en-US" altLang="zh-CN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&lt; n; </a:t>
            </a:r>
            <a:r>
              <a:rPr lang="en-US" altLang="zh-CN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++)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      a[</a:t>
            </a:r>
            <a:r>
              <a:rPr lang="en-US" altLang="zh-CN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] = n - </a:t>
            </a:r>
            <a:r>
              <a:rPr lang="en-US" altLang="zh-CN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; </a:t>
            </a:r>
            <a:r>
              <a:rPr lang="en-US" altLang="zh-CN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// initialize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8000"/>
                </a:solidFill>
                <a:latin typeface="Tahoma" pitchFamily="34" charset="0"/>
                <a:ea typeface="黑体" pitchFamily="49" charset="-122"/>
              </a:rPr>
              <a:t>         </a:t>
            </a:r>
            <a:r>
              <a:rPr lang="en-US" altLang="zh-CN" b="1" kern="0" dirty="0" err="1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InsertionSort</a:t>
            </a: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(a, n);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   }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finish = clock( );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seconds = (finish - start) / float(CLOCKS_PER_SEC);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      </a:t>
            </a:r>
            <a:r>
              <a:rPr lang="en-US" altLang="zh-CN" b="1" kern="0" dirty="0" err="1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cout</a:t>
            </a:r>
            <a:r>
              <a:rPr lang="en-US" altLang="zh-CN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 &lt;&lt; n &lt;&lt; ' ' &lt;&lt; counter &lt;&lt; ' ' &lt;&lt; seconds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           &lt;&lt; ' ' &lt;&lt; seconds / counter &lt;&lt; </a:t>
            </a:r>
            <a:r>
              <a:rPr lang="en-US" altLang="zh-CN" b="1" kern="0" dirty="0" err="1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endl</a:t>
            </a:r>
            <a:r>
              <a:rPr lang="en-US" altLang="zh-CN" b="1" kern="0" dirty="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;</a:t>
            </a:r>
          </a:p>
          <a:p>
            <a:pPr marL="228600" indent="-228600">
              <a:lnSpc>
                <a:spcPct val="90000"/>
              </a:lnSpc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      if (n == 1000) step = 1000;}</a:t>
            </a:r>
          </a:p>
          <a:p>
            <a:pPr marL="228600" indent="-2286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r>
              <a:rPr lang="en-US" altLang="zh-CN" smtClean="0"/>
              <a:t>2:</a:t>
            </a:r>
            <a:r>
              <a:rPr lang="zh-CN" altLang="en-US" smtClean="0"/>
              <a:t>多组逆序数列</a:t>
            </a:r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BDB485-37A2-482A-93D4-406C6652F0ED}" type="slidenum">
              <a:rPr lang="en-US" altLang="en-US" smtClean="0">
                <a:ea typeface="宋体" pitchFamily="2" charset="-122"/>
              </a:rPr>
              <a:pPr/>
              <a:t>81</a:t>
            </a:fld>
            <a:endParaRPr lang="en-US" altLang="en-US" smtClean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13970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规模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Insert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Bubble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0.0000000654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0.0000000950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0.000326347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0.00320588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0.00128235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0.013625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0.00495455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0.052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0.0206667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0.219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0.03125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0.327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0.453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0.624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0.812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1.295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本节课我们学习了：</a:t>
            </a: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评判程序性能的两个标准</a:t>
            </a:r>
            <a:endParaRPr lang="en-US" altLang="zh-CN" smtClean="0"/>
          </a:p>
          <a:p>
            <a:pPr lvl="1"/>
            <a:r>
              <a:rPr lang="zh-CN" altLang="en-US" smtClean="0"/>
              <a:t>空间复杂性</a:t>
            </a:r>
            <a:endParaRPr lang="en-US" altLang="zh-CN" smtClean="0"/>
          </a:p>
          <a:p>
            <a:pPr lvl="1"/>
            <a:r>
              <a:rPr lang="zh-CN" altLang="en-US" smtClean="0"/>
              <a:t>时间复杂性</a:t>
            </a:r>
            <a:endParaRPr lang="en-US" altLang="zh-CN" smtClean="0"/>
          </a:p>
          <a:p>
            <a:pPr lvl="2"/>
            <a:r>
              <a:rPr lang="zh-CN" altLang="en-US" smtClean="0"/>
              <a:t>分析法</a:t>
            </a:r>
            <a:r>
              <a:rPr lang="en-US" altLang="zh-CN" smtClean="0"/>
              <a:t>【</a:t>
            </a:r>
            <a:r>
              <a:rPr lang="zh-CN" altLang="en-US" smtClean="0">
                <a:solidFill>
                  <a:srgbClr val="FF0000"/>
                </a:solidFill>
              </a:rPr>
              <a:t>接下来会频繁用到</a:t>
            </a:r>
            <a:r>
              <a:rPr lang="en-US" altLang="zh-CN" smtClean="0"/>
              <a:t>】</a:t>
            </a:r>
          </a:p>
          <a:p>
            <a:pPr lvl="2"/>
            <a:r>
              <a:rPr lang="zh-CN" altLang="en-US" smtClean="0"/>
              <a:t>实验法</a:t>
            </a:r>
            <a:endParaRPr lang="en-US" altLang="zh-CN" smtClean="0"/>
          </a:p>
          <a:p>
            <a:pPr lvl="2"/>
            <a:endParaRPr lang="en-US" altLang="zh-CN" smtClean="0"/>
          </a:p>
          <a:p>
            <a:r>
              <a:rPr lang="zh-CN" altLang="en-US" smtClean="0"/>
              <a:t>掌握了四种比较简单的排序算法</a:t>
            </a: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FEE1CC-88A9-4923-9012-4D4AB4F2F1BA}" type="slidenum">
              <a:rPr lang="en-US" altLang="en-US" smtClean="0">
                <a:ea typeface="宋体" pitchFamily="2" charset="-122"/>
              </a:rPr>
              <a:pPr/>
              <a:t>82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能否通过实验，全面对比四种排序算法的优劣？实验结果与分析结果一致吗？</a:t>
            </a:r>
            <a:endParaRPr lang="en-US" altLang="zh-CN" smtClean="0"/>
          </a:p>
          <a:p>
            <a:r>
              <a:rPr lang="zh-CN" altLang="en-US" smtClean="0"/>
              <a:t>如果你在写完某个程序后发现运行特别慢，必须加以改进，该如何做？</a:t>
            </a: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595008-D5A2-4B4C-A5DF-4AD86CBF7BE9}" type="slidenum">
              <a:rPr lang="en-US" altLang="en-US" smtClean="0">
                <a:ea typeface="宋体" pitchFamily="2" charset="-122"/>
              </a:rPr>
              <a:pPr/>
              <a:t>83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D2C426-BC5E-4BFB-BD26-1630FCBADFE5}" type="slidenum">
              <a:rPr lang="en-US" altLang="en-US" smtClean="0">
                <a:ea typeface="宋体" pitchFamily="2" charset="-122"/>
              </a:rPr>
              <a:pPr/>
              <a:t>84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本章结束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方案一：占用尽量少的额外空间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917575" y="4146550"/>
            <a:ext cx="7369175" cy="1949450"/>
          </a:xfrm>
        </p:spPr>
        <p:txBody>
          <a:bodyPr/>
          <a:lstStyle/>
          <a:p>
            <a:r>
              <a:rPr lang="zh-CN" altLang="en-US" smtClean="0"/>
              <a:t>占用额外空间</a:t>
            </a:r>
            <a:r>
              <a:rPr lang="en-US" altLang="zh-CN" smtClean="0"/>
              <a:t>1</a:t>
            </a:r>
          </a:p>
          <a:p>
            <a:r>
              <a:rPr lang="zh-CN" altLang="en-US" smtClean="0"/>
              <a:t>消耗时间</a:t>
            </a:r>
            <a:r>
              <a:rPr lang="en-US" altLang="zh-CN" smtClean="0"/>
              <a:t>5T</a:t>
            </a: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DCEEF8-4F4A-4535-83AF-75A332B9D512}" type="slidenum">
              <a:rPr lang="en-US" altLang="en-US" smtClean="0">
                <a:ea typeface="宋体" pitchFamily="2" charset="-122"/>
              </a:rPr>
              <a:pPr/>
              <a:t>9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43025" y="2173288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239963" y="2173288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136900" y="2173288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033838" y="2173288"/>
            <a:ext cx="896937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007100" y="2173288"/>
            <a:ext cx="896938" cy="896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周转房</a:t>
            </a:r>
          </a:p>
        </p:txBody>
      </p:sp>
      <p:cxnSp>
        <p:nvCxnSpPr>
          <p:cNvPr id="36874" name="曲线连接符 10"/>
          <p:cNvCxnSpPr>
            <a:cxnSpLocks noChangeShapeType="1"/>
            <a:stCxn id="8" idx="0"/>
            <a:endCxn id="9" idx="0"/>
          </p:cNvCxnSpPr>
          <p:nvPr/>
        </p:nvCxnSpPr>
        <p:spPr bwMode="auto">
          <a:xfrm rot="5400000" flipH="1" flipV="1">
            <a:off x="5468938" y="1185862"/>
            <a:ext cx="1588" cy="1973263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6875" name="曲线连接符 12"/>
          <p:cNvCxnSpPr>
            <a:cxnSpLocks noChangeShapeType="1"/>
            <a:stCxn id="7" idx="2"/>
            <a:endCxn id="8" idx="2"/>
          </p:cNvCxnSpPr>
          <p:nvPr/>
        </p:nvCxnSpPr>
        <p:spPr bwMode="auto">
          <a:xfrm rot="16200000" flipH="1">
            <a:off x="4033838" y="2620963"/>
            <a:ext cx="1587" cy="8969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6876" name="曲线连接符 15"/>
          <p:cNvCxnSpPr>
            <a:cxnSpLocks noChangeShapeType="1"/>
            <a:stCxn id="6" idx="2"/>
            <a:endCxn id="7" idx="2"/>
          </p:cNvCxnSpPr>
          <p:nvPr/>
        </p:nvCxnSpPr>
        <p:spPr bwMode="auto">
          <a:xfrm rot="16200000" flipH="1">
            <a:off x="3136900" y="2620963"/>
            <a:ext cx="1587" cy="896938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6877" name="曲线连接符 18"/>
          <p:cNvCxnSpPr>
            <a:cxnSpLocks noChangeShapeType="1"/>
            <a:stCxn id="5" idx="2"/>
            <a:endCxn id="6" idx="2"/>
          </p:cNvCxnSpPr>
          <p:nvPr/>
        </p:nvCxnSpPr>
        <p:spPr bwMode="auto">
          <a:xfrm rot="16200000" flipH="1">
            <a:off x="2239963" y="2620963"/>
            <a:ext cx="1587" cy="896937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36878" name="曲线连接符 21"/>
          <p:cNvCxnSpPr>
            <a:cxnSpLocks noChangeShapeType="1"/>
            <a:stCxn id="9" idx="2"/>
            <a:endCxn id="5" idx="2"/>
          </p:cNvCxnSpPr>
          <p:nvPr/>
        </p:nvCxnSpPr>
        <p:spPr bwMode="auto">
          <a:xfrm rot="5400000">
            <a:off x="4123532" y="737394"/>
            <a:ext cx="1587" cy="4664075"/>
          </a:xfrm>
          <a:prstGeom prst="curvedConnector3">
            <a:avLst>
              <a:gd name="adj1" fmla="val 33143079"/>
            </a:avLst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36879" name="TextBox 25"/>
          <p:cNvSpPr txBox="1">
            <a:spLocks noChangeArrowheads="1"/>
          </p:cNvSpPr>
          <p:nvPr/>
        </p:nvSpPr>
        <p:spPr bwMode="auto">
          <a:xfrm>
            <a:off x="5289550" y="1635125"/>
            <a:ext cx="5381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1T</a:t>
            </a:r>
            <a:endParaRPr lang="zh-CN" altLang="en-US" sz="1600" b="1"/>
          </a:p>
        </p:txBody>
      </p:sp>
      <p:sp>
        <p:nvSpPr>
          <p:cNvPr id="36880" name="TextBox 26"/>
          <p:cNvSpPr txBox="1">
            <a:spLocks noChangeArrowheads="1"/>
          </p:cNvSpPr>
          <p:nvPr/>
        </p:nvSpPr>
        <p:spPr bwMode="auto">
          <a:xfrm>
            <a:off x="3854450" y="3090863"/>
            <a:ext cx="5381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2T</a:t>
            </a:r>
            <a:endParaRPr lang="zh-CN" altLang="en-US" sz="1600" b="1"/>
          </a:p>
        </p:txBody>
      </p:sp>
      <p:sp>
        <p:nvSpPr>
          <p:cNvPr id="36881" name="TextBox 27"/>
          <p:cNvSpPr txBox="1">
            <a:spLocks noChangeArrowheads="1"/>
          </p:cNvSpPr>
          <p:nvPr/>
        </p:nvSpPr>
        <p:spPr bwMode="auto">
          <a:xfrm>
            <a:off x="2957513" y="3090863"/>
            <a:ext cx="5381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3T</a:t>
            </a:r>
            <a:endParaRPr lang="zh-CN" altLang="en-US" sz="1600" b="1"/>
          </a:p>
        </p:txBody>
      </p:sp>
      <p:sp>
        <p:nvSpPr>
          <p:cNvPr id="36882" name="TextBox 28"/>
          <p:cNvSpPr txBox="1">
            <a:spLocks noChangeArrowheads="1"/>
          </p:cNvSpPr>
          <p:nvPr/>
        </p:nvSpPr>
        <p:spPr bwMode="auto">
          <a:xfrm>
            <a:off x="2060575" y="3090863"/>
            <a:ext cx="5381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4T</a:t>
            </a:r>
            <a:endParaRPr lang="zh-CN" altLang="en-US" sz="1600" b="1"/>
          </a:p>
        </p:txBody>
      </p:sp>
      <p:sp>
        <p:nvSpPr>
          <p:cNvPr id="36883" name="TextBox 29"/>
          <p:cNvSpPr txBox="1">
            <a:spLocks noChangeArrowheads="1"/>
          </p:cNvSpPr>
          <p:nvPr/>
        </p:nvSpPr>
        <p:spPr bwMode="auto">
          <a:xfrm>
            <a:off x="4006850" y="3449638"/>
            <a:ext cx="5381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5T</a:t>
            </a:r>
            <a:endParaRPr lang="zh-CN" altLang="en-US" sz="1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17643</TotalTime>
  <Words>4465</Words>
  <Application>Microsoft Office PowerPoint</Application>
  <PresentationFormat>全屏显示(4:3)</PresentationFormat>
  <Paragraphs>896</Paragraphs>
  <Slides>84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103" baseType="lpstr">
      <vt:lpstr>Arial Unicode MS</vt:lpstr>
      <vt:lpstr>仿宋_GB2312</vt:lpstr>
      <vt:lpstr>黑体</vt:lpstr>
      <vt:lpstr>楷体</vt:lpstr>
      <vt:lpstr>宋体</vt:lpstr>
      <vt:lpstr>Arial</vt:lpstr>
      <vt:lpstr>Tahoma</vt:lpstr>
      <vt:lpstr>Times New Roman</vt:lpstr>
      <vt:lpstr>Wingdings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第2-3章  程序性能与渐进分析</vt:lpstr>
      <vt:lpstr>回顾</vt:lpstr>
      <vt:lpstr>程序测试示例</vt:lpstr>
      <vt:lpstr>程序测试示例</vt:lpstr>
      <vt:lpstr>程序测试用例</vt:lpstr>
      <vt:lpstr>测试过程</vt:lpstr>
      <vt:lpstr>主要内容</vt:lpstr>
      <vt:lpstr>提出问题：如何评价算法？</vt:lpstr>
      <vt:lpstr>方案一：占用尽量少的额外空间</vt:lpstr>
      <vt:lpstr>方案二：在最短时间内完成</vt:lpstr>
      <vt:lpstr>结论</vt:lpstr>
      <vt:lpstr>影响程序性能评价的因素</vt:lpstr>
      <vt:lpstr>空间复杂性</vt:lpstr>
      <vt:lpstr>数据空间：VC++中变量所占空间</vt:lpstr>
      <vt:lpstr>程序空间分析</vt:lpstr>
      <vt:lpstr>空间复杂性分析例1:累加</vt:lpstr>
      <vt:lpstr>空间复杂性分析例2：阶乘</vt:lpstr>
      <vt:lpstr>小结</vt:lpstr>
      <vt:lpstr>主要内容</vt:lpstr>
      <vt:lpstr>时空分析对比</vt:lpstr>
      <vt:lpstr>应该摒弃的指标</vt:lpstr>
      <vt:lpstr>应该采用的指标</vt:lpstr>
      <vt:lpstr>操作计数分析示例：多项式求值</vt:lpstr>
      <vt:lpstr>多项式求值优化</vt:lpstr>
      <vt:lpstr>H1.四种排序算法及其操作分析</vt:lpstr>
      <vt:lpstr>计数排序：思想</vt:lpstr>
      <vt:lpstr>计数排序：示例</vt:lpstr>
      <vt:lpstr>计数排序：代码和分析</vt:lpstr>
      <vt:lpstr>计数排序改进思想</vt:lpstr>
      <vt:lpstr>改进计数排序</vt:lpstr>
      <vt:lpstr>选择排序：思想</vt:lpstr>
      <vt:lpstr>选择排序：示例</vt:lpstr>
      <vt:lpstr>选择排序：示例2</vt:lpstr>
      <vt:lpstr>选择排序：代码和分析</vt:lpstr>
      <vt:lpstr>选择排序：改进思想</vt:lpstr>
      <vt:lpstr>改进选择排序</vt:lpstr>
      <vt:lpstr>冒泡排序：思想</vt:lpstr>
      <vt:lpstr>冒泡排序：示例</vt:lpstr>
      <vt:lpstr>冒泡排序：示例2</vt:lpstr>
      <vt:lpstr>冒泡排序：代码和分析</vt:lpstr>
      <vt:lpstr>改进冒泡排序</vt:lpstr>
      <vt:lpstr>插入排序：思想</vt:lpstr>
      <vt:lpstr>插入排序：示例</vt:lpstr>
      <vt:lpstr>插入排序示例2</vt:lpstr>
      <vt:lpstr>插入排序示例2</vt:lpstr>
      <vt:lpstr>插入排序：代码和分析</vt:lpstr>
      <vt:lpstr>补充：稳定（stable）排序</vt:lpstr>
      <vt:lpstr>H1小结</vt:lpstr>
      <vt:lpstr>H1小结（续）</vt:lpstr>
      <vt:lpstr>主要内容</vt:lpstr>
      <vt:lpstr>问题提出</vt:lpstr>
      <vt:lpstr>复杂度的渐进性质</vt:lpstr>
      <vt:lpstr>H2.大写Ο符号</vt:lpstr>
      <vt:lpstr>常用做g的简单函数</vt:lpstr>
      <vt:lpstr>大O符号例子</vt:lpstr>
      <vt:lpstr>大O符号例子（续）</vt:lpstr>
      <vt:lpstr>大O符号例子（续）</vt:lpstr>
      <vt:lpstr>大O符号例子（续）</vt:lpstr>
      <vt:lpstr>错误界限</vt:lpstr>
      <vt:lpstr>错误界限（续）</vt:lpstr>
      <vt:lpstr>多项式的阶</vt:lpstr>
      <vt:lpstr>大O原理图示</vt:lpstr>
      <vt:lpstr>H2小结</vt:lpstr>
      <vt:lpstr>Ω符号</vt:lpstr>
      <vt:lpstr>Ω符号例子</vt:lpstr>
      <vt:lpstr>Ω符号例子（续）</vt:lpstr>
      <vt:lpstr>关于Ω的多项式定理</vt:lpstr>
      <vt:lpstr>Ω原理图示</vt:lpstr>
      <vt:lpstr>Θ符号</vt:lpstr>
      <vt:lpstr>Θ符号例子</vt:lpstr>
      <vt:lpstr>PowerPoint 演示文稿</vt:lpstr>
      <vt:lpstr>小写o符号</vt:lpstr>
      <vt:lpstr>主要内容</vt:lpstr>
      <vt:lpstr>实际复杂性</vt:lpstr>
      <vt:lpstr>各种函数的渐进变化表</vt:lpstr>
      <vt:lpstr>各种函数的渐进曲线图</vt:lpstr>
      <vt:lpstr>实际性能测量：Insert VS Bubble</vt:lpstr>
      <vt:lpstr>实验1：一组逆序数列</vt:lpstr>
      <vt:lpstr>实验1:一组逆序数列</vt:lpstr>
      <vt:lpstr>实验2：多组逆序数据</vt:lpstr>
      <vt:lpstr>实验2:多组逆序数列</vt:lpstr>
      <vt:lpstr>本节课我们学习了：</vt:lpstr>
      <vt:lpstr>思考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samsung</cp:lastModifiedBy>
  <cp:revision>1072</cp:revision>
  <cp:lastPrinted>2022-09-27T04:20:19Z</cp:lastPrinted>
  <dcterms:created xsi:type="dcterms:W3CDTF">2008-01-10T01:45:22Z</dcterms:created>
  <dcterms:modified xsi:type="dcterms:W3CDTF">2022-09-27T04:20:33Z</dcterms:modified>
</cp:coreProperties>
</file>