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121"/>
  </p:notesMasterIdLst>
  <p:sldIdLst>
    <p:sldId id="256" r:id="rId10"/>
    <p:sldId id="623" r:id="rId11"/>
    <p:sldId id="624" r:id="rId12"/>
    <p:sldId id="625" r:id="rId13"/>
    <p:sldId id="626" r:id="rId14"/>
    <p:sldId id="627" r:id="rId15"/>
    <p:sldId id="257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622" r:id="rId27"/>
    <p:sldId id="522" r:id="rId28"/>
    <p:sldId id="523" r:id="rId29"/>
    <p:sldId id="524" r:id="rId30"/>
    <p:sldId id="525" r:id="rId31"/>
    <p:sldId id="526" r:id="rId32"/>
    <p:sldId id="527" r:id="rId33"/>
    <p:sldId id="540" r:id="rId34"/>
    <p:sldId id="528" r:id="rId35"/>
    <p:sldId id="541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2" r:id="rId48"/>
    <p:sldId id="509" r:id="rId49"/>
    <p:sldId id="543" r:id="rId50"/>
    <p:sldId id="544" r:id="rId51"/>
    <p:sldId id="555" r:id="rId52"/>
    <p:sldId id="545" r:id="rId53"/>
    <p:sldId id="547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10" r:id="rId62"/>
    <p:sldId id="556" r:id="rId63"/>
    <p:sldId id="557" r:id="rId64"/>
    <p:sldId id="558" r:id="rId65"/>
    <p:sldId id="559" r:id="rId66"/>
    <p:sldId id="560" r:id="rId67"/>
    <p:sldId id="561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81" r:id="rId79"/>
    <p:sldId id="574" r:id="rId80"/>
    <p:sldId id="575" r:id="rId81"/>
    <p:sldId id="576" r:id="rId82"/>
    <p:sldId id="577" r:id="rId83"/>
    <p:sldId id="578" r:id="rId84"/>
    <p:sldId id="579" r:id="rId85"/>
    <p:sldId id="580" r:id="rId86"/>
    <p:sldId id="621" r:id="rId87"/>
    <p:sldId id="511" r:id="rId88"/>
    <p:sldId id="582" r:id="rId89"/>
    <p:sldId id="583" r:id="rId90"/>
    <p:sldId id="584" r:id="rId91"/>
    <p:sldId id="585" r:id="rId92"/>
    <p:sldId id="586" r:id="rId93"/>
    <p:sldId id="587" r:id="rId94"/>
    <p:sldId id="588" r:id="rId95"/>
    <p:sldId id="589" r:id="rId96"/>
    <p:sldId id="590" r:id="rId97"/>
    <p:sldId id="591" r:id="rId98"/>
    <p:sldId id="592" r:id="rId99"/>
    <p:sldId id="593" r:id="rId100"/>
    <p:sldId id="594" r:id="rId101"/>
    <p:sldId id="595" r:id="rId102"/>
    <p:sldId id="596" r:id="rId103"/>
    <p:sldId id="597" r:id="rId104"/>
    <p:sldId id="598" r:id="rId105"/>
    <p:sldId id="599" r:id="rId106"/>
    <p:sldId id="600" r:id="rId107"/>
    <p:sldId id="601" r:id="rId108"/>
    <p:sldId id="602" r:id="rId109"/>
    <p:sldId id="603" r:id="rId110"/>
    <p:sldId id="604" r:id="rId111"/>
    <p:sldId id="605" r:id="rId112"/>
    <p:sldId id="606" r:id="rId113"/>
    <p:sldId id="607" r:id="rId114"/>
    <p:sldId id="608" r:id="rId115"/>
    <p:sldId id="609" r:id="rId116"/>
    <p:sldId id="610" r:id="rId117"/>
    <p:sldId id="611" r:id="rId118"/>
    <p:sldId id="290" r:id="rId119"/>
    <p:sldId id="267" r:id="rId1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CC"/>
    <a:srgbClr val="009900"/>
    <a:srgbClr val="008000"/>
    <a:srgbClr val="FFFFCC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86" d="100"/>
          <a:sy n="86" d="100"/>
        </p:scale>
        <p:origin x="119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117" Type="http://schemas.openxmlformats.org/officeDocument/2006/relationships/slide" Target="slides/slide108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112" Type="http://schemas.openxmlformats.org/officeDocument/2006/relationships/slide" Target="slides/slide103.xml"/><Relationship Id="rId16" Type="http://schemas.openxmlformats.org/officeDocument/2006/relationships/slide" Target="slides/slide7.xml"/><Relationship Id="rId107" Type="http://schemas.openxmlformats.org/officeDocument/2006/relationships/slide" Target="slides/slide98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102" Type="http://schemas.openxmlformats.org/officeDocument/2006/relationships/slide" Target="slides/slide93.xml"/><Relationship Id="rId12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1.xml"/><Relationship Id="rId95" Type="http://schemas.openxmlformats.org/officeDocument/2006/relationships/slide" Target="slides/slide86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113" Type="http://schemas.openxmlformats.org/officeDocument/2006/relationships/slide" Target="slides/slide104.xml"/><Relationship Id="rId118" Type="http://schemas.openxmlformats.org/officeDocument/2006/relationships/slide" Target="slides/slide109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59" Type="http://schemas.openxmlformats.org/officeDocument/2006/relationships/slide" Target="slides/slide50.xml"/><Relationship Id="rId103" Type="http://schemas.openxmlformats.org/officeDocument/2006/relationships/slide" Target="slides/slide94.xml"/><Relationship Id="rId108" Type="http://schemas.openxmlformats.org/officeDocument/2006/relationships/slide" Target="slides/slide99.xml"/><Relationship Id="rId124" Type="http://schemas.openxmlformats.org/officeDocument/2006/relationships/theme" Target="theme/theme1.xml"/><Relationship Id="rId54" Type="http://schemas.openxmlformats.org/officeDocument/2006/relationships/slide" Target="slides/slide45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91" Type="http://schemas.openxmlformats.org/officeDocument/2006/relationships/slide" Target="slides/slide82.xml"/><Relationship Id="rId96" Type="http://schemas.openxmlformats.org/officeDocument/2006/relationships/slide" Target="slides/slide8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49" Type="http://schemas.openxmlformats.org/officeDocument/2006/relationships/slide" Target="slides/slide40.xml"/><Relationship Id="rId114" Type="http://schemas.openxmlformats.org/officeDocument/2006/relationships/slide" Target="slides/slide105.xml"/><Relationship Id="rId119" Type="http://schemas.openxmlformats.org/officeDocument/2006/relationships/slide" Target="slides/slide110.xml"/><Relationship Id="rId44" Type="http://schemas.openxmlformats.org/officeDocument/2006/relationships/slide" Target="slides/slide35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109" Type="http://schemas.openxmlformats.org/officeDocument/2006/relationships/slide" Target="slides/slide10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97" Type="http://schemas.openxmlformats.org/officeDocument/2006/relationships/slide" Target="slides/slide88.xml"/><Relationship Id="rId104" Type="http://schemas.openxmlformats.org/officeDocument/2006/relationships/slide" Target="slides/slide95.xml"/><Relationship Id="rId120" Type="http://schemas.openxmlformats.org/officeDocument/2006/relationships/slide" Target="slides/slide111.xml"/><Relationship Id="rId12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110" Type="http://schemas.openxmlformats.org/officeDocument/2006/relationships/slide" Target="slides/slide101.xml"/><Relationship Id="rId115" Type="http://schemas.openxmlformats.org/officeDocument/2006/relationships/slide" Target="slides/slide106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Relationship Id="rId100" Type="http://schemas.openxmlformats.org/officeDocument/2006/relationships/slide" Target="slides/slide91.xml"/><Relationship Id="rId105" Type="http://schemas.openxmlformats.org/officeDocument/2006/relationships/slide" Target="slides/slide9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93" Type="http://schemas.openxmlformats.org/officeDocument/2006/relationships/slide" Target="slides/slide84.xml"/><Relationship Id="rId98" Type="http://schemas.openxmlformats.org/officeDocument/2006/relationships/slide" Target="slides/slide89.xml"/><Relationship Id="rId12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6.xml"/><Relationship Id="rId46" Type="http://schemas.openxmlformats.org/officeDocument/2006/relationships/slide" Target="slides/slide37.xml"/><Relationship Id="rId67" Type="http://schemas.openxmlformats.org/officeDocument/2006/relationships/slide" Target="slides/slide58.xml"/><Relationship Id="rId116" Type="http://schemas.openxmlformats.org/officeDocument/2006/relationships/slide" Target="slides/slide10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62" Type="http://schemas.openxmlformats.org/officeDocument/2006/relationships/slide" Target="slides/slide53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111" Type="http://schemas.openxmlformats.org/officeDocument/2006/relationships/slide" Target="slides/slide102.xml"/><Relationship Id="rId15" Type="http://schemas.openxmlformats.org/officeDocument/2006/relationships/slide" Target="slides/slide6.xml"/><Relationship Id="rId36" Type="http://schemas.openxmlformats.org/officeDocument/2006/relationships/slide" Target="slides/slide27.xml"/><Relationship Id="rId57" Type="http://schemas.openxmlformats.org/officeDocument/2006/relationships/slide" Target="slides/slide48.xml"/><Relationship Id="rId106" Type="http://schemas.openxmlformats.org/officeDocument/2006/relationships/slide" Target="slides/slide97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52" Type="http://schemas.openxmlformats.org/officeDocument/2006/relationships/slide" Target="slides/slide43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94" Type="http://schemas.openxmlformats.org/officeDocument/2006/relationships/slide" Target="slides/slide85.xml"/><Relationship Id="rId99" Type="http://schemas.openxmlformats.org/officeDocument/2006/relationships/slide" Target="slides/slide90.xml"/><Relationship Id="rId101" Type="http://schemas.openxmlformats.org/officeDocument/2006/relationships/slide" Target="slides/slide92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E1958E-2158-4F76-B324-44B31A1BE7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4307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E784D-63B0-4156-94D2-B131D66A2C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76B9C-3254-407D-B767-7425C43720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2AE3C-DCA3-43F0-AC89-64ED1782EEE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F8506-C55C-4614-BF3B-BAFB640819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3D79D-69AC-409F-AA09-4531BE65BE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2BAB-7820-45F8-99CB-43A6BBBA15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163C0-6041-425D-900F-9CCA2E7BA5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13F1F-9863-433C-9366-9785F8617F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09FC-4845-4284-AD01-2E547F8266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31EC-9434-4025-A870-CEA623C247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B535-DEA3-4E01-A062-419D1B5470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E9B8-1A1D-47A2-9186-7DA35A26D8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4878-6A80-4D69-BD51-62ACA7CB8B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1DA9F-3A72-4923-9370-2C09649438E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AA212-1967-4C15-BF63-41C8C4C9C7A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31951-8F7A-4FE8-8A3E-E50CF40D33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13E8-D0DF-44D3-A855-35FA3D708B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C4CFF-5DE6-474E-842B-120334CA66E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65B31-F6C9-4E24-95F0-F868D4EA7D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EF009-0FDC-4C0D-B68F-76A72CA824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26E3-BACE-4894-9462-CD61797EBBC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CF0BC-406D-4733-863E-B619232064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CCF30-755C-42E1-9E53-FB7DD07F57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BCE16-12D7-4796-A692-91644A57C2E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0EE93-D85F-4024-BBEA-CB10265212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5297C-68CB-4AF2-965C-E59E92372DB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42218-44C2-4B3E-8F1C-F8D2478173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346B-F14E-4431-A668-43B0452A3F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27FE1-BF2C-4D1B-8425-8D4496D683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2B3AF-93ED-4A3F-8B88-A23181FC13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93888-409C-4790-A589-DB60F99EC03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87FF6-45EF-49F5-98C8-057DECF95A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4AB29-BA74-4267-8724-DF99B31E5C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B75AE-B341-439E-8092-E295B99441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A3550-4049-48E3-986A-4CB00C38D7D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7BB2D-0743-4472-8401-D53B3924E4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58ECC-4EE8-4899-A746-798BD289F6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B4A3-002F-403E-A00B-2D30609A37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70C27-B8FB-4A4A-9D23-F86FBDE728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9306C-2227-40CB-B820-7795908F5ED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4545-E719-48DF-B845-9B1482A4EE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B7926-641C-4B65-81E9-34405CAF19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6172D-2923-4C9A-8928-91ECCB2547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B5E81-E49A-4A44-933E-324A6C9E55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D43D-A64B-4A75-B3F7-EA190243068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5C59D-4602-46EE-B0CE-D121967423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0B12-C23E-44EB-93B9-863DB191D3A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CA9B2-701A-45FB-BF3C-8556DD483F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7A0A0-D966-4AEB-BE01-07A0FB3C234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7440E-B9BA-4BD9-B778-9FB05B5D73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68BFE-20E8-4D49-B362-8DE364C4D3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B348B-796C-400B-8C16-8587AE0746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94B8-42F9-4AD2-8518-9D6C764CA2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E4C86-F345-4BC3-8ED1-FE1720392A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79240-D61E-42CB-8337-738213DA6E6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CC5A2-0EC1-4948-905D-B99E948E2E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8C71-3843-4D37-A60F-F0E87BCDDD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227F8-B284-435A-8AE7-80BBFF9FE8A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88A3-4702-4CC4-AE34-04B19483E91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61E41-A076-4CB8-A723-D228EE06E55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29166-98E5-4630-BA14-D14D69407F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AC98-F18E-48CD-9A1B-CABB6621E9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DA0F6-5EE3-4AA5-AEC2-722D42D235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55054-48B3-40FB-ABB1-2E6C782699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867BD-CAB3-4C59-8AD8-0996C0F7C3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57FA9-E58E-4B80-A0A9-B12C44C375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F673-60FF-4EBA-B402-8B2439F9F9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D5511-42A1-45E3-92F8-74924AD2B0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AC619-B584-4DA4-A8B4-071999DDB0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B08E3-69AE-4AA3-AEB3-D3440F841BD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AEFF-2724-4A6C-BD12-C400A2DFF6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2391E-6E43-4B43-8F9C-67CFE79210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EDE1A-2A7D-4928-9393-8F4FC8C12D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8BDA-453A-4760-883C-2BC418A61C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653B-6814-4900-A218-7DC3532EDFB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C789C-F465-4616-AFFD-480EAD4BEF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57F1-93FC-4F81-BAC4-16B1A646F9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1A70C-FA1C-4D5F-8702-E3C8B4E12AC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7A1C5-EEA7-4DFA-A571-B5C492F553A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2601B-7F1D-4114-9D1F-6FAFC32120D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F0DDD-9CE8-454B-83FD-E2BB3F6DCA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0C641-773D-4404-8136-72F008E88ED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3ECD9-358F-4811-AC43-BB617A9B69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D5C7-1C0F-4792-B596-BAEC1B9D3D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1D42-0304-4DA6-B28C-A22BACE072B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EF33F-28FD-476D-8EFE-A9E069EB93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F408E-5E75-4719-AF23-F675827EA54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1A568-1225-4EAC-86ED-D952754A940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42BBD-0820-42C1-B8D3-C4518040F79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F17E5-54FA-400E-B583-4C9288F561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EE4B1-6193-460F-B63E-859958C545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20D88-0C0A-441A-896F-3F3625B8D9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906158F-788D-4E1B-8103-BF66B6BAD6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4104" name="组合 15"/>
          <p:cNvGrpSpPr>
            <a:grpSpLocks/>
          </p:cNvGrpSpPr>
          <p:nvPr userDrawn="1"/>
        </p:nvGrpSpPr>
        <p:grpSpPr bwMode="auto">
          <a:xfrm>
            <a:off x="395288" y="6200775"/>
            <a:ext cx="2921000" cy="541338"/>
            <a:chOff x="4716016" y="5877352"/>
            <a:chExt cx="2920269" cy="540000"/>
          </a:xfrm>
        </p:grpSpPr>
        <p:pic>
          <p:nvPicPr>
            <p:cNvPr id="4105" name="Picture 3" descr="badge-logon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34" y="5970783"/>
              <a:ext cx="2344151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5413" r:id="rId1"/>
    <p:sldLayoutId id="2147495323" r:id="rId2"/>
    <p:sldLayoutId id="2147495324" r:id="rId3"/>
    <p:sldLayoutId id="2147495325" r:id="rId4"/>
    <p:sldLayoutId id="2147495326" r:id="rId5"/>
    <p:sldLayoutId id="2147495327" r:id="rId6"/>
    <p:sldLayoutId id="2147495328" r:id="rId7"/>
    <p:sldLayoutId id="2147495329" r:id="rId8"/>
    <p:sldLayoutId id="2147495330" r:id="rId9"/>
    <p:sldLayoutId id="2147495331" r:id="rId10"/>
    <p:sldLayoutId id="2147495332" r:id="rId11"/>
    <p:sldLayoutId id="2147495414" r:id="rId12"/>
    <p:sldLayoutId id="2147495415" r:id="rId13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131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50EF156-BDD0-445D-B798-82134C8049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416" r:id="rId1"/>
    <p:sldLayoutId id="2147495333" r:id="rId2"/>
    <p:sldLayoutId id="2147495334" r:id="rId3"/>
    <p:sldLayoutId id="2147495335" r:id="rId4"/>
    <p:sldLayoutId id="2147495336" r:id="rId5"/>
    <p:sldLayoutId id="2147495337" r:id="rId6"/>
    <p:sldLayoutId id="2147495338" r:id="rId7"/>
    <p:sldLayoutId id="2147495339" r:id="rId8"/>
    <p:sldLayoutId id="2147495340" r:id="rId9"/>
    <p:sldLayoutId id="2147495341" r:id="rId10"/>
    <p:sldLayoutId id="2147495342" r:id="rId11"/>
    <p:sldLayoutId id="214749541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615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7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32E25-B974-4C9A-BD8C-1D1BC9DDCA2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418" r:id="rId1"/>
    <p:sldLayoutId id="2147495343" r:id="rId2"/>
    <p:sldLayoutId id="2147495344" r:id="rId3"/>
    <p:sldLayoutId id="2147495345" r:id="rId4"/>
    <p:sldLayoutId id="2147495346" r:id="rId5"/>
    <p:sldLayoutId id="2147495347" r:id="rId6"/>
    <p:sldLayoutId id="2147495348" r:id="rId7"/>
    <p:sldLayoutId id="2147495349" r:id="rId8"/>
    <p:sldLayoutId id="2147495350" r:id="rId9"/>
    <p:sldLayoutId id="2147495351" r:id="rId10"/>
    <p:sldLayoutId id="2147495352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7179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1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4E0E10D-C405-49F3-8C83-17EB8A036D2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7176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419" r:id="rId1"/>
    <p:sldLayoutId id="2147495353" r:id="rId2"/>
    <p:sldLayoutId id="2147495354" r:id="rId3"/>
    <p:sldLayoutId id="2147495355" r:id="rId4"/>
    <p:sldLayoutId id="2147495356" r:id="rId5"/>
    <p:sldLayoutId id="2147495357" r:id="rId6"/>
    <p:sldLayoutId id="2147495358" r:id="rId7"/>
    <p:sldLayoutId id="2147495359" r:id="rId8"/>
    <p:sldLayoutId id="2147495360" r:id="rId9"/>
    <p:sldLayoutId id="2147495361" r:id="rId10"/>
    <p:sldLayoutId id="214749536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820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195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F7F0009-1125-42B3-A7ED-AC092B9BB7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19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420" r:id="rId1"/>
    <p:sldLayoutId id="2147495363" r:id="rId2"/>
    <p:sldLayoutId id="2147495364" r:id="rId3"/>
    <p:sldLayoutId id="2147495365" r:id="rId4"/>
    <p:sldLayoutId id="2147495366" r:id="rId5"/>
    <p:sldLayoutId id="2147495367" r:id="rId6"/>
    <p:sldLayoutId id="2147495368" r:id="rId7"/>
    <p:sldLayoutId id="2147495369" r:id="rId8"/>
    <p:sldLayoutId id="2147495370" r:id="rId9"/>
    <p:sldLayoutId id="2147495371" r:id="rId10"/>
    <p:sldLayoutId id="214749537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9AD6EDA-5C19-4173-B4AF-2EFCE8117C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421" r:id="rId1"/>
    <p:sldLayoutId id="2147495373" r:id="rId2"/>
    <p:sldLayoutId id="2147495374" r:id="rId3"/>
    <p:sldLayoutId id="2147495375" r:id="rId4"/>
    <p:sldLayoutId id="2147495376" r:id="rId5"/>
    <p:sldLayoutId id="2147495377" r:id="rId6"/>
    <p:sldLayoutId id="2147495378" r:id="rId7"/>
    <p:sldLayoutId id="2147495379" r:id="rId8"/>
    <p:sldLayoutId id="2147495380" r:id="rId9"/>
    <p:sldLayoutId id="2147495381" r:id="rId10"/>
    <p:sldLayoutId id="21474953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1025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3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25DEEE4-34C6-401B-8E51-848337398DD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4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422" r:id="rId1"/>
    <p:sldLayoutId id="2147495383" r:id="rId2"/>
    <p:sldLayoutId id="2147495384" r:id="rId3"/>
    <p:sldLayoutId id="2147495385" r:id="rId4"/>
    <p:sldLayoutId id="2147495386" r:id="rId5"/>
    <p:sldLayoutId id="2147495387" r:id="rId6"/>
    <p:sldLayoutId id="2147495388" r:id="rId7"/>
    <p:sldLayoutId id="2147495389" r:id="rId8"/>
    <p:sldLayoutId id="2147495390" r:id="rId9"/>
    <p:sldLayoutId id="2147495391" r:id="rId10"/>
    <p:sldLayoutId id="214749539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BE20014-DA5F-494D-B80C-96F859F64B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27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423" r:id="rId1"/>
    <p:sldLayoutId id="2147495393" r:id="rId2"/>
    <p:sldLayoutId id="2147495394" r:id="rId3"/>
    <p:sldLayoutId id="2147495395" r:id="rId4"/>
    <p:sldLayoutId id="2147495396" r:id="rId5"/>
    <p:sldLayoutId id="2147495397" r:id="rId6"/>
    <p:sldLayoutId id="2147495398" r:id="rId7"/>
    <p:sldLayoutId id="2147495399" r:id="rId8"/>
    <p:sldLayoutId id="2147495400" r:id="rId9"/>
    <p:sldLayoutId id="2147495401" r:id="rId10"/>
    <p:sldLayoutId id="2147495402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2299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1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C413516-8C6B-4238-A144-CA718E4281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424" r:id="rId1"/>
    <p:sldLayoutId id="2147495403" r:id="rId2"/>
    <p:sldLayoutId id="2147495404" r:id="rId3"/>
    <p:sldLayoutId id="2147495405" r:id="rId4"/>
    <p:sldLayoutId id="2147495406" r:id="rId5"/>
    <p:sldLayoutId id="2147495407" r:id="rId6"/>
    <p:sldLayoutId id="2147495408" r:id="rId7"/>
    <p:sldLayoutId id="2147495409" r:id="rId8"/>
    <p:sldLayoutId id="2147495410" r:id="rId9"/>
    <p:sldLayoutId id="2147495411" r:id="rId10"/>
    <p:sldLayoutId id="214749541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png"/><Relationship Id="rId4" Type="http://schemas.openxmlformats.org/officeDocument/2006/relationships/image" Target="../media/image31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第</a:t>
            </a:r>
            <a:r>
              <a:rPr lang="en-US" altLang="zh-CN">
                <a:ea typeface="宋体" pitchFamily="2" charset="-122"/>
              </a:rPr>
              <a:t>7</a:t>
            </a:r>
            <a:r>
              <a:rPr lang="zh-CN" altLang="en-US">
                <a:ea typeface="宋体" pitchFamily="2" charset="-122"/>
              </a:rPr>
              <a:t>章  数组和矩阵</a:t>
            </a:r>
          </a:p>
        </p:txBody>
      </p:sp>
      <p:sp>
        <p:nvSpPr>
          <p:cNvPr id="2560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----</a:t>
            </a:r>
            <a:r>
              <a:rPr lang="zh-CN" altLang="en-US">
                <a:ea typeface="宋体" pitchFamily="2" charset="-122"/>
              </a:rPr>
              <a:t>改头换面：从数据结构的视角重新诠释这两个概念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中的数组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/>
              <a:t>索引（下标）形式：</a:t>
            </a:r>
          </a:p>
          <a:p>
            <a:pPr lvl="1" eaLnBrk="1" hangingPunct="1"/>
            <a:r>
              <a:rPr lang="en-US" altLang="zh-CN"/>
              <a:t>[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][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][</a:t>
            </a:r>
            <a:r>
              <a:rPr lang="en-US" altLang="zh-CN" i="1"/>
              <a:t>i</a:t>
            </a:r>
            <a:r>
              <a:rPr lang="en-US" altLang="zh-CN" baseline="-25000"/>
              <a:t>3</a:t>
            </a:r>
            <a:r>
              <a:rPr lang="en-US" altLang="zh-CN"/>
              <a:t>]...[</a:t>
            </a:r>
            <a:r>
              <a:rPr lang="en-US" altLang="zh-CN" i="1"/>
              <a:t>i</a:t>
            </a:r>
            <a:r>
              <a:rPr lang="en-US" altLang="zh-CN" i="1" baseline="-25000"/>
              <a:t>k</a:t>
            </a:r>
            <a:r>
              <a:rPr lang="en-US" altLang="zh-CN"/>
              <a:t>]</a:t>
            </a:r>
          </a:p>
          <a:p>
            <a:pPr lvl="1" eaLnBrk="1" hangingPunct="1"/>
            <a:r>
              <a:rPr lang="en-US" altLang="zh-CN" i="1"/>
              <a:t>i</a:t>
            </a:r>
            <a:r>
              <a:rPr lang="en-US" altLang="zh-CN" i="1" baseline="-25000"/>
              <a:t>j</a:t>
            </a:r>
            <a:r>
              <a:rPr lang="en-US" altLang="zh-CN"/>
              <a:t>——</a:t>
            </a:r>
            <a:r>
              <a:rPr lang="zh-CN" altLang="en-US"/>
              <a:t>非负整数</a:t>
            </a:r>
          </a:p>
          <a:p>
            <a:pPr lvl="1" eaLnBrk="1" hangingPunct="1"/>
            <a:r>
              <a:rPr lang="en-US" altLang="zh-CN" i="1"/>
              <a:t>k</a:t>
            </a:r>
            <a:r>
              <a:rPr lang="en-US" altLang="zh-CN"/>
              <a:t>=1——</a:t>
            </a:r>
            <a:r>
              <a:rPr lang="zh-CN" altLang="en-US"/>
              <a:t>一维数组，</a:t>
            </a:r>
            <a:r>
              <a:rPr lang="en-US" altLang="zh-CN" i="1"/>
              <a:t>k=</a:t>
            </a:r>
            <a:r>
              <a:rPr lang="en-US" altLang="zh-CN"/>
              <a:t>2——</a:t>
            </a:r>
            <a:r>
              <a:rPr lang="zh-CN" altLang="en-US"/>
              <a:t>二维数组，</a:t>
            </a:r>
            <a:r>
              <a:rPr lang="en-US" altLang="zh-CN"/>
              <a:t>…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75BEDA-5422-4E89-BA00-4A68B23DD564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矩阵相加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void SparseMatrix&lt;T&gt;::Add(const SparseMatrix&lt;T&gt; &amp;b,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                SparseMatrix&lt;T&gt; &amp;c) const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Compute c = (*this) + b.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8000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// verify compatibility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(rows != b.rows || cols != b.cols)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throw SizeMismatch();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incompatible matrices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8000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// set characteristics of result c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c.rows = rows;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c.cols = cols;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c.terms = 0;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initial value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8000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两个指针，用于遍历*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this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和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b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，实现对应元素相加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int ct = 0, cb = 0;</a:t>
            </a:r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C350C-2242-49C7-929E-729A2F108802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矩阵相加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// move through *this and b adding like terms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while (ct &lt; terms &amp;&amp; cb &lt; b.terms)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计算两个元素的行主次序编号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int indt = a[ct].row * cols + a[ct].col;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int indb = b.a[cb].row * cols + b.a[cb].col;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if (indt &lt; indb) {	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b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的元素次序靠后，显然，*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this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的当前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	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c.Append(a[ct]);	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元素即为结果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——b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的对应位置为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0</a:t>
            </a: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ct++;}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// next term of *this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</a:t>
            </a: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D65A78-3708-4724-90C9-DF45ABB6DC00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矩阵相加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else {if (indt == indb) 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两个元素序号相同，应将它们相加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        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chemeClr val="hlink"/>
                </a:solidFill>
                <a:latin typeface="Tahoma" pitchFamily="34" charset="0"/>
              </a:rPr>
              <a:t>注意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：相加结果为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0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不应放入结果矩阵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c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！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  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(a[ct].value + b.a[cb].value)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     Term&lt;T&gt; 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     t.row = a[ct].row;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     t.col = a[ct].col;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     t.value = a[ct].value + b.a[cb].value;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     c.Append(t);}</a:t>
            </a:r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B47732-CAD3-455E-8AF1-F433F3348C47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矩阵相加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   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ct++; cb++;}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next terms of *this and b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else {c.Append(b.a[cb]);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*this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元素次序靠后的情况</a:t>
            </a:r>
            <a:endParaRPr lang="zh-CN" altLang="en-US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ahoma" pitchFamily="34" charset="0"/>
              </a:rPr>
              <a:t>        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cb++;}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next term of b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 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某个矩阵处理完毕，另一个未完，将剩余元素添加入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c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即可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(; ct &lt; terms; ct++)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c.Append(a[ct]);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for (; cb &lt; b.terms; cb++)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c.Append(b.a[cb]);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endParaRPr lang="en-US" altLang="zh-CN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8A69AB-A12C-4B1B-8833-031B56D30DC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while</a:t>
            </a:r>
            <a:r>
              <a:rPr lang="zh-CN" altLang="en-US"/>
              <a:t>循环和两个</a:t>
            </a:r>
            <a:r>
              <a:rPr lang="en-US" altLang="zh-CN"/>
              <a:t>for</a:t>
            </a:r>
            <a:r>
              <a:rPr lang="zh-CN" altLang="en-US"/>
              <a:t>循环的循环总次数最多为</a:t>
            </a:r>
            <a:r>
              <a:rPr lang="en-US" altLang="zh-CN"/>
              <a:t>terms+b.terms</a:t>
            </a:r>
            <a:br>
              <a:rPr lang="en-US" altLang="zh-CN"/>
            </a:b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时间复杂性</a:t>
            </a:r>
            <a:r>
              <a:rPr lang="en-US" altLang="zh-CN">
                <a:sym typeface="Wingdings" pitchFamily="2" charset="2"/>
              </a:rPr>
              <a:t>O(terms+b.terms)</a:t>
            </a:r>
            <a:endParaRPr lang="en-US" altLang="zh-CN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CA8CE6-80B8-4386-B204-A56756586CD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链表描述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数组描述的缺点</a:t>
            </a:r>
          </a:p>
          <a:p>
            <a:pPr lvl="1" eaLnBrk="1" hangingPunct="1"/>
            <a:r>
              <a:rPr lang="zh-CN" altLang="en-US"/>
              <a:t>创建矩阵时，必须知道非</a:t>
            </a:r>
            <a:r>
              <a:rPr lang="en-US" altLang="zh-CN"/>
              <a:t>0</a:t>
            </a:r>
            <a:r>
              <a:rPr lang="zh-CN" altLang="en-US"/>
              <a:t>元素总数</a:t>
            </a:r>
          </a:p>
          <a:p>
            <a:pPr lvl="1" eaLnBrk="1" hangingPunct="1"/>
            <a:r>
              <a:rPr lang="zh-CN" altLang="en-US"/>
              <a:t>加、减、乘操作</a:t>
            </a:r>
            <a:r>
              <a:rPr lang="zh-CN" altLang="en-US">
                <a:sym typeface="Wingdings" pitchFamily="2" charset="2"/>
              </a:rPr>
              <a:t>非</a:t>
            </a:r>
            <a:r>
              <a:rPr lang="en-US" altLang="zh-CN">
                <a:sym typeface="Wingdings" pitchFamily="2" charset="2"/>
              </a:rPr>
              <a:t>0</a:t>
            </a:r>
            <a:r>
              <a:rPr lang="zh-CN" altLang="en-US">
                <a:sym typeface="Wingdings" pitchFamily="2" charset="2"/>
              </a:rPr>
              <a:t>元素数目发生变化</a:t>
            </a:r>
          </a:p>
          <a:p>
            <a:pPr lvl="1" eaLnBrk="1" hangingPunct="1"/>
            <a:r>
              <a:rPr lang="zh-CN" altLang="en-US">
                <a:sym typeface="Wingdings" pitchFamily="2" charset="2"/>
              </a:rPr>
              <a:t>估计一个数目，可能浪费，可能不足</a:t>
            </a:r>
          </a:p>
          <a:p>
            <a:pPr lvl="1" eaLnBrk="1" hangingPunct="1"/>
            <a:r>
              <a:rPr lang="zh-CN" altLang="en-US"/>
              <a:t>不足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分配更大空间</a:t>
            </a:r>
            <a:r>
              <a:rPr lang="zh-CN" altLang="en-US">
                <a:sym typeface="Wingdings" pitchFamily="2" charset="2"/>
              </a:rPr>
              <a:t>数据复制，效率低！</a:t>
            </a:r>
          </a:p>
          <a:p>
            <a:pPr eaLnBrk="1" hangingPunct="1"/>
            <a:r>
              <a:rPr lang="zh-CN" altLang="en-US"/>
              <a:t>链表描述（使用</a:t>
            </a:r>
            <a:r>
              <a:rPr lang="en-US" altLang="zh-CN"/>
              <a:t>Chain</a:t>
            </a:r>
            <a:r>
              <a:rPr lang="zh-CN" altLang="en-US"/>
              <a:t>、</a:t>
            </a:r>
            <a:r>
              <a:rPr lang="en-US" altLang="zh-CN"/>
              <a:t>ChainIterator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指针占用额外空间，但很少</a:t>
            </a:r>
          </a:p>
          <a:p>
            <a:pPr lvl="1" eaLnBrk="1" hangingPunct="1"/>
            <a:r>
              <a:rPr lang="zh-CN" altLang="en-US"/>
              <a:t>空间占用与实际元素数匹配，无需数据复制</a:t>
            </a:r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E0729B-265F-4DB8-9B9A-791A294EEE10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描述方法</a:t>
            </a:r>
          </a:p>
        </p:txBody>
      </p:sp>
      <p:pic>
        <p:nvPicPr>
          <p:cNvPr id="130051" name="Picture 4" descr="linkspar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8154988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E72F6C-AE6E-4764-8531-9DD777F31FA9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节点类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class CNode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friend LinkedMatrix&lt;T&gt;;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friend ostream&amp; operator&lt;&lt;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(ostream&amp;, const LinkedMatrix&lt;T&gt;&amp;);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friend istream&amp; operator&gt;&gt;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(istream&amp;, LinkedMatrix&lt;T&gt;&amp;);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operator !=(const CNode&lt;T&gt;&amp; y)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{return (value != y.value);}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void Output(ostream&amp; out)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{out &lt;&lt; "column " &lt;&lt; col &lt;&lt; " value " &lt;&lt; value;}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col;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T value;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ostream&amp; operator&lt;&lt;(ostream&amp; out, const CNode&lt;T&gt;&amp;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{x.Output(out); out &lt;&lt; endl; return out;}</a:t>
            </a:r>
            <a:endParaRPr lang="en-US" altLang="zh-CN" sz="200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D75E48-FE82-4320-AD2D-19BBD00D329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行头节点类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455738"/>
            <a:ext cx="7369175" cy="4570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class HeadNode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friend LinkedMatrix&lt;T&gt;;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friend ostream&amp; operator&lt;&lt;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       (ostream&amp;, const LinkedMatrix&lt;T&gt;&amp;);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friend istream&amp; operator&gt;&gt;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       (istream&amp;, LinkedMatrix&lt;T&gt;&amp;);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   int operator !=(const HeadNode&lt;T&gt;&amp; y)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      {return (row != y.row);}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   void Output(ostream&amp; out)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      {out &lt;&lt; "row " &lt;&lt; row;}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   int row;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   Chain&lt;CNode&lt;T&gt; &gt; a; </a:t>
            </a:r>
            <a:r>
              <a:rPr lang="en-US" altLang="zh-CN" sz="1800">
                <a:solidFill>
                  <a:srgbClr val="008000"/>
                </a:solidFill>
                <a:latin typeface="Tahoma" pitchFamily="34" charset="0"/>
              </a:rPr>
              <a:t>// row chain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ostream&amp; operator&lt;&lt;(ostream&amp; out, const HeadNode&lt;T&gt;&amp;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itchFamily="34" charset="0"/>
              </a:rPr>
              <a:t>   {x.Output(out); out &lt;&lt; endl; return out;}</a:t>
            </a:r>
            <a:endParaRPr lang="en-US" altLang="zh-CN" sz="1800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C8782A-169A-4FD8-BB8A-7810BB2753C4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LinkedMatrix</a:t>
            </a:r>
            <a:r>
              <a:rPr lang="zh-CN" altLang="en-US"/>
              <a:t>类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class LinkedMatrix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friend ostream&amp; operator&lt;&lt;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(ostream&amp;, const LinkedMatrix&lt;T&gt;&amp;);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friend istream&amp; operator&gt;&gt;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(istream&amp;, LinkedMatrix&lt;T&gt;&amp;);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LinkedMatrix(){}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~LinkedMatrix(){}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void Transpose(LinkedMatrix&lt;T&gt; &amp;b) const;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rows, cols;     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matrix dimensions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Chain&lt;HeadNode&lt;T&gt; &gt; a;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// head node chain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CC4751-5246-4E23-A834-7A728FA237C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109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数组的声明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lvl="1" eaLnBrk="1" hangingPunct="1"/>
            <a:r>
              <a:rPr lang="en-US" altLang="zh-CN" i="1"/>
              <a:t>int score</a:t>
            </a:r>
            <a:r>
              <a:rPr lang="en-US" altLang="zh-CN"/>
              <a:t>[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/>
              <a:t>][</a:t>
            </a:r>
            <a:r>
              <a:rPr lang="en-US" altLang="zh-CN" i="1"/>
              <a:t>u</a:t>
            </a:r>
            <a:r>
              <a:rPr lang="en-US" altLang="zh-CN" baseline="-25000"/>
              <a:t>2</a:t>
            </a:r>
            <a:r>
              <a:rPr lang="en-US" altLang="zh-CN"/>
              <a:t>][</a:t>
            </a:r>
            <a:r>
              <a:rPr lang="en-US" altLang="zh-CN" i="1"/>
              <a:t>u</a:t>
            </a:r>
            <a:r>
              <a:rPr lang="en-US" altLang="zh-CN" baseline="-25000"/>
              <a:t>3</a:t>
            </a:r>
            <a:r>
              <a:rPr lang="en-US" altLang="zh-CN"/>
              <a:t>]...[</a:t>
            </a:r>
            <a:r>
              <a:rPr lang="en-US" altLang="zh-CN" i="1"/>
              <a:t>u</a:t>
            </a:r>
            <a:r>
              <a:rPr lang="en-US" altLang="zh-CN" i="1" baseline="-25000"/>
              <a:t>k</a:t>
            </a:r>
            <a:r>
              <a:rPr lang="en-US" altLang="zh-CN"/>
              <a:t>]</a:t>
            </a:r>
          </a:p>
          <a:p>
            <a:pPr lvl="1" eaLnBrk="1" hangingPunct="1"/>
            <a:r>
              <a:rPr lang="en-US" altLang="zh-CN" i="1"/>
              <a:t>u</a:t>
            </a:r>
            <a:r>
              <a:rPr lang="en-US" altLang="zh-CN" i="1" baseline="-25000"/>
              <a:t>i</a:t>
            </a:r>
            <a:r>
              <a:rPr lang="en-US" altLang="zh-CN"/>
              <a:t>——</a:t>
            </a:r>
            <a:r>
              <a:rPr lang="en-US" altLang="zh-CN" i="1"/>
              <a:t>i</a:t>
            </a:r>
            <a:r>
              <a:rPr lang="en-US" altLang="zh-CN" i="1" baseline="-25000"/>
              <a:t>j</a:t>
            </a:r>
            <a:r>
              <a:rPr lang="zh-CN" altLang="en-US"/>
              <a:t>的取值范围，</a:t>
            </a:r>
            <a:r>
              <a:rPr lang="en-US" altLang="zh-CN"/>
              <a:t>0≤</a:t>
            </a:r>
            <a:r>
              <a:rPr lang="en-US" altLang="zh-CN" i="1"/>
              <a:t>i</a:t>
            </a:r>
            <a:r>
              <a:rPr lang="en-US" altLang="zh-CN" i="1" baseline="-25000"/>
              <a:t>j</a:t>
            </a:r>
            <a:r>
              <a:rPr lang="zh-CN" altLang="en-US"/>
              <a:t>＜</a:t>
            </a:r>
            <a:r>
              <a:rPr lang="en-US" altLang="zh-CN" i="1"/>
              <a:t>u</a:t>
            </a:r>
            <a:r>
              <a:rPr lang="en-US" altLang="zh-CN" i="1" baseline="-25000"/>
              <a:t>j</a:t>
            </a:r>
            <a:r>
              <a:rPr lang="zh-CN" altLang="en-US"/>
              <a:t>，</a:t>
            </a:r>
            <a:r>
              <a:rPr lang="en-US" altLang="zh-CN"/>
              <a:t>1≤</a:t>
            </a:r>
            <a:r>
              <a:rPr lang="en-US" altLang="zh-CN" i="1"/>
              <a:t>j</a:t>
            </a:r>
            <a:r>
              <a:rPr lang="en-US" altLang="zh-CN"/>
              <a:t>≤</a:t>
            </a:r>
            <a:r>
              <a:rPr lang="en-US" altLang="zh-CN" i="1"/>
              <a:t>k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zh-CN" altLang="en-US"/>
              <a:t>数组最多可以容纳</a:t>
            </a:r>
            <a:r>
              <a:rPr lang="en-US" altLang="zh-CN" i="1"/>
              <a:t>n</a:t>
            </a:r>
            <a:r>
              <a:rPr lang="en-US" altLang="zh-CN"/>
              <a:t>=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u</a:t>
            </a:r>
            <a:r>
              <a:rPr lang="en-US" altLang="zh-CN" baseline="-25000"/>
              <a:t>2</a:t>
            </a:r>
            <a:r>
              <a:rPr lang="en-US" altLang="zh-CN" i="1"/>
              <a:t>u</a:t>
            </a:r>
            <a:r>
              <a:rPr lang="en-US" altLang="zh-CN" baseline="-25000"/>
              <a:t>3</a:t>
            </a:r>
            <a:r>
              <a:rPr lang="en-US" altLang="zh-CN"/>
              <a:t>...</a:t>
            </a:r>
            <a:r>
              <a:rPr lang="en-US" altLang="zh-CN" i="1"/>
              <a:t>u</a:t>
            </a:r>
            <a:r>
              <a:rPr lang="en-US" altLang="zh-CN" i="1" baseline="-25000"/>
              <a:t>k</a:t>
            </a:r>
            <a:r>
              <a:rPr lang="zh-CN" altLang="en-US"/>
              <a:t>个值</a:t>
            </a:r>
          </a:p>
          <a:p>
            <a:pPr lvl="1" eaLnBrk="1" hangingPunct="1"/>
            <a:r>
              <a:rPr lang="en-US" altLang="zh-CN"/>
              <a:t>C++</a:t>
            </a:r>
            <a:r>
              <a:rPr lang="zh-CN" altLang="en-US"/>
              <a:t>编译器预留</a:t>
            </a:r>
            <a:r>
              <a:rPr lang="en-US" altLang="zh-CN"/>
              <a:t>sizeof(score)=n*sizeof(int)</a:t>
            </a:r>
            <a:r>
              <a:rPr lang="zh-CN" altLang="en-US"/>
              <a:t>个字节</a:t>
            </a:r>
          </a:p>
          <a:p>
            <a:pPr lvl="1" eaLnBrk="1" hangingPunct="1"/>
            <a:r>
              <a:rPr lang="en-US" altLang="zh-CN"/>
              <a:t>start</a:t>
            </a:r>
            <a:r>
              <a:rPr lang="zh-CN" altLang="en-US"/>
              <a:t>～</a:t>
            </a:r>
            <a:r>
              <a:rPr lang="en-US" altLang="zh-CN"/>
              <a:t>start+size(score)-1——</a:t>
            </a:r>
            <a:r>
              <a:rPr lang="zh-CN" altLang="en-US"/>
              <a:t>连续空间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int score[2][3]</a:t>
            </a:r>
          </a:p>
          <a:p>
            <a:pPr lvl="1" eaLnBrk="1" hangingPunct="1"/>
            <a:r>
              <a:rPr lang="zh-CN" altLang="en-US"/>
              <a:t>数组空间</a:t>
            </a:r>
            <a:r>
              <a:rPr lang="en-US" altLang="zh-CN"/>
              <a:t>sizeof(score)=2*3*sizeof(int)</a:t>
            </a:r>
            <a:r>
              <a:rPr lang="zh-CN" altLang="en-US"/>
              <a:t>个字节</a:t>
            </a:r>
          </a:p>
        </p:txBody>
      </p:sp>
      <p:cxnSp>
        <p:nvCxnSpPr>
          <p:cNvPr id="35844" name="直接箭头连接符 4"/>
          <p:cNvCxnSpPr>
            <a:cxnSpLocks noChangeShapeType="1"/>
          </p:cNvCxnSpPr>
          <p:nvPr/>
        </p:nvCxnSpPr>
        <p:spPr bwMode="auto">
          <a:xfrm>
            <a:off x="3136900" y="4505325"/>
            <a:ext cx="358775" cy="1793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2778125" y="4146550"/>
            <a:ext cx="538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cxnSp>
        <p:nvCxnSpPr>
          <p:cNvPr id="35846" name="直接箭头连接符 8"/>
          <p:cNvCxnSpPr>
            <a:cxnSpLocks noChangeShapeType="1"/>
          </p:cNvCxnSpPr>
          <p:nvPr/>
        </p:nvCxnSpPr>
        <p:spPr bwMode="auto">
          <a:xfrm rot="5400000">
            <a:off x="4033838" y="4505325"/>
            <a:ext cx="179388" cy="1793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5847" name="TextBox 9"/>
          <p:cNvSpPr txBox="1">
            <a:spLocks noChangeArrowheads="1"/>
          </p:cNvSpPr>
          <p:nvPr/>
        </p:nvSpPr>
        <p:spPr bwMode="auto">
          <a:xfrm>
            <a:off x="4213225" y="4146550"/>
            <a:ext cx="538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625475" y="441325"/>
            <a:ext cx="8212138" cy="6216650"/>
            <a:chOff x="625464" y="441514"/>
            <a:chExt cx="8212098" cy="6216470"/>
          </a:xfrm>
        </p:grpSpPr>
        <p:pic>
          <p:nvPicPr>
            <p:cNvPr id="358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5464" y="441514"/>
              <a:ext cx="8212098" cy="6216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1" name="任意多边形 12"/>
            <p:cNvSpPr>
              <a:spLocks noChangeArrowheads="1"/>
            </p:cNvSpPr>
            <p:nvPr/>
          </p:nvSpPr>
          <p:spPr bwMode="auto">
            <a:xfrm>
              <a:off x="2239956" y="3572540"/>
              <a:ext cx="6085337" cy="864000"/>
            </a:xfrm>
            <a:custGeom>
              <a:avLst/>
              <a:gdLst>
                <a:gd name="T0" fmla="*/ 19169 w 5958486"/>
                <a:gd name="T1" fmla="*/ 648713 h 768664"/>
                <a:gd name="T2" fmla="*/ 32860 w 5958486"/>
                <a:gd name="T3" fmla="*/ 1729911 h 768664"/>
                <a:gd name="T4" fmla="*/ 46548 w 5958486"/>
                <a:gd name="T5" fmla="*/ 1859655 h 768664"/>
                <a:gd name="T6" fmla="*/ 73930 w 5958486"/>
                <a:gd name="T7" fmla="*/ 2767857 h 768664"/>
                <a:gd name="T8" fmla="*/ 265597 w 5958486"/>
                <a:gd name="T9" fmla="*/ 2724613 h 768664"/>
                <a:gd name="T10" fmla="*/ 607864 w 5958486"/>
                <a:gd name="T11" fmla="*/ 2811105 h 768664"/>
                <a:gd name="T12" fmla="*/ 1675739 w 5958486"/>
                <a:gd name="T13" fmla="*/ 2724613 h 768664"/>
                <a:gd name="T14" fmla="*/ 3072178 w 5958486"/>
                <a:gd name="T15" fmla="*/ 2681363 h 768664"/>
                <a:gd name="T16" fmla="*/ 3181701 w 5958486"/>
                <a:gd name="T17" fmla="*/ 2724613 h 768664"/>
                <a:gd name="T18" fmla="*/ 3263843 w 5958486"/>
                <a:gd name="T19" fmla="*/ 2767857 h 768664"/>
                <a:gd name="T20" fmla="*/ 3414442 w 5958486"/>
                <a:gd name="T21" fmla="*/ 2811105 h 768664"/>
                <a:gd name="T22" fmla="*/ 3770396 w 5958486"/>
                <a:gd name="T23" fmla="*/ 2378631 h 768664"/>
                <a:gd name="T24" fmla="*/ 3784088 w 5958486"/>
                <a:gd name="T25" fmla="*/ 2032644 h 768664"/>
                <a:gd name="T26" fmla="*/ 3852541 w 5958486"/>
                <a:gd name="T27" fmla="*/ 1989399 h 768664"/>
                <a:gd name="T28" fmla="*/ 3934685 w 5958486"/>
                <a:gd name="T29" fmla="*/ 1946149 h 768664"/>
                <a:gd name="T30" fmla="*/ 4167424 w 5958486"/>
                <a:gd name="T31" fmla="*/ 1902901 h 768664"/>
                <a:gd name="T32" fmla="*/ 4838261 w 5958486"/>
                <a:gd name="T33" fmla="*/ 1946149 h 768664"/>
                <a:gd name="T34" fmla="*/ 5016247 w 5958486"/>
                <a:gd name="T35" fmla="*/ 1989399 h 768664"/>
                <a:gd name="T36" fmla="*/ 5646003 w 5958486"/>
                <a:gd name="T37" fmla="*/ 1902901 h 768664"/>
                <a:gd name="T38" fmla="*/ 7672220 w 5958486"/>
                <a:gd name="T39" fmla="*/ 1773157 h 768664"/>
                <a:gd name="T40" fmla="*/ 7658514 w 5958486"/>
                <a:gd name="T41" fmla="*/ 648713 h 768664"/>
                <a:gd name="T42" fmla="*/ 7644829 w 5958486"/>
                <a:gd name="T43" fmla="*/ 389234 h 768664"/>
                <a:gd name="T44" fmla="*/ 7535310 w 5958486"/>
                <a:gd name="T45" fmla="*/ 345979 h 768664"/>
                <a:gd name="T46" fmla="*/ 7453158 w 5958486"/>
                <a:gd name="T47" fmla="*/ 302730 h 768664"/>
                <a:gd name="T48" fmla="*/ 7412090 w 5958486"/>
                <a:gd name="T49" fmla="*/ 259486 h 768664"/>
                <a:gd name="T50" fmla="*/ 7275192 w 5958486"/>
                <a:gd name="T51" fmla="*/ 216236 h 768664"/>
                <a:gd name="T52" fmla="*/ 7206737 w 5958486"/>
                <a:gd name="T53" fmla="*/ 172991 h 768664"/>
                <a:gd name="T54" fmla="*/ 6973997 w 5958486"/>
                <a:gd name="T55" fmla="*/ 86494 h 768664"/>
                <a:gd name="T56" fmla="*/ 6768645 w 5958486"/>
                <a:gd name="T57" fmla="*/ 0 h 768664"/>
                <a:gd name="T58" fmla="*/ 5974588 w 5958486"/>
                <a:gd name="T59" fmla="*/ 43246 h 768664"/>
                <a:gd name="T60" fmla="*/ 5865057 w 5958486"/>
                <a:gd name="T61" fmla="*/ 86494 h 768664"/>
                <a:gd name="T62" fmla="*/ 5262668 w 5958486"/>
                <a:gd name="T63" fmla="*/ 129740 h 768664"/>
                <a:gd name="T64" fmla="*/ 4605522 w 5958486"/>
                <a:gd name="T65" fmla="*/ 216236 h 768664"/>
                <a:gd name="T66" fmla="*/ 4016825 w 5958486"/>
                <a:gd name="T67" fmla="*/ 302730 h 768664"/>
                <a:gd name="T68" fmla="*/ 3168007 w 5958486"/>
                <a:gd name="T69" fmla="*/ 345979 h 768664"/>
                <a:gd name="T70" fmla="*/ 2223362 w 5958486"/>
                <a:gd name="T71" fmla="*/ 302730 h 768664"/>
                <a:gd name="T72" fmla="*/ 1470377 w 5958486"/>
                <a:gd name="T73" fmla="*/ 345979 h 768664"/>
                <a:gd name="T74" fmla="*/ 1155490 w 5958486"/>
                <a:gd name="T75" fmla="*/ 389234 h 768664"/>
                <a:gd name="T76" fmla="*/ 963823 w 5958486"/>
                <a:gd name="T77" fmla="*/ 432475 h 768664"/>
                <a:gd name="T78" fmla="*/ 142382 w 5958486"/>
                <a:gd name="T79" fmla="*/ 475728 h 768664"/>
                <a:gd name="T80" fmla="*/ 46548 w 5958486"/>
                <a:gd name="T81" fmla="*/ 562223 h 768664"/>
                <a:gd name="T82" fmla="*/ 5475 w 5958486"/>
                <a:gd name="T83" fmla="*/ 648713 h 768664"/>
                <a:gd name="T84" fmla="*/ 19169 w 5958486"/>
                <a:gd name="T85" fmla="*/ 648713 h 7686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958486"/>
                <a:gd name="T130" fmla="*/ 0 h 768664"/>
                <a:gd name="T131" fmla="*/ 5958486 w 5958486"/>
                <a:gd name="T132" fmla="*/ 768664 h 76866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958486" h="768664">
                  <a:moveTo>
                    <a:pt x="14886" y="159488"/>
                  </a:moveTo>
                  <a:cubicBezTo>
                    <a:pt x="18430" y="203790"/>
                    <a:pt x="19201" y="336852"/>
                    <a:pt x="25519" y="425302"/>
                  </a:cubicBezTo>
                  <a:cubicBezTo>
                    <a:pt x="26318" y="436481"/>
                    <a:pt x="34447" y="446123"/>
                    <a:pt x="36151" y="457200"/>
                  </a:cubicBezTo>
                  <a:cubicBezTo>
                    <a:pt x="39382" y="478205"/>
                    <a:pt x="55975" y="664636"/>
                    <a:pt x="57416" y="680483"/>
                  </a:cubicBezTo>
                  <a:cubicBezTo>
                    <a:pt x="107035" y="676939"/>
                    <a:pt x="156527" y="669851"/>
                    <a:pt x="206272" y="669851"/>
                  </a:cubicBezTo>
                  <a:cubicBezTo>
                    <a:pt x="246551" y="669851"/>
                    <a:pt x="421760" y="686541"/>
                    <a:pt x="472086" y="691116"/>
                  </a:cubicBezTo>
                  <a:lnTo>
                    <a:pt x="1301426" y="669851"/>
                  </a:lnTo>
                  <a:lnTo>
                    <a:pt x="2385946" y="659218"/>
                  </a:lnTo>
                  <a:lnTo>
                    <a:pt x="2471007" y="669851"/>
                  </a:lnTo>
                  <a:cubicBezTo>
                    <a:pt x="2492349" y="672900"/>
                    <a:pt x="2513391" y="677964"/>
                    <a:pt x="2534802" y="680483"/>
                  </a:cubicBezTo>
                  <a:cubicBezTo>
                    <a:pt x="2573681" y="685057"/>
                    <a:pt x="2612774" y="687572"/>
                    <a:pt x="2651760" y="691116"/>
                  </a:cubicBezTo>
                  <a:cubicBezTo>
                    <a:pt x="2952978" y="679067"/>
                    <a:pt x="2906574" y="768664"/>
                    <a:pt x="2928207" y="584790"/>
                  </a:cubicBezTo>
                  <a:cubicBezTo>
                    <a:pt x="2931546" y="556412"/>
                    <a:pt x="2922990" y="523505"/>
                    <a:pt x="2938840" y="499730"/>
                  </a:cubicBezTo>
                  <a:cubicBezTo>
                    <a:pt x="2948864" y="484693"/>
                    <a:pt x="2974222" y="492330"/>
                    <a:pt x="2992002" y="489097"/>
                  </a:cubicBezTo>
                  <a:cubicBezTo>
                    <a:pt x="3013213" y="485240"/>
                    <a:pt x="3034320" y="480333"/>
                    <a:pt x="3055798" y="478465"/>
                  </a:cubicBezTo>
                  <a:cubicBezTo>
                    <a:pt x="3115926" y="473236"/>
                    <a:pt x="3176300" y="471376"/>
                    <a:pt x="3236551" y="467832"/>
                  </a:cubicBezTo>
                  <a:lnTo>
                    <a:pt x="3757546" y="478465"/>
                  </a:lnTo>
                  <a:cubicBezTo>
                    <a:pt x="3803733" y="479955"/>
                    <a:pt x="3849559" y="489097"/>
                    <a:pt x="3895770" y="489097"/>
                  </a:cubicBezTo>
                  <a:cubicBezTo>
                    <a:pt x="4110258" y="489097"/>
                    <a:pt x="4185794" y="474254"/>
                    <a:pt x="4384867" y="467832"/>
                  </a:cubicBezTo>
                  <a:cubicBezTo>
                    <a:pt x="5141097" y="443437"/>
                    <a:pt x="5202033" y="446157"/>
                    <a:pt x="5958486" y="435934"/>
                  </a:cubicBezTo>
                  <a:cubicBezTo>
                    <a:pt x="5954942" y="343785"/>
                    <a:pt x="5953605" y="251525"/>
                    <a:pt x="5947853" y="159488"/>
                  </a:cubicBezTo>
                  <a:cubicBezTo>
                    <a:pt x="5946508" y="137972"/>
                    <a:pt x="5954238" y="108929"/>
                    <a:pt x="5937221" y="95693"/>
                  </a:cubicBezTo>
                  <a:cubicBezTo>
                    <a:pt x="5914666" y="78150"/>
                    <a:pt x="5880447" y="89101"/>
                    <a:pt x="5852160" y="85060"/>
                  </a:cubicBezTo>
                  <a:cubicBezTo>
                    <a:pt x="5830818" y="82011"/>
                    <a:pt x="5809410" y="79104"/>
                    <a:pt x="5788365" y="74427"/>
                  </a:cubicBezTo>
                  <a:cubicBezTo>
                    <a:pt x="5777424" y="71996"/>
                    <a:pt x="5767544" y="65499"/>
                    <a:pt x="5756467" y="63795"/>
                  </a:cubicBezTo>
                  <a:cubicBezTo>
                    <a:pt x="5721263" y="58379"/>
                    <a:pt x="5685448" y="57869"/>
                    <a:pt x="5650142" y="53162"/>
                  </a:cubicBezTo>
                  <a:cubicBezTo>
                    <a:pt x="5632229" y="50774"/>
                    <a:pt x="5614841" y="45278"/>
                    <a:pt x="5596979" y="42530"/>
                  </a:cubicBezTo>
                  <a:cubicBezTo>
                    <a:pt x="5553248" y="35802"/>
                    <a:pt x="5458129" y="26195"/>
                    <a:pt x="5416226" y="21265"/>
                  </a:cubicBezTo>
                  <a:cubicBezTo>
                    <a:pt x="5338392" y="12108"/>
                    <a:pt x="5331304" y="10652"/>
                    <a:pt x="5256737" y="0"/>
                  </a:cubicBezTo>
                  <a:lnTo>
                    <a:pt x="4640049" y="10632"/>
                  </a:lnTo>
                  <a:cubicBezTo>
                    <a:pt x="4611488" y="11497"/>
                    <a:pt x="4583541" y="20167"/>
                    <a:pt x="4554988" y="21265"/>
                  </a:cubicBezTo>
                  <a:cubicBezTo>
                    <a:pt x="4399119" y="27260"/>
                    <a:pt x="4243100" y="28353"/>
                    <a:pt x="4087156" y="31897"/>
                  </a:cubicBezTo>
                  <a:cubicBezTo>
                    <a:pt x="3727268" y="55890"/>
                    <a:pt x="4164622" y="28669"/>
                    <a:pt x="3576793" y="53162"/>
                  </a:cubicBezTo>
                  <a:cubicBezTo>
                    <a:pt x="3116385" y="72346"/>
                    <a:pt x="3846726" y="58269"/>
                    <a:pt x="3119593" y="74427"/>
                  </a:cubicBezTo>
                  <a:lnTo>
                    <a:pt x="2460374" y="85060"/>
                  </a:lnTo>
                  <a:lnTo>
                    <a:pt x="1726728" y="74427"/>
                  </a:lnTo>
                  <a:cubicBezTo>
                    <a:pt x="1531765" y="74427"/>
                    <a:pt x="1336835" y="80062"/>
                    <a:pt x="1141937" y="85060"/>
                  </a:cubicBezTo>
                  <a:cubicBezTo>
                    <a:pt x="1060370" y="87152"/>
                    <a:pt x="978862" y="91289"/>
                    <a:pt x="897388" y="95693"/>
                  </a:cubicBezTo>
                  <a:cubicBezTo>
                    <a:pt x="847716" y="98378"/>
                    <a:pt x="798260" y="104981"/>
                    <a:pt x="748533" y="106325"/>
                  </a:cubicBezTo>
                  <a:cubicBezTo>
                    <a:pt x="535930" y="112071"/>
                    <a:pt x="323230" y="113414"/>
                    <a:pt x="110579" y="116958"/>
                  </a:cubicBezTo>
                  <a:cubicBezTo>
                    <a:pt x="96947" y="120366"/>
                    <a:pt x="51408" y="130594"/>
                    <a:pt x="36151" y="138223"/>
                  </a:cubicBezTo>
                  <a:cubicBezTo>
                    <a:pt x="24721" y="143938"/>
                    <a:pt x="11920" y="149265"/>
                    <a:pt x="4253" y="159488"/>
                  </a:cubicBezTo>
                  <a:cubicBezTo>
                    <a:pt x="0" y="165159"/>
                    <a:pt x="11342" y="115186"/>
                    <a:pt x="14886" y="159488"/>
                  </a:cubicBezTo>
                  <a:close/>
                </a:path>
              </a:pathLst>
            </a:cu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182880" bIns="0"/>
            <a:lstStyle/>
            <a:p>
              <a:endParaRPr lang="zh-CN" altLang="en-US"/>
            </a:p>
          </p:txBody>
        </p:sp>
      </p:grpSp>
      <p:sp>
        <p:nvSpPr>
          <p:cNvPr id="3584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077C35-2C9C-4C98-A0A5-E2FF6816E6B1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本节课我们学习了：</a:t>
            </a: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维数组、</a:t>
            </a:r>
            <a:r>
              <a:rPr lang="en-US" altLang="zh-CN"/>
              <a:t>2</a:t>
            </a:r>
            <a:r>
              <a:rPr lang="zh-CN" altLang="en-US"/>
              <a:t>维数组</a:t>
            </a:r>
            <a:endParaRPr lang="en-US" altLang="zh-CN"/>
          </a:p>
          <a:p>
            <a:r>
              <a:rPr lang="zh-CN" altLang="en-US"/>
              <a:t>矩阵</a:t>
            </a:r>
            <a:endParaRPr lang="en-US" altLang="zh-CN"/>
          </a:p>
          <a:p>
            <a:pPr lvl="1"/>
            <a:r>
              <a:rPr lang="zh-CN" altLang="en-US"/>
              <a:t>一般矩阵</a:t>
            </a:r>
            <a:endParaRPr lang="en-US" altLang="zh-CN"/>
          </a:p>
          <a:p>
            <a:pPr lvl="1"/>
            <a:r>
              <a:rPr lang="zh-CN" altLang="en-US"/>
              <a:t>对角矩阵、三对角矩阵</a:t>
            </a:r>
            <a:endParaRPr lang="en-US" altLang="zh-CN"/>
          </a:p>
          <a:p>
            <a:pPr lvl="1"/>
            <a:r>
              <a:rPr lang="zh-CN" altLang="en-US"/>
              <a:t>上三角矩阵、下三角矩阵</a:t>
            </a:r>
            <a:endParaRPr lang="en-US" altLang="zh-CN"/>
          </a:p>
          <a:p>
            <a:pPr lvl="1"/>
            <a:r>
              <a:rPr lang="zh-CN" altLang="en-US"/>
              <a:t>对称矩阵</a:t>
            </a:r>
            <a:endParaRPr lang="en-US" altLang="zh-CN"/>
          </a:p>
          <a:p>
            <a:pPr lvl="1"/>
            <a:r>
              <a:rPr lang="zh-CN" altLang="en-US"/>
              <a:t>稀疏矩阵</a:t>
            </a:r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AFD436-2CAD-4F03-9DCB-73756F690CB8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110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A44A52-ABD8-45DA-8AD0-6A7613707F07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111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本章结束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多维数组的保存方式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计算机内存</a:t>
            </a:r>
            <a:r>
              <a:rPr lang="en-US" altLang="zh-CN"/>
              <a:t>——</a:t>
            </a:r>
            <a:r>
              <a:rPr lang="zh-CN" altLang="en-US">
                <a:solidFill>
                  <a:srgbClr val="0000CC"/>
                </a:solidFill>
              </a:rPr>
              <a:t>一维连续存储</a:t>
            </a:r>
            <a:endParaRPr lang="en-US" altLang="zh-CN"/>
          </a:p>
          <a:p>
            <a:pPr lvl="1" eaLnBrk="1" hangingPunct="1"/>
            <a:r>
              <a:rPr lang="zh-CN" altLang="en-US"/>
              <a:t>多维数组如何与真实内存对应（</a:t>
            </a:r>
            <a:r>
              <a:rPr lang="zh-CN" altLang="en-US">
                <a:solidFill>
                  <a:srgbClr val="FF0000"/>
                </a:solidFill>
              </a:rPr>
              <a:t>映射</a:t>
            </a:r>
            <a:r>
              <a:rPr lang="zh-CN" altLang="en-US"/>
              <a:t>）？</a:t>
            </a:r>
          </a:p>
          <a:p>
            <a:pPr lvl="1" eaLnBrk="1" hangingPunct="1"/>
            <a:r>
              <a:rPr lang="zh-CN" altLang="en-US"/>
              <a:t>多维数组元素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en-US" altLang="zh-CN"/>
              <a:t>start</a:t>
            </a:r>
            <a:r>
              <a:rPr lang="zh-CN" altLang="en-US"/>
              <a:t>～</a:t>
            </a:r>
            <a:r>
              <a:rPr lang="en-US" altLang="zh-CN"/>
              <a:t>start+size(score)-1</a:t>
            </a:r>
          </a:p>
          <a:p>
            <a:pPr lvl="1" eaLnBrk="1" hangingPunct="1"/>
            <a:r>
              <a:rPr lang="zh-CN" altLang="en-US"/>
              <a:t>实现映射</a:t>
            </a:r>
            <a:r>
              <a:rPr lang="en-US" altLang="zh-CN"/>
              <a:t>[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][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][</a:t>
            </a:r>
            <a:r>
              <a:rPr lang="en-US" altLang="zh-CN" i="1"/>
              <a:t>i</a:t>
            </a:r>
            <a:r>
              <a:rPr lang="en-US" altLang="zh-CN" baseline="-25000"/>
              <a:t>3</a:t>
            </a:r>
            <a:r>
              <a:rPr lang="en-US" altLang="zh-CN"/>
              <a:t>]...[</a:t>
            </a:r>
            <a:r>
              <a:rPr lang="en-US" altLang="zh-CN" i="1"/>
              <a:t>i</a:t>
            </a:r>
            <a:r>
              <a:rPr lang="en-US" altLang="zh-CN" i="1" baseline="-25000"/>
              <a:t>k</a:t>
            </a:r>
            <a:r>
              <a:rPr lang="en-US" altLang="zh-CN"/>
              <a:t>]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[0, </a:t>
            </a:r>
            <a:r>
              <a:rPr lang="en-US" altLang="zh-CN" i="1"/>
              <a:t>n</a:t>
            </a:r>
            <a:r>
              <a:rPr lang="en-US" altLang="zh-CN"/>
              <a:t>-1]</a:t>
            </a:r>
            <a:br>
              <a:rPr lang="en-US" altLang="zh-CN"/>
            </a:br>
            <a:r>
              <a:rPr lang="en-US" altLang="zh-CN" i="1">
                <a:solidFill>
                  <a:srgbClr val="FF0000"/>
                </a:solidFill>
              </a:rPr>
              <a:t>map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3</a:t>
            </a:r>
            <a:r>
              <a:rPr lang="en-US" altLang="zh-CN">
                <a:solidFill>
                  <a:srgbClr val="FF0000"/>
                </a:solidFill>
              </a:rPr>
              <a:t>, ...,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</a:rPr>
              <a:t>k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zh-CN" altLang="en-US"/>
              <a:t>存储位置</a:t>
            </a:r>
            <a:endParaRPr lang="en-US" altLang="zh-CN"/>
          </a:p>
          <a:p>
            <a:pPr lvl="1" eaLnBrk="1" hangingPunct="1">
              <a:buFont typeface="Arial" pitchFamily="34" charset="0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start+</a:t>
            </a:r>
            <a:r>
              <a:rPr lang="en-US" altLang="zh-CN" i="1">
                <a:solidFill>
                  <a:srgbClr val="FF0000"/>
                </a:solidFill>
              </a:rPr>
              <a:t>map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3</a:t>
            </a:r>
            <a:r>
              <a:rPr lang="en-US" altLang="zh-CN">
                <a:solidFill>
                  <a:srgbClr val="FF0000"/>
                </a:solidFill>
              </a:rPr>
              <a:t>, ...,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</a:rPr>
              <a:t>k</a:t>
            </a:r>
            <a:r>
              <a:rPr lang="en-US" altLang="zh-CN">
                <a:solidFill>
                  <a:srgbClr val="FF0000"/>
                </a:solidFill>
              </a:rPr>
              <a:t>)*sizeof(int)</a:t>
            </a:r>
          </a:p>
          <a:p>
            <a:pPr lvl="1" eaLnBrk="1" hangingPunct="1"/>
            <a:r>
              <a:rPr lang="zh-CN" altLang="en-US"/>
              <a:t>一维数组：</a:t>
            </a:r>
            <a:r>
              <a:rPr lang="en-US" altLang="zh-CN" i="1"/>
              <a:t>map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) = 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E4F7A2-AD25-4614-96FE-32E2619D7EB9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多维数组的保存方式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/>
              <a:t>二维数组就有些难度</a:t>
            </a:r>
          </a:p>
          <a:p>
            <a:pPr lvl="2" eaLnBrk="1" hangingPunct="1"/>
            <a:r>
              <a:rPr lang="zh-CN" altLang="en-US"/>
              <a:t>第一维下标：行</a:t>
            </a:r>
          </a:p>
          <a:p>
            <a:pPr lvl="2" eaLnBrk="1" hangingPunct="1"/>
            <a:r>
              <a:rPr lang="zh-CN" altLang="en-US"/>
              <a:t>第二维下标：列</a:t>
            </a:r>
          </a:p>
          <a:p>
            <a:pPr lvl="2" eaLnBrk="1" hangingPunct="1"/>
            <a:r>
              <a:rPr lang="zh-CN" altLang="en-US"/>
              <a:t>到底按什么顺序来存储？</a:t>
            </a:r>
          </a:p>
        </p:txBody>
      </p:sp>
      <p:pic>
        <p:nvPicPr>
          <p:cNvPr id="37892" name="Picture 4" descr="2d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08388"/>
            <a:ext cx="90979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D3CC85-A13E-4F73-8647-0B5CD4149185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行主映射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276600"/>
            <a:ext cx="7772400" cy="1905000"/>
          </a:xfrm>
        </p:spPr>
        <p:txBody>
          <a:bodyPr/>
          <a:lstStyle/>
          <a:p>
            <a:pPr eaLnBrk="1" hangingPunct="1"/>
            <a:r>
              <a:rPr lang="zh-CN" altLang="en-US"/>
              <a:t>行主映射：存储顺序为</a:t>
            </a:r>
          </a:p>
          <a:p>
            <a:pPr lvl="1" eaLnBrk="1" hangingPunct="1"/>
            <a:r>
              <a:rPr lang="zh-CN" altLang="en-US"/>
              <a:t>第一行、第二行、</a:t>
            </a:r>
            <a:r>
              <a:rPr lang="en-US" altLang="zh-CN"/>
              <a:t>…</a:t>
            </a:r>
          </a:p>
          <a:p>
            <a:pPr lvl="1" eaLnBrk="1" hangingPunct="1"/>
            <a:r>
              <a:rPr lang="zh-CN" altLang="en-US"/>
              <a:t>每行内：位于第一列的那个元素、第二列、</a:t>
            </a:r>
            <a:r>
              <a:rPr lang="en-US" altLang="zh-CN"/>
              <a:t>…</a:t>
            </a:r>
          </a:p>
        </p:txBody>
      </p:sp>
      <p:pic>
        <p:nvPicPr>
          <p:cNvPr id="38916" name="Picture 5" descr="rowmaj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447800"/>
            <a:ext cx="4408488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0D0BD8-2915-4410-B7D1-B3C1ABCACC43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列主映射</a:t>
            </a:r>
          </a:p>
        </p:txBody>
      </p:sp>
      <p:pic>
        <p:nvPicPr>
          <p:cNvPr id="39939" name="Picture 5" descr="colmaj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47800"/>
            <a:ext cx="3829050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1190625" y="3124200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m"/>
            </a:pPr>
            <a:r>
              <a:rPr lang="zh-CN" altLang="en-US" sz="3200">
                <a:latin typeface="Times New Roman" pitchFamily="18" charset="0"/>
              </a:rPr>
              <a:t>列主映射：编号顺序为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itchFamily="18" charset="0"/>
              </a:rPr>
              <a:t>第一列、第二列、</a:t>
            </a:r>
            <a:r>
              <a:rPr lang="en-US" altLang="zh-CN" sz="2800">
                <a:solidFill>
                  <a:srgbClr val="3333CC"/>
                </a:solidFill>
                <a:latin typeface="Times New Roman" pitchFamily="18" charset="0"/>
              </a:rPr>
              <a:t>…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itchFamily="18" charset="0"/>
              </a:rPr>
              <a:t>每列内：位于第一行的那个元素、第二行</a:t>
            </a:r>
          </a:p>
        </p:txBody>
      </p:sp>
      <p:sp>
        <p:nvSpPr>
          <p:cNvPr id="3994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49C377-0CDD-4C32-B81E-E7A94283D33B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二维数组的映射函数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/>
              <a:t>行主次序</a:t>
            </a:r>
          </a:p>
          <a:p>
            <a:pPr lvl="1" eaLnBrk="1" hangingPunct="1"/>
            <a:r>
              <a:rPr lang="en-US" altLang="zh-CN" i="1"/>
              <a:t>map 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) = 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 i="1"/>
              <a:t>u</a:t>
            </a:r>
            <a:r>
              <a:rPr lang="en-US" altLang="zh-CN" baseline="-25000"/>
              <a:t>2</a:t>
            </a:r>
            <a:r>
              <a:rPr lang="en-US" altLang="zh-CN"/>
              <a:t> + 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br>
              <a:rPr lang="en-US" altLang="zh-CN"/>
            </a:b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列的数目</a:t>
            </a:r>
          </a:p>
          <a:p>
            <a:pPr lvl="1" eaLnBrk="1" hangingPunct="1"/>
            <a:r>
              <a:rPr lang="zh-CN" altLang="en-US"/>
              <a:t>如上例</a:t>
            </a:r>
            <a:br>
              <a:rPr lang="zh-CN" altLang="en-US"/>
            </a:br>
            <a:r>
              <a:rPr lang="en-US" altLang="zh-CN"/>
              <a:t>u</a:t>
            </a:r>
            <a:r>
              <a:rPr lang="en-US" altLang="zh-CN" baseline="-25000"/>
              <a:t>2</a:t>
            </a:r>
            <a:r>
              <a:rPr lang="en-US" altLang="zh-CN"/>
              <a:t>=6</a:t>
            </a:r>
            <a:r>
              <a:rPr lang="zh-CN" altLang="en-US"/>
              <a:t>，</a:t>
            </a:r>
            <a:r>
              <a:rPr lang="en-US" altLang="zh-CN"/>
              <a:t>map(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) = 6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 + 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br>
              <a:rPr lang="en-US" altLang="zh-CN" baseline="-25000"/>
            </a:br>
            <a:r>
              <a:rPr lang="en-US" altLang="zh-CN"/>
              <a:t>map(1, 3)=6+3=9</a:t>
            </a:r>
            <a:br>
              <a:rPr lang="en-US" altLang="zh-CN"/>
            </a:br>
            <a:r>
              <a:rPr lang="en-US" altLang="zh-CN"/>
              <a:t>map(2,5)=6*2+5=17</a:t>
            </a:r>
          </a:p>
        </p:txBody>
      </p:sp>
      <p:grpSp>
        <p:nvGrpSpPr>
          <p:cNvPr id="40964" name="组合 5"/>
          <p:cNvGrpSpPr>
            <a:grpSpLocks/>
          </p:cNvGrpSpPr>
          <p:nvPr/>
        </p:nvGrpSpPr>
        <p:grpSpPr bwMode="auto">
          <a:xfrm>
            <a:off x="5648325" y="1276350"/>
            <a:ext cx="3049588" cy="1435100"/>
            <a:chOff x="4033834" y="379401"/>
            <a:chExt cx="3049607" cy="1435109"/>
          </a:xfrm>
        </p:grpSpPr>
        <p:sp>
          <p:nvSpPr>
            <p:cNvPr id="5" name="竖卷形 4"/>
            <p:cNvSpPr/>
            <p:nvPr/>
          </p:nvSpPr>
          <p:spPr bwMode="auto">
            <a:xfrm>
              <a:off x="4033834" y="379401"/>
              <a:ext cx="3049607" cy="1435109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0968" name="圆角矩形 4"/>
            <p:cNvSpPr>
              <a:spLocks noChangeArrowheads="1"/>
            </p:cNvSpPr>
            <p:nvPr/>
          </p:nvSpPr>
          <p:spPr bwMode="auto">
            <a:xfrm>
              <a:off x="4572000" y="917562"/>
              <a:ext cx="1973275" cy="717561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tIns="0" rIns="182880" bIns="0"/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ahoma" pitchFamily="34" charset="0"/>
                </a:rPr>
                <a:t>int score[</a:t>
              </a:r>
              <a:r>
                <a:rPr lang="en-US" altLang="zh-CN" sz="2000" i="1">
                  <a:solidFill>
                    <a:srgbClr val="0000FF"/>
                  </a:solidFill>
                  <a:latin typeface="Tahoma" pitchFamily="34" charset="0"/>
                </a:rPr>
                <a:t>u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ahoma" pitchFamily="34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ahoma" pitchFamily="34" charset="0"/>
                </a:rPr>
                <a:t>][</a:t>
              </a:r>
              <a:r>
                <a:rPr lang="en-US" altLang="zh-CN" sz="2000" i="1">
                  <a:solidFill>
                    <a:srgbClr val="0000FF"/>
                  </a:solidFill>
                  <a:latin typeface="Tahoma" pitchFamily="34" charset="0"/>
                </a:rPr>
                <a:t>u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ahoma" pitchFamily="34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ahoma" pitchFamily="34" charset="0"/>
                </a:rPr>
                <a:t>]</a:t>
              </a:r>
              <a:endParaRPr lang="en-US" altLang="zh-CN" sz="2000"/>
            </a:p>
          </p:txBody>
        </p:sp>
      </p:grpSp>
      <p:pic>
        <p:nvPicPr>
          <p:cNvPr id="40965" name="Picture 4" descr="2d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4505325"/>
            <a:ext cx="909796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84DA4B-C05B-40B5-9F71-C2B70BA724A8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扩展至三维数组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748213"/>
          </a:xfrm>
        </p:spPr>
        <p:txBody>
          <a:bodyPr/>
          <a:lstStyle/>
          <a:p>
            <a:pPr eaLnBrk="1" hangingPunct="1"/>
            <a:r>
              <a:rPr lang="en-US" altLang="zh-CN"/>
              <a:t>a[3][2][4]</a:t>
            </a:r>
          </a:p>
          <a:p>
            <a:pPr lvl="1" eaLnBrk="1" hangingPunct="1"/>
            <a:r>
              <a:rPr lang="en-US" altLang="zh-CN"/>
              <a:t>[0][0][0], [0][0][1], [0][0][2], [0][0][3], [0][l][0], [0][l][l], [0][1][2], [0][1][3],</a:t>
            </a:r>
            <a:br>
              <a:rPr lang="en-US" altLang="zh-CN"/>
            </a:br>
            <a:r>
              <a:rPr lang="en-US" altLang="zh-CN"/>
              <a:t>[1][0][0], [l][0][l], [1][0][2], [1][0][3], </a:t>
            </a:r>
            <a:br>
              <a:rPr lang="en-US" altLang="zh-CN"/>
            </a:br>
            <a:r>
              <a:rPr lang="en-US" altLang="zh-CN"/>
              <a:t>[1][1][0], [1][1][1], [1][1][2], [1][1][3],</a:t>
            </a:r>
            <a:br>
              <a:rPr lang="en-US" altLang="zh-CN"/>
            </a:br>
            <a:r>
              <a:rPr lang="en-US" altLang="zh-CN"/>
              <a:t>[2][0][0], [2][0][1], [2][0][2], [2][0][3], [2][1][0], [2][1][1], [2][l][2], [2][1][3]</a:t>
            </a:r>
          </a:p>
          <a:p>
            <a:pPr lvl="1" eaLnBrk="1" hangingPunct="1"/>
            <a:r>
              <a:rPr lang="zh-CN" altLang="en-US"/>
              <a:t>映射函数： </a:t>
            </a:r>
            <a:r>
              <a:rPr lang="en-US" altLang="zh-CN"/>
              <a:t>map(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i</a:t>
            </a:r>
            <a:r>
              <a:rPr lang="en-US" altLang="zh-CN" baseline="-25000"/>
              <a:t>2 </a:t>
            </a:r>
            <a:r>
              <a:rPr lang="en-US" altLang="zh-CN"/>
              <a:t>, </a:t>
            </a:r>
            <a:r>
              <a:rPr lang="en-US" altLang="zh-CN" i="1"/>
              <a:t>i</a:t>
            </a:r>
            <a:r>
              <a:rPr lang="en-US" altLang="zh-CN" baseline="-25000"/>
              <a:t>3</a:t>
            </a:r>
            <a:r>
              <a:rPr lang="en-US" altLang="zh-CN"/>
              <a:t>) = 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 i="1"/>
              <a:t>u</a:t>
            </a:r>
            <a:r>
              <a:rPr lang="en-US" altLang="zh-CN" baseline="-25000"/>
              <a:t>2</a:t>
            </a:r>
            <a:r>
              <a:rPr lang="en-US" altLang="zh-CN" i="1"/>
              <a:t>u</a:t>
            </a:r>
            <a:r>
              <a:rPr lang="en-US" altLang="zh-CN" baseline="-25000"/>
              <a:t>3</a:t>
            </a:r>
            <a:r>
              <a:rPr lang="en-US" altLang="zh-CN"/>
              <a:t> + 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 i="1"/>
              <a:t>u</a:t>
            </a:r>
            <a:r>
              <a:rPr lang="en-US" altLang="zh-CN" baseline="-25000"/>
              <a:t>3</a:t>
            </a:r>
            <a:r>
              <a:rPr lang="en-US" altLang="zh-CN"/>
              <a:t> + </a:t>
            </a:r>
            <a:r>
              <a:rPr lang="en-US" altLang="zh-CN" i="1"/>
              <a:t>i</a:t>
            </a:r>
            <a:r>
              <a:rPr lang="en-US" altLang="zh-CN" baseline="-25000"/>
              <a:t>3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map(2,1,0)=2*2*4+1*4+0=20</a:t>
            </a:r>
            <a:r>
              <a:rPr lang="zh-CN" altLang="en-US">
                <a:solidFill>
                  <a:srgbClr val="FF0000"/>
                </a:solidFill>
              </a:rPr>
              <a:t>（可以想象魔方）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/>
              <a:t>多维类似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6D3A59-3D08-44EC-87FD-D86D7B105358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三维数组示例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549722-FEBA-499D-BC77-133A04B6C03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立方体 32"/>
          <p:cNvSpPr/>
          <p:nvPr/>
        </p:nvSpPr>
        <p:spPr bwMode="auto">
          <a:xfrm>
            <a:off x="2033588" y="3429000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34" name="立方体 33"/>
          <p:cNvSpPr/>
          <p:nvPr/>
        </p:nvSpPr>
        <p:spPr bwMode="auto">
          <a:xfrm>
            <a:off x="2954338" y="3429000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35" name="立方体 34"/>
          <p:cNvSpPr/>
          <p:nvPr/>
        </p:nvSpPr>
        <p:spPr bwMode="auto">
          <a:xfrm>
            <a:off x="3854450" y="3429000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36" name="立方体 35"/>
          <p:cNvSpPr/>
          <p:nvPr/>
        </p:nvSpPr>
        <p:spPr bwMode="auto">
          <a:xfrm>
            <a:off x="4748213" y="3429000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37" name="立方体 36"/>
          <p:cNvSpPr/>
          <p:nvPr/>
        </p:nvSpPr>
        <p:spPr bwMode="auto">
          <a:xfrm>
            <a:off x="1701800" y="3784600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38" name="立方体 37"/>
          <p:cNvSpPr/>
          <p:nvPr/>
        </p:nvSpPr>
        <p:spPr bwMode="auto">
          <a:xfrm>
            <a:off x="2622550" y="3784600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39" name="立方体 38"/>
          <p:cNvSpPr/>
          <p:nvPr/>
        </p:nvSpPr>
        <p:spPr bwMode="auto">
          <a:xfrm>
            <a:off x="3522663" y="3784600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0" name="立方体 39"/>
          <p:cNvSpPr/>
          <p:nvPr/>
        </p:nvSpPr>
        <p:spPr bwMode="auto">
          <a:xfrm>
            <a:off x="4416425" y="3784600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1" name="立方体 40"/>
          <p:cNvSpPr/>
          <p:nvPr/>
        </p:nvSpPr>
        <p:spPr bwMode="auto">
          <a:xfrm>
            <a:off x="2033588" y="2532063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2" name="立方体 41"/>
          <p:cNvSpPr/>
          <p:nvPr/>
        </p:nvSpPr>
        <p:spPr bwMode="auto">
          <a:xfrm>
            <a:off x="2954338" y="2532063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3" name="立方体 42"/>
          <p:cNvSpPr/>
          <p:nvPr/>
        </p:nvSpPr>
        <p:spPr bwMode="auto">
          <a:xfrm>
            <a:off x="3854450" y="2532063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4" name="立方体 43"/>
          <p:cNvSpPr/>
          <p:nvPr/>
        </p:nvSpPr>
        <p:spPr bwMode="auto">
          <a:xfrm>
            <a:off x="4748213" y="2532063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5" name="立方体 44"/>
          <p:cNvSpPr/>
          <p:nvPr/>
        </p:nvSpPr>
        <p:spPr bwMode="auto">
          <a:xfrm>
            <a:off x="1701800" y="2887663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6" name="立方体 45"/>
          <p:cNvSpPr/>
          <p:nvPr/>
        </p:nvSpPr>
        <p:spPr bwMode="auto">
          <a:xfrm>
            <a:off x="2622550" y="2887663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7" name="立方体 46"/>
          <p:cNvSpPr/>
          <p:nvPr/>
        </p:nvSpPr>
        <p:spPr bwMode="auto">
          <a:xfrm>
            <a:off x="3522663" y="2887663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8" name="立方体 47"/>
          <p:cNvSpPr/>
          <p:nvPr/>
        </p:nvSpPr>
        <p:spPr bwMode="auto">
          <a:xfrm>
            <a:off x="4416425" y="2887663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9" name="立方体 48"/>
          <p:cNvSpPr/>
          <p:nvPr/>
        </p:nvSpPr>
        <p:spPr bwMode="auto">
          <a:xfrm>
            <a:off x="2033588" y="1635125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50" name="立方体 49"/>
          <p:cNvSpPr/>
          <p:nvPr/>
        </p:nvSpPr>
        <p:spPr bwMode="auto">
          <a:xfrm>
            <a:off x="2954338" y="1635125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51" name="立方体 50"/>
          <p:cNvSpPr/>
          <p:nvPr/>
        </p:nvSpPr>
        <p:spPr bwMode="auto">
          <a:xfrm>
            <a:off x="3854450" y="1635125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52" name="立方体 51"/>
          <p:cNvSpPr/>
          <p:nvPr/>
        </p:nvSpPr>
        <p:spPr bwMode="auto">
          <a:xfrm>
            <a:off x="4748213" y="1635125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53" name="立方体 52"/>
          <p:cNvSpPr/>
          <p:nvPr/>
        </p:nvSpPr>
        <p:spPr bwMode="auto">
          <a:xfrm>
            <a:off x="1701800" y="1990725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54" name="立方体 53"/>
          <p:cNvSpPr/>
          <p:nvPr/>
        </p:nvSpPr>
        <p:spPr bwMode="auto">
          <a:xfrm>
            <a:off x="2622550" y="1990725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55" name="立方体 54"/>
          <p:cNvSpPr/>
          <p:nvPr/>
        </p:nvSpPr>
        <p:spPr bwMode="auto">
          <a:xfrm>
            <a:off x="3522663" y="1990725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56" name="立方体 55"/>
          <p:cNvSpPr/>
          <p:nvPr/>
        </p:nvSpPr>
        <p:spPr bwMode="auto">
          <a:xfrm>
            <a:off x="4416425" y="1990725"/>
            <a:ext cx="1079500" cy="1079500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43037" name="Text Box 7"/>
          <p:cNvSpPr txBox="1">
            <a:spLocks noChangeArrowheads="1"/>
          </p:cNvSpPr>
          <p:nvPr/>
        </p:nvSpPr>
        <p:spPr bwMode="ltGray">
          <a:xfrm>
            <a:off x="6724650" y="1814513"/>
            <a:ext cx="170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第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>
                <a:solidFill>
                  <a:srgbClr val="FF0000"/>
                </a:solidFill>
              </a:rPr>
              <a:t>层</a:t>
            </a:r>
          </a:p>
        </p:txBody>
      </p:sp>
      <p:sp>
        <p:nvSpPr>
          <p:cNvPr id="43038" name="右大括号 7"/>
          <p:cNvSpPr>
            <a:spLocks/>
          </p:cNvSpPr>
          <p:nvPr/>
        </p:nvSpPr>
        <p:spPr bwMode="auto">
          <a:xfrm>
            <a:off x="6186488" y="1635125"/>
            <a:ext cx="538162" cy="89693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3039" name="Text Box 7"/>
          <p:cNvSpPr txBox="1">
            <a:spLocks noChangeArrowheads="1"/>
          </p:cNvSpPr>
          <p:nvPr/>
        </p:nvSpPr>
        <p:spPr bwMode="ltGray">
          <a:xfrm>
            <a:off x="6724650" y="2711450"/>
            <a:ext cx="170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第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层</a:t>
            </a:r>
          </a:p>
        </p:txBody>
      </p:sp>
      <p:sp>
        <p:nvSpPr>
          <p:cNvPr id="43040" name="右大括号 7"/>
          <p:cNvSpPr>
            <a:spLocks/>
          </p:cNvSpPr>
          <p:nvPr/>
        </p:nvSpPr>
        <p:spPr bwMode="auto">
          <a:xfrm>
            <a:off x="6186488" y="2532063"/>
            <a:ext cx="538162" cy="89693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3041" name="Text Box 7"/>
          <p:cNvSpPr txBox="1">
            <a:spLocks noChangeArrowheads="1"/>
          </p:cNvSpPr>
          <p:nvPr/>
        </p:nvSpPr>
        <p:spPr bwMode="ltGray">
          <a:xfrm>
            <a:off x="6724650" y="3608388"/>
            <a:ext cx="170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第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层</a:t>
            </a:r>
          </a:p>
        </p:txBody>
      </p:sp>
      <p:sp>
        <p:nvSpPr>
          <p:cNvPr id="43042" name="右大括号 7"/>
          <p:cNvSpPr>
            <a:spLocks/>
          </p:cNvSpPr>
          <p:nvPr/>
        </p:nvSpPr>
        <p:spPr bwMode="auto">
          <a:xfrm>
            <a:off x="6186488" y="3429000"/>
            <a:ext cx="538162" cy="89693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3043" name="TextBox 56"/>
          <p:cNvSpPr txBox="1">
            <a:spLocks noChangeArrowheads="1"/>
          </p:cNvSpPr>
          <p:nvPr/>
        </p:nvSpPr>
        <p:spPr bwMode="auto">
          <a:xfrm>
            <a:off x="1692275" y="45085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2, 1, 0</a:t>
            </a:r>
            <a:endParaRPr lang="zh-CN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</a:t>
            </a:r>
            <a:r>
              <a:rPr lang="en-US" altLang="zh-CN"/>
              <a:t>Array1D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数组的缺陷（</a:t>
            </a:r>
            <a:r>
              <a:rPr lang="zh-CN" altLang="en-US">
                <a:solidFill>
                  <a:srgbClr val="FF0000"/>
                </a:solidFill>
              </a:rPr>
              <a:t>为什么不够用？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>
                <a:solidFill>
                  <a:srgbClr val="0000CC"/>
                </a:solidFill>
              </a:rPr>
              <a:t>越界问题</a:t>
            </a:r>
            <a:r>
              <a:rPr lang="zh-CN" altLang="en-US"/>
              <a:t>：</a:t>
            </a:r>
            <a:r>
              <a:rPr lang="en-US" altLang="zh-CN"/>
              <a:t>int a[9]——a[-3]</a:t>
            </a:r>
            <a:r>
              <a:rPr lang="zh-CN" altLang="en-US"/>
              <a:t>、</a:t>
            </a:r>
            <a:r>
              <a:rPr lang="en-US" altLang="zh-CN"/>
              <a:t>a[9]</a:t>
            </a:r>
            <a:r>
              <a:rPr lang="zh-CN" altLang="en-US"/>
              <a:t>、</a:t>
            </a:r>
            <a:r>
              <a:rPr lang="en-US" altLang="zh-CN"/>
              <a:t>a[90]</a:t>
            </a:r>
            <a:r>
              <a:rPr lang="zh-CN" altLang="en-US"/>
              <a:t>都允许出现在程序中，可能造成系统崩溃</a:t>
            </a:r>
          </a:p>
          <a:p>
            <a:pPr lvl="1" eaLnBrk="1" hangingPunct="1"/>
            <a:r>
              <a:rPr lang="zh-CN" altLang="en-US">
                <a:solidFill>
                  <a:srgbClr val="0000CC"/>
                </a:solidFill>
              </a:rPr>
              <a:t>输出问题</a:t>
            </a:r>
            <a:r>
              <a:rPr lang="zh-CN" altLang="en-US"/>
              <a:t>：不支持</a:t>
            </a:r>
            <a:r>
              <a:rPr lang="en-US" altLang="zh-CN"/>
              <a:t>cout &lt;&lt; a &lt;&lt; endl;</a:t>
            </a:r>
          </a:p>
          <a:p>
            <a:pPr lvl="1" eaLnBrk="1" hangingPunct="1"/>
            <a:r>
              <a:rPr lang="zh-CN" altLang="en-US"/>
              <a:t>不支持对数组进行</a:t>
            </a:r>
            <a:r>
              <a:rPr lang="zh-CN" altLang="en-US">
                <a:solidFill>
                  <a:srgbClr val="0000CC"/>
                </a:solidFill>
              </a:rPr>
              <a:t>算术操作</a:t>
            </a:r>
            <a:r>
              <a:rPr lang="zh-CN" altLang="en-US"/>
              <a:t>（当作向量对待）</a:t>
            </a:r>
          </a:p>
          <a:p>
            <a:pPr eaLnBrk="1" hangingPunct="1"/>
            <a:r>
              <a:rPr lang="zh-CN" altLang="en-US"/>
              <a:t>类</a:t>
            </a:r>
            <a:r>
              <a:rPr lang="en-US" altLang="zh-CN"/>
              <a:t>Array1D——</a:t>
            </a:r>
            <a:r>
              <a:rPr lang="zh-CN" altLang="en-US"/>
              <a:t>功能更强的数组</a:t>
            </a:r>
          </a:p>
          <a:p>
            <a:pPr lvl="1" eaLnBrk="1" hangingPunct="1"/>
            <a:r>
              <a:rPr lang="zh-CN" altLang="en-US"/>
              <a:t>封装动态一维数组</a:t>
            </a:r>
          </a:p>
          <a:p>
            <a:pPr lvl="1" eaLnBrk="1" hangingPunct="1"/>
            <a:r>
              <a:rPr lang="zh-CN" altLang="en-US"/>
              <a:t>通过</a:t>
            </a:r>
            <a:r>
              <a:rPr lang="zh-CN" altLang="en-US">
                <a:solidFill>
                  <a:srgbClr val="FF0000"/>
                </a:solidFill>
              </a:rPr>
              <a:t>成员函数</a:t>
            </a:r>
            <a:r>
              <a:rPr lang="zh-CN" altLang="en-US"/>
              <a:t>（操作），实现一维数组功能，同时解决上述缺陷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605250-9754-4415-873B-A808B106208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箱子排序的思想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456054-060B-4FB6-9369-531ABCF81734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6628" name="Picture 4" descr="bins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63" y="1628775"/>
            <a:ext cx="8483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2093913" y="2184400"/>
            <a:ext cx="0" cy="2160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 flipV="1">
            <a:off x="3001963" y="2187575"/>
            <a:ext cx="0" cy="2160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4075113" y="2187575"/>
            <a:ext cx="0" cy="2160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V="1">
            <a:off x="5035550" y="2190750"/>
            <a:ext cx="0" cy="2160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V="1">
            <a:off x="6010275" y="2176463"/>
            <a:ext cx="0" cy="21605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6981825" y="2181225"/>
            <a:ext cx="0" cy="2159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635" name="TextBox 12"/>
          <p:cNvSpPr txBox="1">
            <a:spLocks noChangeArrowheads="1"/>
          </p:cNvSpPr>
          <p:nvPr/>
        </p:nvSpPr>
        <p:spPr bwMode="auto">
          <a:xfrm>
            <a:off x="477838" y="2306638"/>
            <a:ext cx="10858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Step1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将元素分配到箱子</a:t>
            </a:r>
          </a:p>
        </p:txBody>
      </p:sp>
      <p:sp>
        <p:nvSpPr>
          <p:cNvPr id="26636" name="TextBox 13"/>
          <p:cNvSpPr txBox="1">
            <a:spLocks noChangeArrowheads="1"/>
          </p:cNvSpPr>
          <p:nvPr/>
        </p:nvSpPr>
        <p:spPr bwMode="auto">
          <a:xfrm>
            <a:off x="492125" y="5267325"/>
            <a:ext cx="30067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Step2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遍历并连接箱子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Array1D</a:t>
            </a:r>
            <a:r>
              <a:rPr lang="zh-CN" altLang="en-US"/>
              <a:t>类定义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class Array1D 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friend ostream&amp; operator&lt;&lt;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    (ostream&amp;, const Array1D&lt;T&gt;&amp;);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Array1D(int size = 0);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Array1D(const Array1D&lt;T&gt;&amp; v); </a:t>
            </a: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// copy constructor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~Array1D() {delete [] element;}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1600">
                <a:solidFill>
                  <a:srgbClr val="FF0000"/>
                </a:solidFill>
                <a:latin typeface="Tahoma" pitchFamily="34" charset="0"/>
              </a:rPr>
              <a:t>T&amp; operator[](int i) const;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int Size() {return size;}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Array1D&lt;T&gt;&amp; operator=(const Array1D&lt;T&gt;&amp; v);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Array1D&lt;T&gt; operator+() const; </a:t>
            </a: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// unary +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Array1D&lt;T&gt;</a:t>
            </a: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operator+(const Array1D&lt;T&gt;&amp; v) const;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Array1D&lt;T&gt; operator-() const; </a:t>
            </a: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// unary minus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Array1D&lt;T&gt; operator-(const Array1D&lt;T&gt;&amp; v) const;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Array1D&lt;T&gt; operator*(const Array1D&lt;T&gt;&amp; v) const;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Array1D&lt;T&gt;&amp; operator+=(const T&amp; x);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Array1D&lt;T&gt;&amp; ReSize(int sz);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 int size;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 T *element; </a:t>
            </a: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// 1D array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ltGray">
          <a:xfrm>
            <a:off x="6553200" y="2667000"/>
            <a:ext cx="2590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重载下标操作符解决越界问题</a:t>
            </a: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ltGray">
          <a:xfrm flipH="1">
            <a:off x="3886200" y="3200400"/>
            <a:ext cx="3048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ltGray">
          <a:xfrm>
            <a:off x="7262813" y="4011613"/>
            <a:ext cx="17018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重载算术运算符实现数组整体运算</a:t>
            </a:r>
          </a:p>
        </p:txBody>
      </p:sp>
      <p:sp>
        <p:nvSpPr>
          <p:cNvPr id="45063" name="右大括号 7"/>
          <p:cNvSpPr>
            <a:spLocks/>
          </p:cNvSpPr>
          <p:nvPr/>
        </p:nvSpPr>
        <p:spPr bwMode="auto">
          <a:xfrm>
            <a:off x="6904038" y="3967163"/>
            <a:ext cx="538162" cy="161448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50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03EC6F-5936-4A3D-A170-4722261BD29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Array1D&lt;T&gt;::Array1D(int sz)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// Constructor for one-dimensional arrays.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if (sz &lt; 0) throw BadInitializers();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size = sz;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element = new T[sz];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ltGray">
          <a:xfrm>
            <a:off x="6096000" y="1219200"/>
            <a:ext cx="2286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构造一个空的一维数组</a:t>
            </a:r>
          </a:p>
        </p:txBody>
      </p:sp>
      <p:sp>
        <p:nvSpPr>
          <p:cNvPr id="46085" name="Line 6"/>
          <p:cNvSpPr>
            <a:spLocks noChangeShapeType="1"/>
          </p:cNvSpPr>
          <p:nvPr/>
        </p:nvSpPr>
        <p:spPr bwMode="ltGray">
          <a:xfrm flipH="1">
            <a:off x="5334000" y="1752600"/>
            <a:ext cx="1143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B44C63-CC50-4856-860D-B738E85B62D6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拷贝构造函数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Array1D&lt;T&gt;::Array1D(const Array1D&lt;T&gt;&amp; v)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// Copy constructor for one-dimensional arrays.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size = v.size;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element =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new T[size];  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// get space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for (int i = 0; i &lt; size; i++) 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// copy elements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element[i] = v.element[i];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ltGray">
          <a:xfrm>
            <a:off x="6248400" y="762000"/>
            <a:ext cx="2590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构造一个内容与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zh-CN" altLang="en-US" sz="2400">
                <a:solidFill>
                  <a:srgbClr val="FF0000"/>
                </a:solidFill>
              </a:rPr>
              <a:t>一样的一维数组</a:t>
            </a:r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ltGray">
          <a:xfrm flipH="1">
            <a:off x="5791200" y="1295400"/>
            <a:ext cx="838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577357-DBBB-4C2A-9435-70E2479BAB6C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</a:t>
            </a:r>
            <a:r>
              <a:rPr lang="en-US" altLang="zh-CN"/>
              <a:t>[]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T&amp; Array1D&lt;T&gt;::operator[](int i)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// Return reference to element i.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if (i &lt; 0 || i &gt;= size) throw OutOfBounds();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return element[i];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r>
              <a:rPr lang="zh-CN" altLang="en-US"/>
              <a:t>可像普通数组一样使用</a:t>
            </a:r>
            <a:r>
              <a:rPr lang="en-US" altLang="zh-CN"/>
              <a:t>Array1D</a:t>
            </a:r>
          </a:p>
          <a:p>
            <a:pPr lvl="1" eaLnBrk="1" hangingPunct="1"/>
            <a:r>
              <a:rPr lang="en-US" altLang="zh-CN"/>
              <a:t>X[1] = 2 * Y[3]</a:t>
            </a:r>
          </a:p>
          <a:p>
            <a:pPr lvl="1" eaLnBrk="1" hangingPunct="1"/>
            <a:r>
              <a:rPr lang="en-US" altLang="zh-CN"/>
              <a:t>Y[3]</a:t>
            </a:r>
            <a:r>
              <a:rPr lang="zh-CN" altLang="en-US"/>
              <a:t>即</a:t>
            </a:r>
            <a:r>
              <a:rPr lang="en-US" altLang="zh-CN"/>
              <a:t>Y.operator[3]</a:t>
            </a:r>
            <a:r>
              <a:rPr lang="zh-CN" altLang="en-US"/>
              <a:t>，得到元素</a:t>
            </a:r>
            <a:r>
              <a:rPr lang="en-US" altLang="zh-CN"/>
              <a:t>3</a:t>
            </a:r>
            <a:r>
              <a:rPr lang="zh-CN" altLang="en-US"/>
              <a:t>的引用</a:t>
            </a:r>
            <a:r>
              <a:rPr lang="en-US" altLang="zh-CN"/>
              <a:t>(T&amp;)</a:t>
            </a:r>
          </a:p>
          <a:p>
            <a:pPr lvl="1" eaLnBrk="1" hangingPunct="1"/>
            <a:r>
              <a:rPr lang="zh-CN" altLang="en-US"/>
              <a:t>乘以</a:t>
            </a:r>
            <a:r>
              <a:rPr lang="en-US" altLang="zh-CN"/>
              <a:t>2</a:t>
            </a:r>
            <a:r>
              <a:rPr lang="zh-CN" altLang="en-US"/>
              <a:t>，赋予</a:t>
            </a:r>
            <a:r>
              <a:rPr lang="en-US" altLang="zh-CN"/>
              <a:t>X[1]——</a:t>
            </a:r>
            <a:r>
              <a:rPr lang="zh-CN" altLang="en-US"/>
              <a:t>元素</a:t>
            </a:r>
            <a:r>
              <a:rPr lang="en-US" altLang="zh-CN"/>
              <a:t>1</a:t>
            </a:r>
            <a:r>
              <a:rPr lang="zh-CN" altLang="en-US"/>
              <a:t>的引用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ltGray">
          <a:xfrm>
            <a:off x="7083425" y="14557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检查越界</a:t>
            </a:r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ltGray">
          <a:xfrm flipH="1">
            <a:off x="4876800" y="2133600"/>
            <a:ext cx="2438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89B04D-3660-4BA6-9CC8-D93F661458A5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</a:t>
            </a:r>
            <a:r>
              <a:rPr lang="en-US" altLang="zh-CN"/>
              <a:t>=</a:t>
            </a:r>
            <a:r>
              <a:rPr lang="zh-CN" altLang="en-US"/>
              <a:t>：数组内容的复制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371600"/>
            <a:ext cx="8329613" cy="518160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Array1D&lt;T&gt;&amp; Array1D&lt;T&gt;::operator=(const Array1D&lt;T&gt;&amp; v)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Overload assignment operator.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(this != &amp;v) 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不允许自身的复制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size = v.size;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delete [] element;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释放原有空间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element =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new T[size];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分配与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v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相同大小的内存空间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size; i++)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复制数据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element[i] = v.element[i];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return *this;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49156" name="圆角矩形 5"/>
          <p:cNvSpPr>
            <a:spLocks noChangeArrowheads="1"/>
          </p:cNvSpPr>
          <p:nvPr/>
        </p:nvSpPr>
        <p:spPr bwMode="auto">
          <a:xfrm>
            <a:off x="625475" y="1814513"/>
            <a:ext cx="1793875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9157" name="圆角矩形 6"/>
          <p:cNvSpPr>
            <a:spLocks noChangeArrowheads="1"/>
          </p:cNvSpPr>
          <p:nvPr/>
        </p:nvSpPr>
        <p:spPr bwMode="auto">
          <a:xfrm>
            <a:off x="2419350" y="1814513"/>
            <a:ext cx="1793875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9158" name="圆角矩形 7"/>
          <p:cNvSpPr>
            <a:spLocks noChangeArrowheads="1"/>
          </p:cNvSpPr>
          <p:nvPr/>
        </p:nvSpPr>
        <p:spPr bwMode="auto">
          <a:xfrm>
            <a:off x="6365875" y="1814513"/>
            <a:ext cx="1793875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ltGray">
          <a:xfrm>
            <a:off x="5881688" y="379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限定符</a:t>
            </a:r>
          </a:p>
        </p:txBody>
      </p:sp>
      <p:sp>
        <p:nvSpPr>
          <p:cNvPr id="49160" name="Line 6"/>
          <p:cNvSpPr>
            <a:spLocks noChangeShapeType="1"/>
          </p:cNvSpPr>
          <p:nvPr/>
        </p:nvSpPr>
        <p:spPr bwMode="ltGray">
          <a:xfrm flipH="1">
            <a:off x="3675063" y="917575"/>
            <a:ext cx="2511425" cy="825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Text Box 5"/>
          <p:cNvSpPr txBox="1">
            <a:spLocks noChangeArrowheads="1"/>
          </p:cNvSpPr>
          <p:nvPr/>
        </p:nvSpPr>
        <p:spPr bwMode="ltGray">
          <a:xfrm>
            <a:off x="7083425" y="379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参数类型</a:t>
            </a:r>
          </a:p>
        </p:txBody>
      </p:sp>
      <p:sp>
        <p:nvSpPr>
          <p:cNvPr id="49162" name="Line 6"/>
          <p:cNvSpPr>
            <a:spLocks noChangeShapeType="1"/>
          </p:cNvSpPr>
          <p:nvPr/>
        </p:nvSpPr>
        <p:spPr bwMode="ltGray">
          <a:xfrm flipH="1">
            <a:off x="7083425" y="1057275"/>
            <a:ext cx="231775" cy="757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Text Box 5"/>
          <p:cNvSpPr txBox="1">
            <a:spLocks noChangeArrowheads="1"/>
          </p:cNvSpPr>
          <p:nvPr/>
        </p:nvSpPr>
        <p:spPr bwMode="ltGray">
          <a:xfrm>
            <a:off x="1522413" y="379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返回值</a:t>
            </a:r>
          </a:p>
        </p:txBody>
      </p:sp>
      <p:sp>
        <p:nvSpPr>
          <p:cNvPr id="49164" name="Line 6"/>
          <p:cNvSpPr>
            <a:spLocks noChangeShapeType="1"/>
          </p:cNvSpPr>
          <p:nvPr/>
        </p:nvSpPr>
        <p:spPr bwMode="ltGray">
          <a:xfrm flipH="1">
            <a:off x="1343025" y="917575"/>
            <a:ext cx="717550" cy="825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495EC5-2DD7-4054-8FBC-FEC867C59F0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重载二元加法运算符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Array1D&lt;T&gt; Array1D&lt;T&gt;::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operator+(const Array1D&lt;T&gt;&amp; v)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Return w = (*this) + v.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(size != v.size) throw SizeMismatch();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create result array w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Array1D&lt;T&gt; w(size);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size;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w.element[i] = element[i] + v.element[i];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6BEFC3-F58B-4B0D-A588-9E78F1B62D65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重载二元减法运算符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Array1D&lt;T&gt; Array1D&lt;T&gt;::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operator-(const Array1D&lt;T&gt;&amp; v)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Return w = (*this) - v.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(size != v.size) throw SizeMismatch();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create result array w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Array1D&lt;T&gt; w(size);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size;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w.element[i] = element[i] - v.element[i];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9B6893-2EDA-4D5B-BBBC-337ED3872001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重载二元乘法运算符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Array1D&lt;T&gt; Array1D&lt;T&gt;::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operator*(const Array1D&lt;T&gt;&amp; v)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Return w = (*this) * v.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(size != v.size) throw SizeMismatch();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9900"/>
                </a:solidFill>
                <a:latin typeface="Tahoma" pitchFamily="34" charset="0"/>
              </a:rPr>
              <a:t>// create result array w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Array1D&lt;T&gt; w(size);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size;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w.element[i] = element[i] * v.element[i];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DECB4D-19DD-41AC-80DF-AFA4AA95F556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重载一元减法运算符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Array1D&lt;T&gt; Array1D&lt;T&gt;::operator-()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// Return w = -(*this).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Array1D&lt;T&gt; w(size);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for (int i = 0; i &lt; size;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    w.element[i] = - element[i];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FE1E03-77F4-4EA9-A066-A0BB298DF929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重载增量运算符</a:t>
            </a:r>
            <a:r>
              <a:rPr lang="en-US" altLang="zh-CN"/>
              <a:t>+=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Array1D&lt;T&gt;&amp;Array1D&lt;T&gt;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           ::operator+=(const T&amp; x)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// Add x to each element of (*this).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for (int i = 0; i &lt; size;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    element[i] += x;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ahoma" pitchFamily="34" charset="0"/>
              </a:rPr>
              <a:t>   return *this;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endParaRPr lang="en-US" altLang="zh-CN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D291C6-0F6B-4C73-9500-D0DE7D62DE61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29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箱子排序的优化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00FAD1-0AF2-4422-B381-74D5C0EE2DE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35113" y="1809750"/>
          <a:ext cx="6096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作为独立函数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作为</a:t>
                      </a:r>
                      <a:r>
                        <a:rPr lang="en-US" altLang="zh-CN" b="1" dirty="0"/>
                        <a:t>Chain</a:t>
                      </a:r>
                      <a:r>
                        <a:rPr lang="zh-CN" altLang="en-US" b="1" dirty="0"/>
                        <a:t>的成员函数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操作</a:t>
                      </a:r>
                      <a:r>
                        <a:rPr lang="en-US" altLang="zh-CN" b="1" dirty="0"/>
                        <a:t>Node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操作指针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需要频繁地</a:t>
                      </a:r>
                      <a:r>
                        <a:rPr lang="en-US" altLang="zh-CN" b="1" dirty="0"/>
                        <a:t>new</a:t>
                      </a:r>
                      <a:r>
                        <a:rPr lang="zh-CN" altLang="en-US" b="1" dirty="0"/>
                        <a:t>和</a:t>
                      </a:r>
                      <a:r>
                        <a:rPr lang="en-US" altLang="zh-CN" b="1" dirty="0"/>
                        <a:t>delete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无需频繁地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new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和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delete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2*</a:t>
                      </a:r>
                      <a:r>
                        <a:rPr lang="en-US" altLang="zh-CN" b="1" dirty="0" err="1"/>
                        <a:t>n+range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n+2*range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Θ</a:t>
                      </a:r>
                      <a:r>
                        <a:rPr lang="en-US" altLang="zh-CN" sz="2400" b="1" dirty="0">
                          <a:latin typeface="黑体" pitchFamily="2" charset="-122"/>
                          <a:ea typeface="黑体" pitchFamily="2" charset="-122"/>
                        </a:rPr>
                        <a:t>(</a:t>
                      </a:r>
                      <a:r>
                        <a:rPr lang="en-US" altLang="zh-CN" sz="2400" b="1" dirty="0" err="1">
                          <a:latin typeface="黑体" pitchFamily="2" charset="-122"/>
                          <a:ea typeface="黑体" pitchFamily="2" charset="-122"/>
                        </a:rPr>
                        <a:t>n+range</a:t>
                      </a:r>
                      <a:r>
                        <a:rPr lang="en-US" altLang="zh-CN" sz="2400" b="1" dirty="0"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Θ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(</a:t>
                      </a:r>
                      <a:r>
                        <a:rPr lang="en-US" altLang="zh-CN" sz="2400" b="1" dirty="0" err="1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n+range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复杂性简要分析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构造函数和析构函数</a:t>
            </a:r>
          </a:p>
          <a:p>
            <a:pPr lvl="1" eaLnBrk="1" hangingPunct="1"/>
            <a:r>
              <a:rPr lang="en-US" altLang="zh-CN"/>
              <a:t>T</a:t>
            </a:r>
            <a:r>
              <a:rPr lang="zh-CN" altLang="en-US"/>
              <a:t>为基本数据类型： </a:t>
            </a:r>
            <a:r>
              <a:rPr lang="en-US" altLang="zh-CN">
                <a:cs typeface="Times New Roman" pitchFamily="18" charset="0"/>
              </a:rPr>
              <a:t>Θ</a:t>
            </a:r>
            <a:r>
              <a:rPr lang="en-US" altLang="zh-CN"/>
              <a:t>(1)——</a:t>
            </a:r>
            <a:r>
              <a:rPr lang="zh-CN" altLang="en-US"/>
              <a:t>只分配内存</a:t>
            </a:r>
          </a:p>
          <a:p>
            <a:pPr lvl="1" eaLnBrk="1" hangingPunct="1"/>
            <a:r>
              <a:rPr lang="en-US" altLang="zh-CN"/>
              <a:t>T</a:t>
            </a:r>
            <a:r>
              <a:rPr lang="zh-CN" altLang="en-US"/>
              <a:t>为用户自定义类：</a:t>
            </a:r>
            <a:r>
              <a:rPr lang="en-US" altLang="zh-CN"/>
              <a:t>O(size)——</a:t>
            </a:r>
            <a:r>
              <a:rPr lang="zh-CN" altLang="en-US"/>
              <a:t>还要调用</a:t>
            </a:r>
            <a:r>
              <a:rPr lang="en-US" altLang="zh-CN"/>
              <a:t>T</a:t>
            </a:r>
            <a:r>
              <a:rPr lang="zh-CN" altLang="en-US"/>
              <a:t>的构造函数</a:t>
            </a:r>
          </a:p>
          <a:p>
            <a:pPr eaLnBrk="1" hangingPunct="1"/>
            <a:r>
              <a:rPr lang="en-US" altLang="zh-CN"/>
              <a:t>[]</a:t>
            </a:r>
            <a:r>
              <a:rPr lang="zh-CN" altLang="en-US"/>
              <a:t>：</a:t>
            </a:r>
            <a:r>
              <a:rPr lang="en-US" altLang="zh-CN">
                <a:cs typeface="Times New Roman" pitchFamily="18" charset="0"/>
              </a:rPr>
              <a:t>Θ</a:t>
            </a:r>
            <a:r>
              <a:rPr lang="en-US" altLang="zh-CN"/>
              <a:t>(1)---</a:t>
            </a:r>
            <a:r>
              <a:rPr lang="zh-CN" altLang="en-US">
                <a:solidFill>
                  <a:srgbClr val="FF0000"/>
                </a:solidFill>
              </a:rPr>
              <a:t>直接返回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/>
              <a:t>其他：</a:t>
            </a:r>
            <a:r>
              <a:rPr lang="en-US" altLang="zh-CN">
                <a:cs typeface="Times New Roman" pitchFamily="18" charset="0"/>
              </a:rPr>
              <a:t>O</a:t>
            </a:r>
            <a:r>
              <a:rPr lang="en-US" altLang="zh-CN"/>
              <a:t>(size)---</a:t>
            </a:r>
            <a:r>
              <a:rPr lang="zh-CN" altLang="en-US">
                <a:solidFill>
                  <a:srgbClr val="FF0000"/>
                </a:solidFill>
              </a:rPr>
              <a:t>逐元素处理</a:t>
            </a:r>
            <a:r>
              <a:rPr lang="en-US" altLang="zh-CN">
                <a:solidFill>
                  <a:srgbClr val="FF0000"/>
                </a:solidFill>
              </a:rPr>
              <a:t> 	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837F04-C318-43C0-B0B9-7CFC59208662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</a:t>
            </a:r>
            <a:r>
              <a:rPr lang="en-US" altLang="zh-CN"/>
              <a:t>Array2D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/>
              <a:t>递归：一维数组（行）的一维数组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class Array2D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friend ostream&amp; operator&lt;&lt;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(ostream&amp;, const Array2D&lt;T&gt;&amp;);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…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Rows() const {return rows;}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Columns() const {return cols;}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 …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int rows, cols;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array dimensions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Array1D&lt;T&gt; *row;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// array of 1D arrays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56324" name="圆角矩形 6"/>
          <p:cNvSpPr>
            <a:spLocks noChangeArrowheads="1"/>
          </p:cNvSpPr>
          <p:nvPr/>
        </p:nvSpPr>
        <p:spPr bwMode="auto">
          <a:xfrm>
            <a:off x="1522413" y="5402263"/>
            <a:ext cx="2690812" cy="5397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632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257948-FC32-4256-B7B1-C76642860FE7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Array2D&lt;T&gt;::Array2D(int r, int c)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Constructor for two-dimensional arrays.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// validate r and c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(r &lt; 0 || c &lt; 0) throw BadInitializers();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if ((!r || !c) &amp;&amp; (r || c))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throw BadInitializers();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rows = r;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cols = c;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allocate r 1D arrays of default size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row = new Array1D&lt;T&gt; [r];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make them right size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r; i++)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row[i].ReSize(c);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ltGray">
          <a:xfrm>
            <a:off x="5867400" y="4860925"/>
            <a:ext cx="3124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   </a:t>
            </a:r>
            <a:r>
              <a:rPr lang="zh-CN" altLang="en-US">
                <a:solidFill>
                  <a:srgbClr val="FF0000"/>
                </a:solidFill>
              </a:rPr>
              <a:t>改变数组大小：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   </a:t>
            </a:r>
            <a:r>
              <a:rPr lang="en-US" altLang="zh-CN">
                <a:solidFill>
                  <a:srgbClr val="FF0000"/>
                </a:solidFill>
              </a:rPr>
              <a:t>delete [] element;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   size = sz;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   element = new T [size];</a:t>
            </a: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ltGray">
          <a:xfrm flipH="1">
            <a:off x="3581400" y="5715000"/>
            <a:ext cx="26670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ltGray">
          <a:xfrm>
            <a:off x="6019800" y="2895600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未指定每行大小，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每行的分配、释放由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Array1D</a:t>
            </a:r>
            <a:r>
              <a:rPr lang="zh-CN" altLang="en-US">
                <a:solidFill>
                  <a:srgbClr val="FF0000"/>
                </a:solidFill>
              </a:rPr>
              <a:t>类负责</a:t>
            </a:r>
          </a:p>
        </p:txBody>
      </p:sp>
      <p:sp>
        <p:nvSpPr>
          <p:cNvPr id="57351" name="Line 9"/>
          <p:cNvSpPr>
            <a:spLocks noChangeShapeType="1"/>
          </p:cNvSpPr>
          <p:nvPr/>
        </p:nvSpPr>
        <p:spPr bwMode="ltGray">
          <a:xfrm flipH="1">
            <a:off x="3810000" y="3657600"/>
            <a:ext cx="236220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ltGray">
          <a:xfrm>
            <a:off x="4930775" y="711200"/>
            <a:ext cx="34083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请同学们思考：这个条件是什么意思？要如何测试？你能用其他形式表达同样的意思吗？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ltGray">
          <a:xfrm flipH="1">
            <a:off x="2957513" y="1858963"/>
            <a:ext cx="2484437" cy="1211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EAF144-A086-40FD-B682-91F1A4F4ACF8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拷贝构造函数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Array2D&lt;T&gt;::Array2D(const Array2D&lt;T&gt;&amp; m)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Copy constructor for two-dimensional arrays.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rows = m.rows;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cols = m.cols;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// allocate array of 1D arrays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row =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new Array1D&lt;T&gt; [rows];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copy each row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rows;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row[i] = m.row[i];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grpSp>
        <p:nvGrpSpPr>
          <p:cNvPr id="58372" name="Group 7"/>
          <p:cNvGrpSpPr>
            <a:grpSpLocks/>
          </p:cNvGrpSpPr>
          <p:nvPr/>
        </p:nvGrpSpPr>
        <p:grpSpPr bwMode="auto">
          <a:xfrm>
            <a:off x="2667000" y="3962400"/>
            <a:ext cx="6210300" cy="1600200"/>
            <a:chOff x="1680" y="2496"/>
            <a:chExt cx="3912" cy="1008"/>
          </a:xfrm>
        </p:grpSpPr>
        <p:sp>
          <p:nvSpPr>
            <p:cNvPr id="58374" name="Text Box 5"/>
            <p:cNvSpPr txBox="1">
              <a:spLocks noChangeArrowheads="1"/>
            </p:cNvSpPr>
            <p:nvPr/>
          </p:nvSpPr>
          <p:spPr bwMode="ltGray">
            <a:xfrm>
              <a:off x="3624" y="2496"/>
              <a:ext cx="196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调用</a:t>
              </a:r>
              <a:r>
                <a:rPr lang="en-US" altLang="zh-CN">
                  <a:solidFill>
                    <a:srgbClr val="FF0000"/>
                  </a:solidFill>
                </a:rPr>
                <a:t>Array1D</a:t>
              </a:r>
              <a:r>
                <a:rPr lang="zh-CN" altLang="en-US">
                  <a:solidFill>
                    <a:srgbClr val="FF0000"/>
                  </a:solidFill>
                </a:rPr>
                <a:t>重载的赋值运算符，完成一行（一个一维数组）的复制</a:t>
              </a:r>
            </a:p>
          </p:txBody>
        </p:sp>
        <p:sp>
          <p:nvSpPr>
            <p:cNvPr id="58375" name="Line 6"/>
            <p:cNvSpPr>
              <a:spLocks noChangeShapeType="1"/>
            </p:cNvSpPr>
            <p:nvPr/>
          </p:nvSpPr>
          <p:spPr bwMode="ltGray">
            <a:xfrm flipH="1">
              <a:off x="1680" y="2986"/>
              <a:ext cx="2064" cy="5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7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883ED7-9CB1-445A-AFAB-09B4E0C78B2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</a:t>
            </a:r>
            <a:r>
              <a:rPr lang="en-US" altLang="zh-CN"/>
              <a:t>[]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CN"/>
              <a:t>X[i][j]——(X.operator[i]).operator[j]</a:t>
            </a:r>
          </a:p>
          <a:p>
            <a:pPr lvl="1" eaLnBrk="1" hangingPunct="1"/>
            <a:r>
              <a:rPr lang="zh-CN" altLang="en-US"/>
              <a:t>第一个</a:t>
            </a:r>
            <a:r>
              <a:rPr lang="en-US" altLang="zh-CN"/>
              <a:t>[]</a:t>
            </a:r>
            <a:r>
              <a:rPr lang="zh-CN" altLang="en-US"/>
              <a:t>：</a:t>
            </a:r>
            <a:r>
              <a:rPr lang="en-US" altLang="zh-CN"/>
              <a:t>Array2D&lt;T&gt;::operator[]</a:t>
            </a:r>
            <a:br>
              <a:rPr lang="en-US" altLang="zh-CN"/>
            </a:br>
            <a:r>
              <a:rPr lang="zh-CN" altLang="en-US"/>
              <a:t>返回一个</a:t>
            </a:r>
            <a:r>
              <a:rPr lang="en-US" altLang="zh-CN"/>
              <a:t>Array1D&lt;T&gt;</a:t>
            </a:r>
            <a:r>
              <a:rPr lang="zh-CN" altLang="en-US"/>
              <a:t>的引用</a:t>
            </a:r>
            <a:br>
              <a:rPr lang="zh-CN" altLang="en-US"/>
            </a:br>
            <a:r>
              <a:rPr lang="zh-CN" altLang="en-US"/>
              <a:t>得到第</a:t>
            </a:r>
            <a:r>
              <a:rPr lang="en-US" altLang="zh-CN"/>
              <a:t>i</a:t>
            </a:r>
            <a:r>
              <a:rPr lang="zh-CN" altLang="en-US"/>
              <a:t>行</a:t>
            </a:r>
            <a:r>
              <a:rPr lang="en-US" altLang="zh-CN"/>
              <a:t>——</a:t>
            </a:r>
            <a:r>
              <a:rPr lang="zh-CN" altLang="en-US"/>
              <a:t>一个一维数组</a:t>
            </a:r>
          </a:p>
          <a:p>
            <a:pPr lvl="1" eaLnBrk="1" hangingPunct="1"/>
            <a:r>
              <a:rPr lang="zh-CN" altLang="en-US"/>
              <a:t>第二个</a:t>
            </a:r>
            <a:r>
              <a:rPr lang="en-US" altLang="zh-CN"/>
              <a:t>[]</a:t>
            </a:r>
            <a:r>
              <a:rPr lang="zh-CN" altLang="en-US"/>
              <a:t>：</a:t>
            </a:r>
            <a:r>
              <a:rPr lang="en-US" altLang="zh-CN"/>
              <a:t>Array1D&lt;T&gt;::operator[]</a:t>
            </a:r>
            <a:br>
              <a:rPr lang="en-US" altLang="zh-CN"/>
            </a:br>
            <a:r>
              <a:rPr lang="zh-CN" altLang="en-US"/>
              <a:t>返回</a:t>
            </a:r>
            <a:r>
              <a:rPr lang="en-US" altLang="zh-CN"/>
              <a:t>T&amp;——</a:t>
            </a:r>
            <a:r>
              <a:rPr lang="zh-CN" altLang="en-US"/>
              <a:t>得到所需的元素的引用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033B1B-EB77-419D-9335-865ECF70213C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</a:t>
            </a:r>
            <a:r>
              <a:rPr lang="en-US" altLang="zh-CN"/>
              <a:t>[]</a:t>
            </a:r>
            <a:r>
              <a:rPr lang="zh-CN" altLang="en-US"/>
              <a:t>的代码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Array1D&lt;T&gt;&amp; Array2D&lt;T&gt;::operator[](int i)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// First index of 2D array.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if (i &lt; 0 || i &gt;= rows) throw OutOfBounds();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return row[i];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360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0B0E51-6065-4242-ABC7-B4FA979024F9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重载二元减法操作符</a:t>
            </a: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Array2D&lt;T&gt; Array2D&lt;T&gt;::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operator-(const Array2D&lt;T&gt;&amp; m)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Return w = (*this) - m.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(rows != m.rows || cols != m.cols)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throw SizeMismatch();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Array2D&lt;T&gt; w(rows,cols);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rows;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w.row[i] = row[i] - m.row[i];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ltGray">
          <a:xfrm>
            <a:off x="6781800" y="3657600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调用</a:t>
            </a:r>
            <a:r>
              <a:rPr lang="en-US" altLang="zh-CN">
                <a:solidFill>
                  <a:schemeClr val="hlink"/>
                </a:solidFill>
              </a:rPr>
              <a:t>Array1D</a:t>
            </a:r>
            <a:r>
              <a:rPr lang="zh-CN" altLang="en-US">
                <a:solidFill>
                  <a:schemeClr val="hlink"/>
                </a:solidFill>
              </a:rPr>
              <a:t>的 </a:t>
            </a:r>
            <a:r>
              <a:rPr lang="en-US" altLang="zh-CN">
                <a:solidFill>
                  <a:schemeClr val="hlink"/>
                </a:solidFill>
              </a:rPr>
              <a:t>–</a:t>
            </a:r>
            <a:r>
              <a:rPr lang="zh-CN" altLang="en-US">
                <a:solidFill>
                  <a:schemeClr val="hlink"/>
                </a:solidFill>
              </a:rPr>
              <a:t>运算符</a:t>
            </a:r>
          </a:p>
        </p:txBody>
      </p:sp>
      <p:sp>
        <p:nvSpPr>
          <p:cNvPr id="61445" name="Line 6"/>
          <p:cNvSpPr>
            <a:spLocks noChangeShapeType="1"/>
          </p:cNvSpPr>
          <p:nvPr/>
        </p:nvSpPr>
        <p:spPr bwMode="ltGray">
          <a:xfrm flipH="1">
            <a:off x="4495800" y="4114800"/>
            <a:ext cx="236220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955322-C470-4025-AB66-304B3BFC3608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乘法操作</a:t>
            </a:r>
            <a:r>
              <a:rPr lang="en-US" altLang="zh-CN"/>
              <a:t>——</a:t>
            </a:r>
            <a:r>
              <a:rPr lang="zh-CN" altLang="en-US"/>
              <a:t>矩阵乘法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Array2D&lt;T&gt; Array2D&lt;T&gt;::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operator*(const Array2D&lt;T&gt;&amp; m) const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A matrix product. Return w = (*this) * m.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(cols != m.rows) throw SizeMismatch();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Array2D&lt;T&gt; w(rows, m.cols);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rows; i++)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for (int j = 0; j &lt; m.cols; j++)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T sum = (*this)[i][0] * m[0][j];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for (int k = 1; k &lt; cols; k++)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sum += (*this)[i][k] * m[k][j];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w[i][j] = sum;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2000"/>
          </a:p>
        </p:txBody>
      </p:sp>
      <p:sp>
        <p:nvSpPr>
          <p:cNvPr id="62468" name="Text Box 7"/>
          <p:cNvSpPr txBox="1">
            <a:spLocks noChangeArrowheads="1"/>
          </p:cNvSpPr>
          <p:nvPr/>
        </p:nvSpPr>
        <p:spPr bwMode="ltGray">
          <a:xfrm>
            <a:off x="6545263" y="4105275"/>
            <a:ext cx="1973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三层循环嵌套</a:t>
            </a:r>
          </a:p>
        </p:txBody>
      </p:sp>
      <p:sp>
        <p:nvSpPr>
          <p:cNvPr id="62469" name="右大括号 4"/>
          <p:cNvSpPr>
            <a:spLocks/>
          </p:cNvSpPr>
          <p:nvPr/>
        </p:nvSpPr>
        <p:spPr bwMode="auto">
          <a:xfrm>
            <a:off x="6007100" y="3608388"/>
            <a:ext cx="538163" cy="161448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247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7577B7-C715-4E8D-AC74-4EE174AAC58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复杂性分析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构造函数和析构函数</a:t>
            </a:r>
          </a:p>
          <a:p>
            <a:pPr lvl="1" eaLnBrk="1" hangingPunct="1"/>
            <a:r>
              <a:rPr lang="en-US" altLang="zh-CN"/>
              <a:t>T——</a:t>
            </a:r>
            <a:r>
              <a:rPr lang="zh-CN" altLang="en-US"/>
              <a:t>基本类型：</a:t>
            </a:r>
            <a:r>
              <a:rPr lang="en-US" altLang="zh-CN"/>
              <a:t>O(rows)</a:t>
            </a:r>
          </a:p>
          <a:p>
            <a:pPr lvl="1" eaLnBrk="1" hangingPunct="1"/>
            <a:r>
              <a:rPr lang="en-US" altLang="zh-CN"/>
              <a:t>T——</a:t>
            </a:r>
            <a:r>
              <a:rPr lang="zh-CN" altLang="en-US"/>
              <a:t>用户自定义类：</a:t>
            </a:r>
            <a:r>
              <a:rPr lang="en-US" altLang="zh-CN"/>
              <a:t>O(rows*cols)</a:t>
            </a:r>
          </a:p>
          <a:p>
            <a:pPr eaLnBrk="1" hangingPunct="1"/>
            <a:r>
              <a:rPr lang="zh-CN" altLang="en-US"/>
              <a:t>复制构造函数：</a:t>
            </a:r>
            <a:r>
              <a:rPr lang="en-US" altLang="zh-CN"/>
              <a:t>O(rows*cols)</a:t>
            </a:r>
          </a:p>
          <a:p>
            <a:pPr eaLnBrk="1" hangingPunct="1"/>
            <a:r>
              <a:rPr lang="en-US" altLang="zh-CN"/>
              <a:t>[]</a:t>
            </a:r>
            <a:r>
              <a:rPr lang="zh-CN" altLang="en-US"/>
              <a:t>：</a:t>
            </a:r>
            <a:r>
              <a:rPr lang="en-US" altLang="zh-CN">
                <a:cs typeface="Times New Roman" pitchFamily="18" charset="0"/>
              </a:rPr>
              <a:t>Θ</a:t>
            </a:r>
            <a:r>
              <a:rPr lang="en-US" altLang="zh-CN"/>
              <a:t>(1)</a:t>
            </a:r>
          </a:p>
          <a:p>
            <a:pPr eaLnBrk="1" hangingPunct="1"/>
            <a:r>
              <a:rPr lang="zh-CN" altLang="en-US"/>
              <a:t>乘法操作符：</a:t>
            </a:r>
            <a:r>
              <a:rPr lang="en-US" altLang="zh-CN"/>
              <a:t>O(rows*cols*m.cols)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EFDB12-7C0D-458F-8789-F780FB534803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为什么要自定义数据结构“数组”？</a:t>
            </a:r>
            <a:endParaRPr lang="en-US" altLang="zh-CN"/>
          </a:p>
          <a:p>
            <a:r>
              <a:rPr lang="zh-CN" altLang="en-US"/>
              <a:t>“数组”的</a:t>
            </a:r>
            <a:r>
              <a:rPr lang="en-US" altLang="zh-CN"/>
              <a:t>ADT</a:t>
            </a:r>
            <a:r>
              <a:rPr lang="zh-CN" altLang="en-US"/>
              <a:t>应该是什么样子？</a:t>
            </a:r>
            <a:endParaRPr lang="en-US" altLang="zh-CN"/>
          </a:p>
          <a:p>
            <a:r>
              <a:rPr lang="zh-CN" altLang="en-US"/>
              <a:t>“</a:t>
            </a:r>
            <a:r>
              <a:rPr lang="en-US" altLang="zh-CN"/>
              <a:t>1</a:t>
            </a:r>
            <a:r>
              <a:rPr lang="zh-CN" altLang="en-US"/>
              <a:t>维数组”如何定义？</a:t>
            </a:r>
            <a:endParaRPr lang="en-US" altLang="zh-CN"/>
          </a:p>
          <a:p>
            <a:r>
              <a:rPr lang="zh-CN" altLang="en-US"/>
              <a:t>“</a:t>
            </a:r>
            <a:r>
              <a:rPr lang="en-US" altLang="zh-CN"/>
              <a:t>2</a:t>
            </a:r>
            <a:r>
              <a:rPr lang="zh-CN" altLang="en-US"/>
              <a:t>维数组”如何定义？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4C23BC-D66B-49A2-9BBC-AD394557E42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39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箱子排序难以解决的问题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/>
              <a:t>前提：   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Θ</a:t>
            </a:r>
            <a:r>
              <a:rPr lang="en-US" altLang="zh-CN">
                <a:solidFill>
                  <a:srgbClr val="FF0000"/>
                </a:solidFill>
              </a:rPr>
              <a:t>(n+range)</a:t>
            </a:r>
          </a:p>
          <a:p>
            <a:pPr marL="514350" indent="-514350">
              <a:buFontTx/>
              <a:buAutoNum type="arabicPeriod"/>
            </a:pPr>
            <a:r>
              <a:rPr lang="zh-CN" altLang="en-US"/>
              <a:t>适用场景：</a:t>
            </a:r>
            <a:r>
              <a:rPr lang="en-US" altLang="zh-CN"/>
              <a:t>n&gt;&gt;range</a:t>
            </a:r>
            <a:r>
              <a:rPr lang="zh-CN" altLang="en-US"/>
              <a:t>，</a:t>
            </a:r>
            <a:r>
              <a:rPr lang="zh-CN" altLang="en-US" sz="2400">
                <a:solidFill>
                  <a:srgbClr val="0000FF"/>
                </a:solidFill>
              </a:rPr>
              <a:t>当</a:t>
            </a:r>
            <a:r>
              <a:rPr lang="en-US" altLang="zh-CN" sz="2400">
                <a:solidFill>
                  <a:srgbClr val="0000FF"/>
                </a:solidFill>
              </a:rPr>
              <a:t>n=1000,range=10</a:t>
            </a:r>
            <a:r>
              <a:rPr lang="zh-CN" altLang="en-US" sz="2400">
                <a:solidFill>
                  <a:srgbClr val="0000FF"/>
                </a:solidFill>
              </a:rPr>
              <a:t>时</a:t>
            </a:r>
            <a:endParaRPr lang="en-US" altLang="zh-CN" sz="2400">
              <a:solidFill>
                <a:srgbClr val="0000FF"/>
              </a:solidFill>
            </a:endParaRPr>
          </a:p>
          <a:p>
            <a:pPr marL="914400" lvl="1" indent="-514350"/>
            <a:r>
              <a:rPr lang="en-US" altLang="zh-CN"/>
              <a:t>n+2</a:t>
            </a:r>
            <a:r>
              <a:rPr lang="zh-CN" altLang="en-US"/>
              <a:t>*</a:t>
            </a:r>
            <a:r>
              <a:rPr lang="en-US" altLang="zh-CN"/>
              <a:t>range=</a:t>
            </a:r>
            <a:r>
              <a:rPr lang="en-US" altLang="zh-CN">
                <a:solidFill>
                  <a:srgbClr val="FF0000"/>
                </a:solidFill>
              </a:rPr>
              <a:t>1020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*</a:t>
            </a:r>
            <a:r>
              <a:rPr lang="en-US" altLang="zh-CN"/>
              <a:t>(n-1)/2=499500</a:t>
            </a:r>
          </a:p>
          <a:p>
            <a:pPr marL="514350" indent="-514350">
              <a:buFontTx/>
              <a:buAutoNum type="arabicPeriod"/>
            </a:pPr>
            <a:r>
              <a:rPr lang="zh-CN" altLang="en-US"/>
              <a:t>不适用场景：</a:t>
            </a:r>
            <a:r>
              <a:rPr lang="en-US" altLang="zh-CN" sz="2400"/>
              <a:t>n&lt;&lt;range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当</a:t>
            </a:r>
            <a:r>
              <a:rPr lang="en-US" altLang="zh-CN" sz="2400">
                <a:solidFill>
                  <a:srgbClr val="0000FF"/>
                </a:solidFill>
              </a:rPr>
              <a:t>n=10</a:t>
            </a:r>
            <a:r>
              <a:rPr lang="zh-CN" altLang="en-US" sz="2400">
                <a:solidFill>
                  <a:srgbClr val="0000FF"/>
                </a:solidFill>
              </a:rPr>
              <a:t>，</a:t>
            </a:r>
            <a:r>
              <a:rPr lang="en-US" altLang="zh-CN" sz="2400">
                <a:solidFill>
                  <a:srgbClr val="0000FF"/>
                </a:solidFill>
              </a:rPr>
              <a:t>range=1000</a:t>
            </a:r>
          </a:p>
          <a:p>
            <a:pPr marL="914400" lvl="1" indent="-514350"/>
            <a:r>
              <a:rPr lang="en-US" altLang="zh-CN"/>
              <a:t>n+2</a:t>
            </a:r>
            <a:r>
              <a:rPr lang="zh-CN" altLang="en-US"/>
              <a:t>*</a:t>
            </a:r>
            <a:r>
              <a:rPr lang="en-US" altLang="zh-CN"/>
              <a:t>range=</a:t>
            </a:r>
            <a:r>
              <a:rPr lang="en-US" altLang="zh-CN">
                <a:solidFill>
                  <a:srgbClr val="FF0000"/>
                </a:solidFill>
              </a:rPr>
              <a:t>2010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*</a:t>
            </a:r>
            <a:r>
              <a:rPr lang="en-US" altLang="zh-CN"/>
              <a:t>(n-1)/2=45</a:t>
            </a:r>
          </a:p>
          <a:p>
            <a:pPr marL="514350" indent="-514350">
              <a:buFontTx/>
              <a:buAutoNum type="arabicPeriod"/>
            </a:pPr>
            <a:r>
              <a:rPr lang="zh-CN" altLang="en-US"/>
              <a:t>改进思路</a:t>
            </a:r>
            <a:endParaRPr lang="en-US" altLang="zh-CN"/>
          </a:p>
          <a:p>
            <a:pPr marL="914400" lvl="1" indent="-514350"/>
            <a:r>
              <a:rPr lang="zh-CN" altLang="en-US"/>
              <a:t>因为箱子排序的复杂程度与</a:t>
            </a:r>
            <a:r>
              <a:rPr lang="en-US" altLang="zh-CN"/>
              <a:t>range</a:t>
            </a:r>
            <a:r>
              <a:rPr lang="zh-CN" altLang="en-US"/>
              <a:t>密切相关，所以考虑是否能以几组小箱子替代？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5A1E7E-8686-497E-825A-D79A8904369D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数组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矩阵（与</a:t>
            </a:r>
            <a:r>
              <a:rPr lang="en-US" altLang="zh-CN" dirty="0">
                <a:solidFill>
                  <a:srgbClr val="FF0000"/>
                </a:solidFill>
              </a:rPr>
              <a:t>2DArray</a:t>
            </a:r>
            <a:r>
              <a:rPr lang="zh-CN" altLang="en-US" dirty="0">
                <a:solidFill>
                  <a:srgbClr val="FF0000"/>
                </a:solidFill>
              </a:rPr>
              <a:t>的异同）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特殊矩阵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对角矩阵、三对角矩阵、三角矩阵、对称矩阵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稀疏矩阵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数组描述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链表描述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2EE4C1-649B-4326-A216-F3979E7FEF0D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矩阵的定义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1905000"/>
          </a:xfrm>
        </p:spPr>
        <p:txBody>
          <a:bodyPr/>
          <a:lstStyle/>
          <a:p>
            <a:pPr eaLnBrk="1" hangingPunct="1"/>
            <a:r>
              <a:rPr lang="en-US" altLang="zh-CN"/>
              <a:t>m×n</a:t>
            </a:r>
            <a:r>
              <a:rPr lang="zh-CN" altLang="en-US"/>
              <a:t>矩阵：</a:t>
            </a:r>
            <a:r>
              <a:rPr lang="en-US" altLang="zh-CN"/>
              <a:t>m×n</a:t>
            </a:r>
            <a:r>
              <a:rPr lang="zh-CN" altLang="en-US"/>
              <a:t>表</a:t>
            </a:r>
          </a:p>
          <a:p>
            <a:pPr eaLnBrk="1" hangingPunct="1"/>
            <a:r>
              <a:rPr lang="en-US" altLang="zh-CN"/>
              <a:t>m</a:t>
            </a:r>
            <a:r>
              <a:rPr lang="zh-CN" altLang="en-US"/>
              <a:t>、</a:t>
            </a:r>
            <a:r>
              <a:rPr lang="en-US" altLang="zh-CN"/>
              <a:t>n——</a:t>
            </a:r>
            <a:r>
              <a:rPr lang="zh-CN" altLang="en-US"/>
              <a:t>维数</a:t>
            </a:r>
          </a:p>
        </p:txBody>
      </p:sp>
      <p:pic>
        <p:nvPicPr>
          <p:cNvPr id="66564" name="Picture 4" descr="m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7132638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190B43-59F0-46D2-B971-A8687BEE48C8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矩阵示例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资源统计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资源类型：矿产（金、银等）、动物（狮子、大象等）、人（物理学家、工程师等）</a:t>
            </a:r>
            <a:r>
              <a:rPr lang="en-US" altLang="zh-CN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每种资源在每个国家的数量</a:t>
            </a:r>
            <a:r>
              <a:rPr lang="en-US" altLang="zh-CN"/>
              <a:t>——</a:t>
            </a:r>
            <a:r>
              <a:rPr lang="zh-CN" altLang="en-US"/>
              <a:t>二维表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列</a:t>
            </a:r>
            <a:r>
              <a:rPr lang="en-US" altLang="zh-CN"/>
              <a:t>——</a:t>
            </a:r>
            <a:r>
              <a:rPr lang="zh-CN" altLang="en-US"/>
              <a:t>国家，行</a:t>
            </a:r>
            <a:r>
              <a:rPr lang="en-US" altLang="zh-CN"/>
              <a:t>——</a:t>
            </a:r>
            <a:r>
              <a:rPr lang="zh-CN" altLang="en-US"/>
              <a:t>资源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en-US" altLang="zh-CN" i="1"/>
              <a:t>n </a:t>
            </a:r>
            <a:r>
              <a:rPr lang="zh-CN" altLang="en-US"/>
              <a:t>列、</a:t>
            </a:r>
            <a:r>
              <a:rPr lang="en-US" altLang="zh-CN" i="1"/>
              <a:t>m </a:t>
            </a:r>
            <a:r>
              <a:rPr lang="zh-CN" altLang="en-US"/>
              <a:t>行的资源矩阵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/>
              <a:t>M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, </a:t>
            </a:r>
            <a:r>
              <a:rPr lang="en-US" altLang="zh-CN" i="1"/>
              <a:t>j</a:t>
            </a:r>
            <a:r>
              <a:rPr lang="en-US" altLang="zh-CN"/>
              <a:t>)——</a:t>
            </a:r>
            <a:r>
              <a:rPr lang="zh-CN" altLang="en-US"/>
              <a:t>矩阵</a:t>
            </a:r>
            <a:r>
              <a:rPr lang="en-US" altLang="zh-CN" i="1"/>
              <a:t>M</a:t>
            </a:r>
            <a:r>
              <a:rPr lang="zh-CN" altLang="en-US"/>
              <a:t>第</a:t>
            </a:r>
            <a:r>
              <a:rPr lang="en-US" altLang="zh-CN" i="1"/>
              <a:t>i</a:t>
            </a:r>
            <a:r>
              <a:rPr lang="zh-CN" altLang="en-US"/>
              <a:t>行、第</a:t>
            </a:r>
            <a:r>
              <a:rPr lang="en-US" altLang="zh-CN" i="1"/>
              <a:t>j</a:t>
            </a:r>
            <a:r>
              <a:rPr lang="zh-CN" altLang="en-US"/>
              <a:t>列的元素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 i="1"/>
              <a:t>i </a:t>
            </a:r>
            <a:r>
              <a:rPr lang="zh-CN" altLang="en-US"/>
              <a:t>行</a:t>
            </a:r>
            <a:r>
              <a:rPr lang="en-US" altLang="zh-CN"/>
              <a:t>——</a:t>
            </a:r>
            <a:r>
              <a:rPr lang="zh-CN" altLang="en-US"/>
              <a:t>猫，第</a:t>
            </a:r>
            <a:r>
              <a:rPr lang="en-US" altLang="zh-CN" i="1"/>
              <a:t>j </a:t>
            </a:r>
            <a:r>
              <a:rPr lang="zh-CN" altLang="en-US"/>
              <a:t>列</a:t>
            </a:r>
            <a:r>
              <a:rPr lang="en-US" altLang="zh-CN"/>
              <a:t>——</a:t>
            </a:r>
            <a:r>
              <a:rPr lang="zh-CN" altLang="en-US"/>
              <a:t>美国，</a:t>
            </a:r>
            <a:r>
              <a:rPr lang="en-US" altLang="zh-CN"/>
              <a:t>M(</a:t>
            </a:r>
            <a:r>
              <a:rPr lang="en-US" altLang="zh-CN" i="1"/>
              <a:t>i</a:t>
            </a:r>
            <a:r>
              <a:rPr lang="en-US" altLang="zh-CN"/>
              <a:t>, </a:t>
            </a:r>
            <a:r>
              <a:rPr lang="en-US" altLang="zh-CN" i="1"/>
              <a:t>j</a:t>
            </a:r>
            <a:r>
              <a:rPr lang="en-US" altLang="zh-CN"/>
              <a:t>)——</a:t>
            </a:r>
            <a:r>
              <a:rPr lang="zh-CN" altLang="en-US"/>
              <a:t>美国所拥有的猫的总数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BFA7BB-7431-438F-9F69-951EC597D8C3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矩阵示例</a:t>
            </a:r>
          </a:p>
        </p:txBody>
      </p:sp>
      <p:sp>
        <p:nvSpPr>
          <p:cNvPr id="6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0D4B88-410C-4CAD-90FB-7C1EC817BD6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31800" y="1449388"/>
          <a:ext cx="3600000" cy="360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0:0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4:1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0:3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0:0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2:2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1:4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3:0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4572000" y="1808163"/>
            <a:ext cx="4140200" cy="3259137"/>
            <a:chOff x="4572000" y="1808793"/>
            <a:chExt cx="4140529" cy="3258986"/>
          </a:xfrm>
        </p:grpSpPr>
        <p:grpSp>
          <p:nvGrpSpPr>
            <p:cNvPr id="68716" name="组合 8"/>
            <p:cNvGrpSpPr>
              <a:grpSpLocks/>
            </p:cNvGrpSpPr>
            <p:nvPr/>
          </p:nvGrpSpPr>
          <p:grpSpPr bwMode="auto">
            <a:xfrm>
              <a:off x="4572000" y="4679875"/>
              <a:ext cx="900115" cy="369332"/>
              <a:chOff x="4572000" y="4679875"/>
              <a:chExt cx="900115" cy="369332"/>
            </a:xfrm>
          </p:grpSpPr>
          <p:sp>
            <p:nvSpPr>
              <p:cNvPr id="7" name="圆角矩形 6"/>
              <p:cNvSpPr/>
              <p:nvPr/>
            </p:nvSpPr>
            <p:spPr bwMode="auto">
              <a:xfrm>
                <a:off x="4572000" y="4689972"/>
                <a:ext cx="900185" cy="35875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42" name="TextBox 7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/>
                  <a:t>A</a:t>
                </a:r>
                <a:endParaRPr lang="zh-CN" altLang="en-US"/>
              </a:p>
            </p:txBody>
          </p:sp>
        </p:grpSp>
        <p:grpSp>
          <p:nvGrpSpPr>
            <p:cNvPr id="68717" name="组合 9"/>
            <p:cNvGrpSpPr>
              <a:grpSpLocks/>
            </p:cNvGrpSpPr>
            <p:nvPr/>
          </p:nvGrpSpPr>
          <p:grpSpPr bwMode="auto">
            <a:xfrm>
              <a:off x="5652138" y="4689161"/>
              <a:ext cx="900115" cy="369332"/>
              <a:chOff x="4572000" y="4679875"/>
              <a:chExt cx="900115" cy="369332"/>
            </a:xfrm>
          </p:grpSpPr>
          <p:sp>
            <p:nvSpPr>
              <p:cNvPr id="11" name="圆角矩形 10"/>
              <p:cNvSpPr/>
              <p:nvPr/>
            </p:nvSpPr>
            <p:spPr bwMode="auto">
              <a:xfrm>
                <a:off x="4571448" y="4688624"/>
                <a:ext cx="900185" cy="36034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40" name="TextBox 11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/>
                  <a:t>B</a:t>
                </a:r>
                <a:endParaRPr lang="zh-CN" altLang="en-US"/>
              </a:p>
            </p:txBody>
          </p:sp>
        </p:grpSp>
        <p:grpSp>
          <p:nvGrpSpPr>
            <p:cNvPr id="68718" name="组合 12"/>
            <p:cNvGrpSpPr>
              <a:grpSpLocks/>
            </p:cNvGrpSpPr>
            <p:nvPr/>
          </p:nvGrpSpPr>
          <p:grpSpPr bwMode="auto">
            <a:xfrm>
              <a:off x="6732276" y="4689161"/>
              <a:ext cx="900115" cy="369332"/>
              <a:chOff x="4572000" y="4679875"/>
              <a:chExt cx="900115" cy="369332"/>
            </a:xfrm>
          </p:grpSpPr>
          <p:sp>
            <p:nvSpPr>
              <p:cNvPr id="14" name="圆角矩形 13"/>
              <p:cNvSpPr/>
              <p:nvPr/>
            </p:nvSpPr>
            <p:spPr bwMode="auto">
              <a:xfrm>
                <a:off x="4572484" y="4688624"/>
                <a:ext cx="900184" cy="36034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8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/>
                  <a:t>C</a:t>
                </a:r>
                <a:endParaRPr lang="zh-CN" altLang="en-US"/>
              </a:p>
            </p:txBody>
          </p:sp>
        </p:grpSp>
        <p:grpSp>
          <p:nvGrpSpPr>
            <p:cNvPr id="68719" name="组合 15"/>
            <p:cNvGrpSpPr>
              <a:grpSpLocks/>
            </p:cNvGrpSpPr>
            <p:nvPr/>
          </p:nvGrpSpPr>
          <p:grpSpPr bwMode="auto">
            <a:xfrm>
              <a:off x="7812414" y="4698447"/>
              <a:ext cx="900115" cy="369332"/>
              <a:chOff x="4572000" y="4679875"/>
              <a:chExt cx="900115" cy="369332"/>
            </a:xfrm>
          </p:grpSpPr>
          <p:sp>
            <p:nvSpPr>
              <p:cNvPr id="17" name="圆角矩形 16"/>
              <p:cNvSpPr/>
              <p:nvPr/>
            </p:nvSpPr>
            <p:spPr bwMode="auto">
              <a:xfrm>
                <a:off x="4571931" y="4688862"/>
                <a:ext cx="900184" cy="36034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6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/>
                  <a:t>D</a:t>
                </a:r>
                <a:endParaRPr lang="zh-CN" altLang="en-US"/>
              </a:p>
            </p:txBody>
          </p:sp>
        </p:grpSp>
        <p:grpSp>
          <p:nvGrpSpPr>
            <p:cNvPr id="68720" name="组合 18"/>
            <p:cNvGrpSpPr>
              <a:grpSpLocks/>
            </p:cNvGrpSpPr>
            <p:nvPr/>
          </p:nvGrpSpPr>
          <p:grpSpPr bwMode="auto">
            <a:xfrm>
              <a:off x="5112069" y="3239691"/>
              <a:ext cx="900115" cy="369332"/>
              <a:chOff x="4572000" y="4679875"/>
              <a:chExt cx="900115" cy="369332"/>
            </a:xfrm>
          </p:grpSpPr>
          <p:sp>
            <p:nvSpPr>
              <p:cNvPr id="20" name="圆角矩形 19"/>
              <p:cNvSpPr/>
              <p:nvPr/>
            </p:nvSpPr>
            <p:spPr bwMode="auto">
              <a:xfrm>
                <a:off x="4571724" y="4688773"/>
                <a:ext cx="900185" cy="36034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4" name="TextBox 20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/>
                  <a:t>B</a:t>
                </a:r>
                <a:endParaRPr lang="zh-CN" altLang="en-US"/>
              </a:p>
            </p:txBody>
          </p:sp>
        </p:grpSp>
        <p:grpSp>
          <p:nvGrpSpPr>
            <p:cNvPr id="68721" name="组合 21"/>
            <p:cNvGrpSpPr>
              <a:grpSpLocks/>
            </p:cNvGrpSpPr>
            <p:nvPr/>
          </p:nvGrpSpPr>
          <p:grpSpPr bwMode="auto">
            <a:xfrm>
              <a:off x="7272345" y="3239691"/>
              <a:ext cx="900115" cy="369332"/>
              <a:chOff x="4572000" y="4679875"/>
              <a:chExt cx="900115" cy="369332"/>
            </a:xfrm>
          </p:grpSpPr>
          <p:sp>
            <p:nvSpPr>
              <p:cNvPr id="23" name="圆角矩形 22"/>
              <p:cNvSpPr/>
              <p:nvPr/>
            </p:nvSpPr>
            <p:spPr bwMode="auto">
              <a:xfrm>
                <a:off x="4572208" y="4688773"/>
                <a:ext cx="900184" cy="36034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2" name="TextBox 23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/>
                  <a:t>C</a:t>
                </a:r>
                <a:endParaRPr lang="zh-CN" altLang="en-US"/>
              </a:p>
            </p:txBody>
          </p:sp>
        </p:grpSp>
        <p:grpSp>
          <p:nvGrpSpPr>
            <p:cNvPr id="68722" name="组合 25"/>
            <p:cNvGrpSpPr>
              <a:grpSpLocks/>
            </p:cNvGrpSpPr>
            <p:nvPr/>
          </p:nvGrpSpPr>
          <p:grpSpPr bwMode="auto">
            <a:xfrm>
              <a:off x="6192207" y="1808793"/>
              <a:ext cx="900115" cy="369332"/>
              <a:chOff x="4572000" y="4679875"/>
              <a:chExt cx="900115" cy="369332"/>
            </a:xfrm>
          </p:grpSpPr>
          <p:sp>
            <p:nvSpPr>
              <p:cNvPr id="27" name="圆角矩形 26"/>
              <p:cNvSpPr/>
              <p:nvPr/>
            </p:nvSpPr>
            <p:spPr bwMode="auto">
              <a:xfrm>
                <a:off x="4572760" y="4689400"/>
                <a:ext cx="898597" cy="36034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0" name="TextBox 27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/>
                  <a:t>C</a:t>
                </a:r>
                <a:endParaRPr lang="zh-CN" altLang="en-US"/>
              </a:p>
            </p:txBody>
          </p:sp>
        </p:grpSp>
        <p:cxnSp>
          <p:nvCxnSpPr>
            <p:cNvPr id="32" name="肘形连接符 31"/>
            <p:cNvCxnSpPr>
              <a:stCxn id="68742" idx="0"/>
              <a:endCxn id="68734" idx="2"/>
            </p:cNvCxnSpPr>
            <p:nvPr/>
          </p:nvCxnSpPr>
          <p:spPr bwMode="auto">
            <a:xfrm rot="5400000" flipH="1" flipV="1">
              <a:off x="4756233" y="3874000"/>
              <a:ext cx="1071512" cy="54138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68740" idx="0"/>
              <a:endCxn id="68734" idx="2"/>
            </p:cNvCxnSpPr>
            <p:nvPr/>
          </p:nvCxnSpPr>
          <p:spPr bwMode="auto">
            <a:xfrm rot="16200000" flipV="1">
              <a:off x="5292850" y="3878763"/>
              <a:ext cx="1079450" cy="53979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68736" idx="0"/>
              <a:endCxn id="23" idx="2"/>
            </p:cNvCxnSpPr>
            <p:nvPr/>
          </p:nvCxnSpPr>
          <p:spPr bwMode="auto">
            <a:xfrm rot="16200000" flipV="1">
              <a:off x="7448053" y="3882732"/>
              <a:ext cx="1088975" cy="54138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68738" idx="0"/>
              <a:endCxn id="23" idx="2"/>
            </p:cNvCxnSpPr>
            <p:nvPr/>
          </p:nvCxnSpPr>
          <p:spPr bwMode="auto">
            <a:xfrm rot="5400000" flipH="1" flipV="1">
              <a:off x="6912229" y="3878763"/>
              <a:ext cx="1079450" cy="53979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68734" idx="0"/>
              <a:endCxn id="68730" idx="2"/>
            </p:cNvCxnSpPr>
            <p:nvPr/>
          </p:nvCxnSpPr>
          <p:spPr bwMode="auto">
            <a:xfrm rot="5400000" flipH="1" flipV="1">
              <a:off x="5572271" y="2169070"/>
              <a:ext cx="1060401" cy="107958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68732" idx="0"/>
              <a:endCxn id="27" idx="2"/>
            </p:cNvCxnSpPr>
            <p:nvPr/>
          </p:nvCxnSpPr>
          <p:spPr bwMode="auto">
            <a:xfrm rot="16200000" flipV="1">
              <a:off x="6651857" y="2169070"/>
              <a:ext cx="1060401" cy="107958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矩阵的运算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矩阵转置</a:t>
            </a:r>
          </a:p>
          <a:p>
            <a:pPr lvl="1" eaLnBrk="1" hangingPunct="1"/>
            <a:r>
              <a:rPr lang="en-US" altLang="zh-CN"/>
              <a:t>M</a:t>
            </a:r>
            <a:r>
              <a:rPr lang="en-US" altLang="zh-CN" baseline="30000"/>
              <a:t>T</a:t>
            </a:r>
            <a:r>
              <a:rPr lang="en-US" altLang="zh-CN"/>
              <a:t>(i, j) = M(j, i)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/>
              <a:t>i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/>
              <a:t>n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/>
              <a:t>1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/>
              <a:t>j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/>
              <a:t>m</a:t>
            </a:r>
            <a:endParaRPr lang="en-US" altLang="zh-CN"/>
          </a:p>
          <a:p>
            <a:pPr eaLnBrk="1" hangingPunct="1"/>
            <a:r>
              <a:rPr lang="zh-CN" altLang="en-US"/>
              <a:t>矩阵和</a:t>
            </a:r>
            <a:r>
              <a:rPr lang="en-US" altLang="zh-CN"/>
              <a:t>——C = A + B</a:t>
            </a:r>
          </a:p>
          <a:p>
            <a:pPr lvl="1" eaLnBrk="1" hangingPunct="1"/>
            <a:r>
              <a:rPr lang="en-US" altLang="zh-CN"/>
              <a:t>C(i, j) = A(i, j) + B(i, j) 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/>
              <a:t>i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/>
              <a:t>m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/>
              <a:t>1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/>
              <a:t>j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/>
              <a:t>n</a:t>
            </a:r>
          </a:p>
          <a:p>
            <a:pPr eaLnBrk="1" hangingPunct="1"/>
            <a:r>
              <a:rPr lang="zh-CN" altLang="en-US"/>
              <a:t>矩阵乘法</a:t>
            </a:r>
            <a:r>
              <a:rPr lang="en-US" altLang="zh-CN"/>
              <a:t>——C = A * B</a:t>
            </a:r>
          </a:p>
          <a:p>
            <a:pPr lvl="1" eaLnBrk="1" hangingPunct="1"/>
            <a:endParaRPr lang="en-US" altLang="zh-CN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14400" y="4606925"/>
          <a:ext cx="7772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908080" imgH="431640" progId="Equation.3">
                  <p:embed/>
                </p:oleObj>
              </mc:Choice>
              <mc:Fallback>
                <p:oleObj name="Equation" r:id="rId3" imgW="29080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06925"/>
                        <a:ext cx="7772400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A60ED2-15D7-4F30-89AB-F3DFC6F2B507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</a:t>
            </a:r>
            <a:r>
              <a:rPr lang="en-US" altLang="zh-CN"/>
              <a:t>Matrix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class Matrix 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friend ostream&amp; operator&lt;&lt;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    (ostream&amp;, const Matrix&lt;T&gt;&amp;);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Matrix(int r = 0, int c = 0);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Matrix(const Matrix&lt;T&gt;&amp; m); </a:t>
            </a: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// copy constructor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~Matrix() {delete [] element;}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int Rows() const {return rows;}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int Columns() const {return cols;}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T&amp; operator()(int i, int j) const;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Matrix&lt;T&gt;&amp; operator=(const Matrix&lt;T&gt;&amp; m);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itchFamily="34" charset="0"/>
              </a:rPr>
              <a:t>      Matrix&lt;T&gt; operator+() const; </a:t>
            </a:r>
            <a:r>
              <a:rPr lang="en-US" altLang="zh-CN" sz="1600">
                <a:solidFill>
                  <a:srgbClr val="008000"/>
                </a:solidFill>
                <a:latin typeface="Tahoma" pitchFamily="34" charset="0"/>
              </a:rPr>
              <a:t>// unary +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ltGray">
          <a:xfrm>
            <a:off x="6477000" y="4038600"/>
            <a:ext cx="19050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区别一：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r>
              <a:rPr lang="zh-CN" altLang="en-US">
                <a:solidFill>
                  <a:srgbClr val="FF0000"/>
                </a:solidFill>
              </a:rPr>
              <a:t>操作符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访问矩阵元素</a:t>
            </a: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ltGray">
          <a:xfrm flipH="1">
            <a:off x="3276600" y="4343400"/>
            <a:ext cx="3352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8EA2FA-E14A-4142-95B4-0E8EE102E191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</a:t>
            </a:r>
            <a:r>
              <a:rPr lang="en-US" altLang="zh-CN"/>
              <a:t>Matrix</a:t>
            </a:r>
            <a:r>
              <a:rPr lang="zh-CN" altLang="en-US"/>
              <a:t>（续）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Matrix&lt;T&gt;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operator+(const Matrix&lt;T&gt;&amp; m) const;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Matrix&lt;T&gt; operator-() const;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unary minus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Matrix&lt;T&gt;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operator-(const Matrix&lt;T&gt;&amp; m) const;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Matrix&lt;T&gt; operator*(const Matrix&lt;T&gt;&amp; m) const;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Matrix&lt;T&gt;&amp; operator+=(const T&amp; x);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int rows, cols;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matrix dimensions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 *element;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// element array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ltGray">
          <a:xfrm>
            <a:off x="5334000" y="5473700"/>
            <a:ext cx="19050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区别二：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利用一维数组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模拟二维矩阵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ltGray">
          <a:xfrm flipH="1" flipV="1">
            <a:off x="2438400" y="5092700"/>
            <a:ext cx="3048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96AB9C-B911-4ED6-B9C2-9425B4001FFC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04863" y="3127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构造函数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template&lt;class T&gt;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Matrix&lt;T&gt;::Matrix(int r, int c)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{</a:t>
            </a:r>
            <a:r>
              <a:rPr lang="en-US" altLang="zh-CN">
                <a:solidFill>
                  <a:srgbClr val="008000"/>
                </a:solidFill>
              </a:rPr>
              <a:t>// Matrix constructor.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8000"/>
                </a:solidFill>
              </a:rPr>
              <a:t>   // validate r and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8000"/>
                </a:solidFill>
              </a:rPr>
              <a:t>   </a:t>
            </a:r>
            <a:r>
              <a:rPr lang="en-US" altLang="zh-CN">
                <a:solidFill>
                  <a:srgbClr val="0000FF"/>
                </a:solidFill>
              </a:rPr>
              <a:t>if (r &lt; 0 || c &lt; 0) throw BadInitializers();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  if ((!r || !c) &amp;&amp; (r || c))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  	throw BadInitializers();</a:t>
            </a:r>
          </a:p>
          <a:p>
            <a:pPr marL="342900" indent="-342900">
              <a:spcBef>
                <a:spcPct val="20000"/>
              </a:spcBef>
            </a:pPr>
            <a:endParaRPr lang="en-US" altLang="zh-CN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en-US" altLang="zh-CN">
                <a:solidFill>
                  <a:srgbClr val="008000"/>
                </a:solidFill>
              </a:rPr>
              <a:t>// create the matrix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8000"/>
                </a:solidFill>
              </a:rPr>
              <a:t>   </a:t>
            </a:r>
            <a:r>
              <a:rPr lang="en-US" altLang="zh-CN">
                <a:solidFill>
                  <a:srgbClr val="0000FF"/>
                </a:solidFill>
              </a:rPr>
              <a:t>rows = r; cols = c;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  element =</a:t>
            </a:r>
            <a:r>
              <a:rPr lang="en-US" altLang="zh-CN">
                <a:solidFill>
                  <a:srgbClr val="008000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new T [r * c];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}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71F095-7163-4F67-B92A-9413864276B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下标操作符</a:t>
            </a:r>
            <a:r>
              <a:rPr lang="en-US" altLang="zh-CN"/>
              <a:t>()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T&amp; Matrix&lt;T&gt;::operator()(int i, int j)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Return a reference to element (i,j).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(i &lt; 1 || i &gt; rows || j &lt; 1|| j &gt; cols)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throw OutOfBounds();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element[(i - 1) * cols + j - 1];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endParaRPr lang="en-US" altLang="zh-CN"/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ltGray">
          <a:xfrm>
            <a:off x="5181600" y="4375150"/>
            <a:ext cx="31242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显式使用映射函数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二维下标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一维数组位置</a:t>
            </a:r>
            <a:endParaRPr lang="en-US" altLang="zh-CN">
              <a:solidFill>
                <a:srgbClr val="FF0000"/>
              </a:solidFill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行列均从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开始编号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709" name="Line 6"/>
          <p:cNvSpPr>
            <a:spLocks noChangeShapeType="1"/>
          </p:cNvSpPr>
          <p:nvPr/>
        </p:nvSpPr>
        <p:spPr bwMode="ltGray">
          <a:xfrm flipH="1" flipV="1">
            <a:off x="4038600" y="4146550"/>
            <a:ext cx="12192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A4AD4F-EEEF-45D6-AC97-55D13D200693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减法操作符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Matrix&lt;T&gt; Matrix&lt;T&gt;::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operator-(const Matrix&lt;T&gt;&amp; m) const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Return (*this) - m.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(rows != m.rows || cols != m.cols)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throw SizeMismatch();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create result matrix w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Matrix&lt;T&gt; w(rows, cols);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rows * cols; i++)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w.element[i] = element[i] - m.element[i];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r>
              <a:rPr lang="zh-CN" altLang="en-US"/>
              <a:t>对应元素相减</a:t>
            </a:r>
            <a:r>
              <a:rPr lang="en-US" altLang="zh-CN"/>
              <a:t>——</a:t>
            </a:r>
            <a:r>
              <a:rPr lang="zh-CN" altLang="en-US"/>
              <a:t>类似一维数组实现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FFC0EE-53B7-4719-9749-1388DC42E4B6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49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32C2DF-27D3-48C5-A960-2B283E8FBEFD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9699" name="组合 6"/>
          <p:cNvGrpSpPr>
            <a:grpSpLocks/>
          </p:cNvGrpSpPr>
          <p:nvPr/>
        </p:nvGrpSpPr>
        <p:grpSpPr bwMode="auto">
          <a:xfrm>
            <a:off x="431800" y="566738"/>
            <a:ext cx="539750" cy="369887"/>
            <a:chOff x="1151562" y="1628770"/>
            <a:chExt cx="540070" cy="369332"/>
          </a:xfrm>
        </p:grpSpPr>
        <p:sp>
          <p:nvSpPr>
            <p:cNvPr id="29934" name="矩形 4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35" name="TextBox 5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12</a:t>
              </a:r>
              <a:endParaRPr lang="zh-CN" altLang="en-US"/>
            </a:p>
          </p:txBody>
        </p:sp>
      </p:grpSp>
      <p:grpSp>
        <p:nvGrpSpPr>
          <p:cNvPr id="29700" name="组合 7"/>
          <p:cNvGrpSpPr>
            <a:grpSpLocks/>
          </p:cNvGrpSpPr>
          <p:nvPr/>
        </p:nvGrpSpPr>
        <p:grpSpPr bwMode="auto">
          <a:xfrm>
            <a:off x="1331913" y="557213"/>
            <a:ext cx="539750" cy="369887"/>
            <a:chOff x="1151562" y="1628770"/>
            <a:chExt cx="540070" cy="369332"/>
          </a:xfrm>
        </p:grpSpPr>
        <p:sp>
          <p:nvSpPr>
            <p:cNvPr id="29932" name="矩形 8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33" name="TextBox 9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cxnSp>
        <p:nvCxnSpPr>
          <p:cNvPr id="29701" name="直接箭头连接符 11"/>
          <p:cNvCxnSpPr>
            <a:cxnSpLocks noChangeShapeType="1"/>
          </p:cNvCxnSpPr>
          <p:nvPr/>
        </p:nvCxnSpPr>
        <p:spPr bwMode="auto">
          <a:xfrm flipV="1">
            <a:off x="971550" y="757238"/>
            <a:ext cx="360363" cy="7937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29702" name="组合 12"/>
          <p:cNvGrpSpPr>
            <a:grpSpLocks/>
          </p:cNvGrpSpPr>
          <p:nvPr/>
        </p:nvGrpSpPr>
        <p:grpSpPr bwMode="auto">
          <a:xfrm>
            <a:off x="2232025" y="557213"/>
            <a:ext cx="539750" cy="369887"/>
            <a:chOff x="1151562" y="1628770"/>
            <a:chExt cx="540070" cy="369332"/>
          </a:xfrm>
        </p:grpSpPr>
        <p:sp>
          <p:nvSpPr>
            <p:cNvPr id="29930" name="矩形 13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31" name="TextBox 14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16</a:t>
              </a:r>
              <a:endParaRPr lang="zh-CN" altLang="en-US"/>
            </a:p>
          </p:txBody>
        </p:sp>
      </p:grpSp>
      <p:grpSp>
        <p:nvGrpSpPr>
          <p:cNvPr id="29703" name="组合 15"/>
          <p:cNvGrpSpPr>
            <a:grpSpLocks/>
          </p:cNvGrpSpPr>
          <p:nvPr/>
        </p:nvGrpSpPr>
        <p:grpSpPr bwMode="auto">
          <a:xfrm>
            <a:off x="3132138" y="549275"/>
            <a:ext cx="539750" cy="368300"/>
            <a:chOff x="1151562" y="1628770"/>
            <a:chExt cx="540070" cy="369332"/>
          </a:xfrm>
        </p:grpSpPr>
        <p:sp>
          <p:nvSpPr>
            <p:cNvPr id="29928" name="矩形 16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29" name="TextBox 17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30</a:t>
              </a:r>
              <a:endParaRPr lang="zh-CN" altLang="en-US"/>
            </a:p>
          </p:txBody>
        </p:sp>
      </p:grpSp>
      <p:cxnSp>
        <p:nvCxnSpPr>
          <p:cNvPr id="29704" name="直接箭头连接符 18"/>
          <p:cNvCxnSpPr>
            <a:cxnSpLocks noChangeShapeType="1"/>
          </p:cNvCxnSpPr>
          <p:nvPr/>
        </p:nvCxnSpPr>
        <p:spPr bwMode="auto">
          <a:xfrm flipV="1">
            <a:off x="2771775" y="747713"/>
            <a:ext cx="360363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cxnSp>
        <p:nvCxnSpPr>
          <p:cNvPr id="29705" name="直接箭头连接符 19"/>
          <p:cNvCxnSpPr>
            <a:cxnSpLocks noChangeShapeType="1"/>
          </p:cNvCxnSpPr>
          <p:nvPr/>
        </p:nvCxnSpPr>
        <p:spPr bwMode="auto">
          <a:xfrm flipV="1">
            <a:off x="1871663" y="760413"/>
            <a:ext cx="360362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29706" name="组合 20"/>
          <p:cNvGrpSpPr>
            <a:grpSpLocks/>
          </p:cNvGrpSpPr>
          <p:nvPr/>
        </p:nvGrpSpPr>
        <p:grpSpPr bwMode="auto">
          <a:xfrm>
            <a:off x="4032250" y="557213"/>
            <a:ext cx="539750" cy="369887"/>
            <a:chOff x="1151562" y="1628770"/>
            <a:chExt cx="540070" cy="369332"/>
          </a:xfrm>
        </p:grpSpPr>
        <p:sp>
          <p:nvSpPr>
            <p:cNvPr id="29926" name="矩形 21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27" name="TextBox 22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28</a:t>
              </a:r>
              <a:endParaRPr lang="zh-CN" altLang="en-US"/>
            </a:p>
          </p:txBody>
        </p:sp>
      </p:grpSp>
      <p:cxnSp>
        <p:nvCxnSpPr>
          <p:cNvPr id="29707" name="直接箭头连接符 23"/>
          <p:cNvCxnSpPr>
            <a:cxnSpLocks noChangeShapeType="1"/>
          </p:cNvCxnSpPr>
          <p:nvPr/>
        </p:nvCxnSpPr>
        <p:spPr bwMode="auto">
          <a:xfrm flipV="1">
            <a:off x="3671888" y="757238"/>
            <a:ext cx="360362" cy="7937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29708" name="组合 24"/>
          <p:cNvGrpSpPr>
            <a:grpSpLocks/>
          </p:cNvGrpSpPr>
          <p:nvPr/>
        </p:nvGrpSpPr>
        <p:grpSpPr bwMode="auto">
          <a:xfrm>
            <a:off x="4932363" y="557213"/>
            <a:ext cx="539750" cy="369887"/>
            <a:chOff x="1151562" y="1628770"/>
            <a:chExt cx="540070" cy="369332"/>
          </a:xfrm>
        </p:grpSpPr>
        <p:sp>
          <p:nvSpPr>
            <p:cNvPr id="29924" name="矩形 25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25" name="TextBox 26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29709" name="直接箭头连接符 27"/>
          <p:cNvCxnSpPr>
            <a:cxnSpLocks noChangeShapeType="1"/>
          </p:cNvCxnSpPr>
          <p:nvPr/>
        </p:nvCxnSpPr>
        <p:spPr bwMode="auto">
          <a:xfrm flipV="1">
            <a:off x="4572000" y="760413"/>
            <a:ext cx="360363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29710" name="组合 28"/>
          <p:cNvGrpSpPr>
            <a:grpSpLocks/>
          </p:cNvGrpSpPr>
          <p:nvPr/>
        </p:nvGrpSpPr>
        <p:grpSpPr bwMode="auto">
          <a:xfrm>
            <a:off x="5832475" y="557213"/>
            <a:ext cx="539750" cy="369887"/>
            <a:chOff x="1151562" y="1628770"/>
            <a:chExt cx="540070" cy="369332"/>
          </a:xfrm>
        </p:grpSpPr>
        <p:sp>
          <p:nvSpPr>
            <p:cNvPr id="29922" name="矩形 29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23" name="TextBox 30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16</a:t>
              </a:r>
              <a:r>
                <a:rPr lang="zh-CN" altLang="en-US"/>
                <a:t>*</a:t>
              </a:r>
            </a:p>
          </p:txBody>
        </p:sp>
      </p:grpSp>
      <p:cxnSp>
        <p:nvCxnSpPr>
          <p:cNvPr id="29711" name="直接箭头连接符 31"/>
          <p:cNvCxnSpPr>
            <a:cxnSpLocks noChangeShapeType="1"/>
          </p:cNvCxnSpPr>
          <p:nvPr/>
        </p:nvCxnSpPr>
        <p:spPr bwMode="auto">
          <a:xfrm flipV="1">
            <a:off x="5472113" y="757238"/>
            <a:ext cx="360362" cy="7937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29712" name="组合 32"/>
          <p:cNvGrpSpPr>
            <a:grpSpLocks/>
          </p:cNvGrpSpPr>
          <p:nvPr/>
        </p:nvGrpSpPr>
        <p:grpSpPr bwMode="auto">
          <a:xfrm>
            <a:off x="6732588" y="557213"/>
            <a:ext cx="539750" cy="369887"/>
            <a:chOff x="1151562" y="1628770"/>
            <a:chExt cx="540070" cy="369332"/>
          </a:xfrm>
        </p:grpSpPr>
        <p:sp>
          <p:nvSpPr>
            <p:cNvPr id="29920" name="矩形 33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21" name="TextBox 34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20</a:t>
              </a:r>
              <a:endParaRPr lang="zh-CN" altLang="en-US"/>
            </a:p>
          </p:txBody>
        </p:sp>
      </p:grpSp>
      <p:cxnSp>
        <p:nvCxnSpPr>
          <p:cNvPr id="29713" name="直接箭头连接符 35"/>
          <p:cNvCxnSpPr>
            <a:cxnSpLocks noChangeShapeType="1"/>
          </p:cNvCxnSpPr>
          <p:nvPr/>
        </p:nvCxnSpPr>
        <p:spPr bwMode="auto">
          <a:xfrm flipV="1">
            <a:off x="6372225" y="760413"/>
            <a:ext cx="360363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29714" name="组合 36"/>
          <p:cNvGrpSpPr>
            <a:grpSpLocks/>
          </p:cNvGrpSpPr>
          <p:nvPr/>
        </p:nvGrpSpPr>
        <p:grpSpPr bwMode="auto">
          <a:xfrm>
            <a:off x="7632700" y="557213"/>
            <a:ext cx="539750" cy="369887"/>
            <a:chOff x="1151562" y="1628770"/>
            <a:chExt cx="540070" cy="369332"/>
          </a:xfrm>
        </p:grpSpPr>
        <p:sp>
          <p:nvSpPr>
            <p:cNvPr id="29918" name="矩形 37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19" name="TextBox 38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6</a:t>
              </a:r>
              <a:endParaRPr lang="zh-CN" altLang="en-US"/>
            </a:p>
          </p:txBody>
        </p:sp>
      </p:grpSp>
      <p:cxnSp>
        <p:nvCxnSpPr>
          <p:cNvPr id="29715" name="直接箭头连接符 39"/>
          <p:cNvCxnSpPr>
            <a:cxnSpLocks noChangeShapeType="1"/>
          </p:cNvCxnSpPr>
          <p:nvPr/>
        </p:nvCxnSpPr>
        <p:spPr bwMode="auto">
          <a:xfrm flipV="1">
            <a:off x="7272338" y="757238"/>
            <a:ext cx="360362" cy="7937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29716" name="组合 40"/>
          <p:cNvGrpSpPr>
            <a:grpSpLocks/>
          </p:cNvGrpSpPr>
          <p:nvPr/>
        </p:nvGrpSpPr>
        <p:grpSpPr bwMode="auto">
          <a:xfrm>
            <a:off x="8532813" y="557213"/>
            <a:ext cx="539750" cy="369887"/>
            <a:chOff x="1151562" y="1628770"/>
            <a:chExt cx="540070" cy="369332"/>
          </a:xfrm>
        </p:grpSpPr>
        <p:sp>
          <p:nvSpPr>
            <p:cNvPr id="29916" name="矩形 41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17" name="TextBox 42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18</a:t>
              </a:r>
              <a:endParaRPr lang="zh-CN" altLang="en-US"/>
            </a:p>
          </p:txBody>
        </p:sp>
      </p:grpSp>
      <p:cxnSp>
        <p:nvCxnSpPr>
          <p:cNvPr id="29717" name="直接箭头连接符 43"/>
          <p:cNvCxnSpPr>
            <a:cxnSpLocks noChangeShapeType="1"/>
          </p:cNvCxnSpPr>
          <p:nvPr/>
        </p:nvCxnSpPr>
        <p:spPr bwMode="auto">
          <a:xfrm flipV="1">
            <a:off x="8172450" y="760413"/>
            <a:ext cx="360363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cxnSp>
        <p:nvCxnSpPr>
          <p:cNvPr id="45" name="直接箭头连接符 44"/>
          <p:cNvCxnSpPr/>
          <p:nvPr/>
        </p:nvCxnSpPr>
        <p:spPr bwMode="auto">
          <a:xfrm flipV="1">
            <a:off x="1420813" y="1122363"/>
            <a:ext cx="0" cy="18002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 bwMode="auto">
          <a:xfrm flipV="1">
            <a:off x="2151063" y="1125538"/>
            <a:ext cx="0" cy="18002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 bwMode="auto">
          <a:xfrm flipV="1">
            <a:off x="3041650" y="1125538"/>
            <a:ext cx="0" cy="18002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 bwMode="auto">
          <a:xfrm flipV="1">
            <a:off x="3792538" y="1130300"/>
            <a:ext cx="0" cy="1798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 bwMode="auto">
          <a:xfrm flipV="1">
            <a:off x="4611688" y="1116013"/>
            <a:ext cx="0" cy="18002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 bwMode="auto">
          <a:xfrm flipV="1">
            <a:off x="6281738" y="1119188"/>
            <a:ext cx="0" cy="18002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 bwMode="auto">
          <a:xfrm flipV="1">
            <a:off x="5432425" y="1117600"/>
            <a:ext cx="0" cy="18002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 bwMode="auto">
          <a:xfrm flipV="1">
            <a:off x="7072313" y="1120775"/>
            <a:ext cx="0" cy="18002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 bwMode="auto">
          <a:xfrm flipV="1">
            <a:off x="7902575" y="1106488"/>
            <a:ext cx="0" cy="18002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 bwMode="auto">
          <a:xfrm flipV="1">
            <a:off x="8712200" y="1111250"/>
            <a:ext cx="0" cy="18002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728" name="组合 54"/>
          <p:cNvGrpSpPr>
            <a:grpSpLocks/>
          </p:cNvGrpSpPr>
          <p:nvPr/>
        </p:nvGrpSpPr>
        <p:grpSpPr bwMode="auto">
          <a:xfrm>
            <a:off x="1150938" y="2379663"/>
            <a:ext cx="541337" cy="369887"/>
            <a:chOff x="1151562" y="1628770"/>
            <a:chExt cx="540070" cy="369332"/>
          </a:xfrm>
        </p:grpSpPr>
        <p:sp>
          <p:nvSpPr>
            <p:cNvPr id="29914" name="矩形 55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15" name="TextBox 56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30</a:t>
              </a:r>
              <a:endParaRPr lang="zh-CN" altLang="en-US"/>
            </a:p>
          </p:txBody>
        </p:sp>
      </p:grpSp>
      <p:grpSp>
        <p:nvGrpSpPr>
          <p:cNvPr id="29729" name="组合 57"/>
          <p:cNvGrpSpPr>
            <a:grpSpLocks/>
          </p:cNvGrpSpPr>
          <p:nvPr/>
        </p:nvGrpSpPr>
        <p:grpSpPr bwMode="auto">
          <a:xfrm>
            <a:off x="1150938" y="1839913"/>
            <a:ext cx="541337" cy="369887"/>
            <a:chOff x="1151562" y="1628770"/>
            <a:chExt cx="540070" cy="369332"/>
          </a:xfrm>
        </p:grpSpPr>
        <p:sp>
          <p:nvSpPr>
            <p:cNvPr id="29912" name="矩形 58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13" name="TextBox 59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10</a:t>
              </a:r>
              <a:endParaRPr lang="zh-CN" altLang="en-US"/>
            </a:p>
          </p:txBody>
        </p:sp>
      </p:grpSp>
      <p:grpSp>
        <p:nvGrpSpPr>
          <p:cNvPr id="29730" name="组合 60"/>
          <p:cNvGrpSpPr>
            <a:grpSpLocks/>
          </p:cNvGrpSpPr>
          <p:nvPr/>
        </p:nvGrpSpPr>
        <p:grpSpPr bwMode="auto">
          <a:xfrm>
            <a:off x="1150938" y="1300163"/>
            <a:ext cx="541337" cy="369887"/>
            <a:chOff x="1151562" y="1628770"/>
            <a:chExt cx="540070" cy="369332"/>
          </a:xfrm>
        </p:grpSpPr>
        <p:sp>
          <p:nvSpPr>
            <p:cNvPr id="29910" name="矩形 61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11" name="TextBox 62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20</a:t>
              </a:r>
              <a:endParaRPr lang="zh-CN" altLang="en-US"/>
            </a:p>
          </p:txBody>
        </p:sp>
      </p:grpSp>
      <p:grpSp>
        <p:nvGrpSpPr>
          <p:cNvPr id="29731" name="组合 63"/>
          <p:cNvGrpSpPr>
            <a:grpSpLocks/>
          </p:cNvGrpSpPr>
          <p:nvPr/>
        </p:nvGrpSpPr>
        <p:grpSpPr bwMode="auto">
          <a:xfrm>
            <a:off x="2771775" y="2366963"/>
            <a:ext cx="539750" cy="369887"/>
            <a:chOff x="1151562" y="1628770"/>
            <a:chExt cx="540070" cy="369332"/>
          </a:xfrm>
        </p:grpSpPr>
        <p:sp>
          <p:nvSpPr>
            <p:cNvPr id="29908" name="矩形 64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09" name="TextBox 65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12</a:t>
              </a:r>
              <a:endParaRPr lang="zh-CN" altLang="en-US"/>
            </a:p>
          </p:txBody>
        </p:sp>
      </p:grpSp>
      <p:grpSp>
        <p:nvGrpSpPr>
          <p:cNvPr id="29732" name="组合 66"/>
          <p:cNvGrpSpPr>
            <a:grpSpLocks/>
          </p:cNvGrpSpPr>
          <p:nvPr/>
        </p:nvGrpSpPr>
        <p:grpSpPr bwMode="auto">
          <a:xfrm>
            <a:off x="2771775" y="1827213"/>
            <a:ext cx="539750" cy="369887"/>
            <a:chOff x="1151562" y="1628770"/>
            <a:chExt cx="540070" cy="369332"/>
          </a:xfrm>
        </p:grpSpPr>
        <p:sp>
          <p:nvSpPr>
            <p:cNvPr id="29906" name="矩形 67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07" name="TextBox 68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9733" name="组合 69"/>
          <p:cNvGrpSpPr>
            <a:grpSpLocks/>
          </p:cNvGrpSpPr>
          <p:nvPr/>
        </p:nvGrpSpPr>
        <p:grpSpPr bwMode="auto">
          <a:xfrm>
            <a:off x="6011863" y="2366963"/>
            <a:ext cx="539750" cy="369887"/>
            <a:chOff x="1151562" y="1628770"/>
            <a:chExt cx="540070" cy="369332"/>
          </a:xfrm>
        </p:grpSpPr>
        <p:sp>
          <p:nvSpPr>
            <p:cNvPr id="29904" name="矩形 70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05" name="TextBox 71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16</a:t>
              </a:r>
              <a:endParaRPr lang="zh-CN" altLang="en-US"/>
            </a:p>
          </p:txBody>
        </p:sp>
      </p:grpSp>
      <p:grpSp>
        <p:nvGrpSpPr>
          <p:cNvPr id="29734" name="组合 72"/>
          <p:cNvGrpSpPr>
            <a:grpSpLocks/>
          </p:cNvGrpSpPr>
          <p:nvPr/>
        </p:nvGrpSpPr>
        <p:grpSpPr bwMode="auto">
          <a:xfrm>
            <a:off x="6011863" y="1827213"/>
            <a:ext cx="539750" cy="369887"/>
            <a:chOff x="1151562" y="1628770"/>
            <a:chExt cx="540070" cy="369332"/>
          </a:xfrm>
        </p:grpSpPr>
        <p:sp>
          <p:nvSpPr>
            <p:cNvPr id="29902" name="矩形 73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03" name="TextBox 74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16</a:t>
              </a:r>
              <a:r>
                <a:rPr lang="zh-CN" altLang="en-US"/>
                <a:t>*</a:t>
              </a:r>
            </a:p>
          </p:txBody>
        </p:sp>
      </p:grpSp>
      <p:grpSp>
        <p:nvGrpSpPr>
          <p:cNvPr id="29735" name="组合 75"/>
          <p:cNvGrpSpPr>
            <a:grpSpLocks/>
          </p:cNvGrpSpPr>
          <p:nvPr/>
        </p:nvGrpSpPr>
        <p:grpSpPr bwMode="auto">
          <a:xfrm>
            <a:off x="6011863" y="1287463"/>
            <a:ext cx="539750" cy="369887"/>
            <a:chOff x="1151562" y="1628770"/>
            <a:chExt cx="540070" cy="369332"/>
          </a:xfrm>
        </p:grpSpPr>
        <p:sp>
          <p:nvSpPr>
            <p:cNvPr id="29900" name="矩形 76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901" name="TextBox 77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6</a:t>
              </a:r>
              <a:endParaRPr lang="zh-CN" altLang="en-US"/>
            </a:p>
          </p:txBody>
        </p:sp>
      </p:grpSp>
      <p:grpSp>
        <p:nvGrpSpPr>
          <p:cNvPr id="29736" name="组合 78"/>
          <p:cNvGrpSpPr>
            <a:grpSpLocks/>
          </p:cNvGrpSpPr>
          <p:nvPr/>
        </p:nvGrpSpPr>
        <p:grpSpPr bwMode="auto">
          <a:xfrm>
            <a:off x="7632700" y="2366963"/>
            <a:ext cx="539750" cy="369887"/>
            <a:chOff x="1151562" y="1628770"/>
            <a:chExt cx="540070" cy="369332"/>
          </a:xfrm>
        </p:grpSpPr>
        <p:sp>
          <p:nvSpPr>
            <p:cNvPr id="29898" name="矩形 79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899" name="TextBox 80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28</a:t>
              </a:r>
              <a:endParaRPr lang="zh-CN" altLang="en-US"/>
            </a:p>
          </p:txBody>
        </p:sp>
      </p:grpSp>
      <p:grpSp>
        <p:nvGrpSpPr>
          <p:cNvPr id="29737" name="组合 81"/>
          <p:cNvGrpSpPr>
            <a:grpSpLocks/>
          </p:cNvGrpSpPr>
          <p:nvPr/>
        </p:nvGrpSpPr>
        <p:grpSpPr bwMode="auto">
          <a:xfrm>
            <a:off x="7632700" y="1827213"/>
            <a:ext cx="539750" cy="369887"/>
            <a:chOff x="1151562" y="1628770"/>
            <a:chExt cx="540070" cy="369332"/>
          </a:xfrm>
        </p:grpSpPr>
        <p:sp>
          <p:nvSpPr>
            <p:cNvPr id="29896" name="矩形 82"/>
            <p:cNvSpPr>
              <a:spLocks noChangeArrowheads="1"/>
            </p:cNvSpPr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7030A0"/>
              </a:solidFill>
              <a:round/>
              <a:headEnd/>
              <a:tailEnd/>
            </a:ln>
          </p:spPr>
          <p:txBody>
            <a:bodyPr lIns="0" tIns="0" rIns="182880" bIns="0" anchor="ctr"/>
            <a:lstStyle/>
            <a:p>
              <a:pPr algn="ctr" defTabSz="0"/>
              <a:endParaRPr lang="zh-CN" altLang="en-US"/>
            </a:p>
          </p:txBody>
        </p:sp>
        <p:sp>
          <p:nvSpPr>
            <p:cNvPr id="29897" name="TextBox 83"/>
            <p:cNvSpPr txBox="1">
              <a:spLocks noChangeArrowheads="1"/>
            </p:cNvSpPr>
            <p:nvPr/>
          </p:nvSpPr>
          <p:spPr bwMode="auto">
            <a:xfrm>
              <a:off x="1151563" y="1628770"/>
              <a:ext cx="540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18</a:t>
              </a:r>
              <a:endParaRPr lang="zh-CN" altLang="en-US"/>
            </a:p>
          </p:txBody>
        </p:sp>
      </p:grpSp>
      <p:grpSp>
        <p:nvGrpSpPr>
          <p:cNvPr id="22" name="组合 84"/>
          <p:cNvGrpSpPr>
            <a:grpSpLocks/>
          </p:cNvGrpSpPr>
          <p:nvPr/>
        </p:nvGrpSpPr>
        <p:grpSpPr bwMode="auto">
          <a:xfrm>
            <a:off x="431800" y="3106738"/>
            <a:ext cx="539750" cy="368300"/>
            <a:chOff x="1151562" y="1628770"/>
            <a:chExt cx="540070" cy="369332"/>
          </a:xfrm>
        </p:grpSpPr>
        <p:sp>
          <p:nvSpPr>
            <p:cNvPr id="86" name="矩形 85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grpSp>
        <p:nvGrpSpPr>
          <p:cNvPr id="23" name="组合 87"/>
          <p:cNvGrpSpPr>
            <a:grpSpLocks/>
          </p:cNvGrpSpPr>
          <p:nvPr/>
        </p:nvGrpSpPr>
        <p:grpSpPr bwMode="auto">
          <a:xfrm>
            <a:off x="1331913" y="3097213"/>
            <a:ext cx="539750" cy="368300"/>
            <a:chOff x="1151562" y="1628770"/>
            <a:chExt cx="540070" cy="369332"/>
          </a:xfrm>
        </p:grpSpPr>
        <p:sp>
          <p:nvSpPr>
            <p:cNvPr id="89" name="矩形 88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cxnSp>
        <p:nvCxnSpPr>
          <p:cNvPr id="91" name="直接箭头连接符 90"/>
          <p:cNvCxnSpPr/>
          <p:nvPr/>
        </p:nvCxnSpPr>
        <p:spPr bwMode="auto">
          <a:xfrm flipV="1">
            <a:off x="971550" y="3295650"/>
            <a:ext cx="360363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4" name="组合 91"/>
          <p:cNvGrpSpPr>
            <a:grpSpLocks/>
          </p:cNvGrpSpPr>
          <p:nvPr/>
        </p:nvGrpSpPr>
        <p:grpSpPr bwMode="auto">
          <a:xfrm>
            <a:off x="2232025" y="3097213"/>
            <a:ext cx="539750" cy="368300"/>
            <a:chOff x="1151562" y="1628770"/>
            <a:chExt cx="540070" cy="369332"/>
          </a:xfrm>
        </p:grpSpPr>
        <p:sp>
          <p:nvSpPr>
            <p:cNvPr id="93" name="矩形 92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25" name="组合 94"/>
          <p:cNvGrpSpPr>
            <a:grpSpLocks/>
          </p:cNvGrpSpPr>
          <p:nvPr/>
        </p:nvGrpSpPr>
        <p:grpSpPr bwMode="auto">
          <a:xfrm>
            <a:off x="3132138" y="3087688"/>
            <a:ext cx="539750" cy="369887"/>
            <a:chOff x="1151562" y="1628770"/>
            <a:chExt cx="540070" cy="369332"/>
          </a:xfrm>
        </p:grpSpPr>
        <p:sp>
          <p:nvSpPr>
            <p:cNvPr id="96" name="矩形 95"/>
            <p:cNvSpPr/>
            <p:nvPr/>
          </p:nvSpPr>
          <p:spPr bwMode="auto">
            <a:xfrm>
              <a:off x="1151562" y="1628770"/>
              <a:ext cx="540070" cy="3598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cxnSp>
        <p:nvCxnSpPr>
          <p:cNvPr id="98" name="直接箭头连接符 97"/>
          <p:cNvCxnSpPr/>
          <p:nvPr/>
        </p:nvCxnSpPr>
        <p:spPr bwMode="auto">
          <a:xfrm flipV="1">
            <a:off x="2771775" y="3286125"/>
            <a:ext cx="360363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9" name="直接箭头连接符 98"/>
          <p:cNvCxnSpPr/>
          <p:nvPr/>
        </p:nvCxnSpPr>
        <p:spPr bwMode="auto">
          <a:xfrm flipV="1">
            <a:off x="1871663" y="3300413"/>
            <a:ext cx="360362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组合 99"/>
          <p:cNvGrpSpPr>
            <a:grpSpLocks/>
          </p:cNvGrpSpPr>
          <p:nvPr/>
        </p:nvGrpSpPr>
        <p:grpSpPr bwMode="auto">
          <a:xfrm>
            <a:off x="4032250" y="3097213"/>
            <a:ext cx="539750" cy="368300"/>
            <a:chOff x="1151562" y="1628770"/>
            <a:chExt cx="540070" cy="369332"/>
          </a:xfrm>
        </p:grpSpPr>
        <p:sp>
          <p:nvSpPr>
            <p:cNvPr id="101" name="矩形 100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103" name="直接箭头连接符 102"/>
          <p:cNvCxnSpPr/>
          <p:nvPr/>
        </p:nvCxnSpPr>
        <p:spPr bwMode="auto">
          <a:xfrm flipV="1">
            <a:off x="3671888" y="3295650"/>
            <a:ext cx="360362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7" name="组合 103"/>
          <p:cNvGrpSpPr>
            <a:grpSpLocks/>
          </p:cNvGrpSpPr>
          <p:nvPr/>
        </p:nvGrpSpPr>
        <p:grpSpPr bwMode="auto">
          <a:xfrm>
            <a:off x="4932363" y="3097213"/>
            <a:ext cx="539750" cy="368300"/>
            <a:chOff x="1151562" y="1628770"/>
            <a:chExt cx="540070" cy="369332"/>
          </a:xfrm>
        </p:grpSpPr>
        <p:sp>
          <p:nvSpPr>
            <p:cNvPr id="105" name="矩形 104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cxnSp>
        <p:nvCxnSpPr>
          <p:cNvPr id="107" name="直接箭头连接符 106"/>
          <p:cNvCxnSpPr/>
          <p:nvPr/>
        </p:nvCxnSpPr>
        <p:spPr bwMode="auto">
          <a:xfrm flipV="1">
            <a:off x="4572000" y="3300413"/>
            <a:ext cx="360363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8" name="组合 107"/>
          <p:cNvGrpSpPr>
            <a:grpSpLocks/>
          </p:cNvGrpSpPr>
          <p:nvPr/>
        </p:nvGrpSpPr>
        <p:grpSpPr bwMode="auto">
          <a:xfrm>
            <a:off x="5832475" y="3097213"/>
            <a:ext cx="539750" cy="368300"/>
            <a:chOff x="1151562" y="1628770"/>
            <a:chExt cx="540070" cy="369332"/>
          </a:xfrm>
        </p:grpSpPr>
        <p:sp>
          <p:nvSpPr>
            <p:cNvPr id="109" name="矩形 108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16</a:t>
              </a:r>
              <a:r>
                <a:rPr lang="zh-CN" altLang="en-US" dirty="0"/>
                <a:t>*</a:t>
              </a:r>
            </a:p>
          </p:txBody>
        </p:sp>
      </p:grpSp>
      <p:cxnSp>
        <p:nvCxnSpPr>
          <p:cNvPr id="111" name="直接箭头连接符 110"/>
          <p:cNvCxnSpPr/>
          <p:nvPr/>
        </p:nvCxnSpPr>
        <p:spPr bwMode="auto">
          <a:xfrm flipV="1">
            <a:off x="5472113" y="3295650"/>
            <a:ext cx="360362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9" name="组合 111"/>
          <p:cNvGrpSpPr>
            <a:grpSpLocks/>
          </p:cNvGrpSpPr>
          <p:nvPr/>
        </p:nvGrpSpPr>
        <p:grpSpPr bwMode="auto">
          <a:xfrm>
            <a:off x="6732588" y="3097213"/>
            <a:ext cx="539750" cy="368300"/>
            <a:chOff x="1151562" y="1628770"/>
            <a:chExt cx="540070" cy="369332"/>
          </a:xfrm>
        </p:grpSpPr>
        <p:sp>
          <p:nvSpPr>
            <p:cNvPr id="113" name="矩形 112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cxnSp>
        <p:nvCxnSpPr>
          <p:cNvPr id="115" name="直接箭头连接符 114"/>
          <p:cNvCxnSpPr/>
          <p:nvPr/>
        </p:nvCxnSpPr>
        <p:spPr bwMode="auto">
          <a:xfrm flipV="1">
            <a:off x="6372225" y="3300413"/>
            <a:ext cx="360363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0" name="组合 115"/>
          <p:cNvGrpSpPr>
            <a:grpSpLocks/>
          </p:cNvGrpSpPr>
          <p:nvPr/>
        </p:nvGrpSpPr>
        <p:grpSpPr bwMode="auto">
          <a:xfrm>
            <a:off x="7632700" y="3097213"/>
            <a:ext cx="539750" cy="368300"/>
            <a:chOff x="1151562" y="1628770"/>
            <a:chExt cx="540070" cy="369332"/>
          </a:xfrm>
        </p:grpSpPr>
        <p:sp>
          <p:nvSpPr>
            <p:cNvPr id="117" name="矩形 116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cxnSp>
        <p:nvCxnSpPr>
          <p:cNvPr id="119" name="直接箭头连接符 118"/>
          <p:cNvCxnSpPr/>
          <p:nvPr/>
        </p:nvCxnSpPr>
        <p:spPr bwMode="auto">
          <a:xfrm flipV="1">
            <a:off x="7272338" y="3295650"/>
            <a:ext cx="360362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1" name="组合 119"/>
          <p:cNvGrpSpPr>
            <a:grpSpLocks/>
          </p:cNvGrpSpPr>
          <p:nvPr/>
        </p:nvGrpSpPr>
        <p:grpSpPr bwMode="auto">
          <a:xfrm>
            <a:off x="8532813" y="3097213"/>
            <a:ext cx="539750" cy="368300"/>
            <a:chOff x="1151562" y="1628770"/>
            <a:chExt cx="540070" cy="369332"/>
          </a:xfrm>
        </p:grpSpPr>
        <p:sp>
          <p:nvSpPr>
            <p:cNvPr id="121" name="矩形 120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cxnSp>
        <p:nvCxnSpPr>
          <p:cNvPr id="123" name="直接箭头连接符 122"/>
          <p:cNvCxnSpPr/>
          <p:nvPr/>
        </p:nvCxnSpPr>
        <p:spPr bwMode="auto">
          <a:xfrm flipV="1">
            <a:off x="8172450" y="3300413"/>
            <a:ext cx="360363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4" name="直接箭头连接符 123"/>
          <p:cNvCxnSpPr/>
          <p:nvPr/>
        </p:nvCxnSpPr>
        <p:spPr bwMode="auto">
          <a:xfrm flipV="1">
            <a:off x="1420813" y="3602038"/>
            <a:ext cx="0" cy="21605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 bwMode="auto">
          <a:xfrm flipV="1">
            <a:off x="2151063" y="3605213"/>
            <a:ext cx="0" cy="21605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V="1">
            <a:off x="3041650" y="3605213"/>
            <a:ext cx="0" cy="21605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 bwMode="auto">
          <a:xfrm flipV="1">
            <a:off x="3762375" y="3609975"/>
            <a:ext cx="0" cy="2159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 bwMode="auto">
          <a:xfrm flipV="1">
            <a:off x="4611688" y="3595688"/>
            <a:ext cx="0" cy="2159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 bwMode="auto">
          <a:xfrm flipV="1">
            <a:off x="6281738" y="3598863"/>
            <a:ext cx="0" cy="2159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 bwMode="auto">
          <a:xfrm flipV="1">
            <a:off x="5432425" y="3597275"/>
            <a:ext cx="0" cy="2160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 bwMode="auto">
          <a:xfrm flipV="1">
            <a:off x="7072313" y="3600450"/>
            <a:ext cx="0" cy="2160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V="1">
            <a:off x="7902575" y="3586163"/>
            <a:ext cx="0" cy="21605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 bwMode="auto">
          <a:xfrm flipV="1">
            <a:off x="8712200" y="3590925"/>
            <a:ext cx="0" cy="2159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组合 133"/>
          <p:cNvGrpSpPr>
            <a:grpSpLocks/>
          </p:cNvGrpSpPr>
          <p:nvPr/>
        </p:nvGrpSpPr>
        <p:grpSpPr bwMode="auto">
          <a:xfrm>
            <a:off x="3492500" y="5229225"/>
            <a:ext cx="539750" cy="369888"/>
            <a:chOff x="1151562" y="1628770"/>
            <a:chExt cx="540070" cy="369332"/>
          </a:xfrm>
        </p:grpSpPr>
        <p:sp>
          <p:nvSpPr>
            <p:cNvPr id="135" name="矩形 134"/>
            <p:cNvSpPr/>
            <p:nvPr/>
          </p:nvSpPr>
          <p:spPr bwMode="auto">
            <a:xfrm>
              <a:off x="1151562" y="1628770"/>
              <a:ext cx="540070" cy="3598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grpSp>
        <p:nvGrpSpPr>
          <p:cNvPr id="33" name="组合 139"/>
          <p:cNvGrpSpPr>
            <a:grpSpLocks/>
          </p:cNvGrpSpPr>
          <p:nvPr/>
        </p:nvGrpSpPr>
        <p:grpSpPr bwMode="auto">
          <a:xfrm>
            <a:off x="2771775" y="5229225"/>
            <a:ext cx="539750" cy="369888"/>
            <a:chOff x="1151562" y="1628770"/>
            <a:chExt cx="540070" cy="369332"/>
          </a:xfrm>
        </p:grpSpPr>
        <p:sp>
          <p:nvSpPr>
            <p:cNvPr id="141" name="矩形 140"/>
            <p:cNvSpPr/>
            <p:nvPr/>
          </p:nvSpPr>
          <p:spPr bwMode="auto">
            <a:xfrm>
              <a:off x="1151562" y="1628770"/>
              <a:ext cx="540070" cy="3598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34" name="组合 145"/>
          <p:cNvGrpSpPr>
            <a:grpSpLocks/>
          </p:cNvGrpSpPr>
          <p:nvPr/>
        </p:nvGrpSpPr>
        <p:grpSpPr bwMode="auto">
          <a:xfrm>
            <a:off x="1150938" y="5229225"/>
            <a:ext cx="541337" cy="369888"/>
            <a:chOff x="1151562" y="1628770"/>
            <a:chExt cx="540070" cy="369332"/>
          </a:xfrm>
        </p:grpSpPr>
        <p:sp>
          <p:nvSpPr>
            <p:cNvPr id="147" name="矩形 146"/>
            <p:cNvSpPr/>
            <p:nvPr/>
          </p:nvSpPr>
          <p:spPr bwMode="auto">
            <a:xfrm>
              <a:off x="1151562" y="1628770"/>
              <a:ext cx="540070" cy="3598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35" name="组合 154"/>
          <p:cNvGrpSpPr>
            <a:grpSpLocks/>
          </p:cNvGrpSpPr>
          <p:nvPr/>
        </p:nvGrpSpPr>
        <p:grpSpPr bwMode="auto">
          <a:xfrm>
            <a:off x="1150938" y="4868863"/>
            <a:ext cx="541337" cy="369887"/>
            <a:chOff x="1151562" y="1628770"/>
            <a:chExt cx="540070" cy="369332"/>
          </a:xfrm>
        </p:grpSpPr>
        <p:sp>
          <p:nvSpPr>
            <p:cNvPr id="156" name="矩形 155"/>
            <p:cNvSpPr/>
            <p:nvPr/>
          </p:nvSpPr>
          <p:spPr bwMode="auto">
            <a:xfrm>
              <a:off x="1151562" y="1628770"/>
              <a:ext cx="540070" cy="3598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6" name="组合 157"/>
          <p:cNvGrpSpPr>
            <a:grpSpLocks/>
          </p:cNvGrpSpPr>
          <p:nvPr/>
        </p:nvGrpSpPr>
        <p:grpSpPr bwMode="auto">
          <a:xfrm>
            <a:off x="2771775" y="4868863"/>
            <a:ext cx="539750" cy="369887"/>
            <a:chOff x="1151562" y="1628770"/>
            <a:chExt cx="540070" cy="369332"/>
          </a:xfrm>
        </p:grpSpPr>
        <p:sp>
          <p:nvSpPr>
            <p:cNvPr id="159" name="矩形 158"/>
            <p:cNvSpPr/>
            <p:nvPr/>
          </p:nvSpPr>
          <p:spPr bwMode="auto">
            <a:xfrm>
              <a:off x="1151562" y="1628770"/>
              <a:ext cx="540070" cy="3598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37" name="组合 163"/>
          <p:cNvGrpSpPr>
            <a:grpSpLocks/>
          </p:cNvGrpSpPr>
          <p:nvPr/>
        </p:nvGrpSpPr>
        <p:grpSpPr bwMode="auto">
          <a:xfrm>
            <a:off x="1871663" y="3789363"/>
            <a:ext cx="539750" cy="368300"/>
            <a:chOff x="1151562" y="1628770"/>
            <a:chExt cx="540070" cy="369332"/>
          </a:xfrm>
        </p:grpSpPr>
        <p:sp>
          <p:nvSpPr>
            <p:cNvPr id="165" name="矩形 164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38" name="组合 166"/>
          <p:cNvGrpSpPr>
            <a:grpSpLocks/>
          </p:cNvGrpSpPr>
          <p:nvPr/>
        </p:nvGrpSpPr>
        <p:grpSpPr bwMode="auto">
          <a:xfrm>
            <a:off x="1871663" y="4149725"/>
            <a:ext cx="539750" cy="368300"/>
            <a:chOff x="1151562" y="1628770"/>
            <a:chExt cx="540070" cy="369332"/>
          </a:xfrm>
        </p:grpSpPr>
        <p:sp>
          <p:nvSpPr>
            <p:cNvPr id="168" name="矩形 167"/>
            <p:cNvSpPr/>
            <p:nvPr/>
          </p:nvSpPr>
          <p:spPr bwMode="auto">
            <a:xfrm>
              <a:off x="1151562" y="1628770"/>
              <a:ext cx="540070" cy="359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16</a:t>
              </a:r>
              <a:r>
                <a:rPr lang="zh-CN" altLang="en-US" dirty="0"/>
                <a:t>*</a:t>
              </a:r>
            </a:p>
          </p:txBody>
        </p:sp>
      </p:grpSp>
      <p:grpSp>
        <p:nvGrpSpPr>
          <p:cNvPr id="39" name="组合 169"/>
          <p:cNvGrpSpPr>
            <a:grpSpLocks/>
          </p:cNvGrpSpPr>
          <p:nvPr/>
        </p:nvGrpSpPr>
        <p:grpSpPr bwMode="auto">
          <a:xfrm>
            <a:off x="1871663" y="4508500"/>
            <a:ext cx="539750" cy="369888"/>
            <a:chOff x="1151562" y="1628770"/>
            <a:chExt cx="540070" cy="369332"/>
          </a:xfrm>
        </p:grpSpPr>
        <p:sp>
          <p:nvSpPr>
            <p:cNvPr id="171" name="矩形 170"/>
            <p:cNvSpPr/>
            <p:nvPr/>
          </p:nvSpPr>
          <p:spPr bwMode="auto">
            <a:xfrm>
              <a:off x="1151562" y="1628770"/>
              <a:ext cx="540070" cy="3598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grpSp>
        <p:nvGrpSpPr>
          <p:cNvPr id="40" name="组合 172"/>
          <p:cNvGrpSpPr>
            <a:grpSpLocks/>
          </p:cNvGrpSpPr>
          <p:nvPr/>
        </p:nvGrpSpPr>
        <p:grpSpPr bwMode="auto">
          <a:xfrm>
            <a:off x="1871663" y="4868863"/>
            <a:ext cx="539750" cy="369887"/>
            <a:chOff x="1151562" y="1628770"/>
            <a:chExt cx="540070" cy="369332"/>
          </a:xfrm>
        </p:grpSpPr>
        <p:sp>
          <p:nvSpPr>
            <p:cNvPr id="174" name="矩形 173"/>
            <p:cNvSpPr/>
            <p:nvPr/>
          </p:nvSpPr>
          <p:spPr bwMode="auto">
            <a:xfrm>
              <a:off x="1151562" y="1628770"/>
              <a:ext cx="540070" cy="3598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41" name="组合 175"/>
          <p:cNvGrpSpPr>
            <a:grpSpLocks/>
          </p:cNvGrpSpPr>
          <p:nvPr/>
        </p:nvGrpSpPr>
        <p:grpSpPr bwMode="auto">
          <a:xfrm>
            <a:off x="1871663" y="5229225"/>
            <a:ext cx="539750" cy="369888"/>
            <a:chOff x="1151562" y="1628770"/>
            <a:chExt cx="540070" cy="369332"/>
          </a:xfrm>
        </p:grpSpPr>
        <p:sp>
          <p:nvSpPr>
            <p:cNvPr id="177" name="矩形 176"/>
            <p:cNvSpPr/>
            <p:nvPr/>
          </p:nvSpPr>
          <p:spPr bwMode="auto">
            <a:xfrm>
              <a:off x="1151562" y="1628770"/>
              <a:ext cx="540070" cy="3598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51562" y="1628770"/>
              <a:ext cx="5400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42" name="组合 179"/>
          <p:cNvGrpSpPr>
            <a:grpSpLocks/>
          </p:cNvGrpSpPr>
          <p:nvPr/>
        </p:nvGrpSpPr>
        <p:grpSpPr bwMode="auto">
          <a:xfrm>
            <a:off x="431800" y="5967413"/>
            <a:ext cx="539750" cy="369887"/>
            <a:chOff x="1151562" y="1628770"/>
            <a:chExt cx="540070" cy="369332"/>
          </a:xfrm>
        </p:grpSpPr>
        <p:sp>
          <p:nvSpPr>
            <p:cNvPr id="181" name="矩形 180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43" name="组合 182"/>
          <p:cNvGrpSpPr>
            <a:grpSpLocks/>
          </p:cNvGrpSpPr>
          <p:nvPr/>
        </p:nvGrpSpPr>
        <p:grpSpPr bwMode="auto">
          <a:xfrm>
            <a:off x="1331913" y="5957888"/>
            <a:ext cx="539750" cy="369887"/>
            <a:chOff x="1151562" y="1628770"/>
            <a:chExt cx="540070" cy="369332"/>
          </a:xfrm>
        </p:grpSpPr>
        <p:sp>
          <p:nvSpPr>
            <p:cNvPr id="184" name="矩形 183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cxnSp>
        <p:nvCxnSpPr>
          <p:cNvPr id="186" name="直接箭头连接符 185"/>
          <p:cNvCxnSpPr>
            <a:cxnSpLocks noChangeShapeType="1"/>
          </p:cNvCxnSpPr>
          <p:nvPr/>
        </p:nvCxnSpPr>
        <p:spPr bwMode="auto">
          <a:xfrm flipV="1">
            <a:off x="971550" y="6157913"/>
            <a:ext cx="360363" cy="7937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44" name="组合 186"/>
          <p:cNvGrpSpPr>
            <a:grpSpLocks/>
          </p:cNvGrpSpPr>
          <p:nvPr/>
        </p:nvGrpSpPr>
        <p:grpSpPr bwMode="auto">
          <a:xfrm>
            <a:off x="2232025" y="5957888"/>
            <a:ext cx="539750" cy="369887"/>
            <a:chOff x="1151562" y="1628770"/>
            <a:chExt cx="540070" cy="369332"/>
          </a:xfrm>
        </p:grpSpPr>
        <p:sp>
          <p:nvSpPr>
            <p:cNvPr id="188" name="矩形 187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55" name="组合 189"/>
          <p:cNvGrpSpPr>
            <a:grpSpLocks/>
          </p:cNvGrpSpPr>
          <p:nvPr/>
        </p:nvGrpSpPr>
        <p:grpSpPr bwMode="auto">
          <a:xfrm>
            <a:off x="3132138" y="5949950"/>
            <a:ext cx="539750" cy="368300"/>
            <a:chOff x="1151562" y="1628770"/>
            <a:chExt cx="540070" cy="369332"/>
          </a:xfrm>
        </p:grpSpPr>
        <p:sp>
          <p:nvSpPr>
            <p:cNvPr id="191" name="矩形 190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cxnSp>
        <p:nvCxnSpPr>
          <p:cNvPr id="193" name="直接箭头连接符 192"/>
          <p:cNvCxnSpPr>
            <a:cxnSpLocks noChangeShapeType="1"/>
          </p:cNvCxnSpPr>
          <p:nvPr/>
        </p:nvCxnSpPr>
        <p:spPr bwMode="auto">
          <a:xfrm flipV="1">
            <a:off x="2771775" y="6148388"/>
            <a:ext cx="360363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cxnSp>
        <p:nvCxnSpPr>
          <p:cNvPr id="194" name="直接箭头连接符 193"/>
          <p:cNvCxnSpPr>
            <a:cxnSpLocks noChangeShapeType="1"/>
          </p:cNvCxnSpPr>
          <p:nvPr/>
        </p:nvCxnSpPr>
        <p:spPr bwMode="auto">
          <a:xfrm flipV="1">
            <a:off x="1871663" y="6161088"/>
            <a:ext cx="360362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56" name="组合 194"/>
          <p:cNvGrpSpPr>
            <a:grpSpLocks/>
          </p:cNvGrpSpPr>
          <p:nvPr/>
        </p:nvGrpSpPr>
        <p:grpSpPr bwMode="auto">
          <a:xfrm>
            <a:off x="4032250" y="5957888"/>
            <a:ext cx="539750" cy="369887"/>
            <a:chOff x="1151562" y="1628770"/>
            <a:chExt cx="540070" cy="369332"/>
          </a:xfrm>
        </p:grpSpPr>
        <p:sp>
          <p:nvSpPr>
            <p:cNvPr id="196" name="矩形 195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cxnSp>
        <p:nvCxnSpPr>
          <p:cNvPr id="198" name="直接箭头连接符 197"/>
          <p:cNvCxnSpPr>
            <a:cxnSpLocks noChangeShapeType="1"/>
          </p:cNvCxnSpPr>
          <p:nvPr/>
        </p:nvCxnSpPr>
        <p:spPr bwMode="auto">
          <a:xfrm flipV="1">
            <a:off x="3671888" y="6157913"/>
            <a:ext cx="360362" cy="7937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57" name="组合 198"/>
          <p:cNvGrpSpPr>
            <a:grpSpLocks/>
          </p:cNvGrpSpPr>
          <p:nvPr/>
        </p:nvGrpSpPr>
        <p:grpSpPr bwMode="auto">
          <a:xfrm>
            <a:off x="4932363" y="5957888"/>
            <a:ext cx="539750" cy="369887"/>
            <a:chOff x="1151562" y="1628770"/>
            <a:chExt cx="540070" cy="369332"/>
          </a:xfrm>
        </p:grpSpPr>
        <p:sp>
          <p:nvSpPr>
            <p:cNvPr id="200" name="矩形 199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16</a:t>
              </a:r>
              <a:r>
                <a:rPr lang="zh-CN" altLang="en-US" dirty="0"/>
                <a:t>*</a:t>
              </a:r>
            </a:p>
          </p:txBody>
        </p:sp>
      </p:grpSp>
      <p:cxnSp>
        <p:nvCxnSpPr>
          <p:cNvPr id="202" name="直接箭头连接符 201"/>
          <p:cNvCxnSpPr>
            <a:cxnSpLocks noChangeShapeType="1"/>
          </p:cNvCxnSpPr>
          <p:nvPr/>
        </p:nvCxnSpPr>
        <p:spPr bwMode="auto">
          <a:xfrm flipV="1">
            <a:off x="4572000" y="6161088"/>
            <a:ext cx="360363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58" name="组合 202"/>
          <p:cNvGrpSpPr>
            <a:grpSpLocks/>
          </p:cNvGrpSpPr>
          <p:nvPr/>
        </p:nvGrpSpPr>
        <p:grpSpPr bwMode="auto">
          <a:xfrm>
            <a:off x="5832475" y="5957888"/>
            <a:ext cx="539750" cy="369887"/>
            <a:chOff x="1151562" y="1628770"/>
            <a:chExt cx="540070" cy="369332"/>
          </a:xfrm>
        </p:grpSpPr>
        <p:sp>
          <p:nvSpPr>
            <p:cNvPr id="204" name="矩形 203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cxnSp>
        <p:nvCxnSpPr>
          <p:cNvPr id="206" name="直接箭头连接符 205"/>
          <p:cNvCxnSpPr>
            <a:cxnSpLocks noChangeShapeType="1"/>
          </p:cNvCxnSpPr>
          <p:nvPr/>
        </p:nvCxnSpPr>
        <p:spPr bwMode="auto">
          <a:xfrm flipV="1">
            <a:off x="5472113" y="6157913"/>
            <a:ext cx="360362" cy="7937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59" name="组合 206"/>
          <p:cNvGrpSpPr>
            <a:grpSpLocks/>
          </p:cNvGrpSpPr>
          <p:nvPr/>
        </p:nvGrpSpPr>
        <p:grpSpPr bwMode="auto">
          <a:xfrm>
            <a:off x="6732588" y="5957888"/>
            <a:ext cx="539750" cy="369887"/>
            <a:chOff x="1151562" y="1628770"/>
            <a:chExt cx="540070" cy="369332"/>
          </a:xfrm>
        </p:grpSpPr>
        <p:sp>
          <p:nvSpPr>
            <p:cNvPr id="208" name="矩形 207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cxnSp>
        <p:nvCxnSpPr>
          <p:cNvPr id="210" name="直接箭头连接符 209"/>
          <p:cNvCxnSpPr>
            <a:cxnSpLocks noChangeShapeType="1"/>
          </p:cNvCxnSpPr>
          <p:nvPr/>
        </p:nvCxnSpPr>
        <p:spPr bwMode="auto">
          <a:xfrm flipV="1">
            <a:off x="6372225" y="6161088"/>
            <a:ext cx="360363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60" name="组合 210"/>
          <p:cNvGrpSpPr>
            <a:grpSpLocks/>
          </p:cNvGrpSpPr>
          <p:nvPr/>
        </p:nvGrpSpPr>
        <p:grpSpPr bwMode="auto">
          <a:xfrm>
            <a:off x="7632700" y="5957888"/>
            <a:ext cx="539750" cy="369887"/>
            <a:chOff x="1151562" y="1628770"/>
            <a:chExt cx="540070" cy="369332"/>
          </a:xfrm>
        </p:grpSpPr>
        <p:sp>
          <p:nvSpPr>
            <p:cNvPr id="212" name="矩形 211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cxnSp>
        <p:nvCxnSpPr>
          <p:cNvPr id="214" name="直接箭头连接符 213"/>
          <p:cNvCxnSpPr>
            <a:cxnSpLocks noChangeShapeType="1"/>
          </p:cNvCxnSpPr>
          <p:nvPr/>
        </p:nvCxnSpPr>
        <p:spPr bwMode="auto">
          <a:xfrm flipV="1">
            <a:off x="7272338" y="6157913"/>
            <a:ext cx="360362" cy="7937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grpSp>
        <p:nvGrpSpPr>
          <p:cNvPr id="61" name="组合 214"/>
          <p:cNvGrpSpPr>
            <a:grpSpLocks/>
          </p:cNvGrpSpPr>
          <p:nvPr/>
        </p:nvGrpSpPr>
        <p:grpSpPr bwMode="auto">
          <a:xfrm>
            <a:off x="8532813" y="5957888"/>
            <a:ext cx="539750" cy="369887"/>
            <a:chOff x="1151562" y="1628770"/>
            <a:chExt cx="540070" cy="369332"/>
          </a:xfrm>
        </p:grpSpPr>
        <p:sp>
          <p:nvSpPr>
            <p:cNvPr id="216" name="矩形 215"/>
            <p:cNvSpPr/>
            <p:nvPr/>
          </p:nvSpPr>
          <p:spPr bwMode="auto">
            <a:xfrm>
              <a:off x="1151562" y="1628770"/>
              <a:ext cx="540069" cy="360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 anchor="ctr"/>
            <a:lstStyle/>
            <a:p>
              <a:pPr algn="ctr" defTabSz="0">
                <a:spcBef>
                  <a:spcPts val="0"/>
                </a:spcBef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151563" y="1628770"/>
              <a:ext cx="54006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cxnSp>
        <p:nvCxnSpPr>
          <p:cNvPr id="218" name="直接箭头连接符 217"/>
          <p:cNvCxnSpPr>
            <a:cxnSpLocks noChangeShapeType="1"/>
          </p:cNvCxnSpPr>
          <p:nvPr/>
        </p:nvCxnSpPr>
        <p:spPr bwMode="auto">
          <a:xfrm flipV="1">
            <a:off x="8172450" y="6161088"/>
            <a:ext cx="360363" cy="952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乘法操作符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Matrix&lt;T&gt; Matrix&lt;T&gt;::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operator*(const Matrix&lt;T&gt;&amp; m) const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Matrix multiply.  Return w = (*this) * m.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(cols != m.rows) throw SizeMismatch();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Matrix&lt;T&gt; w(rows, m.cols);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result matrix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int ct = 0, cm = 0, cw = 0;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compute w(i,j) for all i and j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1; i &lt;= rows; i++)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compute row i of result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j = 1; j &lt;= m.cols; j++)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compute first term of w(i,j)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 sum =  element[ct] * m.element[cm];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B69B0A-41ED-4961-98A3-73C4BB5B10DD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乘法操作符（续）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 // add in remaining terms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k = 2; k &lt;= cols; k++) 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ct++;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next term in row i of *this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cm += m.cols;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// next in column j of m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sum += element[ct] * m.element[cm];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w.element[cw++] = sum;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// save w(i,j)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// reset to start of row and next column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ct -= cols - 1;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cm = j;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// reset to start of next row and first column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ct += cols;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cm = 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return w;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0A420C-443D-40EB-8FA8-9FD51E2DABB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复杂性分析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</a:t>
            </a:r>
          </a:p>
          <a:p>
            <a:pPr lvl="1" eaLnBrk="1" hangingPunct="1"/>
            <a:r>
              <a:rPr lang="en-US" altLang="zh-CN"/>
              <a:t>T</a:t>
            </a:r>
            <a:r>
              <a:rPr lang="zh-CN" altLang="en-US"/>
              <a:t>是基本数据类型：</a:t>
            </a:r>
            <a:r>
              <a:rPr lang="en-US" altLang="zh-CN"/>
              <a:t>O(1)</a:t>
            </a:r>
          </a:p>
          <a:p>
            <a:pPr lvl="1" eaLnBrk="1" hangingPunct="1"/>
            <a:r>
              <a:rPr lang="en-US" altLang="zh-CN"/>
              <a:t>T</a:t>
            </a:r>
            <a:r>
              <a:rPr lang="zh-CN" altLang="en-US"/>
              <a:t>是用户自定义类：</a:t>
            </a:r>
            <a:r>
              <a:rPr lang="en-US" altLang="zh-CN"/>
              <a:t>O(rows*cols)</a:t>
            </a:r>
          </a:p>
          <a:p>
            <a:pPr eaLnBrk="1" hangingPunct="1"/>
            <a:r>
              <a:rPr lang="zh-CN" altLang="en-US"/>
              <a:t>复制构造函数：</a:t>
            </a:r>
            <a:r>
              <a:rPr lang="en-US" altLang="zh-CN"/>
              <a:t>O(rows*cols)</a:t>
            </a:r>
          </a:p>
          <a:p>
            <a:pPr eaLnBrk="1" hangingPunct="1"/>
            <a:r>
              <a:rPr lang="zh-CN" altLang="en-US"/>
              <a:t>下标操作符： </a:t>
            </a:r>
            <a:r>
              <a:rPr lang="en-US" altLang="zh-CN">
                <a:cs typeface="Times New Roman" pitchFamily="18" charset="0"/>
              </a:rPr>
              <a:t>Θ</a:t>
            </a:r>
            <a:r>
              <a:rPr lang="en-US" altLang="zh-CN"/>
              <a:t>(1)</a:t>
            </a:r>
          </a:p>
          <a:p>
            <a:pPr eaLnBrk="1" hangingPunct="1"/>
            <a:r>
              <a:rPr lang="zh-CN" altLang="en-US"/>
              <a:t>乘法操作符：</a:t>
            </a:r>
            <a:r>
              <a:rPr lang="en-US" altLang="zh-CN"/>
              <a:t>O(rows*cols*m.cols)</a:t>
            </a: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862BE5-96F3-4595-8C04-90931D385CC2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数组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矩阵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特殊矩阵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>
                <a:solidFill>
                  <a:srgbClr val="FF0000"/>
                </a:solidFill>
              </a:rPr>
              <a:t>对角矩阵、三对角矩阵、三角矩阵、对称矩阵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稀疏矩阵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数组描述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链表描述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9C69F9-8145-4F1A-9BEB-5C4CF25D6B9B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特殊矩阵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方阵：行数和列数相等的矩阵</a:t>
            </a:r>
          </a:p>
          <a:p>
            <a:pPr eaLnBrk="1" hangingPunct="1"/>
            <a:r>
              <a:rPr lang="zh-CN" altLang="en-US"/>
              <a:t>对角矩阵</a:t>
            </a:r>
            <a:r>
              <a:rPr lang="en-US" altLang="zh-CN"/>
              <a:t>M</a:t>
            </a:r>
            <a:r>
              <a:rPr lang="zh-CN" altLang="en-US"/>
              <a:t>阵（</a:t>
            </a:r>
            <a:r>
              <a:rPr lang="en-US" altLang="zh-CN">
                <a:solidFill>
                  <a:schemeClr val="hlink"/>
                </a:solidFill>
              </a:rPr>
              <a:t>diagonal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对所有</a:t>
            </a:r>
            <a:r>
              <a:rPr lang="en-US" altLang="zh-CN" i="1"/>
              <a:t>i</a:t>
            </a:r>
            <a:r>
              <a:rPr lang="en-US" altLang="zh-CN"/>
              <a:t>≠</a:t>
            </a:r>
            <a:r>
              <a:rPr lang="en-US" altLang="zh-CN" i="1"/>
              <a:t>j</a:t>
            </a:r>
            <a:r>
              <a:rPr lang="zh-CN" altLang="en-US"/>
              <a:t>时，</a:t>
            </a:r>
            <a:r>
              <a:rPr lang="en-US" altLang="zh-CN" i="1"/>
              <a:t>M</a:t>
            </a:r>
            <a:r>
              <a:rPr lang="en-US" altLang="zh-CN"/>
              <a:t>(</a:t>
            </a:r>
            <a:r>
              <a:rPr lang="en-US" altLang="zh-CN" i="1"/>
              <a:t>i, j</a:t>
            </a:r>
            <a:r>
              <a:rPr lang="en-US" altLang="zh-CN"/>
              <a:t>)=0</a:t>
            </a:r>
          </a:p>
        </p:txBody>
      </p:sp>
      <p:pic>
        <p:nvPicPr>
          <p:cNvPr id="78852" name="Picture 4" descr="di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886200"/>
            <a:ext cx="1681163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直角三角形 4"/>
          <p:cNvSpPr>
            <a:spLocks noChangeArrowheads="1"/>
          </p:cNvSpPr>
          <p:nvPr/>
        </p:nvSpPr>
        <p:spPr bwMode="auto">
          <a:xfrm>
            <a:off x="3316288" y="4325938"/>
            <a:ext cx="1435100" cy="1793875"/>
          </a:xfrm>
          <a:prstGeom prst="rtTriangl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8854" name="TextBox 5"/>
          <p:cNvSpPr txBox="1">
            <a:spLocks noChangeArrowheads="1"/>
          </p:cNvSpPr>
          <p:nvPr/>
        </p:nvSpPr>
        <p:spPr bwMode="auto">
          <a:xfrm>
            <a:off x="2778125" y="4864100"/>
            <a:ext cx="717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i&gt;j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8855" name="直角三角形 6"/>
          <p:cNvSpPr>
            <a:spLocks noChangeArrowheads="1"/>
          </p:cNvSpPr>
          <p:nvPr/>
        </p:nvSpPr>
        <p:spPr bwMode="auto">
          <a:xfrm flipH="1" flipV="1">
            <a:off x="3675063" y="3967163"/>
            <a:ext cx="1435100" cy="1793875"/>
          </a:xfrm>
          <a:prstGeom prst="rtTriangl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8856" name="TextBox 7"/>
          <p:cNvSpPr txBox="1">
            <a:spLocks noChangeArrowheads="1"/>
          </p:cNvSpPr>
          <p:nvPr/>
        </p:nvSpPr>
        <p:spPr bwMode="auto">
          <a:xfrm>
            <a:off x="5289550" y="4325938"/>
            <a:ext cx="717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i&lt;j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7885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9791CA-C001-422A-BB60-931B51F5F325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三对角矩阵（</a:t>
            </a:r>
            <a:r>
              <a:rPr lang="en-US" altLang="zh-CN">
                <a:solidFill>
                  <a:schemeClr val="hlink"/>
                </a:solidFill>
              </a:rPr>
              <a:t>tridiagonal</a:t>
            </a:r>
            <a:r>
              <a:rPr lang="zh-CN" altLang="en-US"/>
              <a:t>）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对所有</a:t>
            </a:r>
            <a:r>
              <a:rPr lang="en-US" altLang="zh-CN"/>
              <a:t>| </a:t>
            </a:r>
            <a:r>
              <a:rPr lang="en-US" altLang="zh-CN" i="1"/>
              <a:t>i </a:t>
            </a:r>
            <a:r>
              <a:rPr lang="en-US" altLang="zh-CN"/>
              <a:t>- </a:t>
            </a:r>
            <a:r>
              <a:rPr lang="en-US" altLang="zh-CN" i="1"/>
              <a:t>j </a:t>
            </a:r>
            <a:r>
              <a:rPr lang="en-US" altLang="zh-CN"/>
              <a:t>| &gt; 1 </a:t>
            </a:r>
            <a:r>
              <a:rPr lang="zh-CN" altLang="en-US"/>
              <a:t>时，</a:t>
            </a:r>
            <a:r>
              <a:rPr lang="en-US" altLang="zh-CN" i="1"/>
              <a:t>M</a:t>
            </a:r>
            <a:r>
              <a:rPr lang="en-US" altLang="zh-CN"/>
              <a:t>(</a:t>
            </a:r>
            <a:r>
              <a:rPr lang="en-US" altLang="zh-CN" i="1"/>
              <a:t>i, j</a:t>
            </a:r>
            <a:r>
              <a:rPr lang="en-US" altLang="zh-CN"/>
              <a:t>) = 0</a:t>
            </a:r>
          </a:p>
        </p:txBody>
      </p:sp>
      <p:pic>
        <p:nvPicPr>
          <p:cNvPr id="79876" name="Picture 4" descr="tridi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438400"/>
            <a:ext cx="2522538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任意多边形 4"/>
          <p:cNvSpPr>
            <a:spLocks noChangeArrowheads="1"/>
          </p:cNvSpPr>
          <p:nvPr/>
        </p:nvSpPr>
        <p:spPr bwMode="auto">
          <a:xfrm>
            <a:off x="3159125" y="3314700"/>
            <a:ext cx="2263775" cy="2455863"/>
          </a:xfrm>
          <a:custGeom>
            <a:avLst/>
            <a:gdLst>
              <a:gd name="T0" fmla="*/ 467024 w 2263430"/>
              <a:gd name="T1" fmla="*/ 13135 h 2455956"/>
              <a:gd name="T2" fmla="*/ 541533 w 2263430"/>
              <a:gd name="T3" fmla="*/ 76909 h 2455956"/>
              <a:gd name="T4" fmla="*/ 626681 w 2263430"/>
              <a:gd name="T5" fmla="*/ 151316 h 2455956"/>
              <a:gd name="T6" fmla="*/ 701193 w 2263430"/>
              <a:gd name="T7" fmla="*/ 236355 h 2455956"/>
              <a:gd name="T8" fmla="*/ 775698 w 2263430"/>
              <a:gd name="T9" fmla="*/ 342653 h 2455956"/>
              <a:gd name="T10" fmla="*/ 850202 w 2263430"/>
              <a:gd name="T11" fmla="*/ 448951 h 2455956"/>
              <a:gd name="T12" fmla="*/ 946000 w 2263430"/>
              <a:gd name="T13" fmla="*/ 597764 h 2455956"/>
              <a:gd name="T14" fmla="*/ 1073731 w 2263430"/>
              <a:gd name="T15" fmla="*/ 767843 h 2455956"/>
              <a:gd name="T16" fmla="*/ 1190808 w 2263430"/>
              <a:gd name="T17" fmla="*/ 906032 h 2455956"/>
              <a:gd name="T18" fmla="*/ 1244029 w 2263430"/>
              <a:gd name="T19" fmla="*/ 959180 h 2455956"/>
              <a:gd name="T20" fmla="*/ 1329179 w 2263430"/>
              <a:gd name="T21" fmla="*/ 1044213 h 2455956"/>
              <a:gd name="T22" fmla="*/ 1424977 w 2263430"/>
              <a:gd name="T23" fmla="*/ 1150510 h 2455956"/>
              <a:gd name="T24" fmla="*/ 1467550 w 2263430"/>
              <a:gd name="T25" fmla="*/ 1203659 h 2455956"/>
              <a:gd name="T26" fmla="*/ 1520771 w 2263430"/>
              <a:gd name="T27" fmla="*/ 1267441 h 2455956"/>
              <a:gd name="T28" fmla="*/ 1637852 w 2263430"/>
              <a:gd name="T29" fmla="*/ 1394996 h 2455956"/>
              <a:gd name="T30" fmla="*/ 1691071 w 2263430"/>
              <a:gd name="T31" fmla="*/ 1458778 h 2455956"/>
              <a:gd name="T32" fmla="*/ 1786869 w 2263430"/>
              <a:gd name="T33" fmla="*/ 1554443 h 2455956"/>
              <a:gd name="T34" fmla="*/ 1903953 w 2263430"/>
              <a:gd name="T35" fmla="*/ 1671373 h 2455956"/>
              <a:gd name="T36" fmla="*/ 1967812 w 2263430"/>
              <a:gd name="T37" fmla="*/ 1745780 h 2455956"/>
              <a:gd name="T38" fmla="*/ 2052962 w 2263430"/>
              <a:gd name="T39" fmla="*/ 1873335 h 2455956"/>
              <a:gd name="T40" fmla="*/ 2127474 w 2263430"/>
              <a:gd name="T41" fmla="*/ 2000891 h 2455956"/>
              <a:gd name="T42" fmla="*/ 2201978 w 2263430"/>
              <a:gd name="T43" fmla="*/ 2224118 h 2455956"/>
              <a:gd name="T44" fmla="*/ 2244558 w 2263430"/>
              <a:gd name="T45" fmla="*/ 2362301 h 2455956"/>
              <a:gd name="T46" fmla="*/ 2212619 w 2263430"/>
              <a:gd name="T47" fmla="*/ 2415449 h 2455956"/>
              <a:gd name="T48" fmla="*/ 1648498 w 2263430"/>
              <a:gd name="T49" fmla="*/ 2394185 h 2455956"/>
              <a:gd name="T50" fmla="*/ 1520771 w 2263430"/>
              <a:gd name="T51" fmla="*/ 2224118 h 2455956"/>
              <a:gd name="T52" fmla="*/ 1371758 w 2263430"/>
              <a:gd name="T53" fmla="*/ 2043407 h 2455956"/>
              <a:gd name="T54" fmla="*/ 1297251 w 2263430"/>
              <a:gd name="T55" fmla="*/ 1947742 h 2455956"/>
              <a:gd name="T56" fmla="*/ 1212101 w 2263430"/>
              <a:gd name="T57" fmla="*/ 1830812 h 2455956"/>
              <a:gd name="T58" fmla="*/ 1084371 w 2263430"/>
              <a:gd name="T59" fmla="*/ 1671373 h 2455956"/>
              <a:gd name="T60" fmla="*/ 1009866 w 2263430"/>
              <a:gd name="T61" fmla="*/ 1565075 h 2455956"/>
              <a:gd name="T62" fmla="*/ 850202 w 2263430"/>
              <a:gd name="T63" fmla="*/ 1331222 h 2455956"/>
              <a:gd name="T64" fmla="*/ 733125 w 2263430"/>
              <a:gd name="T65" fmla="*/ 1203659 h 2455956"/>
              <a:gd name="T66" fmla="*/ 647974 w 2263430"/>
              <a:gd name="T67" fmla="*/ 1118627 h 2455956"/>
              <a:gd name="T68" fmla="*/ 456378 w 2263430"/>
              <a:gd name="T69" fmla="*/ 916657 h 2455956"/>
              <a:gd name="T70" fmla="*/ 381873 w 2263430"/>
              <a:gd name="T71" fmla="*/ 842250 h 2455956"/>
              <a:gd name="T72" fmla="*/ 349940 w 2263430"/>
              <a:gd name="T73" fmla="*/ 789101 h 2455956"/>
              <a:gd name="T74" fmla="*/ 307368 w 2263430"/>
              <a:gd name="T75" fmla="*/ 714695 h 2455956"/>
              <a:gd name="T76" fmla="*/ 264789 w 2263430"/>
              <a:gd name="T77" fmla="*/ 650913 h 2455956"/>
              <a:gd name="T78" fmla="*/ 179637 w 2263430"/>
              <a:gd name="T79" fmla="*/ 502099 h 2455956"/>
              <a:gd name="T80" fmla="*/ 147708 w 2263430"/>
              <a:gd name="T81" fmla="*/ 427692 h 2455956"/>
              <a:gd name="T82" fmla="*/ 94486 w 2263430"/>
              <a:gd name="T83" fmla="*/ 300137 h 2455956"/>
              <a:gd name="T84" fmla="*/ 41267 w 2263430"/>
              <a:gd name="T85" fmla="*/ 172574 h 2455956"/>
              <a:gd name="T86" fmla="*/ 51914 w 2263430"/>
              <a:gd name="T87" fmla="*/ 55651 h 2455956"/>
              <a:gd name="T88" fmla="*/ 94486 w 2263430"/>
              <a:gd name="T89" fmla="*/ 2502 h 245595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263430"/>
              <a:gd name="T136" fmla="*/ 0 h 2455956"/>
              <a:gd name="T137" fmla="*/ 2263430 w 2263430"/>
              <a:gd name="T138" fmla="*/ 2455956 h 245595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263430" h="2455956">
                <a:moveTo>
                  <a:pt x="41225" y="2502"/>
                </a:moveTo>
                <a:cubicBezTo>
                  <a:pt x="182992" y="6046"/>
                  <a:pt x="325325" y="0"/>
                  <a:pt x="466527" y="13135"/>
                </a:cubicBezTo>
                <a:cubicBezTo>
                  <a:pt x="481499" y="14528"/>
                  <a:pt x="487008" y="35246"/>
                  <a:pt x="498425" y="45032"/>
                </a:cubicBezTo>
                <a:cubicBezTo>
                  <a:pt x="511880" y="56565"/>
                  <a:pt x="528425" y="64399"/>
                  <a:pt x="540955" y="76930"/>
                </a:cubicBezTo>
                <a:cubicBezTo>
                  <a:pt x="549991" y="85966"/>
                  <a:pt x="552603" y="100413"/>
                  <a:pt x="562220" y="108828"/>
                </a:cubicBezTo>
                <a:cubicBezTo>
                  <a:pt x="581454" y="125658"/>
                  <a:pt x="604751" y="137181"/>
                  <a:pt x="626016" y="151358"/>
                </a:cubicBezTo>
                <a:lnTo>
                  <a:pt x="657913" y="172623"/>
                </a:lnTo>
                <a:cubicBezTo>
                  <a:pt x="672090" y="193888"/>
                  <a:pt x="682373" y="218346"/>
                  <a:pt x="700444" y="236418"/>
                </a:cubicBezTo>
                <a:cubicBezTo>
                  <a:pt x="724708" y="260683"/>
                  <a:pt x="732543" y="266514"/>
                  <a:pt x="753606" y="300214"/>
                </a:cubicBezTo>
                <a:cubicBezTo>
                  <a:pt x="762007" y="313655"/>
                  <a:pt x="766471" y="329303"/>
                  <a:pt x="774872" y="342744"/>
                </a:cubicBezTo>
                <a:cubicBezTo>
                  <a:pt x="784264" y="357771"/>
                  <a:pt x="796607" y="370757"/>
                  <a:pt x="806769" y="385274"/>
                </a:cubicBezTo>
                <a:cubicBezTo>
                  <a:pt x="821425" y="406212"/>
                  <a:pt x="831227" y="430998"/>
                  <a:pt x="849299" y="449070"/>
                </a:cubicBezTo>
                <a:cubicBezTo>
                  <a:pt x="879601" y="479371"/>
                  <a:pt x="865004" y="461994"/>
                  <a:pt x="891830" y="502232"/>
                </a:cubicBezTo>
                <a:cubicBezTo>
                  <a:pt x="921229" y="590433"/>
                  <a:pt x="871880" y="451704"/>
                  <a:pt x="944992" y="597925"/>
                </a:cubicBezTo>
                <a:cubicBezTo>
                  <a:pt x="961772" y="631485"/>
                  <a:pt x="983128" y="678591"/>
                  <a:pt x="1008788" y="704251"/>
                </a:cubicBezTo>
                <a:cubicBezTo>
                  <a:pt x="1030053" y="725516"/>
                  <a:pt x="1055902" y="743023"/>
                  <a:pt x="1072583" y="768046"/>
                </a:cubicBezTo>
                <a:cubicBezTo>
                  <a:pt x="1086760" y="789311"/>
                  <a:pt x="1097041" y="813770"/>
                  <a:pt x="1115113" y="831842"/>
                </a:cubicBezTo>
                <a:cubicBezTo>
                  <a:pt x="1139922" y="856651"/>
                  <a:pt x="1170079" y="877077"/>
                  <a:pt x="1189541" y="906270"/>
                </a:cubicBezTo>
                <a:cubicBezTo>
                  <a:pt x="1196629" y="916902"/>
                  <a:pt x="1201770" y="929131"/>
                  <a:pt x="1210806" y="938167"/>
                </a:cubicBezTo>
                <a:cubicBezTo>
                  <a:pt x="1219842" y="947203"/>
                  <a:pt x="1232887" y="951251"/>
                  <a:pt x="1242704" y="959432"/>
                </a:cubicBezTo>
                <a:cubicBezTo>
                  <a:pt x="1347218" y="1046526"/>
                  <a:pt x="1212229" y="939590"/>
                  <a:pt x="1295867" y="1023228"/>
                </a:cubicBezTo>
                <a:cubicBezTo>
                  <a:pt x="1304903" y="1032264"/>
                  <a:pt x="1317132" y="1037405"/>
                  <a:pt x="1327765" y="1044493"/>
                </a:cubicBezTo>
                <a:cubicBezTo>
                  <a:pt x="1412815" y="1157894"/>
                  <a:pt x="1302965" y="1019696"/>
                  <a:pt x="1402192" y="1118921"/>
                </a:cubicBezTo>
                <a:cubicBezTo>
                  <a:pt x="1411228" y="1127957"/>
                  <a:pt x="1415475" y="1140840"/>
                  <a:pt x="1423458" y="1150818"/>
                </a:cubicBezTo>
                <a:cubicBezTo>
                  <a:pt x="1429720" y="1158646"/>
                  <a:pt x="1438461" y="1164256"/>
                  <a:pt x="1444723" y="1172084"/>
                </a:cubicBezTo>
                <a:cubicBezTo>
                  <a:pt x="1452706" y="1182062"/>
                  <a:pt x="1457807" y="1194164"/>
                  <a:pt x="1465988" y="1203981"/>
                </a:cubicBezTo>
                <a:cubicBezTo>
                  <a:pt x="1475614" y="1215533"/>
                  <a:pt x="1488259" y="1224328"/>
                  <a:pt x="1497885" y="1235879"/>
                </a:cubicBezTo>
                <a:cubicBezTo>
                  <a:pt x="1506066" y="1245696"/>
                  <a:pt x="1510661" y="1258226"/>
                  <a:pt x="1519151" y="1267777"/>
                </a:cubicBezTo>
                <a:cubicBezTo>
                  <a:pt x="1539131" y="1290254"/>
                  <a:pt x="1566265" y="1306549"/>
                  <a:pt x="1582946" y="1331572"/>
                </a:cubicBezTo>
                <a:cubicBezTo>
                  <a:pt x="1635743" y="1410769"/>
                  <a:pt x="1567886" y="1313500"/>
                  <a:pt x="1636109" y="1395367"/>
                </a:cubicBezTo>
                <a:cubicBezTo>
                  <a:pt x="1644290" y="1405184"/>
                  <a:pt x="1649193" y="1417448"/>
                  <a:pt x="1657374" y="1427265"/>
                </a:cubicBezTo>
                <a:cubicBezTo>
                  <a:pt x="1667000" y="1438817"/>
                  <a:pt x="1679486" y="1447746"/>
                  <a:pt x="1689272" y="1459163"/>
                </a:cubicBezTo>
                <a:cubicBezTo>
                  <a:pt x="1700804" y="1472618"/>
                  <a:pt x="1709637" y="1488238"/>
                  <a:pt x="1721169" y="1501693"/>
                </a:cubicBezTo>
                <a:cubicBezTo>
                  <a:pt x="1748458" y="1533531"/>
                  <a:pt x="1752151" y="1532981"/>
                  <a:pt x="1784965" y="1554856"/>
                </a:cubicBezTo>
                <a:cubicBezTo>
                  <a:pt x="1792053" y="1565488"/>
                  <a:pt x="1797740" y="1577202"/>
                  <a:pt x="1806230" y="1586753"/>
                </a:cubicBezTo>
                <a:cubicBezTo>
                  <a:pt x="1859200" y="1646345"/>
                  <a:pt x="1853441" y="1639493"/>
                  <a:pt x="1901923" y="1671814"/>
                </a:cubicBezTo>
                <a:cubicBezTo>
                  <a:pt x="1905467" y="1682446"/>
                  <a:pt x="1906789" y="1694101"/>
                  <a:pt x="1912555" y="1703711"/>
                </a:cubicBezTo>
                <a:cubicBezTo>
                  <a:pt x="1922656" y="1720547"/>
                  <a:pt x="1951228" y="1736582"/>
                  <a:pt x="1965718" y="1746242"/>
                </a:cubicBezTo>
                <a:cubicBezTo>
                  <a:pt x="1991001" y="1822087"/>
                  <a:pt x="1955151" y="1730390"/>
                  <a:pt x="2008248" y="1810037"/>
                </a:cubicBezTo>
                <a:cubicBezTo>
                  <a:pt x="2069794" y="1902358"/>
                  <a:pt x="1949030" y="1772084"/>
                  <a:pt x="2050778" y="1873832"/>
                </a:cubicBezTo>
                <a:cubicBezTo>
                  <a:pt x="2069493" y="1929976"/>
                  <a:pt x="2055194" y="1896404"/>
                  <a:pt x="2103941" y="1969525"/>
                </a:cubicBezTo>
                <a:cubicBezTo>
                  <a:pt x="2111029" y="1980158"/>
                  <a:pt x="2121165" y="1989300"/>
                  <a:pt x="2125206" y="2001423"/>
                </a:cubicBezTo>
                <a:lnTo>
                  <a:pt x="2178369" y="2160911"/>
                </a:lnTo>
                <a:lnTo>
                  <a:pt x="2199634" y="2224707"/>
                </a:lnTo>
                <a:cubicBezTo>
                  <a:pt x="2215703" y="2288981"/>
                  <a:pt x="2205647" y="2253377"/>
                  <a:pt x="2231532" y="2331032"/>
                </a:cubicBezTo>
                <a:cubicBezTo>
                  <a:pt x="2235076" y="2341665"/>
                  <a:pt x="2235948" y="2353604"/>
                  <a:pt x="2242165" y="2362930"/>
                </a:cubicBezTo>
                <a:lnTo>
                  <a:pt x="2263430" y="2394828"/>
                </a:lnTo>
                <a:cubicBezTo>
                  <a:pt x="2245709" y="2401916"/>
                  <a:pt x="2229305" y="2414733"/>
                  <a:pt x="2210267" y="2416093"/>
                </a:cubicBezTo>
                <a:cubicBezTo>
                  <a:pt x="2178255" y="2418379"/>
                  <a:pt x="2146645" y="2406670"/>
                  <a:pt x="2114574" y="2405460"/>
                </a:cubicBezTo>
                <a:cubicBezTo>
                  <a:pt x="1958700" y="2399578"/>
                  <a:pt x="1802685" y="2398372"/>
                  <a:pt x="1646741" y="2394828"/>
                </a:cubicBezTo>
                <a:cubicBezTo>
                  <a:pt x="1517664" y="2201210"/>
                  <a:pt x="1693517" y="2455956"/>
                  <a:pt x="1551048" y="2277870"/>
                </a:cubicBezTo>
                <a:cubicBezTo>
                  <a:pt x="1538138" y="2261733"/>
                  <a:pt x="1532237" y="2240702"/>
                  <a:pt x="1519151" y="2224707"/>
                </a:cubicBezTo>
                <a:cubicBezTo>
                  <a:pt x="1500107" y="2201431"/>
                  <a:pt x="1470828" y="2186699"/>
                  <a:pt x="1455355" y="2160911"/>
                </a:cubicBezTo>
                <a:cubicBezTo>
                  <a:pt x="1389391" y="2050970"/>
                  <a:pt x="1463244" y="2167885"/>
                  <a:pt x="1370295" y="2043953"/>
                </a:cubicBezTo>
                <a:cubicBezTo>
                  <a:pt x="1354961" y="2023507"/>
                  <a:pt x="1343456" y="2000332"/>
                  <a:pt x="1327765" y="1980158"/>
                </a:cubicBezTo>
                <a:cubicBezTo>
                  <a:pt x="1318533" y="1968289"/>
                  <a:pt x="1305769" y="1959576"/>
                  <a:pt x="1295867" y="1948260"/>
                </a:cubicBezTo>
                <a:cubicBezTo>
                  <a:pt x="1280923" y="1931181"/>
                  <a:pt x="1266685" y="1913450"/>
                  <a:pt x="1253337" y="1895097"/>
                </a:cubicBezTo>
                <a:cubicBezTo>
                  <a:pt x="1238305" y="1874428"/>
                  <a:pt x="1226772" y="1851259"/>
                  <a:pt x="1210806" y="1831302"/>
                </a:cubicBezTo>
                <a:cubicBezTo>
                  <a:pt x="1083729" y="1672457"/>
                  <a:pt x="1258338" y="1917924"/>
                  <a:pt x="1125746" y="1735609"/>
                </a:cubicBezTo>
                <a:cubicBezTo>
                  <a:pt x="1110714" y="1714940"/>
                  <a:pt x="1096937" y="1693376"/>
                  <a:pt x="1083216" y="1671814"/>
                </a:cubicBezTo>
                <a:cubicBezTo>
                  <a:pt x="1072121" y="1654379"/>
                  <a:pt x="1063169" y="1635581"/>
                  <a:pt x="1051318" y="1618651"/>
                </a:cubicBezTo>
                <a:cubicBezTo>
                  <a:pt x="1038304" y="1600059"/>
                  <a:pt x="1021645" y="1584189"/>
                  <a:pt x="1008788" y="1565488"/>
                </a:cubicBezTo>
                <a:cubicBezTo>
                  <a:pt x="982608" y="1527409"/>
                  <a:pt x="959464" y="1487327"/>
                  <a:pt x="934360" y="1448530"/>
                </a:cubicBezTo>
                <a:cubicBezTo>
                  <a:pt x="907807" y="1407494"/>
                  <a:pt x="882430" y="1367715"/>
                  <a:pt x="849299" y="1331572"/>
                </a:cubicBezTo>
                <a:cubicBezTo>
                  <a:pt x="825591" y="1305709"/>
                  <a:pt x="796790" y="1284541"/>
                  <a:pt x="774872" y="1257144"/>
                </a:cubicBezTo>
                <a:cubicBezTo>
                  <a:pt x="760695" y="1239423"/>
                  <a:pt x="748388" y="1220028"/>
                  <a:pt x="732341" y="1203981"/>
                </a:cubicBezTo>
                <a:cubicBezTo>
                  <a:pt x="719810" y="1191451"/>
                  <a:pt x="702341" y="1184614"/>
                  <a:pt x="689811" y="1172084"/>
                </a:cubicBezTo>
                <a:cubicBezTo>
                  <a:pt x="673764" y="1156037"/>
                  <a:pt x="662765" y="1135511"/>
                  <a:pt x="647281" y="1118921"/>
                </a:cubicBezTo>
                <a:cubicBezTo>
                  <a:pt x="613082" y="1082279"/>
                  <a:pt x="568758" y="1054300"/>
                  <a:pt x="540955" y="1012595"/>
                </a:cubicBezTo>
                <a:cubicBezTo>
                  <a:pt x="503009" y="955674"/>
                  <a:pt x="528726" y="989733"/>
                  <a:pt x="455895" y="916902"/>
                </a:cubicBezTo>
                <a:lnTo>
                  <a:pt x="413365" y="874372"/>
                </a:lnTo>
                <a:lnTo>
                  <a:pt x="381467" y="842474"/>
                </a:lnTo>
                <a:cubicBezTo>
                  <a:pt x="377923" y="831842"/>
                  <a:pt x="376600" y="820187"/>
                  <a:pt x="370834" y="810577"/>
                </a:cubicBezTo>
                <a:cubicBezTo>
                  <a:pt x="365676" y="801981"/>
                  <a:pt x="355831" y="797139"/>
                  <a:pt x="349569" y="789311"/>
                </a:cubicBezTo>
                <a:cubicBezTo>
                  <a:pt x="341586" y="779333"/>
                  <a:pt x="334644" y="768509"/>
                  <a:pt x="328304" y="757414"/>
                </a:cubicBezTo>
                <a:cubicBezTo>
                  <a:pt x="320440" y="743652"/>
                  <a:pt x="315831" y="728072"/>
                  <a:pt x="307039" y="714884"/>
                </a:cubicBezTo>
                <a:cubicBezTo>
                  <a:pt x="301478" y="706543"/>
                  <a:pt x="291335" y="701959"/>
                  <a:pt x="285774" y="693618"/>
                </a:cubicBezTo>
                <a:cubicBezTo>
                  <a:pt x="276982" y="680430"/>
                  <a:pt x="272373" y="664850"/>
                  <a:pt x="264509" y="651088"/>
                </a:cubicBezTo>
                <a:cubicBezTo>
                  <a:pt x="246626" y="619792"/>
                  <a:pt x="245264" y="621211"/>
                  <a:pt x="221978" y="597925"/>
                </a:cubicBezTo>
                <a:cubicBezTo>
                  <a:pt x="196672" y="522007"/>
                  <a:pt x="213147" y="552781"/>
                  <a:pt x="179448" y="502232"/>
                </a:cubicBezTo>
                <a:cubicBezTo>
                  <a:pt x="175904" y="488055"/>
                  <a:pt x="174572" y="473133"/>
                  <a:pt x="168816" y="459702"/>
                </a:cubicBezTo>
                <a:cubicBezTo>
                  <a:pt x="163782" y="447956"/>
                  <a:pt x="153891" y="438899"/>
                  <a:pt x="147551" y="427804"/>
                </a:cubicBezTo>
                <a:cubicBezTo>
                  <a:pt x="139687" y="414042"/>
                  <a:pt x="133374" y="399451"/>
                  <a:pt x="126285" y="385274"/>
                </a:cubicBezTo>
                <a:cubicBezTo>
                  <a:pt x="103266" y="293194"/>
                  <a:pt x="131454" y="392880"/>
                  <a:pt x="94388" y="300214"/>
                </a:cubicBezTo>
                <a:cubicBezTo>
                  <a:pt x="86063" y="279402"/>
                  <a:pt x="85557" y="255069"/>
                  <a:pt x="73123" y="236418"/>
                </a:cubicBezTo>
                <a:cubicBezTo>
                  <a:pt x="12185" y="145012"/>
                  <a:pt x="85243" y="260659"/>
                  <a:pt x="41225" y="172623"/>
                </a:cubicBezTo>
                <a:cubicBezTo>
                  <a:pt x="0" y="90174"/>
                  <a:pt x="36054" y="189005"/>
                  <a:pt x="9327" y="108828"/>
                </a:cubicBezTo>
                <a:cubicBezTo>
                  <a:pt x="30028" y="46728"/>
                  <a:pt x="3763" y="103760"/>
                  <a:pt x="51858" y="55665"/>
                </a:cubicBezTo>
                <a:cubicBezTo>
                  <a:pt x="60894" y="46629"/>
                  <a:pt x="65140" y="33746"/>
                  <a:pt x="73123" y="23767"/>
                </a:cubicBezTo>
                <a:cubicBezTo>
                  <a:pt x="79385" y="15939"/>
                  <a:pt x="87300" y="9590"/>
                  <a:pt x="94388" y="2502"/>
                </a:cubicBezTo>
              </a:path>
            </a:pathLst>
          </a:custGeom>
          <a:noFill/>
          <a:ln w="9525" algn="ctr">
            <a:noFill/>
            <a:round/>
            <a:headEnd/>
            <a:tailEnd/>
          </a:ln>
        </p:spPr>
        <p:txBody>
          <a:bodyPr lIns="0" tIns="0" rIns="182880" bIns="0"/>
          <a:lstStyle/>
          <a:p>
            <a:endParaRPr lang="zh-CN" altLang="en-US"/>
          </a:p>
        </p:txBody>
      </p:sp>
      <p:sp>
        <p:nvSpPr>
          <p:cNvPr id="79878" name="任意多边形 5"/>
          <p:cNvSpPr>
            <a:spLocks noChangeArrowheads="1"/>
          </p:cNvSpPr>
          <p:nvPr/>
        </p:nvSpPr>
        <p:spPr bwMode="auto">
          <a:xfrm>
            <a:off x="3175000" y="3306763"/>
            <a:ext cx="2173288" cy="2447925"/>
          </a:xfrm>
          <a:custGeom>
            <a:avLst/>
            <a:gdLst>
              <a:gd name="T0" fmla="*/ 78147 w 2172586"/>
              <a:gd name="T1" fmla="*/ 21258 h 2448033"/>
              <a:gd name="T2" fmla="*/ 515069 w 2172586"/>
              <a:gd name="T3" fmla="*/ 74406 h 2448033"/>
              <a:gd name="T4" fmla="*/ 579011 w 2172586"/>
              <a:gd name="T5" fmla="*/ 159439 h 2448033"/>
              <a:gd name="T6" fmla="*/ 632293 w 2172586"/>
              <a:gd name="T7" fmla="*/ 255104 h 2448033"/>
              <a:gd name="T8" fmla="*/ 685575 w 2172586"/>
              <a:gd name="T9" fmla="*/ 350769 h 2448033"/>
              <a:gd name="T10" fmla="*/ 760171 w 2172586"/>
              <a:gd name="T11" fmla="*/ 467685 h 2448033"/>
              <a:gd name="T12" fmla="*/ 877395 w 2172586"/>
              <a:gd name="T13" fmla="*/ 605873 h 2448033"/>
              <a:gd name="T14" fmla="*/ 951991 w 2172586"/>
              <a:gd name="T15" fmla="*/ 690906 h 2448033"/>
              <a:gd name="T16" fmla="*/ 1015931 w 2172586"/>
              <a:gd name="T17" fmla="*/ 754680 h 2448033"/>
              <a:gd name="T18" fmla="*/ 1111842 w 2172586"/>
              <a:gd name="T19" fmla="*/ 871603 h 2448033"/>
              <a:gd name="T20" fmla="*/ 1250377 w 2172586"/>
              <a:gd name="T21" fmla="*/ 988526 h 2448033"/>
              <a:gd name="T22" fmla="*/ 1346286 w 2172586"/>
              <a:gd name="T23" fmla="*/ 1084192 h 2448033"/>
              <a:gd name="T24" fmla="*/ 1442196 w 2172586"/>
              <a:gd name="T25" fmla="*/ 1147966 h 2448033"/>
              <a:gd name="T26" fmla="*/ 1506136 w 2172586"/>
              <a:gd name="T27" fmla="*/ 1201112 h 2448033"/>
              <a:gd name="T28" fmla="*/ 1570075 w 2172586"/>
              <a:gd name="T29" fmla="*/ 1254256 h 2448033"/>
              <a:gd name="T30" fmla="*/ 1634015 w 2172586"/>
              <a:gd name="T31" fmla="*/ 1307405 h 2448033"/>
              <a:gd name="T32" fmla="*/ 1761894 w 2172586"/>
              <a:gd name="T33" fmla="*/ 1434954 h 2448033"/>
              <a:gd name="T34" fmla="*/ 1900428 w 2172586"/>
              <a:gd name="T35" fmla="*/ 1605026 h 2448033"/>
              <a:gd name="T36" fmla="*/ 1964369 w 2172586"/>
              <a:gd name="T37" fmla="*/ 1690058 h 2448033"/>
              <a:gd name="T38" fmla="*/ 2017651 w 2172586"/>
              <a:gd name="T39" fmla="*/ 1785723 h 2448033"/>
              <a:gd name="T40" fmla="*/ 2070934 w 2172586"/>
              <a:gd name="T41" fmla="*/ 1913272 h 2448033"/>
              <a:gd name="T42" fmla="*/ 2113563 w 2172586"/>
              <a:gd name="T43" fmla="*/ 2083344 h 2448033"/>
              <a:gd name="T44" fmla="*/ 2134874 w 2172586"/>
              <a:gd name="T45" fmla="*/ 2189634 h 2448033"/>
              <a:gd name="T46" fmla="*/ 2156188 w 2172586"/>
              <a:gd name="T47" fmla="*/ 2295932 h 2448033"/>
              <a:gd name="T48" fmla="*/ 1815177 w 2172586"/>
              <a:gd name="T49" fmla="*/ 2402217 h 2448033"/>
              <a:gd name="T50" fmla="*/ 1612702 w 2172586"/>
              <a:gd name="T51" fmla="*/ 2380964 h 2448033"/>
              <a:gd name="T52" fmla="*/ 1506136 w 2172586"/>
              <a:gd name="T53" fmla="*/ 2264035 h 2448033"/>
              <a:gd name="T54" fmla="*/ 1410226 w 2172586"/>
              <a:gd name="T55" fmla="*/ 2125853 h 2448033"/>
              <a:gd name="T56" fmla="*/ 1356943 w 2172586"/>
              <a:gd name="T57" fmla="*/ 2030195 h 2448033"/>
              <a:gd name="T58" fmla="*/ 1303660 w 2172586"/>
              <a:gd name="T59" fmla="*/ 1955788 h 2448033"/>
              <a:gd name="T60" fmla="*/ 1229064 w 2172586"/>
              <a:gd name="T61" fmla="*/ 1849498 h 2448033"/>
              <a:gd name="T62" fmla="*/ 1165125 w 2172586"/>
              <a:gd name="T63" fmla="*/ 1753833 h 2448033"/>
              <a:gd name="T64" fmla="*/ 1079871 w 2172586"/>
              <a:gd name="T65" fmla="*/ 1615651 h 2448033"/>
              <a:gd name="T66" fmla="*/ 973305 w 2172586"/>
              <a:gd name="T67" fmla="*/ 1488103 h 2448033"/>
              <a:gd name="T68" fmla="*/ 856081 w 2172586"/>
              <a:gd name="T69" fmla="*/ 1328663 h 2448033"/>
              <a:gd name="T70" fmla="*/ 781485 w 2172586"/>
              <a:gd name="T71" fmla="*/ 1232998 h 2448033"/>
              <a:gd name="T72" fmla="*/ 696233 w 2172586"/>
              <a:gd name="T73" fmla="*/ 1137333 h 2448033"/>
              <a:gd name="T74" fmla="*/ 600325 w 2172586"/>
              <a:gd name="T75" fmla="*/ 1009785 h 2448033"/>
              <a:gd name="T76" fmla="*/ 525728 w 2172586"/>
              <a:gd name="T77" fmla="*/ 914120 h 2448033"/>
              <a:gd name="T78" fmla="*/ 419159 w 2172586"/>
              <a:gd name="T79" fmla="*/ 754680 h 2448033"/>
              <a:gd name="T80" fmla="*/ 323249 w 2172586"/>
              <a:gd name="T81" fmla="*/ 627132 h 2448033"/>
              <a:gd name="T82" fmla="*/ 259313 w 2172586"/>
              <a:gd name="T83" fmla="*/ 488950 h 2448033"/>
              <a:gd name="T84" fmla="*/ 206025 w 2172586"/>
              <a:gd name="T85" fmla="*/ 393285 h 2448033"/>
              <a:gd name="T86" fmla="*/ 142089 w 2172586"/>
              <a:gd name="T87" fmla="*/ 297620 h 2448033"/>
              <a:gd name="T88" fmla="*/ 110119 w 2172586"/>
              <a:gd name="T89" fmla="*/ 233846 h 2448033"/>
              <a:gd name="T90" fmla="*/ 78147 w 2172586"/>
              <a:gd name="T91" fmla="*/ 138181 h 2448033"/>
              <a:gd name="T92" fmla="*/ 3551 w 2172586"/>
              <a:gd name="T93" fmla="*/ 0 h 24480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172586"/>
              <a:gd name="T142" fmla="*/ 0 h 2448033"/>
              <a:gd name="T143" fmla="*/ 2172586 w 2172586"/>
              <a:gd name="T144" fmla="*/ 2448033 h 244803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172586" h="2448033">
                <a:moveTo>
                  <a:pt x="3544" y="0"/>
                </a:moveTo>
                <a:cubicBezTo>
                  <a:pt x="7088" y="0"/>
                  <a:pt x="51278" y="16816"/>
                  <a:pt x="77972" y="21265"/>
                </a:cubicBezTo>
                <a:cubicBezTo>
                  <a:pt x="211918" y="43589"/>
                  <a:pt x="366038" y="38446"/>
                  <a:pt x="492642" y="42530"/>
                </a:cubicBezTo>
                <a:cubicBezTo>
                  <a:pt x="499730" y="53162"/>
                  <a:pt x="505924" y="64449"/>
                  <a:pt x="513907" y="74427"/>
                </a:cubicBezTo>
                <a:cubicBezTo>
                  <a:pt x="520169" y="82255"/>
                  <a:pt x="530014" y="87097"/>
                  <a:pt x="535172" y="95693"/>
                </a:cubicBezTo>
                <a:cubicBezTo>
                  <a:pt x="581332" y="172628"/>
                  <a:pt x="496591" y="78377"/>
                  <a:pt x="577702" y="159488"/>
                </a:cubicBezTo>
                <a:cubicBezTo>
                  <a:pt x="602985" y="235334"/>
                  <a:pt x="567135" y="143637"/>
                  <a:pt x="620232" y="223283"/>
                </a:cubicBezTo>
                <a:cubicBezTo>
                  <a:pt x="626449" y="232608"/>
                  <a:pt x="625422" y="245384"/>
                  <a:pt x="630865" y="255181"/>
                </a:cubicBezTo>
                <a:cubicBezTo>
                  <a:pt x="643277" y="277522"/>
                  <a:pt x="665313" y="294730"/>
                  <a:pt x="673395" y="318976"/>
                </a:cubicBezTo>
                <a:cubicBezTo>
                  <a:pt x="676939" y="329609"/>
                  <a:pt x="679016" y="340849"/>
                  <a:pt x="684028" y="350874"/>
                </a:cubicBezTo>
                <a:cubicBezTo>
                  <a:pt x="695275" y="373368"/>
                  <a:pt x="725149" y="406037"/>
                  <a:pt x="737190" y="425302"/>
                </a:cubicBezTo>
                <a:cubicBezTo>
                  <a:pt x="745591" y="438743"/>
                  <a:pt x="748554" y="455455"/>
                  <a:pt x="758456" y="467832"/>
                </a:cubicBezTo>
                <a:cubicBezTo>
                  <a:pt x="777243" y="491315"/>
                  <a:pt x="822251" y="531627"/>
                  <a:pt x="822251" y="531627"/>
                </a:cubicBezTo>
                <a:cubicBezTo>
                  <a:pt x="861600" y="610328"/>
                  <a:pt x="821531" y="541396"/>
                  <a:pt x="875414" y="606055"/>
                </a:cubicBezTo>
                <a:cubicBezTo>
                  <a:pt x="883595" y="615872"/>
                  <a:pt x="888264" y="628336"/>
                  <a:pt x="896679" y="637953"/>
                </a:cubicBezTo>
                <a:cubicBezTo>
                  <a:pt x="913182" y="656814"/>
                  <a:pt x="932121" y="673395"/>
                  <a:pt x="949842" y="691116"/>
                </a:cubicBezTo>
                <a:lnTo>
                  <a:pt x="981739" y="723014"/>
                </a:lnTo>
                <a:cubicBezTo>
                  <a:pt x="992372" y="733647"/>
                  <a:pt x="1004615" y="742882"/>
                  <a:pt x="1013637" y="754911"/>
                </a:cubicBezTo>
                <a:cubicBezTo>
                  <a:pt x="1106917" y="879283"/>
                  <a:pt x="988576" y="725673"/>
                  <a:pt x="1077432" y="829339"/>
                </a:cubicBezTo>
                <a:cubicBezTo>
                  <a:pt x="1088965" y="842794"/>
                  <a:pt x="1096799" y="859338"/>
                  <a:pt x="1109330" y="871869"/>
                </a:cubicBezTo>
                <a:cubicBezTo>
                  <a:pt x="1172760" y="935299"/>
                  <a:pt x="1129416" y="876728"/>
                  <a:pt x="1183758" y="925032"/>
                </a:cubicBezTo>
                <a:cubicBezTo>
                  <a:pt x="1206235" y="945012"/>
                  <a:pt x="1226288" y="967562"/>
                  <a:pt x="1247553" y="988827"/>
                </a:cubicBezTo>
                <a:lnTo>
                  <a:pt x="1311349" y="1052623"/>
                </a:lnTo>
                <a:cubicBezTo>
                  <a:pt x="1321981" y="1063256"/>
                  <a:pt x="1330735" y="1076180"/>
                  <a:pt x="1343246" y="1084521"/>
                </a:cubicBezTo>
                <a:lnTo>
                  <a:pt x="1407042" y="1127051"/>
                </a:lnTo>
                <a:cubicBezTo>
                  <a:pt x="1417674" y="1134139"/>
                  <a:pt x="1429903" y="1139280"/>
                  <a:pt x="1438939" y="1148316"/>
                </a:cubicBezTo>
                <a:cubicBezTo>
                  <a:pt x="1449572" y="1158949"/>
                  <a:pt x="1459285" y="1170588"/>
                  <a:pt x="1470837" y="1180214"/>
                </a:cubicBezTo>
                <a:cubicBezTo>
                  <a:pt x="1480654" y="1188395"/>
                  <a:pt x="1492918" y="1193298"/>
                  <a:pt x="1502735" y="1201479"/>
                </a:cubicBezTo>
                <a:cubicBezTo>
                  <a:pt x="1514286" y="1211105"/>
                  <a:pt x="1523081" y="1223750"/>
                  <a:pt x="1534632" y="1233376"/>
                </a:cubicBezTo>
                <a:cubicBezTo>
                  <a:pt x="1544449" y="1241557"/>
                  <a:pt x="1556713" y="1246460"/>
                  <a:pt x="1566530" y="1254641"/>
                </a:cubicBezTo>
                <a:cubicBezTo>
                  <a:pt x="1578082" y="1264267"/>
                  <a:pt x="1586876" y="1276913"/>
                  <a:pt x="1598428" y="1286539"/>
                </a:cubicBezTo>
                <a:cubicBezTo>
                  <a:pt x="1608245" y="1294720"/>
                  <a:pt x="1621289" y="1298768"/>
                  <a:pt x="1630325" y="1307804"/>
                </a:cubicBezTo>
                <a:cubicBezTo>
                  <a:pt x="1642856" y="1320335"/>
                  <a:pt x="1650368" y="1337162"/>
                  <a:pt x="1662223" y="1350334"/>
                </a:cubicBezTo>
                <a:cubicBezTo>
                  <a:pt x="1716849" y="1411029"/>
                  <a:pt x="1708731" y="1402606"/>
                  <a:pt x="1757916" y="1435395"/>
                </a:cubicBezTo>
                <a:cubicBezTo>
                  <a:pt x="1765004" y="1446028"/>
                  <a:pt x="1770632" y="1457795"/>
                  <a:pt x="1779181" y="1467293"/>
                </a:cubicBezTo>
                <a:cubicBezTo>
                  <a:pt x="1809541" y="1501026"/>
                  <a:pt x="1879412" y="1555335"/>
                  <a:pt x="1896139" y="1605516"/>
                </a:cubicBezTo>
                <a:cubicBezTo>
                  <a:pt x="1899683" y="1616149"/>
                  <a:pt x="1900047" y="1628448"/>
                  <a:pt x="1906772" y="1637414"/>
                </a:cubicBezTo>
                <a:cubicBezTo>
                  <a:pt x="1921809" y="1657463"/>
                  <a:pt x="1959935" y="1690576"/>
                  <a:pt x="1959935" y="1690576"/>
                </a:cubicBezTo>
                <a:cubicBezTo>
                  <a:pt x="1963479" y="1701209"/>
                  <a:pt x="1965124" y="1712677"/>
                  <a:pt x="1970567" y="1722474"/>
                </a:cubicBezTo>
                <a:cubicBezTo>
                  <a:pt x="1982979" y="1744815"/>
                  <a:pt x="2005015" y="1762023"/>
                  <a:pt x="2013097" y="1786269"/>
                </a:cubicBezTo>
                <a:cubicBezTo>
                  <a:pt x="2037532" y="1859575"/>
                  <a:pt x="2018511" y="1834215"/>
                  <a:pt x="2055628" y="1871330"/>
                </a:cubicBezTo>
                <a:cubicBezTo>
                  <a:pt x="2059172" y="1885507"/>
                  <a:pt x="2063394" y="1899531"/>
                  <a:pt x="2066260" y="1913860"/>
                </a:cubicBezTo>
                <a:cubicBezTo>
                  <a:pt x="2077753" y="1971323"/>
                  <a:pt x="2072711" y="1970803"/>
                  <a:pt x="2087525" y="2020186"/>
                </a:cubicBezTo>
                <a:cubicBezTo>
                  <a:pt x="2093966" y="2041656"/>
                  <a:pt x="2108790" y="2083981"/>
                  <a:pt x="2108790" y="2083981"/>
                </a:cubicBezTo>
                <a:cubicBezTo>
                  <a:pt x="2112334" y="2108790"/>
                  <a:pt x="2114508" y="2133834"/>
                  <a:pt x="2119423" y="2158409"/>
                </a:cubicBezTo>
                <a:cubicBezTo>
                  <a:pt x="2121621" y="2169399"/>
                  <a:pt x="2127858" y="2179317"/>
                  <a:pt x="2130056" y="2190307"/>
                </a:cubicBezTo>
                <a:cubicBezTo>
                  <a:pt x="2134971" y="2214881"/>
                  <a:pt x="2135773" y="2240160"/>
                  <a:pt x="2140688" y="2264734"/>
                </a:cubicBezTo>
                <a:cubicBezTo>
                  <a:pt x="2142886" y="2275724"/>
                  <a:pt x="2148242" y="2285855"/>
                  <a:pt x="2151321" y="2296632"/>
                </a:cubicBezTo>
                <a:cubicBezTo>
                  <a:pt x="2164008" y="2341037"/>
                  <a:pt x="2164232" y="2352838"/>
                  <a:pt x="2172586" y="2402958"/>
                </a:cubicBezTo>
                <a:cubicBezTo>
                  <a:pt x="2037354" y="2448033"/>
                  <a:pt x="2142554" y="2417063"/>
                  <a:pt x="1811079" y="2402958"/>
                </a:cubicBezTo>
                <a:cubicBezTo>
                  <a:pt x="1754313" y="2400542"/>
                  <a:pt x="1697665" y="2395869"/>
                  <a:pt x="1640958" y="2392325"/>
                </a:cubicBezTo>
                <a:cubicBezTo>
                  <a:pt x="1630325" y="2388781"/>
                  <a:pt x="1618671" y="2387459"/>
                  <a:pt x="1609060" y="2381693"/>
                </a:cubicBezTo>
                <a:cubicBezTo>
                  <a:pt x="1586817" y="2368347"/>
                  <a:pt x="1583084" y="2347154"/>
                  <a:pt x="1566530" y="2328530"/>
                </a:cubicBezTo>
                <a:cubicBezTo>
                  <a:pt x="1546550" y="2306053"/>
                  <a:pt x="1516185" y="2291632"/>
                  <a:pt x="1502735" y="2264734"/>
                </a:cubicBezTo>
                <a:cubicBezTo>
                  <a:pt x="1495646" y="2250557"/>
                  <a:pt x="1490491" y="2235236"/>
                  <a:pt x="1481469" y="2222204"/>
                </a:cubicBezTo>
                <a:cubicBezTo>
                  <a:pt x="1458467" y="2188979"/>
                  <a:pt x="1427833" y="2161162"/>
                  <a:pt x="1407042" y="2126511"/>
                </a:cubicBezTo>
                <a:cubicBezTo>
                  <a:pt x="1396409" y="2108790"/>
                  <a:pt x="1385180" y="2091413"/>
                  <a:pt x="1375144" y="2073348"/>
                </a:cubicBezTo>
                <a:cubicBezTo>
                  <a:pt x="1367447" y="2059493"/>
                  <a:pt x="1363092" y="2043716"/>
                  <a:pt x="1353879" y="2030818"/>
                </a:cubicBezTo>
                <a:cubicBezTo>
                  <a:pt x="1345139" y="2018582"/>
                  <a:pt x="1332614" y="2009553"/>
                  <a:pt x="1321981" y="1998921"/>
                </a:cubicBezTo>
                <a:cubicBezTo>
                  <a:pt x="1314893" y="1984744"/>
                  <a:pt x="1308580" y="1970152"/>
                  <a:pt x="1300716" y="1956390"/>
                </a:cubicBezTo>
                <a:cubicBezTo>
                  <a:pt x="1286401" y="1931339"/>
                  <a:pt x="1263848" y="1904774"/>
                  <a:pt x="1247553" y="1881962"/>
                </a:cubicBezTo>
                <a:cubicBezTo>
                  <a:pt x="1240126" y="1871564"/>
                  <a:pt x="1232628" y="1861160"/>
                  <a:pt x="1226288" y="1850065"/>
                </a:cubicBezTo>
                <a:cubicBezTo>
                  <a:pt x="1218424" y="1836303"/>
                  <a:pt x="1213815" y="1820722"/>
                  <a:pt x="1205023" y="1807534"/>
                </a:cubicBezTo>
                <a:cubicBezTo>
                  <a:pt x="1192435" y="1788652"/>
                  <a:pt x="1176670" y="1772093"/>
                  <a:pt x="1162493" y="1754372"/>
                </a:cubicBezTo>
                <a:cubicBezTo>
                  <a:pt x="1142955" y="1695761"/>
                  <a:pt x="1164372" y="1744161"/>
                  <a:pt x="1109330" y="1679944"/>
                </a:cubicBezTo>
                <a:cubicBezTo>
                  <a:pt x="1048936" y="1609484"/>
                  <a:pt x="1120972" y="1685811"/>
                  <a:pt x="1077432" y="1616148"/>
                </a:cubicBezTo>
                <a:cubicBezTo>
                  <a:pt x="1065404" y="1596904"/>
                  <a:pt x="1048518" y="1581141"/>
                  <a:pt x="1034902" y="1562986"/>
                </a:cubicBezTo>
                <a:cubicBezTo>
                  <a:pt x="986321" y="1498211"/>
                  <a:pt x="1048082" y="1565533"/>
                  <a:pt x="971107" y="1488558"/>
                </a:cubicBezTo>
                <a:cubicBezTo>
                  <a:pt x="919687" y="1385715"/>
                  <a:pt x="977287" y="1489709"/>
                  <a:pt x="928576" y="1424762"/>
                </a:cubicBezTo>
                <a:cubicBezTo>
                  <a:pt x="852263" y="1323012"/>
                  <a:pt x="919087" y="1394009"/>
                  <a:pt x="854149" y="1329069"/>
                </a:cubicBezTo>
                <a:cubicBezTo>
                  <a:pt x="841983" y="1292574"/>
                  <a:pt x="843803" y="1286826"/>
                  <a:pt x="811618" y="1254641"/>
                </a:cubicBezTo>
                <a:cubicBezTo>
                  <a:pt x="802582" y="1245605"/>
                  <a:pt x="790353" y="1240464"/>
                  <a:pt x="779721" y="1233376"/>
                </a:cubicBezTo>
                <a:cubicBezTo>
                  <a:pt x="765544" y="1212111"/>
                  <a:pt x="757636" y="1184916"/>
                  <a:pt x="737190" y="1169581"/>
                </a:cubicBezTo>
                <a:cubicBezTo>
                  <a:pt x="723013" y="1158948"/>
                  <a:pt x="706580" y="1150795"/>
                  <a:pt x="694660" y="1137683"/>
                </a:cubicBezTo>
                <a:cubicBezTo>
                  <a:pt x="670819" y="1111458"/>
                  <a:pt x="652130" y="1080976"/>
                  <a:pt x="630865" y="1052623"/>
                </a:cubicBezTo>
                <a:cubicBezTo>
                  <a:pt x="620232" y="1038446"/>
                  <a:pt x="611498" y="1022624"/>
                  <a:pt x="598967" y="1010093"/>
                </a:cubicBezTo>
                <a:cubicBezTo>
                  <a:pt x="588334" y="999460"/>
                  <a:pt x="576301" y="990064"/>
                  <a:pt x="567069" y="978195"/>
                </a:cubicBezTo>
                <a:cubicBezTo>
                  <a:pt x="551378" y="958021"/>
                  <a:pt x="542610" y="932472"/>
                  <a:pt x="524539" y="914400"/>
                </a:cubicBezTo>
                <a:cubicBezTo>
                  <a:pt x="501254" y="891114"/>
                  <a:pt x="499892" y="892532"/>
                  <a:pt x="482009" y="861237"/>
                </a:cubicBezTo>
                <a:cubicBezTo>
                  <a:pt x="459636" y="822085"/>
                  <a:pt x="452892" y="789588"/>
                  <a:pt x="418214" y="754911"/>
                </a:cubicBezTo>
                <a:cubicBezTo>
                  <a:pt x="368243" y="704941"/>
                  <a:pt x="394658" y="735527"/>
                  <a:pt x="343786" y="659218"/>
                </a:cubicBezTo>
                <a:cubicBezTo>
                  <a:pt x="336698" y="648586"/>
                  <a:pt x="326562" y="639444"/>
                  <a:pt x="322521" y="627321"/>
                </a:cubicBezTo>
                <a:cubicBezTo>
                  <a:pt x="315433" y="606056"/>
                  <a:pt x="313690" y="582176"/>
                  <a:pt x="301256" y="563525"/>
                </a:cubicBezTo>
                <a:cubicBezTo>
                  <a:pt x="227705" y="453202"/>
                  <a:pt x="339650" y="623971"/>
                  <a:pt x="258725" y="489097"/>
                </a:cubicBezTo>
                <a:cubicBezTo>
                  <a:pt x="245576" y="467182"/>
                  <a:pt x="224277" y="449548"/>
                  <a:pt x="216195" y="425302"/>
                </a:cubicBezTo>
                <a:cubicBezTo>
                  <a:pt x="212651" y="414669"/>
                  <a:pt x="211005" y="403201"/>
                  <a:pt x="205562" y="393404"/>
                </a:cubicBezTo>
                <a:cubicBezTo>
                  <a:pt x="193150" y="371063"/>
                  <a:pt x="177209" y="350874"/>
                  <a:pt x="163032" y="329609"/>
                </a:cubicBezTo>
                <a:lnTo>
                  <a:pt x="141767" y="297711"/>
                </a:lnTo>
                <a:cubicBezTo>
                  <a:pt x="138223" y="287079"/>
                  <a:pt x="136147" y="275838"/>
                  <a:pt x="131135" y="265814"/>
                </a:cubicBezTo>
                <a:cubicBezTo>
                  <a:pt x="125420" y="254384"/>
                  <a:pt x="115059" y="245594"/>
                  <a:pt x="109869" y="233916"/>
                </a:cubicBezTo>
                <a:cubicBezTo>
                  <a:pt x="100765" y="213433"/>
                  <a:pt x="95692" y="191386"/>
                  <a:pt x="88604" y="170121"/>
                </a:cubicBezTo>
                <a:lnTo>
                  <a:pt x="77972" y="138223"/>
                </a:lnTo>
                <a:cubicBezTo>
                  <a:pt x="76507" y="126502"/>
                  <a:pt x="72234" y="47143"/>
                  <a:pt x="56707" y="21265"/>
                </a:cubicBezTo>
                <a:cubicBezTo>
                  <a:pt x="51550" y="12669"/>
                  <a:pt x="0" y="0"/>
                  <a:pt x="3544" y="0"/>
                </a:cubicBezTo>
                <a:close/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endParaRPr lang="zh-CN" altLang="en-US"/>
          </a:p>
        </p:txBody>
      </p:sp>
      <p:sp>
        <p:nvSpPr>
          <p:cNvPr id="79879" name="TextBox 6"/>
          <p:cNvSpPr txBox="1">
            <a:spLocks noChangeArrowheads="1"/>
          </p:cNvSpPr>
          <p:nvPr/>
        </p:nvSpPr>
        <p:spPr bwMode="auto">
          <a:xfrm>
            <a:off x="2598738" y="3608388"/>
            <a:ext cx="717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i-j=1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9880" name="任意多边形 8"/>
          <p:cNvSpPr>
            <a:spLocks noChangeArrowheads="1"/>
          </p:cNvSpPr>
          <p:nvPr/>
        </p:nvSpPr>
        <p:spPr bwMode="auto">
          <a:xfrm>
            <a:off x="3854450" y="2352675"/>
            <a:ext cx="2173288" cy="2447925"/>
          </a:xfrm>
          <a:custGeom>
            <a:avLst/>
            <a:gdLst>
              <a:gd name="T0" fmla="*/ 78147 w 2172586"/>
              <a:gd name="T1" fmla="*/ 21258 h 2448033"/>
              <a:gd name="T2" fmla="*/ 515069 w 2172586"/>
              <a:gd name="T3" fmla="*/ 74406 h 2448033"/>
              <a:gd name="T4" fmla="*/ 579011 w 2172586"/>
              <a:gd name="T5" fmla="*/ 159439 h 2448033"/>
              <a:gd name="T6" fmla="*/ 632293 w 2172586"/>
              <a:gd name="T7" fmla="*/ 255104 h 2448033"/>
              <a:gd name="T8" fmla="*/ 685575 w 2172586"/>
              <a:gd name="T9" fmla="*/ 350769 h 2448033"/>
              <a:gd name="T10" fmla="*/ 760171 w 2172586"/>
              <a:gd name="T11" fmla="*/ 467685 h 2448033"/>
              <a:gd name="T12" fmla="*/ 877395 w 2172586"/>
              <a:gd name="T13" fmla="*/ 605873 h 2448033"/>
              <a:gd name="T14" fmla="*/ 951991 w 2172586"/>
              <a:gd name="T15" fmla="*/ 690906 h 2448033"/>
              <a:gd name="T16" fmla="*/ 1015931 w 2172586"/>
              <a:gd name="T17" fmla="*/ 754680 h 2448033"/>
              <a:gd name="T18" fmla="*/ 1111842 w 2172586"/>
              <a:gd name="T19" fmla="*/ 871603 h 2448033"/>
              <a:gd name="T20" fmla="*/ 1250377 w 2172586"/>
              <a:gd name="T21" fmla="*/ 988526 h 2448033"/>
              <a:gd name="T22" fmla="*/ 1346286 w 2172586"/>
              <a:gd name="T23" fmla="*/ 1084192 h 2448033"/>
              <a:gd name="T24" fmla="*/ 1442196 w 2172586"/>
              <a:gd name="T25" fmla="*/ 1147966 h 2448033"/>
              <a:gd name="T26" fmla="*/ 1506136 w 2172586"/>
              <a:gd name="T27" fmla="*/ 1201112 h 2448033"/>
              <a:gd name="T28" fmla="*/ 1570075 w 2172586"/>
              <a:gd name="T29" fmla="*/ 1254256 h 2448033"/>
              <a:gd name="T30" fmla="*/ 1634015 w 2172586"/>
              <a:gd name="T31" fmla="*/ 1307405 h 2448033"/>
              <a:gd name="T32" fmla="*/ 1761894 w 2172586"/>
              <a:gd name="T33" fmla="*/ 1434954 h 2448033"/>
              <a:gd name="T34" fmla="*/ 1900428 w 2172586"/>
              <a:gd name="T35" fmla="*/ 1605026 h 2448033"/>
              <a:gd name="T36" fmla="*/ 1964369 w 2172586"/>
              <a:gd name="T37" fmla="*/ 1690058 h 2448033"/>
              <a:gd name="T38" fmla="*/ 2017651 w 2172586"/>
              <a:gd name="T39" fmla="*/ 1785723 h 2448033"/>
              <a:gd name="T40" fmla="*/ 2070934 w 2172586"/>
              <a:gd name="T41" fmla="*/ 1913272 h 2448033"/>
              <a:gd name="T42" fmla="*/ 2113563 w 2172586"/>
              <a:gd name="T43" fmla="*/ 2083344 h 2448033"/>
              <a:gd name="T44" fmla="*/ 2134874 w 2172586"/>
              <a:gd name="T45" fmla="*/ 2189634 h 2448033"/>
              <a:gd name="T46" fmla="*/ 2156188 w 2172586"/>
              <a:gd name="T47" fmla="*/ 2295932 h 2448033"/>
              <a:gd name="T48" fmla="*/ 1815177 w 2172586"/>
              <a:gd name="T49" fmla="*/ 2402217 h 2448033"/>
              <a:gd name="T50" fmla="*/ 1612702 w 2172586"/>
              <a:gd name="T51" fmla="*/ 2380964 h 2448033"/>
              <a:gd name="T52" fmla="*/ 1506136 w 2172586"/>
              <a:gd name="T53" fmla="*/ 2264035 h 2448033"/>
              <a:gd name="T54" fmla="*/ 1410226 w 2172586"/>
              <a:gd name="T55" fmla="*/ 2125853 h 2448033"/>
              <a:gd name="T56" fmla="*/ 1356943 w 2172586"/>
              <a:gd name="T57" fmla="*/ 2030195 h 2448033"/>
              <a:gd name="T58" fmla="*/ 1303660 w 2172586"/>
              <a:gd name="T59" fmla="*/ 1955788 h 2448033"/>
              <a:gd name="T60" fmla="*/ 1229064 w 2172586"/>
              <a:gd name="T61" fmla="*/ 1849498 h 2448033"/>
              <a:gd name="T62" fmla="*/ 1165125 w 2172586"/>
              <a:gd name="T63" fmla="*/ 1753833 h 2448033"/>
              <a:gd name="T64" fmla="*/ 1079871 w 2172586"/>
              <a:gd name="T65" fmla="*/ 1615651 h 2448033"/>
              <a:gd name="T66" fmla="*/ 973305 w 2172586"/>
              <a:gd name="T67" fmla="*/ 1488103 h 2448033"/>
              <a:gd name="T68" fmla="*/ 856081 w 2172586"/>
              <a:gd name="T69" fmla="*/ 1328663 h 2448033"/>
              <a:gd name="T70" fmla="*/ 781485 w 2172586"/>
              <a:gd name="T71" fmla="*/ 1232998 h 2448033"/>
              <a:gd name="T72" fmla="*/ 696233 w 2172586"/>
              <a:gd name="T73" fmla="*/ 1137333 h 2448033"/>
              <a:gd name="T74" fmla="*/ 600325 w 2172586"/>
              <a:gd name="T75" fmla="*/ 1009785 h 2448033"/>
              <a:gd name="T76" fmla="*/ 525728 w 2172586"/>
              <a:gd name="T77" fmla="*/ 914120 h 2448033"/>
              <a:gd name="T78" fmla="*/ 419159 w 2172586"/>
              <a:gd name="T79" fmla="*/ 754680 h 2448033"/>
              <a:gd name="T80" fmla="*/ 323249 w 2172586"/>
              <a:gd name="T81" fmla="*/ 627132 h 2448033"/>
              <a:gd name="T82" fmla="*/ 259313 w 2172586"/>
              <a:gd name="T83" fmla="*/ 488950 h 2448033"/>
              <a:gd name="T84" fmla="*/ 206025 w 2172586"/>
              <a:gd name="T85" fmla="*/ 393285 h 2448033"/>
              <a:gd name="T86" fmla="*/ 142089 w 2172586"/>
              <a:gd name="T87" fmla="*/ 297620 h 2448033"/>
              <a:gd name="T88" fmla="*/ 110119 w 2172586"/>
              <a:gd name="T89" fmla="*/ 233846 h 2448033"/>
              <a:gd name="T90" fmla="*/ 78147 w 2172586"/>
              <a:gd name="T91" fmla="*/ 138181 h 2448033"/>
              <a:gd name="T92" fmla="*/ 3551 w 2172586"/>
              <a:gd name="T93" fmla="*/ 0 h 24480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172586"/>
              <a:gd name="T142" fmla="*/ 0 h 2448033"/>
              <a:gd name="T143" fmla="*/ 2172586 w 2172586"/>
              <a:gd name="T144" fmla="*/ 2448033 h 244803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172586" h="2448033">
                <a:moveTo>
                  <a:pt x="3544" y="0"/>
                </a:moveTo>
                <a:cubicBezTo>
                  <a:pt x="7088" y="0"/>
                  <a:pt x="51278" y="16816"/>
                  <a:pt x="77972" y="21265"/>
                </a:cubicBezTo>
                <a:cubicBezTo>
                  <a:pt x="211918" y="43589"/>
                  <a:pt x="366038" y="38446"/>
                  <a:pt x="492642" y="42530"/>
                </a:cubicBezTo>
                <a:cubicBezTo>
                  <a:pt x="499730" y="53162"/>
                  <a:pt x="505924" y="64449"/>
                  <a:pt x="513907" y="74427"/>
                </a:cubicBezTo>
                <a:cubicBezTo>
                  <a:pt x="520169" y="82255"/>
                  <a:pt x="530014" y="87097"/>
                  <a:pt x="535172" y="95693"/>
                </a:cubicBezTo>
                <a:cubicBezTo>
                  <a:pt x="581332" y="172628"/>
                  <a:pt x="496591" y="78377"/>
                  <a:pt x="577702" y="159488"/>
                </a:cubicBezTo>
                <a:cubicBezTo>
                  <a:pt x="602985" y="235334"/>
                  <a:pt x="567135" y="143637"/>
                  <a:pt x="620232" y="223283"/>
                </a:cubicBezTo>
                <a:cubicBezTo>
                  <a:pt x="626449" y="232608"/>
                  <a:pt x="625422" y="245384"/>
                  <a:pt x="630865" y="255181"/>
                </a:cubicBezTo>
                <a:cubicBezTo>
                  <a:pt x="643277" y="277522"/>
                  <a:pt x="665313" y="294730"/>
                  <a:pt x="673395" y="318976"/>
                </a:cubicBezTo>
                <a:cubicBezTo>
                  <a:pt x="676939" y="329609"/>
                  <a:pt x="679016" y="340849"/>
                  <a:pt x="684028" y="350874"/>
                </a:cubicBezTo>
                <a:cubicBezTo>
                  <a:pt x="695275" y="373368"/>
                  <a:pt x="725149" y="406037"/>
                  <a:pt x="737190" y="425302"/>
                </a:cubicBezTo>
                <a:cubicBezTo>
                  <a:pt x="745591" y="438743"/>
                  <a:pt x="748554" y="455455"/>
                  <a:pt x="758456" y="467832"/>
                </a:cubicBezTo>
                <a:cubicBezTo>
                  <a:pt x="777243" y="491315"/>
                  <a:pt x="822251" y="531627"/>
                  <a:pt x="822251" y="531627"/>
                </a:cubicBezTo>
                <a:cubicBezTo>
                  <a:pt x="861600" y="610328"/>
                  <a:pt x="821531" y="541396"/>
                  <a:pt x="875414" y="606055"/>
                </a:cubicBezTo>
                <a:cubicBezTo>
                  <a:pt x="883595" y="615872"/>
                  <a:pt x="888264" y="628336"/>
                  <a:pt x="896679" y="637953"/>
                </a:cubicBezTo>
                <a:cubicBezTo>
                  <a:pt x="913182" y="656814"/>
                  <a:pt x="932121" y="673395"/>
                  <a:pt x="949842" y="691116"/>
                </a:cubicBezTo>
                <a:lnTo>
                  <a:pt x="981739" y="723014"/>
                </a:lnTo>
                <a:cubicBezTo>
                  <a:pt x="992372" y="733647"/>
                  <a:pt x="1004615" y="742882"/>
                  <a:pt x="1013637" y="754911"/>
                </a:cubicBezTo>
                <a:cubicBezTo>
                  <a:pt x="1106917" y="879283"/>
                  <a:pt x="988576" y="725673"/>
                  <a:pt x="1077432" y="829339"/>
                </a:cubicBezTo>
                <a:cubicBezTo>
                  <a:pt x="1088965" y="842794"/>
                  <a:pt x="1096799" y="859338"/>
                  <a:pt x="1109330" y="871869"/>
                </a:cubicBezTo>
                <a:cubicBezTo>
                  <a:pt x="1172760" y="935299"/>
                  <a:pt x="1129416" y="876728"/>
                  <a:pt x="1183758" y="925032"/>
                </a:cubicBezTo>
                <a:cubicBezTo>
                  <a:pt x="1206235" y="945012"/>
                  <a:pt x="1226288" y="967562"/>
                  <a:pt x="1247553" y="988827"/>
                </a:cubicBezTo>
                <a:lnTo>
                  <a:pt x="1311349" y="1052623"/>
                </a:lnTo>
                <a:cubicBezTo>
                  <a:pt x="1321981" y="1063256"/>
                  <a:pt x="1330735" y="1076180"/>
                  <a:pt x="1343246" y="1084521"/>
                </a:cubicBezTo>
                <a:lnTo>
                  <a:pt x="1407042" y="1127051"/>
                </a:lnTo>
                <a:cubicBezTo>
                  <a:pt x="1417674" y="1134139"/>
                  <a:pt x="1429903" y="1139280"/>
                  <a:pt x="1438939" y="1148316"/>
                </a:cubicBezTo>
                <a:cubicBezTo>
                  <a:pt x="1449572" y="1158949"/>
                  <a:pt x="1459285" y="1170588"/>
                  <a:pt x="1470837" y="1180214"/>
                </a:cubicBezTo>
                <a:cubicBezTo>
                  <a:pt x="1480654" y="1188395"/>
                  <a:pt x="1492918" y="1193298"/>
                  <a:pt x="1502735" y="1201479"/>
                </a:cubicBezTo>
                <a:cubicBezTo>
                  <a:pt x="1514286" y="1211105"/>
                  <a:pt x="1523081" y="1223750"/>
                  <a:pt x="1534632" y="1233376"/>
                </a:cubicBezTo>
                <a:cubicBezTo>
                  <a:pt x="1544449" y="1241557"/>
                  <a:pt x="1556713" y="1246460"/>
                  <a:pt x="1566530" y="1254641"/>
                </a:cubicBezTo>
                <a:cubicBezTo>
                  <a:pt x="1578082" y="1264267"/>
                  <a:pt x="1586876" y="1276913"/>
                  <a:pt x="1598428" y="1286539"/>
                </a:cubicBezTo>
                <a:cubicBezTo>
                  <a:pt x="1608245" y="1294720"/>
                  <a:pt x="1621289" y="1298768"/>
                  <a:pt x="1630325" y="1307804"/>
                </a:cubicBezTo>
                <a:cubicBezTo>
                  <a:pt x="1642856" y="1320335"/>
                  <a:pt x="1650368" y="1337162"/>
                  <a:pt x="1662223" y="1350334"/>
                </a:cubicBezTo>
                <a:cubicBezTo>
                  <a:pt x="1716849" y="1411029"/>
                  <a:pt x="1708731" y="1402606"/>
                  <a:pt x="1757916" y="1435395"/>
                </a:cubicBezTo>
                <a:cubicBezTo>
                  <a:pt x="1765004" y="1446028"/>
                  <a:pt x="1770632" y="1457795"/>
                  <a:pt x="1779181" y="1467293"/>
                </a:cubicBezTo>
                <a:cubicBezTo>
                  <a:pt x="1809541" y="1501026"/>
                  <a:pt x="1879412" y="1555335"/>
                  <a:pt x="1896139" y="1605516"/>
                </a:cubicBezTo>
                <a:cubicBezTo>
                  <a:pt x="1899683" y="1616149"/>
                  <a:pt x="1900047" y="1628448"/>
                  <a:pt x="1906772" y="1637414"/>
                </a:cubicBezTo>
                <a:cubicBezTo>
                  <a:pt x="1921809" y="1657463"/>
                  <a:pt x="1959935" y="1690576"/>
                  <a:pt x="1959935" y="1690576"/>
                </a:cubicBezTo>
                <a:cubicBezTo>
                  <a:pt x="1963479" y="1701209"/>
                  <a:pt x="1965124" y="1712677"/>
                  <a:pt x="1970567" y="1722474"/>
                </a:cubicBezTo>
                <a:cubicBezTo>
                  <a:pt x="1982979" y="1744815"/>
                  <a:pt x="2005015" y="1762023"/>
                  <a:pt x="2013097" y="1786269"/>
                </a:cubicBezTo>
                <a:cubicBezTo>
                  <a:pt x="2037532" y="1859575"/>
                  <a:pt x="2018511" y="1834215"/>
                  <a:pt x="2055628" y="1871330"/>
                </a:cubicBezTo>
                <a:cubicBezTo>
                  <a:pt x="2059172" y="1885507"/>
                  <a:pt x="2063394" y="1899531"/>
                  <a:pt x="2066260" y="1913860"/>
                </a:cubicBezTo>
                <a:cubicBezTo>
                  <a:pt x="2077753" y="1971323"/>
                  <a:pt x="2072711" y="1970803"/>
                  <a:pt x="2087525" y="2020186"/>
                </a:cubicBezTo>
                <a:cubicBezTo>
                  <a:pt x="2093966" y="2041656"/>
                  <a:pt x="2108790" y="2083981"/>
                  <a:pt x="2108790" y="2083981"/>
                </a:cubicBezTo>
                <a:cubicBezTo>
                  <a:pt x="2112334" y="2108790"/>
                  <a:pt x="2114508" y="2133834"/>
                  <a:pt x="2119423" y="2158409"/>
                </a:cubicBezTo>
                <a:cubicBezTo>
                  <a:pt x="2121621" y="2169399"/>
                  <a:pt x="2127858" y="2179317"/>
                  <a:pt x="2130056" y="2190307"/>
                </a:cubicBezTo>
                <a:cubicBezTo>
                  <a:pt x="2134971" y="2214881"/>
                  <a:pt x="2135773" y="2240160"/>
                  <a:pt x="2140688" y="2264734"/>
                </a:cubicBezTo>
                <a:cubicBezTo>
                  <a:pt x="2142886" y="2275724"/>
                  <a:pt x="2148242" y="2285855"/>
                  <a:pt x="2151321" y="2296632"/>
                </a:cubicBezTo>
                <a:cubicBezTo>
                  <a:pt x="2164008" y="2341037"/>
                  <a:pt x="2164232" y="2352838"/>
                  <a:pt x="2172586" y="2402958"/>
                </a:cubicBezTo>
                <a:cubicBezTo>
                  <a:pt x="2037354" y="2448033"/>
                  <a:pt x="2142554" y="2417063"/>
                  <a:pt x="1811079" y="2402958"/>
                </a:cubicBezTo>
                <a:cubicBezTo>
                  <a:pt x="1754313" y="2400542"/>
                  <a:pt x="1697665" y="2395869"/>
                  <a:pt x="1640958" y="2392325"/>
                </a:cubicBezTo>
                <a:cubicBezTo>
                  <a:pt x="1630325" y="2388781"/>
                  <a:pt x="1618671" y="2387459"/>
                  <a:pt x="1609060" y="2381693"/>
                </a:cubicBezTo>
                <a:cubicBezTo>
                  <a:pt x="1586817" y="2368347"/>
                  <a:pt x="1583084" y="2347154"/>
                  <a:pt x="1566530" y="2328530"/>
                </a:cubicBezTo>
                <a:cubicBezTo>
                  <a:pt x="1546550" y="2306053"/>
                  <a:pt x="1516185" y="2291632"/>
                  <a:pt x="1502735" y="2264734"/>
                </a:cubicBezTo>
                <a:cubicBezTo>
                  <a:pt x="1495646" y="2250557"/>
                  <a:pt x="1490491" y="2235236"/>
                  <a:pt x="1481469" y="2222204"/>
                </a:cubicBezTo>
                <a:cubicBezTo>
                  <a:pt x="1458467" y="2188979"/>
                  <a:pt x="1427833" y="2161162"/>
                  <a:pt x="1407042" y="2126511"/>
                </a:cubicBezTo>
                <a:cubicBezTo>
                  <a:pt x="1396409" y="2108790"/>
                  <a:pt x="1385180" y="2091413"/>
                  <a:pt x="1375144" y="2073348"/>
                </a:cubicBezTo>
                <a:cubicBezTo>
                  <a:pt x="1367447" y="2059493"/>
                  <a:pt x="1363092" y="2043716"/>
                  <a:pt x="1353879" y="2030818"/>
                </a:cubicBezTo>
                <a:cubicBezTo>
                  <a:pt x="1345139" y="2018582"/>
                  <a:pt x="1332614" y="2009553"/>
                  <a:pt x="1321981" y="1998921"/>
                </a:cubicBezTo>
                <a:cubicBezTo>
                  <a:pt x="1314893" y="1984744"/>
                  <a:pt x="1308580" y="1970152"/>
                  <a:pt x="1300716" y="1956390"/>
                </a:cubicBezTo>
                <a:cubicBezTo>
                  <a:pt x="1286401" y="1931339"/>
                  <a:pt x="1263848" y="1904774"/>
                  <a:pt x="1247553" y="1881962"/>
                </a:cubicBezTo>
                <a:cubicBezTo>
                  <a:pt x="1240126" y="1871564"/>
                  <a:pt x="1232628" y="1861160"/>
                  <a:pt x="1226288" y="1850065"/>
                </a:cubicBezTo>
                <a:cubicBezTo>
                  <a:pt x="1218424" y="1836303"/>
                  <a:pt x="1213815" y="1820722"/>
                  <a:pt x="1205023" y="1807534"/>
                </a:cubicBezTo>
                <a:cubicBezTo>
                  <a:pt x="1192435" y="1788652"/>
                  <a:pt x="1176670" y="1772093"/>
                  <a:pt x="1162493" y="1754372"/>
                </a:cubicBezTo>
                <a:cubicBezTo>
                  <a:pt x="1142955" y="1695761"/>
                  <a:pt x="1164372" y="1744161"/>
                  <a:pt x="1109330" y="1679944"/>
                </a:cubicBezTo>
                <a:cubicBezTo>
                  <a:pt x="1048936" y="1609484"/>
                  <a:pt x="1120972" y="1685811"/>
                  <a:pt x="1077432" y="1616148"/>
                </a:cubicBezTo>
                <a:cubicBezTo>
                  <a:pt x="1065404" y="1596904"/>
                  <a:pt x="1048518" y="1581141"/>
                  <a:pt x="1034902" y="1562986"/>
                </a:cubicBezTo>
                <a:cubicBezTo>
                  <a:pt x="986321" y="1498211"/>
                  <a:pt x="1048082" y="1565533"/>
                  <a:pt x="971107" y="1488558"/>
                </a:cubicBezTo>
                <a:cubicBezTo>
                  <a:pt x="919687" y="1385715"/>
                  <a:pt x="977287" y="1489709"/>
                  <a:pt x="928576" y="1424762"/>
                </a:cubicBezTo>
                <a:cubicBezTo>
                  <a:pt x="852263" y="1323012"/>
                  <a:pt x="919087" y="1394009"/>
                  <a:pt x="854149" y="1329069"/>
                </a:cubicBezTo>
                <a:cubicBezTo>
                  <a:pt x="841983" y="1292574"/>
                  <a:pt x="843803" y="1286826"/>
                  <a:pt x="811618" y="1254641"/>
                </a:cubicBezTo>
                <a:cubicBezTo>
                  <a:pt x="802582" y="1245605"/>
                  <a:pt x="790353" y="1240464"/>
                  <a:pt x="779721" y="1233376"/>
                </a:cubicBezTo>
                <a:cubicBezTo>
                  <a:pt x="765544" y="1212111"/>
                  <a:pt x="757636" y="1184916"/>
                  <a:pt x="737190" y="1169581"/>
                </a:cubicBezTo>
                <a:cubicBezTo>
                  <a:pt x="723013" y="1158948"/>
                  <a:pt x="706580" y="1150795"/>
                  <a:pt x="694660" y="1137683"/>
                </a:cubicBezTo>
                <a:cubicBezTo>
                  <a:pt x="670819" y="1111458"/>
                  <a:pt x="652130" y="1080976"/>
                  <a:pt x="630865" y="1052623"/>
                </a:cubicBezTo>
                <a:cubicBezTo>
                  <a:pt x="620232" y="1038446"/>
                  <a:pt x="611498" y="1022624"/>
                  <a:pt x="598967" y="1010093"/>
                </a:cubicBezTo>
                <a:cubicBezTo>
                  <a:pt x="588334" y="999460"/>
                  <a:pt x="576301" y="990064"/>
                  <a:pt x="567069" y="978195"/>
                </a:cubicBezTo>
                <a:cubicBezTo>
                  <a:pt x="551378" y="958021"/>
                  <a:pt x="542610" y="932472"/>
                  <a:pt x="524539" y="914400"/>
                </a:cubicBezTo>
                <a:cubicBezTo>
                  <a:pt x="501254" y="891114"/>
                  <a:pt x="499892" y="892532"/>
                  <a:pt x="482009" y="861237"/>
                </a:cubicBezTo>
                <a:cubicBezTo>
                  <a:pt x="459636" y="822085"/>
                  <a:pt x="452892" y="789588"/>
                  <a:pt x="418214" y="754911"/>
                </a:cubicBezTo>
                <a:cubicBezTo>
                  <a:pt x="368243" y="704941"/>
                  <a:pt x="394658" y="735527"/>
                  <a:pt x="343786" y="659218"/>
                </a:cubicBezTo>
                <a:cubicBezTo>
                  <a:pt x="336698" y="648586"/>
                  <a:pt x="326562" y="639444"/>
                  <a:pt x="322521" y="627321"/>
                </a:cubicBezTo>
                <a:cubicBezTo>
                  <a:pt x="315433" y="606056"/>
                  <a:pt x="313690" y="582176"/>
                  <a:pt x="301256" y="563525"/>
                </a:cubicBezTo>
                <a:cubicBezTo>
                  <a:pt x="227705" y="453202"/>
                  <a:pt x="339650" y="623971"/>
                  <a:pt x="258725" y="489097"/>
                </a:cubicBezTo>
                <a:cubicBezTo>
                  <a:pt x="245576" y="467182"/>
                  <a:pt x="224277" y="449548"/>
                  <a:pt x="216195" y="425302"/>
                </a:cubicBezTo>
                <a:cubicBezTo>
                  <a:pt x="212651" y="414669"/>
                  <a:pt x="211005" y="403201"/>
                  <a:pt x="205562" y="393404"/>
                </a:cubicBezTo>
                <a:cubicBezTo>
                  <a:pt x="193150" y="371063"/>
                  <a:pt x="177209" y="350874"/>
                  <a:pt x="163032" y="329609"/>
                </a:cubicBezTo>
                <a:lnTo>
                  <a:pt x="141767" y="297711"/>
                </a:lnTo>
                <a:cubicBezTo>
                  <a:pt x="138223" y="287079"/>
                  <a:pt x="136147" y="275838"/>
                  <a:pt x="131135" y="265814"/>
                </a:cubicBezTo>
                <a:cubicBezTo>
                  <a:pt x="125420" y="254384"/>
                  <a:pt x="115059" y="245594"/>
                  <a:pt x="109869" y="233916"/>
                </a:cubicBezTo>
                <a:cubicBezTo>
                  <a:pt x="100765" y="213433"/>
                  <a:pt x="95692" y="191386"/>
                  <a:pt x="88604" y="170121"/>
                </a:cubicBezTo>
                <a:lnTo>
                  <a:pt x="77972" y="138223"/>
                </a:lnTo>
                <a:cubicBezTo>
                  <a:pt x="76507" y="126502"/>
                  <a:pt x="72234" y="47143"/>
                  <a:pt x="56707" y="21265"/>
                </a:cubicBezTo>
                <a:cubicBezTo>
                  <a:pt x="51550" y="12669"/>
                  <a:pt x="0" y="0"/>
                  <a:pt x="3544" y="0"/>
                </a:cubicBezTo>
                <a:close/>
              </a:path>
            </a:pathLst>
          </a:custGeom>
          <a:noFill/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lIns="0" tIns="0" rIns="182880" bIns="0"/>
          <a:lstStyle/>
          <a:p>
            <a:endParaRPr lang="zh-CN" altLang="en-US"/>
          </a:p>
        </p:txBody>
      </p:sp>
      <p:sp>
        <p:nvSpPr>
          <p:cNvPr id="79881" name="TextBox 9"/>
          <p:cNvSpPr txBox="1">
            <a:spLocks noChangeArrowheads="1"/>
          </p:cNvSpPr>
          <p:nvPr/>
        </p:nvSpPr>
        <p:spPr bwMode="auto">
          <a:xfrm>
            <a:off x="5827713" y="3776663"/>
            <a:ext cx="717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i-j=-1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7988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B16B20-7372-4765-B780-C67F7CA151B7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下三角矩阵（</a:t>
            </a:r>
            <a:r>
              <a:rPr lang="en-US" altLang="zh-CN">
                <a:solidFill>
                  <a:schemeClr val="hlink"/>
                </a:solidFill>
              </a:rPr>
              <a:t>lower triangular</a:t>
            </a:r>
            <a:r>
              <a:rPr lang="zh-CN" altLang="en-US"/>
              <a:t>）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对所有</a:t>
            </a:r>
            <a:r>
              <a:rPr lang="en-US" altLang="zh-CN" i="1"/>
              <a:t>i </a:t>
            </a:r>
            <a:r>
              <a:rPr lang="en-US" altLang="zh-CN"/>
              <a:t>&lt; </a:t>
            </a:r>
            <a:r>
              <a:rPr lang="en-US" altLang="zh-CN" i="1"/>
              <a:t>j </a:t>
            </a:r>
            <a:r>
              <a:rPr lang="zh-CN" altLang="en-US"/>
              <a:t>时，</a:t>
            </a:r>
            <a:r>
              <a:rPr lang="en-US" altLang="zh-CN" i="1"/>
              <a:t>M </a:t>
            </a:r>
            <a:r>
              <a:rPr lang="en-US" altLang="zh-CN"/>
              <a:t>(</a:t>
            </a:r>
            <a:r>
              <a:rPr lang="en-US" altLang="zh-CN" i="1"/>
              <a:t>i, j </a:t>
            </a:r>
            <a:r>
              <a:rPr lang="en-US" altLang="zh-CN"/>
              <a:t>) = 0</a:t>
            </a:r>
          </a:p>
          <a:p>
            <a:pPr eaLnBrk="1" hangingPunct="1"/>
            <a:endParaRPr lang="en-US" altLang="zh-CN"/>
          </a:p>
        </p:txBody>
      </p:sp>
      <p:pic>
        <p:nvPicPr>
          <p:cNvPr id="80900" name="Picture 4" descr="lowt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4438" y="2336800"/>
            <a:ext cx="2451100" cy="32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0CA979-35E3-4B61-8EBD-F3A7AD315A54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上三角矩阵（</a:t>
            </a:r>
            <a:r>
              <a:rPr lang="en-US" altLang="zh-CN">
                <a:solidFill>
                  <a:schemeClr val="hlink"/>
                </a:solidFill>
              </a:rPr>
              <a:t>upper triangular</a:t>
            </a:r>
            <a:r>
              <a:rPr lang="zh-CN" altLang="en-US"/>
              <a:t>）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对所有</a:t>
            </a:r>
            <a:r>
              <a:rPr lang="en-US" altLang="zh-CN" i="1"/>
              <a:t>i </a:t>
            </a:r>
            <a:r>
              <a:rPr lang="en-US" altLang="zh-CN"/>
              <a:t>&gt; </a:t>
            </a:r>
            <a:r>
              <a:rPr lang="en-US" altLang="zh-CN" i="1"/>
              <a:t>j </a:t>
            </a:r>
            <a:r>
              <a:rPr lang="zh-CN" altLang="en-US"/>
              <a:t>时，</a:t>
            </a:r>
            <a:r>
              <a:rPr lang="en-US" altLang="zh-CN" i="1"/>
              <a:t>M </a:t>
            </a:r>
            <a:r>
              <a:rPr lang="en-US" altLang="zh-CN"/>
              <a:t>(</a:t>
            </a:r>
            <a:r>
              <a:rPr lang="en-US" altLang="zh-CN" i="1"/>
              <a:t>i, j </a:t>
            </a:r>
            <a:r>
              <a:rPr lang="en-US" altLang="zh-CN"/>
              <a:t>) = 0</a:t>
            </a:r>
          </a:p>
          <a:p>
            <a:pPr eaLnBrk="1" hangingPunct="1"/>
            <a:endParaRPr lang="en-US" altLang="zh-CN"/>
          </a:p>
        </p:txBody>
      </p:sp>
      <p:pic>
        <p:nvPicPr>
          <p:cNvPr id="81924" name="Picture 4" descr="upt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213" y="2343150"/>
            <a:ext cx="2522537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0A8E77-5FBE-4242-A96D-81AE4F9C0322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对称矩阵（</a:t>
            </a:r>
            <a:r>
              <a:rPr lang="en-US" altLang="zh-CN">
                <a:solidFill>
                  <a:schemeClr val="hlink"/>
                </a:solidFill>
              </a:rPr>
              <a:t>symmetric</a:t>
            </a:r>
            <a:r>
              <a:rPr lang="zh-CN" altLang="en-US"/>
              <a:t>）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对所有的</a:t>
            </a:r>
            <a:r>
              <a:rPr lang="en-US" altLang="zh-CN" i="1"/>
              <a:t>i </a:t>
            </a:r>
            <a:r>
              <a:rPr lang="zh-CN" altLang="en-US"/>
              <a:t>和</a:t>
            </a:r>
            <a:r>
              <a:rPr lang="en-US" altLang="zh-CN" i="1"/>
              <a:t>j </a:t>
            </a:r>
            <a:r>
              <a:rPr lang="zh-CN" altLang="en-US" i="1"/>
              <a:t>，</a:t>
            </a:r>
            <a:r>
              <a:rPr lang="en-US" altLang="zh-CN" i="1"/>
              <a:t>M </a:t>
            </a:r>
            <a:r>
              <a:rPr lang="en-US" altLang="zh-CN"/>
              <a:t>(</a:t>
            </a:r>
            <a:r>
              <a:rPr lang="en-US" altLang="zh-CN" i="1"/>
              <a:t>i, j </a:t>
            </a:r>
            <a:r>
              <a:rPr lang="en-US" altLang="zh-CN"/>
              <a:t>)=</a:t>
            </a:r>
            <a:r>
              <a:rPr lang="en-US" altLang="zh-CN" i="1"/>
              <a:t>M </a:t>
            </a:r>
            <a:r>
              <a:rPr lang="en-US" altLang="zh-CN"/>
              <a:t>(</a:t>
            </a:r>
            <a:r>
              <a:rPr lang="en-US" altLang="zh-CN" i="1"/>
              <a:t>j</a:t>
            </a:r>
            <a:r>
              <a:rPr lang="en-US" altLang="zh-CN"/>
              <a:t>, </a:t>
            </a:r>
            <a:r>
              <a:rPr lang="en-US" altLang="zh-CN" i="1"/>
              <a:t>i </a:t>
            </a:r>
            <a:r>
              <a:rPr lang="en-US" altLang="zh-CN"/>
              <a:t>)</a:t>
            </a:r>
          </a:p>
        </p:txBody>
      </p:sp>
      <p:pic>
        <p:nvPicPr>
          <p:cNvPr id="82948" name="Picture 4" descr="sy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362200"/>
            <a:ext cx="2490788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916293-DA5E-47A0-9B6C-58A4753FB5E1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城市距离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distance(i,j)——</a:t>
            </a:r>
            <a:r>
              <a:rPr lang="zh-CN" altLang="en-US"/>
              <a:t>城市</a:t>
            </a:r>
            <a:r>
              <a:rPr lang="en-US" altLang="zh-CN"/>
              <a:t>i</a:t>
            </a:r>
            <a:r>
              <a:rPr lang="zh-CN" altLang="en-US"/>
              <a:t>和城市</a:t>
            </a:r>
            <a:r>
              <a:rPr lang="en-US" altLang="zh-CN"/>
              <a:t>j</a:t>
            </a:r>
            <a:r>
              <a:rPr lang="zh-CN" altLang="en-US"/>
              <a:t>的距离</a:t>
            </a:r>
          </a:p>
          <a:p>
            <a:pPr eaLnBrk="1" hangingPunct="1"/>
            <a:r>
              <a:rPr lang="zh-CN" altLang="en-US"/>
              <a:t>显然，</a:t>
            </a:r>
            <a:r>
              <a:rPr lang="en-US" altLang="zh-CN"/>
              <a:t>distance(i, j) = distance(j, i)</a:t>
            </a:r>
          </a:p>
        </p:txBody>
      </p:sp>
      <p:pic>
        <p:nvPicPr>
          <p:cNvPr id="83972" name="Picture 4" descr="dist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971800"/>
            <a:ext cx="6869113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6B1192-5E4A-4025-8FB8-900FF961CE5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59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en-US" altLang="zh-CN"/>
              <a:t>n=10</a:t>
            </a:r>
            <a:r>
              <a:rPr lang="zh-CN" altLang="en-US"/>
              <a:t>，</a:t>
            </a:r>
            <a:r>
              <a:rPr lang="en-US" altLang="zh-CN"/>
              <a:t>range=100</a:t>
            </a:r>
            <a:r>
              <a:rPr lang="zh-CN" altLang="en-US"/>
              <a:t>时，</a:t>
            </a:r>
            <a:endParaRPr lang="en-US" altLang="zh-CN"/>
          </a:p>
          <a:p>
            <a:r>
              <a:rPr lang="zh-CN" altLang="en-US"/>
              <a:t>箱子排序：</a:t>
            </a:r>
            <a:r>
              <a:rPr lang="en-US" altLang="zh-CN"/>
              <a:t>10+2</a:t>
            </a:r>
            <a:r>
              <a:rPr lang="zh-CN" altLang="en-US"/>
              <a:t>*</a:t>
            </a:r>
            <a:r>
              <a:rPr lang="en-US" altLang="zh-CN"/>
              <a:t>100=210</a:t>
            </a:r>
            <a:r>
              <a:rPr lang="zh-CN" altLang="en-US"/>
              <a:t>（执行步）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基数排序：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*（</a:t>
            </a:r>
            <a:r>
              <a:rPr lang="en-US" altLang="zh-CN">
                <a:solidFill>
                  <a:srgbClr val="FF0000"/>
                </a:solidFill>
              </a:rPr>
              <a:t>10+2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=60</a:t>
            </a:r>
            <a:r>
              <a:rPr lang="zh-CN" altLang="en-US">
                <a:solidFill>
                  <a:srgbClr val="FF0000"/>
                </a:solidFill>
              </a:rPr>
              <a:t>（执行步）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简单排序：</a:t>
            </a:r>
            <a:r>
              <a:rPr lang="en-US" altLang="zh-CN"/>
              <a:t>10</a:t>
            </a:r>
            <a:r>
              <a:rPr lang="zh-CN" altLang="en-US"/>
              <a:t>*</a:t>
            </a:r>
            <a:r>
              <a:rPr lang="en-US" altLang="zh-CN"/>
              <a:t>9/2=45</a:t>
            </a:r>
            <a:r>
              <a:rPr lang="zh-CN" altLang="en-US"/>
              <a:t>（</a:t>
            </a:r>
            <a:r>
              <a:rPr lang="zh-CN" altLang="en-US">
                <a:solidFill>
                  <a:srgbClr val="0000FF"/>
                </a:solidFill>
              </a:rPr>
              <a:t>比较次数</a:t>
            </a:r>
            <a:r>
              <a:rPr lang="zh-CN" altLang="en-US"/>
              <a:t>）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61D8A3-CBEF-43FE-B034-47E255B3A648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对角矩阵的高效存储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普通二维数组</a:t>
            </a:r>
          </a:p>
          <a:p>
            <a:pPr lvl="1" eaLnBrk="1" hangingPunct="1"/>
            <a:r>
              <a:rPr lang="en-US" altLang="zh-CN"/>
              <a:t>T d[n][n];——n×n</a:t>
            </a:r>
            <a:r>
              <a:rPr lang="zh-CN" altLang="en-US"/>
              <a:t>对角矩阵</a:t>
            </a:r>
            <a:r>
              <a:rPr lang="en-US" altLang="zh-CN"/>
              <a:t>D</a:t>
            </a:r>
          </a:p>
          <a:p>
            <a:pPr lvl="1" eaLnBrk="1" hangingPunct="1"/>
            <a:r>
              <a:rPr lang="en-US" altLang="zh-CN"/>
              <a:t>d[i-1][j-1]——D(i, j)</a:t>
            </a:r>
          </a:p>
          <a:p>
            <a:pPr lvl="1" eaLnBrk="1" hangingPunct="1"/>
            <a:r>
              <a:rPr lang="zh-CN" altLang="en-US"/>
              <a:t>空间需求：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en-US" altLang="zh-CN"/>
              <a:t>*sizeof(T)</a:t>
            </a:r>
          </a:p>
          <a:p>
            <a:pPr eaLnBrk="1" hangingPunct="1"/>
            <a:r>
              <a:rPr lang="en-US" altLang="zh-CN"/>
              <a:t>n</a:t>
            </a:r>
            <a:r>
              <a:rPr lang="zh-CN" altLang="en-US"/>
              <a:t>个元素</a:t>
            </a:r>
            <a:r>
              <a:rPr lang="en-US" altLang="zh-CN"/>
              <a:t>——</a:t>
            </a:r>
            <a:r>
              <a:rPr lang="zh-CN" altLang="en-US"/>
              <a:t>一维结构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一维数组</a:t>
            </a:r>
          </a:p>
          <a:p>
            <a:pPr lvl="1" eaLnBrk="1" hangingPunct="1"/>
            <a:r>
              <a:rPr lang="en-US" altLang="zh-CN"/>
              <a:t>T d[n];</a:t>
            </a:r>
          </a:p>
          <a:p>
            <a:pPr lvl="1" eaLnBrk="1" hangingPunct="1"/>
            <a:r>
              <a:rPr lang="en-US" altLang="zh-CN"/>
              <a:t>d[i-1]</a:t>
            </a:r>
            <a:r>
              <a:rPr lang="en-US" altLang="zh-CN">
                <a:sym typeface="Wingdings" pitchFamily="2" charset="2"/>
              </a:rPr>
              <a:t></a:t>
            </a:r>
            <a:r>
              <a:rPr lang="en-US" altLang="zh-CN"/>
              <a:t>D(i, i)</a:t>
            </a:r>
          </a:p>
          <a:p>
            <a:pPr lvl="1" eaLnBrk="1" hangingPunct="1"/>
            <a:r>
              <a:rPr lang="zh-CN" altLang="en-US"/>
              <a:t>其他</a:t>
            </a:r>
            <a:r>
              <a:rPr lang="en-US" altLang="zh-CN"/>
              <a:t>0</a:t>
            </a:r>
            <a:r>
              <a:rPr lang="zh-CN" altLang="en-US"/>
              <a:t>元素无需保存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4FE001-5557-43FD-80F8-E7110A6FFA93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DiagonalMatrix</a:t>
            </a:r>
            <a:r>
              <a:rPr lang="zh-CN" altLang="en-US"/>
              <a:t>类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class DiagonalMatrix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DiagonalMatrix(int size = 10)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{n = size; d = new T [n];}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~DiagonalMatrix() {delete [] d;}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destructor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DiagonalMatrix&lt;T&gt;&amp; Store</a:t>
            </a:r>
            <a:r>
              <a:rPr lang="en-US" altLang="zh-CN" sz="2000">
                <a:solidFill>
                  <a:srgbClr val="0000CC"/>
                </a:solidFill>
                <a:latin typeface="Tahoma" pitchFamily="34" charset="0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const T&amp; x, int i, int j);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T Retrieve(int i, int j) const;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n;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matrix dimension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 *d;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// 1D array for diagonal elements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};</a:t>
            </a:r>
          </a:p>
          <a:p>
            <a:pPr eaLnBrk="1" hangingPunct="1"/>
            <a:endParaRPr lang="en-US" altLang="zh-CN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20F96A-BFF7-4900-A34C-BE86D534D12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保存数据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DiagonalMatrix&lt;T&gt;&amp; DiagonalMatrix&lt;T&gt;::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 Store(const T&amp; x, int i, int j)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Store x as D(i,j).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(i &lt; 1 || j &lt; 1 || i &gt; n || j &gt; n)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throw OutOfBounds();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if (i != j &amp;&amp; x != 0) throw MustBeZero();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if (i == j) d[i-1] = x;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*this;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                          </a:t>
            </a:r>
            <a:r>
              <a:rPr lang="en-US" altLang="zh-CN">
                <a:cs typeface="Times New Roman" pitchFamily="18" charset="0"/>
              </a:rPr>
              <a:t>Θ</a:t>
            </a:r>
            <a:r>
              <a:rPr lang="en-US" altLang="zh-CN"/>
              <a:t>(1)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369511-BAC0-41CF-8C22-0B637A8F9C03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获取数据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 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 DiagonalMatrix&lt;T&gt;::Retrieve(int i, int j)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Retrieve D(i,j).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(i &lt; 1 || j &lt; 1 || i &gt; n || j &gt; n)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throw OutOfBounds();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if (i == j) return d[i-1];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else return 0;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r>
              <a:rPr lang="en-US" altLang="zh-CN">
                <a:cs typeface="Times New Roman" pitchFamily="18" charset="0"/>
              </a:rPr>
              <a:t>Θ</a:t>
            </a:r>
            <a:r>
              <a:rPr lang="en-US" altLang="zh-CN"/>
              <a:t>(1)</a:t>
            </a: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294E15-9A46-4714-A59E-9C366B881990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三对角矩阵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467600" cy="5029200"/>
          </a:xfrm>
        </p:spPr>
        <p:txBody>
          <a:bodyPr/>
          <a:lstStyle/>
          <a:p>
            <a:pPr eaLnBrk="1" hangingPunct="1"/>
            <a:r>
              <a:rPr lang="zh-CN" altLang="en-US"/>
              <a:t>非</a:t>
            </a:r>
            <a:r>
              <a:rPr lang="en-US" altLang="zh-CN"/>
              <a:t>0</a:t>
            </a:r>
            <a:r>
              <a:rPr lang="zh-CN" altLang="en-US"/>
              <a:t>元素位置</a:t>
            </a:r>
          </a:p>
          <a:p>
            <a:pPr lvl="1" eaLnBrk="1" hangingPunct="1"/>
            <a:r>
              <a:rPr lang="zh-CN" altLang="en-US"/>
              <a:t>主对角线：</a:t>
            </a:r>
            <a:r>
              <a:rPr lang="en-US" altLang="zh-CN"/>
              <a:t>i=j</a:t>
            </a:r>
          </a:p>
          <a:p>
            <a:pPr lvl="1" eaLnBrk="1" hangingPunct="1"/>
            <a:r>
              <a:rPr lang="zh-CN" altLang="en-US"/>
              <a:t>下对角线：</a:t>
            </a:r>
            <a:r>
              <a:rPr lang="en-US" altLang="zh-CN"/>
              <a:t>i=j+1</a:t>
            </a:r>
          </a:p>
          <a:p>
            <a:pPr lvl="1" eaLnBrk="1" hangingPunct="1"/>
            <a:r>
              <a:rPr lang="zh-CN" altLang="en-US"/>
              <a:t>上对角线：</a:t>
            </a:r>
            <a:r>
              <a:rPr lang="en-US" altLang="zh-CN"/>
              <a:t>i=j-1</a:t>
            </a:r>
          </a:p>
        </p:txBody>
      </p:sp>
      <p:pic>
        <p:nvPicPr>
          <p:cNvPr id="89092" name="Picture 4" descr="tridi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600200"/>
            <a:ext cx="2016125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3" name="Line 5"/>
          <p:cNvSpPr>
            <a:spLocks noChangeShapeType="1"/>
          </p:cNvSpPr>
          <p:nvPr/>
        </p:nvSpPr>
        <p:spPr bwMode="ltGray">
          <a:xfrm>
            <a:off x="6477000" y="1295400"/>
            <a:ext cx="1676400" cy="2209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ltGray">
          <a:xfrm>
            <a:off x="5943600" y="2133600"/>
            <a:ext cx="1676400" cy="2209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26048E-0E27-4BF0-831B-488661BDAB4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三对角矩阵的存储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924800" cy="5486400"/>
          </a:xfrm>
        </p:spPr>
        <p:txBody>
          <a:bodyPr/>
          <a:lstStyle/>
          <a:p>
            <a:pPr eaLnBrk="1" hangingPunct="1"/>
            <a:r>
              <a:rPr lang="en-US" altLang="zh-CN"/>
              <a:t>3n-2</a:t>
            </a:r>
            <a:r>
              <a:rPr lang="zh-CN" altLang="en-US"/>
              <a:t>个元素的一维数组</a:t>
            </a:r>
          </a:p>
          <a:p>
            <a:pPr lvl="1" eaLnBrk="1" hangingPunct="1"/>
            <a:r>
              <a:rPr lang="zh-CN" altLang="en-US"/>
              <a:t>逐行映射：</a:t>
            </a:r>
            <a:r>
              <a:rPr lang="en-US" altLang="zh-CN"/>
              <a:t>t[0:9]=[2, 1, 3, 1, 3, 5, 2, 7, 9, 0]</a:t>
            </a:r>
          </a:p>
          <a:p>
            <a:pPr lvl="1" eaLnBrk="1" hangingPunct="1"/>
            <a:r>
              <a:rPr lang="zh-CN" altLang="en-US"/>
              <a:t>逐列映射：</a:t>
            </a:r>
            <a:r>
              <a:rPr lang="en-US" altLang="zh-CN">
                <a:ea typeface="仿宋_GB2312" pitchFamily="49" charset="-122"/>
              </a:rPr>
              <a:t>t=[2, 3, 1, 1, 5, 3, 2, 9, 7, 0]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/>
              <a:t>对角线映射（下对角线、主对角线、上对角线顺序）：</a:t>
            </a:r>
            <a:br>
              <a:rPr lang="zh-CN" altLang="en-US"/>
            </a:br>
            <a:r>
              <a:rPr lang="en-US" altLang="zh-CN">
                <a:ea typeface="仿宋_GB2312" pitchFamily="49" charset="-122"/>
              </a:rPr>
              <a:t>t=[3, 5, 9, 2, 1, 2, 0, 1, 3, 7]</a:t>
            </a:r>
            <a:endParaRPr lang="en-US" altLang="zh-CN"/>
          </a:p>
        </p:txBody>
      </p:sp>
      <p:pic>
        <p:nvPicPr>
          <p:cNvPr id="90116" name="Picture 4" descr="tridi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7713" y="3787775"/>
            <a:ext cx="2016125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243472-C816-4276-86F0-9FBE285861A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映射函数：对角线映射</a:t>
            </a:r>
          </a:p>
        </p:txBody>
      </p:sp>
      <p:sp>
        <p:nvSpPr>
          <p:cNvPr id="91139" name="Rectangle 4"/>
          <p:cNvSpPr>
            <a:spLocks noChangeArrowheads="1"/>
          </p:cNvSpPr>
          <p:nvPr/>
        </p:nvSpPr>
        <p:spPr bwMode="ltGray">
          <a:xfrm>
            <a:off x="984250" y="42275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下对角线</a:t>
            </a:r>
          </a:p>
        </p:txBody>
      </p:sp>
      <p:sp>
        <p:nvSpPr>
          <p:cNvPr id="91140" name="Rectangle 6"/>
          <p:cNvSpPr>
            <a:spLocks noChangeArrowheads="1"/>
          </p:cNvSpPr>
          <p:nvPr/>
        </p:nvSpPr>
        <p:spPr bwMode="ltGray">
          <a:xfrm>
            <a:off x="1092200" y="35417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930837" name="Group 21"/>
          <p:cNvGraphicFramePr>
            <a:graphicFrameLocks noGrp="1"/>
          </p:cNvGraphicFramePr>
          <p:nvPr/>
        </p:nvGraphicFramePr>
        <p:xfrm>
          <a:off x="1092200" y="2957513"/>
          <a:ext cx="6553200" cy="518160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0844" name="Rectangle 28"/>
          <p:cNvSpPr>
            <a:spLocks noChangeArrowheads="1"/>
          </p:cNvSpPr>
          <p:nvPr/>
        </p:nvSpPr>
        <p:spPr bwMode="ltGray">
          <a:xfrm>
            <a:off x="2311400" y="42418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i - j = 1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703513" y="3541713"/>
            <a:ext cx="5405437" cy="1157287"/>
            <a:chOff x="1831" y="1248"/>
            <a:chExt cx="3405" cy="729"/>
          </a:xfrm>
        </p:grpSpPr>
        <p:sp>
          <p:nvSpPr>
            <p:cNvPr id="91172" name="Rectangle 26"/>
            <p:cNvSpPr>
              <a:spLocks noChangeArrowheads="1"/>
            </p:cNvSpPr>
            <p:nvPr/>
          </p:nvSpPr>
          <p:spPr bwMode="ltGray">
            <a:xfrm>
              <a:off x="1831" y="1248"/>
              <a:ext cx="3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n-2</a:t>
              </a:r>
            </a:p>
          </p:txBody>
        </p:sp>
        <p:sp>
          <p:nvSpPr>
            <p:cNvPr id="91173" name="Rectangle 27"/>
            <p:cNvSpPr>
              <a:spLocks noChangeArrowheads="1"/>
            </p:cNvSpPr>
            <p:nvPr/>
          </p:nvSpPr>
          <p:spPr bwMode="ltGray">
            <a:xfrm>
              <a:off x="2160" y="1248"/>
              <a:ext cx="3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n-1</a:t>
              </a:r>
            </a:p>
          </p:txBody>
        </p:sp>
        <p:sp>
          <p:nvSpPr>
            <p:cNvPr id="91174" name="Rectangle 29"/>
            <p:cNvSpPr>
              <a:spLocks noChangeArrowheads="1"/>
            </p:cNvSpPr>
            <p:nvPr/>
          </p:nvSpPr>
          <p:spPr bwMode="ltGray">
            <a:xfrm>
              <a:off x="3792" y="1689"/>
              <a:ext cx="1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M(i, j)</a:t>
              </a:r>
              <a:r>
                <a:rPr lang="zh-CN" altLang="en-US" sz="2400">
                  <a:solidFill>
                    <a:srgbClr val="3333CC"/>
                  </a:solidFill>
                  <a:latin typeface="Times New Roman" pitchFamily="18" charset="0"/>
                </a:rPr>
                <a:t>－</a:t>
              </a:r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a[i-2]</a:t>
              </a:r>
            </a:p>
          </p:txBody>
        </p:sp>
      </p:grpSp>
      <p:sp>
        <p:nvSpPr>
          <p:cNvPr id="91155" name="Rectangle 30"/>
          <p:cNvSpPr>
            <a:spLocks noChangeArrowheads="1"/>
          </p:cNvSpPr>
          <p:nvPr/>
        </p:nvSpPr>
        <p:spPr bwMode="ltGray">
          <a:xfrm>
            <a:off x="984250" y="49895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主对角线</a:t>
            </a:r>
          </a:p>
        </p:txBody>
      </p:sp>
      <p:sp>
        <p:nvSpPr>
          <p:cNvPr id="930847" name="Rectangle 31"/>
          <p:cNvSpPr>
            <a:spLocks noChangeArrowheads="1"/>
          </p:cNvSpPr>
          <p:nvPr/>
        </p:nvSpPr>
        <p:spPr bwMode="ltGray">
          <a:xfrm>
            <a:off x="2403475" y="50038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i = j</a:t>
            </a:r>
          </a:p>
        </p:txBody>
      </p:sp>
      <p:sp>
        <p:nvSpPr>
          <p:cNvPr id="91157" name="Rectangle 33"/>
          <p:cNvSpPr>
            <a:spLocks noChangeArrowheads="1"/>
          </p:cNvSpPr>
          <p:nvPr/>
        </p:nvSpPr>
        <p:spPr bwMode="ltGray">
          <a:xfrm>
            <a:off x="984250" y="58277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上对角线</a:t>
            </a:r>
          </a:p>
        </p:txBody>
      </p:sp>
      <p:sp>
        <p:nvSpPr>
          <p:cNvPr id="930850" name="Rectangle 34"/>
          <p:cNvSpPr>
            <a:spLocks noChangeArrowheads="1"/>
          </p:cNvSpPr>
          <p:nvPr/>
        </p:nvSpPr>
        <p:spPr bwMode="ltGray">
          <a:xfrm>
            <a:off x="2381250" y="58420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i - j = -1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786313" y="3541713"/>
            <a:ext cx="3697287" cy="1919287"/>
            <a:chOff x="3143" y="1248"/>
            <a:chExt cx="2329" cy="1209"/>
          </a:xfrm>
        </p:grpSpPr>
        <p:sp>
          <p:nvSpPr>
            <p:cNvPr id="91169" name="Rectangle 32"/>
            <p:cNvSpPr>
              <a:spLocks noChangeArrowheads="1"/>
            </p:cNvSpPr>
            <p:nvPr/>
          </p:nvSpPr>
          <p:spPr bwMode="ltGray">
            <a:xfrm>
              <a:off x="3792" y="2169"/>
              <a:ext cx="1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M(i, j)</a:t>
              </a:r>
              <a:r>
                <a:rPr lang="zh-CN" altLang="en-US" sz="2400">
                  <a:solidFill>
                    <a:srgbClr val="3333CC"/>
                  </a:solidFill>
                  <a:latin typeface="Times New Roman" pitchFamily="18" charset="0"/>
                </a:rPr>
                <a:t>－</a:t>
              </a:r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a[n-1+i-1]</a:t>
              </a:r>
            </a:p>
          </p:txBody>
        </p:sp>
        <p:sp>
          <p:nvSpPr>
            <p:cNvPr id="91170" name="Rectangle 36"/>
            <p:cNvSpPr>
              <a:spLocks noChangeArrowheads="1"/>
            </p:cNvSpPr>
            <p:nvPr/>
          </p:nvSpPr>
          <p:spPr bwMode="ltGray">
            <a:xfrm>
              <a:off x="3143" y="1248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2n-2</a:t>
              </a:r>
            </a:p>
          </p:txBody>
        </p:sp>
        <p:sp>
          <p:nvSpPr>
            <p:cNvPr id="91171" name="Rectangle 37"/>
            <p:cNvSpPr>
              <a:spLocks noChangeArrowheads="1"/>
            </p:cNvSpPr>
            <p:nvPr/>
          </p:nvSpPr>
          <p:spPr bwMode="ltGray">
            <a:xfrm>
              <a:off x="3553" y="1248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2n-1</a:t>
              </a:r>
            </a:p>
          </p:txBody>
        </p:sp>
      </p:grpSp>
      <p:sp>
        <p:nvSpPr>
          <p:cNvPr id="930855" name="Rectangle 39"/>
          <p:cNvSpPr>
            <a:spLocks noChangeArrowheads="1"/>
          </p:cNvSpPr>
          <p:nvPr/>
        </p:nvSpPr>
        <p:spPr bwMode="ltGray">
          <a:xfrm>
            <a:off x="3835400" y="422751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元素数：</a:t>
            </a:r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n - 1</a:t>
            </a:r>
          </a:p>
        </p:txBody>
      </p:sp>
      <p:sp>
        <p:nvSpPr>
          <p:cNvPr id="930856" name="Rectangle 40"/>
          <p:cNvSpPr>
            <a:spLocks noChangeArrowheads="1"/>
          </p:cNvSpPr>
          <p:nvPr/>
        </p:nvSpPr>
        <p:spPr bwMode="ltGray">
          <a:xfrm>
            <a:off x="3606800" y="498951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元素数：</a:t>
            </a:r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930857" name="Rectangle 41"/>
          <p:cNvSpPr>
            <a:spLocks noChangeArrowheads="1"/>
          </p:cNvSpPr>
          <p:nvPr/>
        </p:nvSpPr>
        <p:spPr bwMode="ltGray">
          <a:xfrm>
            <a:off x="3835400" y="582771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元素数：</a:t>
            </a:r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n - 1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816600" y="3541713"/>
            <a:ext cx="2819400" cy="2757487"/>
            <a:chOff x="3792" y="1248"/>
            <a:chExt cx="1776" cy="1737"/>
          </a:xfrm>
        </p:grpSpPr>
        <p:sp>
          <p:nvSpPr>
            <p:cNvPr id="91167" name="Rectangle 35"/>
            <p:cNvSpPr>
              <a:spLocks noChangeArrowheads="1"/>
            </p:cNvSpPr>
            <p:nvPr/>
          </p:nvSpPr>
          <p:spPr bwMode="ltGray">
            <a:xfrm>
              <a:off x="3792" y="2697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M(i, j)</a:t>
              </a:r>
              <a:r>
                <a:rPr lang="zh-CN" altLang="en-US" sz="2400">
                  <a:solidFill>
                    <a:srgbClr val="3333CC"/>
                  </a:solidFill>
                  <a:latin typeface="Times New Roman" pitchFamily="18" charset="0"/>
                </a:rPr>
                <a:t>－</a:t>
              </a:r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a[2n-1+i-1]</a:t>
              </a:r>
            </a:p>
          </p:txBody>
        </p:sp>
        <p:sp>
          <p:nvSpPr>
            <p:cNvPr id="91168" name="Rectangle 42"/>
            <p:cNvSpPr>
              <a:spLocks noChangeArrowheads="1"/>
            </p:cNvSpPr>
            <p:nvPr/>
          </p:nvSpPr>
          <p:spPr bwMode="ltGray">
            <a:xfrm>
              <a:off x="4583" y="1248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3n-3</a:t>
              </a:r>
            </a:p>
          </p:txBody>
        </p:sp>
      </p:grpSp>
      <p:pic>
        <p:nvPicPr>
          <p:cNvPr id="91164" name="Picture 4" descr="tridi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4038" y="200025"/>
            <a:ext cx="2016125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65" name="TextBox 25"/>
          <p:cNvSpPr txBox="1">
            <a:spLocks noChangeArrowheads="1"/>
          </p:cNvSpPr>
          <p:nvPr/>
        </p:nvSpPr>
        <p:spPr bwMode="auto">
          <a:xfrm>
            <a:off x="984250" y="1635125"/>
            <a:ext cx="4664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请注意映射函数的推导过程，这是后续</a:t>
            </a:r>
            <a:r>
              <a:rPr lang="en-US" altLang="zh-CN" b="1">
                <a:solidFill>
                  <a:srgbClr val="FF0000"/>
                </a:solidFill>
              </a:rPr>
              <a:t>C++</a:t>
            </a:r>
            <a:r>
              <a:rPr lang="zh-CN" altLang="en-US" b="1">
                <a:solidFill>
                  <a:srgbClr val="FF0000"/>
                </a:solidFill>
              </a:rPr>
              <a:t>实现的前提和关键！</a:t>
            </a:r>
          </a:p>
        </p:txBody>
      </p:sp>
      <p:sp>
        <p:nvSpPr>
          <p:cNvPr id="9116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CC0FE3-CC9E-4899-8FA4-594C074E9EC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44" grpId="0" autoUpdateAnimBg="0"/>
      <p:bldP spid="930847" grpId="0" autoUpdateAnimBg="0"/>
      <p:bldP spid="930850" grpId="0" autoUpdateAnimBg="0"/>
      <p:bldP spid="930855" grpId="0" autoUpdateAnimBg="0"/>
      <p:bldP spid="930856" grpId="0" autoUpdateAnimBg="0"/>
      <p:bldP spid="93085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TridiagonalMatrix</a:t>
            </a:r>
            <a:r>
              <a:rPr lang="zh-CN" altLang="en-US"/>
              <a:t>类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class TridiagonalMatrix 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public: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TridiagonalMatrix(int size = 10)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{n = size; t = new T [3*n-2];}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~TridiagonalMatrix() {delete [] t;}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TridiagonalMatrix&lt;T&gt;&amp; Store (const T&amp; x, int i, int j);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T Retrieve(int i, int j) const;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n;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matrix dimension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 *t;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// 1D array for tridiagonal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5B2888-F881-4320-888D-FBA1736E1FBD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保存数据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TridiagonalMatrix&lt;T&gt;&amp; TridiagonalMatrix&lt;T&gt;::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    Store(const T&amp; x, int i, int j)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Store x as T(i,j)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 i &lt; 1 || j &lt; 1 || i &gt; n || j &gt; n)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throw OutOfBounds();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switch (i - j) {	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对角线映射方式</a:t>
            </a:r>
            <a:endParaRPr lang="zh-CN" altLang="en-US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case 1: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lower diagonal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t[i - 2] = x;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break;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case 0: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main diagonal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t[n + i - 2] = x;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break;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case -1: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upper diagonal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t[2 * n + i - 2] = x;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break;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default: if(x != 0) throw MustBeZero();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return *this;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93188" name="TextBox 3"/>
          <p:cNvSpPr txBox="1">
            <a:spLocks noChangeArrowheads="1"/>
          </p:cNvSpPr>
          <p:nvPr/>
        </p:nvSpPr>
        <p:spPr bwMode="auto">
          <a:xfrm>
            <a:off x="5832475" y="549275"/>
            <a:ext cx="28797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P</a:t>
            </a:r>
            <a:r>
              <a:rPr lang="en-US" altLang="zh-CN" sz="2400" b="1" i="1" baseline="-25000">
                <a:solidFill>
                  <a:srgbClr val="FF0000"/>
                </a:solidFill>
              </a:rPr>
              <a:t>144</a:t>
            </a:r>
            <a:endParaRPr lang="zh-CN" altLang="en-US" sz="2400" b="1" i="1" baseline="-25000">
              <a:solidFill>
                <a:srgbClr val="FF0000"/>
              </a:solidFill>
            </a:endParaRPr>
          </a:p>
        </p:txBody>
      </p:sp>
      <p:sp>
        <p:nvSpPr>
          <p:cNvPr id="9318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F6B1CE-6538-439E-AA67-B25E6D00317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获取数据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 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 TridiagonalMatrix&lt;T&gt;::Retrieve(int i, int j) const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Retrieve T(i,j)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 i &lt; 1 || j &lt; 1 || i &gt; n || j &gt; n)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throw OutOfBounds();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switch (i - j)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case 1: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lower diagonal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return t[i - 2];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case 0: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main diagonal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return t[n + i - 2];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case -1: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upper diagonal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return t[2 * n + i - 2];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default: return 0;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A02EE9-1221-47FC-8B09-4CC5AA5CAF34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69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矩阵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特殊矩阵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对角矩阵、三对角矩阵、三角矩阵、对称矩阵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稀疏矩阵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数组描述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链表描述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320E2D-4097-468E-8E2A-D285CB0A6E0B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小思考</a:t>
            </a:r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讲义中的三对角矩阵使用了对角线映射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rgbClr val="0000CC"/>
                </a:solidFill>
              </a:rPr>
              <a:t>按行映射</a:t>
            </a:r>
            <a:r>
              <a:rPr lang="zh-CN" altLang="en-US" dirty="0"/>
              <a:t>实现三对角矩阵的保存数据操作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rgbClr val="0000CC"/>
                </a:solidFill>
              </a:rPr>
              <a:t>按列映射</a:t>
            </a:r>
            <a:r>
              <a:rPr lang="zh-CN" altLang="en-US" dirty="0"/>
              <a:t>实现三对角矩阵的获取数据操作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F594D3-755D-4BDC-9C28-02FB0E9E62A0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三角矩阵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886200"/>
            <a:ext cx="7772400" cy="2209800"/>
          </a:xfrm>
        </p:spPr>
        <p:txBody>
          <a:bodyPr/>
          <a:lstStyle/>
          <a:p>
            <a:pPr eaLnBrk="1" hangingPunct="1"/>
            <a:r>
              <a:rPr lang="zh-CN" altLang="en-US"/>
              <a:t>下三角：第</a:t>
            </a:r>
            <a:r>
              <a:rPr lang="en-US" altLang="zh-CN"/>
              <a:t>1</a:t>
            </a:r>
            <a:r>
              <a:rPr lang="zh-CN" altLang="en-US"/>
              <a:t>行</a:t>
            </a:r>
            <a:r>
              <a:rPr lang="en-US" altLang="zh-CN"/>
              <a:t>1</a:t>
            </a:r>
            <a:r>
              <a:rPr lang="zh-CN" altLang="en-US"/>
              <a:t>个元素，第</a:t>
            </a:r>
            <a:r>
              <a:rPr lang="en-US" altLang="zh-CN"/>
              <a:t>2</a:t>
            </a:r>
            <a:r>
              <a:rPr lang="zh-CN" altLang="en-US"/>
              <a:t>行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…</a:t>
            </a:r>
          </a:p>
          <a:p>
            <a:pPr eaLnBrk="1" hangingPunct="1"/>
            <a:r>
              <a:rPr lang="zh-CN" altLang="en-US"/>
              <a:t>上三角：第</a:t>
            </a:r>
            <a:r>
              <a:rPr lang="en-US" altLang="zh-CN"/>
              <a:t>1</a:t>
            </a:r>
            <a:r>
              <a:rPr lang="zh-CN" altLang="en-US"/>
              <a:t>行</a:t>
            </a:r>
            <a:r>
              <a:rPr lang="en-US" altLang="zh-CN"/>
              <a:t>n</a:t>
            </a:r>
            <a:r>
              <a:rPr lang="zh-CN" altLang="en-US"/>
              <a:t>个元素，第</a:t>
            </a:r>
            <a:r>
              <a:rPr lang="en-US" altLang="zh-CN"/>
              <a:t>2</a:t>
            </a:r>
            <a:r>
              <a:rPr lang="zh-CN" altLang="en-US"/>
              <a:t>行</a:t>
            </a:r>
            <a:r>
              <a:rPr lang="en-US" altLang="zh-CN"/>
              <a:t>n-1</a:t>
            </a:r>
            <a:r>
              <a:rPr lang="zh-CN" altLang="en-US"/>
              <a:t>个</a:t>
            </a:r>
            <a:r>
              <a:rPr lang="en-US" altLang="zh-CN"/>
              <a:t>…</a:t>
            </a:r>
          </a:p>
          <a:p>
            <a:pPr eaLnBrk="1" hangingPunct="1"/>
            <a:r>
              <a:rPr lang="zh-CN" altLang="en-US"/>
              <a:t>元素数目</a:t>
            </a:r>
          </a:p>
        </p:txBody>
      </p:sp>
      <p:pic>
        <p:nvPicPr>
          <p:cNvPr id="2053" name="Picture 4" descr="trigul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371600"/>
            <a:ext cx="5538788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276600" y="4848225"/>
          <a:ext cx="3048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054080" imgH="431640" progId="Equation.3">
                  <p:embed/>
                </p:oleObj>
              </mc:Choice>
              <mc:Fallback>
                <p:oleObj name="Equation" r:id="rId4" imgW="1054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48225"/>
                        <a:ext cx="304800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CC9B47-FCFF-4C2B-BEB1-B2B20DD87C91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描述方式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735888" cy="4724400"/>
          </a:xfrm>
        </p:spPr>
        <p:txBody>
          <a:bodyPr/>
          <a:lstStyle/>
          <a:p>
            <a:pPr eaLnBrk="1" hangingPunct="1"/>
            <a:r>
              <a:rPr lang="zh-CN" altLang="en-US"/>
              <a:t>二维结构</a:t>
            </a:r>
          </a:p>
          <a:p>
            <a:pPr eaLnBrk="1" hangingPunct="1"/>
            <a:r>
              <a:rPr lang="zh-CN" altLang="en-US"/>
              <a:t>用一维数组模拟保存</a:t>
            </a:r>
          </a:p>
          <a:p>
            <a:pPr lvl="1" eaLnBrk="1" hangingPunct="1"/>
            <a:r>
              <a:rPr lang="zh-CN" altLang="en-US"/>
              <a:t>行映射：</a:t>
            </a:r>
            <a:r>
              <a:rPr lang="en-US" altLang="zh-CN" i="1">
                <a:ea typeface="仿宋_GB2312" pitchFamily="49" charset="-122"/>
              </a:rPr>
              <a:t>l</a:t>
            </a:r>
            <a:r>
              <a:rPr lang="en-US" altLang="zh-CN">
                <a:ea typeface="仿宋_GB2312" pitchFamily="49" charset="-122"/>
              </a:rPr>
              <a:t>[0:9]=(2, 5, 1, 0, 3, 1, 4, 2, 7, 0)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/>
              <a:t>列映射：</a:t>
            </a:r>
            <a:r>
              <a:rPr lang="en-US" altLang="zh-CN" i="1"/>
              <a:t>l</a:t>
            </a:r>
            <a:r>
              <a:rPr lang="en-US" altLang="zh-CN"/>
              <a:t>=(2, 5, 0, 4, 1, 3, 2, 1, 7, 0)</a:t>
            </a:r>
          </a:p>
        </p:txBody>
      </p:sp>
      <p:pic>
        <p:nvPicPr>
          <p:cNvPr id="96260" name="Picture 4" descr="lowt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2850" y="3633788"/>
            <a:ext cx="1962150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BE0229-B808-4166-9E78-9598BAE7192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映射公式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352675"/>
            <a:ext cx="7735888" cy="3743325"/>
          </a:xfrm>
        </p:spPr>
        <p:txBody>
          <a:bodyPr/>
          <a:lstStyle/>
          <a:p>
            <a:pPr eaLnBrk="1" hangingPunct="1"/>
            <a:r>
              <a:rPr lang="zh-CN" altLang="en-US"/>
              <a:t>行映射</a:t>
            </a:r>
          </a:p>
          <a:p>
            <a:pPr lvl="1" eaLnBrk="1" hangingPunct="1"/>
            <a:r>
              <a:rPr lang="en-US" altLang="zh-CN"/>
              <a:t>L(i, j)</a:t>
            </a:r>
            <a:r>
              <a:rPr lang="zh-CN" altLang="en-US"/>
              <a:t>之前的元素数目</a:t>
            </a:r>
          </a:p>
          <a:p>
            <a:pPr lvl="2" eaLnBrk="1" hangingPunct="1"/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行之前的元素数目：</a:t>
            </a:r>
            <a:r>
              <a:rPr lang="en-US" altLang="zh-CN"/>
              <a:t>1 + 2 + ... + (i – 1)</a:t>
            </a:r>
          </a:p>
          <a:p>
            <a:pPr lvl="2" eaLnBrk="1" hangingPunct="1"/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行</a:t>
            </a:r>
            <a:r>
              <a:rPr lang="en-US" altLang="zh-CN"/>
              <a:t>L(i, j)</a:t>
            </a:r>
            <a:r>
              <a:rPr lang="zh-CN" altLang="en-US"/>
              <a:t>之前的元素数目：</a:t>
            </a:r>
            <a:r>
              <a:rPr lang="en-US" altLang="zh-CN"/>
              <a:t>j - 1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752600" y="4692650"/>
          <a:ext cx="55467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917360" imgH="431640" progId="Equation.3">
                  <p:embed/>
                </p:oleObj>
              </mc:Choice>
              <mc:Fallback>
                <p:oleObj name="Equation" r:id="rId3" imgW="19173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92650"/>
                        <a:ext cx="554672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lowtr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45263" y="379413"/>
            <a:ext cx="1962150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ACCB18-2A9F-4ED7-84D2-F139CF87401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LowerMatrix</a:t>
            </a:r>
            <a:r>
              <a:rPr lang="zh-CN" altLang="en-US"/>
              <a:t>类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class LowerMatrix 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LowerMatrix(int size = 10)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{n = size; t = new T [n*(n+1)/2];}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~LowerMatrix() {delete [] t;}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LowerMatrix&lt;T&gt;&amp; Store(const T&amp; x, int i, int j);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T Retrieve(int i, int j) const;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n;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 matrix dimension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 *t;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// 1D array for lower triangle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7A9C3D-B250-4E4B-B080-170DE079844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保存数据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LowerMatrix&lt;T&gt;&amp; LowerMatrix&lt;T&gt;::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Store(const T&amp; x, int i, int j)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Store x as L(i,j).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 i &lt; 1 || j &lt; 1 || i &gt; n || j &gt; n)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throw OutOfBounds();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(i,j) in lower triangle if i &gt;= j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(i &gt;= j) t[i*(i-1)/2+j-1] = x;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else if (x != 0) throw MustBeZero();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*this;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3F4166-BB5E-43CE-8D00-B0A575F01670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获取数据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 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 LowerMatrix&lt;T&gt;::Retrieve(int i, int j)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Retrieve L(i,j).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 i &lt; 1 || j &lt; 1 || i &gt; n || j &gt; n)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throw OutOfBounds();</a:t>
            </a:r>
          </a:p>
          <a:p>
            <a:pPr eaLnBrk="1" hangingPunct="1"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(i,j) in lower triangle if i &gt;= j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(i &gt;= j) return t[i*(i-1)/2+j-1];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else return 0;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3A976-8F02-4C38-934C-AC083CCF5AF7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对称矩阵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上三角区域和下三角区域的内容相同</a:t>
            </a:r>
          </a:p>
          <a:p>
            <a:pPr eaLnBrk="1" hangingPunct="1"/>
            <a:r>
              <a:rPr lang="zh-CN" altLang="en-US"/>
              <a:t>只保存其中一个区域即可</a:t>
            </a:r>
          </a:p>
          <a:p>
            <a:pPr eaLnBrk="1" hangingPunct="1"/>
            <a:r>
              <a:rPr lang="zh-CN" altLang="en-US"/>
              <a:t>未保存的元素值</a:t>
            </a:r>
            <a:r>
              <a:rPr lang="en-US" altLang="zh-CN">
                <a:sym typeface="Wingdings" pitchFamily="2" charset="2"/>
              </a:rPr>
              <a:t>——</a:t>
            </a:r>
            <a:r>
              <a:rPr lang="zh-CN" altLang="en-US"/>
              <a:t>对称元素的值必然保存</a:t>
            </a:r>
          </a:p>
          <a:p>
            <a:pPr eaLnBrk="1" hangingPunct="1"/>
            <a:r>
              <a:rPr lang="zh-CN" altLang="en-US"/>
              <a:t>使用三角矩阵相同方式处理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0C05BE-DC78-49C6-A99F-AC7B88131FCB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特殊矩阵小结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本质</a:t>
            </a:r>
            <a:endParaRPr lang="en-US" altLang="zh-CN"/>
          </a:p>
          <a:p>
            <a:pPr lvl="1"/>
            <a:r>
              <a:rPr lang="zh-CN" altLang="en-US"/>
              <a:t>如何利用特殊矩阵的“特殊性”减少存储空间？</a:t>
            </a:r>
            <a:endParaRPr lang="en-US" altLang="zh-CN"/>
          </a:p>
          <a:p>
            <a:r>
              <a:rPr lang="zh-CN" altLang="en-US"/>
              <a:t>关键</a:t>
            </a:r>
            <a:endParaRPr lang="en-US" altLang="zh-CN"/>
          </a:p>
          <a:p>
            <a:pPr lvl="1"/>
            <a:r>
              <a:rPr lang="zh-CN" altLang="en-US"/>
              <a:t>找到矩阵中元素与一维数组的映射关系！</a:t>
            </a: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8DC86E-2926-45A9-8082-B4995C90B22C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数组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矩阵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特殊矩阵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对角矩阵、三对角矩阵、三角矩阵、对称矩阵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稀疏矩阵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>
                <a:solidFill>
                  <a:srgbClr val="FF0000"/>
                </a:solidFill>
              </a:rPr>
              <a:t>数组描述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链表描述</a:t>
            </a: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D3C994-AAA1-487A-86F4-B08AE8C0258D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79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</a:t>
            </a:r>
            <a:r>
              <a:rPr lang="en-US" altLang="zh-CN"/>
              <a:t>ADT</a:t>
            </a: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371600"/>
            <a:ext cx="8329613" cy="5486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抽象数据类型</a:t>
            </a:r>
            <a:r>
              <a:rPr lang="en-US" altLang="zh-CN"/>
              <a:t>Array{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实例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	形如</a:t>
            </a:r>
            <a:r>
              <a:rPr lang="en-US" altLang="zh-CN"/>
              <a:t>(index,value)</a:t>
            </a:r>
            <a:r>
              <a:rPr lang="zh-CN" altLang="en-US"/>
              <a:t>的数据对集合，其中任意两对数据的</a:t>
            </a:r>
            <a:r>
              <a:rPr lang="en-US" altLang="zh-CN"/>
              <a:t>index</a:t>
            </a:r>
            <a:r>
              <a:rPr lang="zh-CN" altLang="en-US"/>
              <a:t>值都各不相同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操作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0000CC"/>
                </a:solidFill>
              </a:rPr>
              <a:t>Create()</a:t>
            </a:r>
            <a:r>
              <a:rPr lang="zh-CN" altLang="en-US"/>
              <a:t>：创建一个空的数组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0000CC"/>
                </a:solidFill>
              </a:rPr>
              <a:t>Store(index,value)</a:t>
            </a:r>
            <a:r>
              <a:rPr lang="zh-CN" altLang="en-US"/>
              <a:t>：添加数据</a:t>
            </a:r>
            <a:r>
              <a:rPr lang="en-US" altLang="zh-CN"/>
              <a:t>(index,value)</a:t>
            </a:r>
            <a:r>
              <a:rPr lang="zh-CN" altLang="en-US"/>
              <a:t>，并删除具有相同</a:t>
            </a:r>
            <a:r>
              <a:rPr lang="en-US" altLang="zh-CN"/>
              <a:t>index</a:t>
            </a:r>
            <a:r>
              <a:rPr lang="zh-CN" altLang="en-US"/>
              <a:t>值的数据对（若存在）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0000CC"/>
                </a:solidFill>
              </a:rPr>
              <a:t>Retrieve(index)</a:t>
            </a:r>
            <a:r>
              <a:rPr lang="zh-CN" altLang="en-US"/>
              <a:t>：返回索引值为</a:t>
            </a:r>
            <a:r>
              <a:rPr lang="en-US" altLang="zh-CN"/>
              <a:t>index</a:t>
            </a:r>
            <a:r>
              <a:rPr lang="zh-CN" altLang="en-US"/>
              <a:t>的数据对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B50F0D-7216-4EBA-B056-052E83788D4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稀疏（</a:t>
            </a:r>
            <a:r>
              <a:rPr lang="en-US" altLang="zh-CN">
                <a:solidFill>
                  <a:schemeClr val="hlink"/>
                </a:solidFill>
              </a:rPr>
              <a:t>sparse</a:t>
            </a:r>
            <a:r>
              <a:rPr lang="zh-CN" altLang="en-US"/>
              <a:t>）矩阵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“许多”元素为</a:t>
            </a:r>
            <a:r>
              <a:rPr lang="en-US" altLang="zh-CN"/>
              <a:t>0</a:t>
            </a:r>
            <a:r>
              <a:rPr lang="zh-CN" altLang="en-US"/>
              <a:t>的矩阵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zh-CN" altLang="en-US"/>
              <a:t>且 非</a:t>
            </a:r>
            <a:r>
              <a:rPr lang="en-US" altLang="zh-CN"/>
              <a:t>0</a:t>
            </a:r>
            <a:r>
              <a:rPr lang="zh-CN" altLang="en-US"/>
              <a:t>区域结构无规律</a:t>
            </a:r>
          </a:p>
          <a:p>
            <a:pPr eaLnBrk="1" hangingPunct="1"/>
            <a:r>
              <a:rPr lang="zh-CN" altLang="en-US"/>
              <a:t>对应稠密矩阵</a:t>
            </a:r>
          </a:p>
          <a:p>
            <a:pPr eaLnBrk="1" hangingPunct="1"/>
            <a:r>
              <a:rPr lang="zh-CN" altLang="en-US"/>
              <a:t>区分两者的界限？</a:t>
            </a: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C0C273-641D-4B75-8E3E-6716B602C78C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例：顾客购物数据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purchases(i, j)——</a:t>
            </a:r>
            <a:r>
              <a:rPr lang="zh-CN" altLang="en-US" sz="2400"/>
              <a:t>顾客</a:t>
            </a:r>
            <a:r>
              <a:rPr lang="en-US" altLang="zh-CN" sz="2400"/>
              <a:t>j</a:t>
            </a:r>
            <a:r>
              <a:rPr lang="zh-CN" altLang="en-US" sz="2400"/>
              <a:t>购买商品</a:t>
            </a:r>
            <a:r>
              <a:rPr lang="en-US" altLang="zh-CN" sz="2400"/>
              <a:t>i</a:t>
            </a:r>
            <a:r>
              <a:rPr lang="zh-CN" altLang="en-US" sz="2400"/>
              <a:t>的数量</a:t>
            </a:r>
          </a:p>
          <a:p>
            <a:pPr eaLnBrk="1" hangingPunct="1"/>
            <a:r>
              <a:rPr lang="en-US" altLang="zh-CN" sz="2400"/>
              <a:t>1000</a:t>
            </a:r>
            <a:r>
              <a:rPr lang="zh-CN" altLang="en-US" sz="2400"/>
              <a:t>个顾客，</a:t>
            </a:r>
            <a:r>
              <a:rPr lang="en-US" altLang="zh-CN" sz="2400"/>
              <a:t>10000</a:t>
            </a:r>
            <a:r>
              <a:rPr lang="zh-CN" altLang="en-US" sz="2400"/>
              <a:t>种商品</a:t>
            </a:r>
          </a:p>
          <a:p>
            <a:pPr eaLnBrk="1" hangingPunct="1"/>
            <a:r>
              <a:rPr lang="zh-CN" altLang="en-US" sz="2400"/>
              <a:t>顾客平均购买</a:t>
            </a:r>
            <a:r>
              <a:rPr lang="en-US" altLang="zh-CN" sz="2400"/>
              <a:t>20</a:t>
            </a:r>
            <a:r>
              <a:rPr lang="zh-CN" altLang="en-US" sz="2400"/>
              <a:t>种商品，</a:t>
            </a:r>
            <a:r>
              <a:rPr lang="en-US" altLang="zh-CN" sz="2400"/>
              <a:t>0.2%</a:t>
            </a:r>
            <a:r>
              <a:rPr lang="zh-CN" altLang="en-US" sz="2400"/>
              <a:t>非</a:t>
            </a:r>
            <a:r>
              <a:rPr lang="en-US" altLang="zh-CN" sz="2400"/>
              <a:t>0</a:t>
            </a:r>
            <a:r>
              <a:rPr lang="zh-CN" altLang="en-US" sz="2400"/>
              <a:t>元素！</a:t>
            </a:r>
          </a:p>
          <a:p>
            <a:pPr eaLnBrk="1" hangingPunct="1"/>
            <a:r>
              <a:rPr lang="zh-CN" altLang="en-US" sz="2400"/>
              <a:t>价格矩阵</a:t>
            </a:r>
            <a:r>
              <a:rPr lang="en-US" altLang="zh-CN" sz="2400"/>
              <a:t>price</a:t>
            </a:r>
            <a:r>
              <a:rPr lang="zh-CN" altLang="en-US" sz="2400"/>
              <a:t>：</a:t>
            </a:r>
            <a:r>
              <a:rPr lang="en-US" altLang="zh-CN" sz="2400"/>
              <a:t>10000×1</a:t>
            </a:r>
          </a:p>
          <a:p>
            <a:pPr eaLnBrk="1" hangingPunct="1"/>
            <a:r>
              <a:rPr lang="zh-CN" altLang="en-US" sz="2400"/>
              <a:t>顾客花费矩阵</a:t>
            </a:r>
            <a:r>
              <a:rPr lang="en-US" altLang="zh-CN" sz="2400"/>
              <a:t>spent=purchases</a:t>
            </a:r>
            <a:r>
              <a:rPr lang="en-US" altLang="zh-CN" sz="2400" baseline="30000"/>
              <a:t>T</a:t>
            </a:r>
            <a:r>
              <a:rPr lang="en-US" altLang="zh-CN" sz="2400"/>
              <a:t>*price</a:t>
            </a:r>
          </a:p>
          <a:p>
            <a:pPr eaLnBrk="1" hangingPunct="1"/>
            <a:r>
              <a:rPr lang="zh-CN" altLang="en-US" sz="2400"/>
              <a:t>二维数组描述</a:t>
            </a:r>
          </a:p>
          <a:p>
            <a:pPr lvl="1" eaLnBrk="1" hangingPunct="1"/>
            <a:r>
              <a:rPr lang="en-US" altLang="zh-CN"/>
              <a:t>purchases</a:t>
            </a:r>
            <a:r>
              <a:rPr lang="zh-CN" altLang="en-US"/>
              <a:t>浪费空间</a:t>
            </a:r>
          </a:p>
          <a:p>
            <a:pPr lvl="1" eaLnBrk="1" hangingPunct="1"/>
            <a:r>
              <a:rPr lang="en-US" altLang="zh-CN"/>
              <a:t>spent</a:t>
            </a:r>
            <a:r>
              <a:rPr lang="zh-CN" altLang="en-US"/>
              <a:t>的计算性能差</a:t>
            </a: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FA2330-E9ED-4FE0-8A9D-54E3D287A8F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数组描述：三元组</a:t>
            </a:r>
          </a:p>
        </p:txBody>
      </p:sp>
      <p:pic>
        <p:nvPicPr>
          <p:cNvPr id="105475" name="Picture 5" descr="sparse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85979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6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压缩存储，只保存非</a:t>
            </a:r>
            <a:r>
              <a:rPr lang="en-US" altLang="zh-CN"/>
              <a:t>0</a:t>
            </a:r>
            <a:r>
              <a:rPr lang="zh-CN" altLang="en-US"/>
              <a:t>元素</a:t>
            </a:r>
          </a:p>
        </p:txBody>
      </p:sp>
      <p:sp>
        <p:nvSpPr>
          <p:cNvPr id="1054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8059BE-695D-4B15-95FE-A0D5EF086959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数组描述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3886200"/>
          </a:xfrm>
        </p:spPr>
        <p:txBody>
          <a:bodyPr/>
          <a:lstStyle/>
          <a:p>
            <a:pPr eaLnBrk="1" hangingPunct="1"/>
            <a:r>
              <a:rPr lang="zh-CN" altLang="en-US"/>
              <a:t>非</a:t>
            </a:r>
            <a:r>
              <a:rPr lang="en-US" altLang="zh-CN"/>
              <a:t>0</a:t>
            </a:r>
            <a:r>
              <a:rPr lang="zh-CN" altLang="en-US"/>
              <a:t>元素用三元组表示</a:t>
            </a:r>
            <a:r>
              <a:rPr lang="en-US" altLang="zh-CN"/>
              <a:t>——Term</a:t>
            </a:r>
            <a:r>
              <a:rPr lang="zh-CN" altLang="en-US"/>
              <a:t>对象</a:t>
            </a:r>
          </a:p>
          <a:p>
            <a:pPr eaLnBrk="1" hangingPunct="1"/>
            <a:r>
              <a:rPr lang="zh-CN" altLang="en-US"/>
              <a:t>一维数组保存所有非</a:t>
            </a:r>
            <a:r>
              <a:rPr lang="en-US" altLang="zh-CN"/>
              <a:t>0</a:t>
            </a:r>
            <a:r>
              <a:rPr lang="zh-CN" altLang="en-US"/>
              <a:t>元素</a:t>
            </a:r>
            <a:r>
              <a:rPr lang="en-US" altLang="zh-CN"/>
              <a:t>——</a:t>
            </a:r>
            <a:r>
              <a:rPr lang="zh-CN" altLang="en-US"/>
              <a:t>行主顺序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 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class Term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row, 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T value;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};</a:t>
            </a: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EA4EC5-39D0-4E82-9688-D159FF582593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与简单二维数组的性能对比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空间复杂性</a:t>
            </a:r>
          </a:p>
          <a:p>
            <a:pPr lvl="1" eaLnBrk="1" hangingPunct="1"/>
            <a:r>
              <a:rPr lang="zh-CN" altLang="en-US" dirty="0"/>
              <a:t>每个元素：</a:t>
            </a:r>
            <a:r>
              <a:rPr lang="en-US" altLang="zh-CN" dirty="0"/>
              <a:t>2*</a:t>
            </a:r>
            <a:r>
              <a:rPr lang="en-US" altLang="zh-CN" dirty="0" err="1"/>
              <a:t>sizeof</a:t>
            </a:r>
            <a:r>
              <a:rPr lang="en-US" altLang="zh-CN" dirty="0"/>
              <a:t>(int)+</a:t>
            </a:r>
            <a:r>
              <a:rPr lang="en-US" altLang="zh-CN" dirty="0" err="1"/>
              <a:t>sizeof</a:t>
            </a:r>
            <a:r>
              <a:rPr lang="en-US" altLang="zh-CN" dirty="0"/>
              <a:t>(T)</a:t>
            </a:r>
          </a:p>
          <a:p>
            <a:pPr lvl="1" eaLnBrk="1" hangingPunct="1"/>
            <a:r>
              <a:rPr lang="en-US" altLang="zh-CN" dirty="0"/>
              <a:t>240000</a:t>
            </a:r>
            <a:r>
              <a:rPr lang="zh-CN" altLang="en-US" dirty="0"/>
              <a:t>：</a:t>
            </a:r>
            <a:r>
              <a:rPr lang="en-US" altLang="zh-CN" dirty="0"/>
              <a:t>40000000</a:t>
            </a:r>
            <a:r>
              <a:rPr lang="zh-CN" altLang="en-US" dirty="0"/>
              <a:t>，节省</a:t>
            </a:r>
            <a:r>
              <a:rPr lang="en-US" altLang="zh-CN" dirty="0"/>
              <a:t>99.4%</a:t>
            </a:r>
            <a:r>
              <a:rPr lang="zh-CN" altLang="en-US" dirty="0"/>
              <a:t>！</a:t>
            </a:r>
          </a:p>
          <a:p>
            <a:pPr eaLnBrk="1" hangingPunct="1"/>
            <a:r>
              <a:rPr lang="zh-CN" altLang="en-US" dirty="0"/>
              <a:t>时间复杂性</a:t>
            </a:r>
          </a:p>
          <a:p>
            <a:pPr lvl="1" eaLnBrk="1" hangingPunct="1"/>
            <a:r>
              <a:rPr lang="en-US" altLang="zh-CN" dirty="0">
                <a:latin typeface="Meiryo" pitchFamily="34" charset="-128"/>
                <a:ea typeface="Meiryo" pitchFamily="34" charset="-128"/>
              </a:rPr>
              <a:t>Store</a:t>
            </a:r>
            <a:r>
              <a:rPr lang="zh-CN" altLang="en-US" dirty="0">
                <a:latin typeface="Meiryo" pitchFamily="34" charset="-128"/>
                <a:ea typeface="Meiryo" pitchFamily="34" charset="-128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Meiryo" pitchFamily="34" charset="-128"/>
                <a:ea typeface="Meiryo" pitchFamily="34" charset="-128"/>
              </a:rPr>
              <a:t>O</a:t>
            </a:r>
            <a:r>
              <a:rPr lang="en-US" altLang="zh-CN" dirty="0">
                <a:latin typeface="Meiryo" pitchFamily="34" charset="-128"/>
                <a:ea typeface="Meiryo" pitchFamily="34" charset="-128"/>
              </a:rPr>
              <a:t>(</a:t>
            </a:r>
            <a:r>
              <a:rPr lang="zh-CN" altLang="en-US" dirty="0">
                <a:latin typeface="Meiryo" pitchFamily="34" charset="-128"/>
                <a:ea typeface="Meiryo" pitchFamily="34" charset="-128"/>
              </a:rPr>
              <a:t>非</a:t>
            </a:r>
            <a:r>
              <a:rPr lang="en-US" altLang="zh-CN" dirty="0">
                <a:latin typeface="Meiryo" pitchFamily="34" charset="-128"/>
                <a:ea typeface="Meiryo" pitchFamily="34" charset="-128"/>
              </a:rPr>
              <a:t>0</a:t>
            </a:r>
            <a:r>
              <a:rPr lang="zh-CN" altLang="en-US" dirty="0">
                <a:latin typeface="Meiryo" pitchFamily="34" charset="-128"/>
                <a:ea typeface="Meiryo" pitchFamily="34" charset="-128"/>
              </a:rPr>
              <a:t>元素数目</a:t>
            </a:r>
            <a:r>
              <a:rPr lang="en-US" altLang="zh-CN" dirty="0">
                <a:latin typeface="Meiryo" pitchFamily="34" charset="-128"/>
                <a:ea typeface="Meiryo" pitchFamily="34" charset="-128"/>
              </a:rPr>
              <a:t>)</a:t>
            </a:r>
          </a:p>
          <a:p>
            <a:pPr lvl="1" eaLnBrk="1" hangingPunct="1"/>
            <a:r>
              <a:rPr lang="en-US" altLang="zh-CN" dirty="0">
                <a:latin typeface="Meiryo" pitchFamily="34" charset="-128"/>
                <a:ea typeface="Meiryo" pitchFamily="34" charset="-128"/>
              </a:rPr>
              <a:t>Retrieve</a:t>
            </a:r>
            <a:r>
              <a:rPr lang="zh-CN" altLang="en-US" dirty="0">
                <a:latin typeface="Meiryo" pitchFamily="34" charset="-128"/>
                <a:ea typeface="Meiryo" pitchFamily="34" charset="-128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Meiryo" pitchFamily="34" charset="-128"/>
                <a:ea typeface="Meiryo" pitchFamily="34" charset="-128"/>
              </a:rPr>
              <a:t>O</a:t>
            </a:r>
            <a:r>
              <a:rPr lang="en-US" altLang="zh-CN" dirty="0">
                <a:latin typeface="Meiryo" pitchFamily="34" charset="-128"/>
                <a:ea typeface="Meiryo" pitchFamily="34" charset="-128"/>
              </a:rPr>
              <a:t>(log(</a:t>
            </a:r>
            <a:r>
              <a:rPr lang="zh-CN" altLang="en-US" dirty="0">
                <a:latin typeface="Meiryo" pitchFamily="34" charset="-128"/>
                <a:ea typeface="Meiryo" pitchFamily="34" charset="-128"/>
              </a:rPr>
              <a:t>非</a:t>
            </a:r>
            <a:r>
              <a:rPr lang="en-US" altLang="zh-CN" dirty="0">
                <a:latin typeface="Meiryo" pitchFamily="34" charset="-128"/>
                <a:ea typeface="Meiryo" pitchFamily="34" charset="-128"/>
              </a:rPr>
              <a:t>0</a:t>
            </a:r>
            <a:r>
              <a:rPr lang="zh-CN" altLang="en-US" dirty="0">
                <a:latin typeface="Meiryo" pitchFamily="34" charset="-128"/>
                <a:ea typeface="Meiryo" pitchFamily="34" charset="-128"/>
              </a:rPr>
              <a:t>元素数目</a:t>
            </a:r>
            <a:r>
              <a:rPr lang="en-US" altLang="zh-CN" dirty="0">
                <a:latin typeface="Meiryo" pitchFamily="34" charset="-128"/>
                <a:ea typeface="Meiryo" pitchFamily="34" charset="-128"/>
              </a:rPr>
              <a:t>))</a:t>
            </a:r>
          </a:p>
          <a:p>
            <a:pPr lvl="1" eaLnBrk="1" hangingPunct="1"/>
            <a:r>
              <a:rPr lang="zh-CN" altLang="en-US" dirty="0"/>
              <a:t>但是，转置、加、乘</a:t>
            </a:r>
            <a:r>
              <a:rPr lang="en-US" altLang="zh-CN" dirty="0"/>
              <a:t>…</a:t>
            </a:r>
            <a:r>
              <a:rPr lang="zh-CN" altLang="en-US" dirty="0"/>
              <a:t>显著提高性能！</a:t>
            </a: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D8CBE7-D16A-4A11-B134-3CE70F165E23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SparseMatrix</a:t>
            </a:r>
            <a:r>
              <a:rPr lang="zh-CN" altLang="en-US"/>
              <a:t>类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class SparseMatrix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friend ostream&amp; operator&lt;&lt;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(ostream&amp;, const SparseMatrix&lt;T&gt;&amp;);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friend istream&amp; operator&gt;&gt;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(istream&amp;, SparseMatrix&lt;T&gt;&amp;);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SparseMatrix(int maxTerms = 10);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~SparseMatrix() {delete [] a;}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void Transpose(SparseMatrix&lt;T&gt; &amp;b) const;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void Add(const SparseMatrix&lt;T&gt; &amp;b, SparseMatrix&lt;T&gt; &amp;c) const;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03FB4E-12EF-415F-9392-A4AC4B8324B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85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SparseMatrix</a:t>
            </a:r>
            <a:r>
              <a:rPr lang="zh-CN" altLang="en-US"/>
              <a:t>类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void Append(const Term&lt;T&gt;&amp; t);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rows, cols;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matrix dimensions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int terms;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current number of nonzero terms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Term&lt;T&gt; *a;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// term array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int MaxTerms;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size of array a;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5B3AD7-7208-45EC-824C-D0FF51FEA8B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86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SparseMatrix&lt;T&gt;::SparseMatrix(int maxTerms)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// Sparse matrix constructor.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if (maxTerms &lt; 1) throw BadInitializers();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MaxTerms = maxTerms;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a = new Term&lt;T&gt; [MaxTerms];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   terms = rows = cols = 0;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360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3EF5A5-5F1B-4C99-A9DC-B7726400352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输出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 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ostream&amp; operator&lt;&lt;(ostream&amp; out,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         const SparseMatrix&lt;T&gt;&amp; x)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Put *this in output stream.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out &lt;&lt; "rows = " &lt;&lt; x.rows &lt;&lt; " columns = "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&lt;&lt; x.cols  &lt;&lt; endl;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out &lt;&lt; "nonzero terms = " &lt;&lt; x.terms &lt;&lt; endl;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(int i = 0; i &lt; x.terms; i++)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out &lt;&lt; "a(" &lt;&lt; x.a[i].row &lt;&lt; ',' &lt;&lt; x.a[i].col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&lt;&lt; ") = " &lt;&lt; x.a[i].value &lt;&lt; endl;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out;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/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ltGray">
          <a:xfrm>
            <a:off x="6365875" y="5581650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(terms)</a:t>
            </a:r>
          </a:p>
        </p:txBody>
      </p:sp>
      <p:sp>
        <p:nvSpPr>
          <p:cNvPr id="11162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F61E9C-AB65-4307-AEF8-61E049C88F43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istream&amp; operator&gt;&gt;(istream&amp; in, SparseMatrix&lt;T&gt;&amp; x)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Input a sparse matrix.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cout &lt;&lt; "Enter number of rows, columns, and terms"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&lt;&lt; endl;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in &gt;&gt; x.rows &gt;&gt; x.cols &gt;&gt; x.terms;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(x.terms &gt; x.MaxTerms) throw NoMem();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for (int i = 0; i &lt; x.terms; i++) 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cout &lt;&lt; "Enter row, column, and value of term "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     &lt;&lt; (i + 1) &lt;&lt; endl;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 &gt;&gt; x.a[i].row &gt;&gt; x.a[i].col &gt;&gt; x.a[i].value;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return in;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2000"/>
          </a:p>
        </p:txBody>
      </p:sp>
      <p:sp>
        <p:nvSpPr>
          <p:cNvPr id="112644" name="Text Box 5"/>
          <p:cNvSpPr txBox="1">
            <a:spLocks noChangeArrowheads="1"/>
          </p:cNvSpPr>
          <p:nvPr/>
        </p:nvSpPr>
        <p:spPr bwMode="ltGray">
          <a:xfrm>
            <a:off x="6724650" y="5761038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(terms)</a:t>
            </a:r>
          </a:p>
        </p:txBody>
      </p:sp>
      <p:sp>
        <p:nvSpPr>
          <p:cNvPr id="11264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B83571-2E5D-4551-9C64-DF2A9C9AEA8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89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371600"/>
            <a:ext cx="8150225" cy="4757738"/>
          </a:xfrm>
        </p:spPr>
        <p:txBody>
          <a:bodyPr/>
          <a:lstStyle/>
          <a:p>
            <a:pPr eaLnBrk="1" hangingPunct="1"/>
            <a:r>
              <a:rPr lang="zh-CN" altLang="en-US"/>
              <a:t>接下来一周每天的高温（摄氏度数）：</a:t>
            </a:r>
          </a:p>
          <a:p>
            <a:pPr lvl="1" eaLnBrk="1" hangingPunct="1"/>
            <a:r>
              <a:rPr lang="en-US" altLang="zh-CN"/>
              <a:t>high={(sunday, 10), (monday, 12), (tuesday, 9), (wednesday, 10), (thursday, 13), (friday, 13), (saturday,12)}</a:t>
            </a:r>
          </a:p>
          <a:p>
            <a:pPr lvl="1" eaLnBrk="1" hangingPunct="1"/>
            <a:r>
              <a:rPr lang="zh-CN" altLang="en-US">
                <a:solidFill>
                  <a:srgbClr val="0000CC"/>
                </a:solidFill>
              </a:rPr>
              <a:t>数据对：</a:t>
            </a: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olidFill>
                  <a:srgbClr val="0000CC"/>
                </a:solidFill>
              </a:rPr>
              <a:t>日期名</a:t>
            </a:r>
            <a:r>
              <a:rPr lang="en-US" altLang="zh-CN">
                <a:solidFill>
                  <a:srgbClr val="0000CC"/>
                </a:solidFill>
              </a:rPr>
              <a:t>—</a:t>
            </a:r>
            <a:r>
              <a:rPr lang="zh-CN" altLang="en-US">
                <a:solidFill>
                  <a:srgbClr val="0000CC"/>
                </a:solidFill>
              </a:rPr>
              <a:t>索引</a:t>
            </a:r>
            <a:r>
              <a:rPr lang="en-US" altLang="zh-CN">
                <a:solidFill>
                  <a:srgbClr val="0000CC"/>
                </a:solidFill>
              </a:rPr>
              <a:t>,</a:t>
            </a:r>
            <a:r>
              <a:rPr lang="zh-CN" altLang="en-US">
                <a:solidFill>
                  <a:srgbClr val="0000CC"/>
                </a:solidFill>
              </a:rPr>
              <a:t>当天温度</a:t>
            </a:r>
            <a:r>
              <a:rPr lang="en-US" altLang="zh-CN">
                <a:solidFill>
                  <a:srgbClr val="0000CC"/>
                </a:solidFill>
              </a:rPr>
              <a:t>—</a:t>
            </a:r>
            <a:r>
              <a:rPr lang="zh-CN" altLang="en-US">
                <a:solidFill>
                  <a:srgbClr val="0000CC"/>
                </a:solidFill>
              </a:rPr>
              <a:t>值</a:t>
            </a:r>
            <a:r>
              <a:rPr lang="en-US" altLang="zh-CN">
                <a:solidFill>
                  <a:srgbClr val="0000CC"/>
                </a:solidFill>
              </a:rPr>
              <a:t>)</a:t>
            </a:r>
          </a:p>
          <a:p>
            <a:pPr lvl="1" eaLnBrk="1" hangingPunct="1"/>
            <a:r>
              <a:rPr lang="zh-CN" altLang="en-US"/>
              <a:t>将</a:t>
            </a:r>
            <a:r>
              <a:rPr lang="en-US" altLang="zh-CN"/>
              <a:t>monday</a:t>
            </a:r>
            <a:r>
              <a:rPr lang="zh-CN" altLang="en-US"/>
              <a:t>的温度改为</a:t>
            </a:r>
            <a:r>
              <a:rPr lang="en-US" altLang="zh-CN"/>
              <a:t>15</a:t>
            </a:r>
            <a:r>
              <a:rPr lang="zh-CN" altLang="en-US"/>
              <a:t>：</a:t>
            </a:r>
            <a:r>
              <a:rPr lang="en-US" altLang="zh-CN">
                <a:solidFill>
                  <a:srgbClr val="0000CC"/>
                </a:solidFill>
              </a:rPr>
              <a:t>Store(monday, 15)</a:t>
            </a:r>
          </a:p>
          <a:p>
            <a:pPr lvl="1" eaLnBrk="1" hangingPunct="1"/>
            <a:r>
              <a:rPr lang="zh-CN" altLang="en-US"/>
              <a:t>获得</a:t>
            </a:r>
            <a:r>
              <a:rPr lang="en-US" altLang="zh-CN"/>
              <a:t>friday</a:t>
            </a:r>
            <a:r>
              <a:rPr lang="zh-CN" altLang="en-US"/>
              <a:t>的温度：</a:t>
            </a:r>
            <a:r>
              <a:rPr lang="en-US" altLang="zh-CN">
                <a:solidFill>
                  <a:srgbClr val="0000CC"/>
                </a:solidFill>
              </a:rPr>
              <a:t>Retrieve(friday)</a:t>
            </a:r>
          </a:p>
          <a:p>
            <a:pPr lvl="1" eaLnBrk="1" hangingPunct="1"/>
            <a:r>
              <a:rPr lang="zh-CN" altLang="en-US"/>
              <a:t>另一种描述：</a:t>
            </a:r>
            <a:br>
              <a:rPr lang="zh-CN" altLang="en-US"/>
            </a:br>
            <a:r>
              <a:rPr lang="en-US" altLang="zh-CN"/>
              <a:t>high={(0,10), (1,12), (2,9), (3,10), (4,13), (5,13), (6,12)}</a:t>
            </a:r>
            <a:br>
              <a:rPr lang="en-US" altLang="zh-CN"/>
            </a:br>
            <a:r>
              <a:rPr lang="zh-CN" altLang="en-US">
                <a:solidFill>
                  <a:srgbClr val="0000FF"/>
                </a:solidFill>
              </a:rPr>
              <a:t>日期名</a:t>
            </a:r>
            <a:r>
              <a:rPr lang="zh-CN" altLang="en-US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CN" altLang="en-US">
                <a:solidFill>
                  <a:srgbClr val="0000FF"/>
                </a:solidFill>
              </a:rPr>
              <a:t>数值</a:t>
            </a:r>
            <a:r>
              <a:rPr lang="zh-CN" altLang="en-US">
                <a:solidFill>
                  <a:srgbClr val="0000FF"/>
                </a:solidFill>
                <a:sym typeface="Wingdings" pitchFamily="2" charset="2"/>
              </a:rPr>
              <a:t>索引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6E2BDD-1FCC-4BE0-977E-348EF91C4550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矩阵转置算法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dirty="0"/>
              <a:t>转置矩阵：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</a:rPr>
              <a:t>M’(</a:t>
            </a:r>
            <a:r>
              <a:rPr lang="en-US" altLang="zh-CN" dirty="0" err="1">
                <a:latin typeface="Agency FB" panose="020B0503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</a:rPr>
              <a:t>, j) = M(j, </a:t>
            </a:r>
            <a:r>
              <a:rPr lang="en-US" altLang="zh-CN" dirty="0" err="1">
                <a:latin typeface="Agency FB" panose="020B0503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</a:rPr>
              <a:t>M’</a:t>
            </a:r>
            <a:r>
              <a:rPr lang="zh-CN" alt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的第</a:t>
            </a:r>
            <a:r>
              <a:rPr lang="en-US" altLang="zh-CN" dirty="0" err="1">
                <a:latin typeface="Agency FB" panose="020B0503020202020204" pitchFamily="34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行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</a:rPr>
              <a:t>——M</a:t>
            </a:r>
            <a:r>
              <a:rPr lang="zh-CN" alt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的第</a:t>
            </a:r>
            <a:r>
              <a:rPr lang="en-US" altLang="zh-CN" dirty="0" err="1">
                <a:latin typeface="Agency FB" panose="020B0503020202020204" pitchFamily="34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列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  <a:latin typeface="Agency FB" panose="020B0503020202020204" pitchFamily="34" charset="0"/>
                <a:cs typeface="Times New Roman" panose="02020603050405020304" pitchFamily="18" charset="0"/>
              </a:rPr>
              <a:t>M’</a:t>
            </a:r>
            <a:r>
              <a:rPr lang="zh-CN" altLang="en-US" dirty="0">
                <a:highlight>
                  <a:srgbClr val="FFFF00"/>
                </a:highlight>
                <a:latin typeface="Agency FB" panose="020B0503020202020204" pitchFamily="34" charset="0"/>
                <a:cs typeface="Times New Roman" panose="02020603050405020304" pitchFamily="18" charset="0"/>
              </a:rPr>
              <a:t>行主次序存储</a:t>
            </a:r>
            <a:r>
              <a:rPr lang="en-US" altLang="zh-CN" dirty="0">
                <a:highlight>
                  <a:srgbClr val="FFFF00"/>
                </a:highlight>
                <a:latin typeface="Agency FB" panose="020B0503020202020204" pitchFamily="34" charset="0"/>
                <a:cs typeface="Times New Roman" panose="02020603050405020304" pitchFamily="18" charset="0"/>
              </a:rPr>
              <a:t>——M</a:t>
            </a:r>
            <a:r>
              <a:rPr lang="zh-CN" altLang="en-US" dirty="0">
                <a:highlight>
                  <a:srgbClr val="FFFF00"/>
                </a:highlight>
                <a:latin typeface="Agency FB" panose="020B0503020202020204" pitchFamily="34" charset="0"/>
                <a:cs typeface="Times New Roman" panose="02020603050405020304" pitchFamily="18" charset="0"/>
              </a:rPr>
              <a:t>的列主次序存储</a:t>
            </a:r>
          </a:p>
          <a:p>
            <a:pPr lvl="1" eaLnBrk="1" hangingPunct="1"/>
            <a:r>
              <a:rPr lang="zh-CN" alt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关键：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</a:rPr>
              <a:t>M(</a:t>
            </a:r>
            <a:r>
              <a:rPr lang="en-US" altLang="zh-CN" dirty="0" err="1">
                <a:latin typeface="Agency FB" panose="020B0503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</a:rPr>
              <a:t>, j)</a:t>
            </a:r>
            <a:r>
              <a:rPr lang="zh-CN" alt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在列主次序中排在第几个位置？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目前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是行主次序保存，无法直接获得此排位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先求</a:t>
            </a:r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的第</a:t>
            </a:r>
            <a:r>
              <a:rPr lang="en-US" altLang="zh-CN" dirty="0" err="1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列（</a:t>
            </a:r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M’</a:t>
            </a:r>
            <a:r>
              <a:rPr lang="zh-CN" altLang="en-US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的第</a:t>
            </a:r>
            <a:r>
              <a:rPr lang="en-US" altLang="zh-CN" dirty="0" err="1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行）从第几个位置开始？</a:t>
            </a:r>
            <a:r>
              <a:rPr lang="zh-CN" altLang="en-US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  <a:sym typeface="Wingdings" pitchFamily="2" charset="2"/>
              </a:rPr>
              <a:t>遍历</a:t>
            </a:r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  <a:sym typeface="Wingdings" pitchFamily="2" charset="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  <a:sym typeface="Wingdings" pitchFamily="2" charset="2"/>
              </a:rPr>
              <a:t>的元素，统计每列元素数目</a:t>
            </a:r>
            <a:r>
              <a:rPr lang="en-US" altLang="zh-CN" dirty="0" err="1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  <a:sym typeface="Wingdings" pitchFamily="2" charset="2"/>
              </a:rPr>
              <a:t>ColSize</a:t>
            </a:r>
            <a:endParaRPr lang="en-US" altLang="zh-CN" dirty="0">
              <a:solidFill>
                <a:srgbClr val="0000FF"/>
              </a:solidFill>
              <a:latin typeface="Agency FB" panose="020B0503020202020204" pitchFamily="34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EEB581-2A9A-408F-8538-02605C43288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90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矩阵转置算法（续）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Wingdings" pitchFamily="2" charset="2"/>
              </a:rPr>
              <a:t>于是，</a:t>
            </a:r>
            <a:r>
              <a:rPr lang="en-US" altLang="zh-CN" dirty="0">
                <a:latin typeface="Agency FB" panose="020B0503020202020204" pitchFamily="34" charset="0"/>
                <a:sym typeface="Wingdings" pitchFamily="2" charset="2"/>
              </a:rPr>
              <a:t>M’</a:t>
            </a:r>
            <a:r>
              <a:rPr lang="zh-CN" altLang="en-US" dirty="0">
                <a:latin typeface="Agency FB" panose="020B0503020202020204" pitchFamily="34" charset="0"/>
                <a:sym typeface="Wingdings" pitchFamily="2" charset="2"/>
              </a:rPr>
              <a:t>每行（第一个元素）的起始位置</a:t>
            </a:r>
            <a:r>
              <a:rPr lang="en-US" altLang="zh-CN" dirty="0" err="1">
                <a:latin typeface="Agency FB" panose="020B0503020202020204" pitchFamily="34" charset="0"/>
                <a:sym typeface="Wingdings" pitchFamily="2" charset="2"/>
              </a:rPr>
              <a:t>RowNext</a:t>
            </a:r>
            <a:endParaRPr lang="en-US" altLang="zh-CN" dirty="0">
              <a:latin typeface="Agency FB" panose="020B0503020202020204" pitchFamily="34" charset="0"/>
              <a:sym typeface="Wingdings" pitchFamily="2" charset="2"/>
            </a:endParaRPr>
          </a:p>
          <a:p>
            <a:pPr lvl="1" eaLnBrk="1" hangingPunct="1"/>
            <a:r>
              <a:rPr lang="en-US" altLang="zh-CN" dirty="0" err="1"/>
              <a:t>RowNext</a:t>
            </a:r>
            <a:r>
              <a:rPr lang="en-US" altLang="zh-CN" dirty="0"/>
              <a:t>[0]=0</a:t>
            </a:r>
            <a:br>
              <a:rPr lang="en-US" altLang="zh-CN" dirty="0"/>
            </a:br>
            <a:r>
              <a:rPr lang="en-US" altLang="zh-CN" dirty="0" err="1"/>
              <a:t>RowNext</a:t>
            </a:r>
            <a:r>
              <a:rPr lang="en-US" altLang="zh-CN" dirty="0"/>
              <a:t>[1]=</a:t>
            </a:r>
            <a:r>
              <a:rPr lang="en-US" altLang="zh-CN" dirty="0" err="1"/>
              <a:t>ColSize</a:t>
            </a:r>
            <a:r>
              <a:rPr lang="en-US" altLang="zh-CN" dirty="0"/>
              <a:t>[0]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en-US" altLang="zh-CN" dirty="0" err="1"/>
              <a:t>RowNext</a:t>
            </a:r>
            <a:r>
              <a:rPr lang="en-US" altLang="zh-CN" dirty="0"/>
              <a:t>[2]=</a:t>
            </a:r>
            <a:r>
              <a:rPr lang="en-US" altLang="zh-CN" dirty="0" err="1"/>
              <a:t>RowNext</a:t>
            </a:r>
            <a:r>
              <a:rPr lang="en-US" altLang="zh-CN" dirty="0"/>
              <a:t>[1]+</a:t>
            </a:r>
            <a:r>
              <a:rPr lang="en-US" altLang="zh-CN" dirty="0" err="1"/>
              <a:t>ColSize</a:t>
            </a:r>
            <a:r>
              <a:rPr lang="en-US" altLang="zh-CN" dirty="0"/>
              <a:t>[1]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en-US" altLang="zh-CN" dirty="0" err="1"/>
              <a:t>RowNext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RowNext</a:t>
            </a:r>
            <a:r>
              <a:rPr lang="en-US" altLang="zh-CN" dirty="0"/>
              <a:t>[i-1]+</a:t>
            </a:r>
            <a:r>
              <a:rPr lang="en-US" altLang="zh-CN" dirty="0" err="1"/>
              <a:t>ColSize</a:t>
            </a:r>
            <a:r>
              <a:rPr lang="en-US" altLang="zh-CN" dirty="0"/>
              <a:t>[i-1]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转置算法</a:t>
            </a:r>
          </a:p>
          <a:p>
            <a:pPr lvl="1" eaLnBrk="1" hangingPunct="1"/>
            <a:r>
              <a:rPr lang="zh-CN" altLang="en-US" dirty="0">
                <a:latin typeface="Agency FB" panose="020B0503020202020204" pitchFamily="34" charset="0"/>
              </a:rPr>
              <a:t>扫描数组</a:t>
            </a:r>
            <a:r>
              <a:rPr lang="en-US" altLang="zh-CN" dirty="0">
                <a:latin typeface="Agency FB" panose="020B0503020202020204" pitchFamily="34" charset="0"/>
              </a:rPr>
              <a:t>——</a:t>
            </a:r>
            <a:r>
              <a:rPr lang="zh-CN" altLang="en-US" dirty="0">
                <a:latin typeface="Agency FB" panose="020B0503020202020204" pitchFamily="34" charset="0"/>
              </a:rPr>
              <a:t>行主顺序扫描矩阵元素</a:t>
            </a:r>
            <a:r>
              <a:rPr lang="en-US" altLang="zh-CN" dirty="0">
                <a:latin typeface="Agency FB" panose="020B0503020202020204" pitchFamily="34" charset="0"/>
              </a:rPr>
              <a:t>M(</a:t>
            </a:r>
            <a:r>
              <a:rPr lang="en-US" altLang="zh-CN" dirty="0" err="1">
                <a:latin typeface="Agency FB" panose="020B0503020202020204" pitchFamily="34" charset="0"/>
              </a:rPr>
              <a:t>i</a:t>
            </a:r>
            <a:r>
              <a:rPr lang="en-US" altLang="zh-CN" dirty="0">
                <a:latin typeface="Agency FB" panose="020B0503020202020204" pitchFamily="34" charset="0"/>
              </a:rPr>
              <a:t>, j)</a:t>
            </a:r>
          </a:p>
          <a:p>
            <a:pPr lvl="2" eaLnBrk="1" hangingPunct="1"/>
            <a:r>
              <a:rPr lang="zh-CN" altLang="en-US" dirty="0">
                <a:latin typeface="Agency FB" panose="020B0503020202020204" pitchFamily="34" charset="0"/>
              </a:rPr>
              <a:t>保存到</a:t>
            </a:r>
            <a:r>
              <a:rPr lang="en-US" altLang="zh-CN" dirty="0">
                <a:latin typeface="Agency FB" panose="020B0503020202020204" pitchFamily="34" charset="0"/>
              </a:rPr>
              <a:t>M’</a:t>
            </a:r>
            <a:r>
              <a:rPr lang="zh-CN" altLang="en-US" dirty="0">
                <a:latin typeface="Agency FB" panose="020B0503020202020204" pitchFamily="34" charset="0"/>
              </a:rPr>
              <a:t>的</a:t>
            </a:r>
            <a:r>
              <a:rPr lang="en-US" altLang="zh-CN" dirty="0" err="1">
                <a:latin typeface="Agency FB" panose="020B0503020202020204" pitchFamily="34" charset="0"/>
              </a:rPr>
              <a:t>RowNext</a:t>
            </a:r>
            <a:r>
              <a:rPr lang="en-US" altLang="zh-CN" dirty="0">
                <a:latin typeface="Agency FB" panose="020B0503020202020204" pitchFamily="34" charset="0"/>
              </a:rPr>
              <a:t>[j]</a:t>
            </a:r>
            <a:r>
              <a:rPr lang="zh-CN" altLang="en-US" dirty="0">
                <a:latin typeface="Agency FB" panose="020B0503020202020204" pitchFamily="34" charset="0"/>
              </a:rPr>
              <a:t>处</a:t>
            </a:r>
          </a:p>
          <a:p>
            <a:pPr lvl="2" eaLnBrk="1" hangingPunct="1"/>
            <a:r>
              <a:rPr lang="en-US" altLang="zh-CN" dirty="0" err="1">
                <a:latin typeface="Agency FB" panose="020B0503020202020204" pitchFamily="34" charset="0"/>
              </a:rPr>
              <a:t>RowNext</a:t>
            </a:r>
            <a:r>
              <a:rPr lang="en-US" altLang="zh-CN" dirty="0">
                <a:latin typeface="Agency FB" panose="020B0503020202020204" pitchFamily="34" charset="0"/>
              </a:rPr>
              <a:t>[j]++</a:t>
            </a: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A05A2F-664F-4BFB-801D-0AAA14C61586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91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矩阵转置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void SparseMatrix&lt;T&gt;::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Transpose(SparseMatrix&lt;T&gt; &amp;b) const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b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保存转置结果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8000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// make sure b has enough space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(terms &gt; b.MaxTerms) throw NoMem();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set transpose characteristics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b.cols = rows;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b.rows = cols;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b.terms = terms;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F686E4-3EFC-4375-894A-A02B42A47BBC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92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矩阵转置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</a:rPr>
              <a:t>// initialize to compute transpose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int *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ColSize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, *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RowNext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ColSize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 = new int[cols + 1];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RowNext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 = new int[cols + 1];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000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</a:rPr>
              <a:t>// find number of entries in each column of *this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 = 1;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 &lt;= cols;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++) 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</a:rPr>
              <a:t>// initialize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ColSize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] = 0;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</a:rPr>
              <a:t>  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 &lt; terms;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++) 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Tahoma" pitchFamily="34" charset="0"/>
              </a:rPr>
              <a:t>计算每列元素数目</a:t>
            </a:r>
            <a:endParaRPr lang="zh-CN" altLang="en-US" sz="2000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ColSize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[a[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].col]++;  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1800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ltGray">
          <a:xfrm>
            <a:off x="5486400" y="609600"/>
            <a:ext cx="289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原矩阵每列非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元素数目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ltGray">
          <a:xfrm flipH="1">
            <a:off x="2362200" y="914400"/>
            <a:ext cx="3200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ltGray">
          <a:xfrm>
            <a:off x="5715000" y="1219200"/>
            <a:ext cx="289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转置矩阵每行中，下一个非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元素在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中位置</a:t>
            </a: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ltGray">
          <a:xfrm flipH="1">
            <a:off x="3962400" y="1447800"/>
            <a:ext cx="19050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4" name="Text Box 4"/>
          <p:cNvSpPr txBox="1">
            <a:spLocks noChangeArrowheads="1"/>
          </p:cNvSpPr>
          <p:nvPr/>
        </p:nvSpPr>
        <p:spPr bwMode="ltGray">
          <a:xfrm>
            <a:off x="5468938" y="5402263"/>
            <a:ext cx="2895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原矩阵中的非零元素列表</a:t>
            </a:r>
          </a:p>
        </p:txBody>
      </p:sp>
      <p:sp>
        <p:nvSpPr>
          <p:cNvPr id="116745" name="Line 5"/>
          <p:cNvSpPr>
            <a:spLocks noChangeShapeType="1"/>
          </p:cNvSpPr>
          <p:nvPr/>
        </p:nvSpPr>
        <p:spPr bwMode="ltGray">
          <a:xfrm flipH="1" flipV="1">
            <a:off x="2419350" y="4881563"/>
            <a:ext cx="3049588" cy="700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604BDE-3ED3-4E10-809E-430BAA50E16D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93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矩阵转置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计算转置矩阵每行（原矩阵每列）第一个元素在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b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中位置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第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i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行起始位置：行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1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元素数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+…+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行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i-1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元素数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RowNext[1] = 0;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 = 2; i &lt;= cols; i++)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RowNext[i] = RowNext[i - 1] + ColSize[i - 1];  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perform the transpose copying from *this to b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for (i = 0; i &lt; terms; i++)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int j = RowNext[a[i].col]++; 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a[i]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在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b</a:t>
            </a: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中位置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b.a[j].row = a[i].col;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b.a[j].col = a[i].row;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b.a[j].value = a[i].value;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8BEF8F-3DDE-422E-A5F8-210B3A2C9E0E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94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</a:t>
            </a:r>
          </a:p>
        </p:txBody>
      </p:sp>
      <p:graphicFrame>
        <p:nvGraphicFramePr>
          <p:cNvPr id="889017" name="Group 185"/>
          <p:cNvGraphicFramePr>
            <a:graphicFrameLocks noGrp="1"/>
          </p:cNvGraphicFramePr>
          <p:nvPr/>
        </p:nvGraphicFramePr>
        <p:xfrm>
          <a:off x="1979613" y="2852738"/>
          <a:ext cx="5181600" cy="1752600"/>
        </p:xfrm>
        <a:graphic>
          <a:graphicData uri="http://schemas.openxmlformats.org/drawingml/2006/table">
            <a:tbl>
              <a:tblPr/>
              <a:tblGrid>
                <a:gridCol w="143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9315" name="Group 483"/>
          <p:cNvGraphicFramePr>
            <a:graphicFrameLocks noGrp="1"/>
          </p:cNvGraphicFramePr>
          <p:nvPr/>
        </p:nvGraphicFramePr>
        <p:xfrm>
          <a:off x="250825" y="4919663"/>
          <a:ext cx="1152525" cy="18288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89335" name="Group 503"/>
          <p:cNvGraphicFramePr>
            <a:graphicFrameLocks noGrp="1"/>
          </p:cNvGraphicFramePr>
          <p:nvPr/>
        </p:nvGraphicFramePr>
        <p:xfrm>
          <a:off x="1400175" y="4914900"/>
          <a:ext cx="7534275" cy="45720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9327" name="Group 495"/>
          <p:cNvGraphicFramePr>
            <a:graphicFrameLocks noGrp="1"/>
          </p:cNvGraphicFramePr>
          <p:nvPr/>
        </p:nvGraphicFramePr>
        <p:xfrm>
          <a:off x="3913188" y="5370513"/>
          <a:ext cx="835025" cy="137160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9191" name="Rectangle 359"/>
          <p:cNvSpPr>
            <a:spLocks noChangeArrowheads="1"/>
          </p:cNvSpPr>
          <p:nvPr/>
        </p:nvSpPr>
        <p:spPr bwMode="ltGray">
          <a:xfrm>
            <a:off x="4875213" y="4062413"/>
            <a:ext cx="3286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6400" tIns="43200" rIns="86400" bIns="432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889328" name="Group 496"/>
          <p:cNvGraphicFramePr>
            <a:graphicFrameLocks noGrp="1"/>
          </p:cNvGraphicFramePr>
          <p:nvPr/>
        </p:nvGraphicFramePr>
        <p:xfrm>
          <a:off x="7273925" y="5370513"/>
          <a:ext cx="842963" cy="1371600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9203" name="Rectangle 371"/>
          <p:cNvSpPr>
            <a:spLocks noChangeArrowheads="1"/>
          </p:cNvSpPr>
          <p:nvPr/>
        </p:nvSpPr>
        <p:spPr bwMode="ltGray">
          <a:xfrm>
            <a:off x="6246813" y="4062413"/>
            <a:ext cx="3286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6400" tIns="43200" rIns="86400" bIns="432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graphicFrame>
        <p:nvGraphicFramePr>
          <p:cNvPr id="889316" name="Group 484"/>
          <p:cNvGraphicFramePr>
            <a:graphicFrameLocks noGrp="1"/>
          </p:cNvGraphicFramePr>
          <p:nvPr/>
        </p:nvGraphicFramePr>
        <p:xfrm>
          <a:off x="1403350" y="5370513"/>
          <a:ext cx="838200" cy="1371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9216" name="Rectangle 384"/>
          <p:cNvSpPr>
            <a:spLocks noChangeArrowheads="1"/>
          </p:cNvSpPr>
          <p:nvPr/>
        </p:nvSpPr>
        <p:spPr bwMode="ltGray">
          <a:xfrm>
            <a:off x="3960813" y="4062413"/>
            <a:ext cx="3286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6400" tIns="43200" rIns="86400" bIns="432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889329" name="Group 497"/>
          <p:cNvGraphicFramePr>
            <a:graphicFrameLocks noGrp="1"/>
          </p:cNvGraphicFramePr>
          <p:nvPr/>
        </p:nvGraphicFramePr>
        <p:xfrm>
          <a:off x="5586413" y="5370513"/>
          <a:ext cx="841375" cy="1371600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9228" name="Rectangle 396"/>
          <p:cNvSpPr>
            <a:spLocks noChangeArrowheads="1"/>
          </p:cNvSpPr>
          <p:nvPr/>
        </p:nvSpPr>
        <p:spPr bwMode="ltGray">
          <a:xfrm>
            <a:off x="5332413" y="4062413"/>
            <a:ext cx="3286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6400" tIns="43200" rIns="86400" bIns="432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graphicFrame>
        <p:nvGraphicFramePr>
          <p:cNvPr id="889330" name="Group 498"/>
          <p:cNvGraphicFramePr>
            <a:graphicFrameLocks noGrp="1"/>
          </p:cNvGraphicFramePr>
          <p:nvPr/>
        </p:nvGraphicFramePr>
        <p:xfrm>
          <a:off x="8120063" y="5370513"/>
          <a:ext cx="825500" cy="13716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9242" name="Rectangle 410"/>
          <p:cNvSpPr>
            <a:spLocks noChangeArrowheads="1"/>
          </p:cNvSpPr>
          <p:nvPr/>
        </p:nvSpPr>
        <p:spPr bwMode="ltGray">
          <a:xfrm>
            <a:off x="6780213" y="4062413"/>
            <a:ext cx="3286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6400" tIns="43200" rIns="86400" bIns="432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9</a:t>
            </a:r>
          </a:p>
        </p:txBody>
      </p:sp>
      <p:graphicFrame>
        <p:nvGraphicFramePr>
          <p:cNvPr id="889331" name="Group 499"/>
          <p:cNvGraphicFramePr>
            <a:graphicFrameLocks noGrp="1"/>
          </p:cNvGraphicFramePr>
          <p:nvPr/>
        </p:nvGraphicFramePr>
        <p:xfrm>
          <a:off x="4754563" y="5370513"/>
          <a:ext cx="839787" cy="1371600"/>
        </p:xfrm>
        <a:graphic>
          <a:graphicData uri="http://schemas.openxmlformats.org/drawingml/2006/table">
            <a:tbl>
              <a:tblPr/>
              <a:tblGrid>
                <a:gridCol w="83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9255" name="Rectangle 423"/>
          <p:cNvSpPr>
            <a:spLocks noChangeArrowheads="1"/>
          </p:cNvSpPr>
          <p:nvPr/>
        </p:nvSpPr>
        <p:spPr bwMode="ltGray">
          <a:xfrm>
            <a:off x="4930775" y="4062413"/>
            <a:ext cx="3286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6400" tIns="43200" rIns="86400" bIns="43200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5</a:t>
            </a:r>
          </a:p>
        </p:txBody>
      </p:sp>
      <p:graphicFrame>
        <p:nvGraphicFramePr>
          <p:cNvPr id="889332" name="Group 500"/>
          <p:cNvGraphicFramePr>
            <a:graphicFrameLocks noGrp="1"/>
          </p:cNvGraphicFramePr>
          <p:nvPr/>
        </p:nvGraphicFramePr>
        <p:xfrm>
          <a:off x="6430963" y="5370513"/>
          <a:ext cx="835025" cy="137160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9267" name="Rectangle 435"/>
          <p:cNvSpPr>
            <a:spLocks noChangeArrowheads="1"/>
          </p:cNvSpPr>
          <p:nvPr/>
        </p:nvSpPr>
        <p:spPr bwMode="ltGray">
          <a:xfrm>
            <a:off x="5789613" y="4062413"/>
            <a:ext cx="3286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6400" tIns="43200" rIns="86400" bIns="432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graphicFrame>
        <p:nvGraphicFramePr>
          <p:cNvPr id="889333" name="Group 501"/>
          <p:cNvGraphicFramePr>
            <a:graphicFrameLocks noGrp="1"/>
          </p:cNvGraphicFramePr>
          <p:nvPr/>
        </p:nvGraphicFramePr>
        <p:xfrm>
          <a:off x="2239963" y="5370513"/>
          <a:ext cx="838200" cy="1371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9280" name="Rectangle 448"/>
          <p:cNvSpPr>
            <a:spLocks noChangeArrowheads="1"/>
          </p:cNvSpPr>
          <p:nvPr/>
        </p:nvSpPr>
        <p:spPr bwMode="ltGray">
          <a:xfrm>
            <a:off x="4033838" y="4062413"/>
            <a:ext cx="3286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6400" tIns="43200" rIns="86400" bIns="43200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889334" name="Group 502"/>
          <p:cNvGraphicFramePr>
            <a:graphicFrameLocks noGrp="1"/>
          </p:cNvGraphicFramePr>
          <p:nvPr/>
        </p:nvGraphicFramePr>
        <p:xfrm>
          <a:off x="3078163" y="5370513"/>
          <a:ext cx="841375" cy="1371600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9292" name="Rectangle 460"/>
          <p:cNvSpPr>
            <a:spLocks noChangeArrowheads="1"/>
          </p:cNvSpPr>
          <p:nvPr/>
        </p:nvSpPr>
        <p:spPr bwMode="ltGray">
          <a:xfrm>
            <a:off x="4418013" y="4062413"/>
            <a:ext cx="3286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6400" tIns="43200" rIns="86400" bIns="432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118962" name="Picture 506" descr="sparse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268413"/>
            <a:ext cx="85979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191" grpId="0" animBg="1" autoUpdateAnimBg="0"/>
      <p:bldP spid="889203" grpId="0" animBg="1" autoUpdateAnimBg="0"/>
      <p:bldP spid="889216" grpId="0" animBg="1" autoUpdateAnimBg="0"/>
      <p:bldP spid="889228" grpId="0" animBg="1" autoUpdateAnimBg="0"/>
      <p:bldP spid="889242" grpId="0" animBg="1" autoUpdateAnimBg="0"/>
      <p:bldP spid="889255" grpId="0" animBg="1" autoUpdateAnimBg="0"/>
      <p:bldP spid="889267" grpId="0" animBg="1" autoUpdateAnimBg="0"/>
      <p:bldP spid="889280" grpId="0" animBg="1" autoUpdateAnimBg="0"/>
      <p:bldP spid="889292" grpId="0" animBg="1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上述转置算法实质上是</a:t>
            </a:r>
            <a:r>
              <a:rPr lang="en-US" altLang="zh-CN"/>
              <a:t>…</a:t>
            </a:r>
          </a:p>
        </p:txBody>
      </p:sp>
      <p:graphicFrame>
        <p:nvGraphicFramePr>
          <p:cNvPr id="924978" name="Group 306"/>
          <p:cNvGraphicFramePr>
            <a:graphicFrameLocks noGrp="1"/>
          </p:cNvGraphicFramePr>
          <p:nvPr/>
        </p:nvGraphicFramePr>
        <p:xfrm>
          <a:off x="838200" y="3505200"/>
          <a:ext cx="8077200" cy="1706880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(8)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4834" name="Group 162"/>
          <p:cNvGraphicFramePr>
            <a:graphicFrameLocks noGrp="1"/>
          </p:cNvGraphicFramePr>
          <p:nvPr/>
        </p:nvGraphicFramePr>
        <p:xfrm>
          <a:off x="838200" y="1447800"/>
          <a:ext cx="8077200" cy="1706880"/>
        </p:xfrm>
        <a:graphic>
          <a:graphicData uri="http://schemas.openxmlformats.org/drawingml/2006/table">
            <a:tbl>
              <a:tblPr/>
              <a:tblGrid>
                <a:gridCol w="106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94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4977" name="Group 305"/>
          <p:cNvGraphicFramePr>
            <a:graphicFrameLocks noGrp="1"/>
          </p:cNvGraphicFramePr>
          <p:nvPr>
            <p:ph idx="1"/>
          </p:nvPr>
        </p:nvGraphicFramePr>
        <p:xfrm>
          <a:off x="1908175" y="1882775"/>
          <a:ext cx="6985000" cy="85344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95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0" rIns="0"/>
          <a:lstStyle/>
          <a:p>
            <a:fld id="{86F73C78-76D9-4A35-8D4A-C797867EAA20}" type="slidenum">
              <a:rPr lang="en-US" altLang="en-US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pPr/>
              <a:t>96</a:t>
            </a:fld>
            <a:endParaRPr lang="en-US" alt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复杂性为什么降低？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/>
              <a:t>二维数组：</a:t>
            </a:r>
            <a:r>
              <a:rPr lang="en-US" altLang="zh-CN"/>
              <a:t>O(rows*cols)</a:t>
            </a:r>
          </a:p>
          <a:p>
            <a:pPr eaLnBrk="1" hangingPunct="1"/>
            <a:r>
              <a:rPr lang="en-US" altLang="zh-CN"/>
              <a:t>SparseMatrix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O(cols+terms)</a:t>
            </a:r>
          </a:p>
          <a:p>
            <a:pPr eaLnBrk="1" hangingPunct="1"/>
            <a:r>
              <a:rPr lang="en-US" altLang="zh-CN"/>
              <a:t>terms</a:t>
            </a:r>
            <a:r>
              <a:rPr lang="zh-CN" altLang="en-US"/>
              <a:t>远小于</a:t>
            </a:r>
            <a:r>
              <a:rPr lang="en-US" altLang="zh-CN"/>
              <a:t>rows*cols</a:t>
            </a: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AC954F-E8CC-4F1E-9C94-BC7A69055E4F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97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在尾部添加新元素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void SparseMatrix&lt;T&gt;::Append(const Term&lt;T&gt;&amp; t)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// Append a nonzero term t to *this.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if (terms &gt;= MaxTerms) throw NoMem();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a[terms] = 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   terms++;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r>
              <a:rPr lang="zh-CN" altLang="en-US"/>
              <a:t>调用者应保证满足行主顺序</a:t>
            </a:r>
          </a:p>
          <a:p>
            <a:pPr eaLnBrk="1" hangingPunct="1"/>
            <a:r>
              <a:rPr lang="en-US" altLang="zh-CN">
                <a:cs typeface="Times New Roman" pitchFamily="18" charset="0"/>
              </a:rPr>
              <a:t>Θ</a:t>
            </a:r>
            <a:r>
              <a:rPr lang="en-US" altLang="zh-CN"/>
              <a:t>(1)</a:t>
            </a: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B13071-C73D-465C-AD0D-B5CC6CDDE83A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98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矩阵相加</a:t>
            </a:r>
          </a:p>
        </p:txBody>
      </p:sp>
      <p:graphicFrame>
        <p:nvGraphicFramePr>
          <p:cNvPr id="925876" name="Group 180"/>
          <p:cNvGraphicFramePr>
            <a:graphicFrameLocks noGrp="1"/>
          </p:cNvGraphicFramePr>
          <p:nvPr/>
        </p:nvGraphicFramePr>
        <p:xfrm>
          <a:off x="838200" y="2667000"/>
          <a:ext cx="3409950" cy="1219200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5875" name="Group 179"/>
          <p:cNvGraphicFramePr>
            <a:graphicFrameLocks noGrp="1"/>
          </p:cNvGraphicFramePr>
          <p:nvPr/>
        </p:nvGraphicFramePr>
        <p:xfrm>
          <a:off x="838200" y="1295400"/>
          <a:ext cx="4179888" cy="1219200"/>
        </p:xfrm>
        <a:graphic>
          <a:graphicData uri="http://schemas.openxmlformats.org/drawingml/2006/table">
            <a:tbl>
              <a:tblPr/>
              <a:tblGrid>
                <a:gridCol w="106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5877" name="Group 181"/>
          <p:cNvGraphicFramePr>
            <a:graphicFrameLocks noGrp="1"/>
          </p:cNvGraphicFramePr>
          <p:nvPr/>
        </p:nvGraphicFramePr>
        <p:xfrm>
          <a:off x="838200" y="4038600"/>
          <a:ext cx="4186238" cy="1219200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5891" name="Group 195"/>
          <p:cNvGraphicFramePr>
            <a:graphicFrameLocks noGrp="1"/>
          </p:cNvGraphicFramePr>
          <p:nvPr/>
        </p:nvGraphicFramePr>
        <p:xfrm>
          <a:off x="1905000" y="4343400"/>
          <a:ext cx="776288" cy="914400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5906" name="Group 210"/>
          <p:cNvGraphicFramePr>
            <a:graphicFrameLocks noGrp="1"/>
          </p:cNvGraphicFramePr>
          <p:nvPr/>
        </p:nvGraphicFramePr>
        <p:xfrm>
          <a:off x="2667000" y="4343400"/>
          <a:ext cx="779463" cy="914400"/>
        </p:xfrm>
        <a:graphic>
          <a:graphicData uri="http://schemas.openxmlformats.org/drawingml/2006/table">
            <a:tbl>
              <a:tblPr/>
              <a:tblGrid>
                <a:gridCol w="77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5919" name="Group 223"/>
          <p:cNvGraphicFramePr>
            <a:graphicFrameLocks noGrp="1"/>
          </p:cNvGraphicFramePr>
          <p:nvPr/>
        </p:nvGraphicFramePr>
        <p:xfrm>
          <a:off x="3484563" y="4343400"/>
          <a:ext cx="782637" cy="914400"/>
        </p:xfrm>
        <a:graphic>
          <a:graphicData uri="http://schemas.openxmlformats.org/drawingml/2006/table">
            <a:tbl>
              <a:tblPr/>
              <a:tblGrid>
                <a:gridCol w="7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5932" name="Group 236"/>
          <p:cNvGraphicFramePr>
            <a:graphicFrameLocks noGrp="1"/>
          </p:cNvGraphicFramePr>
          <p:nvPr/>
        </p:nvGraphicFramePr>
        <p:xfrm>
          <a:off x="4267200" y="4343400"/>
          <a:ext cx="776288" cy="914400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014" name="Text Box 237"/>
          <p:cNvSpPr txBox="1">
            <a:spLocks noChangeArrowheads="1"/>
          </p:cNvSpPr>
          <p:nvPr/>
        </p:nvSpPr>
        <p:spPr bwMode="ltGray">
          <a:xfrm>
            <a:off x="5410200" y="12954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hlink"/>
                </a:solidFill>
              </a:rPr>
              <a:t>扫描两个矩阵元素</a:t>
            </a:r>
            <a:br>
              <a:rPr lang="zh-CN" altLang="en-US" sz="2400">
                <a:solidFill>
                  <a:schemeClr val="hlink"/>
                </a:solidFill>
              </a:rPr>
            </a:br>
            <a:r>
              <a:rPr lang="zh-CN" altLang="en-US" sz="2400">
                <a:solidFill>
                  <a:schemeClr val="hlink"/>
                </a:solidFill>
              </a:rPr>
              <a:t>比较行主次序位置</a:t>
            </a:r>
          </a:p>
        </p:txBody>
      </p:sp>
      <p:sp>
        <p:nvSpPr>
          <p:cNvPr id="925934" name="Text Box 238"/>
          <p:cNvSpPr txBox="1">
            <a:spLocks noChangeArrowheads="1"/>
          </p:cNvSpPr>
          <p:nvPr/>
        </p:nvSpPr>
        <p:spPr bwMode="ltGray">
          <a:xfrm>
            <a:off x="5410200" y="22098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  <a:r>
              <a:rPr lang="zh-CN" altLang="en-US" sz="2400">
                <a:solidFill>
                  <a:schemeClr val="hlink"/>
                </a:solidFill>
              </a:rPr>
              <a:t>的元素靠前：放入结果矩阵，继续扫描</a:t>
            </a:r>
          </a:p>
        </p:txBody>
      </p:sp>
      <p:sp>
        <p:nvSpPr>
          <p:cNvPr id="925935" name="Text Box 239"/>
          <p:cNvSpPr txBox="1">
            <a:spLocks noChangeArrowheads="1"/>
          </p:cNvSpPr>
          <p:nvPr/>
        </p:nvSpPr>
        <p:spPr bwMode="ltGray">
          <a:xfrm>
            <a:off x="5410200" y="31242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  <a:r>
              <a:rPr lang="zh-CN" altLang="en-US" sz="2400">
                <a:solidFill>
                  <a:schemeClr val="hlink"/>
                </a:solidFill>
              </a:rPr>
              <a:t>、同一位置：相加的和放入结果矩阵</a:t>
            </a:r>
          </a:p>
        </p:txBody>
      </p:sp>
      <p:sp>
        <p:nvSpPr>
          <p:cNvPr id="925936" name="Text Box 240"/>
          <p:cNvSpPr txBox="1">
            <a:spLocks noChangeArrowheads="1"/>
          </p:cNvSpPr>
          <p:nvPr/>
        </p:nvSpPr>
        <p:spPr bwMode="ltGray">
          <a:xfrm>
            <a:off x="5410200" y="3962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、相加为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>
                <a:solidFill>
                  <a:srgbClr val="FF0000"/>
                </a:solidFill>
              </a:rPr>
              <a:t>不要放</a:t>
            </a:r>
          </a:p>
        </p:txBody>
      </p:sp>
      <p:sp>
        <p:nvSpPr>
          <p:cNvPr id="925937" name="Text Box 241"/>
          <p:cNvSpPr txBox="1">
            <a:spLocks noChangeArrowheads="1"/>
          </p:cNvSpPr>
          <p:nvPr/>
        </p:nvSpPr>
        <p:spPr bwMode="ltGray">
          <a:xfrm>
            <a:off x="5410200" y="4511675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4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b</a:t>
            </a:r>
            <a:r>
              <a:rPr lang="zh-CN" altLang="en-US" sz="2400">
                <a:solidFill>
                  <a:schemeClr val="hlink"/>
                </a:solidFill>
              </a:rPr>
              <a:t>靠前：类似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25938" name="Text Box 242"/>
          <p:cNvSpPr txBox="1">
            <a:spLocks noChangeArrowheads="1"/>
          </p:cNvSpPr>
          <p:nvPr/>
        </p:nvSpPr>
        <p:spPr bwMode="ltGray">
          <a:xfrm>
            <a:off x="5410200" y="5029200"/>
            <a:ext cx="3505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5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  <a:r>
              <a:rPr lang="zh-CN" altLang="en-US" sz="2400">
                <a:solidFill>
                  <a:schemeClr val="hlink"/>
                </a:solidFill>
              </a:rPr>
              <a:t>或</a:t>
            </a:r>
            <a:r>
              <a:rPr lang="en-US" altLang="zh-CN" sz="2400">
                <a:solidFill>
                  <a:schemeClr val="hlink"/>
                </a:solidFill>
              </a:rPr>
              <a:t>b</a:t>
            </a:r>
            <a:r>
              <a:rPr lang="zh-CN" altLang="en-US" sz="2400">
                <a:solidFill>
                  <a:schemeClr val="hlink"/>
                </a:solidFill>
              </a:rPr>
              <a:t>全部处理完：将另一个剩余元素放入结果矩阵</a:t>
            </a:r>
          </a:p>
        </p:txBody>
      </p:sp>
      <p:sp>
        <p:nvSpPr>
          <p:cNvPr id="1230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DB62C3-0844-45C1-A8C9-057592ECDFE0}" type="slidenum">
              <a:rPr lang="en-US" altLang="en-US" smtClean="0">
                <a:latin typeface="Arial" pitchFamily="34" charset="0"/>
                <a:ea typeface="宋体" pitchFamily="2" charset="-122"/>
              </a:rPr>
              <a:pPr/>
              <a:t>99</a:t>
            </a:fld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934" grpId="0" autoUpdateAnimBg="0"/>
      <p:bldP spid="925935" grpId="0" autoUpdateAnimBg="0"/>
      <p:bldP spid="925936" grpId="0" autoUpdateAnimBg="0"/>
      <p:bldP spid="925937" grpId="0" autoUpdateAnimBg="0"/>
      <p:bldP spid="925938" grpId="0" autoUpdateAnimBg="0"/>
    </p:bldLst>
  </p:timing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19813</TotalTime>
  <Words>8834</Words>
  <Application>Microsoft Office PowerPoint</Application>
  <PresentationFormat>全屏显示(4:3)</PresentationFormat>
  <Paragraphs>1428</Paragraphs>
  <Slides>111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30" baseType="lpstr">
      <vt:lpstr>Meiryo</vt:lpstr>
      <vt:lpstr>仿宋_GB2312</vt:lpstr>
      <vt:lpstr>黑体</vt:lpstr>
      <vt:lpstr>宋体</vt:lpstr>
      <vt:lpstr>Agency FB</vt:lpstr>
      <vt:lpstr>Arial</vt:lpstr>
      <vt:lpstr>Tahoma</vt:lpstr>
      <vt:lpstr>Times New Roman</vt:lpstr>
      <vt:lpstr>Wingdings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第7章  数组和矩阵</vt:lpstr>
      <vt:lpstr>箱子排序的思想</vt:lpstr>
      <vt:lpstr>箱子排序的优化</vt:lpstr>
      <vt:lpstr>箱子排序难以解决的问题</vt:lpstr>
      <vt:lpstr>PowerPoint 演示文稿</vt:lpstr>
      <vt:lpstr>性能分析</vt:lpstr>
      <vt:lpstr>主要内容</vt:lpstr>
      <vt:lpstr>数组ADT</vt:lpstr>
      <vt:lpstr>例</vt:lpstr>
      <vt:lpstr>C++中的数组</vt:lpstr>
      <vt:lpstr>数组的声明</vt:lpstr>
      <vt:lpstr>多维数组的保存方式</vt:lpstr>
      <vt:lpstr>多维数组的保存方式</vt:lpstr>
      <vt:lpstr>行主映射</vt:lpstr>
      <vt:lpstr>列主映射</vt:lpstr>
      <vt:lpstr>二维数组的映射函数</vt:lpstr>
      <vt:lpstr>扩展至三维数组</vt:lpstr>
      <vt:lpstr>三维数组示例</vt:lpstr>
      <vt:lpstr>类Array1D</vt:lpstr>
      <vt:lpstr>Array1D类定义</vt:lpstr>
      <vt:lpstr>构造函数</vt:lpstr>
      <vt:lpstr>拷贝构造函数</vt:lpstr>
      <vt:lpstr>重载[]</vt:lpstr>
      <vt:lpstr>重载=：数组内容的复制</vt:lpstr>
      <vt:lpstr>重载二元加法运算符</vt:lpstr>
      <vt:lpstr>重载二元减法运算符</vt:lpstr>
      <vt:lpstr>重载二元乘法运算符</vt:lpstr>
      <vt:lpstr>重载一元减法运算符</vt:lpstr>
      <vt:lpstr>重载增量运算符+=</vt:lpstr>
      <vt:lpstr>复杂性简要分析</vt:lpstr>
      <vt:lpstr>类Array2D</vt:lpstr>
      <vt:lpstr>构造函数</vt:lpstr>
      <vt:lpstr>拷贝构造函数</vt:lpstr>
      <vt:lpstr>重载[]</vt:lpstr>
      <vt:lpstr>重载[]的代码</vt:lpstr>
      <vt:lpstr>重载二元减法操作符</vt:lpstr>
      <vt:lpstr>乘法操作——矩阵乘法</vt:lpstr>
      <vt:lpstr>复杂性分析</vt:lpstr>
      <vt:lpstr>小结</vt:lpstr>
      <vt:lpstr>主要内容</vt:lpstr>
      <vt:lpstr>矩阵的定义</vt:lpstr>
      <vt:lpstr>矩阵示例</vt:lpstr>
      <vt:lpstr>矩阵示例</vt:lpstr>
      <vt:lpstr>矩阵的运算</vt:lpstr>
      <vt:lpstr>类Matrix</vt:lpstr>
      <vt:lpstr>类Matrix（续）</vt:lpstr>
      <vt:lpstr>PowerPoint 演示文稿</vt:lpstr>
      <vt:lpstr>下标操作符()</vt:lpstr>
      <vt:lpstr>减法操作符</vt:lpstr>
      <vt:lpstr>乘法操作符</vt:lpstr>
      <vt:lpstr>乘法操作符（续）</vt:lpstr>
      <vt:lpstr>复杂性分析</vt:lpstr>
      <vt:lpstr>主要内容</vt:lpstr>
      <vt:lpstr>特殊矩阵</vt:lpstr>
      <vt:lpstr>三对角矩阵（tridiagonal）</vt:lpstr>
      <vt:lpstr>下三角矩阵（lower triangular）</vt:lpstr>
      <vt:lpstr>上三角矩阵（upper triangular）</vt:lpstr>
      <vt:lpstr>对称矩阵（symmetric）</vt:lpstr>
      <vt:lpstr>城市距离</vt:lpstr>
      <vt:lpstr>对角矩阵的高效存储</vt:lpstr>
      <vt:lpstr>DiagonalMatrix类</vt:lpstr>
      <vt:lpstr>保存数据</vt:lpstr>
      <vt:lpstr>获取数据</vt:lpstr>
      <vt:lpstr>三对角矩阵</vt:lpstr>
      <vt:lpstr>三对角矩阵的存储</vt:lpstr>
      <vt:lpstr>映射函数：对角线映射</vt:lpstr>
      <vt:lpstr>TridiagonalMatrix类</vt:lpstr>
      <vt:lpstr>保存数据</vt:lpstr>
      <vt:lpstr>获取数据</vt:lpstr>
      <vt:lpstr>小思考</vt:lpstr>
      <vt:lpstr>三角矩阵</vt:lpstr>
      <vt:lpstr>描述方式</vt:lpstr>
      <vt:lpstr>映射公式</vt:lpstr>
      <vt:lpstr>LowerMatrix类</vt:lpstr>
      <vt:lpstr>保存数据</vt:lpstr>
      <vt:lpstr>获取数据</vt:lpstr>
      <vt:lpstr>对称矩阵</vt:lpstr>
      <vt:lpstr>特殊矩阵小结</vt:lpstr>
      <vt:lpstr>主要内容</vt:lpstr>
      <vt:lpstr>稀疏（sparse）矩阵</vt:lpstr>
      <vt:lpstr>例：顾客购物数据</vt:lpstr>
      <vt:lpstr>数组描述：三元组</vt:lpstr>
      <vt:lpstr>数组描述</vt:lpstr>
      <vt:lpstr>与简单二维数组的性能对比</vt:lpstr>
      <vt:lpstr>SparseMatrix类</vt:lpstr>
      <vt:lpstr>SparseMatrix类</vt:lpstr>
      <vt:lpstr>构造函数</vt:lpstr>
      <vt:lpstr>输出</vt:lpstr>
      <vt:lpstr>输入</vt:lpstr>
      <vt:lpstr>矩阵转置算法</vt:lpstr>
      <vt:lpstr>矩阵转置算法（续）</vt:lpstr>
      <vt:lpstr>矩阵转置</vt:lpstr>
      <vt:lpstr>矩阵转置</vt:lpstr>
      <vt:lpstr>矩阵转置</vt:lpstr>
      <vt:lpstr>分析</vt:lpstr>
      <vt:lpstr>上述转置算法实质上是…</vt:lpstr>
      <vt:lpstr>复杂性为什么降低？</vt:lpstr>
      <vt:lpstr>在尾部添加新元素</vt:lpstr>
      <vt:lpstr>矩阵相加</vt:lpstr>
      <vt:lpstr>矩阵相加</vt:lpstr>
      <vt:lpstr>矩阵相加</vt:lpstr>
      <vt:lpstr>矩阵相加</vt:lpstr>
      <vt:lpstr>矩阵相加</vt:lpstr>
      <vt:lpstr>分析</vt:lpstr>
      <vt:lpstr>链表描述</vt:lpstr>
      <vt:lpstr>描述方法</vt:lpstr>
      <vt:lpstr>节点类</vt:lpstr>
      <vt:lpstr>行头节点类</vt:lpstr>
      <vt:lpstr>LinkedMatrix类</vt:lpstr>
      <vt:lpstr>本节课我们学习了：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samsung</cp:lastModifiedBy>
  <cp:revision>1287</cp:revision>
  <dcterms:created xsi:type="dcterms:W3CDTF">2008-01-10T01:45:22Z</dcterms:created>
  <dcterms:modified xsi:type="dcterms:W3CDTF">2022-10-18T00:15:23Z</dcterms:modified>
</cp:coreProperties>
</file>