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Masters/slideMaster8.xml" ContentType="application/vnd.openxmlformats-officedocument.presentationml.slideMaster+xml"/>
  <Override PartName="/ppt/slides/slide9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Layouts/slideLayout99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s/slide79.xml" ContentType="application/vnd.openxmlformats-officedocument.presentationml.slide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s/slide98.xml" ContentType="application/vnd.openxmlformats-officedocument.presentationml.slide+xml"/>
  <Override PartName="/ppt/theme/theme9.xml" ContentType="application/vnd.openxmlformats-officedocument.them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s/slide32.xml" ContentType="application/vnd.openxmlformats-officedocument.presentationml.slide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6987" r:id="rId1"/>
    <p:sldMasterId id="2147483711" r:id="rId2"/>
    <p:sldMasterId id="2147483723" r:id="rId3"/>
    <p:sldMasterId id="2147483735" r:id="rId4"/>
    <p:sldMasterId id="2147483747" r:id="rId5"/>
    <p:sldMasterId id="2147483759" r:id="rId6"/>
    <p:sldMasterId id="2147483771" r:id="rId7"/>
    <p:sldMasterId id="2147484635" r:id="rId8"/>
    <p:sldMasterId id="2147484975" r:id="rId9"/>
  </p:sldMasterIdLst>
  <p:notesMasterIdLst>
    <p:notesMasterId r:id="rId118"/>
  </p:notesMasterIdLst>
  <p:sldIdLst>
    <p:sldId id="256" r:id="rId10"/>
    <p:sldId id="257" r:id="rId11"/>
    <p:sldId id="510" r:id="rId12"/>
    <p:sldId id="613" r:id="rId13"/>
    <p:sldId id="616" r:id="rId14"/>
    <p:sldId id="511" r:id="rId15"/>
    <p:sldId id="608" r:id="rId16"/>
    <p:sldId id="513" r:id="rId17"/>
    <p:sldId id="514" r:id="rId18"/>
    <p:sldId id="515" r:id="rId19"/>
    <p:sldId id="516" r:id="rId20"/>
    <p:sldId id="517" r:id="rId21"/>
    <p:sldId id="519" r:id="rId22"/>
    <p:sldId id="521" r:id="rId23"/>
    <p:sldId id="522" r:id="rId24"/>
    <p:sldId id="523" r:id="rId25"/>
    <p:sldId id="524" r:id="rId26"/>
    <p:sldId id="525" r:id="rId27"/>
    <p:sldId id="614" r:id="rId28"/>
    <p:sldId id="526" r:id="rId29"/>
    <p:sldId id="527" r:id="rId30"/>
    <p:sldId id="528" r:id="rId31"/>
    <p:sldId id="529" r:id="rId32"/>
    <p:sldId id="530" r:id="rId33"/>
    <p:sldId id="531" r:id="rId34"/>
    <p:sldId id="532" r:id="rId35"/>
    <p:sldId id="533" r:id="rId36"/>
    <p:sldId id="534" r:id="rId37"/>
    <p:sldId id="535" r:id="rId38"/>
    <p:sldId id="536" r:id="rId39"/>
    <p:sldId id="609" r:id="rId40"/>
    <p:sldId id="615" r:id="rId41"/>
    <p:sldId id="537" r:id="rId42"/>
    <p:sldId id="538" r:id="rId43"/>
    <p:sldId id="539" r:id="rId44"/>
    <p:sldId id="540" r:id="rId45"/>
    <p:sldId id="541" r:id="rId46"/>
    <p:sldId id="542" r:id="rId47"/>
    <p:sldId id="543" r:id="rId48"/>
    <p:sldId id="544" r:id="rId49"/>
    <p:sldId id="545" r:id="rId50"/>
    <p:sldId id="556" r:id="rId51"/>
    <p:sldId id="557" r:id="rId52"/>
    <p:sldId id="558" r:id="rId53"/>
    <p:sldId id="559" r:id="rId54"/>
    <p:sldId id="560" r:id="rId55"/>
    <p:sldId id="561" r:id="rId56"/>
    <p:sldId id="562" r:id="rId57"/>
    <p:sldId id="563" r:id="rId58"/>
    <p:sldId id="564" r:id="rId59"/>
    <p:sldId id="565" r:id="rId60"/>
    <p:sldId id="566" r:id="rId61"/>
    <p:sldId id="567" r:id="rId62"/>
    <p:sldId id="568" r:id="rId63"/>
    <p:sldId id="569" r:id="rId64"/>
    <p:sldId id="570" r:id="rId65"/>
    <p:sldId id="571" r:id="rId66"/>
    <p:sldId id="606" r:id="rId67"/>
    <p:sldId id="607" r:id="rId68"/>
    <p:sldId id="610" r:id="rId69"/>
    <p:sldId id="611" r:id="rId70"/>
    <p:sldId id="612" r:id="rId71"/>
    <p:sldId id="290" r:id="rId72"/>
    <p:sldId id="617" r:id="rId73"/>
    <p:sldId id="618" r:id="rId74"/>
    <p:sldId id="619" r:id="rId75"/>
    <p:sldId id="620" r:id="rId76"/>
    <p:sldId id="621" r:id="rId77"/>
    <p:sldId id="622" r:id="rId78"/>
    <p:sldId id="623" r:id="rId79"/>
    <p:sldId id="624" r:id="rId80"/>
    <p:sldId id="625" r:id="rId81"/>
    <p:sldId id="626" r:id="rId82"/>
    <p:sldId id="627" r:id="rId83"/>
    <p:sldId id="628" r:id="rId84"/>
    <p:sldId id="629" r:id="rId85"/>
    <p:sldId id="630" r:id="rId86"/>
    <p:sldId id="631" r:id="rId87"/>
    <p:sldId id="632" r:id="rId88"/>
    <p:sldId id="633" r:id="rId89"/>
    <p:sldId id="634" r:id="rId90"/>
    <p:sldId id="635" r:id="rId91"/>
    <p:sldId id="636" r:id="rId92"/>
    <p:sldId id="637" r:id="rId93"/>
    <p:sldId id="638" r:id="rId94"/>
    <p:sldId id="639" r:id="rId95"/>
    <p:sldId id="640" r:id="rId96"/>
    <p:sldId id="641" r:id="rId97"/>
    <p:sldId id="642" r:id="rId98"/>
    <p:sldId id="643" r:id="rId99"/>
    <p:sldId id="644" r:id="rId100"/>
    <p:sldId id="645" r:id="rId101"/>
    <p:sldId id="646" r:id="rId102"/>
    <p:sldId id="647" r:id="rId103"/>
    <p:sldId id="648" r:id="rId104"/>
    <p:sldId id="649" r:id="rId105"/>
    <p:sldId id="650" r:id="rId106"/>
    <p:sldId id="651" r:id="rId107"/>
    <p:sldId id="652" r:id="rId108"/>
    <p:sldId id="653" r:id="rId109"/>
    <p:sldId id="654" r:id="rId110"/>
    <p:sldId id="655" r:id="rId111"/>
    <p:sldId id="656" r:id="rId112"/>
    <p:sldId id="657" r:id="rId113"/>
    <p:sldId id="658" r:id="rId114"/>
    <p:sldId id="659" r:id="rId115"/>
    <p:sldId id="660" r:id="rId116"/>
    <p:sldId id="267" r:id="rId1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009900"/>
    <a:srgbClr val="008000"/>
    <a:srgbClr val="FFFFCC"/>
    <a:srgbClr val="F8F8F8"/>
    <a:srgbClr val="FFFFFF"/>
    <a:srgbClr val="00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071" autoAdjust="0"/>
    <p:restoredTop sz="91125" autoAdjust="0"/>
  </p:normalViewPr>
  <p:slideViewPr>
    <p:cSldViewPr>
      <p:cViewPr>
        <p:scale>
          <a:sx n="90" d="100"/>
          <a:sy n="90" d="100"/>
        </p:scale>
        <p:origin x="-124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3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184343675" cy="18434367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7.xml"/><Relationship Id="rId117" Type="http://schemas.openxmlformats.org/officeDocument/2006/relationships/slide" Target="slides/slide108.xml"/><Relationship Id="rId21" Type="http://schemas.openxmlformats.org/officeDocument/2006/relationships/slide" Target="slides/slide12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63" Type="http://schemas.openxmlformats.org/officeDocument/2006/relationships/slide" Target="slides/slide54.xml"/><Relationship Id="rId68" Type="http://schemas.openxmlformats.org/officeDocument/2006/relationships/slide" Target="slides/slide59.xml"/><Relationship Id="rId84" Type="http://schemas.openxmlformats.org/officeDocument/2006/relationships/slide" Target="slides/slide75.xml"/><Relationship Id="rId89" Type="http://schemas.openxmlformats.org/officeDocument/2006/relationships/slide" Target="slides/slide80.xml"/><Relationship Id="rId112" Type="http://schemas.openxmlformats.org/officeDocument/2006/relationships/slide" Target="slides/slide103.xml"/><Relationship Id="rId16" Type="http://schemas.openxmlformats.org/officeDocument/2006/relationships/slide" Target="slides/slide7.xml"/><Relationship Id="rId107" Type="http://schemas.openxmlformats.org/officeDocument/2006/relationships/slide" Target="slides/slide98.xml"/><Relationship Id="rId11" Type="http://schemas.openxmlformats.org/officeDocument/2006/relationships/slide" Target="slides/slide2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74" Type="http://schemas.openxmlformats.org/officeDocument/2006/relationships/slide" Target="slides/slide65.xml"/><Relationship Id="rId79" Type="http://schemas.openxmlformats.org/officeDocument/2006/relationships/slide" Target="slides/slide70.xml"/><Relationship Id="rId102" Type="http://schemas.openxmlformats.org/officeDocument/2006/relationships/slide" Target="slides/slide93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2.xml"/><Relationship Id="rId82" Type="http://schemas.openxmlformats.org/officeDocument/2006/relationships/slide" Target="slides/slide73.xml"/><Relationship Id="rId90" Type="http://schemas.openxmlformats.org/officeDocument/2006/relationships/slide" Target="slides/slide81.xml"/><Relationship Id="rId95" Type="http://schemas.openxmlformats.org/officeDocument/2006/relationships/slide" Target="slides/slide86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slide" Target="slides/slide55.xml"/><Relationship Id="rId69" Type="http://schemas.openxmlformats.org/officeDocument/2006/relationships/slide" Target="slides/slide60.xml"/><Relationship Id="rId77" Type="http://schemas.openxmlformats.org/officeDocument/2006/relationships/slide" Target="slides/slide68.xml"/><Relationship Id="rId100" Type="http://schemas.openxmlformats.org/officeDocument/2006/relationships/slide" Target="slides/slide91.xml"/><Relationship Id="rId105" Type="http://schemas.openxmlformats.org/officeDocument/2006/relationships/slide" Target="slides/slide96.xml"/><Relationship Id="rId113" Type="http://schemas.openxmlformats.org/officeDocument/2006/relationships/slide" Target="slides/slide104.xml"/><Relationship Id="rId118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72" Type="http://schemas.openxmlformats.org/officeDocument/2006/relationships/slide" Target="slides/slide63.xml"/><Relationship Id="rId80" Type="http://schemas.openxmlformats.org/officeDocument/2006/relationships/slide" Target="slides/slide71.xml"/><Relationship Id="rId85" Type="http://schemas.openxmlformats.org/officeDocument/2006/relationships/slide" Target="slides/slide76.xml"/><Relationship Id="rId93" Type="http://schemas.openxmlformats.org/officeDocument/2006/relationships/slide" Target="slides/slide84.xml"/><Relationship Id="rId98" Type="http://schemas.openxmlformats.org/officeDocument/2006/relationships/slide" Target="slides/slide89.xml"/><Relationship Id="rId12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slide" Target="slides/slide58.xml"/><Relationship Id="rId103" Type="http://schemas.openxmlformats.org/officeDocument/2006/relationships/slide" Target="slides/slide94.xml"/><Relationship Id="rId108" Type="http://schemas.openxmlformats.org/officeDocument/2006/relationships/slide" Target="slides/slide99.xml"/><Relationship Id="rId116" Type="http://schemas.openxmlformats.org/officeDocument/2006/relationships/slide" Target="slides/slide107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slide" Target="slides/slide61.xml"/><Relationship Id="rId75" Type="http://schemas.openxmlformats.org/officeDocument/2006/relationships/slide" Target="slides/slide66.xml"/><Relationship Id="rId83" Type="http://schemas.openxmlformats.org/officeDocument/2006/relationships/slide" Target="slides/slide74.xml"/><Relationship Id="rId88" Type="http://schemas.openxmlformats.org/officeDocument/2006/relationships/slide" Target="slides/slide79.xml"/><Relationship Id="rId91" Type="http://schemas.openxmlformats.org/officeDocument/2006/relationships/slide" Target="slides/slide82.xml"/><Relationship Id="rId96" Type="http://schemas.openxmlformats.org/officeDocument/2006/relationships/slide" Target="slides/slide87.xml"/><Relationship Id="rId111" Type="http://schemas.openxmlformats.org/officeDocument/2006/relationships/slide" Target="slides/slide10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6" Type="http://schemas.openxmlformats.org/officeDocument/2006/relationships/slide" Target="slides/slide97.xml"/><Relationship Id="rId114" Type="http://schemas.openxmlformats.org/officeDocument/2006/relationships/slide" Target="slides/slide105.xml"/><Relationship Id="rId119" Type="http://schemas.openxmlformats.org/officeDocument/2006/relationships/presProps" Target="presProps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73" Type="http://schemas.openxmlformats.org/officeDocument/2006/relationships/slide" Target="slides/slide64.xml"/><Relationship Id="rId78" Type="http://schemas.openxmlformats.org/officeDocument/2006/relationships/slide" Target="slides/slide69.xml"/><Relationship Id="rId81" Type="http://schemas.openxmlformats.org/officeDocument/2006/relationships/slide" Target="slides/slide72.xml"/><Relationship Id="rId86" Type="http://schemas.openxmlformats.org/officeDocument/2006/relationships/slide" Target="slides/slide77.xml"/><Relationship Id="rId94" Type="http://schemas.openxmlformats.org/officeDocument/2006/relationships/slide" Target="slides/slide85.xml"/><Relationship Id="rId99" Type="http://schemas.openxmlformats.org/officeDocument/2006/relationships/slide" Target="slides/slide90.xml"/><Relationship Id="rId101" Type="http://schemas.openxmlformats.org/officeDocument/2006/relationships/slide" Target="slides/slide92.xml"/><Relationship Id="rId12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9" Type="http://schemas.openxmlformats.org/officeDocument/2006/relationships/slide" Target="slides/slide30.xml"/><Relationship Id="rId109" Type="http://schemas.openxmlformats.org/officeDocument/2006/relationships/slide" Target="slides/slide100.xml"/><Relationship Id="rId34" Type="http://schemas.openxmlformats.org/officeDocument/2006/relationships/slide" Target="slides/slide25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76" Type="http://schemas.openxmlformats.org/officeDocument/2006/relationships/slide" Target="slides/slide67.xml"/><Relationship Id="rId97" Type="http://schemas.openxmlformats.org/officeDocument/2006/relationships/slide" Target="slides/slide88.xml"/><Relationship Id="rId104" Type="http://schemas.openxmlformats.org/officeDocument/2006/relationships/slide" Target="slides/slide95.xml"/><Relationship Id="rId120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2.xml"/><Relationship Id="rId92" Type="http://schemas.openxmlformats.org/officeDocument/2006/relationships/slide" Target="slides/slide83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4" Type="http://schemas.openxmlformats.org/officeDocument/2006/relationships/slide" Target="slides/slide15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66" Type="http://schemas.openxmlformats.org/officeDocument/2006/relationships/slide" Target="slides/slide57.xml"/><Relationship Id="rId87" Type="http://schemas.openxmlformats.org/officeDocument/2006/relationships/slide" Target="slides/slide78.xml"/><Relationship Id="rId110" Type="http://schemas.openxmlformats.org/officeDocument/2006/relationships/slide" Target="slides/slide101.xml"/><Relationship Id="rId115" Type="http://schemas.openxmlformats.org/officeDocument/2006/relationships/slide" Target="slides/slide10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62E9112-0561-4E1A-B5C5-68D74667FAB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55600" y="4321175"/>
            <a:ext cx="84105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4B4B4B"/>
              </a:solidFill>
              <a:ea typeface="宋体" charset="-122"/>
            </a:endParaRPr>
          </a:p>
        </p:txBody>
      </p:sp>
      <p:pic>
        <p:nvPicPr>
          <p:cNvPr id="5" name="Picture 2" descr="C:\Documents and Settings\Yang Jufeng\桌面\11\主楼总理像\17.jpg"/>
          <p:cNvPicPr preferRelativeResize="0"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7825" y="307975"/>
            <a:ext cx="8370888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9"/>
          <p:cNvGrpSpPr>
            <a:grpSpLocks/>
          </p:cNvGrpSpPr>
          <p:nvPr userDrawn="1"/>
        </p:nvGrpSpPr>
        <p:grpSpPr bwMode="auto">
          <a:xfrm>
            <a:off x="5437188" y="5876925"/>
            <a:ext cx="3311525" cy="720725"/>
            <a:chOff x="5436776" y="5877352"/>
            <a:chExt cx="3311688" cy="720000"/>
          </a:xfrm>
        </p:grpSpPr>
        <p:pic>
          <p:nvPicPr>
            <p:cNvPr id="7" name="Picture 3" descr="badge-logon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21894" y="5877352"/>
              <a:ext cx="720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 userDrawn="1"/>
          </p:nvSpPr>
          <p:spPr>
            <a:xfrm>
              <a:off x="5436776" y="6093035"/>
              <a:ext cx="3311688" cy="339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zh-CN" altLang="en-US" sz="1600" dirty="0">
                  <a:latin typeface="Arial" pitchFamily="34" charset="0"/>
                </a:rPr>
                <a:t>计算机学院</a:t>
              </a:r>
            </a:p>
          </p:txBody>
        </p:sp>
      </p:grpSp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1950" y="3448050"/>
            <a:ext cx="8382000" cy="81915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4435475"/>
            <a:ext cx="8382000" cy="1279525"/>
          </a:xfrm>
        </p:spPr>
        <p:txBody>
          <a:bodyPr rIns="0"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1800"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F78EE-AB22-4703-92D1-A079A6DD1FE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6E602-95B8-4FE6-BC81-2C82841D70E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2763"/>
            <a:ext cx="1846262" cy="5586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2763"/>
            <a:ext cx="5389563" cy="5586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C5C4B-DB1A-452A-AD15-AEAC3CB48AA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5250" y="506413"/>
            <a:ext cx="1841500" cy="55895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7575" y="506413"/>
            <a:ext cx="5375275" cy="55895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F951B-147F-45B5-B52E-AB157257A1A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602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2082800" y="6524625"/>
            <a:ext cx="2130425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B4B4B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7E59B-3ADD-4AB3-BC5D-1003C546531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pic>
        <p:nvPicPr>
          <p:cNvPr id="4" name="Picture 5" descr="hc_DividerBG_purp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 descr="hc_Divider_Trans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F4BEE-BCAF-4291-ABEE-65E124BB4C8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CCE843-98DC-4C52-8A7D-1E00ADAE573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17A11-0EF9-4433-B9CF-0AB8B81D7B5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14D235-C3D9-42D8-8E56-EBB6366A729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176C8-D185-4ED3-A09F-7F73B2FBF32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677D4-CAA5-4BEE-9E50-B4E2F7D1CA1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0A916-DBFD-4CC9-BA48-8297CC4A680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66370-176C-4B6F-A93D-8C665452FA1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9C508-3B79-47A1-A1E9-C0334B4F851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D39BD-FA7F-43E0-8A00-2AF758B6F50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28D66-1F5B-42FA-B2CE-376194FDA3A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1950" y="311150"/>
            <a:ext cx="8420100" cy="1665288"/>
          </a:xfrm>
        </p:spPr>
        <p:txBody>
          <a:bodyPr/>
          <a:lstStyle>
            <a:lvl1pPr>
              <a:lnSpc>
                <a:spcPct val="90000"/>
              </a:lnSpc>
              <a:defRPr sz="41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2390775"/>
            <a:ext cx="8382000" cy="1152525"/>
          </a:xfrm>
        </p:spPr>
        <p:txBody>
          <a:bodyPr rIns="0"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2000"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5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5" descr="hc_DividerGraphBG_purp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923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363DE-44CF-4C90-BBC4-0CB28084A45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15EC5-B877-4753-9ABD-DE80DA6060C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324CE-CB49-48A8-8959-97C6F4A964B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B7D90-C3DA-4B2D-AB30-DA5D2E7845A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A30A0-D1B4-4727-B241-9E1B5B402F7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73729-BC3B-4735-858B-6FF281B245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B2765-D915-4872-BA5C-9E2AC7F06A5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99C0C-853A-4C6E-9D9F-E239CF96C46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4F90D-C8F9-4439-843C-F7B98420A19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D285E-4218-4F0D-BFAF-20A10E8F7B6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B052D2-A8F0-4E8D-8CFE-38621DA574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hc_DividerBG_Wgre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 descr="hc_Divider_Trans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28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4DACD-D0C8-4434-A512-45CFEF6A352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1D2BD-B466-48C5-8075-55EF0A9FBC4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AD50E-F115-4B85-84E5-164DF904F0E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7575" y="1525588"/>
            <a:ext cx="3608388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525588"/>
            <a:ext cx="3608387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CFEC7-34F6-4348-9F91-782007DBEDA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765AC-AF54-4C8C-A4CD-339D6C6436C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CC615-6681-43EA-BCD5-2BF427C9E98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D6162-4A6D-439D-B2DC-8726F7C3FC0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5F0BE-7E4A-4104-BCAE-4215984B1F6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617D5-B8F3-422C-817D-4222EDD83E2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C9E42-4AAD-4A24-B847-CF2084BDE1F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64B1B-51DD-4F1C-B8F1-AC6570FBF0C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5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9" descr="hc_DividerGraphBG_Wgre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333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679575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84D0D-30E9-403F-88AD-98F90844538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94803-5DAA-4BF6-8295-3863CFD06A3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3F89F-C739-4FD4-85CC-B40F9F38A07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EFCC4-18F2-475F-9ECB-4DEA947CD1D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77CDB-7815-4EED-9BA5-C31B33E71DB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B8F9D-8851-44DB-BCB3-399D8CD33F8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CFDD6-4C28-4085-89A9-4990816ABA2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094EDC-BB9E-4A93-A32A-1BD9A969F04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3D178-6935-42AB-8C2D-84FBAF6F6D6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786AC-7AA9-4325-B072-B74E71BE92D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493713"/>
            <a:ext cx="1846262" cy="5605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493713"/>
            <a:ext cx="5389563" cy="5605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C44CA7-E5D2-45D3-B906-FDA4BD4C041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hc_DividerBG_Cgre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 descr="hc_Divider_Trans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538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E77B4-E971-46A5-8332-1AB696624A2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D983A-944B-437A-BAB2-EED94132C32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CF47F-5140-4F65-B8EA-F634D02415B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160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160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3D41E-9963-412F-A20F-F05F6AFACD2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9388C-EA80-4D3A-BF74-94E152DE51A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A535F-8E14-4B3E-9E97-7F53BA0910E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DE935-4C21-4793-A57D-349C7A6B85F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F1D6D-1BED-43F3-9A4D-42BFF9A65BA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6DB28-596B-4EC0-BDC9-066C1B043E5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86FF6-3BCA-473A-A5C0-83CA80D1475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487363"/>
            <a:ext cx="1846262" cy="5599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487363"/>
            <a:ext cx="5389563" cy="5599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4E526-F2B4-4574-9ABC-B169878FEB8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5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9" descr="hc_DividerGraphBG_Cgre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743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2E581-D5FB-4148-90B5-D5B0E605D80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E6C71-6324-4E32-BDFE-3F5D0DE84D4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0A58B-B397-409C-B2D7-DA3DAFFDBAA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8DDFD-3823-4768-BD96-5E4FEEAF2D6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391C2-D916-4D9B-B704-D42504820E0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90CA3-3B43-4473-AD52-0DAA29839F9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2F34D-4EF0-470E-AECB-7397FB35BB8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CD335-A4A9-4B7E-AEEA-8B364FAA3A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D97D9-449E-4364-BB90-02ADE66B854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8ACAD-BC4A-4354-874E-34B4C996B1D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00063"/>
            <a:ext cx="1846262" cy="5599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00063"/>
            <a:ext cx="5389563" cy="5599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FA253-8225-4247-B80F-9738AD5C130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945D5-535F-4BED-A61E-573E87376B7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5" descr="hc_DividerGraphBG_bl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03C3A-8BB9-4261-A07C-7A5E36E5699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5C2DE-7761-41F7-830F-B46FD4934C8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15BD5-30FE-423D-B455-83EB4757944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904C3-ABC5-42F6-B51E-0A586C092FA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F46E9-2074-4714-8F47-CD54DCAF989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2780A-161B-44DD-A7F8-FC44FE09772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8D4BC-3B0E-4AC8-AD90-09AA17554DC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CAFEB-0B70-452D-B355-C2E4C3988E4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493DD-95FA-49FC-BE6F-2F6787A2222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FC3DA-9B92-4768-A393-D48153D67B5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06DAC-F43C-4AAD-8FA5-4DA45B19DB0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1" descr="hc_DividerBG_bl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3" descr="hc_Divider_Trans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96ACE-7AFF-4603-9241-9B0D5CCA1BF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DD0E4-1F47-4B4F-805E-F589532AE1E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5761D-69E6-403E-A44D-CCD9A782384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E1812-D575-4F95-8696-EF6E2F99CEB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96A5D-BDD6-4C5D-94D6-876EB3DC6F5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95DFA-6077-41D5-BC4F-FC801711FA9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10A75-0BB4-40AA-ACE5-A2CB7679CF8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8528B-D66D-4AFE-B678-C19BD58AAF4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7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9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10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1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13.jpe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image" Target="../media/image1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336550" y="1530350"/>
            <a:ext cx="216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Clr>
                <a:srgbClr val="FF8000"/>
              </a:buClr>
              <a:buFontTx/>
              <a:buChar char="•"/>
              <a:defRPr/>
            </a:pPr>
            <a:endParaRPr lang="zh-CN" altLang="zh-CN">
              <a:solidFill>
                <a:srgbClr val="4B4B4B"/>
              </a:solidFill>
              <a:ea typeface="宋体" charset="-122"/>
            </a:endParaRP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0363" y="6394450"/>
            <a:ext cx="9017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4B4B4B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91D696B8-C8CC-4E17-A43C-C6BD633F93A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506413"/>
            <a:ext cx="7369175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1525588"/>
            <a:ext cx="736917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917575" y="1365250"/>
            <a:ext cx="73691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4B4B4B"/>
              </a:solidFill>
              <a:ea typeface="宋体" charset="-122"/>
            </a:endParaRPr>
          </a:p>
        </p:txBody>
      </p:sp>
      <p:grpSp>
        <p:nvGrpSpPr>
          <p:cNvPr id="1032" name="组合 15"/>
          <p:cNvGrpSpPr>
            <a:grpSpLocks/>
          </p:cNvGrpSpPr>
          <p:nvPr userDrawn="1"/>
        </p:nvGrpSpPr>
        <p:grpSpPr bwMode="auto">
          <a:xfrm>
            <a:off x="395288" y="6200775"/>
            <a:ext cx="2916237" cy="541338"/>
            <a:chOff x="4716016" y="5877352"/>
            <a:chExt cx="2915825" cy="540000"/>
          </a:xfrm>
        </p:grpSpPr>
        <p:pic>
          <p:nvPicPr>
            <p:cNvPr id="1033" name="Picture 3" descr="badge-logon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4716016" y="5877352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7"/>
            <p:cNvSpPr txBox="1"/>
            <p:nvPr userDrawn="1"/>
          </p:nvSpPr>
          <p:spPr>
            <a:xfrm>
              <a:off x="5292197" y="5970783"/>
              <a:ext cx="2339644" cy="33730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600" dirty="0">
                  <a:latin typeface="Arial" pitchFamily="34" charset="0"/>
                </a:rPr>
                <a:t>计算机学院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95732" r:id="rId1"/>
    <p:sldLayoutId id="2147495642" r:id="rId2"/>
    <p:sldLayoutId id="2147495643" r:id="rId3"/>
    <p:sldLayoutId id="2147495644" r:id="rId4"/>
    <p:sldLayoutId id="2147495645" r:id="rId5"/>
    <p:sldLayoutId id="2147495646" r:id="rId6"/>
    <p:sldLayoutId id="2147495647" r:id="rId7"/>
    <p:sldLayoutId id="2147495648" r:id="rId8"/>
    <p:sldLayoutId id="2147495649" r:id="rId9"/>
    <p:sldLayoutId id="2147495650" r:id="rId10"/>
    <p:sldLayoutId id="2147495651" r:id="rId11"/>
    <p:sldLayoutId id="2147495733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Char char="•"/>
        <a:defRPr sz="2800" b="1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628650" indent="-28575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914400" indent="-171450" algn="l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Char char="•"/>
        <a:defRPr sz="20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16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1485900" indent="-1143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14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19431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6pPr>
      <a:lvl7pPr marL="24003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7pPr>
      <a:lvl8pPr marL="28575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8pPr>
      <a:lvl9pPr marL="33147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76163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2059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51" name="Picture 5" descr="hc_DividerBG_purple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6" descr="hc_Divider_TransLogo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616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5C0E2D9B-01DC-45EB-98C4-EC9526CEEDB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7617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205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76175" name="Line 15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5734" r:id="rId1"/>
    <p:sldLayoutId id="2147495652" r:id="rId2"/>
    <p:sldLayoutId id="2147495653" r:id="rId3"/>
    <p:sldLayoutId id="2147495654" r:id="rId4"/>
    <p:sldLayoutId id="2147495655" r:id="rId5"/>
    <p:sldLayoutId id="2147495656" r:id="rId6"/>
    <p:sldLayoutId id="2147495657" r:id="rId7"/>
    <p:sldLayoutId id="2147495658" r:id="rId8"/>
    <p:sldLayoutId id="2147495659" r:id="rId9"/>
    <p:sldLayoutId id="2147495660" r:id="rId10"/>
    <p:sldLayoutId id="2147495661" r:id="rId11"/>
    <p:sldLayoutId id="2147495735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defTabSz="800100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defTabSz="800100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defTabSz="800100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314450" indent="-228600" algn="l" defTabSz="800100" rtl="0" eaLnBrk="0" fontAlgn="base" hangingPunct="0">
        <a:spcBef>
          <a:spcPct val="25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171450" algn="l" defTabSz="800100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0574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5146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9718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4290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78211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3082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075" name="Picture 5" descr="hc_DividerGraphBG_purpl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821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264D527B-C291-4D9F-8E69-4E8F52001A1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7821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8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3079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78221" name="Line 13"/>
          <p:cNvSpPr>
            <a:spLocks noChangeShapeType="1"/>
          </p:cNvSpPr>
          <p:nvPr/>
        </p:nvSpPr>
        <p:spPr bwMode="auto">
          <a:xfrm>
            <a:off x="896938" y="1368425"/>
            <a:ext cx="7348537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5736" r:id="rId1"/>
    <p:sldLayoutId id="2147495662" r:id="rId2"/>
    <p:sldLayoutId id="2147495663" r:id="rId3"/>
    <p:sldLayoutId id="2147495664" r:id="rId4"/>
    <p:sldLayoutId id="2147495665" r:id="rId5"/>
    <p:sldLayoutId id="2147495666" r:id="rId6"/>
    <p:sldLayoutId id="2147495667" r:id="rId7"/>
    <p:sldLayoutId id="2147495668" r:id="rId8"/>
    <p:sldLayoutId id="2147495669" r:id="rId9"/>
    <p:sldLayoutId id="2147495670" r:id="rId10"/>
    <p:sldLayoutId id="2147495671" r:id="rId11"/>
  </p:sldLayoutIdLst>
  <p:hf hdr="0" ft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025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4107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4099" name="Picture 12" descr="hc_DividerBG_Wgrey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026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D851A2F8-A8F9-40AA-B411-BEA5F432E71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10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1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410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80272" name="Line 16"/>
          <p:cNvSpPr>
            <a:spLocks noChangeShapeType="1"/>
          </p:cNvSpPr>
          <p:nvPr/>
        </p:nvSpPr>
        <p:spPr bwMode="auto">
          <a:xfrm flipV="1">
            <a:off x="898525" y="1368425"/>
            <a:ext cx="7388225" cy="3175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pic>
        <p:nvPicPr>
          <p:cNvPr id="4104" name="Picture 6" descr="hc_Divider_Trans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0279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5737" r:id="rId1"/>
    <p:sldLayoutId id="2147495672" r:id="rId2"/>
    <p:sldLayoutId id="2147495673" r:id="rId3"/>
    <p:sldLayoutId id="2147495674" r:id="rId4"/>
    <p:sldLayoutId id="2147495675" r:id="rId5"/>
    <p:sldLayoutId id="2147495676" r:id="rId6"/>
    <p:sldLayoutId id="2147495677" r:id="rId7"/>
    <p:sldLayoutId id="2147495678" r:id="rId8"/>
    <p:sldLayoutId id="2147495679" r:id="rId9"/>
    <p:sldLayoutId id="2147495680" r:id="rId10"/>
    <p:sldLayoutId id="214749568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2307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5130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123" name="Picture 11" descr="hc_DividerGraphBG_Wgrey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23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9925F6F9-5BA2-45F9-9A47-59691FC04F7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125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493713"/>
            <a:ext cx="73882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5126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82318" name="Line 14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8231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5738" r:id="rId1"/>
    <p:sldLayoutId id="2147495682" r:id="rId2"/>
    <p:sldLayoutId id="2147495683" r:id="rId3"/>
    <p:sldLayoutId id="2147495684" r:id="rId4"/>
    <p:sldLayoutId id="2147495685" r:id="rId5"/>
    <p:sldLayoutId id="2147495686" r:id="rId6"/>
    <p:sldLayoutId id="2147495687" r:id="rId7"/>
    <p:sldLayoutId id="2147495688" r:id="rId8"/>
    <p:sldLayoutId id="2147495689" r:id="rId9"/>
    <p:sldLayoutId id="2147495690" r:id="rId10"/>
    <p:sldLayoutId id="214749569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2" descr="hc_DividerBG_Cgrey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6" descr="hc_Divider_Trans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436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C0FC0E3-8FE8-46B3-B900-3B7D0277F7A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84363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487363"/>
            <a:ext cx="7388225" cy="84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615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160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84368" name="Line 16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5739" r:id="rId1"/>
    <p:sldLayoutId id="2147495692" r:id="rId2"/>
    <p:sldLayoutId id="2147495693" r:id="rId3"/>
    <p:sldLayoutId id="2147495694" r:id="rId4"/>
    <p:sldLayoutId id="2147495695" r:id="rId5"/>
    <p:sldLayoutId id="2147495696" r:id="rId6"/>
    <p:sldLayoutId id="2147495697" r:id="rId7"/>
    <p:sldLayoutId id="2147495698" r:id="rId8"/>
    <p:sldLayoutId id="2147495699" r:id="rId9"/>
    <p:sldLayoutId id="2147495700" r:id="rId10"/>
    <p:sldLayoutId id="214749570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6403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7178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171" name="Picture 11" descr="hc_DividerGraphBG_Cgrey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640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2E7B8F56-DB19-4B94-B3DB-0BE0C71A70B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173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00063"/>
            <a:ext cx="73882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7174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86414" name="Line 14"/>
          <p:cNvSpPr>
            <a:spLocks noChangeShapeType="1"/>
          </p:cNvSpPr>
          <p:nvPr/>
        </p:nvSpPr>
        <p:spPr bwMode="auto">
          <a:xfrm>
            <a:off x="896938" y="1368425"/>
            <a:ext cx="7348537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8641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5740" r:id="rId1"/>
    <p:sldLayoutId id="2147495702" r:id="rId2"/>
    <p:sldLayoutId id="2147495703" r:id="rId3"/>
    <p:sldLayoutId id="2147495704" r:id="rId4"/>
    <p:sldLayoutId id="2147495705" r:id="rId5"/>
    <p:sldLayoutId id="2147495706" r:id="rId6"/>
    <p:sldLayoutId id="2147495707" r:id="rId7"/>
    <p:sldLayoutId id="2147495708" r:id="rId8"/>
    <p:sldLayoutId id="2147495709" r:id="rId9"/>
    <p:sldLayoutId id="2147495710" r:id="rId10"/>
    <p:sldLayoutId id="214749571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6" descr="hc_DividerGraphBG_blu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EDCFE88-CF4A-4E1E-AB5F-A60F5330178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422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8198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94227" name="Line 19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5741" r:id="rId1"/>
    <p:sldLayoutId id="2147495712" r:id="rId2"/>
    <p:sldLayoutId id="2147495713" r:id="rId3"/>
    <p:sldLayoutId id="2147495714" r:id="rId4"/>
    <p:sldLayoutId id="2147495715" r:id="rId5"/>
    <p:sldLayoutId id="2147495716" r:id="rId6"/>
    <p:sldLayoutId id="2147495717" r:id="rId7"/>
    <p:sldLayoutId id="2147495718" r:id="rId8"/>
    <p:sldLayoutId id="2147495719" r:id="rId9"/>
    <p:sldLayoutId id="2147495720" r:id="rId10"/>
    <p:sldLayoutId id="2147495721" r:id="rId11"/>
  </p:sldLayoutIdLst>
  <p:hf hdr="0" ft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2573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5pPr>
      <a:lvl6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18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0973" name="Rectangle 1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  <a:ea typeface="宋体" charset="-122"/>
              </a:endParaRPr>
            </a:p>
          </p:txBody>
        </p:sp>
        <p:pic>
          <p:nvPicPr>
            <p:cNvPr id="9227" name="Picture 10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219" name="Picture 22" descr="hc_DividerBG_blu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17" descr="hc_Divider_Trans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2763"/>
            <a:ext cx="73882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922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9EBEAC75-2236-4368-B985-FEA668F73BB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0980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5742" r:id="rId1"/>
    <p:sldLayoutId id="2147495722" r:id="rId2"/>
    <p:sldLayoutId id="2147495723" r:id="rId3"/>
    <p:sldLayoutId id="2147495724" r:id="rId4"/>
    <p:sldLayoutId id="2147495725" r:id="rId5"/>
    <p:sldLayoutId id="2147495726" r:id="rId6"/>
    <p:sldLayoutId id="2147495727" r:id="rId7"/>
    <p:sldLayoutId id="2147495728" r:id="rId8"/>
    <p:sldLayoutId id="2147495729" r:id="rId9"/>
    <p:sldLayoutId id="2147495730" r:id="rId10"/>
    <p:sldLayoutId id="214749573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314450" indent="-228600" algn="l" rtl="0" eaLnBrk="0" fontAlgn="base" hangingPunct="0">
        <a:spcBef>
          <a:spcPct val="25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17145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0574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5146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9718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4290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第</a:t>
            </a:r>
            <a:r>
              <a:rPr lang="en-US" altLang="zh-CN" smtClean="0">
                <a:ea typeface="宋体" pitchFamily="2" charset="-122"/>
              </a:rPr>
              <a:t>8-9</a:t>
            </a:r>
            <a:r>
              <a:rPr lang="zh-CN" altLang="en-US" smtClean="0">
                <a:ea typeface="宋体" pitchFamily="2" charset="-122"/>
              </a:rPr>
              <a:t>章  栈和队列</a:t>
            </a:r>
          </a:p>
        </p:txBody>
      </p:sp>
      <p:sp>
        <p:nvSpPr>
          <p:cNvPr id="21507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----</a:t>
            </a:r>
            <a:r>
              <a:rPr lang="zh-CN" altLang="en-US" smtClean="0">
                <a:ea typeface="宋体" pitchFamily="2" charset="-122"/>
              </a:rPr>
              <a:t>后进先出</a:t>
            </a:r>
            <a:r>
              <a:rPr lang="en-US" altLang="zh-CN" smtClean="0">
                <a:ea typeface="宋体" pitchFamily="2" charset="-122"/>
              </a:rPr>
              <a:t>/</a:t>
            </a:r>
            <a:r>
              <a:rPr lang="zh-CN" altLang="en-US" smtClean="0">
                <a:ea typeface="宋体" pitchFamily="2" charset="-122"/>
              </a:rPr>
              <a:t>先进先出：操作受限的线性表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实现方法分析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876800"/>
          </a:xfrm>
        </p:spPr>
        <p:txBody>
          <a:bodyPr/>
          <a:lstStyle/>
          <a:p>
            <a:r>
              <a:rPr lang="en-US" altLang="zh-CN" smtClean="0"/>
              <a:t>IsFull</a:t>
            </a:r>
            <a:r>
              <a:rPr lang="zh-CN" altLang="en-US" smtClean="0"/>
              <a:t>需要获取数组大小</a:t>
            </a:r>
          </a:p>
          <a:p>
            <a:pPr lvl="1"/>
            <a:r>
              <a:rPr lang="zh-CN" altLang="en-US" smtClean="0"/>
              <a:t>方法一</a:t>
            </a:r>
            <a:br>
              <a:rPr lang="zh-CN" altLang="en-US" smtClean="0"/>
            </a:br>
            <a:r>
              <a:rPr lang="zh-CN" altLang="en-US" smtClean="0"/>
              <a:t>将类</a:t>
            </a:r>
            <a:r>
              <a:rPr lang="en-US" altLang="zh-CN" smtClean="0"/>
              <a:t>LinearList</a:t>
            </a:r>
            <a:r>
              <a:rPr lang="zh-CN" altLang="en-US" smtClean="0"/>
              <a:t>的成员</a:t>
            </a:r>
            <a:r>
              <a:rPr lang="en-US" altLang="zh-CN" smtClean="0"/>
              <a:t>MaxSize</a:t>
            </a:r>
            <a:r>
              <a:rPr lang="zh-CN" altLang="en-US" smtClean="0">
                <a:sym typeface="Wingdings" pitchFamily="2" charset="2"/>
              </a:rPr>
              <a:t>变为</a:t>
            </a:r>
            <a:r>
              <a:rPr lang="en-US" altLang="zh-CN" smtClean="0">
                <a:sym typeface="Wingdings" pitchFamily="2" charset="2"/>
              </a:rPr>
              <a:t>protected</a:t>
            </a:r>
            <a:r>
              <a:rPr lang="zh-CN" altLang="en-US" smtClean="0">
                <a:sym typeface="Wingdings" pitchFamily="2" charset="2"/>
              </a:rPr>
              <a:t>类型</a:t>
            </a:r>
          </a:p>
          <a:p>
            <a:pPr lvl="1"/>
            <a:r>
              <a:rPr lang="zh-CN" altLang="en-US" smtClean="0"/>
              <a:t>方法二：</a:t>
            </a:r>
            <a:r>
              <a:rPr lang="en-US" altLang="zh-CN" smtClean="0"/>
              <a:t>LinearList</a:t>
            </a:r>
            <a:r>
              <a:rPr lang="zh-CN" altLang="en-US" smtClean="0">
                <a:latin typeface="Arial" charset="0"/>
              </a:rPr>
              <a:t>类增加函数</a:t>
            </a:r>
            <a:br>
              <a:rPr lang="zh-CN" altLang="en-US" smtClean="0">
                <a:latin typeface="Arial" charset="0"/>
              </a:rPr>
            </a:br>
            <a:r>
              <a:rPr lang="en-US" altLang="zh-CN" smtClean="0">
                <a:solidFill>
                  <a:srgbClr val="FF0000"/>
                </a:solidFill>
                <a:latin typeface="Arial" charset="0"/>
              </a:rPr>
              <a:t>protected: </a:t>
            </a:r>
            <a:br>
              <a:rPr lang="en-US" altLang="zh-CN" smtClean="0">
                <a:solidFill>
                  <a:srgbClr val="FF0000"/>
                </a:solidFill>
                <a:latin typeface="Arial" charset="0"/>
              </a:rPr>
            </a:br>
            <a:r>
              <a:rPr lang="en-US" altLang="zh-CN" smtClean="0">
                <a:solidFill>
                  <a:srgbClr val="FF0000"/>
                </a:solidFill>
                <a:latin typeface="Arial" charset="0"/>
              </a:rPr>
              <a:t>   int GetMaxSize() const {return MaxSize;}</a:t>
            </a:r>
            <a:r>
              <a:rPr lang="en-US" altLang="zh-CN" smtClean="0">
                <a:latin typeface="Arial" charset="0"/>
              </a:rPr>
              <a:t/>
            </a:r>
            <a:br>
              <a:rPr lang="en-US" altLang="zh-CN" smtClean="0">
                <a:latin typeface="Arial" charset="0"/>
              </a:rPr>
            </a:br>
            <a:r>
              <a:rPr lang="en-US" altLang="zh-CN" smtClean="0"/>
              <a:t>LinearList</a:t>
            </a:r>
            <a:r>
              <a:rPr lang="zh-CN" altLang="en-US" smtClean="0"/>
              <a:t>类的变化不会影响</a:t>
            </a:r>
            <a:r>
              <a:rPr lang="en-US" altLang="zh-CN" smtClean="0"/>
              <a:t>Stack</a:t>
            </a:r>
            <a:r>
              <a:rPr lang="zh-CN" altLang="en-US" smtClean="0"/>
              <a:t>类，更好！</a:t>
            </a: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B2ACCA2-D495-4A27-AD1D-3D5A75C4D65D}" type="slidenum">
              <a:rPr lang="en-US" altLang="en-US" smtClean="0">
                <a:ea typeface="宋体" pitchFamily="2" charset="-122"/>
              </a:rPr>
              <a:pPr/>
              <a:t>10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火车车厢重排问题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525588"/>
            <a:ext cx="7481887" cy="4570412"/>
          </a:xfrm>
        </p:spPr>
        <p:txBody>
          <a:bodyPr/>
          <a:lstStyle/>
          <a:p>
            <a:pPr lvl="1"/>
            <a:r>
              <a:rPr lang="zh-CN" altLang="en-US" smtClean="0"/>
              <a:t>缓冲铁轨按</a:t>
            </a:r>
            <a:r>
              <a:rPr lang="en-US" altLang="zh-CN" smtClean="0"/>
              <a:t>FIFO</a:t>
            </a:r>
            <a:r>
              <a:rPr lang="zh-CN" altLang="en-US" smtClean="0"/>
              <a:t>方式工作</a:t>
            </a:r>
          </a:p>
          <a:p>
            <a:pPr lvl="1"/>
            <a:r>
              <a:rPr lang="zh-CN" altLang="en-US" smtClean="0"/>
              <a:t>也只允许：入轨</a:t>
            </a:r>
            <a:r>
              <a:rPr lang="zh-CN" altLang="en-US" smtClean="0">
                <a:sym typeface="Wingdings" pitchFamily="2" charset="2"/>
              </a:rPr>
              <a:t>缓冲，缓冲出轨</a:t>
            </a:r>
          </a:p>
          <a:p>
            <a:pPr lvl="1"/>
            <a:r>
              <a:rPr lang="en-US" altLang="zh-CN" smtClean="0">
                <a:sym typeface="Wingdings" pitchFamily="2" charset="2"/>
              </a:rPr>
              <a:t>H</a:t>
            </a:r>
            <a:r>
              <a:rPr lang="en-US" altLang="zh-CN" baseline="-25000" smtClean="0">
                <a:sym typeface="Wingdings" pitchFamily="2" charset="2"/>
              </a:rPr>
              <a:t>k</a:t>
            </a:r>
            <a:r>
              <a:rPr lang="zh-CN" altLang="en-US" smtClean="0">
                <a:sym typeface="Wingdings" pitchFamily="2" charset="2"/>
              </a:rPr>
              <a:t>为入轨出轨的直通轨，可用来缓冲的为</a:t>
            </a:r>
            <a:r>
              <a:rPr lang="en-US" altLang="zh-CN" smtClean="0">
                <a:sym typeface="Wingdings" pitchFamily="2" charset="2"/>
              </a:rPr>
              <a:t>H</a:t>
            </a:r>
            <a:r>
              <a:rPr lang="en-US" altLang="zh-CN" baseline="-25000" smtClean="0">
                <a:sym typeface="Wingdings" pitchFamily="2" charset="2"/>
              </a:rPr>
              <a:t>1</a:t>
            </a:r>
            <a:r>
              <a:rPr lang="en-US" altLang="zh-CN" smtClean="0">
                <a:sym typeface="Wingdings" pitchFamily="2" charset="2"/>
              </a:rPr>
              <a:t>~H</a:t>
            </a:r>
            <a:r>
              <a:rPr lang="en-US" altLang="zh-CN" baseline="-25000" smtClean="0">
                <a:sym typeface="Wingdings" pitchFamily="2" charset="2"/>
              </a:rPr>
              <a:t>k-1</a:t>
            </a:r>
          </a:p>
          <a:p>
            <a:pPr lvl="1"/>
            <a:endParaRPr lang="en-US" altLang="zh-CN" smtClean="0"/>
          </a:p>
        </p:txBody>
      </p:sp>
      <p:pic>
        <p:nvPicPr>
          <p:cNvPr id="122884" name="Picture 4" descr="railro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038600"/>
            <a:ext cx="7762875" cy="250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33E8FD1-7F70-49A8-A7BA-82E06DB6B315}" type="slidenum">
              <a:rPr lang="en-US" altLang="en-US" smtClean="0">
                <a:ea typeface="宋体" pitchFamily="2" charset="-122"/>
              </a:rPr>
              <a:pPr/>
              <a:t>100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例子</a:t>
            </a:r>
          </a:p>
        </p:txBody>
      </p:sp>
      <p:graphicFrame>
        <p:nvGraphicFramePr>
          <p:cNvPr id="1025161" name="Group 137"/>
          <p:cNvGraphicFramePr>
            <a:graphicFrameLocks noGrp="1"/>
          </p:cNvGraphicFramePr>
          <p:nvPr/>
        </p:nvGraphicFramePr>
        <p:xfrm>
          <a:off x="457200" y="5259388"/>
          <a:ext cx="8305800" cy="457200"/>
        </p:xfrm>
        <a:graphic>
          <a:graphicData uri="http://schemas.openxmlformats.org/drawingml/2006/table">
            <a:tbl>
              <a:tblPr/>
              <a:tblGrid>
                <a:gridCol w="377825"/>
                <a:gridCol w="377825"/>
                <a:gridCol w="377825"/>
                <a:gridCol w="376238"/>
                <a:gridCol w="377825"/>
                <a:gridCol w="377825"/>
                <a:gridCol w="377825"/>
                <a:gridCol w="376237"/>
                <a:gridCol w="377825"/>
                <a:gridCol w="1511300"/>
                <a:gridCol w="377825"/>
                <a:gridCol w="376238"/>
                <a:gridCol w="377825"/>
                <a:gridCol w="377825"/>
                <a:gridCol w="377825"/>
                <a:gridCol w="376237"/>
                <a:gridCol w="377825"/>
                <a:gridCol w="377825"/>
                <a:gridCol w="3778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H3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25162" name="Group 138"/>
          <p:cNvGraphicFramePr>
            <a:graphicFrameLocks noGrp="1"/>
          </p:cNvGraphicFramePr>
          <p:nvPr/>
        </p:nvGraphicFramePr>
        <p:xfrm>
          <a:off x="3852863" y="4648200"/>
          <a:ext cx="1509712" cy="457200"/>
        </p:xfrm>
        <a:graphic>
          <a:graphicData uri="http://schemas.openxmlformats.org/drawingml/2006/table">
            <a:tbl>
              <a:tblPr/>
              <a:tblGrid>
                <a:gridCol w="377825"/>
                <a:gridCol w="341312"/>
                <a:gridCol w="414338"/>
                <a:gridCol w="376237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961" name="Rectangle 120"/>
          <p:cNvSpPr>
            <a:spLocks noChangeArrowheads="1"/>
          </p:cNvSpPr>
          <p:nvPr/>
        </p:nvSpPr>
        <p:spPr bwMode="ltGray">
          <a:xfrm>
            <a:off x="4343400" y="4191000"/>
            <a:ext cx="479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H1</a:t>
            </a:r>
          </a:p>
        </p:txBody>
      </p:sp>
      <p:graphicFrame>
        <p:nvGraphicFramePr>
          <p:cNvPr id="1025159" name="Group 135"/>
          <p:cNvGraphicFramePr>
            <a:graphicFrameLocks noGrp="1"/>
          </p:cNvGraphicFramePr>
          <p:nvPr/>
        </p:nvGraphicFramePr>
        <p:xfrm>
          <a:off x="3852863" y="5867400"/>
          <a:ext cx="1509712" cy="457200"/>
        </p:xfrm>
        <a:graphic>
          <a:graphicData uri="http://schemas.openxmlformats.org/drawingml/2006/table">
            <a:tbl>
              <a:tblPr/>
              <a:tblGrid>
                <a:gridCol w="377825"/>
                <a:gridCol w="377825"/>
                <a:gridCol w="377825"/>
                <a:gridCol w="37623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974" name="Rectangle 133"/>
          <p:cNvSpPr>
            <a:spLocks noChangeArrowheads="1"/>
          </p:cNvSpPr>
          <p:nvPr/>
        </p:nvSpPr>
        <p:spPr bwMode="ltGray">
          <a:xfrm>
            <a:off x="4343400" y="6324600"/>
            <a:ext cx="479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H2</a:t>
            </a:r>
          </a:p>
        </p:txBody>
      </p:sp>
      <p:grpSp>
        <p:nvGrpSpPr>
          <p:cNvPr id="2" name="Group 147"/>
          <p:cNvGrpSpPr>
            <a:grpSpLocks/>
          </p:cNvGrpSpPr>
          <p:nvPr/>
        </p:nvGrpSpPr>
        <p:grpSpPr bwMode="auto">
          <a:xfrm>
            <a:off x="1219200" y="1371600"/>
            <a:ext cx="4081463" cy="4267200"/>
            <a:chOff x="768" y="864"/>
            <a:chExt cx="2571" cy="2688"/>
          </a:xfrm>
        </p:grpSpPr>
        <p:sp>
          <p:nvSpPr>
            <p:cNvPr id="123997" name="Rectangle 139"/>
            <p:cNvSpPr>
              <a:spLocks noChangeArrowheads="1"/>
            </p:cNvSpPr>
            <p:nvPr/>
          </p:nvSpPr>
          <p:spPr bwMode="ltGray">
            <a:xfrm>
              <a:off x="768" y="864"/>
              <a:ext cx="13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</a:rPr>
                <a:t>：次序不对，</a:t>
              </a:r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</a:t>
              </a: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H1</a:t>
              </a:r>
              <a:endParaRPr lang="en-US" altLang="zh-CN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23998" name="Text Box 141"/>
            <p:cNvSpPr txBox="1">
              <a:spLocks noChangeArrowheads="1"/>
            </p:cNvSpPr>
            <p:nvPr/>
          </p:nvSpPr>
          <p:spPr bwMode="ltGray">
            <a:xfrm>
              <a:off x="2208" y="33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zh-CN">
                <a:solidFill>
                  <a:srgbClr val="FF0000"/>
                </a:solidFill>
              </a:endParaRPr>
            </a:p>
          </p:txBody>
        </p:sp>
        <p:sp>
          <p:nvSpPr>
            <p:cNvPr id="123999" name="Text Box 142"/>
            <p:cNvSpPr txBox="1">
              <a:spLocks noChangeArrowheads="1"/>
            </p:cNvSpPr>
            <p:nvPr/>
          </p:nvSpPr>
          <p:spPr bwMode="ltGray">
            <a:xfrm>
              <a:off x="3147" y="296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CN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3" name="Group 151"/>
          <p:cNvGrpSpPr>
            <a:grpSpLocks/>
          </p:cNvGrpSpPr>
          <p:nvPr/>
        </p:nvGrpSpPr>
        <p:grpSpPr bwMode="auto">
          <a:xfrm>
            <a:off x="1219200" y="1857375"/>
            <a:ext cx="3733800" cy="3781425"/>
            <a:chOff x="768" y="1170"/>
            <a:chExt cx="2352" cy="2382"/>
          </a:xfrm>
        </p:grpSpPr>
        <p:sp>
          <p:nvSpPr>
            <p:cNvPr id="123994" name="Rectangle 144"/>
            <p:cNvSpPr>
              <a:spLocks noChangeArrowheads="1"/>
            </p:cNvSpPr>
            <p:nvPr/>
          </p:nvSpPr>
          <p:spPr bwMode="ltGray">
            <a:xfrm>
              <a:off x="768" y="1170"/>
              <a:ext cx="168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6</a:t>
              </a:r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</a:rPr>
                <a:t>：次序不对，</a:t>
              </a: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&gt;3</a:t>
              </a:r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</a:rPr>
                <a:t>，</a:t>
              </a:r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</a:t>
              </a: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H1</a:t>
              </a:r>
              <a:endParaRPr lang="en-US" altLang="zh-CN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23995" name="Text Box 145"/>
            <p:cNvSpPr txBox="1">
              <a:spLocks noChangeArrowheads="1"/>
            </p:cNvSpPr>
            <p:nvPr/>
          </p:nvSpPr>
          <p:spPr bwMode="ltGray">
            <a:xfrm>
              <a:off x="1968" y="33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zh-CN">
                <a:solidFill>
                  <a:srgbClr val="FF0000"/>
                </a:solidFill>
              </a:endParaRPr>
            </a:p>
          </p:txBody>
        </p:sp>
        <p:sp>
          <p:nvSpPr>
            <p:cNvPr id="123996" name="Text Box 146"/>
            <p:cNvSpPr txBox="1">
              <a:spLocks noChangeArrowheads="1"/>
            </p:cNvSpPr>
            <p:nvPr/>
          </p:nvSpPr>
          <p:spPr bwMode="ltGray">
            <a:xfrm>
              <a:off x="2928" y="295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CN">
                  <a:solidFill>
                    <a:srgbClr val="FF0000"/>
                  </a:solidFill>
                </a:rPr>
                <a:t>6</a:t>
              </a:r>
            </a:p>
          </p:txBody>
        </p:sp>
      </p:grpSp>
      <p:grpSp>
        <p:nvGrpSpPr>
          <p:cNvPr id="4" name="Group 155"/>
          <p:cNvGrpSpPr>
            <a:grpSpLocks/>
          </p:cNvGrpSpPr>
          <p:nvPr/>
        </p:nvGrpSpPr>
        <p:grpSpPr bwMode="auto">
          <a:xfrm>
            <a:off x="1219200" y="2333625"/>
            <a:ext cx="3352800" cy="3305175"/>
            <a:chOff x="768" y="1470"/>
            <a:chExt cx="2112" cy="2082"/>
          </a:xfrm>
        </p:grpSpPr>
        <p:sp>
          <p:nvSpPr>
            <p:cNvPr id="123991" name="Rectangle 148"/>
            <p:cNvSpPr>
              <a:spLocks noChangeArrowheads="1"/>
            </p:cNvSpPr>
            <p:nvPr/>
          </p:nvSpPr>
          <p:spPr bwMode="ltGray">
            <a:xfrm>
              <a:off x="768" y="1470"/>
              <a:ext cx="168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9</a:t>
              </a:r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</a:rPr>
                <a:t>：次序不对，</a:t>
              </a: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&gt;6</a:t>
              </a:r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</a:rPr>
                <a:t>，</a:t>
              </a:r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</a:t>
              </a: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H1</a:t>
              </a:r>
              <a:endParaRPr lang="en-US" altLang="zh-CN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23992" name="Text Box 149"/>
            <p:cNvSpPr txBox="1">
              <a:spLocks noChangeArrowheads="1"/>
            </p:cNvSpPr>
            <p:nvPr/>
          </p:nvSpPr>
          <p:spPr bwMode="ltGray">
            <a:xfrm>
              <a:off x="1728" y="33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zh-CN">
                <a:solidFill>
                  <a:srgbClr val="FF0000"/>
                </a:solidFill>
              </a:endParaRPr>
            </a:p>
          </p:txBody>
        </p:sp>
        <p:sp>
          <p:nvSpPr>
            <p:cNvPr id="123993" name="Text Box 150"/>
            <p:cNvSpPr txBox="1">
              <a:spLocks noChangeArrowheads="1"/>
            </p:cNvSpPr>
            <p:nvPr/>
          </p:nvSpPr>
          <p:spPr bwMode="ltGray">
            <a:xfrm>
              <a:off x="2688" y="295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CN">
                  <a:solidFill>
                    <a:srgbClr val="FF0000"/>
                  </a:solidFill>
                </a:rPr>
                <a:t>9</a:t>
              </a:r>
            </a:p>
          </p:txBody>
        </p:sp>
      </p:grpSp>
      <p:grpSp>
        <p:nvGrpSpPr>
          <p:cNvPr id="5" name="Group 160"/>
          <p:cNvGrpSpPr>
            <a:grpSpLocks/>
          </p:cNvGrpSpPr>
          <p:nvPr/>
        </p:nvGrpSpPr>
        <p:grpSpPr bwMode="auto">
          <a:xfrm>
            <a:off x="1219200" y="2819400"/>
            <a:ext cx="4100513" cy="3414713"/>
            <a:chOff x="768" y="1776"/>
            <a:chExt cx="2583" cy="2151"/>
          </a:xfrm>
        </p:grpSpPr>
        <p:sp>
          <p:nvSpPr>
            <p:cNvPr id="123988" name="Rectangle 152"/>
            <p:cNvSpPr>
              <a:spLocks noChangeArrowheads="1"/>
            </p:cNvSpPr>
            <p:nvPr/>
          </p:nvSpPr>
          <p:spPr bwMode="ltGray">
            <a:xfrm>
              <a:off x="768" y="1776"/>
              <a:ext cx="168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</a:rPr>
                <a:t>：次序不对，</a:t>
              </a: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&lt;9</a:t>
              </a:r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</a:rPr>
                <a:t>，</a:t>
              </a:r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</a:t>
              </a: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H2</a:t>
              </a:r>
              <a:endParaRPr lang="en-US" altLang="zh-CN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23989" name="Text Box 153"/>
            <p:cNvSpPr txBox="1">
              <a:spLocks noChangeArrowheads="1"/>
            </p:cNvSpPr>
            <p:nvPr/>
          </p:nvSpPr>
          <p:spPr bwMode="ltGray">
            <a:xfrm>
              <a:off x="1497" y="33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zh-CN">
                <a:solidFill>
                  <a:srgbClr val="FF0000"/>
                </a:solidFill>
              </a:endParaRPr>
            </a:p>
          </p:txBody>
        </p:sp>
        <p:sp>
          <p:nvSpPr>
            <p:cNvPr id="123990" name="Text Box 154"/>
            <p:cNvSpPr txBox="1">
              <a:spLocks noChangeArrowheads="1"/>
            </p:cNvSpPr>
            <p:nvPr/>
          </p:nvSpPr>
          <p:spPr bwMode="ltGray">
            <a:xfrm>
              <a:off x="3159" y="3735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CN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6" name="Group 165"/>
          <p:cNvGrpSpPr>
            <a:grpSpLocks/>
          </p:cNvGrpSpPr>
          <p:nvPr/>
        </p:nvGrpSpPr>
        <p:grpSpPr bwMode="auto">
          <a:xfrm>
            <a:off x="1219200" y="3295650"/>
            <a:ext cx="3733800" cy="2952750"/>
            <a:chOff x="768" y="2076"/>
            <a:chExt cx="2352" cy="1860"/>
          </a:xfrm>
        </p:grpSpPr>
        <p:sp>
          <p:nvSpPr>
            <p:cNvPr id="123985" name="Rectangle 156"/>
            <p:cNvSpPr>
              <a:spLocks noChangeArrowheads="1"/>
            </p:cNvSpPr>
            <p:nvPr/>
          </p:nvSpPr>
          <p:spPr bwMode="ltGray">
            <a:xfrm>
              <a:off x="768" y="2076"/>
              <a:ext cx="168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4</a:t>
              </a:r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</a:rPr>
                <a:t>：次序不对，</a:t>
              </a: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&gt;2</a:t>
              </a:r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</a:rPr>
                <a:t>，</a:t>
              </a:r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</a:t>
              </a: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H2</a:t>
              </a:r>
              <a:endParaRPr lang="en-US" altLang="zh-CN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23986" name="Text Box 157"/>
            <p:cNvSpPr txBox="1">
              <a:spLocks noChangeArrowheads="1"/>
            </p:cNvSpPr>
            <p:nvPr/>
          </p:nvSpPr>
          <p:spPr bwMode="ltGray">
            <a:xfrm>
              <a:off x="1287" y="33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zh-CN">
                <a:solidFill>
                  <a:srgbClr val="FF0000"/>
                </a:solidFill>
              </a:endParaRPr>
            </a:p>
          </p:txBody>
        </p:sp>
        <p:sp>
          <p:nvSpPr>
            <p:cNvPr id="123987" name="Text Box 158"/>
            <p:cNvSpPr txBox="1">
              <a:spLocks noChangeArrowheads="1"/>
            </p:cNvSpPr>
            <p:nvPr/>
          </p:nvSpPr>
          <p:spPr bwMode="ltGray">
            <a:xfrm>
              <a:off x="2928" y="37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CN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7" name="Group 166"/>
          <p:cNvGrpSpPr>
            <a:grpSpLocks/>
          </p:cNvGrpSpPr>
          <p:nvPr/>
        </p:nvGrpSpPr>
        <p:grpSpPr bwMode="auto">
          <a:xfrm>
            <a:off x="1219200" y="3781425"/>
            <a:ext cx="3352800" cy="2466975"/>
            <a:chOff x="768" y="2382"/>
            <a:chExt cx="2112" cy="1554"/>
          </a:xfrm>
        </p:grpSpPr>
        <p:sp>
          <p:nvSpPr>
            <p:cNvPr id="123982" name="Rectangle 161"/>
            <p:cNvSpPr>
              <a:spLocks noChangeArrowheads="1"/>
            </p:cNvSpPr>
            <p:nvPr/>
          </p:nvSpPr>
          <p:spPr bwMode="ltGray">
            <a:xfrm>
              <a:off x="768" y="2382"/>
              <a:ext cx="168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7</a:t>
              </a:r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</a:rPr>
                <a:t>：次序不对，</a:t>
              </a: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&gt;4</a:t>
              </a:r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</a:rPr>
                <a:t>，</a:t>
              </a:r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</a:t>
              </a: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H2</a:t>
              </a:r>
              <a:endParaRPr lang="en-US" altLang="zh-CN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23983" name="Text Box 162"/>
            <p:cNvSpPr txBox="1">
              <a:spLocks noChangeArrowheads="1"/>
            </p:cNvSpPr>
            <p:nvPr/>
          </p:nvSpPr>
          <p:spPr bwMode="ltGray">
            <a:xfrm>
              <a:off x="1008" y="33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zh-CN">
                <a:solidFill>
                  <a:srgbClr val="FF0000"/>
                </a:solidFill>
              </a:endParaRPr>
            </a:p>
          </p:txBody>
        </p:sp>
        <p:sp>
          <p:nvSpPr>
            <p:cNvPr id="123984" name="Text Box 163"/>
            <p:cNvSpPr txBox="1">
              <a:spLocks noChangeArrowheads="1"/>
            </p:cNvSpPr>
            <p:nvPr/>
          </p:nvSpPr>
          <p:spPr bwMode="ltGray">
            <a:xfrm>
              <a:off x="2688" y="37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CN">
                  <a:solidFill>
                    <a:srgbClr val="FF0000"/>
                  </a:solidFill>
                </a:rPr>
                <a:t>7</a:t>
              </a:r>
            </a:p>
          </p:txBody>
        </p:sp>
      </p:grpSp>
      <p:sp>
        <p:nvSpPr>
          <p:cNvPr id="123981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CA5AB5B-CEA5-472F-B1D8-52641FBAD622}" type="slidenum">
              <a:rPr lang="en-US" altLang="en-US" smtClean="0">
                <a:ea typeface="宋体" pitchFamily="2" charset="-122"/>
              </a:rPr>
              <a:pPr/>
              <a:t>101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例子</a:t>
            </a:r>
          </a:p>
        </p:txBody>
      </p:sp>
      <p:graphicFrame>
        <p:nvGraphicFramePr>
          <p:cNvPr id="1095683" name="Group 3"/>
          <p:cNvGraphicFramePr>
            <a:graphicFrameLocks noGrp="1"/>
          </p:cNvGraphicFramePr>
          <p:nvPr/>
        </p:nvGraphicFramePr>
        <p:xfrm>
          <a:off x="457200" y="5259388"/>
          <a:ext cx="8305800" cy="457200"/>
        </p:xfrm>
        <a:graphic>
          <a:graphicData uri="http://schemas.openxmlformats.org/drawingml/2006/table">
            <a:tbl>
              <a:tblPr/>
              <a:tblGrid>
                <a:gridCol w="377825"/>
                <a:gridCol w="377825"/>
                <a:gridCol w="377825"/>
                <a:gridCol w="376238"/>
                <a:gridCol w="377825"/>
                <a:gridCol w="377825"/>
                <a:gridCol w="377825"/>
                <a:gridCol w="376237"/>
                <a:gridCol w="377825"/>
                <a:gridCol w="1511300"/>
                <a:gridCol w="377825"/>
                <a:gridCol w="376238"/>
                <a:gridCol w="377825"/>
                <a:gridCol w="377825"/>
                <a:gridCol w="377825"/>
                <a:gridCol w="376237"/>
                <a:gridCol w="377825"/>
                <a:gridCol w="377825"/>
                <a:gridCol w="3778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H3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95725" name="Group 45"/>
          <p:cNvGraphicFramePr>
            <a:graphicFrameLocks noGrp="1"/>
          </p:cNvGraphicFramePr>
          <p:nvPr/>
        </p:nvGraphicFramePr>
        <p:xfrm>
          <a:off x="3852863" y="4648200"/>
          <a:ext cx="1509712" cy="457200"/>
        </p:xfrm>
        <a:graphic>
          <a:graphicData uri="http://schemas.openxmlformats.org/drawingml/2006/table">
            <a:tbl>
              <a:tblPr/>
              <a:tblGrid>
                <a:gridCol w="377825"/>
                <a:gridCol w="341312"/>
                <a:gridCol w="414338"/>
                <a:gridCol w="376237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4985" name="Rectangle 57"/>
          <p:cNvSpPr>
            <a:spLocks noChangeArrowheads="1"/>
          </p:cNvSpPr>
          <p:nvPr/>
        </p:nvSpPr>
        <p:spPr bwMode="ltGray">
          <a:xfrm>
            <a:off x="4343400" y="4191000"/>
            <a:ext cx="55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H1</a:t>
            </a:r>
          </a:p>
        </p:txBody>
      </p:sp>
      <p:graphicFrame>
        <p:nvGraphicFramePr>
          <p:cNvPr id="1095738" name="Group 58"/>
          <p:cNvGraphicFramePr>
            <a:graphicFrameLocks noGrp="1"/>
          </p:cNvGraphicFramePr>
          <p:nvPr/>
        </p:nvGraphicFramePr>
        <p:xfrm>
          <a:off x="3852863" y="5867400"/>
          <a:ext cx="1509712" cy="457200"/>
        </p:xfrm>
        <a:graphic>
          <a:graphicData uri="http://schemas.openxmlformats.org/drawingml/2006/table">
            <a:tbl>
              <a:tblPr/>
              <a:tblGrid>
                <a:gridCol w="377825"/>
                <a:gridCol w="377825"/>
                <a:gridCol w="377825"/>
                <a:gridCol w="37623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4998" name="Rectangle 70"/>
          <p:cNvSpPr>
            <a:spLocks noChangeArrowheads="1"/>
          </p:cNvSpPr>
          <p:nvPr/>
        </p:nvSpPr>
        <p:spPr bwMode="ltGray">
          <a:xfrm>
            <a:off x="4343400" y="6324600"/>
            <a:ext cx="55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H2</a:t>
            </a:r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1117600" y="1524000"/>
            <a:ext cx="7616825" cy="4114800"/>
            <a:chOff x="704" y="960"/>
            <a:chExt cx="4798" cy="2592"/>
          </a:xfrm>
        </p:grpSpPr>
        <p:sp>
          <p:nvSpPr>
            <p:cNvPr id="125024" name="Rectangle 91"/>
            <p:cNvSpPr>
              <a:spLocks noChangeArrowheads="1"/>
            </p:cNvSpPr>
            <p:nvPr/>
          </p:nvSpPr>
          <p:spPr bwMode="ltGray">
            <a:xfrm>
              <a:off x="704" y="960"/>
              <a:ext cx="134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</a:rPr>
                <a:t>：次序对，</a:t>
              </a:r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出轨</a:t>
              </a:r>
              <a:endParaRPr lang="zh-CN" altLang="en-US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25025" name="Text Box 92"/>
            <p:cNvSpPr txBox="1">
              <a:spLocks noChangeArrowheads="1"/>
            </p:cNvSpPr>
            <p:nvPr/>
          </p:nvSpPr>
          <p:spPr bwMode="ltGray">
            <a:xfrm>
              <a:off x="786" y="33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zh-CN"/>
            </a:p>
          </p:txBody>
        </p:sp>
        <p:sp>
          <p:nvSpPr>
            <p:cNvPr id="125026" name="Text Box 93"/>
            <p:cNvSpPr txBox="1">
              <a:spLocks noChangeArrowheads="1"/>
            </p:cNvSpPr>
            <p:nvPr/>
          </p:nvSpPr>
          <p:spPr bwMode="ltGray">
            <a:xfrm>
              <a:off x="5310" y="33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CN"/>
                <a:t>1</a:t>
              </a:r>
            </a:p>
          </p:txBody>
        </p:sp>
      </p:grpSp>
      <p:grpSp>
        <p:nvGrpSpPr>
          <p:cNvPr id="3" name="Group 113"/>
          <p:cNvGrpSpPr>
            <a:grpSpLocks/>
          </p:cNvGrpSpPr>
          <p:nvPr/>
        </p:nvGrpSpPr>
        <p:grpSpPr bwMode="auto">
          <a:xfrm>
            <a:off x="1117600" y="2057400"/>
            <a:ext cx="7235825" cy="4191000"/>
            <a:chOff x="704" y="1296"/>
            <a:chExt cx="4558" cy="2640"/>
          </a:xfrm>
        </p:grpSpPr>
        <p:sp>
          <p:nvSpPr>
            <p:cNvPr id="125017" name="Rectangle 101"/>
            <p:cNvSpPr>
              <a:spLocks noChangeArrowheads="1"/>
            </p:cNvSpPr>
            <p:nvPr/>
          </p:nvSpPr>
          <p:spPr bwMode="ltGray">
            <a:xfrm>
              <a:off x="704" y="1296"/>
              <a:ext cx="120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</a:rPr>
                <a:t>、</a:t>
              </a: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</a:rPr>
                <a:t>、</a:t>
              </a: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4</a:t>
              </a:r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</a:rPr>
                <a:t>：</a:t>
              </a:r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出轨</a:t>
              </a:r>
              <a:endParaRPr lang="zh-CN" altLang="en-US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25018" name="Text Box 105"/>
            <p:cNvSpPr txBox="1">
              <a:spLocks noChangeArrowheads="1"/>
            </p:cNvSpPr>
            <p:nvPr/>
          </p:nvSpPr>
          <p:spPr bwMode="ltGray">
            <a:xfrm>
              <a:off x="2928" y="37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zh-CN"/>
            </a:p>
          </p:txBody>
        </p:sp>
        <p:sp>
          <p:nvSpPr>
            <p:cNvPr id="125019" name="Text Box 106"/>
            <p:cNvSpPr txBox="1">
              <a:spLocks noChangeArrowheads="1"/>
            </p:cNvSpPr>
            <p:nvPr/>
          </p:nvSpPr>
          <p:spPr bwMode="ltGray">
            <a:xfrm>
              <a:off x="3159" y="37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zh-CN"/>
            </a:p>
          </p:txBody>
        </p:sp>
        <p:sp>
          <p:nvSpPr>
            <p:cNvPr id="125020" name="Text Box 107"/>
            <p:cNvSpPr txBox="1">
              <a:spLocks noChangeArrowheads="1"/>
            </p:cNvSpPr>
            <p:nvPr/>
          </p:nvSpPr>
          <p:spPr bwMode="ltGray">
            <a:xfrm>
              <a:off x="3159" y="29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zh-CN"/>
            </a:p>
          </p:txBody>
        </p:sp>
        <p:sp>
          <p:nvSpPr>
            <p:cNvPr id="125021" name="Text Box 109"/>
            <p:cNvSpPr txBox="1">
              <a:spLocks noChangeArrowheads="1"/>
            </p:cNvSpPr>
            <p:nvPr/>
          </p:nvSpPr>
          <p:spPr bwMode="ltGray">
            <a:xfrm>
              <a:off x="4836" y="33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25022" name="Text Box 110"/>
            <p:cNvSpPr txBox="1">
              <a:spLocks noChangeArrowheads="1"/>
            </p:cNvSpPr>
            <p:nvPr/>
          </p:nvSpPr>
          <p:spPr bwMode="ltGray">
            <a:xfrm>
              <a:off x="5070" y="33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25023" name="Text Box 111"/>
            <p:cNvSpPr txBox="1">
              <a:spLocks noChangeArrowheads="1"/>
            </p:cNvSpPr>
            <p:nvPr/>
          </p:nvSpPr>
          <p:spPr bwMode="ltGray">
            <a:xfrm>
              <a:off x="4581" y="33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CN"/>
                <a:t>4</a:t>
              </a:r>
            </a:p>
          </p:txBody>
        </p:sp>
      </p:grpSp>
      <p:grpSp>
        <p:nvGrpSpPr>
          <p:cNvPr id="4" name="Group 117"/>
          <p:cNvGrpSpPr>
            <a:grpSpLocks/>
          </p:cNvGrpSpPr>
          <p:nvPr/>
        </p:nvGrpSpPr>
        <p:grpSpPr bwMode="auto">
          <a:xfrm>
            <a:off x="885825" y="2590800"/>
            <a:ext cx="3382963" cy="3624263"/>
            <a:chOff x="558" y="1632"/>
            <a:chExt cx="2131" cy="2283"/>
          </a:xfrm>
        </p:grpSpPr>
        <p:sp>
          <p:nvSpPr>
            <p:cNvPr id="125014" name="Text Box 102"/>
            <p:cNvSpPr txBox="1">
              <a:spLocks noChangeArrowheads="1"/>
            </p:cNvSpPr>
            <p:nvPr/>
          </p:nvSpPr>
          <p:spPr bwMode="ltGray">
            <a:xfrm>
              <a:off x="558" y="33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zh-CN"/>
            </a:p>
          </p:txBody>
        </p:sp>
        <p:sp>
          <p:nvSpPr>
            <p:cNvPr id="125015" name="Text Box 103"/>
            <p:cNvSpPr txBox="1">
              <a:spLocks noChangeArrowheads="1"/>
            </p:cNvSpPr>
            <p:nvPr/>
          </p:nvSpPr>
          <p:spPr bwMode="ltGray">
            <a:xfrm>
              <a:off x="2448" y="3723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25016" name="Rectangle 112"/>
            <p:cNvSpPr>
              <a:spLocks noChangeArrowheads="1"/>
            </p:cNvSpPr>
            <p:nvPr/>
          </p:nvSpPr>
          <p:spPr bwMode="ltGray">
            <a:xfrm>
              <a:off x="708" y="1632"/>
              <a:ext cx="198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8</a:t>
              </a:r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</a:rPr>
                <a:t>：次序不对，</a:t>
              </a: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&lt;9</a:t>
              </a:r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</a:rPr>
                <a:t>，</a:t>
              </a: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&gt;7</a:t>
              </a:r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</a:rPr>
                <a:t>，</a:t>
              </a:r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</a:t>
              </a: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H2</a:t>
              </a:r>
              <a:endParaRPr lang="en-US" altLang="zh-CN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" name="Group 121"/>
          <p:cNvGrpSpPr>
            <a:grpSpLocks/>
          </p:cNvGrpSpPr>
          <p:nvPr/>
        </p:nvGrpSpPr>
        <p:grpSpPr bwMode="auto">
          <a:xfrm>
            <a:off x="457200" y="3124200"/>
            <a:ext cx="6753225" cy="2514600"/>
            <a:chOff x="288" y="1968"/>
            <a:chExt cx="4254" cy="1584"/>
          </a:xfrm>
        </p:grpSpPr>
        <p:sp>
          <p:nvSpPr>
            <p:cNvPr id="125011" name="Rectangle 116"/>
            <p:cNvSpPr>
              <a:spLocks noChangeArrowheads="1"/>
            </p:cNvSpPr>
            <p:nvPr/>
          </p:nvSpPr>
          <p:spPr bwMode="ltGray">
            <a:xfrm>
              <a:off x="704" y="1968"/>
              <a:ext cx="134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5</a:t>
              </a:r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</a:rPr>
                <a:t>：次序对，</a:t>
              </a:r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出轨</a:t>
              </a:r>
              <a:endParaRPr lang="zh-CN" altLang="en-US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25012" name="Text Box 118"/>
            <p:cNvSpPr txBox="1">
              <a:spLocks noChangeArrowheads="1"/>
            </p:cNvSpPr>
            <p:nvPr/>
          </p:nvSpPr>
          <p:spPr bwMode="ltGray">
            <a:xfrm>
              <a:off x="4350" y="33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25013" name="Text Box 119"/>
            <p:cNvSpPr txBox="1">
              <a:spLocks noChangeArrowheads="1"/>
            </p:cNvSpPr>
            <p:nvPr/>
          </p:nvSpPr>
          <p:spPr bwMode="ltGray">
            <a:xfrm>
              <a:off x="288" y="33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zh-CN"/>
            </a:p>
          </p:txBody>
        </p:sp>
      </p:grpSp>
      <p:grpSp>
        <p:nvGrpSpPr>
          <p:cNvPr id="6" name="Group 125"/>
          <p:cNvGrpSpPr>
            <a:grpSpLocks/>
          </p:cNvGrpSpPr>
          <p:nvPr/>
        </p:nvGrpSpPr>
        <p:grpSpPr bwMode="auto">
          <a:xfrm>
            <a:off x="1117600" y="3657600"/>
            <a:ext cx="5740400" cy="2590800"/>
            <a:chOff x="704" y="2304"/>
            <a:chExt cx="3616" cy="1632"/>
          </a:xfrm>
        </p:grpSpPr>
        <p:sp>
          <p:nvSpPr>
            <p:cNvPr id="125005" name="Text Box 114"/>
            <p:cNvSpPr txBox="1">
              <a:spLocks noChangeArrowheads="1"/>
            </p:cNvSpPr>
            <p:nvPr/>
          </p:nvSpPr>
          <p:spPr bwMode="ltGray">
            <a:xfrm>
              <a:off x="2928" y="29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zh-CN"/>
            </a:p>
          </p:txBody>
        </p:sp>
        <p:sp>
          <p:nvSpPr>
            <p:cNvPr id="125006" name="Text Box 115"/>
            <p:cNvSpPr txBox="1">
              <a:spLocks noChangeArrowheads="1"/>
            </p:cNvSpPr>
            <p:nvPr/>
          </p:nvSpPr>
          <p:spPr bwMode="ltGray">
            <a:xfrm>
              <a:off x="3408" y="3360"/>
              <a:ext cx="91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CN"/>
                <a:t>9     8     7   6</a:t>
              </a:r>
            </a:p>
          </p:txBody>
        </p:sp>
        <p:sp>
          <p:nvSpPr>
            <p:cNvPr id="125007" name="Rectangle 120"/>
            <p:cNvSpPr>
              <a:spLocks noChangeArrowheads="1"/>
            </p:cNvSpPr>
            <p:nvPr/>
          </p:nvSpPr>
          <p:spPr bwMode="ltGray">
            <a:xfrm>
              <a:off x="704" y="2304"/>
              <a:ext cx="14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6</a:t>
              </a:r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</a:rPr>
                <a:t>、</a:t>
              </a: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7</a:t>
              </a:r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</a:rPr>
                <a:t>、</a:t>
              </a: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8</a:t>
              </a:r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</a:rPr>
                <a:t>、</a:t>
              </a: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9</a:t>
              </a:r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</a:rPr>
                <a:t>：</a:t>
              </a:r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出轨</a:t>
              </a:r>
              <a:endParaRPr lang="zh-CN" altLang="en-US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25008" name="Text Box 122"/>
            <p:cNvSpPr txBox="1">
              <a:spLocks noChangeArrowheads="1"/>
            </p:cNvSpPr>
            <p:nvPr/>
          </p:nvSpPr>
          <p:spPr bwMode="ltGray">
            <a:xfrm>
              <a:off x="2688" y="29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zh-CN"/>
            </a:p>
          </p:txBody>
        </p:sp>
        <p:sp>
          <p:nvSpPr>
            <p:cNvPr id="125009" name="Text Box 123"/>
            <p:cNvSpPr txBox="1">
              <a:spLocks noChangeArrowheads="1"/>
            </p:cNvSpPr>
            <p:nvPr/>
          </p:nvSpPr>
          <p:spPr bwMode="ltGray">
            <a:xfrm>
              <a:off x="2688" y="37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zh-CN"/>
            </a:p>
          </p:txBody>
        </p:sp>
        <p:sp>
          <p:nvSpPr>
            <p:cNvPr id="125010" name="Text Box 124"/>
            <p:cNvSpPr txBox="1">
              <a:spLocks noChangeArrowheads="1"/>
            </p:cNvSpPr>
            <p:nvPr/>
          </p:nvSpPr>
          <p:spPr bwMode="ltGray">
            <a:xfrm>
              <a:off x="2448" y="37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zh-CN"/>
            </a:p>
          </p:txBody>
        </p:sp>
      </p:grpSp>
      <p:sp>
        <p:nvSpPr>
          <p:cNvPr id="12500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47AFC9F-D92C-4127-85F8-751682283A95}" type="slidenum">
              <a:rPr lang="en-US" altLang="en-US" smtClean="0">
                <a:ea typeface="宋体" pitchFamily="2" charset="-122"/>
              </a:rPr>
              <a:pPr/>
              <a:t>102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基于链表队列的重排函数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525588"/>
            <a:ext cx="7959725" cy="45704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bool Railroad(int p[], int n, int k)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endParaRPr lang="en-US" altLang="zh-CN" sz="2000" smtClean="0">
              <a:solidFill>
                <a:srgbClr val="0000FF"/>
              </a:solidFill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LinkedQueue&lt;int&gt; *H;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//</a:t>
            </a:r>
            <a:r>
              <a:rPr lang="zh-CN" altLang="en-US" sz="2000" smtClean="0">
                <a:solidFill>
                  <a:srgbClr val="008000"/>
                </a:solidFill>
                <a:latin typeface="Tahoma" pitchFamily="34" charset="0"/>
              </a:rPr>
              <a:t>链表队列数组，每个缓冲轨是 </a:t>
            </a:r>
            <a:endParaRPr lang="en-US" altLang="zh-CN" sz="2000" smtClean="0">
              <a:solidFill>
                <a:srgbClr val="008000"/>
              </a:solidFill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                                               </a:t>
            </a:r>
            <a:r>
              <a:rPr lang="zh-CN" altLang="en-US" sz="2000" smtClean="0">
                <a:solidFill>
                  <a:srgbClr val="008000"/>
                </a:solidFill>
                <a:latin typeface="Tahoma" pitchFamily="34" charset="0"/>
              </a:rPr>
              <a:t>一个基于链表的队列</a:t>
            </a:r>
            <a:endParaRPr lang="en-US" altLang="zh-CN" sz="2000" smtClean="0">
              <a:solidFill>
                <a:srgbClr val="0000FF"/>
              </a:solidFill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H = new LinkedQueue&lt;int&gt; [k];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k--;                                  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ahoma" pitchFamily="34" charset="0"/>
              </a:rPr>
              <a:t>第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k</a:t>
            </a:r>
            <a:r>
              <a:rPr lang="zh-CN" altLang="en-US" sz="2000" smtClean="0">
                <a:solidFill>
                  <a:srgbClr val="008000"/>
                </a:solidFill>
                <a:latin typeface="Tahoma" pitchFamily="34" charset="0"/>
              </a:rPr>
              <a:t>个缓冲轨不用</a:t>
            </a:r>
            <a:endParaRPr lang="en-US" altLang="zh-CN" sz="2000" smtClean="0">
              <a:solidFill>
                <a:srgbClr val="008000"/>
              </a:solidFill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endParaRPr lang="en-US" altLang="zh-CN" sz="2000" smtClean="0">
              <a:solidFill>
                <a:srgbClr val="008000"/>
              </a:solidFill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int NowOut = 1;            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ahoma" pitchFamily="34" charset="0"/>
              </a:rPr>
              <a:t>当前应该出轨的车厢号</a:t>
            </a:r>
            <a:endParaRPr lang="en-US" altLang="zh-CN" sz="2000" smtClean="0">
              <a:solidFill>
                <a:srgbClr val="008000"/>
              </a:solidFill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int minH = n+1;  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ahoma" pitchFamily="34" charset="0"/>
              </a:rPr>
              <a:t>所有缓冲轨上最小的车厢号</a:t>
            </a:r>
            <a:endParaRPr lang="en-US" altLang="zh-CN" sz="2000" smtClean="0">
              <a:solidFill>
                <a:srgbClr val="008000"/>
              </a:solidFill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int minQ;              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ahoma" pitchFamily="34" charset="0"/>
              </a:rPr>
              <a:t>所有缓冲轨上最小的车厢号在哪个轨上？</a:t>
            </a:r>
            <a:endParaRPr lang="en-US" altLang="zh-CN" sz="2000" smtClean="0">
              <a:solidFill>
                <a:srgbClr val="008000"/>
              </a:solidFill>
              <a:latin typeface="Tahoma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endParaRPr lang="en-US" altLang="zh-CN" smtClean="0"/>
          </a:p>
        </p:txBody>
      </p:sp>
      <p:cxnSp>
        <p:nvCxnSpPr>
          <p:cNvPr id="125956" name="直接箭头连接符 4"/>
          <p:cNvCxnSpPr>
            <a:cxnSpLocks noChangeShapeType="1"/>
          </p:cNvCxnSpPr>
          <p:nvPr/>
        </p:nvCxnSpPr>
        <p:spPr bwMode="auto">
          <a:xfrm rot="5400000" flipH="1" flipV="1">
            <a:off x="2778126" y="1993900"/>
            <a:ext cx="538162" cy="17938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25957" name="TextBox 5"/>
          <p:cNvSpPr txBox="1">
            <a:spLocks noChangeArrowheads="1"/>
          </p:cNvSpPr>
          <p:nvPr/>
        </p:nvSpPr>
        <p:spPr bwMode="auto">
          <a:xfrm>
            <a:off x="2419350" y="2352675"/>
            <a:ext cx="1255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待排车厢</a:t>
            </a:r>
          </a:p>
        </p:txBody>
      </p:sp>
      <p:cxnSp>
        <p:nvCxnSpPr>
          <p:cNvPr id="125958" name="直接箭头连接符 6"/>
          <p:cNvCxnSpPr>
            <a:cxnSpLocks noChangeShapeType="1"/>
          </p:cNvCxnSpPr>
          <p:nvPr/>
        </p:nvCxnSpPr>
        <p:spPr bwMode="auto">
          <a:xfrm rot="5400000" flipH="1" flipV="1">
            <a:off x="4572001" y="1993900"/>
            <a:ext cx="538162" cy="17938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25959" name="TextBox 7"/>
          <p:cNvSpPr txBox="1">
            <a:spLocks noChangeArrowheads="1"/>
          </p:cNvSpPr>
          <p:nvPr/>
        </p:nvSpPr>
        <p:spPr bwMode="auto">
          <a:xfrm>
            <a:off x="4213225" y="2352675"/>
            <a:ext cx="1255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缓冲轨数</a:t>
            </a:r>
          </a:p>
        </p:txBody>
      </p:sp>
      <p:sp>
        <p:nvSpPr>
          <p:cNvPr id="12596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C2CFC9D-E493-44B2-B516-D7980C9A4F6A}" type="slidenum">
              <a:rPr lang="en-US" altLang="en-US" smtClean="0">
                <a:ea typeface="宋体" pitchFamily="2" charset="-122"/>
              </a:rPr>
              <a:pPr/>
              <a:t>103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7575" y="20638"/>
            <a:ext cx="7369175" cy="836612"/>
          </a:xfrm>
        </p:spPr>
        <p:txBody>
          <a:bodyPr/>
          <a:lstStyle/>
          <a:p>
            <a:r>
              <a:rPr lang="zh-CN" altLang="en-US" smtClean="0"/>
              <a:t>基于链表队列的重排函数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917575"/>
            <a:ext cx="8789988" cy="4570413"/>
          </a:xfrm>
        </p:spPr>
        <p:txBody>
          <a:bodyPr/>
          <a:lstStyle/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for (int i = 1; i &lt;= n; i++)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//</a:t>
            </a:r>
            <a:r>
              <a:rPr lang="zh-CN" altLang="en-US" sz="2000" smtClean="0">
                <a:solidFill>
                  <a:srgbClr val="008000"/>
                </a:solidFill>
                <a:latin typeface="Tahoma" pitchFamily="34" charset="0"/>
              </a:rPr>
              <a:t>依次考查入轨上的每个车厢</a:t>
            </a:r>
            <a:endParaRPr lang="en-US" altLang="zh-CN" sz="2000" smtClean="0">
              <a:solidFill>
                <a:srgbClr val="0000FF"/>
              </a:solidFill>
              <a:latin typeface="Tahoma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{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if (p[i] == NowOut) 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 </a:t>
            </a:r>
            <a:r>
              <a:rPr lang="zh-CN" altLang="en-US" sz="2000" smtClean="0">
                <a:solidFill>
                  <a:srgbClr val="008000"/>
                </a:solidFill>
                <a:latin typeface="Tahoma" pitchFamily="34" charset="0"/>
              </a:rPr>
              <a:t>如果正好是要出轨的那节车厢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/>
            </a:r>
            <a:b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</a:b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{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ahoma" pitchFamily="34" charset="0"/>
              </a:rPr>
              <a:t>首先令其出轨，然后从缓冲轨上出轨直至缓冲轨稳定</a:t>
            </a:r>
            <a:endParaRPr lang="en-US" altLang="zh-CN" sz="2000" smtClean="0">
              <a:solidFill>
                <a:srgbClr val="0000FF"/>
              </a:solidFill>
              <a:latin typeface="Tahoma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     </a:t>
            </a:r>
            <a:r>
              <a:rPr lang="en-US" altLang="zh-CN" sz="1600" smtClean="0">
                <a:solidFill>
                  <a:srgbClr val="0000FF"/>
                </a:solidFill>
                <a:latin typeface="Tahoma" pitchFamily="34" charset="0"/>
              </a:rPr>
              <a:t>cout &lt;&lt; "Move car”&lt;&lt;p[i]&lt;&lt;" from input to output" &lt;&lt; endl;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     NowOut++;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     while (minH == NowOut) {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ahoma" pitchFamily="34" charset="0"/>
              </a:rPr>
              <a:t>该条件用于判断缓冲轨是否稳定</a:t>
            </a:r>
            <a:endParaRPr lang="en-US" altLang="zh-CN" sz="2000" smtClean="0">
              <a:solidFill>
                <a:srgbClr val="0000FF"/>
              </a:solidFill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           </a:t>
            </a:r>
            <a:r>
              <a:rPr lang="en-US" altLang="zh-CN" sz="2000" smtClean="0">
                <a:solidFill>
                  <a:srgbClr val="FF0000"/>
                </a:solidFill>
                <a:latin typeface="Tahoma" pitchFamily="34" charset="0"/>
              </a:rPr>
              <a:t>Output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(minH, minQ, H, k, n);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	                NowOut++;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      }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 }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//if</a:t>
            </a:r>
            <a:r>
              <a:rPr lang="zh-CN" altLang="en-US" sz="2000" smtClean="0">
                <a:solidFill>
                  <a:srgbClr val="008000"/>
                </a:solidFill>
                <a:latin typeface="Tahoma" pitchFamily="34" charset="0"/>
              </a:rPr>
              <a:t>结束时的状态：缓冲轨上的车厢均无法出轨</a:t>
            </a:r>
            <a:endParaRPr lang="en-US" altLang="zh-CN" sz="2000" smtClean="0">
              <a:solidFill>
                <a:srgbClr val="0000FF"/>
              </a:solidFill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 else {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ahoma" pitchFamily="34" charset="0"/>
              </a:rPr>
              <a:t>如果入轨上的当前车厢不能直接出轨，则将其放入缓冲轨</a:t>
            </a:r>
            <a:endParaRPr lang="en-US" altLang="zh-CN" sz="2000" smtClean="0">
              <a:solidFill>
                <a:srgbClr val="008000"/>
              </a:solidFill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        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if (!</a:t>
            </a:r>
            <a:r>
              <a:rPr lang="en-US" altLang="zh-CN" sz="2000" smtClean="0">
                <a:solidFill>
                  <a:srgbClr val="FF0000"/>
                </a:solidFill>
                <a:latin typeface="Tahoma" pitchFamily="34" charset="0"/>
              </a:rPr>
              <a:t>Hold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(p[i], minH, minQ, H, k))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      return false;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  }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}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return true; 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endParaRPr lang="en-US" altLang="zh-CN" sz="2000" smtClean="0"/>
          </a:p>
        </p:txBody>
      </p:sp>
      <p:sp>
        <p:nvSpPr>
          <p:cNvPr id="12698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702AB8F-6378-48B6-A99C-5F6511ED0D23}" type="slidenum">
              <a:rPr lang="en-US" altLang="en-US" smtClean="0">
                <a:ea typeface="宋体" pitchFamily="2" charset="-122"/>
              </a:rPr>
              <a:pPr/>
              <a:t>104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Output</a:t>
            </a:r>
            <a:r>
              <a:rPr lang="zh-CN" altLang="en-US" smtClean="0"/>
              <a:t>函数：一次缓冲轨</a:t>
            </a:r>
            <a:r>
              <a:rPr lang="en-US" altLang="zh-CN" smtClean="0">
                <a:sym typeface="Wingdings" pitchFamily="2" charset="2"/>
              </a:rPr>
              <a:t></a:t>
            </a:r>
            <a:r>
              <a:rPr lang="zh-CN" altLang="en-US" smtClean="0">
                <a:sym typeface="Wingdings" pitchFamily="2" charset="2"/>
              </a:rPr>
              <a:t>出轨</a:t>
            </a:r>
            <a:endParaRPr lang="zh-CN" altLang="en-US" smtClean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88" y="1525588"/>
            <a:ext cx="8431212" cy="4570412"/>
          </a:xfrm>
        </p:spPr>
        <p:txBody>
          <a:bodyPr/>
          <a:lstStyle/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void Output(int&amp; minH, int&amp; minQ,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LinkedQueue&lt;int&gt; H[], int k, int n)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{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int c; 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H[minQ].Delete(c);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//</a:t>
            </a:r>
            <a:r>
              <a:rPr lang="zh-CN" altLang="en-US" sz="2000" smtClean="0">
                <a:solidFill>
                  <a:srgbClr val="008000"/>
                </a:solidFill>
                <a:latin typeface="Tahoma" pitchFamily="34" charset="0"/>
              </a:rPr>
              <a:t>从缓冲轨上出列最小车厢</a:t>
            </a:r>
            <a:endParaRPr lang="en-US" altLang="zh-CN" sz="2000" smtClean="0">
              <a:solidFill>
                <a:srgbClr val="0000FF"/>
              </a:solidFill>
              <a:latin typeface="Tahoma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</a:t>
            </a:r>
            <a:r>
              <a:rPr lang="en-US" altLang="zh-CN" sz="1600" b="0" smtClean="0">
                <a:solidFill>
                  <a:srgbClr val="0000FF"/>
                </a:solidFill>
                <a:latin typeface="Tahoma" pitchFamily="34" charset="0"/>
              </a:rPr>
              <a:t>cout &lt;&lt;"Move car”&lt;&lt;minH&lt;&lt;“from holding track”&lt;&lt;minQ &lt;&lt;“to output”&lt;&lt;endl;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minH = n + 2;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for (int i = 1; i &lt;= k; i++)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{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ahoma" pitchFamily="34" charset="0"/>
              </a:rPr>
              <a:t>一次遍历，求取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MIN( First() )</a:t>
            </a:r>
            <a:r>
              <a:rPr lang="zh-CN" altLang="en-US" sz="2000" smtClean="0">
                <a:solidFill>
                  <a:srgbClr val="008000"/>
                </a:solidFill>
                <a:latin typeface="Tahoma" pitchFamily="34" charset="0"/>
              </a:rPr>
              <a:t>，从而更新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minH</a:t>
            </a:r>
            <a:r>
              <a:rPr lang="zh-CN" altLang="en-US" sz="2000" smtClean="0">
                <a:solidFill>
                  <a:srgbClr val="008000"/>
                </a:solidFill>
                <a:latin typeface="Tahoma" pitchFamily="34" charset="0"/>
              </a:rPr>
              <a:t>和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minQ</a:t>
            </a:r>
            <a:endParaRPr lang="en-US" altLang="zh-CN" sz="2000" smtClean="0">
              <a:solidFill>
                <a:srgbClr val="0000FF"/>
              </a:solidFill>
              <a:latin typeface="Tahoma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  if (!H[i].IsEmpty()&amp;&amp;(c = H[i].First()) &lt; minH) {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       minH = c;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       minQ = i;}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}</a:t>
            </a:r>
          </a:p>
        </p:txBody>
      </p:sp>
      <p:sp>
        <p:nvSpPr>
          <p:cNvPr id="12800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D7E6037-9125-4A98-93FD-018B5C57719B}" type="slidenum">
              <a:rPr lang="en-US" altLang="en-US" smtClean="0">
                <a:ea typeface="宋体" pitchFamily="2" charset="-122"/>
              </a:rPr>
              <a:pPr/>
              <a:t>105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7575" y="20638"/>
            <a:ext cx="7369175" cy="836612"/>
          </a:xfrm>
        </p:spPr>
        <p:txBody>
          <a:bodyPr/>
          <a:lstStyle/>
          <a:p>
            <a:r>
              <a:rPr lang="en-US" altLang="zh-CN" smtClean="0"/>
              <a:t>Hold</a:t>
            </a:r>
            <a:r>
              <a:rPr lang="zh-CN" altLang="en-US" smtClean="0"/>
              <a:t>函数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917575"/>
            <a:ext cx="8789988" cy="45704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bool Hold(int c,int&amp; minH, int &amp;minQ,LinkedQueue&lt;int&gt; H[], int k)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{</a:t>
            </a:r>
            <a:endParaRPr lang="en-US" altLang="zh-CN" sz="2000" smtClean="0">
              <a:solidFill>
                <a:srgbClr val="008000"/>
              </a:solidFill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int BestTrack = 0,BestLast = 0, x;</a:t>
            </a:r>
            <a:endParaRPr lang="en-US" altLang="zh-CN" sz="2000" smtClean="0">
              <a:solidFill>
                <a:srgbClr val="008000"/>
              </a:solidFill>
              <a:latin typeface="Tahoma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for (int i = 1; i &lt;= k; i++)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//</a:t>
            </a:r>
            <a:r>
              <a:rPr lang="zh-CN" altLang="en-US" sz="2000" smtClean="0">
                <a:solidFill>
                  <a:srgbClr val="008000"/>
                </a:solidFill>
                <a:latin typeface="Tahoma" pitchFamily="34" charset="0"/>
              </a:rPr>
              <a:t>通过循环确定最优缓冲轨</a:t>
            </a:r>
            <a:endParaRPr lang="en-US" altLang="zh-CN" sz="2000" smtClean="0">
              <a:solidFill>
                <a:srgbClr val="0000FF"/>
              </a:solidFill>
              <a:latin typeface="Tahoma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   if (!H[i].IsEmpty()) {</a:t>
            </a:r>
            <a:endParaRPr lang="en-US" altLang="zh-CN" sz="2000" smtClean="0">
              <a:solidFill>
                <a:srgbClr val="008000"/>
              </a:solidFill>
              <a:latin typeface="Tahoma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         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x = H[i].Last();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         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if (c &gt; x &amp;&amp; x &gt; BestLast) {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             BestLast = x;    BestTrack = i;}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       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      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else if (!BestTrack) BestTrack = i;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if (!BestTrack) return false; 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ahoma" pitchFamily="34" charset="0"/>
              </a:rPr>
              <a:t>如果所有缓冲轨都不能添加车厢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c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H[BestTrack].Add(c);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1600" b="0" smtClean="0">
                <a:solidFill>
                  <a:srgbClr val="0000FF"/>
                </a:solidFill>
                <a:latin typeface="Tahoma" pitchFamily="34" charset="0"/>
              </a:rPr>
              <a:t>        cout&lt;&lt;"Move car " &lt;&lt; c &lt;&lt; " from input “&lt;&lt; "to holding track " &lt;&lt; BestTrack &lt;&lt; endl;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 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if (c &lt; minH)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//</a:t>
            </a:r>
            <a:r>
              <a:rPr lang="zh-CN" altLang="en-US" sz="2000" smtClean="0">
                <a:solidFill>
                  <a:srgbClr val="008000"/>
                </a:solidFill>
                <a:latin typeface="Tahoma" pitchFamily="34" charset="0"/>
              </a:rPr>
              <a:t>如果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c</a:t>
            </a:r>
            <a:r>
              <a:rPr lang="zh-CN" altLang="en-US" sz="2000" smtClean="0">
                <a:solidFill>
                  <a:srgbClr val="008000"/>
                </a:solidFill>
                <a:latin typeface="Tahoma" pitchFamily="34" charset="0"/>
              </a:rPr>
              <a:t>添加到了一条空缓冲轨且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c&lt;minH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    {minH = c;  minQ = BestTrack;}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return true;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}</a:t>
            </a:r>
          </a:p>
        </p:txBody>
      </p:sp>
      <p:cxnSp>
        <p:nvCxnSpPr>
          <p:cNvPr id="129028" name="直接箭头连接符 4"/>
          <p:cNvCxnSpPr>
            <a:cxnSpLocks noChangeShapeType="1"/>
          </p:cNvCxnSpPr>
          <p:nvPr/>
        </p:nvCxnSpPr>
        <p:spPr bwMode="auto">
          <a:xfrm rot="10800000" flipV="1">
            <a:off x="2060575" y="558800"/>
            <a:ext cx="1435100" cy="35877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29029" name="TextBox 5"/>
          <p:cNvSpPr txBox="1">
            <a:spLocks noChangeArrowheads="1"/>
          </p:cNvSpPr>
          <p:nvPr/>
        </p:nvSpPr>
        <p:spPr bwMode="auto">
          <a:xfrm>
            <a:off x="3316288" y="379413"/>
            <a:ext cx="21526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要缓冲的车厢号</a:t>
            </a:r>
          </a:p>
        </p:txBody>
      </p:sp>
      <p:sp>
        <p:nvSpPr>
          <p:cNvPr id="129030" name="右大括号 6"/>
          <p:cNvSpPr>
            <a:spLocks/>
          </p:cNvSpPr>
          <p:nvPr/>
        </p:nvSpPr>
        <p:spPr bwMode="auto">
          <a:xfrm>
            <a:off x="5648325" y="2184400"/>
            <a:ext cx="358775" cy="1603375"/>
          </a:xfrm>
          <a:prstGeom prst="rightBrace">
            <a:avLst>
              <a:gd name="adj1" fmla="val 8338"/>
              <a:gd name="adj2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129031" name="TextBox 7"/>
          <p:cNvSpPr txBox="1">
            <a:spLocks noChangeArrowheads="1"/>
          </p:cNvSpPr>
          <p:nvPr/>
        </p:nvSpPr>
        <p:spPr bwMode="auto">
          <a:xfrm>
            <a:off x="6007100" y="2352675"/>
            <a:ext cx="2870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如果该缓冲轨上已有车厢：</a:t>
            </a:r>
            <a:endParaRPr lang="en-US" altLang="zh-CN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观察其①可否添加？</a:t>
            </a:r>
            <a:r>
              <a:rPr lang="en-US" altLang="zh-CN" b="1">
                <a:solidFill>
                  <a:srgbClr val="0000CC"/>
                </a:solidFill>
              </a:rPr>
              <a:t>c&gt;x</a:t>
            </a:r>
          </a:p>
          <a:p>
            <a:r>
              <a:rPr lang="zh-CN" altLang="en-US" b="1">
                <a:solidFill>
                  <a:srgbClr val="FF0000"/>
                </a:solidFill>
              </a:rPr>
              <a:t>②是否最大？</a:t>
            </a:r>
            <a:r>
              <a:rPr lang="en-US" altLang="zh-CN" b="1">
                <a:solidFill>
                  <a:srgbClr val="0000CC"/>
                </a:solidFill>
              </a:rPr>
              <a:t>x&gt;BestLast</a:t>
            </a:r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29032" name="TextBox 8"/>
          <p:cNvSpPr txBox="1">
            <a:spLocks noChangeArrowheads="1"/>
          </p:cNvSpPr>
          <p:nvPr/>
        </p:nvSpPr>
        <p:spPr bwMode="auto">
          <a:xfrm>
            <a:off x="6007100" y="3608388"/>
            <a:ext cx="28702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只有非空缓冲轨都不行时，才考虑当前为空的缓冲轨</a:t>
            </a:r>
          </a:p>
        </p:txBody>
      </p:sp>
      <p:cxnSp>
        <p:nvCxnSpPr>
          <p:cNvPr id="129033" name="直接箭头连接符 10"/>
          <p:cNvCxnSpPr>
            <a:cxnSpLocks noChangeShapeType="1"/>
            <a:stCxn id="129032" idx="1"/>
          </p:cNvCxnSpPr>
          <p:nvPr/>
        </p:nvCxnSpPr>
        <p:spPr bwMode="auto">
          <a:xfrm>
            <a:off x="6007100" y="3967163"/>
            <a:ext cx="914400" cy="914400"/>
          </a:xfrm>
          <a:prstGeom prst="straightConnector1">
            <a:avLst/>
          </a:prstGeom>
          <a:noFill/>
          <a:ln w="9525" algn="ctr">
            <a:noFill/>
            <a:round/>
            <a:headEnd/>
            <a:tailEnd type="arrow" w="med" len="med"/>
          </a:ln>
        </p:spPr>
      </p:cxnSp>
      <p:cxnSp>
        <p:nvCxnSpPr>
          <p:cNvPr id="129034" name="直接箭头连接符 12"/>
          <p:cNvCxnSpPr>
            <a:cxnSpLocks noChangeShapeType="1"/>
          </p:cNvCxnSpPr>
          <p:nvPr/>
        </p:nvCxnSpPr>
        <p:spPr bwMode="auto">
          <a:xfrm rot="10800000">
            <a:off x="5468938" y="3967163"/>
            <a:ext cx="538162" cy="158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2903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4FCB6FD-6A36-482A-A2D4-6EE9BD9B7940}" type="slidenum">
              <a:rPr lang="en-US" altLang="en-US" smtClean="0">
                <a:ea typeface="宋体" pitchFamily="2" charset="-122"/>
              </a:rPr>
              <a:pPr/>
              <a:t>106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我们学习了：</a:t>
            </a:r>
          </a:p>
        </p:txBody>
      </p:sp>
      <p:sp>
        <p:nvSpPr>
          <p:cNvPr id="1300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队列的定义和操作方式</a:t>
            </a:r>
            <a:endParaRPr lang="en-US" altLang="zh-CN" smtClean="0"/>
          </a:p>
          <a:p>
            <a:r>
              <a:rPr lang="zh-CN" altLang="en-US" smtClean="0"/>
              <a:t>队列的两种存储形式</a:t>
            </a:r>
            <a:endParaRPr lang="en-US" altLang="zh-CN" smtClean="0"/>
          </a:p>
          <a:p>
            <a:pPr lvl="1"/>
            <a:r>
              <a:rPr lang="zh-CN" altLang="en-US" smtClean="0"/>
              <a:t>顺序、链表</a:t>
            </a:r>
            <a:endParaRPr lang="en-US" altLang="zh-CN" smtClean="0"/>
          </a:p>
          <a:p>
            <a:r>
              <a:rPr lang="zh-CN" altLang="en-US" smtClean="0"/>
              <a:t>队列的典型应用</a:t>
            </a:r>
            <a:endParaRPr lang="en-US" altLang="zh-CN" smtClean="0"/>
          </a:p>
          <a:p>
            <a:pPr lvl="1"/>
            <a:r>
              <a:rPr lang="zh-CN" altLang="en-US" smtClean="0"/>
              <a:t>车厢重排</a:t>
            </a:r>
          </a:p>
        </p:txBody>
      </p:sp>
      <p:sp>
        <p:nvSpPr>
          <p:cNvPr id="13005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5379715-4986-41D5-8622-4E8030BB77A9}" type="slidenum">
              <a:rPr lang="en-US" altLang="en-US" smtClean="0">
                <a:ea typeface="宋体" pitchFamily="2" charset="-122"/>
              </a:rPr>
              <a:pPr/>
              <a:t>107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CD83B31-057C-4EE0-BCF0-3039F4F9C074}" type="slidenum">
              <a:rPr lang="en-US" altLang="en-US" smtClean="0">
                <a:ea typeface="宋体" pitchFamily="2" charset="-122"/>
              </a:rPr>
              <a:pPr/>
              <a:t>108</a:t>
            </a:fld>
            <a:endParaRPr lang="en-US" altLang="en-US" smtClean="0"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57508" y="2173284"/>
            <a:ext cx="296748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本章结束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实现方法分析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876800"/>
          </a:xfrm>
        </p:spPr>
        <p:txBody>
          <a:bodyPr/>
          <a:lstStyle/>
          <a:p>
            <a:r>
              <a:rPr lang="zh-CN" altLang="en-US" smtClean="0"/>
              <a:t>继承方式为什么是</a:t>
            </a:r>
            <a:r>
              <a:rPr lang="en-US" altLang="zh-CN" smtClean="0"/>
              <a:t>private</a:t>
            </a:r>
            <a:r>
              <a:rPr lang="zh-CN" altLang="en-US" smtClean="0"/>
              <a:t>？</a:t>
            </a:r>
          </a:p>
          <a:p>
            <a:pPr lvl="1"/>
            <a:r>
              <a:rPr lang="en-US" altLang="zh-CN" smtClean="0"/>
              <a:t>private</a:t>
            </a:r>
            <a:r>
              <a:rPr lang="zh-CN" altLang="en-US" smtClean="0"/>
              <a:t>继承会把基类的所有成员变为派生类的私有成员</a:t>
            </a:r>
          </a:p>
          <a:p>
            <a:pPr lvl="1"/>
            <a:r>
              <a:rPr lang="zh-CN" altLang="en-US" smtClean="0"/>
              <a:t>栈虽可看作线性表的特例，但毕竟不是</a:t>
            </a:r>
          </a:p>
          <a:p>
            <a:pPr lvl="1"/>
            <a:r>
              <a:rPr lang="zh-CN" altLang="en-US" smtClean="0">
                <a:sym typeface="Wingdings" pitchFamily="2" charset="2"/>
              </a:rPr>
              <a:t>用户使用</a:t>
            </a:r>
            <a:r>
              <a:rPr lang="en-US" altLang="zh-CN" smtClean="0">
                <a:sym typeface="Wingdings" pitchFamily="2" charset="2"/>
              </a:rPr>
              <a:t>Stack</a:t>
            </a:r>
            <a:r>
              <a:rPr lang="zh-CN" altLang="en-US" smtClean="0">
                <a:sym typeface="Wingdings" pitchFamily="2" charset="2"/>
              </a:rPr>
              <a:t>类，我们希望他们使用</a:t>
            </a:r>
            <a:r>
              <a:rPr lang="en-US" altLang="zh-CN" smtClean="0">
                <a:sym typeface="Wingdings" pitchFamily="2" charset="2"/>
              </a:rPr>
              <a:t>Push</a:t>
            </a:r>
            <a:r>
              <a:rPr lang="zh-CN" altLang="en-US" smtClean="0">
                <a:sym typeface="Wingdings" pitchFamily="2" charset="2"/>
              </a:rPr>
              <a:t>、</a:t>
            </a:r>
            <a:r>
              <a:rPr lang="en-US" altLang="zh-CN" smtClean="0">
                <a:sym typeface="Wingdings" pitchFamily="2" charset="2"/>
              </a:rPr>
              <a:t>Pop…</a:t>
            </a:r>
            <a:r>
              <a:rPr lang="zh-CN" altLang="en-US" smtClean="0">
                <a:sym typeface="Wingdings" pitchFamily="2" charset="2"/>
              </a:rPr>
              <a:t>，而不是</a:t>
            </a:r>
            <a:r>
              <a:rPr lang="en-US" altLang="zh-CN" smtClean="0">
                <a:sym typeface="Wingdings" pitchFamily="2" charset="2"/>
              </a:rPr>
              <a:t>Insert</a:t>
            </a:r>
            <a:r>
              <a:rPr lang="zh-CN" altLang="en-US" smtClean="0">
                <a:sym typeface="Wingdings" pitchFamily="2" charset="2"/>
              </a:rPr>
              <a:t>、</a:t>
            </a:r>
            <a:r>
              <a:rPr lang="en-US" altLang="zh-CN" smtClean="0">
                <a:sym typeface="Wingdings" pitchFamily="2" charset="2"/>
              </a:rPr>
              <a:t>Delete</a:t>
            </a:r>
          </a:p>
          <a:p>
            <a:pPr lvl="1"/>
            <a:r>
              <a:rPr lang="zh-CN" altLang="en-US" smtClean="0">
                <a:sym typeface="Wingdings" pitchFamily="2" charset="2"/>
              </a:rPr>
              <a:t>而</a:t>
            </a:r>
            <a:r>
              <a:rPr lang="en-US" altLang="zh-CN" smtClean="0">
                <a:sym typeface="Wingdings" pitchFamily="2" charset="2"/>
              </a:rPr>
              <a:t>private</a:t>
            </a:r>
            <a:r>
              <a:rPr lang="zh-CN" altLang="en-US" smtClean="0">
                <a:sym typeface="Wingdings" pitchFamily="2" charset="2"/>
              </a:rPr>
              <a:t>继承恰好可使</a:t>
            </a:r>
            <a:r>
              <a:rPr lang="en-US" altLang="zh-CN" smtClean="0">
                <a:sym typeface="Wingdings" pitchFamily="2" charset="2"/>
              </a:rPr>
              <a:t>Insert</a:t>
            </a:r>
            <a:r>
              <a:rPr lang="zh-CN" altLang="en-US" smtClean="0">
                <a:sym typeface="Wingdings" pitchFamily="2" charset="2"/>
              </a:rPr>
              <a:t>、</a:t>
            </a:r>
            <a:r>
              <a:rPr lang="en-US" altLang="zh-CN" smtClean="0">
                <a:sym typeface="Wingdings" pitchFamily="2" charset="2"/>
              </a:rPr>
              <a:t>Delete</a:t>
            </a:r>
            <a:r>
              <a:rPr lang="zh-CN" altLang="en-US" smtClean="0">
                <a:sym typeface="Wingdings" pitchFamily="2" charset="2"/>
              </a:rPr>
              <a:t>成为</a:t>
            </a:r>
            <a:r>
              <a:rPr lang="en-US" altLang="zh-CN" smtClean="0">
                <a:sym typeface="Wingdings" pitchFamily="2" charset="2"/>
              </a:rPr>
              <a:t>Stack</a:t>
            </a:r>
            <a:r>
              <a:rPr lang="zh-CN" altLang="en-US" smtClean="0">
                <a:sym typeface="Wingdings" pitchFamily="2" charset="2"/>
              </a:rPr>
              <a:t>的私有成员，用户无法看到</a:t>
            </a: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5A1C479-1860-4FDB-B1BB-B17BD3D20C3B}" type="slidenum">
              <a:rPr lang="en-US" altLang="en-US" smtClean="0">
                <a:ea typeface="宋体" pitchFamily="2" charset="-122"/>
              </a:rPr>
              <a:pPr/>
              <a:t>11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Stack</a:t>
            </a:r>
            <a:r>
              <a:rPr lang="zh-CN" altLang="en-US" smtClean="0"/>
              <a:t>的效率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876800"/>
          </a:xfrm>
        </p:spPr>
        <p:txBody>
          <a:bodyPr/>
          <a:lstStyle/>
          <a:p>
            <a:r>
              <a:rPr lang="zh-CN" altLang="en-US" smtClean="0"/>
              <a:t>构造函数、析构函数与</a:t>
            </a:r>
            <a:r>
              <a:rPr lang="en-US" altLang="zh-CN" smtClean="0"/>
              <a:t>LinearList</a:t>
            </a:r>
            <a:r>
              <a:rPr lang="zh-CN" altLang="en-US" smtClean="0"/>
              <a:t>相同</a:t>
            </a:r>
          </a:p>
          <a:p>
            <a:pPr lvl="1"/>
            <a:r>
              <a:rPr lang="en-US" altLang="zh-CN" smtClean="0"/>
              <a:t>T</a:t>
            </a:r>
            <a:r>
              <a:rPr lang="zh-CN" altLang="en-US" smtClean="0"/>
              <a:t>：基本类型，</a:t>
            </a:r>
            <a:r>
              <a:rPr lang="en-US" altLang="zh-CN" smtClean="0">
                <a:cs typeface="Times New Roman" pitchFamily="18" charset="0"/>
              </a:rPr>
              <a:t>Θ</a:t>
            </a:r>
            <a:r>
              <a:rPr lang="en-US" altLang="zh-CN" smtClean="0"/>
              <a:t>(1)</a:t>
            </a:r>
          </a:p>
          <a:p>
            <a:pPr lvl="1"/>
            <a:r>
              <a:rPr lang="en-US" altLang="zh-CN" smtClean="0"/>
              <a:t>T</a:t>
            </a:r>
            <a:r>
              <a:rPr lang="zh-CN" altLang="en-US" smtClean="0"/>
              <a:t>：用户自定义类， </a:t>
            </a:r>
            <a:r>
              <a:rPr lang="en-US" altLang="zh-CN" smtClean="0">
                <a:cs typeface="Times New Roman" pitchFamily="18" charset="0"/>
              </a:rPr>
              <a:t>Θ</a:t>
            </a:r>
            <a:r>
              <a:rPr lang="en-US" altLang="zh-CN" smtClean="0"/>
              <a:t>(MaxStackSize)</a:t>
            </a:r>
          </a:p>
          <a:p>
            <a:r>
              <a:rPr lang="zh-CN" altLang="en-US" smtClean="0"/>
              <a:t>其他函数：</a:t>
            </a:r>
            <a:r>
              <a:rPr lang="en-US" altLang="zh-CN" smtClean="0">
                <a:cs typeface="Times New Roman" pitchFamily="18" charset="0"/>
              </a:rPr>
              <a:t>Θ</a:t>
            </a:r>
            <a:r>
              <a:rPr lang="en-US" altLang="zh-CN" smtClean="0"/>
              <a:t>(1)</a:t>
            </a: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1F088A2-D667-4943-B507-FACAB5F7F933}" type="slidenum">
              <a:rPr lang="en-US" altLang="en-US" smtClean="0">
                <a:ea typeface="宋体" pitchFamily="2" charset="-122"/>
              </a:rPr>
              <a:pPr/>
              <a:t>12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H1.</a:t>
            </a:r>
            <a:r>
              <a:rPr lang="zh-CN" altLang="en-US" smtClean="0"/>
              <a:t>自定义的</a:t>
            </a:r>
            <a:r>
              <a:rPr lang="en-US" altLang="zh-CN" smtClean="0"/>
              <a:t>Stack</a:t>
            </a:r>
            <a:r>
              <a:rPr lang="zh-CN" altLang="en-US" smtClean="0"/>
              <a:t>类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class Stack {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public: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Stack(int MaxStackSize = 10);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~Stack() {delete [] stack;}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bool IsEmpty() const {return top == -1;}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bool IsFull() const {return top == MaxTop;}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T Top() const;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Stack&lt;T&gt;&amp; Push(const T&amp; x);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Stack&lt;T&gt;&amp; Pop(T&amp; x);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private: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int top;    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 current top of stack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int MaxTop; 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 max value for top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T *stack;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// element array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};</a:t>
            </a:r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B0B4566-408C-457F-8583-C1AE6814E27D}" type="slidenum">
              <a:rPr lang="en-US" altLang="en-US" smtClean="0">
                <a:ea typeface="宋体" pitchFamily="2" charset="-122"/>
              </a:rPr>
              <a:pPr/>
              <a:t>13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构造函数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Stack&lt;T&gt;::Stack(int MaxStackSize)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// Stack constructor.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MaxTop = MaxStackSize - 1;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stack =</a:t>
            </a: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 </a:t>
            </a: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new T[MaxStackSize];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top = -1;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}</a:t>
            </a:r>
          </a:p>
          <a:p>
            <a:endParaRPr lang="en-US" altLang="zh-CN" smtClean="0"/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ltGray">
          <a:xfrm>
            <a:off x="4419600" y="4724400"/>
            <a:ext cx="327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空栈</a:t>
            </a:r>
          </a:p>
        </p:txBody>
      </p:sp>
      <p:sp>
        <p:nvSpPr>
          <p:cNvPr id="34821" name="Line 6"/>
          <p:cNvSpPr>
            <a:spLocks noChangeShapeType="1"/>
          </p:cNvSpPr>
          <p:nvPr/>
        </p:nvSpPr>
        <p:spPr bwMode="ltGray">
          <a:xfrm flipH="1" flipV="1">
            <a:off x="2514600" y="4419600"/>
            <a:ext cx="182880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6055CFB-1768-404B-B0A5-9B6E48555269}" type="slidenum">
              <a:rPr lang="en-US" altLang="en-US" smtClean="0">
                <a:ea typeface="宋体" pitchFamily="2" charset="-122"/>
              </a:rPr>
              <a:pPr/>
              <a:t>14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Top</a:t>
            </a:r>
            <a:r>
              <a:rPr lang="zh-CN" altLang="en-US" smtClean="0"/>
              <a:t>函数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T Stack&lt;T&gt;::Top() const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// Return top element.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if (IsEmpty()) throw OutOfBounds(); </a:t>
            </a:r>
            <a:endParaRPr lang="en-US" altLang="zh-CN" sz="2400" smtClean="0">
              <a:solidFill>
                <a:srgbClr val="008000"/>
              </a:solidFill>
              <a:latin typeface="Tahoma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return stack[top];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}</a:t>
            </a:r>
          </a:p>
          <a:p>
            <a:endParaRPr lang="en-US" altLang="zh-CN" smtClean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89DF1D0-8697-4354-AF45-25E9FF66B988}" type="slidenum">
              <a:rPr lang="en-US" altLang="en-US" smtClean="0">
                <a:ea typeface="宋体" pitchFamily="2" charset="-122"/>
              </a:rPr>
              <a:pPr/>
              <a:t>15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Push</a:t>
            </a:r>
            <a:r>
              <a:rPr lang="zh-CN" altLang="en-US" smtClean="0"/>
              <a:t>函数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Stack&lt;T&gt;&amp; Stack&lt;T&gt;::Push(const T&amp; x)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// Push x to stack.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if (IsFull()) throw NoMem(); </a:t>
            </a: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// Push fails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stack[++top] = x;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return *this;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}</a:t>
            </a:r>
          </a:p>
          <a:p>
            <a:endParaRPr lang="en-US" altLang="zh-CN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B077DB1-9964-4403-AE82-EB3329A19FF5}" type="slidenum">
              <a:rPr lang="en-US" altLang="en-US" smtClean="0">
                <a:ea typeface="宋体" pitchFamily="2" charset="-122"/>
              </a:rPr>
              <a:pPr/>
              <a:t>16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Pop</a:t>
            </a:r>
            <a:r>
              <a:rPr lang="zh-CN" altLang="en-US" smtClean="0"/>
              <a:t>函数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Stack&lt;T&gt;&amp; Stack&lt;T&gt;::Pop(T&amp; x)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// Delete top element and put in x.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if (IsEmpty()) throw OutOfBounds(); </a:t>
            </a:r>
            <a:endParaRPr lang="en-US" altLang="zh-CN" sz="2400" smtClean="0">
              <a:solidFill>
                <a:srgbClr val="008000"/>
              </a:solidFill>
              <a:latin typeface="Tahoma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x = stack[top--];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return *this;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}</a:t>
            </a:r>
          </a:p>
          <a:p>
            <a:endParaRPr lang="en-US" altLang="zh-CN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B58221E-80F3-4DAD-BE02-84C2D15DAEEE}" type="slidenum">
              <a:rPr lang="en-US" altLang="en-US" smtClean="0">
                <a:ea typeface="宋体" pitchFamily="2" charset="-122"/>
              </a:rPr>
              <a:pPr/>
              <a:t>17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数组描述缺陷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与线性表数组描述类似，空间利用率低</a:t>
            </a:r>
          </a:p>
          <a:p>
            <a:r>
              <a:rPr lang="zh-CN" altLang="en-US" smtClean="0"/>
              <a:t>两个堆栈特例，空间利用率较高</a:t>
            </a:r>
          </a:p>
          <a:p>
            <a:pPr lvl="1"/>
            <a:r>
              <a:rPr lang="en-US" altLang="zh-CN" smtClean="0"/>
              <a:t>Push</a:t>
            </a:r>
            <a:r>
              <a:rPr lang="zh-CN" altLang="en-US" smtClean="0"/>
              <a:t>最坏情况（数组满）仍为</a:t>
            </a:r>
            <a:r>
              <a:rPr lang="en-US" altLang="zh-CN" smtClean="0"/>
              <a:t>Ο(ArraySize)</a:t>
            </a:r>
          </a:p>
          <a:p>
            <a:pPr lvl="1"/>
            <a:r>
              <a:rPr lang="en-US" altLang="zh-CN" smtClean="0"/>
              <a:t>Pop </a:t>
            </a:r>
            <a:r>
              <a:rPr lang="en-US" altLang="zh-CN" smtClean="0">
                <a:cs typeface="Times New Roman" pitchFamily="18" charset="0"/>
              </a:rPr>
              <a:t>Θ</a:t>
            </a:r>
            <a:r>
              <a:rPr lang="en-US" altLang="zh-CN" smtClean="0"/>
              <a:t>(1)</a:t>
            </a:r>
          </a:p>
        </p:txBody>
      </p:sp>
      <p:pic>
        <p:nvPicPr>
          <p:cNvPr id="38916" name="Picture 4" descr="2sta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657600"/>
            <a:ext cx="8172450" cy="271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0428920-EC64-4C17-8F0C-A973A05648FB}" type="slidenum">
              <a:rPr lang="en-US" altLang="en-US" smtClean="0">
                <a:ea typeface="宋体" pitchFamily="2" charset="-122"/>
              </a:rPr>
              <a:pPr/>
              <a:t>18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堆栈的定义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堆栈的描述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 smtClean="0"/>
              <a:t>公式化描述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链表描述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dirty="0" smtClean="0"/>
              <a:t>堆栈的应用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括号匹配、火车车厢重排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汉诺塔、迷宫、开关盒布线、离线等价类</a:t>
            </a: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42AF0D9-6E1D-4F41-804E-5A5C5090A4BB}" type="slidenum">
              <a:rPr lang="en-US" altLang="en-US" smtClean="0">
                <a:ea typeface="宋体" pitchFamily="2" charset="-122"/>
              </a:rPr>
              <a:pPr/>
              <a:t>19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917575" y="1525588"/>
            <a:ext cx="4192588" cy="4570412"/>
          </a:xfrm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堆栈的定义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/>
              <a:t>堆栈的描述</a:t>
            </a:r>
            <a:endParaRPr lang="en-US" altLang="zh-CN" smtClean="0"/>
          </a:p>
          <a:p>
            <a:pPr lvl="1"/>
            <a:r>
              <a:rPr lang="zh-CN" altLang="en-US" smtClean="0"/>
              <a:t>公式化描述</a:t>
            </a:r>
            <a:endParaRPr lang="en-US" altLang="zh-CN" smtClean="0"/>
          </a:p>
          <a:p>
            <a:pPr lvl="1"/>
            <a:r>
              <a:rPr lang="zh-CN" altLang="en-US" smtClean="0"/>
              <a:t>链表描述</a:t>
            </a:r>
            <a:endParaRPr lang="en-US" altLang="zh-CN" smtClean="0"/>
          </a:p>
          <a:p>
            <a:r>
              <a:rPr lang="zh-CN" altLang="en-US" smtClean="0"/>
              <a:t>堆栈的应用</a:t>
            </a:r>
            <a:endParaRPr lang="en-US" altLang="zh-CN" smtClean="0"/>
          </a:p>
          <a:p>
            <a:pPr lvl="1"/>
            <a:r>
              <a:rPr lang="zh-CN" altLang="en-US" smtClean="0"/>
              <a:t>括号匹配、火车车厢重排</a:t>
            </a:r>
            <a:endParaRPr lang="en-US" altLang="zh-CN" smtClean="0"/>
          </a:p>
          <a:p>
            <a:pPr lvl="1"/>
            <a:endParaRPr lang="en-US" altLang="zh-CN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F97B10-AA4D-4C8A-B7C1-912CF73522C6}" type="slidenum">
              <a:rPr lang="en-US" altLang="en-US" smtClean="0">
                <a:ea typeface="宋体" pitchFamily="2" charset="-122"/>
              </a:rPr>
              <a:pPr/>
              <a:t>2</a:t>
            </a:fld>
            <a:endParaRPr lang="en-US" altLang="en-US" smtClean="0">
              <a:ea typeface="宋体" pitchFamily="2" charset="-122"/>
            </a:endParaRPr>
          </a:p>
        </p:txBody>
      </p:sp>
      <p:sp>
        <p:nvSpPr>
          <p:cNvPr id="22533" name="矩形 4"/>
          <p:cNvSpPr>
            <a:spLocks noChangeArrowheads="1"/>
          </p:cNvSpPr>
          <p:nvPr/>
        </p:nvSpPr>
        <p:spPr bwMode="auto">
          <a:xfrm>
            <a:off x="5468938" y="1455738"/>
            <a:ext cx="3587750" cy="326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Clr>
                <a:schemeClr val="tx2"/>
              </a:buClr>
              <a:buFont typeface="Arial" charset="0"/>
              <a:buChar char="•"/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队列的定义</a:t>
            </a:r>
            <a:endParaRPr lang="en-US" altLang="zh-CN" sz="2800" b="1">
              <a:latin typeface="黑体" pitchFamily="49" charset="-122"/>
              <a:ea typeface="黑体" pitchFamily="49" charset="-122"/>
            </a:endParaRPr>
          </a:p>
          <a:p>
            <a:pPr eaLnBrk="0" hangingPunct="0">
              <a:spcBef>
                <a:spcPts val="1675"/>
              </a:spcBef>
              <a:buClr>
                <a:schemeClr val="tx2"/>
              </a:buClr>
              <a:buFont typeface="Arial" charset="0"/>
              <a:buChar char="•"/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队列的描述</a:t>
            </a:r>
            <a:endParaRPr lang="en-US" altLang="zh-CN" sz="2800" b="1">
              <a:latin typeface="黑体" pitchFamily="49" charset="-122"/>
              <a:ea typeface="黑体" pitchFamily="49" charset="-122"/>
            </a:endParaRPr>
          </a:p>
          <a:p>
            <a:pPr marL="628650" lvl="1" indent="-285750" eaLnBrk="0" hangingPunct="0">
              <a:spcBef>
                <a:spcPct val="30000"/>
              </a:spcBef>
              <a:buClr>
                <a:schemeClr val="tx2"/>
              </a:buClr>
              <a:buFont typeface="Arial" charset="0"/>
              <a:buChar char="–"/>
            </a:pP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公式化描述</a:t>
            </a:r>
            <a:endParaRPr lang="en-US" altLang="zh-CN" sz="2400" b="1">
              <a:latin typeface="黑体" pitchFamily="49" charset="-122"/>
              <a:ea typeface="黑体" pitchFamily="49" charset="-122"/>
            </a:endParaRPr>
          </a:p>
          <a:p>
            <a:pPr marL="628650" lvl="1" indent="-285750" eaLnBrk="0" hangingPunct="0">
              <a:spcBef>
                <a:spcPct val="30000"/>
              </a:spcBef>
              <a:buClr>
                <a:schemeClr val="tx2"/>
              </a:buClr>
              <a:buFont typeface="Arial" charset="0"/>
              <a:buChar char="–"/>
            </a:pP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链表描述</a:t>
            </a:r>
            <a:endParaRPr lang="en-US" altLang="zh-CN" sz="2400" b="1">
              <a:latin typeface="黑体" pitchFamily="49" charset="-122"/>
              <a:ea typeface="黑体" pitchFamily="49" charset="-122"/>
            </a:endParaRPr>
          </a:p>
          <a:p>
            <a:pPr eaLnBrk="0" hangingPunct="0">
              <a:spcBef>
                <a:spcPts val="1675"/>
              </a:spcBef>
              <a:buClr>
                <a:schemeClr val="tx2"/>
              </a:buClr>
              <a:buFont typeface="Arial" charset="0"/>
              <a:buChar char="•"/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队列的应用</a:t>
            </a:r>
            <a:endParaRPr lang="en-US" altLang="zh-CN" sz="2800" b="1">
              <a:latin typeface="黑体" pitchFamily="49" charset="-122"/>
              <a:ea typeface="黑体" pitchFamily="49" charset="-122"/>
            </a:endParaRPr>
          </a:p>
          <a:p>
            <a:pPr marL="628650" lvl="1" indent="-285750" eaLnBrk="0" hangingPunct="0">
              <a:spcBef>
                <a:spcPct val="30000"/>
              </a:spcBef>
              <a:buClr>
                <a:schemeClr val="tx2"/>
              </a:buClr>
              <a:buFont typeface="Arial" charset="0"/>
              <a:buChar char="–"/>
            </a:pP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火车车厢重排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链表描述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栈顶在链表哪一端？</a:t>
            </a:r>
          </a:p>
          <a:p>
            <a:pPr lvl="1"/>
            <a:r>
              <a:rPr lang="zh-CN" altLang="en-US" smtClean="0"/>
              <a:t>尾节点</a:t>
            </a:r>
          </a:p>
          <a:p>
            <a:pPr lvl="2"/>
            <a:r>
              <a:rPr lang="en-US" altLang="zh-CN" smtClean="0"/>
              <a:t>Push(x)——Insert(n, x)</a:t>
            </a:r>
            <a:r>
              <a:rPr lang="zh-CN" altLang="en-US" smtClean="0"/>
              <a:t>： </a:t>
            </a:r>
            <a:r>
              <a:rPr lang="en-US" altLang="zh-CN" smtClean="0">
                <a:cs typeface="Times New Roman" pitchFamily="18" charset="0"/>
              </a:rPr>
              <a:t>Θ</a:t>
            </a:r>
            <a:r>
              <a:rPr lang="en-US" altLang="zh-CN" smtClean="0"/>
              <a:t>(n)</a:t>
            </a:r>
          </a:p>
          <a:p>
            <a:pPr lvl="2"/>
            <a:r>
              <a:rPr lang="en-US" altLang="zh-CN" smtClean="0"/>
              <a:t>Pop(x)——Delete(n, x)</a:t>
            </a:r>
            <a:r>
              <a:rPr lang="zh-CN" altLang="en-US" smtClean="0"/>
              <a:t>： </a:t>
            </a:r>
            <a:r>
              <a:rPr lang="en-US" altLang="zh-CN" smtClean="0">
                <a:cs typeface="Times New Roman" pitchFamily="18" charset="0"/>
              </a:rPr>
              <a:t>Θ</a:t>
            </a:r>
            <a:r>
              <a:rPr lang="en-US" altLang="zh-CN" smtClean="0"/>
              <a:t>(n)</a:t>
            </a:r>
          </a:p>
          <a:p>
            <a:pPr lvl="1"/>
            <a:r>
              <a:rPr lang="zh-CN" altLang="en-US" smtClean="0"/>
              <a:t>首节点</a:t>
            </a:r>
          </a:p>
          <a:p>
            <a:pPr lvl="2"/>
            <a:r>
              <a:rPr lang="en-US" altLang="zh-CN" smtClean="0"/>
              <a:t>Push(x)——Insert(0, x)</a:t>
            </a:r>
            <a:r>
              <a:rPr lang="zh-CN" altLang="en-US" smtClean="0"/>
              <a:t>： </a:t>
            </a:r>
            <a:r>
              <a:rPr lang="en-US" altLang="zh-CN" smtClean="0">
                <a:cs typeface="Times New Roman" pitchFamily="18" charset="0"/>
              </a:rPr>
              <a:t>Θ</a:t>
            </a:r>
            <a:r>
              <a:rPr lang="en-US" altLang="zh-CN" smtClean="0"/>
              <a:t>(1)</a:t>
            </a:r>
          </a:p>
          <a:p>
            <a:pPr lvl="2"/>
            <a:r>
              <a:rPr lang="en-US" altLang="zh-CN" smtClean="0"/>
              <a:t>Pop(x)——Delete(1, x)</a:t>
            </a:r>
            <a:r>
              <a:rPr lang="zh-CN" altLang="en-US" smtClean="0"/>
              <a:t>： </a:t>
            </a:r>
            <a:r>
              <a:rPr lang="en-US" altLang="zh-CN" smtClean="0">
                <a:cs typeface="Times New Roman" pitchFamily="18" charset="0"/>
              </a:rPr>
              <a:t>Θ</a:t>
            </a:r>
            <a:r>
              <a:rPr lang="en-US" altLang="zh-CN" smtClean="0"/>
              <a:t>(1)</a:t>
            </a: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2FB24BD-4DD1-4DFB-8C24-9EF1CC2E4F1A}" type="slidenum">
              <a:rPr lang="en-US" altLang="en-US" smtClean="0">
                <a:ea typeface="宋体" pitchFamily="2" charset="-122"/>
              </a:rPr>
              <a:pPr/>
              <a:t>20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LinkedStack</a:t>
            </a:r>
            <a:r>
              <a:rPr lang="zh-CN" altLang="en-US" smtClean="0"/>
              <a:t>类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class LinkedStack : </a:t>
            </a:r>
            <a:r>
              <a:rPr lang="en-US" altLang="zh-CN" sz="2400" smtClean="0">
                <a:solidFill>
                  <a:srgbClr val="FF0000"/>
                </a:solidFill>
                <a:latin typeface="Tahoma" pitchFamily="34" charset="0"/>
              </a:rPr>
              <a:t>private</a:t>
            </a: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Chain&lt;T&gt; {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public:   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bool IsEmpty() const   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   {return Chain&lt;T&gt;::IsEmpty();}   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bool IsFull() const;   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T Top() const   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   {if (IsEmpty()) throw OutOfBounds();   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    T x; Find(1, x); return x;}   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</a:t>
            </a:r>
            <a:endParaRPr lang="en-US" altLang="zh-CN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55422F1-7939-4A6E-AAE7-936158F259A5}" type="slidenum">
              <a:rPr lang="en-US" altLang="en-US" smtClean="0">
                <a:ea typeface="宋体" pitchFamily="2" charset="-122"/>
              </a:rPr>
              <a:pPr/>
              <a:t>21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LinkedStack</a:t>
            </a:r>
            <a:r>
              <a:rPr lang="zh-CN" altLang="en-US" smtClean="0"/>
              <a:t>类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LinkedStack&lt;T&gt;&amp; Push(const T&amp; x)   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   {Insert(0, x); return *this;}   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LinkedStack&lt;T&gt;&amp; Pop(T&amp; x)   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    {Delete(1, x); return *this;}   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};</a:t>
            </a:r>
            <a:endParaRPr lang="en-US" altLang="zh-CN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D15E6CC-CF97-45D6-870A-5113076BB232}" type="slidenum">
              <a:rPr lang="en-US" altLang="en-US" smtClean="0">
                <a:ea typeface="宋体" pitchFamily="2" charset="-122"/>
              </a:rPr>
              <a:pPr/>
              <a:t>22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IsFull</a:t>
            </a:r>
            <a:r>
              <a:rPr lang="zh-CN" altLang="en-US" smtClean="0"/>
              <a:t>函数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525588"/>
            <a:ext cx="7959725" cy="4570412"/>
          </a:xfrm>
        </p:spPr>
        <p:txBody>
          <a:bodyPr/>
          <a:lstStyle/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bool LinkedStack&lt;T&gt;::IsFull() const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//Is stack full?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try {ChainNode&lt;T&gt; *p = new ChainNode&lt;T&gt;;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     delete p; 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     return false;}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catch (NoMem) {return true;}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}</a:t>
            </a:r>
          </a:p>
          <a:p>
            <a:r>
              <a:rPr lang="zh-CN" altLang="en-US" smtClean="0"/>
              <a:t>笨拙！</a:t>
            </a: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7C33BD1-0660-4FEF-B605-282E2C952318}" type="slidenum">
              <a:rPr lang="en-US" altLang="en-US" smtClean="0">
                <a:ea typeface="宋体" pitchFamily="2" charset="-122"/>
              </a:rPr>
              <a:pPr/>
              <a:t>23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H2.</a:t>
            </a:r>
            <a:r>
              <a:rPr lang="zh-CN" altLang="en-US" smtClean="0"/>
              <a:t>自定义的链表实现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template &lt;class T&gt;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class Node {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friend LinkedStack&lt;T&gt;;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private: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   T data;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   Node&lt;T&gt; *link;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};</a:t>
            </a:r>
          </a:p>
          <a:p>
            <a:endParaRPr lang="en-US" altLang="zh-CN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A51CCEA-D5E6-44CA-8CE5-36B2059311A6}" type="slidenum">
              <a:rPr lang="en-US" altLang="en-US" smtClean="0">
                <a:ea typeface="宋体" pitchFamily="2" charset="-122"/>
              </a:rPr>
              <a:pPr/>
              <a:t>24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自定义的链表实现（续）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455738"/>
            <a:ext cx="7369175" cy="4570412"/>
          </a:xfrm>
        </p:spPr>
        <p:txBody>
          <a:bodyPr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class LinkedStack {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public: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LinkedStack() {top = 0;}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~LinkedStack();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bool IsEmpty() const {return top == 0;}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bool IsFull() const;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T Top() const;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LinkedStack&lt;T&gt;&amp; Push(const T&amp; x);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LinkedStack&lt;T&gt;&amp; Pop(T&amp; x);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private: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Node&lt;T&gt; *top; 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 pointer to top node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};</a:t>
            </a:r>
            <a:endParaRPr lang="en-US" altLang="zh-CN" smtClean="0">
              <a:solidFill>
                <a:srgbClr val="0000FF"/>
              </a:solidFill>
            </a:endParaRP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E938AE5-9123-4582-A322-079DAD288648}" type="slidenum">
              <a:rPr lang="en-US" altLang="en-US" smtClean="0">
                <a:ea typeface="宋体" pitchFamily="2" charset="-122"/>
              </a:rPr>
              <a:pPr/>
              <a:t>25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析构函数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LinkedStack&lt;T&gt;::~LinkedStack()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 Stack destructor..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Node&lt;T&gt; *next;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while (top) {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next = top-&gt;link;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delete top;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top = next;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}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}</a:t>
            </a:r>
            <a:endParaRPr lang="en-US" altLang="zh-CN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8ADB159-5558-4621-BB3A-F7EFF85AC644}" type="slidenum">
              <a:rPr lang="en-US" altLang="en-US" smtClean="0">
                <a:ea typeface="宋体" pitchFamily="2" charset="-122"/>
              </a:rPr>
              <a:pPr/>
              <a:t>26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IsFull</a:t>
            </a:r>
            <a:r>
              <a:rPr lang="zh-CN" altLang="en-US" smtClean="0"/>
              <a:t>函数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bool LinkedStack&lt;T&gt;::IsFull() const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// Is the stack full?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try {Node&lt;T&gt; *p = new Node&lt;T&gt;;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     delete p;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     return false;}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catch (NoMem) {return true;}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}</a:t>
            </a: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0C426F2-7DA1-41F1-B59C-83747448E1FB}" type="slidenum">
              <a:rPr lang="en-US" altLang="en-US" smtClean="0">
                <a:ea typeface="宋体" pitchFamily="2" charset="-122"/>
              </a:rPr>
              <a:pPr/>
              <a:t>27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Top</a:t>
            </a:r>
            <a:r>
              <a:rPr lang="zh-CN" altLang="en-US" smtClean="0"/>
              <a:t>函数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T LinkedStack&lt;T&gt;::Top() const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// Return top element.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if (IsEmpty()) throw OutOfBounds();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return top-&gt;data;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}</a:t>
            </a:r>
          </a:p>
          <a:p>
            <a:endParaRPr lang="en-US" altLang="zh-CN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22813DD-1774-47D6-B9DF-2936284F22A7}" type="slidenum">
              <a:rPr lang="en-US" altLang="en-US" smtClean="0">
                <a:ea typeface="宋体" pitchFamily="2" charset="-122"/>
              </a:rPr>
              <a:pPr/>
              <a:t>28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Push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LinkedStack&lt;T&gt;&amp; LinkedStack&lt;T&gt;::Push(const T&amp; x)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// Push x to stack.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Node&lt;T&gt; *p = new Node&lt;T&gt;;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p-&gt;data = x;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p-&gt;link = top;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top = p;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return *this;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mtClean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1797A96-21D9-46B4-BEFD-177685075FCB}" type="slidenum">
              <a:rPr lang="en-US" altLang="en-US" smtClean="0">
                <a:ea typeface="宋体" pitchFamily="2" charset="-122"/>
              </a:rPr>
              <a:pPr/>
              <a:t>29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堆栈定义</a:t>
            </a:r>
          </a:p>
        </p:txBody>
      </p:sp>
      <p:graphicFrame>
        <p:nvGraphicFramePr>
          <p:cNvPr id="914758" name="Group 326"/>
          <p:cNvGraphicFramePr>
            <a:graphicFrameLocks noGrp="1"/>
          </p:cNvGraphicFramePr>
          <p:nvPr/>
        </p:nvGraphicFramePr>
        <p:xfrm>
          <a:off x="3810000" y="3684588"/>
          <a:ext cx="1981200" cy="27432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69" name="Text Box 328"/>
          <p:cNvSpPr txBox="1">
            <a:spLocks noChangeArrowheads="1"/>
          </p:cNvSpPr>
          <p:nvPr/>
        </p:nvSpPr>
        <p:spPr bwMode="ltGray">
          <a:xfrm>
            <a:off x="2057400" y="4598988"/>
            <a:ext cx="838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栈顶</a:t>
            </a:r>
          </a:p>
        </p:txBody>
      </p:sp>
      <p:sp>
        <p:nvSpPr>
          <p:cNvPr id="23570" name="Line 329"/>
          <p:cNvSpPr>
            <a:spLocks noChangeShapeType="1"/>
          </p:cNvSpPr>
          <p:nvPr/>
        </p:nvSpPr>
        <p:spPr bwMode="ltGray">
          <a:xfrm>
            <a:off x="2819400" y="4827588"/>
            <a:ext cx="9144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35"/>
          <p:cNvGrpSpPr>
            <a:grpSpLocks/>
          </p:cNvGrpSpPr>
          <p:nvPr/>
        </p:nvGrpSpPr>
        <p:grpSpPr bwMode="auto">
          <a:xfrm>
            <a:off x="2133600" y="3608388"/>
            <a:ext cx="2667000" cy="762000"/>
            <a:chOff x="1200" y="2256"/>
            <a:chExt cx="1680" cy="480"/>
          </a:xfrm>
        </p:grpSpPr>
        <p:sp>
          <p:nvSpPr>
            <p:cNvPr id="23666" name="Text Box 332"/>
            <p:cNvSpPr txBox="1">
              <a:spLocks noChangeArrowheads="1"/>
            </p:cNvSpPr>
            <p:nvPr/>
          </p:nvSpPr>
          <p:spPr bwMode="ltGray">
            <a:xfrm>
              <a:off x="1200" y="2352"/>
              <a:ext cx="5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23667" name="Line 333"/>
            <p:cNvSpPr>
              <a:spLocks noChangeShapeType="1"/>
            </p:cNvSpPr>
            <p:nvPr/>
          </p:nvSpPr>
          <p:spPr bwMode="ltGray">
            <a:xfrm>
              <a:off x="1536" y="2496"/>
              <a:ext cx="1344" cy="24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68" name="Text Box 334"/>
            <p:cNvSpPr txBox="1">
              <a:spLocks noChangeArrowheads="1"/>
            </p:cNvSpPr>
            <p:nvPr/>
          </p:nvSpPr>
          <p:spPr bwMode="ltGray">
            <a:xfrm>
              <a:off x="1728" y="2256"/>
              <a:ext cx="5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push</a:t>
              </a:r>
            </a:p>
          </p:txBody>
        </p:sp>
      </p:grpSp>
      <p:grpSp>
        <p:nvGrpSpPr>
          <p:cNvPr id="3" name="Group 365"/>
          <p:cNvGrpSpPr>
            <a:grpSpLocks/>
          </p:cNvGrpSpPr>
          <p:nvPr/>
        </p:nvGrpSpPr>
        <p:grpSpPr bwMode="auto">
          <a:xfrm>
            <a:off x="1965325" y="3608388"/>
            <a:ext cx="3825875" cy="2819400"/>
            <a:chOff x="3254" y="2256"/>
            <a:chExt cx="2410" cy="1776"/>
          </a:xfrm>
        </p:grpSpPr>
        <p:sp>
          <p:nvSpPr>
            <p:cNvPr id="23647" name="Rectangle 355"/>
            <p:cNvSpPr>
              <a:spLocks noChangeArrowheads="1"/>
            </p:cNvSpPr>
            <p:nvPr/>
          </p:nvSpPr>
          <p:spPr bwMode="ltGray">
            <a:xfrm>
              <a:off x="3254" y="2256"/>
              <a:ext cx="2410" cy="17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3648" name="Rectangle 337"/>
            <p:cNvSpPr>
              <a:spLocks noChangeArrowheads="1"/>
            </p:cNvSpPr>
            <p:nvPr/>
          </p:nvSpPr>
          <p:spPr bwMode="ltGray">
            <a:xfrm>
              <a:off x="4416" y="3741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3649" name="Rectangle 338"/>
            <p:cNvSpPr>
              <a:spLocks noChangeArrowheads="1"/>
            </p:cNvSpPr>
            <p:nvPr/>
          </p:nvSpPr>
          <p:spPr bwMode="ltGray">
            <a:xfrm>
              <a:off x="4416" y="3454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3650" name="Rectangle 339"/>
            <p:cNvSpPr>
              <a:spLocks noChangeArrowheads="1"/>
            </p:cNvSpPr>
            <p:nvPr/>
          </p:nvSpPr>
          <p:spPr bwMode="ltGray">
            <a:xfrm>
              <a:off x="4416" y="3167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3651" name="Rectangle 340"/>
            <p:cNvSpPr>
              <a:spLocks noChangeArrowheads="1"/>
            </p:cNvSpPr>
            <p:nvPr/>
          </p:nvSpPr>
          <p:spPr bwMode="ltGray">
            <a:xfrm>
              <a:off x="4416" y="2880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3652" name="Rectangle 341"/>
            <p:cNvSpPr>
              <a:spLocks noChangeArrowheads="1"/>
            </p:cNvSpPr>
            <p:nvPr/>
          </p:nvSpPr>
          <p:spPr bwMode="ltGray">
            <a:xfrm>
              <a:off x="4416" y="2591"/>
              <a:ext cx="1248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3653" name="Rectangle 342"/>
            <p:cNvSpPr>
              <a:spLocks noChangeArrowheads="1"/>
            </p:cNvSpPr>
            <p:nvPr/>
          </p:nvSpPr>
          <p:spPr bwMode="ltGray">
            <a:xfrm>
              <a:off x="4416" y="2304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endParaRPr lang="zh-CN" altLang="zh-CN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23654" name="Line 344"/>
            <p:cNvSpPr>
              <a:spLocks noChangeShapeType="1"/>
            </p:cNvSpPr>
            <p:nvPr/>
          </p:nvSpPr>
          <p:spPr bwMode="ltGray">
            <a:xfrm>
              <a:off x="4416" y="2880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5" name="Line 345"/>
            <p:cNvSpPr>
              <a:spLocks noChangeShapeType="1"/>
            </p:cNvSpPr>
            <p:nvPr/>
          </p:nvSpPr>
          <p:spPr bwMode="ltGray">
            <a:xfrm>
              <a:off x="4416" y="3167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6" name="Line 346"/>
            <p:cNvSpPr>
              <a:spLocks noChangeShapeType="1"/>
            </p:cNvSpPr>
            <p:nvPr/>
          </p:nvSpPr>
          <p:spPr bwMode="ltGray">
            <a:xfrm>
              <a:off x="4416" y="3454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7" name="Line 347"/>
            <p:cNvSpPr>
              <a:spLocks noChangeShapeType="1"/>
            </p:cNvSpPr>
            <p:nvPr/>
          </p:nvSpPr>
          <p:spPr bwMode="ltGray">
            <a:xfrm>
              <a:off x="4416" y="3741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8" name="Line 348"/>
            <p:cNvSpPr>
              <a:spLocks noChangeShapeType="1"/>
            </p:cNvSpPr>
            <p:nvPr/>
          </p:nvSpPr>
          <p:spPr bwMode="ltGray">
            <a:xfrm>
              <a:off x="4416" y="4028"/>
              <a:ext cx="124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9" name="Line 349"/>
            <p:cNvSpPr>
              <a:spLocks noChangeShapeType="1"/>
            </p:cNvSpPr>
            <p:nvPr/>
          </p:nvSpPr>
          <p:spPr bwMode="ltGray">
            <a:xfrm>
              <a:off x="4416" y="2304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60" name="Line 350"/>
            <p:cNvSpPr>
              <a:spLocks noChangeShapeType="1"/>
            </p:cNvSpPr>
            <p:nvPr/>
          </p:nvSpPr>
          <p:spPr bwMode="ltGray">
            <a:xfrm>
              <a:off x="5664" y="2304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61" name="Line 356"/>
            <p:cNvSpPr>
              <a:spLocks noChangeShapeType="1"/>
            </p:cNvSpPr>
            <p:nvPr/>
          </p:nvSpPr>
          <p:spPr bwMode="ltGray">
            <a:xfrm>
              <a:off x="4416" y="2591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62" name="Line 357"/>
            <p:cNvSpPr>
              <a:spLocks noChangeShapeType="1"/>
            </p:cNvSpPr>
            <p:nvPr/>
          </p:nvSpPr>
          <p:spPr bwMode="ltGray">
            <a:xfrm>
              <a:off x="4416" y="2880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63" name="Line 358"/>
            <p:cNvSpPr>
              <a:spLocks noChangeShapeType="1"/>
            </p:cNvSpPr>
            <p:nvPr/>
          </p:nvSpPr>
          <p:spPr bwMode="ltGray">
            <a:xfrm>
              <a:off x="5664" y="2880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64" name="Text Box 360"/>
            <p:cNvSpPr txBox="1">
              <a:spLocks noChangeArrowheads="1"/>
            </p:cNvSpPr>
            <p:nvPr/>
          </p:nvSpPr>
          <p:spPr bwMode="ltGray">
            <a:xfrm>
              <a:off x="3302" y="2592"/>
              <a:ext cx="5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</a:rPr>
                <a:t>栈顶</a:t>
              </a:r>
            </a:p>
          </p:txBody>
        </p:sp>
        <p:sp>
          <p:nvSpPr>
            <p:cNvPr id="23665" name="Line 361"/>
            <p:cNvSpPr>
              <a:spLocks noChangeShapeType="1"/>
            </p:cNvSpPr>
            <p:nvPr/>
          </p:nvSpPr>
          <p:spPr bwMode="ltGray">
            <a:xfrm>
              <a:off x="3792" y="2736"/>
              <a:ext cx="576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467"/>
          <p:cNvGrpSpPr>
            <a:grpSpLocks/>
          </p:cNvGrpSpPr>
          <p:nvPr/>
        </p:nvGrpSpPr>
        <p:grpSpPr bwMode="auto">
          <a:xfrm>
            <a:off x="1965325" y="3608388"/>
            <a:ext cx="4892675" cy="2819400"/>
            <a:chOff x="3110" y="2256"/>
            <a:chExt cx="3082" cy="1776"/>
          </a:xfrm>
        </p:grpSpPr>
        <p:sp>
          <p:nvSpPr>
            <p:cNvPr id="23624" name="Rectangle 443"/>
            <p:cNvSpPr>
              <a:spLocks noChangeArrowheads="1"/>
            </p:cNvSpPr>
            <p:nvPr/>
          </p:nvSpPr>
          <p:spPr bwMode="ltGray">
            <a:xfrm>
              <a:off x="3110" y="2256"/>
              <a:ext cx="2410" cy="17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3625" name="Rectangle 444"/>
            <p:cNvSpPr>
              <a:spLocks noChangeArrowheads="1"/>
            </p:cNvSpPr>
            <p:nvPr/>
          </p:nvSpPr>
          <p:spPr bwMode="ltGray">
            <a:xfrm>
              <a:off x="4272" y="3741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3626" name="Rectangle 445"/>
            <p:cNvSpPr>
              <a:spLocks noChangeArrowheads="1"/>
            </p:cNvSpPr>
            <p:nvPr/>
          </p:nvSpPr>
          <p:spPr bwMode="ltGray">
            <a:xfrm>
              <a:off x="4272" y="3454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3627" name="Rectangle 446"/>
            <p:cNvSpPr>
              <a:spLocks noChangeArrowheads="1"/>
            </p:cNvSpPr>
            <p:nvPr/>
          </p:nvSpPr>
          <p:spPr bwMode="ltGray">
            <a:xfrm>
              <a:off x="4272" y="3167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3628" name="Rectangle 447"/>
            <p:cNvSpPr>
              <a:spLocks noChangeArrowheads="1"/>
            </p:cNvSpPr>
            <p:nvPr/>
          </p:nvSpPr>
          <p:spPr bwMode="ltGray">
            <a:xfrm>
              <a:off x="4272" y="2880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3629" name="Rectangle 448"/>
            <p:cNvSpPr>
              <a:spLocks noChangeArrowheads="1"/>
            </p:cNvSpPr>
            <p:nvPr/>
          </p:nvSpPr>
          <p:spPr bwMode="ltGray">
            <a:xfrm>
              <a:off x="4272" y="2591"/>
              <a:ext cx="1248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3630" name="Rectangle 449"/>
            <p:cNvSpPr>
              <a:spLocks noChangeArrowheads="1"/>
            </p:cNvSpPr>
            <p:nvPr/>
          </p:nvSpPr>
          <p:spPr bwMode="ltGray">
            <a:xfrm>
              <a:off x="4272" y="2304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endParaRPr lang="zh-CN" altLang="zh-CN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23631" name="Line 450"/>
            <p:cNvSpPr>
              <a:spLocks noChangeShapeType="1"/>
            </p:cNvSpPr>
            <p:nvPr/>
          </p:nvSpPr>
          <p:spPr bwMode="ltGray">
            <a:xfrm>
              <a:off x="4272" y="2880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2" name="Line 451"/>
            <p:cNvSpPr>
              <a:spLocks noChangeShapeType="1"/>
            </p:cNvSpPr>
            <p:nvPr/>
          </p:nvSpPr>
          <p:spPr bwMode="ltGray">
            <a:xfrm>
              <a:off x="4272" y="3167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3" name="Line 452"/>
            <p:cNvSpPr>
              <a:spLocks noChangeShapeType="1"/>
            </p:cNvSpPr>
            <p:nvPr/>
          </p:nvSpPr>
          <p:spPr bwMode="ltGray">
            <a:xfrm>
              <a:off x="4272" y="3454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4" name="Line 453"/>
            <p:cNvSpPr>
              <a:spLocks noChangeShapeType="1"/>
            </p:cNvSpPr>
            <p:nvPr/>
          </p:nvSpPr>
          <p:spPr bwMode="ltGray">
            <a:xfrm>
              <a:off x="4272" y="3741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5" name="Line 454"/>
            <p:cNvSpPr>
              <a:spLocks noChangeShapeType="1"/>
            </p:cNvSpPr>
            <p:nvPr/>
          </p:nvSpPr>
          <p:spPr bwMode="ltGray">
            <a:xfrm>
              <a:off x="4272" y="4028"/>
              <a:ext cx="124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6" name="Line 455"/>
            <p:cNvSpPr>
              <a:spLocks noChangeShapeType="1"/>
            </p:cNvSpPr>
            <p:nvPr/>
          </p:nvSpPr>
          <p:spPr bwMode="ltGray">
            <a:xfrm>
              <a:off x="4272" y="2304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7" name="Line 456"/>
            <p:cNvSpPr>
              <a:spLocks noChangeShapeType="1"/>
            </p:cNvSpPr>
            <p:nvPr/>
          </p:nvSpPr>
          <p:spPr bwMode="ltGray">
            <a:xfrm>
              <a:off x="5520" y="2304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8" name="Line 457"/>
            <p:cNvSpPr>
              <a:spLocks noChangeShapeType="1"/>
            </p:cNvSpPr>
            <p:nvPr/>
          </p:nvSpPr>
          <p:spPr bwMode="ltGray">
            <a:xfrm>
              <a:off x="4272" y="2591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9" name="Line 458"/>
            <p:cNvSpPr>
              <a:spLocks noChangeShapeType="1"/>
            </p:cNvSpPr>
            <p:nvPr/>
          </p:nvSpPr>
          <p:spPr bwMode="ltGray">
            <a:xfrm>
              <a:off x="4272" y="2880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40" name="Line 459"/>
            <p:cNvSpPr>
              <a:spLocks noChangeShapeType="1"/>
            </p:cNvSpPr>
            <p:nvPr/>
          </p:nvSpPr>
          <p:spPr bwMode="ltGray">
            <a:xfrm>
              <a:off x="5520" y="2880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41" name="Text Box 460"/>
            <p:cNvSpPr txBox="1">
              <a:spLocks noChangeArrowheads="1"/>
            </p:cNvSpPr>
            <p:nvPr/>
          </p:nvSpPr>
          <p:spPr bwMode="ltGray">
            <a:xfrm>
              <a:off x="3158" y="2592"/>
              <a:ext cx="5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</a:rPr>
                <a:t>栈顶</a:t>
              </a:r>
            </a:p>
          </p:txBody>
        </p:sp>
        <p:sp>
          <p:nvSpPr>
            <p:cNvPr id="23642" name="Line 461"/>
            <p:cNvSpPr>
              <a:spLocks noChangeShapeType="1"/>
            </p:cNvSpPr>
            <p:nvPr/>
          </p:nvSpPr>
          <p:spPr bwMode="ltGray">
            <a:xfrm>
              <a:off x="3648" y="2736"/>
              <a:ext cx="576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43" name="Line 462"/>
            <p:cNvSpPr>
              <a:spLocks noChangeShapeType="1"/>
            </p:cNvSpPr>
            <p:nvPr/>
          </p:nvSpPr>
          <p:spPr bwMode="ltGray">
            <a:xfrm>
              <a:off x="5376" y="2688"/>
              <a:ext cx="576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44" name="Text Box 463"/>
            <p:cNvSpPr txBox="1">
              <a:spLocks noChangeArrowheads="1"/>
            </p:cNvSpPr>
            <p:nvPr/>
          </p:nvSpPr>
          <p:spPr bwMode="ltGray">
            <a:xfrm>
              <a:off x="5904" y="2544"/>
              <a:ext cx="28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23645" name="Text Box 464"/>
            <p:cNvSpPr txBox="1">
              <a:spLocks noChangeArrowheads="1"/>
            </p:cNvSpPr>
            <p:nvPr/>
          </p:nvSpPr>
          <p:spPr bwMode="ltGray">
            <a:xfrm>
              <a:off x="5904" y="2304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3646" name="Rectangle 465"/>
            <p:cNvSpPr>
              <a:spLocks noChangeArrowheads="1"/>
            </p:cNvSpPr>
            <p:nvPr/>
          </p:nvSpPr>
          <p:spPr bwMode="ltGray">
            <a:xfrm>
              <a:off x="5523" y="2400"/>
              <a:ext cx="31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top</a:t>
              </a:r>
            </a:p>
          </p:txBody>
        </p:sp>
      </p:grpSp>
      <p:grpSp>
        <p:nvGrpSpPr>
          <p:cNvPr id="5" name="Group 394"/>
          <p:cNvGrpSpPr>
            <a:grpSpLocks/>
          </p:cNvGrpSpPr>
          <p:nvPr/>
        </p:nvGrpSpPr>
        <p:grpSpPr bwMode="auto">
          <a:xfrm>
            <a:off x="1965325" y="3608388"/>
            <a:ext cx="5654675" cy="2819400"/>
            <a:chOff x="3254" y="2256"/>
            <a:chExt cx="3562" cy="1776"/>
          </a:xfrm>
        </p:grpSpPr>
        <p:sp>
          <p:nvSpPr>
            <p:cNvPr id="23603" name="Rectangle 367"/>
            <p:cNvSpPr>
              <a:spLocks noChangeArrowheads="1"/>
            </p:cNvSpPr>
            <p:nvPr/>
          </p:nvSpPr>
          <p:spPr bwMode="ltGray">
            <a:xfrm>
              <a:off x="3254" y="2256"/>
              <a:ext cx="3562" cy="17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3604" name="Rectangle 368"/>
            <p:cNvSpPr>
              <a:spLocks noChangeArrowheads="1"/>
            </p:cNvSpPr>
            <p:nvPr/>
          </p:nvSpPr>
          <p:spPr bwMode="ltGray">
            <a:xfrm>
              <a:off x="4416" y="3741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3605" name="Rectangle 369"/>
            <p:cNvSpPr>
              <a:spLocks noChangeArrowheads="1"/>
            </p:cNvSpPr>
            <p:nvPr/>
          </p:nvSpPr>
          <p:spPr bwMode="ltGray">
            <a:xfrm>
              <a:off x="4416" y="3454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3606" name="Rectangle 370"/>
            <p:cNvSpPr>
              <a:spLocks noChangeArrowheads="1"/>
            </p:cNvSpPr>
            <p:nvPr/>
          </p:nvSpPr>
          <p:spPr bwMode="ltGray">
            <a:xfrm>
              <a:off x="4416" y="3167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3607" name="Rectangle 371"/>
            <p:cNvSpPr>
              <a:spLocks noChangeArrowheads="1"/>
            </p:cNvSpPr>
            <p:nvPr/>
          </p:nvSpPr>
          <p:spPr bwMode="ltGray">
            <a:xfrm>
              <a:off x="4416" y="2880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3608" name="Rectangle 372"/>
            <p:cNvSpPr>
              <a:spLocks noChangeArrowheads="1"/>
            </p:cNvSpPr>
            <p:nvPr/>
          </p:nvSpPr>
          <p:spPr bwMode="ltGray">
            <a:xfrm>
              <a:off x="4416" y="2591"/>
              <a:ext cx="1248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3609" name="Rectangle 373"/>
            <p:cNvSpPr>
              <a:spLocks noChangeArrowheads="1"/>
            </p:cNvSpPr>
            <p:nvPr/>
          </p:nvSpPr>
          <p:spPr bwMode="ltGray">
            <a:xfrm>
              <a:off x="4416" y="2304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endParaRPr lang="zh-CN" altLang="zh-CN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23610" name="Line 374"/>
            <p:cNvSpPr>
              <a:spLocks noChangeShapeType="1"/>
            </p:cNvSpPr>
            <p:nvPr/>
          </p:nvSpPr>
          <p:spPr bwMode="ltGray">
            <a:xfrm>
              <a:off x="4416" y="2880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1" name="Line 375"/>
            <p:cNvSpPr>
              <a:spLocks noChangeShapeType="1"/>
            </p:cNvSpPr>
            <p:nvPr/>
          </p:nvSpPr>
          <p:spPr bwMode="ltGray">
            <a:xfrm>
              <a:off x="4416" y="3167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2" name="Line 376"/>
            <p:cNvSpPr>
              <a:spLocks noChangeShapeType="1"/>
            </p:cNvSpPr>
            <p:nvPr/>
          </p:nvSpPr>
          <p:spPr bwMode="ltGray">
            <a:xfrm>
              <a:off x="4416" y="3454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3" name="Line 377"/>
            <p:cNvSpPr>
              <a:spLocks noChangeShapeType="1"/>
            </p:cNvSpPr>
            <p:nvPr/>
          </p:nvSpPr>
          <p:spPr bwMode="ltGray">
            <a:xfrm>
              <a:off x="4416" y="3741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4" name="Line 378"/>
            <p:cNvSpPr>
              <a:spLocks noChangeShapeType="1"/>
            </p:cNvSpPr>
            <p:nvPr/>
          </p:nvSpPr>
          <p:spPr bwMode="ltGray">
            <a:xfrm>
              <a:off x="4416" y="4028"/>
              <a:ext cx="124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5" name="Line 379"/>
            <p:cNvSpPr>
              <a:spLocks noChangeShapeType="1"/>
            </p:cNvSpPr>
            <p:nvPr/>
          </p:nvSpPr>
          <p:spPr bwMode="ltGray">
            <a:xfrm>
              <a:off x="4416" y="2304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6" name="Line 380"/>
            <p:cNvSpPr>
              <a:spLocks noChangeShapeType="1"/>
            </p:cNvSpPr>
            <p:nvPr/>
          </p:nvSpPr>
          <p:spPr bwMode="ltGray">
            <a:xfrm>
              <a:off x="5664" y="2304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7" name="Line 381"/>
            <p:cNvSpPr>
              <a:spLocks noChangeShapeType="1"/>
            </p:cNvSpPr>
            <p:nvPr/>
          </p:nvSpPr>
          <p:spPr bwMode="ltGray">
            <a:xfrm>
              <a:off x="4416" y="2591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8" name="Line 382"/>
            <p:cNvSpPr>
              <a:spLocks noChangeShapeType="1"/>
            </p:cNvSpPr>
            <p:nvPr/>
          </p:nvSpPr>
          <p:spPr bwMode="ltGray">
            <a:xfrm>
              <a:off x="4416" y="2880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9" name="Line 383"/>
            <p:cNvSpPr>
              <a:spLocks noChangeShapeType="1"/>
            </p:cNvSpPr>
            <p:nvPr/>
          </p:nvSpPr>
          <p:spPr bwMode="ltGray">
            <a:xfrm>
              <a:off x="5664" y="2880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0" name="Text Box 384"/>
            <p:cNvSpPr txBox="1">
              <a:spLocks noChangeArrowheads="1"/>
            </p:cNvSpPr>
            <p:nvPr/>
          </p:nvSpPr>
          <p:spPr bwMode="ltGray">
            <a:xfrm>
              <a:off x="3302" y="2592"/>
              <a:ext cx="5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</a:rPr>
                <a:t>栈顶</a:t>
              </a:r>
            </a:p>
          </p:txBody>
        </p:sp>
        <p:sp>
          <p:nvSpPr>
            <p:cNvPr id="23621" name="Line 385"/>
            <p:cNvSpPr>
              <a:spLocks noChangeShapeType="1"/>
            </p:cNvSpPr>
            <p:nvPr/>
          </p:nvSpPr>
          <p:spPr bwMode="ltGray">
            <a:xfrm>
              <a:off x="3792" y="2736"/>
              <a:ext cx="576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2" name="Line 392"/>
            <p:cNvSpPr>
              <a:spLocks noChangeShapeType="1"/>
            </p:cNvSpPr>
            <p:nvPr/>
          </p:nvSpPr>
          <p:spPr bwMode="ltGray">
            <a:xfrm flipV="1">
              <a:off x="5520" y="2592"/>
              <a:ext cx="720" cy="14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3" name="Rectangle 393"/>
            <p:cNvSpPr>
              <a:spLocks noChangeArrowheads="1"/>
            </p:cNvSpPr>
            <p:nvPr/>
          </p:nvSpPr>
          <p:spPr bwMode="ltGray">
            <a:xfrm>
              <a:off x="5643" y="2352"/>
              <a:ext cx="35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pop</a:t>
              </a:r>
            </a:p>
          </p:txBody>
        </p:sp>
      </p:grpSp>
      <p:grpSp>
        <p:nvGrpSpPr>
          <p:cNvPr id="6" name="Group 417"/>
          <p:cNvGrpSpPr>
            <a:grpSpLocks/>
          </p:cNvGrpSpPr>
          <p:nvPr/>
        </p:nvGrpSpPr>
        <p:grpSpPr bwMode="auto">
          <a:xfrm>
            <a:off x="1965325" y="3608388"/>
            <a:ext cx="5654675" cy="2819400"/>
            <a:chOff x="2438" y="2256"/>
            <a:chExt cx="3562" cy="1776"/>
          </a:xfrm>
        </p:grpSpPr>
        <p:grpSp>
          <p:nvGrpSpPr>
            <p:cNvPr id="23580" name="Group 391"/>
            <p:cNvGrpSpPr>
              <a:grpSpLocks/>
            </p:cNvGrpSpPr>
            <p:nvPr/>
          </p:nvGrpSpPr>
          <p:grpSpPr bwMode="auto">
            <a:xfrm>
              <a:off x="3398" y="2304"/>
              <a:ext cx="960" cy="521"/>
              <a:chOff x="2304" y="2304"/>
              <a:chExt cx="960" cy="521"/>
            </a:xfrm>
          </p:grpSpPr>
          <p:sp>
            <p:nvSpPr>
              <p:cNvPr id="23599" name="Text Box 386"/>
              <p:cNvSpPr txBox="1">
                <a:spLocks noChangeArrowheads="1"/>
              </p:cNvSpPr>
              <p:nvPr/>
            </p:nvSpPr>
            <p:spPr bwMode="ltGray">
              <a:xfrm>
                <a:off x="2976" y="2592"/>
                <a:ext cx="288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E</a:t>
                </a:r>
              </a:p>
            </p:txBody>
          </p:sp>
          <p:sp>
            <p:nvSpPr>
              <p:cNvPr id="23600" name="Line 387"/>
              <p:cNvSpPr>
                <a:spLocks noChangeShapeType="1"/>
              </p:cNvSpPr>
              <p:nvPr/>
            </p:nvSpPr>
            <p:spPr bwMode="ltGray">
              <a:xfrm flipV="1">
                <a:off x="2304" y="2736"/>
                <a:ext cx="67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01" name="Text Box 388"/>
              <p:cNvSpPr txBox="1">
                <a:spLocks noChangeArrowheads="1"/>
              </p:cNvSpPr>
              <p:nvPr/>
            </p:nvSpPr>
            <p:spPr bwMode="ltGray">
              <a:xfrm>
                <a:off x="3024" y="2304"/>
                <a:ext cx="24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23602" name="Text Box 390"/>
              <p:cNvSpPr txBox="1">
                <a:spLocks noChangeArrowheads="1"/>
              </p:cNvSpPr>
              <p:nvPr/>
            </p:nvSpPr>
            <p:spPr bwMode="ltGray">
              <a:xfrm>
                <a:off x="2544" y="2400"/>
                <a:ext cx="43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top</a:t>
                </a:r>
              </a:p>
            </p:txBody>
          </p:sp>
        </p:grpSp>
        <p:sp>
          <p:nvSpPr>
            <p:cNvPr id="23581" name="Rectangle 396"/>
            <p:cNvSpPr>
              <a:spLocks noChangeArrowheads="1"/>
            </p:cNvSpPr>
            <p:nvPr/>
          </p:nvSpPr>
          <p:spPr bwMode="ltGray">
            <a:xfrm>
              <a:off x="2438" y="2256"/>
              <a:ext cx="3562" cy="17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3582" name="Rectangle 397"/>
            <p:cNvSpPr>
              <a:spLocks noChangeArrowheads="1"/>
            </p:cNvSpPr>
            <p:nvPr/>
          </p:nvSpPr>
          <p:spPr bwMode="ltGray">
            <a:xfrm>
              <a:off x="3600" y="3741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3583" name="Rectangle 398"/>
            <p:cNvSpPr>
              <a:spLocks noChangeArrowheads="1"/>
            </p:cNvSpPr>
            <p:nvPr/>
          </p:nvSpPr>
          <p:spPr bwMode="ltGray">
            <a:xfrm>
              <a:off x="3600" y="3454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3584" name="Rectangle 399"/>
            <p:cNvSpPr>
              <a:spLocks noChangeArrowheads="1"/>
            </p:cNvSpPr>
            <p:nvPr/>
          </p:nvSpPr>
          <p:spPr bwMode="ltGray">
            <a:xfrm>
              <a:off x="3600" y="3167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3585" name="Rectangle 400"/>
            <p:cNvSpPr>
              <a:spLocks noChangeArrowheads="1"/>
            </p:cNvSpPr>
            <p:nvPr/>
          </p:nvSpPr>
          <p:spPr bwMode="ltGray">
            <a:xfrm>
              <a:off x="3600" y="2880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3586" name="Rectangle 401"/>
            <p:cNvSpPr>
              <a:spLocks noChangeArrowheads="1"/>
            </p:cNvSpPr>
            <p:nvPr/>
          </p:nvSpPr>
          <p:spPr bwMode="ltGray">
            <a:xfrm>
              <a:off x="3600" y="2591"/>
              <a:ext cx="1248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endParaRPr lang="zh-CN" altLang="zh-CN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23587" name="Rectangle 402"/>
            <p:cNvSpPr>
              <a:spLocks noChangeArrowheads="1"/>
            </p:cNvSpPr>
            <p:nvPr/>
          </p:nvSpPr>
          <p:spPr bwMode="ltGray">
            <a:xfrm>
              <a:off x="3600" y="2304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endParaRPr lang="zh-CN" altLang="zh-CN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23588" name="Line 403"/>
            <p:cNvSpPr>
              <a:spLocks noChangeShapeType="1"/>
            </p:cNvSpPr>
            <p:nvPr/>
          </p:nvSpPr>
          <p:spPr bwMode="ltGray">
            <a:xfrm>
              <a:off x="3600" y="2880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9" name="Line 404"/>
            <p:cNvSpPr>
              <a:spLocks noChangeShapeType="1"/>
            </p:cNvSpPr>
            <p:nvPr/>
          </p:nvSpPr>
          <p:spPr bwMode="ltGray">
            <a:xfrm>
              <a:off x="3600" y="3167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0" name="Line 405"/>
            <p:cNvSpPr>
              <a:spLocks noChangeShapeType="1"/>
            </p:cNvSpPr>
            <p:nvPr/>
          </p:nvSpPr>
          <p:spPr bwMode="ltGray">
            <a:xfrm>
              <a:off x="3600" y="3454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1" name="Line 406"/>
            <p:cNvSpPr>
              <a:spLocks noChangeShapeType="1"/>
            </p:cNvSpPr>
            <p:nvPr/>
          </p:nvSpPr>
          <p:spPr bwMode="ltGray">
            <a:xfrm>
              <a:off x="3600" y="3741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2" name="Line 407"/>
            <p:cNvSpPr>
              <a:spLocks noChangeShapeType="1"/>
            </p:cNvSpPr>
            <p:nvPr/>
          </p:nvSpPr>
          <p:spPr bwMode="ltGray">
            <a:xfrm>
              <a:off x="3600" y="4028"/>
              <a:ext cx="124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3" name="Line 408"/>
            <p:cNvSpPr>
              <a:spLocks noChangeShapeType="1"/>
            </p:cNvSpPr>
            <p:nvPr/>
          </p:nvSpPr>
          <p:spPr bwMode="ltGray">
            <a:xfrm>
              <a:off x="3600" y="2304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4" name="Line 409"/>
            <p:cNvSpPr>
              <a:spLocks noChangeShapeType="1"/>
            </p:cNvSpPr>
            <p:nvPr/>
          </p:nvSpPr>
          <p:spPr bwMode="ltGray">
            <a:xfrm>
              <a:off x="4848" y="2304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5" name="Line 411"/>
            <p:cNvSpPr>
              <a:spLocks noChangeShapeType="1"/>
            </p:cNvSpPr>
            <p:nvPr/>
          </p:nvSpPr>
          <p:spPr bwMode="ltGray">
            <a:xfrm>
              <a:off x="3600" y="2880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6" name="Line 412"/>
            <p:cNvSpPr>
              <a:spLocks noChangeShapeType="1"/>
            </p:cNvSpPr>
            <p:nvPr/>
          </p:nvSpPr>
          <p:spPr bwMode="ltGray">
            <a:xfrm>
              <a:off x="4848" y="2880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7" name="Text Box 413"/>
            <p:cNvSpPr txBox="1">
              <a:spLocks noChangeArrowheads="1"/>
            </p:cNvSpPr>
            <p:nvPr/>
          </p:nvSpPr>
          <p:spPr bwMode="ltGray">
            <a:xfrm>
              <a:off x="2486" y="2880"/>
              <a:ext cx="5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</a:rPr>
                <a:t>栈顶</a:t>
              </a:r>
            </a:p>
          </p:txBody>
        </p:sp>
        <p:sp>
          <p:nvSpPr>
            <p:cNvPr id="23598" name="Line 414"/>
            <p:cNvSpPr>
              <a:spLocks noChangeShapeType="1"/>
            </p:cNvSpPr>
            <p:nvPr/>
          </p:nvSpPr>
          <p:spPr bwMode="ltGray">
            <a:xfrm>
              <a:off x="2976" y="3024"/>
              <a:ext cx="576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76" name="Text Box 330"/>
          <p:cNvSpPr txBox="1">
            <a:spLocks noChangeArrowheads="1"/>
          </p:cNvSpPr>
          <p:nvPr/>
        </p:nvSpPr>
        <p:spPr bwMode="ltGray">
          <a:xfrm>
            <a:off x="2057400" y="5894388"/>
            <a:ext cx="838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栈底</a:t>
            </a:r>
          </a:p>
        </p:txBody>
      </p:sp>
      <p:sp>
        <p:nvSpPr>
          <p:cNvPr id="23577" name="Line 331"/>
          <p:cNvSpPr>
            <a:spLocks noChangeShapeType="1"/>
          </p:cNvSpPr>
          <p:nvPr/>
        </p:nvSpPr>
        <p:spPr bwMode="ltGray">
          <a:xfrm>
            <a:off x="2819400" y="6122988"/>
            <a:ext cx="9144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accent2"/>
                </a:solidFill>
              </a:rPr>
              <a:t>堆栈</a:t>
            </a:r>
            <a:r>
              <a:rPr lang="zh-CN" altLang="en-US" smtClean="0"/>
              <a:t>（</a:t>
            </a:r>
            <a:r>
              <a:rPr lang="en-US" altLang="zh-CN" smtClean="0">
                <a:solidFill>
                  <a:schemeClr val="hlink"/>
                </a:solidFill>
              </a:rPr>
              <a:t>stack</a:t>
            </a:r>
            <a:r>
              <a:rPr lang="zh-CN" altLang="en-US" smtClean="0"/>
              <a:t>）是一个</a:t>
            </a:r>
            <a:r>
              <a:rPr lang="zh-CN" altLang="en-US" smtClean="0">
                <a:solidFill>
                  <a:schemeClr val="accent2"/>
                </a:solidFill>
              </a:rPr>
              <a:t>线性表</a:t>
            </a:r>
            <a:r>
              <a:rPr lang="zh-CN" altLang="en-US" smtClean="0"/>
              <a:t>，</a:t>
            </a:r>
            <a:br>
              <a:rPr lang="zh-CN" altLang="en-US" smtClean="0"/>
            </a:br>
            <a:r>
              <a:rPr lang="zh-CN" altLang="en-US" smtClean="0"/>
              <a:t>其</a:t>
            </a:r>
            <a:r>
              <a:rPr lang="zh-CN" altLang="en-US" smtClean="0">
                <a:solidFill>
                  <a:schemeClr val="accent2"/>
                </a:solidFill>
              </a:rPr>
              <a:t>插入</a:t>
            </a:r>
            <a:r>
              <a:rPr lang="zh-CN" altLang="en-US" smtClean="0"/>
              <a:t>和</a:t>
            </a:r>
            <a:r>
              <a:rPr lang="zh-CN" altLang="en-US" smtClean="0">
                <a:solidFill>
                  <a:schemeClr val="accent2"/>
                </a:solidFill>
              </a:rPr>
              <a:t>删除</a:t>
            </a:r>
            <a:r>
              <a:rPr lang="zh-CN" altLang="en-US" smtClean="0"/>
              <a:t>操作都在表的</a:t>
            </a:r>
            <a:r>
              <a:rPr lang="zh-CN" altLang="en-US" smtClean="0">
                <a:solidFill>
                  <a:schemeClr val="accent2"/>
                </a:solidFill>
              </a:rPr>
              <a:t>同一端</a:t>
            </a:r>
            <a:r>
              <a:rPr lang="zh-CN" altLang="en-US" smtClean="0"/>
              <a:t>进行，这端被称为</a:t>
            </a:r>
            <a:r>
              <a:rPr lang="zh-CN" altLang="en-US" smtClean="0">
                <a:solidFill>
                  <a:schemeClr val="accent2"/>
                </a:solidFill>
              </a:rPr>
              <a:t>栈顶</a:t>
            </a:r>
            <a:r>
              <a:rPr lang="zh-CN" altLang="en-US" smtClean="0"/>
              <a:t>（</a:t>
            </a:r>
            <a:r>
              <a:rPr lang="en-US" altLang="zh-CN" smtClean="0">
                <a:solidFill>
                  <a:schemeClr val="hlink"/>
                </a:solidFill>
              </a:rPr>
              <a:t>top</a:t>
            </a:r>
            <a:r>
              <a:rPr lang="zh-CN" altLang="en-US" smtClean="0"/>
              <a:t>），</a:t>
            </a:r>
            <a:br>
              <a:rPr lang="zh-CN" altLang="en-US" smtClean="0"/>
            </a:br>
            <a:r>
              <a:rPr lang="zh-CN" altLang="en-US" smtClean="0"/>
              <a:t>另一端被称为</a:t>
            </a:r>
            <a:r>
              <a:rPr lang="zh-CN" altLang="en-US" smtClean="0">
                <a:solidFill>
                  <a:schemeClr val="accent2"/>
                </a:solidFill>
              </a:rPr>
              <a:t>栈底</a:t>
            </a:r>
            <a:r>
              <a:rPr lang="zh-CN" altLang="en-US" smtClean="0"/>
              <a:t>（</a:t>
            </a:r>
            <a:r>
              <a:rPr lang="en-US" altLang="zh-CN" smtClean="0">
                <a:solidFill>
                  <a:schemeClr val="hlink"/>
                </a:solidFill>
              </a:rPr>
              <a:t>bottom</a:t>
            </a:r>
            <a:r>
              <a:rPr lang="zh-CN" altLang="en-US" smtClean="0"/>
              <a:t>）</a:t>
            </a:r>
          </a:p>
          <a:p>
            <a:r>
              <a:rPr lang="en-US" altLang="zh-CN" smtClean="0"/>
              <a:t>LIFO</a:t>
            </a:r>
          </a:p>
          <a:p>
            <a:pPr>
              <a:buFontTx/>
              <a:buNone/>
            </a:pPr>
            <a:r>
              <a:rPr lang="en-US" altLang="zh-CN" sz="2000" smtClean="0"/>
              <a:t>Last in, First out</a:t>
            </a:r>
          </a:p>
        </p:txBody>
      </p:sp>
      <p:sp>
        <p:nvSpPr>
          <p:cNvPr id="23579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573DD10-77DA-484B-BB7E-5D9E5C9AD455}" type="slidenum">
              <a:rPr lang="en-US" altLang="en-US" smtClean="0">
                <a:ea typeface="宋体" pitchFamily="2" charset="-122"/>
              </a:rPr>
              <a:pPr/>
              <a:t>3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Pop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LinkedStack&lt;T&gt;&amp; LinkedStack&lt;T&gt;::Pop(T&amp; x)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 Delete top element and put it in x.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if (IsEmpty()) throw OutOfBounds();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x = top-&gt;data;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Node&lt;T&gt; *p = top;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top = top-&gt;link;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delete p;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return *this;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}</a:t>
            </a:r>
          </a:p>
          <a:p>
            <a:endParaRPr lang="en-US" altLang="zh-CN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1388333-2043-48C3-9448-BE5CC766E595}" type="slidenum">
              <a:rPr lang="en-US" altLang="en-US" smtClean="0">
                <a:ea typeface="宋体" pitchFamily="2" charset="-122"/>
              </a:rPr>
              <a:pPr/>
              <a:t>30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H1-2</a:t>
            </a:r>
            <a:r>
              <a:rPr lang="zh-CN" altLang="en-US" smtClean="0"/>
              <a:t>小结</a:t>
            </a:r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堆栈的两种实现方式</a:t>
            </a:r>
            <a:endParaRPr lang="en-US" altLang="zh-CN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C10A526-048A-4760-9ABC-DFD09AF2D695}" type="slidenum">
              <a:rPr lang="en-US" altLang="en-US" smtClean="0">
                <a:ea typeface="宋体" pitchFamily="2" charset="-122"/>
              </a:rPr>
              <a:pPr/>
              <a:t>31</a:t>
            </a:fld>
            <a:endParaRPr lang="en-US" altLang="en-US" smtClean="0">
              <a:ea typeface="宋体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43025" y="2352675"/>
          <a:ext cx="6480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2340000"/>
                <a:gridCol w="2340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公式化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链表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Create()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Θ(1)/Θ(</a:t>
                      </a:r>
                      <a:r>
                        <a:rPr lang="en-US" altLang="zh-CN" b="1" dirty="0" err="1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MaxSize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)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Θ(1)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Destroy()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Θ(1)/Θ(</a:t>
                      </a:r>
                      <a:r>
                        <a:rPr lang="en-US" altLang="zh-CN" b="1" dirty="0" err="1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MaxSize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)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Θ(n)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IsEmpty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Θ(1)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Θ(1)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IsFull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Θ(1)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Θ(1)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Top()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Θ(1)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Θ(1)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Push()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Θ(1)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Θ(1)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Pop()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Θ(1)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Θ(1)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堆栈的定义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堆栈的描述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公式化描述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链表描述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堆栈的应用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括号匹配、火车车厢重排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汉诺塔、迷宫、开关盒布线、离线等价类</a:t>
            </a:r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AA5BC53-CB75-484D-81F4-BDF8BE396C7A}" type="slidenum">
              <a:rPr lang="en-US" altLang="en-US" smtClean="0">
                <a:ea typeface="宋体" pitchFamily="2" charset="-122"/>
              </a:rPr>
              <a:pPr/>
              <a:t>32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括号匹配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953000"/>
          </a:xfrm>
        </p:spPr>
        <p:txBody>
          <a:bodyPr/>
          <a:lstStyle/>
          <a:p>
            <a:r>
              <a:rPr lang="en-US" altLang="zh-CN" smtClean="0"/>
              <a:t>(a*(b+c)+d)+(e-b)——</a:t>
            </a:r>
            <a:r>
              <a:rPr lang="zh-CN" altLang="en-US" smtClean="0"/>
              <a:t>符合语法</a:t>
            </a:r>
          </a:p>
          <a:p>
            <a:r>
              <a:rPr lang="en-US" altLang="zh-CN" smtClean="0"/>
              <a:t>(a+b)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en-US" altLang="zh-CN" smtClean="0">
                <a:solidFill>
                  <a:srgbClr val="FF00FF"/>
                </a:solidFill>
              </a:rPr>
              <a:t>(</a:t>
            </a:r>
            <a:r>
              <a:rPr lang="en-US" altLang="zh-CN" smtClean="0"/>
              <a:t>——</a:t>
            </a:r>
            <a:r>
              <a:rPr lang="zh-CN" altLang="en-US" smtClean="0"/>
              <a:t>不符合语法</a:t>
            </a:r>
          </a:p>
          <a:p>
            <a:r>
              <a:rPr lang="zh-CN" altLang="en-US" smtClean="0"/>
              <a:t>寻找匹配括号对</a:t>
            </a:r>
            <a:r>
              <a:rPr lang="en-US" altLang="zh-CN" smtClean="0"/>
              <a:t>——</a:t>
            </a:r>
            <a:r>
              <a:rPr lang="zh-CN" altLang="en-US" smtClean="0"/>
              <a:t>正确处理</a:t>
            </a:r>
            <a:br>
              <a:rPr lang="zh-CN" altLang="en-US" smtClean="0"/>
            </a:br>
            <a:r>
              <a:rPr lang="zh-CN" altLang="en-US" smtClean="0"/>
              <a:t>和未匹配括号</a:t>
            </a:r>
            <a:r>
              <a:rPr lang="en-US" altLang="zh-CN" smtClean="0"/>
              <a:t>——</a:t>
            </a:r>
            <a:r>
              <a:rPr lang="zh-CN" altLang="en-US" smtClean="0"/>
              <a:t>错误报告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括号匹配是一个基础问题，可以引申到</a:t>
            </a:r>
            <a:endParaRPr lang="en-US" altLang="zh-CN" smtClean="0"/>
          </a:p>
          <a:p>
            <a:pPr lvl="1"/>
            <a:r>
              <a:rPr lang="en-US" altLang="zh-CN" smtClean="0"/>
              <a:t>C++</a:t>
            </a:r>
            <a:r>
              <a:rPr lang="zh-CN" altLang="en-US" smtClean="0"/>
              <a:t>编译器</a:t>
            </a:r>
            <a:endParaRPr lang="en-US" altLang="zh-CN" smtClean="0"/>
          </a:p>
          <a:p>
            <a:pPr lvl="1"/>
            <a:r>
              <a:rPr lang="zh-CN" altLang="en-US" smtClean="0"/>
              <a:t>数学公式自动求解</a:t>
            </a: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32831CB-2166-48CC-A0F7-12D90FB1898B}" type="slidenum">
              <a:rPr lang="en-US" altLang="en-US" smtClean="0">
                <a:ea typeface="宋体" pitchFamily="2" charset="-122"/>
              </a:rPr>
              <a:pPr/>
              <a:t>33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算法设计思路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953000"/>
          </a:xfrm>
        </p:spPr>
        <p:txBody>
          <a:bodyPr/>
          <a:lstStyle/>
          <a:p>
            <a:r>
              <a:rPr lang="en-US" altLang="zh-CN" smtClean="0"/>
              <a:t>( a * ( b + c</a:t>
            </a:r>
            <a:r>
              <a:rPr lang="en-US" altLang="zh-CN" smtClean="0">
                <a:solidFill>
                  <a:schemeClr val="hlink"/>
                </a:solidFill>
              </a:rPr>
              <a:t> </a:t>
            </a:r>
            <a:r>
              <a:rPr lang="en-US" altLang="zh-CN" smtClean="0"/>
              <a:t>)</a:t>
            </a:r>
            <a:r>
              <a:rPr lang="en-US" altLang="zh-CN" smtClean="0">
                <a:solidFill>
                  <a:schemeClr val="hlink"/>
                </a:solidFill>
              </a:rPr>
              <a:t> </a:t>
            </a:r>
            <a:r>
              <a:rPr lang="en-US" altLang="zh-CN" smtClean="0"/>
              <a:t>+ d ) + (e - b)</a:t>
            </a:r>
            <a:r>
              <a:rPr lang="zh-CN" altLang="en-US" smtClean="0"/>
              <a:t>，匹配括号的规律？</a:t>
            </a:r>
            <a:br>
              <a:rPr lang="zh-CN" altLang="en-US" smtClean="0"/>
            </a:br>
            <a:endParaRPr lang="zh-CN" altLang="en-US" smtClean="0"/>
          </a:p>
          <a:p>
            <a:r>
              <a:rPr lang="zh-CN" altLang="en-US" smtClean="0"/>
              <a:t>右括号与谁匹配（如果有的话）？</a:t>
            </a:r>
            <a:br>
              <a:rPr lang="zh-CN" altLang="en-US" smtClean="0"/>
            </a:br>
            <a:endParaRPr lang="zh-CN" altLang="en-US" smtClean="0"/>
          </a:p>
          <a:p>
            <a:r>
              <a:rPr lang="zh-CN" altLang="en-US" smtClean="0"/>
              <a:t>由左至右处理符号的话，“右”</a:t>
            </a:r>
            <a:r>
              <a:rPr lang="zh-CN" altLang="en-US" smtClean="0">
                <a:sym typeface="Wingdings" pitchFamily="2" charset="2"/>
              </a:rPr>
              <a:t>“后”，靠后的先匹配</a:t>
            </a:r>
            <a:r>
              <a:rPr lang="en-US" altLang="zh-CN" smtClean="0"/>
              <a:t>——LIFO</a:t>
            </a:r>
          </a:p>
          <a:p>
            <a:pPr lvl="1"/>
            <a:r>
              <a:rPr lang="zh-CN" altLang="en-US" smtClean="0"/>
              <a:t>用一个栈保存未匹配的左括号</a:t>
            </a:r>
          </a:p>
          <a:p>
            <a:pPr lvl="1"/>
            <a:r>
              <a:rPr lang="zh-CN" altLang="en-US" smtClean="0"/>
              <a:t>由左至右扫描表达式串，遇左括号，</a:t>
            </a:r>
            <a:r>
              <a:rPr lang="en-US" altLang="zh-CN" smtClean="0"/>
              <a:t>push</a:t>
            </a:r>
          </a:p>
          <a:p>
            <a:pPr lvl="1"/>
            <a:r>
              <a:rPr lang="zh-CN" altLang="en-US" smtClean="0"/>
              <a:t>遇右括号，与栈顶左括号匹配，</a:t>
            </a:r>
            <a:r>
              <a:rPr lang="en-US" altLang="zh-CN" smtClean="0"/>
              <a:t>pop</a:t>
            </a:r>
          </a:p>
        </p:txBody>
      </p:sp>
      <p:sp>
        <p:nvSpPr>
          <p:cNvPr id="1004549" name="Rectangle 5"/>
          <p:cNvSpPr>
            <a:spLocks noChangeArrowheads="1"/>
          </p:cNvSpPr>
          <p:nvPr/>
        </p:nvSpPr>
        <p:spPr bwMode="ltGray">
          <a:xfrm>
            <a:off x="2598738" y="2192338"/>
            <a:ext cx="23383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</a:rPr>
              <a:t>嵌套或者并列</a:t>
            </a:r>
          </a:p>
        </p:txBody>
      </p:sp>
      <p:sp>
        <p:nvSpPr>
          <p:cNvPr id="1004550" name="Rectangle 6"/>
          <p:cNvSpPr>
            <a:spLocks noChangeArrowheads="1"/>
          </p:cNvSpPr>
          <p:nvPr/>
        </p:nvSpPr>
        <p:spPr bwMode="ltGray">
          <a:xfrm>
            <a:off x="2179638" y="3249613"/>
            <a:ext cx="472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最近（右）</a:t>
            </a:r>
            <a:r>
              <a:rPr lang="zh-CN" altLang="en-US" sz="2800">
                <a:solidFill>
                  <a:srgbClr val="009900"/>
                </a:solidFill>
                <a:latin typeface="Times New Roman" pitchFamily="18" charset="0"/>
                <a:ea typeface="黑体" pitchFamily="49" charset="-122"/>
              </a:rPr>
              <a:t>未匹配</a:t>
            </a: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</a:rPr>
              <a:t>左括号</a:t>
            </a:r>
          </a:p>
        </p:txBody>
      </p:sp>
      <p:sp>
        <p:nvSpPr>
          <p:cNvPr id="5530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BD6297D-1F44-4583-9F9C-64E87A3C35A4}" type="slidenum">
              <a:rPr lang="en-US" altLang="en-US" smtClean="0">
                <a:ea typeface="宋体" pitchFamily="2" charset="-122"/>
              </a:rPr>
              <a:pPr/>
              <a:t>34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549" grpId="0" autoUpdateAnimBg="0"/>
      <p:bldP spid="1004550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匹配失败的情况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876800"/>
          </a:xfrm>
        </p:spPr>
        <p:txBody>
          <a:bodyPr/>
          <a:lstStyle/>
          <a:p>
            <a:r>
              <a:rPr lang="en-US" altLang="zh-CN" smtClean="0"/>
              <a:t>( a + b ) </a:t>
            </a:r>
            <a:r>
              <a:rPr lang="en-US" altLang="zh-CN" smtClean="0">
                <a:solidFill>
                  <a:schemeClr val="hlink"/>
                </a:solidFill>
              </a:rPr>
              <a:t>)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FF00FF"/>
                </a:solidFill>
              </a:rPr>
              <a:t>(</a:t>
            </a:r>
            <a:r>
              <a:rPr lang="en-US" altLang="zh-CN" smtClean="0"/>
              <a:t>——</a:t>
            </a:r>
            <a:r>
              <a:rPr lang="zh-CN" altLang="en-US" smtClean="0"/>
              <a:t>失败情况的规律</a:t>
            </a:r>
          </a:p>
          <a:p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/>
              <a:t>两种情况对应栈中情况</a:t>
            </a:r>
          </a:p>
        </p:txBody>
      </p:sp>
      <p:sp>
        <p:nvSpPr>
          <p:cNvPr id="1013765" name="Rectangle 5"/>
          <p:cNvSpPr>
            <a:spLocks noChangeArrowheads="1"/>
          </p:cNvSpPr>
          <p:nvPr/>
        </p:nvSpPr>
        <p:spPr bwMode="ltGray">
          <a:xfrm>
            <a:off x="1492250" y="1905000"/>
            <a:ext cx="59753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  <a:latin typeface="Times New Roman" pitchFamily="18" charset="0"/>
              </a:rPr>
              <a:t>右括号之前无与之匹配的左括号</a:t>
            </a:r>
          </a:p>
          <a:p>
            <a:r>
              <a:rPr lang="zh-CN" altLang="en-US" sz="3200">
                <a:solidFill>
                  <a:srgbClr val="FF0000"/>
                </a:solidFill>
                <a:latin typeface="Times New Roman" pitchFamily="18" charset="0"/>
              </a:rPr>
              <a:t>左括号之后无与之匹配的右括号</a:t>
            </a:r>
          </a:p>
        </p:txBody>
      </p:sp>
      <p:sp>
        <p:nvSpPr>
          <p:cNvPr id="1013766" name="Rectangle 6"/>
          <p:cNvSpPr>
            <a:spLocks noChangeArrowheads="1"/>
          </p:cNvSpPr>
          <p:nvPr/>
        </p:nvSpPr>
        <p:spPr bwMode="ltGray">
          <a:xfrm>
            <a:off x="1492250" y="3698875"/>
            <a:ext cx="727075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  <a:latin typeface="Times New Roman" pitchFamily="18" charset="0"/>
              </a:rPr>
              <a:t>遇到一个右括号时，</a:t>
            </a:r>
            <a:r>
              <a:rPr lang="zh-CN" altLang="en-US" sz="3200">
                <a:solidFill>
                  <a:srgbClr val="008000"/>
                </a:solidFill>
                <a:latin typeface="Times New Roman" pitchFamily="18" charset="0"/>
                <a:ea typeface="黑体" pitchFamily="49" charset="-122"/>
              </a:rPr>
              <a:t>无未匹配</a:t>
            </a:r>
            <a:r>
              <a:rPr lang="zh-CN" altLang="en-US" sz="3200">
                <a:solidFill>
                  <a:srgbClr val="FF0000"/>
                </a:solidFill>
                <a:latin typeface="Times New Roman" pitchFamily="18" charset="0"/>
              </a:rPr>
              <a:t>的左括号</a:t>
            </a:r>
            <a:br>
              <a:rPr lang="zh-CN" altLang="en-US" sz="320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altLang="zh-CN" sz="3200">
                <a:solidFill>
                  <a:srgbClr val="FF0000"/>
                </a:solidFill>
                <a:latin typeface="Times New Roman" pitchFamily="18" charset="0"/>
              </a:rPr>
              <a:t>——</a:t>
            </a:r>
            <a:r>
              <a:rPr lang="zh-CN" altLang="en-US" sz="3200">
                <a:solidFill>
                  <a:srgbClr val="008000"/>
                </a:solidFill>
                <a:latin typeface="Times New Roman" pitchFamily="18" charset="0"/>
                <a:ea typeface="黑体" pitchFamily="49" charset="-122"/>
              </a:rPr>
              <a:t>栈空</a:t>
            </a:r>
          </a:p>
          <a:p>
            <a:r>
              <a:rPr lang="zh-CN" altLang="en-US" sz="3200">
                <a:solidFill>
                  <a:srgbClr val="FF0000"/>
                </a:solidFill>
                <a:latin typeface="Times New Roman" pitchFamily="18" charset="0"/>
              </a:rPr>
              <a:t>右括号都处理完时，还</a:t>
            </a:r>
            <a:r>
              <a:rPr lang="zh-CN" altLang="en-US" sz="3200">
                <a:solidFill>
                  <a:srgbClr val="008000"/>
                </a:solidFill>
                <a:latin typeface="Times New Roman" pitchFamily="18" charset="0"/>
                <a:ea typeface="黑体" pitchFamily="49" charset="-122"/>
              </a:rPr>
              <a:t>有未匹配</a:t>
            </a:r>
            <a:r>
              <a:rPr lang="zh-CN" altLang="en-US" sz="3200">
                <a:solidFill>
                  <a:srgbClr val="FF0000"/>
                </a:solidFill>
                <a:latin typeface="Times New Roman" pitchFamily="18" charset="0"/>
              </a:rPr>
              <a:t>的左括号</a:t>
            </a:r>
            <a:r>
              <a:rPr lang="en-US" altLang="zh-CN" sz="3200">
                <a:solidFill>
                  <a:srgbClr val="FF0000"/>
                </a:solidFill>
                <a:latin typeface="Times New Roman" pitchFamily="18" charset="0"/>
              </a:rPr>
              <a:t>——</a:t>
            </a:r>
            <a:r>
              <a:rPr lang="zh-CN" altLang="en-US" sz="3200">
                <a:solidFill>
                  <a:srgbClr val="FF0000"/>
                </a:solidFill>
                <a:latin typeface="Times New Roman" pitchFamily="18" charset="0"/>
              </a:rPr>
              <a:t>表达式串处理完时，</a:t>
            </a:r>
            <a:r>
              <a:rPr lang="zh-CN" altLang="en-US" sz="3200">
                <a:solidFill>
                  <a:srgbClr val="008000"/>
                </a:solidFill>
                <a:latin typeface="Times New Roman" pitchFamily="18" charset="0"/>
                <a:ea typeface="黑体" pitchFamily="49" charset="-122"/>
              </a:rPr>
              <a:t>栈不空</a:t>
            </a:r>
          </a:p>
        </p:txBody>
      </p:sp>
      <p:sp>
        <p:nvSpPr>
          <p:cNvPr id="5632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2E723AD-A36C-4CE7-A40E-FE3462A9DB17}" type="slidenum">
              <a:rPr lang="en-US" altLang="en-US" smtClean="0">
                <a:ea typeface="宋体" pitchFamily="2" charset="-122"/>
              </a:rPr>
              <a:pPr/>
              <a:t>35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65" grpId="0" autoUpdateAnimBg="0"/>
      <p:bldP spid="1013766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括号匹配程序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#include &lt;iostream.h&gt;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#include &lt;string.h&gt;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#include &lt;stdio.h&gt;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#include "stack.h"</a:t>
            </a:r>
          </a:p>
          <a:p>
            <a:pPr>
              <a:buClrTx/>
              <a:buFontTx/>
              <a:buNone/>
            </a:pPr>
            <a:endParaRPr lang="en-US" altLang="zh-CN" sz="2400" smtClean="0">
              <a:solidFill>
                <a:srgbClr val="0000FF"/>
              </a:solidFill>
              <a:latin typeface="Tahoma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const int MaxLength = 100; </a:t>
            </a: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// max expression length</a:t>
            </a:r>
          </a:p>
          <a:p>
            <a:pPr>
              <a:buClrTx/>
              <a:buFontTx/>
              <a:buNone/>
            </a:pPr>
            <a:endParaRPr lang="en-US" altLang="zh-CN" sz="2400" smtClean="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CC67E6E-5ECB-4E39-B991-FE2344EFD65B}" type="slidenum">
              <a:rPr lang="en-US" altLang="en-US" smtClean="0">
                <a:ea typeface="宋体" pitchFamily="2" charset="-122"/>
              </a:rPr>
              <a:pPr/>
              <a:t>36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括号匹配程序（续）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void PrintMatchedPairs(char *expr)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// Parenthesis matching.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Stack&lt;int&gt; s(MaxLength);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int j, length = strlen(expr);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</a:t>
            </a: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// scan expression expr for ( and )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for (int i = 1; i &lt;= length; i++) {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   if (expr[i - 1] == </a:t>
            </a:r>
            <a:r>
              <a:rPr lang="en-US" altLang="zh-CN" sz="2400" smtClean="0">
                <a:solidFill>
                  <a:srgbClr val="FF0000"/>
                </a:solidFill>
                <a:latin typeface="Tahoma" pitchFamily="34" charset="0"/>
              </a:rPr>
              <a:t>'('</a:t>
            </a: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)   s.Push(i);</a:t>
            </a:r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0D70B20-3114-40AC-82CC-C31362DD5ACF}" type="slidenum">
              <a:rPr lang="en-US" altLang="en-US" smtClean="0">
                <a:ea typeface="宋体" pitchFamily="2" charset="-122"/>
              </a:rPr>
              <a:pPr/>
              <a:t>37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括号匹配程序（续）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else if (expr[i - 1] == </a:t>
            </a:r>
            <a:r>
              <a:rPr lang="en-US" altLang="zh-CN" sz="2400" smtClean="0">
                <a:solidFill>
                  <a:srgbClr val="FF0000"/>
                </a:solidFill>
                <a:latin typeface="Tahoma" pitchFamily="34" charset="0"/>
              </a:rPr>
              <a:t>')'</a:t>
            </a: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)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	try {s.Pop(j);  </a:t>
            </a: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// unstack match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          cout &lt;&lt; j &lt;&lt; ' ' &lt;&lt; i &lt;&lt; endl;}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          </a:t>
            </a: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catch (OutOfBounds)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          {cout &lt;&lt; "No match for right parenthesis”&lt;&lt; " at " &lt;&lt; i &lt;&lt; endl;}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   }</a:t>
            </a:r>
          </a:p>
          <a:p>
            <a:pPr>
              <a:buClrTx/>
              <a:buFontTx/>
              <a:buNone/>
            </a:pPr>
            <a:endParaRPr lang="en-US" altLang="zh-CN" sz="2400" smtClean="0">
              <a:solidFill>
                <a:srgbClr val="0000FF"/>
              </a:solidFill>
              <a:latin typeface="Tahoma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</a:t>
            </a: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3B23429-3CE5-4F97-8C9E-DA5C7A0A0B7C}" type="slidenum">
              <a:rPr lang="en-US" altLang="en-US" smtClean="0">
                <a:ea typeface="宋体" pitchFamily="2" charset="-122"/>
              </a:rPr>
              <a:pPr/>
              <a:t>38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括号匹配程序（续）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   // remaining ( in stack are unmatched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while (!s.IsEmpty()) {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   s.Pop(j);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   cout &lt;&lt; "No match for left parenthesis at "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        &lt;&lt; j &lt;&lt; endl;}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}</a:t>
            </a:r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37A9467-CF10-4F4D-988E-6C5FC4395D5C}" type="slidenum">
              <a:rPr lang="en-US" altLang="en-US" smtClean="0">
                <a:ea typeface="宋体" pitchFamily="2" charset="-122"/>
              </a:rPr>
              <a:pPr/>
              <a:t>39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17" descr="http://hiphotos.baidu.com/376912130/pic/item/093a67e702209d0cb838208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2413" y="1276350"/>
            <a:ext cx="636905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内容占位符 10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4580" name="标题 10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4581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C6E4EA4-562B-4770-B1A5-6EAF43FAE15B}" type="slidenum">
              <a:rPr lang="en-US" altLang="en-US" smtClean="0">
                <a:ea typeface="宋体" pitchFamily="2" charset="-122"/>
              </a:rPr>
              <a:pPr/>
              <a:t>4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括号匹配程序（续）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525588"/>
            <a:ext cx="7959725" cy="4570412"/>
          </a:xfrm>
        </p:spPr>
        <p:txBody>
          <a:bodyPr/>
          <a:lstStyle/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void main(void)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char expr[MaxLength];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cout &lt;&lt; "Type an expression of length at most "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&lt;&lt; MaxLength &lt;&lt; endl;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cin.getline(expr, MaxLength);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cout &lt;&lt;"The pairs of matching parentheses in”&lt;&lt; endl;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puts(expr);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cout &lt;&lt;"are" &lt;&lt; endl;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PrintMatchedPairs(expr);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}</a:t>
            </a:r>
          </a:p>
          <a:p>
            <a:endParaRPr lang="en-US" altLang="zh-CN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9041F20-A745-4C3E-84A2-7DEAF4F17FF8}" type="slidenum">
              <a:rPr lang="en-US" altLang="en-US" smtClean="0">
                <a:ea typeface="宋体" pitchFamily="2" charset="-122"/>
              </a:rPr>
              <a:pPr/>
              <a:t>40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运行实例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Type an expression of length at most 100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(d+(a+b)*c*(d+e)-f))(()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The pairs of matching parentheses in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(d+(a+b)*c*(d+e)-f))(()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are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>
                <a:solidFill>
                  <a:srgbClr val="FF0000"/>
                </a:solidFill>
                <a:latin typeface="Tahoma" pitchFamily="34" charset="0"/>
              </a:rPr>
              <a:t>4 8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>
                <a:solidFill>
                  <a:srgbClr val="FF0000"/>
                </a:solidFill>
                <a:latin typeface="Tahoma" pitchFamily="34" charset="0"/>
              </a:rPr>
              <a:t>12 16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>
                <a:solidFill>
                  <a:srgbClr val="FF0000"/>
                </a:solidFill>
                <a:latin typeface="Tahoma" pitchFamily="34" charset="0"/>
              </a:rPr>
              <a:t>1 19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No match for right parenthesis at 20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>
                <a:solidFill>
                  <a:srgbClr val="FF0000"/>
                </a:solidFill>
                <a:latin typeface="Tahoma" pitchFamily="34" charset="0"/>
              </a:rPr>
              <a:t>22 23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No match for left parenthesis at 21</a:t>
            </a: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2490DA7-E2A0-4D8F-865F-F2EDEB771BA3}" type="slidenum">
              <a:rPr lang="en-US" altLang="en-US" smtClean="0">
                <a:ea typeface="宋体" pitchFamily="2" charset="-122"/>
              </a:rPr>
              <a:pPr/>
              <a:t>41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火车车厢重排问题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257800"/>
          </a:xfrm>
        </p:spPr>
        <p:txBody>
          <a:bodyPr/>
          <a:lstStyle/>
          <a:p>
            <a:r>
              <a:rPr lang="zh-CN" altLang="en-US" smtClean="0"/>
              <a:t>货运列车，</a:t>
            </a:r>
            <a:r>
              <a:rPr lang="en-US" altLang="zh-CN" i="1" smtClean="0"/>
              <a:t>n</a:t>
            </a:r>
            <a:r>
              <a:rPr lang="zh-CN" altLang="en-US" smtClean="0"/>
              <a:t>节车厢，编号</a:t>
            </a:r>
            <a:r>
              <a:rPr lang="en-US" altLang="zh-CN" smtClean="0"/>
              <a:t>1~</a:t>
            </a:r>
            <a:r>
              <a:rPr lang="en-US" altLang="zh-CN" i="1" smtClean="0"/>
              <a:t>n</a:t>
            </a:r>
          </a:p>
          <a:p>
            <a:r>
              <a:rPr lang="zh-CN" altLang="en-US" smtClean="0"/>
              <a:t>经过车站</a:t>
            </a:r>
            <a:r>
              <a:rPr lang="en-US" altLang="zh-CN" i="1" smtClean="0"/>
              <a:t>n</a:t>
            </a:r>
            <a:r>
              <a:rPr lang="zh-CN" altLang="en-US" smtClean="0"/>
              <a:t>～车站</a:t>
            </a:r>
            <a:r>
              <a:rPr lang="en-US" altLang="zh-CN" smtClean="0"/>
              <a:t>1</a:t>
            </a:r>
            <a:r>
              <a:rPr lang="zh-CN" altLang="en-US" smtClean="0"/>
              <a:t>，每站卸掉同号车厢</a:t>
            </a:r>
          </a:p>
          <a:p>
            <a:r>
              <a:rPr lang="zh-CN" altLang="en-US" smtClean="0"/>
              <a:t>在始发站重新排列车厢，使得车厢按编号排列</a:t>
            </a:r>
            <a:r>
              <a:rPr lang="en-US" altLang="zh-CN" smtClean="0"/>
              <a:t>——</a:t>
            </a:r>
            <a:r>
              <a:rPr lang="zh-CN" altLang="en-US" smtClean="0"/>
              <a:t>每站卸掉最后一节车厢即可</a:t>
            </a:r>
          </a:p>
          <a:p>
            <a:r>
              <a:rPr lang="zh-CN" altLang="en-US" smtClean="0"/>
              <a:t>转轨站</a:t>
            </a:r>
            <a:r>
              <a:rPr lang="en-US" altLang="zh-CN" smtClean="0"/>
              <a:t>——</a:t>
            </a:r>
            <a:r>
              <a:rPr lang="zh-CN" altLang="en-US" smtClean="0"/>
              <a:t>一个入轨、一个出轨、</a:t>
            </a:r>
            <a:r>
              <a:rPr lang="en-US" altLang="zh-CN" smtClean="0"/>
              <a:t>k</a:t>
            </a:r>
            <a:r>
              <a:rPr lang="zh-CN" altLang="en-US" smtClean="0"/>
              <a:t>个缓冲铁轨</a:t>
            </a:r>
            <a:r>
              <a:rPr lang="zh-CN" altLang="en-US" smtClean="0">
                <a:sym typeface="Wingdings" pitchFamily="2" charset="2"/>
              </a:rPr>
              <a:t>完成重排</a:t>
            </a:r>
            <a:endParaRPr lang="zh-CN" altLang="en-US" smtClean="0"/>
          </a:p>
          <a:p>
            <a:pPr lvl="1"/>
            <a:r>
              <a:rPr lang="zh-CN" altLang="en-US" smtClean="0"/>
              <a:t>允许三种操作</a:t>
            </a:r>
          </a:p>
          <a:p>
            <a:pPr lvl="2"/>
            <a:r>
              <a:rPr lang="zh-CN" altLang="en-US" smtClean="0"/>
              <a:t>入轨</a:t>
            </a:r>
            <a:r>
              <a:rPr lang="zh-CN" altLang="en-US" smtClean="0">
                <a:sym typeface="Wingdings" pitchFamily="2" charset="2"/>
              </a:rPr>
              <a:t>缓冲轨</a:t>
            </a:r>
          </a:p>
          <a:p>
            <a:pPr lvl="2"/>
            <a:r>
              <a:rPr lang="zh-CN" altLang="en-US" smtClean="0"/>
              <a:t>缓冲轨</a:t>
            </a:r>
            <a:r>
              <a:rPr lang="zh-CN" altLang="en-US" smtClean="0">
                <a:sym typeface="Wingdings" pitchFamily="2" charset="2"/>
              </a:rPr>
              <a:t>出轨</a:t>
            </a:r>
          </a:p>
          <a:p>
            <a:pPr lvl="2"/>
            <a:r>
              <a:rPr lang="zh-CN" altLang="en-US" smtClean="0">
                <a:sym typeface="Wingdings" pitchFamily="2" charset="2"/>
              </a:rPr>
              <a:t>入轨出轨</a:t>
            </a:r>
            <a:endParaRPr lang="zh-CN" altLang="en-US" smtClean="0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9241CBE-7D0F-40BE-8D2A-AFFB076B9645}" type="slidenum">
              <a:rPr lang="en-US" altLang="en-US" smtClean="0">
                <a:ea typeface="宋体" pitchFamily="2" charset="-122"/>
              </a:rPr>
              <a:pPr/>
              <a:t>42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图示</a:t>
            </a:r>
          </a:p>
        </p:txBody>
      </p:sp>
      <p:pic>
        <p:nvPicPr>
          <p:cNvPr id="64515" name="Picture 6" descr="train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9400" y="1676400"/>
            <a:ext cx="6527800" cy="399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6" name="右箭头 3"/>
          <p:cNvSpPr>
            <a:spLocks noChangeArrowheads="1"/>
          </p:cNvSpPr>
          <p:nvPr/>
        </p:nvSpPr>
        <p:spPr bwMode="auto">
          <a:xfrm>
            <a:off x="4033838" y="1635125"/>
            <a:ext cx="3767137" cy="179388"/>
          </a:xfrm>
          <a:prstGeom prst="rightArrow">
            <a:avLst>
              <a:gd name="adj1" fmla="val 50000"/>
              <a:gd name="adj2" fmla="val 49972"/>
            </a:avLst>
          </a:prstGeom>
          <a:solidFill>
            <a:schemeClr val="accent2"/>
          </a:solidFill>
          <a:ln w="9525" algn="ctr">
            <a:solidFill>
              <a:srgbClr val="0000CC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64517" name="TextBox 4"/>
          <p:cNvSpPr txBox="1">
            <a:spLocks noChangeArrowheads="1"/>
          </p:cNvSpPr>
          <p:nvPr/>
        </p:nvSpPr>
        <p:spPr bwMode="auto">
          <a:xfrm>
            <a:off x="4930775" y="1265238"/>
            <a:ext cx="1793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列车行进方向</a:t>
            </a:r>
          </a:p>
        </p:txBody>
      </p:sp>
      <p:sp>
        <p:nvSpPr>
          <p:cNvPr id="6451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8E0FA62-FCAC-4329-A307-93BFC8D7D592}" type="slidenum">
              <a:rPr lang="en-US" altLang="en-US" smtClean="0">
                <a:ea typeface="宋体" pitchFamily="2" charset="-122"/>
              </a:rPr>
              <a:pPr/>
              <a:t>43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我们试着自己总结出算法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初始：</a:t>
            </a:r>
            <a:r>
              <a:rPr lang="en-US" altLang="zh-CN" smtClean="0"/>
              <a:t>581742963</a:t>
            </a:r>
          </a:p>
          <a:p>
            <a:endParaRPr lang="en-US" altLang="zh-CN" smtClean="0">
              <a:sym typeface="Wingdings" pitchFamily="2" charset="2"/>
            </a:endParaRPr>
          </a:p>
          <a:p>
            <a:endParaRPr lang="en-US" altLang="zh-CN" smtClean="0"/>
          </a:p>
        </p:txBody>
      </p:sp>
      <p:sp>
        <p:nvSpPr>
          <p:cNvPr id="65540" name="Rectangle 9"/>
          <p:cNvSpPr>
            <a:spLocks noChangeArrowheads="1"/>
          </p:cNvSpPr>
          <p:nvPr/>
        </p:nvSpPr>
        <p:spPr bwMode="ltGray">
          <a:xfrm>
            <a:off x="2090738" y="5562600"/>
            <a:ext cx="6175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H1</a:t>
            </a:r>
          </a:p>
        </p:txBody>
      </p:sp>
      <p:sp>
        <p:nvSpPr>
          <p:cNvPr id="65541" name="Rectangle 10"/>
          <p:cNvSpPr>
            <a:spLocks noChangeArrowheads="1"/>
          </p:cNvSpPr>
          <p:nvPr/>
        </p:nvSpPr>
        <p:spPr bwMode="ltGray">
          <a:xfrm>
            <a:off x="4191000" y="5562600"/>
            <a:ext cx="617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H2</a:t>
            </a:r>
          </a:p>
        </p:txBody>
      </p:sp>
      <p:sp>
        <p:nvSpPr>
          <p:cNvPr id="65542" name="Rectangle 11"/>
          <p:cNvSpPr>
            <a:spLocks noChangeArrowheads="1"/>
          </p:cNvSpPr>
          <p:nvPr/>
        </p:nvSpPr>
        <p:spPr bwMode="ltGray">
          <a:xfrm>
            <a:off x="6316663" y="5562600"/>
            <a:ext cx="6175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H3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600200" y="1981200"/>
            <a:ext cx="5056188" cy="3429000"/>
            <a:chOff x="1008" y="1248"/>
            <a:chExt cx="3185" cy="2160"/>
          </a:xfrm>
        </p:grpSpPr>
        <p:sp>
          <p:nvSpPr>
            <p:cNvPr id="65551" name="Text Box 7"/>
            <p:cNvSpPr txBox="1">
              <a:spLocks noChangeArrowheads="1"/>
            </p:cNvSpPr>
            <p:nvPr/>
          </p:nvSpPr>
          <p:spPr bwMode="ltGray">
            <a:xfrm>
              <a:off x="1200" y="2832"/>
              <a:ext cx="62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3</a:t>
              </a:r>
            </a:p>
          </p:txBody>
        </p:sp>
        <p:sp>
          <p:nvSpPr>
            <p:cNvPr id="65552" name="Rectangle 12"/>
            <p:cNvSpPr>
              <a:spLocks noChangeArrowheads="1"/>
            </p:cNvSpPr>
            <p:nvPr/>
          </p:nvSpPr>
          <p:spPr bwMode="ltGray">
            <a:xfrm>
              <a:off x="1008" y="1248"/>
              <a:ext cx="318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</a:rPr>
                <a:t>：不是排列次序下一个，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</a:t>
              </a: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H1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600200" y="2605088"/>
            <a:ext cx="4011613" cy="2805112"/>
            <a:chOff x="1008" y="1641"/>
            <a:chExt cx="2527" cy="1767"/>
          </a:xfrm>
        </p:grpSpPr>
        <p:sp>
          <p:nvSpPr>
            <p:cNvPr id="65549" name="Text Box 6"/>
            <p:cNvSpPr txBox="1">
              <a:spLocks noChangeArrowheads="1"/>
            </p:cNvSpPr>
            <p:nvPr/>
          </p:nvSpPr>
          <p:spPr bwMode="ltGray">
            <a:xfrm>
              <a:off x="2520" y="2832"/>
              <a:ext cx="62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6</a:t>
              </a:r>
            </a:p>
          </p:txBody>
        </p:sp>
        <p:sp>
          <p:nvSpPr>
            <p:cNvPr id="65550" name="Rectangle 13"/>
            <p:cNvSpPr>
              <a:spLocks noChangeArrowheads="1"/>
            </p:cNvSpPr>
            <p:nvPr/>
          </p:nvSpPr>
          <p:spPr bwMode="ltGray">
            <a:xfrm>
              <a:off x="1008" y="1641"/>
              <a:ext cx="252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6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：次序不对，</a:t>
              </a: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&gt;3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，</a:t>
              </a: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H2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600200" y="3214688"/>
            <a:ext cx="5486400" cy="2195512"/>
            <a:chOff x="1008" y="2025"/>
            <a:chExt cx="3456" cy="1383"/>
          </a:xfrm>
        </p:grpSpPr>
        <p:sp>
          <p:nvSpPr>
            <p:cNvPr id="65547" name="Text Box 8"/>
            <p:cNvSpPr txBox="1">
              <a:spLocks noChangeArrowheads="1"/>
            </p:cNvSpPr>
            <p:nvPr/>
          </p:nvSpPr>
          <p:spPr bwMode="ltGray">
            <a:xfrm>
              <a:off x="3840" y="2832"/>
              <a:ext cx="62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9</a:t>
              </a:r>
            </a:p>
          </p:txBody>
        </p:sp>
        <p:sp>
          <p:nvSpPr>
            <p:cNvPr id="65548" name="Rectangle 14"/>
            <p:cNvSpPr>
              <a:spLocks noChangeArrowheads="1"/>
            </p:cNvSpPr>
            <p:nvPr/>
          </p:nvSpPr>
          <p:spPr bwMode="ltGray">
            <a:xfrm>
              <a:off x="1008" y="2025"/>
              <a:ext cx="29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9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：次序不对，</a:t>
              </a: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&gt;3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，</a:t>
              </a: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&gt;6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，</a:t>
              </a: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H3</a:t>
              </a:r>
            </a:p>
          </p:txBody>
        </p:sp>
      </p:grpSp>
      <p:sp>
        <p:nvSpPr>
          <p:cNvPr id="6554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5C1499C-4214-48F0-B8D4-FE0012B0C94E}" type="slidenum">
              <a:rPr lang="en-US" altLang="en-US" smtClean="0">
                <a:ea typeface="宋体" pitchFamily="2" charset="-122"/>
              </a:rPr>
              <a:pPr/>
              <a:t>44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继续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入：</a:t>
            </a:r>
            <a:r>
              <a:rPr lang="en-US" altLang="zh-CN" smtClean="0"/>
              <a:t>581742			</a:t>
            </a:r>
            <a:r>
              <a:rPr lang="zh-CN" altLang="en-US" smtClean="0"/>
              <a:t>出：</a:t>
            </a:r>
          </a:p>
          <a:p>
            <a:endParaRPr lang="zh-CN" altLang="en-US" smtClean="0">
              <a:sym typeface="Wingdings" pitchFamily="2" charset="2"/>
            </a:endParaRPr>
          </a:p>
          <a:p>
            <a:endParaRPr lang="en-US" altLang="zh-CN" smtClean="0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ltGray">
          <a:xfrm>
            <a:off x="2057400" y="5805488"/>
            <a:ext cx="6175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H1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ltGray">
          <a:xfrm>
            <a:off x="4157663" y="5805488"/>
            <a:ext cx="6175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H2</a:t>
            </a:r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ltGray">
          <a:xfrm>
            <a:off x="6283325" y="5805488"/>
            <a:ext cx="6175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H3</a:t>
            </a:r>
          </a:p>
        </p:txBody>
      </p:sp>
      <p:sp>
        <p:nvSpPr>
          <p:cNvPr id="66567" name="Text Box 8"/>
          <p:cNvSpPr txBox="1">
            <a:spLocks noChangeArrowheads="1"/>
          </p:cNvSpPr>
          <p:nvPr/>
        </p:nvSpPr>
        <p:spPr bwMode="ltGray">
          <a:xfrm>
            <a:off x="2024063" y="4891088"/>
            <a:ext cx="719137" cy="719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sz="2800"/>
              <a:t>3</a:t>
            </a:r>
          </a:p>
        </p:txBody>
      </p:sp>
      <p:sp>
        <p:nvSpPr>
          <p:cNvPr id="66568" name="Text Box 11"/>
          <p:cNvSpPr txBox="1">
            <a:spLocks noChangeArrowheads="1"/>
          </p:cNvSpPr>
          <p:nvPr/>
        </p:nvSpPr>
        <p:spPr bwMode="ltGray">
          <a:xfrm>
            <a:off x="4119563" y="4891088"/>
            <a:ext cx="719137" cy="719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sz="2800"/>
              <a:t>6</a:t>
            </a:r>
          </a:p>
        </p:txBody>
      </p:sp>
      <p:sp>
        <p:nvSpPr>
          <p:cNvPr id="66569" name="Text Box 14"/>
          <p:cNvSpPr txBox="1">
            <a:spLocks noChangeArrowheads="1"/>
          </p:cNvSpPr>
          <p:nvPr/>
        </p:nvSpPr>
        <p:spPr bwMode="ltGray">
          <a:xfrm>
            <a:off x="6215063" y="4891088"/>
            <a:ext cx="719137" cy="719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sz="2800"/>
              <a:t>9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576388" y="1981200"/>
            <a:ext cx="4367212" cy="2743200"/>
            <a:chOff x="993" y="1248"/>
            <a:chExt cx="2751" cy="1728"/>
          </a:xfrm>
        </p:grpSpPr>
        <p:sp>
          <p:nvSpPr>
            <p:cNvPr id="66578" name="Rectangle 9"/>
            <p:cNvSpPr>
              <a:spLocks noChangeArrowheads="1"/>
            </p:cNvSpPr>
            <p:nvPr/>
          </p:nvSpPr>
          <p:spPr bwMode="ltGray">
            <a:xfrm>
              <a:off x="993" y="1248"/>
              <a:ext cx="27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</a:rPr>
                <a:t>：次序不对，</a:t>
              </a: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</a:rPr>
                <a:t>2&lt;3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</a:rPr>
                <a:t>，</a:t>
              </a: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H1</a:t>
              </a:r>
            </a:p>
          </p:txBody>
        </p:sp>
        <p:sp>
          <p:nvSpPr>
            <p:cNvPr id="66579" name="Text Box 16"/>
            <p:cNvSpPr txBox="1">
              <a:spLocks noChangeArrowheads="1"/>
            </p:cNvSpPr>
            <p:nvPr/>
          </p:nvSpPr>
          <p:spPr bwMode="ltGray">
            <a:xfrm>
              <a:off x="1275" y="2523"/>
              <a:ext cx="453" cy="4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2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579563" y="2605088"/>
            <a:ext cx="5278437" cy="2119312"/>
            <a:chOff x="995" y="1641"/>
            <a:chExt cx="3325" cy="1335"/>
          </a:xfrm>
        </p:grpSpPr>
        <p:sp>
          <p:nvSpPr>
            <p:cNvPr id="66576" name="Rectangle 12"/>
            <p:cNvSpPr>
              <a:spLocks noChangeArrowheads="1"/>
            </p:cNvSpPr>
            <p:nvPr/>
          </p:nvSpPr>
          <p:spPr bwMode="ltGray">
            <a:xfrm>
              <a:off x="995" y="1641"/>
              <a:ext cx="332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4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：次序不对，</a:t>
              </a: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4&gt;2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，</a:t>
              </a: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4&lt;6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，</a:t>
              </a: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4H2</a:t>
              </a:r>
            </a:p>
          </p:txBody>
        </p:sp>
        <p:sp>
          <p:nvSpPr>
            <p:cNvPr id="66577" name="Text Box 17"/>
            <p:cNvSpPr txBox="1">
              <a:spLocks noChangeArrowheads="1"/>
            </p:cNvSpPr>
            <p:nvPr/>
          </p:nvSpPr>
          <p:spPr bwMode="ltGray">
            <a:xfrm>
              <a:off x="2595" y="2523"/>
              <a:ext cx="453" cy="4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4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582738" y="3214688"/>
            <a:ext cx="5656262" cy="1509712"/>
            <a:chOff x="997" y="2025"/>
            <a:chExt cx="3563" cy="951"/>
          </a:xfrm>
        </p:grpSpPr>
        <p:sp>
          <p:nvSpPr>
            <p:cNvPr id="66574" name="Rectangle 15"/>
            <p:cNvSpPr>
              <a:spLocks noChangeArrowheads="1"/>
            </p:cNvSpPr>
            <p:nvPr/>
          </p:nvSpPr>
          <p:spPr bwMode="ltGray">
            <a:xfrm>
              <a:off x="997" y="2025"/>
              <a:ext cx="35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7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：次序不对，</a:t>
              </a: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7&gt;2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，</a:t>
              </a: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7&gt;4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，</a:t>
              </a: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7&lt;9H3</a:t>
              </a:r>
            </a:p>
          </p:txBody>
        </p:sp>
        <p:sp>
          <p:nvSpPr>
            <p:cNvPr id="66575" name="Text Box 18"/>
            <p:cNvSpPr txBox="1">
              <a:spLocks noChangeArrowheads="1"/>
            </p:cNvSpPr>
            <p:nvPr/>
          </p:nvSpPr>
          <p:spPr bwMode="ltGray">
            <a:xfrm>
              <a:off x="3915" y="2523"/>
              <a:ext cx="453" cy="4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7</a:t>
              </a:r>
            </a:p>
          </p:txBody>
        </p:sp>
      </p:grpSp>
      <p:sp>
        <p:nvSpPr>
          <p:cNvPr id="66573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C9DE96-4BBF-4735-8FD3-16539902628D}" type="slidenum">
              <a:rPr lang="en-US" altLang="en-US" smtClean="0">
                <a:ea typeface="宋体" pitchFamily="2" charset="-122"/>
              </a:rPr>
              <a:pPr/>
              <a:t>45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继续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入：</a:t>
            </a:r>
            <a:r>
              <a:rPr lang="en-US" altLang="zh-CN" smtClean="0"/>
              <a:t>581			</a:t>
            </a:r>
            <a:r>
              <a:rPr lang="zh-CN" altLang="en-US" smtClean="0"/>
              <a:t>出：</a:t>
            </a:r>
          </a:p>
          <a:p>
            <a:endParaRPr lang="zh-CN" altLang="en-US" smtClean="0">
              <a:sym typeface="Wingdings" pitchFamily="2" charset="2"/>
            </a:endParaRPr>
          </a:p>
          <a:p>
            <a:endParaRPr lang="en-US" altLang="zh-CN" smtClean="0"/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ltGray">
          <a:xfrm>
            <a:off x="2244725" y="5861050"/>
            <a:ext cx="5397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 sz="2800"/>
              <a:t>H1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ltGray">
          <a:xfrm>
            <a:off x="4344988" y="5861050"/>
            <a:ext cx="5397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 sz="2800"/>
              <a:t>H2</a:t>
            </a: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ltGray">
          <a:xfrm>
            <a:off x="6470650" y="5861050"/>
            <a:ext cx="5397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 sz="2800"/>
              <a:t>H3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ltGray">
          <a:xfrm>
            <a:off x="2211388" y="5153025"/>
            <a:ext cx="539750" cy="53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sz="2800"/>
              <a:t>3</a:t>
            </a: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ltGray">
          <a:xfrm>
            <a:off x="4306888" y="5153025"/>
            <a:ext cx="539750" cy="53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sz="2800"/>
              <a:t>6</a:t>
            </a: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ltGray">
          <a:xfrm>
            <a:off x="6402388" y="5153025"/>
            <a:ext cx="539750" cy="53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sz="2800"/>
              <a:t>9</a:t>
            </a:r>
          </a:p>
        </p:txBody>
      </p:sp>
      <p:sp>
        <p:nvSpPr>
          <p:cNvPr id="67594" name="Text Box 12"/>
          <p:cNvSpPr txBox="1">
            <a:spLocks noChangeArrowheads="1"/>
          </p:cNvSpPr>
          <p:nvPr/>
        </p:nvSpPr>
        <p:spPr bwMode="ltGray">
          <a:xfrm>
            <a:off x="2211388" y="4267200"/>
            <a:ext cx="539750" cy="53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sz="2800"/>
              <a:t>2</a:t>
            </a:r>
          </a:p>
        </p:txBody>
      </p:sp>
      <p:sp>
        <p:nvSpPr>
          <p:cNvPr id="67595" name="Text Box 15"/>
          <p:cNvSpPr txBox="1">
            <a:spLocks noChangeArrowheads="1"/>
          </p:cNvSpPr>
          <p:nvPr/>
        </p:nvSpPr>
        <p:spPr bwMode="ltGray">
          <a:xfrm>
            <a:off x="4306888" y="4267200"/>
            <a:ext cx="539750" cy="53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sz="2800"/>
              <a:t>4</a:t>
            </a:r>
          </a:p>
        </p:txBody>
      </p:sp>
      <p:sp>
        <p:nvSpPr>
          <p:cNvPr id="67596" name="Text Box 18"/>
          <p:cNvSpPr txBox="1">
            <a:spLocks noChangeArrowheads="1"/>
          </p:cNvSpPr>
          <p:nvPr/>
        </p:nvSpPr>
        <p:spPr bwMode="ltGray">
          <a:xfrm>
            <a:off x="6402388" y="4267200"/>
            <a:ext cx="539750" cy="53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sz="2800"/>
              <a:t>7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576388" y="1393825"/>
            <a:ext cx="4449762" cy="954088"/>
            <a:chOff x="993" y="878"/>
            <a:chExt cx="2803" cy="601"/>
          </a:xfrm>
        </p:grpSpPr>
        <p:sp>
          <p:nvSpPr>
            <p:cNvPr id="67613" name="Rectangle 11"/>
            <p:cNvSpPr>
              <a:spLocks noChangeArrowheads="1"/>
            </p:cNvSpPr>
            <p:nvPr/>
          </p:nvSpPr>
          <p:spPr bwMode="ltGray">
            <a:xfrm>
              <a:off x="993" y="1152"/>
              <a:ext cx="17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</a:rPr>
                <a:t>：次序对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出轨</a:t>
              </a:r>
            </a:p>
          </p:txBody>
        </p:sp>
        <p:sp>
          <p:nvSpPr>
            <p:cNvPr id="67614" name="Rectangle 22"/>
            <p:cNvSpPr>
              <a:spLocks noChangeArrowheads="1"/>
            </p:cNvSpPr>
            <p:nvPr/>
          </p:nvSpPr>
          <p:spPr bwMode="ltGray">
            <a:xfrm>
              <a:off x="3456" y="878"/>
              <a:ext cx="34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altLang="zh-CN" sz="2800"/>
                <a:t>1</a:t>
              </a: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1606550" y="1403350"/>
            <a:ext cx="5327650" cy="4311650"/>
            <a:chOff x="1012" y="884"/>
            <a:chExt cx="3356" cy="2716"/>
          </a:xfrm>
        </p:grpSpPr>
        <p:sp>
          <p:nvSpPr>
            <p:cNvPr id="67608" name="Text Box 19"/>
            <p:cNvSpPr txBox="1">
              <a:spLocks noChangeArrowheads="1"/>
            </p:cNvSpPr>
            <p:nvPr/>
          </p:nvSpPr>
          <p:spPr bwMode="ltGray">
            <a:xfrm>
              <a:off x="1296" y="2640"/>
              <a:ext cx="576" cy="9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/>
            </a:p>
          </p:txBody>
        </p:sp>
        <p:grpSp>
          <p:nvGrpSpPr>
            <p:cNvPr id="67609" name="Group 27"/>
            <p:cNvGrpSpPr>
              <a:grpSpLocks/>
            </p:cNvGrpSpPr>
            <p:nvPr/>
          </p:nvGrpSpPr>
          <p:grpSpPr bwMode="auto">
            <a:xfrm>
              <a:off x="1012" y="884"/>
              <a:ext cx="3356" cy="883"/>
              <a:chOff x="1012" y="884"/>
              <a:chExt cx="3356" cy="883"/>
            </a:xfrm>
          </p:grpSpPr>
          <p:sp>
            <p:nvSpPr>
              <p:cNvPr id="67610" name="Rectangle 14"/>
              <p:cNvSpPr>
                <a:spLocks noChangeArrowheads="1"/>
              </p:cNvSpPr>
              <p:nvPr/>
            </p:nvSpPr>
            <p:spPr bwMode="ltGray">
              <a:xfrm>
                <a:off x="1012" y="1440"/>
                <a:ext cx="239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solidFill>
                      <a:srgbClr val="FF0000"/>
                    </a:solidFill>
                    <a:latin typeface="Times New Roman" pitchFamily="18" charset="0"/>
                    <a:sym typeface="Wingdings" pitchFamily="2" charset="2"/>
                  </a:rPr>
                  <a:t>H1</a:t>
                </a:r>
                <a:r>
                  <a:rPr lang="zh-CN" altLang="en-US" sz="2800">
                    <a:solidFill>
                      <a:srgbClr val="FF0000"/>
                    </a:solidFill>
                    <a:latin typeface="Times New Roman" pitchFamily="18" charset="0"/>
                    <a:sym typeface="Wingdings" pitchFamily="2" charset="2"/>
                  </a:rPr>
                  <a:t>：</a:t>
                </a:r>
                <a:r>
                  <a:rPr lang="en-US" altLang="zh-CN" sz="2800">
                    <a:solidFill>
                      <a:srgbClr val="FF0000"/>
                    </a:solidFill>
                    <a:latin typeface="Times New Roman" pitchFamily="18" charset="0"/>
                    <a:sym typeface="Wingdings" pitchFamily="2" charset="2"/>
                  </a:rPr>
                  <a:t>2</a:t>
                </a:r>
                <a:r>
                  <a:rPr lang="zh-CN" altLang="en-US" sz="2800">
                    <a:solidFill>
                      <a:srgbClr val="FF0000"/>
                    </a:solidFill>
                    <a:latin typeface="Times New Roman" pitchFamily="18" charset="0"/>
                    <a:sym typeface="Wingdings" pitchFamily="2" charset="2"/>
                  </a:rPr>
                  <a:t>出轨，</a:t>
                </a:r>
                <a:r>
                  <a:rPr lang="en-US" altLang="zh-CN" sz="2800">
                    <a:solidFill>
                      <a:srgbClr val="FF0000"/>
                    </a:solidFill>
                    <a:latin typeface="Times New Roman" pitchFamily="18" charset="0"/>
                    <a:sym typeface="Wingdings" pitchFamily="2" charset="2"/>
                  </a:rPr>
                  <a:t>3</a:t>
                </a:r>
                <a:r>
                  <a:rPr lang="zh-CN" altLang="en-US" sz="2800">
                    <a:solidFill>
                      <a:srgbClr val="FF0000"/>
                    </a:solidFill>
                    <a:latin typeface="Times New Roman" pitchFamily="18" charset="0"/>
                    <a:sym typeface="Wingdings" pitchFamily="2" charset="2"/>
                  </a:rPr>
                  <a:t>出轨</a:t>
                </a:r>
              </a:p>
            </p:txBody>
          </p:sp>
          <p:sp>
            <p:nvSpPr>
              <p:cNvPr id="67611" name="Rectangle 23"/>
              <p:cNvSpPr>
                <a:spLocks noChangeArrowheads="1"/>
              </p:cNvSpPr>
              <p:nvPr/>
            </p:nvSpPr>
            <p:spPr bwMode="ltGray">
              <a:xfrm>
                <a:off x="3740" y="884"/>
                <a:ext cx="340" cy="3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n-US" altLang="zh-CN" sz="2800"/>
                  <a:t>2</a:t>
                </a:r>
              </a:p>
            </p:txBody>
          </p:sp>
          <p:sp>
            <p:nvSpPr>
              <p:cNvPr id="67612" name="Rectangle 24"/>
              <p:cNvSpPr>
                <a:spLocks noChangeArrowheads="1"/>
              </p:cNvSpPr>
              <p:nvPr/>
            </p:nvSpPr>
            <p:spPr bwMode="ltGray">
              <a:xfrm>
                <a:off x="4028" y="884"/>
                <a:ext cx="340" cy="3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n-US" altLang="zh-CN" sz="2800"/>
                  <a:t>3</a:t>
                </a:r>
              </a:p>
            </p:txBody>
          </p:sp>
        </p:grp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1600200" y="3214688"/>
            <a:ext cx="3278188" cy="2484437"/>
            <a:chOff x="1008" y="2025"/>
            <a:chExt cx="2065" cy="1565"/>
          </a:xfrm>
        </p:grpSpPr>
        <p:sp>
          <p:nvSpPr>
            <p:cNvPr id="67606" name="Rectangle 20"/>
            <p:cNvSpPr>
              <a:spLocks noChangeArrowheads="1"/>
            </p:cNvSpPr>
            <p:nvPr/>
          </p:nvSpPr>
          <p:spPr bwMode="ltGray">
            <a:xfrm>
              <a:off x="1008" y="2025"/>
              <a:ext cx="20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8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：次序不对，</a:t>
              </a: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H1</a:t>
              </a:r>
            </a:p>
          </p:txBody>
        </p:sp>
        <p:sp>
          <p:nvSpPr>
            <p:cNvPr id="67607" name="Text Box 21"/>
            <p:cNvSpPr txBox="1">
              <a:spLocks noChangeArrowheads="1"/>
            </p:cNvSpPr>
            <p:nvPr/>
          </p:nvSpPr>
          <p:spPr bwMode="ltGray">
            <a:xfrm>
              <a:off x="1422" y="3250"/>
              <a:ext cx="340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8</a:t>
              </a: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1600200" y="1403350"/>
            <a:ext cx="5715000" cy="3473450"/>
            <a:chOff x="1008" y="884"/>
            <a:chExt cx="3600" cy="2188"/>
          </a:xfrm>
        </p:grpSpPr>
        <p:grpSp>
          <p:nvGrpSpPr>
            <p:cNvPr id="67602" name="Group 28"/>
            <p:cNvGrpSpPr>
              <a:grpSpLocks/>
            </p:cNvGrpSpPr>
            <p:nvPr/>
          </p:nvGrpSpPr>
          <p:grpSpPr bwMode="auto">
            <a:xfrm>
              <a:off x="1008" y="884"/>
              <a:ext cx="3600" cy="1171"/>
              <a:chOff x="1008" y="884"/>
              <a:chExt cx="3600" cy="1171"/>
            </a:xfrm>
          </p:grpSpPr>
          <p:sp>
            <p:nvSpPr>
              <p:cNvPr id="67604" name="Rectangle 17"/>
              <p:cNvSpPr>
                <a:spLocks noChangeArrowheads="1"/>
              </p:cNvSpPr>
              <p:nvPr/>
            </p:nvSpPr>
            <p:spPr bwMode="ltGray">
              <a:xfrm>
                <a:off x="1008" y="1728"/>
                <a:ext cx="139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solidFill>
                      <a:srgbClr val="FF0000"/>
                    </a:solidFill>
                    <a:latin typeface="Times New Roman" pitchFamily="18" charset="0"/>
                    <a:sym typeface="Wingdings" pitchFamily="2" charset="2"/>
                  </a:rPr>
                  <a:t>H2</a:t>
                </a:r>
                <a:r>
                  <a:rPr lang="zh-CN" altLang="en-US" sz="2800">
                    <a:solidFill>
                      <a:srgbClr val="FF0000"/>
                    </a:solidFill>
                    <a:latin typeface="Times New Roman" pitchFamily="18" charset="0"/>
                    <a:sym typeface="Wingdings" pitchFamily="2" charset="2"/>
                  </a:rPr>
                  <a:t>：</a:t>
                </a:r>
                <a:r>
                  <a:rPr lang="en-US" altLang="zh-CN" sz="2800">
                    <a:solidFill>
                      <a:srgbClr val="FF0000"/>
                    </a:solidFill>
                    <a:latin typeface="Times New Roman" pitchFamily="18" charset="0"/>
                    <a:sym typeface="Wingdings" pitchFamily="2" charset="2"/>
                  </a:rPr>
                  <a:t>4</a:t>
                </a:r>
                <a:r>
                  <a:rPr lang="zh-CN" altLang="en-US" sz="2800">
                    <a:solidFill>
                      <a:srgbClr val="FF0000"/>
                    </a:solidFill>
                    <a:latin typeface="Times New Roman" pitchFamily="18" charset="0"/>
                    <a:sym typeface="Wingdings" pitchFamily="2" charset="2"/>
                  </a:rPr>
                  <a:t>出轨</a:t>
                </a:r>
              </a:p>
            </p:txBody>
          </p:sp>
          <p:sp>
            <p:nvSpPr>
              <p:cNvPr id="67605" name="Rectangle 25"/>
              <p:cNvSpPr>
                <a:spLocks noChangeArrowheads="1"/>
              </p:cNvSpPr>
              <p:nvPr/>
            </p:nvSpPr>
            <p:spPr bwMode="ltGray">
              <a:xfrm>
                <a:off x="4268" y="884"/>
                <a:ext cx="340" cy="3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n-US" altLang="zh-CN" sz="2800"/>
                  <a:t>4</a:t>
                </a:r>
              </a:p>
            </p:txBody>
          </p:sp>
        </p:grpSp>
        <p:sp>
          <p:nvSpPr>
            <p:cNvPr id="67603" name="Text Box 31"/>
            <p:cNvSpPr txBox="1">
              <a:spLocks noChangeArrowheads="1"/>
            </p:cNvSpPr>
            <p:nvPr/>
          </p:nvSpPr>
          <p:spPr bwMode="ltGray">
            <a:xfrm>
              <a:off x="2640" y="2592"/>
              <a:ext cx="528" cy="4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/>
            </a:p>
          </p:txBody>
        </p:sp>
      </p:grpSp>
      <p:sp>
        <p:nvSpPr>
          <p:cNvPr id="67601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708D418-5227-4252-99D7-14277192477E}" type="slidenum">
              <a:rPr lang="en-US" altLang="en-US" smtClean="0">
                <a:ea typeface="宋体" pitchFamily="2" charset="-122"/>
              </a:rPr>
              <a:pPr/>
              <a:t>46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继续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入：</a:t>
            </a:r>
            <a:r>
              <a:rPr lang="en-US" altLang="zh-CN" smtClean="0"/>
              <a:t>5			</a:t>
            </a:r>
            <a:r>
              <a:rPr lang="zh-CN" altLang="en-US" smtClean="0"/>
              <a:t>出：</a:t>
            </a:r>
          </a:p>
          <a:p>
            <a:endParaRPr lang="zh-CN" altLang="en-US" smtClean="0">
              <a:sym typeface="Wingdings" pitchFamily="2" charset="2"/>
            </a:endParaRPr>
          </a:p>
          <a:p>
            <a:endParaRPr lang="en-US" altLang="zh-CN" smtClean="0"/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ltGray">
          <a:xfrm>
            <a:off x="2244725" y="5861050"/>
            <a:ext cx="5397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 sz="2800"/>
              <a:t>H1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ltGray">
          <a:xfrm>
            <a:off x="4344988" y="5861050"/>
            <a:ext cx="5397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 sz="2800"/>
              <a:t>H2</a:t>
            </a:r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ltGray">
          <a:xfrm>
            <a:off x="6470650" y="5861050"/>
            <a:ext cx="5397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 sz="2800"/>
              <a:t>H3</a:t>
            </a:r>
          </a:p>
        </p:txBody>
      </p:sp>
      <p:sp>
        <p:nvSpPr>
          <p:cNvPr id="68615" name="Text Box 8"/>
          <p:cNvSpPr txBox="1">
            <a:spLocks noChangeArrowheads="1"/>
          </p:cNvSpPr>
          <p:nvPr/>
        </p:nvSpPr>
        <p:spPr bwMode="ltGray">
          <a:xfrm>
            <a:off x="4306888" y="5153025"/>
            <a:ext cx="539750" cy="53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sz="2800"/>
              <a:t>6</a:t>
            </a:r>
          </a:p>
        </p:txBody>
      </p:sp>
      <p:sp>
        <p:nvSpPr>
          <p:cNvPr id="68616" name="Text Box 9"/>
          <p:cNvSpPr txBox="1">
            <a:spLocks noChangeArrowheads="1"/>
          </p:cNvSpPr>
          <p:nvPr/>
        </p:nvSpPr>
        <p:spPr bwMode="ltGray">
          <a:xfrm>
            <a:off x="6402388" y="5153025"/>
            <a:ext cx="539750" cy="53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sz="2800"/>
              <a:t>9</a:t>
            </a:r>
          </a:p>
        </p:txBody>
      </p:sp>
      <p:sp>
        <p:nvSpPr>
          <p:cNvPr id="68617" name="Text Box 12"/>
          <p:cNvSpPr txBox="1">
            <a:spLocks noChangeArrowheads="1"/>
          </p:cNvSpPr>
          <p:nvPr/>
        </p:nvSpPr>
        <p:spPr bwMode="ltGray">
          <a:xfrm>
            <a:off x="6402388" y="4267200"/>
            <a:ext cx="539750" cy="53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sz="2800"/>
              <a:t>7</a:t>
            </a:r>
          </a:p>
        </p:txBody>
      </p:sp>
      <p:sp>
        <p:nvSpPr>
          <p:cNvPr id="68618" name="Rectangle 15"/>
          <p:cNvSpPr>
            <a:spLocks noChangeArrowheads="1"/>
          </p:cNvSpPr>
          <p:nvPr/>
        </p:nvSpPr>
        <p:spPr bwMode="ltGray">
          <a:xfrm>
            <a:off x="5486400" y="1393825"/>
            <a:ext cx="12954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 sz="2800"/>
              <a:t>1 2 3 4</a:t>
            </a:r>
          </a:p>
        </p:txBody>
      </p:sp>
      <p:sp>
        <p:nvSpPr>
          <p:cNvPr id="68619" name="Text Box 24"/>
          <p:cNvSpPr txBox="1">
            <a:spLocks noChangeArrowheads="1"/>
          </p:cNvSpPr>
          <p:nvPr/>
        </p:nvSpPr>
        <p:spPr bwMode="ltGray">
          <a:xfrm>
            <a:off x="2209800" y="5159375"/>
            <a:ext cx="539750" cy="53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sz="2800"/>
              <a:t>8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576388" y="1371600"/>
            <a:ext cx="5592762" cy="976313"/>
            <a:chOff x="993" y="864"/>
            <a:chExt cx="3523" cy="615"/>
          </a:xfrm>
        </p:grpSpPr>
        <p:sp>
          <p:nvSpPr>
            <p:cNvPr id="68638" name="Rectangle 14"/>
            <p:cNvSpPr>
              <a:spLocks noChangeArrowheads="1"/>
            </p:cNvSpPr>
            <p:nvPr/>
          </p:nvSpPr>
          <p:spPr bwMode="ltGray">
            <a:xfrm>
              <a:off x="993" y="1152"/>
              <a:ext cx="17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5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：次序对出轨</a:t>
              </a:r>
            </a:p>
          </p:txBody>
        </p:sp>
        <p:sp>
          <p:nvSpPr>
            <p:cNvPr id="68639" name="Rectangle 28"/>
            <p:cNvSpPr>
              <a:spLocks noChangeArrowheads="1"/>
            </p:cNvSpPr>
            <p:nvPr/>
          </p:nvSpPr>
          <p:spPr bwMode="ltGray">
            <a:xfrm>
              <a:off x="4176" y="884"/>
              <a:ext cx="34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altLang="zh-CN" sz="2800"/>
                <a:t>5</a:t>
              </a:r>
            </a:p>
          </p:txBody>
        </p:sp>
        <p:sp>
          <p:nvSpPr>
            <p:cNvPr id="68640" name="Text Box 31"/>
            <p:cNvSpPr txBox="1">
              <a:spLocks noChangeArrowheads="1"/>
            </p:cNvSpPr>
            <p:nvPr/>
          </p:nvSpPr>
          <p:spPr bwMode="ltGray">
            <a:xfrm>
              <a:off x="1440" y="864"/>
              <a:ext cx="432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/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1600200" y="1403350"/>
            <a:ext cx="5873750" cy="4387850"/>
            <a:chOff x="1008" y="884"/>
            <a:chExt cx="3700" cy="2764"/>
          </a:xfrm>
        </p:grpSpPr>
        <p:sp>
          <p:nvSpPr>
            <p:cNvPr id="68635" name="Rectangle 19"/>
            <p:cNvSpPr>
              <a:spLocks noChangeArrowheads="1"/>
            </p:cNvSpPr>
            <p:nvPr/>
          </p:nvSpPr>
          <p:spPr bwMode="ltGray">
            <a:xfrm>
              <a:off x="1008" y="1440"/>
              <a:ext cx="13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H2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：</a:t>
              </a: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6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出轨</a:t>
              </a:r>
            </a:p>
          </p:txBody>
        </p:sp>
        <p:sp>
          <p:nvSpPr>
            <p:cNvPr id="68636" name="Rectangle 34"/>
            <p:cNvSpPr>
              <a:spLocks noChangeArrowheads="1"/>
            </p:cNvSpPr>
            <p:nvPr/>
          </p:nvSpPr>
          <p:spPr bwMode="ltGray">
            <a:xfrm>
              <a:off x="4368" y="884"/>
              <a:ext cx="34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altLang="zh-CN" sz="2800"/>
                <a:t>6</a:t>
              </a:r>
            </a:p>
          </p:txBody>
        </p:sp>
        <p:sp>
          <p:nvSpPr>
            <p:cNvPr id="68637" name="Text Box 36"/>
            <p:cNvSpPr txBox="1">
              <a:spLocks noChangeArrowheads="1"/>
            </p:cNvSpPr>
            <p:nvPr/>
          </p:nvSpPr>
          <p:spPr bwMode="ltGray">
            <a:xfrm>
              <a:off x="2688" y="3216"/>
              <a:ext cx="432" cy="4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/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1600200" y="1403350"/>
            <a:ext cx="6172200" cy="3473450"/>
            <a:chOff x="1008" y="884"/>
            <a:chExt cx="3888" cy="2188"/>
          </a:xfrm>
        </p:grpSpPr>
        <p:sp>
          <p:nvSpPr>
            <p:cNvPr id="68632" name="Rectangle 27"/>
            <p:cNvSpPr>
              <a:spLocks noChangeArrowheads="1"/>
            </p:cNvSpPr>
            <p:nvPr/>
          </p:nvSpPr>
          <p:spPr bwMode="ltGray">
            <a:xfrm>
              <a:off x="1008" y="1728"/>
              <a:ext cx="13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H3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：</a:t>
              </a: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7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出轨</a:t>
              </a:r>
            </a:p>
          </p:txBody>
        </p:sp>
        <p:sp>
          <p:nvSpPr>
            <p:cNvPr id="68633" name="Text Box 37"/>
            <p:cNvSpPr txBox="1">
              <a:spLocks noChangeArrowheads="1"/>
            </p:cNvSpPr>
            <p:nvPr/>
          </p:nvSpPr>
          <p:spPr bwMode="ltGray">
            <a:xfrm>
              <a:off x="3984" y="2640"/>
              <a:ext cx="432" cy="4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/>
            </a:p>
          </p:txBody>
        </p:sp>
        <p:sp>
          <p:nvSpPr>
            <p:cNvPr id="68634" name="Rectangle 39"/>
            <p:cNvSpPr>
              <a:spLocks noChangeArrowheads="1"/>
            </p:cNvSpPr>
            <p:nvPr/>
          </p:nvSpPr>
          <p:spPr bwMode="ltGray">
            <a:xfrm>
              <a:off x="4556" y="884"/>
              <a:ext cx="34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altLang="zh-CN" sz="2800"/>
                <a:t>7</a:t>
              </a:r>
            </a:p>
          </p:txBody>
        </p: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1600200" y="1403350"/>
            <a:ext cx="6477000" cy="4387850"/>
            <a:chOff x="1008" y="884"/>
            <a:chExt cx="4080" cy="2764"/>
          </a:xfrm>
        </p:grpSpPr>
        <p:sp>
          <p:nvSpPr>
            <p:cNvPr id="68629" name="Rectangle 23"/>
            <p:cNvSpPr>
              <a:spLocks noChangeArrowheads="1"/>
            </p:cNvSpPr>
            <p:nvPr/>
          </p:nvSpPr>
          <p:spPr bwMode="ltGray">
            <a:xfrm>
              <a:off x="1008" y="2025"/>
              <a:ext cx="13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H1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：</a:t>
              </a: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8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出轨</a:t>
              </a:r>
            </a:p>
          </p:txBody>
        </p:sp>
        <p:sp>
          <p:nvSpPr>
            <p:cNvPr id="68630" name="Text Box 35"/>
            <p:cNvSpPr txBox="1">
              <a:spLocks noChangeArrowheads="1"/>
            </p:cNvSpPr>
            <p:nvPr/>
          </p:nvSpPr>
          <p:spPr bwMode="ltGray">
            <a:xfrm>
              <a:off x="1344" y="3216"/>
              <a:ext cx="432" cy="4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/>
            </a:p>
          </p:txBody>
        </p:sp>
        <p:sp>
          <p:nvSpPr>
            <p:cNvPr id="68631" name="Rectangle 40"/>
            <p:cNvSpPr>
              <a:spLocks noChangeArrowheads="1"/>
            </p:cNvSpPr>
            <p:nvPr/>
          </p:nvSpPr>
          <p:spPr bwMode="ltGray">
            <a:xfrm>
              <a:off x="4748" y="884"/>
              <a:ext cx="34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altLang="zh-CN" sz="2800"/>
                <a:t>8</a:t>
              </a:r>
            </a:p>
          </p:txBody>
        </p:sp>
      </p:grp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1600200" y="1403350"/>
            <a:ext cx="6781800" cy="4387850"/>
            <a:chOff x="1008" y="884"/>
            <a:chExt cx="4272" cy="2764"/>
          </a:xfrm>
        </p:grpSpPr>
        <p:sp>
          <p:nvSpPr>
            <p:cNvPr id="68626" name="Rectangle 30"/>
            <p:cNvSpPr>
              <a:spLocks noChangeArrowheads="1"/>
            </p:cNvSpPr>
            <p:nvPr/>
          </p:nvSpPr>
          <p:spPr bwMode="ltGray">
            <a:xfrm>
              <a:off x="1008" y="2313"/>
              <a:ext cx="2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H3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：</a:t>
              </a: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9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出轨，</a:t>
              </a: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OK!</a:t>
              </a:r>
            </a:p>
          </p:txBody>
        </p:sp>
        <p:sp>
          <p:nvSpPr>
            <p:cNvPr id="68627" name="Text Box 38"/>
            <p:cNvSpPr txBox="1">
              <a:spLocks noChangeArrowheads="1"/>
            </p:cNvSpPr>
            <p:nvPr/>
          </p:nvSpPr>
          <p:spPr bwMode="ltGray">
            <a:xfrm>
              <a:off x="3984" y="3216"/>
              <a:ext cx="432" cy="4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FF0000"/>
                </a:solidFill>
              </a:endParaRPr>
            </a:p>
          </p:txBody>
        </p:sp>
        <p:sp>
          <p:nvSpPr>
            <p:cNvPr id="68628" name="Rectangle 41"/>
            <p:cNvSpPr>
              <a:spLocks noChangeArrowheads="1"/>
            </p:cNvSpPr>
            <p:nvPr/>
          </p:nvSpPr>
          <p:spPr bwMode="ltGray">
            <a:xfrm>
              <a:off x="4940" y="884"/>
              <a:ext cx="34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altLang="zh-CN" sz="280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6862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C484818-4B5F-4B7C-BAFE-4BA915F4DCAC}" type="slidenum">
              <a:rPr lang="en-US" altLang="en-US" smtClean="0">
                <a:ea typeface="宋体" pitchFamily="2" charset="-122"/>
              </a:rPr>
              <a:pPr/>
              <a:t>47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重排算法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029200"/>
          </a:xfrm>
        </p:spPr>
        <p:txBody>
          <a:bodyPr/>
          <a:lstStyle/>
          <a:p>
            <a:r>
              <a:rPr lang="zh-CN" altLang="en-US" smtClean="0"/>
              <a:t>缓冲轨后进先出，用堆栈保存车厢号</a:t>
            </a:r>
          </a:p>
          <a:p>
            <a:pPr lvl="1"/>
            <a:r>
              <a:rPr lang="zh-CN" altLang="en-US" smtClean="0"/>
              <a:t>考虑到出轨顺序，</a:t>
            </a:r>
            <a:r>
              <a:rPr lang="zh-CN" altLang="en-US" smtClean="0">
                <a:solidFill>
                  <a:srgbClr val="FF0000"/>
                </a:solidFill>
              </a:rPr>
              <a:t>必须栈底大，栈顶小</a:t>
            </a:r>
          </a:p>
          <a:p>
            <a:r>
              <a:rPr lang="zh-CN" altLang="en-US" smtClean="0"/>
              <a:t>依次检查入轨车厢编号</a:t>
            </a:r>
          </a:p>
          <a:p>
            <a:pPr lvl="1"/>
            <a:r>
              <a:rPr lang="zh-CN" altLang="en-US" smtClean="0"/>
              <a:t>如果</a:t>
            </a:r>
            <a:r>
              <a:rPr lang="zh-CN" altLang="en-US" smtClean="0"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≠</a:t>
            </a:r>
            <a:r>
              <a:rPr lang="zh-CN" altLang="en-US" smtClean="0"/>
              <a:t>出轨所需要的下一车厢，</a:t>
            </a:r>
            <a:r>
              <a:rPr lang="zh-CN" altLang="en-US" smtClean="0">
                <a:sym typeface="Wingdings" pitchFamily="2" charset="2"/>
              </a:rPr>
              <a:t>缓冲轨</a:t>
            </a:r>
          </a:p>
          <a:p>
            <a:pPr lvl="2"/>
            <a:r>
              <a:rPr lang="zh-CN" altLang="en-US" smtClean="0"/>
              <a:t>依次检查缓冲轨，若新来的</a:t>
            </a:r>
            <a:r>
              <a:rPr lang="en-US" altLang="zh-CN" smtClean="0"/>
              <a:t>&lt;</a:t>
            </a:r>
            <a:r>
              <a:rPr lang="zh-CN" altLang="en-US" smtClean="0"/>
              <a:t>栈顶，入栈</a:t>
            </a:r>
          </a:p>
          <a:p>
            <a:pPr lvl="1"/>
            <a:r>
              <a:rPr lang="zh-CN" altLang="en-US" smtClean="0"/>
              <a:t>如果</a:t>
            </a:r>
            <a:r>
              <a:rPr lang="en-US" altLang="zh-CN" smtClean="0"/>
              <a:t>=</a:t>
            </a:r>
            <a:r>
              <a:rPr lang="zh-CN" altLang="en-US" smtClean="0"/>
              <a:t>出轨所需要的下一车厢，</a:t>
            </a:r>
            <a:r>
              <a:rPr lang="zh-CN" altLang="en-US" smtClean="0">
                <a:sym typeface="Wingdings" pitchFamily="2" charset="2"/>
              </a:rPr>
              <a:t>出轨</a:t>
            </a:r>
          </a:p>
          <a:p>
            <a:pPr lvl="2"/>
            <a:r>
              <a:rPr lang="zh-CN" altLang="en-US" smtClean="0">
                <a:sym typeface="Wingdings" pitchFamily="2" charset="2"/>
              </a:rPr>
              <a:t>缓冲轨中车厢可能满足出轨需要，检查缓冲轨栈顶车厢，如有可能，出栈，出轨，</a:t>
            </a:r>
            <a:r>
              <a:rPr lang="zh-CN" altLang="en-US" smtClean="0">
                <a:solidFill>
                  <a:srgbClr val="FF0000"/>
                </a:solidFill>
                <a:sym typeface="Wingdings" pitchFamily="2" charset="2"/>
              </a:rPr>
              <a:t>不是一次</a:t>
            </a:r>
            <a:r>
              <a:rPr lang="zh-CN" altLang="en-US" smtClean="0">
                <a:sym typeface="Wingdings" pitchFamily="2" charset="2"/>
              </a:rPr>
              <a:t>，要反复做，直至栈中无满足出轨需要的车厢</a:t>
            </a:r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BAE0D50-B27C-481D-BBBA-094E4179B214}" type="slidenum">
              <a:rPr lang="en-US" altLang="en-US" smtClean="0">
                <a:ea typeface="宋体" pitchFamily="2" charset="-122"/>
              </a:rPr>
              <a:pPr/>
              <a:t>48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重排程序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bool Railroad(int p[], int n, int k)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 k track rearrangement of car order p[1:n].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// Return true if successful, false if impossible.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// Throw NoMem exception if inadequate space.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endParaRPr lang="en-US" altLang="zh-CN" sz="2000" smtClean="0">
              <a:solidFill>
                <a:srgbClr val="008000"/>
              </a:solidFill>
              <a:latin typeface="Tahoma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// create stacks for holding tracks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LinkedStack</a:t>
            </a:r>
            <a:r>
              <a:rPr lang="en-US" altLang="zh-CN" sz="2000" smtClean="0">
                <a:solidFill>
                  <a:srgbClr val="0000CC"/>
                </a:solidFill>
                <a:latin typeface="Tahoma" pitchFamily="34" charset="0"/>
              </a:rPr>
              <a:t>&lt;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int&gt; *H;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H = new LinkedStack&lt;int&gt; [k + 1];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endParaRPr lang="en-US" altLang="zh-CN" sz="2000" smtClean="0">
              <a:solidFill>
                <a:srgbClr val="0000FF"/>
              </a:solidFill>
              <a:latin typeface="Tahoma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int NowOut = 1;  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 next car to output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int minH = n+1;  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 smallest car in a track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int minS;        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 track with car minH</a:t>
            </a:r>
          </a:p>
        </p:txBody>
      </p:sp>
      <p:cxnSp>
        <p:nvCxnSpPr>
          <p:cNvPr id="70660" name="直接箭头连接符 4"/>
          <p:cNvCxnSpPr>
            <a:cxnSpLocks noChangeShapeType="1"/>
          </p:cNvCxnSpPr>
          <p:nvPr/>
        </p:nvCxnSpPr>
        <p:spPr bwMode="auto">
          <a:xfrm rot="5400000">
            <a:off x="4930775" y="917575"/>
            <a:ext cx="538163" cy="538163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70661" name="TextBox 5"/>
          <p:cNvSpPr txBox="1">
            <a:spLocks noChangeArrowheads="1"/>
          </p:cNvSpPr>
          <p:nvPr/>
        </p:nvSpPr>
        <p:spPr bwMode="auto">
          <a:xfrm>
            <a:off x="5648325" y="558800"/>
            <a:ext cx="1255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k=?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70662" name="直接箭头连接符 6"/>
          <p:cNvCxnSpPr>
            <a:cxnSpLocks noChangeShapeType="1"/>
          </p:cNvCxnSpPr>
          <p:nvPr/>
        </p:nvCxnSpPr>
        <p:spPr bwMode="auto">
          <a:xfrm rot="5400000">
            <a:off x="4213225" y="3070225"/>
            <a:ext cx="538163" cy="538163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70663" name="TextBox 7"/>
          <p:cNvSpPr txBox="1">
            <a:spLocks noChangeArrowheads="1"/>
          </p:cNvSpPr>
          <p:nvPr/>
        </p:nvSpPr>
        <p:spPr bwMode="auto">
          <a:xfrm>
            <a:off x="4751388" y="2879725"/>
            <a:ext cx="2511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为什么不是</a:t>
            </a:r>
            <a:r>
              <a:rPr lang="en-US" altLang="zh-CN">
                <a:solidFill>
                  <a:srgbClr val="FF0000"/>
                </a:solidFill>
              </a:rPr>
              <a:t>Stack</a:t>
            </a:r>
            <a:r>
              <a:rPr lang="zh-CN" altLang="en-US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7066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5A0ED8F-6978-4532-B7EC-657C6628998E}" type="slidenum">
              <a:rPr lang="en-US" altLang="en-US" smtClean="0">
                <a:ea typeface="宋体" pitchFamily="2" charset="-122"/>
              </a:rPr>
              <a:pPr/>
              <a:t>49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DBE8C09-5E4E-46B5-BD8F-457B09134D62}" type="slidenum">
              <a:rPr lang="en-US" altLang="en-US" smtClean="0">
                <a:ea typeface="宋体" pitchFamily="2" charset="-122"/>
              </a:rPr>
              <a:pPr/>
              <a:t>5</a:t>
            </a:fld>
            <a:endParaRPr lang="en-US" altLang="en-US" smtClean="0">
              <a:ea typeface="宋体" pitchFamily="2" charset="-122"/>
            </a:endParaRPr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681038"/>
            <a:ext cx="7772400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重排程序（续）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525588"/>
            <a:ext cx="8139113" cy="4570412"/>
          </a:xfrm>
        </p:spPr>
        <p:txBody>
          <a:bodyPr/>
          <a:lstStyle/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 rearrange cars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for (int i = 1; i &lt;= n; i++)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if (p[i] == NowOut) 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 send straight out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{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   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   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cout &lt;&lt; “Move car ” &lt;&lt; p[i] &lt;&lt;“ from input to output”;   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 cout&lt;&lt; endl;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 NowOut++;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   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while (minH == NowOut) 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 {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    </a:t>
            </a:r>
            <a:r>
              <a:rPr lang="en-US" altLang="zh-CN" sz="2000" smtClean="0">
                <a:solidFill>
                  <a:srgbClr val="FF0000"/>
                </a:solidFill>
                <a:latin typeface="Tahoma" pitchFamily="34" charset="0"/>
              </a:rPr>
              <a:t>Output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(minH, minS, H, k, n);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	         NowOut++;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 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      </a:t>
            </a:r>
            <a:endParaRPr lang="en-US" altLang="zh-CN" sz="2000" smtClean="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071496F-DC5E-41BF-A1B9-78D166CCE539}" type="slidenum">
              <a:rPr lang="en-US" altLang="en-US" smtClean="0">
                <a:ea typeface="宋体" pitchFamily="2" charset="-122"/>
              </a:rPr>
              <a:pPr/>
              <a:t>50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重排程序（续）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"/>
              </a:spcBef>
              <a:buClrTx/>
              <a:buFontTx/>
              <a:buNone/>
            </a:pPr>
            <a:endParaRPr lang="en-US" altLang="zh-CN" sz="2000" smtClean="0">
              <a:solidFill>
                <a:srgbClr val="0000FF"/>
              </a:solidFill>
              <a:latin typeface="Tahoma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else {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 put car p[i] in a holding track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   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if (!</a:t>
            </a:r>
            <a:r>
              <a:rPr lang="en-US" altLang="zh-CN" sz="2000" smtClean="0">
                <a:solidFill>
                  <a:srgbClr val="FF0000"/>
                </a:solidFill>
                <a:latin typeface="Tahoma" pitchFamily="34" charset="0"/>
              </a:rPr>
              <a:t>Hold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(p[i], minH, minS, H, k, n))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 return false;}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endParaRPr lang="en-US" altLang="zh-CN" sz="2000" smtClean="0">
              <a:solidFill>
                <a:srgbClr val="0000FF"/>
              </a:solidFill>
              <a:latin typeface="Tahoma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return true;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}</a:t>
            </a:r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7E54C7E-A376-456A-9374-6CC04E0C88A5}" type="slidenum">
              <a:rPr lang="en-US" altLang="en-US" smtClean="0">
                <a:ea typeface="宋体" pitchFamily="2" charset="-122"/>
              </a:rPr>
              <a:pPr/>
              <a:t>51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Output</a:t>
            </a:r>
            <a:r>
              <a:rPr lang="zh-CN" altLang="en-US" smtClean="0"/>
              <a:t>：缓冲铁轨</a:t>
            </a:r>
            <a:r>
              <a:rPr lang="zh-CN" altLang="en-US" smtClean="0">
                <a:sym typeface="Wingdings" pitchFamily="2" charset="2"/>
              </a:rPr>
              <a:t>出轨</a:t>
            </a:r>
            <a:endParaRPr lang="zh-CN" altLang="en-US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void Output(int&amp; minH, int&amp; minS,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LinkedStack&lt;int&gt; H[], int k, int n)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 Move from hold to output and update minH and minS.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int c;  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 car index</a:t>
            </a:r>
          </a:p>
          <a:p>
            <a:pPr>
              <a:buClrTx/>
              <a:buFontTx/>
              <a:buNone/>
            </a:pPr>
            <a:endParaRPr lang="en-US" altLang="zh-CN" sz="2000" smtClean="0">
              <a:solidFill>
                <a:srgbClr val="008000"/>
              </a:solidFill>
              <a:latin typeface="Tahoma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// delete smallest car minH from stack minS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H[minS].Pop(c);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cout &lt;&lt; "Move car " &lt;&lt; minH &lt;&lt; " from holding track “&lt;&lt; minS &lt;&lt; " to output" &lt;&lt; endl;</a:t>
            </a:r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8BC668D-A86F-40DE-8E52-50C8951456BA}" type="slidenum">
              <a:rPr lang="en-US" altLang="en-US" smtClean="0">
                <a:ea typeface="宋体" pitchFamily="2" charset="-122"/>
              </a:rPr>
              <a:pPr/>
              <a:t>52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Output</a:t>
            </a:r>
            <a:r>
              <a:rPr lang="zh-CN" altLang="en-US" smtClean="0"/>
              <a:t>：缓冲铁轨</a:t>
            </a:r>
            <a:r>
              <a:rPr lang="zh-CN" altLang="en-US" smtClean="0">
                <a:sym typeface="Wingdings" pitchFamily="2" charset="2"/>
              </a:rPr>
              <a:t>出轨</a:t>
            </a:r>
            <a:endParaRPr lang="zh-CN" altLang="en-US" smtClean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// find new minH and minS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// by checking top of all stacks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minH = n + 2;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for (int i = 1; i &lt;= k; i++)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if (!H[i].IsEmpty() &amp;&amp;(c = H[i].Top()) &lt; minH) {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 minH = c;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 minS = i;}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}</a:t>
            </a:r>
          </a:p>
          <a:p>
            <a:endParaRPr lang="en-US" altLang="zh-CN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E20477D-DE74-4088-83D2-0FE92DFA1177}" type="slidenum">
              <a:rPr lang="en-US" altLang="en-US" smtClean="0">
                <a:ea typeface="宋体" pitchFamily="2" charset="-122"/>
              </a:rPr>
              <a:pPr/>
              <a:t>53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Hold</a:t>
            </a:r>
            <a:r>
              <a:rPr lang="zh-CN" altLang="en-US" smtClean="0"/>
              <a:t>：入轨</a:t>
            </a:r>
            <a:r>
              <a:rPr lang="zh-CN" altLang="en-US" smtClean="0">
                <a:sym typeface="Wingdings" pitchFamily="2" charset="2"/>
              </a:rPr>
              <a:t>缓冲铁轨</a:t>
            </a:r>
            <a:endParaRPr lang="zh-CN" altLang="en-US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bool Hold(int c, int&amp; minH, int &amp;minS,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LinkedStack&lt;int&gt; H[], int k, int n)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 Add car c to a holding track.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 find best holding track for car c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// initialize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int BestTrack = 0,    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 best track so far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 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BestTop = n + 1,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// top car in BestTrack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 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x;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             // a car index</a:t>
            </a:r>
            <a:endParaRPr lang="en-US" altLang="zh-CN" smtClean="0"/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6649E89-D27D-40CF-8846-EA0BD42F6C6B}" type="slidenum">
              <a:rPr lang="en-US" altLang="en-US" smtClean="0">
                <a:ea typeface="宋体" pitchFamily="2" charset="-122"/>
              </a:rPr>
              <a:pPr/>
              <a:t>54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Hold</a:t>
            </a:r>
            <a:r>
              <a:rPr lang="zh-CN" altLang="en-US" smtClean="0"/>
              <a:t>：入轨</a:t>
            </a:r>
            <a:r>
              <a:rPr lang="zh-CN" altLang="en-US" smtClean="0">
                <a:sym typeface="Wingdings" pitchFamily="2" charset="2"/>
              </a:rPr>
              <a:t>缓冲铁轨（续）</a:t>
            </a:r>
            <a:endParaRPr lang="zh-CN" altLang="en-US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for (int i = 1; i &lt;= k; i++)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if (!H[i].IsEmpty()) {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 track i not empty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   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x = H[i].Top();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   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if (c &lt; x &amp;&amp; x &lt; BestTop) {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      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BestTop = x;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    BestTrack = i;}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 }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else 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 track i empty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   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if (!BestTrack) BestTrack = i;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if (!BestTrack) return false; 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 no feasible track</a:t>
            </a:r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EC2B00B-534E-4B1D-A4D2-AB6703ACE545}" type="slidenum">
              <a:rPr lang="en-US" altLang="en-US" smtClean="0">
                <a:ea typeface="宋体" pitchFamily="2" charset="-122"/>
              </a:rPr>
              <a:pPr/>
              <a:t>55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Hold</a:t>
            </a:r>
            <a:r>
              <a:rPr lang="zh-CN" altLang="en-US" smtClean="0"/>
              <a:t>：入轨</a:t>
            </a:r>
            <a:r>
              <a:rPr lang="zh-CN" altLang="en-US" smtClean="0">
                <a:sym typeface="Wingdings" pitchFamily="2" charset="2"/>
              </a:rPr>
              <a:t>缓冲铁轨（续）</a:t>
            </a:r>
            <a:endParaRPr lang="zh-CN" altLang="en-US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// add c to best track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H[BestTrack].Push(c);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cout &lt;&lt; "Move car " &lt;&lt; c &lt;&lt; " from input "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&lt;&lt; "to holding track " &lt;&lt; BestTrack &lt;&lt; endl;</a:t>
            </a:r>
          </a:p>
          <a:p>
            <a:pPr>
              <a:buClrTx/>
              <a:buFontTx/>
              <a:buNone/>
            </a:pPr>
            <a:endParaRPr lang="en-US" altLang="zh-CN" sz="2000" smtClean="0">
              <a:solidFill>
                <a:srgbClr val="0000FF"/>
              </a:solidFill>
              <a:latin typeface="Tahoma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// update minH and minS if needed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if (c &lt; minH) {minH = c;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          minS = BestTrack;}</a:t>
            </a:r>
          </a:p>
          <a:p>
            <a:pPr>
              <a:buClrTx/>
              <a:buFontTx/>
              <a:buNone/>
            </a:pPr>
            <a:endParaRPr lang="en-US" altLang="zh-CN" sz="2000" smtClean="0">
              <a:solidFill>
                <a:srgbClr val="0000FF"/>
              </a:solidFill>
              <a:latin typeface="Tahoma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return true;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}</a:t>
            </a:r>
          </a:p>
          <a:p>
            <a:endParaRPr lang="en-US" altLang="zh-CN" smtClean="0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2369521-A4B7-48DD-B4DA-D41FE8688274}" type="slidenum">
              <a:rPr lang="en-US" altLang="en-US" smtClean="0">
                <a:ea typeface="宋体" pitchFamily="2" charset="-122"/>
              </a:rPr>
              <a:pPr/>
              <a:t>56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复杂性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Output</a:t>
            </a:r>
            <a:r>
              <a:rPr lang="zh-CN" altLang="en-US" smtClean="0"/>
              <a:t>：</a:t>
            </a:r>
            <a:r>
              <a:rPr lang="en-US" altLang="zh-CN" smtClean="0">
                <a:cs typeface="Times New Roman" pitchFamily="18" charset="0"/>
              </a:rPr>
              <a:t>Θ</a:t>
            </a:r>
            <a:r>
              <a:rPr lang="en-US" altLang="zh-CN" smtClean="0"/>
              <a:t>(k)</a:t>
            </a:r>
          </a:p>
          <a:p>
            <a:r>
              <a:rPr lang="en-US" altLang="zh-CN" smtClean="0"/>
              <a:t>Hold</a:t>
            </a:r>
            <a:r>
              <a:rPr lang="zh-CN" altLang="en-US" smtClean="0"/>
              <a:t>：</a:t>
            </a:r>
            <a:r>
              <a:rPr lang="en-US" altLang="zh-CN" smtClean="0">
                <a:cs typeface="Times New Roman" pitchFamily="18" charset="0"/>
              </a:rPr>
              <a:t>Θ</a:t>
            </a:r>
            <a:r>
              <a:rPr lang="en-US" altLang="zh-CN" smtClean="0"/>
              <a:t>(k)</a:t>
            </a:r>
          </a:p>
          <a:p>
            <a:r>
              <a:rPr lang="en-US" altLang="zh-CN" smtClean="0"/>
              <a:t>Railroad</a:t>
            </a:r>
            <a:r>
              <a:rPr lang="zh-CN" altLang="en-US" smtClean="0"/>
              <a:t>：</a:t>
            </a:r>
            <a:r>
              <a:rPr lang="en-US" altLang="zh-CN" smtClean="0"/>
              <a:t>Ο(kn)</a:t>
            </a:r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8876F68-9E8E-49B8-867D-83FD12F90170}" type="slidenum">
              <a:rPr lang="en-US" altLang="en-US" smtClean="0">
                <a:ea typeface="宋体" pitchFamily="2" charset="-122"/>
              </a:rPr>
              <a:pPr/>
              <a:t>57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</a:p>
        </p:txBody>
      </p:sp>
      <p:sp>
        <p:nvSpPr>
          <p:cNvPr id="798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元素</a:t>
            </a:r>
            <a:r>
              <a:rPr lang="en-US" altLang="zh-CN" smtClean="0"/>
              <a:t>a, b, c, d, e</a:t>
            </a:r>
            <a:r>
              <a:rPr lang="zh-CN" altLang="en-US" smtClean="0"/>
              <a:t>依次进入初始为空的栈中，所有元素进栈且只进入一次，允许进栈、退栈操作交替进行。栈空时，在所有可能的出栈序列中，以元素</a:t>
            </a:r>
            <a:r>
              <a:rPr lang="en-US" altLang="zh-CN" smtClean="0"/>
              <a:t>d</a:t>
            </a:r>
            <a:r>
              <a:rPr lang="zh-CN" altLang="en-US" smtClean="0"/>
              <a:t>开头的序列个数是</a:t>
            </a:r>
            <a:r>
              <a:rPr lang="en-US" altLang="zh-CN" smtClean="0"/>
              <a:t>________</a:t>
            </a:r>
            <a:r>
              <a:rPr lang="zh-CN" altLang="en-US" smtClean="0"/>
              <a:t>。</a:t>
            </a:r>
          </a:p>
          <a:p>
            <a:pPr lvl="1">
              <a:buFont typeface="Arial" charset="0"/>
              <a:buNone/>
            </a:pPr>
            <a:r>
              <a:rPr lang="en-US" altLang="zh-CN" sz="2800" smtClean="0">
                <a:solidFill>
                  <a:srgbClr val="FF0000"/>
                </a:solidFill>
              </a:rPr>
              <a:t>A</a:t>
            </a:r>
            <a:r>
              <a:rPr lang="zh-CN" altLang="en-US" sz="2800" smtClean="0">
                <a:solidFill>
                  <a:srgbClr val="FF0000"/>
                </a:solidFill>
              </a:rPr>
              <a:t>．</a:t>
            </a:r>
            <a:r>
              <a:rPr lang="en-US" altLang="zh-CN" sz="2800" smtClean="0">
                <a:solidFill>
                  <a:srgbClr val="FF0000"/>
                </a:solidFill>
              </a:rPr>
              <a:t>3	</a:t>
            </a:r>
          </a:p>
          <a:p>
            <a:pPr lvl="1">
              <a:buFont typeface="Arial" charset="0"/>
              <a:buNone/>
            </a:pPr>
            <a:r>
              <a:rPr lang="en-US" altLang="zh-CN" sz="2800" smtClean="0">
                <a:solidFill>
                  <a:srgbClr val="FF0000"/>
                </a:solidFill>
              </a:rPr>
              <a:t>B</a:t>
            </a:r>
            <a:r>
              <a:rPr lang="zh-CN" altLang="en-US" sz="2800" smtClean="0">
                <a:solidFill>
                  <a:srgbClr val="FF0000"/>
                </a:solidFill>
              </a:rPr>
              <a:t>．</a:t>
            </a:r>
            <a:r>
              <a:rPr lang="en-US" altLang="zh-CN" sz="2800" smtClean="0">
                <a:solidFill>
                  <a:srgbClr val="FF0000"/>
                </a:solidFill>
              </a:rPr>
              <a:t>4	</a:t>
            </a:r>
          </a:p>
          <a:p>
            <a:pPr lvl="1">
              <a:buFont typeface="Arial" charset="0"/>
              <a:buNone/>
            </a:pPr>
            <a:r>
              <a:rPr lang="en-US" altLang="zh-CN" sz="2800" smtClean="0">
                <a:solidFill>
                  <a:srgbClr val="FF0000"/>
                </a:solidFill>
              </a:rPr>
              <a:t>C</a:t>
            </a:r>
            <a:r>
              <a:rPr lang="zh-CN" altLang="en-US" sz="2800" smtClean="0">
                <a:solidFill>
                  <a:srgbClr val="FF0000"/>
                </a:solidFill>
              </a:rPr>
              <a:t>．</a:t>
            </a:r>
            <a:r>
              <a:rPr lang="en-US" altLang="zh-CN" sz="2800" smtClean="0">
                <a:solidFill>
                  <a:srgbClr val="FF0000"/>
                </a:solidFill>
              </a:rPr>
              <a:t>5	</a:t>
            </a:r>
          </a:p>
          <a:p>
            <a:pPr lvl="1">
              <a:buFont typeface="Arial" charset="0"/>
              <a:buNone/>
            </a:pPr>
            <a:r>
              <a:rPr lang="en-US" altLang="zh-CN" sz="2800" smtClean="0">
                <a:solidFill>
                  <a:srgbClr val="FF0000"/>
                </a:solidFill>
              </a:rPr>
              <a:t>D</a:t>
            </a:r>
            <a:r>
              <a:rPr lang="zh-CN" altLang="en-US" sz="2800" smtClean="0">
                <a:solidFill>
                  <a:srgbClr val="FF0000"/>
                </a:solidFill>
              </a:rPr>
              <a:t>．</a:t>
            </a:r>
            <a:r>
              <a:rPr lang="en-US" altLang="zh-CN" sz="2800" smtClean="0">
                <a:solidFill>
                  <a:srgbClr val="FF0000"/>
                </a:solidFill>
              </a:rPr>
              <a:t>6 </a:t>
            </a:r>
            <a:endParaRPr lang="zh-CN" altLang="en-US" sz="2800" smtClean="0">
              <a:solidFill>
                <a:srgbClr val="FF0000"/>
              </a:solidFill>
            </a:endParaRPr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42B50F-5B40-4A73-8996-59C634473337}" type="slidenum">
              <a:rPr lang="en-US" altLang="en-US" smtClean="0">
                <a:ea typeface="宋体" pitchFamily="2" charset="-122"/>
              </a:rPr>
              <a:pPr/>
              <a:t>58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</a:p>
        </p:txBody>
      </p:sp>
      <p:sp>
        <p:nvSpPr>
          <p:cNvPr id="808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若元素</a:t>
            </a:r>
            <a:r>
              <a:rPr lang="en-US" altLang="zh-CN" smtClean="0"/>
              <a:t>a,b,c,d,e,f</a:t>
            </a:r>
            <a:r>
              <a:rPr lang="zh-CN" altLang="en-US" smtClean="0"/>
              <a:t>依次进栈，允许进栈、退栈操作交替进行。但不允许连续三次进行退栈工作，则不可能得到的出栈序列是</a:t>
            </a:r>
            <a:r>
              <a:rPr lang="en-US" altLang="zh-CN" smtClean="0"/>
              <a:t>________</a:t>
            </a:r>
            <a:r>
              <a:rPr lang="zh-CN" altLang="en-US" smtClean="0"/>
              <a:t>。</a:t>
            </a:r>
            <a:r>
              <a:rPr lang="en-US" altLang="zh-CN" smtClean="0"/>
              <a:t>【2010</a:t>
            </a:r>
            <a:r>
              <a:rPr lang="zh-CN" altLang="en-US" smtClean="0"/>
              <a:t>考研真题</a:t>
            </a:r>
            <a:r>
              <a:rPr lang="en-US" altLang="zh-CN" smtClean="0"/>
              <a:t>】</a:t>
            </a:r>
            <a:endParaRPr lang="zh-CN" altLang="en-US" smtClean="0"/>
          </a:p>
          <a:p>
            <a:pPr>
              <a:buFontTx/>
              <a:buNone/>
            </a:pPr>
            <a:r>
              <a:rPr lang="en-US" altLang="zh-CN" smtClean="0"/>
              <a:t>	</a:t>
            </a:r>
            <a:r>
              <a:rPr lang="en-US" altLang="zh-CN" smtClean="0">
                <a:solidFill>
                  <a:srgbClr val="FF0000"/>
                </a:solidFill>
              </a:rPr>
              <a:t>A</a:t>
            </a:r>
            <a:r>
              <a:rPr lang="zh-CN" altLang="en-US" smtClean="0">
                <a:solidFill>
                  <a:srgbClr val="FF0000"/>
                </a:solidFill>
              </a:rPr>
              <a:t>．</a:t>
            </a:r>
            <a:r>
              <a:rPr lang="en-US" altLang="zh-CN" smtClean="0">
                <a:solidFill>
                  <a:srgbClr val="FF0000"/>
                </a:solidFill>
              </a:rPr>
              <a:t>dcebfa	</a:t>
            </a:r>
          </a:p>
          <a:p>
            <a:pPr>
              <a:buFontTx/>
              <a:buNone/>
            </a:pPr>
            <a:r>
              <a:rPr lang="en-US" altLang="zh-CN" smtClean="0">
                <a:solidFill>
                  <a:srgbClr val="FF0000"/>
                </a:solidFill>
              </a:rPr>
              <a:t>	B</a:t>
            </a:r>
            <a:r>
              <a:rPr lang="zh-CN" altLang="en-US" smtClean="0">
                <a:solidFill>
                  <a:srgbClr val="FF0000"/>
                </a:solidFill>
              </a:rPr>
              <a:t>．</a:t>
            </a:r>
            <a:r>
              <a:rPr lang="en-US" altLang="zh-CN" smtClean="0">
                <a:solidFill>
                  <a:srgbClr val="FF0000"/>
                </a:solidFill>
              </a:rPr>
              <a:t>cbdaef	</a:t>
            </a:r>
          </a:p>
          <a:p>
            <a:pPr>
              <a:buFontTx/>
              <a:buNone/>
            </a:pPr>
            <a:r>
              <a:rPr lang="en-US" altLang="zh-CN" smtClean="0">
                <a:solidFill>
                  <a:srgbClr val="FF0000"/>
                </a:solidFill>
              </a:rPr>
              <a:t>	C</a:t>
            </a:r>
            <a:r>
              <a:rPr lang="zh-CN" altLang="en-US" smtClean="0">
                <a:solidFill>
                  <a:srgbClr val="FF0000"/>
                </a:solidFill>
              </a:rPr>
              <a:t>．</a:t>
            </a:r>
            <a:r>
              <a:rPr lang="en-US" altLang="zh-CN" smtClean="0">
                <a:solidFill>
                  <a:srgbClr val="FF0000"/>
                </a:solidFill>
              </a:rPr>
              <a:t>abcdef	</a:t>
            </a:r>
          </a:p>
          <a:p>
            <a:pPr>
              <a:buFontTx/>
              <a:buNone/>
            </a:pPr>
            <a:r>
              <a:rPr lang="en-US" altLang="zh-CN" smtClean="0">
                <a:solidFill>
                  <a:srgbClr val="FF0000"/>
                </a:solidFill>
              </a:rPr>
              <a:t>	D</a:t>
            </a:r>
            <a:r>
              <a:rPr lang="zh-CN" altLang="en-US" smtClean="0">
                <a:solidFill>
                  <a:srgbClr val="FF0000"/>
                </a:solidFill>
              </a:rPr>
              <a:t>．</a:t>
            </a:r>
            <a:r>
              <a:rPr lang="en-US" altLang="zh-CN" smtClean="0">
                <a:solidFill>
                  <a:srgbClr val="FF0000"/>
                </a:solidFill>
              </a:rPr>
              <a:t>afedcb</a:t>
            </a:r>
            <a:endParaRPr lang="zh-CN" altLang="en-US" smtClean="0">
              <a:solidFill>
                <a:srgbClr val="FF0000"/>
              </a:solidFill>
            </a:endParaRPr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8BDF4CE-598B-4A67-8BF3-72E78F1AF9DF}" type="slidenum">
              <a:rPr lang="en-US" altLang="en-US" smtClean="0">
                <a:ea typeface="宋体" pitchFamily="2" charset="-122"/>
              </a:rPr>
              <a:pPr/>
              <a:t>59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抽象数据类型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 smtClean="0"/>
              <a:t>抽象数据类型</a:t>
            </a:r>
            <a:r>
              <a:rPr lang="en-US" altLang="zh-CN" sz="2400" i="1" smtClean="0">
                <a:solidFill>
                  <a:srgbClr val="FF0000"/>
                </a:solidFill>
              </a:rPr>
              <a:t>Stack</a:t>
            </a:r>
            <a:r>
              <a:rPr lang="en-US" altLang="zh-CN" sz="2400" smtClean="0"/>
              <a:t>{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smtClean="0"/>
              <a:t>实例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smtClean="0"/>
              <a:t>	</a:t>
            </a:r>
            <a:r>
              <a:rPr lang="zh-CN" altLang="en-US" sz="2400" smtClean="0">
                <a:solidFill>
                  <a:srgbClr val="0000CC"/>
                </a:solidFill>
              </a:rPr>
              <a:t>元素线性表，栈底，栈顶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smtClean="0"/>
              <a:t>操作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i="1" smtClean="0"/>
              <a:t>	</a:t>
            </a:r>
            <a:r>
              <a:rPr lang="en-US" altLang="zh-CN" sz="2400" i="1" smtClean="0"/>
              <a:t>Create</a:t>
            </a:r>
            <a:r>
              <a:rPr lang="en-US" altLang="zh-CN" sz="2400" smtClean="0"/>
              <a:t>()</a:t>
            </a:r>
            <a:r>
              <a:rPr lang="zh-CN" altLang="en-US" sz="2400" smtClean="0"/>
              <a:t>：创建一个空的堆栈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i="1" smtClean="0"/>
              <a:t>	</a:t>
            </a:r>
            <a:r>
              <a:rPr lang="en-US" altLang="zh-CN" sz="2400" i="1" smtClean="0"/>
              <a:t>IsEmpty</a:t>
            </a:r>
            <a:r>
              <a:rPr lang="en-US" altLang="zh-CN" sz="2400" smtClean="0"/>
              <a:t>()</a:t>
            </a:r>
            <a:r>
              <a:rPr lang="zh-CN" altLang="en-US" sz="2400" smtClean="0"/>
              <a:t>：如果堆栈为空，则返回</a:t>
            </a:r>
            <a:r>
              <a:rPr lang="en-US" altLang="zh-CN" sz="2400" smtClean="0"/>
              <a:t>true</a:t>
            </a:r>
            <a:r>
              <a:rPr lang="zh-CN" altLang="en-US" sz="2400" smtClean="0"/>
              <a:t>，否则返回</a:t>
            </a:r>
            <a:r>
              <a:rPr lang="en-US" altLang="zh-CN" sz="2400" smtClean="0"/>
              <a:t>false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i="1" smtClean="0"/>
              <a:t>	</a:t>
            </a:r>
            <a:r>
              <a:rPr lang="en-US" altLang="zh-CN" sz="2400" i="1" smtClean="0">
                <a:solidFill>
                  <a:srgbClr val="0000CC"/>
                </a:solidFill>
              </a:rPr>
              <a:t>IsFull</a:t>
            </a:r>
            <a:r>
              <a:rPr lang="en-US" altLang="zh-CN" sz="2400" smtClean="0">
                <a:solidFill>
                  <a:srgbClr val="0000CC"/>
                </a:solidFill>
              </a:rPr>
              <a:t>()</a:t>
            </a:r>
            <a:r>
              <a:rPr lang="zh-CN" altLang="en-US" sz="2400" smtClean="0"/>
              <a:t>：如果堆栈满，则返回</a:t>
            </a:r>
            <a:r>
              <a:rPr lang="en-US" altLang="zh-CN" sz="2400" smtClean="0"/>
              <a:t>true</a:t>
            </a:r>
            <a:r>
              <a:rPr lang="zh-CN" altLang="en-US" sz="2400" smtClean="0"/>
              <a:t>，否则返回</a:t>
            </a:r>
            <a:r>
              <a:rPr lang="en-US" altLang="zh-CN" sz="2400" smtClean="0"/>
              <a:t>false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i="1" smtClean="0"/>
              <a:t>	</a:t>
            </a:r>
            <a:r>
              <a:rPr lang="en-US" altLang="zh-CN" sz="2400" i="1" smtClean="0">
                <a:solidFill>
                  <a:srgbClr val="0000CC"/>
                </a:solidFill>
              </a:rPr>
              <a:t>Top</a:t>
            </a:r>
            <a:r>
              <a:rPr lang="en-US" altLang="zh-CN" sz="2400" smtClean="0">
                <a:solidFill>
                  <a:srgbClr val="0000CC"/>
                </a:solidFill>
              </a:rPr>
              <a:t>()</a:t>
            </a:r>
            <a:r>
              <a:rPr lang="zh-CN" altLang="en-US" sz="2400" smtClean="0"/>
              <a:t>：返回栈顶元素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i="1" smtClean="0"/>
              <a:t>	</a:t>
            </a:r>
            <a:r>
              <a:rPr lang="en-US" altLang="zh-CN" sz="2400" i="1" smtClean="0">
                <a:solidFill>
                  <a:srgbClr val="0000CC"/>
                </a:solidFill>
              </a:rPr>
              <a:t>Push</a:t>
            </a:r>
            <a:r>
              <a:rPr lang="en-US" altLang="zh-CN" sz="2400" smtClean="0">
                <a:solidFill>
                  <a:srgbClr val="0000CC"/>
                </a:solidFill>
              </a:rPr>
              <a:t>(</a:t>
            </a:r>
            <a:r>
              <a:rPr lang="en-US" altLang="zh-CN" sz="2400" i="1" smtClean="0">
                <a:solidFill>
                  <a:srgbClr val="0000CC"/>
                </a:solidFill>
              </a:rPr>
              <a:t>x</a:t>
            </a:r>
            <a:r>
              <a:rPr lang="en-US" altLang="zh-CN" sz="2400" smtClean="0">
                <a:solidFill>
                  <a:srgbClr val="0000CC"/>
                </a:solidFill>
              </a:rPr>
              <a:t>)</a:t>
            </a:r>
            <a:r>
              <a:rPr lang="zh-CN" altLang="en-US" sz="2400" smtClean="0"/>
              <a:t>：向堆栈中添加元素</a:t>
            </a:r>
            <a:r>
              <a:rPr lang="en-US" altLang="zh-CN" sz="2400" i="1" smtClean="0"/>
              <a:t>x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i="1" smtClean="0"/>
              <a:t>	</a:t>
            </a:r>
            <a:r>
              <a:rPr lang="en-US" altLang="zh-CN" sz="2400" i="1" smtClean="0">
                <a:solidFill>
                  <a:srgbClr val="0000CC"/>
                </a:solidFill>
              </a:rPr>
              <a:t>Pop</a:t>
            </a:r>
            <a:r>
              <a:rPr lang="en-US" altLang="zh-CN" sz="2400" smtClean="0">
                <a:solidFill>
                  <a:srgbClr val="0000CC"/>
                </a:solidFill>
              </a:rPr>
              <a:t>(</a:t>
            </a:r>
            <a:r>
              <a:rPr lang="en-US" altLang="zh-CN" sz="2400" i="1" smtClean="0">
                <a:solidFill>
                  <a:srgbClr val="0000CC"/>
                </a:solidFill>
              </a:rPr>
              <a:t>x</a:t>
            </a:r>
            <a:r>
              <a:rPr lang="en-US" altLang="zh-CN" sz="2400" smtClean="0">
                <a:solidFill>
                  <a:srgbClr val="0000CC"/>
                </a:solidFill>
              </a:rPr>
              <a:t>)</a:t>
            </a:r>
            <a:r>
              <a:rPr lang="zh-CN" altLang="en-US" sz="2400" smtClean="0"/>
              <a:t>：删除栈顶元素，并将它传递给</a:t>
            </a:r>
            <a:r>
              <a:rPr lang="en-US" altLang="zh-CN" sz="2400" i="1" smtClean="0"/>
              <a:t>x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smtClean="0"/>
              <a:t>}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EA427AF-BC6B-4333-9BFC-BB2CE6D0D287}" type="slidenum">
              <a:rPr lang="en-US" altLang="en-US" smtClean="0">
                <a:ea typeface="宋体" pitchFamily="2" charset="-122"/>
              </a:rPr>
              <a:pPr/>
              <a:t>6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</a:p>
        </p:txBody>
      </p:sp>
      <p:sp>
        <p:nvSpPr>
          <p:cNvPr id="819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/>
              <a:t>S</a:t>
            </a:r>
            <a:r>
              <a:rPr lang="zh-CN" altLang="en-US" smtClean="0"/>
              <a:t>表示进栈操作，用</a:t>
            </a:r>
            <a:r>
              <a:rPr lang="en-US" altLang="zh-CN" smtClean="0"/>
              <a:t>X</a:t>
            </a:r>
            <a:r>
              <a:rPr lang="zh-CN" altLang="en-US" smtClean="0"/>
              <a:t>表示出栈操作，若元素的进栈顺序是</a:t>
            </a:r>
            <a:r>
              <a:rPr lang="en-US" altLang="zh-CN" smtClean="0"/>
              <a:t>1234</a:t>
            </a:r>
            <a:r>
              <a:rPr lang="zh-CN" altLang="en-US" smtClean="0"/>
              <a:t>，为了得到出栈顺序</a:t>
            </a:r>
            <a:r>
              <a:rPr lang="en-US" altLang="zh-CN" smtClean="0"/>
              <a:t>1342</a:t>
            </a:r>
            <a:r>
              <a:rPr lang="zh-CN" altLang="en-US" smtClean="0"/>
              <a:t>，相应的</a:t>
            </a:r>
            <a:r>
              <a:rPr lang="en-US" altLang="zh-CN" smtClean="0"/>
              <a:t>S</a:t>
            </a:r>
            <a:r>
              <a:rPr lang="zh-CN" altLang="en-US" smtClean="0"/>
              <a:t>和</a:t>
            </a:r>
            <a:r>
              <a:rPr lang="en-US" altLang="zh-CN" smtClean="0"/>
              <a:t>X</a:t>
            </a:r>
            <a:r>
              <a:rPr lang="zh-CN" altLang="en-US" smtClean="0"/>
              <a:t>的操作序列为</a:t>
            </a:r>
            <a:r>
              <a:rPr lang="en-US" altLang="zh-CN" smtClean="0"/>
              <a:t>________</a:t>
            </a:r>
            <a:r>
              <a:rPr lang="zh-CN" altLang="en-US" smtClean="0"/>
              <a:t>。</a:t>
            </a: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	</a:t>
            </a:r>
            <a:r>
              <a:rPr lang="en-US" altLang="zh-CN" smtClean="0">
                <a:solidFill>
                  <a:srgbClr val="FF0000"/>
                </a:solidFill>
              </a:rPr>
              <a:t>A.  SXSXSSXX</a:t>
            </a:r>
          </a:p>
          <a:p>
            <a:pPr>
              <a:buFontTx/>
              <a:buNone/>
            </a:pPr>
            <a:r>
              <a:rPr lang="en-US" altLang="zh-CN" smtClean="0">
                <a:solidFill>
                  <a:srgbClr val="FF0000"/>
                </a:solidFill>
              </a:rPr>
              <a:t>	B.  SSSXXSXX</a:t>
            </a:r>
          </a:p>
          <a:p>
            <a:pPr>
              <a:buFontTx/>
              <a:buNone/>
            </a:pPr>
            <a:r>
              <a:rPr lang="en-US" altLang="zh-CN" smtClean="0">
                <a:solidFill>
                  <a:srgbClr val="FF0000"/>
                </a:solidFill>
              </a:rPr>
              <a:t>	C.  SXSSXXSX</a:t>
            </a:r>
          </a:p>
          <a:p>
            <a:pPr>
              <a:buFontTx/>
              <a:buNone/>
            </a:pPr>
            <a:r>
              <a:rPr lang="en-US" altLang="zh-CN" smtClean="0">
                <a:solidFill>
                  <a:srgbClr val="FF0000"/>
                </a:solidFill>
              </a:rPr>
              <a:t>	D.  SXSSXSXX</a:t>
            </a:r>
            <a:endParaRPr lang="zh-CN" altLang="en-US" smtClean="0">
              <a:solidFill>
                <a:srgbClr val="FF0000"/>
              </a:solidFill>
            </a:endParaRPr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0105D8D-284D-4C19-8A3F-D8B6BE6A59D1}" type="slidenum">
              <a:rPr lang="en-US" altLang="en-US" smtClean="0">
                <a:ea typeface="宋体" pitchFamily="2" charset="-122"/>
              </a:rPr>
              <a:pPr/>
              <a:t>60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</a:p>
        </p:txBody>
      </p:sp>
      <p:sp>
        <p:nvSpPr>
          <p:cNvPr id="829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已知一个栈的进栈序列为</a:t>
            </a:r>
            <a:r>
              <a:rPr lang="en-US" altLang="zh-CN" i="1" smtClean="0"/>
              <a:t>p</a:t>
            </a:r>
            <a:r>
              <a:rPr lang="en-US" altLang="zh-CN" i="1" baseline="-25000" smtClean="0"/>
              <a:t>1</a:t>
            </a:r>
            <a:r>
              <a:rPr lang="en-US" altLang="zh-CN" smtClean="0"/>
              <a:t>,</a:t>
            </a:r>
            <a:r>
              <a:rPr lang="en-US" altLang="zh-CN" i="1" smtClean="0"/>
              <a:t>p</a:t>
            </a:r>
            <a:r>
              <a:rPr lang="en-US" altLang="zh-CN" i="1" baseline="-25000" smtClean="0"/>
              <a:t>2</a:t>
            </a:r>
            <a:r>
              <a:rPr lang="en-US" altLang="zh-CN" smtClean="0"/>
              <a:t>,</a:t>
            </a:r>
            <a:r>
              <a:rPr lang="en-US" altLang="zh-CN" i="1" smtClean="0"/>
              <a:t>p</a:t>
            </a:r>
            <a:r>
              <a:rPr lang="en-US" altLang="zh-CN" i="1" baseline="-25000" smtClean="0"/>
              <a:t>3</a:t>
            </a:r>
            <a:r>
              <a:rPr lang="en-US" altLang="zh-CN" smtClean="0"/>
              <a:t>,…,</a:t>
            </a:r>
            <a:r>
              <a:rPr lang="en-US" altLang="zh-CN" i="1" smtClean="0"/>
              <a:t>p</a:t>
            </a:r>
            <a:r>
              <a:rPr lang="en-US" altLang="zh-CN" i="1" baseline="-25000" smtClean="0"/>
              <a:t>n</a:t>
            </a:r>
            <a:r>
              <a:rPr lang="zh-CN" altLang="en-US" smtClean="0"/>
              <a:t>，其输出序列是</a:t>
            </a:r>
            <a:r>
              <a:rPr lang="en-US" altLang="zh-CN" smtClean="0"/>
              <a:t>1,2,3,…,n</a:t>
            </a:r>
            <a:r>
              <a:rPr lang="zh-CN" altLang="en-US" smtClean="0"/>
              <a:t>。若</a:t>
            </a:r>
            <a:r>
              <a:rPr lang="en-US" altLang="zh-CN" i="1" smtClean="0"/>
              <a:t>p</a:t>
            </a:r>
            <a:r>
              <a:rPr lang="en-US" altLang="zh-CN" i="1" baseline="-25000" smtClean="0"/>
              <a:t>3 </a:t>
            </a:r>
            <a:r>
              <a:rPr lang="en-US" altLang="zh-CN" smtClean="0"/>
              <a:t>=1</a:t>
            </a:r>
            <a:r>
              <a:rPr lang="zh-CN" altLang="en-US" smtClean="0"/>
              <a:t>，则</a:t>
            </a:r>
            <a:r>
              <a:rPr lang="en-US" altLang="zh-CN" i="1" smtClean="0"/>
              <a:t>p</a:t>
            </a:r>
            <a:r>
              <a:rPr lang="en-US" altLang="zh-CN" i="1" baseline="-25000" smtClean="0"/>
              <a:t>1</a:t>
            </a:r>
            <a:r>
              <a:rPr lang="zh-CN" altLang="en-US" smtClean="0"/>
              <a:t>的值</a:t>
            </a:r>
            <a:r>
              <a:rPr lang="en-US" altLang="zh-CN" smtClean="0"/>
              <a:t>________</a:t>
            </a:r>
            <a:r>
              <a:rPr lang="zh-CN" altLang="en-US" smtClean="0"/>
              <a:t>。</a:t>
            </a: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	</a:t>
            </a:r>
            <a:r>
              <a:rPr lang="en-US" altLang="zh-CN" smtClean="0">
                <a:solidFill>
                  <a:srgbClr val="FF0000"/>
                </a:solidFill>
              </a:rPr>
              <a:t>A.  </a:t>
            </a:r>
            <a:r>
              <a:rPr lang="zh-CN" altLang="en-US" smtClean="0">
                <a:solidFill>
                  <a:srgbClr val="FF0000"/>
                </a:solidFill>
              </a:rPr>
              <a:t>一定是</a:t>
            </a:r>
            <a:r>
              <a:rPr lang="en-US" altLang="zh-CN" smtClean="0">
                <a:solidFill>
                  <a:srgbClr val="FF0000"/>
                </a:solidFill>
              </a:rPr>
              <a:t>2</a:t>
            </a:r>
          </a:p>
          <a:p>
            <a:pPr>
              <a:buFontTx/>
              <a:buNone/>
            </a:pPr>
            <a:r>
              <a:rPr lang="en-US" altLang="zh-CN" smtClean="0">
                <a:solidFill>
                  <a:srgbClr val="FF0000"/>
                </a:solidFill>
              </a:rPr>
              <a:t>	B.  </a:t>
            </a:r>
            <a:r>
              <a:rPr lang="zh-CN" altLang="en-US" smtClean="0">
                <a:solidFill>
                  <a:srgbClr val="FF0000"/>
                </a:solidFill>
              </a:rPr>
              <a:t>可能是</a:t>
            </a:r>
            <a:r>
              <a:rPr lang="en-US" altLang="zh-CN" smtClean="0">
                <a:solidFill>
                  <a:srgbClr val="FF0000"/>
                </a:solidFill>
              </a:rPr>
              <a:t>2</a:t>
            </a:r>
          </a:p>
          <a:p>
            <a:pPr>
              <a:buFontTx/>
              <a:buNone/>
            </a:pPr>
            <a:r>
              <a:rPr lang="en-US" altLang="zh-CN" smtClean="0">
                <a:solidFill>
                  <a:srgbClr val="FF0000"/>
                </a:solidFill>
              </a:rPr>
              <a:t>	C.  </a:t>
            </a:r>
            <a:r>
              <a:rPr lang="zh-CN" altLang="en-US" smtClean="0">
                <a:solidFill>
                  <a:srgbClr val="FF0000"/>
                </a:solidFill>
              </a:rPr>
              <a:t>不可能是</a:t>
            </a:r>
            <a:r>
              <a:rPr lang="en-US" altLang="zh-CN" smtClean="0">
                <a:solidFill>
                  <a:srgbClr val="FF0000"/>
                </a:solidFill>
              </a:rPr>
              <a:t>2</a:t>
            </a:r>
          </a:p>
          <a:p>
            <a:pPr>
              <a:buFontTx/>
              <a:buNone/>
            </a:pPr>
            <a:r>
              <a:rPr lang="en-US" altLang="zh-CN" smtClean="0">
                <a:solidFill>
                  <a:srgbClr val="FF0000"/>
                </a:solidFill>
              </a:rPr>
              <a:t>	D.  </a:t>
            </a:r>
            <a:r>
              <a:rPr lang="zh-CN" altLang="en-US" smtClean="0">
                <a:solidFill>
                  <a:srgbClr val="FF0000"/>
                </a:solidFill>
              </a:rPr>
              <a:t>一定是</a:t>
            </a:r>
            <a:r>
              <a:rPr lang="en-US" altLang="zh-CN" smtClean="0">
                <a:solidFill>
                  <a:srgbClr val="FF0000"/>
                </a:solidFill>
              </a:rPr>
              <a:t>3</a:t>
            </a:r>
            <a:endParaRPr lang="zh-CN" altLang="en-US" smtClean="0">
              <a:solidFill>
                <a:srgbClr val="FF0000"/>
              </a:solidFill>
            </a:endParaRPr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D999543-FC1B-47C2-8327-AA4241BF0A01}" type="slidenum">
              <a:rPr lang="en-US" altLang="en-US" smtClean="0">
                <a:ea typeface="宋体" pitchFamily="2" charset="-122"/>
              </a:rPr>
              <a:pPr/>
              <a:t>61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</a:p>
        </p:txBody>
      </p:sp>
      <p:sp>
        <p:nvSpPr>
          <p:cNvPr id="839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若一个栈的输入序列为</a:t>
            </a:r>
            <a:r>
              <a:rPr lang="en-US" altLang="zh-CN" smtClean="0"/>
              <a:t>1,2</a:t>
            </a:r>
            <a:r>
              <a:rPr lang="zh-CN" altLang="en-US" smtClean="0"/>
              <a:t>，</a:t>
            </a:r>
            <a:r>
              <a:rPr lang="en-US" altLang="zh-CN" smtClean="0"/>
              <a:t>……</a:t>
            </a:r>
            <a:r>
              <a:rPr lang="zh-CN" altLang="en-US" smtClean="0"/>
              <a:t>，</a:t>
            </a:r>
            <a:r>
              <a:rPr lang="en-US" altLang="zh-CN" smtClean="0"/>
              <a:t>n</a:t>
            </a:r>
            <a:r>
              <a:rPr lang="zh-CN" altLang="en-US" smtClean="0"/>
              <a:t>，输出序列的第一个元素是</a:t>
            </a:r>
            <a:r>
              <a:rPr lang="en-US" altLang="zh-CN" smtClean="0"/>
              <a:t>n</a:t>
            </a:r>
            <a:r>
              <a:rPr lang="zh-CN" altLang="en-US" smtClean="0"/>
              <a:t>，则第</a:t>
            </a:r>
            <a:r>
              <a:rPr lang="en-US" altLang="zh-CN" smtClean="0"/>
              <a:t>i</a:t>
            </a:r>
            <a:r>
              <a:rPr lang="zh-CN" altLang="en-US" smtClean="0"/>
              <a:t>个输出元素是什么？</a:t>
            </a:r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44328BD-DC46-4B74-900B-90445C95E852}" type="slidenum">
              <a:rPr lang="en-US" altLang="en-US" smtClean="0">
                <a:ea typeface="宋体" pitchFamily="2" charset="-122"/>
              </a:rPr>
              <a:pPr/>
              <a:t>62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我们学习了：</a:t>
            </a:r>
          </a:p>
        </p:txBody>
      </p:sp>
      <p:sp>
        <p:nvSpPr>
          <p:cNvPr id="849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堆栈的定义和操作方式</a:t>
            </a:r>
            <a:endParaRPr lang="en-US" altLang="zh-CN" smtClean="0"/>
          </a:p>
          <a:p>
            <a:r>
              <a:rPr lang="zh-CN" altLang="en-US" smtClean="0"/>
              <a:t>堆栈的两种存储形式</a:t>
            </a:r>
            <a:endParaRPr lang="en-US" altLang="zh-CN" smtClean="0"/>
          </a:p>
          <a:p>
            <a:pPr lvl="1"/>
            <a:r>
              <a:rPr lang="zh-CN" altLang="en-US" smtClean="0"/>
              <a:t>顺序、链表</a:t>
            </a:r>
            <a:endParaRPr lang="en-US" altLang="zh-CN" smtClean="0"/>
          </a:p>
          <a:p>
            <a:r>
              <a:rPr lang="zh-CN" altLang="en-US" smtClean="0"/>
              <a:t>堆栈的典型应用</a:t>
            </a:r>
            <a:endParaRPr lang="en-US" altLang="zh-CN" smtClean="0"/>
          </a:p>
          <a:p>
            <a:pPr lvl="1"/>
            <a:r>
              <a:rPr lang="zh-CN" altLang="en-US" smtClean="0"/>
              <a:t>括号匹配、车厢重排</a:t>
            </a:r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4FF0AA4-23D8-45B7-A570-57EBC622F80B}" type="slidenum">
              <a:rPr lang="en-US" altLang="en-US" smtClean="0">
                <a:ea typeface="宋体" pitchFamily="2" charset="-122"/>
              </a:rPr>
              <a:pPr/>
              <a:t>63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队列定义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2"/>
                </a:solidFill>
              </a:rPr>
              <a:t>队列</a:t>
            </a:r>
            <a:r>
              <a:rPr lang="zh-CN" altLang="en-US" smtClean="0"/>
              <a:t>（</a:t>
            </a:r>
            <a:r>
              <a:rPr lang="en-US" altLang="zh-CN" smtClean="0">
                <a:solidFill>
                  <a:schemeClr val="hlink"/>
                </a:solidFill>
              </a:rPr>
              <a:t>queue</a:t>
            </a:r>
            <a:r>
              <a:rPr lang="zh-CN" altLang="en-US" smtClean="0"/>
              <a:t>）是一个线性表，</a:t>
            </a:r>
            <a:br>
              <a:rPr lang="zh-CN" altLang="en-US" smtClean="0"/>
            </a:br>
            <a:r>
              <a:rPr lang="zh-CN" altLang="en-US" smtClean="0"/>
              <a:t>插入和删除操作分别在表的不同端进行。</a:t>
            </a:r>
            <a:br>
              <a:rPr lang="zh-CN" altLang="en-US" smtClean="0"/>
            </a:br>
            <a:r>
              <a:rPr lang="zh-CN" altLang="en-US" smtClean="0"/>
              <a:t>添加新元素的那一端被称为</a:t>
            </a:r>
            <a:r>
              <a:rPr lang="zh-CN" altLang="en-US" smtClean="0">
                <a:solidFill>
                  <a:schemeClr val="tx2"/>
                </a:solidFill>
              </a:rPr>
              <a:t>队尾</a:t>
            </a:r>
            <a:r>
              <a:rPr lang="en-US" altLang="zh-CN" smtClean="0"/>
              <a:t>(</a:t>
            </a:r>
            <a:r>
              <a:rPr lang="en-US" altLang="zh-CN" smtClean="0">
                <a:solidFill>
                  <a:schemeClr val="hlink"/>
                </a:solidFill>
              </a:rPr>
              <a:t>rear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br>
              <a:rPr lang="zh-CN" altLang="en-US" smtClean="0"/>
            </a:br>
            <a:r>
              <a:rPr lang="zh-CN" altLang="en-US" smtClean="0"/>
              <a:t>而删除元素的那一端被称为</a:t>
            </a:r>
            <a:r>
              <a:rPr lang="zh-CN" altLang="en-US" smtClean="0">
                <a:solidFill>
                  <a:schemeClr val="tx2"/>
                </a:solidFill>
              </a:rPr>
              <a:t>队首</a:t>
            </a:r>
            <a:r>
              <a:rPr lang="en-US" altLang="zh-CN" smtClean="0"/>
              <a:t>(</a:t>
            </a:r>
            <a:r>
              <a:rPr lang="en-US" altLang="zh-CN" smtClean="0">
                <a:solidFill>
                  <a:schemeClr val="hlink"/>
                </a:solidFill>
              </a:rPr>
              <a:t>front</a:t>
            </a:r>
            <a:r>
              <a:rPr lang="en-US" altLang="zh-CN" smtClean="0"/>
              <a:t>)</a:t>
            </a:r>
          </a:p>
          <a:p>
            <a:r>
              <a:rPr lang="en-US" altLang="zh-CN" smtClean="0"/>
              <a:t>FIFO  </a:t>
            </a:r>
            <a:r>
              <a:rPr lang="en-US" altLang="zh-CN" sz="2000" smtClean="0"/>
              <a:t>First in, First out</a:t>
            </a:r>
          </a:p>
        </p:txBody>
      </p:sp>
      <p:graphicFrame>
        <p:nvGraphicFramePr>
          <p:cNvPr id="1001505" name="Group 33"/>
          <p:cNvGraphicFramePr>
            <a:graphicFrameLocks noGrp="1"/>
          </p:cNvGraphicFramePr>
          <p:nvPr/>
        </p:nvGraphicFramePr>
        <p:xfrm>
          <a:off x="1524000" y="5181600"/>
          <a:ext cx="6096000" cy="51816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6026" name="Text Box 32"/>
          <p:cNvSpPr txBox="1">
            <a:spLocks noChangeArrowheads="1"/>
          </p:cNvSpPr>
          <p:nvPr/>
        </p:nvSpPr>
        <p:spPr bwMode="ltGray">
          <a:xfrm>
            <a:off x="1704975" y="41148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front</a:t>
            </a:r>
          </a:p>
        </p:txBody>
      </p:sp>
      <p:sp>
        <p:nvSpPr>
          <p:cNvPr id="86027" name="Line 34"/>
          <p:cNvSpPr>
            <a:spLocks noChangeShapeType="1"/>
          </p:cNvSpPr>
          <p:nvPr/>
        </p:nvSpPr>
        <p:spPr bwMode="ltGray">
          <a:xfrm>
            <a:off x="2133600" y="4495800"/>
            <a:ext cx="0" cy="685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8" name="Text Box 35"/>
          <p:cNvSpPr txBox="1">
            <a:spLocks noChangeArrowheads="1"/>
          </p:cNvSpPr>
          <p:nvPr/>
        </p:nvSpPr>
        <p:spPr bwMode="ltGray">
          <a:xfrm>
            <a:off x="4114800" y="41148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rear</a:t>
            </a:r>
          </a:p>
        </p:txBody>
      </p:sp>
      <p:sp>
        <p:nvSpPr>
          <p:cNvPr id="86029" name="Line 36"/>
          <p:cNvSpPr>
            <a:spLocks noChangeShapeType="1"/>
          </p:cNvSpPr>
          <p:nvPr/>
        </p:nvSpPr>
        <p:spPr bwMode="ltGray">
          <a:xfrm>
            <a:off x="4543425" y="4495800"/>
            <a:ext cx="0" cy="685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5181600" y="5638800"/>
            <a:ext cx="1219200" cy="979488"/>
            <a:chOff x="3312" y="3504"/>
            <a:chExt cx="768" cy="617"/>
          </a:xfrm>
        </p:grpSpPr>
        <p:sp>
          <p:nvSpPr>
            <p:cNvPr id="86046" name="Text Box 37"/>
            <p:cNvSpPr txBox="1">
              <a:spLocks noChangeArrowheads="1"/>
            </p:cNvSpPr>
            <p:nvPr/>
          </p:nvSpPr>
          <p:spPr bwMode="ltGray">
            <a:xfrm>
              <a:off x="3312" y="3888"/>
              <a:ext cx="76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Add ’D’</a:t>
              </a:r>
            </a:p>
          </p:txBody>
        </p:sp>
        <p:sp>
          <p:nvSpPr>
            <p:cNvPr id="86047" name="Line 38"/>
            <p:cNvSpPr>
              <a:spLocks noChangeShapeType="1"/>
            </p:cNvSpPr>
            <p:nvPr/>
          </p:nvSpPr>
          <p:spPr bwMode="ltGray">
            <a:xfrm flipV="1">
              <a:off x="3678" y="3504"/>
              <a:ext cx="0" cy="43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1524000" y="5638800"/>
            <a:ext cx="1219200" cy="979488"/>
            <a:chOff x="960" y="3552"/>
            <a:chExt cx="768" cy="617"/>
          </a:xfrm>
        </p:grpSpPr>
        <p:sp>
          <p:nvSpPr>
            <p:cNvPr id="86044" name="Text Box 47"/>
            <p:cNvSpPr txBox="1">
              <a:spLocks noChangeArrowheads="1"/>
            </p:cNvSpPr>
            <p:nvPr/>
          </p:nvSpPr>
          <p:spPr bwMode="ltGray">
            <a:xfrm>
              <a:off x="960" y="3936"/>
              <a:ext cx="76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Delete</a:t>
              </a:r>
            </a:p>
          </p:txBody>
        </p:sp>
        <p:sp>
          <p:nvSpPr>
            <p:cNvPr id="86045" name="Line 48"/>
            <p:cNvSpPr>
              <a:spLocks noChangeShapeType="1"/>
            </p:cNvSpPr>
            <p:nvPr/>
          </p:nvSpPr>
          <p:spPr bwMode="ltGray">
            <a:xfrm flipV="1">
              <a:off x="1326" y="3552"/>
              <a:ext cx="0" cy="43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1676400" y="4114800"/>
            <a:ext cx="2133600" cy="2667000"/>
            <a:chOff x="1056" y="2592"/>
            <a:chExt cx="1344" cy="1680"/>
          </a:xfrm>
        </p:grpSpPr>
        <p:sp>
          <p:nvSpPr>
            <p:cNvPr id="86040" name="Text Box 49"/>
            <p:cNvSpPr txBox="1">
              <a:spLocks noChangeArrowheads="1"/>
            </p:cNvSpPr>
            <p:nvPr/>
          </p:nvSpPr>
          <p:spPr bwMode="ltGray">
            <a:xfrm>
              <a:off x="1824" y="2592"/>
              <a:ext cx="57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front</a:t>
              </a:r>
            </a:p>
          </p:txBody>
        </p:sp>
        <p:sp>
          <p:nvSpPr>
            <p:cNvPr id="86041" name="Line 50"/>
            <p:cNvSpPr>
              <a:spLocks noChangeShapeType="1"/>
            </p:cNvSpPr>
            <p:nvPr/>
          </p:nvSpPr>
          <p:spPr bwMode="ltGray">
            <a:xfrm>
              <a:off x="2094" y="2832"/>
              <a:ext cx="0" cy="43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42" name="Text Box 51"/>
            <p:cNvSpPr txBox="1">
              <a:spLocks noChangeArrowheads="1"/>
            </p:cNvSpPr>
            <p:nvPr/>
          </p:nvSpPr>
          <p:spPr bwMode="ltGray">
            <a:xfrm>
              <a:off x="1104" y="2640"/>
              <a:ext cx="480" cy="6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FF0000"/>
                </a:solidFill>
              </a:endParaRPr>
            </a:p>
          </p:txBody>
        </p:sp>
        <p:sp>
          <p:nvSpPr>
            <p:cNvPr id="86043" name="Text Box 52"/>
            <p:cNvSpPr txBox="1">
              <a:spLocks noChangeArrowheads="1"/>
            </p:cNvSpPr>
            <p:nvPr/>
          </p:nvSpPr>
          <p:spPr bwMode="ltGray">
            <a:xfrm>
              <a:off x="1056" y="3312"/>
              <a:ext cx="576" cy="9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59"/>
          <p:cNvGrpSpPr>
            <a:grpSpLocks/>
          </p:cNvGrpSpPr>
          <p:nvPr/>
        </p:nvGrpSpPr>
        <p:grpSpPr bwMode="auto">
          <a:xfrm>
            <a:off x="4191000" y="4114800"/>
            <a:ext cx="2133600" cy="2609850"/>
            <a:chOff x="2640" y="2592"/>
            <a:chExt cx="1344" cy="1644"/>
          </a:xfrm>
        </p:grpSpPr>
        <p:sp>
          <p:nvSpPr>
            <p:cNvPr id="86035" name="Text Box 40"/>
            <p:cNvSpPr txBox="1">
              <a:spLocks noChangeArrowheads="1"/>
            </p:cNvSpPr>
            <p:nvPr/>
          </p:nvSpPr>
          <p:spPr bwMode="ltGray">
            <a:xfrm>
              <a:off x="3360" y="2592"/>
              <a:ext cx="57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rear</a:t>
              </a:r>
            </a:p>
          </p:txBody>
        </p:sp>
        <p:sp>
          <p:nvSpPr>
            <p:cNvPr id="86036" name="Line 41"/>
            <p:cNvSpPr>
              <a:spLocks noChangeShapeType="1"/>
            </p:cNvSpPr>
            <p:nvPr/>
          </p:nvSpPr>
          <p:spPr bwMode="ltGray">
            <a:xfrm>
              <a:off x="3630" y="2832"/>
              <a:ext cx="0" cy="43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37" name="Text Box 43"/>
            <p:cNvSpPr txBox="1">
              <a:spLocks noChangeArrowheads="1"/>
            </p:cNvSpPr>
            <p:nvPr/>
          </p:nvSpPr>
          <p:spPr bwMode="ltGray">
            <a:xfrm>
              <a:off x="2640" y="2640"/>
              <a:ext cx="432" cy="62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FF0000"/>
                </a:solidFill>
              </a:endParaRPr>
            </a:p>
          </p:txBody>
        </p:sp>
        <p:sp>
          <p:nvSpPr>
            <p:cNvPr id="86038" name="Rectangle 44"/>
            <p:cNvSpPr>
              <a:spLocks noChangeArrowheads="1"/>
            </p:cNvSpPr>
            <p:nvPr/>
          </p:nvSpPr>
          <p:spPr bwMode="ltGray">
            <a:xfrm>
              <a:off x="3504" y="3273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6039" name="Text Box 53"/>
            <p:cNvSpPr txBox="1">
              <a:spLocks noChangeArrowheads="1"/>
            </p:cNvSpPr>
            <p:nvPr/>
          </p:nvSpPr>
          <p:spPr bwMode="ltGray">
            <a:xfrm>
              <a:off x="3312" y="3564"/>
              <a:ext cx="672" cy="6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FF0000"/>
                </a:solidFill>
              </a:endParaRPr>
            </a:p>
          </p:txBody>
        </p:sp>
      </p:grpSp>
      <p:sp>
        <p:nvSpPr>
          <p:cNvPr id="8603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D979C47-726E-46B2-A8CC-726AA9441E4F}" type="slidenum">
              <a:rPr lang="en-US" altLang="en-US" smtClean="0">
                <a:ea typeface="宋体" pitchFamily="2" charset="-122"/>
              </a:rPr>
              <a:pPr/>
              <a:t>64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870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6E4DAC9-CC3D-46EB-BA48-5B39F680121B}" type="slidenum">
              <a:rPr lang="en-US" altLang="en-US" smtClean="0">
                <a:ea typeface="宋体" pitchFamily="2" charset="-122"/>
              </a:rPr>
              <a:pPr/>
              <a:t>65</a:t>
            </a:fld>
            <a:endParaRPr lang="en-US" altLang="en-US" smtClean="0">
              <a:ea typeface="宋体" pitchFamily="2" charset="-122"/>
            </a:endParaRPr>
          </a:p>
        </p:txBody>
      </p:sp>
      <p:pic>
        <p:nvPicPr>
          <p:cNvPr id="87045" name="Picture 2" descr="http://www.srxww.com/uploads/allimg/110119/12_110119085031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6288" y="200025"/>
            <a:ext cx="57150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6" name="Picture 4" descr="http://upload.hljtv.com/2011/1111/132100078982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" y="3070225"/>
            <a:ext cx="5380038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堆栈 </a:t>
            </a:r>
            <a:r>
              <a:rPr lang="en-US" altLang="zh-CN" smtClean="0"/>
              <a:t>VS </a:t>
            </a:r>
            <a:r>
              <a:rPr lang="zh-CN" altLang="en-US" smtClean="0"/>
              <a:t>队列</a:t>
            </a:r>
          </a:p>
        </p:txBody>
      </p:sp>
      <p:sp>
        <p:nvSpPr>
          <p:cNvPr id="8806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E96CDCB-5A0B-40EC-8272-27AC6985096A}" type="slidenum">
              <a:rPr lang="en-US" altLang="en-US" smtClean="0">
                <a:ea typeface="宋体" pitchFamily="2" charset="-122"/>
              </a:rPr>
              <a:pPr/>
              <a:t>66</a:t>
            </a:fld>
            <a:endParaRPr lang="en-US" altLang="en-US" smtClean="0"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522413" y="4684713"/>
            <a:ext cx="1255712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522413" y="4325938"/>
            <a:ext cx="1255712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522413" y="3967163"/>
            <a:ext cx="1255712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522413" y="3608388"/>
            <a:ext cx="1255712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522413" y="3249613"/>
            <a:ext cx="1255712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522413" y="2890838"/>
            <a:ext cx="1255712" cy="35877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522413" y="2532063"/>
            <a:ext cx="1255712" cy="35877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522413" y="2173288"/>
            <a:ext cx="1255712" cy="35877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88076" name="直接箭头连接符 13"/>
          <p:cNvCxnSpPr>
            <a:cxnSpLocks noChangeShapeType="1"/>
          </p:cNvCxnSpPr>
          <p:nvPr/>
        </p:nvCxnSpPr>
        <p:spPr bwMode="auto">
          <a:xfrm>
            <a:off x="804863" y="3429000"/>
            <a:ext cx="896937" cy="1588"/>
          </a:xfrm>
          <a:prstGeom prst="straightConnector1">
            <a:avLst/>
          </a:prstGeom>
          <a:noFill/>
          <a:ln w="9525" algn="ctr">
            <a:solidFill>
              <a:srgbClr val="0000CC"/>
            </a:solidFill>
            <a:round/>
            <a:headEnd/>
            <a:tailEnd type="arrow" w="med" len="med"/>
          </a:ln>
        </p:spPr>
      </p:cxnSp>
      <p:sp>
        <p:nvSpPr>
          <p:cNvPr id="88077" name="TextBox 14"/>
          <p:cNvSpPr txBox="1">
            <a:spLocks noChangeArrowheads="1"/>
          </p:cNvSpPr>
          <p:nvPr/>
        </p:nvSpPr>
        <p:spPr bwMode="auto">
          <a:xfrm>
            <a:off x="266700" y="3249613"/>
            <a:ext cx="7175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Top</a:t>
            </a:r>
            <a:endParaRPr lang="zh-CN" altLang="en-US"/>
          </a:p>
        </p:txBody>
      </p:sp>
      <p:cxnSp>
        <p:nvCxnSpPr>
          <p:cNvPr id="88078" name="直接箭头连接符 15"/>
          <p:cNvCxnSpPr>
            <a:cxnSpLocks noChangeShapeType="1"/>
          </p:cNvCxnSpPr>
          <p:nvPr/>
        </p:nvCxnSpPr>
        <p:spPr bwMode="auto">
          <a:xfrm>
            <a:off x="984250" y="2711450"/>
            <a:ext cx="869950" cy="360363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88079" name="TextBox 17"/>
          <p:cNvSpPr txBox="1">
            <a:spLocks noChangeArrowheads="1"/>
          </p:cNvSpPr>
          <p:nvPr/>
        </p:nvSpPr>
        <p:spPr bwMode="auto">
          <a:xfrm>
            <a:off x="446088" y="2532063"/>
            <a:ext cx="8699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Push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88080" name="直接箭头连接符 18"/>
          <p:cNvCxnSpPr>
            <a:cxnSpLocks noChangeShapeType="1"/>
          </p:cNvCxnSpPr>
          <p:nvPr/>
        </p:nvCxnSpPr>
        <p:spPr bwMode="auto">
          <a:xfrm flipH="1">
            <a:off x="2446338" y="3068638"/>
            <a:ext cx="869950" cy="360362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88081" name="TextBox 19"/>
          <p:cNvSpPr txBox="1">
            <a:spLocks noChangeArrowheads="1"/>
          </p:cNvSpPr>
          <p:nvPr/>
        </p:nvSpPr>
        <p:spPr bwMode="auto">
          <a:xfrm>
            <a:off x="3136900" y="2889250"/>
            <a:ext cx="7175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Pop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 bwMode="auto">
          <a:xfrm rot="5400000">
            <a:off x="5020469" y="3877469"/>
            <a:ext cx="1255713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 rot="5400000">
            <a:off x="5379244" y="3877469"/>
            <a:ext cx="1255713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 bwMode="auto">
          <a:xfrm rot="5400000">
            <a:off x="5738019" y="3877469"/>
            <a:ext cx="1255713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 bwMode="auto">
          <a:xfrm rot="5400000">
            <a:off x="6096794" y="3877469"/>
            <a:ext cx="1255713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 bwMode="auto">
          <a:xfrm rot="5400000">
            <a:off x="6455569" y="3877469"/>
            <a:ext cx="1255713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 bwMode="auto">
          <a:xfrm rot="5400000">
            <a:off x="4302919" y="3877469"/>
            <a:ext cx="1255713" cy="35877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 bwMode="auto">
          <a:xfrm rot="5400000">
            <a:off x="4661694" y="3877469"/>
            <a:ext cx="1255713" cy="35877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 bwMode="auto">
          <a:xfrm rot="5400000">
            <a:off x="6814344" y="3877469"/>
            <a:ext cx="1255713" cy="35877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 bwMode="auto">
          <a:xfrm rot="5400000">
            <a:off x="7173119" y="3877469"/>
            <a:ext cx="1255713" cy="35877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 bwMode="auto">
          <a:xfrm rot="5400000">
            <a:off x="3944144" y="3877469"/>
            <a:ext cx="1255713" cy="35877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 bwMode="auto">
          <a:xfrm rot="5400000">
            <a:off x="7531894" y="3877469"/>
            <a:ext cx="1255713" cy="35877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88093" name="直接箭头连接符 33"/>
          <p:cNvCxnSpPr>
            <a:cxnSpLocks noChangeShapeType="1"/>
          </p:cNvCxnSpPr>
          <p:nvPr/>
        </p:nvCxnSpPr>
        <p:spPr bwMode="auto">
          <a:xfrm rot="5400000">
            <a:off x="4840288" y="3159125"/>
            <a:ext cx="896938" cy="1587"/>
          </a:xfrm>
          <a:prstGeom prst="straightConnector1">
            <a:avLst/>
          </a:prstGeom>
          <a:noFill/>
          <a:ln w="9525" algn="ctr">
            <a:solidFill>
              <a:srgbClr val="0000CC"/>
            </a:solidFill>
            <a:round/>
            <a:headEnd/>
            <a:tailEnd type="arrow" w="med" len="med"/>
          </a:ln>
        </p:spPr>
      </p:cxnSp>
      <p:sp>
        <p:nvSpPr>
          <p:cNvPr id="88094" name="TextBox 34"/>
          <p:cNvSpPr txBox="1">
            <a:spLocks noChangeArrowheads="1"/>
          </p:cNvSpPr>
          <p:nvPr/>
        </p:nvSpPr>
        <p:spPr bwMode="auto">
          <a:xfrm>
            <a:off x="4930775" y="2352675"/>
            <a:ext cx="7175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Front</a:t>
            </a:r>
            <a:endParaRPr lang="zh-CN" altLang="en-US"/>
          </a:p>
        </p:txBody>
      </p:sp>
      <p:cxnSp>
        <p:nvCxnSpPr>
          <p:cNvPr id="88095" name="直接箭头连接符 35"/>
          <p:cNvCxnSpPr>
            <a:cxnSpLocks noChangeShapeType="1"/>
          </p:cNvCxnSpPr>
          <p:nvPr/>
        </p:nvCxnSpPr>
        <p:spPr bwMode="auto">
          <a:xfrm rot="5400000">
            <a:off x="6634163" y="3159125"/>
            <a:ext cx="896938" cy="1587"/>
          </a:xfrm>
          <a:prstGeom prst="straightConnector1">
            <a:avLst/>
          </a:prstGeom>
          <a:noFill/>
          <a:ln w="9525" algn="ctr">
            <a:solidFill>
              <a:srgbClr val="0000CC"/>
            </a:solidFill>
            <a:round/>
            <a:headEnd/>
            <a:tailEnd type="arrow" w="med" len="med"/>
          </a:ln>
        </p:spPr>
      </p:cxnSp>
      <p:sp>
        <p:nvSpPr>
          <p:cNvPr id="88096" name="TextBox 36"/>
          <p:cNvSpPr txBox="1">
            <a:spLocks noChangeArrowheads="1"/>
          </p:cNvSpPr>
          <p:nvPr/>
        </p:nvSpPr>
        <p:spPr bwMode="auto">
          <a:xfrm>
            <a:off x="6724650" y="2352675"/>
            <a:ext cx="7175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Rear</a:t>
            </a:r>
            <a:endParaRPr lang="zh-CN" altLang="en-US"/>
          </a:p>
        </p:txBody>
      </p:sp>
      <p:cxnSp>
        <p:nvCxnSpPr>
          <p:cNvPr id="88097" name="直接箭头连接符 37"/>
          <p:cNvCxnSpPr>
            <a:cxnSpLocks noChangeShapeType="1"/>
          </p:cNvCxnSpPr>
          <p:nvPr/>
        </p:nvCxnSpPr>
        <p:spPr bwMode="auto">
          <a:xfrm rot="16200000" flipV="1">
            <a:off x="5199063" y="4953000"/>
            <a:ext cx="896938" cy="158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88098" name="TextBox 38"/>
          <p:cNvSpPr txBox="1">
            <a:spLocks noChangeArrowheads="1"/>
          </p:cNvSpPr>
          <p:nvPr/>
        </p:nvSpPr>
        <p:spPr bwMode="auto">
          <a:xfrm>
            <a:off x="5110163" y="5391150"/>
            <a:ext cx="1076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>
                <a:solidFill>
                  <a:srgbClr val="FF0000"/>
                </a:solidFill>
              </a:rPr>
              <a:t>Delete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88099" name="直接箭头连接符 39"/>
          <p:cNvCxnSpPr>
            <a:cxnSpLocks noChangeShapeType="1"/>
          </p:cNvCxnSpPr>
          <p:nvPr/>
        </p:nvCxnSpPr>
        <p:spPr bwMode="auto">
          <a:xfrm rot="16200000" flipV="1">
            <a:off x="6992938" y="4953000"/>
            <a:ext cx="896938" cy="158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88100" name="TextBox 40"/>
          <p:cNvSpPr txBox="1">
            <a:spLocks noChangeArrowheads="1"/>
          </p:cNvSpPr>
          <p:nvPr/>
        </p:nvSpPr>
        <p:spPr bwMode="auto">
          <a:xfrm>
            <a:off x="6904038" y="5391150"/>
            <a:ext cx="1076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>
                <a:solidFill>
                  <a:srgbClr val="FF0000"/>
                </a:solidFill>
              </a:rPr>
              <a:t>Add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</a:p>
        </p:txBody>
      </p:sp>
      <p:sp>
        <p:nvSpPr>
          <p:cNvPr id="890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设栈</a:t>
            </a:r>
            <a:r>
              <a:rPr lang="en-US" altLang="zh-CN" smtClean="0"/>
              <a:t>S</a:t>
            </a:r>
            <a:r>
              <a:rPr lang="zh-CN" altLang="en-US" smtClean="0"/>
              <a:t>和队列</a:t>
            </a:r>
            <a:r>
              <a:rPr lang="en-US" altLang="zh-CN" smtClean="0"/>
              <a:t>Q</a:t>
            </a:r>
            <a:r>
              <a:rPr lang="zh-CN" altLang="en-US" smtClean="0"/>
              <a:t>的初始状态均为空，元素</a:t>
            </a:r>
            <a:r>
              <a:rPr lang="en-US" altLang="zh-CN" smtClean="0"/>
              <a:t>a, b, c, d, e, f</a:t>
            </a:r>
            <a:r>
              <a:rPr lang="zh-CN" altLang="en-US" smtClean="0"/>
              <a:t>依次进入栈</a:t>
            </a:r>
            <a:r>
              <a:rPr lang="en-US" altLang="zh-CN" smtClean="0"/>
              <a:t>S</a:t>
            </a:r>
            <a:r>
              <a:rPr lang="zh-CN" altLang="en-US" smtClean="0"/>
              <a:t>。若每个元素出栈后立即进入队列</a:t>
            </a:r>
            <a:r>
              <a:rPr lang="en-US" altLang="zh-CN" smtClean="0"/>
              <a:t>Q</a:t>
            </a:r>
            <a:r>
              <a:rPr lang="zh-CN" altLang="en-US" smtClean="0"/>
              <a:t>，且</a:t>
            </a:r>
            <a:r>
              <a:rPr lang="en-US" altLang="zh-CN" smtClean="0"/>
              <a:t>6</a:t>
            </a:r>
            <a:r>
              <a:rPr lang="zh-CN" altLang="en-US" smtClean="0"/>
              <a:t>个元素出队的顺序是</a:t>
            </a:r>
            <a:r>
              <a:rPr lang="en-US" altLang="zh-CN" smtClean="0"/>
              <a:t>b, d, c, f, e, a</a:t>
            </a:r>
            <a:r>
              <a:rPr lang="zh-CN" altLang="en-US" smtClean="0"/>
              <a:t>，则栈</a:t>
            </a:r>
            <a:r>
              <a:rPr lang="en-US" altLang="zh-CN" smtClean="0"/>
              <a:t>S</a:t>
            </a:r>
            <a:r>
              <a:rPr lang="zh-CN" altLang="en-US" smtClean="0"/>
              <a:t>的容量至少是</a:t>
            </a:r>
            <a:r>
              <a:rPr lang="en-US" altLang="zh-CN" smtClean="0"/>
              <a:t>________</a:t>
            </a:r>
            <a:r>
              <a:rPr lang="zh-CN" altLang="en-US" smtClean="0"/>
              <a:t>。</a:t>
            </a:r>
          </a:p>
          <a:p>
            <a:pPr>
              <a:buFontTx/>
              <a:buNone/>
            </a:pPr>
            <a:r>
              <a:rPr lang="en-US" altLang="zh-CN" smtClean="0"/>
              <a:t>	</a:t>
            </a:r>
            <a:r>
              <a:rPr lang="en-US" altLang="zh-CN" smtClean="0">
                <a:solidFill>
                  <a:srgbClr val="FF0000"/>
                </a:solidFill>
              </a:rPr>
              <a:t>A</a:t>
            </a:r>
            <a:r>
              <a:rPr lang="zh-CN" altLang="en-US" smtClean="0">
                <a:solidFill>
                  <a:srgbClr val="FF0000"/>
                </a:solidFill>
              </a:rPr>
              <a:t>．</a:t>
            </a:r>
            <a:r>
              <a:rPr lang="en-US" altLang="zh-CN" smtClean="0">
                <a:solidFill>
                  <a:srgbClr val="FF0000"/>
                </a:solidFill>
              </a:rPr>
              <a:t>1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	</a:t>
            </a:r>
            <a:r>
              <a:rPr lang="en-US" altLang="zh-CN" smtClean="0">
                <a:solidFill>
                  <a:srgbClr val="FF0000"/>
                </a:solidFill>
              </a:rPr>
              <a:t>B</a:t>
            </a:r>
            <a:r>
              <a:rPr lang="zh-CN" altLang="en-US" smtClean="0">
                <a:solidFill>
                  <a:srgbClr val="FF0000"/>
                </a:solidFill>
              </a:rPr>
              <a:t>．</a:t>
            </a:r>
            <a:r>
              <a:rPr lang="en-US" altLang="zh-CN" smtClean="0">
                <a:solidFill>
                  <a:srgbClr val="FF0000"/>
                </a:solidFill>
              </a:rPr>
              <a:t>2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	</a:t>
            </a:r>
            <a:r>
              <a:rPr lang="en-US" altLang="zh-CN" smtClean="0">
                <a:solidFill>
                  <a:srgbClr val="FF0000"/>
                </a:solidFill>
              </a:rPr>
              <a:t>C</a:t>
            </a:r>
            <a:r>
              <a:rPr lang="zh-CN" altLang="en-US" smtClean="0">
                <a:solidFill>
                  <a:srgbClr val="FF0000"/>
                </a:solidFill>
              </a:rPr>
              <a:t>．</a:t>
            </a:r>
            <a:r>
              <a:rPr lang="en-US" altLang="zh-CN" smtClean="0">
                <a:solidFill>
                  <a:srgbClr val="FF0000"/>
                </a:solidFill>
              </a:rPr>
              <a:t>3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	</a:t>
            </a:r>
            <a:r>
              <a:rPr lang="en-US" altLang="zh-CN" smtClean="0">
                <a:solidFill>
                  <a:srgbClr val="FF0000"/>
                </a:solidFill>
              </a:rPr>
              <a:t>D</a:t>
            </a:r>
            <a:r>
              <a:rPr lang="zh-CN" altLang="en-US" smtClean="0">
                <a:solidFill>
                  <a:srgbClr val="FF0000"/>
                </a:solidFill>
              </a:rPr>
              <a:t>．</a:t>
            </a:r>
            <a:r>
              <a:rPr lang="en-US" altLang="zh-CN" smtClean="0">
                <a:solidFill>
                  <a:srgbClr val="FF0000"/>
                </a:solidFill>
              </a:rPr>
              <a:t>4</a:t>
            </a:r>
            <a:endParaRPr lang="zh-CN" altLang="en-US" smtClean="0">
              <a:solidFill>
                <a:srgbClr val="FF0000"/>
              </a:solidFill>
            </a:endParaRPr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6E6C967-9D58-47F6-8053-88689BFC1F57}" type="slidenum">
              <a:rPr lang="en-US" altLang="en-US" smtClean="0">
                <a:ea typeface="宋体" pitchFamily="2" charset="-122"/>
              </a:rPr>
              <a:pPr/>
              <a:t>67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抽象数据类型描述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371600"/>
            <a:ext cx="8150225" cy="5486400"/>
          </a:xfrm>
        </p:spPr>
        <p:txBody>
          <a:bodyPr/>
          <a:lstStyle/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smtClean="0"/>
              <a:t>抽象数据类型</a:t>
            </a:r>
            <a:r>
              <a:rPr lang="en-US" altLang="zh-CN" sz="2400" i="1" smtClean="0">
                <a:solidFill>
                  <a:srgbClr val="FF0000"/>
                </a:solidFill>
              </a:rPr>
              <a:t>Queue</a:t>
            </a:r>
            <a:r>
              <a:rPr lang="en-US" altLang="zh-CN" sz="2400" smtClean="0"/>
              <a:t>{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smtClean="0"/>
              <a:t>实例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smtClean="0"/>
              <a:t>	有序线性表，</a:t>
            </a:r>
            <a:r>
              <a:rPr lang="zh-CN" altLang="en-US" sz="2400" smtClean="0">
                <a:solidFill>
                  <a:srgbClr val="0000CC"/>
                </a:solidFill>
              </a:rPr>
              <a:t>一端称为</a:t>
            </a:r>
            <a:r>
              <a:rPr lang="en-US" altLang="zh-CN" sz="2400" smtClean="0">
                <a:solidFill>
                  <a:srgbClr val="0000CC"/>
                </a:solidFill>
              </a:rPr>
              <a:t>front</a:t>
            </a:r>
            <a:r>
              <a:rPr lang="zh-CN" altLang="en-US" sz="2400" smtClean="0">
                <a:solidFill>
                  <a:srgbClr val="0000CC"/>
                </a:solidFill>
              </a:rPr>
              <a:t>，另一端称为</a:t>
            </a:r>
            <a:r>
              <a:rPr lang="en-US" altLang="zh-CN" sz="2400" smtClean="0">
                <a:solidFill>
                  <a:srgbClr val="0000CC"/>
                </a:solidFill>
              </a:rPr>
              <a:t>rear</a:t>
            </a:r>
            <a:r>
              <a:rPr lang="zh-CN" altLang="en-US" sz="2400" smtClean="0"/>
              <a:t>；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smtClean="0"/>
              <a:t>操作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i="1" smtClean="0"/>
              <a:t>	</a:t>
            </a:r>
            <a:r>
              <a:rPr lang="en-US" altLang="zh-CN" sz="2400" i="1" smtClean="0"/>
              <a:t>Create</a:t>
            </a:r>
            <a:r>
              <a:rPr lang="en-US" altLang="zh-CN" sz="2400" smtClean="0"/>
              <a:t>(): </a:t>
            </a:r>
            <a:r>
              <a:rPr lang="zh-CN" altLang="en-US" sz="2400" smtClean="0"/>
              <a:t>创建一个空的队列；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i="1" smtClean="0"/>
              <a:t>	</a:t>
            </a:r>
            <a:r>
              <a:rPr lang="en-US" altLang="zh-CN" sz="2400" i="1" smtClean="0"/>
              <a:t>IsEmpty</a:t>
            </a:r>
            <a:r>
              <a:rPr lang="en-US" altLang="zh-CN" sz="2400" smtClean="0"/>
              <a:t>(): </a:t>
            </a:r>
            <a:r>
              <a:rPr lang="zh-CN" altLang="en-US" sz="2400" smtClean="0"/>
              <a:t>如果队列为空，返回</a:t>
            </a:r>
            <a:r>
              <a:rPr lang="en-US" altLang="zh-CN" sz="2400" smtClean="0"/>
              <a:t>true</a:t>
            </a:r>
            <a:r>
              <a:rPr lang="zh-CN" altLang="en-US" sz="2400" smtClean="0"/>
              <a:t>，否则返回</a:t>
            </a:r>
            <a:r>
              <a:rPr lang="en-US" altLang="zh-CN" sz="2400" smtClean="0"/>
              <a:t>false</a:t>
            </a:r>
            <a:r>
              <a:rPr lang="zh-CN" altLang="en-US" sz="2400" smtClean="0"/>
              <a:t>；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i="1" smtClean="0"/>
              <a:t>	</a:t>
            </a:r>
            <a:r>
              <a:rPr lang="en-US" altLang="zh-CN" sz="2400" i="1" smtClean="0"/>
              <a:t>IsFull</a:t>
            </a:r>
            <a:r>
              <a:rPr lang="en-US" altLang="zh-CN" sz="2400" smtClean="0"/>
              <a:t>():</a:t>
            </a:r>
            <a:r>
              <a:rPr lang="zh-CN" altLang="en-US" sz="2400" smtClean="0"/>
              <a:t>如果队列满，则返回</a:t>
            </a:r>
            <a:r>
              <a:rPr lang="en-US" altLang="zh-CN" sz="2400" smtClean="0"/>
              <a:t>true</a:t>
            </a:r>
            <a:r>
              <a:rPr lang="zh-CN" altLang="en-US" sz="2400" smtClean="0"/>
              <a:t>；否则返回</a:t>
            </a:r>
            <a:r>
              <a:rPr lang="en-US" altLang="zh-CN" sz="2400" smtClean="0"/>
              <a:t>false</a:t>
            </a:r>
            <a:r>
              <a:rPr lang="zh-CN" altLang="en-US" sz="2400" smtClean="0"/>
              <a:t>；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i="1" smtClean="0"/>
              <a:t>	</a:t>
            </a:r>
            <a:r>
              <a:rPr lang="en-US" altLang="zh-CN" sz="2400" i="1" smtClean="0">
                <a:solidFill>
                  <a:srgbClr val="FF0000"/>
                </a:solidFill>
              </a:rPr>
              <a:t>First</a:t>
            </a:r>
            <a:r>
              <a:rPr lang="en-US" altLang="zh-CN" sz="2400" smtClean="0">
                <a:solidFill>
                  <a:srgbClr val="FF0000"/>
                </a:solidFill>
              </a:rPr>
              <a:t>()</a:t>
            </a:r>
            <a:r>
              <a:rPr lang="en-US" altLang="zh-CN" sz="2400" smtClean="0"/>
              <a:t>: </a:t>
            </a:r>
            <a:r>
              <a:rPr lang="zh-CN" altLang="en-US" sz="2400" smtClean="0"/>
              <a:t>返回队列的第一个元素；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i="1" smtClean="0"/>
              <a:t>	</a:t>
            </a:r>
            <a:r>
              <a:rPr lang="en-US" altLang="zh-CN" sz="2400" i="1" smtClean="0">
                <a:solidFill>
                  <a:srgbClr val="FF0000"/>
                </a:solidFill>
              </a:rPr>
              <a:t>Last</a:t>
            </a:r>
            <a:r>
              <a:rPr lang="en-US" altLang="zh-CN" sz="2400" smtClean="0">
                <a:solidFill>
                  <a:srgbClr val="FF0000"/>
                </a:solidFill>
              </a:rPr>
              <a:t>()</a:t>
            </a:r>
            <a:r>
              <a:rPr lang="en-US" altLang="zh-CN" sz="2400" smtClean="0"/>
              <a:t>:</a:t>
            </a:r>
            <a:r>
              <a:rPr lang="zh-CN" altLang="en-US" sz="2400" smtClean="0"/>
              <a:t>返回队列的最后一个元素；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i="1" smtClean="0"/>
              <a:t>	</a:t>
            </a:r>
            <a:r>
              <a:rPr lang="en-US" altLang="zh-CN" sz="2400" i="1" smtClean="0">
                <a:solidFill>
                  <a:srgbClr val="FF0000"/>
                </a:solidFill>
              </a:rPr>
              <a:t>Add</a:t>
            </a:r>
            <a:r>
              <a:rPr lang="en-US" altLang="zh-CN" sz="2400" smtClean="0">
                <a:solidFill>
                  <a:srgbClr val="FF0000"/>
                </a:solidFill>
              </a:rPr>
              <a:t>(</a:t>
            </a:r>
            <a:r>
              <a:rPr lang="en-US" altLang="zh-CN" sz="2400" i="1" smtClean="0">
                <a:solidFill>
                  <a:srgbClr val="FF0000"/>
                </a:solidFill>
              </a:rPr>
              <a:t>x</a:t>
            </a:r>
            <a:r>
              <a:rPr lang="en-US" altLang="zh-CN" sz="2400" smtClean="0">
                <a:solidFill>
                  <a:srgbClr val="FF0000"/>
                </a:solidFill>
              </a:rPr>
              <a:t>)</a:t>
            </a:r>
            <a:r>
              <a:rPr lang="en-US" altLang="zh-CN" sz="2400" smtClean="0"/>
              <a:t>: </a:t>
            </a:r>
            <a:r>
              <a:rPr lang="zh-CN" altLang="en-US" sz="2400" smtClean="0"/>
              <a:t>向队列中添加元素</a:t>
            </a:r>
            <a:r>
              <a:rPr lang="en-US" altLang="zh-CN" sz="2400" i="1" smtClean="0"/>
              <a:t>x</a:t>
            </a:r>
            <a:r>
              <a:rPr lang="zh-CN" altLang="en-US" sz="2400" smtClean="0"/>
              <a:t>；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i="1" smtClean="0"/>
              <a:t>	</a:t>
            </a:r>
            <a:r>
              <a:rPr lang="en-US" altLang="zh-CN" sz="2400" i="1" smtClean="0">
                <a:solidFill>
                  <a:srgbClr val="FF0000"/>
                </a:solidFill>
              </a:rPr>
              <a:t>Delete</a:t>
            </a:r>
            <a:r>
              <a:rPr lang="en-US" altLang="zh-CN" sz="2400" smtClean="0">
                <a:solidFill>
                  <a:srgbClr val="FF0000"/>
                </a:solidFill>
              </a:rPr>
              <a:t>(</a:t>
            </a:r>
            <a:r>
              <a:rPr lang="en-US" altLang="zh-CN" sz="2400" i="1" smtClean="0">
                <a:solidFill>
                  <a:srgbClr val="FF0000"/>
                </a:solidFill>
              </a:rPr>
              <a:t>x</a:t>
            </a:r>
            <a:r>
              <a:rPr lang="en-US" altLang="zh-CN" sz="2400" smtClean="0">
                <a:solidFill>
                  <a:srgbClr val="FF0000"/>
                </a:solidFill>
              </a:rPr>
              <a:t>)</a:t>
            </a:r>
            <a:r>
              <a:rPr lang="en-US" altLang="zh-CN" sz="2400" smtClean="0"/>
              <a:t>: </a:t>
            </a:r>
            <a:r>
              <a:rPr lang="zh-CN" altLang="en-US" sz="2400" smtClean="0"/>
              <a:t>删除队首元素，并送入</a:t>
            </a:r>
            <a:r>
              <a:rPr lang="en-US" altLang="zh-CN" sz="2400" i="1" smtClean="0"/>
              <a:t>x </a:t>
            </a:r>
            <a:r>
              <a:rPr lang="en-US" altLang="zh-CN" sz="2400" smtClean="0"/>
              <a:t>;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smtClean="0"/>
              <a:t>}</a:t>
            </a:r>
          </a:p>
        </p:txBody>
      </p:sp>
      <p:sp>
        <p:nvSpPr>
          <p:cNvPr id="9011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07C67F4-D57A-45A9-9EF1-796CF20DE85D}" type="slidenum">
              <a:rPr lang="en-US" altLang="en-US" smtClean="0">
                <a:ea typeface="宋体" pitchFamily="2" charset="-122"/>
              </a:rPr>
              <a:pPr/>
              <a:t>68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</a:p>
        </p:txBody>
      </p:sp>
      <p:sp>
        <p:nvSpPr>
          <p:cNvPr id="911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队列的定义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队列的描述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公式化描述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/>
              <a:t>链表描述</a:t>
            </a:r>
            <a:endParaRPr lang="en-US" altLang="zh-CN" smtClean="0"/>
          </a:p>
          <a:p>
            <a:r>
              <a:rPr lang="zh-CN" altLang="en-US" smtClean="0"/>
              <a:t>队列的应用</a:t>
            </a:r>
            <a:endParaRPr lang="en-US" altLang="zh-CN" smtClean="0"/>
          </a:p>
          <a:p>
            <a:pPr lvl="1"/>
            <a:r>
              <a:rPr lang="zh-CN" altLang="en-US" smtClean="0"/>
              <a:t>火车车厢重排</a:t>
            </a:r>
            <a:endParaRPr lang="en-US" altLang="zh-CN" smtClean="0"/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BB1B02C-AC15-44B2-92AA-BEC0F802C478}" type="slidenum">
              <a:rPr lang="en-US" altLang="en-US" smtClean="0">
                <a:ea typeface="宋体" pitchFamily="2" charset="-122"/>
              </a:rPr>
              <a:pPr/>
              <a:t>69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堆栈的定义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堆栈的描述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公式化描述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 smtClean="0"/>
              <a:t>链表描述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堆栈的应用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括号匹配、火车车厢重排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汉诺塔、迷宫、开关盒布线、离线等价类</a:t>
            </a: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7BCA637-16C3-402B-BF2A-B38582CD3547}" type="slidenum">
              <a:rPr lang="en-US" altLang="en-US" smtClean="0">
                <a:ea typeface="宋体" pitchFamily="2" charset="-122"/>
              </a:rPr>
              <a:pPr/>
              <a:t>7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公式化描述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455738"/>
            <a:ext cx="7772400" cy="5097462"/>
          </a:xfrm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思路</a:t>
            </a:r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mtClean="0">
                <a:solidFill>
                  <a:srgbClr val="FF0000"/>
                </a:solidFill>
              </a:rPr>
              <a:t>：在数组中从左至右依次存储</a:t>
            </a:r>
            <a:endParaRPr lang="en-US" altLang="zh-CN" smtClean="0">
              <a:solidFill>
                <a:srgbClr val="FF0000"/>
              </a:solidFill>
            </a:endParaRP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第一个元素保存在</a:t>
            </a:r>
            <a:r>
              <a:rPr lang="en-US" altLang="zh-CN" smtClean="0"/>
              <a:t>queue[0]</a:t>
            </a:r>
          </a:p>
          <a:p>
            <a:r>
              <a:rPr lang="zh-CN" altLang="en-US" smtClean="0"/>
              <a:t>第二个在</a:t>
            </a:r>
            <a:r>
              <a:rPr lang="en-US" altLang="zh-CN" smtClean="0"/>
              <a:t>queue[1], ...,</a:t>
            </a:r>
          </a:p>
          <a:p>
            <a:r>
              <a:rPr lang="zh-CN" altLang="en-US" smtClean="0"/>
              <a:t>第</a:t>
            </a:r>
            <a:r>
              <a:rPr lang="en-US" altLang="zh-CN" smtClean="0"/>
              <a:t>rear</a:t>
            </a:r>
            <a:r>
              <a:rPr lang="zh-CN" altLang="en-US" smtClean="0"/>
              <a:t>＋</a:t>
            </a:r>
            <a:r>
              <a:rPr lang="en-US" altLang="zh-CN" smtClean="0"/>
              <a:t>1</a:t>
            </a:r>
            <a:r>
              <a:rPr lang="zh-CN" altLang="en-US" smtClean="0"/>
              <a:t>个在</a:t>
            </a:r>
            <a:r>
              <a:rPr lang="en-US" altLang="zh-CN" smtClean="0"/>
              <a:t>queue[rear]</a:t>
            </a:r>
          </a:p>
        </p:txBody>
      </p:sp>
      <p:pic>
        <p:nvPicPr>
          <p:cNvPr id="92164" name="Picture 4" descr="physic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014538"/>
            <a:ext cx="8285163" cy="213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6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AC4F84D-DFB9-4737-9EDF-2C25A8D57DE3}" type="slidenum">
              <a:rPr lang="en-US" altLang="en-US" smtClean="0">
                <a:ea typeface="宋体" pitchFamily="2" charset="-122"/>
              </a:rPr>
              <a:pPr/>
              <a:t>70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思路</a:t>
            </a:r>
            <a:r>
              <a:rPr lang="en-US" altLang="zh-CN" smtClean="0"/>
              <a:t>1</a:t>
            </a:r>
            <a:r>
              <a:rPr lang="zh-CN" altLang="en-US" smtClean="0"/>
              <a:t>（续）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876800"/>
          </a:xfrm>
        </p:spPr>
        <p:txBody>
          <a:bodyPr/>
          <a:lstStyle/>
          <a:p>
            <a:r>
              <a:rPr lang="en-US" altLang="zh-CN" smtClean="0"/>
              <a:t>location[i] = i – 1</a:t>
            </a:r>
          </a:p>
          <a:p>
            <a:r>
              <a:rPr lang="en-US" altLang="zh-CN" smtClean="0"/>
              <a:t>front</a:t>
            </a:r>
            <a:r>
              <a:rPr lang="en-US" altLang="zh-CN" smtClean="0">
                <a:solidFill>
                  <a:srgbClr val="000000"/>
                </a:solidFill>
              </a:rPr>
              <a:t>≡</a:t>
            </a:r>
            <a:r>
              <a:rPr lang="en-US" altLang="zh-CN" smtClean="0"/>
              <a:t>0</a:t>
            </a:r>
            <a:r>
              <a:rPr lang="zh-CN" altLang="en-US" smtClean="0"/>
              <a:t>：队首始终在数组第一个位置</a:t>
            </a:r>
          </a:p>
          <a:p>
            <a:r>
              <a:rPr lang="zh-CN" altLang="en-US" smtClean="0"/>
              <a:t>队列长度：</a:t>
            </a:r>
            <a:r>
              <a:rPr lang="en-US" altLang="zh-CN" smtClean="0"/>
              <a:t>rear + 1</a:t>
            </a:r>
          </a:p>
          <a:p>
            <a:r>
              <a:rPr lang="zh-CN" altLang="en-US" smtClean="0"/>
              <a:t>队列空：</a:t>
            </a:r>
            <a:r>
              <a:rPr lang="en-US" altLang="zh-CN" smtClean="0"/>
              <a:t>rear == -1</a:t>
            </a:r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9BF4840-DAF5-48C8-A96F-630887B41B87}" type="slidenum">
              <a:rPr lang="en-US" altLang="en-US" smtClean="0">
                <a:ea typeface="宋体" pitchFamily="2" charset="-122"/>
              </a:rPr>
              <a:pPr/>
              <a:t>71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操作实现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添加元素</a:t>
            </a:r>
          </a:p>
          <a:p>
            <a:pPr lvl="1"/>
            <a:r>
              <a:rPr lang="en-US" altLang="zh-CN" smtClean="0"/>
              <a:t>rear++</a:t>
            </a:r>
            <a:r>
              <a:rPr lang="zh-CN" altLang="en-US" smtClean="0"/>
              <a:t>，新元素</a:t>
            </a:r>
            <a:r>
              <a:rPr lang="zh-CN" altLang="en-US" smtClean="0">
                <a:sym typeface="Wingdings" pitchFamily="2" charset="2"/>
              </a:rPr>
              <a:t></a:t>
            </a:r>
            <a:r>
              <a:rPr lang="en-US" altLang="zh-CN" smtClean="0">
                <a:sym typeface="Wingdings" pitchFamily="2" charset="2"/>
              </a:rPr>
              <a:t>queue[rear]</a:t>
            </a:r>
          </a:p>
          <a:p>
            <a:pPr lvl="1"/>
            <a:r>
              <a:rPr lang="en-US" altLang="zh-CN" smtClean="0">
                <a:sym typeface="Wingdings" pitchFamily="2" charset="2"/>
              </a:rPr>
              <a:t>O(1)</a:t>
            </a:r>
          </a:p>
          <a:p>
            <a:r>
              <a:rPr lang="zh-CN" altLang="en-US" smtClean="0"/>
              <a:t>删除元素</a:t>
            </a:r>
          </a:p>
          <a:p>
            <a:pPr lvl="1"/>
            <a:r>
              <a:rPr lang="en-US" altLang="zh-CN" smtClean="0"/>
              <a:t>queue[1], ..., queue[rear]</a:t>
            </a:r>
            <a:r>
              <a:rPr lang="en-US" altLang="zh-CN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altLang="zh-CN" smtClean="0">
                <a:sym typeface="Wingdings" pitchFamily="2" charset="2"/>
              </a:rPr>
              <a:t>queue[0], ..., queue[rear – 1]</a:t>
            </a:r>
          </a:p>
          <a:p>
            <a:pPr lvl="1"/>
            <a:r>
              <a:rPr lang="en-US" altLang="zh-CN" smtClean="0">
                <a:cs typeface="Times New Roman" pitchFamily="18" charset="0"/>
              </a:rPr>
              <a:t>Θ</a:t>
            </a:r>
            <a:r>
              <a:rPr lang="en-US" altLang="zh-CN" smtClean="0"/>
              <a:t>(n)</a:t>
            </a:r>
          </a:p>
          <a:p>
            <a:pPr lvl="1"/>
            <a:r>
              <a:rPr lang="zh-CN" altLang="en-US" smtClean="0"/>
              <a:t>对比堆栈</a:t>
            </a:r>
            <a:r>
              <a:rPr lang="en-US" altLang="zh-CN" smtClean="0"/>
              <a:t>——</a:t>
            </a:r>
            <a:r>
              <a:rPr lang="en-US" altLang="zh-CN" smtClean="0">
                <a:cs typeface="Times New Roman" pitchFamily="18" charset="0"/>
              </a:rPr>
              <a:t>Θ</a:t>
            </a:r>
            <a:r>
              <a:rPr lang="en-US" altLang="zh-CN" smtClean="0"/>
              <a:t>(1)</a:t>
            </a:r>
          </a:p>
        </p:txBody>
      </p:sp>
      <p:sp>
        <p:nvSpPr>
          <p:cNvPr id="4" name="矩形 3"/>
          <p:cNvSpPr/>
          <p:nvPr/>
        </p:nvSpPr>
        <p:spPr bwMode="auto">
          <a:xfrm rot="5400000">
            <a:off x="5379245" y="1186656"/>
            <a:ext cx="1255712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 rot="5400000">
            <a:off x="5738020" y="1186656"/>
            <a:ext cx="1255712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 rot="5400000">
            <a:off x="6096795" y="1186656"/>
            <a:ext cx="1255712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 rot="5400000">
            <a:off x="6455570" y="1186656"/>
            <a:ext cx="1255712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 rot="5400000">
            <a:off x="6814345" y="1186656"/>
            <a:ext cx="1255712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 rot="5400000">
            <a:off x="7173120" y="1186656"/>
            <a:ext cx="1255712" cy="358775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 rot="5400000">
            <a:off x="7531895" y="1186656"/>
            <a:ext cx="1255712" cy="358775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 rot="5400000">
            <a:off x="7890670" y="1186656"/>
            <a:ext cx="1255712" cy="358775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94220" name="TextBox 11"/>
          <p:cNvSpPr txBox="1">
            <a:spLocks noChangeArrowheads="1"/>
          </p:cNvSpPr>
          <p:nvPr/>
        </p:nvSpPr>
        <p:spPr bwMode="auto">
          <a:xfrm>
            <a:off x="5827713" y="400050"/>
            <a:ext cx="3587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FF0000"/>
                </a:solidFill>
              </a:rPr>
              <a:t>[0]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94221" name="TextBox 12"/>
          <p:cNvSpPr txBox="1">
            <a:spLocks noChangeArrowheads="1"/>
          </p:cNvSpPr>
          <p:nvPr/>
        </p:nvSpPr>
        <p:spPr bwMode="auto">
          <a:xfrm>
            <a:off x="6186488" y="400050"/>
            <a:ext cx="3587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0000CC"/>
                </a:solidFill>
              </a:rPr>
              <a:t>[1]</a:t>
            </a:r>
            <a:endParaRPr lang="zh-CN" altLang="en-US" sz="1600">
              <a:solidFill>
                <a:srgbClr val="0000CC"/>
              </a:solidFill>
            </a:endParaRPr>
          </a:p>
        </p:txBody>
      </p:sp>
      <p:sp>
        <p:nvSpPr>
          <p:cNvPr id="94222" name="TextBox 13"/>
          <p:cNvSpPr txBox="1">
            <a:spLocks noChangeArrowheads="1"/>
          </p:cNvSpPr>
          <p:nvPr/>
        </p:nvSpPr>
        <p:spPr bwMode="auto">
          <a:xfrm>
            <a:off x="6545263" y="400050"/>
            <a:ext cx="3587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0000CC"/>
                </a:solidFill>
              </a:rPr>
              <a:t>[2]</a:t>
            </a:r>
            <a:endParaRPr lang="zh-CN" altLang="en-US" sz="1600">
              <a:solidFill>
                <a:srgbClr val="0000CC"/>
              </a:solidFill>
            </a:endParaRPr>
          </a:p>
        </p:txBody>
      </p:sp>
      <p:sp>
        <p:nvSpPr>
          <p:cNvPr id="94223" name="TextBox 14"/>
          <p:cNvSpPr txBox="1">
            <a:spLocks noChangeArrowheads="1"/>
          </p:cNvSpPr>
          <p:nvPr/>
        </p:nvSpPr>
        <p:spPr bwMode="auto">
          <a:xfrm>
            <a:off x="6904038" y="400050"/>
            <a:ext cx="3587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0000CC"/>
                </a:solidFill>
              </a:rPr>
              <a:t>[3]</a:t>
            </a:r>
            <a:endParaRPr lang="zh-CN" altLang="en-US" sz="1600">
              <a:solidFill>
                <a:srgbClr val="0000CC"/>
              </a:solidFill>
            </a:endParaRPr>
          </a:p>
        </p:txBody>
      </p:sp>
      <p:sp>
        <p:nvSpPr>
          <p:cNvPr id="94224" name="TextBox 15"/>
          <p:cNvSpPr txBox="1">
            <a:spLocks noChangeArrowheads="1"/>
          </p:cNvSpPr>
          <p:nvPr/>
        </p:nvSpPr>
        <p:spPr bwMode="auto">
          <a:xfrm>
            <a:off x="7262813" y="400050"/>
            <a:ext cx="3587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0000CC"/>
                </a:solidFill>
              </a:rPr>
              <a:t>[4]</a:t>
            </a:r>
            <a:endParaRPr lang="zh-CN" altLang="en-US" sz="1600">
              <a:solidFill>
                <a:srgbClr val="0000CC"/>
              </a:solidFill>
            </a:endParaRPr>
          </a:p>
        </p:txBody>
      </p:sp>
      <p:sp>
        <p:nvSpPr>
          <p:cNvPr id="94225" name="左箭头 16"/>
          <p:cNvSpPr>
            <a:spLocks noChangeArrowheads="1"/>
          </p:cNvSpPr>
          <p:nvPr/>
        </p:nvSpPr>
        <p:spPr bwMode="auto">
          <a:xfrm>
            <a:off x="6005513" y="2173288"/>
            <a:ext cx="360362" cy="179387"/>
          </a:xfrm>
          <a:prstGeom prst="leftArrow">
            <a:avLst>
              <a:gd name="adj1" fmla="val 50000"/>
              <a:gd name="adj2" fmla="val 50054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94226" name="左箭头 17"/>
          <p:cNvSpPr>
            <a:spLocks noChangeArrowheads="1"/>
          </p:cNvSpPr>
          <p:nvPr/>
        </p:nvSpPr>
        <p:spPr bwMode="auto">
          <a:xfrm>
            <a:off x="6364288" y="2173288"/>
            <a:ext cx="360362" cy="179387"/>
          </a:xfrm>
          <a:prstGeom prst="leftArrow">
            <a:avLst>
              <a:gd name="adj1" fmla="val 50000"/>
              <a:gd name="adj2" fmla="val 50054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94227" name="左箭头 18"/>
          <p:cNvSpPr>
            <a:spLocks noChangeArrowheads="1"/>
          </p:cNvSpPr>
          <p:nvPr/>
        </p:nvSpPr>
        <p:spPr bwMode="auto">
          <a:xfrm>
            <a:off x="6724650" y="2173288"/>
            <a:ext cx="360363" cy="179387"/>
          </a:xfrm>
          <a:prstGeom prst="leftArrow">
            <a:avLst>
              <a:gd name="adj1" fmla="val 50000"/>
              <a:gd name="adj2" fmla="val 50054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94228" name="左箭头 19"/>
          <p:cNvSpPr>
            <a:spLocks noChangeArrowheads="1"/>
          </p:cNvSpPr>
          <p:nvPr/>
        </p:nvSpPr>
        <p:spPr bwMode="auto">
          <a:xfrm>
            <a:off x="7083425" y="2173288"/>
            <a:ext cx="360363" cy="179387"/>
          </a:xfrm>
          <a:prstGeom prst="leftArrow">
            <a:avLst>
              <a:gd name="adj1" fmla="val 50000"/>
              <a:gd name="adj2" fmla="val 50054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cxnSp>
        <p:nvCxnSpPr>
          <p:cNvPr id="94229" name="直接连接符 21"/>
          <p:cNvCxnSpPr>
            <a:cxnSpLocks noChangeShapeType="1"/>
          </p:cNvCxnSpPr>
          <p:nvPr/>
        </p:nvCxnSpPr>
        <p:spPr bwMode="auto">
          <a:xfrm rot="5400000">
            <a:off x="5915025" y="1725613"/>
            <a:ext cx="900113" cy="1587"/>
          </a:xfrm>
          <a:prstGeom prst="line">
            <a:avLst/>
          </a:prstGeom>
          <a:noFill/>
          <a:ln w="12700" algn="ctr">
            <a:solidFill>
              <a:srgbClr val="FF0000"/>
            </a:solidFill>
            <a:prstDash val="dash"/>
            <a:round/>
            <a:headEnd/>
            <a:tailEnd/>
          </a:ln>
        </p:spPr>
      </p:cxnSp>
      <p:cxnSp>
        <p:nvCxnSpPr>
          <p:cNvPr id="94230" name="直接连接符 22"/>
          <p:cNvCxnSpPr>
            <a:cxnSpLocks noChangeShapeType="1"/>
          </p:cNvCxnSpPr>
          <p:nvPr/>
        </p:nvCxnSpPr>
        <p:spPr bwMode="auto">
          <a:xfrm rot="5400000">
            <a:off x="6275387" y="1725613"/>
            <a:ext cx="900113" cy="1588"/>
          </a:xfrm>
          <a:prstGeom prst="line">
            <a:avLst/>
          </a:prstGeom>
          <a:noFill/>
          <a:ln w="12700" algn="ctr">
            <a:solidFill>
              <a:srgbClr val="FF0000"/>
            </a:solidFill>
            <a:prstDash val="dash"/>
            <a:round/>
            <a:headEnd/>
            <a:tailEnd/>
          </a:ln>
        </p:spPr>
      </p:cxnSp>
      <p:cxnSp>
        <p:nvCxnSpPr>
          <p:cNvPr id="94231" name="直接连接符 23"/>
          <p:cNvCxnSpPr>
            <a:cxnSpLocks noChangeShapeType="1"/>
          </p:cNvCxnSpPr>
          <p:nvPr/>
        </p:nvCxnSpPr>
        <p:spPr bwMode="auto">
          <a:xfrm rot="5400000">
            <a:off x="6632575" y="1725613"/>
            <a:ext cx="900113" cy="1587"/>
          </a:xfrm>
          <a:prstGeom prst="line">
            <a:avLst/>
          </a:prstGeom>
          <a:noFill/>
          <a:ln w="12700" algn="ctr">
            <a:solidFill>
              <a:srgbClr val="FF0000"/>
            </a:solidFill>
            <a:prstDash val="dash"/>
            <a:round/>
            <a:headEnd/>
            <a:tailEnd/>
          </a:ln>
        </p:spPr>
      </p:cxnSp>
      <p:cxnSp>
        <p:nvCxnSpPr>
          <p:cNvPr id="94232" name="直接连接符 24"/>
          <p:cNvCxnSpPr>
            <a:cxnSpLocks noChangeShapeType="1"/>
          </p:cNvCxnSpPr>
          <p:nvPr/>
        </p:nvCxnSpPr>
        <p:spPr bwMode="auto">
          <a:xfrm rot="5400000">
            <a:off x="6991350" y="1725613"/>
            <a:ext cx="900113" cy="1587"/>
          </a:xfrm>
          <a:prstGeom prst="line">
            <a:avLst/>
          </a:prstGeom>
          <a:noFill/>
          <a:ln w="12700" algn="ctr">
            <a:solidFill>
              <a:srgbClr val="FF0000"/>
            </a:solidFill>
            <a:prstDash val="dash"/>
            <a:round/>
            <a:headEnd/>
            <a:tailEnd/>
          </a:ln>
        </p:spPr>
      </p:cxnSp>
      <p:sp>
        <p:nvSpPr>
          <p:cNvPr id="94233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CF9B8B2-F1AD-41B2-B487-11D56B948990}" type="slidenum">
              <a:rPr lang="en-US" altLang="en-US" smtClean="0">
                <a:ea typeface="宋体" pitchFamily="2" charset="-122"/>
              </a:rPr>
              <a:pPr/>
              <a:t>72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思路</a:t>
            </a:r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zh-CN" altLang="en-US" smtClean="0">
                <a:solidFill>
                  <a:srgbClr val="FF0000"/>
                </a:solidFill>
              </a:rPr>
              <a:t>：队列头也移动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3276600"/>
            <a:ext cx="7772400" cy="3048000"/>
          </a:xfrm>
        </p:spPr>
        <p:txBody>
          <a:bodyPr/>
          <a:lstStyle/>
          <a:p>
            <a:r>
              <a:rPr lang="en-US" altLang="zh-CN" smtClean="0"/>
              <a:t>location[i] = front + i – 1</a:t>
            </a:r>
          </a:p>
          <a:p>
            <a:r>
              <a:rPr lang="zh-CN" altLang="en-US" smtClean="0"/>
              <a:t>删除：</a:t>
            </a:r>
            <a:r>
              <a:rPr lang="en-US" altLang="zh-CN" smtClean="0"/>
              <a:t>front++</a:t>
            </a:r>
            <a:r>
              <a:rPr lang="zh-CN" altLang="en-US" smtClean="0"/>
              <a:t>， </a:t>
            </a:r>
            <a:r>
              <a:rPr lang="en-US" altLang="zh-CN" smtClean="0">
                <a:cs typeface="Times New Roman" pitchFamily="18" charset="0"/>
              </a:rPr>
              <a:t>Θ</a:t>
            </a:r>
            <a:r>
              <a:rPr lang="en-US" altLang="zh-CN" smtClean="0"/>
              <a:t>(1)</a:t>
            </a:r>
          </a:p>
          <a:p>
            <a:r>
              <a:rPr lang="zh-CN" altLang="en-US" smtClean="0"/>
              <a:t>队列逐渐向数组尾部“移动”</a:t>
            </a:r>
          </a:p>
          <a:p>
            <a:r>
              <a:rPr lang="zh-CN" altLang="en-US" smtClean="0"/>
              <a:t>队列空</a:t>
            </a:r>
            <a:r>
              <a:rPr lang="en-US" altLang="zh-CN" smtClean="0"/>
              <a:t>——front &gt; rear </a:t>
            </a:r>
          </a:p>
        </p:txBody>
      </p:sp>
      <p:pic>
        <p:nvPicPr>
          <p:cNvPr id="95236" name="Picture 4" descr="array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4000"/>
            <a:ext cx="8029575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C5E92CD-C37A-4132-812B-17A9BA4FFD0A}" type="slidenum">
              <a:rPr lang="en-US" altLang="en-US" smtClean="0">
                <a:ea typeface="宋体" pitchFamily="2" charset="-122"/>
              </a:rPr>
              <a:pPr/>
              <a:t>73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但是：队尾到达数组尾怎么办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3200400"/>
            <a:ext cx="7772400" cy="3276600"/>
          </a:xfrm>
        </p:spPr>
        <p:txBody>
          <a:bodyPr/>
          <a:lstStyle/>
          <a:p>
            <a:r>
              <a:rPr lang="en-US" altLang="zh-CN" smtClean="0"/>
              <a:t>rear==MaxSize – 1</a:t>
            </a:r>
            <a:r>
              <a:rPr lang="zh-CN" altLang="en-US" smtClean="0"/>
              <a:t>时进行</a:t>
            </a:r>
            <a:r>
              <a:rPr lang="en-US" altLang="zh-CN" smtClean="0"/>
              <a:t>Add</a:t>
            </a:r>
            <a:r>
              <a:rPr lang="zh-CN" altLang="en-US" smtClean="0"/>
              <a:t>操作</a:t>
            </a:r>
          </a:p>
          <a:p>
            <a:pPr lvl="1"/>
            <a:r>
              <a:rPr lang="en-US" altLang="zh-CN" smtClean="0"/>
              <a:t>front &gt; 0</a:t>
            </a:r>
          </a:p>
          <a:p>
            <a:pPr lvl="2"/>
            <a:r>
              <a:rPr lang="zh-CN" altLang="en-US" smtClean="0"/>
              <a:t>队列移动到数组头部（</a:t>
            </a:r>
            <a:r>
              <a:rPr lang="en-US" altLang="zh-CN" smtClean="0"/>
              <a:t>front</a:t>
            </a:r>
            <a:r>
              <a:rPr lang="en-US" altLang="zh-CN" smtClean="0">
                <a:sym typeface="Wingdings" pitchFamily="2" charset="2"/>
              </a:rPr>
              <a:t>0</a:t>
            </a:r>
            <a:r>
              <a:rPr lang="zh-CN" altLang="en-US" smtClean="0"/>
              <a:t>），再</a:t>
            </a:r>
            <a:r>
              <a:rPr lang="en-US" altLang="zh-CN" smtClean="0"/>
              <a:t>Add</a:t>
            </a:r>
            <a:r>
              <a:rPr lang="zh-CN" altLang="en-US" smtClean="0"/>
              <a:t>，</a:t>
            </a:r>
            <a:r>
              <a:rPr lang="en-US" altLang="zh-CN" smtClean="0">
                <a:cs typeface="Times New Roman" pitchFamily="18" charset="0"/>
              </a:rPr>
              <a:t>Θ</a:t>
            </a:r>
            <a:r>
              <a:rPr lang="en-US" altLang="zh-CN" smtClean="0"/>
              <a:t>(n)</a:t>
            </a:r>
          </a:p>
          <a:p>
            <a:pPr lvl="1"/>
            <a:r>
              <a:rPr lang="en-US" altLang="zh-CN" smtClean="0"/>
              <a:t>front==0</a:t>
            </a:r>
            <a:r>
              <a:rPr lang="zh-CN" altLang="en-US" smtClean="0"/>
              <a:t>，失败</a:t>
            </a:r>
          </a:p>
          <a:p>
            <a:r>
              <a:rPr lang="zh-CN" altLang="en-US" smtClean="0">
                <a:solidFill>
                  <a:srgbClr val="0000CC"/>
                </a:solidFill>
              </a:rPr>
              <a:t>改进了</a:t>
            </a:r>
            <a:r>
              <a:rPr lang="en-US" altLang="zh-CN" smtClean="0">
                <a:solidFill>
                  <a:srgbClr val="0000CC"/>
                </a:solidFill>
              </a:rPr>
              <a:t>Delete</a:t>
            </a:r>
            <a:r>
              <a:rPr lang="zh-CN" altLang="en-US" smtClean="0">
                <a:solidFill>
                  <a:srgbClr val="0000CC"/>
                </a:solidFill>
              </a:rPr>
              <a:t>但</a:t>
            </a:r>
            <a:r>
              <a:rPr lang="en-US" altLang="zh-CN" smtClean="0">
                <a:solidFill>
                  <a:srgbClr val="0000CC"/>
                </a:solidFill>
              </a:rPr>
              <a:t>Add</a:t>
            </a:r>
            <a:r>
              <a:rPr lang="zh-CN" altLang="en-US" smtClean="0">
                <a:solidFill>
                  <a:srgbClr val="0000CC"/>
                </a:solidFill>
              </a:rPr>
              <a:t>变差，最坏情况仍为</a:t>
            </a:r>
            <a:r>
              <a:rPr lang="en-US" altLang="zh-CN" smtClean="0">
                <a:solidFill>
                  <a:srgbClr val="0000CC"/>
                </a:solidFill>
                <a:cs typeface="Times New Roman" pitchFamily="18" charset="0"/>
              </a:rPr>
              <a:t>Θ</a:t>
            </a:r>
            <a:r>
              <a:rPr lang="en-US" altLang="zh-CN" smtClean="0">
                <a:solidFill>
                  <a:srgbClr val="0000CC"/>
                </a:solidFill>
              </a:rPr>
              <a:t>(n)</a:t>
            </a:r>
          </a:p>
        </p:txBody>
      </p:sp>
      <p:pic>
        <p:nvPicPr>
          <p:cNvPr id="96260" name="Picture 4" descr="mo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54163"/>
            <a:ext cx="8680450" cy="164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1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2F16113-04FA-4423-BBA3-725B21F194E2}" type="slidenum">
              <a:rPr lang="en-US" altLang="en-US" smtClean="0">
                <a:ea typeface="宋体" pitchFamily="2" charset="-122"/>
              </a:rPr>
              <a:pPr/>
              <a:t>74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思路</a:t>
            </a:r>
            <a:r>
              <a:rPr lang="en-US" altLang="zh-CN" smtClean="0">
                <a:solidFill>
                  <a:srgbClr val="FF0000"/>
                </a:solidFill>
              </a:rPr>
              <a:t>3</a:t>
            </a:r>
            <a:r>
              <a:rPr lang="zh-CN" altLang="en-US" smtClean="0">
                <a:solidFill>
                  <a:srgbClr val="FF0000"/>
                </a:solidFill>
              </a:rPr>
              <a:t>：循环数组描述方法</a:t>
            </a:r>
          </a:p>
        </p:txBody>
      </p:sp>
      <p:pic>
        <p:nvPicPr>
          <p:cNvPr id="97283" name="Picture 4" descr="circul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800"/>
            <a:ext cx="8177213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28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6CDEBF2-C947-4E78-A2EE-DF5534B8313E}" type="slidenum">
              <a:rPr lang="en-US" altLang="en-US" smtClean="0">
                <a:ea typeface="宋体" pitchFamily="2" charset="-122"/>
              </a:rPr>
              <a:pPr/>
              <a:t>75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循环数组描述方法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495800"/>
          </a:xfrm>
        </p:spPr>
        <p:txBody>
          <a:bodyPr/>
          <a:lstStyle/>
          <a:p>
            <a:r>
              <a:rPr lang="zh-CN" altLang="en-US" smtClean="0"/>
              <a:t>把数组扭成环</a:t>
            </a:r>
            <a:r>
              <a:rPr lang="en-US" altLang="zh-CN" smtClean="0"/>
              <a:t>——</a:t>
            </a:r>
            <a:r>
              <a:rPr lang="zh-CN" altLang="en-US" smtClean="0">
                <a:solidFill>
                  <a:srgbClr val="0000CC"/>
                </a:solidFill>
              </a:rPr>
              <a:t>首尾相连是关键</a:t>
            </a:r>
          </a:p>
          <a:p>
            <a:r>
              <a:rPr lang="zh-CN" altLang="en-US" smtClean="0"/>
              <a:t>最后一个元素之后是第一个元素</a:t>
            </a:r>
          </a:p>
          <a:p>
            <a:r>
              <a:rPr lang="en-US" altLang="zh-CN" sz="2400" b="0" smtClean="0">
                <a:solidFill>
                  <a:srgbClr val="FF0000"/>
                </a:solidFill>
              </a:rPr>
              <a:t>location(i)=(location(1)+i–1) </a:t>
            </a:r>
            <a:r>
              <a:rPr lang="en-US" altLang="zh-CN" sz="2400" smtClean="0">
                <a:solidFill>
                  <a:srgbClr val="FF0000"/>
                </a:solidFill>
              </a:rPr>
              <a:t>% MaxSize</a:t>
            </a:r>
          </a:p>
          <a:p>
            <a:r>
              <a:rPr lang="en-US" altLang="zh-CN" smtClean="0"/>
              <a:t>front——location(1) – 1</a:t>
            </a:r>
          </a:p>
          <a:p>
            <a:r>
              <a:rPr lang="en-US" altLang="zh-CN" smtClean="0"/>
              <a:t>rear——</a:t>
            </a:r>
            <a:r>
              <a:rPr lang="zh-CN" altLang="en-US" smtClean="0"/>
              <a:t>最后一个元素在数组中的位置</a:t>
            </a:r>
          </a:p>
          <a:p>
            <a:r>
              <a:rPr lang="zh-CN" altLang="en-US" smtClean="0"/>
              <a:t>插入、删除均为</a:t>
            </a:r>
            <a:r>
              <a:rPr lang="en-US" altLang="zh-CN" smtClean="0">
                <a:cs typeface="Times New Roman" pitchFamily="18" charset="0"/>
              </a:rPr>
              <a:t>Θ</a:t>
            </a:r>
            <a:r>
              <a:rPr lang="en-US" altLang="zh-CN" smtClean="0"/>
              <a:t>(1)</a:t>
            </a:r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5508946-71CC-4C23-A696-E9E03EF87ACF}" type="slidenum">
              <a:rPr lang="en-US" altLang="en-US" smtClean="0">
                <a:ea typeface="宋体" pitchFamily="2" charset="-122"/>
              </a:rPr>
              <a:pPr/>
              <a:t>76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小问题：队列空和满的区分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队列空</a:t>
            </a:r>
            <a:r>
              <a:rPr lang="en-US" altLang="zh-CN" smtClean="0"/>
              <a:t>——front == rear</a:t>
            </a:r>
          </a:p>
          <a:p>
            <a:r>
              <a:rPr lang="zh-CN" altLang="en-US" smtClean="0"/>
              <a:t>队列满</a:t>
            </a:r>
            <a:r>
              <a:rPr lang="en-US" altLang="zh-CN" smtClean="0"/>
              <a:t>——front == rear</a:t>
            </a:r>
          </a:p>
          <a:p>
            <a:r>
              <a:rPr lang="zh-CN" altLang="en-US" smtClean="0"/>
              <a:t>混淆！</a:t>
            </a:r>
          </a:p>
          <a:p>
            <a:r>
              <a:rPr lang="zh-CN" altLang="en-US" smtClean="0"/>
              <a:t>简单解决方法</a:t>
            </a:r>
            <a:r>
              <a:rPr lang="en-US" altLang="zh-CN" smtClean="0">
                <a:solidFill>
                  <a:srgbClr val="FF0000"/>
                </a:solidFill>
              </a:rPr>
              <a:t>【</a:t>
            </a:r>
            <a:r>
              <a:rPr lang="zh-CN" altLang="en-US" smtClean="0">
                <a:solidFill>
                  <a:srgbClr val="FF0000"/>
                </a:solidFill>
              </a:rPr>
              <a:t>最终方案</a:t>
            </a:r>
            <a:r>
              <a:rPr lang="en-US" altLang="zh-CN" smtClean="0">
                <a:solidFill>
                  <a:srgbClr val="FF0000"/>
                </a:solidFill>
              </a:rPr>
              <a:t>】</a:t>
            </a:r>
            <a:endParaRPr lang="zh-CN" altLang="en-US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>
                <a:solidFill>
                  <a:srgbClr val="0000CC"/>
                </a:solidFill>
              </a:rPr>
              <a:t>只允许最多</a:t>
            </a:r>
            <a:r>
              <a:rPr lang="en-US" altLang="zh-CN" smtClean="0">
                <a:solidFill>
                  <a:srgbClr val="0000CC"/>
                </a:solidFill>
              </a:rPr>
              <a:t>MaxSize-1</a:t>
            </a:r>
            <a:r>
              <a:rPr lang="zh-CN" altLang="en-US" smtClean="0">
                <a:solidFill>
                  <a:srgbClr val="0000CC"/>
                </a:solidFill>
              </a:rPr>
              <a:t>个元素</a:t>
            </a:r>
          </a:p>
          <a:p>
            <a:pPr lvl="1"/>
            <a:r>
              <a:rPr lang="zh-CN" altLang="en-US" smtClean="0"/>
              <a:t>队列空：</a:t>
            </a:r>
            <a:r>
              <a:rPr lang="en-US" altLang="zh-CN" smtClean="0"/>
              <a:t>front == rear</a:t>
            </a:r>
          </a:p>
          <a:p>
            <a:pPr lvl="1"/>
            <a:r>
              <a:rPr lang="zh-CN" altLang="en-US" smtClean="0"/>
              <a:t>队列满：</a:t>
            </a:r>
            <a:r>
              <a:rPr lang="en-US" altLang="zh-CN" smtClean="0">
                <a:solidFill>
                  <a:srgbClr val="0000CC"/>
                </a:solidFill>
              </a:rPr>
              <a:t>front == (rear + 1) % MaxSize</a:t>
            </a:r>
          </a:p>
        </p:txBody>
      </p:sp>
      <p:pic>
        <p:nvPicPr>
          <p:cNvPr id="99332" name="Picture 4" descr="fullemp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7675" y="1219200"/>
            <a:ext cx="2346325" cy="349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333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DA844B0-E1B1-4B6A-9BF9-9950AD9D2C69}" type="slidenum">
              <a:rPr lang="en-US" altLang="en-US" smtClean="0">
                <a:ea typeface="宋体" pitchFamily="2" charset="-122"/>
              </a:rPr>
              <a:pPr/>
              <a:t>77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队列的公式化描述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class Queue {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 FIFO objects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public: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Queue(int MaxQueueSize = 10);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~Queue() {delete [] queue;}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bool IsEmpty() const {return front == rear;}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</a:t>
            </a:r>
            <a:r>
              <a:rPr lang="en-US" altLang="zh-CN" sz="2000" smtClean="0">
                <a:solidFill>
                  <a:srgbClr val="FF0000"/>
                </a:solidFill>
                <a:latin typeface="Tahoma" pitchFamily="34" charset="0"/>
              </a:rPr>
              <a:t>bool IsFull() const {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FF0000"/>
                </a:solidFill>
                <a:latin typeface="Tahoma" pitchFamily="34" charset="0"/>
              </a:rPr>
              <a:t>          return (((rear + 1) % MaxSize == front) ? 1 : 0);}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T First() const; 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 return front element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T Last()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const; 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 return last element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Queue&lt;T&gt;&amp; Add(const T&amp; x);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Queue&lt;T&gt;&amp; Delete(T&amp; x);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</a:t>
            </a:r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D73D49A-4924-4686-8CA8-7BF267EC2A22}" type="slidenum">
              <a:rPr lang="en-US" altLang="en-US" smtClean="0">
                <a:ea typeface="宋体" pitchFamily="2" charset="-122"/>
              </a:rPr>
              <a:pPr/>
              <a:t>78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循环数组描述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private: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   int front;   </a:t>
            </a: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//</a:t>
            </a:r>
            <a:r>
              <a:rPr lang="zh-CN" altLang="en-US" sz="2400" smtClean="0">
                <a:solidFill>
                  <a:srgbClr val="008000"/>
                </a:solidFill>
                <a:latin typeface="Tahoma" pitchFamily="34" charset="0"/>
              </a:rPr>
              <a:t>队首</a:t>
            </a:r>
            <a:endParaRPr lang="en-US" altLang="zh-CN" sz="2400" smtClean="0">
              <a:solidFill>
                <a:srgbClr val="008000"/>
              </a:solidFill>
              <a:latin typeface="Tahoma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int rear;    </a:t>
            </a: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// </a:t>
            </a:r>
            <a:r>
              <a:rPr lang="zh-CN" altLang="en-US" sz="2400" smtClean="0">
                <a:solidFill>
                  <a:srgbClr val="008000"/>
                </a:solidFill>
                <a:latin typeface="Tahoma" pitchFamily="34" charset="0"/>
              </a:rPr>
              <a:t>队尾</a:t>
            </a:r>
            <a:endParaRPr lang="en-US" altLang="zh-CN" sz="2400" smtClean="0">
              <a:solidFill>
                <a:srgbClr val="008000"/>
              </a:solidFill>
              <a:latin typeface="Tahoma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int MaxSize; </a:t>
            </a: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// </a:t>
            </a:r>
            <a:r>
              <a:rPr lang="zh-CN" altLang="en-US" sz="2400" smtClean="0">
                <a:solidFill>
                  <a:srgbClr val="008000"/>
                </a:solidFill>
                <a:latin typeface="Tahoma" pitchFamily="34" charset="0"/>
              </a:rPr>
              <a:t>队列容量</a:t>
            </a:r>
            <a:endParaRPr lang="en-US" altLang="zh-CN" sz="2400" smtClean="0">
              <a:solidFill>
                <a:srgbClr val="008000"/>
              </a:solidFill>
              <a:latin typeface="Tahoma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T *queue;</a:t>
            </a: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    // element array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};</a:t>
            </a:r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CB9E4C2-9F37-4970-B766-71B005E7AD11}" type="slidenum">
              <a:rPr lang="en-US" altLang="en-US" smtClean="0">
                <a:ea typeface="宋体" pitchFamily="2" charset="-122"/>
              </a:rPr>
              <a:pPr/>
              <a:t>79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公式化描述：继承线性表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>
              <a:spcBef>
                <a:spcPct val="5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class Stack : private LinearList &lt;T&gt; {</a:t>
            </a:r>
          </a:p>
          <a:p>
            <a:pPr>
              <a:spcBef>
                <a:spcPct val="5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// LIFO objects</a:t>
            </a:r>
          </a:p>
          <a:p>
            <a:pPr>
              <a:spcBef>
                <a:spcPct val="5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public:</a:t>
            </a:r>
          </a:p>
          <a:p>
            <a:pPr>
              <a:spcBef>
                <a:spcPct val="5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   Stack(int MaxStackSize = 10)</a:t>
            </a:r>
          </a:p>
          <a:p>
            <a:pPr>
              <a:spcBef>
                <a:spcPct val="5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     : LinearList&lt;T&gt; (MaxStackSize) {}</a:t>
            </a:r>
          </a:p>
          <a:p>
            <a:pPr>
              <a:spcBef>
                <a:spcPct val="5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   bool IsEmpty() const</a:t>
            </a:r>
          </a:p>
          <a:p>
            <a:pPr>
              <a:spcBef>
                <a:spcPct val="5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        {return LinearList&lt;T&gt;::IsEmpty();}</a:t>
            </a:r>
          </a:p>
          <a:p>
            <a:pPr>
              <a:spcBef>
                <a:spcPct val="5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   bool IsFull() const</a:t>
            </a:r>
          </a:p>
          <a:p>
            <a:pPr>
              <a:spcBef>
                <a:spcPct val="5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      {return (Length() == GetMaxSize());}</a:t>
            </a:r>
          </a:p>
          <a:p>
            <a:pPr>
              <a:spcBef>
                <a:spcPct val="5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   </a:t>
            </a:r>
            <a:endParaRPr lang="en-US" altLang="zh-CN" sz="2400" smtClean="0"/>
          </a:p>
        </p:txBody>
      </p:sp>
      <p:sp>
        <p:nvSpPr>
          <p:cNvPr id="28676" name="Text Box 7"/>
          <p:cNvSpPr txBox="1">
            <a:spLocks noChangeArrowheads="1"/>
          </p:cNvSpPr>
          <p:nvPr/>
        </p:nvSpPr>
        <p:spPr bwMode="ltGray">
          <a:xfrm>
            <a:off x="5867400" y="1447800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线性表尾部作为栈顶</a:t>
            </a:r>
          </a:p>
        </p:txBody>
      </p:sp>
      <p:sp>
        <p:nvSpPr>
          <p:cNvPr id="2867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929F4DA-C8AF-401C-AEAE-72466F33F4DD}" type="slidenum">
              <a:rPr lang="en-US" altLang="en-US" smtClean="0">
                <a:ea typeface="宋体" pitchFamily="2" charset="-122"/>
              </a:rPr>
              <a:pPr/>
              <a:t>8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构造函数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Queue&lt;T&gt;::Queue(int MaxQueueSize)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 Create an empty queue whose capacity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</a:t>
            </a:r>
            <a:r>
              <a:rPr lang="en-US" altLang="zh-CN" sz="2000" smtClean="0">
                <a:solidFill>
                  <a:srgbClr val="FF0000"/>
                </a:solidFill>
                <a:latin typeface="Tahoma" pitchFamily="34" charset="0"/>
              </a:rPr>
              <a:t> MaxSize = MaxQueueSize + 1;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queue =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new T[MaxSize];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front = rear = 0;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}</a:t>
            </a:r>
          </a:p>
          <a:p>
            <a:r>
              <a:rPr lang="en-US" altLang="zh-CN" smtClean="0"/>
              <a:t>T</a:t>
            </a:r>
            <a:r>
              <a:rPr lang="zh-CN" altLang="en-US" smtClean="0"/>
              <a:t>：基本类型， </a:t>
            </a:r>
            <a:r>
              <a:rPr lang="en-US" altLang="zh-CN" smtClean="0">
                <a:cs typeface="Times New Roman" pitchFamily="18" charset="0"/>
              </a:rPr>
              <a:t>Θ</a:t>
            </a:r>
            <a:r>
              <a:rPr lang="en-US" altLang="zh-CN" smtClean="0"/>
              <a:t>(1)</a:t>
            </a:r>
            <a:br>
              <a:rPr lang="en-US" altLang="zh-CN" smtClean="0"/>
            </a:br>
            <a:r>
              <a:rPr lang="en-US" altLang="zh-CN" smtClean="0"/>
              <a:t>T</a:t>
            </a:r>
            <a:r>
              <a:rPr lang="zh-CN" altLang="en-US" smtClean="0"/>
              <a:t>：用户自定义类， </a:t>
            </a:r>
            <a:r>
              <a:rPr lang="en-US" altLang="zh-CN" smtClean="0">
                <a:cs typeface="Times New Roman" pitchFamily="18" charset="0"/>
              </a:rPr>
              <a:t>Θ</a:t>
            </a:r>
            <a:r>
              <a:rPr lang="en-US" altLang="zh-CN" smtClean="0"/>
              <a:t>(MaxSize)</a:t>
            </a:r>
          </a:p>
        </p:txBody>
      </p:sp>
      <p:cxnSp>
        <p:nvCxnSpPr>
          <p:cNvPr id="102404" name="直接箭头连接符 4"/>
          <p:cNvCxnSpPr>
            <a:cxnSpLocks noChangeShapeType="1"/>
          </p:cNvCxnSpPr>
          <p:nvPr/>
        </p:nvCxnSpPr>
        <p:spPr bwMode="auto">
          <a:xfrm rot="10800000">
            <a:off x="5289550" y="3249613"/>
            <a:ext cx="1435100" cy="538162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02405" name="TextBox 5"/>
          <p:cNvSpPr txBox="1">
            <a:spLocks noChangeArrowheads="1"/>
          </p:cNvSpPr>
          <p:nvPr/>
        </p:nvSpPr>
        <p:spPr bwMode="auto">
          <a:xfrm>
            <a:off x="6724650" y="3597275"/>
            <a:ext cx="1973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留出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个额外空间</a:t>
            </a:r>
          </a:p>
        </p:txBody>
      </p:sp>
      <p:sp>
        <p:nvSpPr>
          <p:cNvPr id="10240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419F8FE-5B67-477F-97DF-A9ED57392652}" type="slidenum">
              <a:rPr lang="en-US" altLang="en-US" smtClean="0">
                <a:ea typeface="宋体" pitchFamily="2" charset="-122"/>
              </a:rPr>
              <a:pPr/>
              <a:t>80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First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T Queue&lt;T&gt;::First() const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// Return first element of queue.  Throw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 // OutOfBounds exception if the queue is empty.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if (IsEmpty()) throw OutOfBounds();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return queue[(front + 1) </a:t>
            </a:r>
            <a:r>
              <a:rPr lang="en-US" altLang="zh-CN" sz="2400" smtClean="0">
                <a:solidFill>
                  <a:srgbClr val="FF0000"/>
                </a:solidFill>
                <a:latin typeface="Tahoma" pitchFamily="34" charset="0"/>
              </a:rPr>
              <a:t>% MaxSize</a:t>
            </a: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];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endParaRPr lang="en-US" altLang="zh-CN" sz="2400" smtClean="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1AFC28B-3EAE-45E8-8245-994C64B7550A}" type="slidenum">
              <a:rPr lang="en-US" altLang="en-US" smtClean="0">
                <a:ea typeface="宋体" pitchFamily="2" charset="-122"/>
              </a:rPr>
              <a:pPr/>
              <a:t>81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Last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T Queue&lt;T&gt;::Last() const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// Return last element of queue.  Throw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 // OutOfBounds exception if the queue is empty.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if (IsEmpty()) throw OutOfBounds();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return queue[rear];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}</a:t>
            </a:r>
            <a:endParaRPr lang="en-US" altLang="zh-CN" smtClean="0"/>
          </a:p>
        </p:txBody>
      </p:sp>
      <p:sp>
        <p:nvSpPr>
          <p:cNvPr id="10445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4E6F783-5FC5-4447-A299-4DA541F0D7DC}" type="slidenum">
              <a:rPr lang="en-US" altLang="en-US" smtClean="0">
                <a:ea typeface="宋体" pitchFamily="2" charset="-122"/>
              </a:rPr>
              <a:pPr/>
              <a:t>82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插入操作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Queue&lt;T&gt;&amp; Queue&lt;T&gt;::Add(const T&amp; x)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// Add x to the rear of</a:t>
            </a:r>
            <a:r>
              <a:rPr lang="zh-CN" altLang="en-US" sz="2400" smtClean="0">
                <a:solidFill>
                  <a:srgbClr val="008000"/>
                </a:solidFill>
                <a:latin typeface="Tahoma" pitchFamily="34" charset="0"/>
              </a:rPr>
              <a:t> </a:t>
            </a: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the queue.  Throw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 // NoMem exception if the queue is full.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if (IsFull()) throw NoMem();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rear = (rear + 1) % MaxSize;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queue[rear] = x;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return *this;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mtClean="0"/>
          </a:p>
        </p:txBody>
      </p:sp>
      <p:sp>
        <p:nvSpPr>
          <p:cNvPr id="4" name="矩形 3"/>
          <p:cNvSpPr/>
          <p:nvPr/>
        </p:nvSpPr>
        <p:spPr>
          <a:xfrm>
            <a:off x="3854448" y="5043492"/>
            <a:ext cx="4875053" cy="89255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请思考：当队列为空时，</a:t>
            </a:r>
            <a:endParaRPr lang="en-US" altLang="zh-CN" sz="2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>
              <a:defRPr/>
            </a:pPr>
            <a:r>
              <a:rPr lang="zh-CN" altLang="en-US" sz="2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插入的第一个元素在什么位置？</a:t>
            </a:r>
          </a:p>
        </p:txBody>
      </p:sp>
      <p:sp>
        <p:nvSpPr>
          <p:cNvPr id="10547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A7DEB1B-4984-4C6F-8538-F3C26DB1D745}" type="slidenum">
              <a:rPr lang="en-US" altLang="en-US" smtClean="0">
                <a:ea typeface="宋体" pitchFamily="2" charset="-122"/>
              </a:rPr>
              <a:pPr/>
              <a:t>83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删除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Queue&lt;T&gt;&amp; Queue&lt;T&gt;::Delete(T&amp; x)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// Delete first element and put in x.  Throw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 // OutOfBounds exception if the queue is empty.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if (IsEmpty()) throw OutOfBounds();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front = (front + 1) % MaxSize;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x = queue[front];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return *this;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mtClean="0"/>
          </a:p>
        </p:txBody>
      </p:sp>
      <p:sp>
        <p:nvSpPr>
          <p:cNvPr id="10650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9BB6A58-1CB1-490C-8293-6441DC11358D}" type="slidenum">
              <a:rPr lang="en-US" altLang="en-US" smtClean="0">
                <a:ea typeface="宋体" pitchFamily="2" charset="-122"/>
              </a:rPr>
              <a:pPr/>
              <a:t>84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队列的定义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队列的描述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 smtClean="0"/>
              <a:t>公式化描述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链表描述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dirty="0" smtClean="0"/>
              <a:t>队列的应用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火车车厢重排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最短路径、识别图元</a:t>
            </a:r>
          </a:p>
        </p:txBody>
      </p:sp>
      <p:sp>
        <p:nvSpPr>
          <p:cNvPr id="10752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98C316D-FE15-4BB2-B73E-B2AEC0A685CE}" type="slidenum">
              <a:rPr lang="en-US" altLang="en-US" smtClean="0">
                <a:ea typeface="宋体" pitchFamily="2" charset="-122"/>
              </a:rPr>
              <a:pPr/>
              <a:t>85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链表描述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455738"/>
            <a:ext cx="7772400" cy="1905000"/>
          </a:xfrm>
        </p:spPr>
        <p:txBody>
          <a:bodyPr/>
          <a:lstStyle/>
          <a:p>
            <a:r>
              <a:rPr lang="zh-CN" altLang="en-US" smtClean="0"/>
              <a:t>两种指针方向</a:t>
            </a:r>
          </a:p>
          <a:p>
            <a:pPr lvl="1"/>
            <a:r>
              <a:rPr lang="en-US" altLang="zh-CN" smtClean="0"/>
              <a:t>front</a:t>
            </a:r>
            <a:r>
              <a:rPr lang="en-US" altLang="zh-CN" smtClean="0">
                <a:sym typeface="Wingdings" pitchFamily="2" charset="2"/>
              </a:rPr>
              <a:t>rear</a:t>
            </a:r>
          </a:p>
          <a:p>
            <a:pPr lvl="1"/>
            <a:r>
              <a:rPr lang="en-US" altLang="zh-CN" smtClean="0">
                <a:sym typeface="Wingdings" pitchFamily="2" charset="2"/>
              </a:rPr>
              <a:t>rearfront</a:t>
            </a:r>
            <a:endParaRPr lang="en-US" altLang="zh-CN" smtClean="0"/>
          </a:p>
        </p:txBody>
      </p:sp>
      <p:pic>
        <p:nvPicPr>
          <p:cNvPr id="108548" name="Picture 4" descr="2lin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070225"/>
            <a:ext cx="5822950" cy="35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49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B9FF53B-3090-40A9-8D08-E44415B3FBA5}" type="slidenum">
              <a:rPr lang="en-US" altLang="en-US" smtClean="0">
                <a:ea typeface="宋体" pitchFamily="2" charset="-122"/>
              </a:rPr>
              <a:pPr/>
              <a:t>86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插入操作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5410200"/>
            <a:ext cx="7772400" cy="1447800"/>
          </a:xfrm>
        </p:spPr>
        <p:txBody>
          <a:bodyPr/>
          <a:lstStyle/>
          <a:p>
            <a:r>
              <a:rPr lang="zh-CN" altLang="en-US" smtClean="0"/>
              <a:t>同样高效， </a:t>
            </a:r>
            <a:r>
              <a:rPr lang="en-US" altLang="zh-CN" smtClean="0">
                <a:cs typeface="Times New Roman" pitchFamily="18" charset="0"/>
              </a:rPr>
              <a:t>Θ</a:t>
            </a:r>
            <a:r>
              <a:rPr lang="en-US" altLang="zh-CN" smtClean="0"/>
              <a:t>(1)</a:t>
            </a:r>
          </a:p>
        </p:txBody>
      </p:sp>
      <p:pic>
        <p:nvPicPr>
          <p:cNvPr id="109572" name="Picture 4" descr="linkad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95400"/>
            <a:ext cx="7424738" cy="404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573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4FC0F0C-F06A-4575-8D82-F53AE7269D48}" type="slidenum">
              <a:rPr lang="en-US" altLang="en-US" smtClean="0">
                <a:ea typeface="宋体" pitchFamily="2" charset="-122"/>
              </a:rPr>
              <a:pPr/>
              <a:t>87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删除操作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5562600"/>
            <a:ext cx="7772400" cy="990600"/>
          </a:xfrm>
        </p:spPr>
        <p:txBody>
          <a:bodyPr/>
          <a:lstStyle/>
          <a:p>
            <a:r>
              <a:rPr lang="en-US" altLang="zh-CN" smtClean="0"/>
              <a:t>front</a:t>
            </a:r>
            <a:r>
              <a:rPr lang="en-US" altLang="zh-CN" smtClean="0">
                <a:sym typeface="Wingdings" pitchFamily="2" charset="2"/>
              </a:rPr>
              <a:t>rear </a:t>
            </a:r>
            <a:r>
              <a:rPr lang="en-US" altLang="zh-CN" smtClean="0">
                <a:cs typeface="Times New Roman" pitchFamily="18" charset="0"/>
              </a:rPr>
              <a:t>Θ</a:t>
            </a:r>
            <a:r>
              <a:rPr lang="en-US" altLang="zh-CN" smtClean="0"/>
              <a:t>(1)</a:t>
            </a:r>
            <a:r>
              <a:rPr lang="en-US" altLang="zh-CN" smtClean="0">
                <a:sym typeface="Wingdings" pitchFamily="2" charset="2"/>
              </a:rPr>
              <a:t> </a:t>
            </a:r>
            <a:r>
              <a:rPr lang="zh-CN" altLang="en-US" smtClean="0">
                <a:sym typeface="Wingdings" pitchFamily="2" charset="2"/>
              </a:rPr>
              <a:t>，</a:t>
            </a:r>
            <a:r>
              <a:rPr lang="en-US" altLang="zh-CN" smtClean="0">
                <a:sym typeface="Wingdings" pitchFamily="2" charset="2"/>
              </a:rPr>
              <a:t>rearfront </a:t>
            </a:r>
            <a:r>
              <a:rPr lang="en-US" altLang="zh-CN" smtClean="0">
                <a:cs typeface="Times New Roman" pitchFamily="18" charset="0"/>
              </a:rPr>
              <a:t>Θ</a:t>
            </a:r>
            <a:r>
              <a:rPr lang="en-US" altLang="zh-CN" smtClean="0"/>
              <a:t>(n)</a:t>
            </a:r>
          </a:p>
        </p:txBody>
      </p:sp>
      <p:pic>
        <p:nvPicPr>
          <p:cNvPr id="110596" name="Picture 4" descr="linkd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43038"/>
            <a:ext cx="7442200" cy="411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495672" y="379404"/>
            <a:ext cx="5253362" cy="101566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3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因</a:t>
            </a:r>
            <a:r>
              <a:rPr lang="en-US" altLang="zh-CN" sz="3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Delete</a:t>
            </a:r>
            <a:r>
              <a:rPr lang="zh-CN" altLang="en-US" sz="3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操作的复杂性差异，</a:t>
            </a:r>
            <a:endParaRPr lang="en-US" altLang="zh-CN" sz="3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>
              <a:defRPr/>
            </a:pPr>
            <a:r>
              <a:rPr lang="zh-CN" altLang="en-US" sz="3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故选择</a:t>
            </a:r>
            <a:r>
              <a:rPr lang="en-US" altLang="zh-CN" sz="3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front</a:t>
            </a:r>
            <a:r>
              <a:rPr lang="en-US" altLang="zh-CN" sz="3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sym typeface="Wingdings" pitchFamily="2" charset="2"/>
              </a:rPr>
              <a:t>rear</a:t>
            </a:r>
            <a:r>
              <a:rPr lang="zh-CN" altLang="en-US" sz="3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sym typeface="Wingdings" pitchFamily="2" charset="2"/>
              </a:rPr>
              <a:t>的链接方式</a:t>
            </a:r>
            <a:endParaRPr lang="zh-CN" altLang="en-US" sz="3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059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482A2FB-8585-4B5D-AC6F-E8C6E4321EA0}" type="slidenum">
              <a:rPr lang="en-US" altLang="en-US" smtClean="0">
                <a:ea typeface="宋体" pitchFamily="2" charset="-122"/>
              </a:rPr>
              <a:pPr/>
              <a:t>88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LinkedQueue</a:t>
            </a:r>
            <a:r>
              <a:rPr lang="zh-CN" altLang="en-US" smtClean="0"/>
              <a:t>类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class LinkedQueue {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// FIFO objects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public: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   LinkedQueue() {front = rear = 0;}</a:t>
            </a:r>
            <a:endParaRPr lang="en-US" altLang="zh-CN" sz="2400" smtClean="0">
              <a:solidFill>
                <a:srgbClr val="008000"/>
              </a:solidFill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~LinkedQueue();</a:t>
            </a: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 // destructor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bool IsEmpty() const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        {return ((front) ? false : true);}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   bool IsFull() const;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   T First() const; </a:t>
            </a: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// return first element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T Last()</a:t>
            </a: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 </a:t>
            </a: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const; </a:t>
            </a: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// return last element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      </a:t>
            </a:r>
            <a:endParaRPr lang="en-US" altLang="zh-CN" smtClean="0">
              <a:solidFill>
                <a:srgbClr val="0000FF"/>
              </a:solidFill>
            </a:endParaRPr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AB11B31-685B-4486-B82D-558F50A5D910}" type="slidenum">
              <a:rPr lang="en-US" altLang="en-US" smtClean="0">
                <a:ea typeface="宋体" pitchFamily="2" charset="-122"/>
              </a:rPr>
              <a:pPr/>
              <a:t>89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公式化描述（续）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  T Top() const</a:t>
            </a:r>
          </a:p>
          <a:p>
            <a:pPr>
              <a:spcBef>
                <a:spcPct val="5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      {if (IsEmpty()) throw OutOfBounds();</a:t>
            </a:r>
          </a:p>
          <a:p>
            <a:pPr>
              <a:spcBef>
                <a:spcPct val="5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       T x; Find(Length(), x); return x;}</a:t>
            </a:r>
          </a:p>
          <a:p>
            <a:pPr>
              <a:spcBef>
                <a:spcPct val="5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   Stack&lt;T&gt;&amp; Push(const T&amp; x)</a:t>
            </a:r>
          </a:p>
          <a:p>
            <a:pPr>
              <a:spcBef>
                <a:spcPct val="5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      {Insert(Length(), x); return *this;}</a:t>
            </a:r>
          </a:p>
          <a:p>
            <a:pPr>
              <a:spcBef>
                <a:spcPct val="5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   Stack&lt;T&gt;&amp; Pop(T&amp; x)</a:t>
            </a:r>
          </a:p>
          <a:p>
            <a:pPr>
              <a:spcBef>
                <a:spcPct val="5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      {Delete(Length(), x);</a:t>
            </a:r>
          </a:p>
          <a:p>
            <a:pPr>
              <a:spcBef>
                <a:spcPct val="5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       return *this;}</a:t>
            </a:r>
          </a:p>
          <a:p>
            <a:pPr>
              <a:spcBef>
                <a:spcPct val="5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};</a:t>
            </a:r>
            <a:endParaRPr lang="en-US" altLang="zh-CN" sz="2400" smtClean="0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ltGray">
          <a:xfrm>
            <a:off x="6096000" y="914400"/>
            <a:ext cx="2667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取栈顶</a:t>
            </a:r>
            <a:r>
              <a:rPr lang="en-US" altLang="zh-CN" sz="2000">
                <a:solidFill>
                  <a:srgbClr val="FF0000"/>
                </a:solidFill>
              </a:rPr>
              <a:t>——</a:t>
            </a:r>
            <a:r>
              <a:rPr lang="zh-CN" altLang="en-US" sz="2000">
                <a:solidFill>
                  <a:srgbClr val="FF0000"/>
                </a:solidFill>
              </a:rPr>
              <a:t>提取最后一个元素</a:t>
            </a:r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ltGray">
          <a:xfrm flipH="1">
            <a:off x="3962400" y="1143000"/>
            <a:ext cx="2286000" cy="1143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ltGray">
          <a:xfrm>
            <a:off x="7086600" y="2362200"/>
            <a:ext cx="1828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压栈</a:t>
            </a:r>
            <a:r>
              <a:rPr lang="en-US" altLang="zh-CN" sz="2000">
                <a:solidFill>
                  <a:srgbClr val="FF0000"/>
                </a:solidFill>
              </a:rPr>
              <a:t>——</a:t>
            </a:r>
            <a:r>
              <a:rPr lang="zh-CN" altLang="en-US" sz="2000">
                <a:solidFill>
                  <a:srgbClr val="FF0000"/>
                </a:solidFill>
              </a:rPr>
              <a:t>添加到表尾</a:t>
            </a:r>
          </a:p>
        </p:txBody>
      </p:sp>
      <p:sp>
        <p:nvSpPr>
          <p:cNvPr id="29703" name="Line 8"/>
          <p:cNvSpPr>
            <a:spLocks noChangeShapeType="1"/>
          </p:cNvSpPr>
          <p:nvPr/>
        </p:nvSpPr>
        <p:spPr bwMode="ltGray">
          <a:xfrm flipH="1">
            <a:off x="4572000" y="2667000"/>
            <a:ext cx="26670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ltGray">
          <a:xfrm>
            <a:off x="5867400" y="4495800"/>
            <a:ext cx="3276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出栈</a:t>
            </a:r>
            <a:r>
              <a:rPr lang="en-US" altLang="zh-CN" sz="2000">
                <a:solidFill>
                  <a:srgbClr val="FF0000"/>
                </a:solidFill>
              </a:rPr>
              <a:t>——</a:t>
            </a:r>
            <a:r>
              <a:rPr lang="zh-CN" altLang="en-US" sz="2000">
                <a:solidFill>
                  <a:srgbClr val="FF0000"/>
                </a:solidFill>
              </a:rPr>
              <a:t>提取最后一个元素</a:t>
            </a:r>
          </a:p>
        </p:txBody>
      </p:sp>
      <p:sp>
        <p:nvSpPr>
          <p:cNvPr id="29705" name="Line 10"/>
          <p:cNvSpPr>
            <a:spLocks noChangeShapeType="1"/>
          </p:cNvSpPr>
          <p:nvPr/>
        </p:nvSpPr>
        <p:spPr bwMode="ltGray">
          <a:xfrm flipH="1" flipV="1">
            <a:off x="4343400" y="4114800"/>
            <a:ext cx="15240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D9CFE2C-7F03-4CC2-A77A-EF5DA4BA71FF}" type="slidenum">
              <a:rPr lang="en-US" altLang="en-US" smtClean="0">
                <a:ea typeface="宋体" pitchFamily="2" charset="-122"/>
              </a:rPr>
              <a:pPr/>
              <a:t>9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LinkedQueue</a:t>
            </a:r>
            <a:r>
              <a:rPr lang="zh-CN" altLang="en-US" smtClean="0"/>
              <a:t>类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   LinkedQueue&lt;T&gt;&amp; Add(const T&amp; x);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   LinkedQueue&lt;T&gt;&amp; Delete(T&amp; x);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private: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   Node&lt;T&gt; *front;  </a:t>
            </a: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// pointer to first node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Node&lt;T&gt; *rear;</a:t>
            </a: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   // pointer to last node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};</a:t>
            </a:r>
            <a:endParaRPr lang="en-US" altLang="zh-CN" smtClean="0">
              <a:solidFill>
                <a:srgbClr val="0000FF"/>
              </a:solidFill>
            </a:endParaRPr>
          </a:p>
        </p:txBody>
      </p:sp>
      <p:cxnSp>
        <p:nvCxnSpPr>
          <p:cNvPr id="112644" name="直接箭头连接符 4"/>
          <p:cNvCxnSpPr>
            <a:cxnSpLocks noChangeShapeType="1"/>
          </p:cNvCxnSpPr>
          <p:nvPr/>
        </p:nvCxnSpPr>
        <p:spPr bwMode="auto">
          <a:xfrm rot="5400000" flipH="1" flipV="1">
            <a:off x="2239963" y="3967162"/>
            <a:ext cx="1435100" cy="10763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2645" name="TextBox 5"/>
          <p:cNvSpPr txBox="1">
            <a:spLocks noChangeArrowheads="1"/>
          </p:cNvSpPr>
          <p:nvPr/>
        </p:nvSpPr>
        <p:spPr bwMode="auto">
          <a:xfrm>
            <a:off x="1343025" y="5222875"/>
            <a:ext cx="7175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与公式化队列相比，减少了两个数据成员：</a:t>
            </a:r>
            <a:r>
              <a:rPr lang="en-US" altLang="zh-CN" b="1">
                <a:solidFill>
                  <a:srgbClr val="FF0000"/>
                </a:solidFill>
              </a:rPr>
              <a:t>MaxSize</a:t>
            </a:r>
            <a:r>
              <a:rPr lang="zh-CN" altLang="en-US" b="1"/>
              <a:t>和</a:t>
            </a:r>
            <a:r>
              <a:rPr lang="zh-CN" altLang="en-US" b="1">
                <a:solidFill>
                  <a:srgbClr val="FF0000"/>
                </a:solidFill>
              </a:rPr>
              <a:t>*</a:t>
            </a:r>
            <a:r>
              <a:rPr lang="en-US" altLang="zh-CN" b="1">
                <a:solidFill>
                  <a:srgbClr val="FF0000"/>
                </a:solidFill>
              </a:rPr>
              <a:t>queue</a:t>
            </a:r>
          </a:p>
        </p:txBody>
      </p:sp>
      <p:sp>
        <p:nvSpPr>
          <p:cNvPr id="11264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A46BFB6-24D9-44C1-BA0C-3AAF231B84C7}" type="slidenum">
              <a:rPr lang="en-US" altLang="en-US" smtClean="0">
                <a:ea typeface="宋体" pitchFamily="2" charset="-122"/>
              </a:rPr>
              <a:pPr/>
              <a:t>90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析构函数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LinkedQueue&lt;T&gt;::~LinkedQueue()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 Queue destructor.  Delete all nodes.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Node&lt;T&gt; *next;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while (front) {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next = front-&gt;link; 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delete front; 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front = next;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}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}</a:t>
            </a:r>
            <a:endParaRPr lang="en-US" altLang="zh-CN" smtClean="0"/>
          </a:p>
        </p:txBody>
      </p:sp>
      <p:sp>
        <p:nvSpPr>
          <p:cNvPr id="113668" name="TextBox 3"/>
          <p:cNvSpPr txBox="1">
            <a:spLocks noChangeArrowheads="1"/>
          </p:cNvSpPr>
          <p:nvPr/>
        </p:nvSpPr>
        <p:spPr bwMode="auto">
          <a:xfrm>
            <a:off x="4033838" y="4505325"/>
            <a:ext cx="48434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析构函数与许多基于链表的数据结构都相似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13669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C51DA99-FB14-40EC-BA41-A81D6B110F9C}" type="slidenum">
              <a:rPr lang="en-US" altLang="en-US" smtClean="0">
                <a:ea typeface="宋体" pitchFamily="2" charset="-122"/>
              </a:rPr>
              <a:pPr/>
              <a:t>91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IsFull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bool LinkedQueue&lt;T&gt;::IsFull() const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// Is the queue full?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Node&lt;T&gt; *p;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try {p = new Node&lt;T&gt;;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     delete p;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     return false;}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catch (NoMem) {return true;}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}</a:t>
            </a:r>
            <a:endParaRPr lang="en-US" altLang="zh-CN" smtClean="0"/>
          </a:p>
        </p:txBody>
      </p:sp>
      <p:sp>
        <p:nvSpPr>
          <p:cNvPr id="11469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BEB27AA-BBCD-493D-9F9B-D09FB8502F8E}" type="slidenum">
              <a:rPr lang="en-US" altLang="en-US" smtClean="0">
                <a:ea typeface="宋体" pitchFamily="2" charset="-122"/>
              </a:rPr>
              <a:pPr/>
              <a:t>92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First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T LinkedQueue&lt;T&gt;::First() const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// Return first element of queue.  Throw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 // OutOfBounds exception if the queue is empty.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if (IsEmpty()) throw OutOfBounds();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return front-&gt;data;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}</a:t>
            </a:r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7D43528-0177-446E-B7B0-974A82704143}" type="slidenum">
              <a:rPr lang="en-US" altLang="en-US" smtClean="0">
                <a:ea typeface="宋体" pitchFamily="2" charset="-122"/>
              </a:rPr>
              <a:pPr/>
              <a:t>93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Last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&lt;class T&gt;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T LinkedQueue&lt;T&gt;::Last() const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// Return last element of queue.  Throw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 // OutOfBounds exception if the queue is empty.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if (IsEmpty()) throw OutOfBounds();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return rear-&gt;data;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}</a:t>
            </a:r>
            <a:endParaRPr lang="en-US" altLang="zh-CN" smtClean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5C94429-5F7C-400A-9FBF-AB01B8C3940E}" type="slidenum">
              <a:rPr lang="en-US" altLang="en-US" smtClean="0">
                <a:ea typeface="宋体" pitchFamily="2" charset="-122"/>
              </a:rPr>
              <a:pPr/>
              <a:t>94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插入操作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LinkedQueue&lt;T&gt;&amp; LinkedQueue&lt;T&gt;::Add(const T&amp; x)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{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Node&lt;T&gt; *p =</a:t>
            </a: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 </a:t>
            </a: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new Node&lt;T&gt;;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p-&gt;data = x;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p-&gt;link = 0;</a:t>
            </a: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//</a:t>
            </a:r>
            <a:r>
              <a:rPr lang="zh-CN" altLang="en-US" sz="2400" smtClean="0">
                <a:solidFill>
                  <a:srgbClr val="008000"/>
                </a:solidFill>
                <a:latin typeface="Tahoma" pitchFamily="34" charset="0"/>
              </a:rPr>
              <a:t>新建</a:t>
            </a: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1</a:t>
            </a:r>
            <a:r>
              <a:rPr lang="zh-CN" altLang="en-US" sz="2400" smtClean="0">
                <a:solidFill>
                  <a:srgbClr val="008000"/>
                </a:solidFill>
                <a:latin typeface="Tahoma" pitchFamily="34" charset="0"/>
              </a:rPr>
              <a:t>节点并赋值</a:t>
            </a:r>
            <a:endParaRPr lang="en-US" altLang="zh-CN" sz="2400" smtClean="0">
              <a:solidFill>
                <a:srgbClr val="008000"/>
              </a:solidFill>
              <a:latin typeface="Tahoma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if (front) rear-&gt;link = p;  </a:t>
            </a:r>
            <a:endParaRPr lang="en-US" altLang="zh-CN" sz="2400" smtClean="0">
              <a:solidFill>
                <a:srgbClr val="008000"/>
              </a:solidFill>
              <a:latin typeface="Tahoma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else front = p;             </a:t>
            </a:r>
            <a:endParaRPr lang="en-US" altLang="zh-CN" sz="2400" smtClean="0">
              <a:solidFill>
                <a:srgbClr val="008000"/>
              </a:solidFill>
              <a:latin typeface="Tahoma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rear = p;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return *this;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}</a:t>
            </a:r>
            <a:endParaRPr lang="en-US" altLang="zh-CN" sz="2400" smtClean="0"/>
          </a:p>
          <a:p>
            <a:pPr>
              <a:spcBef>
                <a:spcPct val="10000"/>
              </a:spcBef>
              <a:buClrTx/>
              <a:buFontTx/>
              <a:buNone/>
            </a:pPr>
            <a:endParaRPr lang="en-US" altLang="zh-CN" sz="2400" smtClean="0">
              <a:solidFill>
                <a:srgbClr val="0000FF"/>
              </a:solidFill>
              <a:latin typeface="Tahoma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</a:t>
            </a:r>
            <a:endParaRPr lang="en-US" altLang="zh-CN" smtClean="0"/>
          </a:p>
        </p:txBody>
      </p:sp>
      <p:sp>
        <p:nvSpPr>
          <p:cNvPr id="117764" name="右大括号 3"/>
          <p:cNvSpPr>
            <a:spLocks/>
          </p:cNvSpPr>
          <p:nvPr/>
        </p:nvSpPr>
        <p:spPr bwMode="auto">
          <a:xfrm>
            <a:off x="4930775" y="4325938"/>
            <a:ext cx="358775" cy="71755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117765" name="TextBox 4"/>
          <p:cNvSpPr txBox="1">
            <a:spLocks noChangeArrowheads="1"/>
          </p:cNvSpPr>
          <p:nvPr/>
        </p:nvSpPr>
        <p:spPr bwMode="auto">
          <a:xfrm>
            <a:off x="5289550" y="4494213"/>
            <a:ext cx="12557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两种情况：</a:t>
            </a:r>
          </a:p>
        </p:txBody>
      </p:sp>
      <p:sp>
        <p:nvSpPr>
          <p:cNvPr id="117766" name="右大括号 5"/>
          <p:cNvSpPr>
            <a:spLocks/>
          </p:cNvSpPr>
          <p:nvPr/>
        </p:nvSpPr>
        <p:spPr bwMode="auto">
          <a:xfrm flipH="1">
            <a:off x="6365875" y="4325938"/>
            <a:ext cx="358775" cy="71755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117767" name="TextBox 6"/>
          <p:cNvSpPr txBox="1">
            <a:spLocks noChangeArrowheads="1"/>
          </p:cNvSpPr>
          <p:nvPr/>
        </p:nvSpPr>
        <p:spPr bwMode="auto">
          <a:xfrm>
            <a:off x="6724650" y="4146550"/>
            <a:ext cx="16144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队列不为空</a:t>
            </a:r>
          </a:p>
        </p:txBody>
      </p:sp>
      <p:sp>
        <p:nvSpPr>
          <p:cNvPr id="117768" name="TextBox 7"/>
          <p:cNvSpPr txBox="1">
            <a:spLocks noChangeArrowheads="1"/>
          </p:cNvSpPr>
          <p:nvPr/>
        </p:nvSpPr>
        <p:spPr bwMode="auto">
          <a:xfrm>
            <a:off x="6724650" y="4852988"/>
            <a:ext cx="16144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队列为空</a:t>
            </a:r>
          </a:p>
        </p:txBody>
      </p:sp>
      <p:sp>
        <p:nvSpPr>
          <p:cNvPr id="117769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5338657-8BBC-41AB-9447-997B3D64F3D9}" type="slidenum">
              <a:rPr lang="en-US" altLang="en-US" smtClean="0">
                <a:ea typeface="宋体" pitchFamily="2" charset="-122"/>
              </a:rPr>
              <a:pPr/>
              <a:t>95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删除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LinkedQueue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&lt;T&gt;&amp;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LinkedQueue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&lt;T&gt;::Delete(T&amp; x)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{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  if (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IsEmpty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()) throw </a:t>
            </a:r>
            <a:r>
              <a:rPr lang="en-US" altLang="zh-CN" sz="2400" dirty="0" err="1" smtClean="0">
                <a:solidFill>
                  <a:srgbClr val="0000FF"/>
                </a:solidFill>
                <a:latin typeface="Tahoma" pitchFamily="34" charset="0"/>
              </a:rPr>
              <a:t>OutOfBounds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();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  x = front-&gt;data;</a:t>
            </a:r>
            <a:r>
              <a:rPr lang="en-US" altLang="zh-CN" sz="2400" dirty="0" smtClean="0">
                <a:solidFill>
                  <a:srgbClr val="008000"/>
                </a:solidFill>
                <a:latin typeface="Tahoma" pitchFamily="34" charset="0"/>
              </a:rPr>
              <a:t> //</a:t>
            </a:r>
            <a:r>
              <a:rPr lang="zh-CN" altLang="en-US" sz="2400" dirty="0" smtClean="0">
                <a:solidFill>
                  <a:srgbClr val="008000"/>
                </a:solidFill>
                <a:latin typeface="Tahoma" pitchFamily="34" charset="0"/>
              </a:rPr>
              <a:t>备份当前队首节点值</a:t>
            </a:r>
            <a:endParaRPr lang="en-US" altLang="zh-CN" sz="2400" dirty="0" smtClean="0">
              <a:solidFill>
                <a:srgbClr val="0000FF"/>
              </a:solidFill>
              <a:latin typeface="Tahoma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Node&lt;T&gt; *p = front;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  </a:t>
            </a:r>
            <a:r>
              <a:rPr lang="en-US" altLang="zh-CN" sz="2400" dirty="0" smtClean="0">
                <a:solidFill>
                  <a:srgbClr val="FF0000"/>
                </a:solidFill>
                <a:latin typeface="Tahoma" pitchFamily="34" charset="0"/>
              </a:rPr>
              <a:t>front = front-&gt;link; </a:t>
            </a:r>
            <a:r>
              <a:rPr lang="en-US" altLang="zh-CN" sz="2400" dirty="0" smtClean="0">
                <a:solidFill>
                  <a:srgbClr val="008000"/>
                </a:solidFill>
                <a:latin typeface="Tahoma" pitchFamily="34" charset="0"/>
              </a:rPr>
              <a:t>//</a:t>
            </a:r>
            <a:r>
              <a:rPr lang="zh-CN" altLang="en-US" sz="2400" dirty="0" smtClean="0">
                <a:solidFill>
                  <a:srgbClr val="008000"/>
                </a:solidFill>
                <a:latin typeface="Tahoma" pitchFamily="34" charset="0"/>
              </a:rPr>
              <a:t>确定新的队首</a:t>
            </a:r>
            <a:endParaRPr lang="en-US" altLang="zh-CN" sz="2400" dirty="0" smtClean="0">
              <a:solidFill>
                <a:srgbClr val="0000FF"/>
              </a:solidFill>
              <a:latin typeface="Tahoma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delete p;</a:t>
            </a:r>
            <a:r>
              <a:rPr lang="en-US" altLang="zh-CN" sz="2400" dirty="0" smtClean="0">
                <a:solidFill>
                  <a:srgbClr val="008000"/>
                </a:solidFill>
                <a:latin typeface="Tahoma" pitchFamily="34" charset="0"/>
              </a:rPr>
              <a:t> //</a:t>
            </a:r>
            <a:r>
              <a:rPr lang="zh-CN" altLang="en-US" sz="2400" dirty="0" smtClean="0">
                <a:solidFill>
                  <a:srgbClr val="008000"/>
                </a:solidFill>
                <a:latin typeface="Tahoma" pitchFamily="34" charset="0"/>
              </a:rPr>
              <a:t>释放原队首的空间</a:t>
            </a:r>
            <a:endParaRPr lang="en-US" altLang="zh-CN" sz="2400" dirty="0" smtClean="0">
              <a:solidFill>
                <a:srgbClr val="0000FF"/>
              </a:solidFill>
              <a:latin typeface="Tahoma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   return *this;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ahoma" pitchFamily="34" charset="0"/>
              </a:rPr>
              <a:t>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endParaRPr lang="en-US" altLang="zh-CN" dirty="0" smtClean="0"/>
          </a:p>
        </p:txBody>
      </p:sp>
      <p:sp>
        <p:nvSpPr>
          <p:cNvPr id="11878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FE5B95B-77ED-43E1-AEBE-692B00274DA7}" type="slidenum">
              <a:rPr lang="en-US" altLang="en-US" smtClean="0">
                <a:ea typeface="宋体" pitchFamily="2" charset="-122"/>
              </a:rPr>
              <a:pPr/>
              <a:t>96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</a:p>
        </p:txBody>
      </p:sp>
      <p:sp>
        <p:nvSpPr>
          <p:cNvPr id="1198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队列的两种实现方式</a:t>
            </a:r>
            <a:endParaRPr lang="en-US" altLang="zh-CN" smtClean="0"/>
          </a:p>
        </p:txBody>
      </p:sp>
      <p:sp>
        <p:nvSpPr>
          <p:cNvPr id="11981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1603E61-3734-4FC4-ACC2-708E957C8D70}" type="slidenum">
              <a:rPr lang="en-US" altLang="en-US" smtClean="0">
                <a:ea typeface="宋体" pitchFamily="2" charset="-122"/>
              </a:rPr>
              <a:pPr/>
              <a:t>97</a:t>
            </a:fld>
            <a:endParaRPr lang="en-US" altLang="en-US" smtClean="0">
              <a:ea typeface="宋体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43025" y="2352675"/>
          <a:ext cx="6480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2340000"/>
                <a:gridCol w="2340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公式化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链表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Create()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Θ(1)/Θ(</a:t>
                      </a:r>
                      <a:r>
                        <a:rPr lang="en-US" altLang="zh-CN" b="1" dirty="0" err="1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MaxSize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)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Θ(1)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Destroy()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Θ(1)/Θ(</a:t>
                      </a:r>
                      <a:r>
                        <a:rPr lang="en-US" altLang="zh-CN" b="1" dirty="0" err="1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MaxSize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)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Θ(n)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IsEmpty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Θ(1)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Θ(1)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IsFull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Θ(1)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Θ(1)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First()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Θ(1)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Θ(1)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Last()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Θ(1)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Θ(1)</a:t>
                      </a:r>
                      <a:endParaRPr lang="zh-CN" altLang="en-US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Add()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Θ(1)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Θ(1)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Delete()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Θ(1)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Θ(1)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</a:p>
        </p:txBody>
      </p:sp>
      <p:sp>
        <p:nvSpPr>
          <p:cNvPr id="1208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某队列允许在其两端进行入队操作，但仅允许在一端进行出队操作。设入队顺序是</a:t>
            </a:r>
            <a:r>
              <a:rPr lang="en-US" altLang="zh-CN" smtClean="0"/>
              <a:t>abcde</a:t>
            </a:r>
            <a:r>
              <a:rPr lang="zh-CN" altLang="en-US" smtClean="0"/>
              <a:t>，则不可能得到的出队顺序是</a:t>
            </a:r>
            <a:r>
              <a:rPr lang="en-US" altLang="zh-CN" smtClean="0"/>
              <a:t>________</a:t>
            </a:r>
            <a:r>
              <a:rPr lang="zh-CN" altLang="en-US" smtClean="0"/>
              <a:t>。</a:t>
            </a:r>
          </a:p>
          <a:p>
            <a:pPr>
              <a:buFontTx/>
              <a:buNone/>
            </a:pPr>
            <a:r>
              <a:rPr lang="en-US" altLang="zh-CN" smtClean="0"/>
              <a:t>	</a:t>
            </a:r>
            <a:r>
              <a:rPr lang="en-US" altLang="zh-CN" smtClean="0">
                <a:solidFill>
                  <a:srgbClr val="FF0000"/>
                </a:solidFill>
              </a:rPr>
              <a:t>A</a:t>
            </a:r>
            <a:r>
              <a:rPr lang="zh-CN" altLang="en-US" smtClean="0">
                <a:solidFill>
                  <a:srgbClr val="FF0000"/>
                </a:solidFill>
              </a:rPr>
              <a:t>．</a:t>
            </a:r>
            <a:r>
              <a:rPr lang="en-US" altLang="zh-CN" smtClean="0">
                <a:solidFill>
                  <a:srgbClr val="FF0000"/>
                </a:solidFill>
              </a:rPr>
              <a:t>bacde</a:t>
            </a:r>
          </a:p>
          <a:p>
            <a:pPr>
              <a:buFontTx/>
              <a:buNone/>
            </a:pPr>
            <a:r>
              <a:rPr lang="en-US" altLang="zh-CN" smtClean="0">
                <a:solidFill>
                  <a:srgbClr val="FF0000"/>
                </a:solidFill>
              </a:rPr>
              <a:t>	B</a:t>
            </a:r>
            <a:r>
              <a:rPr lang="zh-CN" altLang="en-US" smtClean="0">
                <a:solidFill>
                  <a:srgbClr val="FF0000"/>
                </a:solidFill>
              </a:rPr>
              <a:t>．</a:t>
            </a:r>
            <a:r>
              <a:rPr lang="en-US" altLang="zh-CN" smtClean="0">
                <a:solidFill>
                  <a:srgbClr val="FF0000"/>
                </a:solidFill>
              </a:rPr>
              <a:t>dbace</a:t>
            </a:r>
          </a:p>
          <a:p>
            <a:pPr>
              <a:buFontTx/>
              <a:buNone/>
            </a:pPr>
            <a:r>
              <a:rPr lang="en-US" altLang="zh-CN" smtClean="0">
                <a:solidFill>
                  <a:srgbClr val="FF0000"/>
                </a:solidFill>
              </a:rPr>
              <a:t>	C</a:t>
            </a:r>
            <a:r>
              <a:rPr lang="zh-CN" altLang="en-US" smtClean="0">
                <a:solidFill>
                  <a:srgbClr val="FF0000"/>
                </a:solidFill>
              </a:rPr>
              <a:t>．</a:t>
            </a:r>
            <a:r>
              <a:rPr lang="en-US" altLang="zh-CN" smtClean="0">
                <a:solidFill>
                  <a:srgbClr val="FF0000"/>
                </a:solidFill>
              </a:rPr>
              <a:t>dbcae</a:t>
            </a:r>
          </a:p>
          <a:p>
            <a:pPr>
              <a:buFontTx/>
              <a:buNone/>
            </a:pPr>
            <a:r>
              <a:rPr lang="en-US" altLang="zh-CN" smtClean="0">
                <a:solidFill>
                  <a:srgbClr val="FF0000"/>
                </a:solidFill>
              </a:rPr>
              <a:t>	D</a:t>
            </a:r>
            <a:r>
              <a:rPr lang="zh-CN" altLang="en-US" smtClean="0">
                <a:solidFill>
                  <a:srgbClr val="FF0000"/>
                </a:solidFill>
              </a:rPr>
              <a:t>．</a:t>
            </a:r>
            <a:r>
              <a:rPr lang="en-US" altLang="zh-CN" smtClean="0">
                <a:solidFill>
                  <a:srgbClr val="FF0000"/>
                </a:solidFill>
              </a:rPr>
              <a:t>ecbad</a:t>
            </a:r>
            <a:endParaRPr lang="zh-CN" altLang="en-US" smtClean="0">
              <a:solidFill>
                <a:srgbClr val="FF0000"/>
              </a:solidFill>
            </a:endParaRPr>
          </a:p>
        </p:txBody>
      </p:sp>
      <p:sp>
        <p:nvSpPr>
          <p:cNvPr id="12083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5AE96D1-374B-4750-A4D4-E828B21FD028}" type="slidenum">
              <a:rPr lang="en-US" altLang="en-US" smtClean="0">
                <a:ea typeface="宋体" pitchFamily="2" charset="-122"/>
              </a:rPr>
              <a:pPr/>
              <a:t>98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</a:p>
        </p:txBody>
      </p:sp>
      <p:sp>
        <p:nvSpPr>
          <p:cNvPr id="1218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队列的定义</a:t>
            </a:r>
            <a:endParaRPr lang="en-US" altLang="zh-CN" smtClean="0"/>
          </a:p>
          <a:p>
            <a:r>
              <a:rPr lang="zh-CN" altLang="en-US" smtClean="0"/>
              <a:t>队列的描述</a:t>
            </a:r>
            <a:endParaRPr lang="en-US" altLang="zh-CN" smtClean="0"/>
          </a:p>
          <a:p>
            <a:pPr lvl="1"/>
            <a:r>
              <a:rPr lang="zh-CN" altLang="en-US" smtClean="0"/>
              <a:t>公式化描述</a:t>
            </a:r>
            <a:endParaRPr lang="en-US" altLang="zh-CN" smtClean="0"/>
          </a:p>
          <a:p>
            <a:pPr lvl="1"/>
            <a:r>
              <a:rPr lang="zh-CN" altLang="en-US" smtClean="0"/>
              <a:t>链表描述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队列的应用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火车车厢重排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sp>
        <p:nvSpPr>
          <p:cNvPr id="12186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0D4757F-EC30-4378-AD87-0551F577764A}" type="slidenum">
              <a:rPr lang="en-US" altLang="en-US" smtClean="0">
                <a:ea typeface="宋体" pitchFamily="2" charset="-122"/>
              </a:rPr>
              <a:pPr/>
              <a:t>99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ST_tr_present_080326_v1">
  <a:themeElements>
    <a:clrScheme name="TEST_tr_present_080326_v1 1">
      <a:dk1>
        <a:srgbClr val="4B4B4B"/>
      </a:dk1>
      <a:lt1>
        <a:srgbClr val="FFFFFF"/>
      </a:lt1>
      <a:dk2>
        <a:srgbClr val="FF8000"/>
      </a:dk2>
      <a:lt2>
        <a:srgbClr val="A0968C"/>
      </a:lt2>
      <a:accent1>
        <a:srgbClr val="005A84"/>
      </a:accent1>
      <a:accent2>
        <a:srgbClr val="6234A4"/>
      </a:accent2>
      <a:accent3>
        <a:srgbClr val="FFFFFF"/>
      </a:accent3>
      <a:accent4>
        <a:srgbClr val="3F3F3F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TEST_tr_present_080326_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ST_tr_present_080326_v1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Default Design">
  <a:themeElements>
    <a:clrScheme name="4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4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Default Design">
  <a:themeElements>
    <a:clrScheme name="5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5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Default Design">
  <a:themeElements>
    <a:clrScheme name="6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6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6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7_Default Design">
  <a:themeElements>
    <a:clrScheme name="7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7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7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8_Default Design">
  <a:themeElements>
    <a:clrScheme name="8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8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8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9_Default Design">
  <a:themeElements>
    <a:clrScheme name="9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9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9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1_Default Design">
  <a:themeElements>
    <a:clrScheme name="3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2_Default Design">
  <a:themeElements>
    <a:clrScheme name="1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4B4B4B"/>
    </a:dk1>
    <a:lt1>
      <a:srgbClr val="FFFFFF"/>
    </a:lt1>
    <a:dk2>
      <a:srgbClr val="FF8000"/>
    </a:dk2>
    <a:lt2>
      <a:srgbClr val="766C62"/>
    </a:lt2>
    <a:accent1>
      <a:srgbClr val="FF8000"/>
    </a:accent1>
    <a:accent2>
      <a:srgbClr val="FF9100"/>
    </a:accent2>
    <a:accent3>
      <a:srgbClr val="FFFFFF"/>
    </a:accent3>
    <a:accent4>
      <a:srgbClr val="3F3F3F"/>
    </a:accent4>
    <a:accent5>
      <a:srgbClr val="FFC0AA"/>
    </a:accent5>
    <a:accent6>
      <a:srgbClr val="E78300"/>
    </a:accent6>
    <a:hlink>
      <a:srgbClr val="FFB400"/>
    </a:hlink>
    <a:folHlink>
      <a:srgbClr val="A096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TS-Templates-Green</Template>
  <TotalTime>19625</TotalTime>
  <Words>5427</Words>
  <Application>Microsoft Office PowerPoint</Application>
  <PresentationFormat>全屏显示(4:3)</PresentationFormat>
  <Paragraphs>1163</Paragraphs>
  <Slides>108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9</vt:i4>
      </vt:variant>
      <vt:variant>
        <vt:lpstr>幻灯片标题</vt:lpstr>
      </vt:variant>
      <vt:variant>
        <vt:i4>108</vt:i4>
      </vt:variant>
    </vt:vector>
  </HeadingPairs>
  <TitlesOfParts>
    <vt:vector size="117" baseType="lpstr">
      <vt:lpstr>1_TEST_tr_present_080326_v1</vt:lpstr>
      <vt:lpstr>4_Default Design</vt:lpstr>
      <vt:lpstr>5_Default Design</vt:lpstr>
      <vt:lpstr>6_Default Design</vt:lpstr>
      <vt:lpstr>7_Default Design</vt:lpstr>
      <vt:lpstr>8_Default Design</vt:lpstr>
      <vt:lpstr>9_Default Design</vt:lpstr>
      <vt:lpstr>11_Default Design</vt:lpstr>
      <vt:lpstr>12_Default Design</vt:lpstr>
      <vt:lpstr>第8-9章  栈和队列</vt:lpstr>
      <vt:lpstr>主要内容</vt:lpstr>
      <vt:lpstr>堆栈定义</vt:lpstr>
      <vt:lpstr>幻灯片 4</vt:lpstr>
      <vt:lpstr>幻灯片 5</vt:lpstr>
      <vt:lpstr>抽象数据类型</vt:lpstr>
      <vt:lpstr>主要内容</vt:lpstr>
      <vt:lpstr>公式化描述：继承线性表</vt:lpstr>
      <vt:lpstr>公式化描述（续）</vt:lpstr>
      <vt:lpstr>实现方法分析</vt:lpstr>
      <vt:lpstr>实现方法分析</vt:lpstr>
      <vt:lpstr>Stack的效率</vt:lpstr>
      <vt:lpstr>H1.自定义的Stack类</vt:lpstr>
      <vt:lpstr>构造函数</vt:lpstr>
      <vt:lpstr>Top函数</vt:lpstr>
      <vt:lpstr>Push函数</vt:lpstr>
      <vt:lpstr>Pop函数</vt:lpstr>
      <vt:lpstr>数组描述缺陷</vt:lpstr>
      <vt:lpstr>主要内容</vt:lpstr>
      <vt:lpstr>链表描述</vt:lpstr>
      <vt:lpstr>LinkedStack类</vt:lpstr>
      <vt:lpstr>LinkedStack类</vt:lpstr>
      <vt:lpstr>IsFull函数</vt:lpstr>
      <vt:lpstr>H2.自定义的链表实现</vt:lpstr>
      <vt:lpstr>自定义的链表实现（续）</vt:lpstr>
      <vt:lpstr>析构函数</vt:lpstr>
      <vt:lpstr>IsFull函数</vt:lpstr>
      <vt:lpstr>Top函数</vt:lpstr>
      <vt:lpstr>Push</vt:lpstr>
      <vt:lpstr>Pop</vt:lpstr>
      <vt:lpstr>H1-2小结</vt:lpstr>
      <vt:lpstr>主要内容</vt:lpstr>
      <vt:lpstr>括号匹配</vt:lpstr>
      <vt:lpstr>算法设计思路</vt:lpstr>
      <vt:lpstr>匹配失败的情况</vt:lpstr>
      <vt:lpstr>括号匹配程序</vt:lpstr>
      <vt:lpstr>括号匹配程序（续）</vt:lpstr>
      <vt:lpstr>括号匹配程序（续）</vt:lpstr>
      <vt:lpstr>括号匹配程序（续）</vt:lpstr>
      <vt:lpstr>括号匹配程序（续）</vt:lpstr>
      <vt:lpstr>运行实例</vt:lpstr>
      <vt:lpstr>火车车厢重排问题</vt:lpstr>
      <vt:lpstr>图示</vt:lpstr>
      <vt:lpstr>我们试着自己总结出算法</vt:lpstr>
      <vt:lpstr>继续</vt:lpstr>
      <vt:lpstr>继续</vt:lpstr>
      <vt:lpstr>继续</vt:lpstr>
      <vt:lpstr>重排算法</vt:lpstr>
      <vt:lpstr>重排程序</vt:lpstr>
      <vt:lpstr>重排程序（续）</vt:lpstr>
      <vt:lpstr>重排程序（续）</vt:lpstr>
      <vt:lpstr>Output：缓冲铁轨出轨</vt:lpstr>
      <vt:lpstr>Output：缓冲铁轨出轨</vt:lpstr>
      <vt:lpstr>Hold：入轨缓冲铁轨</vt:lpstr>
      <vt:lpstr>Hold：入轨缓冲铁轨（续）</vt:lpstr>
      <vt:lpstr>Hold：入轨缓冲铁轨（续）</vt:lpstr>
      <vt:lpstr>复杂性</vt:lpstr>
      <vt:lpstr>课堂练习</vt:lpstr>
      <vt:lpstr>课堂练习</vt:lpstr>
      <vt:lpstr>课堂练习</vt:lpstr>
      <vt:lpstr>课堂练习</vt:lpstr>
      <vt:lpstr>课堂练习</vt:lpstr>
      <vt:lpstr>我们学习了：</vt:lpstr>
      <vt:lpstr>队列定义</vt:lpstr>
      <vt:lpstr>幻灯片 65</vt:lpstr>
      <vt:lpstr>堆栈 VS 队列</vt:lpstr>
      <vt:lpstr>课堂练习</vt:lpstr>
      <vt:lpstr>抽象数据类型描述</vt:lpstr>
      <vt:lpstr>主要内容</vt:lpstr>
      <vt:lpstr>公式化描述</vt:lpstr>
      <vt:lpstr>思路1（续）</vt:lpstr>
      <vt:lpstr>操作实现</vt:lpstr>
      <vt:lpstr>思路2：队列头也移动</vt:lpstr>
      <vt:lpstr>但是：队尾到达数组尾怎么办</vt:lpstr>
      <vt:lpstr>思路3：循环数组描述方法</vt:lpstr>
      <vt:lpstr>循环数组描述方法</vt:lpstr>
      <vt:lpstr>小问题：队列空和满的区分</vt:lpstr>
      <vt:lpstr>队列的公式化描述</vt:lpstr>
      <vt:lpstr>循环数组描述</vt:lpstr>
      <vt:lpstr>构造函数</vt:lpstr>
      <vt:lpstr>First</vt:lpstr>
      <vt:lpstr>Last</vt:lpstr>
      <vt:lpstr>插入操作</vt:lpstr>
      <vt:lpstr>删除</vt:lpstr>
      <vt:lpstr>主要内容</vt:lpstr>
      <vt:lpstr>链表描述</vt:lpstr>
      <vt:lpstr>插入操作</vt:lpstr>
      <vt:lpstr>删除操作</vt:lpstr>
      <vt:lpstr>LinkedQueue类</vt:lpstr>
      <vt:lpstr>LinkedQueue类</vt:lpstr>
      <vt:lpstr>析构函数</vt:lpstr>
      <vt:lpstr>IsFull</vt:lpstr>
      <vt:lpstr>First</vt:lpstr>
      <vt:lpstr>Last</vt:lpstr>
      <vt:lpstr>插入操作</vt:lpstr>
      <vt:lpstr>删除</vt:lpstr>
      <vt:lpstr>小结</vt:lpstr>
      <vt:lpstr>课堂练习</vt:lpstr>
      <vt:lpstr>主要内容</vt:lpstr>
      <vt:lpstr>火车车厢重排问题</vt:lpstr>
      <vt:lpstr>例子</vt:lpstr>
      <vt:lpstr>例子</vt:lpstr>
      <vt:lpstr>基于链表队列的重排函数</vt:lpstr>
      <vt:lpstr>基于链表队列的重排函数</vt:lpstr>
      <vt:lpstr>Output函数：一次缓冲轨出轨</vt:lpstr>
      <vt:lpstr>Hold函数</vt:lpstr>
      <vt:lpstr>我们学习了：</vt:lpstr>
      <vt:lpstr>幻灯片 108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杨巨峰</dc:creator>
  <cp:lastModifiedBy>ll</cp:lastModifiedBy>
  <cp:revision>1318</cp:revision>
  <dcterms:created xsi:type="dcterms:W3CDTF">2008-01-10T01:45:22Z</dcterms:created>
  <dcterms:modified xsi:type="dcterms:W3CDTF">2020-10-27T05:32:30Z</dcterms:modified>
</cp:coreProperties>
</file>