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62" r:id="rId5"/>
    <p:sldId id="264" r:id="rId6"/>
    <p:sldId id="257" r:id="rId8"/>
    <p:sldId id="258" r:id="rId9"/>
    <p:sldId id="259" r:id="rId10"/>
    <p:sldId id="260" r:id="rId11"/>
    <p:sldId id="263" r:id="rId12"/>
    <p:sldId id="261" r:id="rId13"/>
    <p:sldId id="269" r:id="rId14"/>
    <p:sldId id="270" r:id="rId15"/>
    <p:sldId id="265" r:id="rId16"/>
    <p:sldId id="267" r:id="rId17"/>
    <p:sldId id="281" r:id="rId18"/>
    <p:sldId id="268" r:id="rId19"/>
    <p:sldId id="272" r:id="rId20"/>
    <p:sldId id="271" r:id="rId21"/>
    <p:sldId id="275" r:id="rId22"/>
    <p:sldId id="274" r:id="rId23"/>
    <p:sldId id="280" r:id="rId24"/>
    <p:sldId id="273" r:id="rId25"/>
    <p:sldId id="278" r:id="rId26"/>
    <p:sldId id="276" r:id="rId27"/>
    <p:sldId id="279" r:id="rId28"/>
    <p:sldId id="282" r:id="rId29"/>
    <p:sldId id="277" r:id="rId30"/>
    <p:sldId id="284" r:id="rId31"/>
    <p:sldId id="283" r:id="rId32"/>
    <p:sldId id="285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gs" Target="tags/tag196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forleft\\31\subject_holdleft_34,116,184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9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8"/>
            </p:custDataLst>
          </p:nvPr>
        </p:nvSpPr>
        <p:spPr>
          <a:xfrm>
            <a:off x="1778317" y="3769677"/>
            <a:ext cx="4825365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1778318" y="2466975"/>
            <a:ext cx="4825365" cy="1098233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1778316" y="3773487"/>
            <a:ext cx="4825365" cy="49022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2116456" y="2644457"/>
            <a:ext cx="5767705" cy="936069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2116456" y="3771907"/>
            <a:ext cx="5767705" cy="44163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3"/>
            </p:custDataLst>
          </p:nvPr>
        </p:nvCxnSpPr>
        <p:spPr>
          <a:xfrm>
            <a:off x="21164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5"/>
          <p:cNvSpPr/>
          <p:nvPr userDrawn="1">
            <p:custDataLst>
              <p:tags r:id="rId8"/>
            </p:custDataLst>
          </p:nvPr>
        </p:nvSpPr>
        <p:spPr>
          <a:xfrm>
            <a:off x="199390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434590" y="3790950"/>
            <a:ext cx="4359910" cy="518477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2434590" y="2562542"/>
            <a:ext cx="4359910" cy="117221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41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4121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16786"/>
            <a:ext cx="720090" cy="54121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640268"/>
            <a:ext cx="1620202" cy="12177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6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174.xml"/><Relationship Id="rId4" Type="http://schemas.openxmlformats.org/officeDocument/2006/relationships/image" Target="../media/image11.png"/><Relationship Id="rId3" Type="http://schemas.openxmlformats.org/officeDocument/2006/relationships/tags" Target="../tags/tag173.xml"/><Relationship Id="rId2" Type="http://schemas.openxmlformats.org/officeDocument/2006/relationships/image" Target="../media/image10.png"/><Relationship Id="rId1" Type="http://schemas.openxmlformats.org/officeDocument/2006/relationships/tags" Target="../tags/tag1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tags" Target="../tags/tag178.xml"/><Relationship Id="rId4" Type="http://schemas.openxmlformats.org/officeDocument/2006/relationships/image" Target="../media/image15.png"/><Relationship Id="rId3" Type="http://schemas.openxmlformats.org/officeDocument/2006/relationships/tags" Target="../tags/tag177.xml"/><Relationship Id="rId2" Type="http://schemas.openxmlformats.org/officeDocument/2006/relationships/image" Target="../media/image14.png"/><Relationship Id="rId1" Type="http://schemas.openxmlformats.org/officeDocument/2006/relationships/tags" Target="../tags/tag17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7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8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8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87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189.xml"/><Relationship Id="rId2" Type="http://schemas.openxmlformats.org/officeDocument/2006/relationships/image" Target="../media/image22.png"/><Relationship Id="rId1" Type="http://schemas.openxmlformats.org/officeDocument/2006/relationships/tags" Target="../tags/tag188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tags" Target="../tags/tag192.xml"/><Relationship Id="rId4" Type="http://schemas.openxmlformats.org/officeDocument/2006/relationships/image" Target="../media/image25.png"/><Relationship Id="rId3" Type="http://schemas.openxmlformats.org/officeDocument/2006/relationships/tags" Target="../tags/tag191.xml"/><Relationship Id="rId2" Type="http://schemas.openxmlformats.org/officeDocument/2006/relationships/image" Target="../media/image24.png"/><Relationship Id="rId1" Type="http://schemas.openxmlformats.org/officeDocument/2006/relationships/tags" Target="../tags/tag19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   lab10</a:t>
            </a:r>
            <a:r>
              <a:rPr lang="zh-CN" altLang="en-US"/>
              <a:t>展示</a:t>
            </a:r>
            <a:br>
              <a:rPr lang="zh-CN" altLang="en-US"/>
            </a:br>
            <a:r>
              <a:rPr lang="en-US" altLang="zh-CN"/>
              <a:t>                  ——windbg</a:t>
            </a:r>
            <a:r>
              <a:rPr lang="zh-CN" altLang="en-US"/>
              <a:t>使用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8130" y="4711700"/>
            <a:ext cx="4362450" cy="489585"/>
          </a:xfrm>
        </p:spPr>
        <p:txBody>
          <a:bodyPr/>
          <a:p>
            <a:r>
              <a:rPr lang="en-US" altLang="zh-CN"/>
              <a:t>2111033       </a:t>
            </a:r>
            <a:r>
              <a:rPr lang="zh-CN" altLang="en-US"/>
              <a:t>艾明旭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4351338"/>
          </a:xfrm>
        </p:spPr>
        <p:txBody>
          <a:bodyPr/>
          <a:p>
            <a:r>
              <a:rPr lang="zh-CN" altLang="en-US"/>
              <a:t>对于</a:t>
            </a:r>
            <a:r>
              <a:rPr lang="en-US" altLang="zh-CN"/>
              <a:t>lab10-03.exe</a:t>
            </a:r>
            <a:r>
              <a:rPr lang="zh-CN" altLang="en-US"/>
              <a:t>，这里可以发现书中提到一定要在</a:t>
            </a:r>
            <a:r>
              <a:rPr lang="en-US" altLang="zh-CN"/>
              <a:t>system32</a:t>
            </a:r>
            <a:r>
              <a:rPr lang="zh-CN" altLang="en-US"/>
              <a:t>的文件目录下运行，说明这里对系统文件有一定的</a:t>
            </a:r>
            <a:r>
              <a:rPr lang="zh-CN" altLang="en-US"/>
              <a:t>要求。</a:t>
            </a:r>
            <a:endParaRPr lang="zh-CN" altLang="en-US"/>
          </a:p>
          <a:p>
            <a:r>
              <a:rPr lang="zh-CN" altLang="en-US"/>
              <a:t>运行之后发现会一直重复运行，直到关机重启之后可以通过不运行直接删除的方式将目标文件删除，这样我们就可以大致确定其在内核环境当中起到了一定的干扰作用，必然会引发一系列的</a:t>
            </a:r>
            <a:r>
              <a:rPr lang="zh-CN" altLang="en-US"/>
              <a:t>干扰。</a:t>
            </a:r>
            <a:endParaRPr lang="zh-CN" altLang="en-US"/>
          </a:p>
          <a:p>
            <a:r>
              <a:rPr lang="zh-CN" altLang="en-US"/>
              <a:t>这里的</a:t>
            </a:r>
            <a:r>
              <a:rPr lang="en-US" altLang="zh-CN"/>
              <a:t>process monitor</a:t>
            </a:r>
            <a:r>
              <a:rPr lang="zh-CN" altLang="en-US"/>
              <a:t>分析并不能找出太多的问题，但是我们在对</a:t>
            </a:r>
            <a:r>
              <a:rPr lang="en-US" altLang="zh-CN"/>
              <a:t>Ida</a:t>
            </a:r>
            <a:r>
              <a:rPr lang="zh-CN" altLang="en-US"/>
              <a:t>进行分析的时候，却发现可以出现运行时库有出现的情况，这里就需要我们去相应位置作出一定的分析，类似之前的分析有可能出现内核驱动的</a:t>
            </a:r>
            <a:r>
              <a:rPr lang="zh-CN" altLang="en-US"/>
              <a:t>情况。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35550"/>
            <a:ext cx="10515600" cy="1664335"/>
          </a:xfrm>
        </p:spPr>
        <p:txBody>
          <a:bodyPr/>
          <a:p>
            <a:r>
              <a:rPr lang="zh-CN" altLang="en-US"/>
              <a:t>我们可以看到一个字符串变量被压入了栈中，C:\\Windows\\System32\\Lab10-03.sys，这就是我们那个驱动文件，然后这里我们忽略入参为0的参数，主要看不为0的参数</a:t>
            </a:r>
            <a:endParaRPr lang="zh-CN" altLang="en-US"/>
          </a:p>
        </p:txBody>
      </p:sp>
      <p:pic>
        <p:nvPicPr>
          <p:cNvPr id="30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4365" y="855345"/>
            <a:ext cx="7793355" cy="410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5515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7200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7200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  <a:sym typeface="+mn-ea"/>
              </a:rPr>
              <a:t>windbg</a:t>
            </a:r>
            <a:r>
              <a:rPr lang="zh-CN" altLang="en-US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  <a:sym typeface="+mn-ea"/>
              </a:rPr>
              <a:t>使用方法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3875405" y="3771900"/>
            <a:ext cx="3710940" cy="441325"/>
          </a:xfrm>
        </p:spPr>
        <p:txBody>
          <a:bodyPr/>
          <a:lstStyle/>
          <a:p>
            <a:r>
              <a:rPr lang="zh-CN" altLang="en-US" spc="150" dirty="0">
                <a:solidFill>
                  <a:srgbClr val="000000">
                    <a:lumMod val="75000"/>
                    <a:lumOff val="25000"/>
                  </a:srgbClr>
                </a:solidFill>
                <a:sym typeface="Arial" panose="020B0604020202020204" pitchFamily="34" charset="0"/>
              </a:rPr>
              <a:t>环境配置与调试问题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安装包的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52035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需要下载Windows 调试工具 (WinDbg)：Windows 10 SDK，安装时候根据需要，可以只安装Debugging Tools For Windows，即windbg；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如果已下载并安装Windows 10 SDK，而没有安装Windbg，那么在控制面板》程序》Windows Software Development Kit》右键选择更改》change》勾选Debugging Tools For Windows》安装 即可；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！这个网站当中出现的都是</a:t>
            </a:r>
            <a:r>
              <a:rPr lang="en-US" altLang="zh-CN" sz="3200">
                <a:solidFill>
                  <a:srgbClr val="FF0000"/>
                </a:solidFill>
              </a:rPr>
              <a:t>64</a:t>
            </a:r>
            <a:r>
              <a:rPr lang="zh-CN" altLang="en-US" sz="3200">
                <a:solidFill>
                  <a:srgbClr val="FF0000"/>
                </a:solidFill>
              </a:rPr>
              <a:t>位操作系统下的</a:t>
            </a:r>
            <a:r>
              <a:rPr lang="en-US" altLang="zh-CN" sz="3200">
                <a:solidFill>
                  <a:srgbClr val="FF0000"/>
                </a:solidFill>
              </a:rPr>
              <a:t>windbg</a:t>
            </a:r>
            <a:r>
              <a:rPr lang="zh-CN" altLang="en-US" sz="3200">
                <a:solidFill>
                  <a:srgbClr val="FF0000"/>
                </a:solidFill>
              </a:rPr>
              <a:t>使用应用，我们还应该顺着需要查询</a:t>
            </a:r>
            <a:r>
              <a:rPr lang="en-US" altLang="zh-CN" sz="3200">
                <a:solidFill>
                  <a:srgbClr val="FF0000"/>
                </a:solidFill>
              </a:rPr>
              <a:t>32</a:t>
            </a:r>
            <a:r>
              <a:rPr lang="zh-CN" altLang="en-US" sz="3200">
                <a:solidFill>
                  <a:srgbClr val="FF0000"/>
                </a:solidFill>
              </a:rPr>
              <a:t>位操作系统当中的应用。</a:t>
            </a:r>
            <a:endParaRPr lang="zh-CN" altLang="en-US" sz="3200">
              <a:solidFill>
                <a:srgbClr val="FF0000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>
                <a:solidFill>
                  <a:schemeClr val="tx1"/>
                </a:solidFill>
              </a:rPr>
              <a:t>最终我们找到了这个</a:t>
            </a:r>
            <a:r>
              <a:rPr lang="zh-CN" altLang="en-US" sz="3200">
                <a:solidFill>
                  <a:schemeClr val="tx1"/>
                </a:solidFill>
              </a:rPr>
              <a:t>网站https://down.52pojie.cn/Tools/Debuggers/</a:t>
            </a:r>
            <a:endParaRPr lang="zh-CN" altLang="en-US" sz="320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200">
                <a:solidFill>
                  <a:schemeClr val="tx1"/>
                </a:solidFill>
              </a:rPr>
              <a:t>在其中选择较为旧版本的</a:t>
            </a:r>
            <a:r>
              <a:rPr lang="en-US" altLang="zh-CN" sz="3200">
                <a:solidFill>
                  <a:schemeClr val="tx1"/>
                </a:solidFill>
              </a:rPr>
              <a:t>windbg</a:t>
            </a:r>
            <a:r>
              <a:rPr lang="zh-CN" altLang="en-US" sz="3200">
                <a:solidFill>
                  <a:schemeClr val="tx1"/>
                </a:solidFill>
              </a:rPr>
              <a:t>就可以成功的</a:t>
            </a:r>
            <a:r>
              <a:rPr lang="zh-CN" altLang="en-US" sz="3200">
                <a:solidFill>
                  <a:schemeClr val="tx1"/>
                </a:solidFill>
              </a:rPr>
              <a:t>下载。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0730" y="1527175"/>
            <a:ext cx="554418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96685" y="3162935"/>
            <a:ext cx="5234940" cy="2453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10045" y="2018665"/>
            <a:ext cx="3992880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其他环境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DUMP</a:t>
            </a:r>
            <a:r>
              <a:rPr lang="zh-CN" altLang="en-US"/>
              <a:t>包的配置，由于本次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实验当中我们仅需要查找其中的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多种断点以及讨论其中的问题，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所以可以不用导出</a:t>
            </a:r>
            <a:r>
              <a:rPr lang="zh-CN" altLang="en-US"/>
              <a:t>相关文件。</a:t>
            </a:r>
            <a:endParaRPr lang="zh-CN" altLang="en-US"/>
          </a:p>
          <a:p>
            <a:r>
              <a:rPr lang="en-US" altLang="zh-CN"/>
              <a:t>symbol</a:t>
            </a:r>
            <a:r>
              <a:rPr lang="zh-CN" altLang="en-US"/>
              <a:t>包则需要我们在网络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上下载并按要求配置到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windows</a:t>
            </a:r>
            <a:r>
              <a:rPr lang="zh-CN" altLang="en-US"/>
              <a:t>系统文件夹</a:t>
            </a:r>
            <a:r>
              <a:rPr lang="zh-CN" altLang="en-US"/>
              <a:t>当中。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69380" y="1985010"/>
            <a:ext cx="4664075" cy="40328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串行端口的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1.我们在相关网站下载windbg之后，将exe文件创建快捷方式，之后拖到桌面上，打开其属性在目标里面将其串行端口更改。</a:t>
            </a:r>
          </a:p>
          <a:p>
            <a:r>
              <a:t>2.之后我们配置虚拟机当中的项目，将虚拟机当中的项目给到相应的位置，之后打开虚拟机的设置，将打印机删除，之后新建一个串行端口，并命名为\\.\pip\com_1</a:t>
            </a:r>
          </a:p>
          <a:p>
            <a:r>
              <a:rPr lang="en-US"/>
              <a:t>3.</a:t>
            </a:r>
            <a:r>
              <a:rPr lang="zh-CN" altLang="en-US"/>
              <a:t>打开主机的</a:t>
            </a:r>
            <a:r>
              <a:rPr lang="en-US" altLang="zh-CN"/>
              <a:t>windbg.exe</a:t>
            </a:r>
            <a:r>
              <a:rPr lang="zh-CN" altLang="en-US"/>
              <a:t>，可以创建一个快捷方式移动到桌面上，然后打开，之后打开相应的属性配置栏，将目标的后面加上一串带有目标端口的</a:t>
            </a:r>
            <a:r>
              <a:rPr lang="zh-CN" altLang="en-US"/>
              <a:t>地址。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然后windbg 点击kernel debug，修改</a:t>
            </a:r>
            <a:r>
              <a:rPr lang="zh-CN" altLang="en-US"/>
              <a:t>以下配置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3546475" cy="4351655"/>
          </a:xfrm>
          <a:prstGeom prst="rect">
            <a:avLst/>
          </a:prstGeom>
        </p:spPr>
      </p:pic>
      <p:pic>
        <p:nvPicPr>
          <p:cNvPr id="12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22900" y="378143"/>
            <a:ext cx="4523740" cy="352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60415" y="4006215"/>
            <a:ext cx="3649345" cy="2787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9400"/>
            <a:ext cx="10899775" cy="6461760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</a:pPr>
            <a:r>
              <a:rPr lang="zh-CN" altLang="en-US" sz="2700"/>
              <a:t>之后在主机当中选择运行windbg，之后打开虚拟机，就可以看到虚拟机可以进入调试模式，选择调试模式之后虚拟机会停止运行，这时候我们可以选择在主机的windbg端口按g，就能操控虚拟机了。</a:t>
            </a:r>
            <a:endParaRPr lang="zh-CN" altLang="en-US" sz="2700"/>
          </a:p>
          <a:p>
            <a:pPr fontAlgn="auto">
              <a:lnSpc>
                <a:spcPct val="100000"/>
              </a:lnSpc>
            </a:pPr>
            <a:r>
              <a:rPr lang="zh-CN" altLang="en-US" sz="2700"/>
              <a:t>如果我们需要在主机当中下断点，可以用ctrl+break或者，直接选择debug-&gt;break，就可以将虚拟机停下来，在主机当中下断点进行分析。</a:t>
            </a:r>
            <a:endParaRPr lang="zh-CN" altLang="en-US" sz="2700"/>
          </a:p>
          <a:p>
            <a:pPr fontAlgn="auto">
              <a:lnSpc>
                <a:spcPct val="100000"/>
              </a:lnSpc>
            </a:pPr>
            <a:r>
              <a:rPr lang="zh-CN" altLang="en-US" sz="2700"/>
              <a:t>winxp做一些准备工作，修改boot.ini文件：</a:t>
            </a:r>
            <a:endParaRPr lang="zh-CN" altLang="en-US" sz="2700"/>
          </a:p>
          <a:p>
            <a:pPr fontAlgn="auto">
              <a:lnSpc>
                <a:spcPct val="100000"/>
              </a:lnSpc>
            </a:pPr>
            <a:r>
              <a:rPr lang="zh-CN" altLang="en-US" sz="2700"/>
              <a:t>   我们在桌面上找到“我的电脑”然后右键单击，选择“属性”，进入系统属性页面之后，我们在第一行选择“高级”然后在下方选择“设置”</a:t>
            </a:r>
            <a:endParaRPr lang="zh-CN" altLang="en-US" sz="2700"/>
          </a:p>
          <a:p>
            <a:pPr fontAlgn="auto">
              <a:lnSpc>
                <a:spcPct val="100000"/>
              </a:lnSpc>
            </a:pPr>
            <a:r>
              <a:rPr lang="zh-CN" altLang="en-US" sz="2700"/>
              <a:t>第二步，我们在"启动和故障恢复"页面中点击“编辑”就能对Boot.ini文件进行编辑了</a:t>
            </a:r>
            <a:endParaRPr lang="zh-CN" altLang="en-US" sz="2700"/>
          </a:p>
          <a:p>
            <a:pPr fontAlgn="auto">
              <a:lnSpc>
                <a:spcPct val="100000"/>
              </a:lnSpc>
            </a:pPr>
            <a:r>
              <a:rPr lang="zh-CN" altLang="en-US" sz="2700"/>
              <a:t>如果实在查找不到</a:t>
            </a:r>
            <a:r>
              <a:rPr lang="en-US" altLang="zh-CN" sz="2700"/>
              <a:t>boot.ini</a:t>
            </a:r>
            <a:r>
              <a:rPr lang="zh-CN" altLang="en-US" sz="2700"/>
              <a:t>也可以在外部新建一个，将所需配置赋值过后粘贴进去并且选择替换。</a:t>
            </a:r>
            <a:endParaRPr lang="zh-CN" altLang="en-US" sz="2700"/>
          </a:p>
          <a:p>
            <a:pPr fontAlgn="auto">
              <a:lnSpc>
                <a:spcPct val="10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boot.ini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[boot loader]</a:t>
            </a:r>
            <a:endParaRPr lang="zh-CN" altLang="en-US"/>
          </a:p>
          <a:p>
            <a:r>
              <a:rPr lang="zh-CN" altLang="en-US"/>
              <a:t>timeout=30</a:t>
            </a:r>
            <a:endParaRPr lang="zh-CN" altLang="en-US"/>
          </a:p>
          <a:p>
            <a:r>
              <a:rPr lang="zh-CN" altLang="en-US"/>
              <a:t>default=multi(0)disk(0)rdisk(0)partition(1)\WINDOWS</a:t>
            </a:r>
            <a:endParaRPr lang="zh-CN" altLang="en-US"/>
          </a:p>
          <a:p>
            <a:r>
              <a:rPr lang="zh-CN" altLang="en-US"/>
              <a:t>[operating systems]</a:t>
            </a:r>
            <a:endParaRPr lang="zh-CN" altLang="en-US"/>
          </a:p>
          <a:p>
            <a:r>
              <a:rPr lang="zh-CN" altLang="en-US"/>
              <a:t>multi(0)disk(0)rdisk(0)partition(1)\WINDOWS="Microsoft Windows XP Professional" /noexecute=optin /fastdetect</a:t>
            </a:r>
            <a:endParaRPr lang="zh-CN" altLang="en-US"/>
          </a:p>
          <a:p>
            <a:r>
              <a:rPr lang="zh-CN" altLang="en-US"/>
              <a:t>multi(0)disk(0)rdisk(0)partition(1)\WINDOWS="Microsoft Windows XP Professional with kernel debug" /noexecute=optin /fastdetect /debug /debugport=COM1 /baudrate=115200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60"/>
          <p:cNvSpPr txBox="1"/>
          <p:nvPr>
            <p:custDataLst>
              <p:tags r:id="rId1"/>
            </p:custDataLst>
          </p:nvPr>
        </p:nvSpPr>
        <p:spPr>
          <a:xfrm>
            <a:off x="7516495" y="2016125"/>
            <a:ext cx="3362960" cy="655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原因，原理，使用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场景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61"/>
          <p:cNvSpPr txBox="1"/>
          <p:nvPr>
            <p:custDataLst>
              <p:tags r:id="rId2"/>
            </p:custDataLst>
          </p:nvPr>
        </p:nvSpPr>
        <p:spPr>
          <a:xfrm>
            <a:off x="7516495" y="1501140"/>
            <a:ext cx="3362960" cy="4864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windbg</a:t>
            </a:r>
            <a:r>
              <a:rPr lang="zh-CN" altLang="en-US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zh-CN" altLang="en-US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背景</a:t>
            </a:r>
            <a:endParaRPr lang="zh-CN" altLang="en-US" sz="2000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3"/>
            </p:custDataLst>
          </p:nvPr>
        </p:nvSpPr>
        <p:spPr>
          <a:xfrm>
            <a:off x="6316980" y="1501140"/>
            <a:ext cx="1144270" cy="10356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6000" spc="300" dirty="0">
                <a:solidFill>
                  <a:srgbClr val="577CCE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6000" spc="300" dirty="0">
              <a:solidFill>
                <a:srgbClr val="577CCE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60"/>
          <p:cNvSpPr txBox="1"/>
          <p:nvPr>
            <p:custDataLst>
              <p:tags r:id="rId4"/>
            </p:custDataLst>
          </p:nvPr>
        </p:nvSpPr>
        <p:spPr>
          <a:xfrm>
            <a:off x="7516495" y="3359150"/>
            <a:ext cx="3362960" cy="655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环境配置与调试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问题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61"/>
          <p:cNvSpPr txBox="1"/>
          <p:nvPr>
            <p:custDataLst>
              <p:tags r:id="rId5"/>
            </p:custDataLst>
          </p:nvPr>
        </p:nvSpPr>
        <p:spPr>
          <a:xfrm>
            <a:off x="7516495" y="2843530"/>
            <a:ext cx="3362960" cy="4864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windbg</a:t>
            </a:r>
            <a:r>
              <a:rPr lang="zh-CN" altLang="en-US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使用方法</a:t>
            </a:r>
            <a:endParaRPr lang="zh-CN" altLang="en-US" sz="2000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58"/>
          <p:cNvSpPr txBox="1"/>
          <p:nvPr>
            <p:custDataLst>
              <p:tags r:id="rId6"/>
            </p:custDataLst>
          </p:nvPr>
        </p:nvSpPr>
        <p:spPr>
          <a:xfrm>
            <a:off x="6316980" y="2843530"/>
            <a:ext cx="1144270" cy="10356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6000" spc="300" dirty="0">
                <a:solidFill>
                  <a:srgbClr val="5BA080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6000" spc="300" dirty="0">
              <a:solidFill>
                <a:srgbClr val="5BA08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60"/>
          <p:cNvSpPr txBox="1"/>
          <p:nvPr>
            <p:custDataLst>
              <p:tags r:id="rId7"/>
            </p:custDataLst>
          </p:nvPr>
        </p:nvSpPr>
        <p:spPr>
          <a:xfrm>
            <a:off x="7516495" y="4702175"/>
            <a:ext cx="3362960" cy="655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以本次实验当中的内核分析为例展示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windbg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使用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61"/>
          <p:cNvSpPr txBox="1"/>
          <p:nvPr>
            <p:custDataLst>
              <p:tags r:id="rId8"/>
            </p:custDataLst>
          </p:nvPr>
        </p:nvSpPr>
        <p:spPr>
          <a:xfrm>
            <a:off x="7516495" y="4206875"/>
            <a:ext cx="3362960" cy="4864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windbg</a:t>
            </a:r>
            <a:r>
              <a:rPr lang="zh-CN" altLang="en-US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具体使用</a:t>
            </a:r>
            <a:r>
              <a:rPr lang="zh-CN" altLang="en-US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操作</a:t>
            </a:r>
            <a:endParaRPr lang="zh-CN" altLang="en-US" sz="2000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58"/>
          <p:cNvSpPr txBox="1"/>
          <p:nvPr>
            <p:custDataLst>
              <p:tags r:id="rId9"/>
            </p:custDataLst>
          </p:nvPr>
        </p:nvSpPr>
        <p:spPr>
          <a:xfrm>
            <a:off x="6316980" y="4186555"/>
            <a:ext cx="1144270" cy="10356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6000" spc="300" dirty="0">
                <a:solidFill>
                  <a:srgbClr val="E79647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6000" spc="300" dirty="0">
              <a:solidFill>
                <a:srgbClr val="E79647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0"/>
            </p:custDataLst>
          </p:nvPr>
        </p:nvSpPr>
        <p:spPr>
          <a:xfrm>
            <a:off x="2200275" y="1828165"/>
            <a:ext cx="2025650" cy="2025650"/>
          </a:xfrm>
          <a:prstGeom prst="ellipse">
            <a:avLst/>
          </a:prstGeom>
          <a:solidFill>
            <a:srgbClr val="577CCE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弧形 4"/>
          <p:cNvSpPr/>
          <p:nvPr>
            <p:custDataLst>
              <p:tags r:id="rId11"/>
            </p:custDataLst>
          </p:nvPr>
        </p:nvSpPr>
        <p:spPr>
          <a:xfrm>
            <a:off x="2065020" y="1692910"/>
            <a:ext cx="2295525" cy="2295525"/>
          </a:xfrm>
          <a:prstGeom prst="arc">
            <a:avLst>
              <a:gd name="adj1" fmla="val 12558383"/>
              <a:gd name="adj2" fmla="val 20177879"/>
            </a:avLst>
          </a:prstGeom>
          <a:noFill/>
          <a:ln w="25400" cap="flat" cmpd="sng" algn="ctr">
            <a:solidFill>
              <a:srgbClr val="577CCE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>
            <p:custDataLst>
              <p:tags r:id="rId12"/>
            </p:custDataLst>
          </p:nvPr>
        </p:nvSpPr>
        <p:spPr>
          <a:xfrm>
            <a:off x="2952750" y="3196590"/>
            <a:ext cx="2025650" cy="2025650"/>
          </a:xfrm>
          <a:prstGeom prst="ellipse">
            <a:avLst/>
          </a:prstGeom>
          <a:solidFill>
            <a:srgbClr val="E79647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弧形 5"/>
          <p:cNvSpPr/>
          <p:nvPr>
            <p:custDataLst>
              <p:tags r:id="rId13"/>
            </p:custDataLst>
          </p:nvPr>
        </p:nvSpPr>
        <p:spPr>
          <a:xfrm>
            <a:off x="2818130" y="3061335"/>
            <a:ext cx="2295525" cy="2295525"/>
          </a:xfrm>
          <a:prstGeom prst="arc">
            <a:avLst>
              <a:gd name="adj1" fmla="val 20793083"/>
              <a:gd name="adj2" fmla="val 6047727"/>
            </a:avLst>
          </a:prstGeom>
          <a:noFill/>
          <a:ln w="25400" cap="flat" cmpd="sng" algn="ctr">
            <a:solidFill>
              <a:srgbClr val="E79647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>
            <p:custDataLst>
              <p:tags r:id="rId14"/>
            </p:custDataLst>
          </p:nvPr>
        </p:nvSpPr>
        <p:spPr>
          <a:xfrm>
            <a:off x="1447165" y="3196590"/>
            <a:ext cx="2025650" cy="2025650"/>
          </a:xfrm>
          <a:prstGeom prst="ellipse">
            <a:avLst/>
          </a:prstGeom>
          <a:solidFill>
            <a:srgbClr val="5BA08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弧形 6"/>
          <p:cNvSpPr/>
          <p:nvPr>
            <p:custDataLst>
              <p:tags r:id="rId15"/>
            </p:custDataLst>
          </p:nvPr>
        </p:nvSpPr>
        <p:spPr>
          <a:xfrm>
            <a:off x="1312545" y="3061335"/>
            <a:ext cx="2295525" cy="2295525"/>
          </a:xfrm>
          <a:prstGeom prst="arc">
            <a:avLst>
              <a:gd name="adj1" fmla="val 4989442"/>
              <a:gd name="adj2" fmla="val 11462455"/>
            </a:avLst>
          </a:prstGeom>
          <a:noFill/>
          <a:ln w="25400" cap="flat" cmpd="sng" algn="ctr">
            <a:solidFill>
              <a:srgbClr val="5BA08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形状"/>
          <p:cNvSpPr/>
          <p:nvPr>
            <p:custDataLst>
              <p:tags r:id="rId16"/>
            </p:custDataLst>
          </p:nvPr>
        </p:nvSpPr>
        <p:spPr>
          <a:xfrm>
            <a:off x="2180590" y="3930015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9pPr>
          </a:lstStyle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" name="形状"/>
          <p:cNvSpPr/>
          <p:nvPr>
            <p:custDataLst>
              <p:tags r:id="rId17"/>
            </p:custDataLst>
          </p:nvPr>
        </p:nvSpPr>
        <p:spPr>
          <a:xfrm>
            <a:off x="2933700" y="256159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9pPr>
          </a:lstStyle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1" name="形状"/>
          <p:cNvSpPr/>
          <p:nvPr>
            <p:custDataLst>
              <p:tags r:id="rId18"/>
            </p:custDataLst>
          </p:nvPr>
        </p:nvSpPr>
        <p:spPr>
          <a:xfrm>
            <a:off x="3736975" y="3930015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9pPr>
          </a:lstStyle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成功后，然后我们双击windbg快捷方式，从下图看，就说明已经处于调试状态了！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8910" y="1572895"/>
            <a:ext cx="7117715" cy="508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5515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7200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7200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  <a:sym typeface="+mn-ea"/>
              </a:rPr>
              <a:t>windbg</a:t>
            </a:r>
            <a:r>
              <a:rPr lang="zh-CN" altLang="en-US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  <a:sym typeface="+mn-ea"/>
              </a:rPr>
              <a:t>具体使用</a:t>
            </a:r>
            <a:r>
              <a:rPr lang="zh-CN" altLang="en-US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  <a:sym typeface="+mn-ea"/>
              </a:rPr>
              <a:t>操作</a:t>
            </a:r>
            <a:endParaRPr lang="zh-CN" altLang="en-US" spc="300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3011805" y="3771900"/>
            <a:ext cx="4574540" cy="441325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spc="150" dirty="0">
                <a:solidFill>
                  <a:srgbClr val="000000">
                    <a:lumMod val="75000"/>
                    <a:lumOff val="25000"/>
                  </a:srgbClr>
                </a:solidFill>
                <a:sym typeface="Arial" panose="020B0604020202020204" pitchFamily="34" charset="0"/>
              </a:rPr>
              <a:t>以本次实验当中的内核分析为例展示</a:t>
            </a:r>
            <a:r>
              <a:rPr lang="en-US" altLang="zh-CN" spc="150" dirty="0">
                <a:solidFill>
                  <a:srgbClr val="000000">
                    <a:lumMod val="75000"/>
                    <a:lumOff val="25000"/>
                  </a:srgbClr>
                </a:solidFill>
                <a:sym typeface="Arial" panose="020B0604020202020204" pitchFamily="34" charset="0"/>
              </a:rPr>
              <a:t>windbg</a:t>
            </a:r>
            <a:r>
              <a:rPr lang="zh-CN" altLang="en-US" spc="150" dirty="0">
                <a:solidFill>
                  <a:srgbClr val="000000">
                    <a:lumMod val="75000"/>
                    <a:lumOff val="25000"/>
                  </a:srgbClr>
                </a:solidFill>
                <a:sym typeface="Arial" panose="020B0604020202020204" pitchFamily="34" charset="0"/>
              </a:rPr>
              <a:t>使用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3395"/>
          </a:xfrm>
        </p:spPr>
        <p:txBody>
          <a:bodyPr>
            <a:normAutofit/>
          </a:bodyPr>
          <a:p>
            <a:r>
              <a:rPr lang="zh-CN" altLang="en-US"/>
              <a:t>在主机当中我们选择打开</a:t>
            </a:r>
            <a:r>
              <a:rPr lang="en-US" altLang="zh-CN"/>
              <a:t>windbg</a:t>
            </a:r>
            <a:r>
              <a:rPr lang="zh-CN" altLang="en-US"/>
              <a:t>之后打开</a:t>
            </a:r>
            <a:r>
              <a:rPr lang="zh-CN" altLang="en-US"/>
              <a:t>虚拟机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2465"/>
            <a:ext cx="10515600" cy="4234815"/>
          </a:xfrm>
        </p:spPr>
        <p:txBody>
          <a:bodyPr/>
          <a:p>
            <a:r>
              <a:rPr lang="zh-CN" altLang="en-US"/>
              <a:t>之后我们选择调试</a:t>
            </a:r>
            <a:r>
              <a:rPr lang="zh-CN" altLang="en-US"/>
              <a:t>模式进入</a:t>
            </a:r>
            <a:endParaRPr lang="zh-CN" altLang="en-US"/>
          </a:p>
        </p:txBody>
      </p:sp>
      <p:pic>
        <p:nvPicPr>
          <p:cNvPr id="13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7920" y="2694940"/>
            <a:ext cx="9068435" cy="278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7490"/>
            <a:ext cx="10515600" cy="1891030"/>
          </a:xfrm>
        </p:spPr>
        <p:txBody>
          <a:bodyPr>
            <a:normAutofit/>
          </a:bodyPr>
          <a:p>
            <a:r>
              <a:rPr lang="zh-CN" altLang="en-US"/>
              <a:t>在虚拟机当中选择</a:t>
            </a:r>
            <a:r>
              <a:rPr lang="en-US" altLang="zh-CN"/>
              <a:t>File-&gt;open Exetable</a:t>
            </a:r>
            <a:r>
              <a:rPr lang="zh-CN" altLang="en-US"/>
              <a:t>打开</a:t>
            </a:r>
            <a:r>
              <a:rPr lang="en-US" altLang="zh-CN"/>
              <a:t>Lab10-01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497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注意一定要保持可执行程序处在运行但不运行结束（内核进程在运行当中却没有内核进程的</a:t>
            </a:r>
            <a:r>
              <a:rPr lang="zh-CN" altLang="en-US"/>
              <a:t>删除）。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5618" y="3063875"/>
            <a:ext cx="6119495" cy="354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5145"/>
            <a:ext cx="10515600" cy="5652135"/>
          </a:xfrm>
        </p:spPr>
        <p:txBody>
          <a:bodyPr/>
          <a:p>
            <a:r>
              <a:rPr lang="zh-CN" altLang="en-US"/>
              <a:t>这样我们在主机当中就可以选择使用断点了，根据我们之前在</a:t>
            </a:r>
            <a:r>
              <a:rPr lang="en-US" altLang="zh-CN"/>
              <a:t>ida</a:t>
            </a:r>
            <a:r>
              <a:rPr lang="zh-CN" altLang="en-US"/>
              <a:t>当中的分析，这里我们用</a:t>
            </a:r>
            <a:r>
              <a:rPr lang="en-US" altLang="zh-CN"/>
              <a:t>bp 00401080</a:t>
            </a:r>
            <a:r>
              <a:rPr lang="zh-CN" altLang="en-US"/>
              <a:t>在这里</a:t>
            </a:r>
            <a:r>
              <a:rPr lang="zh-CN" altLang="en-US"/>
              <a:t>下断点。</a:t>
            </a:r>
            <a:endParaRPr lang="zh-CN" altLang="en-US"/>
          </a:p>
          <a:p>
            <a:r>
              <a:rPr lang="zh-CN" altLang="en-US"/>
              <a:t>最终得到00401080的数据段是call dword ptr</a:t>
            </a:r>
            <a:endParaRPr lang="zh-CN" altLang="en-US"/>
          </a:p>
        </p:txBody>
      </p:sp>
      <p:pic>
        <p:nvPicPr>
          <p:cNvPr id="2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180" y="1930400"/>
            <a:ext cx="10034905" cy="460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3115" cy="2190115"/>
          </a:xfrm>
        </p:spPr>
        <p:txBody>
          <a:bodyPr>
            <a:normAutofit/>
          </a:bodyPr>
          <a:p>
            <a:r>
              <a:rPr lang="zh-CN" altLang="en-US"/>
              <a:t>接下来我们在主机当中下断点将进程停下来，我们可以输入！Object \Driver这个命令，查看这个进程。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75865"/>
            <a:ext cx="6204585" cy="3701415"/>
          </a:xfrm>
        </p:spPr>
        <p:txBody>
          <a:bodyPr/>
          <a:p>
            <a:r>
              <a:rPr lang="zh-CN" altLang="en-US"/>
              <a:t>或者也可以直接检查！</a:t>
            </a:r>
            <a:r>
              <a:rPr lang="en-US" altLang="zh-CN"/>
              <a:t>drvobj Lab10-01</a:t>
            </a:r>
            <a:endParaRPr lang="zh-CN" altLang="en-US"/>
          </a:p>
          <a:p>
            <a:r>
              <a:rPr lang="zh-CN" altLang="en-US"/>
              <a:t>可以看到Lab10-01.exe是在81cd3030这里运行的。</a:t>
            </a:r>
            <a:endParaRPr lang="zh-CN" altLang="en-US"/>
          </a:p>
          <a:p>
            <a:r>
              <a:rPr lang="zh-CN" altLang="en-US"/>
              <a:t>使用dt _DRIVER_OBJECT 地址 来解析地址的数据结构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7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3420" y="2555240"/>
            <a:ext cx="5326380" cy="321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重点观察DriverUnload函数，地址为0xf8d57486，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37760" cy="4351655"/>
          </a:xfrm>
        </p:spPr>
        <p:txBody>
          <a:bodyPr/>
          <a:p>
            <a:r>
              <a:rPr lang="zh-CN" altLang="en-US">
                <a:sym typeface="+mn-ea"/>
              </a:rPr>
              <a:t>使用bp指令在此加断点,并使用g指令恢复内核的执行。</a:t>
            </a:r>
            <a:endParaRPr lang="zh-CN" altLang="en-US">
              <a:sym typeface="+mn-ea"/>
            </a:endParaRPr>
          </a:p>
          <a:p>
            <a:r>
              <a:rPr lang="zh-CN" altLang="en-US"/>
              <a:t>通过按t单步执行下一条指令</a:t>
            </a:r>
            <a:endParaRPr lang="zh-CN" altLang="en-US"/>
          </a:p>
          <a:p>
            <a:r>
              <a:rPr lang="zh-CN" altLang="en-US"/>
              <a:t>可以使用ida进行分析。从前面得知DriverStart的地址和DriverUpload的地址，从而得到偏移量0x486。</a:t>
            </a:r>
            <a:endParaRPr lang="zh-CN" altLang="en-US"/>
          </a:p>
        </p:txBody>
      </p:sp>
      <p:pic>
        <p:nvPicPr>
          <p:cNvPr id="41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52160" y="2341245"/>
            <a:ext cx="5619115" cy="28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52160" y="5286375"/>
            <a:ext cx="588708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610" y="385445"/>
            <a:ext cx="5280025" cy="5962650"/>
          </a:xfrm>
        </p:spPr>
        <p:txBody>
          <a:bodyPr/>
          <a:p>
            <a:r>
              <a:rPr lang="zh-CN" altLang="en-US"/>
              <a:t>在ida中driver的默认地址的sys文件是从0x00010000开始的，所以函数卸载代码对应的地址为0x00010468。另外一个方法则是重新设置ida默认的基地址</a:t>
            </a:r>
            <a:endParaRPr lang="zh-CN" altLang="en-US"/>
          </a:p>
        </p:txBody>
      </p:sp>
      <p:pic>
        <p:nvPicPr>
          <p:cNvPr id="43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7160" y="449580"/>
            <a:ext cx="3952875" cy="240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3475" y="2534920"/>
            <a:ext cx="4516755" cy="3572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87160" y="2858135"/>
            <a:ext cx="3213735" cy="360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结合静态分析，</a:t>
            </a:r>
            <a:r>
              <a:rPr lang="zh-CN" altLang="en-US"/>
              <a:t>得出结论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所以最后，总结一下这个函数会做什么</a:t>
            </a:r>
            <a:endParaRPr lang="zh-CN" altLang="en-US"/>
          </a:p>
          <a:p>
            <a:r>
              <a:rPr lang="zh-CN" altLang="en-US"/>
              <a:t>RtlWriteRegistryValue例程将调用方提供的数据以指定的值名称写入指定的相对路径。</a:t>
            </a:r>
            <a:endParaRPr lang="zh-CN" altLang="en-US"/>
          </a:p>
          <a:p>
            <a:r>
              <a:rPr lang="zh-CN" altLang="en-US"/>
              <a:t>这里会将\Registry\Machine\SOFTWARE\Policies\Microsoft\WindowsFire\wall\DomainProfile的值写入成45h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----</a:t>
            </a:r>
            <a:r>
              <a:rPr lang="zh-CN" altLang="en-US"/>
              <a:t>关于内核的研究还在</a:t>
            </a:r>
            <a:r>
              <a:rPr lang="zh-CN" altLang="en-US"/>
              <a:t>继续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5515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7200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7200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  <a:sym typeface="+mn-ea"/>
              </a:rPr>
              <a:t>windbg</a:t>
            </a:r>
            <a:r>
              <a:rPr lang="zh-CN" altLang="en-US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  <a:sym typeface="+mn-ea"/>
              </a:rPr>
              <a:t>使用背景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4196080" y="3771900"/>
            <a:ext cx="2867025" cy="441325"/>
          </a:xfrm>
        </p:spPr>
        <p:txBody>
          <a:bodyPr/>
          <a:lstStyle/>
          <a:p>
            <a:r>
              <a:rPr lang="zh-CN" altLang="en-US" spc="150" dirty="0">
                <a:solidFill>
                  <a:srgbClr val="000000">
                    <a:lumMod val="75000"/>
                    <a:lumOff val="25000"/>
                  </a:srgbClr>
                </a:solidFill>
                <a:sym typeface="Arial" panose="020B0604020202020204" pitchFamily="34" charset="0"/>
              </a:rPr>
              <a:t>原因，原理，使用场景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为什么要使用</a:t>
            </a:r>
            <a:r>
              <a:rPr lang="en-US" altLang="zh-CN"/>
              <a:t>windbg</a:t>
            </a:r>
            <a:r>
              <a:rPr lang="zh-CN" altLang="en-US"/>
              <a:t>进行恶意代码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使用Windbg分析恶意代码的目的是为了深入了解和研究恶意代码的行为、功能和潜在威胁，以及为保护系统和网络安全提供支持。具体目的包括：</a:t>
            </a:r>
            <a:endParaRPr lang="zh-CN" altLang="en-US"/>
          </a:p>
          <a:p>
            <a:r>
              <a:rPr lang="zh-CN" altLang="en-US"/>
              <a:t>识别恶意行为：通过分析恶意代码，可以确定它在系统中的具体行为，例如文件的创建、注册表的修改、网络通信等。这有助于提醒安全团队防范和检测类似行为，加强系统安全措施。</a:t>
            </a:r>
            <a:endParaRPr lang="zh-CN" altLang="en-US"/>
          </a:p>
          <a:p>
            <a:r>
              <a:rPr lang="zh-CN" altLang="en-US"/>
              <a:t>漏洞分析：恶意代码常常利用软件漏洞来入侵系统。通过Windbg的调试功能，可以深入分析恶意代码如何利用漏洞，了解攻击者的技术手段和攻击路径，帮助软件开发者修补漏洞以增强系统安全性。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9805"/>
            <a:ext cx="10967085" cy="1546860"/>
          </a:xfrm>
        </p:spPr>
        <p:txBody>
          <a:bodyPr>
            <a:normAutofit fontScale="90000"/>
          </a:bodyPr>
          <a:p>
            <a:r>
              <a:rPr lang="zh-CN" altLang="en-US" sz="3555"/>
              <a:t>综上所述，使用Windbg分析恶意代码的目的是为了加深对恶意代码的理解，强化系统安全，寻找防御和对抗策略，并为网络安全领域的进一步研究和发展提供信息和情报支持。</a:t>
            </a:r>
            <a:endParaRPr lang="zh-CN" altLang="en-US" sz="355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9925"/>
            <a:ext cx="10515600" cy="4361815"/>
          </a:xfrm>
        </p:spPr>
        <p:txBody>
          <a:bodyPr/>
          <a:p>
            <a:r>
              <a:rPr lang="zh-CN" altLang="en-US"/>
              <a:t>反制策略：分析恶意代码的目的还包括寻找阻止、检测和清除恶意代码的有效策略。通过分析恶意代码的执行过程和技术，可以制定相应的安全策略和对策，提高系统的安全性和抵御能力。</a:t>
            </a:r>
            <a:endParaRPr lang="zh-CN" altLang="en-US"/>
          </a:p>
          <a:p>
            <a:r>
              <a:rPr lang="zh-CN" altLang="en-US"/>
              <a:t>收集情报：研究恶意代码有助于收集关于攻击者、攻击组织和攻击活动的情报。通过对恶意代码的分析，可以获取攻击者的行为模式、工具和攻击方法，为网络安全团队提供更深入的情报支持。</a:t>
            </a:r>
            <a:endParaRPr lang="zh-CN" altLang="en-US"/>
          </a:p>
          <a:p>
            <a:r>
              <a:rPr lang="zh-CN" altLang="en-US"/>
              <a:t>对抗恶意软件：最后，通过分析恶意代码，可以揭示恶意软件的设计原理和技术手段，为开发反恶意软件工具提供依据。这有助于改进防火墙、杀毒软件等安全产品，提高对抗恶意软件的能力。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windbg</a:t>
            </a:r>
            <a:r>
              <a:rPr lang="zh-CN" altLang="en-US"/>
              <a:t>应用的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115"/>
          </a:xfrm>
        </p:spPr>
        <p:txBody>
          <a:bodyPr>
            <a:normAutofit lnSpcReduction="10000"/>
          </a:bodyPr>
          <a:p>
            <a:r>
              <a:rPr lang="zh-CN" altLang="en-US"/>
              <a:t>调试器功能：Windbg是微软的用户模式和内核模式调试器，可以在Windows操作系统中跟踪和调试程序的执行过程。</a:t>
            </a:r>
            <a:endParaRPr lang="zh-CN" altLang="en-US"/>
          </a:p>
          <a:p>
            <a:r>
              <a:rPr lang="zh-CN" altLang="en-US"/>
              <a:t>调试环境：使用Windbg时，恶意代码通常在虚拟机或实验环境中运行。这样可以隔离恶意代码对真实系统的影响，并提供更安全的分析环境。</a:t>
            </a:r>
            <a:endParaRPr lang="zh-CN" altLang="en-US"/>
          </a:p>
          <a:p>
            <a:r>
              <a:rPr lang="zh-CN" altLang="en-US"/>
              <a:t>恶意代码静态分析：首先，通过将恶意代码加载到Windbg中，可以进行静态分析。这包括检查恶意代码的文件结构、导入的库、字符串和常量等信息，有助于了解恶意代码的基本行为和功能。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475" y="3223260"/>
            <a:ext cx="10515600" cy="3043555"/>
          </a:xfrm>
        </p:spPr>
        <p:txBody>
          <a:bodyPr>
            <a:normAutofit/>
          </a:bodyPr>
          <a:p>
            <a:r>
              <a:rPr lang="zh-CN" altLang="en-US"/>
              <a:t>总之，Windbg通过提供强大的调试功能和灵活的分析手段，支持恶意代码的静态和动态分析，帮助安全研究人员深入了解恶意代码的运行机制和潜在威胁。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9580"/>
            <a:ext cx="10515600" cy="4351338"/>
          </a:xfrm>
        </p:spPr>
        <p:txBody>
          <a:bodyPr/>
          <a:p>
            <a:r>
              <a:rPr lang="zh-CN" altLang="en-US">
                <a:sym typeface="+mn-ea"/>
              </a:rPr>
              <a:t>动态分析：接下来，通过以调试模式运行恶意代码，可以在Windbg中监控其执行过程。可以设置断点、观察寄存器和内存状态，跟踪代码执行路径，以及分析恶意代码的行为和可能的漏洞。</a:t>
            </a:r>
            <a:endParaRPr lang="zh-CN" altLang="en-US"/>
          </a:p>
          <a:p>
            <a:r>
              <a:rPr lang="zh-CN" altLang="en-US"/>
              <a:t>调试命令和扩展：Windbg提供了丰富的调试命令和扩展，用于深入分析恶意代码。可以使用这些命令来查找漏洞、识别恶意行为、追踪函数调用堆栈等。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windbg</a:t>
            </a:r>
            <a:r>
              <a:rPr lang="zh-CN" altLang="en-US"/>
              <a:t>使用背景</a:t>
            </a:r>
            <a:r>
              <a:rPr lang="en-US" altLang="zh-CN"/>
              <a:t>——</a:t>
            </a:r>
            <a:r>
              <a:rPr lang="zh-CN" altLang="en-US"/>
              <a:t>内核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首先是我们用</a:t>
            </a:r>
            <a:r>
              <a:rPr lang="en-US" altLang="zh-CN"/>
              <a:t>process monitor</a:t>
            </a:r>
            <a:r>
              <a:rPr lang="zh-CN" altLang="en-US"/>
              <a:t>进行监测的时候发现其中存在一定的异常</a:t>
            </a:r>
            <a:r>
              <a:rPr lang="zh-CN" altLang="en-US"/>
              <a:t>信息： 服务的交互，是由services.exe完成的！services.exe是微软Windows操作系统的一部分。用于管理启动和停止服务。该进程也会处理在计算机启动和关机时运行的服务。这个程序对你系统的正常运行是非常重要的。终止进程后会重启。</a:t>
            </a:r>
            <a:endParaRPr lang="zh-CN" altLang="en-US"/>
          </a:p>
          <a:p>
            <a:r>
              <a:rPr lang="zh-CN" altLang="en-US"/>
              <a:t>查看字符串也监测到了一定的关于进程服务的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lab10-01.exe</a:t>
            </a:r>
            <a:r>
              <a:rPr lang="zh-CN" altLang="en-US"/>
              <a:t>的</a:t>
            </a:r>
            <a:r>
              <a:rPr lang="en-US" altLang="zh-CN"/>
              <a:t>ida</a:t>
            </a:r>
            <a:r>
              <a:rPr lang="zh-CN" altLang="en-US"/>
              <a:t>文件当中，我们直接看到了相关的创建进程等等有关</a:t>
            </a:r>
            <a:r>
              <a:rPr lang="zh-CN" altLang="en-US"/>
              <a:t>信息。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此处的</a:t>
            </a:r>
            <a:r>
              <a:rPr lang="en-US" altLang="zh-CN"/>
              <a:t>CreateServiceA</a:t>
            </a:r>
            <a:r>
              <a:rPr lang="zh-CN" altLang="en-US"/>
              <a:t>是一个很明显的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690" y="1825625"/>
            <a:ext cx="9197340" cy="484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578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57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78"/>
  <p:tag name="KSO_WM_TEMPLATE_SUBCATEGORY" val="0"/>
  <p:tag name="KSO_WM_TEMPLATE_MASTER_TYPE" val="1"/>
  <p:tag name="KSO_WM_TEMPLATE_THUMBS_INDEX" val="1、4、7、9、12、15、16、21、24、25、26、27、30、35、40、43、45、46、47"/>
  <p:tag name="KSO_WM_TEMPLATE_COLOR_TYPE" val="1"/>
  <p:tag name="KSO_WM_TEMPLATE_MASTER_THUMB_INDEX" val="12"/>
</p:tagLst>
</file>

<file path=ppt/tags/tag14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6487_1*l_h_f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34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16487_1*l_h_a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1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16487_1*l_h_i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SUBTYPE" val="d"/>
</p:tagLst>
</file>

<file path=ppt/tags/tag14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6487_1*l_h_f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16487_1*l_h_a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16487_1*l_h_i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SUBTYPE" val="d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16487_1*l_h_f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34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16487_1*l_h_a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13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16487_1*l_h_i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SUBTYPE" val="d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6487_1*l_h_i*1_1_2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216487_1*l_h_i*1_1_3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6487_1*l_h_i*1_3_2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3"/>
  <p:tag name="KSO_WM_UNIT_ID" val="diagram20216487_1*l_h_i*1_3_3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6487_1*l_h_i*1_2_2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diagram20216487_1*l_h_i*1_2_3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59.xml><?xml version="1.0" encoding="utf-8"?>
<p:tagLst xmlns:p="http://schemas.openxmlformats.org/presentationml/2006/main">
  <p:tag name="KSO_WM_UNIT_VALUE" val="155*155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16487_1*l_h_x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VALUE" val="155*155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16487_1*l_h_x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61.xml><?xml version="1.0" encoding="utf-8"?>
<p:tagLst xmlns:p="http://schemas.openxmlformats.org/presentationml/2006/main">
  <p:tag name="KSO_WM_UNIT_VALUE" val="155*127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3_1"/>
  <p:tag name="KSO_WM_UNIT_ID" val="diagram20216487_1*l_h_x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16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TEMPLATE_CATEGORY" val="custom"/>
  <p:tag name="KSO_WM_TEMPLATE_INDEX" val="20204578"/>
  <p:tag name="KSO_WM_UNIT_ID" val="custom20204578_7*e*1"/>
  <p:tag name="KSO_WM_UNIT_PRESET_TEXT" val="0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TEMPLATE_CATEGORY" val="custom"/>
  <p:tag name="KSO_WM_TEMPLATE_INDEX" val="20204578"/>
  <p:tag name="KSO_WM_UNIT_ID" val="custom20204578_7*a*1"/>
  <p:tag name="KSO_WM_UNIT_ISNUMDGMTITLE" val="0"/>
  <p:tag name="KSO_WM_UNIT_PRESET_TEXT" val="单击此处添加标题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TEMPLATE_CATEGORY" val="custom"/>
  <p:tag name="KSO_WM_TEMPLATE_INDEX" val="20204578"/>
  <p:tag name="KSO_WM_UNIT_ID" val="custom20204578_7*b*1"/>
  <p:tag name="KSO_WM_UNIT_ISNUMDGMTITLE" val="0"/>
  <p:tag name="KSO_WM_UNIT_PRESET_TEXT" val="单击此处输入你的副标题，请尽量言简意赅的阐述观点"/>
</p:tagLst>
</file>

<file path=ppt/tags/tag16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78"/>
  <p:tag name="KSO_WM_SLIDE_ID" val="custom20204578_7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TEMPLATE_CATEGORY" val="custom"/>
  <p:tag name="KSO_WM_TEMPLATE_INDEX" val="20204578"/>
  <p:tag name="KSO_WM_UNIT_ID" val="custom20204578_7*e*1"/>
  <p:tag name="KSO_WM_UNIT_PRESET_TEXT" val="0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TEMPLATE_CATEGORY" val="custom"/>
  <p:tag name="KSO_WM_TEMPLATE_INDEX" val="20204578"/>
  <p:tag name="KSO_WM_UNIT_ID" val="custom20204578_7*a*1"/>
  <p:tag name="KSO_WM_UNIT_ISNUMDGMTITLE" val="0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TEMPLATE_CATEGORY" val="custom"/>
  <p:tag name="KSO_WM_TEMPLATE_INDEX" val="20204578"/>
  <p:tag name="KSO_WM_UNIT_ID" val="custom20204578_7*b*1"/>
  <p:tag name="KSO_WM_UNIT_ISNUMDGMTITLE" val="0"/>
  <p:tag name="KSO_WM_UNIT_PRESET_TEXT" val="单击此处输入你的副标题，请尽量言简意赅的阐述观点"/>
</p:tagLst>
</file>

<file path=ppt/tags/tag171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78"/>
  <p:tag name="KSO_WM_SLIDE_ID" val="custom20204578_7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TEMPLATE_CATEGORY" val="custom"/>
  <p:tag name="KSO_WM_TEMPLATE_INDEX" val="20204578"/>
  <p:tag name="KSO_WM_UNIT_ID" val="custom20204578_7*e*1"/>
  <p:tag name="KSO_WM_UNIT_PRESET_TEXT" val="0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TEMPLATE_CATEGORY" val="custom"/>
  <p:tag name="KSO_WM_TEMPLATE_INDEX" val="20204578"/>
  <p:tag name="KSO_WM_UNIT_ID" val="custom20204578_7*a*1"/>
  <p:tag name="KSO_WM_UNIT_ISNUMDGMTITLE" val="0"/>
  <p:tag name="KSO_WM_UNIT_PRESET_TEXT" val="单击此处添加标题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TEMPLATE_CATEGORY" val="custom"/>
  <p:tag name="KSO_WM_TEMPLATE_INDEX" val="20204578"/>
  <p:tag name="KSO_WM_UNIT_ID" val="custom20204578_7*b*1"/>
  <p:tag name="KSO_WM_UNIT_ISNUMDGMTITLE" val="0"/>
  <p:tag name="KSO_WM_UNIT_PRESET_TEXT" val="单击此处输入你的副标题，请尽量言简意赅的阐述观点"/>
</p:tagLst>
</file>

<file path=ppt/tags/tag183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78"/>
  <p:tag name="KSO_WM_SLIDE_ID" val="custom20204578_7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TEMPLATE_CATEGORY" val="custom"/>
  <p:tag name="KSO_WM_TEMPLATE_INDEX" val="20204578"/>
  <p:tag name="KSO_WM_UNIT_ID" val="custom20204578_47*b*1"/>
  <p:tag name="KSO_WM_UNIT_ISNUMDGMTITLE" val="0"/>
  <p:tag name="KSO_WM_UNIT_PRESET_TEXT" val="单击此处添加副标题内容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TEMPLATE_CATEGORY" val="custom"/>
  <p:tag name="KSO_WM_TEMPLATE_INDEX" val="20204578"/>
  <p:tag name="KSO_WM_UNIT_ID" val="custom20204578_47*a*1"/>
  <p:tag name="KSO_WM_UNIT_ISNUMDGMTITLE" val="0"/>
  <p:tag name="KSO_WM_UNIT_PRESET_TEXT" val="谢谢聆听"/>
</p:tagLst>
</file>

<file path=ppt/tags/tag195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7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578"/>
  <p:tag name="KSO_WM_SLIDE_ID" val="custom20204578_47"/>
</p:tagLst>
</file>

<file path=ppt/tags/tag196.xml><?xml version="1.0" encoding="utf-8"?>
<p:tagLst xmlns:p="http://schemas.openxmlformats.org/presentationml/2006/main">
  <p:tag name="commondata" val="eyJoZGlkIjoiMjhiNzU1Njg1YmIxNzRlYjdmZDAyODZhMjg1ZmFjNjUifQ==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E9F0F7"/>
      </a:dk2>
      <a:lt2>
        <a:srgbClr val="FBFCFC"/>
      </a:lt2>
      <a:accent1>
        <a:srgbClr val="5A9BE9"/>
      </a:accent1>
      <a:accent2>
        <a:srgbClr val="22A1CA"/>
      </a:accent2>
      <a:accent3>
        <a:srgbClr val="3CA0A3"/>
      </a:accent3>
      <a:accent4>
        <a:srgbClr val="659E77"/>
      </a:accent4>
      <a:accent5>
        <a:srgbClr val="A7934D"/>
      </a:accent5>
      <a:accent6>
        <a:srgbClr val="E3776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4098</Words>
  <Application>WPS 演示</Application>
  <PresentationFormat>宽屏</PresentationFormat>
  <Paragraphs>162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Arial Unicode MS</vt:lpstr>
      <vt:lpstr>Calibri</vt:lpstr>
      <vt:lpstr>微软雅黑</vt:lpstr>
      <vt:lpstr>Helvetica</vt:lpstr>
      <vt:lpstr>Gill Sans</vt:lpstr>
      <vt:lpstr>Gill Sans MT</vt:lpstr>
      <vt:lpstr>汉仪旗黑-85S</vt:lpstr>
      <vt:lpstr>黑体</vt:lpstr>
      <vt:lpstr>WPS</vt:lpstr>
      <vt:lpstr>1_Office 主题​​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windbg使用方法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86151</dc:creator>
  <cp:lastModifiedBy>异禀</cp:lastModifiedBy>
  <cp:revision>88</cp:revision>
  <dcterms:created xsi:type="dcterms:W3CDTF">2023-11-12T03:16:00Z</dcterms:created>
  <dcterms:modified xsi:type="dcterms:W3CDTF">2023-11-12T14:04:14Z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CBA8AF2087CC47A5AFA59EAF8086418A_12</vt:lpwstr>
  </property>
  <property fmtid="{D5CDD505-2E9C-101B-9397-08002B2CF9AE}" pid="3" name="KSOProductBuildVer">
    <vt:lpwstr>2052-12.1.0.15712</vt:lpwstr>
  </property>
</Properties>
</file>