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99" r:id="rId4"/>
    <p:sldId id="300" r:id="rId5"/>
    <p:sldId id="301" r:id="rId6"/>
    <p:sldId id="302" r:id="rId7"/>
    <p:sldId id="311" r:id="rId8"/>
    <p:sldId id="305" r:id="rId9"/>
    <p:sldId id="306" r:id="rId10"/>
    <p:sldId id="307" r:id="rId11"/>
    <p:sldId id="298" r:id="rId12"/>
    <p:sldId id="312" r:id="rId13"/>
    <p:sldId id="313" r:id="rId14"/>
  </p:sldIdLst>
  <p:sldSz cx="12192000" cy="6858000"/>
  <p:notesSz cx="6858000" cy="9144000"/>
  <p:custDataLst>
    <p:tags r:id="rId1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33" autoAdjust="0"/>
  </p:normalViewPr>
  <p:slideViewPr>
    <p:cSldViewPr snapToGrid="0">
      <p:cViewPr varScale="1">
        <p:scale>
          <a:sx n="104" d="100"/>
          <a:sy n="104" d="100"/>
        </p:scale>
        <p:origin x="8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81E7C-A804-4072-A621-51EE85B067F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1FC72-6A9C-481A-B71E-B13169C154E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F81FC72-6A9C-481A-B71E-B13169C154E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583E98-F2D5-4ED4-8D4F-6998F896AC39}"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C2156F-6AEE-45E1-B413-8F8824EF9E0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54685" y="2538357"/>
            <a:ext cx="8479315" cy="1183515"/>
          </a:xfrm>
        </p:spPr>
        <p:txBody>
          <a:bodyPr>
            <a:normAutofit fontScale="90000"/>
          </a:bodyPr>
          <a:lstStyle/>
          <a:p>
            <a:r>
              <a:rPr lang="zh-CN" altLang="en-US" b="1" dirty="0"/>
              <a:t>实验四</a:t>
            </a:r>
            <a:r>
              <a:rPr lang="en-US" altLang="zh-CN" b="1" dirty="0"/>
              <a:t>:</a:t>
            </a:r>
            <a:r>
              <a:rPr lang="zh-CN" altLang="en-US" b="1" dirty="0"/>
              <a:t>  朴素贝叶斯分类器</a:t>
            </a:r>
            <a:endParaRPr lang="zh-CN" altLang="en-US" b="1" dirty="0"/>
          </a:p>
        </p:txBody>
      </p:sp>
      <p:sp>
        <p:nvSpPr>
          <p:cNvPr id="4" name="K-Nearest Neighbor Classification"/>
          <p:cNvSpPr txBox="1">
            <a:spLocks noGrp="1"/>
          </p:cNvSpPr>
          <p:nvPr>
            <p:ph type="subTitle" idx="1"/>
          </p:nvPr>
        </p:nvSpPr>
        <p:spPr>
          <a:xfrm>
            <a:off x="2620308" y="3827379"/>
            <a:ext cx="7348071" cy="734359"/>
          </a:xfrm>
          <a:prstGeom prst="rect">
            <a:avLst/>
          </a:prstGeom>
        </p:spPr>
        <p:txBody>
          <a:bodyPr>
            <a:normAutofit/>
          </a:bodyPr>
          <a:lstStyle>
            <a:lvl1pPr defTabSz="914400">
              <a:defRPr sz="44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en-US" sz="3200" dirty="0"/>
              <a:t>Naïve Bayes Classifier</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097655" cy="881784"/>
          </a:xfrm>
        </p:spPr>
        <p:txBody>
          <a:bodyPr/>
          <a:lstStyle/>
          <a:p>
            <a:r>
              <a:rPr lang="zh-CN" altLang="en-US" dirty="0"/>
              <a:t>实验要求</a:t>
            </a:r>
            <a:endParaRPr lang="zh-CN" altLang="en-US" dirty="0"/>
          </a:p>
        </p:txBody>
      </p:sp>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a:spLocks noGrp="1"/>
          </p:cNvSpPr>
          <p:nvPr>
            <p:ph idx="1"/>
          </p:nvPr>
        </p:nvSpPr>
        <p:spPr>
          <a:xfrm>
            <a:off x="718127" y="1430251"/>
            <a:ext cx="10515600" cy="5290127"/>
          </a:xfrm>
        </p:spPr>
        <p:txBody>
          <a:bodyPr>
            <a:noAutofit/>
          </a:bodyPr>
          <a:lstStyle/>
          <a:p>
            <a:pPr>
              <a:lnSpc>
                <a:spcPct val="120000"/>
              </a:lnSpc>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数据集</a:t>
            </a:r>
            <a:endParaRPr lang="en-US" altLang="zh-CN" sz="2000" b="1" dirty="0">
              <a:latin typeface="宋体" panose="02010600030101010101" pitchFamily="2" charset="-122"/>
              <a:ea typeface="宋体" panose="02010600030101010101" pitchFamily="2" charset="-122"/>
            </a:endParaRPr>
          </a:p>
          <a:p>
            <a:pPr marL="0" indent="0">
              <a:lnSpc>
                <a:spcPct val="120000"/>
              </a:lnSpc>
              <a:buNone/>
            </a:pPr>
            <a:r>
              <a:rPr lang="en-US" altLang="zh-CN" sz="2000" dirty="0">
                <a:latin typeface="宋体" panose="02010600030101010101" pitchFamily="2" charset="-122"/>
                <a:ea typeface="宋体" panose="02010600030101010101" pitchFamily="2" charset="-122"/>
              </a:rPr>
              <a:t>Most Popular Data Set</a:t>
            </a:r>
            <a:r>
              <a:rPr lang="zh-CN" altLang="en-US" sz="2000" dirty="0">
                <a:latin typeface="宋体" panose="02010600030101010101" pitchFamily="2" charset="-122"/>
                <a:ea typeface="宋体" panose="02010600030101010101" pitchFamily="2" charset="-122"/>
              </a:rPr>
              <a:t>中的</a:t>
            </a:r>
            <a:r>
              <a:rPr lang="en-US" altLang="zh-CN" sz="2000" dirty="0">
                <a:latin typeface="宋体" panose="02010600030101010101" pitchFamily="2" charset="-122"/>
                <a:ea typeface="宋体" panose="02010600030101010101" pitchFamily="2" charset="-122"/>
              </a:rPr>
              <a:t>wine</a:t>
            </a:r>
            <a:r>
              <a:rPr lang="zh-CN" altLang="en-US" sz="2000" dirty="0">
                <a:latin typeface="宋体" panose="02010600030101010101" pitchFamily="2" charset="-122"/>
                <a:ea typeface="宋体" panose="02010600030101010101" pitchFamily="2" charset="-122"/>
              </a:rPr>
              <a:t>数据集（对意大利同一地区声场的三种不同品种的酒做大量分析所得出的数据）</a:t>
            </a:r>
            <a:endParaRPr lang="en-US" altLang="zh-CN" sz="2000" dirty="0">
              <a:latin typeface="宋体" panose="02010600030101010101" pitchFamily="2" charset="-122"/>
              <a:ea typeface="宋体" panose="02010600030101010101" pitchFamily="2" charset="-122"/>
            </a:endParaRPr>
          </a:p>
          <a:p>
            <a:pPr>
              <a:lnSpc>
                <a:spcPct val="120000"/>
              </a:lnSpc>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基本要求</a:t>
            </a:r>
            <a:endParaRPr lang="zh-CN" altLang="en-US" sz="2000" dirty="0">
              <a:latin typeface="宋体" panose="02010600030101010101" pitchFamily="2" charset="-122"/>
              <a:ea typeface="宋体" panose="02010600030101010101" pitchFamily="2" charset="-122"/>
            </a:endParaRPr>
          </a:p>
          <a:p>
            <a:pPr marL="269875" indent="0">
              <a:lnSpc>
                <a:spcPct val="120000"/>
              </a:lnSpc>
              <a:buFont typeface="+mj-lt"/>
              <a:buAutoNum type="alphaLcParenR"/>
            </a:pPr>
            <a:r>
              <a:rPr lang="zh-CN" altLang="en-US" sz="2000" dirty="0">
                <a:latin typeface="宋体" panose="02010600030101010101" pitchFamily="2" charset="-122"/>
                <a:ea typeface="宋体" panose="02010600030101010101" pitchFamily="2" charset="-122"/>
              </a:rPr>
              <a:t>采用分层采样的方式将数据集划分为训练集和测试集。</a:t>
            </a:r>
            <a:r>
              <a:rPr lang="zh-CN" altLang="zh-CN" sz="2000" dirty="0">
                <a:latin typeface="宋体" panose="02010600030101010101" pitchFamily="2" charset="-122"/>
                <a:ea typeface="宋体" panose="02010600030101010101" pitchFamily="2" charset="-122"/>
              </a:rPr>
              <a:t> </a:t>
            </a:r>
            <a:endParaRPr lang="en-US" altLang="zh-CN" sz="2000" dirty="0">
              <a:latin typeface="宋体" panose="02010600030101010101" pitchFamily="2" charset="-122"/>
              <a:ea typeface="宋体" panose="02010600030101010101" pitchFamily="2" charset="-122"/>
            </a:endParaRPr>
          </a:p>
          <a:p>
            <a:pPr marL="269875" indent="0">
              <a:lnSpc>
                <a:spcPct val="120000"/>
              </a:lnSpc>
              <a:buFont typeface="+mj-lt"/>
              <a:buAutoNum type="alphaLcParenR"/>
            </a:pPr>
            <a:r>
              <a:rPr lang="zh-CN" altLang="en-US" sz="2000" dirty="0">
                <a:latin typeface="宋体" panose="02010600030101010101" pitchFamily="2" charset="-122"/>
                <a:ea typeface="宋体" panose="02010600030101010101" pitchFamily="2" charset="-122"/>
              </a:rPr>
              <a:t>给定编写一个朴素贝叶斯分类器，对测试集进行预测，计算分类准确率。</a:t>
            </a:r>
            <a:endParaRPr lang="en-US" altLang="zh-CN" sz="2000" dirty="0">
              <a:latin typeface="宋体" panose="02010600030101010101" pitchFamily="2" charset="-122"/>
              <a:ea typeface="宋体" panose="02010600030101010101" pitchFamily="2" charset="-122"/>
            </a:endParaRPr>
          </a:p>
          <a:p>
            <a:pPr marL="0" indent="-230505">
              <a:lnSpc>
                <a:spcPct val="120000"/>
              </a:lnSpc>
              <a:spcBef>
                <a:spcPts val="1200"/>
              </a:spcBef>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中级要求</a:t>
            </a:r>
            <a:r>
              <a:rPr lang="zh-CN" altLang="en-US" sz="2000" dirty="0">
                <a:latin typeface="宋体" panose="02010600030101010101" pitchFamily="2" charset="-122"/>
                <a:ea typeface="宋体" panose="02010600030101010101" pitchFamily="2" charset="-122"/>
              </a:rPr>
              <a:t>：使用测试集评估模型，得到混淆矩阵，精度，召回率，</a:t>
            </a:r>
            <a:r>
              <a:rPr lang="en-US" altLang="zh-CN" sz="2000" dirty="0">
                <a:latin typeface="宋体" panose="02010600030101010101" pitchFamily="2" charset="-122"/>
                <a:ea typeface="宋体" panose="02010600030101010101" pitchFamily="2" charset="-122"/>
              </a:rPr>
              <a:t>F</a:t>
            </a:r>
            <a:r>
              <a:rPr lang="zh-CN" altLang="en-US" sz="2000" dirty="0">
                <a:latin typeface="宋体" panose="02010600030101010101" pitchFamily="2" charset="-122"/>
                <a:ea typeface="宋体" panose="02010600030101010101" pitchFamily="2" charset="-122"/>
              </a:rPr>
              <a:t>值。</a:t>
            </a:r>
            <a:endParaRPr lang="zh-CN" altLang="en-US" sz="2000" dirty="0">
              <a:latin typeface="宋体" panose="02010600030101010101" pitchFamily="2" charset="-122"/>
              <a:ea typeface="宋体" panose="02010600030101010101" pitchFamily="2" charset="-122"/>
            </a:endParaRPr>
          </a:p>
          <a:p>
            <a:pPr>
              <a:lnSpc>
                <a:spcPct val="120000"/>
              </a:lnSpc>
              <a:spcBef>
                <a:spcPts val="1200"/>
              </a:spcBef>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高级要求</a:t>
            </a:r>
            <a:r>
              <a:rPr lang="zh-CN" altLang="en-US" sz="2000" dirty="0">
                <a:latin typeface="宋体" panose="02010600030101010101" pitchFamily="2" charset="-122"/>
                <a:ea typeface="宋体" panose="02010600030101010101" pitchFamily="2" charset="-122"/>
              </a:rPr>
              <a:t>：在中级要求的基础上画出三类数据的</a:t>
            </a:r>
            <a:r>
              <a:rPr lang="en-US" altLang="zh-CN" sz="2000" dirty="0">
                <a:latin typeface="宋体" panose="02010600030101010101" pitchFamily="2" charset="-122"/>
                <a:ea typeface="宋体" panose="02010600030101010101" pitchFamily="2" charset="-122"/>
              </a:rPr>
              <a:t>ROC</a:t>
            </a:r>
            <a:r>
              <a:rPr lang="zh-CN" altLang="en-US" sz="2000" dirty="0">
                <a:latin typeface="宋体" panose="02010600030101010101" pitchFamily="2" charset="-122"/>
                <a:ea typeface="宋体" panose="02010600030101010101" pitchFamily="2" charset="-122"/>
              </a:rPr>
              <a:t>曲线，并求出</a:t>
            </a:r>
            <a:r>
              <a:rPr lang="en-US" altLang="zh-CN" sz="2000" dirty="0">
                <a:latin typeface="宋体" panose="02010600030101010101" pitchFamily="2" charset="-122"/>
                <a:ea typeface="宋体" panose="02010600030101010101" pitchFamily="2" charset="-122"/>
              </a:rPr>
              <a:t>AUC</a:t>
            </a:r>
            <a:r>
              <a:rPr lang="zh-CN" altLang="en-US" sz="2000" dirty="0">
                <a:latin typeface="宋体" panose="02010600030101010101" pitchFamily="2" charset="-122"/>
                <a:ea typeface="宋体" panose="02010600030101010101" pitchFamily="2" charset="-122"/>
              </a:rPr>
              <a:t>值。</a:t>
            </a:r>
            <a:endParaRPr lang="zh-CN" altLang="en-US" sz="2000" dirty="0">
              <a:latin typeface="宋体" panose="02010600030101010101" pitchFamily="2" charset="-122"/>
              <a:ea typeface="宋体" panose="02010600030101010101" pitchFamily="2" charset="-122"/>
            </a:endParaRPr>
          </a:p>
          <a:p>
            <a:pPr>
              <a:lnSpc>
                <a:spcPct val="120000"/>
              </a:lnSpc>
              <a:spcBef>
                <a:spcPts val="1200"/>
              </a:spcBef>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拓展要求：</a:t>
            </a:r>
            <a:r>
              <a:rPr lang="zh-CN" altLang="en-US" sz="2000" dirty="0">
                <a:latin typeface="宋体" panose="02010600030101010101" pitchFamily="2" charset="-122"/>
                <a:ea typeface="宋体" panose="02010600030101010101" pitchFamily="2" charset="-122"/>
              </a:rPr>
              <a:t>浅谈</a:t>
            </a:r>
            <a:r>
              <a:rPr lang="en-US" altLang="zh-CN" sz="2000" dirty="0">
                <a:latin typeface="宋体" panose="02010600030101010101" pitchFamily="2" charset="-122"/>
                <a:ea typeface="宋体" panose="02010600030101010101" pitchFamily="2" charset="-122"/>
              </a:rPr>
              <a:t>ROC</a:t>
            </a:r>
            <a:r>
              <a:rPr lang="zh-CN" altLang="en-US" sz="2000" dirty="0">
                <a:latin typeface="宋体" panose="02010600030101010101" pitchFamily="2" charset="-122"/>
                <a:ea typeface="宋体" panose="02010600030101010101" pitchFamily="2" charset="-122"/>
              </a:rPr>
              <a:t>曲线和</a:t>
            </a:r>
            <a:r>
              <a:rPr lang="en-US" altLang="zh-CN" sz="2000" dirty="0">
                <a:latin typeface="宋体" panose="02010600030101010101" pitchFamily="2" charset="-122"/>
                <a:ea typeface="宋体" panose="02010600030101010101" pitchFamily="2" charset="-122"/>
              </a:rPr>
              <a:t>AUC</a:t>
            </a:r>
            <a:r>
              <a:rPr lang="zh-CN" altLang="en-US" sz="2000" dirty="0">
                <a:latin typeface="宋体" panose="02010600030101010101" pitchFamily="2" charset="-122"/>
                <a:ea typeface="宋体" panose="02010600030101010101" pitchFamily="2" charset="-122"/>
              </a:rPr>
              <a:t>值作为分类评价的合理性。</a:t>
            </a:r>
            <a:endParaRPr lang="zh-CN" altLang="en-US" sz="1800" dirty="0">
              <a:latin typeface="宋体" panose="02010600030101010101" pitchFamily="2" charset="-122"/>
              <a:ea typeface="宋体" panose="02010600030101010101" pitchFamily="2" charset="-122"/>
            </a:endParaRPr>
          </a:p>
        </p:txBody>
      </p:sp>
      <p:sp>
        <p:nvSpPr>
          <p:cNvPr id="3" name="矩形 2"/>
          <p:cNvSpPr/>
          <p:nvPr/>
        </p:nvSpPr>
        <p:spPr>
          <a:xfrm>
            <a:off x="4839855" y="323580"/>
            <a:ext cx="6096000" cy="953135"/>
          </a:xfrm>
          <a:prstGeom prst="rect">
            <a:avLst/>
          </a:prstGeom>
        </p:spPr>
        <p:txBody>
          <a:bodyPr>
            <a:spAutoFit/>
          </a:bodyPr>
          <a:lstStyle/>
          <a:p>
            <a:r>
              <a:rPr lang="zh-CN" altLang="en-US" dirty="0">
                <a:latin typeface="宋体" panose="02010600030101010101" pitchFamily="2" charset="-122"/>
                <a:ea typeface="宋体" panose="02010600030101010101" pitchFamily="2" charset="-122"/>
              </a:rPr>
              <a:t>截止日期：</a:t>
            </a:r>
            <a:r>
              <a:rPr lang="zh-CN" altLang="en-US" sz="2000" b="1" dirty="0">
                <a:latin typeface="宋体" panose="02010600030101010101" pitchFamily="2" charset="-122"/>
                <a:ea typeface="宋体" panose="02010600030101010101" pitchFamily="2" charset="-122"/>
              </a:rPr>
              <a:t>11月</a:t>
            </a:r>
            <a:r>
              <a:rPr lang="zh-CN" altLang="en-US" sz="2000" b="1" dirty="0">
                <a:latin typeface="宋体" panose="02010600030101010101" pitchFamily="2" charset="-122"/>
                <a:ea typeface="宋体" panose="02010600030101010101" pitchFamily="2" charset="-122"/>
              </a:rPr>
              <a:t>17日</a:t>
            </a:r>
            <a:endParaRPr lang="zh-CN" altLang="en-US" sz="2000" b="1"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以学号</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姓名</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的命名形式打包实验代码</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实验报告，发送到邮箱2120230658@mail.nankai.edu.cn</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p:txBody>
          <a:bodyPr/>
          <a:lstStyle/>
          <a:p>
            <a:r>
              <a:rPr lang="zh-CN" altLang="en-US" dirty="0"/>
              <a:t>混淆矩阵</a:t>
            </a:r>
            <a:endParaRPr lang="zh-CN" altLang="en-US" dirty="0"/>
          </a:p>
        </p:txBody>
      </p:sp>
      <p:pic>
        <p:nvPicPr>
          <p:cNvPr id="8" name="内容占位符 3"/>
          <p:cNvPicPr>
            <a:picLocks noGrp="1" noChangeAspect="1"/>
          </p:cNvPicPr>
          <p:nvPr/>
        </p:nvPicPr>
        <p:blipFill>
          <a:blip r:embed="rId1">
            <a:extLst>
              <a:ext uri="{28A0092B-C50C-407E-A947-70E740481C1C}">
                <a14:useLocalDpi xmlns:a14="http://schemas.microsoft.com/office/drawing/2010/main" val="0"/>
              </a:ext>
            </a:extLst>
          </a:blip>
          <a:stretch>
            <a:fillRect/>
          </a:stretch>
        </p:blipFill>
        <p:spPr>
          <a:xfrm>
            <a:off x="1906207" y="1690688"/>
            <a:ext cx="8379586" cy="4280980"/>
          </a:xfrm>
          <a:prstGeom prst="rect">
            <a:avLst/>
          </a:prstGeom>
        </p:spPr>
      </p:pic>
      <p:sp>
        <p:nvSpPr>
          <p:cNvPr id="10" name="矩形 9"/>
          <p:cNvSpPr/>
          <p:nvPr/>
        </p:nvSpPr>
        <p:spPr>
          <a:xfrm>
            <a:off x="6493802" y="4476675"/>
            <a:ext cx="877163" cy="369332"/>
          </a:xfrm>
          <a:prstGeom prst="rect">
            <a:avLst/>
          </a:prstGeom>
        </p:spPr>
        <p:txBody>
          <a:bodyPr wrap="none">
            <a:spAutoFit/>
          </a:bodyPr>
          <a:lstStyle/>
          <a:p>
            <a:r>
              <a:rPr lang="zh-CN" altLang="en-US" b="1" dirty="0"/>
              <a:t>准确率</a:t>
            </a:r>
            <a:endParaRPr lang="zh-CN" altLang="en-US" dirty="0"/>
          </a:p>
        </p:txBody>
      </p:sp>
      <p:sp>
        <p:nvSpPr>
          <p:cNvPr id="11" name="矩形 10"/>
          <p:cNvSpPr/>
          <p:nvPr/>
        </p:nvSpPr>
        <p:spPr>
          <a:xfrm>
            <a:off x="6493803" y="3720346"/>
            <a:ext cx="646331" cy="369332"/>
          </a:xfrm>
          <a:prstGeom prst="rect">
            <a:avLst/>
          </a:prstGeom>
        </p:spPr>
        <p:txBody>
          <a:bodyPr wrap="none">
            <a:spAutoFit/>
          </a:bodyPr>
          <a:lstStyle/>
          <a:p>
            <a:r>
              <a:rPr lang="zh-CN" altLang="en-US" b="1" dirty="0"/>
              <a:t>精度</a:t>
            </a:r>
            <a:endParaRPr lang="zh-CN" altLang="en-US" dirty="0"/>
          </a:p>
        </p:txBody>
      </p:sp>
      <p:sp>
        <p:nvSpPr>
          <p:cNvPr id="12" name="矩形 11"/>
          <p:cNvSpPr/>
          <p:nvPr/>
        </p:nvSpPr>
        <p:spPr>
          <a:xfrm>
            <a:off x="8450777" y="3756743"/>
            <a:ext cx="877163" cy="369332"/>
          </a:xfrm>
          <a:prstGeom prst="rect">
            <a:avLst/>
          </a:prstGeom>
        </p:spPr>
        <p:txBody>
          <a:bodyPr wrap="none">
            <a:spAutoFit/>
          </a:bodyPr>
          <a:lstStyle/>
          <a:p>
            <a:r>
              <a:rPr lang="zh-CN" altLang="en-US" b="1" dirty="0"/>
              <a:t>召回率</a:t>
            </a:r>
            <a:endParaRPr lang="zh-CN" altLang="en-US" dirty="0"/>
          </a:p>
        </p:txBody>
      </p:sp>
      <p:sp>
        <p:nvSpPr>
          <p:cNvPr id="14" name="矩形 13"/>
          <p:cNvSpPr/>
          <p:nvPr/>
        </p:nvSpPr>
        <p:spPr>
          <a:xfrm>
            <a:off x="6671734" y="5167312"/>
            <a:ext cx="521297" cy="369332"/>
          </a:xfrm>
          <a:prstGeom prst="rect">
            <a:avLst/>
          </a:prstGeom>
        </p:spPr>
        <p:txBody>
          <a:bodyPr wrap="none">
            <a:spAutoFit/>
          </a:bodyPr>
          <a:lstStyle/>
          <a:p>
            <a:r>
              <a:rPr lang="en-US" altLang="zh-CN" b="1" dirty="0"/>
              <a:t>F</a:t>
            </a:r>
            <a:r>
              <a:rPr lang="zh-CN" altLang="en-US" b="1" dirty="0"/>
              <a:t>值</a:t>
            </a:r>
            <a:endParaRPr lang="zh-CN" altLang="en-US" dirty="0"/>
          </a:p>
        </p:txBody>
      </p:sp>
      <p:sp>
        <p:nvSpPr>
          <p:cNvPr id="15" name="矩形 14"/>
          <p:cNvSpPr/>
          <p:nvPr/>
        </p:nvSpPr>
        <p:spPr>
          <a:xfrm>
            <a:off x="8595557" y="2887347"/>
            <a:ext cx="1669047" cy="369332"/>
          </a:xfrm>
          <a:prstGeom prst="rect">
            <a:avLst/>
          </a:prstGeom>
        </p:spPr>
        <p:txBody>
          <a:bodyPr wrap="none">
            <a:spAutoFit/>
          </a:bodyPr>
          <a:lstStyle/>
          <a:p>
            <a:r>
              <a:rPr lang="zh-CN" altLang="en-US" b="1" dirty="0"/>
              <a:t>真正率</a:t>
            </a:r>
            <a:r>
              <a:rPr lang="en-US" altLang="zh-CN" b="1" dirty="0"/>
              <a:t>/</a:t>
            </a:r>
            <a:r>
              <a:rPr lang="zh-CN" altLang="en-US" b="1" dirty="0"/>
              <a:t>命中率</a:t>
            </a:r>
            <a:endParaRPr lang="zh-CN" altLang="en-US" dirty="0"/>
          </a:p>
        </p:txBody>
      </p:sp>
      <p:sp>
        <p:nvSpPr>
          <p:cNvPr id="16" name="矩形 15"/>
          <p:cNvSpPr/>
          <p:nvPr/>
        </p:nvSpPr>
        <p:spPr>
          <a:xfrm>
            <a:off x="6210497" y="2915990"/>
            <a:ext cx="1899879" cy="369332"/>
          </a:xfrm>
          <a:prstGeom prst="rect">
            <a:avLst/>
          </a:prstGeom>
        </p:spPr>
        <p:txBody>
          <a:bodyPr wrap="none">
            <a:spAutoFit/>
          </a:bodyPr>
          <a:lstStyle/>
          <a:p>
            <a:r>
              <a:rPr lang="zh-CN" altLang="en-US" b="1" dirty="0"/>
              <a:t>假正率</a:t>
            </a:r>
            <a:r>
              <a:rPr lang="en-US" altLang="zh-CN" b="1" dirty="0"/>
              <a:t>/</a:t>
            </a:r>
            <a:r>
              <a:rPr lang="zh-CN" altLang="en-US" b="1" dirty="0"/>
              <a:t>假报警率</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p:txBody>
          <a:bodyPr/>
          <a:lstStyle/>
          <a:p>
            <a:r>
              <a:rPr lang="en-US" altLang="zh-CN" dirty="0"/>
              <a:t>ROC</a:t>
            </a:r>
            <a:r>
              <a:rPr lang="zh-CN" altLang="en-US" dirty="0"/>
              <a:t>曲线和</a:t>
            </a:r>
            <a:r>
              <a:rPr lang="en-US" altLang="zh-CN" dirty="0"/>
              <a:t>AUC</a:t>
            </a:r>
            <a:r>
              <a:rPr lang="zh-CN" altLang="en-US" dirty="0"/>
              <a:t>值</a:t>
            </a:r>
            <a:endParaRPr lang="zh-CN" alt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1267" y="1769162"/>
            <a:ext cx="5804733" cy="3948113"/>
          </a:xfrm>
          <a:prstGeom prst="rect">
            <a:avLst/>
          </a:prstGeom>
        </p:spPr>
      </p:pic>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74328" y="1407391"/>
            <a:ext cx="4872990" cy="4576550"/>
          </a:xfrm>
          <a:prstGeom prst="rect">
            <a:avLst/>
          </a:prstGeom>
        </p:spPr>
      </p:pic>
      <p:sp>
        <p:nvSpPr>
          <p:cNvPr id="19" name="文本框 18"/>
          <p:cNvSpPr txBox="1"/>
          <p:nvPr/>
        </p:nvSpPr>
        <p:spPr>
          <a:xfrm>
            <a:off x="6574328" y="819105"/>
            <a:ext cx="3788872" cy="400110"/>
          </a:xfrm>
          <a:prstGeom prst="rect">
            <a:avLst/>
          </a:prstGeom>
          <a:noFill/>
        </p:spPr>
        <p:txBody>
          <a:bodyPr wrap="square" rtlCol="0">
            <a:spAutoFit/>
          </a:bodyPr>
          <a:lstStyle/>
          <a:p>
            <a:r>
              <a:rPr lang="en-US" altLang="zh-CN" sz="2000" dirty="0"/>
              <a:t>AUC</a:t>
            </a:r>
            <a:r>
              <a:rPr lang="zh-CN" altLang="en-US" sz="2000" dirty="0"/>
              <a:t>，</a:t>
            </a:r>
            <a:r>
              <a:rPr lang="en-US" altLang="zh-CN" sz="2000" dirty="0"/>
              <a:t>Area under roc Curve</a:t>
            </a:r>
            <a:endParaRPr lang="en-US" altLang="zh-CN" sz="2000" dirty="0"/>
          </a:p>
        </p:txBody>
      </p:sp>
      <p:sp>
        <p:nvSpPr>
          <p:cNvPr id="20" name="矩形 19"/>
          <p:cNvSpPr/>
          <p:nvPr/>
        </p:nvSpPr>
        <p:spPr>
          <a:xfrm>
            <a:off x="1191490" y="5861187"/>
            <a:ext cx="9975273" cy="923330"/>
          </a:xfrm>
          <a:prstGeom prst="rect">
            <a:avLst/>
          </a:prstGeom>
        </p:spPr>
        <p:txBody>
          <a:bodyPr wrap="square">
            <a:spAutoFit/>
          </a:bodyPr>
          <a:lstStyle/>
          <a:p>
            <a:r>
              <a:rPr lang="zh-CN" altLang="en-US" dirty="0"/>
              <a:t>AUC是与TPR和FPR密切相关的,而TPR和FPR分别从正例,负例的角度上去衡量了模型的分类能力(具有跟精准率和召回率一样的能在样本极端不平衡的情况下进行有效的衡量优势),因此在样本极端不平衡的情况下,AUC依然能够做出合理的评价.</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 name="内容占位符 4"/>
              <p:cNvSpPr>
                <a:spLocks noGrp="1"/>
              </p:cNvSpPr>
              <p:nvPr>
                <p:ph idx="1"/>
              </p:nvPr>
            </p:nvSpPr>
            <p:spPr/>
            <p:txBody>
              <a:bodyPr/>
              <a:lstStyle/>
              <a:p>
                <a:pPr marL="0" indent="0">
                  <a:buNone/>
                </a:pPr>
                <a:r>
                  <a:rPr lang="zh-CN" altLang="en-US" dirty="0"/>
                  <a:t>另</a:t>
                </a:r>
                <a:r>
                  <a:rPr lang="en-US" altLang="zh-CN" dirty="0"/>
                  <a:t>A</a:t>
                </a:r>
                <a:r>
                  <a:rPr lang="zh-CN" altLang="en-US" dirty="0"/>
                  <a:t>和</a:t>
                </a:r>
                <a:r>
                  <a:rPr lang="en-US" altLang="zh-CN" dirty="0"/>
                  <a:t>B</a:t>
                </a:r>
                <a:r>
                  <a:rPr lang="zh-CN" altLang="en-US" dirty="0"/>
                  <a:t>表示两个事件</a:t>
                </a:r>
                <a:endParaRPr lang="en-US" altLang="zh-CN" dirty="0"/>
              </a:p>
              <a:p>
                <a:r>
                  <a:rPr lang="zh-CN" altLang="en-US" dirty="0"/>
                  <a:t>条件概率</a:t>
                </a:r>
                <a:r>
                  <a:rPr lang="en-US" altLang="zh-CN" dirty="0"/>
                  <a:t>P(A|B)</a:t>
                </a:r>
                <a:endParaRPr lang="en-US" altLang="zh-CN" dirty="0"/>
              </a:p>
              <a:p>
                <a:pPr marL="0" indent="0">
                  <a:buNone/>
                </a:pPr>
                <a:r>
                  <a:rPr lang="en-US" altLang="zh-CN" dirty="0"/>
                  <a:t>	</a:t>
                </a:r>
                <a:r>
                  <a:rPr lang="zh-CN" altLang="en-US" dirty="0"/>
                  <a:t>事件 </a:t>
                </a:r>
                <a:r>
                  <a:rPr lang="en-US" altLang="zh-CN" dirty="0"/>
                  <a:t>A </a:t>
                </a:r>
                <a:r>
                  <a:rPr lang="zh-CN" altLang="en-US" dirty="0"/>
                  <a:t>在事件 </a:t>
                </a:r>
                <a:r>
                  <a:rPr lang="en-US" altLang="zh-CN" dirty="0"/>
                  <a:t>B </a:t>
                </a:r>
                <a:r>
                  <a:rPr lang="zh-CN" altLang="en-US" dirty="0"/>
                  <a:t>已经发生条件下的发生概率</a:t>
                </a:r>
                <a:endParaRPr lang="en-US" altLang="zh-CN" dirty="0"/>
              </a:p>
              <a:p>
                <a:pPr marL="0" indent="0">
                  <a:buNone/>
                </a:pPr>
                <a:r>
                  <a:rPr lang="en-US" altLang="zh-CN" dirty="0"/>
                  <a:t>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𝐴</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𝐵</m:t>
                    </m:r>
                    <m:r>
                      <a:rPr lang="en-US" altLang="zh-CN" i="1" dirty="0" smtClean="0">
                        <a:latin typeface="Cambria Math" panose="02040503050406030204" pitchFamily="18" charset="0"/>
                      </a:rPr>
                      <m:t>) =</m:t>
                    </m:r>
                    <m:f>
                      <m:fPr>
                        <m:ctrlPr>
                          <a:rPr lang="en-US" altLang="zh-CN" b="0" i="1" dirty="0" smtClean="0">
                            <a:latin typeface="Cambria Math" panose="02040503050406030204" pitchFamily="18" charset="0"/>
                          </a:rPr>
                        </m:ctrlPr>
                      </m:fPr>
                      <m:num>
                        <m:r>
                          <a:rPr lang="en-US" altLang="zh-CN" i="1" dirty="0" smtClean="0">
                            <a:latin typeface="Cambria Math" panose="02040503050406030204" pitchFamily="18" charset="0"/>
                          </a:rPr>
                          <m:t>𝑃</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𝐴</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𝐵</m:t>
                            </m:r>
                          </m:e>
                        </m:d>
                      </m:num>
                      <m:den>
                        <m:r>
                          <a:rPr lang="en-US" altLang="zh-CN" i="1" dirty="0" smtClean="0">
                            <a:latin typeface="Cambria Math" panose="02040503050406030204" pitchFamily="18" charset="0"/>
                          </a:rPr>
                          <m:t>𝑃</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𝐵</m:t>
                            </m:r>
                          </m:e>
                        </m:d>
                      </m:den>
                    </m:f>
                  </m:oMath>
                </a14:m>
                <a:endParaRPr lang="en-US" altLang="zh-CN" dirty="0"/>
              </a:p>
              <a:p>
                <a:r>
                  <a:rPr lang="zh-CN" altLang="en-US" dirty="0"/>
                  <a:t>联合概率</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e>
                          <m:r>
                            <a:rPr lang="en-US" altLang="zh-CN" b="0" i="1" smtClean="0">
                              <a:latin typeface="Cambria Math" panose="02040503050406030204" pitchFamily="18" charset="0"/>
                            </a:rPr>
                            <m:t>𝐵</m:t>
                          </m:r>
                        </m:e>
                      </m:d>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e>
                          <m:r>
                            <a:rPr lang="en-US" altLang="zh-CN" b="0" i="1" smtClean="0">
                              <a:latin typeface="Cambria Math" panose="02040503050406030204" pitchFamily="18" charset="0"/>
                            </a:rPr>
                            <m:t>𝐵</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num>
                        <m:den>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d>
                        </m:den>
                      </m:f>
                    </m:oMath>
                  </m:oMathPara>
                </a14:m>
                <a:endParaRPr lang="en-US" altLang="zh-CN" dirty="0"/>
              </a:p>
              <a:p>
                <a:endParaRPr lang="en-US" altLang="zh-CN" dirty="0"/>
              </a:p>
              <a:p>
                <a:endParaRPr lang="zh-CN" altLang="en-US" dirty="0"/>
              </a:p>
            </p:txBody>
          </p:sp>
        </mc:Choice>
        <mc:Fallback>
          <p:sp>
            <p:nvSpPr>
              <p:cNvPr id="5" name="内容占位符 4"/>
              <p:cNvSpPr>
                <a:spLocks noRot="1" noChangeAspect="1" noMove="1" noResize="1" noEditPoints="1" noAdjustHandles="1" noChangeArrowheads="1" noChangeShapeType="1" noTextEdit="1"/>
              </p:cNvSpPr>
              <p:nvPr>
                <p:ph idx="1"/>
              </p:nvPr>
            </p:nvSpPr>
            <p:spPr>
              <a:blipFill rotWithShape="1">
                <a:blip r:embed="rId1"/>
                <a:stretch>
                  <a:fillRect b="-21124"/>
                </a:stretch>
              </a:blipFill>
            </p:spPr>
            <p:txBody>
              <a:bodyPr/>
              <a:lstStyle/>
              <a:p>
                <a:r>
                  <a:rPr lang="zh-CN" altLang="en-US">
                    <a:noFill/>
                  </a:rPr>
                  <a:t> </a:t>
                </a:r>
              </a:p>
            </p:txBody>
          </p:sp>
        </mc:Fallback>
      </mc:AlternateContent>
      <p:sp>
        <p:nvSpPr>
          <p:cNvPr id="9" name="标题 8"/>
          <p:cNvSpPr>
            <a:spLocks noGrp="1"/>
          </p:cNvSpPr>
          <p:nvPr>
            <p:ph type="title"/>
          </p:nvPr>
        </p:nvSpPr>
        <p:spPr/>
        <p:txBody>
          <a:bodyPr/>
          <a:lstStyle/>
          <a:p>
            <a:r>
              <a:rPr lang="zh-CN" altLang="en-US" dirty="0"/>
              <a:t>分类原理</a:t>
            </a:r>
            <a:r>
              <a:rPr lang="en-US" altLang="zh-CN" dirty="0"/>
              <a:t>——</a:t>
            </a:r>
            <a:r>
              <a:rPr lang="zh-CN" altLang="en-US" dirty="0"/>
              <a:t>贝叶斯定理</a:t>
            </a:r>
            <a:endParaRPr lang="zh-CN" altLang="en-US" dirty="0"/>
          </a:p>
        </p:txBody>
      </p:sp>
      <p:sp>
        <p:nvSpPr>
          <p:cNvPr id="16" name="右箭头 9"/>
          <p:cNvSpPr/>
          <p:nvPr/>
        </p:nvSpPr>
        <p:spPr>
          <a:xfrm flipV="1">
            <a:off x="3308706" y="5535015"/>
            <a:ext cx="791572" cy="340405"/>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文本框 16"/>
          <p:cNvSpPr txBox="1"/>
          <p:nvPr/>
        </p:nvSpPr>
        <p:spPr>
          <a:xfrm>
            <a:off x="8484577" y="5486657"/>
            <a:ext cx="1582615" cy="369332"/>
          </a:xfrm>
          <a:prstGeom prst="rect">
            <a:avLst/>
          </a:prstGeom>
          <a:noFill/>
        </p:spPr>
        <p:txBody>
          <a:bodyPr wrap="square" rtlCol="0">
            <a:spAutoFit/>
          </a:bodyPr>
          <a:lstStyle/>
          <a:p>
            <a:r>
              <a:rPr lang="zh-CN" altLang="en-US" b="1" dirty="0"/>
              <a:t>贝叶斯规则</a:t>
            </a:r>
            <a:endParaRPr lang="zh-CN" alt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 name="内容占位符 4"/>
              <p:cNvSpPr>
                <a:spLocks noGrp="1"/>
              </p:cNvSpPr>
              <p:nvPr>
                <p:ph idx="1"/>
              </p:nvPr>
            </p:nvSpPr>
            <p:spPr/>
            <p:txBody>
              <a:bodyPr>
                <a:normAutofit fontScale="85000" lnSpcReduction="20000"/>
              </a:bodyPr>
              <a:lstStyle/>
              <a:p>
                <a:pPr marL="615950" indent="-342900">
                  <a:lnSpc>
                    <a:spcPct val="115000"/>
                  </a:lnSpc>
                  <a:spcAft>
                    <a:spcPts val="0"/>
                  </a:spcAft>
                </a:pPr>
                <a:r>
                  <a:rPr lang="zh-CN" altLang="zh-CN" kern="100" dirty="0">
                    <a:latin typeface="Times New Roman" panose="02020603050405020304" pitchFamily="18" charset="0"/>
                    <a:ea typeface="宋体" panose="02010600030101010101" pitchFamily="2" charset="-122"/>
                  </a:rPr>
                  <a:t>贝叶斯公式：给出了从</a:t>
                </a:r>
                <a:r>
                  <a:rPr lang="zh-CN" altLang="zh-CN" kern="100" dirty="0">
                    <a:solidFill>
                      <a:srgbClr val="FF0000"/>
                    </a:solidFill>
                    <a:latin typeface="Times New Roman" panose="02020603050405020304" pitchFamily="18" charset="0"/>
                    <a:ea typeface="宋体" panose="02010600030101010101" pitchFamily="2" charset="-122"/>
                  </a:rPr>
                  <a:t>先验概率</a:t>
                </a:r>
                <a:r>
                  <a:rPr lang="zh-CN" altLang="zh-CN" kern="100" dirty="0">
                    <a:latin typeface="Times New Roman" panose="02020603050405020304" pitchFamily="18" charset="0"/>
                    <a:ea typeface="宋体" panose="02010600030101010101" pitchFamily="2" charset="-122"/>
                  </a:rPr>
                  <a:t>计算</a:t>
                </a:r>
                <a:r>
                  <a:rPr lang="zh-CN" altLang="zh-CN" kern="100" dirty="0">
                    <a:solidFill>
                      <a:srgbClr val="FF0000"/>
                    </a:solidFill>
                    <a:latin typeface="Times New Roman" panose="02020603050405020304" pitchFamily="18" charset="0"/>
                    <a:ea typeface="宋体" panose="02010600030101010101" pitchFamily="2" charset="-122"/>
                  </a:rPr>
                  <a:t>后验概率</a:t>
                </a:r>
                <a:r>
                  <a:rPr lang="zh-CN" altLang="zh-CN" kern="100" dirty="0">
                    <a:latin typeface="Times New Roman" panose="02020603050405020304" pitchFamily="18" charset="0"/>
                    <a:ea typeface="宋体" panose="02010600030101010101" pitchFamily="2" charset="-122"/>
                  </a:rPr>
                  <a:t>的方法。</a:t>
                </a:r>
                <a:endParaRPr lang="zh-CN" altLang="zh-CN" kern="100" dirty="0">
                  <a:latin typeface="Times New Roman" panose="02020603050405020304" pitchFamily="18" charset="0"/>
                  <a:ea typeface="宋体" panose="02010600030101010101" pitchFamily="2" charset="-122"/>
                </a:endParaRPr>
              </a:p>
              <a:p>
                <a:pPr marL="0" indent="0">
                  <a:lnSpc>
                    <a:spcPct val="115000"/>
                  </a:lnSpc>
                  <a:spcAft>
                    <a:spcPts val="0"/>
                  </a:spcAft>
                  <a:buNone/>
                </a:pPr>
                <a:r>
                  <a:rPr lang="en-US" altLang="zh-CN" kern="100" dirty="0">
                    <a:ea typeface="宋体" panose="02010600030101010101" pitchFamily="2" charset="-122"/>
                  </a:rPr>
                  <a:t>                                                    </a:t>
                </a:r>
                <a:endParaRPr lang="en-US" altLang="zh-CN" kern="100" dirty="0">
                  <a:ea typeface="宋体" panose="02010600030101010101" pitchFamily="2" charset="-122"/>
                </a:endParaRPr>
              </a:p>
              <a:p>
                <a:pPr marL="0" indent="0">
                  <a:lnSpc>
                    <a:spcPct val="115000"/>
                  </a:lnSpc>
                  <a:spcAft>
                    <a:spcPts val="0"/>
                  </a:spcAft>
                  <a:buNone/>
                </a:pPr>
                <a:endParaRPr lang="en-US" altLang="zh-CN" i="1" kern="100" dirty="0">
                  <a:latin typeface="Cambria Math" panose="02040503050406030204" pitchFamily="18" charset="0"/>
                  <a:ea typeface="宋体" panose="02010600030101010101" pitchFamily="2" charset="-122"/>
                </a:endParaRPr>
              </a:p>
              <a:p>
                <a:pPr indent="304800">
                  <a:lnSpc>
                    <a:spcPct val="115000"/>
                  </a:lnSpc>
                </a:pPr>
                <a14:m>
                  <m:oMath xmlns:m="http://schemas.openxmlformats.org/officeDocument/2006/math">
                    <m:r>
                      <a:rPr lang="en-US" altLang="zh-CN" i="1" kern="100">
                        <a:latin typeface="Cambria Math" panose="02040503050406030204" pitchFamily="18" charset="0"/>
                        <a:ea typeface="宋体" panose="02010600030101010101" pitchFamily="2" charset="-122"/>
                      </a:rPr>
                      <m:t>𝑃</m:t>
                    </m:r>
                    <m:d>
                      <m:dPr>
                        <m:ctrlPr>
                          <a:rPr lang="zh-CN" altLang="zh-CN" i="1" kern="100">
                            <a:latin typeface="Cambria Math" panose="02040503050406030204" pitchFamily="18" charset="0"/>
                            <a:ea typeface="Cambria Math" panose="02040503050406030204" pitchFamily="18" charset="0"/>
                          </a:rPr>
                        </m:ctrlPr>
                      </m:dPr>
                      <m:e>
                        <m:r>
                          <a:rPr lang="en-US" altLang="zh-CN" i="1" kern="100">
                            <a:latin typeface="Cambria Math" panose="02040503050406030204"/>
                            <a:ea typeface="Cambria Math" panose="02040503050406030204" pitchFamily="18" charset="0"/>
                          </a:rPr>
                          <m:t>𝑐</m:t>
                        </m:r>
                        <m:r>
                          <a:rPr lang="en-US" altLang="zh-CN" i="1" kern="100">
                            <a:latin typeface="Cambria Math" panose="02040503050406030204" pitchFamily="18" charset="0"/>
                            <a:ea typeface="宋体" panose="02010600030101010101" pitchFamily="2" charset="-122"/>
                          </a:rPr>
                          <m:t>|</m:t>
                        </m:r>
                        <m:r>
                          <a:rPr lang="en-US" altLang="zh-CN" i="1" kern="100">
                            <a:latin typeface="Cambria Math" panose="02040503050406030204"/>
                            <a:ea typeface="宋体" panose="02010600030101010101" pitchFamily="2" charset="-122"/>
                          </a:rPr>
                          <m:t>𝑥</m:t>
                        </m:r>
                      </m:e>
                    </m:d>
                  </m:oMath>
                </a14:m>
                <a:r>
                  <a:rPr lang="zh-CN" altLang="en-US" kern="100" dirty="0">
                    <a:latin typeface="Times New Roman" panose="02020603050405020304" pitchFamily="18" charset="0"/>
                    <a:ea typeface="宋体" panose="02010600030101010101" pitchFamily="2" charset="-122"/>
                  </a:rPr>
                  <a:t>：</a:t>
                </a:r>
                <a:r>
                  <a:rPr lang="zh-CN" altLang="zh-CN" b="1" kern="100" dirty="0">
                    <a:latin typeface="Times New Roman" panose="02020603050405020304" pitchFamily="18" charset="0"/>
                    <a:ea typeface="宋体" panose="02010600030101010101" pitchFamily="2" charset="-122"/>
                  </a:rPr>
                  <a:t>后验概率</a:t>
                </a:r>
                <a:r>
                  <a:rPr lang="zh-CN" altLang="en-US" kern="100" dirty="0">
                    <a:latin typeface="Times New Roman" panose="02020603050405020304" pitchFamily="18" charset="0"/>
                    <a:ea typeface="宋体" panose="02010600030101010101" pitchFamily="2" charset="-122"/>
                  </a:rPr>
                  <a:t>（在给定样本</a:t>
                </a:r>
                <a14:m>
                  <m:oMath xmlns:m="http://schemas.openxmlformats.org/officeDocument/2006/math">
                    <m:r>
                      <a:rPr lang="en-US" altLang="zh-CN" i="1" kern="100">
                        <a:latin typeface="Cambria Math" panose="02040503050406030204"/>
                        <a:ea typeface="Cambria Math" panose="02040503050406030204" pitchFamily="18" charset="0"/>
                      </a:rPr>
                      <m:t>𝑥</m:t>
                    </m:r>
                  </m:oMath>
                </a14:m>
                <a:r>
                  <a:rPr lang="zh-CN" altLang="en-US" kern="100" dirty="0">
                    <a:latin typeface="Times New Roman" panose="02020603050405020304" pitchFamily="18" charset="0"/>
                    <a:ea typeface="宋体" panose="02010600030101010101" pitchFamily="2" charset="-122"/>
                  </a:rPr>
                  <a:t>的条件下，属于类别</a:t>
                </a:r>
                <a:r>
                  <a:rPr lang="en-US" altLang="zh-CN" i="1" kern="100" dirty="0">
                    <a:latin typeface="Times New Roman" panose="02020603050405020304" pitchFamily="18" charset="0"/>
                    <a:ea typeface="宋体" panose="02010600030101010101" pitchFamily="2" charset="-122"/>
                  </a:rPr>
                  <a:t>c</a:t>
                </a:r>
                <a:r>
                  <a:rPr lang="zh-CN" altLang="en-US" kern="100" dirty="0">
                    <a:latin typeface="Times New Roman" panose="02020603050405020304" pitchFamily="18" charset="0"/>
                    <a:ea typeface="宋体" panose="02010600030101010101" pitchFamily="2" charset="-122"/>
                  </a:rPr>
                  <a:t>的概率）。</a:t>
                </a:r>
                <a:endParaRPr lang="en-US" altLang="zh-CN" kern="100" dirty="0">
                  <a:latin typeface="Times New Roman" panose="02020603050405020304" pitchFamily="18" charset="0"/>
                  <a:ea typeface="宋体" panose="02010600030101010101" pitchFamily="2" charset="-122"/>
                </a:endParaRPr>
              </a:p>
              <a:p>
                <a:pPr indent="304800">
                  <a:lnSpc>
                    <a:spcPct val="115000"/>
                  </a:lnSpc>
                </a:pPr>
                <a14:m>
                  <m:oMath xmlns:m="http://schemas.openxmlformats.org/officeDocument/2006/math">
                    <m:r>
                      <a:rPr lang="en-US" altLang="zh-CN" i="1" kern="100">
                        <a:latin typeface="Cambria Math" panose="02040503050406030204" pitchFamily="18" charset="0"/>
                        <a:ea typeface="宋体" panose="02010600030101010101" pitchFamily="2" charset="-122"/>
                      </a:rPr>
                      <m:t>𝑃</m:t>
                    </m:r>
                    <m:d>
                      <m:dPr>
                        <m:ctrlPr>
                          <a:rPr lang="zh-CN" altLang="zh-CN" i="1" kern="100">
                            <a:latin typeface="Cambria Math" panose="02040503050406030204" pitchFamily="18" charset="0"/>
                            <a:ea typeface="Cambria Math" panose="02040503050406030204" pitchFamily="18" charset="0"/>
                          </a:rPr>
                        </m:ctrlPr>
                      </m:dPr>
                      <m:e>
                        <m:r>
                          <a:rPr lang="en-US" altLang="zh-CN" i="1" kern="100">
                            <a:latin typeface="Cambria Math" panose="02040503050406030204"/>
                            <a:ea typeface="Cambria Math" panose="02040503050406030204" pitchFamily="18" charset="0"/>
                          </a:rPr>
                          <m:t>𝑥</m:t>
                        </m:r>
                        <m:r>
                          <a:rPr lang="en-US" altLang="zh-CN" i="1" kern="100">
                            <a:latin typeface="Cambria Math" panose="02040503050406030204" pitchFamily="18" charset="0"/>
                            <a:ea typeface="宋体" panose="02010600030101010101" pitchFamily="2" charset="-122"/>
                          </a:rPr>
                          <m:t>|</m:t>
                        </m:r>
                        <m:r>
                          <a:rPr lang="en-US" altLang="zh-CN" i="1" kern="100">
                            <a:latin typeface="Cambria Math" panose="02040503050406030204"/>
                            <a:ea typeface="宋体" panose="02010600030101010101" pitchFamily="2" charset="-122"/>
                          </a:rPr>
                          <m:t>𝑐</m:t>
                        </m:r>
                      </m:e>
                    </m:d>
                  </m:oMath>
                </a14:m>
                <a:r>
                  <a:rPr lang="zh-CN" altLang="en-US" kern="100" dirty="0">
                    <a:latin typeface="Times New Roman" panose="02020603050405020304" pitchFamily="18" charset="0"/>
                    <a:ea typeface="宋体" panose="02010600030101010101" pitchFamily="2" charset="-122"/>
                  </a:rPr>
                  <a:t>：</a:t>
                </a:r>
                <a:r>
                  <a:rPr lang="zh-CN" altLang="zh-CN" b="1" kern="100" dirty="0">
                    <a:latin typeface="Times New Roman" panose="02020603050405020304" pitchFamily="18" charset="0"/>
                    <a:ea typeface="宋体" panose="02010600030101010101" pitchFamily="2" charset="-122"/>
                  </a:rPr>
                  <a:t>假设</a:t>
                </a:r>
                <a:r>
                  <a:rPr lang="zh-CN" altLang="en-US" b="1" kern="100" dirty="0">
                    <a:latin typeface="Times New Roman" panose="02020603050405020304" pitchFamily="18" charset="0"/>
                    <a:ea typeface="宋体" panose="02010600030101010101" pitchFamily="2" charset="-122"/>
                  </a:rPr>
                  <a:t>在</a:t>
                </a:r>
                <a:r>
                  <a:rPr lang="en-US" altLang="zh-CN" b="1" i="1" kern="100" dirty="0">
                    <a:latin typeface="Times New Roman" panose="02020603050405020304" pitchFamily="18" charset="0"/>
                    <a:ea typeface="宋体" panose="02010600030101010101" pitchFamily="2" charset="-122"/>
                  </a:rPr>
                  <a:t>c</a:t>
                </a:r>
                <a:r>
                  <a:rPr lang="zh-CN" altLang="en-US" b="1" kern="100" dirty="0">
                    <a:latin typeface="Times New Roman" panose="02020603050405020304" pitchFamily="18" charset="0"/>
                    <a:ea typeface="宋体" panose="02010600030101010101" pitchFamily="2" charset="-122"/>
                  </a:rPr>
                  <a:t>类下，观察到样本</a:t>
                </a:r>
                <a14:m>
                  <m:oMath xmlns:m="http://schemas.openxmlformats.org/officeDocument/2006/math">
                    <m:r>
                      <a:rPr lang="en-US" altLang="zh-CN" b="1" i="1" kern="100">
                        <a:latin typeface="Cambria Math" panose="02040503050406030204" pitchFamily="18" charset="0"/>
                        <a:ea typeface="宋体" panose="02010600030101010101" pitchFamily="2" charset="-122"/>
                      </a:rPr>
                      <m:t>𝐱</m:t>
                    </m:r>
                  </m:oMath>
                </a14:m>
                <a:r>
                  <a:rPr lang="zh-CN" altLang="en-US" b="1" kern="100" dirty="0">
                    <a:latin typeface="Times New Roman" panose="02020603050405020304" pitchFamily="18" charset="0"/>
                    <a:ea typeface="宋体" panose="02010600030101010101" pitchFamily="2" charset="-122"/>
                  </a:rPr>
                  <a:t>的概率</a:t>
                </a:r>
                <a:r>
                  <a:rPr lang="zh-CN" altLang="en-US" kern="100" dirty="0">
                    <a:latin typeface="Times New Roman" panose="02020603050405020304" pitchFamily="18" charset="0"/>
                    <a:ea typeface="宋体" panose="02010600030101010101" pitchFamily="2" charset="-122"/>
                  </a:rPr>
                  <a:t>。模式特征𝑥的似然函数（特征</a:t>
                </a:r>
                <a14:m>
                  <m:oMath xmlns:m="http://schemas.openxmlformats.org/officeDocument/2006/math">
                    <m:r>
                      <a:rPr lang="en-US" altLang="zh-CN" kern="100">
                        <a:latin typeface="Cambria Math" panose="02040503050406030204" pitchFamily="18" charset="0"/>
                        <a:ea typeface="宋体" panose="02010600030101010101" pitchFamily="2" charset="-122"/>
                      </a:rPr>
                      <m:t>𝑥</m:t>
                    </m:r>
                  </m:oMath>
                </a14:m>
                <a:r>
                  <a:rPr lang="zh-CN" altLang="en-US" kern="100" dirty="0">
                    <a:latin typeface="Times New Roman" panose="02020603050405020304" pitchFamily="18" charset="0"/>
                    <a:ea typeface="宋体" panose="02010600030101010101" pitchFamily="2" charset="-122"/>
                  </a:rPr>
                  <a:t>来自于类别</a:t>
                </a:r>
                <a:r>
                  <a:rPr lang="en-US" altLang="zh-CN" kern="100" dirty="0">
                    <a:latin typeface="Times New Roman" panose="02020603050405020304" pitchFamily="18" charset="0"/>
                    <a:ea typeface="宋体" panose="02010600030101010101" pitchFamily="2" charset="-122"/>
                  </a:rPr>
                  <a:t>c</a:t>
                </a:r>
                <a:r>
                  <a:rPr lang="zh-CN" altLang="en-US" kern="100" dirty="0">
                    <a:latin typeface="Times New Roman" panose="02020603050405020304" pitchFamily="18" charset="0"/>
                    <a:ea typeface="宋体" panose="02010600030101010101" pitchFamily="2" charset="-122"/>
                  </a:rPr>
                  <a:t>的可能性）。</a:t>
                </a:r>
                <a:endParaRPr lang="en-US" altLang="zh-CN" kern="100" dirty="0">
                  <a:latin typeface="Times New Roman" panose="02020603050405020304" pitchFamily="18" charset="0"/>
                  <a:ea typeface="宋体" panose="02010600030101010101" pitchFamily="2" charset="-122"/>
                </a:endParaRPr>
              </a:p>
              <a:p>
                <a:pPr indent="304800">
                  <a:lnSpc>
                    <a:spcPct val="115000"/>
                  </a:lnSpc>
                </a:pPr>
                <a14:m>
                  <m:oMath xmlns:m="http://schemas.openxmlformats.org/officeDocument/2006/math">
                    <m:r>
                      <a:rPr lang="en-US" altLang="zh-CN" i="1" kern="100">
                        <a:latin typeface="Cambria Math" panose="02040503050406030204" pitchFamily="18" charset="0"/>
                        <a:ea typeface="宋体" panose="02010600030101010101" pitchFamily="2" charset="-122"/>
                      </a:rPr>
                      <m:t>𝑃</m:t>
                    </m:r>
                    <m:d>
                      <m:dPr>
                        <m:ctrlPr>
                          <a:rPr lang="zh-CN" altLang="zh-CN" i="1" kern="100">
                            <a:latin typeface="Cambria Math" panose="02040503050406030204" pitchFamily="18" charset="0"/>
                            <a:ea typeface="Cambria Math" panose="02040503050406030204" pitchFamily="18" charset="0"/>
                          </a:rPr>
                        </m:ctrlPr>
                      </m:dPr>
                      <m:e>
                        <m:r>
                          <a:rPr lang="en-US" altLang="zh-CN" i="1" kern="100">
                            <a:latin typeface="Cambria Math" panose="02040503050406030204"/>
                            <a:ea typeface="Cambria Math" panose="02040503050406030204" pitchFamily="18" charset="0"/>
                          </a:rPr>
                          <m:t>𝑐</m:t>
                        </m:r>
                      </m:e>
                    </m:d>
                  </m:oMath>
                </a14:m>
                <a:r>
                  <a:rPr lang="zh-CN" altLang="en-US" kern="100" dirty="0">
                    <a:latin typeface="Times New Roman" panose="02020603050405020304" pitchFamily="18" charset="0"/>
                    <a:ea typeface="宋体" panose="02010600030101010101" pitchFamily="2" charset="-122"/>
                  </a:rPr>
                  <a:t>：样本为类别</a:t>
                </a:r>
                <a:r>
                  <a:rPr lang="en-US" altLang="zh-CN" i="1" kern="100" dirty="0">
                    <a:latin typeface="Times New Roman" panose="02020603050405020304" pitchFamily="18" charset="0"/>
                    <a:ea typeface="宋体" panose="02010600030101010101" pitchFamily="2" charset="-122"/>
                  </a:rPr>
                  <a:t>c</a:t>
                </a:r>
                <a:r>
                  <a:rPr lang="zh-CN" altLang="zh-CN" kern="100" dirty="0">
                    <a:latin typeface="Times New Roman" panose="02020603050405020304" pitchFamily="18" charset="0"/>
                    <a:ea typeface="宋体" panose="02010600030101010101" pitchFamily="2" charset="-122"/>
                  </a:rPr>
                  <a:t>的</a:t>
                </a:r>
                <a:r>
                  <a:rPr lang="zh-CN" altLang="en-US" b="1" kern="100" dirty="0">
                    <a:latin typeface="Times New Roman" panose="02020603050405020304" pitchFamily="18" charset="0"/>
                    <a:ea typeface="宋体" panose="02010600030101010101" pitchFamily="2" charset="-122"/>
                  </a:rPr>
                  <a:t>先验</a:t>
                </a:r>
                <a:r>
                  <a:rPr lang="zh-CN" altLang="zh-CN" b="1" kern="100" dirty="0">
                    <a:latin typeface="Times New Roman" panose="02020603050405020304" pitchFamily="18" charset="0"/>
                    <a:ea typeface="宋体" panose="02010600030101010101" pitchFamily="2" charset="-122"/>
                  </a:rPr>
                  <a:t>概率</a:t>
                </a:r>
                <a:r>
                  <a:rPr lang="zh-CN" altLang="zh-CN" kern="100" dirty="0">
                    <a:latin typeface="Times New Roman" panose="02020603050405020304" pitchFamily="18" charset="0"/>
                    <a:ea typeface="宋体" panose="02010600030101010101" pitchFamily="2" charset="-122"/>
                  </a:rPr>
                  <a:t>。在实际应用中，</a:t>
                </a:r>
                <a:r>
                  <a:rPr lang="zh-CN" altLang="en-US" kern="100" dirty="0">
                    <a:latin typeface="Times New Roman" panose="02020603050405020304" pitchFamily="18" charset="0"/>
                    <a:ea typeface="宋体" panose="02010600030101010101" pitchFamily="2" charset="-122"/>
                  </a:rPr>
                  <a:t>先验</a:t>
                </a:r>
                <a:r>
                  <a:rPr lang="zh-CN" altLang="zh-CN" kern="100" dirty="0">
                    <a:latin typeface="Times New Roman" panose="02020603050405020304" pitchFamily="18" charset="0"/>
                    <a:ea typeface="宋体" panose="02010600030101010101" pitchFamily="2" charset="-122"/>
                  </a:rPr>
                  <a:t>概率都是未知的，只能通过背景知识、训练数据等来估计这些概率。这也是贝叶斯方法的难处之一。</a:t>
                </a:r>
                <a:endParaRPr lang="en-US" altLang="zh-CN" kern="100" dirty="0">
                  <a:latin typeface="Times New Roman" panose="02020603050405020304" pitchFamily="18" charset="0"/>
                  <a:ea typeface="宋体" panose="02010600030101010101" pitchFamily="2" charset="-122"/>
                </a:endParaRPr>
              </a:p>
              <a:p>
                <a:pPr indent="304800">
                  <a:lnSpc>
                    <a:spcPct val="115000"/>
                  </a:lnSpc>
                </a:pPr>
                <a:r>
                  <a:rPr lang="zh-CN" altLang="en-US" kern="100" dirty="0">
                    <a:latin typeface="Times New Roman" panose="02020603050405020304" pitchFamily="18" charset="0"/>
                    <a:ea typeface="宋体" panose="02010600030101010101" pitchFamily="2" charset="-122"/>
                  </a:rPr>
                  <a:t>𝑃</a:t>
                </a:r>
                <a:r>
                  <a:rPr lang="en-US"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𝑥</a:t>
                </a:r>
                <a:r>
                  <a:rPr lang="en-US"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：归一化的证据因子</a:t>
                </a:r>
                <a:r>
                  <a:rPr lang="en-US"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比例因子</a:t>
                </a:r>
                <a:r>
                  <a:rPr lang="en-US"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a:t>
                </a:r>
                <a:endParaRPr lang="zh-CN" altLang="en-US" kern="100" dirty="0">
                  <a:latin typeface="Times New Roman" panose="02020603050405020304" pitchFamily="18" charset="0"/>
                  <a:ea typeface="宋体" panose="02010600030101010101" pitchFamily="2" charset="-122"/>
                </a:endParaRPr>
              </a:p>
              <a:p>
                <a:pPr marL="0" indent="0">
                  <a:buNone/>
                </a:pPr>
                <a:endParaRPr lang="zh-CN" altLang="en-US" dirty="0"/>
              </a:p>
            </p:txBody>
          </p:sp>
        </mc:Choice>
        <mc:Fallback>
          <p:sp>
            <p:nvSpPr>
              <p:cNvPr id="5" name="内容占位符 4"/>
              <p:cNvSpPr>
                <a:spLocks noRot="1" noChangeAspect="1" noMove="1" noResize="1" noEditPoints="1" noAdjustHandles="1" noChangeArrowheads="1" noChangeShapeType="1" noTextEdit="1"/>
              </p:cNvSpPr>
              <p:nvPr>
                <p:ph idx="1"/>
              </p:nvPr>
            </p:nvSpPr>
            <p:spPr>
              <a:blipFill rotWithShape="1">
                <a:blip r:embed="rId1"/>
                <a:stretch>
                  <a:fillRect b="-7187"/>
                </a:stretch>
              </a:blipFill>
            </p:spPr>
            <p:txBody>
              <a:bodyPr/>
              <a:lstStyle/>
              <a:p>
                <a:r>
                  <a:rPr lang="zh-CN" altLang="en-US">
                    <a:noFill/>
                  </a:rPr>
                  <a:t> </a:t>
                </a:r>
              </a:p>
            </p:txBody>
          </p:sp>
        </mc:Fallback>
      </mc:AlternateContent>
      <p:sp>
        <p:nvSpPr>
          <p:cNvPr id="9" name="标题 8"/>
          <p:cNvSpPr>
            <a:spLocks noGrp="1"/>
          </p:cNvSpPr>
          <p:nvPr>
            <p:ph type="title"/>
          </p:nvPr>
        </p:nvSpPr>
        <p:spPr/>
        <p:txBody>
          <a:bodyPr/>
          <a:lstStyle/>
          <a:p>
            <a:r>
              <a:rPr lang="zh-CN" altLang="en-US" dirty="0"/>
              <a:t>贝叶斯理论</a:t>
            </a:r>
            <a:endParaRPr lang="zh-CN" altLang="en-US" dirty="0"/>
          </a:p>
        </p:txBody>
      </p:sp>
      <mc:AlternateContent xmlns:mc="http://schemas.openxmlformats.org/markup-compatibility/2006">
        <mc:Choice xmlns:a14="http://schemas.microsoft.com/office/drawing/2010/main" Requires="a14">
          <p:sp>
            <p:nvSpPr>
              <p:cNvPr id="2" name="矩形 1"/>
              <p:cNvSpPr/>
              <p:nvPr/>
            </p:nvSpPr>
            <p:spPr>
              <a:xfrm>
                <a:off x="2902286" y="2449658"/>
                <a:ext cx="2466060" cy="66909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𝐴</m:t>
                          </m:r>
                        </m:e>
                        <m:e>
                          <m:r>
                            <a:rPr lang="en-US" altLang="zh-CN" i="1">
                              <a:latin typeface="Cambria Math" panose="02040503050406030204" pitchFamily="18" charset="0"/>
                            </a:rPr>
                            <m:t>𝐵</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e>
                              <m:r>
                                <a:rPr lang="en-US" altLang="zh-CN" i="1">
                                  <a:latin typeface="Cambria Math" panose="02040503050406030204" pitchFamily="18" charset="0"/>
                                </a:rPr>
                                <m:t>𝐴</m:t>
                              </m:r>
                            </m:e>
                          </m:d>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𝐴</m:t>
                              </m:r>
                            </m:e>
                          </m:d>
                        </m:num>
                        <m:den>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d>
                        </m:den>
                      </m:f>
                    </m:oMath>
                  </m:oMathPara>
                </a14:m>
                <a:endParaRPr lang="zh-CN" altLang="en-US" dirty="0"/>
              </a:p>
            </p:txBody>
          </p:sp>
        </mc:Choice>
        <mc:Fallback>
          <p:sp>
            <p:nvSpPr>
              <p:cNvPr id="2" name="矩形 1"/>
              <p:cNvSpPr>
                <a:spLocks noRot="1" noChangeAspect="1" noMove="1" noResize="1" noEditPoints="1" noAdjustHandles="1" noChangeArrowheads="1" noChangeShapeType="1" noTextEdit="1"/>
              </p:cNvSpPr>
              <p:nvPr/>
            </p:nvSpPr>
            <p:spPr>
              <a:xfrm>
                <a:off x="2902286" y="2449658"/>
                <a:ext cx="2466060" cy="669094"/>
              </a:xfrm>
              <a:prstGeom prst="rect">
                <a:avLst/>
              </a:prstGeom>
              <a:blipFill rotWithShape="1">
                <a:blip r:embed="rId2"/>
                <a:stretch>
                  <a:fillRect l="-14" t="-69" r="2" b="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p:cNvSpPr/>
              <p:nvPr/>
            </p:nvSpPr>
            <p:spPr>
              <a:xfrm>
                <a:off x="5916782" y="2449658"/>
                <a:ext cx="2292744" cy="66909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m:rPr>
                              <m:sty m:val="p"/>
                            </m:rPr>
                            <a:rPr lang="en-US" altLang="zh-CN" i="1">
                              <a:latin typeface="Cambria Math" panose="02040503050406030204" pitchFamily="18" charset="0"/>
                            </a:rPr>
                            <m:t>c</m:t>
                          </m:r>
                        </m:e>
                        <m:e>
                          <m:r>
                            <a:rPr lang="en-US" altLang="zh-CN" i="1">
                              <a:latin typeface="Cambria Math" panose="02040503050406030204" pitchFamily="18" charset="0"/>
                            </a:rPr>
                            <m:t>𝑥</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e>
                              <m:r>
                                <a:rPr lang="en-US" altLang="zh-CN" i="1">
                                  <a:latin typeface="Cambria Math" panose="02040503050406030204" pitchFamily="18" charset="0"/>
                                </a:rPr>
                                <m:t>𝑐</m:t>
                              </m:r>
                            </m:e>
                          </m:d>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𝑐</m:t>
                              </m:r>
                            </m:e>
                          </m:d>
                        </m:num>
                        <m:den>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den>
                      </m:f>
                    </m:oMath>
                  </m:oMathPara>
                </a14:m>
                <a:endParaRPr lang="zh-CN" altLang="en-US" dirty="0"/>
              </a:p>
            </p:txBody>
          </p:sp>
        </mc:Choice>
        <mc:Fallback>
          <p:sp>
            <p:nvSpPr>
              <p:cNvPr id="4" name="矩形 3"/>
              <p:cNvSpPr>
                <a:spLocks noRot="1" noChangeAspect="1" noMove="1" noResize="1" noEditPoints="1" noAdjustHandles="1" noChangeArrowheads="1" noChangeShapeType="1" noTextEdit="1"/>
              </p:cNvSpPr>
              <p:nvPr/>
            </p:nvSpPr>
            <p:spPr>
              <a:xfrm>
                <a:off x="5916782" y="2449658"/>
                <a:ext cx="2292744" cy="669094"/>
              </a:xfrm>
              <a:prstGeom prst="rect">
                <a:avLst/>
              </a:prstGeom>
              <a:blipFill rotWithShape="1">
                <a:blip r:embed="rId3"/>
                <a:stretch>
                  <a:fillRect l="-21" t="-69" r="11" b="40"/>
                </a:stretch>
              </a:blipFill>
            </p:spPr>
            <p:txBody>
              <a:bodyPr/>
              <a:lstStyle/>
              <a:p>
                <a:r>
                  <a:rPr lang="zh-CN" altLang="en-US">
                    <a:noFill/>
                  </a:rPr>
                  <a:t> </a:t>
                </a:r>
              </a:p>
            </p:txBody>
          </p:sp>
        </mc:Fallback>
      </mc:AlternateContent>
      <p:sp>
        <p:nvSpPr>
          <p:cNvPr id="10" name="右箭头 9"/>
          <p:cNvSpPr/>
          <p:nvPr/>
        </p:nvSpPr>
        <p:spPr>
          <a:xfrm flipV="1">
            <a:off x="5368346" y="2683718"/>
            <a:ext cx="548436" cy="244311"/>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 name="内容占位符 4"/>
              <p:cNvSpPr>
                <a:spLocks noGrp="1"/>
              </p:cNvSpPr>
              <p:nvPr>
                <p:ph idx="1"/>
              </p:nvPr>
            </p:nvSpPr>
            <p:spPr>
              <a:xfrm>
                <a:off x="838199" y="1825625"/>
                <a:ext cx="10889671" cy="4351338"/>
              </a:xfrm>
            </p:spPr>
            <p:txBody>
              <a:bodyPr>
                <a:normAutofit fontScale="85000" lnSpcReduction="20000"/>
              </a:bodyPr>
              <a:lstStyle/>
              <a:p>
                <a:pPr marL="0" indent="304800">
                  <a:lnSpc>
                    <a:spcPct val="115000"/>
                  </a:lnSpc>
                  <a:spcAft>
                    <a:spcPts val="0"/>
                  </a:spcAft>
                </a:pPr>
                <a:r>
                  <a:rPr lang="zh-CN" altLang="zh-CN" kern="100" dirty="0">
                    <a:latin typeface="Times New Roman" panose="02020603050405020304" pitchFamily="18" charset="0"/>
                    <a:ea typeface="宋体" panose="02010600030101010101" pitchFamily="2" charset="-122"/>
                  </a:rPr>
                  <a:t>极大后验</a:t>
                </a:r>
                <a:r>
                  <a:rPr lang="zh-CN" altLang="en-US" kern="100" dirty="0">
                    <a:latin typeface="Times New Roman" panose="02020603050405020304" pitchFamily="18" charset="0"/>
                    <a:ea typeface="宋体" panose="02010600030101010101" pitchFamily="2" charset="-122"/>
                  </a:rPr>
                  <a:t>概率决策规则</a:t>
                </a:r>
                <a:r>
                  <a:rPr lang="zh-CN" altLang="zh-CN" kern="100" dirty="0">
                    <a:latin typeface="Times New Roman" panose="02020603050405020304" pitchFamily="18" charset="0"/>
                    <a:ea typeface="宋体" panose="02010600030101010101" pitchFamily="2" charset="-122"/>
                  </a:rPr>
                  <a:t>：</a:t>
                </a:r>
                <a:endParaRPr lang="en-US" altLang="zh-CN" kern="100" dirty="0">
                  <a:latin typeface="Times New Roman" panose="02020603050405020304" pitchFamily="18" charset="0"/>
                  <a:ea typeface="宋体" panose="02010600030101010101" pitchFamily="2" charset="-122"/>
                </a:endParaRPr>
              </a:p>
              <a:p>
                <a:pPr marL="0" indent="0">
                  <a:lnSpc>
                    <a:spcPct val="115000"/>
                  </a:lnSpc>
                  <a:spcAft>
                    <a:spcPts val="0"/>
                  </a:spcAft>
                  <a:buNone/>
                </a:pPr>
                <a14:m>
                  <m:oMathPara xmlns:m="http://schemas.openxmlformats.org/officeDocument/2006/math">
                    <m:oMathParaPr>
                      <m:jc m:val="centerGroup"/>
                    </m:oMathParaPr>
                    <m:oMath xmlns:m="http://schemas.openxmlformats.org/officeDocument/2006/math">
                      <m:sSub>
                        <m:sSubPr>
                          <m:ctrlPr>
                            <a:rPr lang="zh-CN" altLang="zh-CN" sz="2600" i="1" kern="100">
                              <a:latin typeface="Cambria Math" panose="02040503050406030204" pitchFamily="18" charset="0"/>
                              <a:ea typeface="Cambria Math" panose="02040503050406030204" pitchFamily="18" charset="0"/>
                            </a:rPr>
                          </m:ctrlPr>
                        </m:sSubPr>
                        <m:e>
                          <m:r>
                            <a:rPr lang="en-US" altLang="zh-CN" sz="2600" i="1" kern="100">
                              <a:latin typeface="Cambria Math" panose="02040503050406030204"/>
                              <a:ea typeface="Cambria Math" panose="02040503050406030204" pitchFamily="18" charset="0"/>
                            </a:rPr>
                            <m:t>𝑐</m:t>
                          </m:r>
                        </m:e>
                        <m:sub>
                          <m:r>
                            <a:rPr lang="en-US" altLang="zh-CN" sz="2600" i="1" kern="100">
                              <a:latin typeface="Cambria Math" panose="02040503050406030204" pitchFamily="18" charset="0"/>
                              <a:ea typeface="宋体" panose="02010600030101010101" pitchFamily="2" charset="-122"/>
                            </a:rPr>
                            <m:t>𝑀𝐴𝑃</m:t>
                          </m:r>
                        </m:sub>
                      </m:sSub>
                      <m:r>
                        <a:rPr lang="en-US" altLang="zh-CN" sz="2600" i="1" kern="100">
                          <a:latin typeface="Cambria Math" panose="02040503050406030204" pitchFamily="18" charset="0"/>
                          <a:ea typeface="宋体" panose="02010600030101010101" pitchFamily="2" charset="-122"/>
                        </a:rPr>
                        <m:t>=</m:t>
                      </m:r>
                      <m:sSub>
                        <m:sSubPr>
                          <m:ctrlPr>
                            <a:rPr lang="zh-CN" altLang="zh-CN" sz="2600" i="1" kern="100">
                              <a:latin typeface="Cambria Math" panose="02040503050406030204" pitchFamily="18" charset="0"/>
                              <a:ea typeface="Cambria Math" panose="02040503050406030204" pitchFamily="18" charset="0"/>
                            </a:rPr>
                          </m:ctrlPr>
                        </m:sSubPr>
                        <m:e>
                          <m:r>
                            <a:rPr lang="en-US" altLang="zh-CN" sz="2600" i="1" kern="100">
                              <a:latin typeface="Cambria Math" panose="02040503050406030204" pitchFamily="18" charset="0"/>
                              <a:ea typeface="宋体" panose="02010600030101010101" pitchFamily="2" charset="-122"/>
                            </a:rPr>
                            <m:t>𝑎𝑟𝑔𝑚𝑎𝑥</m:t>
                          </m:r>
                        </m:e>
                        <m:sub>
                          <m:sSub>
                            <m:sSubPr>
                              <m:ctrlPr>
                                <a:rPr lang="en-US" altLang="zh-CN" sz="2600" b="0" i="1" kern="100" smtClean="0">
                                  <a:latin typeface="Cambria Math" panose="02040503050406030204" pitchFamily="18" charset="0"/>
                                  <a:ea typeface="宋体" panose="02010600030101010101" pitchFamily="2" charset="-122"/>
                                </a:rPr>
                              </m:ctrlPr>
                            </m:sSubPr>
                            <m:e>
                              <m:r>
                                <m:rPr>
                                  <m:sty m:val="p"/>
                                </m:rPr>
                                <a:rPr lang="en-US" altLang="zh-CN" sz="2600" b="0" i="1" kern="100">
                                  <a:latin typeface="Cambria Math" panose="02040503050406030204" pitchFamily="18" charset="0"/>
                                  <a:ea typeface="宋体" panose="02010600030101010101" pitchFamily="2" charset="-122"/>
                                </a:rPr>
                                <m:t>c</m:t>
                              </m:r>
                            </m:e>
                            <m:sub>
                              <m:r>
                                <a:rPr lang="en-US" altLang="zh-CN" sz="2600" b="0" i="1" kern="100" smtClean="0">
                                  <a:latin typeface="Cambria Math" panose="02040503050406030204" pitchFamily="18" charset="0"/>
                                  <a:ea typeface="宋体" panose="02010600030101010101" pitchFamily="2" charset="-122"/>
                                </a:rPr>
                                <m:t>𝑘</m:t>
                              </m:r>
                            </m:sub>
                          </m:sSub>
                          <m:r>
                            <a:rPr lang="en-US" altLang="zh-CN" sz="2600" i="1" kern="100">
                              <a:latin typeface="Cambria Math" panose="02040503050406030204" pitchFamily="18" charset="0"/>
                              <a:ea typeface="宋体" panose="02010600030101010101" pitchFamily="2" charset="-122"/>
                            </a:rPr>
                            <m:t>∈</m:t>
                          </m:r>
                          <m:r>
                            <a:rPr lang="en-US" altLang="zh-CN" sz="2600" i="1" kern="100">
                              <a:latin typeface="Cambria Math" panose="02040503050406030204"/>
                              <a:ea typeface="宋体" panose="02010600030101010101" pitchFamily="2" charset="-122"/>
                            </a:rPr>
                            <m:t>𝐶</m:t>
                          </m:r>
                        </m:sub>
                      </m:sSub>
                      <m:r>
                        <a:rPr lang="en-US" altLang="zh-CN" sz="2600" i="1" kern="100">
                          <a:latin typeface="Cambria Math" panose="02040503050406030204" pitchFamily="18" charset="0"/>
                          <a:ea typeface="宋体" panose="02010600030101010101" pitchFamily="2" charset="-122"/>
                        </a:rPr>
                        <m:t>𝑃</m:t>
                      </m:r>
                      <m:d>
                        <m:dPr>
                          <m:ctrlPr>
                            <a:rPr lang="zh-CN" altLang="zh-CN" sz="2600" i="1" kern="100">
                              <a:latin typeface="Cambria Math" panose="02040503050406030204" pitchFamily="18" charset="0"/>
                              <a:ea typeface="Cambria Math" panose="02040503050406030204" pitchFamily="18" charset="0"/>
                            </a:rPr>
                          </m:ctrlPr>
                        </m:dPr>
                        <m:e>
                          <m:sSub>
                            <m:sSubPr>
                              <m:ctrlPr>
                                <a:rPr lang="en-US" altLang="zh-CN" sz="2600" b="0" i="1" kern="100" smtClean="0">
                                  <a:latin typeface="Cambria Math" panose="02040503050406030204" pitchFamily="18" charset="0"/>
                                  <a:ea typeface="Cambria Math" panose="02040503050406030204" pitchFamily="18" charset="0"/>
                                </a:rPr>
                              </m:ctrlPr>
                            </m:sSubPr>
                            <m:e>
                              <m:r>
                                <a:rPr lang="en-US" altLang="zh-CN" sz="2600" i="1" kern="100">
                                  <a:latin typeface="Cambria Math" panose="02040503050406030204"/>
                                  <a:ea typeface="Cambria Math" panose="02040503050406030204" pitchFamily="18" charset="0"/>
                                </a:rPr>
                                <m:t>𝑐</m:t>
                              </m:r>
                            </m:e>
                            <m:sub>
                              <m:r>
                                <a:rPr lang="en-US" altLang="zh-CN" sz="2600" b="0" i="1" kern="100" smtClean="0">
                                  <a:latin typeface="Cambria Math" panose="02040503050406030204" pitchFamily="18" charset="0"/>
                                  <a:ea typeface="Cambria Math" panose="02040503050406030204" pitchFamily="18" charset="0"/>
                                </a:rPr>
                                <m:t>𝑘</m:t>
                              </m:r>
                            </m:sub>
                          </m:sSub>
                          <m:r>
                            <a:rPr lang="en-US" altLang="zh-CN" sz="2600" i="1" kern="100">
                              <a:latin typeface="Cambria Math" panose="02040503050406030204" pitchFamily="18" charset="0"/>
                              <a:ea typeface="宋体" panose="02010600030101010101" pitchFamily="2" charset="-122"/>
                            </a:rPr>
                            <m:t>|</m:t>
                          </m:r>
                          <m:r>
                            <a:rPr lang="en-US" altLang="zh-CN" sz="2600" i="1" kern="100">
                              <a:latin typeface="Cambria Math" panose="02040503050406030204"/>
                              <a:ea typeface="宋体" panose="02010600030101010101" pitchFamily="2" charset="-122"/>
                            </a:rPr>
                            <m:t>𝑥</m:t>
                          </m:r>
                        </m:e>
                      </m:d>
                      <m:r>
                        <a:rPr lang="en-US" altLang="zh-CN" sz="2600" i="1" kern="100">
                          <a:latin typeface="Cambria Math" panose="02040503050406030204" pitchFamily="18" charset="0"/>
                          <a:ea typeface="宋体" panose="02010600030101010101" pitchFamily="2" charset="-122"/>
                        </a:rPr>
                        <m:t>=</m:t>
                      </m:r>
                      <m:sSub>
                        <m:sSubPr>
                          <m:ctrlPr>
                            <a:rPr lang="zh-CN" altLang="zh-CN" sz="2600" i="1" kern="100">
                              <a:latin typeface="Cambria Math" panose="02040503050406030204" pitchFamily="18" charset="0"/>
                              <a:ea typeface="Cambria Math" panose="02040503050406030204" pitchFamily="18" charset="0"/>
                            </a:rPr>
                          </m:ctrlPr>
                        </m:sSubPr>
                        <m:e>
                          <m:r>
                            <a:rPr lang="en-US" altLang="zh-CN" sz="2600" i="1" kern="100">
                              <a:latin typeface="Cambria Math" panose="02040503050406030204" pitchFamily="18" charset="0"/>
                              <a:ea typeface="宋体" panose="02010600030101010101" pitchFamily="2" charset="-122"/>
                            </a:rPr>
                            <m:t>𝑎𝑟𝑔𝑚𝑎𝑥</m:t>
                          </m:r>
                        </m:e>
                        <m:sub>
                          <m:sSub>
                            <m:sSubPr>
                              <m:ctrlPr>
                                <a:rPr lang="en-US" altLang="zh-CN" sz="2600" b="0" i="1" kern="100" smtClean="0">
                                  <a:latin typeface="Cambria Math" panose="02040503050406030204" pitchFamily="18" charset="0"/>
                                  <a:ea typeface="宋体" panose="02010600030101010101" pitchFamily="2" charset="-122"/>
                                </a:rPr>
                              </m:ctrlPr>
                            </m:sSubPr>
                            <m:e>
                              <m:r>
                                <a:rPr lang="en-US" altLang="zh-CN" sz="2600" i="1" kern="100">
                                  <a:latin typeface="Cambria Math" panose="02040503050406030204"/>
                                  <a:ea typeface="宋体" panose="02010600030101010101" pitchFamily="2" charset="-122"/>
                                </a:rPr>
                                <m:t>𝑐</m:t>
                              </m:r>
                            </m:e>
                            <m:sub>
                              <m:r>
                                <a:rPr lang="en-US" altLang="zh-CN" sz="2600" b="0" i="1" kern="100" smtClean="0">
                                  <a:latin typeface="Cambria Math" panose="02040503050406030204" pitchFamily="18" charset="0"/>
                                  <a:ea typeface="宋体" panose="02010600030101010101" pitchFamily="2" charset="-122"/>
                                </a:rPr>
                                <m:t>𝑘</m:t>
                              </m:r>
                            </m:sub>
                          </m:sSub>
                          <m:r>
                            <a:rPr lang="en-US" altLang="zh-CN" sz="2600" i="1" kern="100">
                              <a:latin typeface="Cambria Math" panose="02040503050406030204" pitchFamily="18" charset="0"/>
                              <a:ea typeface="宋体" panose="02010600030101010101" pitchFamily="2" charset="-122"/>
                            </a:rPr>
                            <m:t>∈</m:t>
                          </m:r>
                          <m:r>
                            <a:rPr lang="en-US" altLang="zh-CN" sz="2600" i="1" kern="100">
                              <a:latin typeface="Cambria Math" panose="02040503050406030204"/>
                              <a:ea typeface="宋体" panose="02010600030101010101" pitchFamily="2" charset="-122"/>
                            </a:rPr>
                            <m:t>𝐶</m:t>
                          </m:r>
                        </m:sub>
                      </m:sSub>
                      <m:f>
                        <m:fPr>
                          <m:ctrlPr>
                            <a:rPr lang="zh-CN" altLang="zh-CN" sz="2600" i="1" kern="100">
                              <a:latin typeface="Cambria Math" panose="02040503050406030204" pitchFamily="18" charset="0"/>
                              <a:ea typeface="Cambria Math" panose="02040503050406030204" pitchFamily="18" charset="0"/>
                            </a:rPr>
                          </m:ctrlPr>
                        </m:fPr>
                        <m:num>
                          <m:r>
                            <a:rPr lang="en-US" altLang="zh-CN" sz="2600" i="1" kern="100">
                              <a:latin typeface="Cambria Math" panose="02040503050406030204" pitchFamily="18" charset="0"/>
                              <a:ea typeface="宋体" panose="02010600030101010101" pitchFamily="2" charset="-122"/>
                            </a:rPr>
                            <m:t>𝑃</m:t>
                          </m:r>
                          <m:d>
                            <m:dPr>
                              <m:ctrlPr>
                                <a:rPr lang="zh-CN" altLang="zh-CN" sz="2600" i="1" kern="100">
                                  <a:latin typeface="Cambria Math" panose="02040503050406030204" pitchFamily="18" charset="0"/>
                                  <a:ea typeface="Cambria Math" panose="02040503050406030204" pitchFamily="18" charset="0"/>
                                </a:rPr>
                              </m:ctrlPr>
                            </m:dPr>
                            <m:e>
                              <m:r>
                                <a:rPr lang="en-US" altLang="zh-CN" sz="2600" i="1" kern="100">
                                  <a:latin typeface="Cambria Math" panose="02040503050406030204"/>
                                  <a:ea typeface="Cambria Math" panose="02040503050406030204" pitchFamily="18" charset="0"/>
                                </a:rPr>
                                <m:t>𝑥</m:t>
                              </m:r>
                              <m:r>
                                <a:rPr lang="en-US" altLang="zh-CN" sz="2600" i="1" kern="100">
                                  <a:latin typeface="Cambria Math" panose="02040503050406030204" pitchFamily="18" charset="0"/>
                                  <a:ea typeface="宋体" panose="02010600030101010101" pitchFamily="2" charset="-122"/>
                                </a:rPr>
                                <m:t>|</m:t>
                              </m:r>
                              <m:sSub>
                                <m:sSubPr>
                                  <m:ctrlPr>
                                    <a:rPr lang="en-US" altLang="zh-CN" sz="2600" b="0" i="1" kern="100" smtClean="0">
                                      <a:latin typeface="Cambria Math" panose="02040503050406030204" pitchFamily="18" charset="0"/>
                                      <a:ea typeface="宋体" panose="02010600030101010101" pitchFamily="2" charset="-122"/>
                                    </a:rPr>
                                  </m:ctrlPr>
                                </m:sSubPr>
                                <m:e>
                                  <m:r>
                                    <a:rPr lang="en-US" altLang="zh-CN" sz="2600" i="1" kern="100">
                                      <a:latin typeface="Cambria Math" panose="02040503050406030204"/>
                                      <a:ea typeface="宋体" panose="02010600030101010101" pitchFamily="2" charset="-122"/>
                                    </a:rPr>
                                    <m:t>𝑐</m:t>
                                  </m:r>
                                </m:e>
                                <m:sub>
                                  <m:r>
                                    <a:rPr lang="en-US" altLang="zh-CN" sz="2600" b="0" i="1" kern="100" smtClean="0">
                                      <a:latin typeface="Cambria Math" panose="02040503050406030204" pitchFamily="18" charset="0"/>
                                      <a:ea typeface="宋体" panose="02010600030101010101" pitchFamily="2" charset="-122"/>
                                    </a:rPr>
                                    <m:t>𝑘</m:t>
                                  </m:r>
                                </m:sub>
                              </m:sSub>
                            </m:e>
                          </m:d>
                          <m:r>
                            <a:rPr lang="en-US" altLang="zh-CN" sz="2600" i="1" kern="100">
                              <a:latin typeface="Cambria Math" panose="02040503050406030204" pitchFamily="18" charset="0"/>
                              <a:ea typeface="宋体" panose="02010600030101010101" pitchFamily="2" charset="-122"/>
                            </a:rPr>
                            <m:t>𝑃</m:t>
                          </m:r>
                          <m:d>
                            <m:dPr>
                              <m:ctrlPr>
                                <a:rPr lang="zh-CN" altLang="zh-CN" sz="2600" i="1" kern="100">
                                  <a:latin typeface="Cambria Math" panose="02040503050406030204" pitchFamily="18" charset="0"/>
                                  <a:ea typeface="Cambria Math" panose="02040503050406030204" pitchFamily="18" charset="0"/>
                                </a:rPr>
                              </m:ctrlPr>
                            </m:dPr>
                            <m:e>
                              <m:sSub>
                                <m:sSubPr>
                                  <m:ctrlPr>
                                    <a:rPr lang="en-US" altLang="zh-CN" sz="2600" b="0" i="1" kern="100" smtClean="0">
                                      <a:latin typeface="Cambria Math" panose="02040503050406030204" pitchFamily="18" charset="0"/>
                                      <a:ea typeface="Cambria Math" panose="02040503050406030204" pitchFamily="18" charset="0"/>
                                    </a:rPr>
                                  </m:ctrlPr>
                                </m:sSubPr>
                                <m:e>
                                  <m:r>
                                    <a:rPr lang="en-US" altLang="zh-CN" sz="2600" i="1" kern="100">
                                      <a:latin typeface="Cambria Math" panose="02040503050406030204"/>
                                      <a:ea typeface="Cambria Math" panose="02040503050406030204" pitchFamily="18" charset="0"/>
                                    </a:rPr>
                                    <m:t>𝑐</m:t>
                                  </m:r>
                                </m:e>
                                <m:sub>
                                  <m:r>
                                    <a:rPr lang="en-US" altLang="zh-CN" sz="2600" b="0" i="1" kern="100" smtClean="0">
                                      <a:latin typeface="Cambria Math" panose="02040503050406030204" pitchFamily="18" charset="0"/>
                                      <a:ea typeface="Cambria Math" panose="02040503050406030204" pitchFamily="18" charset="0"/>
                                    </a:rPr>
                                    <m:t>𝑘</m:t>
                                  </m:r>
                                </m:sub>
                              </m:sSub>
                            </m:e>
                          </m:d>
                        </m:num>
                        <m:den>
                          <m:r>
                            <a:rPr lang="en-US" altLang="zh-CN" sz="2600" i="1" kern="100">
                              <a:latin typeface="Cambria Math" panose="02040503050406030204" pitchFamily="18" charset="0"/>
                              <a:ea typeface="宋体" panose="02010600030101010101" pitchFamily="2" charset="-122"/>
                            </a:rPr>
                            <m:t>𝑃</m:t>
                          </m:r>
                          <m:d>
                            <m:dPr>
                              <m:ctrlPr>
                                <a:rPr lang="zh-CN" altLang="zh-CN" sz="2600" i="1" kern="100">
                                  <a:latin typeface="Cambria Math" panose="02040503050406030204" pitchFamily="18" charset="0"/>
                                  <a:ea typeface="Cambria Math" panose="02040503050406030204" pitchFamily="18" charset="0"/>
                                </a:rPr>
                              </m:ctrlPr>
                            </m:dPr>
                            <m:e>
                              <m:r>
                                <a:rPr lang="en-US" altLang="zh-CN" sz="2600" i="1" kern="100">
                                  <a:latin typeface="Cambria Math" panose="02040503050406030204"/>
                                  <a:ea typeface="Cambria Math" panose="02040503050406030204" pitchFamily="18" charset="0"/>
                                </a:rPr>
                                <m:t>𝑥</m:t>
                              </m:r>
                            </m:e>
                          </m:d>
                        </m:den>
                      </m:f>
                      <m:r>
                        <a:rPr lang="en-US" altLang="zh-CN" sz="2600" i="1" kern="100" smtClean="0">
                          <a:latin typeface="Cambria Math" panose="02040503050406030204" pitchFamily="18" charset="0"/>
                          <a:ea typeface="宋体" panose="02010600030101010101" pitchFamily="2" charset="-122"/>
                        </a:rPr>
                        <m:t>=</m:t>
                      </m:r>
                      <m:sSub>
                        <m:sSubPr>
                          <m:ctrlPr>
                            <a:rPr lang="zh-CN" altLang="zh-CN" sz="2600" i="1" kern="100">
                              <a:latin typeface="Cambria Math" panose="02040503050406030204" pitchFamily="18" charset="0"/>
                              <a:ea typeface="Cambria Math" panose="02040503050406030204" pitchFamily="18" charset="0"/>
                            </a:rPr>
                          </m:ctrlPr>
                        </m:sSubPr>
                        <m:e>
                          <m:r>
                            <a:rPr lang="en-US" altLang="zh-CN" sz="2600" i="1" kern="100">
                              <a:latin typeface="Cambria Math" panose="02040503050406030204" pitchFamily="18" charset="0"/>
                              <a:ea typeface="宋体" panose="02010600030101010101" pitchFamily="2" charset="-122"/>
                            </a:rPr>
                            <m:t>𝑎𝑟𝑔𝑚𝑎𝑥</m:t>
                          </m:r>
                        </m:e>
                        <m:sub>
                          <m:sSub>
                            <m:sSubPr>
                              <m:ctrlPr>
                                <a:rPr lang="en-US" altLang="zh-CN" sz="2600" b="0" i="1" kern="100" smtClean="0">
                                  <a:latin typeface="Cambria Math" panose="02040503050406030204" pitchFamily="18" charset="0"/>
                                  <a:ea typeface="宋体" panose="02010600030101010101" pitchFamily="2" charset="-122"/>
                                </a:rPr>
                              </m:ctrlPr>
                            </m:sSubPr>
                            <m:e>
                              <m:r>
                                <a:rPr lang="en-US" altLang="zh-CN" sz="2600" i="1" kern="100">
                                  <a:latin typeface="Cambria Math" panose="02040503050406030204"/>
                                  <a:ea typeface="宋体" panose="02010600030101010101" pitchFamily="2" charset="-122"/>
                                </a:rPr>
                                <m:t>𝑐</m:t>
                              </m:r>
                            </m:e>
                            <m:sub>
                              <m:r>
                                <a:rPr lang="en-US" altLang="zh-CN" sz="2600" b="0" i="1" kern="100" smtClean="0">
                                  <a:latin typeface="Cambria Math" panose="02040503050406030204" pitchFamily="18" charset="0"/>
                                  <a:ea typeface="宋体" panose="02010600030101010101" pitchFamily="2" charset="-122"/>
                                </a:rPr>
                                <m:t>𝑘</m:t>
                              </m:r>
                            </m:sub>
                          </m:sSub>
                          <m:r>
                            <a:rPr lang="en-US" altLang="zh-CN" sz="2600" i="1" kern="100">
                              <a:latin typeface="Cambria Math" panose="02040503050406030204" pitchFamily="18" charset="0"/>
                              <a:ea typeface="宋体" panose="02010600030101010101" pitchFamily="2" charset="-122"/>
                            </a:rPr>
                            <m:t>∈</m:t>
                          </m:r>
                          <m:r>
                            <a:rPr lang="en-US" altLang="zh-CN" sz="2600" i="1" kern="100">
                              <a:latin typeface="Cambria Math" panose="02040503050406030204"/>
                              <a:ea typeface="宋体" panose="02010600030101010101" pitchFamily="2" charset="-122"/>
                            </a:rPr>
                            <m:t>𝐶</m:t>
                          </m:r>
                        </m:sub>
                      </m:sSub>
                      <m:r>
                        <a:rPr lang="en-US" altLang="zh-CN" sz="2600" i="1" kern="100">
                          <a:latin typeface="Cambria Math" panose="02040503050406030204" pitchFamily="18" charset="0"/>
                          <a:ea typeface="宋体" panose="02010600030101010101" pitchFamily="2" charset="-122"/>
                        </a:rPr>
                        <m:t>𝑃</m:t>
                      </m:r>
                      <m:d>
                        <m:dPr>
                          <m:ctrlPr>
                            <a:rPr lang="zh-CN" altLang="zh-CN" sz="2600" i="1" kern="100">
                              <a:latin typeface="Cambria Math" panose="02040503050406030204" pitchFamily="18" charset="0"/>
                              <a:ea typeface="Cambria Math" panose="02040503050406030204" pitchFamily="18" charset="0"/>
                            </a:rPr>
                          </m:ctrlPr>
                        </m:dPr>
                        <m:e>
                          <m:r>
                            <a:rPr lang="en-US" altLang="zh-CN" sz="2600" i="1" kern="100">
                              <a:latin typeface="Cambria Math" panose="02040503050406030204"/>
                              <a:ea typeface="Cambria Math" panose="02040503050406030204" pitchFamily="18" charset="0"/>
                            </a:rPr>
                            <m:t>𝑥</m:t>
                          </m:r>
                          <m:r>
                            <a:rPr lang="en-US" altLang="zh-CN" sz="2600" i="1" kern="100">
                              <a:latin typeface="Cambria Math" panose="02040503050406030204" pitchFamily="18" charset="0"/>
                              <a:ea typeface="宋体" panose="02010600030101010101" pitchFamily="2" charset="-122"/>
                            </a:rPr>
                            <m:t>|</m:t>
                          </m:r>
                          <m:sSub>
                            <m:sSubPr>
                              <m:ctrlPr>
                                <a:rPr lang="en-US" altLang="zh-CN" sz="2600" b="0" i="1" kern="100" smtClean="0">
                                  <a:latin typeface="Cambria Math" panose="02040503050406030204" pitchFamily="18" charset="0"/>
                                  <a:ea typeface="宋体" panose="02010600030101010101" pitchFamily="2" charset="-122"/>
                                </a:rPr>
                              </m:ctrlPr>
                            </m:sSubPr>
                            <m:e>
                              <m:r>
                                <a:rPr lang="en-US" altLang="zh-CN" sz="2600" i="1" kern="100">
                                  <a:latin typeface="Cambria Math" panose="02040503050406030204"/>
                                  <a:ea typeface="宋体" panose="02010600030101010101" pitchFamily="2" charset="-122"/>
                                </a:rPr>
                                <m:t>𝑐</m:t>
                              </m:r>
                            </m:e>
                            <m:sub>
                              <m:r>
                                <a:rPr lang="en-US" altLang="zh-CN" sz="2600" b="0" i="1" kern="100" smtClean="0">
                                  <a:latin typeface="Cambria Math" panose="02040503050406030204" pitchFamily="18" charset="0"/>
                                  <a:ea typeface="宋体" panose="02010600030101010101" pitchFamily="2" charset="-122"/>
                                </a:rPr>
                                <m:t>𝑘</m:t>
                              </m:r>
                            </m:sub>
                          </m:sSub>
                        </m:e>
                      </m:d>
                      <m:r>
                        <a:rPr lang="en-US" altLang="zh-CN" sz="2600" i="1" kern="100">
                          <a:latin typeface="Cambria Math" panose="02040503050406030204" pitchFamily="18" charset="0"/>
                          <a:ea typeface="宋体" panose="02010600030101010101" pitchFamily="2" charset="-122"/>
                        </a:rPr>
                        <m:t>𝑃</m:t>
                      </m:r>
                      <m:d>
                        <m:dPr>
                          <m:ctrlPr>
                            <a:rPr lang="zh-CN" altLang="zh-CN" sz="2600" i="1" kern="100">
                              <a:latin typeface="Cambria Math" panose="02040503050406030204" pitchFamily="18" charset="0"/>
                              <a:ea typeface="Cambria Math" panose="02040503050406030204" pitchFamily="18" charset="0"/>
                            </a:rPr>
                          </m:ctrlPr>
                        </m:dPr>
                        <m:e>
                          <m:sSub>
                            <m:sSubPr>
                              <m:ctrlPr>
                                <a:rPr lang="en-US" altLang="zh-CN" sz="2600" b="0" i="1" kern="100" smtClean="0">
                                  <a:latin typeface="Cambria Math" panose="02040503050406030204" pitchFamily="18" charset="0"/>
                                  <a:ea typeface="Cambria Math" panose="02040503050406030204" pitchFamily="18" charset="0"/>
                                </a:rPr>
                              </m:ctrlPr>
                            </m:sSubPr>
                            <m:e>
                              <m:r>
                                <a:rPr lang="en-US" altLang="zh-CN" sz="2600" i="1" kern="100">
                                  <a:latin typeface="Cambria Math" panose="02040503050406030204"/>
                                  <a:ea typeface="Cambria Math" panose="02040503050406030204" pitchFamily="18" charset="0"/>
                                </a:rPr>
                                <m:t>𝑐</m:t>
                              </m:r>
                            </m:e>
                            <m:sub>
                              <m:r>
                                <a:rPr lang="en-US" altLang="zh-CN" sz="2600" b="0" i="1" kern="100" smtClean="0">
                                  <a:latin typeface="Cambria Math" panose="02040503050406030204" pitchFamily="18" charset="0"/>
                                  <a:ea typeface="Cambria Math" panose="02040503050406030204" pitchFamily="18" charset="0"/>
                                </a:rPr>
                                <m:t>𝑘</m:t>
                              </m:r>
                            </m:sub>
                          </m:sSub>
                        </m:e>
                      </m:d>
                    </m:oMath>
                  </m:oMathPara>
                </a14:m>
                <a:endParaRPr lang="en-US" altLang="zh-CN" kern="100" dirty="0">
                  <a:latin typeface="Times New Roman" panose="02020603050405020304" pitchFamily="18" charset="0"/>
                  <a:ea typeface="宋体" panose="02010600030101010101" pitchFamily="2" charset="-122"/>
                </a:endParaRPr>
              </a:p>
              <a:p>
                <a:pPr marL="0" indent="0">
                  <a:lnSpc>
                    <a:spcPct val="115000"/>
                  </a:lnSpc>
                  <a:spcAft>
                    <a:spcPts val="0"/>
                  </a:spcAft>
                  <a:buNone/>
                </a:pPr>
                <a:endParaRPr lang="en-US" altLang="zh-CN" kern="100" dirty="0">
                  <a:latin typeface="Times New Roman" panose="02020603050405020304" pitchFamily="18" charset="0"/>
                  <a:ea typeface="宋体" panose="02010600030101010101" pitchFamily="2" charset="-122"/>
                </a:endParaRPr>
              </a:p>
              <a:p>
                <a:pPr marL="0" indent="0">
                  <a:lnSpc>
                    <a:spcPct val="115000"/>
                  </a:lnSpc>
                  <a:spcAft>
                    <a:spcPts val="0"/>
                  </a:spcAft>
                  <a:buNone/>
                </a:pPr>
                <a:endParaRPr lang="en-US" altLang="zh-CN" kern="100" dirty="0">
                  <a:latin typeface="Times New Roman" panose="02020603050405020304" pitchFamily="18" charset="0"/>
                  <a:ea typeface="宋体" panose="02010600030101010101" pitchFamily="2" charset="-122"/>
                </a:endParaRPr>
              </a:p>
              <a:p>
                <a:pPr marL="0" indent="304800">
                  <a:lnSpc>
                    <a:spcPct val="115000"/>
                  </a:lnSpc>
                  <a:spcAft>
                    <a:spcPts val="0"/>
                  </a:spcAft>
                </a:pPr>
                <a:r>
                  <a:rPr lang="zh-CN" altLang="zh-CN" kern="100" dirty="0">
                    <a:latin typeface="Times New Roman" panose="02020603050405020304" pitchFamily="18" charset="0"/>
                    <a:ea typeface="宋体" panose="02010600030101010101" pitchFamily="2" charset="-122"/>
                  </a:rPr>
                  <a:t>贝叶斯法则：假定数据遵循某种概率分布，通过对概率的分析推理以作出</a:t>
                </a:r>
                <a:r>
                  <a:rPr lang="zh-CN" altLang="zh-CN" kern="100" dirty="0">
                    <a:solidFill>
                      <a:srgbClr val="FF0000"/>
                    </a:solidFill>
                    <a:latin typeface="Times New Roman" panose="02020603050405020304" pitchFamily="18" charset="0"/>
                    <a:ea typeface="宋体" panose="02010600030101010101" pitchFamily="2" charset="-122"/>
                  </a:rPr>
                  <a:t>最优的决策</a:t>
                </a:r>
                <a:r>
                  <a:rPr lang="zh-CN" altLang="en-US" kern="100" dirty="0">
                    <a:latin typeface="Times New Roman" panose="02020603050405020304" pitchFamily="18" charset="0"/>
                    <a:ea typeface="宋体" panose="02010600030101010101" pitchFamily="2" charset="-122"/>
                  </a:rPr>
                  <a:t>。</a:t>
                </a:r>
                <a:endParaRPr lang="en-US" altLang="zh-CN" kern="100" dirty="0">
                  <a:latin typeface="Times New Roman" panose="02020603050405020304" pitchFamily="18" charset="0"/>
                  <a:ea typeface="宋体" panose="02010600030101010101" pitchFamily="2" charset="-122"/>
                </a:endParaRPr>
              </a:p>
              <a:p>
                <a:pPr marL="0"/>
                <a:r>
                  <a:rPr lang="zh-CN" altLang="en-US" kern="100" dirty="0">
                    <a:latin typeface="Times New Roman" panose="02020603050405020304" pitchFamily="18" charset="0"/>
                    <a:ea typeface="宋体" panose="02010600030101010101" pitchFamily="2" charset="-122"/>
                  </a:rPr>
                  <a:t>最优决策意味着决策错误率最小的决策；</a:t>
                </a:r>
                <a:endParaRPr lang="en-US" altLang="zh-CN" kern="100" dirty="0">
                  <a:latin typeface="Times New Roman" panose="02020603050405020304" pitchFamily="18" charset="0"/>
                  <a:ea typeface="宋体" panose="02010600030101010101" pitchFamily="2" charset="-122"/>
                </a:endParaRPr>
              </a:p>
              <a:p>
                <a:pPr marL="0"/>
                <a:r>
                  <a:rPr lang="zh-CN" altLang="en-US" kern="100" dirty="0">
                    <a:latin typeface="Times New Roman" panose="02020603050405020304" pitchFamily="18" charset="0"/>
                    <a:ea typeface="宋体" panose="02010600030101010101" pitchFamily="2" charset="-122"/>
                  </a:rPr>
                  <a:t>在未观测到模式之前，具有最大先验概率的决策就是最优决策；</a:t>
                </a:r>
                <a:endParaRPr lang="en-US" altLang="zh-CN" kern="100" dirty="0">
                  <a:latin typeface="Times New Roman" panose="02020603050405020304" pitchFamily="18" charset="0"/>
                  <a:ea typeface="宋体" panose="02010600030101010101" pitchFamily="2" charset="-122"/>
                </a:endParaRPr>
              </a:p>
              <a:p>
                <a:pPr indent="0">
                  <a:lnSpc>
                    <a:spcPct val="115000"/>
                  </a:lnSpc>
                  <a:buNone/>
                </a:pPr>
                <a:r>
                  <a:rPr lang="en-US" altLang="zh-CN" kern="100" dirty="0">
                    <a:latin typeface="Times New Roman" panose="02020603050405020304" pitchFamily="18" charset="0"/>
                    <a:ea typeface="宋体" panose="02010600030101010101" pitchFamily="2" charset="-122"/>
                  </a:rPr>
                  <a:t>				    Decide </a:t>
                </a:r>
                <a14:m>
                  <m:oMath xmlns:m="http://schemas.openxmlformats.org/officeDocument/2006/math">
                    <m:sSub>
                      <m:sSubPr>
                        <m:ctrlPr>
                          <a:rPr lang="en-US" altLang="zh-CN" i="1" kern="100">
                            <a:latin typeface="Cambria Math" panose="02040503050406030204" pitchFamily="18" charset="0"/>
                            <a:ea typeface="宋体" panose="02010600030101010101" pitchFamily="2" charset="-122"/>
                          </a:rPr>
                        </m:ctrlPr>
                      </m:sSubPr>
                      <m:e>
                        <m:r>
                          <a:rPr lang="en-US" altLang="zh-CN" i="1" kern="100">
                            <a:latin typeface="Cambria Math" panose="02040503050406030204" pitchFamily="18" charset="0"/>
                            <a:ea typeface="宋体" panose="02010600030101010101" pitchFamily="2" charset="-122"/>
                          </a:rPr>
                          <m:t>𝑐</m:t>
                        </m:r>
                      </m:e>
                      <m:sub>
                        <m:r>
                          <a:rPr lang="en-US" altLang="zh-CN" i="1" kern="100">
                            <a:latin typeface="Cambria Math" panose="02040503050406030204" pitchFamily="18" charset="0"/>
                            <a:ea typeface="宋体" panose="02010600030101010101" pitchFamily="2" charset="-122"/>
                          </a:rPr>
                          <m:t>𝑖</m:t>
                        </m:r>
                      </m:sub>
                    </m:sSub>
                  </m:oMath>
                </a14:m>
                <a:r>
                  <a:rPr lang="en-US" altLang="zh-CN" kern="100" dirty="0">
                    <a:latin typeface="Times New Roman" panose="02020603050405020304" pitchFamily="18" charset="0"/>
                    <a:ea typeface="宋体" panose="02010600030101010101" pitchFamily="2" charset="-122"/>
                  </a:rPr>
                  <a:t> if  </a:t>
                </a:r>
                <a14:m>
                  <m:oMath xmlns:m="http://schemas.openxmlformats.org/officeDocument/2006/math">
                    <m:sSub>
                      <m:sSubPr>
                        <m:ctrlPr>
                          <a:rPr lang="en-US" altLang="zh-CN" i="1" kern="100">
                            <a:latin typeface="Cambria Math" panose="02040503050406030204" pitchFamily="18" charset="0"/>
                            <a:ea typeface="宋体" panose="02010600030101010101" pitchFamily="2" charset="-122"/>
                          </a:rPr>
                        </m:ctrlPr>
                      </m:sSubPr>
                      <m:e>
                        <m:r>
                          <a:rPr lang="en-US" altLang="zh-CN" i="1" kern="100">
                            <a:latin typeface="Cambria Math" panose="02040503050406030204" pitchFamily="18" charset="0"/>
                            <a:ea typeface="宋体" panose="02010600030101010101" pitchFamily="2" charset="-122"/>
                          </a:rPr>
                          <m:t>𝑃</m:t>
                        </m:r>
                        <m:r>
                          <a:rPr lang="en-US" altLang="zh-CN" i="1" kern="100">
                            <a:latin typeface="Cambria Math" panose="02040503050406030204" pitchFamily="18" charset="0"/>
                            <a:ea typeface="宋体" panose="02010600030101010101" pitchFamily="2" charset="-122"/>
                          </a:rPr>
                          <m:t>(</m:t>
                        </m:r>
                        <m:r>
                          <a:rPr lang="en-US" altLang="zh-CN" i="1" kern="100">
                            <a:latin typeface="Cambria Math" panose="02040503050406030204" pitchFamily="18" charset="0"/>
                            <a:ea typeface="宋体" panose="02010600030101010101" pitchFamily="2" charset="-122"/>
                          </a:rPr>
                          <m:t>𝑐</m:t>
                        </m:r>
                      </m:e>
                      <m:sub>
                        <m:r>
                          <a:rPr lang="en-US" altLang="zh-CN" i="1" kern="100">
                            <a:latin typeface="Cambria Math" panose="02040503050406030204" pitchFamily="18" charset="0"/>
                            <a:ea typeface="宋体" panose="02010600030101010101" pitchFamily="2" charset="-122"/>
                          </a:rPr>
                          <m:t>𝑖</m:t>
                        </m:r>
                      </m:sub>
                    </m:sSub>
                    <m:r>
                      <a:rPr lang="en-US" altLang="zh-CN" i="1" kern="100">
                        <a:latin typeface="Cambria Math" panose="02040503050406030204" pitchFamily="18" charset="0"/>
                        <a:ea typeface="宋体" panose="02010600030101010101" pitchFamily="2" charset="-122"/>
                      </a:rPr>
                      <m:t>)&gt;</m:t>
                    </m:r>
                    <m:sSub>
                      <m:sSubPr>
                        <m:ctrlPr>
                          <a:rPr lang="en-US" altLang="zh-CN" i="1" kern="100">
                            <a:latin typeface="Cambria Math" panose="02040503050406030204" pitchFamily="18" charset="0"/>
                            <a:ea typeface="宋体" panose="02010600030101010101" pitchFamily="2" charset="-122"/>
                          </a:rPr>
                        </m:ctrlPr>
                      </m:sSubPr>
                      <m:e>
                        <m:r>
                          <a:rPr lang="en-US" altLang="zh-CN" i="1" kern="100">
                            <a:latin typeface="Cambria Math" panose="02040503050406030204" pitchFamily="18" charset="0"/>
                            <a:ea typeface="宋体" panose="02010600030101010101" pitchFamily="2" charset="-122"/>
                          </a:rPr>
                          <m:t>𝑃</m:t>
                        </m:r>
                        <m:r>
                          <a:rPr lang="en-US" altLang="zh-CN" i="1" kern="100">
                            <a:latin typeface="Cambria Math" panose="02040503050406030204" pitchFamily="18" charset="0"/>
                            <a:ea typeface="宋体" panose="02010600030101010101" pitchFamily="2" charset="-122"/>
                          </a:rPr>
                          <m:t>(</m:t>
                        </m:r>
                        <m:r>
                          <a:rPr lang="en-US" altLang="zh-CN" i="1" kern="100">
                            <a:latin typeface="Cambria Math" panose="02040503050406030204" pitchFamily="18" charset="0"/>
                            <a:ea typeface="宋体" panose="02010600030101010101" pitchFamily="2" charset="-122"/>
                          </a:rPr>
                          <m:t>𝑐</m:t>
                        </m:r>
                      </m:e>
                      <m:sub>
                        <m:r>
                          <a:rPr lang="en-US" altLang="zh-CN" i="1" kern="100">
                            <a:latin typeface="Cambria Math" panose="02040503050406030204" pitchFamily="18" charset="0"/>
                            <a:ea typeface="宋体" panose="02010600030101010101" pitchFamily="2" charset="-122"/>
                          </a:rPr>
                          <m:t>𝑗</m:t>
                        </m:r>
                      </m:sub>
                    </m:sSub>
                    <m:r>
                      <a:rPr lang="en-US" altLang="zh-CN" i="1" kern="100">
                        <a:latin typeface="Cambria Math" panose="02040503050406030204" pitchFamily="18" charset="0"/>
                        <a:ea typeface="宋体" panose="02010600030101010101" pitchFamily="2" charset="-122"/>
                      </a:rPr>
                      <m:t>), ∀</m:t>
                    </m:r>
                    <m:r>
                      <a:rPr lang="en-US" altLang="zh-CN" i="1" kern="100">
                        <a:latin typeface="Cambria Math" panose="02040503050406030204" pitchFamily="18" charset="0"/>
                        <a:ea typeface="宋体" panose="02010600030101010101" pitchFamily="2" charset="-122"/>
                      </a:rPr>
                      <m:t>𝑖</m:t>
                    </m:r>
                    <m:r>
                      <a:rPr lang="en-US" altLang="zh-CN" i="1" kern="100">
                        <a:latin typeface="Cambria Math" panose="02040503050406030204" pitchFamily="18" charset="0"/>
                        <a:ea typeface="宋体" panose="02010600030101010101" pitchFamily="2" charset="-122"/>
                      </a:rPr>
                      <m:t>≠</m:t>
                    </m:r>
                    <m:r>
                      <a:rPr lang="en-US" altLang="zh-CN" i="1" kern="100">
                        <a:latin typeface="Cambria Math" panose="02040503050406030204" pitchFamily="18" charset="0"/>
                        <a:ea typeface="宋体" panose="02010600030101010101" pitchFamily="2" charset="-122"/>
                      </a:rPr>
                      <m:t>𝑗</m:t>
                    </m:r>
                  </m:oMath>
                </a14:m>
                <a:endParaRPr lang="en-US" altLang="zh-CN" i="1" kern="100" dirty="0">
                  <a:latin typeface="Cambria Math" panose="02040503050406030204" pitchFamily="18" charset="0"/>
                  <a:ea typeface="宋体" panose="02010600030101010101" pitchFamily="2" charset="-122"/>
                </a:endParaRPr>
              </a:p>
              <a:p>
                <a:pPr marL="0" indent="0">
                  <a:buNone/>
                </a:pPr>
                <a:endParaRPr lang="zh-CN" altLang="en-US" dirty="0"/>
              </a:p>
            </p:txBody>
          </p:sp>
        </mc:Choice>
        <mc:Fallback>
          <p:sp>
            <p:nvSpPr>
              <p:cNvPr id="5" name="内容占位符 4"/>
              <p:cNvSpPr>
                <a:spLocks noRot="1" noChangeAspect="1" noMove="1" noResize="1" noEditPoints="1" noAdjustHandles="1" noChangeArrowheads="1" noChangeShapeType="1" noTextEdit="1"/>
              </p:cNvSpPr>
              <p:nvPr>
                <p:ph idx="1"/>
              </p:nvPr>
            </p:nvSpPr>
            <p:spPr>
              <a:xfrm>
                <a:off x="838199" y="1825625"/>
                <a:ext cx="10889671" cy="4351338"/>
              </a:xfrm>
              <a:blipFill rotWithShape="1">
                <a:blip r:embed="rId1"/>
                <a:stretch>
                  <a:fillRect l="-6" r="1" b="-2532"/>
                </a:stretch>
              </a:blipFill>
            </p:spPr>
            <p:txBody>
              <a:bodyPr/>
              <a:lstStyle/>
              <a:p>
                <a:r>
                  <a:rPr lang="zh-CN" altLang="en-US">
                    <a:noFill/>
                  </a:rPr>
                  <a:t> </a:t>
                </a:r>
              </a:p>
            </p:txBody>
          </p:sp>
        </mc:Fallback>
      </mc:AlternateContent>
      <p:sp>
        <p:nvSpPr>
          <p:cNvPr id="9" name="标题 8"/>
          <p:cNvSpPr>
            <a:spLocks noGrp="1"/>
          </p:cNvSpPr>
          <p:nvPr>
            <p:ph type="title"/>
          </p:nvPr>
        </p:nvSpPr>
        <p:spPr/>
        <p:txBody>
          <a:bodyPr/>
          <a:lstStyle/>
          <a:p>
            <a:r>
              <a:rPr lang="zh-CN" altLang="en-US" dirty="0"/>
              <a:t>贝叶斯理论</a:t>
            </a:r>
            <a:endParaRPr lang="zh-CN" altLang="en-US" dirty="0"/>
          </a:p>
        </p:txBody>
      </p:sp>
      <p:sp>
        <p:nvSpPr>
          <p:cNvPr id="7" name="椭圆 6"/>
          <p:cNvSpPr/>
          <p:nvPr/>
        </p:nvSpPr>
        <p:spPr>
          <a:xfrm>
            <a:off x="7631518" y="3372737"/>
            <a:ext cx="1811419" cy="754065"/>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schemeClr val="tx1"/>
                </a:solidFill>
              </a:rPr>
              <a:t>与类别无关的常量</a:t>
            </a:r>
            <a:endParaRPr lang="zh-CN" altLang="en-US" dirty="0">
              <a:solidFill>
                <a:schemeClr val="tx1"/>
              </a:solidFill>
            </a:endParaRPr>
          </a:p>
        </p:txBody>
      </p:sp>
      <p:cxnSp>
        <p:nvCxnSpPr>
          <p:cNvPr id="8" name="直接箭头连接符 7"/>
          <p:cNvCxnSpPr/>
          <p:nvPr/>
        </p:nvCxnSpPr>
        <p:spPr>
          <a:xfrm>
            <a:off x="7531520" y="3009963"/>
            <a:ext cx="514350" cy="430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6758564" y="2731197"/>
            <a:ext cx="904380" cy="3325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 name="内容占位符 4"/>
              <p:cNvSpPr>
                <a:spLocks noGrp="1"/>
              </p:cNvSpPr>
              <p:nvPr>
                <p:ph idx="1"/>
              </p:nvPr>
            </p:nvSpPr>
            <p:spPr/>
            <p:txBody>
              <a:bodyPr>
                <a:normAutofit fontScale="92500" lnSpcReduction="10000"/>
              </a:bodyPr>
              <a:lstStyle/>
              <a:p>
                <a:pPr marL="0" indent="0">
                  <a:buNone/>
                </a:pPr>
                <a:r>
                  <a:rPr lang="en-US" altLang="zh-CN" kern="100" dirty="0">
                    <a:latin typeface="Times New Roman" panose="02020603050405020304" pitchFamily="18" charset="0"/>
                    <a:ea typeface="宋体" panose="02010600030101010101" pitchFamily="2" charset="-122"/>
                  </a:rPr>
                  <a:t>NB</a:t>
                </a:r>
                <a:r>
                  <a:rPr lang="zh-CN" altLang="en-US" kern="100" dirty="0">
                    <a:latin typeface="Times New Roman" panose="02020603050405020304" pitchFamily="18" charset="0"/>
                    <a:ea typeface="宋体" panose="02010600030101010101" pitchFamily="2" charset="-122"/>
                  </a:rPr>
                  <a:t>是贝叶斯分类器较为实用的一种，为了减少计算量，朴素贝叶斯分类器假定：</a:t>
                </a:r>
                <a:r>
                  <a:rPr lang="zh-CN" altLang="en-US" b="1" dirty="0">
                    <a:solidFill>
                      <a:srgbClr val="FF0000"/>
                    </a:solidFill>
                  </a:rPr>
                  <a:t>在给定目标值时，各个属性之间相互独立</a:t>
                </a:r>
                <a:r>
                  <a:rPr lang="zh-CN" altLang="en-US" dirty="0">
                    <a:solidFill>
                      <a:srgbClr val="FF0000"/>
                    </a:solidFill>
                  </a:rPr>
                  <a:t>。</a:t>
                </a:r>
                <a:r>
                  <a:rPr lang="zh-CN" altLang="en-US" kern="100" dirty="0">
                    <a:latin typeface="Times New Roman" panose="02020603050405020304" pitchFamily="18" charset="0"/>
                    <a:ea typeface="宋体" panose="02010600030101010101" pitchFamily="2" charset="-122"/>
                  </a:rPr>
                  <a:t>那么，</a:t>
                </a:r>
                <a:r>
                  <a:rPr lang="zh-CN" altLang="zh-CN" kern="100" dirty="0">
                    <a:latin typeface="Times New Roman" panose="02020603050405020304" pitchFamily="18" charset="0"/>
                    <a:ea typeface="宋体" panose="02010600030101010101" pitchFamily="2" charset="-122"/>
                  </a:rPr>
                  <a:t>属性</a:t>
                </a:r>
                <a14:m>
                  <m:oMath xmlns:m="http://schemas.openxmlformats.org/officeDocument/2006/math">
                    <m:r>
                      <a:rPr lang="zh-CN" altLang="zh-CN" kern="100">
                        <a:latin typeface="Cambria Math" panose="02040503050406030204" pitchFamily="18" charset="0"/>
                        <a:ea typeface="宋体" panose="02010600030101010101" pitchFamily="2" charset="-122"/>
                      </a:rPr>
                      <m:t> </m:t>
                    </m:r>
                    <m:sSub>
                      <m:sSubPr>
                        <m:ctrlPr>
                          <a:rPr lang="zh-CN" altLang="zh-CN" i="1" kern="100">
                            <a:latin typeface="Cambria Math" panose="02040503050406030204" pitchFamily="18" charset="0"/>
                            <a:ea typeface="宋体" panose="02010600030101010101" pitchFamily="2" charset="-122"/>
                          </a:rPr>
                        </m:ctrlPr>
                      </m:sSubPr>
                      <m:e>
                        <m:r>
                          <a:rPr lang="en-US" altLang="zh-CN" i="1" kern="100">
                            <a:latin typeface="Cambria Math" panose="02040503050406030204" pitchFamily="18" charset="0"/>
                            <a:ea typeface="宋体" panose="02010600030101010101" pitchFamily="2" charset="-122"/>
                          </a:rPr>
                          <m:t>𝑥</m:t>
                        </m:r>
                      </m:e>
                      <m:sub>
                        <m:r>
                          <a:rPr lang="en-US" altLang="zh-CN" i="1" kern="100">
                            <a:latin typeface="Cambria Math" panose="02040503050406030204" pitchFamily="18" charset="0"/>
                            <a:ea typeface="宋体" panose="02010600030101010101" pitchFamily="2" charset="-122"/>
                          </a:rPr>
                          <m:t>1</m:t>
                        </m:r>
                      </m:sub>
                    </m:sSub>
                    <m:r>
                      <a:rPr lang="en-US" altLang="zh-CN" kern="100">
                        <a:latin typeface="Cambria Math" panose="02040503050406030204" pitchFamily="18" charset="0"/>
                        <a:ea typeface="宋体" panose="02010600030101010101" pitchFamily="2" charset="-122"/>
                      </a:rPr>
                      <m:t>,</m:t>
                    </m:r>
                    <m:sSub>
                      <m:sSubPr>
                        <m:ctrlPr>
                          <a:rPr lang="zh-CN" altLang="zh-CN" i="1" kern="100">
                            <a:latin typeface="Cambria Math" panose="02040503050406030204" pitchFamily="18" charset="0"/>
                            <a:ea typeface="宋体" panose="02010600030101010101" pitchFamily="2" charset="-122"/>
                          </a:rPr>
                        </m:ctrlPr>
                      </m:sSubPr>
                      <m:e>
                        <m:r>
                          <a:rPr lang="en-US" altLang="zh-CN" b="0" i="1" kern="100" smtClean="0">
                            <a:latin typeface="Cambria Math" panose="02040503050406030204" pitchFamily="18" charset="0"/>
                            <a:ea typeface="宋体" panose="02010600030101010101" pitchFamily="2" charset="-122"/>
                          </a:rPr>
                          <m:t>𝑥</m:t>
                        </m:r>
                      </m:e>
                      <m:sub>
                        <m:r>
                          <a:rPr lang="en-US" altLang="zh-CN" i="1" kern="100">
                            <a:latin typeface="Cambria Math" panose="02040503050406030204" pitchFamily="18" charset="0"/>
                            <a:ea typeface="宋体" panose="02010600030101010101" pitchFamily="2" charset="-122"/>
                          </a:rPr>
                          <m:t>2</m:t>
                        </m:r>
                      </m:sub>
                    </m:sSub>
                    <m:r>
                      <a:rPr lang="en-US" altLang="zh-CN" kern="100">
                        <a:latin typeface="Cambria Math" panose="02040503050406030204" pitchFamily="18" charset="0"/>
                        <a:ea typeface="宋体" panose="02010600030101010101" pitchFamily="2" charset="-122"/>
                      </a:rPr>
                      <m:t>,⋯,</m:t>
                    </m:r>
                    <m:sSub>
                      <m:sSubPr>
                        <m:ctrlPr>
                          <a:rPr lang="zh-CN" altLang="zh-CN" i="1" kern="100">
                            <a:latin typeface="Cambria Math" panose="02040503050406030204" pitchFamily="18" charset="0"/>
                            <a:ea typeface="宋体" panose="02010600030101010101" pitchFamily="2" charset="-122"/>
                          </a:rPr>
                        </m:ctrlPr>
                      </m:sSubPr>
                      <m:e>
                        <m:r>
                          <a:rPr lang="en-US" altLang="zh-CN" b="0" i="1" kern="100" smtClean="0">
                            <a:latin typeface="Cambria Math" panose="02040503050406030204" pitchFamily="18" charset="0"/>
                            <a:ea typeface="宋体" panose="02010600030101010101" pitchFamily="2" charset="-122"/>
                          </a:rPr>
                          <m:t>𝑥</m:t>
                        </m:r>
                      </m:e>
                      <m:sub>
                        <m:r>
                          <a:rPr lang="en-US" altLang="zh-CN" b="0" i="1" kern="100" smtClean="0">
                            <a:latin typeface="Cambria Math" panose="02040503050406030204" pitchFamily="18" charset="0"/>
                            <a:ea typeface="宋体" panose="02010600030101010101" pitchFamily="2" charset="-122"/>
                          </a:rPr>
                          <m:t>𝐷</m:t>
                        </m:r>
                      </m:sub>
                    </m:sSub>
                  </m:oMath>
                </a14:m>
                <a:r>
                  <a:rPr lang="zh-CN" altLang="zh-CN" kern="100" dirty="0">
                    <a:latin typeface="Times New Roman" panose="02020603050405020304" pitchFamily="18" charset="0"/>
                    <a:ea typeface="宋体" panose="02010600030101010101" pitchFamily="2" charset="-122"/>
                  </a:rPr>
                  <a:t>的联合概率等于每个单独属性概率的乘积。</a:t>
                </a:r>
                <a:endParaRPr lang="en-US" altLang="zh-CN" kern="100" dirty="0">
                  <a:latin typeface="Times New Roman" panose="02020603050405020304" pitchFamily="18" charset="0"/>
                  <a:ea typeface="宋体" panose="02010600030101010101" pitchFamily="2" charset="-122"/>
                </a:endParaRPr>
              </a:p>
              <a:p>
                <a:pPr marL="0" indent="0">
                  <a:buNone/>
                </a:pPr>
                <a:endParaRPr lang="en-US" altLang="zh-CN" kern="100" dirty="0">
                  <a:latin typeface="Times New Roman" panose="02020603050405020304" pitchFamily="18" charset="0"/>
                  <a:ea typeface="宋体" panose="02010600030101010101" pitchFamily="2" charset="-122"/>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sz="2400" i="1" kern="100">
                              <a:latin typeface="Cambria Math" panose="02040503050406030204" pitchFamily="18" charset="0"/>
                              <a:ea typeface="Cambria Math" panose="02040503050406030204" pitchFamily="18" charset="0"/>
                            </a:rPr>
                          </m:ctrlPr>
                        </m:sSubPr>
                        <m:e>
                          <m:r>
                            <a:rPr lang="en-US" altLang="zh-CN" sz="2400" i="1" kern="100">
                              <a:latin typeface="Cambria Math" panose="02040503050406030204"/>
                              <a:ea typeface="Cambria Math" panose="02040503050406030204" pitchFamily="18" charset="0"/>
                            </a:rPr>
                            <m:t>𝑐</m:t>
                          </m:r>
                        </m:e>
                        <m:sub>
                          <m:r>
                            <a:rPr lang="en-US" altLang="zh-CN" sz="2400" i="1" kern="100">
                              <a:latin typeface="Cambria Math" panose="02040503050406030204" pitchFamily="18" charset="0"/>
                              <a:ea typeface="宋体" panose="02010600030101010101" pitchFamily="2" charset="-122"/>
                            </a:rPr>
                            <m:t>𝑀𝐴𝑃</m:t>
                          </m:r>
                        </m:sub>
                      </m:sSub>
                      <m:r>
                        <a:rPr lang="en-US" altLang="zh-CN" sz="2400" i="1" kern="100">
                          <a:latin typeface="Cambria Math" panose="02040503050406030204" pitchFamily="18" charset="0"/>
                          <a:ea typeface="宋体" panose="02010600030101010101" pitchFamily="2" charset="-122"/>
                        </a:rPr>
                        <m:t>=</m:t>
                      </m:r>
                      <m:sSub>
                        <m:sSubPr>
                          <m:ctrlPr>
                            <a:rPr lang="zh-CN" altLang="zh-CN" sz="2400" i="1" kern="100">
                              <a:latin typeface="Cambria Math" panose="02040503050406030204" pitchFamily="18" charset="0"/>
                              <a:ea typeface="Cambria Math" panose="02040503050406030204" pitchFamily="18" charset="0"/>
                            </a:rPr>
                          </m:ctrlPr>
                        </m:sSubPr>
                        <m:e>
                          <m:r>
                            <a:rPr lang="en-US" altLang="zh-CN" sz="2400" i="1" kern="100">
                              <a:latin typeface="Cambria Math" panose="02040503050406030204" pitchFamily="18" charset="0"/>
                              <a:ea typeface="宋体" panose="02010600030101010101" pitchFamily="2" charset="-122"/>
                            </a:rPr>
                            <m:t>𝑎𝑟𝑔𝑚𝑎𝑥</m:t>
                          </m:r>
                        </m:e>
                        <m:sub>
                          <m:sSub>
                            <m:sSubPr>
                              <m:ctrlPr>
                                <a:rPr lang="en-US" altLang="zh-CN" sz="2400" b="0" i="1" kern="100" smtClean="0">
                                  <a:latin typeface="Cambria Math" panose="02040503050406030204" pitchFamily="18" charset="0"/>
                                  <a:ea typeface="宋体" panose="02010600030101010101" pitchFamily="2" charset="-122"/>
                                </a:rPr>
                              </m:ctrlPr>
                            </m:sSubPr>
                            <m:e>
                              <m:r>
                                <a:rPr lang="en-US" altLang="zh-CN" sz="2400" i="1" kern="100">
                                  <a:latin typeface="Cambria Math" panose="02040503050406030204"/>
                                  <a:ea typeface="宋体" panose="02010600030101010101" pitchFamily="2" charset="-122"/>
                                </a:rPr>
                                <m:t>𝑐</m:t>
                              </m:r>
                            </m:e>
                            <m:sub>
                              <m:r>
                                <a:rPr lang="en-US" altLang="zh-CN" sz="2400" b="0" i="1" kern="100" smtClean="0">
                                  <a:latin typeface="Cambria Math" panose="02040503050406030204" pitchFamily="18" charset="0"/>
                                  <a:ea typeface="宋体" panose="02010600030101010101" pitchFamily="2" charset="-122"/>
                                </a:rPr>
                                <m:t>𝑘</m:t>
                              </m:r>
                            </m:sub>
                          </m:sSub>
                          <m:r>
                            <a:rPr lang="en-US" altLang="zh-CN" sz="2400" i="1" kern="100">
                              <a:latin typeface="Cambria Math" panose="02040503050406030204" pitchFamily="18" charset="0"/>
                              <a:ea typeface="宋体" panose="02010600030101010101" pitchFamily="2" charset="-122"/>
                            </a:rPr>
                            <m:t>∈</m:t>
                          </m:r>
                          <m:r>
                            <a:rPr lang="en-US" altLang="zh-CN" sz="2400" i="1" kern="100">
                              <a:latin typeface="Cambria Math" panose="02040503050406030204"/>
                              <a:ea typeface="宋体" panose="02010600030101010101" pitchFamily="2" charset="-122"/>
                            </a:rPr>
                            <m:t>𝐶</m:t>
                          </m:r>
                        </m:sub>
                      </m:sSub>
                      <m:r>
                        <a:rPr lang="en-US" altLang="zh-CN" sz="2400" i="1" kern="100">
                          <a:latin typeface="Cambria Math" panose="02040503050406030204" pitchFamily="18" charset="0"/>
                          <a:ea typeface="宋体" panose="02010600030101010101" pitchFamily="2" charset="-122"/>
                        </a:rPr>
                        <m:t>𝑃</m:t>
                      </m:r>
                      <m:d>
                        <m:dPr>
                          <m:ctrlPr>
                            <a:rPr lang="zh-CN" altLang="zh-CN" sz="2400" i="1" kern="100">
                              <a:latin typeface="Cambria Math" panose="02040503050406030204" pitchFamily="18" charset="0"/>
                              <a:ea typeface="Cambria Math" panose="02040503050406030204" pitchFamily="18" charset="0"/>
                            </a:rPr>
                          </m:ctrlPr>
                        </m:dPr>
                        <m:e>
                          <m:r>
                            <a:rPr lang="en-US" altLang="zh-CN" sz="2400" i="1" kern="100">
                              <a:latin typeface="Cambria Math" panose="02040503050406030204"/>
                              <a:ea typeface="Cambria Math" panose="02040503050406030204" pitchFamily="18" charset="0"/>
                            </a:rPr>
                            <m:t>𝑥</m:t>
                          </m:r>
                          <m:r>
                            <a:rPr lang="en-US" altLang="zh-CN" sz="2400" i="1" kern="100">
                              <a:latin typeface="Cambria Math" panose="02040503050406030204" pitchFamily="18" charset="0"/>
                              <a:ea typeface="宋体" panose="02010600030101010101" pitchFamily="2" charset="-122"/>
                            </a:rPr>
                            <m:t>|</m:t>
                          </m:r>
                          <m:sSub>
                            <m:sSubPr>
                              <m:ctrlPr>
                                <a:rPr lang="en-US" altLang="zh-CN" sz="2400" b="0" i="1" kern="100" smtClean="0">
                                  <a:latin typeface="Cambria Math" panose="02040503050406030204" pitchFamily="18" charset="0"/>
                                  <a:ea typeface="宋体" panose="02010600030101010101" pitchFamily="2" charset="-122"/>
                                </a:rPr>
                              </m:ctrlPr>
                            </m:sSubPr>
                            <m:e>
                              <m:r>
                                <a:rPr lang="en-US" altLang="zh-CN" sz="2400" i="1" kern="100">
                                  <a:latin typeface="Cambria Math" panose="02040503050406030204"/>
                                  <a:ea typeface="宋体" panose="02010600030101010101" pitchFamily="2" charset="-122"/>
                                </a:rPr>
                                <m:t>𝑐</m:t>
                              </m:r>
                            </m:e>
                            <m:sub>
                              <m:r>
                                <a:rPr lang="en-US" altLang="zh-CN" sz="2400" b="0" i="1" kern="100" smtClean="0">
                                  <a:latin typeface="Cambria Math" panose="02040503050406030204" pitchFamily="18" charset="0"/>
                                  <a:ea typeface="宋体" panose="02010600030101010101" pitchFamily="2" charset="-122"/>
                                </a:rPr>
                                <m:t>𝑘</m:t>
                              </m:r>
                            </m:sub>
                          </m:sSub>
                        </m:e>
                      </m:d>
                      <m:r>
                        <a:rPr lang="en-US" altLang="zh-CN" sz="2400" i="1" kern="100">
                          <a:latin typeface="Cambria Math" panose="02040503050406030204" pitchFamily="18" charset="0"/>
                          <a:ea typeface="宋体" panose="02010600030101010101" pitchFamily="2" charset="-122"/>
                        </a:rPr>
                        <m:t>𝑃</m:t>
                      </m:r>
                      <m:d>
                        <m:dPr>
                          <m:ctrlPr>
                            <a:rPr lang="zh-CN" altLang="zh-CN" sz="2400" i="1" kern="100">
                              <a:latin typeface="Cambria Math" panose="02040503050406030204" pitchFamily="18" charset="0"/>
                              <a:ea typeface="Cambria Math" panose="02040503050406030204" pitchFamily="18" charset="0"/>
                            </a:rPr>
                          </m:ctrlPr>
                        </m:dPr>
                        <m:e>
                          <m:sSub>
                            <m:sSubPr>
                              <m:ctrlPr>
                                <a:rPr lang="en-US" altLang="zh-CN" sz="2400" b="0" i="1" kern="100" smtClean="0">
                                  <a:latin typeface="Cambria Math" panose="02040503050406030204" pitchFamily="18" charset="0"/>
                                  <a:ea typeface="Cambria Math" panose="02040503050406030204" pitchFamily="18" charset="0"/>
                                </a:rPr>
                              </m:ctrlPr>
                            </m:sSubPr>
                            <m:e>
                              <m:r>
                                <a:rPr lang="en-US" altLang="zh-CN" sz="2400" i="1" kern="100">
                                  <a:latin typeface="Cambria Math" panose="02040503050406030204"/>
                                  <a:ea typeface="Cambria Math" panose="02040503050406030204" pitchFamily="18" charset="0"/>
                                </a:rPr>
                                <m:t>𝑐</m:t>
                              </m:r>
                            </m:e>
                            <m:sub>
                              <m:r>
                                <a:rPr lang="en-US" altLang="zh-CN" sz="2400" b="0" i="1" kern="100" smtClean="0">
                                  <a:latin typeface="Cambria Math" panose="02040503050406030204" pitchFamily="18" charset="0"/>
                                  <a:ea typeface="Cambria Math" panose="02040503050406030204" pitchFamily="18" charset="0"/>
                                </a:rPr>
                                <m:t>𝑘</m:t>
                              </m:r>
                            </m:sub>
                          </m:sSub>
                        </m:e>
                      </m:d>
                    </m:oMath>
                  </m:oMathPara>
                </a14:m>
                <a:endParaRPr lang="en-US" altLang="zh-CN" sz="2400" dirty="0"/>
              </a:p>
              <a:p>
                <a:pPr marL="0" indent="0">
                  <a:buNone/>
                </a:pPr>
                <a:endParaRPr lang="en-US" altLang="zh-CN" sz="2400" dirty="0"/>
              </a:p>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𝑘</m:t>
                              </m:r>
                            </m:sub>
                          </m:sSub>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𝑑</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𝐷</m:t>
                          </m:r>
                        </m:sup>
                        <m:e>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𝑑</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e>
                      </m:nary>
                    </m:oMath>
                  </m:oMathPara>
                </a14:m>
                <a:endParaRPr lang="en-US" altLang="zh-CN" sz="2400" dirty="0"/>
              </a:p>
              <a:p>
                <a:pPr marL="0" indent="0">
                  <a:buNone/>
                </a:pPr>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zh-CN" altLang="zh-CN" sz="2400" i="1" kern="100">
                              <a:latin typeface="Cambria Math" panose="02040503050406030204" pitchFamily="18" charset="0"/>
                              <a:ea typeface="Cambria Math" panose="02040503050406030204" pitchFamily="18" charset="0"/>
                            </a:rPr>
                          </m:ctrlPr>
                        </m:sSubPr>
                        <m:e>
                          <m:r>
                            <a:rPr lang="en-US" altLang="zh-CN" sz="2400" i="1" kern="100">
                              <a:latin typeface="Cambria Math" panose="02040503050406030204"/>
                              <a:ea typeface="Cambria Math" panose="02040503050406030204" pitchFamily="18" charset="0"/>
                            </a:rPr>
                            <m:t>𝑐</m:t>
                          </m:r>
                        </m:e>
                        <m:sub>
                          <m:r>
                            <a:rPr lang="en-US" altLang="zh-CN" sz="2400" i="1" kern="100">
                              <a:latin typeface="Cambria Math" panose="02040503050406030204" pitchFamily="18" charset="0"/>
                              <a:ea typeface="宋体" panose="02010600030101010101" pitchFamily="2" charset="-122"/>
                            </a:rPr>
                            <m:t>𝑀𝐴𝑃</m:t>
                          </m:r>
                        </m:sub>
                      </m:sSub>
                      <m:r>
                        <a:rPr lang="en-US" altLang="zh-CN" sz="2400" i="1" kern="100">
                          <a:latin typeface="Cambria Math" panose="02040503050406030204" pitchFamily="18" charset="0"/>
                          <a:ea typeface="宋体" panose="02010600030101010101" pitchFamily="2" charset="-122"/>
                        </a:rPr>
                        <m:t>=</m:t>
                      </m:r>
                      <m:sSub>
                        <m:sSubPr>
                          <m:ctrlPr>
                            <a:rPr lang="zh-CN" altLang="zh-CN" sz="2400" i="1" kern="100">
                              <a:latin typeface="Cambria Math" panose="02040503050406030204" pitchFamily="18" charset="0"/>
                              <a:ea typeface="Cambria Math" panose="02040503050406030204" pitchFamily="18" charset="0"/>
                            </a:rPr>
                          </m:ctrlPr>
                        </m:sSubPr>
                        <m:e>
                          <m:r>
                            <a:rPr lang="en-US" altLang="zh-CN" sz="2400" i="1" kern="100">
                              <a:latin typeface="Cambria Math" panose="02040503050406030204" pitchFamily="18" charset="0"/>
                              <a:ea typeface="宋体" panose="02010600030101010101" pitchFamily="2" charset="-122"/>
                            </a:rPr>
                            <m:t>𝑎𝑟𝑔𝑚𝑎𝑥</m:t>
                          </m:r>
                        </m:e>
                        <m:sub>
                          <m:sSub>
                            <m:sSubPr>
                              <m:ctrlPr>
                                <a:rPr lang="en-US" altLang="zh-CN" sz="2400" b="0" i="1" kern="100" smtClean="0">
                                  <a:latin typeface="Cambria Math" panose="02040503050406030204" pitchFamily="18" charset="0"/>
                                  <a:ea typeface="宋体" panose="02010600030101010101" pitchFamily="2" charset="-122"/>
                                </a:rPr>
                              </m:ctrlPr>
                            </m:sSubPr>
                            <m:e>
                              <m:r>
                                <a:rPr lang="en-US" altLang="zh-CN" sz="2400" i="1" kern="100">
                                  <a:latin typeface="Cambria Math" panose="02040503050406030204"/>
                                  <a:ea typeface="宋体" panose="02010600030101010101" pitchFamily="2" charset="-122"/>
                                </a:rPr>
                                <m:t>𝑐</m:t>
                              </m:r>
                            </m:e>
                            <m:sub>
                              <m:r>
                                <a:rPr lang="en-US" altLang="zh-CN" sz="2400" b="0" i="1" kern="100" smtClean="0">
                                  <a:latin typeface="Cambria Math" panose="02040503050406030204" pitchFamily="18" charset="0"/>
                                  <a:ea typeface="宋体" panose="02010600030101010101" pitchFamily="2" charset="-122"/>
                                </a:rPr>
                                <m:t>𝑘</m:t>
                              </m:r>
                            </m:sub>
                          </m:sSub>
                          <m:r>
                            <a:rPr lang="en-US" altLang="zh-CN" sz="2400" i="1" kern="100">
                              <a:latin typeface="Cambria Math" panose="02040503050406030204" pitchFamily="18" charset="0"/>
                              <a:ea typeface="宋体" panose="02010600030101010101" pitchFamily="2" charset="-122"/>
                            </a:rPr>
                            <m:t>∈</m:t>
                          </m:r>
                          <m:r>
                            <a:rPr lang="en-US" altLang="zh-CN" sz="2400" i="1" kern="100">
                              <a:latin typeface="Cambria Math" panose="02040503050406030204"/>
                              <a:ea typeface="宋体" panose="02010600030101010101" pitchFamily="2" charset="-122"/>
                            </a:rPr>
                            <m:t>𝐶</m:t>
                          </m:r>
                        </m:sub>
                      </m:sSub>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𝑑</m:t>
                          </m:r>
                          <m:r>
                            <a:rPr lang="en-US" altLang="zh-CN" sz="2400" i="1">
                              <a:latin typeface="Cambria Math" panose="02040503050406030204" pitchFamily="18" charset="0"/>
                            </a:rPr>
                            <m:t>=</m:t>
                          </m:r>
                          <m:r>
                            <a:rPr lang="en-US" altLang="zh-CN" sz="2400" i="1">
                              <a:latin typeface="Cambria Math" panose="02040503050406030204" pitchFamily="18" charset="0"/>
                            </a:rPr>
                            <m:t>1</m:t>
                          </m:r>
                        </m:sub>
                        <m:sup>
                          <m:r>
                            <a:rPr lang="en-US" altLang="zh-CN" sz="2400" i="1">
                              <a:latin typeface="Cambria Math" panose="02040503050406030204" pitchFamily="18" charset="0"/>
                            </a:rPr>
                            <m:t>𝐷</m:t>
                          </m:r>
                        </m:sup>
                        <m:e>
                          <m:r>
                            <a:rPr lang="en-US" altLang="zh-CN" sz="2400" i="1">
                              <a:latin typeface="Cambria Math" panose="02040503050406030204" pitchFamily="18" charset="0"/>
                            </a:rPr>
                            <m:t>𝑃</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𝑑</m:t>
                              </m:r>
                            </m:sub>
                          </m:sSub>
                          <m:r>
                            <a:rPr lang="en-US" altLang="zh-CN" sz="2400" i="1">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b="0" i="1" smtClean="0">
                                  <a:latin typeface="Cambria Math" panose="02040503050406030204" pitchFamily="18" charset="0"/>
                                </a:rPr>
                                <m:t>𝑘</m:t>
                              </m:r>
                            </m:sub>
                          </m:sSub>
                          <m:r>
                            <a:rPr lang="en-US" altLang="zh-CN" sz="2400" i="1">
                              <a:latin typeface="Cambria Math" panose="02040503050406030204" pitchFamily="18" charset="0"/>
                            </a:rPr>
                            <m:t>)</m:t>
                          </m:r>
                        </m:e>
                      </m:nary>
                      <m:r>
                        <a:rPr lang="en-US" altLang="zh-CN" sz="2400" i="1" kern="100">
                          <a:latin typeface="Cambria Math" panose="02040503050406030204" pitchFamily="18" charset="0"/>
                          <a:ea typeface="宋体" panose="02010600030101010101" pitchFamily="2" charset="-122"/>
                        </a:rPr>
                        <m:t>𝑃</m:t>
                      </m:r>
                      <m:d>
                        <m:dPr>
                          <m:ctrlPr>
                            <a:rPr lang="zh-CN" altLang="zh-CN" sz="2400" i="1" kern="100">
                              <a:latin typeface="Cambria Math" panose="02040503050406030204" pitchFamily="18" charset="0"/>
                              <a:ea typeface="Cambria Math" panose="02040503050406030204" pitchFamily="18" charset="0"/>
                            </a:rPr>
                          </m:ctrlPr>
                        </m:dPr>
                        <m:e>
                          <m:sSub>
                            <m:sSubPr>
                              <m:ctrlPr>
                                <a:rPr lang="en-US" altLang="zh-CN" sz="2400" b="0" i="1" kern="100" smtClean="0">
                                  <a:latin typeface="Cambria Math" panose="02040503050406030204" pitchFamily="18" charset="0"/>
                                  <a:ea typeface="Cambria Math" panose="02040503050406030204" pitchFamily="18" charset="0"/>
                                </a:rPr>
                              </m:ctrlPr>
                            </m:sSubPr>
                            <m:e>
                              <m:r>
                                <a:rPr lang="en-US" altLang="zh-CN" sz="2400" i="1" kern="100">
                                  <a:latin typeface="Cambria Math" panose="02040503050406030204"/>
                                  <a:ea typeface="Cambria Math" panose="02040503050406030204" pitchFamily="18" charset="0"/>
                                </a:rPr>
                                <m:t>𝑐</m:t>
                              </m:r>
                            </m:e>
                            <m:sub>
                              <m:r>
                                <a:rPr lang="en-US" altLang="zh-CN" sz="2400" b="0" i="1" kern="100" smtClean="0">
                                  <a:latin typeface="Cambria Math" panose="02040503050406030204" pitchFamily="18" charset="0"/>
                                  <a:ea typeface="Cambria Math" panose="02040503050406030204" pitchFamily="18" charset="0"/>
                                </a:rPr>
                                <m:t>𝑘</m:t>
                              </m:r>
                            </m:sub>
                          </m:sSub>
                        </m:e>
                      </m:d>
                    </m:oMath>
                  </m:oMathPara>
                </a14:m>
                <a:endParaRPr lang="en-US" altLang="zh-CN" sz="2400" dirty="0"/>
              </a:p>
            </p:txBody>
          </p:sp>
        </mc:Choice>
        <mc:Fallback>
          <p:sp>
            <p:nvSpPr>
              <p:cNvPr id="5" name="内容占位符 4"/>
              <p:cNvSpPr>
                <a:spLocks noRot="1" noChangeAspect="1" noMove="1" noResize="1" noEditPoints="1" noAdjustHandles="1" noChangeArrowheads="1" noChangeShapeType="1" noTextEdit="1"/>
              </p:cNvSpPr>
              <p:nvPr>
                <p:ph idx="1"/>
              </p:nvPr>
            </p:nvSpPr>
            <p:spPr>
              <a:blipFill rotWithShape="1">
                <a:blip r:embed="rId1"/>
                <a:stretch>
                  <a:fillRect t="-88" b="7"/>
                </a:stretch>
              </a:blipFill>
            </p:spPr>
            <p:txBody>
              <a:bodyPr/>
              <a:lstStyle/>
              <a:p>
                <a:r>
                  <a:rPr lang="zh-CN" altLang="en-US">
                    <a:noFill/>
                  </a:rPr>
                  <a:t> </a:t>
                </a:r>
              </a:p>
            </p:txBody>
          </p:sp>
        </mc:Fallback>
      </mc:AlternateContent>
      <p:sp>
        <p:nvSpPr>
          <p:cNvPr id="9" name="标题 8"/>
          <p:cNvSpPr>
            <a:spLocks noGrp="1"/>
          </p:cNvSpPr>
          <p:nvPr>
            <p:ph type="title"/>
          </p:nvPr>
        </p:nvSpPr>
        <p:spPr/>
        <p:txBody>
          <a:bodyPr/>
          <a:lstStyle/>
          <a:p>
            <a:r>
              <a:rPr lang="zh-CN" altLang="en-US" dirty="0"/>
              <a:t>朴素贝叶斯理论</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 name="内容占位符 4"/>
              <p:cNvSpPr>
                <a:spLocks noGrp="1"/>
              </p:cNvSpPr>
              <p:nvPr>
                <p:ph idx="1"/>
              </p:nvPr>
            </p:nvSpPr>
            <p:spPr/>
            <p:txBody>
              <a:bodyPr>
                <a:normAutofit/>
              </a:bodyPr>
              <a:lstStyle/>
              <a:p>
                <a:pPr marL="0" indent="0">
                  <a:buNone/>
                </a:pPr>
                <a14:m>
                  <m:oMath xmlns:m="http://schemas.openxmlformats.org/officeDocument/2006/math">
                    <m:r>
                      <a:rPr lang="en-US" altLang="zh-CN" i="1" smtClean="0">
                        <a:solidFill>
                          <a:srgbClr val="FF0000"/>
                        </a:solidFill>
                        <a:latin typeface="Cambria Math" panose="02040503050406030204" pitchFamily="18" charset="0"/>
                      </a:rPr>
                      <m:t>𝑃</m:t>
                    </m:r>
                    <m:r>
                      <a:rPr lang="en-US" altLang="zh-CN" i="1" smtClean="0">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𝑑</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𝑐</m:t>
                        </m:r>
                      </m:e>
                      <m:sub>
                        <m:r>
                          <a:rPr lang="en-US" altLang="zh-CN" i="1">
                            <a:solidFill>
                              <a:srgbClr val="FF0000"/>
                            </a:solidFill>
                            <a:latin typeface="Cambria Math" panose="02040503050406030204" pitchFamily="18" charset="0"/>
                          </a:rPr>
                          <m:t>𝑘</m:t>
                        </m:r>
                      </m:sub>
                    </m:sSub>
                    <m:r>
                      <a:rPr lang="en-US" altLang="zh-CN" b="0" i="1" smtClean="0">
                        <a:solidFill>
                          <a:srgbClr val="FF0000"/>
                        </a:solidFill>
                        <a:latin typeface="Cambria Math" panose="02040503050406030204" pitchFamily="18" charset="0"/>
                      </a:rPr>
                      <m:t>)</m:t>
                    </m:r>
                    <m:r>
                      <a:rPr lang="zh-CN" altLang="en-US" i="1">
                        <a:solidFill>
                          <a:srgbClr val="FF0000"/>
                        </a:solidFill>
                        <a:latin typeface="Cambria Math" panose="02040503050406030204" pitchFamily="18" charset="0"/>
                      </a:rPr>
                      <m:t>怎么</m:t>
                    </m:r>
                  </m:oMath>
                </a14:m>
                <a:r>
                  <a:rPr lang="zh-CN" altLang="en-US" dirty="0">
                    <a:solidFill>
                      <a:srgbClr val="FF0000"/>
                    </a:solidFill>
                  </a:rPr>
                  <a:t>算？</a:t>
                </a:r>
                <a:endParaRPr lang="en-US" altLang="zh-CN" dirty="0">
                  <a:solidFill>
                    <a:srgbClr val="FF0000"/>
                  </a:solidFill>
                </a:endParaRPr>
              </a:p>
              <a:p>
                <a:r>
                  <a:rPr lang="zh-CN" altLang="en-US" dirty="0"/>
                  <a:t>如果属性</a:t>
                </a:r>
                <a:r>
                  <a:rPr lang="en-US" altLang="zh-CN" dirty="0"/>
                  <a:t>d</a:t>
                </a:r>
                <a:r>
                  <a:rPr lang="zh-CN" altLang="en-US" dirty="0"/>
                  <a:t>是离散的。训练集中属于类别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𝑐</m:t>
                        </m:r>
                      </m:e>
                      <m:sub>
                        <m:r>
                          <a:rPr lang="en-US" altLang="zh-CN" i="1" dirty="0" smtClean="0">
                            <a:latin typeface="Cambria Math" panose="02040503050406030204" pitchFamily="18" charset="0"/>
                          </a:rPr>
                          <m:t>𝑘</m:t>
                        </m:r>
                      </m:sub>
                    </m:sSub>
                  </m:oMath>
                </a14:m>
                <a:r>
                  <a:rPr lang="zh-CN" altLang="en-US" dirty="0"/>
                  <a:t>的样本有</a:t>
                </a:r>
                <a:r>
                  <a:rPr lang="en-US" altLang="zh-CN" dirty="0"/>
                  <a:t>m</a:t>
                </a:r>
                <a:r>
                  <a:rPr lang="zh-CN" altLang="en-US" dirty="0"/>
                  <a:t>个，且其中</a:t>
                </a:r>
                <a:r>
                  <a:rPr lang="en-US" altLang="zh-CN" dirty="0"/>
                  <a:t>m</a:t>
                </a:r>
                <a:r>
                  <a:rPr lang="zh-CN" altLang="en-US" dirty="0"/>
                  <a:t>个样本中属性</a:t>
                </a:r>
                <a:r>
                  <a:rPr lang="en-US" altLang="zh-CN" dirty="0"/>
                  <a:t>d</a:t>
                </a:r>
                <a:r>
                  <a:rPr lang="zh-CN" altLang="en-US" dirty="0"/>
                  <a:t>的值为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𝑑</m:t>
                        </m:r>
                      </m:sub>
                    </m:sSub>
                    <m:r>
                      <a:rPr lang="zh-CN" altLang="en-US" i="1">
                        <a:latin typeface="Cambria Math" panose="02040503050406030204" pitchFamily="18" charset="0"/>
                      </a:rPr>
                      <m:t>的</m:t>
                    </m:r>
                  </m:oMath>
                </a14:m>
                <a:r>
                  <a:rPr lang="zh-CN" altLang="en-US" dirty="0"/>
                  <a:t>样本有</a:t>
                </a:r>
                <a:r>
                  <a:rPr lang="en-US" altLang="zh-CN" dirty="0"/>
                  <a:t>n</a:t>
                </a:r>
                <a:r>
                  <a:rPr lang="zh-CN" altLang="en-US" dirty="0"/>
                  <a:t>个，则</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𝑑</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en-US" altLang="zh-CN"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𝑚</m:t>
                          </m:r>
                        </m:den>
                      </m:f>
                    </m:oMath>
                  </m:oMathPara>
                </a14:m>
                <a:endParaRPr lang="en-US" altLang="zh-CN" dirty="0"/>
              </a:p>
              <a:p>
                <a:pPr marL="0" indent="0">
                  <a:buNone/>
                </a:pPr>
                <a:endParaRPr lang="en-US" altLang="zh-CN" dirty="0"/>
              </a:p>
              <a:p>
                <a:r>
                  <a:rPr lang="zh-CN" altLang="en-US" dirty="0"/>
                  <a:t>如果属性</a:t>
                </a:r>
                <a:r>
                  <a:rPr lang="en-US" altLang="zh-CN" dirty="0"/>
                  <a:t>d</a:t>
                </a:r>
                <a:r>
                  <a:rPr lang="zh-CN" altLang="en-US" dirty="0"/>
                  <a:t>是连续的。通常假设其分布为高斯分布，即</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𝑑</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oMath>
                  </m:oMathPara>
                </a14:m>
                <a:endParaRPr lang="en-US" altLang="zh-CN" dirty="0"/>
              </a:p>
              <a:p>
                <a:pPr marL="0" indent="0">
                  <a:buNone/>
                </a:pPr>
                <a:r>
                  <a:rPr lang="zh-CN" altLang="en-US" dirty="0"/>
                  <a:t>其中，</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𝜎</m:t>
                        </m:r>
                      </m:e>
                      <m:sub>
                        <m:r>
                          <a:rPr lang="en-US" altLang="zh-CN" i="1">
                            <a:latin typeface="Cambria Math" panose="02040503050406030204" pitchFamily="18" charset="0"/>
                          </a:rPr>
                          <m:t>𝑘</m:t>
                        </m:r>
                      </m:sub>
                      <m:sup>
                        <m:r>
                          <a:rPr lang="en-US" altLang="zh-CN" i="1">
                            <a:latin typeface="Cambria Math" panose="02040503050406030204" pitchFamily="18" charset="0"/>
                          </a:rPr>
                          <m:t>2</m:t>
                        </m:r>
                      </m:sup>
                    </m:sSubSup>
                  </m:oMath>
                </a14:m>
                <a:r>
                  <a:rPr lang="zh-CN" altLang="en-US" dirty="0"/>
                  <a:t>表示属于类</a:t>
                </a:r>
                <a14:m>
                  <m:oMath xmlns:m="http://schemas.openxmlformats.org/officeDocument/2006/math">
                    <m:r>
                      <a:rPr lang="en-US" altLang="zh-CN" b="0" i="1" smtClean="0">
                        <a:latin typeface="Cambria Math" panose="02040503050406030204" pitchFamily="18" charset="0"/>
                      </a:rPr>
                      <m:t>𝑘</m:t>
                    </m:r>
                  </m:oMath>
                </a14:m>
                <a:r>
                  <a:rPr lang="zh-CN" altLang="en-US" dirty="0"/>
                  <a:t>的数据在属性</a:t>
                </a:r>
                <a14:m>
                  <m:oMath xmlns:m="http://schemas.openxmlformats.org/officeDocument/2006/math">
                    <m:r>
                      <a:rPr lang="en-US" altLang="zh-CN" i="1" dirty="0" smtClean="0">
                        <a:latin typeface="Cambria Math" panose="02040503050406030204" pitchFamily="18" charset="0"/>
                      </a:rPr>
                      <m:t>𝑑</m:t>
                    </m:r>
                  </m:oMath>
                </a14:m>
                <a:r>
                  <a:rPr lang="zh-CN" altLang="en-US" dirty="0"/>
                  <a:t>下的均值和方差。</a:t>
                </a:r>
                <a:endParaRPr lang="en-US" altLang="zh-CN" dirty="0"/>
              </a:p>
            </p:txBody>
          </p:sp>
        </mc:Choice>
        <mc:Fallback>
          <p:sp>
            <p:nvSpPr>
              <p:cNvPr id="5" name="内容占位符 4"/>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
        <p:nvSpPr>
          <p:cNvPr id="9" name="标题 8"/>
          <p:cNvSpPr>
            <a:spLocks noGrp="1"/>
          </p:cNvSpPr>
          <p:nvPr>
            <p:ph type="title"/>
          </p:nvPr>
        </p:nvSpPr>
        <p:spPr/>
        <p:txBody>
          <a:bodyPr/>
          <a:lstStyle/>
          <a:p>
            <a:r>
              <a:rPr lang="zh-CN" altLang="en-US" dirty="0"/>
              <a:t>朴素贝叶斯理论</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内容占位符 4"/>
          <p:cNvSpPr>
            <a:spLocks noGrp="1"/>
          </p:cNvSpPr>
          <p:nvPr>
            <p:ph idx="1"/>
          </p:nvPr>
        </p:nvSpPr>
        <p:spPr/>
        <p:txBody>
          <a:bodyPr/>
          <a:lstStyle/>
          <a:p>
            <a:r>
              <a:rPr lang="zh-CN" altLang="en-US" kern="100" dirty="0">
                <a:latin typeface="Times New Roman" panose="02020603050405020304" pitchFamily="18" charset="0"/>
                <a:ea typeface="宋体" panose="02010600030101010101" pitchFamily="2" charset="-122"/>
              </a:rPr>
              <a:t>优点：计算简单、有稳定的分类效率</a:t>
            </a:r>
            <a:endParaRPr lang="en-US" altLang="zh-CN" kern="100" dirty="0">
              <a:latin typeface="Times New Roman" panose="02020603050405020304" pitchFamily="18" charset="0"/>
              <a:ea typeface="宋体" panose="02010600030101010101" pitchFamily="2" charset="-122"/>
            </a:endParaRPr>
          </a:p>
          <a:p>
            <a:r>
              <a:rPr lang="zh-CN" altLang="en-US" kern="100" dirty="0">
                <a:latin typeface="Times New Roman" panose="02020603050405020304" pitchFamily="18" charset="0"/>
                <a:ea typeface="宋体" panose="02010600030101010101" pitchFamily="2" charset="-122"/>
              </a:rPr>
              <a:t>缺点：</a:t>
            </a:r>
            <a:endParaRPr lang="en-US" altLang="zh-CN" kern="100" dirty="0">
              <a:latin typeface="Times New Roman" panose="02020603050405020304" pitchFamily="18" charset="0"/>
              <a:ea typeface="宋体" panose="02010600030101010101" pitchFamily="2" charset="-122"/>
            </a:endParaRPr>
          </a:p>
          <a:p>
            <a:pPr lvl="1"/>
            <a:r>
              <a:rPr lang="zh-CN" altLang="en-US" b="1" kern="100" dirty="0">
                <a:latin typeface="Times New Roman" panose="02020603050405020304" pitchFamily="18" charset="0"/>
                <a:ea typeface="宋体" panose="02010600030101010101" pitchFamily="2" charset="-122"/>
              </a:rPr>
              <a:t>需要估计类别的先验概率</a:t>
            </a:r>
            <a:r>
              <a:rPr lang="zh-CN" altLang="en-US" kern="100" dirty="0">
                <a:latin typeface="Times New Roman" panose="02020603050405020304" pitchFamily="18" charset="0"/>
                <a:ea typeface="宋体" panose="02010600030101010101" pitchFamily="2" charset="-122"/>
              </a:rPr>
              <a:t>，且先验概率很多时候取决于假设，假设的模型可以有很多种，因此在某些时候会由于假设的先验模型不准确导致预测效果不佳。（通过目标值在训练数据中的频率来估计）。</a:t>
            </a:r>
            <a:endParaRPr lang="en-US" altLang="zh-CN" kern="100" dirty="0">
              <a:latin typeface="Times New Roman" panose="02020603050405020304" pitchFamily="18" charset="0"/>
              <a:ea typeface="宋体" panose="02010600030101010101" pitchFamily="2" charset="-122"/>
            </a:endParaRPr>
          </a:p>
          <a:p>
            <a:pPr lvl="1"/>
            <a:r>
              <a:rPr lang="zh-CN" altLang="en-US" kern="100" dirty="0">
                <a:latin typeface="Times New Roman" panose="02020603050405020304" pitchFamily="18" charset="0"/>
                <a:ea typeface="宋体" panose="02010600030101010101" pitchFamily="2" charset="-122"/>
              </a:rPr>
              <a:t>假设</a:t>
            </a:r>
            <a:r>
              <a:rPr lang="zh-CN" altLang="en-US" b="1" kern="100" dirty="0">
                <a:latin typeface="Times New Roman" panose="02020603050405020304" pitchFamily="18" charset="0"/>
                <a:ea typeface="宋体" panose="02010600030101010101" pitchFamily="2" charset="-122"/>
              </a:rPr>
              <a:t>属性之间相互独立</a:t>
            </a:r>
            <a:r>
              <a:rPr lang="zh-CN" altLang="en-US" kern="100" dirty="0">
                <a:latin typeface="Times New Roman" panose="02020603050405020304" pitchFamily="18" charset="0"/>
                <a:ea typeface="宋体" panose="02010600030101010101" pitchFamily="2" charset="-122"/>
              </a:rPr>
              <a:t>，这个假设在实际应用中往往是不成立的，在属性个数比较多或者属性之间相关性较大时，分类效果不好。而在属性相关性较小时，朴素贝叶斯性能最为良好；</a:t>
            </a:r>
            <a:endParaRPr lang="en-US" altLang="zh-CN" kern="100" dirty="0">
              <a:latin typeface="Times New Roman" panose="02020603050405020304" pitchFamily="18" charset="0"/>
              <a:ea typeface="宋体" panose="02010600030101010101" pitchFamily="2" charset="-122"/>
            </a:endParaRPr>
          </a:p>
          <a:p>
            <a:pPr marL="0" indent="0">
              <a:buNone/>
            </a:pPr>
            <a:endParaRPr lang="zh-CN" altLang="en-US" dirty="0"/>
          </a:p>
        </p:txBody>
      </p:sp>
      <p:sp>
        <p:nvSpPr>
          <p:cNvPr id="9" name="标题 8"/>
          <p:cNvSpPr>
            <a:spLocks noGrp="1"/>
          </p:cNvSpPr>
          <p:nvPr>
            <p:ph type="title"/>
          </p:nvPr>
        </p:nvSpPr>
        <p:spPr/>
        <p:txBody>
          <a:bodyPr/>
          <a:lstStyle/>
          <a:p>
            <a:r>
              <a:rPr lang="zh-CN" altLang="en-US" dirty="0"/>
              <a:t>优缺点</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内容占位符 4"/>
          <p:cNvSpPr>
            <a:spLocks noGrp="1"/>
          </p:cNvSpPr>
          <p:nvPr>
            <p:ph idx="1"/>
          </p:nvPr>
        </p:nvSpPr>
        <p:spPr>
          <a:xfrm>
            <a:off x="134815" y="1690688"/>
            <a:ext cx="6727301" cy="4351338"/>
          </a:xfrm>
        </p:spPr>
        <p:txBody>
          <a:bodyPr/>
          <a:lstStyle/>
          <a:p>
            <a:pPr marL="0" indent="0">
              <a:buNone/>
            </a:pPr>
            <a:r>
              <a:rPr lang="zh-CN" altLang="en-US" kern="100" dirty="0">
                <a:latin typeface="Times New Roman" panose="02020603050405020304" pitchFamily="18" charset="0"/>
                <a:ea typeface="宋体" panose="02010600030101010101" pitchFamily="2" charset="-122"/>
              </a:rPr>
              <a:t>分类任务：根据天气状况判断是否打网球</a:t>
            </a:r>
            <a:endParaRPr lang="en-US" altLang="zh-CN" kern="100" dirty="0">
              <a:latin typeface="Times New Roman" panose="02020603050405020304" pitchFamily="18" charset="0"/>
              <a:ea typeface="宋体" panose="02010600030101010101" pitchFamily="2" charset="-122"/>
            </a:endParaRPr>
          </a:p>
          <a:p>
            <a:r>
              <a:rPr lang="zh-CN" altLang="en-US" kern="100" dirty="0">
                <a:latin typeface="Times New Roman" panose="02020603050405020304" pitchFamily="18" charset="0"/>
                <a:ea typeface="宋体" panose="02010600030101010101" pitchFamily="2" charset="-122"/>
              </a:rPr>
              <a:t>条件属性：</a:t>
            </a:r>
            <a:endParaRPr lang="en-US" altLang="zh-CN" kern="100" dirty="0">
              <a:latin typeface="Times New Roman" panose="02020603050405020304" pitchFamily="18" charset="0"/>
              <a:ea typeface="宋体" panose="02010600030101010101" pitchFamily="2" charset="-122"/>
            </a:endParaRPr>
          </a:p>
          <a:p>
            <a:pPr marL="914400" lvl="2" indent="0">
              <a:buNone/>
            </a:pPr>
            <a:r>
              <a:rPr lang="en-US" altLang="zh-CN" sz="2800" kern="100" dirty="0">
                <a:latin typeface="Times New Roman" panose="02020603050405020304" pitchFamily="18" charset="0"/>
                <a:ea typeface="宋体" panose="02010600030101010101" pitchFamily="2" charset="-122"/>
              </a:rPr>
              <a:t>outlook {sunny, overcast, rainy}</a:t>
            </a:r>
            <a:endParaRPr lang="en-US" altLang="zh-CN" sz="2800" kern="100" dirty="0">
              <a:latin typeface="Times New Roman" panose="02020603050405020304" pitchFamily="18" charset="0"/>
              <a:ea typeface="宋体" panose="02010600030101010101" pitchFamily="2" charset="-122"/>
            </a:endParaRPr>
          </a:p>
          <a:p>
            <a:pPr marL="914400" lvl="2" indent="0">
              <a:buNone/>
            </a:pPr>
            <a:r>
              <a:rPr lang="en-US" altLang="zh-CN" sz="2800" kern="100" dirty="0">
                <a:latin typeface="Times New Roman" panose="02020603050405020304" pitchFamily="18" charset="0"/>
                <a:ea typeface="宋体" panose="02010600030101010101" pitchFamily="2" charset="-122"/>
              </a:rPr>
              <a:t>temperature {hot, mild, cool}</a:t>
            </a:r>
            <a:endParaRPr lang="en-US" altLang="zh-CN" sz="2800" kern="100" dirty="0">
              <a:latin typeface="Times New Roman" panose="02020603050405020304" pitchFamily="18" charset="0"/>
              <a:ea typeface="宋体" panose="02010600030101010101" pitchFamily="2" charset="-122"/>
            </a:endParaRPr>
          </a:p>
          <a:p>
            <a:pPr marL="914400" lvl="2" indent="0">
              <a:buNone/>
            </a:pPr>
            <a:r>
              <a:rPr lang="en-US" altLang="zh-CN" sz="2800" kern="100" dirty="0">
                <a:latin typeface="Times New Roman" panose="02020603050405020304" pitchFamily="18" charset="0"/>
                <a:ea typeface="宋体" panose="02010600030101010101" pitchFamily="2" charset="-122"/>
              </a:rPr>
              <a:t>humidity {high, normal}</a:t>
            </a:r>
            <a:endParaRPr lang="en-US" altLang="zh-CN" sz="2800" kern="100" dirty="0">
              <a:latin typeface="Times New Roman" panose="02020603050405020304" pitchFamily="18" charset="0"/>
              <a:ea typeface="宋体" panose="02010600030101010101" pitchFamily="2" charset="-122"/>
            </a:endParaRPr>
          </a:p>
          <a:p>
            <a:pPr marL="914400" lvl="2" indent="0">
              <a:buNone/>
            </a:pPr>
            <a:r>
              <a:rPr lang="en-US" altLang="zh-CN" sz="2800" kern="100" dirty="0">
                <a:latin typeface="Times New Roman" panose="02020603050405020304" pitchFamily="18" charset="0"/>
                <a:ea typeface="宋体" panose="02010600030101010101" pitchFamily="2" charset="-122"/>
              </a:rPr>
              <a:t>windy {TRUE, FALSE}</a:t>
            </a:r>
            <a:endParaRPr lang="en-US" altLang="zh-CN" sz="2800" kern="100" dirty="0">
              <a:latin typeface="Times New Roman" panose="02020603050405020304" pitchFamily="18" charset="0"/>
              <a:ea typeface="宋体" panose="02010600030101010101" pitchFamily="2" charset="-122"/>
            </a:endParaRPr>
          </a:p>
          <a:p>
            <a:r>
              <a:rPr lang="zh-CN" altLang="en-US" kern="100" dirty="0">
                <a:latin typeface="Times New Roman" panose="02020603050405020304" pitchFamily="18" charset="0"/>
                <a:ea typeface="宋体" panose="02010600030101010101" pitchFamily="2" charset="-122"/>
              </a:rPr>
              <a:t>决策属性：</a:t>
            </a:r>
            <a:r>
              <a:rPr lang="en-US" altLang="zh-CN" kern="100" dirty="0">
                <a:latin typeface="Times New Roman" panose="02020603050405020304" pitchFamily="18" charset="0"/>
                <a:ea typeface="宋体" panose="02010600030101010101" pitchFamily="2" charset="-122"/>
              </a:rPr>
              <a:t>play {yes, no}</a:t>
            </a:r>
            <a:endParaRPr lang="en-US" altLang="zh-CN" kern="100" dirty="0">
              <a:latin typeface="Times New Roman" panose="02020603050405020304" pitchFamily="18" charset="0"/>
              <a:ea typeface="宋体" panose="02010600030101010101" pitchFamily="2" charset="-122"/>
            </a:endParaRPr>
          </a:p>
          <a:p>
            <a:pPr marL="0" indent="0">
              <a:buNone/>
            </a:pPr>
            <a:endParaRPr lang="zh-CN" altLang="en-US" dirty="0"/>
          </a:p>
        </p:txBody>
      </p:sp>
      <p:sp>
        <p:nvSpPr>
          <p:cNvPr id="9" name="标题 8"/>
          <p:cNvSpPr>
            <a:spLocks noGrp="1"/>
          </p:cNvSpPr>
          <p:nvPr>
            <p:ph type="title"/>
          </p:nvPr>
        </p:nvSpPr>
        <p:spPr/>
        <p:txBody>
          <a:bodyPr/>
          <a:lstStyle/>
          <a:p>
            <a:r>
              <a:rPr lang="zh-CN" altLang="en-US" dirty="0"/>
              <a:t>实例</a:t>
            </a:r>
            <a:endParaRPr lang="zh-CN" altLang="en-US" dirty="0"/>
          </a:p>
        </p:txBody>
      </p:sp>
      <p:pic>
        <p:nvPicPr>
          <p:cNvPr id="7" name="图片 6"/>
          <p:cNvPicPr>
            <a:picLocks noChangeAspect="1"/>
          </p:cNvPicPr>
          <p:nvPr/>
        </p:nvPicPr>
        <p:blipFill>
          <a:blip r:embed="rId1"/>
          <a:stretch>
            <a:fillRect/>
          </a:stretch>
        </p:blipFill>
        <p:spPr>
          <a:xfrm>
            <a:off x="6841718" y="1799668"/>
            <a:ext cx="5215467" cy="45027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内容占位符 4"/>
              <p:cNvSpPr>
                <a:spLocks noGrp="1"/>
              </p:cNvSpPr>
              <p:nvPr>
                <p:ph idx="1"/>
              </p:nvPr>
            </p:nvSpPr>
            <p:spPr>
              <a:xfrm>
                <a:off x="864577" y="1174994"/>
                <a:ext cx="5070231" cy="4351338"/>
              </a:xfrm>
            </p:spPr>
            <p:txBody>
              <a:bodyPr>
                <a:normAutofit/>
              </a:bodyPr>
              <a:lstStyle/>
              <a:p>
                <a:pPr marL="0" indent="0">
                  <a:buNone/>
                </a:pPr>
                <a:r>
                  <a:rPr lang="zh-CN" altLang="en-US" sz="2900" dirty="0"/>
                  <a:t>计算</a:t>
                </a:r>
                <a14:m>
                  <m:oMath xmlns:m="http://schemas.openxmlformats.org/officeDocument/2006/math">
                    <m:r>
                      <a:rPr lang="en-US" altLang="zh-CN" i="1" kern="100">
                        <a:latin typeface="Cambria Math" panose="02040503050406030204" pitchFamily="18" charset="0"/>
                        <a:ea typeface="宋体" panose="02010600030101010101" pitchFamily="2" charset="-122"/>
                      </a:rPr>
                      <m:t>𝑃</m:t>
                    </m:r>
                    <m:d>
                      <m:dPr>
                        <m:ctrlPr>
                          <a:rPr lang="zh-CN" altLang="zh-CN" i="1" kern="100" smtClean="0">
                            <a:latin typeface="Cambria Math" panose="02040503050406030204" pitchFamily="18" charset="0"/>
                            <a:ea typeface="Cambria Math" panose="02040503050406030204" pitchFamily="18" charset="0"/>
                          </a:rPr>
                        </m:ctrlPr>
                      </m:dPr>
                      <m:e>
                        <m:sSub>
                          <m:sSubPr>
                            <m:ctrlPr>
                              <a:rPr lang="en-US"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a:ea typeface="Cambria Math" panose="02040503050406030204" pitchFamily="18" charset="0"/>
                              </a:rPr>
                              <m:t>𝑐</m:t>
                            </m:r>
                          </m:e>
                          <m:sub>
                            <m:r>
                              <a:rPr lang="en-US" altLang="zh-CN" i="1" kern="100">
                                <a:latin typeface="Cambria Math" panose="02040503050406030204" pitchFamily="18" charset="0"/>
                                <a:ea typeface="Cambria Math" panose="02040503050406030204" pitchFamily="18" charset="0"/>
                              </a:rPr>
                              <m:t>𝑘</m:t>
                            </m:r>
                          </m:sub>
                        </m:sSub>
                      </m:e>
                    </m:d>
                  </m:oMath>
                </a14:m>
                <a:endParaRPr lang="en-US" altLang="zh-CN" i="1" kern="100"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000" i="1" kern="100" smtClean="0">
                          <a:solidFill>
                            <a:srgbClr val="073E87"/>
                          </a:solidFill>
                          <a:latin typeface="Cambria Math" panose="02040503050406030204" pitchFamily="18" charset="0"/>
                        </a:rPr>
                        <m:t>𝑃</m:t>
                      </m:r>
                      <m:d>
                        <m:dPr>
                          <m:ctrlPr>
                            <a:rPr lang="zh-CN" altLang="zh-CN" sz="2000" i="1" kern="100">
                              <a:solidFill>
                                <a:srgbClr val="073E87"/>
                              </a:solidFill>
                              <a:latin typeface="Cambria Math" panose="02040503050406030204" pitchFamily="18" charset="0"/>
                            </a:rPr>
                          </m:ctrlPr>
                        </m:dPr>
                        <m:e>
                          <m:r>
                            <a:rPr lang="en-US" altLang="zh-CN" sz="2000" i="1" kern="100">
                              <a:solidFill>
                                <a:srgbClr val="073E87"/>
                              </a:solidFill>
                              <a:latin typeface="Cambria Math" panose="02040503050406030204" pitchFamily="18" charset="0"/>
                            </a:rPr>
                            <m:t>𝑝𝑙𝑎𝑦</m:t>
                          </m:r>
                          <m:r>
                            <a:rPr lang="en-US" altLang="zh-CN" sz="2000" i="1" kern="100">
                              <a:solidFill>
                                <a:srgbClr val="073E87"/>
                              </a:solidFill>
                              <a:latin typeface="Cambria Math" panose="02040503050406030204" pitchFamily="18" charset="0"/>
                            </a:rPr>
                            <m:t>=</m:t>
                          </m:r>
                          <m:r>
                            <a:rPr lang="en-US" altLang="zh-CN" sz="2000" i="1" kern="100">
                              <a:solidFill>
                                <a:srgbClr val="073E87"/>
                              </a:solidFill>
                              <a:latin typeface="Cambria Math" panose="02040503050406030204" pitchFamily="18" charset="0"/>
                            </a:rPr>
                            <m:t>𝑛𝑜</m:t>
                          </m:r>
                        </m:e>
                      </m:d>
                      <m:r>
                        <a:rPr lang="en-US" altLang="zh-CN" sz="2000" i="1" kern="100">
                          <a:solidFill>
                            <a:srgbClr val="073E87"/>
                          </a:solidFill>
                          <a:latin typeface="Cambria Math" panose="02040503050406030204" pitchFamily="18" charset="0"/>
                        </a:rPr>
                        <m:t>=</m:t>
                      </m:r>
                      <m:f>
                        <m:fPr>
                          <m:ctrlPr>
                            <a:rPr lang="en-US" altLang="zh-CN" sz="2000" i="1" kern="100">
                              <a:solidFill>
                                <a:srgbClr val="073E87"/>
                              </a:solidFill>
                              <a:latin typeface="Cambria Math" panose="02040503050406030204" pitchFamily="18" charset="0"/>
                            </a:rPr>
                          </m:ctrlPr>
                        </m:fPr>
                        <m:num>
                          <m:r>
                            <a:rPr lang="en-US" altLang="zh-CN" sz="2000" i="1" kern="100">
                              <a:solidFill>
                                <a:srgbClr val="073E87"/>
                              </a:solidFill>
                              <a:latin typeface="Cambria Math" panose="02040503050406030204" pitchFamily="18" charset="0"/>
                            </a:rPr>
                            <m:t>5</m:t>
                          </m:r>
                        </m:num>
                        <m:den>
                          <m:r>
                            <a:rPr lang="en-US" altLang="zh-CN" sz="2000" i="1" kern="100">
                              <a:solidFill>
                                <a:srgbClr val="073E87"/>
                              </a:solidFill>
                              <a:latin typeface="Cambria Math" panose="02040503050406030204" pitchFamily="18" charset="0"/>
                            </a:rPr>
                            <m:t>14</m:t>
                          </m:r>
                        </m:den>
                      </m:f>
                      <m:r>
                        <a:rPr lang="zh-CN" altLang="en-US" sz="2000" i="1" kern="100" smtClean="0">
                          <a:solidFill>
                            <a:srgbClr val="073E87"/>
                          </a:solidFill>
                          <a:latin typeface="Cambria Math" panose="02040503050406030204" pitchFamily="18" charset="0"/>
                        </a:rPr>
                        <m:t>，</m:t>
                      </m:r>
                      <m:r>
                        <a:rPr lang="en-US" altLang="zh-CN" sz="2000" i="1" kern="100">
                          <a:solidFill>
                            <a:srgbClr val="073E87"/>
                          </a:solidFill>
                          <a:latin typeface="Cambria Math" panose="02040503050406030204" pitchFamily="18" charset="0"/>
                        </a:rPr>
                        <m:t>𝑃</m:t>
                      </m:r>
                      <m:d>
                        <m:dPr>
                          <m:ctrlPr>
                            <a:rPr lang="zh-CN" altLang="zh-CN" sz="2000" i="1" kern="100">
                              <a:solidFill>
                                <a:srgbClr val="073E87"/>
                              </a:solidFill>
                              <a:latin typeface="Cambria Math" panose="02040503050406030204" pitchFamily="18" charset="0"/>
                            </a:rPr>
                          </m:ctrlPr>
                        </m:dPr>
                        <m:e>
                          <m:r>
                            <a:rPr lang="en-US" altLang="zh-CN" sz="2000" i="1" kern="100">
                              <a:solidFill>
                                <a:srgbClr val="073E87"/>
                              </a:solidFill>
                              <a:latin typeface="Cambria Math" panose="02040503050406030204" pitchFamily="18" charset="0"/>
                            </a:rPr>
                            <m:t>𝑝𝑙𝑎𝑦</m:t>
                          </m:r>
                          <m:r>
                            <a:rPr lang="en-US" altLang="zh-CN" sz="2000" i="1" kern="100">
                              <a:solidFill>
                                <a:srgbClr val="073E87"/>
                              </a:solidFill>
                              <a:latin typeface="Cambria Math" panose="02040503050406030204" pitchFamily="18" charset="0"/>
                            </a:rPr>
                            <m:t>=</m:t>
                          </m:r>
                          <m:r>
                            <a:rPr lang="en-US" altLang="zh-CN" sz="2000" i="1" kern="100">
                              <a:solidFill>
                                <a:srgbClr val="073E87"/>
                              </a:solidFill>
                              <a:latin typeface="Cambria Math" panose="02040503050406030204" pitchFamily="18" charset="0"/>
                            </a:rPr>
                            <m:t>𝑦𝑒𝑠</m:t>
                          </m:r>
                        </m:e>
                      </m:d>
                      <m:r>
                        <a:rPr lang="en-US" altLang="zh-CN" sz="2000" i="1" kern="100">
                          <a:solidFill>
                            <a:srgbClr val="073E87"/>
                          </a:solidFill>
                          <a:latin typeface="Cambria Math" panose="02040503050406030204" pitchFamily="18" charset="0"/>
                        </a:rPr>
                        <m:t>=</m:t>
                      </m:r>
                      <m:f>
                        <m:fPr>
                          <m:ctrlPr>
                            <a:rPr lang="en-US" altLang="zh-CN" sz="2000" b="0" i="1" kern="100" smtClean="0">
                              <a:solidFill>
                                <a:srgbClr val="073E87"/>
                              </a:solidFill>
                              <a:latin typeface="Cambria Math" panose="02040503050406030204" pitchFamily="18" charset="0"/>
                            </a:rPr>
                          </m:ctrlPr>
                        </m:fPr>
                        <m:num>
                          <m:r>
                            <a:rPr lang="en-US" altLang="zh-CN" sz="2000" b="0" i="1" kern="100" smtClean="0">
                              <a:solidFill>
                                <a:srgbClr val="073E87"/>
                              </a:solidFill>
                              <a:latin typeface="Cambria Math" panose="02040503050406030204" pitchFamily="18" charset="0"/>
                            </a:rPr>
                            <m:t>9</m:t>
                          </m:r>
                        </m:num>
                        <m:den>
                          <m:r>
                            <a:rPr lang="en-US" altLang="zh-CN" sz="2000" b="0" i="1" kern="100" smtClean="0">
                              <a:solidFill>
                                <a:srgbClr val="073E87"/>
                              </a:solidFill>
                              <a:latin typeface="Cambria Math" panose="02040503050406030204" pitchFamily="18" charset="0"/>
                            </a:rPr>
                            <m:t>14</m:t>
                          </m:r>
                        </m:den>
                      </m:f>
                    </m:oMath>
                  </m:oMathPara>
                </a14:m>
                <a:endParaRPr lang="en-US" altLang="zh-CN" sz="2000" dirty="0"/>
              </a:p>
              <a:p>
                <a:pPr marL="0" indent="0">
                  <a:buNone/>
                </a:pPr>
                <a14:m>
                  <m:oMathPara xmlns:m="http://schemas.openxmlformats.org/officeDocument/2006/math">
                    <m:oMathParaPr>
                      <m:jc m:val="left"/>
                    </m:oMathParaPr>
                    <m:oMath xmlns:m="http://schemas.openxmlformats.org/officeDocument/2006/math">
                      <m:r>
                        <a:rPr lang="zh-CN" altLang="en-US" i="1" dirty="0">
                          <a:latin typeface="Cambria Math" panose="02040503050406030204" pitchFamily="18" charset="0"/>
                        </a:rPr>
                        <m:t>计算</m:t>
                      </m:r>
                      <m:r>
                        <a:rPr lang="en-US" altLang="zh-CN" i="1">
                          <a:latin typeface="Cambria Math" panose="02040503050406030204" pitchFamily="18" charset="0"/>
                        </a:rPr>
                        <m:t>𝑃</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𝑑</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𝑘</m:t>
                          </m:r>
                        </m:sub>
                      </m:sSub>
                      <m:r>
                        <a:rPr lang="en-US" altLang="zh-CN" i="1">
                          <a:latin typeface="Cambria Math" panose="02040503050406030204" pitchFamily="18" charset="0"/>
                        </a:rPr>
                        <m:t>)</m:t>
                      </m:r>
                    </m:oMath>
                  </m:oMathPara>
                </a14:m>
                <a:endParaRPr lang="en-US" altLang="zh-CN" dirty="0"/>
              </a:p>
              <a:p>
                <a:pPr marL="0" indent="0">
                  <a:buNone/>
                </a:pPr>
                <a:r>
                  <a:rPr lang="en-US" altLang="zh-CN" sz="2000" dirty="0"/>
                  <a:t>outlook:</a:t>
                </a:r>
                <a14:m>
                  <m:oMath xmlns:m="http://schemas.openxmlformats.org/officeDocument/2006/math">
                    <m:r>
                      <a:rPr lang="en-US" altLang="zh-CN" sz="2000" i="1" kern="100">
                        <a:solidFill>
                          <a:srgbClr val="073E87"/>
                        </a:solidFill>
                        <a:latin typeface="Cambria Math" panose="02040503050406030204" pitchFamily="18" charset="0"/>
                      </a:rPr>
                      <m:t>𝑃</m:t>
                    </m:r>
                    <m:d>
                      <m:dPr>
                        <m:ctrlPr>
                          <a:rPr lang="zh-CN" altLang="zh-CN" sz="2000" i="1" kern="100">
                            <a:solidFill>
                              <a:srgbClr val="073E87"/>
                            </a:solidFill>
                            <a:latin typeface="Cambria Math" panose="02040503050406030204" pitchFamily="18" charset="0"/>
                          </a:rPr>
                        </m:ctrlPr>
                      </m:dPr>
                      <m:e>
                        <m:r>
                          <a:rPr lang="en-US" altLang="zh-CN" sz="2000" i="1" kern="100">
                            <a:solidFill>
                              <a:srgbClr val="073E87"/>
                            </a:solidFill>
                            <a:latin typeface="Cambria Math" panose="02040503050406030204" pitchFamily="18" charset="0"/>
                          </a:rPr>
                          <m:t>𝑟𝑎𝑖𝑛𝑦</m:t>
                        </m:r>
                        <m:r>
                          <a:rPr lang="en-US" altLang="zh-CN" sz="2000" i="1" kern="100">
                            <a:solidFill>
                              <a:srgbClr val="073E87"/>
                            </a:solidFill>
                            <a:latin typeface="Cambria Math" panose="02040503050406030204" pitchFamily="18" charset="0"/>
                          </a:rPr>
                          <m:t>|</m:t>
                        </m:r>
                        <m:r>
                          <a:rPr lang="en-US" altLang="zh-CN" sz="2000" i="1" kern="100">
                            <a:solidFill>
                              <a:srgbClr val="073E87"/>
                            </a:solidFill>
                            <a:latin typeface="Cambria Math" panose="02040503050406030204" pitchFamily="18" charset="0"/>
                          </a:rPr>
                          <m:t>𝑛𝑜</m:t>
                        </m:r>
                      </m:e>
                    </m:d>
                    <m:r>
                      <a:rPr lang="en-US" altLang="zh-CN" sz="2000" i="1" kern="100">
                        <a:solidFill>
                          <a:srgbClr val="073E87"/>
                        </a:solidFill>
                        <a:latin typeface="Cambria Math" panose="02040503050406030204" pitchFamily="18" charset="0"/>
                      </a:rPr>
                      <m:t>=</m:t>
                    </m:r>
                    <m:f>
                      <m:fPr>
                        <m:ctrlPr>
                          <a:rPr lang="en-US" altLang="zh-CN" sz="2000" i="1" kern="100">
                            <a:solidFill>
                              <a:srgbClr val="073E87"/>
                            </a:solidFill>
                            <a:latin typeface="Cambria Math" panose="02040503050406030204" pitchFamily="18" charset="0"/>
                          </a:rPr>
                        </m:ctrlPr>
                      </m:fPr>
                      <m:num>
                        <m:r>
                          <a:rPr lang="en-US" altLang="zh-CN" sz="2000" i="1" kern="100">
                            <a:solidFill>
                              <a:srgbClr val="073E87"/>
                            </a:solidFill>
                            <a:latin typeface="Cambria Math" panose="02040503050406030204" pitchFamily="18" charset="0"/>
                          </a:rPr>
                          <m:t>2</m:t>
                        </m:r>
                      </m:num>
                      <m:den>
                        <m:r>
                          <a:rPr lang="en-US" altLang="zh-CN" sz="2000" i="1" kern="100">
                            <a:solidFill>
                              <a:srgbClr val="073E87"/>
                            </a:solidFill>
                            <a:latin typeface="Cambria Math" panose="02040503050406030204" pitchFamily="18" charset="0"/>
                          </a:rPr>
                          <m:t>5</m:t>
                        </m:r>
                      </m:den>
                    </m:f>
                  </m:oMath>
                </a14:m>
                <a:r>
                  <a:rPr lang="en-US" altLang="zh-CN" sz="2000" kern="100" dirty="0">
                    <a:solidFill>
                      <a:srgbClr val="073E87"/>
                    </a:solidFill>
                  </a:rPr>
                  <a:t> </a:t>
                </a:r>
                <a14:m>
                  <m:oMath xmlns:m="http://schemas.openxmlformats.org/officeDocument/2006/math">
                    <m:r>
                      <a:rPr lang="en-US" altLang="zh-CN" sz="2000" kern="100">
                        <a:solidFill>
                          <a:srgbClr val="073E87"/>
                        </a:solidFill>
                        <a:latin typeface="Cambria Math" panose="02040503050406030204" pitchFamily="18" charset="0"/>
                      </a:rPr>
                      <m:t>,</m:t>
                    </m:r>
                    <m:r>
                      <a:rPr lang="en-US" altLang="zh-CN" sz="2000" i="1" kern="100">
                        <a:solidFill>
                          <a:srgbClr val="073E87"/>
                        </a:solidFill>
                        <a:latin typeface="Cambria Math" panose="02040503050406030204" pitchFamily="18" charset="0"/>
                      </a:rPr>
                      <m:t> </m:t>
                    </m:r>
                    <m:r>
                      <a:rPr lang="en-US" altLang="zh-CN" sz="2000" i="1" kern="100" smtClean="0">
                        <a:solidFill>
                          <a:srgbClr val="073E87"/>
                        </a:solidFill>
                        <a:latin typeface="Cambria Math" panose="02040503050406030204" pitchFamily="18" charset="0"/>
                      </a:rPr>
                      <m:t>𝑃</m:t>
                    </m:r>
                    <m:d>
                      <m:dPr>
                        <m:ctrlPr>
                          <a:rPr lang="zh-CN" altLang="zh-CN" sz="2000" i="1" kern="100">
                            <a:solidFill>
                              <a:srgbClr val="073E87"/>
                            </a:solidFill>
                            <a:latin typeface="Cambria Math" panose="02040503050406030204" pitchFamily="18" charset="0"/>
                          </a:rPr>
                        </m:ctrlPr>
                      </m:dPr>
                      <m:e>
                        <m:r>
                          <a:rPr lang="en-US" altLang="zh-CN" sz="2000" i="1" kern="100">
                            <a:solidFill>
                              <a:srgbClr val="073E87"/>
                            </a:solidFill>
                            <a:latin typeface="Cambria Math" panose="02040503050406030204" pitchFamily="18" charset="0"/>
                          </a:rPr>
                          <m:t>𝑟𝑎𝑖𝑛𝑦</m:t>
                        </m:r>
                        <m:r>
                          <a:rPr lang="en-US" altLang="zh-CN" sz="2000" i="1" kern="100">
                            <a:solidFill>
                              <a:srgbClr val="073E87"/>
                            </a:solidFill>
                            <a:latin typeface="Cambria Math" panose="02040503050406030204" pitchFamily="18" charset="0"/>
                          </a:rPr>
                          <m:t>|</m:t>
                        </m:r>
                        <m:r>
                          <a:rPr lang="en-US" altLang="zh-CN" sz="2000" i="1" kern="100">
                            <a:solidFill>
                              <a:srgbClr val="073E87"/>
                            </a:solidFill>
                            <a:latin typeface="Cambria Math" panose="02040503050406030204" pitchFamily="18" charset="0"/>
                          </a:rPr>
                          <m:t>𝑦𝑒𝑠</m:t>
                        </m:r>
                      </m:e>
                    </m:d>
                    <m:r>
                      <a:rPr lang="en-US" altLang="zh-CN" sz="2000" i="1" kern="100">
                        <a:solidFill>
                          <a:srgbClr val="073E87"/>
                        </a:solidFill>
                        <a:latin typeface="Cambria Math" panose="02040503050406030204" pitchFamily="18" charset="0"/>
                      </a:rPr>
                      <m:t>=</m:t>
                    </m:r>
                    <m:f>
                      <m:fPr>
                        <m:ctrlPr>
                          <a:rPr lang="en-US" altLang="zh-CN" sz="2000" i="1" kern="100">
                            <a:solidFill>
                              <a:srgbClr val="073E87"/>
                            </a:solidFill>
                            <a:latin typeface="Cambria Math" panose="02040503050406030204" pitchFamily="18" charset="0"/>
                          </a:rPr>
                        </m:ctrlPr>
                      </m:fPr>
                      <m:num>
                        <m:r>
                          <a:rPr lang="en-US" altLang="zh-CN" sz="2000" i="1" kern="100">
                            <a:solidFill>
                              <a:srgbClr val="073E87"/>
                            </a:solidFill>
                            <a:latin typeface="Cambria Math" panose="02040503050406030204" pitchFamily="18" charset="0"/>
                          </a:rPr>
                          <m:t>3</m:t>
                        </m:r>
                      </m:num>
                      <m:den>
                        <m:r>
                          <a:rPr lang="en-US" altLang="zh-CN" sz="2000" i="1" kern="100">
                            <a:solidFill>
                              <a:srgbClr val="073E87"/>
                            </a:solidFill>
                            <a:latin typeface="Cambria Math" panose="02040503050406030204" pitchFamily="18" charset="0"/>
                          </a:rPr>
                          <m:t>9</m:t>
                        </m:r>
                      </m:den>
                    </m:f>
                  </m:oMath>
                </a14:m>
                <a:r>
                  <a:rPr lang="en-US" altLang="zh-CN" sz="2000" dirty="0"/>
                  <a:t> </a:t>
                </a:r>
                <a:endParaRPr lang="en-US" altLang="zh-CN" sz="2000" dirty="0"/>
              </a:p>
              <a:p>
                <a:pPr marL="0" indent="0" fontAlgn="base">
                  <a:spcBef>
                    <a:spcPct val="20000"/>
                  </a:spcBef>
                  <a:spcAft>
                    <a:spcPct val="0"/>
                  </a:spcAft>
                  <a:buSzPct val="100000"/>
                  <a:buNone/>
                </a:pPr>
                <a:r>
                  <a:rPr lang="en-US" altLang="zh-CN" sz="2000" dirty="0"/>
                  <a:t>temperature:</a:t>
                </a:r>
                <a14:m>
                  <m:oMath xmlns:m="http://schemas.openxmlformats.org/officeDocument/2006/math">
                    <m:r>
                      <a:rPr lang="en-US" altLang="zh-CN" sz="2000" i="1" kern="100">
                        <a:solidFill>
                          <a:srgbClr val="073E87"/>
                        </a:solidFill>
                        <a:latin typeface="Cambria Math" panose="02040503050406030204" pitchFamily="18" charset="0"/>
                      </a:rPr>
                      <m:t>𝑃</m:t>
                    </m:r>
                    <m:d>
                      <m:dPr>
                        <m:ctrlPr>
                          <a:rPr lang="zh-CN" altLang="zh-CN" sz="2000" i="1" kern="100">
                            <a:solidFill>
                              <a:srgbClr val="073E87"/>
                            </a:solidFill>
                            <a:latin typeface="Cambria Math" panose="02040503050406030204" pitchFamily="18" charset="0"/>
                          </a:rPr>
                        </m:ctrlPr>
                      </m:dPr>
                      <m:e>
                        <m:r>
                          <a:rPr lang="en-US" altLang="zh-CN" sz="2000" i="1" kern="100">
                            <a:solidFill>
                              <a:srgbClr val="073E87"/>
                            </a:solidFill>
                            <a:latin typeface="Cambria Math" panose="02040503050406030204" pitchFamily="18" charset="0"/>
                          </a:rPr>
                          <m:t>ℎ𝑜𝑡</m:t>
                        </m:r>
                        <m:r>
                          <a:rPr lang="en-US" altLang="zh-CN" sz="2000" i="1" kern="100">
                            <a:solidFill>
                              <a:srgbClr val="073E87"/>
                            </a:solidFill>
                            <a:latin typeface="Cambria Math" panose="02040503050406030204" pitchFamily="18" charset="0"/>
                          </a:rPr>
                          <m:t>|</m:t>
                        </m:r>
                        <m:r>
                          <a:rPr lang="en-US" altLang="zh-CN" sz="2000" i="1" kern="100">
                            <a:solidFill>
                              <a:srgbClr val="073E87"/>
                            </a:solidFill>
                            <a:latin typeface="Cambria Math" panose="02040503050406030204" pitchFamily="18" charset="0"/>
                          </a:rPr>
                          <m:t>𝑛𝑜</m:t>
                        </m:r>
                      </m:e>
                    </m:d>
                    <m:r>
                      <a:rPr lang="en-US" altLang="zh-CN" sz="2000" i="1" kern="100">
                        <a:solidFill>
                          <a:srgbClr val="073E87"/>
                        </a:solidFill>
                        <a:latin typeface="Cambria Math" panose="02040503050406030204" pitchFamily="18" charset="0"/>
                      </a:rPr>
                      <m:t>=</m:t>
                    </m:r>
                    <m:f>
                      <m:fPr>
                        <m:ctrlPr>
                          <a:rPr lang="en-US" altLang="zh-CN" sz="2000" i="1" kern="100">
                            <a:solidFill>
                              <a:srgbClr val="073E87"/>
                            </a:solidFill>
                            <a:latin typeface="Cambria Math" panose="02040503050406030204" pitchFamily="18" charset="0"/>
                          </a:rPr>
                        </m:ctrlPr>
                      </m:fPr>
                      <m:num>
                        <m:r>
                          <a:rPr lang="en-US" altLang="zh-CN" sz="2000" i="1" kern="100">
                            <a:solidFill>
                              <a:srgbClr val="073E87"/>
                            </a:solidFill>
                            <a:latin typeface="Cambria Math" panose="02040503050406030204" pitchFamily="18" charset="0"/>
                          </a:rPr>
                          <m:t>2</m:t>
                        </m:r>
                      </m:num>
                      <m:den>
                        <m:r>
                          <a:rPr lang="en-US" altLang="zh-CN" sz="2000" i="1" kern="100">
                            <a:solidFill>
                              <a:srgbClr val="073E87"/>
                            </a:solidFill>
                            <a:latin typeface="Cambria Math" panose="02040503050406030204" pitchFamily="18" charset="0"/>
                          </a:rPr>
                          <m:t>5</m:t>
                        </m:r>
                      </m:den>
                    </m:f>
                  </m:oMath>
                </a14:m>
                <a:r>
                  <a:rPr lang="en-US" altLang="zh-CN" sz="2000" kern="100" dirty="0">
                    <a:solidFill>
                      <a:srgbClr val="073E87"/>
                    </a:solidFill>
                  </a:rPr>
                  <a:t> </a:t>
                </a:r>
                <a14:m>
                  <m:oMath xmlns:m="http://schemas.openxmlformats.org/officeDocument/2006/math">
                    <m:r>
                      <a:rPr lang="en-US" altLang="zh-CN" sz="2000" kern="100">
                        <a:solidFill>
                          <a:srgbClr val="073E87"/>
                        </a:solidFill>
                        <a:latin typeface="Cambria Math" panose="02040503050406030204" pitchFamily="18" charset="0"/>
                      </a:rPr>
                      <m:t>,</m:t>
                    </m:r>
                    <m:r>
                      <a:rPr lang="en-US" altLang="zh-CN" sz="2000" i="1" kern="100">
                        <a:solidFill>
                          <a:srgbClr val="073E87"/>
                        </a:solidFill>
                        <a:latin typeface="Cambria Math" panose="02040503050406030204" pitchFamily="18" charset="0"/>
                      </a:rPr>
                      <m:t> </m:t>
                    </m:r>
                    <m:r>
                      <a:rPr lang="en-US" altLang="zh-CN" sz="2000" i="1" kern="100">
                        <a:solidFill>
                          <a:srgbClr val="073E87"/>
                        </a:solidFill>
                        <a:latin typeface="Cambria Math" panose="02040503050406030204" pitchFamily="18" charset="0"/>
                      </a:rPr>
                      <m:t>𝑃</m:t>
                    </m:r>
                    <m:d>
                      <m:dPr>
                        <m:ctrlPr>
                          <a:rPr lang="zh-CN" altLang="zh-CN" sz="2000" i="1" kern="100">
                            <a:solidFill>
                              <a:srgbClr val="073E87"/>
                            </a:solidFill>
                            <a:latin typeface="Cambria Math" panose="02040503050406030204" pitchFamily="18" charset="0"/>
                          </a:rPr>
                        </m:ctrlPr>
                      </m:dPr>
                      <m:e>
                        <m:r>
                          <a:rPr lang="en-US" altLang="zh-CN" sz="2000" i="1" kern="100">
                            <a:solidFill>
                              <a:srgbClr val="073E87"/>
                            </a:solidFill>
                            <a:latin typeface="Cambria Math" panose="02040503050406030204" pitchFamily="18" charset="0"/>
                          </a:rPr>
                          <m:t>ℎ𝑜𝑡</m:t>
                        </m:r>
                        <m:r>
                          <a:rPr lang="en-US" altLang="zh-CN" sz="2000" i="1" kern="100">
                            <a:solidFill>
                              <a:srgbClr val="073E87"/>
                            </a:solidFill>
                            <a:latin typeface="Cambria Math" panose="02040503050406030204" pitchFamily="18" charset="0"/>
                          </a:rPr>
                          <m:t>|</m:t>
                        </m:r>
                        <m:r>
                          <a:rPr lang="en-US" altLang="zh-CN" sz="2000" i="1" kern="100">
                            <a:solidFill>
                              <a:srgbClr val="073E87"/>
                            </a:solidFill>
                            <a:latin typeface="Cambria Math" panose="02040503050406030204" pitchFamily="18" charset="0"/>
                          </a:rPr>
                          <m:t>𝑦𝑒𝑠</m:t>
                        </m:r>
                      </m:e>
                    </m:d>
                    <m:r>
                      <a:rPr lang="en-US" altLang="zh-CN" sz="2000" i="1" kern="100">
                        <a:solidFill>
                          <a:srgbClr val="073E87"/>
                        </a:solidFill>
                        <a:latin typeface="Cambria Math" panose="02040503050406030204" pitchFamily="18" charset="0"/>
                      </a:rPr>
                      <m:t>=</m:t>
                    </m:r>
                    <m:f>
                      <m:fPr>
                        <m:ctrlPr>
                          <a:rPr lang="en-US" altLang="zh-CN" sz="2000" i="1" kern="100">
                            <a:solidFill>
                              <a:srgbClr val="073E87"/>
                            </a:solidFill>
                            <a:latin typeface="Cambria Math" panose="02040503050406030204" pitchFamily="18" charset="0"/>
                          </a:rPr>
                        </m:ctrlPr>
                      </m:fPr>
                      <m:num>
                        <m:r>
                          <a:rPr lang="en-US" altLang="zh-CN" sz="2000" i="1" kern="100">
                            <a:solidFill>
                              <a:srgbClr val="073E87"/>
                            </a:solidFill>
                            <a:latin typeface="Cambria Math" panose="02040503050406030204" pitchFamily="18" charset="0"/>
                          </a:rPr>
                          <m:t>2</m:t>
                        </m:r>
                      </m:num>
                      <m:den>
                        <m:r>
                          <a:rPr lang="en-US" altLang="zh-CN" sz="2000" i="1" kern="100">
                            <a:solidFill>
                              <a:srgbClr val="073E87"/>
                            </a:solidFill>
                            <a:latin typeface="Cambria Math" panose="02040503050406030204" pitchFamily="18" charset="0"/>
                          </a:rPr>
                          <m:t>9</m:t>
                        </m:r>
                      </m:den>
                    </m:f>
                  </m:oMath>
                </a14:m>
                <a:endParaRPr lang="en-US" altLang="zh-CN" sz="2000" dirty="0"/>
              </a:p>
              <a:p>
                <a:pPr marL="0" lvl="1" indent="0">
                  <a:buClr>
                    <a:srgbClr val="31B6FD"/>
                  </a:buClr>
                  <a:buNone/>
                </a:pPr>
                <a:r>
                  <a:rPr lang="en-US" altLang="zh-CN" sz="2000" dirty="0"/>
                  <a:t>humidity:</a:t>
                </a:r>
                <a14:m>
                  <m:oMath xmlns:m="http://schemas.openxmlformats.org/officeDocument/2006/math">
                    <m:r>
                      <a:rPr lang="en-US" altLang="zh-CN" sz="2000" i="1" kern="100">
                        <a:solidFill>
                          <a:srgbClr val="073E87"/>
                        </a:solidFill>
                        <a:latin typeface="Cambria Math" panose="02040503050406030204" pitchFamily="18" charset="0"/>
                      </a:rPr>
                      <m:t>𝑃</m:t>
                    </m:r>
                    <m:d>
                      <m:dPr>
                        <m:ctrlPr>
                          <a:rPr lang="zh-CN" altLang="zh-CN" sz="2000" i="1" kern="100">
                            <a:solidFill>
                              <a:srgbClr val="073E87"/>
                            </a:solidFill>
                            <a:latin typeface="Cambria Math" panose="02040503050406030204" pitchFamily="18" charset="0"/>
                          </a:rPr>
                        </m:ctrlPr>
                      </m:dPr>
                      <m:e>
                        <m:r>
                          <a:rPr lang="en-US" altLang="zh-CN" sz="2000" i="1" kern="100">
                            <a:solidFill>
                              <a:srgbClr val="073E87"/>
                            </a:solidFill>
                            <a:latin typeface="Cambria Math" panose="02040503050406030204" pitchFamily="18" charset="0"/>
                          </a:rPr>
                          <m:t>ℎ𝑖𝑔ℎ</m:t>
                        </m:r>
                        <m:r>
                          <a:rPr lang="en-US" altLang="zh-CN" sz="2000" i="1" kern="100">
                            <a:solidFill>
                              <a:srgbClr val="073E87"/>
                            </a:solidFill>
                            <a:latin typeface="Cambria Math" panose="02040503050406030204" pitchFamily="18" charset="0"/>
                          </a:rPr>
                          <m:t>|</m:t>
                        </m:r>
                        <m:r>
                          <a:rPr lang="en-US" altLang="zh-CN" sz="2000" i="1" kern="100">
                            <a:solidFill>
                              <a:srgbClr val="073E87"/>
                            </a:solidFill>
                            <a:latin typeface="Cambria Math" panose="02040503050406030204" pitchFamily="18" charset="0"/>
                          </a:rPr>
                          <m:t>𝑛𝑜</m:t>
                        </m:r>
                      </m:e>
                    </m:d>
                    <m:r>
                      <a:rPr lang="en-US" altLang="zh-CN" sz="2000" i="1" kern="100">
                        <a:solidFill>
                          <a:srgbClr val="073E87"/>
                        </a:solidFill>
                        <a:latin typeface="Cambria Math" panose="02040503050406030204" pitchFamily="18" charset="0"/>
                      </a:rPr>
                      <m:t>=</m:t>
                    </m:r>
                    <m:f>
                      <m:fPr>
                        <m:ctrlPr>
                          <a:rPr lang="en-US" altLang="zh-CN" sz="2000" i="1" kern="100">
                            <a:solidFill>
                              <a:srgbClr val="073E87"/>
                            </a:solidFill>
                            <a:latin typeface="Cambria Math" panose="02040503050406030204" pitchFamily="18" charset="0"/>
                          </a:rPr>
                        </m:ctrlPr>
                      </m:fPr>
                      <m:num>
                        <m:r>
                          <a:rPr lang="en-US" altLang="zh-CN" sz="2000" i="1" kern="100">
                            <a:solidFill>
                              <a:srgbClr val="073E87"/>
                            </a:solidFill>
                            <a:latin typeface="Cambria Math" panose="02040503050406030204" pitchFamily="18" charset="0"/>
                          </a:rPr>
                          <m:t>4</m:t>
                        </m:r>
                      </m:num>
                      <m:den>
                        <m:r>
                          <a:rPr lang="en-US" altLang="zh-CN" sz="2000" i="1" kern="100">
                            <a:solidFill>
                              <a:srgbClr val="073E87"/>
                            </a:solidFill>
                            <a:latin typeface="Cambria Math" panose="02040503050406030204" pitchFamily="18" charset="0"/>
                          </a:rPr>
                          <m:t>5</m:t>
                        </m:r>
                      </m:den>
                    </m:f>
                  </m:oMath>
                </a14:m>
                <a:r>
                  <a:rPr lang="en-US" altLang="zh-CN" sz="2000" dirty="0">
                    <a:solidFill>
                      <a:srgbClr val="073E87"/>
                    </a:solidFill>
                  </a:rPr>
                  <a:t> </a:t>
                </a:r>
                <a14:m>
                  <m:oMath xmlns:m="http://schemas.openxmlformats.org/officeDocument/2006/math">
                    <m:r>
                      <a:rPr lang="en-US" altLang="zh-CN" sz="2000" kern="100">
                        <a:solidFill>
                          <a:srgbClr val="073E87"/>
                        </a:solidFill>
                        <a:latin typeface="Cambria Math" panose="02040503050406030204" pitchFamily="18" charset="0"/>
                      </a:rPr>
                      <m:t>,</m:t>
                    </m:r>
                    <m:r>
                      <a:rPr lang="en-US" altLang="zh-CN" sz="2000" i="1" kern="100">
                        <a:solidFill>
                          <a:srgbClr val="073E87"/>
                        </a:solidFill>
                        <a:latin typeface="Cambria Math" panose="02040503050406030204" pitchFamily="18" charset="0"/>
                      </a:rPr>
                      <m:t>𝑃</m:t>
                    </m:r>
                    <m:d>
                      <m:dPr>
                        <m:ctrlPr>
                          <a:rPr lang="zh-CN" altLang="zh-CN" sz="2000" i="1" kern="100">
                            <a:solidFill>
                              <a:srgbClr val="073E87"/>
                            </a:solidFill>
                            <a:latin typeface="Cambria Math" panose="02040503050406030204" pitchFamily="18" charset="0"/>
                          </a:rPr>
                        </m:ctrlPr>
                      </m:dPr>
                      <m:e>
                        <m:r>
                          <a:rPr lang="en-US" altLang="zh-CN" sz="2000" i="1" kern="100">
                            <a:solidFill>
                              <a:srgbClr val="073E87"/>
                            </a:solidFill>
                            <a:latin typeface="Cambria Math" panose="02040503050406030204" pitchFamily="18" charset="0"/>
                          </a:rPr>
                          <m:t>ℎ𝑖𝑔ℎ</m:t>
                        </m:r>
                        <m:r>
                          <a:rPr lang="en-US" altLang="zh-CN" sz="2000" i="1" kern="100">
                            <a:solidFill>
                              <a:srgbClr val="073E87"/>
                            </a:solidFill>
                            <a:latin typeface="Cambria Math" panose="02040503050406030204" pitchFamily="18" charset="0"/>
                          </a:rPr>
                          <m:t>|</m:t>
                        </m:r>
                        <m:r>
                          <a:rPr lang="en-US" altLang="zh-CN" sz="2000" i="1" kern="100">
                            <a:solidFill>
                              <a:srgbClr val="073E87"/>
                            </a:solidFill>
                            <a:latin typeface="Cambria Math" panose="02040503050406030204" pitchFamily="18" charset="0"/>
                          </a:rPr>
                          <m:t>𝑦𝑒𝑠</m:t>
                        </m:r>
                      </m:e>
                    </m:d>
                    <m:r>
                      <a:rPr lang="en-US" altLang="zh-CN" sz="2000" i="1" kern="100">
                        <a:solidFill>
                          <a:srgbClr val="073E87"/>
                        </a:solidFill>
                        <a:latin typeface="Cambria Math" panose="02040503050406030204" pitchFamily="18" charset="0"/>
                      </a:rPr>
                      <m:t>=</m:t>
                    </m:r>
                    <m:f>
                      <m:fPr>
                        <m:ctrlPr>
                          <a:rPr lang="en-US" altLang="zh-CN" sz="2000" i="1" kern="100">
                            <a:solidFill>
                              <a:srgbClr val="073E87"/>
                            </a:solidFill>
                            <a:latin typeface="Cambria Math" panose="02040503050406030204" pitchFamily="18" charset="0"/>
                          </a:rPr>
                        </m:ctrlPr>
                      </m:fPr>
                      <m:num>
                        <m:r>
                          <a:rPr lang="en-US" altLang="zh-CN" sz="2000" i="1" kern="100">
                            <a:solidFill>
                              <a:srgbClr val="073E87"/>
                            </a:solidFill>
                            <a:latin typeface="Cambria Math" panose="02040503050406030204" pitchFamily="18" charset="0"/>
                          </a:rPr>
                          <m:t>3</m:t>
                        </m:r>
                      </m:num>
                      <m:den>
                        <m:r>
                          <a:rPr lang="en-US" altLang="zh-CN" sz="2000" i="1" kern="100">
                            <a:solidFill>
                              <a:srgbClr val="073E87"/>
                            </a:solidFill>
                            <a:latin typeface="Cambria Math" panose="02040503050406030204" pitchFamily="18" charset="0"/>
                          </a:rPr>
                          <m:t>9</m:t>
                        </m:r>
                      </m:den>
                    </m:f>
                  </m:oMath>
                </a14:m>
                <a:endParaRPr lang="en-US" altLang="zh-CN" sz="2000" dirty="0"/>
              </a:p>
              <a:p>
                <a:pPr marL="0" indent="0">
                  <a:buNone/>
                </a:pPr>
                <a:r>
                  <a:rPr lang="en-US" altLang="zh-CN" sz="2000" dirty="0"/>
                  <a:t>windy: </a:t>
                </a:r>
                <a14:m>
                  <m:oMath xmlns:m="http://schemas.openxmlformats.org/officeDocument/2006/math">
                    <m:r>
                      <a:rPr lang="en-US" altLang="zh-CN" sz="2000" i="1" kern="100">
                        <a:solidFill>
                          <a:srgbClr val="073E87"/>
                        </a:solidFill>
                        <a:latin typeface="Cambria Math" panose="02040503050406030204" pitchFamily="18" charset="0"/>
                      </a:rPr>
                      <m:t>𝑃</m:t>
                    </m:r>
                    <m:d>
                      <m:dPr>
                        <m:ctrlPr>
                          <a:rPr lang="zh-CN" altLang="zh-CN" sz="2000" i="1" kern="100">
                            <a:solidFill>
                              <a:srgbClr val="073E87"/>
                            </a:solidFill>
                            <a:latin typeface="Cambria Math" panose="02040503050406030204" pitchFamily="18" charset="0"/>
                          </a:rPr>
                        </m:ctrlPr>
                      </m:dPr>
                      <m:e>
                        <m:r>
                          <a:rPr lang="en-US" altLang="zh-CN" sz="2000" i="1" kern="100">
                            <a:solidFill>
                              <a:srgbClr val="073E87"/>
                            </a:solidFill>
                            <a:latin typeface="Cambria Math" panose="02040503050406030204" pitchFamily="18" charset="0"/>
                          </a:rPr>
                          <m:t>𝑇𝑅𝑈𝐸</m:t>
                        </m:r>
                        <m:r>
                          <a:rPr lang="en-US" altLang="zh-CN" sz="2000" i="1" kern="100">
                            <a:solidFill>
                              <a:srgbClr val="073E87"/>
                            </a:solidFill>
                            <a:latin typeface="Cambria Math" panose="02040503050406030204" pitchFamily="18" charset="0"/>
                          </a:rPr>
                          <m:t>|</m:t>
                        </m:r>
                        <m:r>
                          <a:rPr lang="en-US" altLang="zh-CN" sz="2000" i="1" kern="100">
                            <a:solidFill>
                              <a:srgbClr val="073E87"/>
                            </a:solidFill>
                            <a:latin typeface="Cambria Math" panose="02040503050406030204" pitchFamily="18" charset="0"/>
                          </a:rPr>
                          <m:t>𝑛𝑜</m:t>
                        </m:r>
                      </m:e>
                    </m:d>
                    <m:r>
                      <a:rPr lang="en-US" altLang="zh-CN" sz="2000" i="1" kern="100">
                        <a:solidFill>
                          <a:srgbClr val="073E87"/>
                        </a:solidFill>
                        <a:latin typeface="Cambria Math" panose="02040503050406030204" pitchFamily="18" charset="0"/>
                      </a:rPr>
                      <m:t>=</m:t>
                    </m:r>
                    <m:f>
                      <m:fPr>
                        <m:ctrlPr>
                          <a:rPr lang="en-US" altLang="zh-CN" sz="2000" i="1" kern="100">
                            <a:solidFill>
                              <a:srgbClr val="073E87"/>
                            </a:solidFill>
                            <a:latin typeface="Cambria Math" panose="02040503050406030204" pitchFamily="18" charset="0"/>
                          </a:rPr>
                        </m:ctrlPr>
                      </m:fPr>
                      <m:num>
                        <m:r>
                          <a:rPr lang="en-US" altLang="zh-CN" sz="2000" i="1" kern="100">
                            <a:solidFill>
                              <a:srgbClr val="073E87"/>
                            </a:solidFill>
                            <a:latin typeface="Cambria Math" panose="02040503050406030204" pitchFamily="18" charset="0"/>
                          </a:rPr>
                          <m:t>3</m:t>
                        </m:r>
                      </m:num>
                      <m:den>
                        <m:r>
                          <a:rPr lang="en-US" altLang="zh-CN" sz="2000" i="1" kern="100">
                            <a:solidFill>
                              <a:srgbClr val="073E87"/>
                            </a:solidFill>
                            <a:latin typeface="Cambria Math" panose="02040503050406030204" pitchFamily="18" charset="0"/>
                          </a:rPr>
                          <m:t>5</m:t>
                        </m:r>
                      </m:den>
                    </m:f>
                  </m:oMath>
                </a14:m>
                <a:r>
                  <a:rPr lang="en-US" altLang="zh-CN" sz="2000" kern="100" dirty="0">
                    <a:solidFill>
                      <a:srgbClr val="073E87"/>
                    </a:solidFill>
                  </a:rPr>
                  <a:t> </a:t>
                </a:r>
                <a14:m>
                  <m:oMath xmlns:m="http://schemas.openxmlformats.org/officeDocument/2006/math">
                    <m:r>
                      <a:rPr lang="en-US" altLang="zh-CN" sz="2000" kern="100">
                        <a:solidFill>
                          <a:srgbClr val="073E87"/>
                        </a:solidFill>
                        <a:latin typeface="Cambria Math" panose="02040503050406030204" pitchFamily="18" charset="0"/>
                      </a:rPr>
                      <m:t>,</m:t>
                    </m:r>
                    <m:r>
                      <a:rPr lang="en-US" altLang="zh-CN" sz="2000" i="1" kern="100">
                        <a:solidFill>
                          <a:srgbClr val="073E87"/>
                        </a:solidFill>
                        <a:latin typeface="Cambria Math" panose="02040503050406030204" pitchFamily="18" charset="0"/>
                      </a:rPr>
                      <m:t> </m:t>
                    </m:r>
                    <m:r>
                      <a:rPr lang="en-US" altLang="zh-CN" sz="2000" i="1" kern="100">
                        <a:solidFill>
                          <a:srgbClr val="073E87"/>
                        </a:solidFill>
                        <a:latin typeface="Cambria Math" panose="02040503050406030204" pitchFamily="18" charset="0"/>
                      </a:rPr>
                      <m:t>𝑃</m:t>
                    </m:r>
                    <m:d>
                      <m:dPr>
                        <m:ctrlPr>
                          <a:rPr lang="zh-CN" altLang="zh-CN" sz="2000" i="1" kern="100">
                            <a:solidFill>
                              <a:srgbClr val="073E87"/>
                            </a:solidFill>
                            <a:latin typeface="Cambria Math" panose="02040503050406030204" pitchFamily="18" charset="0"/>
                          </a:rPr>
                        </m:ctrlPr>
                      </m:dPr>
                      <m:e>
                        <m:r>
                          <a:rPr lang="en-US" altLang="zh-CN" sz="2000" i="1" kern="100">
                            <a:solidFill>
                              <a:srgbClr val="073E87"/>
                            </a:solidFill>
                            <a:latin typeface="Cambria Math" panose="02040503050406030204" pitchFamily="18" charset="0"/>
                          </a:rPr>
                          <m:t>𝑇𝑅𝑈𝐸</m:t>
                        </m:r>
                        <m:r>
                          <a:rPr lang="en-US" altLang="zh-CN" sz="2000" i="1" kern="100">
                            <a:solidFill>
                              <a:srgbClr val="073E87"/>
                            </a:solidFill>
                            <a:latin typeface="Cambria Math" panose="02040503050406030204" pitchFamily="18" charset="0"/>
                          </a:rPr>
                          <m:t>|</m:t>
                        </m:r>
                        <m:r>
                          <a:rPr lang="en-US" altLang="zh-CN" sz="2000" i="1" kern="100">
                            <a:solidFill>
                              <a:srgbClr val="073E87"/>
                            </a:solidFill>
                            <a:latin typeface="Cambria Math" panose="02040503050406030204" pitchFamily="18" charset="0"/>
                          </a:rPr>
                          <m:t>𝑦𝑒𝑠</m:t>
                        </m:r>
                      </m:e>
                    </m:d>
                    <m:r>
                      <a:rPr lang="en-US" altLang="zh-CN" sz="2000" i="1" kern="100">
                        <a:solidFill>
                          <a:srgbClr val="073E87"/>
                        </a:solidFill>
                        <a:latin typeface="Cambria Math" panose="02040503050406030204" pitchFamily="18" charset="0"/>
                      </a:rPr>
                      <m:t>=</m:t>
                    </m:r>
                    <m:f>
                      <m:fPr>
                        <m:ctrlPr>
                          <a:rPr lang="en-US" altLang="zh-CN" sz="2000" i="1" kern="100">
                            <a:solidFill>
                              <a:srgbClr val="073E87"/>
                            </a:solidFill>
                            <a:latin typeface="Cambria Math" panose="02040503050406030204" pitchFamily="18" charset="0"/>
                          </a:rPr>
                        </m:ctrlPr>
                      </m:fPr>
                      <m:num>
                        <m:r>
                          <a:rPr lang="en-US" altLang="zh-CN" sz="2000" i="1" kern="100">
                            <a:solidFill>
                              <a:srgbClr val="073E87"/>
                            </a:solidFill>
                            <a:latin typeface="Cambria Math" panose="02040503050406030204" pitchFamily="18" charset="0"/>
                          </a:rPr>
                          <m:t>3</m:t>
                        </m:r>
                      </m:num>
                      <m:den>
                        <m:r>
                          <a:rPr lang="en-US" altLang="zh-CN" sz="2000" i="1" kern="100">
                            <a:solidFill>
                              <a:srgbClr val="073E87"/>
                            </a:solidFill>
                            <a:latin typeface="Cambria Math" panose="02040503050406030204" pitchFamily="18" charset="0"/>
                          </a:rPr>
                          <m:t>9</m:t>
                        </m:r>
                      </m:den>
                    </m:f>
                  </m:oMath>
                </a14:m>
                <a:r>
                  <a:rPr lang="en-US" altLang="zh-CN" sz="2600" dirty="0">
                    <a:solidFill>
                      <a:srgbClr val="073E87"/>
                    </a:solidFill>
                  </a:rPr>
                  <a:t> </a:t>
                </a:r>
                <a:endParaRPr lang="en-US" altLang="zh-CN" sz="2600" dirty="0">
                  <a:solidFill>
                    <a:srgbClr val="073E87"/>
                  </a:solidFill>
                </a:endParaRPr>
              </a:p>
              <a:p>
                <a:pPr marL="457200" lvl="1" indent="0">
                  <a:buClr>
                    <a:srgbClr val="31B6FD"/>
                  </a:buClr>
                  <a:buNone/>
                </a:pPr>
                <a:endParaRPr lang="en-US" altLang="zh-CN" sz="2600" dirty="0"/>
              </a:p>
              <a:p>
                <a:endParaRPr lang="zh-CN" altLang="en-US" dirty="0"/>
              </a:p>
            </p:txBody>
          </p:sp>
        </mc:Choice>
        <mc:Fallback>
          <p:sp>
            <p:nvSpPr>
              <p:cNvPr id="5" name="内容占位符 4"/>
              <p:cNvSpPr>
                <a:spLocks noRot="1" noChangeAspect="1" noMove="1" noResize="1" noEditPoints="1" noAdjustHandles="1" noChangeArrowheads="1" noChangeShapeType="1" noTextEdit="1"/>
              </p:cNvSpPr>
              <p:nvPr>
                <p:ph idx="1"/>
              </p:nvPr>
            </p:nvSpPr>
            <p:spPr>
              <a:xfrm>
                <a:off x="864577" y="1174994"/>
                <a:ext cx="5070231" cy="4351338"/>
              </a:xfrm>
              <a:blipFill rotWithShape="1">
                <a:blip r:embed="rId1"/>
                <a:stretch>
                  <a:fillRect l="-7" t="-6" r="2" b="13"/>
                </a:stretch>
              </a:blipFill>
            </p:spPr>
            <p:txBody>
              <a:bodyPr/>
              <a:lstStyle/>
              <a:p>
                <a:r>
                  <a:rPr lang="zh-CN" altLang="en-US">
                    <a:noFill/>
                  </a:rPr>
                  <a:t> </a:t>
                </a:r>
              </a:p>
            </p:txBody>
          </p:sp>
        </mc:Fallback>
      </mc:AlternateContent>
      <p:pic>
        <p:nvPicPr>
          <p:cNvPr id="7" name="图片 6"/>
          <p:cNvPicPr>
            <a:picLocks noChangeAspect="1"/>
          </p:cNvPicPr>
          <p:nvPr/>
        </p:nvPicPr>
        <p:blipFill>
          <a:blip r:embed="rId2"/>
          <a:stretch>
            <a:fillRect/>
          </a:stretch>
        </p:blipFill>
        <p:spPr>
          <a:xfrm>
            <a:off x="6864513" y="760412"/>
            <a:ext cx="5215467" cy="4502795"/>
          </a:xfrm>
          <a:prstGeom prst="rect">
            <a:avLst/>
          </a:prstGeom>
        </p:spPr>
      </p:pic>
      <p:sp>
        <p:nvSpPr>
          <p:cNvPr id="2" name="矩形 1"/>
          <p:cNvSpPr/>
          <p:nvPr/>
        </p:nvSpPr>
        <p:spPr>
          <a:xfrm>
            <a:off x="467457" y="298747"/>
            <a:ext cx="11257086" cy="461665"/>
          </a:xfrm>
          <a:prstGeom prst="rect">
            <a:avLst/>
          </a:prstGeom>
        </p:spPr>
        <p:txBody>
          <a:bodyPr wrap="square">
            <a:spAutoFit/>
          </a:bodyPr>
          <a:lstStyle/>
          <a:p>
            <a:pPr lvl="0" algn="ctr" fontAlgn="base">
              <a:spcBef>
                <a:spcPct val="20000"/>
              </a:spcBef>
              <a:spcAft>
                <a:spcPct val="0"/>
              </a:spcAft>
              <a:buClr>
                <a:srgbClr val="31B6FD"/>
              </a:buClr>
              <a:buSzPct val="100000"/>
            </a:pPr>
            <a:r>
              <a:rPr lang="zh-CN" altLang="en-US" sz="2400" dirty="0">
                <a:latin typeface="Times New Roman" panose="02020603050405020304" pitchFamily="18" charset="0"/>
              </a:rPr>
              <a:t>给定&lt; </a:t>
            </a:r>
            <a:r>
              <a:rPr lang="en-US" altLang="zh-CN" sz="2400" dirty="0">
                <a:latin typeface="Times New Roman" panose="02020603050405020304" pitchFamily="18" charset="0"/>
              </a:rPr>
              <a:t>o</a:t>
            </a:r>
            <a:r>
              <a:rPr lang="zh-CN" altLang="en-US" sz="2400" dirty="0">
                <a:latin typeface="Times New Roman" panose="02020603050405020304" pitchFamily="18" charset="0"/>
              </a:rPr>
              <a:t>utlook=</a:t>
            </a:r>
            <a:r>
              <a:rPr lang="en-US" altLang="zh-CN" sz="2400" dirty="0">
                <a:latin typeface="Times New Roman" panose="02020603050405020304" pitchFamily="18" charset="0"/>
              </a:rPr>
              <a:t>r</a:t>
            </a:r>
            <a:r>
              <a:rPr lang="zh-CN" altLang="en-US" sz="2400" dirty="0">
                <a:latin typeface="Times New Roman" panose="02020603050405020304" pitchFamily="18" charset="0"/>
              </a:rPr>
              <a:t>ain</a:t>
            </a:r>
            <a:r>
              <a:rPr lang="en-US" altLang="zh-CN" sz="2400" dirty="0">
                <a:latin typeface="Times New Roman" panose="02020603050405020304" pitchFamily="18" charset="0"/>
              </a:rPr>
              <a:t>y</a:t>
            </a:r>
            <a:r>
              <a:rPr lang="zh-CN" altLang="en-US" sz="2400" dirty="0">
                <a:latin typeface="Times New Roman" panose="02020603050405020304" pitchFamily="18" charset="0"/>
              </a:rPr>
              <a:t>,  </a:t>
            </a:r>
            <a:r>
              <a:rPr lang="en-US" altLang="zh-CN" sz="2400" dirty="0">
                <a:latin typeface="Times New Roman" panose="02020603050405020304" pitchFamily="18" charset="0"/>
              </a:rPr>
              <a:t>t</a:t>
            </a:r>
            <a:r>
              <a:rPr lang="zh-CN" altLang="en-US" sz="2400" dirty="0">
                <a:latin typeface="Times New Roman" panose="02020603050405020304" pitchFamily="18" charset="0"/>
              </a:rPr>
              <a:t>emperature=</a:t>
            </a:r>
            <a:r>
              <a:rPr lang="en-US" altLang="zh-CN" sz="2400" dirty="0">
                <a:latin typeface="Times New Roman" panose="02020603050405020304" pitchFamily="18" charset="0"/>
              </a:rPr>
              <a:t>h</a:t>
            </a:r>
            <a:r>
              <a:rPr lang="zh-CN" altLang="en-US" sz="2400" dirty="0">
                <a:latin typeface="Times New Roman" panose="02020603050405020304" pitchFamily="18" charset="0"/>
              </a:rPr>
              <a:t>ot,  </a:t>
            </a:r>
            <a:r>
              <a:rPr lang="en-US" altLang="zh-CN" sz="2400" dirty="0">
                <a:latin typeface="Times New Roman" panose="02020603050405020304" pitchFamily="18" charset="0"/>
              </a:rPr>
              <a:t>h</a:t>
            </a:r>
            <a:r>
              <a:rPr lang="zh-CN" altLang="en-US" sz="2400" dirty="0">
                <a:latin typeface="Times New Roman" panose="02020603050405020304" pitchFamily="18" charset="0"/>
              </a:rPr>
              <a:t>umidity=</a:t>
            </a:r>
            <a:r>
              <a:rPr lang="en-US" altLang="zh-CN" sz="2400" dirty="0">
                <a:latin typeface="Times New Roman" panose="02020603050405020304" pitchFamily="18" charset="0"/>
              </a:rPr>
              <a:t>h</a:t>
            </a:r>
            <a:r>
              <a:rPr lang="zh-CN" altLang="en-US" sz="2400" dirty="0">
                <a:latin typeface="Times New Roman" panose="02020603050405020304" pitchFamily="18" charset="0"/>
              </a:rPr>
              <a:t>igh, </a:t>
            </a:r>
            <a:r>
              <a:rPr lang="en-US" altLang="zh-CN" sz="2400" dirty="0">
                <a:latin typeface="Times New Roman" panose="02020603050405020304" pitchFamily="18" charset="0"/>
              </a:rPr>
              <a:t>w</a:t>
            </a:r>
            <a:r>
              <a:rPr lang="zh-CN" altLang="en-US" sz="2400" dirty="0">
                <a:latin typeface="Times New Roman" panose="02020603050405020304" pitchFamily="18" charset="0"/>
              </a:rPr>
              <a:t>ind=</a:t>
            </a:r>
            <a:r>
              <a:rPr lang="en-US" altLang="zh-CN" sz="2400" dirty="0">
                <a:latin typeface="Times New Roman" panose="02020603050405020304" pitchFamily="18" charset="0"/>
              </a:rPr>
              <a:t>TRUE</a:t>
            </a:r>
            <a:r>
              <a:rPr lang="zh-CN" altLang="en-US" sz="2400" dirty="0">
                <a:latin typeface="Times New Roman" panose="02020603050405020304" pitchFamily="18" charset="0"/>
              </a:rPr>
              <a:t>&gt;，判断能否打球？</a:t>
            </a:r>
            <a:endParaRPr lang="zh-CN" altLang="en-US" sz="2400" dirty="0">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矩形 2"/>
              <p:cNvSpPr/>
              <p:nvPr/>
            </p:nvSpPr>
            <p:spPr>
              <a:xfrm>
                <a:off x="868971" y="4821579"/>
                <a:ext cx="11323029" cy="1806585"/>
              </a:xfrm>
              <a:prstGeom prst="rect">
                <a:avLst/>
              </a:prstGeom>
            </p:spPr>
            <p:txBody>
              <a:bodyPr wrap="square">
                <a:spAutoFit/>
              </a:bodyPr>
              <a:lstStyle/>
              <a:p>
                <a:pPr>
                  <a:buClr>
                    <a:srgbClr val="31B6FD"/>
                  </a:buClr>
                </a:pPr>
                <a:r>
                  <a:rPr lang="zh-CN" altLang="en-US" sz="2400" dirty="0">
                    <a:latin typeface="Cambria Math" panose="02040503050406030204" pitchFamily="18" charset="0"/>
                  </a:rPr>
                  <a:t>计算</a:t>
                </a:r>
                <a14:m>
                  <m:oMath xmlns:m="http://schemas.openxmlformats.org/officeDocument/2006/math">
                    <m:r>
                      <a:rPr lang="en-US" altLang="zh-CN" sz="2400" i="1" kern="100">
                        <a:latin typeface="Cambria Math" panose="02040503050406030204" pitchFamily="18" charset="0"/>
                        <a:ea typeface="宋体" panose="02010600030101010101" pitchFamily="2" charset="-122"/>
                      </a:rPr>
                      <m:t>𝑃</m:t>
                    </m:r>
                    <m:d>
                      <m:dPr>
                        <m:ctrlPr>
                          <a:rPr lang="zh-CN" altLang="zh-CN" sz="2400" i="1" kern="100">
                            <a:latin typeface="Cambria Math" panose="02040503050406030204" pitchFamily="18" charset="0"/>
                            <a:ea typeface="Cambria Math" panose="02040503050406030204" pitchFamily="18" charset="0"/>
                          </a:rPr>
                        </m:ctrlPr>
                      </m:dPr>
                      <m:e>
                        <m:r>
                          <a:rPr lang="en-US" altLang="zh-CN" sz="2400" i="1" kern="100">
                            <a:latin typeface="Cambria Math" panose="02040503050406030204"/>
                            <a:ea typeface="Cambria Math" panose="02040503050406030204" pitchFamily="18" charset="0"/>
                          </a:rPr>
                          <m:t>𝑥</m:t>
                        </m:r>
                        <m:r>
                          <a:rPr lang="en-US" altLang="zh-CN" sz="2400" i="1" kern="100">
                            <a:latin typeface="Cambria Math" panose="02040503050406030204" pitchFamily="18" charset="0"/>
                            <a:ea typeface="宋体" panose="02010600030101010101" pitchFamily="2" charset="-122"/>
                          </a:rPr>
                          <m:t>|</m:t>
                        </m:r>
                        <m:sSub>
                          <m:sSubPr>
                            <m:ctrlPr>
                              <a:rPr lang="en-US" altLang="zh-CN" sz="2400" i="1" kern="100">
                                <a:latin typeface="Cambria Math" panose="02040503050406030204" pitchFamily="18" charset="0"/>
                                <a:ea typeface="宋体" panose="02010600030101010101" pitchFamily="2" charset="-122"/>
                              </a:rPr>
                            </m:ctrlPr>
                          </m:sSubPr>
                          <m:e>
                            <m:r>
                              <a:rPr lang="en-US" altLang="zh-CN" sz="2400" i="1" kern="100">
                                <a:latin typeface="Cambria Math" panose="02040503050406030204"/>
                                <a:ea typeface="宋体" panose="02010600030101010101" pitchFamily="2" charset="-122"/>
                              </a:rPr>
                              <m:t>𝑐</m:t>
                            </m:r>
                          </m:e>
                          <m:sub>
                            <m:r>
                              <a:rPr lang="en-US" altLang="zh-CN" sz="2400" i="1" kern="100">
                                <a:latin typeface="Cambria Math" panose="02040503050406030204" pitchFamily="18" charset="0"/>
                                <a:ea typeface="宋体" panose="02010600030101010101" pitchFamily="2" charset="-122"/>
                              </a:rPr>
                              <m:t>𝑘</m:t>
                            </m:r>
                          </m:sub>
                        </m:sSub>
                      </m:e>
                    </m:d>
                    <m:r>
                      <a:rPr lang="en-US" altLang="zh-CN" sz="2400" i="1" kern="100">
                        <a:latin typeface="Cambria Math" panose="02040503050406030204" pitchFamily="18" charset="0"/>
                        <a:ea typeface="宋体" panose="02010600030101010101" pitchFamily="2" charset="-122"/>
                      </a:rPr>
                      <m:t>𝑃</m:t>
                    </m:r>
                    <m:d>
                      <m:dPr>
                        <m:ctrlPr>
                          <a:rPr lang="zh-CN" altLang="zh-CN" sz="2400" i="1" kern="100">
                            <a:latin typeface="Cambria Math" panose="02040503050406030204" pitchFamily="18" charset="0"/>
                            <a:ea typeface="Cambria Math" panose="02040503050406030204" pitchFamily="18" charset="0"/>
                          </a:rPr>
                        </m:ctrlPr>
                      </m:dPr>
                      <m:e>
                        <m:sSub>
                          <m:sSubPr>
                            <m:ctrlPr>
                              <a:rPr lang="en-US" altLang="zh-CN" sz="2400" i="1" kern="100">
                                <a:latin typeface="Cambria Math" panose="02040503050406030204" pitchFamily="18" charset="0"/>
                                <a:ea typeface="Cambria Math" panose="02040503050406030204" pitchFamily="18" charset="0"/>
                              </a:rPr>
                            </m:ctrlPr>
                          </m:sSubPr>
                          <m:e>
                            <m:r>
                              <a:rPr lang="en-US" altLang="zh-CN" sz="2400" i="1" kern="100">
                                <a:latin typeface="Cambria Math" panose="02040503050406030204"/>
                                <a:ea typeface="Cambria Math" panose="02040503050406030204" pitchFamily="18" charset="0"/>
                              </a:rPr>
                              <m:t>𝑐</m:t>
                            </m:r>
                          </m:e>
                          <m:sub>
                            <m:r>
                              <a:rPr lang="en-US" altLang="zh-CN" sz="2400" i="1" kern="100">
                                <a:latin typeface="Cambria Math" panose="02040503050406030204" pitchFamily="18" charset="0"/>
                                <a:ea typeface="Cambria Math" panose="02040503050406030204" pitchFamily="18" charset="0"/>
                              </a:rPr>
                              <m:t>𝑘</m:t>
                            </m:r>
                          </m:sub>
                        </m:sSub>
                      </m:e>
                    </m:d>
                  </m:oMath>
                </a14:m>
                <a:endParaRPr lang="en-US" altLang="zh-CN" sz="2400" i="1" kern="100" dirty="0">
                  <a:solidFill>
                    <a:srgbClr val="073E87"/>
                  </a:solidFill>
                  <a:latin typeface="Cambria Math" panose="02040503050406030204" pitchFamily="18" charset="0"/>
                </a:endParaRPr>
              </a:p>
              <a:p>
                <a:pPr>
                  <a:buClr>
                    <a:srgbClr val="31B6FD"/>
                  </a:buClr>
                </a:pPr>
                <a14:m>
                  <m:oMath xmlns:m="http://schemas.openxmlformats.org/officeDocument/2006/math">
                    <m:r>
                      <a:rPr lang="en-US" altLang="zh-CN" i="1" kern="100">
                        <a:solidFill>
                          <a:srgbClr val="073E87"/>
                        </a:solidFill>
                        <a:latin typeface="Cambria Math" panose="02040503050406030204" pitchFamily="18" charset="0"/>
                      </a:rPr>
                      <m:t>𝑃</m:t>
                    </m:r>
                    <m:d>
                      <m:dPr>
                        <m:ctrlPr>
                          <a:rPr lang="zh-CN" altLang="zh-CN" i="1" kern="100">
                            <a:solidFill>
                              <a:srgbClr val="073E87"/>
                            </a:solidFill>
                            <a:latin typeface="Cambria Math" panose="02040503050406030204" pitchFamily="18" charset="0"/>
                          </a:rPr>
                        </m:ctrlPr>
                      </m:dPr>
                      <m:e>
                        <m:r>
                          <m:rPr>
                            <m:nor/>
                          </m:rPr>
                          <a:rPr lang="en-US" altLang="zh-CN" dirty="0">
                            <a:solidFill>
                              <a:srgbClr val="073E87"/>
                            </a:solidFill>
                            <a:latin typeface="Times New Roman" panose="02020603050405020304" pitchFamily="18" charset="0"/>
                          </a:rPr>
                          <m:t>r</m:t>
                        </m:r>
                        <m:r>
                          <m:rPr>
                            <m:nor/>
                          </m:rPr>
                          <a:rPr lang="zh-CN" altLang="en-US" dirty="0">
                            <a:solidFill>
                              <a:srgbClr val="073E87"/>
                            </a:solidFill>
                            <a:latin typeface="Times New Roman" panose="02020603050405020304" pitchFamily="18" charset="0"/>
                          </a:rPr>
                          <m:t>ain</m:t>
                        </m:r>
                        <m:r>
                          <m:rPr>
                            <m:nor/>
                          </m:rPr>
                          <a:rPr lang="en-US" altLang="zh-CN" dirty="0">
                            <a:solidFill>
                              <a:srgbClr val="073E87"/>
                            </a:solidFill>
                            <a:latin typeface="Times New Roman" panose="02020603050405020304" pitchFamily="18" charset="0"/>
                          </a:rPr>
                          <m:t>y</m:t>
                        </m:r>
                        <m:r>
                          <m:rPr>
                            <m:nor/>
                          </m:rPr>
                          <a:rPr lang="zh-CN" altLang="en-US" dirty="0">
                            <a:solidFill>
                              <a:srgbClr val="073E87"/>
                            </a:solidFill>
                            <a:latin typeface="Times New Roman" panose="02020603050405020304" pitchFamily="18" charset="0"/>
                          </a:rPr>
                          <m:t>, </m:t>
                        </m:r>
                        <m:r>
                          <m:rPr>
                            <m:nor/>
                          </m:rPr>
                          <a:rPr lang="en-US" altLang="zh-CN" dirty="0">
                            <a:solidFill>
                              <a:srgbClr val="073E87"/>
                            </a:solidFill>
                            <a:latin typeface="Times New Roman" panose="02020603050405020304" pitchFamily="18" charset="0"/>
                          </a:rPr>
                          <m:t>h</m:t>
                        </m:r>
                        <m:r>
                          <m:rPr>
                            <m:nor/>
                          </m:rPr>
                          <a:rPr lang="zh-CN" altLang="en-US" dirty="0">
                            <a:solidFill>
                              <a:srgbClr val="073E87"/>
                            </a:solidFill>
                            <a:latin typeface="Times New Roman" panose="02020603050405020304" pitchFamily="18" charset="0"/>
                          </a:rPr>
                          <m:t>ot</m:t>
                        </m:r>
                        <m:r>
                          <m:rPr>
                            <m:nor/>
                          </m:rPr>
                          <a:rPr lang="en-US" altLang="zh-CN" dirty="0">
                            <a:solidFill>
                              <a:srgbClr val="073E87"/>
                            </a:solidFill>
                            <a:latin typeface="Times New Roman" panose="02020603050405020304" pitchFamily="18" charset="0"/>
                          </a:rPr>
                          <m:t>, </m:t>
                        </m:r>
                        <m:r>
                          <m:rPr>
                            <m:nor/>
                          </m:rPr>
                          <a:rPr lang="en-US" altLang="zh-CN" dirty="0">
                            <a:solidFill>
                              <a:srgbClr val="073E87"/>
                            </a:solidFill>
                            <a:latin typeface="Times New Roman" panose="02020603050405020304" pitchFamily="18" charset="0"/>
                          </a:rPr>
                          <m:t>h</m:t>
                        </m:r>
                        <m:r>
                          <m:rPr>
                            <m:nor/>
                          </m:rPr>
                          <a:rPr lang="zh-CN" altLang="en-US" dirty="0">
                            <a:solidFill>
                              <a:srgbClr val="073E87"/>
                            </a:solidFill>
                            <a:latin typeface="Times New Roman" panose="02020603050405020304" pitchFamily="18" charset="0"/>
                          </a:rPr>
                          <m:t>igh</m:t>
                        </m:r>
                        <m:r>
                          <m:rPr>
                            <m:nor/>
                          </m:rPr>
                          <a:rPr lang="zh-CN" altLang="en-US" dirty="0">
                            <a:solidFill>
                              <a:srgbClr val="073E87"/>
                            </a:solidFill>
                            <a:latin typeface="Times New Roman" panose="02020603050405020304" pitchFamily="18" charset="0"/>
                          </a:rPr>
                          <m:t>, </m:t>
                        </m:r>
                        <m:r>
                          <m:rPr>
                            <m:nor/>
                          </m:rPr>
                          <a:rPr lang="en-US" altLang="zh-CN" dirty="0">
                            <a:solidFill>
                              <a:srgbClr val="073E87"/>
                            </a:solidFill>
                            <a:latin typeface="Times New Roman" panose="02020603050405020304" pitchFamily="18" charset="0"/>
                          </a:rPr>
                          <m:t>TRUE</m:t>
                        </m:r>
                        <m:r>
                          <a:rPr lang="en-US" altLang="zh-CN" i="1" kern="100">
                            <a:solidFill>
                              <a:srgbClr val="073E87"/>
                            </a:solidFill>
                            <a:latin typeface="Cambria Math" panose="02040503050406030204" pitchFamily="18" charset="0"/>
                          </a:rPr>
                          <m:t>|</m:t>
                        </m:r>
                        <m:r>
                          <a:rPr lang="en-US" altLang="zh-CN" i="1" kern="100">
                            <a:solidFill>
                              <a:srgbClr val="073E87"/>
                            </a:solidFill>
                            <a:latin typeface="Cambria Math" panose="02040503050406030204" pitchFamily="18" charset="0"/>
                          </a:rPr>
                          <m:t>𝑛𝑜</m:t>
                        </m:r>
                      </m:e>
                    </m:d>
                    <m:r>
                      <a:rPr lang="en-US" altLang="zh-CN" i="1" kern="100">
                        <a:solidFill>
                          <a:srgbClr val="073E87"/>
                        </a:solidFill>
                        <a:latin typeface="Cambria Math" panose="02040503050406030204" pitchFamily="18" charset="0"/>
                      </a:rPr>
                      <m:t>𝑃</m:t>
                    </m:r>
                    <m:d>
                      <m:dPr>
                        <m:ctrlPr>
                          <a:rPr lang="zh-CN" altLang="zh-CN" i="1" kern="100">
                            <a:solidFill>
                              <a:srgbClr val="073E87"/>
                            </a:solidFill>
                            <a:latin typeface="Cambria Math" panose="02040503050406030204" pitchFamily="18" charset="0"/>
                          </a:rPr>
                        </m:ctrlPr>
                      </m:dPr>
                      <m:e>
                        <m:r>
                          <a:rPr lang="en-US" altLang="zh-CN" i="1" kern="100">
                            <a:solidFill>
                              <a:srgbClr val="073E87"/>
                            </a:solidFill>
                            <a:latin typeface="Cambria Math" panose="02040503050406030204" pitchFamily="18" charset="0"/>
                          </a:rPr>
                          <m:t>𝑛𝑜</m:t>
                        </m:r>
                      </m:e>
                    </m:d>
                  </m:oMath>
                </a14:m>
                <a:r>
                  <a:rPr lang="en-US" altLang="zh-CN" dirty="0">
                    <a:solidFill>
                      <a:srgbClr val="073E87"/>
                    </a:solidFill>
                  </a:rPr>
                  <a:t>=</a:t>
                </a:r>
                <a14:m>
                  <m:oMath xmlns:m="http://schemas.openxmlformats.org/officeDocument/2006/math">
                    <m:r>
                      <a:rPr lang="en-US" altLang="zh-CN" i="1" kern="100">
                        <a:solidFill>
                          <a:srgbClr val="073E87"/>
                        </a:solidFill>
                        <a:latin typeface="Cambria Math" panose="02040503050406030204" pitchFamily="18" charset="0"/>
                      </a:rPr>
                      <m:t>𝑃</m:t>
                    </m:r>
                    <m:d>
                      <m:dPr>
                        <m:ctrlPr>
                          <a:rPr lang="zh-CN" altLang="zh-CN" i="1" kern="100">
                            <a:solidFill>
                              <a:srgbClr val="073E87"/>
                            </a:solidFill>
                            <a:latin typeface="Cambria Math" panose="02040503050406030204" pitchFamily="18" charset="0"/>
                          </a:rPr>
                        </m:ctrlPr>
                      </m:dPr>
                      <m:e>
                        <m:r>
                          <m:rPr>
                            <m:nor/>
                          </m:rPr>
                          <a:rPr lang="en-US" altLang="zh-CN" dirty="0">
                            <a:solidFill>
                              <a:srgbClr val="073E87"/>
                            </a:solidFill>
                            <a:latin typeface="Times New Roman" panose="02020603050405020304" pitchFamily="18" charset="0"/>
                          </a:rPr>
                          <m:t>r</m:t>
                        </m:r>
                        <m:r>
                          <m:rPr>
                            <m:nor/>
                          </m:rPr>
                          <a:rPr lang="zh-CN" altLang="en-US" dirty="0">
                            <a:solidFill>
                              <a:srgbClr val="073E87"/>
                            </a:solidFill>
                            <a:latin typeface="Times New Roman" panose="02020603050405020304" pitchFamily="18" charset="0"/>
                          </a:rPr>
                          <m:t>ain</m:t>
                        </m:r>
                        <m:r>
                          <m:rPr>
                            <m:nor/>
                          </m:rPr>
                          <a:rPr lang="en-US" altLang="zh-CN" dirty="0">
                            <a:solidFill>
                              <a:srgbClr val="073E87"/>
                            </a:solidFill>
                            <a:latin typeface="Times New Roman" panose="02020603050405020304" pitchFamily="18" charset="0"/>
                          </a:rPr>
                          <m:t>y</m:t>
                        </m:r>
                        <m:r>
                          <a:rPr lang="en-US" altLang="zh-CN" i="1" kern="100">
                            <a:solidFill>
                              <a:srgbClr val="073E87"/>
                            </a:solidFill>
                            <a:latin typeface="Cambria Math" panose="02040503050406030204" pitchFamily="18" charset="0"/>
                          </a:rPr>
                          <m:t>|</m:t>
                        </m:r>
                        <m:r>
                          <a:rPr lang="en-US" altLang="zh-CN" i="1" kern="100">
                            <a:solidFill>
                              <a:srgbClr val="073E87"/>
                            </a:solidFill>
                            <a:latin typeface="Cambria Math" panose="02040503050406030204" pitchFamily="18" charset="0"/>
                          </a:rPr>
                          <m:t>𝑛𝑜</m:t>
                        </m:r>
                      </m:e>
                    </m:d>
                    <m:r>
                      <a:rPr lang="en-US" altLang="zh-CN" i="1" kern="100">
                        <a:solidFill>
                          <a:srgbClr val="073E87"/>
                        </a:solidFill>
                        <a:latin typeface="Cambria Math" panose="02040503050406030204" pitchFamily="18" charset="0"/>
                      </a:rPr>
                      <m:t>𝑃</m:t>
                    </m:r>
                    <m:d>
                      <m:dPr>
                        <m:ctrlPr>
                          <a:rPr lang="zh-CN" altLang="zh-CN" i="1" kern="100">
                            <a:solidFill>
                              <a:srgbClr val="073E87"/>
                            </a:solidFill>
                            <a:latin typeface="Cambria Math" panose="02040503050406030204" pitchFamily="18" charset="0"/>
                          </a:rPr>
                        </m:ctrlPr>
                      </m:dPr>
                      <m:e>
                        <m:r>
                          <m:rPr>
                            <m:nor/>
                          </m:rPr>
                          <a:rPr lang="en-US" altLang="zh-CN" dirty="0">
                            <a:solidFill>
                              <a:srgbClr val="073E87"/>
                            </a:solidFill>
                            <a:latin typeface="Times New Roman" panose="02020603050405020304" pitchFamily="18" charset="0"/>
                          </a:rPr>
                          <m:t>h</m:t>
                        </m:r>
                        <m:r>
                          <m:rPr>
                            <m:nor/>
                          </m:rPr>
                          <a:rPr lang="zh-CN" altLang="en-US" dirty="0">
                            <a:solidFill>
                              <a:srgbClr val="073E87"/>
                            </a:solidFill>
                            <a:latin typeface="Times New Roman" panose="02020603050405020304" pitchFamily="18" charset="0"/>
                          </a:rPr>
                          <m:t>ot</m:t>
                        </m:r>
                        <m:r>
                          <a:rPr lang="en-US" altLang="zh-CN" i="1" kern="100">
                            <a:solidFill>
                              <a:srgbClr val="073E87"/>
                            </a:solidFill>
                            <a:latin typeface="Cambria Math" panose="02040503050406030204" pitchFamily="18" charset="0"/>
                          </a:rPr>
                          <m:t>|</m:t>
                        </m:r>
                        <m:r>
                          <a:rPr lang="en-US" altLang="zh-CN" i="1" kern="100">
                            <a:solidFill>
                              <a:srgbClr val="073E87"/>
                            </a:solidFill>
                            <a:latin typeface="Cambria Math" panose="02040503050406030204" pitchFamily="18" charset="0"/>
                          </a:rPr>
                          <m:t>𝑛𝑜</m:t>
                        </m:r>
                      </m:e>
                    </m:d>
                    <m:r>
                      <a:rPr lang="en-US" altLang="zh-CN" i="1" kern="100">
                        <a:solidFill>
                          <a:srgbClr val="073E87"/>
                        </a:solidFill>
                        <a:latin typeface="Cambria Math" panose="02040503050406030204" pitchFamily="18" charset="0"/>
                      </a:rPr>
                      <m:t>𝑃</m:t>
                    </m:r>
                    <m:d>
                      <m:dPr>
                        <m:ctrlPr>
                          <a:rPr lang="zh-CN" altLang="zh-CN" i="1" kern="100">
                            <a:solidFill>
                              <a:srgbClr val="073E87"/>
                            </a:solidFill>
                            <a:latin typeface="Cambria Math" panose="02040503050406030204" pitchFamily="18" charset="0"/>
                          </a:rPr>
                        </m:ctrlPr>
                      </m:dPr>
                      <m:e>
                        <m:r>
                          <a:rPr lang="en-US" altLang="zh-CN" i="1" kern="100">
                            <a:solidFill>
                              <a:srgbClr val="073E87"/>
                            </a:solidFill>
                            <a:latin typeface="Cambria Math" panose="02040503050406030204" pitchFamily="18" charset="0"/>
                          </a:rPr>
                          <m:t>ℎ𝑖𝑔ℎ</m:t>
                        </m:r>
                        <m:r>
                          <a:rPr lang="en-US" altLang="zh-CN" i="1" kern="100">
                            <a:solidFill>
                              <a:srgbClr val="073E87"/>
                            </a:solidFill>
                            <a:latin typeface="Cambria Math" panose="02040503050406030204" pitchFamily="18" charset="0"/>
                          </a:rPr>
                          <m:t>|</m:t>
                        </m:r>
                        <m:r>
                          <a:rPr lang="en-US" altLang="zh-CN" i="1" kern="100">
                            <a:solidFill>
                              <a:srgbClr val="073E87"/>
                            </a:solidFill>
                            <a:latin typeface="Cambria Math" panose="02040503050406030204" pitchFamily="18" charset="0"/>
                          </a:rPr>
                          <m:t>𝑛𝑜</m:t>
                        </m:r>
                      </m:e>
                    </m:d>
                    <m:r>
                      <a:rPr lang="en-US" altLang="zh-CN" i="1" kern="100">
                        <a:solidFill>
                          <a:srgbClr val="073E87"/>
                        </a:solidFill>
                        <a:latin typeface="Cambria Math" panose="02040503050406030204" pitchFamily="18" charset="0"/>
                      </a:rPr>
                      <m:t>𝑃</m:t>
                    </m:r>
                    <m:d>
                      <m:dPr>
                        <m:ctrlPr>
                          <a:rPr lang="zh-CN" altLang="zh-CN" i="1" kern="100">
                            <a:solidFill>
                              <a:srgbClr val="073E87"/>
                            </a:solidFill>
                            <a:latin typeface="Cambria Math" panose="02040503050406030204" pitchFamily="18" charset="0"/>
                          </a:rPr>
                        </m:ctrlPr>
                      </m:dPr>
                      <m:e>
                        <m:r>
                          <m:rPr>
                            <m:nor/>
                          </m:rPr>
                          <a:rPr lang="en-US" altLang="zh-CN" dirty="0">
                            <a:solidFill>
                              <a:srgbClr val="073E87"/>
                            </a:solidFill>
                            <a:latin typeface="Times New Roman" panose="02020603050405020304" pitchFamily="18" charset="0"/>
                          </a:rPr>
                          <m:t>TRUE</m:t>
                        </m:r>
                        <m:r>
                          <a:rPr lang="en-US" altLang="zh-CN" i="1" kern="100">
                            <a:solidFill>
                              <a:srgbClr val="073E87"/>
                            </a:solidFill>
                            <a:latin typeface="Cambria Math" panose="02040503050406030204" pitchFamily="18" charset="0"/>
                          </a:rPr>
                          <m:t>|</m:t>
                        </m:r>
                        <m:r>
                          <a:rPr lang="en-US" altLang="zh-CN" i="1" kern="100">
                            <a:solidFill>
                              <a:srgbClr val="073E87"/>
                            </a:solidFill>
                            <a:latin typeface="Cambria Math" panose="02040503050406030204" pitchFamily="18" charset="0"/>
                          </a:rPr>
                          <m:t>𝑛𝑜</m:t>
                        </m:r>
                      </m:e>
                    </m:d>
                    <m:r>
                      <a:rPr lang="en-US" altLang="zh-CN" i="1" kern="100">
                        <a:solidFill>
                          <a:srgbClr val="073E87"/>
                        </a:solidFill>
                        <a:latin typeface="Cambria Math" panose="02040503050406030204" pitchFamily="18" charset="0"/>
                      </a:rPr>
                      <m:t>𝑃</m:t>
                    </m:r>
                    <m:d>
                      <m:dPr>
                        <m:ctrlPr>
                          <a:rPr lang="zh-CN" altLang="zh-CN" i="1" kern="100">
                            <a:solidFill>
                              <a:srgbClr val="073E87"/>
                            </a:solidFill>
                            <a:latin typeface="Cambria Math" panose="02040503050406030204" pitchFamily="18" charset="0"/>
                          </a:rPr>
                        </m:ctrlPr>
                      </m:dPr>
                      <m:e>
                        <m:r>
                          <a:rPr lang="en-US" altLang="zh-CN" i="1" kern="100">
                            <a:solidFill>
                              <a:srgbClr val="073E87"/>
                            </a:solidFill>
                            <a:latin typeface="Cambria Math" panose="02040503050406030204" pitchFamily="18" charset="0"/>
                          </a:rPr>
                          <m:t>𝑛𝑜</m:t>
                        </m:r>
                      </m:e>
                    </m:d>
                  </m:oMath>
                </a14:m>
                <a:endParaRPr lang="en-US" altLang="zh-CN" dirty="0">
                  <a:solidFill>
                    <a:srgbClr val="073E87"/>
                  </a:solidFill>
                </a:endParaRPr>
              </a:p>
              <a:p>
                <a:pPr>
                  <a:buClr>
                    <a:srgbClr val="31B6FD"/>
                  </a:buClr>
                </a:pPr>
                <a:r>
                  <a:rPr lang="en-US" altLang="zh-CN" dirty="0">
                    <a:solidFill>
                      <a:srgbClr val="073E87"/>
                    </a:solidFill>
                  </a:rPr>
                  <a:t>                                                                     </a:t>
                </a:r>
                <a14:m>
                  <m:oMath xmlns:m="http://schemas.openxmlformats.org/officeDocument/2006/math">
                    <m:r>
                      <a:rPr lang="en-US" altLang="zh-CN" kern="100">
                        <a:solidFill>
                          <a:srgbClr val="073E87"/>
                        </a:solidFill>
                        <a:latin typeface="Cambria Math" panose="02040503050406030204" pitchFamily="18" charset="0"/>
                      </a:rPr>
                      <m:t>   =</m:t>
                    </m:r>
                    <m:f>
                      <m:fPr>
                        <m:ctrlPr>
                          <a:rPr lang="en-US" altLang="zh-CN" i="1" kern="100">
                            <a:solidFill>
                              <a:srgbClr val="073E87"/>
                            </a:solidFill>
                            <a:latin typeface="Cambria Math" panose="02040503050406030204" pitchFamily="18" charset="0"/>
                          </a:rPr>
                        </m:ctrlPr>
                      </m:fPr>
                      <m:num>
                        <m:r>
                          <a:rPr lang="en-US" altLang="zh-CN" i="1" kern="100">
                            <a:solidFill>
                              <a:srgbClr val="073E87"/>
                            </a:solidFill>
                            <a:latin typeface="Cambria Math" panose="02040503050406030204" pitchFamily="18" charset="0"/>
                          </a:rPr>
                          <m:t>2</m:t>
                        </m:r>
                      </m:num>
                      <m:den>
                        <m:r>
                          <a:rPr lang="en-US" altLang="zh-CN" i="1" kern="100">
                            <a:solidFill>
                              <a:srgbClr val="073E87"/>
                            </a:solidFill>
                            <a:latin typeface="Cambria Math" panose="02040503050406030204" pitchFamily="18" charset="0"/>
                          </a:rPr>
                          <m:t>5</m:t>
                        </m:r>
                      </m:den>
                    </m:f>
                    <m:r>
                      <a:rPr lang="en-US" altLang="zh-CN" i="1" kern="100">
                        <a:solidFill>
                          <a:srgbClr val="073E87"/>
                        </a:solidFill>
                        <a:latin typeface="Cambria Math" panose="02040503050406030204" pitchFamily="18" charset="0"/>
                      </a:rPr>
                      <m:t>∗</m:t>
                    </m:r>
                    <m:f>
                      <m:fPr>
                        <m:ctrlPr>
                          <a:rPr lang="en-US" altLang="zh-CN" i="1" kern="100">
                            <a:solidFill>
                              <a:srgbClr val="073E87"/>
                            </a:solidFill>
                            <a:latin typeface="Cambria Math" panose="02040503050406030204" pitchFamily="18" charset="0"/>
                          </a:rPr>
                        </m:ctrlPr>
                      </m:fPr>
                      <m:num>
                        <m:r>
                          <a:rPr lang="en-US" altLang="zh-CN" i="1" kern="100">
                            <a:solidFill>
                              <a:srgbClr val="073E87"/>
                            </a:solidFill>
                            <a:latin typeface="Cambria Math" panose="02040503050406030204" pitchFamily="18" charset="0"/>
                          </a:rPr>
                          <m:t>2</m:t>
                        </m:r>
                      </m:num>
                      <m:den>
                        <m:r>
                          <a:rPr lang="en-US" altLang="zh-CN" i="1" kern="100">
                            <a:solidFill>
                              <a:srgbClr val="073E87"/>
                            </a:solidFill>
                            <a:latin typeface="Cambria Math" panose="02040503050406030204" pitchFamily="18" charset="0"/>
                          </a:rPr>
                          <m:t>5</m:t>
                        </m:r>
                      </m:den>
                    </m:f>
                    <m:r>
                      <a:rPr lang="en-US" altLang="zh-CN" i="1" kern="100">
                        <a:solidFill>
                          <a:srgbClr val="073E87"/>
                        </a:solidFill>
                        <a:latin typeface="Cambria Math" panose="02040503050406030204" pitchFamily="18" charset="0"/>
                      </a:rPr>
                      <m:t>∗</m:t>
                    </m:r>
                    <m:f>
                      <m:fPr>
                        <m:ctrlPr>
                          <a:rPr lang="en-US" altLang="zh-CN" i="1" kern="100">
                            <a:solidFill>
                              <a:srgbClr val="073E87"/>
                            </a:solidFill>
                            <a:latin typeface="Cambria Math" panose="02040503050406030204" pitchFamily="18" charset="0"/>
                          </a:rPr>
                        </m:ctrlPr>
                      </m:fPr>
                      <m:num>
                        <m:r>
                          <a:rPr lang="en-US" altLang="zh-CN" i="1" kern="100">
                            <a:solidFill>
                              <a:srgbClr val="073E87"/>
                            </a:solidFill>
                            <a:latin typeface="Cambria Math" panose="02040503050406030204" pitchFamily="18" charset="0"/>
                          </a:rPr>
                          <m:t>4</m:t>
                        </m:r>
                      </m:num>
                      <m:den>
                        <m:r>
                          <a:rPr lang="en-US" altLang="zh-CN" i="1" kern="100">
                            <a:solidFill>
                              <a:srgbClr val="073E87"/>
                            </a:solidFill>
                            <a:latin typeface="Cambria Math" panose="02040503050406030204" pitchFamily="18" charset="0"/>
                          </a:rPr>
                          <m:t>5</m:t>
                        </m:r>
                      </m:den>
                    </m:f>
                    <m:r>
                      <a:rPr lang="en-US" altLang="zh-CN" i="1" kern="100">
                        <a:solidFill>
                          <a:srgbClr val="073E87"/>
                        </a:solidFill>
                        <a:latin typeface="Cambria Math" panose="02040503050406030204" pitchFamily="18" charset="0"/>
                      </a:rPr>
                      <m:t>∗</m:t>
                    </m:r>
                    <m:f>
                      <m:fPr>
                        <m:ctrlPr>
                          <a:rPr lang="en-US" altLang="zh-CN" i="1" kern="100">
                            <a:solidFill>
                              <a:srgbClr val="073E87"/>
                            </a:solidFill>
                            <a:latin typeface="Cambria Math" panose="02040503050406030204" pitchFamily="18" charset="0"/>
                          </a:rPr>
                        </m:ctrlPr>
                      </m:fPr>
                      <m:num>
                        <m:r>
                          <a:rPr lang="en-US" altLang="zh-CN" i="1" kern="100">
                            <a:solidFill>
                              <a:srgbClr val="073E87"/>
                            </a:solidFill>
                            <a:latin typeface="Cambria Math" panose="02040503050406030204" pitchFamily="18" charset="0"/>
                          </a:rPr>
                          <m:t>3</m:t>
                        </m:r>
                      </m:num>
                      <m:den>
                        <m:r>
                          <a:rPr lang="en-US" altLang="zh-CN" i="1" kern="100">
                            <a:solidFill>
                              <a:srgbClr val="073E87"/>
                            </a:solidFill>
                            <a:latin typeface="Cambria Math" panose="02040503050406030204" pitchFamily="18" charset="0"/>
                          </a:rPr>
                          <m:t>5</m:t>
                        </m:r>
                      </m:den>
                    </m:f>
                    <m:r>
                      <a:rPr lang="en-US" altLang="zh-CN" i="1" kern="100">
                        <a:solidFill>
                          <a:srgbClr val="073E87"/>
                        </a:solidFill>
                        <a:latin typeface="Cambria Math" panose="02040503050406030204" pitchFamily="18" charset="0"/>
                      </a:rPr>
                      <m:t>∗</m:t>
                    </m:r>
                    <m:f>
                      <m:fPr>
                        <m:ctrlPr>
                          <a:rPr lang="en-US" altLang="zh-CN" i="1" kern="100">
                            <a:solidFill>
                              <a:srgbClr val="073E87"/>
                            </a:solidFill>
                            <a:latin typeface="Cambria Math" panose="02040503050406030204" pitchFamily="18" charset="0"/>
                          </a:rPr>
                        </m:ctrlPr>
                      </m:fPr>
                      <m:num>
                        <m:r>
                          <a:rPr lang="en-US" altLang="zh-CN" i="1" kern="100">
                            <a:solidFill>
                              <a:srgbClr val="073E87"/>
                            </a:solidFill>
                            <a:latin typeface="Cambria Math" panose="02040503050406030204" pitchFamily="18" charset="0"/>
                          </a:rPr>
                          <m:t>5</m:t>
                        </m:r>
                      </m:num>
                      <m:den>
                        <m:r>
                          <a:rPr lang="en-US" altLang="zh-CN" i="1" kern="100">
                            <a:solidFill>
                              <a:srgbClr val="073E87"/>
                            </a:solidFill>
                            <a:latin typeface="Cambria Math" panose="02040503050406030204" pitchFamily="18" charset="0"/>
                          </a:rPr>
                          <m:t>14</m:t>
                        </m:r>
                      </m:den>
                    </m:f>
                  </m:oMath>
                </a14:m>
                <a:r>
                  <a:rPr lang="en-US" altLang="zh-CN" dirty="0">
                    <a:solidFill>
                      <a:srgbClr val="073E87"/>
                    </a:solidFill>
                  </a:rPr>
                  <a:t> </a:t>
                </a:r>
                <a14:m>
                  <m:oMath xmlns:m="http://schemas.openxmlformats.org/officeDocument/2006/math">
                    <m:r>
                      <a:rPr lang="en-US" altLang="zh-CN" kern="100" dirty="0">
                        <a:solidFill>
                          <a:srgbClr val="073E87"/>
                        </a:solidFill>
                        <a:latin typeface="Cambria Math" panose="02040503050406030204" pitchFamily="18" charset="0"/>
                      </a:rPr>
                      <m:t>=</m:t>
                    </m:r>
                    <m:f>
                      <m:fPr>
                        <m:ctrlPr>
                          <a:rPr lang="en-US" altLang="zh-CN" i="1" kern="100">
                            <a:solidFill>
                              <a:srgbClr val="073E87"/>
                            </a:solidFill>
                            <a:latin typeface="Cambria Math" panose="02040503050406030204" pitchFamily="18" charset="0"/>
                          </a:rPr>
                        </m:ctrlPr>
                      </m:fPr>
                      <m:num>
                        <m:r>
                          <a:rPr lang="en-US" altLang="zh-CN" i="1" kern="100">
                            <a:solidFill>
                              <a:srgbClr val="073E87"/>
                            </a:solidFill>
                            <a:latin typeface="Cambria Math" panose="02040503050406030204" pitchFamily="18" charset="0"/>
                          </a:rPr>
                          <m:t>240</m:t>
                        </m:r>
                      </m:num>
                      <m:den>
                        <m:r>
                          <a:rPr lang="en-US" altLang="zh-CN" i="1" kern="100">
                            <a:solidFill>
                              <a:srgbClr val="073E87"/>
                            </a:solidFill>
                            <a:latin typeface="Cambria Math" panose="02040503050406030204" pitchFamily="18" charset="0"/>
                          </a:rPr>
                          <m:t>8750</m:t>
                        </m:r>
                      </m:den>
                    </m:f>
                    <m:r>
                      <a:rPr lang="en-US" altLang="zh-CN" i="1" kern="100">
                        <a:solidFill>
                          <a:srgbClr val="073E87"/>
                        </a:solidFill>
                        <a:latin typeface="Cambria Math" panose="02040503050406030204" pitchFamily="18" charset="0"/>
                      </a:rPr>
                      <m:t>=</m:t>
                    </m:r>
                    <m:r>
                      <a:rPr lang="en-US" altLang="zh-CN" i="1" kern="100">
                        <a:solidFill>
                          <a:srgbClr val="073E87"/>
                        </a:solidFill>
                        <a:latin typeface="Cambria Math" panose="02040503050406030204" pitchFamily="18" charset="0"/>
                      </a:rPr>
                      <m:t>0</m:t>
                    </m:r>
                    <m:r>
                      <a:rPr lang="en-US" altLang="zh-CN" i="1" kern="100">
                        <a:solidFill>
                          <a:srgbClr val="073E87"/>
                        </a:solidFill>
                        <a:latin typeface="Cambria Math" panose="02040503050406030204" pitchFamily="18" charset="0"/>
                      </a:rPr>
                      <m:t>.</m:t>
                    </m:r>
                    <m:r>
                      <a:rPr lang="en-US" altLang="zh-CN" i="1" kern="100">
                        <a:solidFill>
                          <a:srgbClr val="073E87"/>
                        </a:solidFill>
                        <a:latin typeface="Cambria Math" panose="02040503050406030204" pitchFamily="18" charset="0"/>
                      </a:rPr>
                      <m:t>0274</m:t>
                    </m:r>
                  </m:oMath>
                </a14:m>
                <a:r>
                  <a:rPr lang="en-US" altLang="zh-CN" dirty="0">
                    <a:solidFill>
                      <a:srgbClr val="073E87"/>
                    </a:solidFill>
                  </a:rPr>
                  <a:t>             </a:t>
                </a:r>
                <a:endParaRPr lang="en-US" altLang="zh-CN" dirty="0">
                  <a:solidFill>
                    <a:srgbClr val="073E87"/>
                  </a:solidFill>
                </a:endParaRPr>
              </a:p>
              <a:p>
                <a:pPr>
                  <a:buClr>
                    <a:srgbClr val="31B6FD"/>
                  </a:buClr>
                </a:pPr>
                <a14:m>
                  <m:oMath xmlns:m="http://schemas.openxmlformats.org/officeDocument/2006/math">
                    <m:r>
                      <a:rPr lang="en-US" altLang="zh-CN" i="1" kern="100">
                        <a:solidFill>
                          <a:srgbClr val="073E87"/>
                        </a:solidFill>
                        <a:latin typeface="Cambria Math" panose="02040503050406030204" pitchFamily="18" charset="0"/>
                      </a:rPr>
                      <m:t>𝑃</m:t>
                    </m:r>
                    <m:d>
                      <m:dPr>
                        <m:ctrlPr>
                          <a:rPr lang="zh-CN" altLang="zh-CN" i="1" kern="100">
                            <a:solidFill>
                              <a:srgbClr val="073E87"/>
                            </a:solidFill>
                            <a:latin typeface="Cambria Math" panose="02040503050406030204" pitchFamily="18" charset="0"/>
                          </a:rPr>
                        </m:ctrlPr>
                      </m:dPr>
                      <m:e>
                        <m:r>
                          <m:rPr>
                            <m:nor/>
                          </m:rPr>
                          <a:rPr lang="en-US" altLang="zh-CN" dirty="0">
                            <a:solidFill>
                              <a:srgbClr val="073E87"/>
                            </a:solidFill>
                            <a:latin typeface="Times New Roman" panose="02020603050405020304" pitchFamily="18" charset="0"/>
                          </a:rPr>
                          <m:t>r</m:t>
                        </m:r>
                        <m:r>
                          <m:rPr>
                            <m:nor/>
                          </m:rPr>
                          <a:rPr lang="zh-CN" altLang="en-US" dirty="0">
                            <a:solidFill>
                              <a:srgbClr val="073E87"/>
                            </a:solidFill>
                            <a:latin typeface="Times New Roman" panose="02020603050405020304" pitchFamily="18" charset="0"/>
                          </a:rPr>
                          <m:t>ain</m:t>
                        </m:r>
                        <m:r>
                          <m:rPr>
                            <m:nor/>
                          </m:rPr>
                          <a:rPr lang="en-US" altLang="zh-CN" dirty="0">
                            <a:solidFill>
                              <a:srgbClr val="073E87"/>
                            </a:solidFill>
                            <a:latin typeface="Times New Roman" panose="02020603050405020304" pitchFamily="18" charset="0"/>
                          </a:rPr>
                          <m:t>y</m:t>
                        </m:r>
                        <m:r>
                          <m:rPr>
                            <m:nor/>
                          </m:rPr>
                          <a:rPr lang="zh-CN" altLang="en-US" dirty="0">
                            <a:solidFill>
                              <a:srgbClr val="073E87"/>
                            </a:solidFill>
                            <a:latin typeface="Times New Roman" panose="02020603050405020304" pitchFamily="18" charset="0"/>
                          </a:rPr>
                          <m:t>, </m:t>
                        </m:r>
                        <m:r>
                          <m:rPr>
                            <m:nor/>
                          </m:rPr>
                          <a:rPr lang="en-US" altLang="zh-CN" dirty="0">
                            <a:solidFill>
                              <a:srgbClr val="073E87"/>
                            </a:solidFill>
                            <a:latin typeface="Times New Roman" panose="02020603050405020304" pitchFamily="18" charset="0"/>
                          </a:rPr>
                          <m:t>h</m:t>
                        </m:r>
                        <m:r>
                          <m:rPr>
                            <m:nor/>
                          </m:rPr>
                          <a:rPr lang="zh-CN" altLang="en-US" dirty="0">
                            <a:solidFill>
                              <a:srgbClr val="073E87"/>
                            </a:solidFill>
                            <a:latin typeface="Times New Roman" panose="02020603050405020304" pitchFamily="18" charset="0"/>
                          </a:rPr>
                          <m:t>ot</m:t>
                        </m:r>
                        <m:r>
                          <m:rPr>
                            <m:nor/>
                          </m:rPr>
                          <a:rPr lang="en-US" altLang="zh-CN" dirty="0">
                            <a:solidFill>
                              <a:srgbClr val="073E87"/>
                            </a:solidFill>
                            <a:latin typeface="Times New Roman" panose="02020603050405020304" pitchFamily="18" charset="0"/>
                          </a:rPr>
                          <m:t>, </m:t>
                        </m:r>
                        <m:r>
                          <m:rPr>
                            <m:nor/>
                          </m:rPr>
                          <a:rPr lang="en-US" altLang="zh-CN" dirty="0">
                            <a:solidFill>
                              <a:srgbClr val="073E87"/>
                            </a:solidFill>
                            <a:latin typeface="Times New Roman" panose="02020603050405020304" pitchFamily="18" charset="0"/>
                          </a:rPr>
                          <m:t>h</m:t>
                        </m:r>
                        <m:r>
                          <m:rPr>
                            <m:nor/>
                          </m:rPr>
                          <a:rPr lang="zh-CN" altLang="en-US" dirty="0">
                            <a:solidFill>
                              <a:srgbClr val="073E87"/>
                            </a:solidFill>
                            <a:latin typeface="Times New Roman" panose="02020603050405020304" pitchFamily="18" charset="0"/>
                          </a:rPr>
                          <m:t>igh</m:t>
                        </m:r>
                        <m:r>
                          <m:rPr>
                            <m:nor/>
                          </m:rPr>
                          <a:rPr lang="zh-CN" altLang="en-US" dirty="0">
                            <a:solidFill>
                              <a:srgbClr val="073E87"/>
                            </a:solidFill>
                            <a:latin typeface="Times New Roman" panose="02020603050405020304" pitchFamily="18" charset="0"/>
                          </a:rPr>
                          <m:t>, </m:t>
                        </m:r>
                        <m:r>
                          <m:rPr>
                            <m:nor/>
                          </m:rPr>
                          <a:rPr lang="en-US" altLang="zh-CN" dirty="0">
                            <a:solidFill>
                              <a:srgbClr val="073E87"/>
                            </a:solidFill>
                            <a:latin typeface="Times New Roman" panose="02020603050405020304" pitchFamily="18" charset="0"/>
                          </a:rPr>
                          <m:t>TRUE</m:t>
                        </m:r>
                        <m:r>
                          <a:rPr lang="en-US" altLang="zh-CN" i="1" kern="100">
                            <a:solidFill>
                              <a:srgbClr val="073E87"/>
                            </a:solidFill>
                            <a:latin typeface="Cambria Math" panose="02040503050406030204" pitchFamily="18" charset="0"/>
                          </a:rPr>
                          <m:t>|</m:t>
                        </m:r>
                        <m:r>
                          <a:rPr lang="en-US" altLang="zh-CN" i="1" kern="100">
                            <a:solidFill>
                              <a:srgbClr val="073E87"/>
                            </a:solidFill>
                            <a:latin typeface="Cambria Math" panose="02040503050406030204" pitchFamily="18" charset="0"/>
                          </a:rPr>
                          <m:t>𝑦𝑒𝑠</m:t>
                        </m:r>
                      </m:e>
                    </m:d>
                    <m:r>
                      <a:rPr lang="en-US" altLang="zh-CN" i="1" kern="100">
                        <a:solidFill>
                          <a:srgbClr val="073E87"/>
                        </a:solidFill>
                        <a:latin typeface="Cambria Math" panose="02040503050406030204" pitchFamily="18" charset="0"/>
                      </a:rPr>
                      <m:t>𝑃</m:t>
                    </m:r>
                    <m:d>
                      <m:dPr>
                        <m:ctrlPr>
                          <a:rPr lang="zh-CN" altLang="zh-CN" i="1" kern="100">
                            <a:solidFill>
                              <a:srgbClr val="073E87"/>
                            </a:solidFill>
                            <a:latin typeface="Cambria Math" panose="02040503050406030204" pitchFamily="18" charset="0"/>
                          </a:rPr>
                        </m:ctrlPr>
                      </m:dPr>
                      <m:e>
                        <m:r>
                          <a:rPr lang="en-US" altLang="zh-CN" i="1" kern="100">
                            <a:solidFill>
                              <a:srgbClr val="073E87"/>
                            </a:solidFill>
                            <a:latin typeface="Cambria Math" panose="02040503050406030204" pitchFamily="18" charset="0"/>
                          </a:rPr>
                          <m:t>𝑦𝑒𝑠</m:t>
                        </m:r>
                      </m:e>
                    </m:d>
                  </m:oMath>
                </a14:m>
                <a:r>
                  <a:rPr lang="en-US" altLang="zh-CN" dirty="0">
                    <a:solidFill>
                      <a:srgbClr val="073E87"/>
                    </a:solidFill>
                  </a:rPr>
                  <a:t>=</a:t>
                </a:r>
                <a14:m>
                  <m:oMath xmlns:m="http://schemas.openxmlformats.org/officeDocument/2006/math">
                    <m:r>
                      <a:rPr lang="en-US" altLang="zh-CN" i="1" kern="100">
                        <a:solidFill>
                          <a:srgbClr val="073E87"/>
                        </a:solidFill>
                        <a:latin typeface="Cambria Math" panose="02040503050406030204" pitchFamily="18" charset="0"/>
                      </a:rPr>
                      <m:t>𝑃</m:t>
                    </m:r>
                    <m:d>
                      <m:dPr>
                        <m:ctrlPr>
                          <a:rPr lang="zh-CN" altLang="zh-CN" i="1" kern="100">
                            <a:solidFill>
                              <a:srgbClr val="073E87"/>
                            </a:solidFill>
                            <a:latin typeface="Cambria Math" panose="02040503050406030204" pitchFamily="18" charset="0"/>
                          </a:rPr>
                        </m:ctrlPr>
                      </m:dPr>
                      <m:e>
                        <m:r>
                          <m:rPr>
                            <m:nor/>
                          </m:rPr>
                          <a:rPr lang="en-US" altLang="zh-CN" dirty="0">
                            <a:solidFill>
                              <a:srgbClr val="073E87"/>
                            </a:solidFill>
                            <a:latin typeface="Times New Roman" panose="02020603050405020304" pitchFamily="18" charset="0"/>
                          </a:rPr>
                          <m:t>r</m:t>
                        </m:r>
                        <m:r>
                          <m:rPr>
                            <m:nor/>
                          </m:rPr>
                          <a:rPr lang="zh-CN" altLang="en-US" dirty="0">
                            <a:solidFill>
                              <a:srgbClr val="073E87"/>
                            </a:solidFill>
                            <a:latin typeface="Times New Roman" panose="02020603050405020304" pitchFamily="18" charset="0"/>
                          </a:rPr>
                          <m:t>ain</m:t>
                        </m:r>
                        <m:r>
                          <m:rPr>
                            <m:nor/>
                          </m:rPr>
                          <a:rPr lang="en-US" altLang="zh-CN" dirty="0">
                            <a:solidFill>
                              <a:srgbClr val="073E87"/>
                            </a:solidFill>
                            <a:latin typeface="Times New Roman" panose="02020603050405020304" pitchFamily="18" charset="0"/>
                          </a:rPr>
                          <m:t>y</m:t>
                        </m:r>
                        <m:r>
                          <a:rPr lang="en-US" altLang="zh-CN" i="1" kern="100">
                            <a:solidFill>
                              <a:srgbClr val="073E87"/>
                            </a:solidFill>
                            <a:latin typeface="Cambria Math" panose="02040503050406030204" pitchFamily="18" charset="0"/>
                          </a:rPr>
                          <m:t>|</m:t>
                        </m:r>
                        <m:r>
                          <a:rPr lang="en-US" altLang="zh-CN" i="1" kern="100">
                            <a:solidFill>
                              <a:srgbClr val="073E87"/>
                            </a:solidFill>
                            <a:latin typeface="Cambria Math" panose="02040503050406030204" pitchFamily="18" charset="0"/>
                          </a:rPr>
                          <m:t>𝑦𝑒𝑠</m:t>
                        </m:r>
                      </m:e>
                    </m:d>
                    <m:r>
                      <a:rPr lang="en-US" altLang="zh-CN" i="1" kern="100">
                        <a:solidFill>
                          <a:srgbClr val="073E87"/>
                        </a:solidFill>
                        <a:latin typeface="Cambria Math" panose="02040503050406030204" pitchFamily="18" charset="0"/>
                      </a:rPr>
                      <m:t>𝑃</m:t>
                    </m:r>
                    <m:d>
                      <m:dPr>
                        <m:ctrlPr>
                          <a:rPr lang="zh-CN" altLang="zh-CN" i="1" kern="100">
                            <a:solidFill>
                              <a:srgbClr val="073E87"/>
                            </a:solidFill>
                            <a:latin typeface="Cambria Math" panose="02040503050406030204" pitchFamily="18" charset="0"/>
                          </a:rPr>
                        </m:ctrlPr>
                      </m:dPr>
                      <m:e>
                        <m:r>
                          <m:rPr>
                            <m:nor/>
                          </m:rPr>
                          <a:rPr lang="en-US" altLang="zh-CN" dirty="0">
                            <a:solidFill>
                              <a:srgbClr val="073E87"/>
                            </a:solidFill>
                            <a:latin typeface="Times New Roman" panose="02020603050405020304" pitchFamily="18" charset="0"/>
                          </a:rPr>
                          <m:t>h</m:t>
                        </m:r>
                        <m:r>
                          <m:rPr>
                            <m:nor/>
                          </m:rPr>
                          <a:rPr lang="zh-CN" altLang="en-US" dirty="0">
                            <a:solidFill>
                              <a:srgbClr val="073E87"/>
                            </a:solidFill>
                            <a:latin typeface="Times New Roman" panose="02020603050405020304" pitchFamily="18" charset="0"/>
                          </a:rPr>
                          <m:t>ot</m:t>
                        </m:r>
                        <m:r>
                          <a:rPr lang="en-US" altLang="zh-CN" i="1" kern="100">
                            <a:solidFill>
                              <a:srgbClr val="073E87"/>
                            </a:solidFill>
                            <a:latin typeface="Cambria Math" panose="02040503050406030204" pitchFamily="18" charset="0"/>
                          </a:rPr>
                          <m:t>|</m:t>
                        </m:r>
                        <m:r>
                          <a:rPr lang="en-US" altLang="zh-CN" i="1" kern="100">
                            <a:solidFill>
                              <a:srgbClr val="073E87"/>
                            </a:solidFill>
                            <a:latin typeface="Cambria Math" panose="02040503050406030204" pitchFamily="18" charset="0"/>
                          </a:rPr>
                          <m:t>𝑦𝑒𝑠</m:t>
                        </m:r>
                      </m:e>
                    </m:d>
                    <m:r>
                      <a:rPr lang="en-US" altLang="zh-CN" i="1" kern="100">
                        <a:solidFill>
                          <a:srgbClr val="073E87"/>
                        </a:solidFill>
                        <a:latin typeface="Cambria Math" panose="02040503050406030204" pitchFamily="18" charset="0"/>
                      </a:rPr>
                      <m:t>𝑃</m:t>
                    </m:r>
                    <m:d>
                      <m:dPr>
                        <m:ctrlPr>
                          <a:rPr lang="zh-CN" altLang="zh-CN" i="1" kern="100">
                            <a:solidFill>
                              <a:srgbClr val="073E87"/>
                            </a:solidFill>
                            <a:latin typeface="Cambria Math" panose="02040503050406030204" pitchFamily="18" charset="0"/>
                          </a:rPr>
                        </m:ctrlPr>
                      </m:dPr>
                      <m:e>
                        <m:r>
                          <a:rPr lang="en-US" altLang="zh-CN" i="1" kern="100">
                            <a:solidFill>
                              <a:srgbClr val="073E87"/>
                            </a:solidFill>
                            <a:latin typeface="Cambria Math" panose="02040503050406030204" pitchFamily="18" charset="0"/>
                          </a:rPr>
                          <m:t>ℎ𝑖𝑔ℎ</m:t>
                        </m:r>
                        <m:r>
                          <a:rPr lang="en-US" altLang="zh-CN" i="1" kern="100">
                            <a:solidFill>
                              <a:srgbClr val="073E87"/>
                            </a:solidFill>
                            <a:latin typeface="Cambria Math" panose="02040503050406030204" pitchFamily="18" charset="0"/>
                          </a:rPr>
                          <m:t>|</m:t>
                        </m:r>
                        <m:r>
                          <a:rPr lang="en-US" altLang="zh-CN" i="1" kern="100">
                            <a:solidFill>
                              <a:srgbClr val="073E87"/>
                            </a:solidFill>
                            <a:latin typeface="Cambria Math" panose="02040503050406030204" pitchFamily="18" charset="0"/>
                          </a:rPr>
                          <m:t>𝑦𝑒𝑠</m:t>
                        </m:r>
                      </m:e>
                    </m:d>
                    <m:r>
                      <a:rPr lang="en-US" altLang="zh-CN" i="1" kern="100">
                        <a:solidFill>
                          <a:srgbClr val="073E87"/>
                        </a:solidFill>
                        <a:latin typeface="Cambria Math" panose="02040503050406030204" pitchFamily="18" charset="0"/>
                      </a:rPr>
                      <m:t>𝑃</m:t>
                    </m:r>
                    <m:d>
                      <m:dPr>
                        <m:ctrlPr>
                          <a:rPr lang="zh-CN" altLang="zh-CN" i="1" kern="100">
                            <a:solidFill>
                              <a:srgbClr val="073E87"/>
                            </a:solidFill>
                            <a:latin typeface="Cambria Math" panose="02040503050406030204" pitchFamily="18" charset="0"/>
                          </a:rPr>
                        </m:ctrlPr>
                      </m:dPr>
                      <m:e>
                        <m:r>
                          <m:rPr>
                            <m:nor/>
                          </m:rPr>
                          <a:rPr lang="en-US" altLang="zh-CN" dirty="0">
                            <a:solidFill>
                              <a:srgbClr val="073E87"/>
                            </a:solidFill>
                            <a:latin typeface="Times New Roman" panose="02020603050405020304" pitchFamily="18" charset="0"/>
                          </a:rPr>
                          <m:t>TRUE</m:t>
                        </m:r>
                        <m:r>
                          <a:rPr lang="en-US" altLang="zh-CN" i="1" kern="100">
                            <a:solidFill>
                              <a:srgbClr val="073E87"/>
                            </a:solidFill>
                            <a:latin typeface="Cambria Math" panose="02040503050406030204" pitchFamily="18" charset="0"/>
                          </a:rPr>
                          <m:t>|</m:t>
                        </m:r>
                        <m:r>
                          <a:rPr lang="en-US" altLang="zh-CN" i="1" kern="100">
                            <a:solidFill>
                              <a:srgbClr val="073E87"/>
                            </a:solidFill>
                            <a:latin typeface="Cambria Math" panose="02040503050406030204" pitchFamily="18" charset="0"/>
                          </a:rPr>
                          <m:t>𝑦𝑒𝑠</m:t>
                        </m:r>
                      </m:e>
                    </m:d>
                    <m:r>
                      <a:rPr lang="en-US" altLang="zh-CN" i="1" kern="100">
                        <a:solidFill>
                          <a:srgbClr val="073E87"/>
                        </a:solidFill>
                        <a:latin typeface="Cambria Math" panose="02040503050406030204" pitchFamily="18" charset="0"/>
                      </a:rPr>
                      <m:t>𝑃</m:t>
                    </m:r>
                    <m:d>
                      <m:dPr>
                        <m:ctrlPr>
                          <a:rPr lang="zh-CN" altLang="zh-CN" i="1" kern="100">
                            <a:solidFill>
                              <a:srgbClr val="073E87"/>
                            </a:solidFill>
                            <a:latin typeface="Cambria Math" panose="02040503050406030204" pitchFamily="18" charset="0"/>
                          </a:rPr>
                        </m:ctrlPr>
                      </m:dPr>
                      <m:e>
                        <m:r>
                          <a:rPr lang="en-US" altLang="zh-CN" i="1" kern="100">
                            <a:solidFill>
                              <a:srgbClr val="073E87"/>
                            </a:solidFill>
                            <a:latin typeface="Cambria Math" panose="02040503050406030204" pitchFamily="18" charset="0"/>
                          </a:rPr>
                          <m:t>𝑦𝑒𝑠</m:t>
                        </m:r>
                      </m:e>
                    </m:d>
                  </m:oMath>
                </a14:m>
                <a:endParaRPr lang="en-US" altLang="zh-CN" dirty="0">
                  <a:solidFill>
                    <a:srgbClr val="073E87"/>
                  </a:solidFill>
                </a:endParaRPr>
              </a:p>
              <a:p>
                <a:pPr>
                  <a:buClr>
                    <a:srgbClr val="31B6FD"/>
                  </a:buClr>
                </a:pPr>
                <a:r>
                  <a:rPr lang="en-US" altLang="zh-CN" dirty="0">
                    <a:solidFill>
                      <a:srgbClr val="073E87"/>
                    </a:solidFill>
                  </a:rPr>
                  <a:t>                                                                           </a:t>
                </a:r>
                <a14:m>
                  <m:oMath xmlns:m="http://schemas.openxmlformats.org/officeDocument/2006/math">
                    <m:r>
                      <a:rPr lang="en-US" altLang="zh-CN" kern="100">
                        <a:solidFill>
                          <a:srgbClr val="073E87"/>
                        </a:solidFill>
                        <a:latin typeface="Cambria Math" panose="02040503050406030204" pitchFamily="18" charset="0"/>
                      </a:rPr>
                      <m:t>=</m:t>
                    </m:r>
                    <m:f>
                      <m:fPr>
                        <m:ctrlPr>
                          <a:rPr lang="en-US" altLang="zh-CN" i="1" kern="100">
                            <a:solidFill>
                              <a:srgbClr val="073E87"/>
                            </a:solidFill>
                            <a:latin typeface="Cambria Math" panose="02040503050406030204" pitchFamily="18" charset="0"/>
                          </a:rPr>
                        </m:ctrlPr>
                      </m:fPr>
                      <m:num>
                        <m:r>
                          <a:rPr lang="en-US" altLang="zh-CN" i="1" kern="100">
                            <a:solidFill>
                              <a:srgbClr val="073E87"/>
                            </a:solidFill>
                            <a:latin typeface="Cambria Math" panose="02040503050406030204" pitchFamily="18" charset="0"/>
                          </a:rPr>
                          <m:t>3</m:t>
                        </m:r>
                      </m:num>
                      <m:den>
                        <m:r>
                          <a:rPr lang="en-US" altLang="zh-CN" i="1" kern="100">
                            <a:solidFill>
                              <a:srgbClr val="073E87"/>
                            </a:solidFill>
                            <a:latin typeface="Cambria Math" panose="02040503050406030204" pitchFamily="18" charset="0"/>
                          </a:rPr>
                          <m:t>9</m:t>
                        </m:r>
                      </m:den>
                    </m:f>
                    <m:r>
                      <a:rPr lang="en-US" altLang="zh-CN" i="1" kern="100">
                        <a:solidFill>
                          <a:srgbClr val="073E87"/>
                        </a:solidFill>
                        <a:latin typeface="Cambria Math" panose="02040503050406030204" pitchFamily="18" charset="0"/>
                      </a:rPr>
                      <m:t>∗</m:t>
                    </m:r>
                    <m:f>
                      <m:fPr>
                        <m:ctrlPr>
                          <a:rPr lang="en-US" altLang="zh-CN" i="1" kern="100">
                            <a:solidFill>
                              <a:srgbClr val="073E87"/>
                            </a:solidFill>
                            <a:latin typeface="Cambria Math" panose="02040503050406030204" pitchFamily="18" charset="0"/>
                          </a:rPr>
                        </m:ctrlPr>
                      </m:fPr>
                      <m:num>
                        <m:r>
                          <a:rPr lang="en-US" altLang="zh-CN" i="1" kern="100">
                            <a:solidFill>
                              <a:srgbClr val="073E87"/>
                            </a:solidFill>
                            <a:latin typeface="Cambria Math" panose="02040503050406030204" pitchFamily="18" charset="0"/>
                          </a:rPr>
                          <m:t>3</m:t>
                        </m:r>
                      </m:num>
                      <m:den>
                        <m:r>
                          <a:rPr lang="en-US" altLang="zh-CN" i="1" kern="100">
                            <a:solidFill>
                              <a:srgbClr val="073E87"/>
                            </a:solidFill>
                            <a:latin typeface="Cambria Math" panose="02040503050406030204" pitchFamily="18" charset="0"/>
                          </a:rPr>
                          <m:t>9</m:t>
                        </m:r>
                      </m:den>
                    </m:f>
                    <m:r>
                      <a:rPr lang="en-US" altLang="zh-CN" i="1" kern="100">
                        <a:solidFill>
                          <a:srgbClr val="073E87"/>
                        </a:solidFill>
                        <a:latin typeface="Cambria Math" panose="02040503050406030204" pitchFamily="18" charset="0"/>
                      </a:rPr>
                      <m:t>∗</m:t>
                    </m:r>
                    <m:f>
                      <m:fPr>
                        <m:ctrlPr>
                          <a:rPr lang="en-US" altLang="zh-CN" i="1" kern="100">
                            <a:solidFill>
                              <a:srgbClr val="073E87"/>
                            </a:solidFill>
                            <a:latin typeface="Cambria Math" panose="02040503050406030204" pitchFamily="18" charset="0"/>
                          </a:rPr>
                        </m:ctrlPr>
                      </m:fPr>
                      <m:num>
                        <m:r>
                          <a:rPr lang="en-US" altLang="zh-CN" i="1" kern="100">
                            <a:solidFill>
                              <a:srgbClr val="073E87"/>
                            </a:solidFill>
                            <a:latin typeface="Cambria Math" panose="02040503050406030204" pitchFamily="18" charset="0"/>
                          </a:rPr>
                          <m:t>2</m:t>
                        </m:r>
                      </m:num>
                      <m:den>
                        <m:r>
                          <a:rPr lang="en-US" altLang="zh-CN" i="1" kern="100">
                            <a:solidFill>
                              <a:srgbClr val="073E87"/>
                            </a:solidFill>
                            <a:latin typeface="Cambria Math" panose="02040503050406030204" pitchFamily="18" charset="0"/>
                          </a:rPr>
                          <m:t>9</m:t>
                        </m:r>
                      </m:den>
                    </m:f>
                    <m:r>
                      <a:rPr lang="en-US" altLang="zh-CN" i="1" kern="100">
                        <a:solidFill>
                          <a:srgbClr val="073E87"/>
                        </a:solidFill>
                        <a:latin typeface="Cambria Math" panose="02040503050406030204" pitchFamily="18" charset="0"/>
                      </a:rPr>
                      <m:t>∗</m:t>
                    </m:r>
                    <m:f>
                      <m:fPr>
                        <m:ctrlPr>
                          <a:rPr lang="en-US" altLang="zh-CN" i="1" kern="100">
                            <a:solidFill>
                              <a:srgbClr val="073E87"/>
                            </a:solidFill>
                            <a:latin typeface="Cambria Math" panose="02040503050406030204" pitchFamily="18" charset="0"/>
                          </a:rPr>
                        </m:ctrlPr>
                      </m:fPr>
                      <m:num>
                        <m:r>
                          <a:rPr lang="en-US" altLang="zh-CN" i="1" kern="100">
                            <a:solidFill>
                              <a:srgbClr val="073E87"/>
                            </a:solidFill>
                            <a:latin typeface="Cambria Math" panose="02040503050406030204" pitchFamily="18" charset="0"/>
                          </a:rPr>
                          <m:t>3</m:t>
                        </m:r>
                      </m:num>
                      <m:den>
                        <m:r>
                          <a:rPr lang="en-US" altLang="zh-CN" i="1" kern="100">
                            <a:solidFill>
                              <a:srgbClr val="073E87"/>
                            </a:solidFill>
                            <a:latin typeface="Cambria Math" panose="02040503050406030204" pitchFamily="18" charset="0"/>
                          </a:rPr>
                          <m:t>9</m:t>
                        </m:r>
                      </m:den>
                    </m:f>
                    <m:r>
                      <a:rPr lang="en-US" altLang="zh-CN" i="1" kern="100">
                        <a:solidFill>
                          <a:srgbClr val="073E87"/>
                        </a:solidFill>
                        <a:latin typeface="Cambria Math" panose="02040503050406030204" pitchFamily="18" charset="0"/>
                      </a:rPr>
                      <m:t>∗</m:t>
                    </m:r>
                    <m:f>
                      <m:fPr>
                        <m:ctrlPr>
                          <a:rPr lang="en-US" altLang="zh-CN" i="1" kern="100">
                            <a:solidFill>
                              <a:srgbClr val="073E87"/>
                            </a:solidFill>
                            <a:latin typeface="Cambria Math" panose="02040503050406030204" pitchFamily="18" charset="0"/>
                          </a:rPr>
                        </m:ctrlPr>
                      </m:fPr>
                      <m:num>
                        <m:r>
                          <a:rPr lang="en-US" altLang="zh-CN" i="1" kern="100">
                            <a:solidFill>
                              <a:srgbClr val="073E87"/>
                            </a:solidFill>
                            <a:latin typeface="Cambria Math" panose="02040503050406030204" pitchFamily="18" charset="0"/>
                          </a:rPr>
                          <m:t>9</m:t>
                        </m:r>
                      </m:num>
                      <m:den>
                        <m:r>
                          <a:rPr lang="en-US" altLang="zh-CN" i="1" kern="100">
                            <a:solidFill>
                              <a:srgbClr val="073E87"/>
                            </a:solidFill>
                            <a:latin typeface="Cambria Math" panose="02040503050406030204" pitchFamily="18" charset="0"/>
                          </a:rPr>
                          <m:t>14</m:t>
                        </m:r>
                      </m:den>
                    </m:f>
                  </m:oMath>
                </a14:m>
                <a:r>
                  <a:rPr lang="en-US" altLang="zh-CN" dirty="0">
                    <a:solidFill>
                      <a:srgbClr val="073E87"/>
                    </a:solidFill>
                  </a:rPr>
                  <a:t> </a:t>
                </a:r>
                <a14:m>
                  <m:oMath xmlns:m="http://schemas.openxmlformats.org/officeDocument/2006/math">
                    <m:r>
                      <a:rPr lang="en-US" altLang="zh-CN" kern="100" dirty="0">
                        <a:solidFill>
                          <a:srgbClr val="073E87"/>
                        </a:solidFill>
                        <a:latin typeface="Cambria Math" panose="02040503050406030204" pitchFamily="18" charset="0"/>
                      </a:rPr>
                      <m:t>=</m:t>
                    </m:r>
                    <m:f>
                      <m:fPr>
                        <m:ctrlPr>
                          <a:rPr lang="en-US" altLang="zh-CN" i="1" kern="100">
                            <a:solidFill>
                              <a:srgbClr val="073E87"/>
                            </a:solidFill>
                            <a:latin typeface="Cambria Math" panose="02040503050406030204" pitchFamily="18" charset="0"/>
                          </a:rPr>
                        </m:ctrlPr>
                      </m:fPr>
                      <m:num>
                        <m:r>
                          <a:rPr lang="en-US" altLang="zh-CN" i="1" kern="100">
                            <a:solidFill>
                              <a:srgbClr val="073E87"/>
                            </a:solidFill>
                            <a:latin typeface="Cambria Math" panose="02040503050406030204" pitchFamily="18" charset="0"/>
                          </a:rPr>
                          <m:t>486</m:t>
                        </m:r>
                      </m:num>
                      <m:den>
                        <m:r>
                          <a:rPr lang="en-US" altLang="zh-CN" i="1" kern="100">
                            <a:solidFill>
                              <a:srgbClr val="073E87"/>
                            </a:solidFill>
                            <a:latin typeface="Cambria Math" panose="02040503050406030204" pitchFamily="18" charset="0"/>
                          </a:rPr>
                          <m:t>91854</m:t>
                        </m:r>
                      </m:den>
                    </m:f>
                    <m:r>
                      <a:rPr lang="en-US" altLang="zh-CN" i="1" kern="100">
                        <a:solidFill>
                          <a:srgbClr val="073E87"/>
                        </a:solidFill>
                        <a:latin typeface="Cambria Math" panose="02040503050406030204" pitchFamily="18" charset="0"/>
                      </a:rPr>
                      <m:t>=</m:t>
                    </m:r>
                    <m:r>
                      <a:rPr lang="en-US" altLang="zh-CN" i="1" kern="100">
                        <a:solidFill>
                          <a:srgbClr val="073E87"/>
                        </a:solidFill>
                        <a:latin typeface="Cambria Math" panose="02040503050406030204" pitchFamily="18" charset="0"/>
                      </a:rPr>
                      <m:t>0</m:t>
                    </m:r>
                    <m:r>
                      <a:rPr lang="en-US" altLang="zh-CN" i="1" kern="100">
                        <a:solidFill>
                          <a:srgbClr val="073E87"/>
                        </a:solidFill>
                        <a:latin typeface="Cambria Math" panose="02040503050406030204" pitchFamily="18" charset="0"/>
                      </a:rPr>
                      <m:t>.</m:t>
                    </m:r>
                    <m:r>
                      <a:rPr lang="en-US" altLang="zh-CN" i="1" kern="100">
                        <a:solidFill>
                          <a:srgbClr val="073E87"/>
                        </a:solidFill>
                        <a:latin typeface="Cambria Math" panose="02040503050406030204" pitchFamily="18" charset="0"/>
                      </a:rPr>
                      <m:t>00529</m:t>
                    </m:r>
                    <m:r>
                      <a:rPr lang="en-US" altLang="zh-CN" i="1" kern="100">
                        <a:solidFill>
                          <a:srgbClr val="073E87"/>
                        </a:solidFill>
                        <a:latin typeface="Cambria Math" panose="02040503050406030204" pitchFamily="18" charset="0"/>
                      </a:rPr>
                      <m:t>&lt;</m:t>
                    </m:r>
                    <m:r>
                      <a:rPr lang="en-US" altLang="zh-CN" i="1" kern="100">
                        <a:solidFill>
                          <a:srgbClr val="073E87"/>
                        </a:solidFill>
                        <a:latin typeface="Cambria Math" panose="02040503050406030204" pitchFamily="18" charset="0"/>
                      </a:rPr>
                      <m:t>0</m:t>
                    </m:r>
                    <m:r>
                      <a:rPr lang="en-US" altLang="zh-CN" i="1" kern="100">
                        <a:solidFill>
                          <a:srgbClr val="073E87"/>
                        </a:solidFill>
                        <a:latin typeface="Cambria Math" panose="02040503050406030204" pitchFamily="18" charset="0"/>
                      </a:rPr>
                      <m:t>.</m:t>
                    </m:r>
                    <m:r>
                      <a:rPr lang="en-US" altLang="zh-CN" i="1" kern="100">
                        <a:solidFill>
                          <a:srgbClr val="073E87"/>
                        </a:solidFill>
                        <a:latin typeface="Cambria Math" panose="02040503050406030204" pitchFamily="18" charset="0"/>
                      </a:rPr>
                      <m:t>0274</m:t>
                    </m:r>
                  </m:oMath>
                </a14:m>
                <a:endParaRPr lang="en-US" altLang="zh-CN" dirty="0">
                  <a:solidFill>
                    <a:srgbClr val="073E87"/>
                  </a:solidFill>
                </a:endParaRPr>
              </a:p>
            </p:txBody>
          </p:sp>
        </mc:Choice>
        <mc:Fallback>
          <p:sp>
            <p:nvSpPr>
              <p:cNvPr id="3" name="矩形 2"/>
              <p:cNvSpPr>
                <a:spLocks noRot="1" noChangeAspect="1" noMove="1" noResize="1" noEditPoints="1" noAdjustHandles="1" noChangeArrowheads="1" noChangeShapeType="1" noTextEdit="1"/>
              </p:cNvSpPr>
              <p:nvPr/>
            </p:nvSpPr>
            <p:spPr>
              <a:xfrm>
                <a:off x="868971" y="4821579"/>
                <a:ext cx="11323029" cy="1806585"/>
              </a:xfrm>
              <a:prstGeom prst="rect">
                <a:avLst/>
              </a:prstGeom>
              <a:blipFill rotWithShape="1">
                <a:blip r:embed="rId3"/>
                <a:stretch>
                  <a:fillRect l="-3" t="-1" b="2"/>
                </a:stretch>
              </a:blipFill>
            </p:spPr>
            <p:txBody>
              <a:bodyPr/>
              <a:lstStyle/>
              <a:p>
                <a:r>
                  <a:rPr lang="zh-CN" altLang="en-US">
                    <a:noFill/>
                  </a:rPr>
                  <a:t> </a:t>
                </a:r>
              </a:p>
            </p:txBody>
          </p:sp>
        </mc:Fallback>
      </mc:AlternateContent>
    </p:spTree>
  </p:cSld>
  <p:clrMapOvr>
    <a:masterClrMapping/>
  </p:clrMapOvr>
</p:sld>
</file>

<file path=ppt/tags/tag1.xml><?xml version="1.0" encoding="utf-8"?>
<p:tagLst xmlns:p="http://schemas.openxmlformats.org/presentationml/2006/main">
  <p:tag name="COMMONDATA" val="eyJoZGlkIjoiYjk5ODM0YmMxOWJiYWQyNDU4MGIzYWRmYTA0ZmI5NDcifQ=="/>
  <p:tag name="commondata" val="eyJoZGlkIjoiZjhkYjE3MGJiYTg3NmEyYjBkNWZjZmNkNjlkMzVhMmI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3128</Words>
  <Application>WPS 演示</Application>
  <PresentationFormat>宽屏</PresentationFormat>
  <Paragraphs>139</Paragraphs>
  <Slides>12</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宋体</vt:lpstr>
      <vt:lpstr>Wingdings</vt:lpstr>
      <vt:lpstr>微软雅黑</vt:lpstr>
      <vt:lpstr>Cambria Math</vt:lpstr>
      <vt:lpstr>Times New Roman</vt:lpstr>
      <vt:lpstr>Cambria Math</vt:lpstr>
      <vt:lpstr>等线 Light</vt:lpstr>
      <vt:lpstr>Calibri Light</vt:lpstr>
      <vt:lpstr>Arial Unicode MS</vt:lpstr>
      <vt:lpstr>等线</vt:lpstr>
      <vt:lpstr>Calibri</vt:lpstr>
      <vt:lpstr>BatangChe</vt:lpstr>
      <vt:lpstr>Segoe Print</vt:lpstr>
      <vt:lpstr>Office 主题​​</vt:lpstr>
      <vt:lpstr>实验四:  朴素贝叶斯分类器</vt:lpstr>
      <vt:lpstr>分类原理——贝叶斯定理</vt:lpstr>
      <vt:lpstr>贝叶斯理论</vt:lpstr>
      <vt:lpstr>贝叶斯理论</vt:lpstr>
      <vt:lpstr>朴素贝叶斯理论</vt:lpstr>
      <vt:lpstr>朴素贝叶斯理论</vt:lpstr>
      <vt:lpstr>优缺点</vt:lpstr>
      <vt:lpstr>实例</vt:lpstr>
      <vt:lpstr>PowerPoint 演示文稿</vt:lpstr>
      <vt:lpstr>实验要求</vt:lpstr>
      <vt:lpstr>混淆矩阵</vt:lpstr>
      <vt:lpstr>ROC曲线和AUC值</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WPS_1556683037</cp:lastModifiedBy>
  <cp:revision>93</cp:revision>
  <dcterms:created xsi:type="dcterms:W3CDTF">2021-03-02T08:58:00Z</dcterms:created>
  <dcterms:modified xsi:type="dcterms:W3CDTF">2023-11-02T15:02:24Z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8DEAE6462A8142FFA5D198E4B2ACEACB_12</vt:lpwstr>
  </property>
  <property fmtid="{D5CDD505-2E9C-101B-9397-08002B2CF9AE}" pid="3" name="KSOProductBuildVer">
    <vt:lpwstr>2052-12.1.0.15712</vt:lpwstr>
  </property>
</Properties>
</file>