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80" r:id="rId2"/>
    <p:sldId id="574" r:id="rId3"/>
    <p:sldId id="575" r:id="rId4"/>
    <p:sldId id="576" r:id="rId5"/>
    <p:sldId id="629" r:id="rId6"/>
    <p:sldId id="578" r:id="rId7"/>
    <p:sldId id="579" r:id="rId8"/>
    <p:sldId id="580" r:id="rId9"/>
    <p:sldId id="581" r:id="rId10"/>
    <p:sldId id="582" r:id="rId11"/>
    <p:sldId id="501" r:id="rId12"/>
    <p:sldId id="628" r:id="rId13"/>
    <p:sldId id="50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12" r:id="rId24"/>
    <p:sldId id="513" r:id="rId25"/>
    <p:sldId id="503" r:id="rId26"/>
    <p:sldId id="514" r:id="rId27"/>
    <p:sldId id="592" r:id="rId28"/>
    <p:sldId id="593" r:id="rId29"/>
    <p:sldId id="594" r:id="rId30"/>
    <p:sldId id="595" r:id="rId31"/>
    <p:sldId id="596" r:id="rId32"/>
    <p:sldId id="600" r:id="rId33"/>
    <p:sldId id="597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31" r:id="rId42"/>
    <p:sldId id="630" r:id="rId43"/>
    <p:sldId id="608" r:id="rId44"/>
    <p:sldId id="609" r:id="rId45"/>
    <p:sldId id="610" r:id="rId46"/>
    <p:sldId id="611" r:id="rId47"/>
    <p:sldId id="612" r:id="rId48"/>
    <p:sldId id="613" r:id="rId49"/>
    <p:sldId id="614" r:id="rId50"/>
    <p:sldId id="618" r:id="rId51"/>
    <p:sldId id="619" r:id="rId52"/>
    <p:sldId id="620" r:id="rId53"/>
    <p:sldId id="621" r:id="rId54"/>
    <p:sldId id="622" r:id="rId55"/>
    <p:sldId id="623" r:id="rId56"/>
    <p:sldId id="615" r:id="rId57"/>
    <p:sldId id="616" r:id="rId58"/>
    <p:sldId id="617" r:id="rId59"/>
    <p:sldId id="515" r:id="rId60"/>
    <p:sldId id="632" r:id="rId61"/>
    <p:sldId id="633" r:id="rId62"/>
    <p:sldId id="504" r:id="rId63"/>
    <p:sldId id="505" r:id="rId64"/>
    <p:sldId id="520" r:id="rId65"/>
    <p:sldId id="516" r:id="rId66"/>
    <p:sldId id="517" r:id="rId67"/>
    <p:sldId id="518" r:id="rId68"/>
    <p:sldId id="624" r:id="rId69"/>
    <p:sldId id="625" r:id="rId70"/>
    <p:sldId id="627" r:id="rId71"/>
    <p:sldId id="634" r:id="rId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BAE"/>
    <a:srgbClr val="008000"/>
    <a:srgbClr val="DF09CB"/>
    <a:srgbClr val="000000"/>
    <a:srgbClr val="FF66FF"/>
    <a:srgbClr val="44372C"/>
    <a:srgbClr val="3F3A31"/>
    <a:srgbClr val="10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784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4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4" Type="http://schemas.openxmlformats.org/officeDocument/2006/relationships/image" Target="../media/image14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4" Type="http://schemas.openxmlformats.org/officeDocument/2006/relationships/image" Target="../media/image15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4" Type="http://schemas.openxmlformats.org/officeDocument/2006/relationships/image" Target="../media/image16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5" Type="http://schemas.openxmlformats.org/officeDocument/2006/relationships/image" Target="../media/image201.wmf"/><Relationship Id="rId4" Type="http://schemas.openxmlformats.org/officeDocument/2006/relationships/image" Target="../media/image20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emf"/><Relationship Id="rId1" Type="http://schemas.openxmlformats.org/officeDocument/2006/relationships/image" Target="../media/image209.wmf"/><Relationship Id="rId4" Type="http://schemas.openxmlformats.org/officeDocument/2006/relationships/image" Target="../media/image2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4" Type="http://schemas.openxmlformats.org/officeDocument/2006/relationships/image" Target="../media/image20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4" Type="http://schemas.openxmlformats.org/officeDocument/2006/relationships/image" Target="../media/image222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e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Relationship Id="rId4" Type="http://schemas.openxmlformats.org/officeDocument/2006/relationships/image" Target="../media/image23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7" Type="http://schemas.openxmlformats.org/officeDocument/2006/relationships/image" Target="../media/image243.w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5" Type="http://schemas.openxmlformats.org/officeDocument/2006/relationships/image" Target="../media/image254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image" Target="../media/image261.wmf"/><Relationship Id="rId7" Type="http://schemas.openxmlformats.org/officeDocument/2006/relationships/image" Target="../media/image265.emf"/><Relationship Id="rId2" Type="http://schemas.openxmlformats.org/officeDocument/2006/relationships/image" Target="../media/image260.emf"/><Relationship Id="rId1" Type="http://schemas.openxmlformats.org/officeDocument/2006/relationships/image" Target="../media/image259.w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10" Type="http://schemas.openxmlformats.org/officeDocument/2006/relationships/image" Target="../media/image268.wmf"/><Relationship Id="rId4" Type="http://schemas.openxmlformats.org/officeDocument/2006/relationships/image" Target="../media/image262.emf"/><Relationship Id="rId9" Type="http://schemas.openxmlformats.org/officeDocument/2006/relationships/image" Target="../media/image267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4" Type="http://schemas.openxmlformats.org/officeDocument/2006/relationships/image" Target="../media/image272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4" Type="http://schemas.openxmlformats.org/officeDocument/2006/relationships/image" Target="../media/image286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emf"/><Relationship Id="rId2" Type="http://schemas.openxmlformats.org/officeDocument/2006/relationships/image" Target="../media/image294.wmf"/><Relationship Id="rId1" Type="http://schemas.openxmlformats.org/officeDocument/2006/relationships/image" Target="../media/image293.e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5" Type="http://schemas.openxmlformats.org/officeDocument/2006/relationships/image" Target="../media/image303.emf"/><Relationship Id="rId4" Type="http://schemas.openxmlformats.org/officeDocument/2006/relationships/image" Target="../media/image302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emf"/><Relationship Id="rId3" Type="http://schemas.openxmlformats.org/officeDocument/2006/relationships/image" Target="../media/image307.emf"/><Relationship Id="rId7" Type="http://schemas.openxmlformats.org/officeDocument/2006/relationships/image" Target="../media/image311.emf"/><Relationship Id="rId2" Type="http://schemas.openxmlformats.org/officeDocument/2006/relationships/image" Target="../media/image306.emf"/><Relationship Id="rId1" Type="http://schemas.openxmlformats.org/officeDocument/2006/relationships/image" Target="../media/image305.emf"/><Relationship Id="rId6" Type="http://schemas.openxmlformats.org/officeDocument/2006/relationships/image" Target="../media/image310.emf"/><Relationship Id="rId5" Type="http://schemas.openxmlformats.org/officeDocument/2006/relationships/image" Target="../media/image309.emf"/><Relationship Id="rId10" Type="http://schemas.openxmlformats.org/officeDocument/2006/relationships/image" Target="../media/image314.emf"/><Relationship Id="rId4" Type="http://schemas.openxmlformats.org/officeDocument/2006/relationships/image" Target="../media/image308.emf"/><Relationship Id="rId9" Type="http://schemas.openxmlformats.org/officeDocument/2006/relationships/image" Target="../media/image313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287.emf"/><Relationship Id="rId1" Type="http://schemas.openxmlformats.org/officeDocument/2006/relationships/image" Target="../media/image315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e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3" Type="http://schemas.openxmlformats.org/officeDocument/2006/relationships/image" Target="../media/image328.emf"/><Relationship Id="rId7" Type="http://schemas.openxmlformats.org/officeDocument/2006/relationships/image" Target="../media/image332.emf"/><Relationship Id="rId2" Type="http://schemas.openxmlformats.org/officeDocument/2006/relationships/image" Target="../media/image327.emf"/><Relationship Id="rId1" Type="http://schemas.openxmlformats.org/officeDocument/2006/relationships/image" Target="../media/image326.emf"/><Relationship Id="rId6" Type="http://schemas.openxmlformats.org/officeDocument/2006/relationships/image" Target="../media/image331.emf"/><Relationship Id="rId5" Type="http://schemas.openxmlformats.org/officeDocument/2006/relationships/image" Target="../media/image330.emf"/><Relationship Id="rId4" Type="http://schemas.openxmlformats.org/officeDocument/2006/relationships/image" Target="../media/image329.emf"/><Relationship Id="rId9" Type="http://schemas.openxmlformats.org/officeDocument/2006/relationships/image" Target="../media/image334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emf"/><Relationship Id="rId2" Type="http://schemas.openxmlformats.org/officeDocument/2006/relationships/image" Target="../media/image336.emf"/><Relationship Id="rId1" Type="http://schemas.openxmlformats.org/officeDocument/2006/relationships/image" Target="../media/image335.emf"/><Relationship Id="rId6" Type="http://schemas.openxmlformats.org/officeDocument/2006/relationships/image" Target="../media/image340.emf"/><Relationship Id="rId5" Type="http://schemas.openxmlformats.org/officeDocument/2006/relationships/image" Target="../media/image339.emf"/><Relationship Id="rId4" Type="http://schemas.openxmlformats.org/officeDocument/2006/relationships/image" Target="../media/image338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4" Type="http://schemas.openxmlformats.org/officeDocument/2006/relationships/image" Target="../media/image344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emf"/><Relationship Id="rId3" Type="http://schemas.openxmlformats.org/officeDocument/2006/relationships/image" Target="../media/image347.emf"/><Relationship Id="rId7" Type="http://schemas.openxmlformats.org/officeDocument/2006/relationships/image" Target="../media/image351.emf"/><Relationship Id="rId2" Type="http://schemas.openxmlformats.org/officeDocument/2006/relationships/image" Target="../media/image346.emf"/><Relationship Id="rId1" Type="http://schemas.openxmlformats.org/officeDocument/2006/relationships/image" Target="../media/image345.emf"/><Relationship Id="rId6" Type="http://schemas.openxmlformats.org/officeDocument/2006/relationships/image" Target="../media/image350.emf"/><Relationship Id="rId5" Type="http://schemas.openxmlformats.org/officeDocument/2006/relationships/image" Target="../media/image349.emf"/><Relationship Id="rId4" Type="http://schemas.openxmlformats.org/officeDocument/2006/relationships/image" Target="../media/image348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emf"/><Relationship Id="rId7" Type="http://schemas.openxmlformats.org/officeDocument/2006/relationships/image" Target="../media/image359.emf"/><Relationship Id="rId2" Type="http://schemas.openxmlformats.org/officeDocument/2006/relationships/image" Target="../media/image354.emf"/><Relationship Id="rId1" Type="http://schemas.openxmlformats.org/officeDocument/2006/relationships/image" Target="../media/image353.emf"/><Relationship Id="rId6" Type="http://schemas.openxmlformats.org/officeDocument/2006/relationships/image" Target="../media/image358.emf"/><Relationship Id="rId5" Type="http://schemas.openxmlformats.org/officeDocument/2006/relationships/image" Target="../media/image357.emf"/><Relationship Id="rId4" Type="http://schemas.openxmlformats.org/officeDocument/2006/relationships/image" Target="../media/image356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emf"/><Relationship Id="rId2" Type="http://schemas.openxmlformats.org/officeDocument/2006/relationships/image" Target="../media/image361.emf"/><Relationship Id="rId1" Type="http://schemas.openxmlformats.org/officeDocument/2006/relationships/image" Target="../media/image360.emf"/><Relationship Id="rId6" Type="http://schemas.openxmlformats.org/officeDocument/2006/relationships/image" Target="../media/image365.emf"/><Relationship Id="rId5" Type="http://schemas.openxmlformats.org/officeDocument/2006/relationships/image" Target="../media/image364.emf"/><Relationship Id="rId4" Type="http://schemas.openxmlformats.org/officeDocument/2006/relationships/image" Target="../media/image363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Relationship Id="rId6" Type="http://schemas.openxmlformats.org/officeDocument/2006/relationships/image" Target="../media/image371.emf"/><Relationship Id="rId5" Type="http://schemas.openxmlformats.org/officeDocument/2006/relationships/image" Target="../media/image370.emf"/><Relationship Id="rId4" Type="http://schemas.openxmlformats.org/officeDocument/2006/relationships/image" Target="../media/image369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emf"/><Relationship Id="rId2" Type="http://schemas.openxmlformats.org/officeDocument/2006/relationships/image" Target="../media/image373.emf"/><Relationship Id="rId1" Type="http://schemas.openxmlformats.org/officeDocument/2006/relationships/image" Target="../media/image372.emf"/><Relationship Id="rId5" Type="http://schemas.openxmlformats.org/officeDocument/2006/relationships/image" Target="../media/image376.emf"/><Relationship Id="rId4" Type="http://schemas.openxmlformats.org/officeDocument/2006/relationships/image" Target="../media/image375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emf"/><Relationship Id="rId2" Type="http://schemas.openxmlformats.org/officeDocument/2006/relationships/image" Target="../media/image378.emf"/><Relationship Id="rId1" Type="http://schemas.openxmlformats.org/officeDocument/2006/relationships/image" Target="../media/image37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105CD1-5E6F-44CA-AD02-11EA97B2A5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098168-6833-4EA1-B8BF-7C79357D6A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15F5F4-7736-4E7F-876F-C1101FC2DD49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D7317-EB02-4165-BDA4-8F3B2DAAD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1977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B26E-4A8C-44C7-9483-05F32CFE9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91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EB89C-D95B-4DDB-84B6-1890ED45F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3459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9A38-9838-4F7D-B91E-3083F0191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73546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588E0-A0AE-47EB-8EE8-F80347E03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92970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AB19-8752-4C6C-B412-425163BBB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64794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F059-4763-41FC-9207-61E415DAE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4631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1244-5ADD-4A4C-AFE5-45BF5576E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67151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B20E9-16F2-455E-9349-056BD04C1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86163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DB381-CF9A-4AC6-90D9-0E011427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0163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B4F2-ED9A-4FB6-B1BD-4E1281A51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01205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0256"/>
            </a:gs>
            <a:gs pos="100000">
              <a:srgbClr val="4437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1FB97E95-3FEF-4EBB-B5A7-37A8F2579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#259,6,&#24187;&#28783;&#29255; 6"/><Relationship Id="rId3" Type="http://schemas.openxmlformats.org/officeDocument/2006/relationships/image" Target="../media/image1.jpeg"/><Relationship Id="rId7" Type="http://schemas.openxmlformats.org/officeDocument/2006/relationships/hyperlink" Target="#623,53,&#24187;&#28783;&#29255; 53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#608,41,&#24187;&#28783;&#29255; 41"/><Relationship Id="rId5" Type="http://schemas.openxmlformats.org/officeDocument/2006/relationships/hyperlink" Target="#576,4,&#24187;&#28783;&#29255; 4"/><Relationship Id="rId4" Type="http://schemas.openxmlformats.org/officeDocument/2006/relationships/hyperlink" Target="#502,11,&#24187;&#28783;&#29255; 11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emf"/><Relationship Id="rId11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61.emf"/><Relationship Id="rId9" Type="http://schemas.openxmlformats.org/officeDocument/2006/relationships/hyperlink" Target="#259,6,&#24187;&#28783;&#29255; 6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6.emf"/><Relationship Id="rId19" Type="http://schemas.openxmlformats.org/officeDocument/2006/relationships/image" Target="../media/image102.png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emf"/><Relationship Id="rId22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1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0.e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4.e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5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emf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74.png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8.e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6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92.emf"/><Relationship Id="rId19" Type="http://schemas.openxmlformats.org/officeDocument/2006/relationships/image" Target="../media/image196.png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200.e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0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207.e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0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0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hyperlink" Target="#257,3,&#24187;&#28783;&#29255; 3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8.emf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8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5.e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5.w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20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hyperlink" Target="#259,6,&#24187;&#28783;&#29255; 6"/><Relationship Id="rId7" Type="http://schemas.openxmlformats.org/officeDocument/2006/relationships/image" Target="../media/image2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216.e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1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0.e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22.emf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26.emf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9.emf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31.emf"/><Relationship Id="rId4" Type="http://schemas.openxmlformats.org/officeDocument/2006/relationships/image" Target="../media/image228.emf"/><Relationship Id="rId9" Type="http://schemas.openxmlformats.org/officeDocument/2006/relationships/oleObject" Target="../embeddings/oleObject22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5.emf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3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40.emf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42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47.e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57.e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66.e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3.e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emf"/><Relationship Id="rId20" Type="http://schemas.openxmlformats.org/officeDocument/2006/relationships/image" Target="../media/image267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62.e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64.emf"/><Relationship Id="rId22" Type="http://schemas.openxmlformats.org/officeDocument/2006/relationships/image" Target="../media/image26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70.e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72.emf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7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76.emf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7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9.e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81.emf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7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oleObject" Target="../embeddings/oleObject281.bin"/><Relationship Id="rId7" Type="http://schemas.openxmlformats.org/officeDocument/2006/relationships/image" Target="../media/image2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86.emf"/><Relationship Id="rId5" Type="http://schemas.openxmlformats.org/officeDocument/2006/relationships/hyperlink" Target="#259,6,&#24187;&#28783;&#29255; 6"/><Relationship Id="rId10" Type="http://schemas.openxmlformats.org/officeDocument/2006/relationships/oleObject" Target="../embeddings/oleObject284.bin"/><Relationship Id="rId4" Type="http://schemas.openxmlformats.org/officeDocument/2006/relationships/image" Target="../media/image283.emf"/><Relationship Id="rId9" Type="http://schemas.openxmlformats.org/officeDocument/2006/relationships/image" Target="../media/image285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oleObject" Target="../embeddings/oleObject290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8.e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90.emf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296.emf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302.emf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04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312.emf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09.emf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1.emf"/><Relationship Id="rId20" Type="http://schemas.openxmlformats.org/officeDocument/2006/relationships/image" Target="../media/image313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06.e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10" Type="http://schemas.openxmlformats.org/officeDocument/2006/relationships/image" Target="../media/image308.emf"/><Relationship Id="rId19" Type="http://schemas.openxmlformats.org/officeDocument/2006/relationships/oleObject" Target="../embeddings/oleObject311.bin"/><Relationship Id="rId4" Type="http://schemas.openxmlformats.org/officeDocument/2006/relationships/image" Target="../media/image305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10.emf"/><Relationship Id="rId22" Type="http://schemas.openxmlformats.org/officeDocument/2006/relationships/image" Target="../media/image3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image" Target="../media/image318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7.emf"/><Relationship Id="rId11" Type="http://schemas.openxmlformats.org/officeDocument/2006/relationships/image" Target="../media/image320.png"/><Relationship Id="rId5" Type="http://schemas.openxmlformats.org/officeDocument/2006/relationships/oleObject" Target="../embeddings/oleObject314.bin"/><Relationship Id="rId15" Type="http://schemas.openxmlformats.org/officeDocument/2006/relationships/image" Target="../media/image319.wmf"/><Relationship Id="rId10" Type="http://schemas.openxmlformats.org/officeDocument/2006/relationships/image" Target="../media/image317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16.bin"/><Relationship Id="rId14" Type="http://schemas.openxmlformats.org/officeDocument/2006/relationships/oleObject" Target="../embeddings/oleObject31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4.png"/><Relationship Id="rId7" Type="http://schemas.openxmlformats.org/officeDocument/2006/relationships/image" Target="../media/image3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20.bin"/><Relationship Id="rId5" Type="http://schemas.openxmlformats.org/officeDocument/2006/relationships/image" Target="../media/image321.wmf"/><Relationship Id="rId10" Type="http://schemas.openxmlformats.org/officeDocument/2006/relationships/image" Target="../media/image323.emf"/><Relationship Id="rId4" Type="http://schemas.openxmlformats.org/officeDocument/2006/relationships/oleObject" Target="../embeddings/oleObject319.bin"/><Relationship Id="rId9" Type="http://schemas.openxmlformats.org/officeDocument/2006/relationships/oleObject" Target="../embeddings/oleObject3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33.e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30.emf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emf"/><Relationship Id="rId20" Type="http://schemas.openxmlformats.org/officeDocument/2006/relationships/image" Target="../media/image334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27.emf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10" Type="http://schemas.openxmlformats.org/officeDocument/2006/relationships/image" Target="../media/image329.e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326.e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31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emf"/><Relationship Id="rId13" Type="http://schemas.openxmlformats.org/officeDocument/2006/relationships/oleObject" Target="../embeddings/oleObject336.bin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3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36.emf"/><Relationship Id="rId11" Type="http://schemas.openxmlformats.org/officeDocument/2006/relationships/oleObject" Target="../embeddings/oleObject335.bin"/><Relationship Id="rId5" Type="http://schemas.openxmlformats.org/officeDocument/2006/relationships/oleObject" Target="../embeddings/oleObject332.bin"/><Relationship Id="rId10" Type="http://schemas.openxmlformats.org/officeDocument/2006/relationships/image" Target="../media/image338.emf"/><Relationship Id="rId4" Type="http://schemas.openxmlformats.org/officeDocument/2006/relationships/image" Target="../media/image335.e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40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42.e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44.emf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40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352.e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349.emf"/><Relationship Id="rId17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1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46.e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10" Type="http://schemas.openxmlformats.org/officeDocument/2006/relationships/image" Target="../media/image348.emf"/><Relationship Id="rId4" Type="http://schemas.openxmlformats.org/officeDocument/2006/relationships/image" Target="../media/image345.e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350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13" Type="http://schemas.openxmlformats.org/officeDocument/2006/relationships/oleObject" Target="../embeddings/oleObject354.bin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9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54.e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10" Type="http://schemas.openxmlformats.org/officeDocument/2006/relationships/image" Target="../media/image356.emf"/><Relationship Id="rId4" Type="http://schemas.openxmlformats.org/officeDocument/2006/relationships/image" Target="../media/image353.e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58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emf"/><Relationship Id="rId13" Type="http://schemas.openxmlformats.org/officeDocument/2006/relationships/oleObject" Target="../embeddings/oleObject361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61.e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0" Type="http://schemas.openxmlformats.org/officeDocument/2006/relationships/image" Target="../media/image363.emf"/><Relationship Id="rId4" Type="http://schemas.openxmlformats.org/officeDocument/2006/relationships/image" Target="../media/image360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65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13" Type="http://schemas.openxmlformats.org/officeDocument/2006/relationships/oleObject" Target="../embeddings/oleObject367.bin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67.e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0" Type="http://schemas.openxmlformats.org/officeDocument/2006/relationships/image" Target="../media/image369.emf"/><Relationship Id="rId4" Type="http://schemas.openxmlformats.org/officeDocument/2006/relationships/image" Target="../media/image366.e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71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7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73.e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75.emf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78.e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77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6" descr="C:\My Documents\0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286000" y="762000"/>
            <a:ext cx="3254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第十一章 柱函数</a:t>
            </a:r>
          </a:p>
        </p:txBody>
      </p:sp>
      <p:sp>
        <p:nvSpPr>
          <p:cNvPr id="4100" name="Text 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贝塞尔方程</a:t>
            </a:r>
          </a:p>
        </p:txBody>
      </p:sp>
      <p:sp>
        <p:nvSpPr>
          <p:cNvPr id="4101" name="Text Box 14">
            <a:hlinkClick r:id="rId5"/>
          </p:cNvPr>
          <p:cNvSpPr txBox="1">
            <a:spLocks noChangeArrowheads="1"/>
          </p:cNvSpPr>
          <p:nvPr/>
        </p:nvSpPr>
        <p:spPr bwMode="auto">
          <a:xfrm>
            <a:off x="2209800" y="17526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§11.1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三类柱函数</a:t>
            </a:r>
          </a:p>
        </p:txBody>
      </p:sp>
      <p:sp>
        <p:nvSpPr>
          <p:cNvPr id="4102" name="Text Box 32">
            <a:hlinkClick r:id="rId6"/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11.4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虚宗量贝塞尔方程</a:t>
            </a:r>
          </a:p>
        </p:txBody>
      </p:sp>
      <p:sp>
        <p:nvSpPr>
          <p:cNvPr id="4103" name="Text Box 33">
            <a:hlinkClick r:id="rId7"/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11.5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球贝塞尔方程</a:t>
            </a:r>
          </a:p>
        </p:txBody>
      </p:sp>
      <p:sp>
        <p:nvSpPr>
          <p:cNvPr id="4104" name="Text Box 34">
            <a:hlinkClick r:id="rId8"/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11.3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柱函数渐进公式（自学）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Line 1026"/>
          <p:cNvSpPr>
            <a:spLocks noChangeShapeType="1"/>
          </p:cNvSpPr>
          <p:nvPr/>
        </p:nvSpPr>
        <p:spPr bwMode="auto">
          <a:xfrm flipH="1">
            <a:off x="4114800" y="12192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2" name="Line 1028"/>
          <p:cNvSpPr>
            <a:spLocks noChangeShapeType="1"/>
          </p:cNvSpPr>
          <p:nvPr/>
        </p:nvSpPr>
        <p:spPr bwMode="auto">
          <a:xfrm flipH="1">
            <a:off x="5257800" y="4572000"/>
            <a:ext cx="3886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3" name="Rectangle 1029"/>
          <p:cNvSpPr>
            <a:spLocks noChangeArrowheads="1"/>
          </p:cNvSpPr>
          <p:nvPr/>
        </p:nvSpPr>
        <p:spPr bwMode="auto">
          <a:xfrm>
            <a:off x="0" y="24384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具体写出导数关系</a:t>
            </a:r>
          </a:p>
        </p:txBody>
      </p:sp>
      <p:sp>
        <p:nvSpPr>
          <p:cNvPr id="406535" name="Rectangle 1031"/>
          <p:cNvSpPr>
            <a:spLocks noChangeArrowheads="1"/>
          </p:cNvSpPr>
          <p:nvPr/>
        </p:nvSpPr>
        <p:spPr bwMode="auto">
          <a:xfrm>
            <a:off x="304800" y="1371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类似有</a:t>
            </a:r>
          </a:p>
        </p:txBody>
      </p:sp>
      <p:graphicFrame>
        <p:nvGraphicFramePr>
          <p:cNvPr id="406539" name="Object 1035"/>
          <p:cNvGraphicFramePr>
            <a:graphicFrameLocks noChangeAspect="1"/>
          </p:cNvGraphicFramePr>
          <p:nvPr/>
        </p:nvGraphicFramePr>
        <p:xfrm>
          <a:off x="1905000" y="0"/>
          <a:ext cx="4206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3" imgW="1508973" imgH="380937" progId="Equation.DSMT4">
                  <p:embed/>
                </p:oleObj>
              </mc:Choice>
              <mc:Fallback>
                <p:oleObj name="Equation" r:id="rId3" imgW="1508973" imgH="380937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42068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0" name="Object 1036"/>
          <p:cNvGraphicFramePr>
            <a:graphicFrameLocks noChangeAspect="1"/>
          </p:cNvGraphicFramePr>
          <p:nvPr/>
        </p:nvGraphicFramePr>
        <p:xfrm>
          <a:off x="1981200" y="1219200"/>
          <a:ext cx="47323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公式" r:id="rId5" imgW="1699083" imgH="380937" progId="Equation.3">
                  <p:embed/>
                </p:oleObj>
              </mc:Choice>
              <mc:Fallback>
                <p:oleObj name="公式" r:id="rId5" imgW="1699083" imgH="380937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473233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1" name="Object 1037"/>
          <p:cNvGraphicFramePr>
            <a:graphicFrameLocks noChangeAspect="1"/>
          </p:cNvGraphicFramePr>
          <p:nvPr/>
        </p:nvGraphicFramePr>
        <p:xfrm>
          <a:off x="2433638" y="2895600"/>
          <a:ext cx="4449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公式" r:id="rId7" imgW="1661231" imgH="213376" progId="Equation.3">
                  <p:embed/>
                </p:oleObj>
              </mc:Choice>
              <mc:Fallback>
                <p:oleObj name="公式" r:id="rId7" imgW="1661231" imgH="213376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895600"/>
                        <a:ext cx="44497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3" name="Object 1039"/>
          <p:cNvGraphicFramePr>
            <a:graphicFrameLocks noChangeAspect="1"/>
          </p:cNvGraphicFramePr>
          <p:nvPr/>
        </p:nvGraphicFramePr>
        <p:xfrm>
          <a:off x="2422525" y="3810000"/>
          <a:ext cx="51419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公式" r:id="rId9" imgW="1950862" imgH="213376" progId="Equation.3">
                  <p:embed/>
                </p:oleObj>
              </mc:Choice>
              <mc:Fallback>
                <p:oleObj name="公式" r:id="rId9" imgW="1950862" imgH="21337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810000"/>
                        <a:ext cx="51419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4" name="AutoShape 1040"/>
          <p:cNvSpPr>
            <a:spLocks/>
          </p:cNvSpPr>
          <p:nvPr/>
        </p:nvSpPr>
        <p:spPr bwMode="auto">
          <a:xfrm>
            <a:off x="1752600" y="32004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6545" name="Rectangle 1041"/>
          <p:cNvSpPr>
            <a:spLocks noChangeArrowheads="1"/>
          </p:cNvSpPr>
          <p:nvPr/>
        </p:nvSpPr>
        <p:spPr bwMode="auto">
          <a:xfrm>
            <a:off x="0" y="48768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消去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J’(x)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06546" name="AutoShape 1042"/>
          <p:cNvSpPr>
            <a:spLocks noChangeArrowheads="1"/>
          </p:cNvSpPr>
          <p:nvPr/>
        </p:nvSpPr>
        <p:spPr bwMode="auto">
          <a:xfrm>
            <a:off x="1219200" y="5334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06547" name="Object 1043"/>
          <p:cNvGraphicFramePr>
            <a:graphicFrameLocks noChangeAspect="1"/>
          </p:cNvGraphicFramePr>
          <p:nvPr/>
        </p:nvGraphicFramePr>
        <p:xfrm>
          <a:off x="2698750" y="4724400"/>
          <a:ext cx="4135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公式" r:id="rId11" imgW="1638265" imgH="213376" progId="Equation.3">
                  <p:embed/>
                </p:oleObj>
              </mc:Choice>
              <mc:Fallback>
                <p:oleObj name="公式" r:id="rId11" imgW="1638265" imgH="213376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24400"/>
                        <a:ext cx="4135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8" name="Object 1044"/>
          <p:cNvGraphicFramePr>
            <a:graphicFrameLocks noChangeAspect="1"/>
          </p:cNvGraphicFramePr>
          <p:nvPr/>
        </p:nvGraphicFramePr>
        <p:xfrm>
          <a:off x="2819400" y="5486400"/>
          <a:ext cx="4329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公式" r:id="rId13" imgW="1714394" imgH="380937" progId="Equation.3">
                  <p:embed/>
                </p:oleObj>
              </mc:Choice>
              <mc:Fallback>
                <p:oleObj name="公式" r:id="rId13" imgW="1714394" imgH="38093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4329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9" name="AutoShape 1045"/>
          <p:cNvSpPr>
            <a:spLocks/>
          </p:cNvSpPr>
          <p:nvPr/>
        </p:nvSpPr>
        <p:spPr bwMode="auto">
          <a:xfrm>
            <a:off x="2209800" y="50292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6550" name="Rectangle 1046"/>
          <p:cNvSpPr>
            <a:spLocks noChangeArrowheads="1"/>
          </p:cNvSpPr>
          <p:nvPr/>
        </p:nvSpPr>
        <p:spPr bwMode="auto">
          <a:xfrm>
            <a:off x="7543800" y="5334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得证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050"/>
          <p:cNvSpPr>
            <a:spLocks noChangeShapeType="1"/>
          </p:cNvSpPr>
          <p:nvPr/>
        </p:nvSpPr>
        <p:spPr bwMode="auto">
          <a:xfrm flipH="1">
            <a:off x="4114800" y="20574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11" name="Line 1051"/>
          <p:cNvSpPr>
            <a:spLocks noChangeShapeType="1"/>
          </p:cNvSpPr>
          <p:nvPr/>
        </p:nvSpPr>
        <p:spPr bwMode="auto">
          <a:xfrm flipH="1">
            <a:off x="5257800" y="4038600"/>
            <a:ext cx="3886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620" name="AutoShape 1060"/>
          <p:cNvSpPr>
            <a:spLocks noChangeArrowheads="1"/>
          </p:cNvSpPr>
          <p:nvPr/>
        </p:nvSpPr>
        <p:spPr bwMode="auto">
          <a:xfrm>
            <a:off x="1524000" y="3505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14341" name="Object 1061"/>
          <p:cNvGraphicFramePr>
            <a:graphicFrameLocks noChangeAspect="1"/>
          </p:cNvGraphicFramePr>
          <p:nvPr/>
        </p:nvGraphicFramePr>
        <p:xfrm>
          <a:off x="1066800" y="304800"/>
          <a:ext cx="4135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公式" r:id="rId3" imgW="1638265" imgH="213376" progId="Equation.3">
                  <p:embed/>
                </p:oleObj>
              </mc:Choice>
              <mc:Fallback>
                <p:oleObj name="公式" r:id="rId3" imgW="1638265" imgH="213376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4135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62"/>
          <p:cNvGraphicFramePr>
            <a:graphicFrameLocks noChangeAspect="1"/>
          </p:cNvGraphicFramePr>
          <p:nvPr/>
        </p:nvGraphicFramePr>
        <p:xfrm>
          <a:off x="1143000" y="1066800"/>
          <a:ext cx="4329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name="公式" r:id="rId5" imgW="1714394" imgH="380937" progId="Equation.3">
                  <p:embed/>
                </p:oleObj>
              </mc:Choice>
              <mc:Fallback>
                <p:oleObj name="公式" r:id="rId5" imgW="1714394" imgH="380937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329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1063"/>
          <p:cNvSpPr>
            <a:spLocks/>
          </p:cNvSpPr>
          <p:nvPr/>
        </p:nvSpPr>
        <p:spPr bwMode="auto">
          <a:xfrm>
            <a:off x="609600" y="5334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3624" name="Rectangle 1064"/>
          <p:cNvSpPr>
            <a:spLocks noChangeArrowheads="1"/>
          </p:cNvSpPr>
          <p:nvPr/>
        </p:nvSpPr>
        <p:spPr bwMode="auto">
          <a:xfrm>
            <a:off x="179388" y="2133600"/>
            <a:ext cx="264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 =0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由关系</a:t>
            </a:r>
          </a:p>
        </p:txBody>
      </p:sp>
      <p:graphicFrame>
        <p:nvGraphicFramePr>
          <p:cNvPr id="323625" name="Object 1065"/>
          <p:cNvGraphicFramePr>
            <a:graphicFrameLocks noChangeAspect="1"/>
          </p:cNvGraphicFramePr>
          <p:nvPr/>
        </p:nvGraphicFramePr>
        <p:xfrm>
          <a:off x="2895600" y="3429000"/>
          <a:ext cx="24812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8" name="公式" r:id="rId7" imgW="975218" imgH="213376" progId="Equation.3">
                  <p:embed/>
                </p:oleObj>
              </mc:Choice>
              <mc:Fallback>
                <p:oleObj name="公式" r:id="rId7" imgW="975218" imgH="213376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2481263" cy="5778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26" name="Object 1066"/>
          <p:cNvGraphicFramePr>
            <a:graphicFrameLocks noChangeAspect="1"/>
          </p:cNvGraphicFramePr>
          <p:nvPr/>
        </p:nvGraphicFramePr>
        <p:xfrm>
          <a:off x="2895600" y="2209800"/>
          <a:ext cx="47323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" name="公式" r:id="rId9" imgW="1699083" imgH="380937" progId="Equation.3">
                  <p:embed/>
                </p:oleObj>
              </mc:Choice>
              <mc:Fallback>
                <p:oleObj name="公式" r:id="rId9" imgW="1699083" imgH="380937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473233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27" name="Rectangle 1067"/>
          <p:cNvSpPr>
            <a:spLocks noChangeArrowheads="1"/>
          </p:cNvSpPr>
          <p:nvPr/>
        </p:nvSpPr>
        <p:spPr bwMode="auto">
          <a:xfrm>
            <a:off x="0" y="4495800"/>
            <a:ext cx="2646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 =1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由关系</a:t>
            </a:r>
          </a:p>
        </p:txBody>
      </p:sp>
      <p:graphicFrame>
        <p:nvGraphicFramePr>
          <p:cNvPr id="323628" name="Object 1068"/>
          <p:cNvGraphicFramePr>
            <a:graphicFrameLocks noChangeAspect="1"/>
          </p:cNvGraphicFramePr>
          <p:nvPr/>
        </p:nvGraphicFramePr>
        <p:xfrm>
          <a:off x="2895600" y="4114800"/>
          <a:ext cx="4206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" name="公式" r:id="rId11" imgW="1508973" imgH="380937" progId="Equation.3">
                  <p:embed/>
                </p:oleObj>
              </mc:Choice>
              <mc:Fallback>
                <p:oleObj name="公式" r:id="rId11" imgW="1508973" imgH="380937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42068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29" name="AutoShape 1069"/>
          <p:cNvSpPr>
            <a:spLocks noChangeArrowheads="1"/>
          </p:cNvSpPr>
          <p:nvPr/>
        </p:nvSpPr>
        <p:spPr bwMode="auto">
          <a:xfrm>
            <a:off x="0" y="5410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3630" name="Object 1070"/>
          <p:cNvGraphicFramePr>
            <a:graphicFrameLocks noChangeAspect="1"/>
          </p:cNvGraphicFramePr>
          <p:nvPr/>
        </p:nvGraphicFramePr>
        <p:xfrm>
          <a:off x="990600" y="5410200"/>
          <a:ext cx="3470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" name="公式" r:id="rId13" imgW="1127902" imgH="213376" progId="Equation.3">
                  <p:embed/>
                </p:oleObj>
              </mc:Choice>
              <mc:Fallback>
                <p:oleObj name="公式" r:id="rId13" imgW="1127902" imgH="213376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3470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31" name="Rectangle 1071"/>
          <p:cNvSpPr>
            <a:spLocks noChangeArrowheads="1"/>
          </p:cNvSpPr>
          <p:nvPr/>
        </p:nvSpPr>
        <p:spPr bwMode="auto">
          <a:xfrm>
            <a:off x="4495800" y="5334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323632" name="Object 1072"/>
          <p:cNvGraphicFramePr>
            <a:graphicFrameLocks noChangeAspect="1"/>
          </p:cNvGraphicFramePr>
          <p:nvPr/>
        </p:nvGraphicFramePr>
        <p:xfrm>
          <a:off x="5057775" y="5181600"/>
          <a:ext cx="4086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2" name="公式" r:id="rId15" imgW="1333323" imgH="342759" progId="Equation.3">
                  <p:embed/>
                </p:oleObj>
              </mc:Choice>
              <mc:Fallback>
                <p:oleObj name="公式" r:id="rId15" imgW="1333323" imgH="342759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181600"/>
                        <a:ext cx="4086225" cy="89535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ChangeArrowheads="1"/>
          </p:cNvSpPr>
          <p:nvPr/>
        </p:nvSpPr>
        <p:spPr bwMode="auto">
          <a:xfrm>
            <a:off x="251520" y="18864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记忆要点：</a:t>
            </a:r>
          </a:p>
        </p:txBody>
      </p:sp>
      <p:sp>
        <p:nvSpPr>
          <p:cNvPr id="3" name="Rectangle 1028"/>
          <p:cNvSpPr>
            <a:spLocks noChangeArrowheads="1"/>
          </p:cNvSpPr>
          <p:nvPr/>
        </p:nvSpPr>
        <p:spPr bwMode="auto">
          <a:xfrm>
            <a:off x="1425880" y="211369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三类柱函数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425297" y="329587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递推公式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1278290" y="931513"/>
            <a:ext cx="5054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贝塞尔方程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虚宗量贝塞尔方程</a:t>
            </a:r>
          </a:p>
        </p:txBody>
      </p:sp>
      <p:graphicFrame>
        <p:nvGraphicFramePr>
          <p:cNvPr id="6" name="Object 1035">
            <a:extLst>
              <a:ext uri="{FF2B5EF4-FFF2-40B4-BE49-F238E27FC236}">
                <a16:creationId xmlns:a16="http://schemas.microsoft.com/office/drawing/2014/main" id="{38E4A32C-4326-48AA-B9A3-5D5FE0A00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01609"/>
              </p:ext>
            </p:extLst>
          </p:nvPr>
        </p:nvGraphicFramePr>
        <p:xfrm>
          <a:off x="1547664" y="4077072"/>
          <a:ext cx="4206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3" imgW="1508973" imgH="380937" progId="Equation.DSMT4">
                  <p:embed/>
                </p:oleObj>
              </mc:Choice>
              <mc:Fallback>
                <p:oleObj name="Equation" r:id="rId3" imgW="1508973" imgH="380937" progId="Equation.DSMT4">
                  <p:embed/>
                  <p:pic>
                    <p:nvPicPr>
                      <p:cNvPr id="40653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77072"/>
                        <a:ext cx="42068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872761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1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4641" name="Line 33"/>
          <p:cNvSpPr>
            <a:spLocks noChangeShapeType="1"/>
          </p:cNvSpPr>
          <p:nvPr/>
        </p:nvSpPr>
        <p:spPr bwMode="auto">
          <a:xfrm flipH="1">
            <a:off x="3352800" y="23622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42" name="Line 34"/>
          <p:cNvSpPr>
            <a:spLocks noChangeShapeType="1"/>
          </p:cNvSpPr>
          <p:nvPr/>
        </p:nvSpPr>
        <p:spPr bwMode="auto">
          <a:xfrm flipH="1">
            <a:off x="4953000" y="4419600"/>
            <a:ext cx="4191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43" name="Rectangle 35"/>
          <p:cNvSpPr>
            <a:spLocks noChangeArrowheads="1"/>
          </p:cNvSpPr>
          <p:nvPr/>
        </p:nvSpPr>
        <p:spPr bwMode="auto">
          <a:xfrm>
            <a:off x="762000" y="1371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下面讨论柱坐标系下，拉氏方程或亥姆霍兹方程分离变量得到的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贝塞尔方程在柱内的本征值问题</a:t>
            </a:r>
          </a:p>
        </p:txBody>
      </p:sp>
      <p:sp>
        <p:nvSpPr>
          <p:cNvPr id="324644" name="AutoShape 36"/>
          <p:cNvSpPr>
            <a:spLocks noChangeArrowheads="1"/>
          </p:cNvSpPr>
          <p:nvPr/>
        </p:nvSpPr>
        <p:spPr bwMode="auto">
          <a:xfrm>
            <a:off x="1752600" y="4343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4655" name="Object 47"/>
          <p:cNvGraphicFramePr>
            <a:graphicFrameLocks noChangeAspect="1"/>
          </p:cNvGraphicFramePr>
          <p:nvPr/>
        </p:nvGraphicFramePr>
        <p:xfrm>
          <a:off x="4660900" y="3657600"/>
          <a:ext cx="2033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公式" r:id="rId3" imgW="822960" imgH="213376" progId="Equation.3">
                  <p:embed/>
                </p:oleObj>
              </mc:Choice>
              <mc:Fallback>
                <p:oleObj name="公式" r:id="rId3" imgW="822960" imgH="21337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657600"/>
                        <a:ext cx="2033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56" name="Object 48"/>
          <p:cNvGraphicFramePr>
            <a:graphicFrameLocks noChangeAspect="1"/>
          </p:cNvGraphicFramePr>
          <p:nvPr/>
        </p:nvGraphicFramePr>
        <p:xfrm>
          <a:off x="4114800" y="2438400"/>
          <a:ext cx="4640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公式" r:id="rId5" imgW="1798178" imgH="426751" progId="Equation.3">
                  <p:embed/>
                </p:oleObj>
              </mc:Choice>
              <mc:Fallback>
                <p:oleObj name="公式" r:id="rId5" imgW="1798178" imgH="42675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4640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60" name="Object 52"/>
          <p:cNvGraphicFramePr>
            <a:graphicFrameLocks noChangeAspect="1"/>
          </p:cNvGraphicFramePr>
          <p:nvPr/>
        </p:nvGraphicFramePr>
        <p:xfrm>
          <a:off x="4038600" y="4495800"/>
          <a:ext cx="26273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公式" r:id="rId7" imgW="1013495" imgH="266826" progId="Equation.3">
                  <p:embed/>
                </p:oleObj>
              </mc:Choice>
              <mc:Fallback>
                <p:oleObj name="公式" r:id="rId7" imgW="1013495" imgH="26682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26273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54">
            <a:hlinkClick r:id="rId9"/>
          </p:cNvPr>
          <p:cNvSpPr txBox="1">
            <a:spLocks noChangeArrowheads="1"/>
          </p:cNvSpPr>
          <p:nvPr/>
        </p:nvSpPr>
        <p:spPr bwMode="auto">
          <a:xfrm>
            <a:off x="27432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贝塞尔方程</a:t>
            </a:r>
          </a:p>
        </p:txBody>
      </p:sp>
      <p:sp>
        <p:nvSpPr>
          <p:cNvPr id="324663" name="Rectangle 55"/>
          <p:cNvSpPr>
            <a:spLocks noChangeArrowheads="1"/>
          </p:cNvSpPr>
          <p:nvPr/>
        </p:nvSpPr>
        <p:spPr bwMode="auto">
          <a:xfrm>
            <a:off x="0" y="914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（一）、本征值问题</a:t>
            </a:r>
          </a:p>
        </p:txBody>
      </p:sp>
      <p:sp>
        <p:nvSpPr>
          <p:cNvPr id="324664" name="Rectangle 56"/>
          <p:cNvSpPr>
            <a:spLocks noChangeArrowheads="1"/>
          </p:cNvSpPr>
          <p:nvPr/>
        </p:nvSpPr>
        <p:spPr bwMode="auto">
          <a:xfrm>
            <a:off x="0" y="2590800"/>
            <a:ext cx="160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亥姆霍兹方程</a:t>
            </a:r>
          </a:p>
        </p:txBody>
      </p:sp>
      <p:graphicFrame>
        <p:nvGraphicFramePr>
          <p:cNvPr id="324665" name="Object 57"/>
          <p:cNvGraphicFramePr>
            <a:graphicFrameLocks noChangeAspect="1"/>
          </p:cNvGraphicFramePr>
          <p:nvPr/>
        </p:nvGraphicFramePr>
        <p:xfrm>
          <a:off x="4038600" y="5543550"/>
          <a:ext cx="4184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公式" r:id="rId10" imgW="1622954" imgH="403844" progId="Equation.3">
                  <p:embed/>
                </p:oleObj>
              </mc:Choice>
              <mc:Fallback>
                <p:oleObj name="公式" r:id="rId10" imgW="1622954" imgH="40384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43550"/>
                        <a:ext cx="41846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66" name="Line 58"/>
          <p:cNvSpPr>
            <a:spLocks noChangeShapeType="1"/>
          </p:cNvSpPr>
          <p:nvPr/>
        </p:nvSpPr>
        <p:spPr bwMode="auto">
          <a:xfrm flipH="1">
            <a:off x="6477000" y="55626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67" name="AutoShape 59"/>
          <p:cNvSpPr>
            <a:spLocks/>
          </p:cNvSpPr>
          <p:nvPr/>
        </p:nvSpPr>
        <p:spPr bwMode="auto">
          <a:xfrm>
            <a:off x="3048000" y="3048000"/>
            <a:ext cx="609600" cy="3048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4668" name="Rectangle 60"/>
          <p:cNvSpPr>
            <a:spLocks noChangeArrowheads="1"/>
          </p:cNvSpPr>
          <p:nvPr/>
        </p:nvSpPr>
        <p:spPr bwMode="auto">
          <a:xfrm>
            <a:off x="304800" y="5334000"/>
            <a:ext cx="2286000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柱侧面有齐次边界条件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Line 3"/>
          <p:cNvSpPr>
            <a:spLocks noChangeShapeType="1"/>
          </p:cNvSpPr>
          <p:nvPr/>
        </p:nvSpPr>
        <p:spPr bwMode="auto">
          <a:xfrm flipH="1">
            <a:off x="3581400" y="3352800"/>
            <a:ext cx="5562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6248400" y="0"/>
          <a:ext cx="2033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" name="公式" r:id="rId3" imgW="822960" imgH="213376" progId="Equation.3">
                  <p:embed/>
                </p:oleObj>
              </mc:Choice>
              <mc:Fallback>
                <p:oleObj name="公式" r:id="rId3" imgW="822960" imgH="2133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0"/>
                        <a:ext cx="20335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838200" y="0"/>
          <a:ext cx="4640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" name="公式" r:id="rId5" imgW="1798178" imgH="426751" progId="Equation.3">
                  <p:embed/>
                </p:oleObj>
              </mc:Choice>
              <mc:Fallback>
                <p:oleObj name="公式" r:id="rId5" imgW="1798178" imgH="426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4640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838200" y="1447800"/>
          <a:ext cx="26273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" name="公式" r:id="rId7" imgW="1013495" imgH="266826" progId="Equation.3">
                  <p:embed/>
                </p:oleObj>
              </mc:Choice>
              <mc:Fallback>
                <p:oleObj name="公式" r:id="rId7" imgW="1013495" imgH="26682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26273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4" name="Object 12"/>
          <p:cNvGraphicFramePr>
            <a:graphicFrameLocks noChangeAspect="1"/>
          </p:cNvGraphicFramePr>
          <p:nvPr/>
        </p:nvGraphicFramePr>
        <p:xfrm>
          <a:off x="838200" y="2438400"/>
          <a:ext cx="4184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" name="公式" r:id="rId9" imgW="1622954" imgH="403844" progId="Equation.3">
                  <p:embed/>
                </p:oleObj>
              </mc:Choice>
              <mc:Fallback>
                <p:oleObj name="公式" r:id="rId9" imgW="1622954" imgH="4038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41846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5" name="Line 13"/>
          <p:cNvSpPr>
            <a:spLocks noChangeShapeType="1"/>
          </p:cNvSpPr>
          <p:nvPr/>
        </p:nvSpPr>
        <p:spPr bwMode="auto">
          <a:xfrm flipH="1">
            <a:off x="6477000" y="56388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66" name="AutoShape 14"/>
          <p:cNvSpPr>
            <a:spLocks/>
          </p:cNvSpPr>
          <p:nvPr/>
        </p:nvSpPr>
        <p:spPr bwMode="auto">
          <a:xfrm>
            <a:off x="0" y="304800"/>
            <a:ext cx="609600" cy="2819400"/>
          </a:xfrm>
          <a:prstGeom prst="leftBrace">
            <a:avLst>
              <a:gd name="adj1" fmla="val 385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0" y="4724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、 是常数，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或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，或、均不为零时，分别表示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端有第一、第二、第三类齐次边界条件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7568" name="Object 16"/>
          <p:cNvGraphicFramePr>
            <a:graphicFrameLocks noChangeAspect="1"/>
          </p:cNvGraphicFramePr>
          <p:nvPr/>
        </p:nvGraphicFramePr>
        <p:xfrm>
          <a:off x="228600" y="5867400"/>
          <a:ext cx="26273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" name="公式" r:id="rId11" imgW="1013495" imgH="266826" progId="Equation.3">
                  <p:embed/>
                </p:oleObj>
              </mc:Choice>
              <mc:Fallback>
                <p:oleObj name="公式" r:id="rId11" imgW="1013495" imgH="2668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867400"/>
                        <a:ext cx="26273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0" name="Object 18"/>
          <p:cNvGraphicFramePr>
            <a:graphicFrameLocks noChangeAspect="1"/>
          </p:cNvGraphicFramePr>
          <p:nvPr/>
        </p:nvGraphicFramePr>
        <p:xfrm>
          <a:off x="4756150" y="5899150"/>
          <a:ext cx="28209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" name="公式" r:id="rId13" imgW="1089625" imgH="236283" progId="Equation.3">
                  <p:embed/>
                </p:oleObj>
              </mc:Choice>
              <mc:Fallback>
                <p:oleObj name="公式" r:id="rId13" imgW="1089625" imgH="23628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899150"/>
                        <a:ext cx="28209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1" name="Object 19"/>
          <p:cNvGraphicFramePr>
            <a:graphicFrameLocks noChangeAspect="1"/>
          </p:cNvGraphicFramePr>
          <p:nvPr/>
        </p:nvGraphicFramePr>
        <p:xfrm>
          <a:off x="2438400" y="3505200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" name="公式" r:id="rId15" imgW="1943206" imgH="403844" progId="Equation.3">
                  <p:embed/>
                </p:oleObj>
              </mc:Choice>
              <mc:Fallback>
                <p:oleObj name="公式" r:id="rId15" imgW="1943206" imgH="40384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2" name="Object 20"/>
          <p:cNvGraphicFramePr>
            <a:graphicFrameLocks noChangeAspect="1"/>
          </p:cNvGraphicFramePr>
          <p:nvPr/>
        </p:nvGraphicFramePr>
        <p:xfrm>
          <a:off x="304800" y="3657600"/>
          <a:ext cx="15255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" name="公式" r:id="rId17" imgW="579262" imgH="236283" progId="Equation.3">
                  <p:embed/>
                </p:oleObj>
              </mc:Choice>
              <mc:Fallback>
                <p:oleObj name="公式" r:id="rId17" imgW="579262" imgH="23628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15255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7165975" y="3810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贝塞尔方程</a:t>
            </a:r>
          </a:p>
        </p:txBody>
      </p:sp>
      <p:sp>
        <p:nvSpPr>
          <p:cNvPr id="407574" name="Line 22"/>
          <p:cNvSpPr>
            <a:spLocks noChangeShapeType="1"/>
          </p:cNvSpPr>
          <p:nvPr/>
        </p:nvSpPr>
        <p:spPr bwMode="auto">
          <a:xfrm flipH="1" flipV="1">
            <a:off x="4419600" y="4648200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75" name="Rectangle 23"/>
          <p:cNvSpPr>
            <a:spLocks noChangeArrowheads="1"/>
          </p:cNvSpPr>
          <p:nvPr/>
        </p:nvSpPr>
        <p:spPr bwMode="auto">
          <a:xfrm>
            <a:off x="6400800" y="1905000"/>
            <a:ext cx="2286000" cy="1373188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柱侧面有齐次边界条件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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Line 2050"/>
          <p:cNvSpPr>
            <a:spLocks noChangeShapeType="1"/>
          </p:cNvSpPr>
          <p:nvPr/>
        </p:nvSpPr>
        <p:spPr bwMode="auto">
          <a:xfrm flipH="1">
            <a:off x="3581400" y="2286000"/>
            <a:ext cx="5562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3" name="Line 2055"/>
          <p:cNvSpPr>
            <a:spLocks noChangeShapeType="1"/>
          </p:cNvSpPr>
          <p:nvPr/>
        </p:nvSpPr>
        <p:spPr bwMode="auto">
          <a:xfrm flipH="1">
            <a:off x="6477000" y="4876800"/>
            <a:ext cx="2667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5" name="Rectangle 2057"/>
          <p:cNvSpPr>
            <a:spLocks noChangeArrowheads="1"/>
          </p:cNvSpPr>
          <p:nvPr/>
        </p:nvSpPr>
        <p:spPr bwMode="auto">
          <a:xfrm>
            <a:off x="76200" y="914400"/>
            <a:ext cx="6477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端有第一类齐次边界条件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8586" name="Object 2058"/>
          <p:cNvGraphicFramePr>
            <a:graphicFrameLocks noChangeAspect="1"/>
          </p:cNvGraphicFramePr>
          <p:nvPr/>
        </p:nvGraphicFramePr>
        <p:xfrm>
          <a:off x="963613" y="1524000"/>
          <a:ext cx="20716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公式" r:id="rId3" imgW="799994" imgH="266826" progId="Equation.3">
                  <p:embed/>
                </p:oleObj>
              </mc:Choice>
              <mc:Fallback>
                <p:oleObj name="公式" r:id="rId3" imgW="799994" imgH="266826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524000"/>
                        <a:ext cx="20716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7" name="AutoShape 2059"/>
          <p:cNvSpPr>
            <a:spLocks noChangeArrowheads="1"/>
          </p:cNvSpPr>
          <p:nvPr/>
        </p:nvSpPr>
        <p:spPr bwMode="auto">
          <a:xfrm>
            <a:off x="0" y="2667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8592" name="Line 2064"/>
          <p:cNvSpPr>
            <a:spLocks noChangeShapeType="1"/>
          </p:cNvSpPr>
          <p:nvPr/>
        </p:nvSpPr>
        <p:spPr bwMode="auto">
          <a:xfrm flipH="1" flipV="1">
            <a:off x="4419600" y="3276600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8594" name="Object 2066"/>
          <p:cNvGraphicFramePr>
            <a:graphicFrameLocks noChangeAspect="1"/>
          </p:cNvGraphicFramePr>
          <p:nvPr/>
        </p:nvGraphicFramePr>
        <p:xfrm>
          <a:off x="1295400" y="2590800"/>
          <a:ext cx="27892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公式" r:id="rId5" imgW="1074314" imgH="266826" progId="Equation.3">
                  <p:embed/>
                </p:oleObj>
              </mc:Choice>
              <mc:Fallback>
                <p:oleObj name="公式" r:id="rId5" imgW="1074314" imgH="266826" progId="Equation.3">
                  <p:embed/>
                  <p:pic>
                    <p:nvPicPr>
                      <p:cNvPr id="0" name="Object 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2789238" cy="673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5" name="Object 2067"/>
          <p:cNvGraphicFramePr>
            <a:graphicFrameLocks noChangeAspect="1"/>
          </p:cNvGraphicFramePr>
          <p:nvPr/>
        </p:nvGraphicFramePr>
        <p:xfrm>
          <a:off x="457200" y="3505200"/>
          <a:ext cx="6483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公式" r:id="rId7" imgW="2331933" imgH="419116" progId="Equation.3">
                  <p:embed/>
                </p:oleObj>
              </mc:Choice>
              <mc:Fallback>
                <p:oleObj name="公式" r:id="rId7" imgW="2331933" imgH="419116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64833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6" name="Object 2068"/>
          <p:cNvGraphicFramePr>
            <a:graphicFrameLocks noChangeAspect="1"/>
          </p:cNvGraphicFramePr>
          <p:nvPr/>
        </p:nvGraphicFramePr>
        <p:xfrm>
          <a:off x="-30163" y="5029200"/>
          <a:ext cx="91614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公式" r:id="rId9" imgW="3817514" imgH="426751" progId="Equation.3">
                  <p:embed/>
                </p:oleObj>
              </mc:Choice>
              <mc:Fallback>
                <p:oleObj name="公式" r:id="rId9" imgW="3817514" imgH="426751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5029200"/>
                        <a:ext cx="91614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7" name="Object 2069"/>
          <p:cNvGraphicFramePr>
            <a:graphicFrameLocks noChangeAspect="1"/>
          </p:cNvGraphicFramePr>
          <p:nvPr/>
        </p:nvGraphicFramePr>
        <p:xfrm>
          <a:off x="533400" y="152400"/>
          <a:ext cx="28956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公式" r:id="rId11" imgW="1089625" imgH="236283" progId="Equation.3">
                  <p:embed/>
                </p:oleObj>
              </mc:Choice>
              <mc:Fallback>
                <p:oleObj name="公式" r:id="rId11" imgW="1089625" imgH="236283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"/>
                        <a:ext cx="28956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Line 1026"/>
          <p:cNvSpPr>
            <a:spLocks noChangeShapeType="1"/>
          </p:cNvSpPr>
          <p:nvPr/>
        </p:nvSpPr>
        <p:spPr bwMode="auto">
          <a:xfrm flipH="1">
            <a:off x="5715000" y="3962400"/>
            <a:ext cx="342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8" name="Line 1032"/>
          <p:cNvSpPr>
            <a:spLocks noChangeShapeType="1"/>
          </p:cNvSpPr>
          <p:nvPr/>
        </p:nvSpPr>
        <p:spPr bwMode="auto">
          <a:xfrm flipH="1" flipV="1">
            <a:off x="4419600" y="2514600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6" name="Object 1035"/>
          <p:cNvGraphicFramePr>
            <a:graphicFrameLocks noChangeAspect="1"/>
          </p:cNvGraphicFramePr>
          <p:nvPr/>
        </p:nvGraphicFramePr>
        <p:xfrm>
          <a:off x="0" y="0"/>
          <a:ext cx="6483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公式" r:id="rId3" imgW="2331933" imgH="419116" progId="Equation.3">
                  <p:embed/>
                </p:oleObj>
              </mc:Choice>
              <mc:Fallback>
                <p:oleObj name="公式" r:id="rId3" imgW="2331933" imgH="419116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4833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36"/>
          <p:cNvGraphicFramePr>
            <a:graphicFrameLocks noChangeAspect="1"/>
          </p:cNvGraphicFramePr>
          <p:nvPr/>
        </p:nvGraphicFramePr>
        <p:xfrm>
          <a:off x="-17463" y="1219200"/>
          <a:ext cx="91614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公式" r:id="rId5" imgW="3817514" imgH="426751" progId="Equation.3">
                  <p:embed/>
                </p:oleObj>
              </mc:Choice>
              <mc:Fallback>
                <p:oleObj name="公式" r:id="rId5" imgW="3817514" imgH="426751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463" y="1219200"/>
                        <a:ext cx="91614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037"/>
          <p:cNvGraphicFramePr>
            <a:graphicFrameLocks noChangeAspect="1"/>
          </p:cNvGraphicFramePr>
          <p:nvPr/>
        </p:nvGraphicFramePr>
        <p:xfrm>
          <a:off x="0" y="2590800"/>
          <a:ext cx="86756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" name="公式" r:id="rId7" imgW="3619323" imgH="426751" progId="Equation.3">
                  <p:embed/>
                </p:oleObj>
              </mc:Choice>
              <mc:Fallback>
                <p:oleObj name="公式" r:id="rId7" imgW="3619323" imgH="426751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867568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23" name="Group 1047"/>
          <p:cNvGrpSpPr>
            <a:grpSpLocks/>
          </p:cNvGrpSpPr>
          <p:nvPr/>
        </p:nvGrpSpPr>
        <p:grpSpPr bwMode="auto">
          <a:xfrm>
            <a:off x="0" y="3810000"/>
            <a:ext cx="5562600" cy="2474913"/>
            <a:chOff x="1056" y="2640"/>
            <a:chExt cx="3749" cy="1703"/>
          </a:xfrm>
        </p:grpSpPr>
        <p:graphicFrame>
          <p:nvGraphicFramePr>
            <p:cNvPr id="18442" name="Object 1043"/>
            <p:cNvGraphicFramePr>
              <a:graphicFrameLocks noChangeAspect="1"/>
            </p:cNvGraphicFramePr>
            <p:nvPr/>
          </p:nvGraphicFramePr>
          <p:xfrm>
            <a:off x="1584" y="3936"/>
            <a:ext cx="57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7" name="公式" r:id="rId9" imgW="365760" imgH="213376" progId="Equation.3">
                    <p:embed/>
                  </p:oleObj>
                </mc:Choice>
                <mc:Fallback>
                  <p:oleObj name="公式" r:id="rId9" imgW="365760" imgH="213376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936"/>
                          <a:ext cx="573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3" name="Group 1046"/>
            <p:cNvGrpSpPr>
              <a:grpSpLocks/>
            </p:cNvGrpSpPr>
            <p:nvPr/>
          </p:nvGrpSpPr>
          <p:grpSpPr bwMode="auto">
            <a:xfrm>
              <a:off x="1056" y="2640"/>
              <a:ext cx="3749" cy="1680"/>
              <a:chOff x="1056" y="2640"/>
              <a:chExt cx="3749" cy="1680"/>
            </a:xfrm>
          </p:grpSpPr>
          <p:sp>
            <p:nvSpPr>
              <p:cNvPr id="18444" name="Line 1027"/>
              <p:cNvSpPr>
                <a:spLocks noChangeShapeType="1"/>
              </p:cNvSpPr>
              <p:nvPr/>
            </p:nvSpPr>
            <p:spPr bwMode="auto">
              <a:xfrm flipH="1">
                <a:off x="1104" y="3552"/>
                <a:ext cx="340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5" name="Line 1038"/>
              <p:cNvSpPr>
                <a:spLocks noChangeShapeType="1"/>
              </p:cNvSpPr>
              <p:nvPr/>
            </p:nvSpPr>
            <p:spPr bwMode="auto">
              <a:xfrm flipH="1">
                <a:off x="1488" y="2688"/>
                <a:ext cx="0" cy="16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6" name="Freeform 1040"/>
              <p:cNvSpPr>
                <a:spLocks/>
              </p:cNvSpPr>
              <p:nvPr/>
            </p:nvSpPr>
            <p:spPr bwMode="auto">
              <a:xfrm>
                <a:off x="1488" y="2944"/>
                <a:ext cx="2448" cy="1160"/>
              </a:xfrm>
              <a:custGeom>
                <a:avLst/>
                <a:gdLst>
                  <a:gd name="T0" fmla="*/ 0 w 2448"/>
                  <a:gd name="T1" fmla="*/ 32 h 1160"/>
                  <a:gd name="T2" fmla="*/ 288 w 2448"/>
                  <a:gd name="T3" fmla="*/ 176 h 1160"/>
                  <a:gd name="T4" fmla="*/ 624 w 2448"/>
                  <a:gd name="T5" fmla="*/ 1088 h 1160"/>
                  <a:gd name="T6" fmla="*/ 864 w 2448"/>
                  <a:gd name="T7" fmla="*/ 608 h 1160"/>
                  <a:gd name="T8" fmla="*/ 1056 w 2448"/>
                  <a:gd name="T9" fmla="*/ 176 h 1160"/>
                  <a:gd name="T10" fmla="*/ 1344 w 2448"/>
                  <a:gd name="T11" fmla="*/ 656 h 1160"/>
                  <a:gd name="T12" fmla="*/ 1488 w 2448"/>
                  <a:gd name="T13" fmla="*/ 896 h 1160"/>
                  <a:gd name="T14" fmla="*/ 1824 w 2448"/>
                  <a:gd name="T15" fmla="*/ 416 h 1160"/>
                  <a:gd name="T16" fmla="*/ 2208 w 2448"/>
                  <a:gd name="T17" fmla="*/ 752 h 1160"/>
                  <a:gd name="T18" fmla="*/ 2448 w 2448"/>
                  <a:gd name="T19" fmla="*/ 512 h 11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48" h="1160">
                    <a:moveTo>
                      <a:pt x="0" y="32"/>
                    </a:moveTo>
                    <a:cubicBezTo>
                      <a:pt x="92" y="16"/>
                      <a:pt x="184" y="0"/>
                      <a:pt x="288" y="176"/>
                    </a:cubicBezTo>
                    <a:cubicBezTo>
                      <a:pt x="392" y="352"/>
                      <a:pt x="528" y="1016"/>
                      <a:pt x="624" y="1088"/>
                    </a:cubicBezTo>
                    <a:cubicBezTo>
                      <a:pt x="720" y="1160"/>
                      <a:pt x="792" y="760"/>
                      <a:pt x="864" y="608"/>
                    </a:cubicBezTo>
                    <a:cubicBezTo>
                      <a:pt x="936" y="456"/>
                      <a:pt x="976" y="168"/>
                      <a:pt x="1056" y="176"/>
                    </a:cubicBezTo>
                    <a:cubicBezTo>
                      <a:pt x="1136" y="184"/>
                      <a:pt x="1272" y="536"/>
                      <a:pt x="1344" y="656"/>
                    </a:cubicBezTo>
                    <a:cubicBezTo>
                      <a:pt x="1416" y="776"/>
                      <a:pt x="1408" y="936"/>
                      <a:pt x="1488" y="896"/>
                    </a:cubicBezTo>
                    <a:cubicBezTo>
                      <a:pt x="1568" y="856"/>
                      <a:pt x="1704" y="440"/>
                      <a:pt x="1824" y="416"/>
                    </a:cubicBezTo>
                    <a:cubicBezTo>
                      <a:pt x="1944" y="392"/>
                      <a:pt x="2104" y="736"/>
                      <a:pt x="2208" y="752"/>
                    </a:cubicBezTo>
                    <a:cubicBezTo>
                      <a:pt x="2312" y="768"/>
                      <a:pt x="2380" y="640"/>
                      <a:pt x="2448" y="5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7" name="Freeform 1041"/>
              <p:cNvSpPr>
                <a:spLocks/>
              </p:cNvSpPr>
              <p:nvPr/>
            </p:nvSpPr>
            <p:spPr bwMode="auto">
              <a:xfrm>
                <a:off x="1488" y="3056"/>
                <a:ext cx="2304" cy="912"/>
              </a:xfrm>
              <a:custGeom>
                <a:avLst/>
                <a:gdLst>
                  <a:gd name="T0" fmla="*/ 0 w 2304"/>
                  <a:gd name="T1" fmla="*/ 496 h 912"/>
                  <a:gd name="T2" fmla="*/ 384 w 2304"/>
                  <a:gd name="T3" fmla="*/ 64 h 912"/>
                  <a:gd name="T4" fmla="*/ 1056 w 2304"/>
                  <a:gd name="T5" fmla="*/ 880 h 912"/>
                  <a:gd name="T6" fmla="*/ 1680 w 2304"/>
                  <a:gd name="T7" fmla="*/ 256 h 912"/>
                  <a:gd name="T8" fmla="*/ 2064 w 2304"/>
                  <a:gd name="T9" fmla="*/ 688 h 912"/>
                  <a:gd name="T10" fmla="*/ 2304 w 2304"/>
                  <a:gd name="T11" fmla="*/ 400 h 9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04" h="912">
                    <a:moveTo>
                      <a:pt x="0" y="496"/>
                    </a:moveTo>
                    <a:cubicBezTo>
                      <a:pt x="104" y="248"/>
                      <a:pt x="208" y="0"/>
                      <a:pt x="384" y="64"/>
                    </a:cubicBezTo>
                    <a:cubicBezTo>
                      <a:pt x="560" y="128"/>
                      <a:pt x="840" y="848"/>
                      <a:pt x="1056" y="880"/>
                    </a:cubicBezTo>
                    <a:cubicBezTo>
                      <a:pt x="1272" y="912"/>
                      <a:pt x="1512" y="288"/>
                      <a:pt x="1680" y="256"/>
                    </a:cubicBezTo>
                    <a:cubicBezTo>
                      <a:pt x="1848" y="224"/>
                      <a:pt x="1960" y="664"/>
                      <a:pt x="2064" y="688"/>
                    </a:cubicBezTo>
                    <a:cubicBezTo>
                      <a:pt x="2168" y="712"/>
                      <a:pt x="2236" y="556"/>
                      <a:pt x="2304" y="40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8" name="Object 1042"/>
              <p:cNvGraphicFramePr>
                <a:graphicFrameLocks noChangeAspect="1"/>
              </p:cNvGraphicFramePr>
              <p:nvPr/>
            </p:nvGraphicFramePr>
            <p:xfrm>
              <a:off x="2400" y="3888"/>
              <a:ext cx="554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8" name="公式" r:id="rId11" imgW="350449" imgH="198104" progId="Equation.3">
                      <p:embed/>
                    </p:oleObj>
                  </mc:Choice>
                  <mc:Fallback>
                    <p:oleObj name="公式" r:id="rId11" imgW="350449" imgH="198104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888"/>
                            <a:ext cx="554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9" name="Object 1044"/>
              <p:cNvGraphicFramePr>
                <a:graphicFrameLocks noChangeAspect="1"/>
              </p:cNvGraphicFramePr>
              <p:nvPr/>
            </p:nvGraphicFramePr>
            <p:xfrm>
              <a:off x="4512" y="3456"/>
              <a:ext cx="29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9" name="公式" r:id="rId13" imgW="114406" imgH="121747" progId="Equation.3">
                      <p:embed/>
                    </p:oleObj>
                  </mc:Choice>
                  <mc:Fallback>
                    <p:oleObj name="公式" r:id="rId13" imgW="114406" imgH="121747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456"/>
                            <a:ext cx="29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0" name="Object 1045"/>
              <p:cNvGraphicFramePr>
                <a:graphicFrameLocks noChangeAspect="1"/>
              </p:cNvGraphicFramePr>
              <p:nvPr/>
            </p:nvGraphicFramePr>
            <p:xfrm>
              <a:off x="1056" y="2640"/>
              <a:ext cx="326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00" name="公式" r:id="rId15" imgW="122062" imgH="152290" progId="Equation.3">
                      <p:embed/>
                    </p:oleObj>
                  </mc:Choice>
                  <mc:Fallback>
                    <p:oleObj name="公式" r:id="rId15" imgW="122062" imgH="152290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640"/>
                            <a:ext cx="326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9624" name="Rectangle 1048"/>
          <p:cNvSpPr>
            <a:spLocks noChangeArrowheads="1"/>
          </p:cNvSpPr>
          <p:nvPr/>
        </p:nvSpPr>
        <p:spPr bwMode="auto">
          <a:xfrm>
            <a:off x="6172200" y="40386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可见</a:t>
            </a:r>
            <a:r>
              <a:rPr lang="en-US" altLang="zh-CN" sz="28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(x)</a:t>
            </a:r>
            <a:r>
              <a:rPr lang="zh-CN" altLang="en-US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震荡衰减的</a:t>
            </a:r>
            <a:r>
              <a:rPr lang="zh-CN" altLang="en-US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偶函数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9625" name="Rectangle 1049"/>
          <p:cNvSpPr>
            <a:spLocks noChangeArrowheads="1"/>
          </p:cNvSpPr>
          <p:nvPr/>
        </p:nvSpPr>
        <p:spPr bwMode="auto">
          <a:xfrm>
            <a:off x="5992813" y="5257800"/>
            <a:ext cx="3151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可见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(x)</a:t>
            </a:r>
            <a:r>
              <a:rPr lang="zh-CN" altLang="en-US" sz="28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震荡衰减的</a:t>
            </a:r>
            <a:r>
              <a:rPr lang="zh-CN" altLang="en-US" sz="28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奇函数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Line 3"/>
          <p:cNvSpPr>
            <a:spLocks noChangeShapeType="1"/>
          </p:cNvSpPr>
          <p:nvPr/>
        </p:nvSpPr>
        <p:spPr bwMode="auto">
          <a:xfrm flipH="1" flipV="1">
            <a:off x="4437063" y="2819400"/>
            <a:ext cx="4724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631" name="Group 7"/>
          <p:cNvGrpSpPr>
            <a:grpSpLocks/>
          </p:cNvGrpSpPr>
          <p:nvPr/>
        </p:nvGrpSpPr>
        <p:grpSpPr bwMode="auto">
          <a:xfrm>
            <a:off x="152400" y="76200"/>
            <a:ext cx="5562600" cy="2474913"/>
            <a:chOff x="1056" y="2640"/>
            <a:chExt cx="3749" cy="1703"/>
          </a:xfrm>
        </p:grpSpPr>
        <p:graphicFrame>
          <p:nvGraphicFramePr>
            <p:cNvPr id="19469" name="Object 8"/>
            <p:cNvGraphicFramePr>
              <a:graphicFrameLocks noChangeAspect="1"/>
            </p:cNvGraphicFramePr>
            <p:nvPr/>
          </p:nvGraphicFramePr>
          <p:xfrm>
            <a:off x="1584" y="3936"/>
            <a:ext cx="57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" name="公式" r:id="rId3" imgW="365760" imgH="213376" progId="Equation.3">
                    <p:embed/>
                  </p:oleObj>
                </mc:Choice>
                <mc:Fallback>
                  <p:oleObj name="公式" r:id="rId3" imgW="365760" imgH="21337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936"/>
                          <a:ext cx="573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0" name="Group 9"/>
            <p:cNvGrpSpPr>
              <a:grpSpLocks/>
            </p:cNvGrpSpPr>
            <p:nvPr/>
          </p:nvGrpSpPr>
          <p:grpSpPr bwMode="auto">
            <a:xfrm>
              <a:off x="1056" y="2640"/>
              <a:ext cx="3749" cy="1680"/>
              <a:chOff x="1056" y="2640"/>
              <a:chExt cx="3749" cy="1680"/>
            </a:xfrm>
          </p:grpSpPr>
          <p:sp>
            <p:nvSpPr>
              <p:cNvPr id="19471" name="Line 10"/>
              <p:cNvSpPr>
                <a:spLocks noChangeShapeType="1"/>
              </p:cNvSpPr>
              <p:nvPr/>
            </p:nvSpPr>
            <p:spPr bwMode="auto">
              <a:xfrm flipH="1">
                <a:off x="1104" y="3552"/>
                <a:ext cx="340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2" name="Line 11"/>
              <p:cNvSpPr>
                <a:spLocks noChangeShapeType="1"/>
              </p:cNvSpPr>
              <p:nvPr/>
            </p:nvSpPr>
            <p:spPr bwMode="auto">
              <a:xfrm flipH="1">
                <a:off x="1488" y="2688"/>
                <a:ext cx="0" cy="16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3" name="Freeform 12"/>
              <p:cNvSpPr>
                <a:spLocks/>
              </p:cNvSpPr>
              <p:nvPr/>
            </p:nvSpPr>
            <p:spPr bwMode="auto">
              <a:xfrm>
                <a:off x="1488" y="2944"/>
                <a:ext cx="2448" cy="1160"/>
              </a:xfrm>
              <a:custGeom>
                <a:avLst/>
                <a:gdLst>
                  <a:gd name="T0" fmla="*/ 0 w 2448"/>
                  <a:gd name="T1" fmla="*/ 32 h 1160"/>
                  <a:gd name="T2" fmla="*/ 288 w 2448"/>
                  <a:gd name="T3" fmla="*/ 176 h 1160"/>
                  <a:gd name="T4" fmla="*/ 624 w 2448"/>
                  <a:gd name="T5" fmla="*/ 1088 h 1160"/>
                  <a:gd name="T6" fmla="*/ 864 w 2448"/>
                  <a:gd name="T7" fmla="*/ 608 h 1160"/>
                  <a:gd name="T8" fmla="*/ 1056 w 2448"/>
                  <a:gd name="T9" fmla="*/ 176 h 1160"/>
                  <a:gd name="T10" fmla="*/ 1344 w 2448"/>
                  <a:gd name="T11" fmla="*/ 656 h 1160"/>
                  <a:gd name="T12" fmla="*/ 1488 w 2448"/>
                  <a:gd name="T13" fmla="*/ 896 h 1160"/>
                  <a:gd name="T14" fmla="*/ 1824 w 2448"/>
                  <a:gd name="T15" fmla="*/ 416 h 1160"/>
                  <a:gd name="T16" fmla="*/ 2208 w 2448"/>
                  <a:gd name="T17" fmla="*/ 752 h 1160"/>
                  <a:gd name="T18" fmla="*/ 2448 w 2448"/>
                  <a:gd name="T19" fmla="*/ 512 h 11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448" h="1160">
                    <a:moveTo>
                      <a:pt x="0" y="32"/>
                    </a:moveTo>
                    <a:cubicBezTo>
                      <a:pt x="92" y="16"/>
                      <a:pt x="184" y="0"/>
                      <a:pt x="288" y="176"/>
                    </a:cubicBezTo>
                    <a:cubicBezTo>
                      <a:pt x="392" y="352"/>
                      <a:pt x="528" y="1016"/>
                      <a:pt x="624" y="1088"/>
                    </a:cubicBezTo>
                    <a:cubicBezTo>
                      <a:pt x="720" y="1160"/>
                      <a:pt x="792" y="760"/>
                      <a:pt x="864" y="608"/>
                    </a:cubicBezTo>
                    <a:cubicBezTo>
                      <a:pt x="936" y="456"/>
                      <a:pt x="976" y="168"/>
                      <a:pt x="1056" y="176"/>
                    </a:cubicBezTo>
                    <a:cubicBezTo>
                      <a:pt x="1136" y="184"/>
                      <a:pt x="1272" y="536"/>
                      <a:pt x="1344" y="656"/>
                    </a:cubicBezTo>
                    <a:cubicBezTo>
                      <a:pt x="1416" y="776"/>
                      <a:pt x="1408" y="936"/>
                      <a:pt x="1488" y="896"/>
                    </a:cubicBezTo>
                    <a:cubicBezTo>
                      <a:pt x="1568" y="856"/>
                      <a:pt x="1704" y="440"/>
                      <a:pt x="1824" y="416"/>
                    </a:cubicBezTo>
                    <a:cubicBezTo>
                      <a:pt x="1944" y="392"/>
                      <a:pt x="2104" y="736"/>
                      <a:pt x="2208" y="752"/>
                    </a:cubicBezTo>
                    <a:cubicBezTo>
                      <a:pt x="2312" y="768"/>
                      <a:pt x="2380" y="640"/>
                      <a:pt x="2448" y="5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4" name="Freeform 13"/>
              <p:cNvSpPr>
                <a:spLocks/>
              </p:cNvSpPr>
              <p:nvPr/>
            </p:nvSpPr>
            <p:spPr bwMode="auto">
              <a:xfrm>
                <a:off x="1488" y="3056"/>
                <a:ext cx="2304" cy="912"/>
              </a:xfrm>
              <a:custGeom>
                <a:avLst/>
                <a:gdLst>
                  <a:gd name="T0" fmla="*/ 0 w 2304"/>
                  <a:gd name="T1" fmla="*/ 496 h 912"/>
                  <a:gd name="T2" fmla="*/ 384 w 2304"/>
                  <a:gd name="T3" fmla="*/ 64 h 912"/>
                  <a:gd name="T4" fmla="*/ 1056 w 2304"/>
                  <a:gd name="T5" fmla="*/ 880 h 912"/>
                  <a:gd name="T6" fmla="*/ 1680 w 2304"/>
                  <a:gd name="T7" fmla="*/ 256 h 912"/>
                  <a:gd name="T8" fmla="*/ 2064 w 2304"/>
                  <a:gd name="T9" fmla="*/ 688 h 912"/>
                  <a:gd name="T10" fmla="*/ 2304 w 2304"/>
                  <a:gd name="T11" fmla="*/ 400 h 9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04" h="912">
                    <a:moveTo>
                      <a:pt x="0" y="496"/>
                    </a:moveTo>
                    <a:cubicBezTo>
                      <a:pt x="104" y="248"/>
                      <a:pt x="208" y="0"/>
                      <a:pt x="384" y="64"/>
                    </a:cubicBezTo>
                    <a:cubicBezTo>
                      <a:pt x="560" y="128"/>
                      <a:pt x="840" y="848"/>
                      <a:pt x="1056" y="880"/>
                    </a:cubicBezTo>
                    <a:cubicBezTo>
                      <a:pt x="1272" y="912"/>
                      <a:pt x="1512" y="288"/>
                      <a:pt x="1680" y="256"/>
                    </a:cubicBezTo>
                    <a:cubicBezTo>
                      <a:pt x="1848" y="224"/>
                      <a:pt x="1960" y="664"/>
                      <a:pt x="2064" y="688"/>
                    </a:cubicBezTo>
                    <a:cubicBezTo>
                      <a:pt x="2168" y="712"/>
                      <a:pt x="2236" y="556"/>
                      <a:pt x="2304" y="40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75" name="Object 14"/>
              <p:cNvGraphicFramePr>
                <a:graphicFrameLocks noChangeAspect="1"/>
              </p:cNvGraphicFramePr>
              <p:nvPr/>
            </p:nvGraphicFramePr>
            <p:xfrm>
              <a:off x="2400" y="3888"/>
              <a:ext cx="554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1" name="公式" r:id="rId5" imgW="350449" imgH="198104" progId="Equation.3">
                      <p:embed/>
                    </p:oleObj>
                  </mc:Choice>
                  <mc:Fallback>
                    <p:oleObj name="公式" r:id="rId5" imgW="350449" imgH="198104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3888"/>
                            <a:ext cx="554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6" name="Object 15"/>
              <p:cNvGraphicFramePr>
                <a:graphicFrameLocks noChangeAspect="1"/>
              </p:cNvGraphicFramePr>
              <p:nvPr/>
            </p:nvGraphicFramePr>
            <p:xfrm>
              <a:off x="4512" y="3456"/>
              <a:ext cx="29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2" name="公式" r:id="rId7" imgW="114406" imgH="121747" progId="Equation.3">
                      <p:embed/>
                    </p:oleObj>
                  </mc:Choice>
                  <mc:Fallback>
                    <p:oleObj name="公式" r:id="rId7" imgW="114406" imgH="121747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456"/>
                            <a:ext cx="29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7" name="Object 16"/>
              <p:cNvGraphicFramePr>
                <a:graphicFrameLocks noChangeAspect="1"/>
              </p:cNvGraphicFramePr>
              <p:nvPr/>
            </p:nvGraphicFramePr>
            <p:xfrm>
              <a:off x="1056" y="2640"/>
              <a:ext cx="326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3" name="公式" r:id="rId9" imgW="122062" imgH="152290" progId="Equation.3">
                      <p:embed/>
                    </p:oleObj>
                  </mc:Choice>
                  <mc:Fallback>
                    <p:oleObj name="公式" r:id="rId9" imgW="122062" imgH="15229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640"/>
                            <a:ext cx="326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641" name="Rectangle 17"/>
          <p:cNvSpPr>
            <a:spLocks noChangeArrowheads="1"/>
          </p:cNvSpPr>
          <p:nvPr/>
        </p:nvSpPr>
        <p:spPr bwMode="auto">
          <a:xfrm>
            <a:off x="6781800" y="6858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i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(x)=0</a:t>
            </a:r>
            <a:r>
              <a:rPr lang="en-US" altLang="zh-CN" sz="2800" b="1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有无限多实根</a:t>
            </a:r>
          </a:p>
        </p:txBody>
      </p:sp>
      <p:graphicFrame>
        <p:nvGraphicFramePr>
          <p:cNvPr id="410643" name="Object 19"/>
          <p:cNvGraphicFramePr>
            <a:graphicFrameLocks noChangeAspect="1"/>
          </p:cNvGraphicFramePr>
          <p:nvPr/>
        </p:nvGraphicFramePr>
        <p:xfrm>
          <a:off x="2514600" y="3048000"/>
          <a:ext cx="27892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" name="公式" r:id="rId11" imgW="1074314" imgH="266826" progId="Equation.3">
                  <p:embed/>
                </p:oleObj>
              </mc:Choice>
              <mc:Fallback>
                <p:oleObj name="公式" r:id="rId11" imgW="1074314" imgH="2668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7892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49213" y="31242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由边界条件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0" y="40386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设第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个零点根为</a:t>
            </a:r>
          </a:p>
        </p:txBody>
      </p:sp>
      <p:graphicFrame>
        <p:nvGraphicFramePr>
          <p:cNvPr id="410646" name="Object 22"/>
          <p:cNvGraphicFramePr>
            <a:graphicFrameLocks noChangeAspect="1"/>
          </p:cNvGraphicFramePr>
          <p:nvPr/>
        </p:nvGraphicFramePr>
        <p:xfrm>
          <a:off x="2819400" y="4876800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" name="公式" r:id="rId13" imgW="861237" imgH="274461" progId="Equation.3">
                  <p:embed/>
                </p:oleObj>
              </mc:Choice>
              <mc:Fallback>
                <p:oleObj name="公式" r:id="rId13" imgW="861237" imgH="27446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2209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2971800" y="3962400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" name="公式" r:id="rId15" imgW="251354" imgH="228647" progId="Equation.3">
                  <p:embed/>
                </p:oleObj>
              </mc:Choice>
              <mc:Fallback>
                <p:oleObj name="公式" r:id="rId15" imgW="251354" imgH="2286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914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887413" y="495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本征值由</a:t>
            </a:r>
          </a:p>
        </p:txBody>
      </p:sp>
      <p:sp>
        <p:nvSpPr>
          <p:cNvPr id="410649" name="AutoShape 25"/>
          <p:cNvSpPr>
            <a:spLocks noChangeArrowheads="1"/>
          </p:cNvSpPr>
          <p:nvPr/>
        </p:nvSpPr>
        <p:spPr bwMode="auto">
          <a:xfrm>
            <a:off x="5486400" y="5105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0650" name="Object 26"/>
          <p:cNvGraphicFramePr>
            <a:graphicFrameLocks noChangeAspect="1"/>
          </p:cNvGraphicFramePr>
          <p:nvPr/>
        </p:nvGraphicFramePr>
        <p:xfrm>
          <a:off x="6553200" y="4648200"/>
          <a:ext cx="21336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" name="公式" r:id="rId17" imgW="861237" imgH="403844" progId="Equation.3">
                  <p:embed/>
                </p:oleObj>
              </mc:Choice>
              <mc:Fallback>
                <p:oleObj name="公式" r:id="rId17" imgW="861237" imgH="40384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48200"/>
                        <a:ext cx="21336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Line 2"/>
          <p:cNvSpPr>
            <a:spLocks noChangeShapeType="1"/>
          </p:cNvSpPr>
          <p:nvPr/>
        </p:nvSpPr>
        <p:spPr bwMode="auto">
          <a:xfrm flipH="1">
            <a:off x="69140" y="2855516"/>
            <a:ext cx="8991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1017588" y="304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2743200" y="76200"/>
          <a:ext cx="21336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6" name="公式" r:id="rId3" imgW="861237" imgH="403844" progId="Equation.3">
                  <p:embed/>
                </p:oleObj>
              </mc:Choice>
              <mc:Fallback>
                <p:oleObj name="公式" r:id="rId3" imgW="861237" imgH="4038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"/>
                        <a:ext cx="21336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1" name="Rectangle 23"/>
          <p:cNvSpPr>
            <a:spLocks noChangeArrowheads="1"/>
          </p:cNvSpPr>
          <p:nvPr/>
        </p:nvSpPr>
        <p:spPr bwMode="auto">
          <a:xfrm>
            <a:off x="458388" y="1075569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  <a:r>
              <a:rPr lang="zh-CN" altLang="en-US" sz="2800" b="1" dirty="0">
                <a:solidFill>
                  <a:schemeClr val="tx2"/>
                </a:solidFill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函数</a:t>
            </a:r>
          </a:p>
        </p:txBody>
      </p:sp>
      <p:graphicFrame>
        <p:nvGraphicFramePr>
          <p:cNvPr id="4116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52246"/>
              </p:ext>
            </p:extLst>
          </p:nvPr>
        </p:nvGraphicFramePr>
        <p:xfrm>
          <a:off x="2881882" y="1113152"/>
          <a:ext cx="28209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7" name="公式" r:id="rId5" imgW="1089625" imgH="236283" progId="Equation.3">
                  <p:embed/>
                </p:oleObj>
              </mc:Choice>
              <mc:Fallback>
                <p:oleObj name="公式" r:id="rId5" imgW="1089625" imgH="23628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882" y="1113152"/>
                        <a:ext cx="28209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20288"/>
              </p:ext>
            </p:extLst>
          </p:nvPr>
        </p:nvGraphicFramePr>
        <p:xfrm>
          <a:off x="5702870" y="898004"/>
          <a:ext cx="2106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8" name="公式" r:id="rId7" imgW="807649" imgH="403844" progId="Equation.3">
                  <p:embed/>
                </p:oleObj>
              </mc:Choice>
              <mc:Fallback>
                <p:oleObj name="公式" r:id="rId7" imgW="807649" imgH="40384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870" y="898004"/>
                        <a:ext cx="2106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5" name="Rectangle 27"/>
          <p:cNvSpPr>
            <a:spLocks noChangeArrowheads="1"/>
          </p:cNvSpPr>
          <p:nvPr/>
        </p:nvSpPr>
        <p:spPr bwMode="auto">
          <a:xfrm>
            <a:off x="-7060" y="3084116"/>
            <a:ext cx="6324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端有第二类齐次边界条件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11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07923"/>
              </p:ext>
            </p:extLst>
          </p:nvPr>
        </p:nvGraphicFramePr>
        <p:xfrm>
          <a:off x="914400" y="3777380"/>
          <a:ext cx="2173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" name="公式" r:id="rId9" imgW="838271" imgH="266826" progId="Equation.3">
                  <p:embed/>
                </p:oleObj>
              </mc:Choice>
              <mc:Fallback>
                <p:oleObj name="公式" r:id="rId9" imgW="838271" imgH="2668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77380"/>
                        <a:ext cx="21732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7" name="AutoShape 29"/>
          <p:cNvSpPr>
            <a:spLocks noChangeArrowheads="1"/>
          </p:cNvSpPr>
          <p:nvPr/>
        </p:nvSpPr>
        <p:spPr bwMode="auto">
          <a:xfrm>
            <a:off x="3880492" y="3977743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16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89230"/>
              </p:ext>
            </p:extLst>
          </p:nvPr>
        </p:nvGraphicFramePr>
        <p:xfrm>
          <a:off x="5214852" y="3742532"/>
          <a:ext cx="2919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0" name="公式" r:id="rId11" imgW="1127902" imgH="266826" progId="Equation.3">
                  <p:embed/>
                </p:oleObj>
              </mc:Choice>
              <mc:Fallback>
                <p:oleObj name="公式" r:id="rId11" imgW="1127902" imgH="26682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852" y="3742532"/>
                        <a:ext cx="2919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9" name="AutoShape 31"/>
          <p:cNvSpPr>
            <a:spLocks noChangeArrowheads="1"/>
          </p:cNvSpPr>
          <p:nvPr/>
        </p:nvSpPr>
        <p:spPr bwMode="auto">
          <a:xfrm>
            <a:off x="152400" y="4788297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16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16840"/>
              </p:ext>
            </p:extLst>
          </p:nvPr>
        </p:nvGraphicFramePr>
        <p:xfrm>
          <a:off x="1018302" y="4597797"/>
          <a:ext cx="224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1" name="公式" r:id="rId13" imgW="876123" imgH="274461" progId="Equation.3">
                  <p:embed/>
                </p:oleObj>
              </mc:Choice>
              <mc:Fallback>
                <p:oleObj name="公式" r:id="rId13" imgW="876123" imgH="27446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302" y="4597797"/>
                        <a:ext cx="2241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00533"/>
              </p:ext>
            </p:extLst>
          </p:nvPr>
        </p:nvGraphicFramePr>
        <p:xfrm>
          <a:off x="5287885" y="4350109"/>
          <a:ext cx="2438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2" name="公式" r:id="rId15" imgW="883778" imgH="403844" progId="Equation.3">
                  <p:embed/>
                </p:oleObj>
              </mc:Choice>
              <mc:Fallback>
                <p:oleObj name="公式" r:id="rId15" imgW="883778" imgH="40384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885" y="4350109"/>
                        <a:ext cx="24384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2" name="AutoShape 34"/>
          <p:cNvSpPr>
            <a:spLocks noChangeArrowheads="1"/>
          </p:cNvSpPr>
          <p:nvPr/>
        </p:nvSpPr>
        <p:spPr bwMode="auto">
          <a:xfrm>
            <a:off x="3937868" y="4748213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16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56436"/>
              </p:ext>
            </p:extLst>
          </p:nvPr>
        </p:nvGraphicFramePr>
        <p:xfrm>
          <a:off x="264713" y="5986859"/>
          <a:ext cx="4343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3" name="公式" r:id="rId17" imgW="1607643" imgH="236283" progId="Equation.3">
                  <p:embed/>
                </p:oleObj>
              </mc:Choice>
              <mc:Fallback>
                <p:oleObj name="公式" r:id="rId17" imgW="1607643" imgH="23628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3" y="5986859"/>
                        <a:ext cx="4343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85" name="Rectangle 37"/>
          <p:cNvSpPr>
            <a:spLocks noChangeArrowheads="1"/>
          </p:cNvSpPr>
          <p:nvPr/>
        </p:nvSpPr>
        <p:spPr bwMode="auto">
          <a:xfrm>
            <a:off x="7591159" y="46863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05307" y="5410786"/>
            <a:ext cx="2271908" cy="538981"/>
          </a:xfrm>
          <a:prstGeom prst="rect">
            <a:avLst/>
          </a:prstGeom>
        </p:spPr>
      </p:pic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43492"/>
              </p:ext>
            </p:extLst>
          </p:nvPr>
        </p:nvGraphicFramePr>
        <p:xfrm>
          <a:off x="710722" y="1750041"/>
          <a:ext cx="1697516" cy="95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4" name="Equation" r:id="rId20" imgW="1015920" imgH="596880" progId="Equation.DSMT4">
                  <p:embed/>
                </p:oleObj>
              </mc:Choice>
              <mc:Fallback>
                <p:oleObj name="Equation" r:id="rId20" imgW="1015920" imgH="596880" progId="Equation.DSMT4">
                  <p:embed/>
                  <p:pic>
                    <p:nvPicPr>
                      <p:cNvPr id="411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2" y="1750041"/>
                        <a:ext cx="1697516" cy="95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26456" y="1990426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组成了一组正交基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50072" y="6161524"/>
            <a:ext cx="3933494" cy="4940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1DCD4B-73B0-449C-A726-493D9F3CB568}"/>
              </a:ext>
            </a:extLst>
          </p:cNvPr>
          <p:cNvSpPr/>
          <p:nvPr/>
        </p:nvSpPr>
        <p:spPr bwMode="auto">
          <a:xfrm>
            <a:off x="611560" y="1732021"/>
            <a:ext cx="5400600" cy="9570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Line 1027"/>
          <p:cNvSpPr>
            <a:spLocks noChangeShapeType="1"/>
          </p:cNvSpPr>
          <p:nvPr/>
        </p:nvSpPr>
        <p:spPr bwMode="auto">
          <a:xfrm flipH="1" flipV="1">
            <a:off x="4953000" y="2590800"/>
            <a:ext cx="4038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81" name="Rectangle 1033"/>
          <p:cNvSpPr>
            <a:spLocks noChangeArrowheads="1"/>
          </p:cNvSpPr>
          <p:nvPr/>
        </p:nvSpPr>
        <p:spPr bwMode="auto">
          <a:xfrm>
            <a:off x="0" y="152400"/>
            <a:ext cx="6324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端有第三类齐次边界条件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12682" name="Object 1034"/>
          <p:cNvGraphicFramePr>
            <a:graphicFrameLocks noChangeAspect="1"/>
          </p:cNvGraphicFramePr>
          <p:nvPr/>
        </p:nvGraphicFramePr>
        <p:xfrm>
          <a:off x="762000" y="914400"/>
          <a:ext cx="3827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公式" r:id="rId3" imgW="1486006" imgH="266826" progId="Equation.3">
                  <p:embed/>
                </p:oleObj>
              </mc:Choice>
              <mc:Fallback>
                <p:oleObj name="公式" r:id="rId3" imgW="1486006" imgH="266826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38274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3" name="AutoShape 1035"/>
          <p:cNvSpPr>
            <a:spLocks noChangeArrowheads="1"/>
          </p:cNvSpPr>
          <p:nvPr/>
        </p:nvSpPr>
        <p:spPr bwMode="auto">
          <a:xfrm>
            <a:off x="0" y="1752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2684" name="Object 1036"/>
          <p:cNvGraphicFramePr>
            <a:graphicFrameLocks noChangeAspect="1"/>
          </p:cNvGraphicFramePr>
          <p:nvPr/>
        </p:nvGraphicFramePr>
        <p:xfrm>
          <a:off x="1219200" y="1676400"/>
          <a:ext cx="58721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公式" r:id="rId5" imgW="2286000" imgH="266826" progId="Equation.3">
                  <p:embed/>
                </p:oleObj>
              </mc:Choice>
              <mc:Fallback>
                <p:oleObj name="公式" r:id="rId5" imgW="2286000" imgH="266826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58721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8" name="AutoShape 1040"/>
          <p:cNvSpPr>
            <a:spLocks noChangeArrowheads="1"/>
          </p:cNvSpPr>
          <p:nvPr/>
        </p:nvSpPr>
        <p:spPr bwMode="auto">
          <a:xfrm>
            <a:off x="1371600" y="4876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2693" name="Object 1045"/>
          <p:cNvGraphicFramePr>
            <a:graphicFrameLocks noChangeAspect="1"/>
          </p:cNvGraphicFramePr>
          <p:nvPr/>
        </p:nvGraphicFramePr>
        <p:xfrm>
          <a:off x="2743200" y="2895600"/>
          <a:ext cx="4135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公式" r:id="rId7" imgW="1638265" imgH="213376" progId="Equation.3">
                  <p:embed/>
                </p:oleObj>
              </mc:Choice>
              <mc:Fallback>
                <p:oleObj name="公式" r:id="rId7" imgW="1638265" imgH="213376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4135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4" name="Rectangle 1046"/>
          <p:cNvSpPr>
            <a:spLocks noChangeArrowheads="1"/>
          </p:cNvSpPr>
          <p:nvPr/>
        </p:nvSpPr>
        <p:spPr bwMode="auto">
          <a:xfrm>
            <a:off x="685800" y="2895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利用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关系</a:t>
            </a:r>
          </a:p>
        </p:txBody>
      </p:sp>
      <p:graphicFrame>
        <p:nvGraphicFramePr>
          <p:cNvPr id="412695" name="Object 1047"/>
          <p:cNvGraphicFramePr>
            <a:graphicFrameLocks noChangeAspect="1"/>
          </p:cNvGraphicFramePr>
          <p:nvPr/>
        </p:nvGraphicFramePr>
        <p:xfrm>
          <a:off x="2743200" y="3581400"/>
          <a:ext cx="4329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9" imgW="1714394" imgH="380937" progId="Equation.3">
                  <p:embed/>
                </p:oleObj>
              </mc:Choice>
              <mc:Fallback>
                <p:oleObj name="公式" r:id="rId9" imgW="1714394" imgH="380937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4329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6" name="AutoShape 1048"/>
          <p:cNvSpPr>
            <a:spLocks/>
          </p:cNvSpPr>
          <p:nvPr/>
        </p:nvSpPr>
        <p:spPr bwMode="auto">
          <a:xfrm>
            <a:off x="2209800" y="31242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2697" name="Object 1049"/>
          <p:cNvGraphicFramePr>
            <a:graphicFrameLocks noChangeAspect="1"/>
          </p:cNvGraphicFramePr>
          <p:nvPr/>
        </p:nvGraphicFramePr>
        <p:xfrm>
          <a:off x="2590800" y="4648200"/>
          <a:ext cx="42624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公式" r:id="rId11" imgW="1684197" imgH="380937" progId="Equation.3">
                  <p:embed/>
                </p:oleObj>
              </mc:Choice>
              <mc:Fallback>
                <p:oleObj name="公式" r:id="rId11" imgW="1684197" imgH="380937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42624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072313" y="332656"/>
            <a:ext cx="740047" cy="58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Line 1027"/>
          <p:cNvSpPr>
            <a:spLocks noChangeShapeType="1"/>
          </p:cNvSpPr>
          <p:nvPr/>
        </p:nvSpPr>
        <p:spPr bwMode="auto">
          <a:xfrm flipH="1">
            <a:off x="3644900" y="2667000"/>
            <a:ext cx="5499100" cy="76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0" name="Rectangle 1028"/>
          <p:cNvSpPr>
            <a:spLocks noChangeArrowheads="1"/>
          </p:cNvSpPr>
          <p:nvPr/>
        </p:nvSpPr>
        <p:spPr bwMode="auto">
          <a:xfrm>
            <a:off x="304800" y="304800"/>
            <a:ext cx="429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柱坐标系中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方程为</a:t>
            </a:r>
          </a:p>
        </p:txBody>
      </p:sp>
      <p:sp>
        <p:nvSpPr>
          <p:cNvPr id="398342" name="Rectangle 1030"/>
          <p:cNvSpPr>
            <a:spLocks noChangeArrowheads="1"/>
          </p:cNvSpPr>
          <p:nvPr/>
        </p:nvSpPr>
        <p:spPr bwMode="auto">
          <a:xfrm>
            <a:off x="304800" y="28956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将变量变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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 和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z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分离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8345" name="Object 1033"/>
          <p:cNvGraphicFramePr>
            <a:graphicFrameLocks noChangeAspect="1"/>
          </p:cNvGraphicFramePr>
          <p:nvPr/>
        </p:nvGraphicFramePr>
        <p:xfrm>
          <a:off x="2057400" y="1219200"/>
          <a:ext cx="6003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3" imgW="2331933" imgH="426751" progId="Equation.3">
                  <p:embed/>
                </p:oleObj>
              </mc:Choice>
              <mc:Fallback>
                <p:oleObj name="公式" r:id="rId3" imgW="2331933" imgH="42675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6003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AutoShape 1039"/>
          <p:cNvSpPr>
            <a:spLocks noChangeArrowheads="1"/>
          </p:cNvSpPr>
          <p:nvPr/>
        </p:nvSpPr>
        <p:spPr bwMode="auto">
          <a:xfrm>
            <a:off x="0" y="4800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98352" name="Object 1040"/>
          <p:cNvGraphicFramePr>
            <a:graphicFrameLocks noChangeAspect="1"/>
          </p:cNvGraphicFramePr>
          <p:nvPr/>
        </p:nvGraphicFramePr>
        <p:xfrm>
          <a:off x="1676400" y="3505200"/>
          <a:ext cx="372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公式" r:id="rId5" imgW="1531514" imgH="190469" progId="Equation.3">
                  <p:embed/>
                </p:oleObj>
              </mc:Choice>
              <mc:Fallback>
                <p:oleObj name="公式" r:id="rId5" imgW="1531514" imgH="19046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3729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3" name="Object 1041"/>
          <p:cNvGraphicFramePr>
            <a:graphicFrameLocks noChangeAspect="1"/>
          </p:cNvGraphicFramePr>
          <p:nvPr/>
        </p:nvGraphicFramePr>
        <p:xfrm>
          <a:off x="1676400" y="4267200"/>
          <a:ext cx="4640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公式" r:id="rId7" imgW="1798178" imgH="426751" progId="Equation.3">
                  <p:embed/>
                </p:oleObj>
              </mc:Choice>
              <mc:Fallback>
                <p:oleObj name="公式" r:id="rId7" imgW="1798178" imgH="426751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4640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4" name="Object 1042"/>
          <p:cNvGraphicFramePr>
            <a:graphicFrameLocks noChangeAspect="1"/>
          </p:cNvGraphicFramePr>
          <p:nvPr/>
        </p:nvGraphicFramePr>
        <p:xfrm>
          <a:off x="1676400" y="5562600"/>
          <a:ext cx="2238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公式" r:id="rId9" imgW="861237" imgH="403844" progId="Equation.3">
                  <p:embed/>
                </p:oleObj>
              </mc:Choice>
              <mc:Fallback>
                <p:oleObj name="公式" r:id="rId9" imgW="861237" imgH="403844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2238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6" name="AutoShape 1044"/>
          <p:cNvSpPr>
            <a:spLocks/>
          </p:cNvSpPr>
          <p:nvPr/>
        </p:nvSpPr>
        <p:spPr bwMode="auto">
          <a:xfrm>
            <a:off x="1143000" y="3810000"/>
            <a:ext cx="457200" cy="2209800"/>
          </a:xfrm>
          <a:prstGeom prst="leftBrace">
            <a:avLst>
              <a:gd name="adj1" fmla="val 402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Line 2050"/>
          <p:cNvSpPr>
            <a:spLocks noChangeShapeType="1"/>
          </p:cNvSpPr>
          <p:nvPr/>
        </p:nvSpPr>
        <p:spPr bwMode="auto">
          <a:xfrm flipH="1" flipV="1">
            <a:off x="5105400" y="2209800"/>
            <a:ext cx="4038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3" name="AutoShape 2055"/>
          <p:cNvSpPr>
            <a:spLocks noChangeArrowheads="1"/>
          </p:cNvSpPr>
          <p:nvPr/>
        </p:nvSpPr>
        <p:spPr bwMode="auto">
          <a:xfrm>
            <a:off x="228600" y="4114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3704" name="Object 2056"/>
          <p:cNvGraphicFramePr>
            <a:graphicFrameLocks noChangeAspect="1"/>
          </p:cNvGraphicFramePr>
          <p:nvPr/>
        </p:nvGraphicFramePr>
        <p:xfrm>
          <a:off x="574675" y="228600"/>
          <a:ext cx="5480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8" name="公式" r:id="rId3" imgW="1927895" imgH="236283" progId="Equation.3">
                  <p:embed/>
                </p:oleObj>
              </mc:Choice>
              <mc:Fallback>
                <p:oleObj name="公式" r:id="rId3" imgW="1927895" imgH="236283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28600"/>
                        <a:ext cx="5480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5" name="AutoShape 2057"/>
          <p:cNvSpPr>
            <a:spLocks noChangeArrowheads="1"/>
          </p:cNvSpPr>
          <p:nvPr/>
        </p:nvSpPr>
        <p:spPr bwMode="auto">
          <a:xfrm>
            <a:off x="304800" y="2667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3710" name="Object 2062"/>
          <p:cNvGraphicFramePr>
            <a:graphicFrameLocks noChangeAspect="1"/>
          </p:cNvGraphicFramePr>
          <p:nvPr/>
        </p:nvGraphicFramePr>
        <p:xfrm>
          <a:off x="990600" y="1143000"/>
          <a:ext cx="42624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9" name="公式" r:id="rId5" imgW="1684197" imgH="380937" progId="Equation.3">
                  <p:embed/>
                </p:oleObj>
              </mc:Choice>
              <mc:Fallback>
                <p:oleObj name="公式" r:id="rId5" imgW="1684197" imgH="380937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4262438" cy="992188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1" name="Object 2063"/>
          <p:cNvGraphicFramePr>
            <a:graphicFrameLocks noChangeAspect="1"/>
          </p:cNvGraphicFramePr>
          <p:nvPr/>
        </p:nvGraphicFramePr>
        <p:xfrm>
          <a:off x="1066800" y="2362200"/>
          <a:ext cx="74898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0" name="公式" r:id="rId7" imgW="2918425" imgH="464930" progId="Equation.3">
                  <p:embed/>
                </p:oleObj>
              </mc:Choice>
              <mc:Fallback>
                <p:oleObj name="公式" r:id="rId7" imgW="2918425" imgH="46493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4898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2" name="Object 2064"/>
          <p:cNvGraphicFramePr>
            <a:graphicFrameLocks noChangeAspect="1"/>
          </p:cNvGraphicFramePr>
          <p:nvPr/>
        </p:nvGraphicFramePr>
        <p:xfrm>
          <a:off x="1447800" y="3886200"/>
          <a:ext cx="5029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公式" r:id="rId9" imgW="1813489" imgH="419116" progId="Equation.3">
                  <p:embed/>
                </p:oleObj>
              </mc:Choice>
              <mc:Fallback>
                <p:oleObj name="公式" r:id="rId9" imgW="1813489" imgH="419116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0292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3" name="Object 2065"/>
          <p:cNvGraphicFramePr>
            <a:graphicFrameLocks noChangeAspect="1"/>
          </p:cNvGraphicFramePr>
          <p:nvPr/>
        </p:nvGraphicFramePr>
        <p:xfrm>
          <a:off x="4648200" y="5334000"/>
          <a:ext cx="43434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公式" r:id="rId11" imgW="1394566" imgH="228647" progId="Equation.3">
                  <p:embed/>
                </p:oleObj>
              </mc:Choice>
              <mc:Fallback>
                <p:oleObj name="公式" r:id="rId11" imgW="1394566" imgH="228647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43434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4" name="Object 2066"/>
          <p:cNvGraphicFramePr>
            <a:graphicFrameLocks noChangeAspect="1"/>
          </p:cNvGraphicFramePr>
          <p:nvPr/>
        </p:nvGraphicFramePr>
        <p:xfrm>
          <a:off x="1371600" y="5105400"/>
          <a:ext cx="237013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3" name="公式" r:id="rId13" imgW="861237" imgH="403844" progId="Equation.3">
                  <p:embed/>
                </p:oleObj>
              </mc:Choice>
              <mc:Fallback>
                <p:oleObj name="公式" r:id="rId13" imgW="861237" imgH="403844" progId="Equation.3">
                  <p:embed/>
                  <p:pic>
                    <p:nvPicPr>
                      <p:cNvPr id="0" name="Object 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237013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5" name="Rectangle 2067"/>
          <p:cNvSpPr>
            <a:spLocks noChangeArrowheads="1"/>
          </p:cNvSpPr>
          <p:nvPr/>
        </p:nvSpPr>
        <p:spPr bwMode="auto">
          <a:xfrm>
            <a:off x="-76200" y="5410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0" y="228600"/>
            <a:ext cx="5410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二）、贝塞尔函数的正交性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152400" y="1219200"/>
            <a:ext cx="842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对于不同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本征值的同阶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贝塞尔函数在区间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[0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a]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全重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正交</a:t>
            </a:r>
          </a:p>
        </p:txBody>
      </p:sp>
      <p:graphicFrame>
        <p:nvGraphicFramePr>
          <p:cNvPr id="414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43893"/>
              </p:ext>
            </p:extLst>
          </p:nvPr>
        </p:nvGraphicFramePr>
        <p:xfrm>
          <a:off x="148019" y="2492896"/>
          <a:ext cx="80200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公式" r:id="rId3" imgW="2613483" imgH="342759" progId="Equation.3">
                  <p:embed/>
                </p:oleObj>
              </mc:Choice>
              <mc:Fallback>
                <p:oleObj name="公式" r:id="rId3" imgW="2613483" imgH="3427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19" y="2492896"/>
                        <a:ext cx="80200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8019" y="4360545"/>
            <a:ext cx="433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施图姆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刘维尔本征值问题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Line 2"/>
          <p:cNvSpPr>
            <a:spLocks noChangeShapeType="1"/>
          </p:cNvSpPr>
          <p:nvPr/>
        </p:nvSpPr>
        <p:spPr bwMode="auto">
          <a:xfrm flipH="1">
            <a:off x="4114800" y="17526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0" y="228600"/>
            <a:ext cx="46482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三）、贝塞尔函数的模</a:t>
            </a:r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 flipH="1">
            <a:off x="6096000" y="28956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304800" y="19050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以下令</a:t>
            </a:r>
          </a:p>
        </p:txBody>
      </p:sp>
      <p:graphicFrame>
        <p:nvGraphicFramePr>
          <p:cNvPr id="415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96300"/>
              </p:ext>
            </p:extLst>
          </p:nvPr>
        </p:nvGraphicFramePr>
        <p:xfrm>
          <a:off x="1494632" y="819827"/>
          <a:ext cx="55737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公式" r:id="rId3" imgW="1927895" imgH="342759" progId="Equation.3">
                  <p:embed/>
                </p:oleObj>
              </mc:Choice>
              <mc:Fallback>
                <p:oleObj name="公式" r:id="rId3" imgW="1927895" imgH="3427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32" y="819827"/>
                        <a:ext cx="5573712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/>
          <p:cNvGraphicFramePr>
            <a:graphicFrameLocks noChangeAspect="1"/>
          </p:cNvGraphicFramePr>
          <p:nvPr/>
        </p:nvGraphicFramePr>
        <p:xfrm>
          <a:off x="2133600" y="2057400"/>
          <a:ext cx="21478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name="公式" r:id="rId5" imgW="731520" imgH="274461" progId="Equation.3">
                  <p:embed/>
                </p:oleObj>
              </mc:Choice>
              <mc:Fallback>
                <p:oleObj name="公式" r:id="rId5" imgW="731520" imgH="27446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1478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5" name="Object 11"/>
          <p:cNvGraphicFramePr>
            <a:graphicFrameLocks noChangeAspect="1"/>
          </p:cNvGraphicFramePr>
          <p:nvPr/>
        </p:nvGraphicFramePr>
        <p:xfrm>
          <a:off x="6519863" y="2057400"/>
          <a:ext cx="2216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name="公式" r:id="rId7" imgW="762142" imgH="274461" progId="Equation.3">
                  <p:embed/>
                </p:oleObj>
              </mc:Choice>
              <mc:Fallback>
                <p:oleObj name="公式" r:id="rId7" imgW="762142" imgH="27446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2057400"/>
                        <a:ext cx="2216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6" name="AutoShape 12"/>
          <p:cNvSpPr>
            <a:spLocks noChangeArrowheads="1"/>
          </p:cNvSpPr>
          <p:nvPr/>
        </p:nvSpPr>
        <p:spPr bwMode="auto">
          <a:xfrm>
            <a:off x="0" y="3048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838200" y="2895600"/>
          <a:ext cx="38973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" name="公式" r:id="rId9" imgW="1340978" imgH="342759" progId="Equation.3">
                  <p:embed/>
                </p:oleObj>
              </mc:Choice>
              <mc:Fallback>
                <p:oleObj name="公式" r:id="rId9" imgW="1340978" imgH="3427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38973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838200" y="3886200"/>
          <a:ext cx="79406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" name="公式" r:id="rId11" imgW="2750855" imgH="419116" progId="Equation.3">
                  <p:embed/>
                </p:oleObj>
              </mc:Choice>
              <mc:Fallback>
                <p:oleObj name="公式" r:id="rId11" imgW="2750855" imgH="41911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79406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838200" y="5181600"/>
          <a:ext cx="40433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" name="公式" r:id="rId13" imgW="1394566" imgH="419116" progId="Equation.3">
                  <p:embed/>
                </p:oleObj>
              </mc:Choice>
              <mc:Fallback>
                <p:oleObj name="公式" r:id="rId13" imgW="1394566" imgH="41911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40433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7962" y="104002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67" name="Line 1043"/>
          <p:cNvSpPr>
            <a:spLocks noChangeShapeType="1"/>
          </p:cNvSpPr>
          <p:nvPr/>
        </p:nvSpPr>
        <p:spPr bwMode="auto">
          <a:xfrm flipH="1">
            <a:off x="4114800" y="23622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69" name="Line 1045"/>
          <p:cNvSpPr>
            <a:spLocks noChangeShapeType="1"/>
          </p:cNvSpPr>
          <p:nvPr/>
        </p:nvSpPr>
        <p:spPr bwMode="auto">
          <a:xfrm flipH="1">
            <a:off x="6096000" y="40386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4877" name="Object 1053"/>
          <p:cNvGraphicFramePr>
            <a:graphicFrameLocks noChangeAspect="1"/>
          </p:cNvGraphicFramePr>
          <p:nvPr/>
        </p:nvGraphicFramePr>
        <p:xfrm>
          <a:off x="0" y="0"/>
          <a:ext cx="53911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6" name="公式" r:id="rId3" imgW="1867077" imgH="419116" progId="Equation.3">
                  <p:embed/>
                </p:oleObj>
              </mc:Choice>
              <mc:Fallback>
                <p:oleObj name="公式" r:id="rId3" imgW="1867077" imgH="419116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3911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8" name="Object 1054"/>
          <p:cNvGraphicFramePr>
            <a:graphicFrameLocks noChangeAspect="1"/>
          </p:cNvGraphicFramePr>
          <p:nvPr/>
        </p:nvGraphicFramePr>
        <p:xfrm>
          <a:off x="1447800" y="1219200"/>
          <a:ext cx="42608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公式" r:id="rId5" imgW="1470695" imgH="419116" progId="Equation.3">
                  <p:embed/>
                </p:oleObj>
              </mc:Choice>
              <mc:Fallback>
                <p:oleObj name="公式" r:id="rId5" imgW="1470695" imgH="419116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42608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9" name="Object 1055"/>
          <p:cNvGraphicFramePr>
            <a:graphicFrameLocks noChangeAspect="1"/>
          </p:cNvGraphicFramePr>
          <p:nvPr/>
        </p:nvGraphicFramePr>
        <p:xfrm>
          <a:off x="685800" y="2667000"/>
          <a:ext cx="8458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公式" r:id="rId7" imgW="3200400" imgH="419116" progId="Equation.3">
                  <p:embed/>
                </p:oleObj>
              </mc:Choice>
              <mc:Fallback>
                <p:oleObj name="公式" r:id="rId7" imgW="3200400" imgH="419116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8458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1" name="Object 1057"/>
          <p:cNvGraphicFramePr>
            <a:graphicFrameLocks noChangeAspect="1"/>
          </p:cNvGraphicFramePr>
          <p:nvPr/>
        </p:nvGraphicFramePr>
        <p:xfrm>
          <a:off x="1676400" y="4038600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公式" r:id="rId9" imgW="1943206" imgH="403844" progId="Equation.3">
                  <p:embed/>
                </p:oleObj>
              </mc:Choice>
              <mc:Fallback>
                <p:oleObj name="公式" r:id="rId9" imgW="1943206" imgH="403844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82" name="Rectangle 1058"/>
          <p:cNvSpPr>
            <a:spLocks noChangeArrowheads="1"/>
          </p:cNvSpPr>
          <p:nvPr/>
        </p:nvSpPr>
        <p:spPr bwMode="auto">
          <a:xfrm>
            <a:off x="0" y="4038600"/>
            <a:ext cx="144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由贝塞尔方程</a:t>
            </a:r>
          </a:p>
        </p:txBody>
      </p:sp>
      <p:graphicFrame>
        <p:nvGraphicFramePr>
          <p:cNvPr id="334884" name="Object 1060"/>
          <p:cNvGraphicFramePr>
            <a:graphicFrameLocks noChangeAspect="1"/>
          </p:cNvGraphicFramePr>
          <p:nvPr/>
        </p:nvGraphicFramePr>
        <p:xfrm>
          <a:off x="1752600" y="5181600"/>
          <a:ext cx="63388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公式" r:id="rId11" imgW="2712578" imgH="403844" progId="Equation.3">
                  <p:embed/>
                </p:oleObj>
              </mc:Choice>
              <mc:Fallback>
                <p:oleObj name="公式" r:id="rId11" imgW="2712578" imgH="403844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63388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85" name="AutoShape 1061"/>
          <p:cNvSpPr>
            <a:spLocks noChangeArrowheads="1"/>
          </p:cNvSpPr>
          <p:nvPr/>
        </p:nvSpPr>
        <p:spPr bwMode="auto">
          <a:xfrm>
            <a:off x="609600" y="5562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93" name="Line 21"/>
          <p:cNvSpPr>
            <a:spLocks noChangeShapeType="1"/>
          </p:cNvSpPr>
          <p:nvPr/>
        </p:nvSpPr>
        <p:spPr bwMode="auto">
          <a:xfrm flipH="1">
            <a:off x="4114800" y="1295400"/>
            <a:ext cx="5029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 flipH="1">
            <a:off x="6096000" y="2895600"/>
            <a:ext cx="3048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5897" name="Object 25"/>
          <p:cNvGraphicFramePr>
            <a:graphicFrameLocks noChangeAspect="1"/>
          </p:cNvGraphicFramePr>
          <p:nvPr/>
        </p:nvGraphicFramePr>
        <p:xfrm>
          <a:off x="82550" y="0"/>
          <a:ext cx="9061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9" name="公式" r:id="rId3" imgW="3429213" imgH="419116" progId="Equation.3">
                  <p:embed/>
                </p:oleObj>
              </mc:Choice>
              <mc:Fallback>
                <p:oleObj name="公式" r:id="rId3" imgW="3429213" imgH="41911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0"/>
                        <a:ext cx="90614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9" name="Rectangle 27"/>
          <p:cNvSpPr>
            <a:spLocks noChangeArrowheads="1"/>
          </p:cNvSpPr>
          <p:nvPr/>
        </p:nvSpPr>
        <p:spPr bwMode="auto">
          <a:xfrm>
            <a:off x="0" y="2971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</a:t>
            </a:r>
          </a:p>
        </p:txBody>
      </p:sp>
      <p:graphicFrame>
        <p:nvGraphicFramePr>
          <p:cNvPr id="335900" name="Object 28"/>
          <p:cNvGraphicFramePr>
            <a:graphicFrameLocks noChangeAspect="1"/>
          </p:cNvGraphicFramePr>
          <p:nvPr/>
        </p:nvGraphicFramePr>
        <p:xfrm>
          <a:off x="381000" y="1676400"/>
          <a:ext cx="63388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公式" r:id="rId5" imgW="2712578" imgH="403844" progId="Equation.3">
                  <p:embed/>
                </p:oleObj>
              </mc:Choice>
              <mc:Fallback>
                <p:oleObj name="公式" r:id="rId5" imgW="2712578" imgH="40384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63388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02" name="Object 30"/>
          <p:cNvGraphicFramePr>
            <a:graphicFrameLocks noChangeAspect="1"/>
          </p:cNvGraphicFramePr>
          <p:nvPr/>
        </p:nvGraphicFramePr>
        <p:xfrm>
          <a:off x="990600" y="2743200"/>
          <a:ext cx="34432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公式" r:id="rId7" imgW="1295471" imgH="342759" progId="Equation.3">
                  <p:embed/>
                </p:oleObj>
              </mc:Choice>
              <mc:Fallback>
                <p:oleObj name="公式" r:id="rId7" imgW="1295471" imgH="34275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34432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03" name="Object 31"/>
          <p:cNvGraphicFramePr>
            <a:graphicFrameLocks noChangeAspect="1"/>
          </p:cNvGraphicFramePr>
          <p:nvPr/>
        </p:nvGraphicFramePr>
        <p:xfrm>
          <a:off x="1054100" y="3733800"/>
          <a:ext cx="8089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公式" r:id="rId9" imgW="3055797" imgH="403844" progId="Equation.3">
                  <p:embed/>
                </p:oleObj>
              </mc:Choice>
              <mc:Fallback>
                <p:oleObj name="公式" r:id="rId9" imgW="3055797" imgH="40384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733800"/>
                        <a:ext cx="80899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04" name="Object 32"/>
          <p:cNvGraphicFramePr>
            <a:graphicFrameLocks noChangeAspect="1"/>
          </p:cNvGraphicFramePr>
          <p:nvPr/>
        </p:nvGraphicFramePr>
        <p:xfrm>
          <a:off x="1066800" y="5029200"/>
          <a:ext cx="7254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公式" r:id="rId11" imgW="2743200" imgH="380937" progId="Equation.3">
                  <p:embed/>
                </p:oleObj>
              </mc:Choice>
              <mc:Fallback>
                <p:oleObj name="公式" r:id="rId11" imgW="2743200" imgH="38093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7254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12"/>
          <p:cNvSpPr>
            <a:spLocks noChangeShapeType="1"/>
          </p:cNvSpPr>
          <p:nvPr/>
        </p:nvSpPr>
        <p:spPr bwMode="auto">
          <a:xfrm flipH="1">
            <a:off x="4114800" y="23622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45" name="Line 13"/>
          <p:cNvSpPr>
            <a:spLocks noChangeShapeType="1"/>
          </p:cNvSpPr>
          <p:nvPr/>
        </p:nvSpPr>
        <p:spPr bwMode="auto">
          <a:xfrm flipH="1">
            <a:off x="6096000" y="36576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2" name="Object 17"/>
          <p:cNvGraphicFramePr>
            <a:graphicFrameLocks noChangeAspect="1"/>
          </p:cNvGraphicFramePr>
          <p:nvPr/>
        </p:nvGraphicFramePr>
        <p:xfrm>
          <a:off x="457200" y="304800"/>
          <a:ext cx="34432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2" name="公式" r:id="rId3" imgW="1295471" imgH="342759" progId="Equation.3">
                  <p:embed/>
                </p:oleObj>
              </mc:Choice>
              <mc:Fallback>
                <p:oleObj name="公式" r:id="rId3" imgW="1295471" imgH="34275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344328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9"/>
          <p:cNvGraphicFramePr>
            <a:graphicFrameLocks noChangeAspect="1"/>
          </p:cNvGraphicFramePr>
          <p:nvPr/>
        </p:nvGraphicFramePr>
        <p:xfrm>
          <a:off x="685800" y="1219200"/>
          <a:ext cx="7254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3" name="公式" r:id="rId5" imgW="2743200" imgH="380937" progId="Equation.3">
                  <p:embed/>
                </p:oleObj>
              </mc:Choice>
              <mc:Fallback>
                <p:oleObj name="公式" r:id="rId5" imgW="2743200" imgH="38093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254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2" name="Object 20"/>
          <p:cNvGraphicFramePr>
            <a:graphicFrameLocks noChangeAspect="1"/>
          </p:cNvGraphicFramePr>
          <p:nvPr/>
        </p:nvGraphicFramePr>
        <p:xfrm>
          <a:off x="685800" y="2362200"/>
          <a:ext cx="7188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4" name="公式" r:id="rId7" imgW="2712578" imgH="403844" progId="Equation.3">
                  <p:embed/>
                </p:oleObj>
              </mc:Choice>
              <mc:Fallback>
                <p:oleObj name="公式" r:id="rId7" imgW="2712578" imgH="40384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188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3" name="Object 21"/>
          <p:cNvGraphicFramePr>
            <a:graphicFrameLocks noChangeAspect="1"/>
          </p:cNvGraphicFramePr>
          <p:nvPr/>
        </p:nvGraphicFramePr>
        <p:xfrm>
          <a:off x="609600" y="3657600"/>
          <a:ext cx="5638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5" name="公式" r:id="rId9" imgW="2042302" imgH="403844" progId="Equation.3">
                  <p:embed/>
                </p:oleObj>
              </mc:Choice>
              <mc:Fallback>
                <p:oleObj name="公式" r:id="rId9" imgW="2042302" imgH="40384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5638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5" name="Object 23"/>
          <p:cNvGraphicFramePr>
            <a:graphicFrameLocks noChangeAspect="1"/>
          </p:cNvGraphicFramePr>
          <p:nvPr/>
        </p:nvGraphicFramePr>
        <p:xfrm>
          <a:off x="533400" y="5029200"/>
          <a:ext cx="45624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6" name="公式" r:id="rId11" imgW="1645920" imgH="403844" progId="Equation.3">
                  <p:embed/>
                </p:oleObj>
              </mc:Choice>
              <mc:Fallback>
                <p:oleObj name="公式" r:id="rId11" imgW="1645920" imgH="40384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45624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10" name="Line 14"/>
          <p:cNvSpPr>
            <a:spLocks noChangeShapeType="1"/>
          </p:cNvSpPr>
          <p:nvPr/>
        </p:nvSpPr>
        <p:spPr bwMode="auto">
          <a:xfrm flipH="1">
            <a:off x="4108450" y="12954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911" name="Line 15"/>
          <p:cNvSpPr>
            <a:spLocks noChangeShapeType="1"/>
          </p:cNvSpPr>
          <p:nvPr/>
        </p:nvSpPr>
        <p:spPr bwMode="auto">
          <a:xfrm flipH="1">
            <a:off x="6096000" y="27432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6" name="Object 16"/>
          <p:cNvGraphicFramePr>
            <a:graphicFrameLocks noChangeAspect="1"/>
          </p:cNvGraphicFramePr>
          <p:nvPr/>
        </p:nvGraphicFramePr>
        <p:xfrm>
          <a:off x="76200" y="0"/>
          <a:ext cx="9061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公式" r:id="rId3" imgW="3429213" imgH="419116" progId="Equation.3">
                  <p:embed/>
                </p:oleObj>
              </mc:Choice>
              <mc:Fallback>
                <p:oleObj name="公式" r:id="rId3" imgW="3429213" imgH="41911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0"/>
                        <a:ext cx="90614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3" name="Rectangle 17"/>
          <p:cNvSpPr>
            <a:spLocks noChangeArrowheads="1"/>
          </p:cNvSpPr>
          <p:nvPr/>
        </p:nvSpPr>
        <p:spPr bwMode="auto">
          <a:xfrm>
            <a:off x="0" y="2819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代入得</a:t>
            </a:r>
          </a:p>
        </p:txBody>
      </p:sp>
      <p:graphicFrame>
        <p:nvGraphicFramePr>
          <p:cNvPr id="336914" name="Object 18"/>
          <p:cNvGraphicFramePr>
            <a:graphicFrameLocks noChangeAspect="1"/>
          </p:cNvGraphicFramePr>
          <p:nvPr/>
        </p:nvGraphicFramePr>
        <p:xfrm>
          <a:off x="0" y="1524000"/>
          <a:ext cx="77882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公式" r:id="rId5" imgW="2941391" imgH="403844" progId="Equation.3">
                  <p:embed/>
                </p:oleObj>
              </mc:Choice>
              <mc:Fallback>
                <p:oleObj name="公式" r:id="rId5" imgW="2941391" imgH="40384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77882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1" name="Object 25"/>
          <p:cNvGraphicFramePr>
            <a:graphicFrameLocks noChangeAspect="1"/>
          </p:cNvGraphicFramePr>
          <p:nvPr/>
        </p:nvGraphicFramePr>
        <p:xfrm>
          <a:off x="0" y="3429000"/>
          <a:ext cx="89360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" name="公式" r:id="rId7" imgW="3665255" imgH="442023" progId="Equation.3">
                  <p:embed/>
                </p:oleObj>
              </mc:Choice>
              <mc:Fallback>
                <p:oleObj name="公式" r:id="rId7" imgW="3665255" imgH="44202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89360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2" name="Object 26"/>
          <p:cNvGraphicFramePr>
            <a:graphicFrameLocks noChangeAspect="1"/>
          </p:cNvGraphicFramePr>
          <p:nvPr/>
        </p:nvGraphicFramePr>
        <p:xfrm>
          <a:off x="1066800" y="4800600"/>
          <a:ext cx="717073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" name="公式" r:id="rId9" imgW="2628794" imgH="419116" progId="Equation.3">
                  <p:embed/>
                </p:oleObj>
              </mc:Choice>
              <mc:Fallback>
                <p:oleObj name="公式" r:id="rId9" imgW="2628794" imgH="41911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7170738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Line 3"/>
          <p:cNvSpPr>
            <a:spLocks noChangeShapeType="1"/>
          </p:cNvSpPr>
          <p:nvPr/>
        </p:nvSpPr>
        <p:spPr bwMode="auto">
          <a:xfrm flipH="1">
            <a:off x="4114800" y="12192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 flipH="1">
            <a:off x="6096000" y="22098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4" name="Rectangle 6"/>
          <p:cNvSpPr>
            <a:spLocks noChangeArrowheads="1"/>
          </p:cNvSpPr>
          <p:nvPr/>
        </p:nvSpPr>
        <p:spPr bwMode="auto">
          <a:xfrm>
            <a:off x="0" y="20240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29701" name="Object 10"/>
          <p:cNvGraphicFramePr>
            <a:graphicFrameLocks noChangeAspect="1"/>
          </p:cNvGraphicFramePr>
          <p:nvPr/>
        </p:nvGraphicFramePr>
        <p:xfrm>
          <a:off x="0" y="0"/>
          <a:ext cx="84455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" name="公式" r:id="rId3" imgW="3093649" imgH="419116" progId="Equation.3">
                  <p:embed/>
                </p:oleObj>
              </mc:Choice>
              <mc:Fallback>
                <p:oleObj name="公式" r:id="rId3" imgW="3093649" imgH="4191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455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0" y="1219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当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0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时，</a:t>
            </a:r>
            <a:endParaRPr lang="zh-CN" altLang="en-US" sz="28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16780" name="Object 12"/>
          <p:cNvGraphicFramePr>
            <a:graphicFrameLocks noChangeAspect="1"/>
          </p:cNvGraphicFramePr>
          <p:nvPr/>
        </p:nvGraphicFramePr>
        <p:xfrm>
          <a:off x="5105400" y="1447800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" name="公式" r:id="rId5" imgW="655391" imgH="213376" progId="Equation.3">
                  <p:embed/>
                </p:oleObj>
              </mc:Choice>
              <mc:Fallback>
                <p:oleObj name="公式" r:id="rId5" imgW="655391" imgH="2133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191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1" name="Object 13"/>
          <p:cNvGraphicFramePr>
            <a:graphicFrameLocks noChangeAspect="1"/>
          </p:cNvGraphicFramePr>
          <p:nvPr/>
        </p:nvGraphicFramePr>
        <p:xfrm>
          <a:off x="2286000" y="1371600"/>
          <a:ext cx="1849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" name="公式" r:id="rId7" imgW="632425" imgH="213376" progId="Equation.3">
                  <p:embed/>
                </p:oleObj>
              </mc:Choice>
              <mc:Fallback>
                <p:oleObj name="公式" r:id="rId7" imgW="632425" imgH="2133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1849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/>
        </p:nvGraphicFramePr>
        <p:xfrm>
          <a:off x="319088" y="2405063"/>
          <a:ext cx="88249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" name="公式" r:id="rId9" imgW="3238677" imgH="419116" progId="Equation.3">
                  <p:embed/>
                </p:oleObj>
              </mc:Choice>
              <mc:Fallback>
                <p:oleObj name="公式" r:id="rId9" imgW="3238677" imgH="41911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405063"/>
                        <a:ext cx="8824912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/>
        </p:nvGraphicFramePr>
        <p:xfrm>
          <a:off x="1447800" y="3852863"/>
          <a:ext cx="22161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7" name="公式" r:id="rId11" imgW="762142" imgH="274461" progId="Equation.3">
                  <p:embed/>
                </p:oleObj>
              </mc:Choice>
              <mc:Fallback>
                <p:oleObj name="公式" r:id="rId11" imgW="762142" imgH="27446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52863"/>
                        <a:ext cx="22161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5" name="Rectangle 17"/>
          <p:cNvSpPr>
            <a:spLocks noChangeArrowheads="1"/>
          </p:cNvSpPr>
          <p:nvPr/>
        </p:nvSpPr>
        <p:spPr bwMode="auto">
          <a:xfrm>
            <a:off x="0" y="40052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416786" name="Object 18"/>
          <p:cNvGraphicFramePr>
            <a:graphicFrameLocks noChangeAspect="1"/>
          </p:cNvGraphicFramePr>
          <p:nvPr/>
        </p:nvGraphicFramePr>
        <p:xfrm>
          <a:off x="0" y="4953000"/>
          <a:ext cx="9144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8" name="公式" r:id="rId13" imgW="3626978" imgH="442023" progId="Equation.3">
                  <p:embed/>
                </p:oleObj>
              </mc:Choice>
              <mc:Fallback>
                <p:oleObj name="公式" r:id="rId13" imgW="3626978" imgH="4420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9144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Line 1026"/>
          <p:cNvSpPr>
            <a:spLocks noChangeShapeType="1"/>
          </p:cNvSpPr>
          <p:nvPr/>
        </p:nvSpPr>
        <p:spPr bwMode="auto">
          <a:xfrm flipH="1">
            <a:off x="4114800" y="12192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95" name="Line 1027"/>
          <p:cNvSpPr>
            <a:spLocks noChangeShapeType="1"/>
          </p:cNvSpPr>
          <p:nvPr/>
        </p:nvSpPr>
        <p:spPr bwMode="auto">
          <a:xfrm flipH="1">
            <a:off x="6096000" y="2971800"/>
            <a:ext cx="3048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796" name="Rectangle 1028"/>
          <p:cNvSpPr>
            <a:spLocks noChangeArrowheads="1"/>
          </p:cNvSpPr>
          <p:nvPr/>
        </p:nvSpPr>
        <p:spPr bwMode="auto">
          <a:xfrm>
            <a:off x="4267200" y="2057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0725" name="Object 1036"/>
          <p:cNvGraphicFramePr>
            <a:graphicFrameLocks noChangeAspect="1"/>
          </p:cNvGraphicFramePr>
          <p:nvPr/>
        </p:nvGraphicFramePr>
        <p:xfrm>
          <a:off x="0" y="0"/>
          <a:ext cx="9144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name="公式" r:id="rId3" imgW="3626978" imgH="442023" progId="Equation.3">
                  <p:embed/>
                </p:oleObj>
              </mc:Choice>
              <mc:Fallback>
                <p:oleObj name="公式" r:id="rId3" imgW="3626978" imgH="442023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5" name="Rectangle 1037"/>
          <p:cNvSpPr>
            <a:spLocks noChangeArrowheads="1"/>
          </p:cNvSpPr>
          <p:nvPr/>
        </p:nvSpPr>
        <p:spPr bwMode="auto">
          <a:xfrm>
            <a:off x="0" y="1371600"/>
            <a:ext cx="6477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端有第一类齐次边界条件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17806" name="Object 1038"/>
          <p:cNvGraphicFramePr>
            <a:graphicFrameLocks noChangeAspect="1"/>
          </p:cNvGraphicFramePr>
          <p:nvPr/>
        </p:nvGraphicFramePr>
        <p:xfrm>
          <a:off x="1066800" y="1981200"/>
          <a:ext cx="20716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公式" r:id="rId5" imgW="799994" imgH="266826" progId="Equation.3">
                  <p:embed/>
                </p:oleObj>
              </mc:Choice>
              <mc:Fallback>
                <p:oleObj name="公式" r:id="rId5" imgW="799994" imgH="266826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20716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8" name="Object 1040"/>
          <p:cNvGraphicFramePr>
            <a:graphicFrameLocks noChangeAspect="1"/>
          </p:cNvGraphicFramePr>
          <p:nvPr/>
        </p:nvGraphicFramePr>
        <p:xfrm>
          <a:off x="6354763" y="2057400"/>
          <a:ext cx="27892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name="公式" r:id="rId7" imgW="1074314" imgH="266826" progId="Equation.3">
                  <p:embed/>
                </p:oleObj>
              </mc:Choice>
              <mc:Fallback>
                <p:oleObj name="公式" r:id="rId7" imgW="1074314" imgH="266826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3" y="2057400"/>
                        <a:ext cx="27892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9" name="Object 1041"/>
          <p:cNvGraphicFramePr>
            <a:graphicFrameLocks noChangeAspect="1"/>
          </p:cNvGraphicFramePr>
          <p:nvPr/>
        </p:nvGraphicFramePr>
        <p:xfrm>
          <a:off x="1676400" y="2895600"/>
          <a:ext cx="45878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name="公式" r:id="rId9" imgW="1813489" imgH="380937" progId="Equation.3">
                  <p:embed/>
                </p:oleObj>
              </mc:Choice>
              <mc:Fallback>
                <p:oleObj name="公式" r:id="rId9" imgW="1813489" imgH="38093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58787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0" name="AutoShape 1042"/>
          <p:cNvSpPr>
            <a:spLocks noChangeArrowheads="1"/>
          </p:cNvSpPr>
          <p:nvPr/>
        </p:nvSpPr>
        <p:spPr bwMode="auto">
          <a:xfrm>
            <a:off x="228600" y="3200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7811" name="Object 1043"/>
          <p:cNvGraphicFramePr>
            <a:graphicFrameLocks noChangeAspect="1"/>
          </p:cNvGraphicFramePr>
          <p:nvPr/>
        </p:nvGraphicFramePr>
        <p:xfrm>
          <a:off x="1676400" y="4043363"/>
          <a:ext cx="42624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3" name="公式" r:id="rId11" imgW="1684197" imgH="380937" progId="Equation.3">
                  <p:embed/>
                </p:oleObj>
              </mc:Choice>
              <mc:Fallback>
                <p:oleObj name="公式" r:id="rId11" imgW="1684197" imgH="380937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3363"/>
                        <a:ext cx="42624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2" name="Rectangle 1044"/>
          <p:cNvSpPr>
            <a:spLocks noChangeArrowheads="1"/>
          </p:cNvSpPr>
          <p:nvPr/>
        </p:nvSpPr>
        <p:spPr bwMode="auto">
          <a:xfrm>
            <a:off x="0" y="4119563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417813" name="Object 1045"/>
          <p:cNvGraphicFramePr>
            <a:graphicFrameLocks noChangeAspect="1"/>
          </p:cNvGraphicFramePr>
          <p:nvPr/>
        </p:nvGraphicFramePr>
        <p:xfrm>
          <a:off x="1676400" y="5181600"/>
          <a:ext cx="46831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公式" r:id="rId13" imgW="1851766" imgH="380937" progId="Equation.3">
                  <p:embed/>
                </p:oleObj>
              </mc:Choice>
              <mc:Fallback>
                <p:oleObj name="公式" r:id="rId13" imgW="1851766" imgH="380937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4683125" cy="1147763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4" name="AutoShape 1046"/>
          <p:cNvSpPr>
            <a:spLocks noChangeArrowheads="1"/>
          </p:cNvSpPr>
          <p:nvPr/>
        </p:nvSpPr>
        <p:spPr bwMode="auto">
          <a:xfrm>
            <a:off x="0" y="5567363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0" y="1600200"/>
            <a:ext cx="6324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端有第二类齐次边界条件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838200" y="2362200"/>
          <a:ext cx="2173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公式" r:id="rId3" imgW="838271" imgH="266826" progId="Equation.3">
                  <p:embed/>
                </p:oleObj>
              </mc:Choice>
              <mc:Fallback>
                <p:oleObj name="公式" r:id="rId3" imgW="838271" imgH="2668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21732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0" name="AutoShape 4"/>
          <p:cNvSpPr>
            <a:spLocks noChangeArrowheads="1"/>
          </p:cNvSpPr>
          <p:nvPr/>
        </p:nvSpPr>
        <p:spPr bwMode="auto">
          <a:xfrm>
            <a:off x="4038600" y="2514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5334000" y="2438400"/>
          <a:ext cx="2919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公式" r:id="rId5" imgW="1127902" imgH="266826" progId="Equation.3">
                  <p:embed/>
                </p:oleObj>
              </mc:Choice>
              <mc:Fallback>
                <p:oleObj name="公式" r:id="rId5" imgW="1127902" imgH="2668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2919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0" y="0"/>
          <a:ext cx="9144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公式" r:id="rId7" imgW="3626978" imgH="442023" progId="Equation.3">
                  <p:embed/>
                </p:oleObj>
              </mc:Choice>
              <mc:Fallback>
                <p:oleObj name="公式" r:id="rId7" imgW="3626978" imgH="4420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3" name="Object 7"/>
          <p:cNvGraphicFramePr>
            <a:graphicFrameLocks noChangeAspect="1"/>
          </p:cNvGraphicFramePr>
          <p:nvPr/>
        </p:nvGraphicFramePr>
        <p:xfrm>
          <a:off x="762000" y="3733800"/>
          <a:ext cx="57975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公式" r:id="rId9" imgW="2293655" imgH="442023" progId="Equation.3">
                  <p:embed/>
                </p:oleObj>
              </mc:Choice>
              <mc:Fallback>
                <p:oleObj name="公式" r:id="rId9" imgW="2293655" imgH="4420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5797550" cy="1338263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14600" y="2438400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Equation" r:id="rId3" imgW="1943206" imgH="403844" progId="Equation.DSMT4">
                  <p:embed/>
                </p:oleObj>
              </mc:Choice>
              <mc:Fallback>
                <p:oleObj name="Equation" r:id="rId3" imgW="1943206" imgH="40384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533400" y="2743200"/>
          <a:ext cx="15255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公式" r:id="rId5" imgW="579262" imgH="236283" progId="Equation.3">
                  <p:embed/>
                </p:oleObj>
              </mc:Choice>
              <mc:Fallback>
                <p:oleObj name="公式" r:id="rId5" imgW="579262" imgH="236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15255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Line 7"/>
          <p:cNvSpPr>
            <a:spLocks noChangeShapeType="1"/>
          </p:cNvSpPr>
          <p:nvPr/>
        </p:nvSpPr>
        <p:spPr bwMode="auto">
          <a:xfrm flipH="1">
            <a:off x="2286000" y="0"/>
            <a:ext cx="0" cy="68580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7439025" y="2590800"/>
            <a:ext cx="1704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称为贝塞尔方程</a:t>
            </a:r>
          </a:p>
        </p:txBody>
      </p:sp>
      <p:graphicFrame>
        <p:nvGraphicFramePr>
          <p:cNvPr id="7174" name="Object 9"/>
          <p:cNvGraphicFramePr>
            <a:graphicFrameLocks noChangeAspect="1"/>
          </p:cNvGraphicFramePr>
          <p:nvPr/>
        </p:nvGraphicFramePr>
        <p:xfrm>
          <a:off x="2514600" y="0"/>
          <a:ext cx="40386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公式" r:id="rId7" imgW="1531514" imgH="190469" progId="Equation.3">
                  <p:embed/>
                </p:oleObj>
              </mc:Choice>
              <mc:Fallback>
                <p:oleObj name="公式" r:id="rId7" imgW="1531514" imgH="1904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40386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"/>
          <p:cNvGraphicFramePr>
            <a:graphicFrameLocks noChangeAspect="1"/>
          </p:cNvGraphicFramePr>
          <p:nvPr/>
        </p:nvGraphicFramePr>
        <p:xfrm>
          <a:off x="6878638" y="228600"/>
          <a:ext cx="2265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" name="公式" r:id="rId9" imgW="922055" imgH="190469" progId="Equation.3">
                  <p:embed/>
                </p:oleObj>
              </mc:Choice>
              <mc:Fallback>
                <p:oleObj name="公式" r:id="rId9" imgW="922055" imgH="1904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228600"/>
                        <a:ext cx="2265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1"/>
          <p:cNvGraphicFramePr>
            <a:graphicFrameLocks noChangeAspect="1"/>
          </p:cNvGraphicFramePr>
          <p:nvPr/>
        </p:nvGraphicFramePr>
        <p:xfrm>
          <a:off x="2514600" y="1143000"/>
          <a:ext cx="31130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公式" r:id="rId11" imgW="1204031" imgH="213376" progId="Equation.3">
                  <p:embed/>
                </p:oleObj>
              </mc:Choice>
              <mc:Fallback>
                <p:oleObj name="公式" r:id="rId11" imgW="1204031" imgH="2133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43000"/>
                        <a:ext cx="31130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13"/>
          <p:cNvSpPr>
            <a:spLocks noChangeShapeType="1"/>
          </p:cNvSpPr>
          <p:nvPr/>
        </p:nvSpPr>
        <p:spPr bwMode="auto">
          <a:xfrm flipH="1" flipV="1">
            <a:off x="0" y="838200"/>
            <a:ext cx="91440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 flipH="1" flipV="1">
            <a:off x="0" y="1828800"/>
            <a:ext cx="91440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9" name="Object 15"/>
          <p:cNvGraphicFramePr>
            <a:graphicFrameLocks noChangeAspect="1"/>
          </p:cNvGraphicFramePr>
          <p:nvPr/>
        </p:nvGraphicFramePr>
        <p:xfrm>
          <a:off x="762000" y="1219200"/>
          <a:ext cx="122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" name="公式" r:id="rId13" imgW="464855" imgH="190469" progId="Equation.3">
                  <p:embed/>
                </p:oleObj>
              </mc:Choice>
              <mc:Fallback>
                <p:oleObj name="公式" r:id="rId13" imgW="464855" imgH="1904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22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Line 16"/>
          <p:cNvSpPr>
            <a:spLocks noChangeShapeType="1"/>
          </p:cNvSpPr>
          <p:nvPr/>
        </p:nvSpPr>
        <p:spPr bwMode="auto">
          <a:xfrm flipH="1">
            <a:off x="0" y="4038600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1" name="Object 17"/>
          <p:cNvGraphicFramePr>
            <a:graphicFrameLocks noChangeAspect="1"/>
          </p:cNvGraphicFramePr>
          <p:nvPr/>
        </p:nvGraphicFramePr>
        <p:xfrm>
          <a:off x="2592388" y="5392738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" name="公式" r:id="rId15" imgW="1943206" imgH="403844" progId="Equation.3">
                  <p:embed/>
                </p:oleObj>
              </mc:Choice>
              <mc:Fallback>
                <p:oleObj name="公式" r:id="rId15" imgW="1943206" imgH="40384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392738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0"/>
          <p:cNvGraphicFramePr>
            <a:graphicFrameLocks noChangeAspect="1"/>
          </p:cNvGraphicFramePr>
          <p:nvPr/>
        </p:nvGraphicFramePr>
        <p:xfrm>
          <a:off x="593725" y="4999038"/>
          <a:ext cx="122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公式" r:id="rId17" imgW="464855" imgH="190469" progId="Equation.3">
                  <p:embed/>
                </p:oleObj>
              </mc:Choice>
              <mc:Fallback>
                <p:oleObj name="公式" r:id="rId17" imgW="464855" imgH="1904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999038"/>
                        <a:ext cx="122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1"/>
          <p:cNvGraphicFramePr>
            <a:graphicFrameLocks noChangeAspect="1"/>
          </p:cNvGraphicFramePr>
          <p:nvPr/>
        </p:nvGraphicFramePr>
        <p:xfrm>
          <a:off x="457200" y="5638800"/>
          <a:ext cx="1785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" name="公式" r:id="rId19" imgW="686013" imgH="236283" progId="Equation.3">
                  <p:embed/>
                </p:oleObj>
              </mc:Choice>
              <mc:Fallback>
                <p:oleObj name="公式" r:id="rId19" imgW="686013" imgH="23628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17859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7439025" y="5256213"/>
            <a:ext cx="1704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称为虚宗量贝塞尔方程</a:t>
            </a:r>
          </a:p>
        </p:txBody>
      </p:sp>
      <p:graphicFrame>
        <p:nvGraphicFramePr>
          <p:cNvPr id="7185" name="Object 24"/>
          <p:cNvGraphicFramePr>
            <a:graphicFrameLocks noChangeAspect="1"/>
          </p:cNvGraphicFramePr>
          <p:nvPr/>
        </p:nvGraphicFramePr>
        <p:xfrm>
          <a:off x="762000" y="2133600"/>
          <a:ext cx="122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6" name="公式" r:id="rId21" imgW="464855" imgH="190469" progId="Equation.3">
                  <p:embed/>
                </p:oleObj>
              </mc:Choice>
              <mc:Fallback>
                <p:oleObj name="公式" r:id="rId21" imgW="464855" imgH="1904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122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20"/>
          <p:cNvGraphicFramePr>
            <a:graphicFrameLocks noChangeAspect="1"/>
          </p:cNvGraphicFramePr>
          <p:nvPr/>
        </p:nvGraphicFramePr>
        <p:xfrm>
          <a:off x="2482850" y="4135438"/>
          <a:ext cx="486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7" name="公式" r:id="rId23" imgW="1867077" imgH="213376" progId="Equation.3">
                  <p:embed/>
                </p:oleObj>
              </mc:Choice>
              <mc:Fallback>
                <p:oleObj name="公式" r:id="rId23" imgW="1867077" imgH="2133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135438"/>
                        <a:ext cx="486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21"/>
          <p:cNvGraphicFramePr>
            <a:graphicFrameLocks noChangeAspect="1"/>
          </p:cNvGraphicFramePr>
          <p:nvPr/>
        </p:nvGraphicFramePr>
        <p:xfrm>
          <a:off x="7626350" y="4259263"/>
          <a:ext cx="122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" name="公式" r:id="rId25" imgW="441889" imgH="167561" progId="Equation.3">
                  <p:embed/>
                </p:oleObj>
              </mc:Choice>
              <mc:Fallback>
                <p:oleObj name="公式" r:id="rId25" imgW="441889" imgH="16756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4259263"/>
                        <a:ext cx="122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Line 16"/>
          <p:cNvSpPr>
            <a:spLocks noChangeShapeType="1"/>
          </p:cNvSpPr>
          <p:nvPr/>
        </p:nvSpPr>
        <p:spPr bwMode="auto">
          <a:xfrm flipH="1">
            <a:off x="0" y="474503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9" name="Object 15"/>
          <p:cNvGraphicFramePr>
            <a:graphicFrameLocks noChangeAspect="1"/>
          </p:cNvGraphicFramePr>
          <p:nvPr/>
        </p:nvGraphicFramePr>
        <p:xfrm>
          <a:off x="739775" y="4113213"/>
          <a:ext cx="1252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" name="Equation" r:id="rId27" imgW="482400" imgH="203040" progId="Equation.DSMT4">
                  <p:embed/>
                </p:oleObj>
              </mc:Choice>
              <mc:Fallback>
                <p:oleObj name="Equation" r:id="rId27" imgW="4824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113213"/>
                        <a:ext cx="12525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050"/>
          <p:cNvSpPr>
            <a:spLocks noChangeArrowheads="1"/>
          </p:cNvSpPr>
          <p:nvPr/>
        </p:nvSpPr>
        <p:spPr bwMode="auto">
          <a:xfrm>
            <a:off x="0" y="1676400"/>
            <a:ext cx="63246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）、 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端有第三类齐次边界条件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19843" name="Object 2051"/>
          <p:cNvGraphicFramePr>
            <a:graphicFrameLocks noChangeAspect="1"/>
          </p:cNvGraphicFramePr>
          <p:nvPr/>
        </p:nvGraphicFramePr>
        <p:xfrm>
          <a:off x="762000" y="2362200"/>
          <a:ext cx="3827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公式" r:id="rId3" imgW="1486006" imgH="266826" progId="Equation.3">
                  <p:embed/>
                </p:oleObj>
              </mc:Choice>
              <mc:Fallback>
                <p:oleObj name="公式" r:id="rId3" imgW="1486006" imgH="266826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38274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4" name="AutoShape 2052"/>
          <p:cNvSpPr>
            <a:spLocks noChangeArrowheads="1"/>
          </p:cNvSpPr>
          <p:nvPr/>
        </p:nvSpPr>
        <p:spPr bwMode="auto">
          <a:xfrm>
            <a:off x="0" y="3581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9845" name="Object 2053"/>
          <p:cNvGraphicFramePr>
            <a:graphicFrameLocks noChangeAspect="1"/>
          </p:cNvGraphicFramePr>
          <p:nvPr/>
        </p:nvGraphicFramePr>
        <p:xfrm>
          <a:off x="1066800" y="3505200"/>
          <a:ext cx="58721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公式" r:id="rId5" imgW="2286000" imgH="266826" progId="Equation.3">
                  <p:embed/>
                </p:oleObj>
              </mc:Choice>
              <mc:Fallback>
                <p:oleObj name="公式" r:id="rId5" imgW="2286000" imgH="266826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58721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2054"/>
          <p:cNvGraphicFramePr>
            <a:graphicFrameLocks noChangeAspect="1"/>
          </p:cNvGraphicFramePr>
          <p:nvPr/>
        </p:nvGraphicFramePr>
        <p:xfrm>
          <a:off x="0" y="0"/>
          <a:ext cx="9144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4" name="公式" r:id="rId7" imgW="3626978" imgH="442023" progId="Equation.3">
                  <p:embed/>
                </p:oleObj>
              </mc:Choice>
              <mc:Fallback>
                <p:oleObj name="公式" r:id="rId7" imgW="3626978" imgH="442023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7" name="Object 2055"/>
          <p:cNvGraphicFramePr>
            <a:graphicFrameLocks noChangeAspect="1"/>
          </p:cNvGraphicFramePr>
          <p:nvPr/>
        </p:nvGraphicFramePr>
        <p:xfrm>
          <a:off x="990600" y="4419600"/>
          <a:ext cx="71675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5" name="公式" r:id="rId9" imgW="2842295" imgH="442023" progId="Equation.3">
                  <p:embed/>
                </p:oleObj>
              </mc:Choice>
              <mc:Fallback>
                <p:oleObj name="公式" r:id="rId9" imgW="2842295" imgH="442023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7167563" cy="1338263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Line 3"/>
          <p:cNvSpPr>
            <a:spLocks noChangeShapeType="1"/>
          </p:cNvSpPr>
          <p:nvPr/>
        </p:nvSpPr>
        <p:spPr bwMode="auto">
          <a:xfrm flipH="1">
            <a:off x="4114800" y="2938463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304800" y="0"/>
            <a:ext cx="4191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四）、广义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0" y="167957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1828800" y="457200"/>
          <a:ext cx="38560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2" name="公式" r:id="rId3" imgW="1546825" imgH="419116" progId="Equation.3">
                  <p:embed/>
                </p:oleObj>
              </mc:Choice>
              <mc:Fallback>
                <p:oleObj name="公式" r:id="rId3" imgW="1546825" imgH="4191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"/>
                        <a:ext cx="385603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1600200" y="1643063"/>
          <a:ext cx="73088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3" name="公式" r:id="rId5" imgW="2286000" imgH="419116" progId="Equation.3">
                  <p:embed/>
                </p:oleObj>
              </mc:Choice>
              <mc:Fallback>
                <p:oleObj name="公式" r:id="rId5" imgW="2286000" imgH="41911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43063"/>
                        <a:ext cx="73088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3" name="AutoShape 9"/>
          <p:cNvSpPr>
            <a:spLocks/>
          </p:cNvSpPr>
          <p:nvPr/>
        </p:nvSpPr>
        <p:spPr bwMode="auto">
          <a:xfrm>
            <a:off x="1295400" y="1101725"/>
            <a:ext cx="304800" cy="1412875"/>
          </a:xfrm>
          <a:prstGeom prst="leftBrace">
            <a:avLst>
              <a:gd name="adj1" fmla="val 386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20878" name="Rectangle 14"/>
          <p:cNvSpPr>
            <a:spLocks noChangeArrowheads="1"/>
          </p:cNvSpPr>
          <p:nvPr/>
        </p:nvSpPr>
        <p:spPr bwMode="auto">
          <a:xfrm>
            <a:off x="0" y="27098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积分带全重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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1976438" y="5410200"/>
          <a:ext cx="71675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4" name="公式" r:id="rId7" imgW="2842295" imgH="442023" progId="Equation.3">
                  <p:embed/>
                </p:oleObj>
              </mc:Choice>
              <mc:Fallback>
                <p:oleObj name="公式" r:id="rId7" imgW="2842295" imgH="4420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410200"/>
                        <a:ext cx="716756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1905000" y="3167063"/>
          <a:ext cx="4683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5" name="公式" r:id="rId9" imgW="1851766" imgH="380937" progId="Equation.3">
                  <p:embed/>
                </p:oleObj>
              </mc:Choice>
              <mc:Fallback>
                <p:oleObj name="公式" r:id="rId9" imgW="1851766" imgH="38093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67063"/>
                        <a:ext cx="4683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8" name="Object 24"/>
          <p:cNvGraphicFramePr>
            <a:graphicFrameLocks noChangeAspect="1"/>
          </p:cNvGraphicFramePr>
          <p:nvPr/>
        </p:nvGraphicFramePr>
        <p:xfrm>
          <a:off x="1981200" y="4157663"/>
          <a:ext cx="541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6" name="公式" r:id="rId11" imgW="2293655" imgH="442023" progId="Equation.3">
                  <p:embed/>
                </p:oleObj>
              </mc:Choice>
              <mc:Fallback>
                <p:oleObj name="公式" r:id="rId11" imgW="2293655" imgH="44202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57663"/>
                        <a:ext cx="541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9" name="Rectangle 25"/>
          <p:cNvSpPr>
            <a:spLocks noChangeArrowheads="1"/>
          </p:cNvSpPr>
          <p:nvPr/>
        </p:nvSpPr>
        <p:spPr bwMode="auto">
          <a:xfrm>
            <a:off x="0" y="57578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第三类</a:t>
            </a:r>
          </a:p>
        </p:txBody>
      </p:sp>
      <p:sp>
        <p:nvSpPr>
          <p:cNvPr id="420890" name="Rectangle 26"/>
          <p:cNvSpPr>
            <a:spLocks noChangeArrowheads="1"/>
          </p:cNvSpPr>
          <p:nvPr/>
        </p:nvSpPr>
        <p:spPr bwMode="auto">
          <a:xfrm>
            <a:off x="0" y="43862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第二类</a:t>
            </a:r>
          </a:p>
        </p:txBody>
      </p:sp>
      <p:sp>
        <p:nvSpPr>
          <p:cNvPr id="420891" name="Rectangle 27"/>
          <p:cNvSpPr>
            <a:spLocks noChangeArrowheads="1"/>
          </p:cNvSpPr>
          <p:nvPr/>
        </p:nvSpPr>
        <p:spPr bwMode="auto">
          <a:xfrm>
            <a:off x="0" y="33194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第一类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1027"/>
          <p:cNvSpPr>
            <a:spLocks noChangeArrowheads="1"/>
          </p:cNvSpPr>
          <p:nvPr/>
        </p:nvSpPr>
        <p:spPr bwMode="auto">
          <a:xfrm>
            <a:off x="0" y="0"/>
            <a:ext cx="4495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五）、母函数、加法公式</a:t>
            </a:r>
          </a:p>
        </p:txBody>
      </p:sp>
      <p:graphicFrame>
        <p:nvGraphicFramePr>
          <p:cNvPr id="424991" name="Object 1055"/>
          <p:cNvGraphicFramePr>
            <a:graphicFrameLocks noChangeAspect="1"/>
          </p:cNvGraphicFramePr>
          <p:nvPr/>
        </p:nvGraphicFramePr>
        <p:xfrm>
          <a:off x="2530475" y="1066800"/>
          <a:ext cx="38544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公式" r:id="rId3" imgW="1204031" imgH="426751" progId="Equation.3">
                  <p:embed/>
                </p:oleObj>
              </mc:Choice>
              <mc:Fallback>
                <p:oleObj name="公式" r:id="rId3" imgW="1204031" imgH="426751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066800"/>
                        <a:ext cx="385445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2" name="Rectangle 1056"/>
          <p:cNvSpPr>
            <a:spLocks noChangeArrowheads="1"/>
          </p:cNvSpPr>
          <p:nvPr/>
        </p:nvSpPr>
        <p:spPr bwMode="auto">
          <a:xfrm>
            <a:off x="395536" y="3060576"/>
            <a:ext cx="3251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加法公式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卷积公式</a:t>
            </a:r>
          </a:p>
        </p:txBody>
      </p:sp>
      <p:sp>
        <p:nvSpPr>
          <p:cNvPr id="424993" name="Rectangle 1057"/>
          <p:cNvSpPr>
            <a:spLocks noChangeArrowheads="1"/>
          </p:cNvSpPr>
          <p:nvPr/>
        </p:nvSpPr>
        <p:spPr bwMode="auto">
          <a:xfrm>
            <a:off x="533400" y="1371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母函数</a:t>
            </a:r>
          </a:p>
        </p:txBody>
      </p:sp>
      <p:graphicFrame>
        <p:nvGraphicFramePr>
          <p:cNvPr id="424994" name="Object 1058"/>
          <p:cNvGraphicFramePr>
            <a:graphicFrameLocks noChangeAspect="1"/>
          </p:cNvGraphicFramePr>
          <p:nvPr/>
        </p:nvGraphicFramePr>
        <p:xfrm>
          <a:off x="1941513" y="3429000"/>
          <a:ext cx="562133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公式" r:id="rId5" imgW="1760326" imgH="419116" progId="Equation.3">
                  <p:embed/>
                </p:oleObj>
              </mc:Choice>
              <mc:Fallback>
                <p:oleObj name="公式" r:id="rId5" imgW="1760326" imgH="419116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429000"/>
                        <a:ext cx="5621337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1" name="Object 3"/>
          <p:cNvGraphicFramePr>
            <a:graphicFrameLocks noChangeAspect="1"/>
          </p:cNvGraphicFramePr>
          <p:nvPr/>
        </p:nvGraphicFramePr>
        <p:xfrm>
          <a:off x="1828800" y="2971800"/>
          <a:ext cx="4206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3" name="公式" r:id="rId3" imgW="1508973" imgH="380937" progId="Equation.3">
                  <p:embed/>
                </p:oleObj>
              </mc:Choice>
              <mc:Fallback>
                <p:oleObj name="公式" r:id="rId3" imgW="1508973" imgH="3809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42068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50649"/>
              </p:ext>
            </p:extLst>
          </p:nvPr>
        </p:nvGraphicFramePr>
        <p:xfrm>
          <a:off x="1182329" y="5363371"/>
          <a:ext cx="40846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4" name="Equation" r:id="rId5" imgW="1333323" imgH="342759" progId="Equation.DSMT4">
                  <p:embed/>
                </p:oleObj>
              </mc:Choice>
              <mc:Fallback>
                <p:oleObj name="Equation" r:id="rId5" imgW="1333323" imgH="3427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329" y="5363371"/>
                        <a:ext cx="4084638" cy="895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3" name="AutoShape 5"/>
          <p:cNvSpPr>
            <a:spLocks noChangeArrowheads="1"/>
          </p:cNvSpPr>
          <p:nvPr/>
        </p:nvSpPr>
        <p:spPr bwMode="auto">
          <a:xfrm>
            <a:off x="609600" y="1600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1903413" y="1162050"/>
          <a:ext cx="49625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5" name="公式" r:id="rId7" imgW="2103120" imgH="342759" progId="Equation.3">
                  <p:embed/>
                </p:oleObj>
              </mc:Choice>
              <mc:Fallback>
                <p:oleObj name="公式" r:id="rId7" imgW="2103120" imgH="3427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162050"/>
                        <a:ext cx="49625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505027"/>
              </p:ext>
            </p:extLst>
          </p:nvPr>
        </p:nvGraphicFramePr>
        <p:xfrm>
          <a:off x="1099626" y="4119961"/>
          <a:ext cx="464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" name="公式" r:id="rId9" imgW="1904929" imgH="342759" progId="Equation.3">
                  <p:embed/>
                </p:oleObj>
              </mc:Choice>
              <mc:Fallback>
                <p:oleObj name="公式" r:id="rId9" imgW="1904929" imgH="34275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626" y="4119961"/>
                        <a:ext cx="464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0" y="3048000"/>
            <a:ext cx="7162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1897" name="Object 9"/>
          <p:cNvGraphicFramePr>
            <a:graphicFrameLocks noChangeAspect="1"/>
          </p:cNvGraphicFramePr>
          <p:nvPr/>
        </p:nvGraphicFramePr>
        <p:xfrm>
          <a:off x="1966913" y="2152650"/>
          <a:ext cx="35941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7" name="Equation" r:id="rId11" imgW="1523858" imgH="342759" progId="Equation.DSMT4">
                  <p:embed/>
                </p:oleObj>
              </mc:Choice>
              <mc:Fallback>
                <p:oleObj name="Equation" r:id="rId11" imgW="1523858" imgH="34275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152650"/>
                        <a:ext cx="35941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0" name="AutoShape 12"/>
          <p:cNvSpPr>
            <a:spLocks noChangeArrowheads="1"/>
          </p:cNvSpPr>
          <p:nvPr/>
        </p:nvSpPr>
        <p:spPr bwMode="auto">
          <a:xfrm>
            <a:off x="381000" y="4495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0" y="0"/>
            <a:ext cx="2514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以下积分关系有用，因为</a:t>
            </a:r>
          </a:p>
        </p:txBody>
      </p:sp>
      <p:graphicFrame>
        <p:nvGraphicFramePr>
          <p:cNvPr id="421902" name="Object 14"/>
          <p:cNvGraphicFramePr>
            <a:graphicFrameLocks noChangeAspect="1"/>
          </p:cNvGraphicFramePr>
          <p:nvPr/>
        </p:nvGraphicFramePr>
        <p:xfrm>
          <a:off x="2514600" y="0"/>
          <a:ext cx="47323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8" name="公式" r:id="rId13" imgW="1699083" imgH="380937" progId="Equation.3">
                  <p:embed/>
                </p:oleObj>
              </mc:Choice>
              <mc:Fallback>
                <p:oleObj name="公式" r:id="rId13" imgW="1699083" imgH="3809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473233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457200" y="3276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C218A2-E8F8-462B-9132-C5536E1CE8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01289" y="5258578"/>
            <a:ext cx="3491297" cy="87474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Line 2"/>
          <p:cNvSpPr>
            <a:spLocks noChangeShapeType="1"/>
          </p:cNvSpPr>
          <p:nvPr/>
        </p:nvSpPr>
        <p:spPr bwMode="auto">
          <a:xfrm flipH="1">
            <a:off x="2895600" y="34290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3048000" y="1219200"/>
          <a:ext cx="1293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2" name="公式" r:id="rId3" imgW="426578" imgH="159926" progId="Equation.3">
                  <p:embed/>
                </p:oleObj>
              </mc:Choice>
              <mc:Fallback>
                <p:oleObj name="公式" r:id="rId3" imgW="426578" imgH="1599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12938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3124200" y="2133600"/>
          <a:ext cx="1585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3" name="公式" r:id="rId5" imgW="533329" imgH="266826" progId="Equation.3">
                  <p:embed/>
                </p:oleObj>
              </mc:Choice>
              <mc:Fallback>
                <p:oleObj name="公式" r:id="rId5" imgW="533329" imgH="2668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585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0" y="0"/>
            <a:ext cx="9190038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例：柱内稳定温度分布问题，设半径为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高为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h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的圆柱体，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下底和侧面保持温度为零，上底温度分布为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u=u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baseline="-25000">
                <a:latin typeface="Book Antiqua" panose="0204060205030503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847725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847725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2133600" y="3733800"/>
          <a:ext cx="3548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4" name="公式" r:id="rId7" imgW="1204031" imgH="190469" progId="Equation.3">
                  <p:embed/>
                </p:oleObj>
              </mc:Choice>
              <mc:Fallback>
                <p:oleObj name="公式" r:id="rId7" imgW="1204031" imgH="1904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548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304800" y="3581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 rot="5400000">
            <a:off x="7158038" y="347663"/>
            <a:ext cx="457200" cy="2171700"/>
          </a:xfrm>
          <a:prstGeom prst="can">
            <a:avLst>
              <a:gd name="adj" fmla="val 118750"/>
            </a:avLst>
          </a:prstGeom>
          <a:solidFill>
            <a:srgbClr val="000000"/>
          </a:solidFill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6001" name="Object 17"/>
          <p:cNvGraphicFramePr>
            <a:graphicFrameLocks noChangeAspect="1"/>
          </p:cNvGraphicFramePr>
          <p:nvPr/>
        </p:nvGraphicFramePr>
        <p:xfrm>
          <a:off x="6019800" y="2590800"/>
          <a:ext cx="16938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5" name="公式" r:id="rId9" imgW="571606" imgH="236283" progId="Equation.3">
                  <p:embed/>
                </p:oleObj>
              </mc:Choice>
              <mc:Fallback>
                <p:oleObj name="公式" r:id="rId9" imgW="571606" imgH="2362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16938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1066800" y="4267200"/>
            <a:ext cx="465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代入极坐标系中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426003" name="Object 19"/>
          <p:cNvGraphicFramePr>
            <a:graphicFrameLocks noChangeAspect="1"/>
          </p:cNvGraphicFramePr>
          <p:nvPr/>
        </p:nvGraphicFramePr>
        <p:xfrm>
          <a:off x="2057400" y="5029200"/>
          <a:ext cx="43799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" name="公式" r:id="rId11" imgW="1699083" imgH="426751" progId="Equation.3">
                  <p:embed/>
                </p:oleObj>
              </mc:Choice>
              <mc:Fallback>
                <p:oleObj name="公式" r:id="rId11" imgW="1699083" imgH="4267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43799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4" name="Object 20"/>
          <p:cNvGraphicFramePr>
            <a:graphicFrameLocks noChangeAspect="1"/>
          </p:cNvGraphicFramePr>
          <p:nvPr/>
        </p:nvGraphicFramePr>
        <p:xfrm>
          <a:off x="6019800" y="1828800"/>
          <a:ext cx="1512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7" name="公式" r:id="rId13" imgW="503133" imgH="236283" progId="Equation.3">
                  <p:embed/>
                </p:oleObj>
              </mc:Choice>
              <mc:Fallback>
                <p:oleObj name="公式" r:id="rId13" imgW="503133" imgH="23628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28800"/>
                        <a:ext cx="1512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5" name="AutoShape 21"/>
          <p:cNvSpPr>
            <a:spLocks/>
          </p:cNvSpPr>
          <p:nvPr/>
        </p:nvSpPr>
        <p:spPr bwMode="auto">
          <a:xfrm>
            <a:off x="5638800" y="22860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304800" y="990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7016" name="Object 8"/>
          <p:cNvGraphicFramePr>
            <a:graphicFrameLocks noChangeAspect="1"/>
          </p:cNvGraphicFramePr>
          <p:nvPr/>
        </p:nvGraphicFramePr>
        <p:xfrm>
          <a:off x="1981200" y="1295400"/>
          <a:ext cx="46402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公式" r:id="rId3" imgW="1798178" imgH="426751" progId="Equation.3">
                  <p:embed/>
                </p:oleObj>
              </mc:Choice>
              <mc:Fallback>
                <p:oleObj name="公式" r:id="rId3" imgW="1798178" imgH="426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46402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7" name="Object 9"/>
          <p:cNvGraphicFramePr>
            <a:graphicFrameLocks noChangeAspect="1"/>
          </p:cNvGraphicFramePr>
          <p:nvPr/>
        </p:nvGraphicFramePr>
        <p:xfrm>
          <a:off x="1905000" y="0"/>
          <a:ext cx="2238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6" name="公式" r:id="rId5" imgW="861237" imgH="403844" progId="Equation.3">
                  <p:embed/>
                </p:oleObj>
              </mc:Choice>
              <mc:Fallback>
                <p:oleObj name="公式" r:id="rId5" imgW="861237" imgH="40384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2238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8" name="AutoShape 10"/>
          <p:cNvSpPr>
            <a:spLocks/>
          </p:cNvSpPr>
          <p:nvPr/>
        </p:nvSpPr>
        <p:spPr bwMode="auto">
          <a:xfrm>
            <a:off x="1371600" y="38100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7019" name="Object 11"/>
          <p:cNvGraphicFramePr>
            <a:graphicFrameLocks noChangeAspect="1"/>
          </p:cNvGraphicFramePr>
          <p:nvPr/>
        </p:nvGraphicFramePr>
        <p:xfrm>
          <a:off x="5105400" y="2438400"/>
          <a:ext cx="1098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" name="公式" r:id="rId7" imgW="418923" imgH="213376" progId="Equation.3">
                  <p:embed/>
                </p:oleObj>
              </mc:Choice>
              <mc:Fallback>
                <p:oleObj name="公式" r:id="rId7" imgW="418923" imgH="2133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1098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46128"/>
              </p:ext>
            </p:extLst>
          </p:nvPr>
        </p:nvGraphicFramePr>
        <p:xfrm>
          <a:off x="7512626" y="2486024"/>
          <a:ext cx="9731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" name="公式" r:id="rId9" imgW="365760" imgH="159926" progId="Equation.3">
                  <p:embed/>
                </p:oleObj>
              </mc:Choice>
              <mc:Fallback>
                <p:oleObj name="公式" r:id="rId9" imgW="365760" imgH="1599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626" y="2486024"/>
                        <a:ext cx="9731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1" name="Object 13"/>
          <p:cNvGraphicFramePr>
            <a:graphicFrameLocks noChangeAspect="1"/>
          </p:cNvGraphicFramePr>
          <p:nvPr/>
        </p:nvGraphicFramePr>
        <p:xfrm>
          <a:off x="2133600" y="4191000"/>
          <a:ext cx="5289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" name="公式" r:id="rId11" imgW="2057613" imgH="426751" progId="Equation.3">
                  <p:embed/>
                </p:oleObj>
              </mc:Choice>
              <mc:Fallback>
                <p:oleObj name="公式" r:id="rId11" imgW="2057613" imgH="426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52895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2" name="Object 14"/>
          <p:cNvGraphicFramePr>
            <a:graphicFrameLocks noChangeAspect="1"/>
          </p:cNvGraphicFramePr>
          <p:nvPr/>
        </p:nvGraphicFramePr>
        <p:xfrm>
          <a:off x="2209800" y="3200400"/>
          <a:ext cx="2368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" name="公式" r:id="rId13" imgW="914400" imgH="403844" progId="Equation.3">
                  <p:embed/>
                </p:oleObj>
              </mc:Choice>
              <mc:Fallback>
                <p:oleObj name="公式" r:id="rId13" imgW="914400" imgH="4038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23685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3" name="AutoShape 15"/>
          <p:cNvSpPr>
            <a:spLocks/>
          </p:cNvSpPr>
          <p:nvPr/>
        </p:nvSpPr>
        <p:spPr bwMode="auto">
          <a:xfrm>
            <a:off x="1524000" y="3657600"/>
            <a:ext cx="533400" cy="1219200"/>
          </a:xfrm>
          <a:prstGeom prst="leftBrace">
            <a:avLst>
              <a:gd name="adj1" fmla="val 190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 flipH="1">
            <a:off x="3886200" y="31242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0" y="5334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427027" name="Object 19"/>
          <p:cNvGraphicFramePr>
            <a:graphicFrameLocks noChangeAspect="1"/>
          </p:cNvGraphicFramePr>
          <p:nvPr/>
        </p:nvGraphicFramePr>
        <p:xfrm>
          <a:off x="2057400" y="5349875"/>
          <a:ext cx="3698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1" name="公式" r:id="rId15" imgW="1257194" imgH="266826" progId="Equation.3">
                  <p:embed/>
                </p:oleObj>
              </mc:Choice>
              <mc:Fallback>
                <p:oleObj name="公式" r:id="rId15" imgW="1257194" imgH="2668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49875"/>
                        <a:ext cx="36988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6248400" y="5410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7029" name="Object 21"/>
          <p:cNvGraphicFramePr>
            <a:graphicFrameLocks noChangeAspect="1"/>
          </p:cNvGraphicFramePr>
          <p:nvPr/>
        </p:nvGraphicFramePr>
        <p:xfrm>
          <a:off x="7315200" y="5334000"/>
          <a:ext cx="1627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2" name="公式" r:id="rId17" imgW="540985" imgH="190469" progId="Equation.3">
                  <p:embed/>
                </p:oleObj>
              </mc:Choice>
              <mc:Fallback>
                <p:oleObj name="公式" r:id="rId17" imgW="540985" imgH="1904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334000"/>
                        <a:ext cx="16271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0" y="2438400"/>
            <a:ext cx="4724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柱侧面有齐次边界条件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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" name="下箭头 1"/>
          <p:cNvSpPr/>
          <p:nvPr/>
        </p:nvSpPr>
        <p:spPr bwMode="auto">
          <a:xfrm rot="10800000">
            <a:off x="7920640" y="2110272"/>
            <a:ext cx="216024" cy="36003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24835" y="129320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轴对称柱函数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9"/>
          <p:cNvGraphicFramePr>
            <a:graphicFrameLocks noChangeAspect="1"/>
          </p:cNvGraphicFramePr>
          <p:nvPr/>
        </p:nvGraphicFramePr>
        <p:xfrm>
          <a:off x="1219200" y="1066800"/>
          <a:ext cx="5289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4" name="公式" r:id="rId3" imgW="2057613" imgH="426751" progId="Equation.3">
                  <p:embed/>
                </p:oleObj>
              </mc:Choice>
              <mc:Fallback>
                <p:oleObj name="公式" r:id="rId3" imgW="2057613" imgH="4267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52895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"/>
          <p:cNvGraphicFramePr>
            <a:graphicFrameLocks noChangeAspect="1"/>
          </p:cNvGraphicFramePr>
          <p:nvPr/>
        </p:nvGraphicFramePr>
        <p:xfrm>
          <a:off x="1295400" y="0"/>
          <a:ext cx="2368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" name="公式" r:id="rId5" imgW="914400" imgH="403844" progId="Equation.3">
                  <p:embed/>
                </p:oleObj>
              </mc:Choice>
              <mc:Fallback>
                <p:oleObj name="公式" r:id="rId5" imgW="914400" imgH="4038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0"/>
                        <a:ext cx="23685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AutoShape 11"/>
          <p:cNvSpPr>
            <a:spLocks/>
          </p:cNvSpPr>
          <p:nvPr/>
        </p:nvSpPr>
        <p:spPr bwMode="auto">
          <a:xfrm>
            <a:off x="609600" y="457200"/>
            <a:ext cx="609600" cy="1219200"/>
          </a:xfrm>
          <a:prstGeom prst="leftBrace">
            <a:avLst>
              <a:gd name="adj1" fmla="val 1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965" name="Line 12"/>
          <p:cNvSpPr>
            <a:spLocks noChangeShapeType="1"/>
          </p:cNvSpPr>
          <p:nvPr/>
        </p:nvSpPr>
        <p:spPr bwMode="auto">
          <a:xfrm flipH="1" flipV="1">
            <a:off x="0" y="2895600"/>
            <a:ext cx="4419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1143000" y="32893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0967" name="Object 16"/>
          <p:cNvGraphicFramePr>
            <a:graphicFrameLocks noChangeAspect="1"/>
          </p:cNvGraphicFramePr>
          <p:nvPr/>
        </p:nvGraphicFramePr>
        <p:xfrm>
          <a:off x="1295400" y="2286000"/>
          <a:ext cx="16271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6" name="公式" r:id="rId7" imgW="540985" imgH="190469" progId="Equation.3">
                  <p:embed/>
                </p:oleObj>
              </mc:Choice>
              <mc:Fallback>
                <p:oleObj name="公式" r:id="rId7" imgW="540985" imgH="1904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6271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/>
          <p:cNvGraphicFramePr>
            <a:graphicFrameLocks noChangeAspect="1"/>
          </p:cNvGraphicFramePr>
          <p:nvPr/>
        </p:nvGraphicFramePr>
        <p:xfrm>
          <a:off x="3352800" y="2868613"/>
          <a:ext cx="45037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公式" r:id="rId9" imgW="1333323" imgH="251554" progId="Equation.3">
                  <p:embed/>
                </p:oleObj>
              </mc:Choice>
              <mc:Fallback>
                <p:oleObj name="公式" r:id="rId9" imgW="1333323" imgH="25155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68613"/>
                        <a:ext cx="45037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66867"/>
              </p:ext>
            </p:extLst>
          </p:nvPr>
        </p:nvGraphicFramePr>
        <p:xfrm>
          <a:off x="3352800" y="3886200"/>
          <a:ext cx="2790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" name="Equation" r:id="rId11" imgW="1074314" imgH="228647" progId="Equation.DSMT4">
                  <p:embed/>
                </p:oleObj>
              </mc:Choice>
              <mc:Fallback>
                <p:oleObj name="Equation" r:id="rId11" imgW="1074314" imgH="22864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27908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51" name="AutoShape 19"/>
          <p:cNvSpPr>
            <a:spLocks/>
          </p:cNvSpPr>
          <p:nvPr/>
        </p:nvSpPr>
        <p:spPr bwMode="auto">
          <a:xfrm>
            <a:off x="2667000" y="3136900"/>
            <a:ext cx="533400" cy="1143000"/>
          </a:xfrm>
          <a:prstGeom prst="leftBrace">
            <a:avLst>
              <a:gd name="adj1" fmla="val 1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80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395365"/>
              </p:ext>
            </p:extLst>
          </p:nvPr>
        </p:nvGraphicFramePr>
        <p:xfrm>
          <a:off x="1143000" y="5383980"/>
          <a:ext cx="3057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9" name="公式" r:id="rId13" imgW="899089" imgH="213376" progId="Equation.3">
                  <p:embed/>
                </p:oleObj>
              </mc:Choice>
              <mc:Fallback>
                <p:oleObj name="公式" r:id="rId13" imgW="899089" imgH="2133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83980"/>
                        <a:ext cx="30575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63314"/>
              </p:ext>
            </p:extLst>
          </p:nvPr>
        </p:nvGraphicFramePr>
        <p:xfrm>
          <a:off x="1828800" y="6030093"/>
          <a:ext cx="59070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0" name="Equation" r:id="rId15" imgW="1752671" imgH="251554" progId="Equation.DSMT4">
                  <p:embed/>
                </p:oleObj>
              </mc:Choice>
              <mc:Fallback>
                <p:oleObj name="Equation" r:id="rId15" imgW="1752671" imgH="25155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30093"/>
                        <a:ext cx="59070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6" name="Object 24"/>
          <p:cNvGraphicFramePr>
            <a:graphicFrameLocks noChangeAspect="1"/>
          </p:cNvGraphicFramePr>
          <p:nvPr/>
        </p:nvGraphicFramePr>
        <p:xfrm>
          <a:off x="609600" y="3898900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1" name="公式" r:id="rId17" imgW="838271" imgH="198104" progId="Equation.3">
                  <p:embed/>
                </p:oleObj>
              </mc:Choice>
              <mc:Fallback>
                <p:oleObj name="公式" r:id="rId17" imgW="838271" imgH="1981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98900"/>
                        <a:ext cx="205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F481D1-9381-4149-9FB2-7B63DD12F064}"/>
                  </a:ext>
                </a:extLst>
              </p:cNvPr>
              <p:cNvSpPr/>
              <p:nvPr/>
            </p:nvSpPr>
            <p:spPr>
              <a:xfrm>
                <a:off x="1043608" y="4581979"/>
                <a:ext cx="60257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en-US" dirty="0"/>
                  <a:t>为贝塞尔函数</a:t>
                </a:r>
                <a:r>
                  <a:rPr lang="en-US" altLang="zh-CN" dirty="0"/>
                  <a:t>J</a:t>
                </a:r>
                <a:r>
                  <a:rPr lang="en-US" altLang="zh-CN" baseline="-25000" dirty="0"/>
                  <a:t>0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个零点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FF481D1-9381-4149-9FB2-7B63DD12F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81979"/>
                <a:ext cx="6025752" cy="584775"/>
              </a:xfrm>
              <a:prstGeom prst="rect">
                <a:avLst/>
              </a:prstGeom>
              <a:blipFill>
                <a:blip r:embed="rId19"/>
                <a:stretch>
                  <a:fillRect t="-17708" r="-262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2" name="AutoShape 1030"/>
          <p:cNvSpPr>
            <a:spLocks noChangeArrowheads="1"/>
          </p:cNvSpPr>
          <p:nvPr/>
        </p:nvSpPr>
        <p:spPr bwMode="auto">
          <a:xfrm>
            <a:off x="609600" y="18161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1987" name="Object 1036"/>
          <p:cNvGraphicFramePr>
            <a:graphicFrameLocks noChangeAspect="1"/>
          </p:cNvGraphicFramePr>
          <p:nvPr/>
        </p:nvGraphicFramePr>
        <p:xfrm>
          <a:off x="762000" y="-39688"/>
          <a:ext cx="6543675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9" name="公式" r:id="rId3" imgW="1943206" imgH="251554" progId="Equation.3">
                  <p:embed/>
                </p:oleObj>
              </mc:Choice>
              <mc:Fallback>
                <p:oleObj name="公式" r:id="rId3" imgW="1943206" imgH="251554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-39688"/>
                        <a:ext cx="6543675" cy="838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04038"/>
              </p:ext>
            </p:extLst>
          </p:nvPr>
        </p:nvGraphicFramePr>
        <p:xfrm>
          <a:off x="1467722" y="3096420"/>
          <a:ext cx="729615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0" name="Equation" r:id="rId5" imgW="2247840" imgH="431640" progId="Equation.DSMT4">
                  <p:embed/>
                </p:oleObj>
              </mc:Choice>
              <mc:Fallback>
                <p:oleObj name="Equation" r:id="rId5" imgW="2247840" imgH="431640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722" y="3096420"/>
                        <a:ext cx="729615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1" name="Object 1039"/>
          <p:cNvGraphicFramePr>
            <a:graphicFrameLocks noChangeAspect="1"/>
          </p:cNvGraphicFramePr>
          <p:nvPr/>
        </p:nvGraphicFramePr>
        <p:xfrm>
          <a:off x="2362200" y="749300"/>
          <a:ext cx="1512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1" name="公式" r:id="rId7" imgW="503133" imgH="236283" progId="Equation.3">
                  <p:embed/>
                </p:oleObj>
              </mc:Choice>
              <mc:Fallback>
                <p:oleObj name="公式" r:id="rId7" imgW="503133" imgH="236283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49300"/>
                        <a:ext cx="1512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2" name="Rectangle 1040"/>
          <p:cNvSpPr>
            <a:spLocks noChangeArrowheads="1"/>
          </p:cNvSpPr>
          <p:nvPr/>
        </p:nvSpPr>
        <p:spPr bwMode="auto">
          <a:xfrm>
            <a:off x="381000" y="9779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429073" name="Object 1041"/>
          <p:cNvGraphicFramePr>
            <a:graphicFrameLocks noChangeAspect="1"/>
          </p:cNvGraphicFramePr>
          <p:nvPr/>
        </p:nvGraphicFramePr>
        <p:xfrm>
          <a:off x="2362200" y="1524000"/>
          <a:ext cx="2549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2" name="公式" r:id="rId9" imgW="746831" imgH="213376" progId="Equation.3">
                  <p:embed/>
                </p:oleObj>
              </mc:Choice>
              <mc:Fallback>
                <p:oleObj name="公式" r:id="rId9" imgW="746831" imgH="213376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0"/>
                        <a:ext cx="25495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4" name="AutoShape 1042"/>
          <p:cNvSpPr>
            <a:spLocks noChangeArrowheads="1"/>
          </p:cNvSpPr>
          <p:nvPr/>
        </p:nvSpPr>
        <p:spPr bwMode="auto">
          <a:xfrm>
            <a:off x="685800" y="29591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9075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922339"/>
              </p:ext>
            </p:extLst>
          </p:nvPr>
        </p:nvGraphicFramePr>
        <p:xfrm>
          <a:off x="1943100" y="2405063"/>
          <a:ext cx="55911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3" name="Equation" r:id="rId11" imgW="1650960" imgH="241200" progId="Equation.DSMT4">
                  <p:embed/>
                </p:oleObj>
              </mc:Choice>
              <mc:Fallback>
                <p:oleObj name="Equation" r:id="rId11" imgW="1650960" imgH="24120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405063"/>
                        <a:ext cx="55911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6" name="Line 1044"/>
          <p:cNvSpPr>
            <a:spLocks noChangeShapeType="1"/>
          </p:cNvSpPr>
          <p:nvPr/>
        </p:nvSpPr>
        <p:spPr bwMode="auto">
          <a:xfrm flipH="1">
            <a:off x="0" y="2438400"/>
            <a:ext cx="4572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9078" name="Object 1046"/>
          <p:cNvGraphicFramePr>
            <a:graphicFrameLocks noChangeAspect="1"/>
          </p:cNvGraphicFramePr>
          <p:nvPr/>
        </p:nvGraphicFramePr>
        <p:xfrm>
          <a:off x="2971800" y="4483100"/>
          <a:ext cx="16938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4" name="公式" r:id="rId13" imgW="571606" imgH="236283" progId="Equation.3">
                  <p:embed/>
                </p:oleObj>
              </mc:Choice>
              <mc:Fallback>
                <p:oleObj name="公式" r:id="rId13" imgW="571606" imgH="236283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83100"/>
                        <a:ext cx="16938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9" name="Rectangle 1047"/>
          <p:cNvSpPr>
            <a:spLocks noChangeArrowheads="1"/>
          </p:cNvSpPr>
          <p:nvPr/>
        </p:nvSpPr>
        <p:spPr bwMode="auto">
          <a:xfrm>
            <a:off x="381000" y="46355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429080" name="AutoShape 1048"/>
          <p:cNvSpPr>
            <a:spLocks noChangeArrowheads="1"/>
          </p:cNvSpPr>
          <p:nvPr/>
        </p:nvSpPr>
        <p:spPr bwMode="auto">
          <a:xfrm>
            <a:off x="1676400" y="57785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9081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179955"/>
              </p:ext>
            </p:extLst>
          </p:nvPr>
        </p:nvGraphicFramePr>
        <p:xfrm>
          <a:off x="2716213" y="5240338"/>
          <a:ext cx="58816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5" name="Equation" r:id="rId15" imgW="1803240" imgH="431640" progId="Equation.DSMT4">
                  <p:embed/>
                </p:oleObj>
              </mc:Choice>
              <mc:Fallback>
                <p:oleObj name="Equation" r:id="rId15" imgW="1803240" imgH="431640" progId="Equation.DSMT4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240338"/>
                        <a:ext cx="588168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Line 1026"/>
          <p:cNvSpPr>
            <a:spLocks noChangeShapeType="1"/>
          </p:cNvSpPr>
          <p:nvPr/>
        </p:nvSpPr>
        <p:spPr bwMode="auto">
          <a:xfrm flipH="1" flipV="1">
            <a:off x="0" y="1219200"/>
            <a:ext cx="63246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94" name="Rectangle 1038"/>
          <p:cNvSpPr>
            <a:spLocks noChangeArrowheads="1"/>
          </p:cNvSpPr>
          <p:nvPr/>
        </p:nvSpPr>
        <p:spPr bwMode="auto">
          <a:xfrm>
            <a:off x="0" y="3048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43012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45541"/>
              </p:ext>
            </p:extLst>
          </p:nvPr>
        </p:nvGraphicFramePr>
        <p:xfrm>
          <a:off x="430213" y="-17463"/>
          <a:ext cx="58816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8" name="Equation" r:id="rId3" imgW="1803240" imgH="431640" progId="Equation.DSMT4">
                  <p:embed/>
                </p:oleObj>
              </mc:Choice>
              <mc:Fallback>
                <p:oleObj name="Equation" r:id="rId3" imgW="1803240" imgH="431640" progId="Equation.DSMT4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-17463"/>
                        <a:ext cx="5881687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7" name="Rectangle 1041"/>
          <p:cNvSpPr>
            <a:spLocks noChangeArrowheads="1"/>
          </p:cNvSpPr>
          <p:nvPr/>
        </p:nvSpPr>
        <p:spPr bwMode="auto">
          <a:xfrm>
            <a:off x="0" y="1219200"/>
            <a:ext cx="175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级数展开</a:t>
            </a:r>
          </a:p>
        </p:txBody>
      </p:sp>
      <p:graphicFrame>
        <p:nvGraphicFramePr>
          <p:cNvPr id="430098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38612"/>
              </p:ext>
            </p:extLst>
          </p:nvPr>
        </p:nvGraphicFramePr>
        <p:xfrm>
          <a:off x="1641475" y="1270000"/>
          <a:ext cx="763111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9" name="Equation" r:id="rId5" imgW="2349360" imgH="634680" progId="Equation.DSMT4">
                  <p:embed/>
                </p:oleObj>
              </mc:Choice>
              <mc:Fallback>
                <p:oleObj name="Equation" r:id="rId5" imgW="2349360" imgH="634680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270000"/>
                        <a:ext cx="7631113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63470"/>
              </p:ext>
            </p:extLst>
          </p:nvPr>
        </p:nvGraphicFramePr>
        <p:xfrm>
          <a:off x="1143000" y="2971800"/>
          <a:ext cx="40846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0" name="Equation" r:id="rId7" imgW="1333323" imgH="342759" progId="Equation.DSMT4">
                  <p:embed/>
                </p:oleObj>
              </mc:Choice>
              <mc:Fallback>
                <p:oleObj name="Equation" r:id="rId7" imgW="1333323" imgH="342759" progId="Equation.DSMT4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4084638" cy="895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2" name="Object 1046"/>
          <p:cNvGraphicFramePr>
            <a:graphicFrameLocks noChangeAspect="1"/>
          </p:cNvGraphicFramePr>
          <p:nvPr/>
        </p:nvGraphicFramePr>
        <p:xfrm>
          <a:off x="136525" y="3886200"/>
          <a:ext cx="90074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1" name="公式" r:id="rId9" imgW="2918425" imgH="419116" progId="Equation.3">
                  <p:embed/>
                </p:oleObj>
              </mc:Choice>
              <mc:Fallback>
                <p:oleObj name="公式" r:id="rId9" imgW="2918425" imgH="419116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3886200"/>
                        <a:ext cx="90074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3" name="Object 1047"/>
          <p:cNvGraphicFramePr>
            <a:graphicFrameLocks noChangeAspect="1"/>
          </p:cNvGraphicFramePr>
          <p:nvPr/>
        </p:nvGraphicFramePr>
        <p:xfrm>
          <a:off x="3048000" y="5181600"/>
          <a:ext cx="27035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2" name="公式" r:id="rId11" imgW="822960" imgH="419116" progId="Equation.3">
                  <p:embed/>
                </p:oleObj>
              </mc:Choice>
              <mc:Fallback>
                <p:oleObj name="公式" r:id="rId11" imgW="822960" imgH="419116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70351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 flipH="1">
            <a:off x="3886200" y="19812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255625" y="3656860"/>
            <a:ext cx="450776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01596"/>
              </p:ext>
            </p:extLst>
          </p:nvPr>
        </p:nvGraphicFramePr>
        <p:xfrm>
          <a:off x="481013" y="-25400"/>
          <a:ext cx="76327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6" name="Equation" r:id="rId3" imgW="2349360" imgH="634680" progId="Equation.DSMT4">
                  <p:embed/>
                </p:oleObj>
              </mc:Choice>
              <mc:Fallback>
                <p:oleObj name="Equation" r:id="rId3" imgW="2349360" imgH="634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-25400"/>
                        <a:ext cx="76327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0"/>
          <p:cNvGraphicFramePr>
            <a:graphicFrameLocks noChangeAspect="1"/>
          </p:cNvGraphicFramePr>
          <p:nvPr/>
        </p:nvGraphicFramePr>
        <p:xfrm>
          <a:off x="457200" y="2133600"/>
          <a:ext cx="57356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7" name="公式" r:id="rId5" imgW="1760326" imgH="419116" progId="Equation.3">
                  <p:embed/>
                </p:oleObj>
              </mc:Choice>
              <mc:Fallback>
                <p:oleObj name="公式" r:id="rId5" imgW="1760326" imgH="4191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57356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64103"/>
              </p:ext>
            </p:extLst>
          </p:nvPr>
        </p:nvGraphicFramePr>
        <p:xfrm>
          <a:off x="887413" y="3228975"/>
          <a:ext cx="82613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8" name="Equation" r:id="rId7" imgW="2539800" imgH="533160" progId="Equation.DSMT4">
                  <p:embed/>
                </p:oleObj>
              </mc:Choice>
              <mc:Fallback>
                <p:oleObj name="Equation" r:id="rId7" imgW="253980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228975"/>
                        <a:ext cx="82613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98559"/>
              </p:ext>
            </p:extLst>
          </p:nvPr>
        </p:nvGraphicFramePr>
        <p:xfrm>
          <a:off x="1927225" y="4757738"/>
          <a:ext cx="475615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" name="Equation" r:id="rId9" imgW="1460160" imgH="609480" progId="Equation.DSMT4">
                  <p:embed/>
                </p:oleObj>
              </mc:Choice>
              <mc:Fallback>
                <p:oleObj name="Equation" r:id="rId9" imgW="1460160" imgH="609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757738"/>
                        <a:ext cx="4756150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8195" name="Text Box 2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342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§11.1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三类柱函数</a:t>
            </a:r>
          </a:p>
        </p:txBody>
      </p:sp>
      <p:sp>
        <p:nvSpPr>
          <p:cNvPr id="400387" name="Line 3"/>
          <p:cNvSpPr>
            <a:spLocks noChangeShapeType="1"/>
          </p:cNvSpPr>
          <p:nvPr/>
        </p:nvSpPr>
        <p:spPr bwMode="auto">
          <a:xfrm flipH="1">
            <a:off x="3352800" y="3124200"/>
            <a:ext cx="5791200" cy="76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6" name="Rectangle 12"/>
          <p:cNvSpPr>
            <a:spLocks noChangeArrowheads="1"/>
          </p:cNvSpPr>
          <p:nvPr/>
        </p:nvSpPr>
        <p:spPr bwMode="auto">
          <a:xfrm>
            <a:off x="0" y="914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（一）、三类柱函数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0" y="3140075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第二类柱函数</a:t>
            </a: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0" y="1600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第一类柱函数</a:t>
            </a:r>
          </a:p>
        </p:txBody>
      </p:sp>
      <p:sp>
        <p:nvSpPr>
          <p:cNvPr id="400399" name="Rectangle 15"/>
          <p:cNvSpPr>
            <a:spLocks noChangeArrowheads="1"/>
          </p:cNvSpPr>
          <p:nvPr/>
        </p:nvSpPr>
        <p:spPr bwMode="auto">
          <a:xfrm>
            <a:off x="0" y="5486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第三类柱函数</a:t>
            </a:r>
          </a:p>
        </p:txBody>
      </p:sp>
      <p:graphicFrame>
        <p:nvGraphicFramePr>
          <p:cNvPr id="400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33562"/>
              </p:ext>
            </p:extLst>
          </p:nvPr>
        </p:nvGraphicFramePr>
        <p:xfrm>
          <a:off x="2660650" y="1295400"/>
          <a:ext cx="6483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4" imgW="2331933" imgH="419116" progId="Equation.DSMT4">
                  <p:embed/>
                </p:oleObj>
              </mc:Choice>
              <mc:Fallback>
                <p:oleObj name="Equation" r:id="rId4" imgW="2331933" imgH="41911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295400"/>
                        <a:ext cx="64833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1" name="Rectangle 17"/>
          <p:cNvSpPr>
            <a:spLocks noChangeArrowheads="1"/>
          </p:cNvSpPr>
          <p:nvPr/>
        </p:nvSpPr>
        <p:spPr bwMode="auto">
          <a:xfrm>
            <a:off x="4038600" y="2514600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阶贝塞尔函数</a:t>
            </a:r>
          </a:p>
        </p:txBody>
      </p:sp>
      <p:graphicFrame>
        <p:nvGraphicFramePr>
          <p:cNvPr id="400402" name="Object 18"/>
          <p:cNvGraphicFramePr>
            <a:graphicFrameLocks noChangeAspect="1"/>
          </p:cNvGraphicFramePr>
          <p:nvPr/>
        </p:nvGraphicFramePr>
        <p:xfrm>
          <a:off x="2743200" y="3140075"/>
          <a:ext cx="53340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公式" r:id="rId6" imgW="1851766" imgH="380937" progId="Equation.3">
                  <p:embed/>
                </p:oleObj>
              </mc:Choice>
              <mc:Fallback>
                <p:oleObj name="公式" r:id="rId6" imgW="1851766" imgH="38093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40075"/>
                        <a:ext cx="53340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3" name="Rectangle 19"/>
          <p:cNvSpPr>
            <a:spLocks noChangeArrowheads="1"/>
          </p:cNvSpPr>
          <p:nvPr/>
        </p:nvSpPr>
        <p:spPr bwMode="auto">
          <a:xfrm>
            <a:off x="2406378" y="4395568"/>
            <a:ext cx="5670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为阶诺伊曼函数，有时也用</a:t>
            </a:r>
          </a:p>
        </p:txBody>
      </p:sp>
      <p:sp>
        <p:nvSpPr>
          <p:cNvPr id="400404" name="Line 20"/>
          <p:cNvSpPr>
            <a:spLocks noChangeShapeType="1"/>
          </p:cNvSpPr>
          <p:nvPr/>
        </p:nvSpPr>
        <p:spPr bwMode="auto">
          <a:xfrm flipH="1">
            <a:off x="3276600" y="4968875"/>
            <a:ext cx="5867400" cy="7620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405" name="Object 21"/>
          <p:cNvGraphicFramePr>
            <a:graphicFrameLocks noChangeAspect="1"/>
          </p:cNvGraphicFramePr>
          <p:nvPr/>
        </p:nvGraphicFramePr>
        <p:xfrm>
          <a:off x="2667000" y="5181600"/>
          <a:ext cx="431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公式" r:id="rId8" imgW="1493662" imgH="228647" progId="Equation.3">
                  <p:embed/>
                </p:oleObj>
              </mc:Choice>
              <mc:Fallback>
                <p:oleObj name="公式" r:id="rId8" imgW="1493662" imgH="2286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4318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6" name="Object 22"/>
          <p:cNvGraphicFramePr>
            <a:graphicFrameLocks noChangeAspect="1"/>
          </p:cNvGraphicFramePr>
          <p:nvPr/>
        </p:nvGraphicFramePr>
        <p:xfrm>
          <a:off x="2590800" y="6138863"/>
          <a:ext cx="43910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公式" r:id="rId10" imgW="1523858" imgH="228647" progId="Equation.3">
                  <p:embed/>
                </p:oleObj>
              </mc:Choice>
              <mc:Fallback>
                <p:oleObj name="公式" r:id="rId10" imgW="1523858" imgH="2286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138863"/>
                        <a:ext cx="43910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7" name="Rectangle 23"/>
          <p:cNvSpPr>
            <a:spLocks noChangeArrowheads="1"/>
          </p:cNvSpPr>
          <p:nvPr/>
        </p:nvSpPr>
        <p:spPr bwMode="auto">
          <a:xfrm>
            <a:off x="7467600" y="5057775"/>
            <a:ext cx="1676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为第一种和第二种汉克尔函数</a:t>
            </a:r>
          </a:p>
        </p:txBody>
      </p:sp>
      <p:sp>
        <p:nvSpPr>
          <p:cNvPr id="400409" name="AutoShape 25"/>
          <p:cNvSpPr>
            <a:spLocks/>
          </p:cNvSpPr>
          <p:nvPr/>
        </p:nvSpPr>
        <p:spPr bwMode="auto">
          <a:xfrm>
            <a:off x="2209800" y="54864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D42ABF1-843C-4BC4-8209-199B85173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5676"/>
              </p:ext>
            </p:extLst>
          </p:nvPr>
        </p:nvGraphicFramePr>
        <p:xfrm>
          <a:off x="7133731" y="4316413"/>
          <a:ext cx="1172069" cy="67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12" imgW="507960" imgH="291960" progId="Equation.DSMT4">
                  <p:embed/>
                </p:oleObj>
              </mc:Choice>
              <mc:Fallback>
                <p:oleObj name="Equation" r:id="rId12" imgW="507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33731" y="4316413"/>
                        <a:ext cx="1172069" cy="67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39330"/>
              </p:ext>
            </p:extLst>
          </p:nvPr>
        </p:nvGraphicFramePr>
        <p:xfrm>
          <a:off x="646113" y="1963738"/>
          <a:ext cx="57419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0" name="Equation" r:id="rId3" imgW="1765080" imgH="431640" progId="Equation.DSMT4">
                  <p:embed/>
                </p:oleObj>
              </mc:Choice>
              <mc:Fallback>
                <p:oleObj name="Equation" r:id="rId3" imgW="17650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963738"/>
                        <a:ext cx="574198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1" name="Line 3"/>
          <p:cNvSpPr>
            <a:spLocks noChangeShapeType="1"/>
          </p:cNvSpPr>
          <p:nvPr/>
        </p:nvSpPr>
        <p:spPr bwMode="auto">
          <a:xfrm flipH="1" flipV="1">
            <a:off x="0" y="1828800"/>
            <a:ext cx="6172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298450" y="4038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32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61515"/>
              </p:ext>
            </p:extLst>
          </p:nvPr>
        </p:nvGraphicFramePr>
        <p:xfrm>
          <a:off x="931863" y="-42863"/>
          <a:ext cx="546417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1" name="Equation" r:id="rId5" imgW="1676160" imgH="609480" progId="Equation.DSMT4">
                  <p:embed/>
                </p:oleObj>
              </mc:Choice>
              <mc:Fallback>
                <p:oleObj name="Equation" r:id="rId5" imgW="1676160" imgH="609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-42863"/>
                        <a:ext cx="546417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10592"/>
              </p:ext>
            </p:extLst>
          </p:nvPr>
        </p:nvGraphicFramePr>
        <p:xfrm>
          <a:off x="1030917" y="2996952"/>
          <a:ext cx="61087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2" name="Equation" r:id="rId7" imgW="1879560" imgH="812520" progId="Equation.DSMT4">
                  <p:embed/>
                </p:oleObj>
              </mc:Choice>
              <mc:Fallback>
                <p:oleObj name="Equation" r:id="rId7" imgW="1879560" imgH="812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17" y="2996952"/>
                        <a:ext cx="61087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Line 2"/>
          <p:cNvSpPr>
            <a:spLocks noChangeShapeType="1"/>
          </p:cNvSpPr>
          <p:nvPr/>
        </p:nvSpPr>
        <p:spPr bwMode="auto">
          <a:xfrm flipH="1">
            <a:off x="2895600" y="34290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3048000" y="1219200"/>
          <a:ext cx="1293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6" name="公式" r:id="rId3" imgW="426578" imgH="159926" progId="Equation.3">
                  <p:embed/>
                </p:oleObj>
              </mc:Choice>
              <mc:Fallback>
                <p:oleObj name="公式" r:id="rId3" imgW="426578" imgH="159926" progId="Equation.3">
                  <p:embed/>
                  <p:pic>
                    <p:nvPicPr>
                      <p:cNvPr id="425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12938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3124200" y="2133600"/>
          <a:ext cx="1585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7" name="公式" r:id="rId5" imgW="533329" imgH="266826" progId="Equation.3">
                  <p:embed/>
                </p:oleObj>
              </mc:Choice>
              <mc:Fallback>
                <p:oleObj name="公式" r:id="rId5" imgW="533329" imgH="266826" progId="Equation.3">
                  <p:embed/>
                  <p:pic>
                    <p:nvPicPr>
                      <p:cNvPr id="425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585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0" y="0"/>
            <a:ext cx="9190038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例：柱内稳定温度分布问题，设半径为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高为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h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的圆柱体，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下底和侧面保持温度为零，上底温度分布为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u=u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baseline="-25000">
                <a:latin typeface="Book Antiqua" panose="02040602050305030304" pitchFamily="18" charset="0"/>
                <a:ea typeface="楷体_GB2312" pitchFamily="49" charset="-122"/>
              </a:rPr>
              <a:t>。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847725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847725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2133600" y="3733800"/>
          <a:ext cx="3548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8" name="公式" r:id="rId7" imgW="1204031" imgH="190469" progId="Equation.3">
                  <p:embed/>
                </p:oleObj>
              </mc:Choice>
              <mc:Fallback>
                <p:oleObj name="公式" r:id="rId7" imgW="1204031" imgH="190469" progId="Equation.3">
                  <p:embed/>
                  <p:pic>
                    <p:nvPicPr>
                      <p:cNvPr id="425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548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304800" y="3581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 rot="5400000">
            <a:off x="7158038" y="347663"/>
            <a:ext cx="457200" cy="2171700"/>
          </a:xfrm>
          <a:prstGeom prst="can">
            <a:avLst>
              <a:gd name="adj" fmla="val 118750"/>
            </a:avLst>
          </a:prstGeom>
          <a:solidFill>
            <a:srgbClr val="000000"/>
          </a:solidFill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26001" name="Object 17"/>
          <p:cNvGraphicFramePr>
            <a:graphicFrameLocks noChangeAspect="1"/>
          </p:cNvGraphicFramePr>
          <p:nvPr/>
        </p:nvGraphicFramePr>
        <p:xfrm>
          <a:off x="6019800" y="2590800"/>
          <a:ext cx="16938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9" name="公式" r:id="rId9" imgW="571606" imgH="236283" progId="Equation.3">
                  <p:embed/>
                </p:oleObj>
              </mc:Choice>
              <mc:Fallback>
                <p:oleObj name="公式" r:id="rId9" imgW="571606" imgH="236283" progId="Equation.3">
                  <p:embed/>
                  <p:pic>
                    <p:nvPicPr>
                      <p:cNvPr id="426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16938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1066800" y="4267200"/>
            <a:ext cx="4657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代入极坐标系中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426003" name="Object 19"/>
          <p:cNvGraphicFramePr>
            <a:graphicFrameLocks noChangeAspect="1"/>
          </p:cNvGraphicFramePr>
          <p:nvPr/>
        </p:nvGraphicFramePr>
        <p:xfrm>
          <a:off x="2057400" y="5029200"/>
          <a:ext cx="43799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0" name="公式" r:id="rId11" imgW="1699083" imgH="426751" progId="Equation.3">
                  <p:embed/>
                </p:oleObj>
              </mc:Choice>
              <mc:Fallback>
                <p:oleObj name="公式" r:id="rId11" imgW="1699083" imgH="426751" progId="Equation.3">
                  <p:embed/>
                  <p:pic>
                    <p:nvPicPr>
                      <p:cNvPr id="426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43799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4" name="Object 20"/>
          <p:cNvGraphicFramePr>
            <a:graphicFrameLocks noChangeAspect="1"/>
          </p:cNvGraphicFramePr>
          <p:nvPr/>
        </p:nvGraphicFramePr>
        <p:xfrm>
          <a:off x="6019800" y="1828800"/>
          <a:ext cx="1512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1" name="公式" r:id="rId13" imgW="503133" imgH="236283" progId="Equation.3">
                  <p:embed/>
                </p:oleObj>
              </mc:Choice>
              <mc:Fallback>
                <p:oleObj name="公式" r:id="rId13" imgW="503133" imgH="236283" progId="Equation.3">
                  <p:embed/>
                  <p:pic>
                    <p:nvPicPr>
                      <p:cNvPr id="426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28800"/>
                        <a:ext cx="1512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5" name="AutoShape 21"/>
          <p:cNvSpPr>
            <a:spLocks/>
          </p:cNvSpPr>
          <p:nvPr/>
        </p:nvSpPr>
        <p:spPr bwMode="auto">
          <a:xfrm>
            <a:off x="5638800" y="22860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98515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203BD0EF-EB7E-482F-A5C3-CE11CDC4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188640"/>
            <a:ext cx="2303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写出通解：</a:t>
            </a:r>
          </a:p>
        </p:txBody>
      </p:sp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id="{220D0F05-4D88-40C9-A684-E39B0EA25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33395"/>
              </p:ext>
            </p:extLst>
          </p:nvPr>
        </p:nvGraphicFramePr>
        <p:xfrm>
          <a:off x="611560" y="739510"/>
          <a:ext cx="30575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公式" r:id="rId3" imgW="899089" imgH="213376" progId="Equation.3">
                  <p:embed/>
                </p:oleObj>
              </mc:Choice>
              <mc:Fallback>
                <p:oleObj name="公式" r:id="rId3" imgW="899089" imgH="213376" progId="Equation.3">
                  <p:embed/>
                  <p:pic>
                    <p:nvPicPr>
                      <p:cNvPr id="428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39510"/>
                        <a:ext cx="30575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>
            <a:extLst>
              <a:ext uri="{FF2B5EF4-FFF2-40B4-BE49-F238E27FC236}">
                <a16:creationId xmlns:a16="http://schemas.microsoft.com/office/drawing/2014/main" id="{74110D59-5658-447A-A0A6-AFE586D37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67435"/>
              </p:ext>
            </p:extLst>
          </p:nvPr>
        </p:nvGraphicFramePr>
        <p:xfrm>
          <a:off x="1297360" y="1385623"/>
          <a:ext cx="59070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name="Equation" r:id="rId5" imgW="1752671" imgH="251554" progId="Equation.DSMT4">
                  <p:embed/>
                </p:oleObj>
              </mc:Choice>
              <mc:Fallback>
                <p:oleObj name="Equation" r:id="rId5" imgW="1752671" imgH="251554" progId="Equation.DSMT4">
                  <p:embed/>
                  <p:pic>
                    <p:nvPicPr>
                      <p:cNvPr id="4280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360" y="1385623"/>
                        <a:ext cx="59070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>
            <a:extLst>
              <a:ext uri="{FF2B5EF4-FFF2-40B4-BE49-F238E27FC236}">
                <a16:creationId xmlns:a16="http://schemas.microsoft.com/office/drawing/2014/main" id="{105E137E-0978-409E-8B78-65D0E32B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492896"/>
            <a:ext cx="3021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带入边界条件：</a:t>
            </a:r>
          </a:p>
        </p:txBody>
      </p:sp>
      <p:graphicFrame>
        <p:nvGraphicFramePr>
          <p:cNvPr id="6" name="Object 1049">
            <a:extLst>
              <a:ext uri="{FF2B5EF4-FFF2-40B4-BE49-F238E27FC236}">
                <a16:creationId xmlns:a16="http://schemas.microsoft.com/office/drawing/2014/main" id="{9748D7F1-6D98-4F7A-8767-9FD7A5015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66390"/>
              </p:ext>
            </p:extLst>
          </p:nvPr>
        </p:nvGraphicFramePr>
        <p:xfrm>
          <a:off x="827584" y="3034219"/>
          <a:ext cx="588168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Equation" r:id="rId7" imgW="1803240" imgH="431640" progId="Equation.DSMT4">
                  <p:embed/>
                </p:oleObj>
              </mc:Choice>
              <mc:Fallback>
                <p:oleObj name="Equation" r:id="rId7" imgW="1803240" imgH="431640" progId="Equation.DSMT4">
                  <p:embed/>
                  <p:pic>
                    <p:nvPicPr>
                      <p:cNvPr id="429081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34219"/>
                        <a:ext cx="588168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>
            <a:extLst>
              <a:ext uri="{FF2B5EF4-FFF2-40B4-BE49-F238E27FC236}">
                <a16:creationId xmlns:a16="http://schemas.microsoft.com/office/drawing/2014/main" id="{73F986D3-13F1-4EEA-8BB1-68B89C8A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1" y="4365104"/>
            <a:ext cx="409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求解广义傅里叶级数：</a:t>
            </a:r>
          </a:p>
        </p:txBody>
      </p:sp>
      <p:graphicFrame>
        <p:nvGraphicFramePr>
          <p:cNvPr id="8" name="Object 1042">
            <a:extLst>
              <a:ext uri="{FF2B5EF4-FFF2-40B4-BE49-F238E27FC236}">
                <a16:creationId xmlns:a16="http://schemas.microsoft.com/office/drawing/2014/main" id="{A4D12D1F-5D0B-42FF-8E9E-7842D6F34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51819"/>
              </p:ext>
            </p:extLst>
          </p:nvPr>
        </p:nvGraphicFramePr>
        <p:xfrm>
          <a:off x="499644" y="4897412"/>
          <a:ext cx="763111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9" name="Equation" r:id="rId9" imgW="2349360" imgH="634680" progId="Equation.DSMT4">
                  <p:embed/>
                </p:oleObj>
              </mc:Choice>
              <mc:Fallback>
                <p:oleObj name="Equation" r:id="rId9" imgW="2349360" imgH="634680" progId="Equation.DSMT4">
                  <p:embed/>
                  <p:pic>
                    <p:nvPicPr>
                      <p:cNvPr id="430098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44" y="4897412"/>
                        <a:ext cx="7631113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B75EF5A-FE53-4D09-9824-D32D7A796788}"/>
              </a:ext>
            </a:extLst>
          </p:cNvPr>
          <p:cNvSpPr txBox="1"/>
          <p:nvPr/>
        </p:nvSpPr>
        <p:spPr>
          <a:xfrm>
            <a:off x="7452320" y="83671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13368-A88A-433D-AB23-95C3530351A9}"/>
              </a:ext>
            </a:extLst>
          </p:cNvPr>
          <p:cNvSpPr txBox="1"/>
          <p:nvPr/>
        </p:nvSpPr>
        <p:spPr>
          <a:xfrm>
            <a:off x="7518689" y="313661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8D847E-63FC-4284-B326-BA02D6684026}"/>
              </a:ext>
            </a:extLst>
          </p:cNvPr>
          <p:cNvSpPr txBox="1"/>
          <p:nvPr/>
        </p:nvSpPr>
        <p:spPr>
          <a:xfrm>
            <a:off x="7518688" y="5144124"/>
            <a:ext cx="158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难点！</a:t>
            </a:r>
          </a:p>
        </p:txBody>
      </p:sp>
    </p:spTree>
    <p:extLst>
      <p:ext uri="{BB962C8B-B14F-4D97-AF65-F5344CB8AC3E}">
        <p14:creationId xmlns:p14="http://schemas.microsoft.com/office/powerpoint/2010/main" val="1923056491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4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3156" name="Rectangle 1028"/>
          <p:cNvSpPr>
            <a:spLocks noChangeArrowheads="1"/>
          </p:cNvSpPr>
          <p:nvPr/>
        </p:nvSpPr>
        <p:spPr bwMode="auto">
          <a:xfrm>
            <a:off x="685800" y="1524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上面讨论柱坐标系下，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柱侧面有齐次边界条件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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6084" name="Text Box 1033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133600" y="2286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11.4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虚宗量贝塞尔方程</a:t>
            </a:r>
          </a:p>
        </p:txBody>
      </p:sp>
      <p:sp>
        <p:nvSpPr>
          <p:cNvPr id="433162" name="Rectangle 1034"/>
          <p:cNvSpPr>
            <a:spLocks noChangeArrowheads="1"/>
          </p:cNvSpPr>
          <p:nvPr/>
        </p:nvSpPr>
        <p:spPr bwMode="auto">
          <a:xfrm>
            <a:off x="533400" y="914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（一）、本征值问题</a:t>
            </a:r>
          </a:p>
        </p:txBody>
      </p:sp>
      <p:sp>
        <p:nvSpPr>
          <p:cNvPr id="433168" name="Rectangle 1040"/>
          <p:cNvSpPr>
            <a:spLocks noChangeArrowheads="1"/>
          </p:cNvSpPr>
          <p:nvPr/>
        </p:nvSpPr>
        <p:spPr bwMode="auto">
          <a:xfrm>
            <a:off x="0" y="4343400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但在柱上、下底有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齐次边界条件时，只有没意义的解</a:t>
            </a:r>
          </a:p>
        </p:txBody>
      </p:sp>
      <p:graphicFrame>
        <p:nvGraphicFramePr>
          <p:cNvPr id="433169" name="Object 1041"/>
          <p:cNvGraphicFramePr>
            <a:graphicFrameLocks noChangeAspect="1"/>
          </p:cNvGraphicFramePr>
          <p:nvPr/>
        </p:nvGraphicFramePr>
        <p:xfrm>
          <a:off x="1219200" y="2209800"/>
          <a:ext cx="2238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公式" r:id="rId4" imgW="861237" imgH="403844" progId="Equation.3">
                  <p:embed/>
                </p:oleObj>
              </mc:Choice>
              <mc:Fallback>
                <p:oleObj name="公式" r:id="rId4" imgW="861237" imgH="403844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2238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0" name="Object 1042"/>
          <p:cNvGraphicFramePr>
            <a:graphicFrameLocks noChangeAspect="1"/>
          </p:cNvGraphicFramePr>
          <p:nvPr/>
        </p:nvGraphicFramePr>
        <p:xfrm>
          <a:off x="1219200" y="3352800"/>
          <a:ext cx="45037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name="公式" r:id="rId6" imgW="1333323" imgH="251554" progId="Equation.3">
                  <p:embed/>
                </p:oleObj>
              </mc:Choice>
              <mc:Fallback>
                <p:oleObj name="公式" r:id="rId6" imgW="1333323" imgH="251554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45037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1" name="Object 1043"/>
          <p:cNvGraphicFramePr>
            <a:graphicFrameLocks noChangeAspect="1"/>
          </p:cNvGraphicFramePr>
          <p:nvPr/>
        </p:nvGraphicFramePr>
        <p:xfrm>
          <a:off x="1600200" y="5105400"/>
          <a:ext cx="15287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name="公式" r:id="rId8" imgW="441889" imgH="213376" progId="Equation.3">
                  <p:embed/>
                </p:oleObj>
              </mc:Choice>
              <mc:Fallback>
                <p:oleObj name="公式" r:id="rId8" imgW="441889" imgH="213376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15287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72" name="Rectangle 1044"/>
          <p:cNvSpPr>
            <a:spLocks noChangeArrowheads="1"/>
          </p:cNvSpPr>
          <p:nvPr/>
        </p:nvSpPr>
        <p:spPr bwMode="auto">
          <a:xfrm>
            <a:off x="457200" y="60198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故，在柱上、下底有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齐次边界条件时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&lt;0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178" name="Object 2"/>
          <p:cNvGraphicFramePr>
            <a:graphicFrameLocks noChangeAspect="1"/>
          </p:cNvGraphicFramePr>
          <p:nvPr/>
        </p:nvGraphicFramePr>
        <p:xfrm>
          <a:off x="914400" y="1066800"/>
          <a:ext cx="5419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" name="公式" r:id="rId3" imgW="2103120" imgH="426751" progId="Equation.3">
                  <p:embed/>
                </p:oleObj>
              </mc:Choice>
              <mc:Fallback>
                <p:oleObj name="公式" r:id="rId3" imgW="2103120" imgH="426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4197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990600" y="2286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有虚宗量贝塞尔方程</a:t>
            </a: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1828800" y="2590800"/>
          <a:ext cx="13319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" name="公式" r:id="rId5" imgW="503133" imgH="213376" progId="Equation.3">
                  <p:embed/>
                </p:oleObj>
              </mc:Choice>
              <mc:Fallback>
                <p:oleObj name="公式" r:id="rId5" imgW="503133" imgH="2133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13319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Rectangle 6"/>
          <p:cNvSpPr>
            <a:spLocks noChangeArrowheads="1"/>
          </p:cNvSpPr>
          <p:nvPr/>
        </p:nvSpPr>
        <p:spPr bwMode="auto">
          <a:xfrm>
            <a:off x="457200" y="2590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34183" name="Object 7"/>
          <p:cNvGraphicFramePr>
            <a:graphicFrameLocks noChangeAspect="1"/>
          </p:cNvGraphicFramePr>
          <p:nvPr/>
        </p:nvGraphicFramePr>
        <p:xfrm>
          <a:off x="5257800" y="2590800"/>
          <a:ext cx="1447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公式" r:id="rId7" imgW="418923" imgH="152290" progId="Equation.3">
                  <p:embed/>
                </p:oleObj>
              </mc:Choice>
              <mc:Fallback>
                <p:oleObj name="公式" r:id="rId7" imgW="418923" imgH="1522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90800"/>
                        <a:ext cx="1447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4" name="Line 8"/>
          <p:cNvSpPr>
            <a:spLocks noChangeShapeType="1"/>
          </p:cNvSpPr>
          <p:nvPr/>
        </p:nvSpPr>
        <p:spPr bwMode="auto">
          <a:xfrm flipH="1">
            <a:off x="3886200" y="20574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4343400" y="2590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434186" name="AutoShape 10"/>
          <p:cNvSpPr>
            <a:spLocks noChangeArrowheads="1"/>
          </p:cNvSpPr>
          <p:nvPr/>
        </p:nvSpPr>
        <p:spPr bwMode="auto">
          <a:xfrm>
            <a:off x="304800" y="35814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34187" name="Object 11"/>
          <p:cNvGraphicFramePr>
            <a:graphicFrameLocks noChangeAspect="1"/>
          </p:cNvGraphicFramePr>
          <p:nvPr/>
        </p:nvGraphicFramePr>
        <p:xfrm>
          <a:off x="1733550" y="3381375"/>
          <a:ext cx="49990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name="公式" r:id="rId9" imgW="1943206" imgH="403844" progId="Equation.3">
                  <p:embed/>
                </p:oleObj>
              </mc:Choice>
              <mc:Fallback>
                <p:oleObj name="公式" r:id="rId9" imgW="1943206" imgH="4038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381375"/>
                        <a:ext cx="49990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8" name="Rectangle 12"/>
          <p:cNvSpPr>
            <a:spLocks noChangeArrowheads="1"/>
          </p:cNvSpPr>
          <p:nvPr/>
        </p:nvSpPr>
        <p:spPr bwMode="auto">
          <a:xfrm>
            <a:off x="1268413" y="4724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为虚宗量贝塞尔方程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Line 3"/>
          <p:cNvSpPr>
            <a:spLocks noChangeShapeType="1"/>
          </p:cNvSpPr>
          <p:nvPr/>
        </p:nvSpPr>
        <p:spPr bwMode="auto">
          <a:xfrm flipH="1">
            <a:off x="4876800" y="1219200"/>
            <a:ext cx="4267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2667000" y="1295400"/>
          <a:ext cx="14382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6" name="公式" r:id="rId3" imgW="480166" imgH="190469" progId="Equation.3">
                  <p:embed/>
                </p:oleObj>
              </mc:Choice>
              <mc:Fallback>
                <p:oleObj name="公式" r:id="rId3" imgW="480166" imgH="1904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95400"/>
                        <a:ext cx="14382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1649413" y="13906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令</a:t>
            </a:r>
            <a:endParaRPr lang="zh-CN" altLang="en-US" sz="2800" b="1" i="1" baseline="-2500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35209" name="AutoShape 9"/>
          <p:cNvSpPr>
            <a:spLocks noChangeArrowheads="1"/>
          </p:cNvSpPr>
          <p:nvPr/>
        </p:nvSpPr>
        <p:spPr bwMode="auto">
          <a:xfrm>
            <a:off x="381000" y="23622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1295400" y="1981200"/>
          <a:ext cx="49641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" name="公式" r:id="rId5" imgW="1927895" imgH="426751" progId="Equation.3">
                  <p:embed/>
                </p:oleObj>
              </mc:Choice>
              <mc:Fallback>
                <p:oleObj name="公式" r:id="rId5" imgW="1927895" imgH="426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49641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7086600" y="1981200"/>
            <a:ext cx="175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阶贝塞尔方程</a:t>
            </a:r>
          </a:p>
        </p:txBody>
      </p:sp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228600" y="3048000"/>
          <a:ext cx="85264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" name="公式" r:id="rId7" imgW="2972013" imgH="419116" progId="Equation.3">
                  <p:embed/>
                </p:oleObj>
              </mc:Choice>
              <mc:Fallback>
                <p:oleObj name="公式" r:id="rId7" imgW="2972013" imgH="4191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85264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3"/>
          <p:cNvGraphicFramePr>
            <a:graphicFrameLocks noChangeAspect="1"/>
          </p:cNvGraphicFramePr>
          <p:nvPr/>
        </p:nvGraphicFramePr>
        <p:xfrm>
          <a:off x="1676400" y="0"/>
          <a:ext cx="49990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9" name="公式" r:id="rId9" imgW="1943206" imgH="403844" progId="Equation.3">
                  <p:embed/>
                </p:oleObj>
              </mc:Choice>
              <mc:Fallback>
                <p:oleObj name="公式" r:id="rId9" imgW="1943206" imgH="40384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0"/>
                        <a:ext cx="49990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4" name="Rectangle 14"/>
          <p:cNvSpPr>
            <a:spLocks noChangeArrowheads="1"/>
          </p:cNvSpPr>
          <p:nvPr/>
        </p:nvSpPr>
        <p:spPr bwMode="auto">
          <a:xfrm>
            <a:off x="0" y="4219575"/>
            <a:ext cx="1752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阶虚宗量贝塞尔函数为实数</a:t>
            </a:r>
          </a:p>
        </p:txBody>
      </p:sp>
      <p:graphicFrame>
        <p:nvGraphicFramePr>
          <p:cNvPr id="435215" name="Object 15"/>
          <p:cNvGraphicFramePr>
            <a:graphicFrameLocks noChangeAspect="1"/>
          </p:cNvGraphicFramePr>
          <p:nvPr/>
        </p:nvGraphicFramePr>
        <p:xfrm>
          <a:off x="1768475" y="4495800"/>
          <a:ext cx="73755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0" name="公式" r:id="rId11" imgW="2750855" imgH="419116" progId="Equation.3">
                  <p:embed/>
                </p:oleObj>
              </mc:Choice>
              <mc:Fallback>
                <p:oleObj name="公式" r:id="rId11" imgW="2750855" imgH="41911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495800"/>
                        <a:ext cx="737552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6" name="Line 16"/>
          <p:cNvSpPr>
            <a:spLocks noChangeShapeType="1"/>
          </p:cNvSpPr>
          <p:nvPr/>
        </p:nvSpPr>
        <p:spPr bwMode="auto">
          <a:xfrm flipH="1">
            <a:off x="5715000" y="4419600"/>
            <a:ext cx="342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Line 13318"/>
          <p:cNvSpPr>
            <a:spLocks noChangeShapeType="1"/>
          </p:cNvSpPr>
          <p:nvPr/>
        </p:nvSpPr>
        <p:spPr bwMode="auto">
          <a:xfrm flipH="1">
            <a:off x="6705600" y="1600200"/>
            <a:ext cx="2438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13326"/>
          <p:cNvSpPr>
            <a:spLocks noChangeArrowheads="1"/>
          </p:cNvSpPr>
          <p:nvPr/>
        </p:nvSpPr>
        <p:spPr bwMode="auto">
          <a:xfrm>
            <a:off x="0" y="228600"/>
            <a:ext cx="1752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阶虚宗量贝塞尔函数为实数</a:t>
            </a:r>
          </a:p>
        </p:txBody>
      </p:sp>
      <p:graphicFrame>
        <p:nvGraphicFramePr>
          <p:cNvPr id="49156" name="Object 13327"/>
          <p:cNvGraphicFramePr>
            <a:graphicFrameLocks noChangeAspect="1"/>
          </p:cNvGraphicFramePr>
          <p:nvPr/>
        </p:nvGraphicFramePr>
        <p:xfrm>
          <a:off x="1981200" y="0"/>
          <a:ext cx="58674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" name="公式" r:id="rId3" imgW="2042302" imgH="419116" progId="Equation.3">
                  <p:embed/>
                </p:oleObj>
              </mc:Choice>
              <mc:Fallback>
                <p:oleObj name="公式" r:id="rId3" imgW="2042302" imgH="419116" progId="Equation.3">
                  <p:embed/>
                  <p:pic>
                    <p:nvPicPr>
                      <p:cNvPr id="0" name="Object 1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58674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0" name="Line 13328"/>
          <p:cNvSpPr>
            <a:spLocks noChangeShapeType="1"/>
          </p:cNvSpPr>
          <p:nvPr/>
        </p:nvSpPr>
        <p:spPr bwMode="auto">
          <a:xfrm flipH="1">
            <a:off x="5715000" y="5029200"/>
            <a:ext cx="342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6241" name="Object 13329"/>
          <p:cNvGraphicFramePr>
            <a:graphicFrameLocks noChangeAspect="1"/>
          </p:cNvGraphicFramePr>
          <p:nvPr/>
        </p:nvGraphicFramePr>
        <p:xfrm>
          <a:off x="3124200" y="1600200"/>
          <a:ext cx="40925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" name="公式" r:id="rId5" imgW="1417533" imgH="419116" progId="Equation.3">
                  <p:embed/>
                </p:oleObj>
              </mc:Choice>
              <mc:Fallback>
                <p:oleObj name="公式" r:id="rId5" imgW="1417533" imgH="419116" progId="Equation.3">
                  <p:embed/>
                  <p:pic>
                    <p:nvPicPr>
                      <p:cNvPr id="0" name="Object 13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40925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2" name="Rectangle 13330"/>
          <p:cNvSpPr>
            <a:spLocks noChangeArrowheads="1"/>
          </p:cNvSpPr>
          <p:nvPr/>
        </p:nvSpPr>
        <p:spPr bwMode="auto">
          <a:xfrm>
            <a:off x="0" y="3124200"/>
            <a:ext cx="193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对于整数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</a:p>
        </p:txBody>
      </p:sp>
      <p:graphicFrame>
        <p:nvGraphicFramePr>
          <p:cNvPr id="436243" name="Object 13331"/>
          <p:cNvGraphicFramePr>
            <a:graphicFrameLocks noChangeAspect="1"/>
          </p:cNvGraphicFramePr>
          <p:nvPr/>
        </p:nvGraphicFramePr>
        <p:xfrm>
          <a:off x="2362200" y="3048000"/>
          <a:ext cx="2644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2" name="公式" r:id="rId7" imgW="914400" imgH="213376" progId="Equation.3">
                  <p:embed/>
                </p:oleObj>
              </mc:Choice>
              <mc:Fallback>
                <p:oleObj name="公式" r:id="rId7" imgW="914400" imgH="213376" progId="Equation.3">
                  <p:embed/>
                  <p:pic>
                    <p:nvPicPr>
                      <p:cNvPr id="0" name="Object 13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644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4" name="Rectangle 13332"/>
          <p:cNvSpPr>
            <a:spLocks noChangeArrowheads="1"/>
          </p:cNvSpPr>
          <p:nvPr/>
        </p:nvSpPr>
        <p:spPr bwMode="auto">
          <a:xfrm>
            <a:off x="0" y="4038600"/>
            <a:ext cx="448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寻找另一线性无关解，定义</a:t>
            </a:r>
          </a:p>
        </p:txBody>
      </p:sp>
      <p:graphicFrame>
        <p:nvGraphicFramePr>
          <p:cNvPr id="436245" name="Object 13333"/>
          <p:cNvGraphicFramePr>
            <a:graphicFrameLocks noChangeAspect="1"/>
          </p:cNvGraphicFramePr>
          <p:nvPr/>
        </p:nvGraphicFramePr>
        <p:xfrm>
          <a:off x="990600" y="4953000"/>
          <a:ext cx="44211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3" name="公式" r:id="rId9" imgW="1531514" imgH="380937" progId="Equation.3">
                  <p:embed/>
                </p:oleObj>
              </mc:Choice>
              <mc:Fallback>
                <p:oleObj name="公式" r:id="rId9" imgW="1531514" imgH="380937" progId="Equation.3">
                  <p:embed/>
                  <p:pic>
                    <p:nvPicPr>
                      <p:cNvPr id="0" name="Object 13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44211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6" name="Rectangle 13334"/>
          <p:cNvSpPr>
            <a:spLocks noChangeArrowheads="1"/>
          </p:cNvSpPr>
          <p:nvPr/>
        </p:nvSpPr>
        <p:spPr bwMode="auto">
          <a:xfrm>
            <a:off x="5943600" y="5257800"/>
            <a:ext cx="2300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称为虚宗量汉克尔函数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Line 2"/>
          <p:cNvSpPr>
            <a:spLocks noChangeShapeType="1"/>
          </p:cNvSpPr>
          <p:nvPr/>
        </p:nvSpPr>
        <p:spPr bwMode="auto">
          <a:xfrm flipH="1">
            <a:off x="5181600" y="1371600"/>
            <a:ext cx="39624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79" name="Object 10"/>
          <p:cNvGraphicFramePr>
            <a:graphicFrameLocks noChangeAspect="1"/>
          </p:cNvGraphicFramePr>
          <p:nvPr/>
        </p:nvGraphicFramePr>
        <p:xfrm>
          <a:off x="2819400" y="0"/>
          <a:ext cx="44211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公式" r:id="rId3" imgW="1531514" imgH="380937" progId="Equation.3">
                  <p:embed/>
                </p:oleObj>
              </mc:Choice>
              <mc:Fallback>
                <p:oleObj name="公式" r:id="rId3" imgW="1531514" imgH="38093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44211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11"/>
          <p:cNvSpPr>
            <a:spLocks noChangeArrowheads="1"/>
          </p:cNvSpPr>
          <p:nvPr/>
        </p:nvSpPr>
        <p:spPr bwMode="auto">
          <a:xfrm>
            <a:off x="228600" y="0"/>
            <a:ext cx="2300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称为虚宗量汉克尔函数</a:t>
            </a:r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304800" y="1524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当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=m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时</a:t>
            </a:r>
          </a:p>
        </p:txBody>
      </p:sp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2514600" y="1600200"/>
          <a:ext cx="3370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公式" r:id="rId5" imgW="1165754" imgH="266826" progId="Equation.3">
                  <p:embed/>
                </p:oleObj>
              </mc:Choice>
              <mc:Fallback>
                <p:oleObj name="公式" r:id="rId5" imgW="1165754" imgH="2668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370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2" name="Object 14"/>
          <p:cNvGraphicFramePr>
            <a:graphicFrameLocks noChangeAspect="1"/>
          </p:cNvGraphicFramePr>
          <p:nvPr/>
        </p:nvGraphicFramePr>
        <p:xfrm>
          <a:off x="3733800" y="2514600"/>
          <a:ext cx="39512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公式" r:id="rId7" imgW="1371600" imgH="380937" progId="Equation.3">
                  <p:embed/>
                </p:oleObj>
              </mc:Choice>
              <mc:Fallback>
                <p:oleObj name="公式" r:id="rId7" imgW="1371600" imgH="3809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39512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/>
        </p:nvGraphicFramePr>
        <p:xfrm>
          <a:off x="3733800" y="3886200"/>
          <a:ext cx="46402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公式" r:id="rId9" imgW="1607643" imgH="380937" progId="Equation.3">
                  <p:embed/>
                </p:oleObj>
              </mc:Choice>
              <mc:Fallback>
                <p:oleObj name="公式" r:id="rId9" imgW="1607643" imgH="3809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86200"/>
                        <a:ext cx="4640263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4" name="Rectangle 16"/>
          <p:cNvSpPr>
            <a:spLocks noChangeArrowheads="1"/>
          </p:cNvSpPr>
          <p:nvPr/>
        </p:nvSpPr>
        <p:spPr bwMode="auto">
          <a:xfrm>
            <a:off x="0" y="5257800"/>
            <a:ext cx="252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可计算出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(x)</a:t>
            </a:r>
          </a:p>
        </p:txBody>
      </p:sp>
      <p:graphicFrame>
        <p:nvGraphicFramePr>
          <p:cNvPr id="437265" name="Object 17"/>
          <p:cNvGraphicFramePr>
            <a:graphicFrameLocks noChangeAspect="1"/>
          </p:cNvGraphicFramePr>
          <p:nvPr/>
        </p:nvGraphicFramePr>
        <p:xfrm>
          <a:off x="3048000" y="5410200"/>
          <a:ext cx="2460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公式" r:id="rId11" imgW="845926" imgH="213376" progId="Equation.3">
                  <p:embed/>
                </p:oleObj>
              </mc:Choice>
              <mc:Fallback>
                <p:oleObj name="公式" r:id="rId11" imgW="845926" imgH="2133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2460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Line 3"/>
          <p:cNvSpPr>
            <a:spLocks noChangeShapeType="1"/>
          </p:cNvSpPr>
          <p:nvPr/>
        </p:nvSpPr>
        <p:spPr bwMode="auto">
          <a:xfrm flipH="1">
            <a:off x="5715000" y="2743200"/>
            <a:ext cx="34290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1905000" y="0"/>
          <a:ext cx="44211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5" name="公式" r:id="rId3" imgW="1531514" imgH="380937" progId="Equation.3">
                  <p:embed/>
                </p:oleObj>
              </mc:Choice>
              <mc:Fallback>
                <p:oleObj name="公式" r:id="rId3" imgW="1531514" imgH="3809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44211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600200" y="1447800"/>
          <a:ext cx="583723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6" name="公式" r:id="rId5" imgW="2026991" imgH="380937" progId="Equation.3">
                  <p:embed/>
                </p:oleObj>
              </mc:Choice>
              <mc:Fallback>
                <p:oleObj name="公式" r:id="rId5" imgW="2026991" imgH="38093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83723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0" y="2667000"/>
            <a:ext cx="318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x=0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(x)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的奇点</a:t>
            </a:r>
          </a:p>
        </p:txBody>
      </p:sp>
      <p:graphicFrame>
        <p:nvGraphicFramePr>
          <p:cNvPr id="438284" name="Object 12"/>
          <p:cNvGraphicFramePr>
            <a:graphicFrameLocks noChangeAspect="1"/>
          </p:cNvGraphicFramePr>
          <p:nvPr/>
        </p:nvGraphicFramePr>
        <p:xfrm>
          <a:off x="3429000" y="3200400"/>
          <a:ext cx="2790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7" name="公式" r:id="rId7" imgW="960333" imgH="266826" progId="Equation.3">
                  <p:embed/>
                </p:oleObj>
              </mc:Choice>
              <mc:Fallback>
                <p:oleObj name="公式" r:id="rId7" imgW="960333" imgH="2668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790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5" name="Object 13"/>
          <p:cNvGraphicFramePr>
            <a:graphicFrameLocks noChangeAspect="1"/>
          </p:cNvGraphicFramePr>
          <p:nvPr/>
        </p:nvGraphicFramePr>
        <p:xfrm>
          <a:off x="2209800" y="4191000"/>
          <a:ext cx="1595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8" name="公式" r:id="rId9" imgW="540985" imgH="213376" progId="Equation.3">
                  <p:embed/>
                </p:oleObj>
              </mc:Choice>
              <mc:Fallback>
                <p:oleObj name="公式" r:id="rId9" imgW="540985" imgH="2133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1595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685800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而</a:t>
            </a:r>
          </a:p>
        </p:txBody>
      </p:sp>
      <p:graphicFrame>
        <p:nvGraphicFramePr>
          <p:cNvPr id="438287" name="Object 15"/>
          <p:cNvGraphicFramePr>
            <a:graphicFrameLocks noChangeAspect="1"/>
          </p:cNvGraphicFramePr>
          <p:nvPr/>
        </p:nvGraphicFramePr>
        <p:xfrm>
          <a:off x="5113338" y="4191000"/>
          <a:ext cx="3735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9" name="公式" r:id="rId11" imgW="1295471" imgH="213376" progId="Equation.3">
                  <p:embed/>
                </p:oleObj>
              </mc:Choice>
              <mc:Fallback>
                <p:oleObj name="公式" r:id="rId11" imgW="1295471" imgH="2133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191000"/>
                        <a:ext cx="37353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322685" y="4905631"/>
            <a:ext cx="2667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故虚宗量贝塞尔方程解为</a:t>
            </a:r>
          </a:p>
        </p:txBody>
      </p:sp>
      <p:graphicFrame>
        <p:nvGraphicFramePr>
          <p:cNvPr id="438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844228"/>
              </p:ext>
            </p:extLst>
          </p:nvPr>
        </p:nvGraphicFramePr>
        <p:xfrm>
          <a:off x="3635896" y="4938867"/>
          <a:ext cx="4530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0" name="公式" r:id="rId13" imgW="1569791" imgH="213376" progId="Equation.3">
                  <p:embed/>
                </p:oleObj>
              </mc:Choice>
              <mc:Fallback>
                <p:oleObj name="公式" r:id="rId13" imgW="1569791" imgH="2133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938867"/>
                        <a:ext cx="4530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55477" y="5733256"/>
            <a:ext cx="266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自然边界条件：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x=0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有限</a:t>
            </a: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82408"/>
              </p:ext>
            </p:extLst>
          </p:nvPr>
        </p:nvGraphicFramePr>
        <p:xfrm>
          <a:off x="3660215" y="5881687"/>
          <a:ext cx="2520950" cy="59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1" name="Equation" r:id="rId15" imgW="1371600" imgH="291960" progId="Equation.DSMT4">
                  <p:embed/>
                </p:oleObj>
              </mc:Choice>
              <mc:Fallback>
                <p:oleObj name="Equation" r:id="rId15" imgW="1371600" imgH="291960" progId="Equation.DSMT4">
                  <p:embed/>
                  <p:pic>
                    <p:nvPicPr>
                      <p:cNvPr id="4382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215" y="5881687"/>
                        <a:ext cx="2520950" cy="59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0" y="0"/>
            <a:ext cx="8494713" cy="9461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实际问题中，在柱上、下底有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齐次边界条件，柱侧面有非齐次边界条件时，会出现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虚宗量贝塞尔函数</a:t>
            </a:r>
          </a:p>
        </p:txBody>
      </p:sp>
      <p:sp>
        <p:nvSpPr>
          <p:cNvPr id="439299" name="Line 3"/>
          <p:cNvSpPr>
            <a:spLocks noChangeShapeType="1"/>
          </p:cNvSpPr>
          <p:nvPr/>
        </p:nvSpPr>
        <p:spPr bwMode="auto">
          <a:xfrm flipH="1">
            <a:off x="3352800" y="44958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/>
        </p:nvGraphicFramePr>
        <p:xfrm>
          <a:off x="2438400" y="2286000"/>
          <a:ext cx="12938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" name="公式" r:id="rId3" imgW="426578" imgH="159926" progId="Equation.3">
                  <p:embed/>
                </p:oleObj>
              </mc:Choice>
              <mc:Fallback>
                <p:oleObj name="公式" r:id="rId3" imgW="426578" imgH="1599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12938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497138" y="2895600"/>
          <a:ext cx="1774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" name="公式" r:id="rId5" imgW="594573" imgH="266826" progId="Equation.3">
                  <p:embed/>
                </p:oleObj>
              </mc:Choice>
              <mc:Fallback>
                <p:oleObj name="公式" r:id="rId5" imgW="594573" imgH="2668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895600"/>
                        <a:ext cx="1774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2" name="Object 6"/>
          <p:cNvGraphicFramePr>
            <a:graphicFrameLocks noChangeAspect="1"/>
          </p:cNvGraphicFramePr>
          <p:nvPr/>
        </p:nvGraphicFramePr>
        <p:xfrm>
          <a:off x="2598738" y="3657600"/>
          <a:ext cx="15128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7" name="公式" r:id="rId7" imgW="503133" imgH="236283" progId="Equation.3">
                  <p:embed/>
                </p:oleObj>
              </mc:Choice>
              <mc:Fallback>
                <p:oleObj name="公式" r:id="rId7" imgW="503133" imgH="2362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3657600"/>
                        <a:ext cx="15128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3" name="AutoShape 7"/>
          <p:cNvSpPr>
            <a:spLocks/>
          </p:cNvSpPr>
          <p:nvPr/>
        </p:nvSpPr>
        <p:spPr bwMode="auto">
          <a:xfrm>
            <a:off x="2143125" y="3276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0" y="990600"/>
            <a:ext cx="9190038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例：柱内稳定温度分布问题，设半径为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高为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h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的圆柱体，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上底和下底保持温度为零，侧面温度分布为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u=u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baseline="-25000">
                <a:latin typeface="Book Antiqua" panose="0204060205030503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38125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38125" y="3276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439307" name="Object 11"/>
          <p:cNvGraphicFramePr>
            <a:graphicFrameLocks noChangeAspect="1"/>
          </p:cNvGraphicFramePr>
          <p:nvPr/>
        </p:nvGraphicFramePr>
        <p:xfrm>
          <a:off x="1371600" y="4724400"/>
          <a:ext cx="3548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8" name="公式" r:id="rId9" imgW="1204031" imgH="190469" progId="Equation.3">
                  <p:embed/>
                </p:oleObj>
              </mc:Choice>
              <mc:Fallback>
                <p:oleObj name="公式" r:id="rId9" imgW="1204031" imgH="1904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3548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304800" y="464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439309" name="AutoShape 13"/>
          <p:cNvSpPr>
            <a:spLocks noChangeArrowheads="1"/>
          </p:cNvSpPr>
          <p:nvPr/>
        </p:nvSpPr>
        <p:spPr bwMode="auto">
          <a:xfrm rot="5400000">
            <a:off x="6505575" y="1428750"/>
            <a:ext cx="457200" cy="2171700"/>
          </a:xfrm>
          <a:prstGeom prst="can">
            <a:avLst>
              <a:gd name="adj" fmla="val 118750"/>
            </a:avLst>
          </a:prstGeom>
          <a:solidFill>
            <a:srgbClr val="FF66FF"/>
          </a:solidFill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39310" name="Object 14"/>
          <p:cNvGraphicFramePr>
            <a:graphicFrameLocks noChangeAspect="1"/>
          </p:cNvGraphicFramePr>
          <p:nvPr/>
        </p:nvGraphicFramePr>
        <p:xfrm>
          <a:off x="4800600" y="3581400"/>
          <a:ext cx="1512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9" name="公式" r:id="rId11" imgW="503133" imgH="236283" progId="Equation.3">
                  <p:embed/>
                </p:oleObj>
              </mc:Choice>
              <mc:Fallback>
                <p:oleObj name="公式" r:id="rId11" imgW="503133" imgH="2362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1512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457200" y="5638800"/>
            <a:ext cx="312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代入极坐标系中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Laplace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方程</a:t>
            </a:r>
          </a:p>
        </p:txBody>
      </p:sp>
      <p:graphicFrame>
        <p:nvGraphicFramePr>
          <p:cNvPr id="439312" name="Object 16"/>
          <p:cNvGraphicFramePr>
            <a:graphicFrameLocks noChangeAspect="1"/>
          </p:cNvGraphicFramePr>
          <p:nvPr/>
        </p:nvGraphicFramePr>
        <p:xfrm>
          <a:off x="3810000" y="5486400"/>
          <a:ext cx="43799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0" name="公式" r:id="rId13" imgW="1699083" imgH="426751" progId="Equation.3">
                  <p:embed/>
                </p:oleObj>
              </mc:Choice>
              <mc:Fallback>
                <p:oleObj name="公式" r:id="rId13" imgW="1699083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86400"/>
                        <a:ext cx="43799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89D82FF-6078-4548-95AC-9524E89A4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28700"/>
              </p:ext>
            </p:extLst>
          </p:nvPr>
        </p:nvGraphicFramePr>
        <p:xfrm>
          <a:off x="1115616" y="1484784"/>
          <a:ext cx="4464496" cy="100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3" imgW="2831760" imgH="596880" progId="Equation.DSMT4">
                  <p:embed/>
                </p:oleObj>
              </mc:Choice>
              <mc:Fallback>
                <p:oleObj name="Equation" r:id="rId3" imgW="2831760" imgH="59688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4464496" cy="1007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35BC6D-3DBF-4C4C-A93E-C2C6C6F8E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06723"/>
              </p:ext>
            </p:extLst>
          </p:nvPr>
        </p:nvGraphicFramePr>
        <p:xfrm>
          <a:off x="899592" y="3789040"/>
          <a:ext cx="4824536" cy="72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5" imgW="1955520" imgH="291960" progId="Equation.DSMT4">
                  <p:embed/>
                </p:oleObj>
              </mc:Choice>
              <mc:Fallback>
                <p:oleObj name="Equation" r:id="rId5" imgW="1955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3789040"/>
                        <a:ext cx="4824536" cy="72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679475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Line 2"/>
          <p:cNvSpPr>
            <a:spLocks noChangeShapeType="1"/>
          </p:cNvSpPr>
          <p:nvPr/>
        </p:nvSpPr>
        <p:spPr bwMode="auto">
          <a:xfrm flipH="1">
            <a:off x="5029200" y="1828800"/>
            <a:ext cx="4114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5" name="AutoShape 3"/>
          <p:cNvSpPr>
            <a:spLocks noChangeArrowheads="1"/>
          </p:cNvSpPr>
          <p:nvPr/>
        </p:nvSpPr>
        <p:spPr bwMode="auto">
          <a:xfrm>
            <a:off x="304800" y="762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2209800" y="3581400"/>
          <a:ext cx="3471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5" name="公式" r:id="rId3" imgW="1340978" imgH="426751" progId="Equation.3">
                  <p:embed/>
                </p:oleObj>
              </mc:Choice>
              <mc:Fallback>
                <p:oleObj name="公式" r:id="rId3" imgW="1340978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3471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1889125" y="0"/>
          <a:ext cx="22717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6" name="公式" r:id="rId5" imgW="876123" imgH="403844" progId="Equation.3">
                  <p:embed/>
                </p:oleObj>
              </mc:Choice>
              <mc:Fallback>
                <p:oleObj name="公式" r:id="rId5" imgW="876123" imgH="40384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0"/>
                        <a:ext cx="22717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8" name="AutoShape 6"/>
          <p:cNvSpPr>
            <a:spLocks/>
          </p:cNvSpPr>
          <p:nvPr/>
        </p:nvSpPr>
        <p:spPr bwMode="auto">
          <a:xfrm>
            <a:off x="1371600" y="381000"/>
            <a:ext cx="533400" cy="1219200"/>
          </a:xfrm>
          <a:prstGeom prst="leftBrace">
            <a:avLst>
              <a:gd name="adj1" fmla="val 190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0" y="2362200"/>
          <a:ext cx="1098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7" name="公式" r:id="rId7" imgW="418923" imgH="213376" progId="Equation.3">
                  <p:embed/>
                </p:oleObj>
              </mc:Choice>
              <mc:Fallback>
                <p:oleObj name="公式" r:id="rId7" imgW="418923" imgH="2133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10985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4" name="Line 12"/>
          <p:cNvSpPr>
            <a:spLocks noChangeShapeType="1"/>
          </p:cNvSpPr>
          <p:nvPr/>
        </p:nvSpPr>
        <p:spPr bwMode="auto">
          <a:xfrm flipH="1">
            <a:off x="3886200" y="33528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358775" y="4800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</a:t>
            </a:r>
          </a:p>
        </p:txBody>
      </p:sp>
      <p:graphicFrame>
        <p:nvGraphicFramePr>
          <p:cNvPr id="443410" name="Object 18"/>
          <p:cNvGraphicFramePr>
            <a:graphicFrameLocks noChangeAspect="1"/>
          </p:cNvGraphicFramePr>
          <p:nvPr/>
        </p:nvGraphicFramePr>
        <p:xfrm>
          <a:off x="2057400" y="1219200"/>
          <a:ext cx="1427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8" name="公式" r:id="rId9" imgW="540985" imgH="190469" progId="Equation.3">
                  <p:embed/>
                </p:oleObj>
              </mc:Choice>
              <mc:Fallback>
                <p:oleObj name="公式" r:id="rId9" imgW="540985" imgH="1904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1427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1" name="Object 19"/>
          <p:cNvGraphicFramePr>
            <a:graphicFrameLocks noChangeAspect="1"/>
          </p:cNvGraphicFramePr>
          <p:nvPr/>
        </p:nvGraphicFramePr>
        <p:xfrm>
          <a:off x="4114800" y="1219200"/>
          <a:ext cx="1427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9" name="公式" r:id="rId11" imgW="540985" imgH="190469" progId="Equation.3">
                  <p:embed/>
                </p:oleObj>
              </mc:Choice>
              <mc:Fallback>
                <p:oleObj name="公式" r:id="rId11" imgW="540985" imgH="1904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1427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2" name="Object 20"/>
          <p:cNvGraphicFramePr>
            <a:graphicFrameLocks noChangeAspect="1"/>
          </p:cNvGraphicFramePr>
          <p:nvPr/>
        </p:nvGraphicFramePr>
        <p:xfrm>
          <a:off x="1066800" y="2133600"/>
          <a:ext cx="13303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0" name="公式" r:id="rId13" imgW="503133" imgH="403844" progId="Equation.3">
                  <p:embed/>
                </p:oleObj>
              </mc:Choice>
              <mc:Fallback>
                <p:oleObj name="公式" r:id="rId13" imgW="503133" imgH="40384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13303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3" name="Object 21"/>
          <p:cNvGraphicFramePr>
            <a:graphicFrameLocks noChangeAspect="1"/>
          </p:cNvGraphicFramePr>
          <p:nvPr/>
        </p:nvGraphicFramePr>
        <p:xfrm>
          <a:off x="4240213" y="2133600"/>
          <a:ext cx="4903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1" name="公式" r:id="rId15" imgW="1904929" imgH="380937" progId="Equation.3">
                  <p:embed/>
                </p:oleObj>
              </mc:Choice>
              <mc:Fallback>
                <p:oleObj name="公式" r:id="rId15" imgW="1904929" imgH="3809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133600"/>
                        <a:ext cx="4903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4" name="Object 22"/>
          <p:cNvGraphicFramePr>
            <a:graphicFrameLocks noChangeAspect="1"/>
          </p:cNvGraphicFramePr>
          <p:nvPr/>
        </p:nvGraphicFramePr>
        <p:xfrm>
          <a:off x="2286000" y="2438400"/>
          <a:ext cx="774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2" name="公式" r:id="rId17" imgW="289631" imgH="228647" progId="Equation.3">
                  <p:embed/>
                </p:oleObj>
              </mc:Choice>
              <mc:Fallback>
                <p:oleObj name="公式" r:id="rId17" imgW="289631" imgH="2286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774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15" name="Object 23"/>
          <p:cNvGraphicFramePr>
            <a:graphicFrameLocks noChangeAspect="1"/>
          </p:cNvGraphicFramePr>
          <p:nvPr/>
        </p:nvGraphicFramePr>
        <p:xfrm>
          <a:off x="3348038" y="4724400"/>
          <a:ext cx="36337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3" name="公式" r:id="rId19" imgW="1409877" imgH="426751" progId="Equation.3">
                  <p:embed/>
                </p:oleObj>
              </mc:Choice>
              <mc:Fallback>
                <p:oleObj name="公式" r:id="rId19" imgW="1409877" imgH="42675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24400"/>
                        <a:ext cx="36337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1" name="Line 5"/>
          <p:cNvSpPr>
            <a:spLocks noChangeShapeType="1"/>
          </p:cNvSpPr>
          <p:nvPr/>
        </p:nvSpPr>
        <p:spPr bwMode="auto">
          <a:xfrm flipH="1">
            <a:off x="3886200" y="22860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2" name="AutoShape 6"/>
          <p:cNvSpPr>
            <a:spLocks noChangeArrowheads="1"/>
          </p:cNvSpPr>
          <p:nvPr/>
        </p:nvSpPr>
        <p:spPr bwMode="auto">
          <a:xfrm>
            <a:off x="609600" y="1465263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4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22995"/>
              </p:ext>
            </p:extLst>
          </p:nvPr>
        </p:nvGraphicFramePr>
        <p:xfrm>
          <a:off x="3541626" y="3524009"/>
          <a:ext cx="2822748" cy="51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9" name="Equation" r:id="rId3" imgW="1549080" imgH="291960" progId="Equation.DSMT4">
                  <p:embed/>
                </p:oleObj>
              </mc:Choice>
              <mc:Fallback>
                <p:oleObj name="Equation" r:id="rId3" imgW="154908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626" y="3524009"/>
                        <a:ext cx="2822748" cy="518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6" name="AutoShape 10"/>
          <p:cNvSpPr>
            <a:spLocks/>
          </p:cNvSpPr>
          <p:nvPr/>
        </p:nvSpPr>
        <p:spPr bwMode="auto">
          <a:xfrm>
            <a:off x="2895600" y="2836863"/>
            <a:ext cx="533400" cy="1143000"/>
          </a:xfrm>
          <a:prstGeom prst="leftBrace">
            <a:avLst>
              <a:gd name="adj1" fmla="val 17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4427" name="Object 11"/>
          <p:cNvGraphicFramePr>
            <a:graphicFrameLocks noChangeAspect="1"/>
          </p:cNvGraphicFramePr>
          <p:nvPr/>
        </p:nvGraphicFramePr>
        <p:xfrm>
          <a:off x="1371600" y="4360863"/>
          <a:ext cx="30575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0" name="公式" r:id="rId5" imgW="899089" imgH="213376" progId="Equation.3">
                  <p:embed/>
                </p:oleObj>
              </mc:Choice>
              <mc:Fallback>
                <p:oleObj name="公式" r:id="rId5" imgW="899089" imgH="2133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60863"/>
                        <a:ext cx="30575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95882"/>
              </p:ext>
            </p:extLst>
          </p:nvPr>
        </p:nvGraphicFramePr>
        <p:xfrm>
          <a:off x="2076327" y="5003568"/>
          <a:ext cx="3643436" cy="115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1" name="Equation" r:id="rId7" imgW="1726920" imgH="571320" progId="Equation.DSMT4">
                  <p:embed/>
                </p:oleObj>
              </mc:Choice>
              <mc:Fallback>
                <p:oleObj name="Equation" r:id="rId7" imgW="1726920" imgH="571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327" y="5003568"/>
                        <a:ext cx="3643436" cy="1152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/>
        </p:nvGraphicFramePr>
        <p:xfrm>
          <a:off x="838200" y="3598863"/>
          <a:ext cx="2057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2" name="公式" r:id="rId9" imgW="838271" imgH="198104" progId="Equation.3">
                  <p:embed/>
                </p:oleObj>
              </mc:Choice>
              <mc:Fallback>
                <p:oleObj name="公式" r:id="rId9" imgW="838271" imgH="1981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98863"/>
                        <a:ext cx="2057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14"/>
          <p:cNvGraphicFramePr>
            <a:graphicFrameLocks noChangeAspect="1"/>
          </p:cNvGraphicFramePr>
          <p:nvPr/>
        </p:nvGraphicFramePr>
        <p:xfrm>
          <a:off x="995363" y="0"/>
          <a:ext cx="36337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3" name="公式" r:id="rId11" imgW="1409877" imgH="426751" progId="Equation.3">
                  <p:embed/>
                </p:oleObj>
              </mc:Choice>
              <mc:Fallback>
                <p:oleObj name="公式" r:id="rId11" imgW="1409877" imgH="426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0"/>
                        <a:ext cx="36337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1" name="Rectangle 15"/>
          <p:cNvSpPr>
            <a:spLocks noChangeArrowheads="1"/>
          </p:cNvSpPr>
          <p:nvPr/>
        </p:nvSpPr>
        <p:spPr bwMode="auto">
          <a:xfrm>
            <a:off x="5105400" y="152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44432" name="Object 16"/>
          <p:cNvGraphicFramePr>
            <a:graphicFrameLocks noChangeAspect="1"/>
          </p:cNvGraphicFramePr>
          <p:nvPr/>
        </p:nvGraphicFramePr>
        <p:xfrm>
          <a:off x="6629400" y="0"/>
          <a:ext cx="17573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" name="公式" r:id="rId13" imgW="518018" imgH="228647" progId="Equation.3">
                  <p:embed/>
                </p:oleObj>
              </mc:Choice>
              <mc:Fallback>
                <p:oleObj name="公式" r:id="rId13" imgW="518018" imgH="2286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0"/>
                        <a:ext cx="17573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3" name="Object 17"/>
          <p:cNvGraphicFramePr>
            <a:graphicFrameLocks noChangeAspect="1"/>
          </p:cNvGraphicFramePr>
          <p:nvPr/>
        </p:nvGraphicFramePr>
        <p:xfrm>
          <a:off x="1676400" y="1236663"/>
          <a:ext cx="38925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" name="公式" r:id="rId15" imgW="1508973" imgH="403844" progId="Equation.3">
                  <p:embed/>
                </p:oleObj>
              </mc:Choice>
              <mc:Fallback>
                <p:oleObj name="公式" r:id="rId15" imgW="1508973" imgH="40384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36663"/>
                        <a:ext cx="38925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6248400" y="1236663"/>
            <a:ext cx="243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为零阶虚宗量贝塞尔函数</a:t>
            </a:r>
          </a:p>
        </p:txBody>
      </p:sp>
      <p:graphicFrame>
        <p:nvGraphicFramePr>
          <p:cNvPr id="444435" name="Object 19"/>
          <p:cNvGraphicFramePr>
            <a:graphicFrameLocks noChangeAspect="1"/>
          </p:cNvGraphicFramePr>
          <p:nvPr/>
        </p:nvGraphicFramePr>
        <p:xfrm>
          <a:off x="3581400" y="2455863"/>
          <a:ext cx="233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6" name="公式" r:id="rId17" imgW="899089" imgH="380937" progId="Equation.3">
                  <p:embed/>
                </p:oleObj>
              </mc:Choice>
              <mc:Fallback>
                <p:oleObj name="公式" r:id="rId17" imgW="899089" imgH="38093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55863"/>
                        <a:ext cx="2336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6" name="Object 20"/>
          <p:cNvGraphicFramePr>
            <a:graphicFrameLocks noChangeAspect="1"/>
          </p:cNvGraphicFramePr>
          <p:nvPr/>
        </p:nvGraphicFramePr>
        <p:xfrm>
          <a:off x="6705600" y="3141663"/>
          <a:ext cx="2205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7" name="公式" r:id="rId19" imgW="845926" imgH="190469" progId="Equation.3">
                  <p:embed/>
                </p:oleObj>
              </mc:Choice>
              <mc:Fallback>
                <p:oleObj name="公式" r:id="rId19" imgW="845926" imgH="1904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141663"/>
                        <a:ext cx="2205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5851"/>
              </p:ext>
            </p:extLst>
          </p:nvPr>
        </p:nvGraphicFramePr>
        <p:xfrm>
          <a:off x="6595337" y="4975917"/>
          <a:ext cx="1577063" cy="101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8" name="Equation" r:id="rId21" imgW="838080" imgH="571320" progId="Equation.DSMT4">
                  <p:embed/>
                </p:oleObj>
              </mc:Choice>
              <mc:Fallback>
                <p:oleObj name="Equation" r:id="rId21" imgW="838080" imgH="571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37" y="4975917"/>
                        <a:ext cx="1577063" cy="101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Line 2"/>
          <p:cNvSpPr>
            <a:spLocks noChangeShapeType="1"/>
          </p:cNvSpPr>
          <p:nvPr/>
        </p:nvSpPr>
        <p:spPr bwMode="auto">
          <a:xfrm flipH="1">
            <a:off x="3886200" y="11430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457200" y="1295400"/>
          <a:ext cx="7334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公式" r:id="rId3" imgW="2255378" imgH="419116" progId="Equation.3">
                  <p:embed/>
                </p:oleObj>
              </mc:Choice>
              <mc:Fallback>
                <p:oleObj name="公式" r:id="rId3" imgW="2255378" imgH="4191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334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9" name="AutoShape 9"/>
          <p:cNvSpPr>
            <a:spLocks noChangeArrowheads="1"/>
          </p:cNvSpPr>
          <p:nvPr/>
        </p:nvSpPr>
        <p:spPr bwMode="auto">
          <a:xfrm>
            <a:off x="762000" y="4495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5451" name="Line 11"/>
          <p:cNvSpPr>
            <a:spLocks noChangeShapeType="1"/>
          </p:cNvSpPr>
          <p:nvPr/>
        </p:nvSpPr>
        <p:spPr bwMode="auto">
          <a:xfrm flipH="1">
            <a:off x="4495800" y="2819400"/>
            <a:ext cx="4648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4" name="Rectangle 14"/>
          <p:cNvSpPr>
            <a:spLocks noChangeArrowheads="1"/>
          </p:cNvSpPr>
          <p:nvPr/>
        </p:nvSpPr>
        <p:spPr bwMode="auto">
          <a:xfrm>
            <a:off x="304800" y="2743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55303" name="Object 17"/>
          <p:cNvGraphicFramePr>
            <a:graphicFrameLocks noChangeAspect="1"/>
          </p:cNvGraphicFramePr>
          <p:nvPr/>
        </p:nvGraphicFramePr>
        <p:xfrm>
          <a:off x="1395413" y="0"/>
          <a:ext cx="505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公式" r:id="rId5" imgW="1493662" imgH="380937" progId="Equation.3">
                  <p:embed/>
                </p:oleObj>
              </mc:Choice>
              <mc:Fallback>
                <p:oleObj name="公式" r:id="rId5" imgW="1493662" imgH="3809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0"/>
                        <a:ext cx="5057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8" name="Object 18"/>
          <p:cNvGraphicFramePr>
            <a:graphicFrameLocks noChangeAspect="1"/>
          </p:cNvGraphicFramePr>
          <p:nvPr/>
        </p:nvGraphicFramePr>
        <p:xfrm>
          <a:off x="2438400" y="2819400"/>
          <a:ext cx="1774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公式" r:id="rId7" imgW="594573" imgH="266826" progId="Equation.3">
                  <p:embed/>
                </p:oleObj>
              </mc:Choice>
              <mc:Fallback>
                <p:oleObj name="公式" r:id="rId7" imgW="594573" imgH="2668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1774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9" name="Object 19"/>
          <p:cNvGraphicFramePr>
            <a:graphicFrameLocks noChangeAspect="1"/>
          </p:cNvGraphicFramePr>
          <p:nvPr/>
        </p:nvGraphicFramePr>
        <p:xfrm>
          <a:off x="2209800" y="4114800"/>
          <a:ext cx="58594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" name="公式" r:id="rId9" imgW="1798178" imgH="419116" progId="Equation.3">
                  <p:embed/>
                </p:oleObj>
              </mc:Choice>
              <mc:Fallback>
                <p:oleObj name="公式" r:id="rId9" imgW="1798178" imgH="41911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58594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1" name="Rectangle 21"/>
          <p:cNvSpPr>
            <a:spLocks noChangeArrowheads="1"/>
          </p:cNvSpPr>
          <p:nvPr/>
        </p:nvSpPr>
        <p:spPr bwMode="auto">
          <a:xfrm>
            <a:off x="2057400" y="56388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求付氏变换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Line 2050"/>
          <p:cNvSpPr>
            <a:spLocks noChangeShapeType="1"/>
          </p:cNvSpPr>
          <p:nvPr/>
        </p:nvSpPr>
        <p:spPr bwMode="auto">
          <a:xfrm flipH="1">
            <a:off x="3879850" y="1182688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470" name="Rectangle 2054"/>
          <p:cNvSpPr>
            <a:spLocks noChangeArrowheads="1"/>
          </p:cNvSpPr>
          <p:nvPr/>
        </p:nvSpPr>
        <p:spPr bwMode="auto">
          <a:xfrm>
            <a:off x="0" y="1447800"/>
            <a:ext cx="175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级数展开</a:t>
            </a:r>
          </a:p>
        </p:txBody>
      </p:sp>
      <p:graphicFrame>
        <p:nvGraphicFramePr>
          <p:cNvPr id="446471" name="Object 2055"/>
          <p:cNvGraphicFramePr>
            <a:graphicFrameLocks noChangeAspect="1"/>
          </p:cNvGraphicFramePr>
          <p:nvPr/>
        </p:nvGraphicFramePr>
        <p:xfrm>
          <a:off x="1720850" y="1371600"/>
          <a:ext cx="6556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5" name="公式" r:id="rId3" imgW="2019335" imgH="380937" progId="Equation.3">
                  <p:embed/>
                </p:oleObj>
              </mc:Choice>
              <mc:Fallback>
                <p:oleObj name="公式" r:id="rId3" imgW="2019335" imgH="380937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371600"/>
                        <a:ext cx="65563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2058"/>
          <p:cNvGraphicFramePr>
            <a:graphicFrameLocks noChangeAspect="1"/>
          </p:cNvGraphicFramePr>
          <p:nvPr/>
        </p:nvGraphicFramePr>
        <p:xfrm>
          <a:off x="1111250" y="0"/>
          <a:ext cx="58594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6" name="公式" r:id="rId5" imgW="1798178" imgH="419116" progId="Equation.3">
                  <p:embed/>
                </p:oleObj>
              </mc:Choice>
              <mc:Fallback>
                <p:oleObj name="公式" r:id="rId5" imgW="1798178" imgH="419116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0"/>
                        <a:ext cx="58594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5" name="Object 2059"/>
          <p:cNvGraphicFramePr>
            <a:graphicFrameLocks noChangeAspect="1"/>
          </p:cNvGraphicFramePr>
          <p:nvPr/>
        </p:nvGraphicFramePr>
        <p:xfrm>
          <a:off x="4114800" y="2514600"/>
          <a:ext cx="41798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7" name="公式" r:id="rId7" imgW="1280160" imgH="380937" progId="Equation.3">
                  <p:embed/>
                </p:oleObj>
              </mc:Choice>
              <mc:Fallback>
                <p:oleObj name="公式" r:id="rId7" imgW="1280160" imgH="380937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41798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6" name="Object 2060"/>
          <p:cNvGraphicFramePr>
            <a:graphicFrameLocks noChangeAspect="1"/>
          </p:cNvGraphicFramePr>
          <p:nvPr/>
        </p:nvGraphicFramePr>
        <p:xfrm>
          <a:off x="3962400" y="3810000"/>
          <a:ext cx="33591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8" name="公式" r:id="rId9" imgW="1028806" imgH="380937" progId="Equation.3">
                  <p:embed/>
                </p:oleObj>
              </mc:Choice>
              <mc:Fallback>
                <p:oleObj name="公式" r:id="rId9" imgW="1028806" imgH="380937" progId="Equation.3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33591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7" name="Object 2061"/>
          <p:cNvGraphicFramePr>
            <a:graphicFrameLocks noChangeAspect="1"/>
          </p:cNvGraphicFramePr>
          <p:nvPr/>
        </p:nvGraphicFramePr>
        <p:xfrm>
          <a:off x="3810000" y="5257800"/>
          <a:ext cx="15509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79" name="公式" r:id="rId11" imgW="464855" imgH="213376" progId="Equation.3">
                  <p:embed/>
                </p:oleObj>
              </mc:Choice>
              <mc:Fallback>
                <p:oleObj name="公式" r:id="rId11" imgW="464855" imgH="213376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15509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8" name="Rectangle 2062"/>
          <p:cNvSpPr>
            <a:spLocks noChangeArrowheads="1"/>
          </p:cNvSpPr>
          <p:nvPr/>
        </p:nvSpPr>
        <p:spPr bwMode="auto">
          <a:xfrm>
            <a:off x="1295400" y="5257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故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7" name="Line 9"/>
          <p:cNvSpPr>
            <a:spLocks noChangeShapeType="1"/>
          </p:cNvSpPr>
          <p:nvPr/>
        </p:nvSpPr>
        <p:spPr bwMode="auto">
          <a:xfrm flipH="1">
            <a:off x="3886200" y="1143000"/>
            <a:ext cx="52578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8" name="Line 10"/>
          <p:cNvSpPr>
            <a:spLocks noChangeShapeType="1"/>
          </p:cNvSpPr>
          <p:nvPr/>
        </p:nvSpPr>
        <p:spPr bwMode="auto">
          <a:xfrm flipH="1">
            <a:off x="5181600" y="3352800"/>
            <a:ext cx="3962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0" y="3124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57349" name="Object 16"/>
          <p:cNvGraphicFramePr>
            <a:graphicFrameLocks noChangeAspect="1"/>
          </p:cNvGraphicFramePr>
          <p:nvPr/>
        </p:nvGraphicFramePr>
        <p:xfrm>
          <a:off x="914400" y="0"/>
          <a:ext cx="58578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9" name="公式" r:id="rId3" imgW="1798178" imgH="380937" progId="Equation.3">
                  <p:embed/>
                </p:oleObj>
              </mc:Choice>
              <mc:Fallback>
                <p:oleObj name="公式" r:id="rId3" imgW="1798178" imgH="3809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0"/>
                        <a:ext cx="58578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7"/>
          <p:cNvGraphicFramePr>
            <a:graphicFrameLocks noChangeAspect="1"/>
          </p:cNvGraphicFramePr>
          <p:nvPr/>
        </p:nvGraphicFramePr>
        <p:xfrm>
          <a:off x="914400" y="1143000"/>
          <a:ext cx="15509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0" name="公式" r:id="rId5" imgW="464855" imgH="213376" progId="Equation.3">
                  <p:embed/>
                </p:oleObj>
              </mc:Choice>
              <mc:Fallback>
                <p:oleObj name="公式" r:id="rId5" imgW="464855" imgH="2133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15509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7" name="Object 19"/>
          <p:cNvGraphicFramePr>
            <a:graphicFrameLocks noChangeAspect="1"/>
          </p:cNvGraphicFramePr>
          <p:nvPr/>
        </p:nvGraphicFramePr>
        <p:xfrm>
          <a:off x="838200" y="1905000"/>
          <a:ext cx="63087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1" name="公式" r:id="rId7" imgW="1943206" imgH="571406" progId="Equation.3">
                  <p:embed/>
                </p:oleObj>
              </mc:Choice>
              <mc:Fallback>
                <p:oleObj name="公式" r:id="rId7" imgW="1943206" imgH="5714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63087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8" name="Object 20"/>
          <p:cNvGraphicFramePr>
            <a:graphicFrameLocks noChangeAspect="1"/>
          </p:cNvGraphicFramePr>
          <p:nvPr/>
        </p:nvGraphicFramePr>
        <p:xfrm>
          <a:off x="0" y="3505200"/>
          <a:ext cx="57372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2" name="公式" r:id="rId9" imgW="1760326" imgH="419116" progId="Equation.3">
                  <p:embed/>
                </p:oleObj>
              </mc:Choice>
              <mc:Fallback>
                <p:oleObj name="公式" r:id="rId9" imgW="1760326" imgH="4191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57372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09" name="Object 21"/>
          <p:cNvGraphicFramePr>
            <a:graphicFrameLocks noChangeAspect="1"/>
          </p:cNvGraphicFramePr>
          <p:nvPr/>
        </p:nvGraphicFramePr>
        <p:xfrm>
          <a:off x="36513" y="4648200"/>
          <a:ext cx="91074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3" name="公式" r:id="rId11" imgW="3680566" imgH="579041" progId="Equation.3">
                  <p:embed/>
                </p:oleObj>
              </mc:Choice>
              <mc:Fallback>
                <p:oleObj name="公式" r:id="rId11" imgW="3680566" imgH="57904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4648200"/>
                        <a:ext cx="9107487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 flipH="1">
            <a:off x="3352800" y="26670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0" y="990600"/>
            <a:ext cx="556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亥姆霍兹方程在球坐标系中表示为</a:t>
            </a:r>
          </a:p>
        </p:txBody>
      </p:sp>
      <p:graphicFrame>
        <p:nvGraphicFramePr>
          <p:cNvPr id="448522" name="Object 10"/>
          <p:cNvGraphicFramePr>
            <a:graphicFrameLocks noChangeAspect="1"/>
          </p:cNvGraphicFramePr>
          <p:nvPr/>
        </p:nvGraphicFramePr>
        <p:xfrm>
          <a:off x="0" y="144780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7" name="公式" r:id="rId3" imgW="3809858" imgH="426751" progId="Equation.3">
                  <p:embed/>
                </p:oleObj>
              </mc:Choice>
              <mc:Fallback>
                <p:oleObj name="公式" r:id="rId3" imgW="3809858" imgH="42675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3" name="Rectangle 11"/>
          <p:cNvSpPr>
            <a:spLocks noChangeArrowheads="1"/>
          </p:cNvSpPr>
          <p:nvPr/>
        </p:nvSpPr>
        <p:spPr bwMode="auto">
          <a:xfrm>
            <a:off x="0" y="29718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首先试图将此变量变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 和 分离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375" name="Text Box 12">
            <a:hlinkClick r:id="rId5"/>
          </p:cNvPr>
          <p:cNvSpPr txBox="1">
            <a:spLocks noChangeArrowheads="1"/>
          </p:cNvSpPr>
          <p:nvPr/>
        </p:nvSpPr>
        <p:spPr bwMode="auto">
          <a:xfrm>
            <a:off x="2590800" y="1524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11.5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球贝塞尔方程</a:t>
            </a:r>
          </a:p>
        </p:txBody>
      </p:sp>
      <p:graphicFrame>
        <p:nvGraphicFramePr>
          <p:cNvPr id="448525" name="Object 13"/>
          <p:cNvGraphicFramePr>
            <a:graphicFrameLocks noChangeAspect="1"/>
          </p:cNvGraphicFramePr>
          <p:nvPr/>
        </p:nvGraphicFramePr>
        <p:xfrm>
          <a:off x="685800" y="4572000"/>
          <a:ext cx="44338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8" name="公式" r:id="rId6" imgW="1828800" imgH="380937" progId="Equation.3">
                  <p:embed/>
                </p:oleObj>
              </mc:Choice>
              <mc:Fallback>
                <p:oleObj name="公式" r:id="rId6" imgW="1828800" imgH="38093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44338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6" name="Object 14"/>
          <p:cNvGraphicFramePr>
            <a:graphicFrameLocks noChangeAspect="1"/>
          </p:cNvGraphicFramePr>
          <p:nvPr/>
        </p:nvGraphicFramePr>
        <p:xfrm>
          <a:off x="533400" y="5791200"/>
          <a:ext cx="6634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9" name="公式" r:id="rId8" imgW="2743200" imgH="426751" progId="Equation.3">
                  <p:embed/>
                </p:oleObj>
              </mc:Choice>
              <mc:Fallback>
                <p:oleObj name="公式" r:id="rId8" imgW="2743200" imgH="426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6634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7408863" y="5791200"/>
            <a:ext cx="173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称为球函数方程</a:t>
            </a:r>
          </a:p>
        </p:txBody>
      </p:sp>
      <p:sp>
        <p:nvSpPr>
          <p:cNvPr id="448528" name="AutoShape 16"/>
          <p:cNvSpPr>
            <a:spLocks/>
          </p:cNvSpPr>
          <p:nvPr/>
        </p:nvSpPr>
        <p:spPr bwMode="auto">
          <a:xfrm>
            <a:off x="0" y="5105400"/>
            <a:ext cx="457200" cy="12192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8529" name="Object 17"/>
          <p:cNvGraphicFramePr>
            <a:graphicFrameLocks noChangeAspect="1"/>
          </p:cNvGraphicFramePr>
          <p:nvPr/>
        </p:nvGraphicFramePr>
        <p:xfrm>
          <a:off x="609600" y="3733800"/>
          <a:ext cx="3124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0" name="公式" r:id="rId10" imgW="975218" imgH="190469" progId="Equation.3">
                  <p:embed/>
                </p:oleObj>
              </mc:Choice>
              <mc:Fallback>
                <p:oleObj name="公式" r:id="rId10" imgW="975218" imgH="1904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3124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Line 2"/>
          <p:cNvSpPr>
            <a:spLocks noChangeShapeType="1"/>
          </p:cNvSpPr>
          <p:nvPr/>
        </p:nvSpPr>
        <p:spPr bwMode="auto">
          <a:xfrm flipH="1">
            <a:off x="4038600" y="2133600"/>
            <a:ext cx="5105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304800" y="228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第一式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0" y="4038600"/>
            <a:ext cx="4068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这称为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阶球贝塞尔方程</a:t>
            </a: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2209800" y="1066800"/>
          <a:ext cx="5594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0" name="Equation" r:id="rId3" imgW="2308966" imgH="403844" progId="Equation.DSMT4">
                  <p:embed/>
                </p:oleObj>
              </mc:Choice>
              <mc:Fallback>
                <p:oleObj name="Equation" r:id="rId3" imgW="2308966" imgH="40384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55943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3733800" y="2133600"/>
          <a:ext cx="1474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1" name="公式" r:id="rId5" imgW="404037" imgH="159926" progId="Equation.3">
                  <p:embed/>
                </p:oleObj>
              </mc:Choice>
              <mc:Fallback>
                <p:oleObj name="公式" r:id="rId5" imgW="404037" imgH="1599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1474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3810000" y="2667000"/>
          <a:ext cx="30956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2" name="公式" r:id="rId7" imgW="845926" imgH="426751" progId="Equation.3">
                  <p:embed/>
                </p:oleObj>
              </mc:Choice>
              <mc:Fallback>
                <p:oleObj name="公式" r:id="rId7" imgW="845926" imgH="426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30956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8" name="Rectangle 8"/>
          <p:cNvSpPr>
            <a:spLocks noChangeArrowheads="1"/>
          </p:cNvSpPr>
          <p:nvPr/>
        </p:nvSpPr>
        <p:spPr bwMode="auto">
          <a:xfrm>
            <a:off x="2133600" y="2743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440329" name="AutoShape 9"/>
          <p:cNvSpPr>
            <a:spLocks/>
          </p:cNvSpPr>
          <p:nvPr/>
        </p:nvSpPr>
        <p:spPr bwMode="auto">
          <a:xfrm>
            <a:off x="3200400" y="2514600"/>
            <a:ext cx="457200" cy="1066800"/>
          </a:xfrm>
          <a:prstGeom prst="leftBrace">
            <a:avLst>
              <a:gd name="adj1" fmla="val 194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0" y="5410200"/>
            <a:ext cx="142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若 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k=0 </a:t>
            </a:r>
          </a:p>
        </p:txBody>
      </p:sp>
      <p:sp>
        <p:nvSpPr>
          <p:cNvPr id="440331" name="Rectangle 11"/>
          <p:cNvSpPr>
            <a:spLocks noChangeArrowheads="1"/>
          </p:cNvSpPr>
          <p:nvPr/>
        </p:nvSpPr>
        <p:spPr bwMode="auto">
          <a:xfrm>
            <a:off x="1905000" y="5410200"/>
            <a:ext cx="577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阶球贝塞尔方程退化为欧拉型方程</a:t>
            </a:r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 flipH="1">
            <a:off x="5029200" y="4419600"/>
            <a:ext cx="4114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2362200" y="0"/>
          <a:ext cx="44338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3" name="公式" r:id="rId9" imgW="1828800" imgH="380937" progId="Equation.3">
                  <p:embed/>
                </p:oleObj>
              </mc:Choice>
              <mc:Fallback>
                <p:oleObj name="公式" r:id="rId9" imgW="1828800" imgH="3809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44338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5" name="Rectangle 15"/>
          <p:cNvSpPr>
            <a:spLocks noChangeArrowheads="1"/>
          </p:cNvSpPr>
          <p:nvPr/>
        </p:nvSpPr>
        <p:spPr bwMode="auto">
          <a:xfrm>
            <a:off x="457200" y="1219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化为</a:t>
            </a:r>
          </a:p>
        </p:txBody>
      </p:sp>
      <p:graphicFrame>
        <p:nvGraphicFramePr>
          <p:cNvPr id="4403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103739"/>
              </p:ext>
            </p:extLst>
          </p:nvPr>
        </p:nvGraphicFramePr>
        <p:xfrm>
          <a:off x="1358900" y="4436755"/>
          <a:ext cx="5215681" cy="100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4" name="Equation" r:id="rId11" imgW="3187440" imgH="596880" progId="Equation.DSMT4">
                  <p:embed/>
                </p:oleObj>
              </mc:Choice>
              <mc:Fallback>
                <p:oleObj name="Equation" r:id="rId11" imgW="3187440" imgH="596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436755"/>
                        <a:ext cx="5215681" cy="1008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5624"/>
              </p:ext>
            </p:extLst>
          </p:nvPr>
        </p:nvGraphicFramePr>
        <p:xfrm>
          <a:off x="2128851" y="5851269"/>
          <a:ext cx="4027326" cy="91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5" name="Equation" r:id="rId13" imgW="2705040" imgH="596880" progId="Equation.DSMT4">
                  <p:embed/>
                </p:oleObj>
              </mc:Choice>
              <mc:Fallback>
                <p:oleObj name="Equation" r:id="rId13" imgW="2705040" imgH="5968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51" y="5851269"/>
                        <a:ext cx="4027326" cy="91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2075" y="2667000"/>
            <a:ext cx="1411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若 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k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≠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0 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1028"/>
          <p:cNvSpPr>
            <a:spLocks noChangeArrowheads="1"/>
          </p:cNvSpPr>
          <p:nvPr/>
        </p:nvSpPr>
        <p:spPr bwMode="auto">
          <a:xfrm>
            <a:off x="-192882" y="3413918"/>
            <a:ext cx="541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阶球贝塞尔方程的线性独立解为</a:t>
            </a:r>
          </a:p>
        </p:txBody>
      </p:sp>
      <p:sp>
        <p:nvSpPr>
          <p:cNvPr id="441356" name="Line 1036"/>
          <p:cNvSpPr>
            <a:spLocks noChangeShapeType="1"/>
          </p:cNvSpPr>
          <p:nvPr/>
        </p:nvSpPr>
        <p:spPr bwMode="auto">
          <a:xfrm flipH="1">
            <a:off x="4997450" y="5589240"/>
            <a:ext cx="4114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60" name="Rectangle 1040"/>
          <p:cNvSpPr>
            <a:spLocks noChangeArrowheads="1"/>
          </p:cNvSpPr>
          <p:nvPr/>
        </p:nvSpPr>
        <p:spPr bwMode="auto">
          <a:xfrm>
            <a:off x="0" y="228600"/>
            <a:ext cx="3413125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（一）、线性独立解</a:t>
            </a:r>
          </a:p>
        </p:txBody>
      </p:sp>
      <p:graphicFrame>
        <p:nvGraphicFramePr>
          <p:cNvPr id="441361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588270"/>
              </p:ext>
            </p:extLst>
          </p:nvPr>
        </p:nvGraphicFramePr>
        <p:xfrm>
          <a:off x="569118" y="4023518"/>
          <a:ext cx="35194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7" name="公式" r:id="rId3" imgW="1219342" imgH="457294" progId="Equation.3">
                  <p:embed/>
                </p:oleObj>
              </mc:Choice>
              <mc:Fallback>
                <p:oleObj name="公式" r:id="rId3" imgW="1219342" imgH="457294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" y="4023518"/>
                        <a:ext cx="35194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2" name="Object 10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10087"/>
              </p:ext>
            </p:extLst>
          </p:nvPr>
        </p:nvGraphicFramePr>
        <p:xfrm>
          <a:off x="6012160" y="1124744"/>
          <a:ext cx="213449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8" name="Equation" r:id="rId5" imgW="1244520" imgH="634680" progId="Equation.DSMT4">
                  <p:embed/>
                </p:oleObj>
              </mc:Choice>
              <mc:Fallback>
                <p:oleObj name="Equation" r:id="rId5" imgW="1244520" imgH="634680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124744"/>
                        <a:ext cx="213449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6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67256"/>
              </p:ext>
            </p:extLst>
          </p:nvPr>
        </p:nvGraphicFramePr>
        <p:xfrm>
          <a:off x="4647406" y="4099718"/>
          <a:ext cx="35925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9" name="公式" r:id="rId7" imgW="1241883" imgH="457294" progId="Equation.3">
                  <p:embed/>
                </p:oleObj>
              </mc:Choice>
              <mc:Fallback>
                <p:oleObj name="公式" r:id="rId7" imgW="1241883" imgH="457294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406" y="4099718"/>
                        <a:ext cx="359251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64" name="Rectangle 1044"/>
          <p:cNvSpPr>
            <a:spLocks noChangeArrowheads="1"/>
          </p:cNvSpPr>
          <p:nvPr/>
        </p:nvSpPr>
        <p:spPr bwMode="auto">
          <a:xfrm>
            <a:off x="0" y="5798343"/>
            <a:ext cx="397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故</a:t>
            </a:r>
            <a:r>
              <a:rPr lang="en-US" altLang="zh-CN" sz="2800" b="1" i="1" dirty="0">
                <a:latin typeface="Book Antiqua" panose="02040602050305030304" pitchFamily="18" charset="0"/>
                <a:ea typeface="楷体_GB2312" pitchFamily="49" charset="-122"/>
              </a:rPr>
              <a:t>l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阶球贝塞尔方程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解为</a:t>
            </a:r>
          </a:p>
        </p:txBody>
      </p:sp>
      <p:graphicFrame>
        <p:nvGraphicFramePr>
          <p:cNvPr id="441365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09333"/>
              </p:ext>
            </p:extLst>
          </p:nvPr>
        </p:nvGraphicFramePr>
        <p:xfrm>
          <a:off x="4427984" y="5715000"/>
          <a:ext cx="4240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公式" r:id="rId9" imgW="1470695" imgH="213376" progId="Equation.3">
                  <p:embed/>
                </p:oleObj>
              </mc:Choice>
              <mc:Fallback>
                <p:oleObj name="公式" r:id="rId9" imgW="1470695" imgH="213376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715000"/>
                        <a:ext cx="4240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0B98D81C-E333-48F0-A835-AA431BE38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53018"/>
              </p:ext>
            </p:extLst>
          </p:nvPr>
        </p:nvGraphicFramePr>
        <p:xfrm>
          <a:off x="282575" y="2227263"/>
          <a:ext cx="47037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11" imgW="3238200" imgH="596880" progId="Equation.DSMT4">
                  <p:embed/>
                </p:oleObj>
              </mc:Choice>
              <mc:Fallback>
                <p:oleObj name="Equation" r:id="rId11" imgW="3238200" imgH="59688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227263"/>
                        <a:ext cx="470376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3B9A024F-83E6-4F35-A680-C324A6F0A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34"/>
              </p:ext>
            </p:extLst>
          </p:nvPr>
        </p:nvGraphicFramePr>
        <p:xfrm>
          <a:off x="369888" y="1004888"/>
          <a:ext cx="47767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2" name="Equation" r:id="rId13" imgW="3174840" imgH="596880" progId="Equation.DSMT4">
                  <p:embed/>
                </p:oleObj>
              </mc:Choice>
              <mc:Fallback>
                <p:oleObj name="Equation" r:id="rId13" imgW="3174840" imgH="596880" progId="Equation.DSMT4">
                  <p:embed/>
                  <p:pic>
                    <p:nvPicPr>
                      <p:cNvPr id="440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1004888"/>
                        <a:ext cx="47767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Line 2"/>
          <p:cNvSpPr>
            <a:spLocks noChangeShapeType="1"/>
          </p:cNvSpPr>
          <p:nvPr/>
        </p:nvSpPr>
        <p:spPr bwMode="auto">
          <a:xfrm flipH="1">
            <a:off x="4038600" y="1676400"/>
            <a:ext cx="5105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375" name="Object 7"/>
          <p:cNvGraphicFramePr>
            <a:graphicFrameLocks noChangeAspect="1"/>
          </p:cNvGraphicFramePr>
          <p:nvPr/>
        </p:nvGraphicFramePr>
        <p:xfrm>
          <a:off x="228600" y="228600"/>
          <a:ext cx="35194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7" name="公式" r:id="rId3" imgW="1219342" imgH="457294" progId="Equation.3">
                  <p:embed/>
                </p:oleObj>
              </mc:Choice>
              <mc:Fallback>
                <p:oleObj name="公式" r:id="rId3" imgW="1219342" imgH="45729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35194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7" name="Object 9"/>
          <p:cNvGraphicFramePr>
            <a:graphicFrameLocks noChangeAspect="1"/>
          </p:cNvGraphicFramePr>
          <p:nvPr/>
        </p:nvGraphicFramePr>
        <p:xfrm>
          <a:off x="5181600" y="0"/>
          <a:ext cx="359251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8" name="公式" r:id="rId5" imgW="1241883" imgH="457294" progId="Equation.3">
                  <p:embed/>
                </p:oleObj>
              </mc:Choice>
              <mc:Fallback>
                <p:oleObj name="公式" r:id="rId5" imgW="1241883" imgH="45729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0"/>
                        <a:ext cx="3592513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2" name="Rectangle 14"/>
          <p:cNvSpPr>
            <a:spLocks noChangeArrowheads="1"/>
          </p:cNvSpPr>
          <p:nvPr/>
        </p:nvSpPr>
        <p:spPr bwMode="auto">
          <a:xfrm>
            <a:off x="0" y="2057400"/>
            <a:ext cx="3200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二）、 递推关系</a:t>
            </a:r>
          </a:p>
        </p:txBody>
      </p:sp>
      <p:graphicFrame>
        <p:nvGraphicFramePr>
          <p:cNvPr id="442384" name="Object 16"/>
          <p:cNvGraphicFramePr>
            <a:graphicFrameLocks noChangeAspect="1"/>
          </p:cNvGraphicFramePr>
          <p:nvPr/>
        </p:nvGraphicFramePr>
        <p:xfrm>
          <a:off x="3581400" y="2133600"/>
          <a:ext cx="4329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9" name="公式" r:id="rId7" imgW="1714394" imgH="380937" progId="Equation.3">
                  <p:embed/>
                </p:oleObj>
              </mc:Choice>
              <mc:Fallback>
                <p:oleObj name="公式" r:id="rId7" imgW="1714394" imgH="3809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4329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5" name="Object 17"/>
          <p:cNvGraphicFramePr>
            <a:graphicFrameLocks noChangeAspect="1"/>
          </p:cNvGraphicFramePr>
          <p:nvPr/>
        </p:nvGraphicFramePr>
        <p:xfrm>
          <a:off x="3733800" y="3200400"/>
          <a:ext cx="14001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0" name="公式" r:id="rId9" imgW="540985" imgH="380937" progId="Equation.3">
                  <p:embed/>
                </p:oleObj>
              </mc:Choice>
              <mc:Fallback>
                <p:oleObj name="公式" r:id="rId9" imgW="540985" imgH="3809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4001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6" name="Rectangle 18"/>
          <p:cNvSpPr>
            <a:spLocks noChangeArrowheads="1"/>
          </p:cNvSpPr>
          <p:nvPr/>
        </p:nvSpPr>
        <p:spPr bwMode="auto">
          <a:xfrm>
            <a:off x="2133600" y="3429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42387" name="Object 19"/>
          <p:cNvGraphicFramePr>
            <a:graphicFrameLocks noChangeAspect="1"/>
          </p:cNvGraphicFramePr>
          <p:nvPr/>
        </p:nvGraphicFramePr>
        <p:xfrm>
          <a:off x="2743200" y="4419600"/>
          <a:ext cx="5761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1" name="公式" r:id="rId11" imgW="2286000" imgH="380937" progId="Equation.3">
                  <p:embed/>
                </p:oleObj>
              </mc:Choice>
              <mc:Fallback>
                <p:oleObj name="公式" r:id="rId11" imgW="2286000" imgH="38093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57610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8" name="AutoShape 20"/>
          <p:cNvSpPr>
            <a:spLocks noChangeArrowheads="1"/>
          </p:cNvSpPr>
          <p:nvPr/>
        </p:nvSpPr>
        <p:spPr bwMode="auto">
          <a:xfrm>
            <a:off x="457200" y="6019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42389" name="Object 21"/>
          <p:cNvGraphicFramePr>
            <a:graphicFrameLocks noChangeAspect="1"/>
          </p:cNvGraphicFramePr>
          <p:nvPr/>
        </p:nvGraphicFramePr>
        <p:xfrm>
          <a:off x="3429000" y="5791200"/>
          <a:ext cx="47736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" name="公式" r:id="rId13" imgW="1889618" imgH="380937" progId="Equation.3">
                  <p:embed/>
                </p:oleObj>
              </mc:Choice>
              <mc:Fallback>
                <p:oleObj name="公式" r:id="rId13" imgW="1889618" imgH="3809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91200"/>
                        <a:ext cx="47736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90" name="Rectangle 22"/>
          <p:cNvSpPr>
            <a:spLocks noChangeArrowheads="1"/>
          </p:cNvSpPr>
          <p:nvPr/>
        </p:nvSpPr>
        <p:spPr bwMode="auto">
          <a:xfrm>
            <a:off x="1447800" y="6096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递推关系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8" name="Line 2076"/>
          <p:cNvSpPr>
            <a:spLocks noChangeShapeType="1"/>
          </p:cNvSpPr>
          <p:nvPr/>
        </p:nvSpPr>
        <p:spPr bwMode="auto">
          <a:xfrm flipH="1">
            <a:off x="4038600" y="2133600"/>
            <a:ext cx="5105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49" name="Line 2077"/>
          <p:cNvSpPr>
            <a:spLocks noChangeShapeType="1"/>
          </p:cNvSpPr>
          <p:nvPr/>
        </p:nvSpPr>
        <p:spPr bwMode="auto">
          <a:xfrm flipH="1">
            <a:off x="5105400" y="609600"/>
            <a:ext cx="40386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2" name="Line 2090"/>
          <p:cNvSpPr>
            <a:spLocks noChangeShapeType="1"/>
          </p:cNvSpPr>
          <p:nvPr/>
        </p:nvSpPr>
        <p:spPr bwMode="auto">
          <a:xfrm flipV="1">
            <a:off x="5181600" y="2209800"/>
            <a:ext cx="152400" cy="4648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63" name="Object 20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240795"/>
              </p:ext>
            </p:extLst>
          </p:nvPr>
        </p:nvGraphicFramePr>
        <p:xfrm>
          <a:off x="1524000" y="2514600"/>
          <a:ext cx="2359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1" name="Equation" r:id="rId3" imgW="807649" imgH="380937" progId="Equation.DSMT4">
                  <p:embed/>
                </p:oleObj>
              </mc:Choice>
              <mc:Fallback>
                <p:oleObj name="Equation" r:id="rId3" imgW="807649" imgH="380937" progId="Equation.DSMT4">
                  <p:embed/>
                  <p:pic>
                    <p:nvPicPr>
                      <p:cNvPr id="0" name="Object 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2359025" cy="1066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4" name="Object 2092"/>
          <p:cNvGraphicFramePr>
            <a:graphicFrameLocks noChangeAspect="1"/>
          </p:cNvGraphicFramePr>
          <p:nvPr/>
        </p:nvGraphicFramePr>
        <p:xfrm>
          <a:off x="5867400" y="2438400"/>
          <a:ext cx="2503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2" name="公式" r:id="rId5" imgW="861237" imgH="380937" progId="Equation.3">
                  <p:embed/>
                </p:oleObj>
              </mc:Choice>
              <mc:Fallback>
                <p:oleObj name="公式" r:id="rId5" imgW="861237" imgH="380937" progId="Equation.3">
                  <p:embed/>
                  <p:pic>
                    <p:nvPicPr>
                      <p:cNvPr id="0" name="Object 2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38400"/>
                        <a:ext cx="25034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5" name="Rectangle 2093"/>
          <p:cNvSpPr>
            <a:spLocks noChangeArrowheads="1"/>
          </p:cNvSpPr>
          <p:nvPr/>
        </p:nvSpPr>
        <p:spPr bwMode="auto">
          <a:xfrm>
            <a:off x="0" y="0"/>
            <a:ext cx="4343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 初等函数表示</a:t>
            </a:r>
          </a:p>
        </p:txBody>
      </p:sp>
      <p:graphicFrame>
        <p:nvGraphicFramePr>
          <p:cNvPr id="337966" name="Object 2094"/>
          <p:cNvGraphicFramePr>
            <a:graphicFrameLocks noChangeAspect="1"/>
          </p:cNvGraphicFramePr>
          <p:nvPr/>
        </p:nvGraphicFramePr>
        <p:xfrm>
          <a:off x="250825" y="809625"/>
          <a:ext cx="323056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3" name="Equation" r:id="rId7" imgW="1112591" imgH="457294" progId="Equation.DSMT4">
                  <p:embed/>
                </p:oleObj>
              </mc:Choice>
              <mc:Fallback>
                <p:oleObj name="Equation" r:id="rId7" imgW="1112591" imgH="457294" progId="Equation.DSMT4">
                  <p:embed/>
                  <p:pic>
                    <p:nvPicPr>
                      <p:cNvPr id="0" name="Object 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09625"/>
                        <a:ext cx="3230563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8" name="Object 2096"/>
          <p:cNvGraphicFramePr>
            <a:graphicFrameLocks noChangeAspect="1"/>
          </p:cNvGraphicFramePr>
          <p:nvPr/>
        </p:nvGraphicFramePr>
        <p:xfrm>
          <a:off x="4311650" y="685800"/>
          <a:ext cx="344805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4" name="公式" r:id="rId9" imgW="1188720" imgH="457294" progId="Equation.3">
                  <p:embed/>
                </p:oleObj>
              </mc:Choice>
              <mc:Fallback>
                <p:oleObj name="公式" r:id="rId9" imgW="1188720" imgH="457294" progId="Equation.3">
                  <p:embed/>
                  <p:pic>
                    <p:nvPicPr>
                      <p:cNvPr id="0" name="Object 2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685800"/>
                        <a:ext cx="344805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9" name="AutoShape 2097"/>
          <p:cNvSpPr>
            <a:spLocks noChangeArrowheads="1"/>
          </p:cNvSpPr>
          <p:nvPr/>
        </p:nvSpPr>
        <p:spPr bwMode="auto">
          <a:xfrm>
            <a:off x="0" y="2895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37970" name="Object 2098"/>
          <p:cNvGraphicFramePr>
            <a:graphicFrameLocks noChangeAspect="1"/>
          </p:cNvGraphicFramePr>
          <p:nvPr/>
        </p:nvGraphicFramePr>
        <p:xfrm>
          <a:off x="304800" y="4038600"/>
          <a:ext cx="38115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5" name="公式" r:id="rId11" imgW="1318437" imgH="380937" progId="Equation.3">
                  <p:embed/>
                </p:oleObj>
              </mc:Choice>
              <mc:Fallback>
                <p:oleObj name="公式" r:id="rId11" imgW="1318437" imgH="380937" progId="Equation.3">
                  <p:embed/>
                  <p:pic>
                    <p:nvPicPr>
                      <p:cNvPr id="0" name="Object 2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38115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1" name="Object 2099"/>
          <p:cNvGraphicFramePr>
            <a:graphicFrameLocks noChangeAspect="1"/>
          </p:cNvGraphicFramePr>
          <p:nvPr/>
        </p:nvGraphicFramePr>
        <p:xfrm>
          <a:off x="0" y="4953000"/>
          <a:ext cx="5105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6" name="公式" r:id="rId13" imgW="2095465" imgH="403844" progId="Equation.3">
                  <p:embed/>
                </p:oleObj>
              </mc:Choice>
              <mc:Fallback>
                <p:oleObj name="公式" r:id="rId13" imgW="2095465" imgH="403844" progId="Equation.3">
                  <p:embed/>
                  <p:pic>
                    <p:nvPicPr>
                      <p:cNvPr id="0" name="Object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5105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2" name="Object 2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689032"/>
              </p:ext>
            </p:extLst>
          </p:nvPr>
        </p:nvGraphicFramePr>
        <p:xfrm>
          <a:off x="5454650" y="3581400"/>
          <a:ext cx="2720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7" name="Equation" r:id="rId15" imgW="937366" imgH="380937" progId="Equation.DSMT4">
                  <p:embed/>
                </p:oleObj>
              </mc:Choice>
              <mc:Fallback>
                <p:oleObj name="Equation" r:id="rId15" imgW="937366" imgH="380937" progId="Equation.DSMT4">
                  <p:embed/>
                  <p:pic>
                    <p:nvPicPr>
                      <p:cNvPr id="0" name="Object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581400"/>
                        <a:ext cx="2720975" cy="1066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3" name="Object 2101"/>
          <p:cNvGraphicFramePr>
            <a:graphicFrameLocks noChangeAspect="1"/>
          </p:cNvGraphicFramePr>
          <p:nvPr/>
        </p:nvGraphicFramePr>
        <p:xfrm>
          <a:off x="5364163" y="5029200"/>
          <a:ext cx="37798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8" name="公式" r:id="rId17" imgW="1607643" imgH="380937" progId="Equation.3">
                  <p:embed/>
                </p:oleObj>
              </mc:Choice>
              <mc:Fallback>
                <p:oleObj name="公式" r:id="rId17" imgW="1607643" imgH="380937" progId="Equation.3">
                  <p:embed/>
                  <p:pic>
                    <p:nvPicPr>
                      <p:cNvPr id="0" name="Object 2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29200"/>
                        <a:ext cx="37798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5" name="Object 2103"/>
          <p:cNvGraphicFramePr>
            <a:graphicFrameLocks noChangeAspect="1"/>
          </p:cNvGraphicFramePr>
          <p:nvPr/>
        </p:nvGraphicFramePr>
        <p:xfrm>
          <a:off x="6967538" y="6116638"/>
          <a:ext cx="90328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9" name="公式" r:id="rId19" imgW="304942" imgH="61086" progId="Equation.3">
                  <p:embed/>
                </p:oleObj>
              </mc:Choice>
              <mc:Fallback>
                <p:oleObj name="公式" r:id="rId19" imgW="304942" imgH="61086" progId="Equation.3">
                  <p:embed/>
                  <p:pic>
                    <p:nvPicPr>
                      <p:cNvPr id="0" name="Object 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6116638"/>
                        <a:ext cx="903287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6" name="Object 2104"/>
          <p:cNvGraphicFramePr>
            <a:graphicFrameLocks noChangeAspect="1"/>
          </p:cNvGraphicFramePr>
          <p:nvPr/>
        </p:nvGraphicFramePr>
        <p:xfrm>
          <a:off x="1676400" y="6248400"/>
          <a:ext cx="90328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0" name="公式" r:id="rId21" imgW="304942" imgH="61086" progId="Equation.3">
                  <p:embed/>
                </p:oleObj>
              </mc:Choice>
              <mc:Fallback>
                <p:oleObj name="公式" r:id="rId21" imgW="304942" imgH="61086" progId="Equation.3">
                  <p:embed/>
                  <p:pic>
                    <p:nvPicPr>
                      <p:cNvPr id="0" name="Object 2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248400"/>
                        <a:ext cx="903288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026"/>
          <p:cNvSpPr>
            <a:spLocks noChangeArrowheads="1"/>
          </p:cNvSpPr>
          <p:nvPr/>
        </p:nvSpPr>
        <p:spPr bwMode="auto">
          <a:xfrm>
            <a:off x="374650" y="11430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 dirty="0">
                <a:latin typeface="Book Antiqua" panose="02040602050305030304" pitchFamily="18" charset="0"/>
                <a:ea typeface="楷体_GB2312" pitchFamily="49" charset="-122"/>
              </a:rPr>
              <a:t>当 </a:t>
            </a:r>
            <a:r>
              <a:rPr lang="en-US" altLang="zh-CN" sz="2800" b="1" i="1" dirty="0" err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 err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Book Antiqua" panose="02040602050305030304" pitchFamily="18" charset="0"/>
                <a:ea typeface="楷体_GB2312" pitchFamily="49" charset="-122"/>
              </a:rPr>
              <a:t>时，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02435" name="Line 1027"/>
          <p:cNvSpPr>
            <a:spLocks noChangeShapeType="1"/>
          </p:cNvSpPr>
          <p:nvPr/>
        </p:nvSpPr>
        <p:spPr bwMode="auto">
          <a:xfrm flipH="1">
            <a:off x="4870450" y="3733800"/>
            <a:ext cx="4267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36" name="Rectangle 1028"/>
          <p:cNvSpPr>
            <a:spLocks noChangeArrowheads="1"/>
          </p:cNvSpPr>
          <p:nvPr/>
        </p:nvSpPr>
        <p:spPr bwMode="auto">
          <a:xfrm>
            <a:off x="0" y="228600"/>
            <a:ext cx="6156325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（二）、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处的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自然边界条件</a:t>
            </a:r>
          </a:p>
        </p:txBody>
      </p:sp>
      <p:sp>
        <p:nvSpPr>
          <p:cNvPr id="402437" name="Rectangle 1029"/>
          <p:cNvSpPr>
            <a:spLocks noChangeArrowheads="1"/>
          </p:cNvSpPr>
          <p:nvPr/>
        </p:nvSpPr>
        <p:spPr bwMode="auto">
          <a:xfrm>
            <a:off x="908050" y="5105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剩下</a:t>
            </a:r>
            <a:endParaRPr lang="zh-CN" altLang="en-US" sz="2800" b="1" i="1" baseline="-2500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2438" name="Object 1030"/>
          <p:cNvGraphicFramePr>
            <a:graphicFrameLocks noChangeAspect="1"/>
          </p:cNvGraphicFramePr>
          <p:nvPr/>
        </p:nvGraphicFramePr>
        <p:xfrm>
          <a:off x="4032250" y="1905000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公式" r:id="rId3" imgW="655391" imgH="213376" progId="Equation.3">
                  <p:embed/>
                </p:oleObj>
              </mc:Choice>
              <mc:Fallback>
                <p:oleObj name="公式" r:id="rId3" imgW="655391" imgH="213376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905000"/>
                        <a:ext cx="191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1031"/>
          <p:cNvGraphicFramePr>
            <a:graphicFrameLocks noChangeAspect="1"/>
          </p:cNvGraphicFramePr>
          <p:nvPr/>
        </p:nvGraphicFramePr>
        <p:xfrm>
          <a:off x="1365250" y="1905000"/>
          <a:ext cx="1849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公式" r:id="rId5" imgW="632425" imgH="213376" progId="Equation.3">
                  <p:embed/>
                </p:oleObj>
              </mc:Choice>
              <mc:Fallback>
                <p:oleObj name="公式" r:id="rId5" imgW="632425" imgH="213376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905000"/>
                        <a:ext cx="18494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1032"/>
          <p:cNvGraphicFramePr>
            <a:graphicFrameLocks noChangeAspect="1"/>
          </p:cNvGraphicFramePr>
          <p:nvPr/>
        </p:nvGraphicFramePr>
        <p:xfrm>
          <a:off x="6546850" y="1905000"/>
          <a:ext cx="2176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公式" r:id="rId7" imgW="746831" imgH="213376" progId="Equation.3">
                  <p:embed/>
                </p:oleObj>
              </mc:Choice>
              <mc:Fallback>
                <p:oleObj name="公式" r:id="rId7" imgW="746831" imgH="213376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1905000"/>
                        <a:ext cx="2176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1033"/>
          <p:cNvGraphicFramePr>
            <a:graphicFrameLocks noChangeAspect="1"/>
          </p:cNvGraphicFramePr>
          <p:nvPr/>
        </p:nvGraphicFramePr>
        <p:xfrm>
          <a:off x="1350963" y="2895600"/>
          <a:ext cx="23574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" name="公式" r:id="rId9" imgW="807649" imgH="213376" progId="Equation.3">
                  <p:embed/>
                </p:oleObj>
              </mc:Choice>
              <mc:Fallback>
                <p:oleObj name="公式" r:id="rId9" imgW="807649" imgH="213376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895600"/>
                        <a:ext cx="23574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2" name="Object 1034"/>
          <p:cNvGraphicFramePr>
            <a:graphicFrameLocks noChangeAspect="1"/>
          </p:cNvGraphicFramePr>
          <p:nvPr/>
        </p:nvGraphicFramePr>
        <p:xfrm>
          <a:off x="4108450" y="2895600"/>
          <a:ext cx="2393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公式" r:id="rId11" imgW="822960" imgH="213376" progId="Equation.3">
                  <p:embed/>
                </p:oleObj>
              </mc:Choice>
              <mc:Fallback>
                <p:oleObj name="公式" r:id="rId11" imgW="822960" imgH="213376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895600"/>
                        <a:ext cx="23939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3" name="Object 1035"/>
          <p:cNvGraphicFramePr>
            <a:graphicFrameLocks noChangeAspect="1"/>
          </p:cNvGraphicFramePr>
          <p:nvPr/>
        </p:nvGraphicFramePr>
        <p:xfrm>
          <a:off x="7831138" y="2971800"/>
          <a:ext cx="13065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公式" r:id="rId13" imgW="441889" imgH="190469" progId="Equation.3">
                  <p:embed/>
                </p:oleObj>
              </mc:Choice>
              <mc:Fallback>
                <p:oleObj name="公式" r:id="rId13" imgW="441889" imgH="190469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2971800"/>
                        <a:ext cx="13065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4" name="AutoShape 1036"/>
          <p:cNvSpPr>
            <a:spLocks/>
          </p:cNvSpPr>
          <p:nvPr/>
        </p:nvSpPr>
        <p:spPr bwMode="auto">
          <a:xfrm>
            <a:off x="755650" y="22098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2445" name="Rectangle 1037"/>
          <p:cNvSpPr>
            <a:spLocks noChangeArrowheads="1"/>
          </p:cNvSpPr>
          <p:nvPr/>
        </p:nvSpPr>
        <p:spPr bwMode="auto">
          <a:xfrm>
            <a:off x="831850" y="3733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若研究区域含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，要去掉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02446" name="Object 1038"/>
          <p:cNvGraphicFramePr>
            <a:graphicFrameLocks noChangeAspect="1"/>
          </p:cNvGraphicFramePr>
          <p:nvPr/>
        </p:nvGraphicFramePr>
        <p:xfrm>
          <a:off x="831850" y="4267200"/>
          <a:ext cx="5475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name="公式" r:id="rId15" imgW="1904929" imgH="213376" progId="Equation.3">
                  <p:embed/>
                </p:oleObj>
              </mc:Choice>
              <mc:Fallback>
                <p:oleObj name="公式" r:id="rId15" imgW="1904929" imgH="213376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267200"/>
                        <a:ext cx="5475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7" name="Object 1039"/>
          <p:cNvGraphicFramePr>
            <a:graphicFrameLocks noChangeAspect="1"/>
          </p:cNvGraphicFramePr>
          <p:nvPr/>
        </p:nvGraphicFramePr>
        <p:xfrm>
          <a:off x="831850" y="5715000"/>
          <a:ext cx="3697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" name="公式" r:id="rId17" imgW="1280160" imgH="213376" progId="Equation.3">
                  <p:embed/>
                </p:oleObj>
              </mc:Choice>
              <mc:Fallback>
                <p:oleObj name="公式" r:id="rId17" imgW="1280160" imgH="213376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715000"/>
                        <a:ext cx="3697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8" name="Rectangle 1040"/>
          <p:cNvSpPr>
            <a:spLocks noChangeArrowheads="1"/>
          </p:cNvSpPr>
          <p:nvPr/>
        </p:nvSpPr>
        <p:spPr bwMode="auto">
          <a:xfrm>
            <a:off x="5861050" y="5638800"/>
            <a:ext cx="2728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称 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=0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处的具有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自然边界条件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91">
            <a:extLst>
              <a:ext uri="{FF2B5EF4-FFF2-40B4-BE49-F238E27FC236}">
                <a16:creationId xmlns:a16="http://schemas.microsoft.com/office/drawing/2014/main" id="{49AA2E06-012F-446E-9E44-2C34EEDE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89281"/>
              </p:ext>
            </p:extLst>
          </p:nvPr>
        </p:nvGraphicFramePr>
        <p:xfrm>
          <a:off x="755576" y="332656"/>
          <a:ext cx="41513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name="Equation" r:id="rId3" imgW="1422360" imgH="291960" progId="Equation.DSMT4">
                  <p:embed/>
                </p:oleObj>
              </mc:Choice>
              <mc:Fallback>
                <p:oleObj name="Equation" r:id="rId3" imgW="1422360" imgH="291960" progId="Equation.DSMT4">
                  <p:embed/>
                  <p:pic>
                    <p:nvPicPr>
                      <p:cNvPr id="337963" name="Object 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2656"/>
                        <a:ext cx="4151313" cy="8175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EE65190E-3B84-456E-BA94-02E8A4F5C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90571"/>
              </p:ext>
            </p:extLst>
          </p:nvPr>
        </p:nvGraphicFramePr>
        <p:xfrm>
          <a:off x="395536" y="1268760"/>
          <a:ext cx="5594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name="Equation" r:id="rId5" imgW="2308966" imgH="403844" progId="Equation.DSMT4">
                  <p:embed/>
                </p:oleObj>
              </mc:Choice>
              <mc:Fallback>
                <p:oleObj name="Equation" r:id="rId5" imgW="2308966" imgH="403844" progId="Equation.DSMT4">
                  <p:embed/>
                  <p:pic>
                    <p:nvPicPr>
                      <p:cNvPr id="440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68760"/>
                        <a:ext cx="55943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4861051-E725-480C-9E92-5E11D8C14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65513"/>
              </p:ext>
            </p:extLst>
          </p:nvPr>
        </p:nvGraphicFramePr>
        <p:xfrm>
          <a:off x="260350" y="2325688"/>
          <a:ext cx="36210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" name="Equation" r:id="rId7" imgW="2209680" imgH="596880" progId="Equation.DSMT4">
                  <p:embed/>
                </p:oleObj>
              </mc:Choice>
              <mc:Fallback>
                <p:oleObj name="Equation" r:id="rId7" imgW="2209680" imgH="5968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EE65190E-3B84-456E-BA94-02E8A4F5C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325688"/>
                        <a:ext cx="36210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571D062-57A9-4A32-A5B5-9CE984BF1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53492"/>
              </p:ext>
            </p:extLst>
          </p:nvPr>
        </p:nvGraphicFramePr>
        <p:xfrm>
          <a:off x="303213" y="3716338"/>
          <a:ext cx="3784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9" imgW="2311200" imgH="571320" progId="Equation.DSMT4">
                  <p:embed/>
                </p:oleObj>
              </mc:Choice>
              <mc:Fallback>
                <p:oleObj name="Equation" r:id="rId9" imgW="2311200" imgH="57132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A4861051-E725-480C-9E92-5E11D8C14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3716338"/>
                        <a:ext cx="3784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6AE610-B476-481C-9726-F71D1C0DC879}"/>
              </a:ext>
            </a:extLst>
          </p:cNvPr>
          <p:cNvSpPr txBox="1"/>
          <p:nvPr/>
        </p:nvSpPr>
        <p:spPr>
          <a:xfrm>
            <a:off x="4140895" y="399481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可表示为初等函数形式！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9E89C-9521-4960-9D1C-28516C1AEBF3}"/>
              </a:ext>
            </a:extLst>
          </p:cNvPr>
          <p:cNvSpPr txBox="1"/>
          <p:nvPr/>
        </p:nvSpPr>
        <p:spPr>
          <a:xfrm>
            <a:off x="242439" y="474358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球贝塞尔函数本身可视为一种截断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03DE02-7400-4EDD-BCBE-D51345B0F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650" y="5398241"/>
            <a:ext cx="3905409" cy="1391928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1E8CF37-8BA1-408D-92C7-87700C88A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912357"/>
              </p:ext>
            </p:extLst>
          </p:nvPr>
        </p:nvGraphicFramePr>
        <p:xfrm>
          <a:off x="3995936" y="2310928"/>
          <a:ext cx="149497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12" imgW="812520" imgH="266400" progId="Equation.DSMT4">
                  <p:embed/>
                </p:oleObj>
              </mc:Choice>
              <mc:Fallback>
                <p:oleObj name="Equation" r:id="rId12" imgW="812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95936" y="2310928"/>
                        <a:ext cx="149497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35F8EF-4951-4C3E-B173-97CC9F491F79}"/>
              </a:ext>
            </a:extLst>
          </p:cNvPr>
          <p:cNvCxnSpPr/>
          <p:nvPr/>
        </p:nvCxnSpPr>
        <p:spPr bwMode="auto">
          <a:xfrm>
            <a:off x="3995936" y="2891344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10442DEE-9BE1-4F51-8228-060C1F120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74013"/>
              </p:ext>
            </p:extLst>
          </p:nvPr>
        </p:nvGraphicFramePr>
        <p:xfrm>
          <a:off x="6010275" y="2613025"/>
          <a:ext cx="1809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14" imgW="1104840" imgH="317160" progId="Equation.DSMT4">
                  <p:embed/>
                </p:oleObj>
              </mc:Choice>
              <mc:Fallback>
                <p:oleObj name="Equation" r:id="rId14" imgW="1104840" imgH="31716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A4861051-E725-480C-9E92-5E11D8C14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2613025"/>
                        <a:ext cx="1809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0E381C7-0E53-4B02-AC6C-46E6BA143A36}"/>
              </a:ext>
            </a:extLst>
          </p:cNvPr>
          <p:cNvSpPr txBox="1"/>
          <p:nvPr/>
        </p:nvSpPr>
        <p:spPr>
          <a:xfrm>
            <a:off x="4546503" y="5730405"/>
            <a:ext cx="194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瑞利公式</a:t>
            </a:r>
          </a:p>
        </p:txBody>
      </p:sp>
    </p:spTree>
    <p:extLst>
      <p:ext uri="{BB962C8B-B14F-4D97-AF65-F5344CB8AC3E}">
        <p14:creationId xmlns:p14="http://schemas.microsoft.com/office/powerpoint/2010/main" val="3091319683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A3A842-06D9-4566-9B88-1672DA40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4565307" cy="17558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EB28CE-6E66-4665-9160-A6E8B242FD9B}"/>
              </a:ext>
            </a:extLst>
          </p:cNvPr>
          <p:cNvSpPr txBox="1"/>
          <p:nvPr/>
        </p:nvSpPr>
        <p:spPr>
          <a:xfrm>
            <a:off x="337114" y="40466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平面波的球面波展开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1A65C3-288A-4B2B-BF70-4A251EE0D0E2}"/>
              </a:ext>
            </a:extLst>
          </p:cNvPr>
          <p:cNvSpPr txBox="1"/>
          <p:nvPr/>
        </p:nvSpPr>
        <p:spPr>
          <a:xfrm>
            <a:off x="5004048" y="2157761"/>
            <a:ext cx="332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重要</a:t>
            </a:r>
            <a:r>
              <a:rPr lang="en-US" altLang="zh-CN" dirty="0"/>
              <a:t>(</a:t>
            </a:r>
            <a:r>
              <a:rPr lang="zh-CN" altLang="en-US" dirty="0"/>
              <a:t>散射理论）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FEC91-ABAA-407F-8BD6-AF0891758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86447"/>
              </p:ext>
            </p:extLst>
          </p:nvPr>
        </p:nvGraphicFramePr>
        <p:xfrm>
          <a:off x="3563888" y="3097041"/>
          <a:ext cx="44973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tion" r:id="rId4" imgW="2286000" imgH="457200" progId="Equation.DSMT4">
                  <p:embed/>
                </p:oleObj>
              </mc:Choice>
              <mc:Fallback>
                <p:oleObj name="Equation" r:id="rId4" imgW="2286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3097041"/>
                        <a:ext cx="4497387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4CF023A-B629-42B7-8619-2910D0670481}"/>
              </a:ext>
            </a:extLst>
          </p:cNvPr>
          <p:cNvSpPr txBox="1"/>
          <p:nvPr/>
        </p:nvSpPr>
        <p:spPr>
          <a:xfrm>
            <a:off x="522277" y="328498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左乘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4EC0A30-A439-4534-9E99-A966A83FE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03741"/>
              </p:ext>
            </p:extLst>
          </p:nvPr>
        </p:nvGraphicFramePr>
        <p:xfrm>
          <a:off x="1691680" y="3284984"/>
          <a:ext cx="1037878" cy="64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6" imgW="469800" imgH="291960" progId="Equation.DSMT4">
                  <p:embed/>
                </p:oleObj>
              </mc:Choice>
              <mc:Fallback>
                <p:oleObj name="Equation" r:id="rId6" imgW="469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3284984"/>
                        <a:ext cx="1037878" cy="645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B8AFE88-1E28-442F-AFD6-6A7A356AA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244" y="5428241"/>
            <a:ext cx="3808449" cy="10037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018892E-659E-4E98-A777-A9FC086240C8}"/>
              </a:ext>
            </a:extLst>
          </p:cNvPr>
          <p:cNvSpPr/>
          <p:nvPr/>
        </p:nvSpPr>
        <p:spPr>
          <a:xfrm>
            <a:off x="4594315" y="542824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www.zhihu.com</a:t>
            </a:r>
            <a:r>
              <a:rPr lang="en-US" altLang="zh-CN" dirty="0"/>
              <a:t>/question/387427383</a:t>
            </a:r>
            <a:endParaRPr lang="zh-CN" altLang="en-US" dirty="0"/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7B17A1C5-70F2-461D-AB9B-C53A9F95F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98886"/>
              </p:ext>
            </p:extLst>
          </p:nvPr>
        </p:nvGraphicFramePr>
        <p:xfrm>
          <a:off x="571244" y="3869677"/>
          <a:ext cx="4800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9" imgW="1478351" imgH="449659" progId="Equation.DSMT4">
                  <p:embed/>
                </p:oleObj>
              </mc:Choice>
              <mc:Fallback>
                <p:oleObj name="Equation" r:id="rId9" imgW="1478351" imgH="449659" progId="Equation.DSMT4">
                  <p:embed/>
                  <p:pic>
                    <p:nvPicPr>
                      <p:cNvPr id="404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44" y="3869677"/>
                        <a:ext cx="4800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571839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77" name="Line 21"/>
          <p:cNvSpPr>
            <a:spLocks noChangeShapeType="1"/>
          </p:cNvSpPr>
          <p:nvPr/>
        </p:nvSpPr>
        <p:spPr bwMode="auto">
          <a:xfrm flipH="1">
            <a:off x="4038600" y="1371600"/>
            <a:ext cx="51054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9" name="Line 23"/>
          <p:cNvSpPr>
            <a:spLocks noChangeShapeType="1"/>
          </p:cNvSpPr>
          <p:nvPr/>
        </p:nvSpPr>
        <p:spPr bwMode="auto">
          <a:xfrm flipV="1">
            <a:off x="4876800" y="5181600"/>
            <a:ext cx="4267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6680" name="Object 24"/>
          <p:cNvGraphicFramePr>
            <a:graphicFrameLocks noChangeAspect="1"/>
          </p:cNvGraphicFramePr>
          <p:nvPr/>
        </p:nvGraphicFramePr>
        <p:xfrm>
          <a:off x="1143000" y="685800"/>
          <a:ext cx="1597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8" name="公式" r:id="rId3" imgW="540985" imgH="213376" progId="Equation.3">
                  <p:embed/>
                </p:oleObj>
              </mc:Choice>
              <mc:Fallback>
                <p:oleObj name="公式" r:id="rId3" imgW="540985" imgH="21337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1597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1" name="Object 25"/>
          <p:cNvGraphicFramePr>
            <a:graphicFrameLocks noChangeAspect="1"/>
          </p:cNvGraphicFramePr>
          <p:nvPr/>
        </p:nvGraphicFramePr>
        <p:xfrm>
          <a:off x="4191000" y="685800"/>
          <a:ext cx="16335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9" name="公式" r:id="rId5" imgW="556295" imgH="213376" progId="Equation.3">
                  <p:embed/>
                </p:oleObj>
              </mc:Choice>
              <mc:Fallback>
                <p:oleObj name="公式" r:id="rId5" imgW="556295" imgH="2133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85800"/>
                        <a:ext cx="16335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0" y="0"/>
            <a:ext cx="43434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四）、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0, x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的行为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6689" name="Object 33"/>
          <p:cNvGraphicFramePr>
            <a:graphicFrameLocks noChangeAspect="1"/>
          </p:cNvGraphicFramePr>
          <p:nvPr/>
        </p:nvGraphicFramePr>
        <p:xfrm>
          <a:off x="4114800" y="1600200"/>
          <a:ext cx="19177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0" name="公式" r:id="rId7" imgW="655391" imgH="213376" progId="Equation.3">
                  <p:embed/>
                </p:oleObj>
              </mc:Choice>
              <mc:Fallback>
                <p:oleObj name="公式" r:id="rId7" imgW="655391" imgH="21337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19177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90" name="Object 34"/>
          <p:cNvGraphicFramePr>
            <a:graphicFrameLocks noChangeAspect="1"/>
          </p:cNvGraphicFramePr>
          <p:nvPr/>
        </p:nvGraphicFramePr>
        <p:xfrm>
          <a:off x="1219200" y="1676400"/>
          <a:ext cx="1198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1" name="公式" r:id="rId9" imgW="404037" imgH="159926" progId="Equation.3">
                  <p:embed/>
                </p:oleObj>
              </mc:Choice>
              <mc:Fallback>
                <p:oleObj name="公式" r:id="rId9" imgW="404037" imgH="15992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11985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0" y="2209800"/>
            <a:ext cx="3352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五）、 本征值问题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26692" name="Object 36"/>
          <p:cNvGraphicFramePr>
            <a:graphicFrameLocks noChangeAspect="1"/>
          </p:cNvGraphicFramePr>
          <p:nvPr/>
        </p:nvGraphicFramePr>
        <p:xfrm>
          <a:off x="1981200" y="2819400"/>
          <a:ext cx="5594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2" name="公式" r:id="rId11" imgW="2308966" imgH="403844" progId="Equation.3">
                  <p:embed/>
                </p:oleObj>
              </mc:Choice>
              <mc:Fallback>
                <p:oleObj name="公式" r:id="rId11" imgW="2308966" imgH="40384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55943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3" name="AutoShape 37"/>
          <p:cNvSpPr>
            <a:spLocks/>
          </p:cNvSpPr>
          <p:nvPr/>
        </p:nvSpPr>
        <p:spPr bwMode="auto">
          <a:xfrm>
            <a:off x="1447800" y="3429000"/>
            <a:ext cx="457200" cy="152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6694" name="Object 38"/>
          <p:cNvGraphicFramePr>
            <a:graphicFrameLocks noChangeAspect="1"/>
          </p:cNvGraphicFramePr>
          <p:nvPr/>
        </p:nvGraphicFramePr>
        <p:xfrm>
          <a:off x="1905000" y="3886200"/>
          <a:ext cx="1706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3" name="公式" r:id="rId13" imgW="579262" imgH="190469" progId="Equation.3">
                  <p:embed/>
                </p:oleObj>
              </mc:Choice>
              <mc:Fallback>
                <p:oleObj name="公式" r:id="rId13" imgW="579262" imgH="19046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17065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95" name="Object 39"/>
          <p:cNvGraphicFramePr>
            <a:graphicFrameLocks noChangeAspect="1"/>
          </p:cNvGraphicFramePr>
          <p:nvPr/>
        </p:nvGraphicFramePr>
        <p:xfrm>
          <a:off x="1905000" y="4648200"/>
          <a:ext cx="15986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4" name="公式" r:id="rId15" imgW="540985" imgH="190469" progId="Equation.3">
                  <p:embed/>
                </p:oleObj>
              </mc:Choice>
              <mc:Fallback>
                <p:oleObj name="公式" r:id="rId15" imgW="540985" imgH="1904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5986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3567113" y="4572000"/>
            <a:ext cx="5576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（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=a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端有第一类齐次边界条件）</a:t>
            </a:r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304800" y="5943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graphicFrame>
        <p:nvGraphicFramePr>
          <p:cNvPr id="326698" name="Object 42"/>
          <p:cNvGraphicFramePr>
            <a:graphicFrameLocks noChangeAspect="1"/>
          </p:cNvGraphicFramePr>
          <p:nvPr/>
        </p:nvGraphicFramePr>
        <p:xfrm>
          <a:off x="1676400" y="5334000"/>
          <a:ext cx="3124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5" name="公式" r:id="rId17" imgW="1074314" imgH="503109" progId="Equation.3">
                  <p:embed/>
                </p:oleObj>
              </mc:Choice>
              <mc:Fallback>
                <p:oleObj name="公式" r:id="rId17" imgW="1074314" imgH="50310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34000"/>
                        <a:ext cx="3124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4953000" y="5638800"/>
            <a:ext cx="91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本征函数</a:t>
            </a:r>
          </a:p>
        </p:txBody>
      </p:sp>
      <p:graphicFrame>
        <p:nvGraphicFramePr>
          <p:cNvPr id="326700" name="Object 44"/>
          <p:cNvGraphicFramePr>
            <a:graphicFrameLocks noChangeAspect="1"/>
          </p:cNvGraphicFramePr>
          <p:nvPr/>
        </p:nvGraphicFramePr>
        <p:xfrm>
          <a:off x="5872163" y="5562600"/>
          <a:ext cx="30845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6" name="公式" r:id="rId19" imgW="1066658" imgH="327487" progId="Equation.3">
                  <p:embed/>
                </p:oleObj>
              </mc:Choice>
              <mc:Fallback>
                <p:oleObj name="公式" r:id="rId19" imgW="1066658" imgH="32748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5562600"/>
                        <a:ext cx="30845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2" name="Line 22"/>
          <p:cNvSpPr>
            <a:spLocks noChangeShapeType="1"/>
          </p:cNvSpPr>
          <p:nvPr/>
        </p:nvSpPr>
        <p:spPr bwMode="auto">
          <a:xfrm flipH="1">
            <a:off x="4038600" y="2895600"/>
            <a:ext cx="51054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4876800" y="5791200"/>
            <a:ext cx="4267200" cy="7620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5" name="Rectangle 35"/>
          <p:cNvSpPr>
            <a:spLocks noChangeArrowheads="1"/>
          </p:cNvSpPr>
          <p:nvPr/>
        </p:nvSpPr>
        <p:spPr bwMode="auto">
          <a:xfrm>
            <a:off x="457200" y="609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graphicFrame>
        <p:nvGraphicFramePr>
          <p:cNvPr id="327716" name="Object 36"/>
          <p:cNvGraphicFramePr>
            <a:graphicFrameLocks noChangeAspect="1"/>
          </p:cNvGraphicFramePr>
          <p:nvPr/>
        </p:nvGraphicFramePr>
        <p:xfrm>
          <a:off x="2286000" y="0"/>
          <a:ext cx="3124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0" name="公式" r:id="rId3" imgW="1074314" imgH="503109" progId="Equation.3">
                  <p:embed/>
                </p:oleObj>
              </mc:Choice>
              <mc:Fallback>
                <p:oleObj name="公式" r:id="rId3" imgW="1074314" imgH="50310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3124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7" name="Rectangle 37"/>
          <p:cNvSpPr>
            <a:spLocks noChangeArrowheads="1"/>
          </p:cNvSpPr>
          <p:nvPr/>
        </p:nvSpPr>
        <p:spPr bwMode="auto">
          <a:xfrm>
            <a:off x="228600" y="1981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本征函数</a:t>
            </a:r>
          </a:p>
        </p:txBody>
      </p:sp>
      <p:graphicFrame>
        <p:nvGraphicFramePr>
          <p:cNvPr id="327718" name="Object 38"/>
          <p:cNvGraphicFramePr>
            <a:graphicFrameLocks noChangeAspect="1"/>
          </p:cNvGraphicFramePr>
          <p:nvPr/>
        </p:nvGraphicFramePr>
        <p:xfrm>
          <a:off x="2138363" y="1676400"/>
          <a:ext cx="30845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" name="公式" r:id="rId5" imgW="1066658" imgH="327487" progId="Equation.3">
                  <p:embed/>
                </p:oleObj>
              </mc:Choice>
              <mc:Fallback>
                <p:oleObj name="公式" r:id="rId5" imgW="1066658" imgH="32748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676400"/>
                        <a:ext cx="30845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9" name="Object 39"/>
          <p:cNvGraphicFramePr>
            <a:graphicFrameLocks noChangeAspect="1"/>
          </p:cNvGraphicFramePr>
          <p:nvPr/>
        </p:nvGraphicFramePr>
        <p:xfrm>
          <a:off x="6477000" y="1295400"/>
          <a:ext cx="2205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2" name="公式" r:id="rId7" imgW="845926" imgH="190469" progId="Equation.3">
                  <p:embed/>
                </p:oleObj>
              </mc:Choice>
              <mc:Fallback>
                <p:oleObj name="公式" r:id="rId7" imgW="845926" imgH="1904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5400"/>
                        <a:ext cx="2205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0" name="Rectangle 40"/>
          <p:cNvSpPr>
            <a:spLocks noChangeArrowheads="1"/>
          </p:cNvSpPr>
          <p:nvPr/>
        </p:nvSpPr>
        <p:spPr bwMode="auto">
          <a:xfrm>
            <a:off x="228600" y="28956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327721" name="Rectangle 41"/>
          <p:cNvSpPr>
            <a:spLocks noChangeArrowheads="1"/>
          </p:cNvSpPr>
          <p:nvPr/>
        </p:nvSpPr>
        <p:spPr bwMode="auto">
          <a:xfrm>
            <a:off x="0" y="4800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327722" name="Object 42"/>
          <p:cNvGraphicFramePr>
            <a:graphicFrameLocks noChangeAspect="1"/>
          </p:cNvGraphicFramePr>
          <p:nvPr/>
        </p:nvGraphicFramePr>
        <p:xfrm>
          <a:off x="1828800" y="3352800"/>
          <a:ext cx="35099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3" name="公式" r:id="rId9" imgW="1409877" imgH="426751" progId="Equation.3">
                  <p:embed/>
                </p:oleObj>
              </mc:Choice>
              <mc:Fallback>
                <p:oleObj name="公式" r:id="rId9" imgW="1409877" imgH="42675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5099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3" name="Object 43"/>
          <p:cNvGraphicFramePr>
            <a:graphicFrameLocks noChangeAspect="1"/>
          </p:cNvGraphicFramePr>
          <p:nvPr/>
        </p:nvGraphicFramePr>
        <p:xfrm>
          <a:off x="2057400" y="4495800"/>
          <a:ext cx="62595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4" name="公式" r:id="rId11" imgW="1950862" imgH="442023" progId="Equation.3">
                  <p:embed/>
                </p:oleObj>
              </mc:Choice>
              <mc:Fallback>
                <p:oleObj name="公式" r:id="rId11" imgW="1950862" imgH="44202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62595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4" name="Object 44"/>
          <p:cNvGraphicFramePr>
            <a:graphicFrameLocks noChangeAspect="1"/>
          </p:cNvGraphicFramePr>
          <p:nvPr/>
        </p:nvGraphicFramePr>
        <p:xfrm>
          <a:off x="2209800" y="5822950"/>
          <a:ext cx="5168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5" name="公式" r:id="rId13" imgW="1607643" imgH="365666" progId="Equation.3">
                  <p:embed/>
                </p:oleObj>
              </mc:Choice>
              <mc:Fallback>
                <p:oleObj name="公式" r:id="rId13" imgW="1607643" imgH="36566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22950"/>
                        <a:ext cx="51689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0" y="3810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广义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Fourier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sp>
        <p:nvSpPr>
          <p:cNvPr id="343073" name="Rectangle 33"/>
          <p:cNvSpPr>
            <a:spLocks noChangeArrowheads="1"/>
          </p:cNvSpPr>
          <p:nvPr/>
        </p:nvSpPr>
        <p:spPr bwMode="auto">
          <a:xfrm>
            <a:off x="1066800" y="2819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graphicFrame>
        <p:nvGraphicFramePr>
          <p:cNvPr id="343074" name="Object 34"/>
          <p:cNvGraphicFramePr>
            <a:graphicFrameLocks noChangeAspect="1"/>
          </p:cNvGraphicFramePr>
          <p:nvPr/>
        </p:nvGraphicFramePr>
        <p:xfrm>
          <a:off x="3048000" y="0"/>
          <a:ext cx="35099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0" name="公式" r:id="rId3" imgW="1409877" imgH="426751" progId="Equation.3">
                  <p:embed/>
                </p:oleObj>
              </mc:Choice>
              <mc:Fallback>
                <p:oleObj name="公式" r:id="rId3" imgW="1409877" imgH="42675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5099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75" name="Object 35"/>
          <p:cNvGraphicFramePr>
            <a:graphicFrameLocks noChangeAspect="1"/>
          </p:cNvGraphicFramePr>
          <p:nvPr/>
        </p:nvGraphicFramePr>
        <p:xfrm>
          <a:off x="2884488" y="1143000"/>
          <a:ext cx="6259512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" name="公式" r:id="rId5" imgW="1950862" imgH="442023" progId="Equation.3">
                  <p:embed/>
                </p:oleObj>
              </mc:Choice>
              <mc:Fallback>
                <p:oleObj name="公式" r:id="rId5" imgW="1950862" imgH="44202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143000"/>
                        <a:ext cx="6259512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76" name="Object 36"/>
          <p:cNvGraphicFramePr>
            <a:graphicFrameLocks noChangeAspect="1"/>
          </p:cNvGraphicFramePr>
          <p:nvPr/>
        </p:nvGraphicFramePr>
        <p:xfrm>
          <a:off x="2667000" y="2438400"/>
          <a:ext cx="5168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2" name="公式" r:id="rId7" imgW="1607643" imgH="365666" progId="Equation.3">
                  <p:embed/>
                </p:oleObj>
              </mc:Choice>
              <mc:Fallback>
                <p:oleObj name="公式" r:id="rId7" imgW="1607643" imgH="36566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51689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77" name="Object 37"/>
          <p:cNvGraphicFramePr>
            <a:graphicFrameLocks noChangeAspect="1"/>
          </p:cNvGraphicFramePr>
          <p:nvPr/>
        </p:nvGraphicFramePr>
        <p:xfrm>
          <a:off x="3492500" y="3657600"/>
          <a:ext cx="56515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3" name="公式" r:id="rId9" imgW="1760326" imgH="540863" progId="Equation.3">
                  <p:embed/>
                </p:oleObj>
              </mc:Choice>
              <mc:Fallback>
                <p:oleObj name="公式" r:id="rId9" imgW="1760326" imgH="54086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57600"/>
                        <a:ext cx="56515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60" name="Line 16"/>
          <p:cNvSpPr>
            <a:spLocks noChangeShapeType="1"/>
          </p:cNvSpPr>
          <p:nvPr/>
        </p:nvSpPr>
        <p:spPr bwMode="auto">
          <a:xfrm flipH="1">
            <a:off x="3352800" y="38100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961" name="Object 17"/>
          <p:cNvGraphicFramePr>
            <a:graphicFrameLocks noChangeAspect="1"/>
          </p:cNvGraphicFramePr>
          <p:nvPr/>
        </p:nvGraphicFramePr>
        <p:xfrm>
          <a:off x="2286000" y="990600"/>
          <a:ext cx="2447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3" name="公式" r:id="rId3" imgW="822960" imgH="228647" progId="Equation.3">
                  <p:embed/>
                </p:oleObj>
              </mc:Choice>
              <mc:Fallback>
                <p:oleObj name="公式" r:id="rId3" imgW="822960" imgH="2286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24479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2" name="Object 18"/>
          <p:cNvGraphicFramePr>
            <a:graphicFrameLocks noChangeAspect="1"/>
          </p:cNvGraphicFramePr>
          <p:nvPr/>
        </p:nvGraphicFramePr>
        <p:xfrm>
          <a:off x="2743200" y="1524000"/>
          <a:ext cx="1585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4" name="公式" r:id="rId5" imgW="533329" imgH="266826" progId="Equation.3">
                  <p:embed/>
                </p:oleObj>
              </mc:Choice>
              <mc:Fallback>
                <p:oleObj name="公式" r:id="rId5" imgW="533329" imgH="2668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1585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3" name="Object 19"/>
          <p:cNvGraphicFramePr>
            <a:graphicFrameLocks noChangeAspect="1"/>
          </p:cNvGraphicFramePr>
          <p:nvPr/>
        </p:nvGraphicFramePr>
        <p:xfrm>
          <a:off x="2819400" y="3124200"/>
          <a:ext cx="1660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5" name="公式" r:id="rId7" imgW="556295" imgH="236283" progId="Equation.3">
                  <p:embed/>
                </p:oleObj>
              </mc:Choice>
              <mc:Fallback>
                <p:oleObj name="公式" r:id="rId7" imgW="556295" imgH="23628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1660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4" name="AutoShape 20"/>
          <p:cNvSpPr>
            <a:spLocks/>
          </p:cNvSpPr>
          <p:nvPr/>
        </p:nvSpPr>
        <p:spPr bwMode="auto">
          <a:xfrm>
            <a:off x="2362200" y="19812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38965" name="Rectangle 21"/>
          <p:cNvSpPr>
            <a:spLocks noChangeArrowheads="1"/>
          </p:cNvSpPr>
          <p:nvPr/>
        </p:nvSpPr>
        <p:spPr bwMode="auto">
          <a:xfrm>
            <a:off x="0" y="0"/>
            <a:ext cx="8632825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例：半径为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的均匀热介质球，原来温度为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u=u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baseline="-25000">
                <a:latin typeface="Book Antiqua" panose="02040602050305030304" pitchFamily="18" charset="0"/>
                <a:ea typeface="楷体_GB2312" pitchFamily="49" charset="-122"/>
              </a:rPr>
              <a:t>，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放入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冰水中，使球面温度保持为零，求球内温度分布。</a:t>
            </a:r>
            <a:r>
              <a:rPr lang="zh-CN" altLang="en-US" sz="2800" b="1" baseline="-25000">
                <a:latin typeface="Book Antiqua" panose="0204060205030503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238125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38967" name="Rectangle 23"/>
          <p:cNvSpPr>
            <a:spLocks noChangeArrowheads="1"/>
          </p:cNvSpPr>
          <p:nvPr/>
        </p:nvSpPr>
        <p:spPr bwMode="auto">
          <a:xfrm>
            <a:off x="238125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38969" name="Rectangle 25"/>
          <p:cNvSpPr>
            <a:spLocks noChangeArrowheads="1"/>
          </p:cNvSpPr>
          <p:nvPr/>
        </p:nvSpPr>
        <p:spPr bwMode="auto">
          <a:xfrm>
            <a:off x="0" y="3962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609600" y="47244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代入方程和边界条件</a:t>
            </a:r>
          </a:p>
        </p:txBody>
      </p:sp>
      <p:graphicFrame>
        <p:nvGraphicFramePr>
          <p:cNvPr id="338974" name="Object 30"/>
          <p:cNvGraphicFramePr>
            <a:graphicFrameLocks noChangeAspect="1"/>
          </p:cNvGraphicFramePr>
          <p:nvPr/>
        </p:nvGraphicFramePr>
        <p:xfrm>
          <a:off x="2743200" y="2362200"/>
          <a:ext cx="2292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6" name="公式" r:id="rId9" imgW="769797" imgH="236283" progId="Equation.3">
                  <p:embed/>
                </p:oleObj>
              </mc:Choice>
              <mc:Fallback>
                <p:oleObj name="公式" r:id="rId9" imgW="769797" imgH="23628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0"/>
                        <a:ext cx="2292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75" name="AutoShape 31"/>
          <p:cNvSpPr>
            <a:spLocks noChangeArrowheads="1"/>
          </p:cNvSpPr>
          <p:nvPr/>
        </p:nvSpPr>
        <p:spPr bwMode="auto">
          <a:xfrm>
            <a:off x="1371600" y="57150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38976" name="Object 32"/>
          <p:cNvGraphicFramePr>
            <a:graphicFrameLocks noChangeAspect="1"/>
          </p:cNvGraphicFramePr>
          <p:nvPr/>
        </p:nvGraphicFramePr>
        <p:xfrm>
          <a:off x="3352800" y="4495800"/>
          <a:ext cx="41259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7" name="公式" r:id="rId11" imgW="1699083" imgH="403844" progId="Equation.3">
                  <p:embed/>
                </p:oleObj>
              </mc:Choice>
              <mc:Fallback>
                <p:oleObj name="公式" r:id="rId11" imgW="1699083" imgH="40384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41259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77" name="AutoShape 33"/>
          <p:cNvSpPr>
            <a:spLocks/>
          </p:cNvSpPr>
          <p:nvPr/>
        </p:nvSpPr>
        <p:spPr bwMode="auto">
          <a:xfrm>
            <a:off x="2743200" y="5091113"/>
            <a:ext cx="457200" cy="152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38978" name="Object 34"/>
          <p:cNvGraphicFramePr>
            <a:graphicFrameLocks noChangeAspect="1"/>
          </p:cNvGraphicFramePr>
          <p:nvPr/>
        </p:nvGraphicFramePr>
        <p:xfrm>
          <a:off x="3276600" y="5486400"/>
          <a:ext cx="1706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8" name="公式" r:id="rId13" imgW="579262" imgH="190469" progId="Equation.3">
                  <p:embed/>
                </p:oleObj>
              </mc:Choice>
              <mc:Fallback>
                <p:oleObj name="公式" r:id="rId13" imgW="579262" imgH="1904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17065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9" name="Object 35"/>
          <p:cNvGraphicFramePr>
            <a:graphicFrameLocks noChangeAspect="1"/>
          </p:cNvGraphicFramePr>
          <p:nvPr/>
        </p:nvGraphicFramePr>
        <p:xfrm>
          <a:off x="6400800" y="5486400"/>
          <a:ext cx="1666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9" name="公式" r:id="rId15" imgW="571606" imgH="213376" progId="Equation.3">
                  <p:embed/>
                </p:oleObj>
              </mc:Choice>
              <mc:Fallback>
                <p:oleObj name="公式" r:id="rId15" imgW="571606" imgH="2133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86400"/>
                        <a:ext cx="16668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80" name="Rectangle 36"/>
          <p:cNvSpPr>
            <a:spLocks noChangeArrowheads="1"/>
          </p:cNvSpPr>
          <p:nvPr/>
        </p:nvSpPr>
        <p:spPr bwMode="auto">
          <a:xfrm>
            <a:off x="762000" y="402431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与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 无关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m=0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，与  无关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=0 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38981" name="Object 37"/>
          <p:cNvGraphicFramePr>
            <a:graphicFrameLocks noChangeAspect="1"/>
          </p:cNvGraphicFramePr>
          <p:nvPr/>
        </p:nvGraphicFramePr>
        <p:xfrm>
          <a:off x="3352800" y="6307138"/>
          <a:ext cx="29654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0" name="公式" r:id="rId17" imgW="1219342" imgH="213376" progId="Equation.3">
                  <p:embed/>
                </p:oleObj>
              </mc:Choice>
              <mc:Fallback>
                <p:oleObj name="公式" r:id="rId17" imgW="1219342" imgH="21337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307138"/>
                        <a:ext cx="29654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82" name="Rectangle 38"/>
          <p:cNvSpPr>
            <a:spLocks noChangeArrowheads="1"/>
          </p:cNvSpPr>
          <p:nvPr/>
        </p:nvSpPr>
        <p:spPr bwMode="auto">
          <a:xfrm>
            <a:off x="228600" y="3200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90" name="Line 22"/>
          <p:cNvSpPr>
            <a:spLocks noChangeShapeType="1"/>
          </p:cNvSpPr>
          <p:nvPr/>
        </p:nvSpPr>
        <p:spPr bwMode="auto">
          <a:xfrm flipH="1">
            <a:off x="3352800" y="23622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001" name="AutoShape 33"/>
          <p:cNvSpPr>
            <a:spLocks noChangeArrowheads="1"/>
          </p:cNvSpPr>
          <p:nvPr/>
        </p:nvSpPr>
        <p:spPr bwMode="auto">
          <a:xfrm>
            <a:off x="304800" y="2514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0002" name="Object 34"/>
          <p:cNvGraphicFramePr>
            <a:graphicFrameLocks noChangeAspect="1"/>
          </p:cNvGraphicFramePr>
          <p:nvPr/>
        </p:nvGraphicFramePr>
        <p:xfrm>
          <a:off x="990600" y="0"/>
          <a:ext cx="41259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1" name="公式" r:id="rId3" imgW="1699083" imgH="403844" progId="Equation.3">
                  <p:embed/>
                </p:oleObj>
              </mc:Choice>
              <mc:Fallback>
                <p:oleObj name="公式" r:id="rId3" imgW="1699083" imgH="4038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0"/>
                        <a:ext cx="41259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003" name="AutoShape 35"/>
          <p:cNvSpPr>
            <a:spLocks/>
          </p:cNvSpPr>
          <p:nvPr/>
        </p:nvSpPr>
        <p:spPr bwMode="auto">
          <a:xfrm>
            <a:off x="381000" y="595313"/>
            <a:ext cx="457200" cy="152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40004" name="Object 36"/>
          <p:cNvGraphicFramePr>
            <a:graphicFrameLocks noChangeAspect="1"/>
          </p:cNvGraphicFramePr>
          <p:nvPr/>
        </p:nvGraphicFramePr>
        <p:xfrm>
          <a:off x="914400" y="990600"/>
          <a:ext cx="17065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2" name="公式" r:id="rId5" imgW="579262" imgH="190469" progId="Equation.3">
                  <p:embed/>
                </p:oleObj>
              </mc:Choice>
              <mc:Fallback>
                <p:oleObj name="公式" r:id="rId5" imgW="579262" imgH="19046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17065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5" name="Object 37"/>
          <p:cNvGraphicFramePr>
            <a:graphicFrameLocks noChangeAspect="1"/>
          </p:cNvGraphicFramePr>
          <p:nvPr/>
        </p:nvGraphicFramePr>
        <p:xfrm>
          <a:off x="4038600" y="990600"/>
          <a:ext cx="1666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3" name="公式" r:id="rId7" imgW="571606" imgH="213376" progId="Equation.3">
                  <p:embed/>
                </p:oleObj>
              </mc:Choice>
              <mc:Fallback>
                <p:oleObj name="公式" r:id="rId7" imgW="571606" imgH="21337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90600"/>
                        <a:ext cx="16668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7" name="Object 39"/>
          <p:cNvGraphicFramePr>
            <a:graphicFrameLocks noChangeAspect="1"/>
          </p:cNvGraphicFramePr>
          <p:nvPr/>
        </p:nvGraphicFramePr>
        <p:xfrm>
          <a:off x="990600" y="1811338"/>
          <a:ext cx="29654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4" name="公式" r:id="rId9" imgW="1219342" imgH="213376" progId="Equation.3">
                  <p:embed/>
                </p:oleObj>
              </mc:Choice>
              <mc:Fallback>
                <p:oleObj name="公式" r:id="rId9" imgW="1219342" imgH="21337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11338"/>
                        <a:ext cx="29654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1219200" y="2895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graphicFrame>
        <p:nvGraphicFramePr>
          <p:cNvPr id="340009" name="Object 41"/>
          <p:cNvGraphicFramePr>
            <a:graphicFrameLocks noChangeAspect="1"/>
          </p:cNvGraphicFramePr>
          <p:nvPr/>
        </p:nvGraphicFramePr>
        <p:xfrm>
          <a:off x="2667000" y="2438400"/>
          <a:ext cx="3994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5" name="公式" r:id="rId11" imgW="1379255" imgH="503109" progId="Equation.3">
                  <p:embed/>
                </p:oleObj>
              </mc:Choice>
              <mc:Fallback>
                <p:oleObj name="公式" r:id="rId11" imgW="1379255" imgH="50310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3994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010" name="Rectangle 42"/>
          <p:cNvSpPr>
            <a:spLocks noChangeArrowheads="1"/>
          </p:cNvSpPr>
          <p:nvPr/>
        </p:nvSpPr>
        <p:spPr bwMode="auto">
          <a:xfrm>
            <a:off x="990600" y="42672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本征函数</a:t>
            </a:r>
          </a:p>
        </p:txBody>
      </p:sp>
      <p:graphicFrame>
        <p:nvGraphicFramePr>
          <p:cNvPr id="340011" name="Object 43"/>
          <p:cNvGraphicFramePr>
            <a:graphicFrameLocks noChangeAspect="1"/>
          </p:cNvGraphicFramePr>
          <p:nvPr/>
        </p:nvGraphicFramePr>
        <p:xfrm>
          <a:off x="2743200" y="4038600"/>
          <a:ext cx="50434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6" name="公式" r:id="rId13" imgW="1752671" imgH="327487" progId="Equation.3">
                  <p:embed/>
                </p:oleObj>
              </mc:Choice>
              <mc:Fallback>
                <p:oleObj name="公式" r:id="rId13" imgW="1752671" imgH="32748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50434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17" name="Object 49"/>
          <p:cNvGraphicFramePr>
            <a:graphicFrameLocks noChangeAspect="1"/>
          </p:cNvGraphicFramePr>
          <p:nvPr/>
        </p:nvGraphicFramePr>
        <p:xfrm>
          <a:off x="2819400" y="5410200"/>
          <a:ext cx="2438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47" name="公式" r:id="rId15" imgW="769797" imgH="236283" progId="Equation.3">
                  <p:embed/>
                </p:oleObj>
              </mc:Choice>
              <mc:Fallback>
                <p:oleObj name="公式" r:id="rId15" imgW="769797" imgH="236283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4384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23" name="Line 31"/>
          <p:cNvSpPr>
            <a:spLocks noChangeShapeType="1"/>
          </p:cNvSpPr>
          <p:nvPr/>
        </p:nvSpPr>
        <p:spPr bwMode="auto">
          <a:xfrm flipH="1">
            <a:off x="3352800" y="3505200"/>
            <a:ext cx="5791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auto">
          <a:xfrm>
            <a:off x="381000" y="5257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sp>
        <p:nvSpPr>
          <p:cNvPr id="341025" name="AutoShape 33"/>
          <p:cNvSpPr>
            <a:spLocks noChangeArrowheads="1"/>
          </p:cNvSpPr>
          <p:nvPr/>
        </p:nvSpPr>
        <p:spPr bwMode="auto">
          <a:xfrm rot="1800000">
            <a:off x="5029200" y="44196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41031" name="Rectangle 39"/>
          <p:cNvSpPr>
            <a:spLocks noChangeArrowheads="1"/>
          </p:cNvSpPr>
          <p:nvPr/>
        </p:nvSpPr>
        <p:spPr bwMode="auto">
          <a:xfrm>
            <a:off x="0" y="685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本征值</a:t>
            </a:r>
          </a:p>
        </p:txBody>
      </p:sp>
      <p:graphicFrame>
        <p:nvGraphicFramePr>
          <p:cNvPr id="341032" name="Object 40"/>
          <p:cNvGraphicFramePr>
            <a:graphicFrameLocks noChangeAspect="1"/>
          </p:cNvGraphicFramePr>
          <p:nvPr/>
        </p:nvGraphicFramePr>
        <p:xfrm>
          <a:off x="1752600" y="0"/>
          <a:ext cx="3994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6" name="公式" r:id="rId3" imgW="1379255" imgH="503109" progId="Equation.3">
                  <p:embed/>
                </p:oleObj>
              </mc:Choice>
              <mc:Fallback>
                <p:oleObj name="公式" r:id="rId3" imgW="1379255" imgH="50310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3994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33" name="Rectangle 41"/>
          <p:cNvSpPr>
            <a:spLocks noChangeArrowheads="1"/>
          </p:cNvSpPr>
          <p:nvPr/>
        </p:nvSpPr>
        <p:spPr bwMode="auto">
          <a:xfrm>
            <a:off x="0" y="2667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本征函数</a:t>
            </a:r>
          </a:p>
        </p:txBody>
      </p:sp>
      <p:graphicFrame>
        <p:nvGraphicFramePr>
          <p:cNvPr id="341034" name="Object 42"/>
          <p:cNvGraphicFramePr>
            <a:graphicFrameLocks noChangeAspect="1"/>
          </p:cNvGraphicFramePr>
          <p:nvPr/>
        </p:nvGraphicFramePr>
        <p:xfrm>
          <a:off x="1752600" y="1524000"/>
          <a:ext cx="50434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" name="公式" r:id="rId5" imgW="1752671" imgH="327487" progId="Equation.3">
                  <p:embed/>
                </p:oleObj>
              </mc:Choice>
              <mc:Fallback>
                <p:oleObj name="公式" r:id="rId5" imgW="1752671" imgH="327487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0434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35" name="Object 43"/>
          <p:cNvGraphicFramePr>
            <a:graphicFrameLocks noChangeAspect="1"/>
          </p:cNvGraphicFramePr>
          <p:nvPr/>
        </p:nvGraphicFramePr>
        <p:xfrm>
          <a:off x="1981200" y="5105400"/>
          <a:ext cx="2359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8" name="公式" r:id="rId7" imgW="807649" imgH="380937" progId="Equation.3">
                  <p:embed/>
                </p:oleObj>
              </mc:Choice>
              <mc:Fallback>
                <p:oleObj name="公式" r:id="rId7" imgW="807649" imgH="38093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23590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36" name="Object 44"/>
          <p:cNvGraphicFramePr>
            <a:graphicFrameLocks noChangeAspect="1"/>
          </p:cNvGraphicFramePr>
          <p:nvPr/>
        </p:nvGraphicFramePr>
        <p:xfrm>
          <a:off x="1828800" y="2743200"/>
          <a:ext cx="2438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9" name="公式" r:id="rId9" imgW="769797" imgH="236283" progId="Equation.3">
                  <p:embed/>
                </p:oleObj>
              </mc:Choice>
              <mc:Fallback>
                <p:oleObj name="公式" r:id="rId9" imgW="769797" imgH="23628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24384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37" name="Rectangle 45"/>
          <p:cNvSpPr>
            <a:spLocks noChangeArrowheads="1"/>
          </p:cNvSpPr>
          <p:nvPr/>
        </p:nvSpPr>
        <p:spPr bwMode="auto">
          <a:xfrm>
            <a:off x="381000" y="419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特解</a:t>
            </a:r>
          </a:p>
        </p:txBody>
      </p:sp>
      <p:graphicFrame>
        <p:nvGraphicFramePr>
          <p:cNvPr id="341038" name="Object 46"/>
          <p:cNvGraphicFramePr>
            <a:graphicFrameLocks noChangeAspect="1"/>
          </p:cNvGraphicFramePr>
          <p:nvPr/>
        </p:nvGraphicFramePr>
        <p:xfrm>
          <a:off x="1905000" y="3810000"/>
          <a:ext cx="26130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0" name="公式" r:id="rId11" imgW="899089" imgH="327487" progId="Equation.3">
                  <p:embed/>
                </p:oleObj>
              </mc:Choice>
              <mc:Fallback>
                <p:oleObj name="公式" r:id="rId11" imgW="899089" imgH="32748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26130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39" name="Object 47"/>
          <p:cNvGraphicFramePr>
            <a:graphicFrameLocks noChangeAspect="1"/>
          </p:cNvGraphicFramePr>
          <p:nvPr/>
        </p:nvGraphicFramePr>
        <p:xfrm>
          <a:off x="6530975" y="4191000"/>
          <a:ext cx="26130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1" name="公式" r:id="rId13" imgW="899089" imgH="647763" progId="Equation.3">
                  <p:embed/>
                </p:oleObj>
              </mc:Choice>
              <mc:Fallback>
                <p:oleObj name="公式" r:id="rId13" imgW="899089" imgH="64776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4191000"/>
                        <a:ext cx="26130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Line 2"/>
          <p:cNvSpPr>
            <a:spLocks noChangeShapeType="1"/>
          </p:cNvSpPr>
          <p:nvPr/>
        </p:nvSpPr>
        <p:spPr bwMode="auto">
          <a:xfrm flipH="1">
            <a:off x="0" y="3276600"/>
            <a:ext cx="5410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0" name="AutoShape 4"/>
          <p:cNvSpPr>
            <a:spLocks noChangeArrowheads="1"/>
          </p:cNvSpPr>
          <p:nvPr/>
        </p:nvSpPr>
        <p:spPr bwMode="auto">
          <a:xfrm>
            <a:off x="5029200" y="2209800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0" y="609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特解</a:t>
            </a:r>
          </a:p>
        </p:txBody>
      </p:sp>
      <p:graphicFrame>
        <p:nvGraphicFramePr>
          <p:cNvPr id="449549" name="Object 13"/>
          <p:cNvGraphicFramePr>
            <a:graphicFrameLocks noChangeAspect="1"/>
          </p:cNvGraphicFramePr>
          <p:nvPr/>
        </p:nvGraphicFramePr>
        <p:xfrm>
          <a:off x="2209800" y="0"/>
          <a:ext cx="26130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9" name="公式" r:id="rId3" imgW="899089" imgH="647763" progId="Equation.3">
                  <p:embed/>
                </p:oleObj>
              </mc:Choice>
              <mc:Fallback>
                <p:oleObj name="公式" r:id="rId3" imgW="899089" imgH="64776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0"/>
                        <a:ext cx="26130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-120650" y="2209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449552" name="Object 16"/>
          <p:cNvGraphicFramePr>
            <a:graphicFrameLocks noChangeAspect="1"/>
          </p:cNvGraphicFramePr>
          <p:nvPr/>
        </p:nvGraphicFramePr>
        <p:xfrm>
          <a:off x="2743200" y="2133600"/>
          <a:ext cx="1585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0" name="公式" r:id="rId5" imgW="533329" imgH="266826" progId="Equation.3">
                  <p:embed/>
                </p:oleObj>
              </mc:Choice>
              <mc:Fallback>
                <p:oleObj name="公式" r:id="rId5" imgW="533329" imgH="2668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1585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17"/>
          <p:cNvGraphicFramePr>
            <a:graphicFrameLocks noChangeAspect="1"/>
          </p:cNvGraphicFramePr>
          <p:nvPr/>
        </p:nvGraphicFramePr>
        <p:xfrm>
          <a:off x="6172200" y="1600200"/>
          <a:ext cx="1917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1" name="公式" r:id="rId7" imgW="655391" imgH="442023" progId="Equation.3">
                  <p:embed/>
                </p:oleObj>
              </mc:Choice>
              <mc:Fallback>
                <p:oleObj name="公式" r:id="rId7" imgW="655391" imgH="4420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00200"/>
                        <a:ext cx="1917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4" name="Rectangle 18"/>
          <p:cNvSpPr>
            <a:spLocks noChangeArrowheads="1"/>
          </p:cNvSpPr>
          <p:nvPr/>
        </p:nvSpPr>
        <p:spPr bwMode="auto">
          <a:xfrm>
            <a:off x="0" y="4114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449555" name="Object 19"/>
          <p:cNvGraphicFramePr>
            <a:graphicFrameLocks noChangeAspect="1"/>
          </p:cNvGraphicFramePr>
          <p:nvPr/>
        </p:nvGraphicFramePr>
        <p:xfrm>
          <a:off x="1295400" y="3429000"/>
          <a:ext cx="4429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2" name="公式" r:id="rId9" imgW="1531514" imgH="647763" progId="Equation.3">
                  <p:embed/>
                </p:oleObj>
              </mc:Choice>
              <mc:Fallback>
                <p:oleObj name="公式" r:id="rId9" imgW="1531514" imgH="64776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4429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7" name="Object 21"/>
          <p:cNvGraphicFramePr>
            <a:graphicFrameLocks noChangeAspect="1"/>
          </p:cNvGraphicFramePr>
          <p:nvPr/>
        </p:nvGraphicFramePr>
        <p:xfrm>
          <a:off x="6172200" y="3124200"/>
          <a:ext cx="2205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3" name="公式" r:id="rId11" imgW="845926" imgH="190469" progId="Equation.3">
                  <p:embed/>
                </p:oleObj>
              </mc:Choice>
              <mc:Fallback>
                <p:oleObj name="公式" r:id="rId11" imgW="845926" imgH="1904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24200"/>
                        <a:ext cx="2205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22"/>
          <p:cNvGraphicFramePr>
            <a:graphicFrameLocks noChangeAspect="1"/>
          </p:cNvGraphicFramePr>
          <p:nvPr/>
        </p:nvGraphicFramePr>
        <p:xfrm>
          <a:off x="1676400" y="5529263"/>
          <a:ext cx="5808663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4" name="公式" r:id="rId13" imgW="2019335" imgH="426751" progId="Equation.3">
                  <p:embed/>
                </p:oleObj>
              </mc:Choice>
              <mc:Fallback>
                <p:oleObj name="公式" r:id="rId13" imgW="2019335" imgH="426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29263"/>
                        <a:ext cx="5808663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Line 3"/>
          <p:cNvSpPr>
            <a:spLocks noChangeShapeType="1"/>
          </p:cNvSpPr>
          <p:nvPr/>
        </p:nvSpPr>
        <p:spPr bwMode="auto">
          <a:xfrm flipH="1">
            <a:off x="3733800" y="1752600"/>
            <a:ext cx="5410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0" y="2209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代入初始条件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0" y="4876800"/>
            <a:ext cx="1828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两边按球贝塞尔函数展开</a:t>
            </a:r>
          </a:p>
        </p:txBody>
      </p:sp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1752600" y="0"/>
          <a:ext cx="609917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2" name="公式" r:id="rId3" imgW="2118431" imgH="426751" progId="Equation.3">
                  <p:embed/>
                </p:oleObj>
              </mc:Choice>
              <mc:Fallback>
                <p:oleObj name="公式" r:id="rId3" imgW="2118431" imgH="426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6099175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4" name="Object 14"/>
          <p:cNvGraphicFramePr>
            <a:graphicFrameLocks noChangeAspect="1"/>
          </p:cNvGraphicFramePr>
          <p:nvPr/>
        </p:nvGraphicFramePr>
        <p:xfrm>
          <a:off x="2971800" y="1905000"/>
          <a:ext cx="1660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3" name="公式" r:id="rId5" imgW="556295" imgH="236283" progId="Equation.3">
                  <p:embed/>
                </p:oleObj>
              </mc:Choice>
              <mc:Fallback>
                <p:oleObj name="公式" r:id="rId5" imgW="556295" imgH="2362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1660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5" name="Object 15"/>
          <p:cNvGraphicFramePr>
            <a:graphicFrameLocks noChangeAspect="1"/>
          </p:cNvGraphicFramePr>
          <p:nvPr/>
        </p:nvGraphicFramePr>
        <p:xfrm>
          <a:off x="2895600" y="2819400"/>
          <a:ext cx="43561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4" name="公式" r:id="rId7" imgW="1508973" imgH="426751" progId="Equation.3">
                  <p:embed/>
                </p:oleObj>
              </mc:Choice>
              <mc:Fallback>
                <p:oleObj name="公式" r:id="rId7" imgW="1508973" imgH="426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43561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6" name="Object 16"/>
          <p:cNvGraphicFramePr>
            <a:graphicFrameLocks noChangeAspect="1"/>
          </p:cNvGraphicFramePr>
          <p:nvPr/>
        </p:nvGraphicFramePr>
        <p:xfrm>
          <a:off x="1600200" y="4343400"/>
          <a:ext cx="55610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5" name="公式" r:id="rId9" imgW="1828800" imgH="822960" progId="Equation.3">
                  <p:embed/>
                </p:oleObj>
              </mc:Choice>
              <mc:Fallback>
                <p:oleObj name="公式" r:id="rId9" imgW="1828800" imgH="822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556101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7" name="Line 17"/>
          <p:cNvSpPr>
            <a:spLocks noChangeShapeType="1"/>
          </p:cNvSpPr>
          <p:nvPr/>
        </p:nvSpPr>
        <p:spPr bwMode="auto">
          <a:xfrm flipH="1">
            <a:off x="3733800" y="4114800"/>
            <a:ext cx="5410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578" name="Object 18"/>
          <p:cNvGraphicFramePr>
            <a:graphicFrameLocks noChangeAspect="1"/>
          </p:cNvGraphicFramePr>
          <p:nvPr/>
        </p:nvGraphicFramePr>
        <p:xfrm>
          <a:off x="7010400" y="5257800"/>
          <a:ext cx="2133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6" name="公式" r:id="rId11" imgW="784683" imgH="228647" progId="Equation.3">
                  <p:embed/>
                </p:oleObj>
              </mc:Choice>
              <mc:Fallback>
                <p:oleObj name="公式" r:id="rId11" imgW="784683" imgH="2286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57800"/>
                        <a:ext cx="21336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609600" y="2286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当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时，</a:t>
            </a:r>
          </a:p>
        </p:txBody>
      </p:sp>
      <p:sp>
        <p:nvSpPr>
          <p:cNvPr id="403459" name="Line 3"/>
          <p:cNvSpPr>
            <a:spLocks noChangeShapeType="1"/>
          </p:cNvSpPr>
          <p:nvPr/>
        </p:nvSpPr>
        <p:spPr bwMode="auto">
          <a:xfrm flipH="1">
            <a:off x="4876800" y="2743200"/>
            <a:ext cx="42672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762000" y="51054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不可任意舍弃其一</a:t>
            </a:r>
            <a:endParaRPr lang="zh-CN" altLang="en-US" sz="2800" b="1" i="1" baseline="-2500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1363663" y="838200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公式" r:id="rId3" imgW="655391" imgH="213376" progId="Equation.3">
                  <p:embed/>
                </p:oleObj>
              </mc:Choice>
              <mc:Fallback>
                <p:oleObj name="公式" r:id="rId3" imgW="655391" imgH="2133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838200"/>
                        <a:ext cx="191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5" name="Object 9"/>
          <p:cNvGraphicFramePr>
            <a:graphicFrameLocks noChangeAspect="1"/>
          </p:cNvGraphicFramePr>
          <p:nvPr/>
        </p:nvGraphicFramePr>
        <p:xfrm>
          <a:off x="1524000" y="1905000"/>
          <a:ext cx="1995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公式" r:id="rId5" imgW="686013" imgH="213376" progId="Equation.3">
                  <p:embed/>
                </p:oleObj>
              </mc:Choice>
              <mc:Fallback>
                <p:oleObj name="公式" r:id="rId5" imgW="686013" imgH="2133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19954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8" name="AutoShape 12"/>
          <p:cNvSpPr>
            <a:spLocks/>
          </p:cNvSpPr>
          <p:nvPr/>
        </p:nvSpPr>
        <p:spPr bwMode="auto">
          <a:xfrm>
            <a:off x="747713" y="1219200"/>
            <a:ext cx="457200" cy="990600"/>
          </a:xfrm>
          <a:prstGeom prst="leftBrace">
            <a:avLst>
              <a:gd name="adj1" fmla="val 180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381000" y="327660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若研究区域圆柱外区域，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要保留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03470" name="Object 14"/>
          <p:cNvGraphicFramePr>
            <a:graphicFrameLocks noChangeAspect="1"/>
          </p:cNvGraphicFramePr>
          <p:nvPr/>
        </p:nvGraphicFramePr>
        <p:xfrm>
          <a:off x="541338" y="4114800"/>
          <a:ext cx="68897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公式" r:id="rId7" imgW="2400406" imgH="228647" progId="Equation.3">
                  <p:embed/>
                </p:oleObj>
              </mc:Choice>
              <mc:Fallback>
                <p:oleObj name="公式" r:id="rId7" imgW="2400406" imgH="2286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114800"/>
                        <a:ext cx="68897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3" name="Object 17"/>
          <p:cNvGraphicFramePr>
            <a:graphicFrameLocks noChangeAspect="1"/>
          </p:cNvGraphicFramePr>
          <p:nvPr/>
        </p:nvGraphicFramePr>
        <p:xfrm>
          <a:off x="4724400" y="838200"/>
          <a:ext cx="2208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公式" r:id="rId9" imgW="762142" imgH="213376" progId="Equation.3">
                  <p:embed/>
                </p:oleObj>
              </mc:Choice>
              <mc:Fallback>
                <p:oleObj name="公式" r:id="rId9" imgW="762142" imgH="2133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2208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4" name="Object 18"/>
          <p:cNvGraphicFramePr>
            <a:graphicFrameLocks noChangeAspect="1"/>
          </p:cNvGraphicFramePr>
          <p:nvPr/>
        </p:nvGraphicFramePr>
        <p:xfrm>
          <a:off x="4610100" y="1752600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公式" r:id="rId11" imgW="784683" imgH="213376" progId="Equation.3">
                  <p:embed/>
                </p:oleObj>
              </mc:Choice>
              <mc:Fallback>
                <p:oleObj name="公式" r:id="rId11" imgW="784683" imgH="2133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752600"/>
                        <a:ext cx="228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Line 2"/>
          <p:cNvSpPr>
            <a:spLocks noChangeShapeType="1"/>
          </p:cNvSpPr>
          <p:nvPr/>
        </p:nvSpPr>
        <p:spPr bwMode="auto">
          <a:xfrm flipH="1">
            <a:off x="3733800" y="2971800"/>
            <a:ext cx="5410200" cy="762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1752600" y="0"/>
          <a:ext cx="609917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3" name="公式" r:id="rId3" imgW="2118431" imgH="426751" progId="Equation.3">
                  <p:embed/>
                </p:oleObj>
              </mc:Choice>
              <mc:Fallback>
                <p:oleObj name="公式" r:id="rId3" imgW="2118431" imgH="426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6099175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8" name="Object 10"/>
          <p:cNvGraphicFramePr>
            <a:graphicFrameLocks noChangeAspect="1"/>
          </p:cNvGraphicFramePr>
          <p:nvPr/>
        </p:nvGraphicFramePr>
        <p:xfrm>
          <a:off x="1524000" y="1981200"/>
          <a:ext cx="2670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4" name="公式" r:id="rId5" imgW="990529" imgH="228647" progId="Equation.3">
                  <p:embed/>
                </p:oleObj>
              </mc:Choice>
              <mc:Fallback>
                <p:oleObj name="公式" r:id="rId5" imgW="990529" imgH="2286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6701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9" name="Object 11"/>
          <p:cNvGraphicFramePr>
            <a:graphicFrameLocks noChangeAspect="1"/>
          </p:cNvGraphicFramePr>
          <p:nvPr/>
        </p:nvGraphicFramePr>
        <p:xfrm>
          <a:off x="1295400" y="3581400"/>
          <a:ext cx="76057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5" name="公式" r:id="rId7" imgW="2590942" imgH="426751" progId="Equation.3">
                  <p:embed/>
                </p:oleObj>
              </mc:Choice>
              <mc:Fallback>
                <p:oleObj name="公式" r:id="rId7" imgW="2590942" imgH="4267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7605713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1F0398-6ABC-45A3-ADE0-8A24ECEEF9A0}"/>
              </a:ext>
            </a:extLst>
          </p:cNvPr>
          <p:cNvSpPr/>
          <p:nvPr/>
        </p:nvSpPr>
        <p:spPr>
          <a:xfrm>
            <a:off x="359532" y="2636912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70C0"/>
                </a:solidFill>
              </a:rPr>
              <a:t>第</a:t>
            </a:r>
            <a:r>
              <a:rPr lang="en-US" altLang="zh-CN" b="1" kern="100" dirty="0">
                <a:solidFill>
                  <a:srgbClr val="0070C0"/>
                </a:solidFill>
              </a:rPr>
              <a:t>280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255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 </a:t>
            </a:r>
            <a:r>
              <a:rPr lang="en-US" altLang="zh-CN" kern="100" dirty="0"/>
              <a:t> </a:t>
            </a:r>
            <a:endParaRPr lang="zh-CN" altLang="zh-CN" sz="2000" kern="100" dirty="0"/>
          </a:p>
          <a:p>
            <a:pPr indent="800100" algn="just">
              <a:spcAft>
                <a:spcPts val="0"/>
              </a:spcAft>
            </a:pPr>
            <a:r>
              <a:rPr lang="zh-CN" altLang="zh-CN" kern="100" dirty="0"/>
              <a:t>第</a:t>
            </a:r>
            <a:r>
              <a:rPr lang="en-US" altLang="zh-CN" kern="100" dirty="0"/>
              <a:t>5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7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11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13</a:t>
            </a:r>
            <a:r>
              <a:rPr lang="zh-CN" altLang="zh-CN" kern="100" dirty="0"/>
              <a:t>题。</a:t>
            </a:r>
            <a:endParaRPr lang="zh-CN" altLang="zh-CN" sz="2000" kern="100" dirty="0"/>
          </a:p>
        </p:txBody>
      </p:sp>
    </p:spTree>
    <p:extLst>
      <p:ext uri="{BB962C8B-B14F-4D97-AF65-F5344CB8AC3E}">
        <p14:creationId xmlns:p14="http://schemas.microsoft.com/office/powerpoint/2010/main" val="81684688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Line 2"/>
          <p:cNvSpPr>
            <a:spLocks noChangeShapeType="1"/>
          </p:cNvSpPr>
          <p:nvPr/>
        </p:nvSpPr>
        <p:spPr bwMode="auto">
          <a:xfrm flipH="1">
            <a:off x="4114800" y="2362200"/>
            <a:ext cx="50292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0" y="228600"/>
            <a:ext cx="60960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三）、 三类柱函数的递推关系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304800" y="1905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有递推关系</a:t>
            </a:r>
          </a:p>
        </p:txBody>
      </p:sp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1752600" y="2514600"/>
          <a:ext cx="4200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公式" r:id="rId3" imgW="1661231" imgH="213376" progId="Equation.3">
                  <p:embed/>
                </p:oleObj>
              </mc:Choice>
              <mc:Fallback>
                <p:oleObj name="公式" r:id="rId3" imgW="1661231" imgH="2133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4200525" cy="5778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228600" y="4419600"/>
            <a:ext cx="1260475" cy="51911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</a:t>
            </a:r>
          </a:p>
        </p:txBody>
      </p:sp>
      <p:graphicFrame>
        <p:nvGraphicFramePr>
          <p:cNvPr id="404493" name="Object 13"/>
          <p:cNvGraphicFramePr>
            <a:graphicFrameLocks noChangeAspect="1"/>
          </p:cNvGraphicFramePr>
          <p:nvPr/>
        </p:nvGraphicFramePr>
        <p:xfrm>
          <a:off x="1676400" y="838200"/>
          <a:ext cx="6483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公式" r:id="rId5" imgW="2331933" imgH="419116" progId="Equation.3">
                  <p:embed/>
                </p:oleObj>
              </mc:Choice>
              <mc:Fallback>
                <p:oleObj name="公式" r:id="rId5" imgW="2331933" imgH="41911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64833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4" name="Object 14"/>
          <p:cNvGraphicFramePr>
            <a:graphicFrameLocks noChangeAspect="1"/>
          </p:cNvGraphicFramePr>
          <p:nvPr/>
        </p:nvGraphicFramePr>
        <p:xfrm>
          <a:off x="1752600" y="3429000"/>
          <a:ext cx="4392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公式" r:id="rId7" imgW="1737360" imgH="380937" progId="Equation.3">
                  <p:embed/>
                </p:oleObj>
              </mc:Choice>
              <mc:Fallback>
                <p:oleObj name="公式" r:id="rId7" imgW="1737360" imgH="3809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4392613" cy="9906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6" name="Object 16"/>
          <p:cNvGraphicFramePr>
            <a:graphicFrameLocks noChangeAspect="1"/>
          </p:cNvGraphicFramePr>
          <p:nvPr/>
        </p:nvGraphicFramePr>
        <p:xfrm>
          <a:off x="592138" y="5257800"/>
          <a:ext cx="85518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公式" r:id="rId9" imgW="3085994" imgH="426751" progId="Equation.3">
                  <p:embed/>
                </p:oleObj>
              </mc:Choice>
              <mc:Fallback>
                <p:oleObj name="公式" r:id="rId9" imgW="3085994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257800"/>
                        <a:ext cx="855186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1026"/>
          <p:cNvSpPr>
            <a:spLocks noChangeShapeType="1"/>
          </p:cNvSpPr>
          <p:nvPr/>
        </p:nvSpPr>
        <p:spPr bwMode="auto">
          <a:xfrm flipH="1">
            <a:off x="4114800" y="1524000"/>
            <a:ext cx="50292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08" name="Line 1028"/>
          <p:cNvSpPr>
            <a:spLocks noChangeShapeType="1"/>
          </p:cNvSpPr>
          <p:nvPr/>
        </p:nvSpPr>
        <p:spPr bwMode="auto">
          <a:xfrm flipH="1">
            <a:off x="5029200" y="5257800"/>
            <a:ext cx="4114800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5514" name="Object 1034"/>
          <p:cNvGraphicFramePr>
            <a:graphicFrameLocks noChangeAspect="1"/>
          </p:cNvGraphicFramePr>
          <p:nvPr/>
        </p:nvGraphicFramePr>
        <p:xfrm>
          <a:off x="158750" y="0"/>
          <a:ext cx="85518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公式" r:id="rId3" imgW="3085994" imgH="426751" progId="Equation.3">
                  <p:embed/>
                </p:oleObj>
              </mc:Choice>
              <mc:Fallback>
                <p:oleObj name="公式" r:id="rId3" imgW="3085994" imgH="42675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0"/>
                        <a:ext cx="85518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Object 1035"/>
          <p:cNvGraphicFramePr>
            <a:graphicFrameLocks noChangeAspect="1"/>
          </p:cNvGraphicFramePr>
          <p:nvPr/>
        </p:nvGraphicFramePr>
        <p:xfrm>
          <a:off x="2309813" y="1905000"/>
          <a:ext cx="65532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公式" r:id="rId5" imgW="2362129" imgH="419116" progId="Equation.3">
                  <p:embed/>
                </p:oleObj>
              </mc:Choice>
              <mc:Fallback>
                <p:oleObj name="公式" r:id="rId5" imgW="2362129" imgH="419116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905000"/>
                        <a:ext cx="65532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Object 1036"/>
          <p:cNvGraphicFramePr>
            <a:graphicFrameLocks noChangeAspect="1"/>
          </p:cNvGraphicFramePr>
          <p:nvPr/>
        </p:nvGraphicFramePr>
        <p:xfrm>
          <a:off x="2057400" y="3352800"/>
          <a:ext cx="585311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公式" r:id="rId7" imgW="2103120" imgH="419116" progId="Equation.3">
                  <p:embed/>
                </p:oleObj>
              </mc:Choice>
              <mc:Fallback>
                <p:oleObj name="公式" r:id="rId7" imgW="2103120" imgH="419116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5853113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7" name="Object 1037"/>
          <p:cNvGraphicFramePr>
            <a:graphicFrameLocks noChangeAspect="1"/>
          </p:cNvGraphicFramePr>
          <p:nvPr/>
        </p:nvGraphicFramePr>
        <p:xfrm>
          <a:off x="2057400" y="4572000"/>
          <a:ext cx="19923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公式" r:id="rId9" imgW="708554" imgH="228647" progId="Equation.3">
                  <p:embed/>
                </p:oleObj>
              </mc:Choice>
              <mc:Fallback>
                <p:oleObj name="公式" r:id="rId9" imgW="708554" imgH="228647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19923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8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96796"/>
              </p:ext>
            </p:extLst>
          </p:nvPr>
        </p:nvGraphicFramePr>
        <p:xfrm>
          <a:off x="1752600" y="5410200"/>
          <a:ext cx="4206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11" imgW="1508973" imgH="380937" progId="Equation.DSMT4">
                  <p:embed/>
                </p:oleObj>
              </mc:Choice>
              <mc:Fallback>
                <p:oleObj name="Equation" r:id="rId11" imgW="1508973" imgH="380937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4206875" cy="1108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9" name="AutoShape 1039"/>
          <p:cNvSpPr>
            <a:spLocks noChangeArrowheads="1"/>
          </p:cNvSpPr>
          <p:nvPr/>
        </p:nvSpPr>
        <p:spPr bwMode="auto">
          <a:xfrm>
            <a:off x="0" y="5603875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B2B2B2"/>
      </a:dk1>
      <a:lt1>
        <a:srgbClr val="FFFFFF"/>
      </a:lt1>
      <a:dk2>
        <a:srgbClr val="0E9CF2"/>
      </a:dk2>
      <a:lt2>
        <a:srgbClr val="FFFF00"/>
      </a:lt2>
      <a:accent1>
        <a:srgbClr val="FF9900"/>
      </a:accent1>
      <a:accent2>
        <a:srgbClr val="FFFF66"/>
      </a:accent2>
      <a:accent3>
        <a:srgbClr val="AACBF7"/>
      </a:accent3>
      <a:accent4>
        <a:srgbClr val="DADADA"/>
      </a:accent4>
      <a:accent5>
        <a:srgbClr val="FFCAAA"/>
      </a:accent5>
      <a:accent6>
        <a:srgbClr val="E7E75C"/>
      </a:accent6>
      <a:hlink>
        <a:srgbClr val="1AE1E6"/>
      </a:hlink>
      <a:folHlink>
        <a:srgbClr val="969696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9973</TotalTime>
  <Words>1225</Words>
  <Application>Microsoft Office PowerPoint</Application>
  <PresentationFormat>全屏显示(4:3)</PresentationFormat>
  <Paragraphs>215</Paragraphs>
  <Slides>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楷体_GB2312</vt:lpstr>
      <vt:lpstr>宋体</vt:lpstr>
      <vt:lpstr>Arial</vt:lpstr>
      <vt:lpstr>Book Antiqua</vt:lpstr>
      <vt:lpstr>Cambria Math</vt:lpstr>
      <vt:lpstr>Symbol</vt:lpstr>
      <vt:lpstr>Times New Roman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林建伟</dc:creator>
  <cp:lastModifiedBy>LENOVO</cp:lastModifiedBy>
  <cp:revision>392</cp:revision>
  <dcterms:created xsi:type="dcterms:W3CDTF">1996-07-15T15:40:02Z</dcterms:created>
  <dcterms:modified xsi:type="dcterms:W3CDTF">2022-06-02T03:11:31Z</dcterms:modified>
</cp:coreProperties>
</file>