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310" r:id="rId4"/>
    <p:sldId id="312" r:id="rId5"/>
    <p:sldId id="31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314" r:id="rId15"/>
    <p:sldId id="315" r:id="rId16"/>
    <p:sldId id="316" r:id="rId17"/>
    <p:sldId id="317" r:id="rId18"/>
    <p:sldId id="272" r:id="rId19"/>
    <p:sldId id="318" r:id="rId20"/>
    <p:sldId id="273" r:id="rId21"/>
    <p:sldId id="319" r:id="rId22"/>
    <p:sldId id="269" r:id="rId23"/>
    <p:sldId id="270" r:id="rId24"/>
    <p:sldId id="335" r:id="rId25"/>
    <p:sldId id="336" r:id="rId26"/>
    <p:sldId id="267" r:id="rId27"/>
    <p:sldId id="274" r:id="rId28"/>
    <p:sldId id="275" r:id="rId29"/>
    <p:sldId id="276" r:id="rId30"/>
    <p:sldId id="277" r:id="rId31"/>
    <p:sldId id="339" r:id="rId32"/>
    <p:sldId id="278" r:id="rId33"/>
    <p:sldId id="279" r:id="rId34"/>
    <p:sldId id="280" r:id="rId35"/>
    <p:sldId id="281" r:id="rId36"/>
    <p:sldId id="282" r:id="rId37"/>
    <p:sldId id="322" r:id="rId38"/>
    <p:sldId id="320" r:id="rId39"/>
    <p:sldId id="283" r:id="rId40"/>
    <p:sldId id="311" r:id="rId41"/>
    <p:sldId id="284" r:id="rId42"/>
    <p:sldId id="323" r:id="rId43"/>
    <p:sldId id="300" r:id="rId44"/>
    <p:sldId id="301" r:id="rId45"/>
    <p:sldId id="285" r:id="rId46"/>
    <p:sldId id="286" r:id="rId47"/>
    <p:sldId id="324" r:id="rId48"/>
    <p:sldId id="287" r:id="rId49"/>
    <p:sldId id="325" r:id="rId50"/>
    <p:sldId id="340" r:id="rId51"/>
    <p:sldId id="341" r:id="rId52"/>
    <p:sldId id="342" r:id="rId53"/>
    <p:sldId id="343" r:id="rId54"/>
    <p:sldId id="344" r:id="rId55"/>
    <p:sldId id="291" r:id="rId56"/>
    <p:sldId id="293" r:id="rId57"/>
    <p:sldId id="328" r:id="rId58"/>
    <p:sldId id="297" r:id="rId59"/>
    <p:sldId id="326" r:id="rId60"/>
    <p:sldId id="309" r:id="rId61"/>
    <p:sldId id="327" r:id="rId62"/>
    <p:sldId id="299" r:id="rId63"/>
    <p:sldId id="298" r:id="rId64"/>
    <p:sldId id="302" r:id="rId65"/>
    <p:sldId id="334" r:id="rId66"/>
    <p:sldId id="333" r:id="rId67"/>
    <p:sldId id="332" r:id="rId68"/>
    <p:sldId id="330" r:id="rId69"/>
    <p:sldId id="305" r:id="rId70"/>
    <p:sldId id="306" r:id="rId71"/>
    <p:sldId id="307" r:id="rId72"/>
    <p:sldId id="308" r:id="rId7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33"/>
    <a:srgbClr val="CC0099"/>
    <a:srgbClr val="009900"/>
    <a:srgbClr val="3333CC"/>
    <a:srgbClr val="FF3300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6.wmf"/><Relationship Id="rId4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1.wmf"/><Relationship Id="rId2" Type="http://schemas.openxmlformats.org/officeDocument/2006/relationships/image" Target="../media/image127.wmf"/><Relationship Id="rId1" Type="http://schemas.openxmlformats.org/officeDocument/2006/relationships/image" Target="../media/image118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image" Target="../media/image152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1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0.wmf"/><Relationship Id="rId5" Type="http://schemas.openxmlformats.org/officeDocument/2006/relationships/image" Target="../media/image145.wmf"/><Relationship Id="rId10" Type="http://schemas.openxmlformats.org/officeDocument/2006/relationships/image" Target="../media/image149.wmf"/><Relationship Id="rId4" Type="http://schemas.openxmlformats.org/officeDocument/2006/relationships/image" Target="../media/image144.wmf"/><Relationship Id="rId9" Type="http://schemas.openxmlformats.org/officeDocument/2006/relationships/image" Target="../media/image148.wmf"/><Relationship Id="rId14" Type="http://schemas.openxmlformats.org/officeDocument/2006/relationships/image" Target="../media/image15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82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7.wmf"/><Relationship Id="rId7" Type="http://schemas.openxmlformats.org/officeDocument/2006/relationships/image" Target="../media/image164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73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2" Type="http://schemas.openxmlformats.org/officeDocument/2006/relationships/image" Target="../media/image164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Relationship Id="rId9" Type="http://schemas.openxmlformats.org/officeDocument/2006/relationships/image" Target="../media/image18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8.wmf"/><Relationship Id="rId7" Type="http://schemas.openxmlformats.org/officeDocument/2006/relationships/image" Target="../media/image113.wmf"/><Relationship Id="rId2" Type="http://schemas.openxmlformats.org/officeDocument/2006/relationships/image" Target="../media/image164.wmf"/><Relationship Id="rId1" Type="http://schemas.openxmlformats.org/officeDocument/2006/relationships/image" Target="../media/image187.wmf"/><Relationship Id="rId6" Type="http://schemas.openxmlformats.org/officeDocument/2006/relationships/image" Target="../media/image190.wmf"/><Relationship Id="rId5" Type="http://schemas.openxmlformats.org/officeDocument/2006/relationships/image" Target="../media/image182.wmf"/><Relationship Id="rId10" Type="http://schemas.openxmlformats.org/officeDocument/2006/relationships/image" Target="../media/image193.wmf"/><Relationship Id="rId4" Type="http://schemas.openxmlformats.org/officeDocument/2006/relationships/image" Target="../media/image189.wmf"/><Relationship Id="rId9" Type="http://schemas.openxmlformats.org/officeDocument/2006/relationships/image" Target="../media/image19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image" Target="../media/image204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12" Type="http://schemas.openxmlformats.org/officeDocument/2006/relationships/image" Target="../media/image203.wmf"/><Relationship Id="rId2" Type="http://schemas.openxmlformats.org/officeDocument/2006/relationships/image" Target="../media/image179.wmf"/><Relationship Id="rId16" Type="http://schemas.openxmlformats.org/officeDocument/2006/relationships/image" Target="../media/image207.wmf"/><Relationship Id="rId1" Type="http://schemas.openxmlformats.org/officeDocument/2006/relationships/image" Target="../media/image164.wmf"/><Relationship Id="rId6" Type="http://schemas.openxmlformats.org/officeDocument/2006/relationships/image" Target="../media/image197.wmf"/><Relationship Id="rId11" Type="http://schemas.openxmlformats.org/officeDocument/2006/relationships/image" Target="../media/image202.wmf"/><Relationship Id="rId5" Type="http://schemas.openxmlformats.org/officeDocument/2006/relationships/image" Target="../media/image196.wmf"/><Relationship Id="rId15" Type="http://schemas.openxmlformats.org/officeDocument/2006/relationships/image" Target="../media/image20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Relationship Id="rId14" Type="http://schemas.openxmlformats.org/officeDocument/2006/relationships/image" Target="../media/image20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164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164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4" Type="http://schemas.openxmlformats.org/officeDocument/2006/relationships/image" Target="../media/image22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7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240.wmf"/><Relationship Id="rId5" Type="http://schemas.openxmlformats.org/officeDocument/2006/relationships/image" Target="../media/image244.png"/><Relationship Id="rId4" Type="http://schemas.openxmlformats.org/officeDocument/2006/relationships/image" Target="../media/image24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7.wmf"/><Relationship Id="rId7" Type="http://schemas.openxmlformats.org/officeDocument/2006/relationships/image" Target="../media/image39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50.wmf"/><Relationship Id="rId11" Type="http://schemas.openxmlformats.org/officeDocument/2006/relationships/image" Target="../media/image254.wmf"/><Relationship Id="rId5" Type="http://schemas.openxmlformats.org/officeDocument/2006/relationships/image" Target="../media/image249.wmf"/><Relationship Id="rId10" Type="http://schemas.openxmlformats.org/officeDocument/2006/relationships/image" Target="../media/image253.wmf"/><Relationship Id="rId4" Type="http://schemas.openxmlformats.org/officeDocument/2006/relationships/image" Target="../media/image248.wmf"/><Relationship Id="rId9" Type="http://schemas.openxmlformats.org/officeDocument/2006/relationships/image" Target="../media/image25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4" Type="http://schemas.openxmlformats.org/officeDocument/2006/relationships/image" Target="../media/image258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4" Type="http://schemas.openxmlformats.org/officeDocument/2006/relationships/image" Target="../media/image27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69.wmf"/><Relationship Id="rId5" Type="http://schemas.openxmlformats.org/officeDocument/2006/relationships/image" Target="../media/image274.wmf"/><Relationship Id="rId4" Type="http://schemas.openxmlformats.org/officeDocument/2006/relationships/image" Target="../media/image113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18" Type="http://schemas.openxmlformats.org/officeDocument/2006/relationships/image" Target="../media/image50.wmf"/><Relationship Id="rId3" Type="http://schemas.openxmlformats.org/officeDocument/2006/relationships/image" Target="../media/image35.wmf"/><Relationship Id="rId21" Type="http://schemas.openxmlformats.org/officeDocument/2006/relationships/image" Target="../media/image53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17" Type="http://schemas.openxmlformats.org/officeDocument/2006/relationships/image" Target="../media/image49.wmf"/><Relationship Id="rId2" Type="http://schemas.openxmlformats.org/officeDocument/2006/relationships/image" Target="../media/image34.wmf"/><Relationship Id="rId16" Type="http://schemas.openxmlformats.org/officeDocument/2006/relationships/image" Target="../media/image48.wmf"/><Relationship Id="rId20" Type="http://schemas.openxmlformats.org/officeDocument/2006/relationships/image" Target="../media/image52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5" Type="http://schemas.openxmlformats.org/officeDocument/2006/relationships/image" Target="../media/image47.wmf"/><Relationship Id="rId10" Type="http://schemas.openxmlformats.org/officeDocument/2006/relationships/image" Target="../media/image42.wmf"/><Relationship Id="rId19" Type="http://schemas.openxmlformats.org/officeDocument/2006/relationships/image" Target="../media/image51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Relationship Id="rId14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4.wmf"/><Relationship Id="rId18" Type="http://schemas.openxmlformats.org/officeDocument/2006/relationships/image" Target="../media/image69.wmf"/><Relationship Id="rId3" Type="http://schemas.openxmlformats.org/officeDocument/2006/relationships/image" Target="../media/image23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17" Type="http://schemas.openxmlformats.org/officeDocument/2006/relationships/image" Target="../media/image68.wmf"/><Relationship Id="rId2" Type="http://schemas.openxmlformats.org/officeDocument/2006/relationships/image" Target="../media/image22.wmf"/><Relationship Id="rId16" Type="http://schemas.openxmlformats.org/officeDocument/2006/relationships/image" Target="../media/image67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62.wmf"/><Relationship Id="rId5" Type="http://schemas.openxmlformats.org/officeDocument/2006/relationships/image" Target="../media/image57.wmf"/><Relationship Id="rId15" Type="http://schemas.openxmlformats.org/officeDocument/2006/relationships/image" Target="../media/image66.wmf"/><Relationship Id="rId10" Type="http://schemas.openxmlformats.org/officeDocument/2006/relationships/image" Target="../media/image61.wmf"/><Relationship Id="rId19" Type="http://schemas.openxmlformats.org/officeDocument/2006/relationships/image" Target="../media/image70.wmf"/><Relationship Id="rId4" Type="http://schemas.openxmlformats.org/officeDocument/2006/relationships/image" Target="../media/image24.wmf"/><Relationship Id="rId9" Type="http://schemas.openxmlformats.org/officeDocument/2006/relationships/image" Target="../media/image60.wmf"/><Relationship Id="rId14" Type="http://schemas.openxmlformats.org/officeDocument/2006/relationships/image" Target="../media/image6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2D3C08-2307-446E-A372-B298C98C18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74763B-C934-40F0-B355-BFAE1FEF95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39C339-F5CD-47E8-8966-5E6977CD6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ACFAF-C5EB-4AEF-8BAD-327303E02A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95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F97411-F20A-477A-B067-CC4309AF8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57BACB-C142-44CE-B679-6CEF12F140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A17926-B58F-42E0-BB04-490685317F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FF064-4007-4AC7-A2E0-E3282FA550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0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511929-ADDD-4C9D-AF7A-39C9698B0D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8F5407-227A-4913-80E2-D4AEEC1F8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01ED5A-2A62-49BE-BD56-DDB10AF66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0D21A-90EF-400A-9F1D-25E11FA8EF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926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298AC-7BDE-4128-8E84-8EF504CE08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ECDF2-8D7C-45F5-9C98-81CE11842B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0EA02-0869-4EE9-96C4-57FF82B40A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1BA8D-AB37-44C1-9DCD-7ADB681F7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4031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A4CB51B-005C-4A9F-929D-236F063F84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BACB977-8AC5-4B69-9E0E-A7F4B5EB66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3A06B9-8F33-4940-9E19-E6AD90977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81E8F-5BF1-4F01-AD63-8F6644CAF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49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D4A089-F8F2-440D-A9DA-3BD14C54D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4D658-727C-4DCF-930A-662511D87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24799C-E9F4-4174-82B9-F7CF864265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3E1B6-2154-4ADD-9F84-D672B80F8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38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417083-998E-466E-BF16-739CC9E120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BA9106-B7B4-492F-830E-6F7E7BF3D6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B0F460-AFE2-4813-87F4-E221B338B5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7A4E2-FF6C-47D0-AD2D-D30C427FD7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433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ADBC6-75D4-4DF8-A9B4-62F467F91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BDE65-7513-42CB-9AFF-DB68C9C6C8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17775-F31C-4A94-83AA-8FAFDC5E6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0B30F-4DC4-43E0-AA6E-88CB375422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78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AE4F4E-8844-4A9C-9CE2-C90375E30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8B5732-7397-4B6F-B7BD-186E12CA3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01C1C09-95B1-4EED-BF05-256B8ED28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FD26B-D565-4CE9-BC32-8752386F9C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01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15FDAD-DFE5-410F-9AFD-37093DC8B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32870D-6840-4B23-8EEB-9FE8EA7B96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23886E-17FE-4B95-B004-17007787F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D9924-B062-477D-B07A-42640B999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77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B678EC1-99E1-4A46-BD3E-D0293F305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C3B2D0-05E7-476C-A972-0ECDF3AE3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4E30B1-DB4F-46DD-B96E-89EB70782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DD3C5-F315-446E-B18C-F469CAB08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45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427A4-A697-4191-A354-FC2D9D3477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42589-D301-47B2-8FA0-E2737430B8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8D76A-AE02-401E-95E8-ECAC71CA0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3F69F-C6B3-49A1-9C2E-740F5AB2BB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51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66625E-94BE-458E-B6F1-DEAF145089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2EC73-563D-4D45-A571-FEF5AC920A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5EAD6-4774-4B46-B23F-674CA2A4D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B289A-EAC6-409E-A872-43ECB913A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19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9EFF0D-A2B3-4A76-A5F2-D6668442D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96E80A-E50F-400B-A750-066A4812C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00C5AA24-9F2F-4BD7-B4C7-4A07A8DBFD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8F4B3AFD-F2AB-42AC-A3E9-10D6969207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4B664586-8392-45DC-B643-506DFB431D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EB1D4D4-57AF-4016-9207-2605D02F2B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9" Type="http://schemas.openxmlformats.org/officeDocument/2006/relationships/image" Target="../media/image69.wmf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60.wmf"/><Relationship Id="rId34" Type="http://schemas.openxmlformats.org/officeDocument/2006/relationships/oleObject" Target="../embeddings/oleObject86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58.wmf"/><Relationship Id="rId25" Type="http://schemas.openxmlformats.org/officeDocument/2006/relationships/image" Target="../media/image62.wmf"/><Relationship Id="rId33" Type="http://schemas.openxmlformats.org/officeDocument/2006/relationships/image" Target="../media/image66.wmf"/><Relationship Id="rId38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64.wmf"/><Relationship Id="rId41" Type="http://schemas.openxmlformats.org/officeDocument/2006/relationships/image" Target="../media/image70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81.bin"/><Relationship Id="rId32" Type="http://schemas.openxmlformats.org/officeDocument/2006/relationships/oleObject" Target="../embeddings/oleObject85.bin"/><Relationship Id="rId37" Type="http://schemas.openxmlformats.org/officeDocument/2006/relationships/image" Target="../media/image68.wmf"/><Relationship Id="rId40" Type="http://schemas.openxmlformats.org/officeDocument/2006/relationships/oleObject" Target="../embeddings/oleObject89.bin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26.wmf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83.bin"/><Relationship Id="rId36" Type="http://schemas.openxmlformats.org/officeDocument/2006/relationships/oleObject" Target="../embeddings/oleObject87.bin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59.wmf"/><Relationship Id="rId31" Type="http://schemas.openxmlformats.org/officeDocument/2006/relationships/image" Target="../media/image65.wmf"/><Relationship Id="rId4" Type="http://schemas.openxmlformats.org/officeDocument/2006/relationships/image" Target="../media/image21.wmf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63.wmf"/><Relationship Id="rId30" Type="http://schemas.openxmlformats.org/officeDocument/2006/relationships/oleObject" Target="../embeddings/oleObject84.bin"/><Relationship Id="rId35" Type="http://schemas.openxmlformats.org/officeDocument/2006/relationships/image" Target="../media/image6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7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0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8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91.wmf"/><Relationship Id="rId3" Type="http://schemas.openxmlformats.org/officeDocument/2006/relationships/image" Target="../media/image84.png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90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8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1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0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32.bin"/><Relationship Id="rId18" Type="http://schemas.openxmlformats.org/officeDocument/2006/relationships/oleObject" Target="../embeddings/oleObject135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3.bin"/><Relationship Id="rId10" Type="http://schemas.openxmlformats.org/officeDocument/2006/relationships/oleObject" Target="../embeddings/oleObject130.bin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1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39.bin"/><Relationship Id="rId10" Type="http://schemas.openxmlformats.org/officeDocument/2006/relationships/oleObject" Target="../embeddings/oleObject142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1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3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3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3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16.w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7.wmf"/><Relationship Id="rId20" Type="http://schemas.openxmlformats.org/officeDocument/2006/relationships/image" Target="../media/image148.w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52.wmf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78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46.wmf"/><Relationship Id="rId22" Type="http://schemas.openxmlformats.org/officeDocument/2006/relationships/image" Target="../media/image149.w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53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89.bin"/><Relationship Id="rId18" Type="http://schemas.openxmlformats.org/officeDocument/2006/relationships/oleObject" Target="../embeddings/oleObject192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9.wmf"/><Relationship Id="rId20" Type="http://schemas.openxmlformats.org/officeDocument/2006/relationships/oleObject" Target="../embeddings/oleObject19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93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5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6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9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71.wmf"/><Relationship Id="rId18" Type="http://schemas.openxmlformats.org/officeDocument/2006/relationships/oleObject" Target="../embeddings/oleObject210.bin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2.bin"/><Relationship Id="rId7" Type="http://schemas.openxmlformats.org/officeDocument/2006/relationships/oleObject" Target="../embeddings/oleObject204.bin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17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09.bin"/><Relationship Id="rId20" Type="http://schemas.openxmlformats.org/officeDocument/2006/relationships/oleObject" Target="../embeddings/oleObject211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206.bin"/><Relationship Id="rId5" Type="http://schemas.openxmlformats.org/officeDocument/2006/relationships/oleObject" Target="../embeddings/oleObject203.bin"/><Relationship Id="rId15" Type="http://schemas.openxmlformats.org/officeDocument/2006/relationships/image" Target="../media/image172.wmf"/><Relationship Id="rId10" Type="http://schemas.openxmlformats.org/officeDocument/2006/relationships/image" Target="../media/image170.wmf"/><Relationship Id="rId19" Type="http://schemas.openxmlformats.org/officeDocument/2006/relationships/image" Target="../media/image174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05.bin"/><Relationship Id="rId14" Type="http://schemas.openxmlformats.org/officeDocument/2006/relationships/oleObject" Target="../embeddings/oleObject208.bin"/><Relationship Id="rId22" Type="http://schemas.openxmlformats.org/officeDocument/2006/relationships/oleObject" Target="../embeddings/oleObject21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219.bin"/><Relationship Id="rId18" Type="http://schemas.openxmlformats.org/officeDocument/2006/relationships/oleObject" Target="../embeddings/oleObject222.bin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79.wmf"/><Relationship Id="rId17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1.bin"/><Relationship Id="rId20" Type="http://schemas.openxmlformats.org/officeDocument/2006/relationships/image" Target="../media/image18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178.wmf"/><Relationship Id="rId19" Type="http://schemas.openxmlformats.org/officeDocument/2006/relationships/oleObject" Target="../embeddings/oleObject223.bin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73.wmf"/><Relationship Id="rId22" Type="http://schemas.openxmlformats.org/officeDocument/2006/relationships/oleObject" Target="../embeddings/oleObject22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13" Type="http://schemas.openxmlformats.org/officeDocument/2006/relationships/image" Target="../media/image183.wmf"/><Relationship Id="rId18" Type="http://schemas.openxmlformats.org/officeDocument/2006/relationships/oleObject" Target="../embeddings/oleObject234.bin"/><Relationship Id="rId3" Type="http://schemas.openxmlformats.org/officeDocument/2006/relationships/oleObject" Target="../embeddings/oleObject226.bin"/><Relationship Id="rId21" Type="http://schemas.openxmlformats.org/officeDocument/2006/relationships/image" Target="../media/image186.wmf"/><Relationship Id="rId7" Type="http://schemas.openxmlformats.org/officeDocument/2006/relationships/oleObject" Target="../embeddings/oleObject228.bin"/><Relationship Id="rId12" Type="http://schemas.openxmlformats.org/officeDocument/2006/relationships/oleObject" Target="../embeddings/oleObject231.bin"/><Relationship Id="rId17" Type="http://schemas.openxmlformats.org/officeDocument/2006/relationships/image" Target="../media/image18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33.bin"/><Relationship Id="rId20" Type="http://schemas.openxmlformats.org/officeDocument/2006/relationships/oleObject" Target="../embeddings/oleObject235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4.wmf"/><Relationship Id="rId11" Type="http://schemas.openxmlformats.org/officeDocument/2006/relationships/image" Target="../media/image182.wmf"/><Relationship Id="rId5" Type="http://schemas.openxmlformats.org/officeDocument/2006/relationships/oleObject" Target="../embeddings/oleObject227.bin"/><Relationship Id="rId15" Type="http://schemas.openxmlformats.org/officeDocument/2006/relationships/image" Target="../media/image184.wmf"/><Relationship Id="rId10" Type="http://schemas.openxmlformats.org/officeDocument/2006/relationships/oleObject" Target="../embeddings/oleObject230.bin"/><Relationship Id="rId19" Type="http://schemas.openxmlformats.org/officeDocument/2006/relationships/image" Target="../media/image113.wmf"/><Relationship Id="rId4" Type="http://schemas.openxmlformats.org/officeDocument/2006/relationships/image" Target="../media/image179.wmf"/><Relationship Id="rId9" Type="http://schemas.openxmlformats.org/officeDocument/2006/relationships/image" Target="../media/image181.wmf"/><Relationship Id="rId14" Type="http://schemas.openxmlformats.org/officeDocument/2006/relationships/oleObject" Target="../embeddings/oleObject23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191.wmf"/><Relationship Id="rId3" Type="http://schemas.openxmlformats.org/officeDocument/2006/relationships/oleObject" Target="../embeddings/oleObject236.bin"/><Relationship Id="rId21" Type="http://schemas.openxmlformats.org/officeDocument/2006/relationships/oleObject" Target="../embeddings/oleObject245.bin"/><Relationship Id="rId7" Type="http://schemas.openxmlformats.org/officeDocument/2006/relationships/oleObject" Target="../embeddings/oleObject238.bin"/><Relationship Id="rId12" Type="http://schemas.openxmlformats.org/officeDocument/2006/relationships/image" Target="../media/image182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3.wmf"/><Relationship Id="rId20" Type="http://schemas.openxmlformats.org/officeDocument/2006/relationships/image" Target="../media/image19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189.wmf"/><Relationship Id="rId19" Type="http://schemas.openxmlformats.org/officeDocument/2006/relationships/oleObject" Target="../embeddings/oleObject244.bin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190.wmf"/><Relationship Id="rId22" Type="http://schemas.openxmlformats.org/officeDocument/2006/relationships/image" Target="../media/image19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198.wmf"/><Relationship Id="rId26" Type="http://schemas.openxmlformats.org/officeDocument/2006/relationships/image" Target="../media/image201.wmf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7.bin"/><Relationship Id="rId34" Type="http://schemas.openxmlformats.org/officeDocument/2006/relationships/image" Target="../media/image205.wmf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9.bin"/><Relationship Id="rId33" Type="http://schemas.openxmlformats.org/officeDocument/2006/relationships/oleObject" Target="../embeddings/oleObject263.bin"/><Relationship Id="rId38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3.bin"/><Relationship Id="rId20" Type="http://schemas.openxmlformats.org/officeDocument/2006/relationships/oleObject" Target="../embeddings/oleObject256.bin"/><Relationship Id="rId29" Type="http://schemas.openxmlformats.org/officeDocument/2006/relationships/oleObject" Target="../embeddings/oleObject261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00.wmf"/><Relationship Id="rId32" Type="http://schemas.openxmlformats.org/officeDocument/2006/relationships/image" Target="../media/image204.wmf"/><Relationship Id="rId37" Type="http://schemas.openxmlformats.org/officeDocument/2006/relationships/oleObject" Target="../embeddings/oleObject265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8.bin"/><Relationship Id="rId28" Type="http://schemas.openxmlformats.org/officeDocument/2006/relationships/image" Target="../media/image202.wmf"/><Relationship Id="rId36" Type="http://schemas.openxmlformats.org/officeDocument/2006/relationships/image" Target="../media/image206.wmf"/><Relationship Id="rId10" Type="http://schemas.openxmlformats.org/officeDocument/2006/relationships/image" Target="../media/image195.wmf"/><Relationship Id="rId19" Type="http://schemas.openxmlformats.org/officeDocument/2006/relationships/oleObject" Target="../embeddings/oleObject255.bin"/><Relationship Id="rId31" Type="http://schemas.openxmlformats.org/officeDocument/2006/relationships/oleObject" Target="../embeddings/oleObject262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197.wmf"/><Relationship Id="rId22" Type="http://schemas.openxmlformats.org/officeDocument/2006/relationships/image" Target="../media/image199.wmf"/><Relationship Id="rId27" Type="http://schemas.openxmlformats.org/officeDocument/2006/relationships/oleObject" Target="../embeddings/oleObject260.bin"/><Relationship Id="rId30" Type="http://schemas.openxmlformats.org/officeDocument/2006/relationships/image" Target="../media/image203.wmf"/><Relationship Id="rId35" Type="http://schemas.openxmlformats.org/officeDocument/2006/relationships/oleObject" Target="../embeddings/oleObject26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image" Target="../media/image213.png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11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69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14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16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74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224.wmf"/><Relationship Id="rId3" Type="http://schemas.openxmlformats.org/officeDocument/2006/relationships/oleObject" Target="../embeddings/oleObject276.bin"/><Relationship Id="rId7" Type="http://schemas.openxmlformats.org/officeDocument/2006/relationships/oleObject" Target="../embeddings/oleObject278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280.bin"/><Relationship Id="rId5" Type="http://schemas.openxmlformats.org/officeDocument/2006/relationships/oleObject" Target="../embeddings/oleObject277.bin"/><Relationship Id="rId15" Type="http://schemas.openxmlformats.org/officeDocument/2006/relationships/oleObject" Target="../embeddings/oleObject282.bin"/><Relationship Id="rId10" Type="http://schemas.openxmlformats.org/officeDocument/2006/relationships/image" Target="../media/image220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22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85.bin"/><Relationship Id="rId10" Type="http://schemas.openxmlformats.org/officeDocument/2006/relationships/image" Target="../media/image228.wmf"/><Relationship Id="rId4" Type="http://schemas.openxmlformats.org/officeDocument/2006/relationships/image" Target="../media/image225.wmf"/><Relationship Id="rId9" Type="http://schemas.openxmlformats.org/officeDocument/2006/relationships/oleObject" Target="../embeddings/oleObject28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oleObject" Target="../embeddings/oleObject293.bin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30.e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0" Type="http://schemas.openxmlformats.org/officeDocument/2006/relationships/image" Target="../media/image232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3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95.bin"/><Relationship Id="rId4" Type="http://schemas.openxmlformats.org/officeDocument/2006/relationships/image" Target="../media/image235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3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98.bin"/><Relationship Id="rId4" Type="http://schemas.openxmlformats.org/officeDocument/2006/relationships/image" Target="../media/image23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wmf"/><Relationship Id="rId13" Type="http://schemas.openxmlformats.org/officeDocument/2006/relationships/image" Target="../media/image244.png"/><Relationship Id="rId3" Type="http://schemas.openxmlformats.org/officeDocument/2006/relationships/oleObject" Target="../embeddings/oleObject299.bin"/><Relationship Id="rId7" Type="http://schemas.openxmlformats.org/officeDocument/2006/relationships/oleObject" Target="../embeddings/oleObject301.bin"/><Relationship Id="rId12" Type="http://schemas.openxmlformats.org/officeDocument/2006/relationships/oleObject" Target="../embeddings/oleObject30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41.wmf"/><Relationship Id="rId11" Type="http://schemas.openxmlformats.org/officeDocument/2006/relationships/oleObject" Target="../embeddings/oleObject303.bin"/><Relationship Id="rId5" Type="http://schemas.openxmlformats.org/officeDocument/2006/relationships/oleObject" Target="../embeddings/oleObject300.bin"/><Relationship Id="rId10" Type="http://schemas.openxmlformats.org/officeDocument/2006/relationships/image" Target="../media/image243.wmf"/><Relationship Id="rId4" Type="http://schemas.openxmlformats.org/officeDocument/2006/relationships/image" Target="../media/image240.wmf"/><Relationship Id="rId9" Type="http://schemas.openxmlformats.org/officeDocument/2006/relationships/oleObject" Target="../embeddings/oleObject302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251.wmf"/><Relationship Id="rId3" Type="http://schemas.openxmlformats.org/officeDocument/2006/relationships/oleObject" Target="../embeddings/oleObject305.bin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49.wmf"/><Relationship Id="rId17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252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309.bin"/><Relationship Id="rId24" Type="http://schemas.openxmlformats.org/officeDocument/2006/relationships/image" Target="../media/image254.wmf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23" Type="http://schemas.openxmlformats.org/officeDocument/2006/relationships/oleObject" Target="../embeddings/oleObject315.bin"/><Relationship Id="rId10" Type="http://schemas.openxmlformats.org/officeDocument/2006/relationships/image" Target="../media/image248.wmf"/><Relationship Id="rId19" Type="http://schemas.openxmlformats.org/officeDocument/2006/relationships/oleObject" Target="../embeddings/oleObject313.bin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50.wmf"/><Relationship Id="rId22" Type="http://schemas.openxmlformats.org/officeDocument/2006/relationships/image" Target="../media/image253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317.bin"/><Relationship Id="rId10" Type="http://schemas.openxmlformats.org/officeDocument/2006/relationships/image" Target="../media/image258.wmf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3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17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60.wmf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25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7" Type="http://schemas.openxmlformats.org/officeDocument/2006/relationships/image" Target="../media/image266.wmf"/><Relationship Id="rId2" Type="http://schemas.openxmlformats.org/officeDocument/2006/relationships/image" Target="../media/image26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oleObject" Target="../embeddings/oleObject322.bin"/><Relationship Id="rId7" Type="http://schemas.openxmlformats.org/officeDocument/2006/relationships/oleObject" Target="../embeddings/oleObject3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69.wmf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271.wmf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3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39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41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28.wmf"/><Relationship Id="rId4" Type="http://schemas.openxmlformats.org/officeDocument/2006/relationships/image" Target="../media/image21.wmf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2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113.wmf"/><Relationship Id="rId3" Type="http://schemas.openxmlformats.org/officeDocument/2006/relationships/oleObject" Target="../embeddings/oleObject326.bin"/><Relationship Id="rId7" Type="http://schemas.openxmlformats.org/officeDocument/2006/relationships/image" Target="../media/image272.wmf"/><Relationship Id="rId12" Type="http://schemas.openxmlformats.org/officeDocument/2006/relationships/oleObject" Target="../embeddings/oleObject3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28.bin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7.bin"/><Relationship Id="rId15" Type="http://schemas.openxmlformats.org/officeDocument/2006/relationships/image" Target="../media/image274.wmf"/><Relationship Id="rId10" Type="http://schemas.openxmlformats.org/officeDocument/2006/relationships/oleObject" Target="../embeddings/oleObject330.bin"/><Relationship Id="rId4" Type="http://schemas.openxmlformats.org/officeDocument/2006/relationships/image" Target="../media/image269.wmf"/><Relationship Id="rId9" Type="http://schemas.openxmlformats.org/officeDocument/2006/relationships/image" Target="../media/image273.wmf"/><Relationship Id="rId14" Type="http://schemas.openxmlformats.org/officeDocument/2006/relationships/oleObject" Target="../embeddings/oleObject333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36.bin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269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9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34" Type="http://schemas.openxmlformats.org/officeDocument/2006/relationships/oleObject" Target="../embeddings/oleObject58.bin"/><Relationship Id="rId42" Type="http://schemas.openxmlformats.org/officeDocument/2006/relationships/oleObject" Target="../embeddings/oleObject6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image" Target="../media/image47.wmf"/><Relationship Id="rId38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55.bin"/><Relationship Id="rId41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43.wmf"/><Relationship Id="rId32" Type="http://schemas.openxmlformats.org/officeDocument/2006/relationships/oleObject" Target="../embeddings/oleObject57.bin"/><Relationship Id="rId37" Type="http://schemas.openxmlformats.org/officeDocument/2006/relationships/image" Target="../media/image49.wmf"/><Relationship Id="rId40" Type="http://schemas.openxmlformats.org/officeDocument/2006/relationships/oleObject" Target="../embeddings/oleObject61.bin"/><Relationship Id="rId45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45.wmf"/><Relationship Id="rId36" Type="http://schemas.openxmlformats.org/officeDocument/2006/relationships/oleObject" Target="../embeddings/oleObject59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4" Type="http://schemas.openxmlformats.org/officeDocument/2006/relationships/oleObject" Target="../embeddings/oleObject63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46.wmf"/><Relationship Id="rId35" Type="http://schemas.openxmlformats.org/officeDocument/2006/relationships/image" Target="../media/image48.wmf"/><Relationship Id="rId43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18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BB20E0B-867E-4E17-9840-D5C2055F80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168400"/>
            <a:ext cx="7772400" cy="1108075"/>
          </a:xfrm>
        </p:spPr>
        <p:txBody>
          <a:bodyPr/>
          <a:lstStyle/>
          <a:p>
            <a:pPr eaLnBrk="1" hangingPunct="1"/>
            <a:r>
              <a:rPr lang="zh-CN" altLang="en-US"/>
              <a:t>衍射光栅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AEA5744-91E8-4BED-A340-C364C708EA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24125"/>
            <a:ext cx="6400800" cy="3497263"/>
          </a:xfrm>
        </p:spPr>
        <p:txBody>
          <a:bodyPr/>
          <a:lstStyle/>
          <a:p>
            <a:pPr eaLnBrk="1" hangingPunct="1"/>
            <a:r>
              <a:rPr lang="zh-CN" altLang="en-US"/>
              <a:t>多缝夫琅禾费衍射</a:t>
            </a:r>
          </a:p>
          <a:p>
            <a:pPr eaLnBrk="1" hangingPunct="1"/>
            <a:r>
              <a:rPr lang="zh-CN" altLang="en-US"/>
              <a:t>黑白型光栅的衍射</a:t>
            </a:r>
          </a:p>
          <a:p>
            <a:pPr eaLnBrk="1" hangingPunct="1"/>
            <a:r>
              <a:rPr lang="zh-CN" altLang="en-US"/>
              <a:t>正弦型光栅的衍射</a:t>
            </a:r>
          </a:p>
          <a:p>
            <a:pPr eaLnBrk="1" hangingPunct="1"/>
            <a:r>
              <a:rPr lang="zh-CN" altLang="en-US"/>
              <a:t>闪耀光栅</a:t>
            </a:r>
          </a:p>
          <a:p>
            <a:pPr eaLnBrk="1" hangingPunct="1"/>
            <a:r>
              <a:rPr lang="zh-CN" altLang="en-US"/>
              <a:t>Ｘ射线在晶体中的</a:t>
            </a:r>
            <a:r>
              <a:rPr lang="en-US" altLang="zh-CN">
                <a:latin typeface="Times New Roman" panose="02020603050405020304" pitchFamily="18" charset="0"/>
              </a:rPr>
              <a:t>Bragg</a:t>
            </a:r>
            <a:r>
              <a:rPr lang="zh-CN" altLang="en-US"/>
              <a:t>衍射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6B78F3CC-0D90-495C-90D9-ED13932EF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838200"/>
            <a:ext cx="142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5B117E7E-0227-4685-A262-20BD6041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1485900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2B779845-D9B9-4488-BC31-F6A145F6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550863"/>
            <a:ext cx="1428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69" name="Rectangle 7">
            <a:extLst>
              <a:ext uri="{FF2B5EF4-FFF2-40B4-BE49-F238E27FC236}">
                <a16:creationId xmlns:a16="http://schemas.microsoft.com/office/drawing/2014/main" id="{CDE36AF5-3B91-4D9C-BE6D-D7C8AB50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1774825"/>
            <a:ext cx="142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0" name="Rectangle 8">
            <a:extLst>
              <a:ext uri="{FF2B5EF4-FFF2-40B4-BE49-F238E27FC236}">
                <a16:creationId xmlns:a16="http://schemas.microsoft.com/office/drawing/2014/main" id="{D21EAB89-40FD-428C-8109-B1EF69AB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2709863"/>
            <a:ext cx="142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1" name="Rectangle 9">
            <a:extLst>
              <a:ext uri="{FF2B5EF4-FFF2-40B4-BE49-F238E27FC236}">
                <a16:creationId xmlns:a16="http://schemas.microsoft.com/office/drawing/2014/main" id="{AC8B62D2-9D64-45C7-931F-7C2C5365B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3357563"/>
            <a:ext cx="1428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2" name="Rectangle 10">
            <a:extLst>
              <a:ext uri="{FF2B5EF4-FFF2-40B4-BE49-F238E27FC236}">
                <a16:creationId xmlns:a16="http://schemas.microsoft.com/office/drawing/2014/main" id="{13F0D272-93FB-4D56-930C-7E537E89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2422525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3" name="Rectangle 11">
            <a:extLst>
              <a:ext uri="{FF2B5EF4-FFF2-40B4-BE49-F238E27FC236}">
                <a16:creationId xmlns:a16="http://schemas.microsoft.com/office/drawing/2014/main" id="{1C9E8B8E-0BB5-4720-B158-7BC684214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3646488"/>
            <a:ext cx="142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0E242DE0-BA67-42ED-BEAC-2E82209A9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198563"/>
            <a:ext cx="137001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B34C52A3-00AC-4E54-8EFA-CB47305507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549275"/>
            <a:ext cx="1152525" cy="6492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06018AA6-28D0-4700-8FB2-7BA45D272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119856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7" name="Line 15">
            <a:extLst>
              <a:ext uri="{FF2B5EF4-FFF2-40B4-BE49-F238E27FC236}">
                <a16:creationId xmlns:a16="http://schemas.microsoft.com/office/drawing/2014/main" id="{040130FB-D119-49EF-AF57-113FCC4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2133600"/>
            <a:ext cx="137001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8" name="Line 16">
            <a:extLst>
              <a:ext uri="{FF2B5EF4-FFF2-40B4-BE49-F238E27FC236}">
                <a16:creationId xmlns:a16="http://schemas.microsoft.com/office/drawing/2014/main" id="{22C46509-6420-4B9D-88D3-3E6893F5A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1484313"/>
            <a:ext cx="1152525" cy="6492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79" name="Line 17">
            <a:extLst>
              <a:ext uri="{FF2B5EF4-FFF2-40B4-BE49-F238E27FC236}">
                <a16:creationId xmlns:a16="http://schemas.microsoft.com/office/drawing/2014/main" id="{2057A5E9-1A97-4413-8FE5-C1516F819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213360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0" name="Line 18">
            <a:extLst>
              <a:ext uri="{FF2B5EF4-FFF2-40B4-BE49-F238E27FC236}">
                <a16:creationId xmlns:a16="http://schemas.microsoft.com/office/drawing/2014/main" id="{964F3D21-E624-4510-8FDD-C5ED6ED0A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3071813"/>
            <a:ext cx="137001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1" name="Line 19">
            <a:extLst>
              <a:ext uri="{FF2B5EF4-FFF2-40B4-BE49-F238E27FC236}">
                <a16:creationId xmlns:a16="http://schemas.microsoft.com/office/drawing/2014/main" id="{CF086B62-6E55-41CD-AD0D-D298F974F6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2422525"/>
            <a:ext cx="1152525" cy="6492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2" name="Line 20">
            <a:extLst>
              <a:ext uri="{FF2B5EF4-FFF2-40B4-BE49-F238E27FC236}">
                <a16:creationId xmlns:a16="http://schemas.microsoft.com/office/drawing/2014/main" id="{EA4886C9-DF50-4EA4-8EE0-FA7625BB4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3071813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3" name="Line 21">
            <a:extLst>
              <a:ext uri="{FF2B5EF4-FFF2-40B4-BE49-F238E27FC236}">
                <a16:creationId xmlns:a16="http://schemas.microsoft.com/office/drawing/2014/main" id="{2DBE4BCB-48E9-4B7D-B21C-1A2713094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4006850"/>
            <a:ext cx="1370013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4" name="Line 22">
            <a:extLst>
              <a:ext uri="{FF2B5EF4-FFF2-40B4-BE49-F238E27FC236}">
                <a16:creationId xmlns:a16="http://schemas.microsoft.com/office/drawing/2014/main" id="{734348FD-A9FB-41AB-BAD3-5AE92115BF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3357563"/>
            <a:ext cx="1152525" cy="6492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5" name="Line 23">
            <a:extLst>
              <a:ext uri="{FF2B5EF4-FFF2-40B4-BE49-F238E27FC236}">
                <a16:creationId xmlns:a16="http://schemas.microsoft.com/office/drawing/2014/main" id="{71FB41FA-E91B-4F79-A076-3F73E81CB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4006850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6" name="Line 24">
            <a:extLst>
              <a:ext uri="{FF2B5EF4-FFF2-40B4-BE49-F238E27FC236}">
                <a16:creationId xmlns:a16="http://schemas.microsoft.com/office/drawing/2014/main" id="{8C90AA9A-4E99-46A4-84EC-C7E9E705E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1198563"/>
            <a:ext cx="360362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7" name="Line 25">
            <a:extLst>
              <a:ext uri="{FF2B5EF4-FFF2-40B4-BE49-F238E27FC236}">
                <a16:creationId xmlns:a16="http://schemas.microsoft.com/office/drawing/2014/main" id="{CBBC9364-1AB3-4BC8-9201-5C687BF9C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2133600"/>
            <a:ext cx="3603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8" name="Line 26">
            <a:extLst>
              <a:ext uri="{FF2B5EF4-FFF2-40B4-BE49-F238E27FC236}">
                <a16:creationId xmlns:a16="http://schemas.microsoft.com/office/drawing/2014/main" id="{27FED4A9-61F1-4E35-945D-53091328B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3070225"/>
            <a:ext cx="3603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89" name="Line 27">
            <a:extLst>
              <a:ext uri="{FF2B5EF4-FFF2-40B4-BE49-F238E27FC236}">
                <a16:creationId xmlns:a16="http://schemas.microsoft.com/office/drawing/2014/main" id="{CCA7DF4F-EB66-4CFD-B579-732A4A48AA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1917700"/>
            <a:ext cx="360362" cy="215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0" name="Line 28">
            <a:extLst>
              <a:ext uri="{FF2B5EF4-FFF2-40B4-BE49-F238E27FC236}">
                <a16:creationId xmlns:a16="http://schemas.microsoft.com/office/drawing/2014/main" id="{3D6A27E0-6644-4B77-990F-780A2D6E3C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2854325"/>
            <a:ext cx="360362" cy="215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291" name="Line 29">
            <a:extLst>
              <a:ext uri="{FF2B5EF4-FFF2-40B4-BE49-F238E27FC236}">
                <a16:creationId xmlns:a16="http://schemas.microsoft.com/office/drawing/2014/main" id="{B20B30A8-903A-4C1D-A655-3D47054F0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0838" y="3790950"/>
            <a:ext cx="360362" cy="215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292" name="Object 30">
            <a:extLst>
              <a:ext uri="{FF2B5EF4-FFF2-40B4-BE49-F238E27FC236}">
                <a16:creationId xmlns:a16="http://schemas.microsoft.com/office/drawing/2014/main" id="{F42FD3DF-EEBB-4131-B917-12F66E4B5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838200"/>
          <a:ext cx="2667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公式" r:id="rId3" imgW="126725" imgH="177415" progId="Equation.3">
                  <p:embed/>
                </p:oleObj>
              </mc:Choice>
              <mc:Fallback>
                <p:oleObj name="公式" r:id="rId3" imgW="126725" imgH="17741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838200"/>
                        <a:ext cx="2667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31">
            <a:extLst>
              <a:ext uri="{FF2B5EF4-FFF2-40B4-BE49-F238E27FC236}">
                <a16:creationId xmlns:a16="http://schemas.microsoft.com/office/drawing/2014/main" id="{9228B897-1703-40A5-99C8-B294747BD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1544638"/>
          <a:ext cx="2667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公式" r:id="rId5" imgW="126725" imgH="177415" progId="Equation.3">
                  <p:embed/>
                </p:oleObj>
              </mc:Choice>
              <mc:Fallback>
                <p:oleObj name="公式" r:id="rId5" imgW="126725" imgH="17741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544638"/>
                        <a:ext cx="2667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2">
            <a:extLst>
              <a:ext uri="{FF2B5EF4-FFF2-40B4-BE49-F238E27FC236}">
                <a16:creationId xmlns:a16="http://schemas.microsoft.com/office/drawing/2014/main" id="{9E02F27D-3959-4F49-8CEC-1D92C4692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1485900"/>
          <a:ext cx="2936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公式" r:id="rId6" imgW="139579" imgH="177646" progId="Equation.3">
                  <p:embed/>
                </p:oleObj>
              </mc:Choice>
              <mc:Fallback>
                <p:oleObj name="公式" r:id="rId6" imgW="139579" imgH="17764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485900"/>
                        <a:ext cx="2936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5" name="Line 33">
            <a:extLst>
              <a:ext uri="{FF2B5EF4-FFF2-40B4-BE49-F238E27FC236}">
                <a16:creationId xmlns:a16="http://schemas.microsoft.com/office/drawing/2014/main" id="{3F60775B-A08D-43EE-9D61-D0048C900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063" y="1198563"/>
            <a:ext cx="0" cy="935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296" name="Object 34">
            <a:extLst>
              <a:ext uri="{FF2B5EF4-FFF2-40B4-BE49-F238E27FC236}">
                <a16:creationId xmlns:a16="http://schemas.microsoft.com/office/drawing/2014/main" id="{939E6A7E-5F62-45D0-B39A-8C40C8113A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33375"/>
          <a:ext cx="3476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公式" r:id="rId8" imgW="164885" imgH="215619" progId="Equation.3">
                  <p:embed/>
                </p:oleObj>
              </mc:Choice>
              <mc:Fallback>
                <p:oleObj name="公式" r:id="rId8" imgW="164885" imgH="21561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33375"/>
                        <a:ext cx="3476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35">
            <a:extLst>
              <a:ext uri="{FF2B5EF4-FFF2-40B4-BE49-F238E27FC236}">
                <a16:creationId xmlns:a16="http://schemas.microsoft.com/office/drawing/2014/main" id="{61A81D8F-6724-4E8A-9C8B-35C148DAD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3363" y="1320800"/>
          <a:ext cx="374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公式" r:id="rId10" imgW="177569" imgH="215619" progId="Equation.3">
                  <p:embed/>
                </p:oleObj>
              </mc:Choice>
              <mc:Fallback>
                <p:oleObj name="公式" r:id="rId10" imgW="177569" imgH="21561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1320800"/>
                        <a:ext cx="3746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36">
            <a:extLst>
              <a:ext uri="{FF2B5EF4-FFF2-40B4-BE49-F238E27FC236}">
                <a16:creationId xmlns:a16="http://schemas.microsoft.com/office/drawing/2014/main" id="{6D5700C5-6F10-43DB-B8D2-EB4797303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908050"/>
          <a:ext cx="3746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公式" r:id="rId12" imgW="177646" imgH="228402" progId="Equation.3">
                  <p:embed/>
                </p:oleObj>
              </mc:Choice>
              <mc:Fallback>
                <p:oleObj name="公式" r:id="rId12" imgW="177646" imgH="22840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908050"/>
                        <a:ext cx="3746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37">
            <a:extLst>
              <a:ext uri="{FF2B5EF4-FFF2-40B4-BE49-F238E27FC236}">
                <a16:creationId xmlns:a16="http://schemas.microsoft.com/office/drawing/2014/main" id="{62090683-74A6-484A-83A2-47D8787CA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3214688"/>
          <a:ext cx="3746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公式" r:id="rId14" imgW="177569" imgH="215619" progId="Equation.3">
                  <p:embed/>
                </p:oleObj>
              </mc:Choice>
              <mc:Fallback>
                <p:oleObj name="公式" r:id="rId14" imgW="177569" imgH="21561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3214688"/>
                        <a:ext cx="3746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Rectangle 38">
            <a:extLst>
              <a:ext uri="{FF2B5EF4-FFF2-40B4-BE49-F238E27FC236}">
                <a16:creationId xmlns:a16="http://schemas.microsoft.com/office/drawing/2014/main" id="{B74DA02A-94DB-42C1-BD53-2DB14E70DB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91138" y="1196975"/>
            <a:ext cx="73025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301" name="Line 39">
            <a:extLst>
              <a:ext uri="{FF2B5EF4-FFF2-40B4-BE49-F238E27FC236}">
                <a16:creationId xmlns:a16="http://schemas.microsoft.com/office/drawing/2014/main" id="{9ED17B03-711E-46FA-A6D9-AC8B35F9B0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5750" y="981075"/>
            <a:ext cx="1727200" cy="1079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02" name="Line 40">
            <a:extLst>
              <a:ext uri="{FF2B5EF4-FFF2-40B4-BE49-F238E27FC236}">
                <a16:creationId xmlns:a16="http://schemas.microsoft.com/office/drawing/2014/main" id="{2711DF9F-4BAB-4FA1-8CDC-3AA1A43360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4163" y="404813"/>
            <a:ext cx="0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03" name="Line 41">
            <a:extLst>
              <a:ext uri="{FF2B5EF4-FFF2-40B4-BE49-F238E27FC236}">
                <a16:creationId xmlns:a16="http://schemas.microsoft.com/office/drawing/2014/main" id="{925DFA31-C271-4703-AE37-0FF432BAC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2060575"/>
            <a:ext cx="388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04" name="Line 42">
            <a:extLst>
              <a:ext uri="{FF2B5EF4-FFF2-40B4-BE49-F238E27FC236}">
                <a16:creationId xmlns:a16="http://schemas.microsoft.com/office/drawing/2014/main" id="{A0FF80AE-3CC2-423A-9400-00E9F425F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4163" y="549275"/>
            <a:ext cx="1727200" cy="1079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1305" name="Object 43">
            <a:extLst>
              <a:ext uri="{FF2B5EF4-FFF2-40B4-BE49-F238E27FC236}">
                <a16:creationId xmlns:a16="http://schemas.microsoft.com/office/drawing/2014/main" id="{3A7FB7F2-A589-458D-A407-752D19C21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370013"/>
          <a:ext cx="4587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公式" r:id="rId16" imgW="177646" imgH="228402" progId="Equation.3">
                  <p:embed/>
                </p:oleObj>
              </mc:Choice>
              <mc:Fallback>
                <p:oleObj name="公式" r:id="rId16" imgW="177646" imgH="22840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370013"/>
                        <a:ext cx="4587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Object 44">
            <a:extLst>
              <a:ext uri="{FF2B5EF4-FFF2-40B4-BE49-F238E27FC236}">
                <a16:creationId xmlns:a16="http://schemas.microsoft.com/office/drawing/2014/main" id="{31B3A7F6-5E2A-4818-912B-AFCE5058C6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1916113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公式" r:id="rId18" imgW="126725" imgH="126725" progId="Equation.3">
                  <p:embed/>
                </p:oleObj>
              </mc:Choice>
              <mc:Fallback>
                <p:oleObj name="公式" r:id="rId18" imgW="126725" imgH="12672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1916113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7" name="Object 45">
            <a:extLst>
              <a:ext uri="{FF2B5EF4-FFF2-40B4-BE49-F238E27FC236}">
                <a16:creationId xmlns:a16="http://schemas.microsoft.com/office/drawing/2014/main" id="{1E0C0729-37A9-40BC-858B-8ADB737EC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80988"/>
          <a:ext cx="5048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公式" r:id="rId20" imgW="126835" imgH="139518" progId="Equation.3">
                  <p:embed/>
                </p:oleObj>
              </mc:Choice>
              <mc:Fallback>
                <p:oleObj name="公式" r:id="rId20" imgW="126835" imgH="139518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80988"/>
                        <a:ext cx="5048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8" name="Object 46">
            <a:extLst>
              <a:ext uri="{FF2B5EF4-FFF2-40B4-BE49-F238E27FC236}">
                <a16:creationId xmlns:a16="http://schemas.microsoft.com/office/drawing/2014/main" id="{E8BBD718-5C68-42C3-8673-414134849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2075" y="3348038"/>
          <a:ext cx="41132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22" imgW="2057400" imgH="431800" progId="Equation.DSMT4">
                  <p:embed/>
                </p:oleObj>
              </mc:Choice>
              <mc:Fallback>
                <p:oleObj name="Equation" r:id="rId22" imgW="2057400" imgH="4318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3348038"/>
                        <a:ext cx="41132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9" name="Object 47">
            <a:extLst>
              <a:ext uri="{FF2B5EF4-FFF2-40B4-BE49-F238E27FC236}">
                <a16:creationId xmlns:a16="http://schemas.microsoft.com/office/drawing/2014/main" id="{F5E88166-A916-4BDC-B7F7-19C93A46F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公式" r:id="rId24" imgW="114151" imgH="215619" progId="Equation.3">
                  <p:embed/>
                </p:oleObj>
              </mc:Choice>
              <mc:Fallback>
                <p:oleObj name="公式" r:id="rId24" imgW="114151" imgH="21561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0" name="Object 48">
            <a:extLst>
              <a:ext uri="{FF2B5EF4-FFF2-40B4-BE49-F238E27FC236}">
                <a16:creationId xmlns:a16="http://schemas.microsoft.com/office/drawing/2014/main" id="{31378E08-8C6F-4E1B-A658-8C7897291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346075"/>
          <a:ext cx="295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公式" r:id="rId26" imgW="139700" imgH="228600" progId="Equation.3">
                  <p:embed/>
                </p:oleObj>
              </mc:Choice>
              <mc:Fallback>
                <p:oleObj name="公式" r:id="rId26" imgW="1397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46075"/>
                        <a:ext cx="2952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1" name="Rectangle 50">
            <a:extLst>
              <a:ext uri="{FF2B5EF4-FFF2-40B4-BE49-F238E27FC236}">
                <a16:creationId xmlns:a16="http://schemas.microsoft.com/office/drawing/2014/main" id="{B25E7246-5027-4014-AD4F-C1FBE0E2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8593" name="Object 49">
            <a:extLst>
              <a:ext uri="{FF2B5EF4-FFF2-40B4-BE49-F238E27FC236}">
                <a16:creationId xmlns:a16="http://schemas.microsoft.com/office/drawing/2014/main" id="{514F1B53-C87B-4322-8F8F-3824BB843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2925" y="2219325"/>
          <a:ext cx="2362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公式" r:id="rId28" imgW="1040948" imgH="228501" progId="Equation.3">
                  <p:embed/>
                </p:oleObj>
              </mc:Choice>
              <mc:Fallback>
                <p:oleObj name="公式" r:id="rId28" imgW="1040948" imgH="228501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219325"/>
                        <a:ext cx="2362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5" name="Object 51">
            <a:extLst>
              <a:ext uri="{FF2B5EF4-FFF2-40B4-BE49-F238E27FC236}">
                <a16:creationId xmlns:a16="http://schemas.microsoft.com/office/drawing/2014/main" id="{B6B53978-87AD-44B2-8776-F6B09D7A8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21163"/>
          <a:ext cx="43037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30" imgW="2171700" imgH="431800" progId="Equation.DSMT4">
                  <p:embed/>
                </p:oleObj>
              </mc:Choice>
              <mc:Fallback>
                <p:oleObj name="Equation" r:id="rId30" imgW="2171700" imgH="4318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43037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6" name="Object 52">
            <a:extLst>
              <a:ext uri="{FF2B5EF4-FFF2-40B4-BE49-F238E27FC236}">
                <a16:creationId xmlns:a16="http://schemas.microsoft.com/office/drawing/2014/main" id="{4B14CC96-C483-4C19-867A-EA1C9110A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4263" y="4221163"/>
          <a:ext cx="42148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32" imgW="2146300" imgH="431800" progId="Equation.DSMT4">
                  <p:embed/>
                </p:oleObj>
              </mc:Choice>
              <mc:Fallback>
                <p:oleObj name="Equation" r:id="rId32" imgW="2146300" imgH="4318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4221163"/>
                        <a:ext cx="421481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7" name="Object 53">
            <a:extLst>
              <a:ext uri="{FF2B5EF4-FFF2-40B4-BE49-F238E27FC236}">
                <a16:creationId xmlns:a16="http://schemas.microsoft.com/office/drawing/2014/main" id="{58556E6F-7EE1-4175-9CD2-C13BC3298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157788"/>
          <a:ext cx="42624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34" imgW="2133600" imgH="431800" progId="Equation.DSMT4">
                  <p:embed/>
                </p:oleObj>
              </mc:Choice>
              <mc:Fallback>
                <p:oleObj name="Equation" r:id="rId34" imgW="2133600" imgH="4318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57788"/>
                        <a:ext cx="426243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98" name="Object 54">
            <a:extLst>
              <a:ext uri="{FF2B5EF4-FFF2-40B4-BE49-F238E27FC236}">
                <a16:creationId xmlns:a16="http://schemas.microsoft.com/office/drawing/2014/main" id="{D3EF8AED-F6DE-4A0F-A95B-FDF29905B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5157788"/>
          <a:ext cx="18002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公式" r:id="rId36" imgW="901309" imgH="431613" progId="Equation.3">
                  <p:embed/>
                </p:oleObj>
              </mc:Choice>
              <mc:Fallback>
                <p:oleObj name="公式" r:id="rId36" imgW="901309" imgH="431613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157788"/>
                        <a:ext cx="18002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7" name="Object 55">
            <a:extLst>
              <a:ext uri="{FF2B5EF4-FFF2-40B4-BE49-F238E27FC236}">
                <a16:creationId xmlns:a16="http://schemas.microsoft.com/office/drawing/2014/main" id="{70786751-E85F-4554-B063-920FD17B97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74613"/>
          <a:ext cx="4556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公式" r:id="rId38" imgW="190500" imgH="228600" progId="Equation.3">
                  <p:embed/>
                </p:oleObj>
              </mc:Choice>
              <mc:Fallback>
                <p:oleObj name="公式" r:id="rId38" imgW="190500" imgH="228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74613"/>
                        <a:ext cx="4556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8" name="Object 56">
            <a:extLst>
              <a:ext uri="{FF2B5EF4-FFF2-40B4-BE49-F238E27FC236}">
                <a16:creationId xmlns:a16="http://schemas.microsoft.com/office/drawing/2014/main" id="{991BC43C-A642-4C33-A84A-EC55F0AEA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7113" y="850900"/>
          <a:ext cx="4556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公式" r:id="rId40" imgW="190500" imgH="228600" progId="Equation.3">
                  <p:embed/>
                </p:oleObj>
              </mc:Choice>
              <mc:Fallback>
                <p:oleObj name="公式" r:id="rId40" imgW="19050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850900"/>
                        <a:ext cx="4556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>
            <a:extLst>
              <a:ext uri="{FF2B5EF4-FFF2-40B4-BE49-F238E27FC236}">
                <a16:creationId xmlns:a16="http://schemas.microsoft.com/office/drawing/2014/main" id="{AC595DD3-3365-4C36-8447-6B160F0E3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495425"/>
          <a:ext cx="18446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公式" r:id="rId3" imgW="939392" imgH="431613" progId="Equation.3">
                  <p:embed/>
                </p:oleObj>
              </mc:Choice>
              <mc:Fallback>
                <p:oleObj name="公式" r:id="rId3" imgW="939392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495425"/>
                        <a:ext cx="184467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683B5D69-138F-4E5F-B47C-995164187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1495425"/>
          <a:ext cx="22685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公式" r:id="rId5" imgW="1155700" imgH="431800" progId="Equation.3">
                  <p:embed/>
                </p:oleObj>
              </mc:Choice>
              <mc:Fallback>
                <p:oleObj name="公式" r:id="rId5" imgW="1155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495425"/>
                        <a:ext cx="22685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>
            <a:extLst>
              <a:ext uri="{FF2B5EF4-FFF2-40B4-BE49-F238E27FC236}">
                <a16:creationId xmlns:a16="http://schemas.microsoft.com/office/drawing/2014/main" id="{2C693A85-3905-46B3-BAC4-4D91D4D1E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9300" y="1495425"/>
          <a:ext cx="23177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公式" r:id="rId7" imgW="1180588" imgH="431613" progId="Equation.3">
                  <p:embed/>
                </p:oleObj>
              </mc:Choice>
              <mc:Fallback>
                <p:oleObj name="公式" r:id="rId7" imgW="1180588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1495425"/>
                        <a:ext cx="231775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E821EE3D-C5BE-480D-BA96-6E79BC96A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0" y="2565400"/>
          <a:ext cx="3095625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9" imgW="1384300" imgH="419100" progId="Equation.DSMT4">
                  <p:embed/>
                </p:oleObj>
              </mc:Choice>
              <mc:Fallback>
                <p:oleObj name="Equation" r:id="rId9" imgW="13843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2565400"/>
                        <a:ext cx="3095625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>
            <a:extLst>
              <a:ext uri="{FF2B5EF4-FFF2-40B4-BE49-F238E27FC236}">
                <a16:creationId xmlns:a16="http://schemas.microsoft.com/office/drawing/2014/main" id="{CD074B39-97A5-47AD-9BB5-5BDE6CC729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573338"/>
          <a:ext cx="194151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1" imgW="901309" imgH="418918" progId="Equation.DSMT4">
                  <p:embed/>
                </p:oleObj>
              </mc:Choice>
              <mc:Fallback>
                <p:oleObj name="Equation" r:id="rId11" imgW="901309" imgH="41891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573338"/>
                        <a:ext cx="194151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>
            <a:extLst>
              <a:ext uri="{FF2B5EF4-FFF2-40B4-BE49-F238E27FC236}">
                <a16:creationId xmlns:a16="http://schemas.microsoft.com/office/drawing/2014/main" id="{0989E3C3-39D7-4E65-99C9-EDF04E34B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1489075"/>
          <a:ext cx="16938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3" imgW="863225" imgH="431613" progId="Equation.DSMT4">
                  <p:embed/>
                </p:oleObj>
              </mc:Choice>
              <mc:Fallback>
                <p:oleObj name="Equation" r:id="rId13" imgW="863225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489075"/>
                        <a:ext cx="16938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>
            <a:extLst>
              <a:ext uri="{FF2B5EF4-FFF2-40B4-BE49-F238E27FC236}">
                <a16:creationId xmlns:a16="http://schemas.microsoft.com/office/drawing/2014/main" id="{3B772AD6-FD8B-4131-823A-FF63AE1BA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8588" y="3767138"/>
          <a:ext cx="25733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5" imgW="1104900" imgH="228600" progId="Equation.DSMT4">
                  <p:embed/>
                </p:oleObj>
              </mc:Choice>
              <mc:Fallback>
                <p:oleObj name="Equation" r:id="rId15" imgW="11049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3767138"/>
                        <a:ext cx="25733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>
            <a:extLst>
              <a:ext uri="{FF2B5EF4-FFF2-40B4-BE49-F238E27FC236}">
                <a16:creationId xmlns:a16="http://schemas.microsoft.com/office/drawing/2014/main" id="{2CD54722-01CF-417D-A687-CAE3B3AFB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3622675"/>
          <a:ext cx="27908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17" imgW="1346200" imgH="419100" progId="Equation.DSMT4">
                  <p:embed/>
                </p:oleObj>
              </mc:Choice>
              <mc:Fallback>
                <p:oleObj name="Equation" r:id="rId17" imgW="13462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622675"/>
                        <a:ext cx="27908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>
            <a:extLst>
              <a:ext uri="{FF2B5EF4-FFF2-40B4-BE49-F238E27FC236}">
                <a16:creationId xmlns:a16="http://schemas.microsoft.com/office/drawing/2014/main" id="{6BC1CDFF-7EEB-430B-AD4D-FF7C45FDF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1613" y="4630738"/>
          <a:ext cx="23050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公式" r:id="rId19" imgW="1040948" imgH="418918" progId="Equation.3">
                  <p:embed/>
                </p:oleObj>
              </mc:Choice>
              <mc:Fallback>
                <p:oleObj name="公式" r:id="rId19" imgW="1040948" imgH="41891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4630738"/>
                        <a:ext cx="23050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4" name="Text Box 16">
            <a:extLst>
              <a:ext uri="{FF2B5EF4-FFF2-40B4-BE49-F238E27FC236}">
                <a16:creationId xmlns:a16="http://schemas.microsoft.com/office/drawing/2014/main" id="{4720AF15-7CDF-40F5-9C56-062A84125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4846638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</a:rPr>
              <a:t>元干涉因子 </a:t>
            </a:r>
          </a:p>
        </p:txBody>
      </p:sp>
      <p:sp>
        <p:nvSpPr>
          <p:cNvPr id="12300" name="Rectangle 17">
            <a:extLst>
              <a:ext uri="{FF2B5EF4-FFF2-40B4-BE49-F238E27FC236}">
                <a16:creationId xmlns:a16="http://schemas.microsoft.com/office/drawing/2014/main" id="{881EC18E-D6AF-4D37-BE13-0671945DF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多缝间的干涉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6" name="Object 4">
            <a:extLst>
              <a:ext uri="{FF2B5EF4-FFF2-40B4-BE49-F238E27FC236}">
                <a16:creationId xmlns:a16="http://schemas.microsoft.com/office/drawing/2014/main" id="{468892C0-B96B-4D34-8007-2F252509F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725" y="1649413"/>
          <a:ext cx="23050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3" imgW="1155700" imgH="241300" progId="Equation.3">
                  <p:embed/>
                </p:oleObj>
              </mc:Choice>
              <mc:Fallback>
                <p:oleObj name="公式" r:id="rId3" imgW="1155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649413"/>
                        <a:ext cx="23050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1FF41E49-BF41-46D6-AB14-AD5F58394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457325"/>
          <a:ext cx="42052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5" imgW="2108200" imgH="444500" progId="Equation.DSMT4">
                  <p:embed/>
                </p:oleObj>
              </mc:Choice>
              <mc:Fallback>
                <p:oleObj name="Equation" r:id="rId5" imgW="21082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57325"/>
                        <a:ext cx="42052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>
            <a:extLst>
              <a:ext uri="{FF2B5EF4-FFF2-40B4-BE49-F238E27FC236}">
                <a16:creationId xmlns:a16="http://schemas.microsoft.com/office/drawing/2014/main" id="{F654557D-10DF-4249-8AB5-815950406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2593975"/>
          <a:ext cx="33575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公式" r:id="rId7" imgW="1689100" imgH="419100" progId="Equation.3">
                  <p:embed/>
                </p:oleObj>
              </mc:Choice>
              <mc:Fallback>
                <p:oleObj name="公式" r:id="rId7" imgW="1689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593975"/>
                        <a:ext cx="33575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>
            <a:extLst>
              <a:ext uri="{FF2B5EF4-FFF2-40B4-BE49-F238E27FC236}">
                <a16:creationId xmlns:a16="http://schemas.microsoft.com/office/drawing/2014/main" id="{0FFB13C4-BC5E-4DBE-80A7-1428D14D7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438" y="3598863"/>
          <a:ext cx="2227262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公式" r:id="rId9" imgW="1104900" imgH="558800" progId="Equation.3">
                  <p:embed/>
                </p:oleObj>
              </mc:Choice>
              <mc:Fallback>
                <p:oleObj name="公式" r:id="rId9" imgW="11049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3598863"/>
                        <a:ext cx="2227262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Text Box 9">
            <a:extLst>
              <a:ext uri="{FF2B5EF4-FFF2-40B4-BE49-F238E27FC236}">
                <a16:creationId xmlns:a16="http://schemas.microsoft.com/office/drawing/2014/main" id="{B1266AE4-A205-47BC-B746-65B40BD1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97425"/>
            <a:ext cx="77771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shi</a:t>
            </a:r>
            <a:r>
              <a:rPr kumimoji="1" lang="zh-CN" altLang="en-US" sz="2800">
                <a:latin typeface="Times New Roman" panose="02020603050405020304" pitchFamily="18" charset="0"/>
              </a:rPr>
              <a:t>满足近轴条件时，单个狭缝在</a:t>
            </a:r>
            <a:r>
              <a:rPr kumimoji="1"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像方焦点处</a:t>
            </a:r>
            <a:r>
              <a:rPr kumimoji="1" lang="zh-CN" altLang="en-US" sz="2800">
                <a:latin typeface="Times New Roman" panose="02020603050405020304" pitchFamily="18" charset="0"/>
              </a:rPr>
              <a:t>的光强</a:t>
            </a:r>
          </a:p>
        </p:txBody>
      </p:sp>
      <p:sp>
        <p:nvSpPr>
          <p:cNvPr id="13319" name="Rectangle 11">
            <a:extLst>
              <a:ext uri="{FF2B5EF4-FFF2-40B4-BE49-F238E27FC236}">
                <a16:creationId xmlns:a16="http://schemas.microsoft.com/office/drawing/2014/main" id="{3215D1B4-A0E1-47E5-B252-EB782E6A4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光栅衍射的复振幅与强度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grating diffraction1">
            <a:extLst>
              <a:ext uri="{FF2B5EF4-FFF2-40B4-BE49-F238E27FC236}">
                <a16:creationId xmlns:a16="http://schemas.microsoft.com/office/drawing/2014/main" id="{9ABA7FA2-36E9-4478-A4B1-E1664600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"/>
            <a:ext cx="9144000" cy="643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6">
            <a:extLst>
              <a:ext uri="{FF2B5EF4-FFF2-40B4-BE49-F238E27FC236}">
                <a16:creationId xmlns:a16="http://schemas.microsoft.com/office/drawing/2014/main" id="{1ED0C83B-13DE-476E-843B-2ECD1120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308725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单元衍射与</a:t>
            </a: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</a:rPr>
              <a:t>元干涉曲线周期之比为</a:t>
            </a:r>
            <a:r>
              <a:rPr kumimoji="1" lang="en-US" altLang="zh-CN" sz="2400">
                <a:latin typeface="Times New Roman" panose="02020603050405020304" pitchFamily="18" charset="0"/>
              </a:rPr>
              <a:t>d/a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4EC64B1C-7FBA-4C0B-B9B3-FD5B3C91F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3" y="139700"/>
          <a:ext cx="9094787" cy="641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Graph" r:id="rId3" imgW="4035552" imgH="2846832" progId="Origin50.Graph">
                  <p:embed/>
                </p:oleObj>
              </mc:Choice>
              <mc:Fallback>
                <p:oleObj name="Graph" r:id="rId3" imgW="4035552" imgH="2846832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139700"/>
                        <a:ext cx="9094787" cy="641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4">
            <a:extLst>
              <a:ext uri="{FF2B5EF4-FFF2-40B4-BE49-F238E27FC236}">
                <a16:creationId xmlns:a16="http://schemas.microsoft.com/office/drawing/2014/main" id="{606F3E38-B615-421D-A13F-B19155DC4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" y="14288"/>
          <a:ext cx="8820150" cy="680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Graph" r:id="rId3" imgW="3230880" imgH="2493264" progId="Origin50.Graph">
                  <p:embed/>
                </p:oleObj>
              </mc:Choice>
              <mc:Fallback>
                <p:oleObj name="Graph" r:id="rId3" imgW="3230880" imgH="2493264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14288"/>
                        <a:ext cx="8820150" cy="680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4">
            <a:extLst>
              <a:ext uri="{FF2B5EF4-FFF2-40B4-BE49-F238E27FC236}">
                <a16:creationId xmlns:a16="http://schemas.microsoft.com/office/drawing/2014/main" id="{012D8191-D4CA-456A-9240-1121D3EE2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-26988"/>
          <a:ext cx="8893175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Graph" r:id="rId3" imgW="3230880" imgH="2493264" progId="Origin50.Graph">
                  <p:embed/>
                </p:oleObj>
              </mc:Choice>
              <mc:Fallback>
                <p:oleObj name="Graph" r:id="rId3" imgW="3230880" imgH="2493264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6988"/>
                        <a:ext cx="8893175" cy="6858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66F38D54-938F-4D23-A111-38A3EFB2B4C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</a:rPr>
              <a:t>6.1.2 </a:t>
            </a:r>
            <a:r>
              <a:rPr lang="zh-CN" altLang="en-US" sz="4400" b="1">
                <a:solidFill>
                  <a:schemeClr val="tx2"/>
                </a:solidFill>
              </a:rPr>
              <a:t>衍射花样的特点</a:t>
            </a:r>
          </a:p>
        </p:txBody>
      </p:sp>
      <p:pic>
        <p:nvPicPr>
          <p:cNvPr id="18435" name="Picture 5" descr="grating diffraction1">
            <a:extLst>
              <a:ext uri="{FF2B5EF4-FFF2-40B4-BE49-F238E27FC236}">
                <a16:creationId xmlns:a16="http://schemas.microsoft.com/office/drawing/2014/main" id="{39837928-0429-4F23-B5B2-2B85D065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341438"/>
            <a:ext cx="34925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6" name="Object 6">
            <a:extLst>
              <a:ext uri="{FF2B5EF4-FFF2-40B4-BE49-F238E27FC236}">
                <a16:creationId xmlns:a16="http://schemas.microsoft.com/office/drawing/2014/main" id="{66A39430-D068-414F-B91A-BDC62CEE21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060575"/>
          <a:ext cx="46577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公式" r:id="rId4" imgW="1689100" imgH="419100" progId="Equation.3">
                  <p:embed/>
                </p:oleObj>
              </mc:Choice>
              <mc:Fallback>
                <p:oleObj name="公式" r:id="rId4" imgW="16891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060575"/>
                        <a:ext cx="46577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7">
            <a:extLst>
              <a:ext uri="{FF2B5EF4-FFF2-40B4-BE49-F238E27FC236}">
                <a16:creationId xmlns:a16="http://schemas.microsoft.com/office/drawing/2014/main" id="{5F648FAF-4753-4AB2-8FB2-D98DB4B97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860800"/>
          <a:ext cx="36766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6" imgW="1333500" imgH="393700" progId="Equation.DSMT4">
                  <p:embed/>
                </p:oleObj>
              </mc:Choice>
              <mc:Fallback>
                <p:oleObj name="Equation" r:id="rId6" imgW="13335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367665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8">
            <a:extLst>
              <a:ext uri="{FF2B5EF4-FFF2-40B4-BE49-F238E27FC236}">
                <a16:creationId xmlns:a16="http://schemas.microsoft.com/office/drawing/2014/main" id="{7CF339BB-5BD5-44D8-B871-D30AF138E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298825"/>
          <a:ext cx="13303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8" imgW="482391" imgH="203112" progId="Equation.DSMT4">
                  <p:embed/>
                </p:oleObj>
              </mc:Choice>
              <mc:Fallback>
                <p:oleObj name="Equation" r:id="rId8" imgW="482391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98825"/>
                        <a:ext cx="13303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9">
            <a:extLst>
              <a:ext uri="{FF2B5EF4-FFF2-40B4-BE49-F238E27FC236}">
                <a16:creationId xmlns:a16="http://schemas.microsoft.com/office/drawing/2014/main" id="{B9B80134-CF36-4C1B-9DFD-901A1B52A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298825"/>
          <a:ext cx="13668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0" imgW="494870" imgH="203024" progId="Equation.DSMT4">
                  <p:embed/>
                </p:oleObj>
              </mc:Choice>
              <mc:Fallback>
                <p:oleObj name="Equation" r:id="rId10" imgW="494870" imgH="2030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98825"/>
                        <a:ext cx="13668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0">
            <a:extLst>
              <a:ext uri="{FF2B5EF4-FFF2-40B4-BE49-F238E27FC236}">
                <a16:creationId xmlns:a16="http://schemas.microsoft.com/office/drawing/2014/main" id="{46790063-2A8F-4270-8E9D-DCE4ABD89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298825"/>
          <a:ext cx="21002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2" imgW="761669" imgH="203112" progId="Equation.DSMT4">
                  <p:embed/>
                </p:oleObj>
              </mc:Choice>
              <mc:Fallback>
                <p:oleObj name="Equation" r:id="rId12" imgW="761669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98825"/>
                        <a:ext cx="21002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11">
            <a:extLst>
              <a:ext uri="{FF2B5EF4-FFF2-40B4-BE49-F238E27FC236}">
                <a16:creationId xmlns:a16="http://schemas.microsoft.com/office/drawing/2014/main" id="{4E3A8E70-CF52-4669-93AE-08C97251D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207000"/>
            <a:ext cx="23288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zh-CN" altLang="en-US"/>
              <a:t>：谱线级数</a:t>
            </a:r>
          </a:p>
        </p:txBody>
      </p:sp>
      <p:sp>
        <p:nvSpPr>
          <p:cNvPr id="18442" name="Text Box 12">
            <a:extLst>
              <a:ext uri="{FF2B5EF4-FFF2-40B4-BE49-F238E27FC236}">
                <a16:creationId xmlns:a16="http://schemas.microsoft.com/office/drawing/2014/main" id="{18CB426B-D2BC-4F02-B734-9D225B3B9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4797425"/>
            <a:ext cx="89963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对应一系列的亮条纹（光谱线</a:t>
            </a:r>
            <a:r>
              <a:rPr lang="en-US" altLang="zh-CN"/>
              <a:t>,</a:t>
            </a:r>
            <a:r>
              <a:rPr lang="zh-CN" altLang="en-US"/>
              <a:t>多光束干涉）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/>
          </a:p>
        </p:txBody>
      </p:sp>
      <p:sp>
        <p:nvSpPr>
          <p:cNvPr id="18443" name="Rectangle 13">
            <a:extLst>
              <a:ext uri="{FF2B5EF4-FFF2-40B4-BE49-F238E27FC236}">
                <a16:creationId xmlns:a16="http://schemas.microsoft.com/office/drawing/2014/main" id="{947FE3B8-7E88-4AC1-88F3-BD8484E047A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11188" y="6135688"/>
            <a:ext cx="777240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/>
              <a:t>谱线强度受衍射因子调制。</a:t>
            </a:r>
          </a:p>
        </p:txBody>
      </p:sp>
      <p:sp>
        <p:nvSpPr>
          <p:cNvPr id="18444" name="Rectangle 14">
            <a:extLst>
              <a:ext uri="{FF2B5EF4-FFF2-40B4-BE49-F238E27FC236}">
                <a16:creationId xmlns:a16="http://schemas.microsoft.com/office/drawing/2014/main" id="{EAB0CB86-F8B2-4DB3-BAA4-040AF8807FE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88925" y="1384300"/>
            <a:ext cx="46434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600"/>
              <a:t>1</a:t>
            </a:r>
            <a:r>
              <a:rPr lang="zh-CN" altLang="en-US" sz="3600"/>
              <a:t>．衍射极大值位置</a:t>
            </a:r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8D801D30-FCCD-4B60-B398-B4AACFD9D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41687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NN</a:t>
            </a:r>
            <a:r>
              <a:rPr lang="en-US" altLang="zh-CN" sz="1800"/>
              <a:t>!!</a:t>
            </a:r>
            <a:endParaRPr lang="en-US" altLang="zh-CN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642F1444-768C-4FB6-A4D4-802839DE6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92150"/>
            <a:ext cx="7772400" cy="936625"/>
          </a:xfrm>
        </p:spPr>
        <p:txBody>
          <a:bodyPr/>
          <a:lstStyle/>
          <a:p>
            <a:pPr eaLnBrk="1" hangingPunct="1"/>
            <a:r>
              <a:rPr lang="en-US" altLang="zh-CN" sz="4000"/>
              <a:t>2</a:t>
            </a:r>
            <a:r>
              <a:rPr lang="zh-CN" altLang="en-US" sz="4000"/>
              <a:t>．极小值位置</a:t>
            </a: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6D1C80D5-E384-41BC-A274-B1BCE04A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84313"/>
            <a:ext cx="8208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1.</a:t>
            </a:r>
            <a:r>
              <a:rPr kumimoji="1" lang="zh-CN" altLang="en-US" sz="2800">
                <a:latin typeface="Times New Roman" panose="02020603050405020304" pitchFamily="18" charset="0"/>
              </a:rPr>
              <a:t>衍射因子极小值</a:t>
            </a: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BEB53802-F303-4357-9910-4F0B6B32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86150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2.</a:t>
            </a:r>
            <a:r>
              <a:rPr kumimoji="1" lang="zh-CN" altLang="en-US" sz="2800">
                <a:latin typeface="Times New Roman" panose="02020603050405020304" pitchFamily="18" charset="0"/>
              </a:rPr>
              <a:t>干涉因子极小值</a:t>
            </a:r>
          </a:p>
        </p:txBody>
      </p:sp>
      <p:sp>
        <p:nvSpPr>
          <p:cNvPr id="19461" name="Text Box 7">
            <a:extLst>
              <a:ext uri="{FF2B5EF4-FFF2-40B4-BE49-F238E27FC236}">
                <a16:creationId xmlns:a16="http://schemas.microsoft.com/office/drawing/2014/main" id="{EE3555DE-D20A-4756-B3E0-0F28B91E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949950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两主极大值之间有</a:t>
            </a:r>
            <a:r>
              <a:rPr kumimoji="1" lang="en-US" altLang="zh-CN" sz="2800">
                <a:latin typeface="Times New Roman" panose="02020603050405020304" pitchFamily="18" charset="0"/>
              </a:rPr>
              <a:t>N-1</a:t>
            </a:r>
            <a:r>
              <a:rPr kumimoji="1" lang="zh-CN" altLang="en-US" sz="2800">
                <a:latin typeface="Times New Roman" panose="02020603050405020304" pitchFamily="18" charset="0"/>
              </a:rPr>
              <a:t>个最小值，</a:t>
            </a:r>
            <a:r>
              <a:rPr kumimoji="1" lang="en-US" altLang="zh-CN" sz="2800">
                <a:latin typeface="Times New Roman" panose="02020603050405020304" pitchFamily="18" charset="0"/>
              </a:rPr>
              <a:t>N-2</a:t>
            </a:r>
            <a:r>
              <a:rPr kumimoji="1" lang="zh-CN" altLang="en-US" sz="2800">
                <a:latin typeface="Times New Roman" panose="02020603050405020304" pitchFamily="18" charset="0"/>
              </a:rPr>
              <a:t>个次极大值。</a:t>
            </a:r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672D0B6B-8711-4444-A940-8BC28B286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076700"/>
            <a:ext cx="5903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极小值出现在以下位置</a:t>
            </a:r>
          </a:p>
        </p:txBody>
      </p:sp>
      <p:graphicFrame>
        <p:nvGraphicFramePr>
          <p:cNvPr id="19463" name="Object 9">
            <a:extLst>
              <a:ext uri="{FF2B5EF4-FFF2-40B4-BE49-F238E27FC236}">
                <a16:creationId xmlns:a16="http://schemas.microsoft.com/office/drawing/2014/main" id="{8B21412B-8987-4FE6-AFF3-A8178D27D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6163" y="1268413"/>
          <a:ext cx="206533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748975" imgH="393529" progId="Equation.DSMT4">
                  <p:embed/>
                </p:oleObj>
              </mc:Choice>
              <mc:Fallback>
                <p:oleObj name="Equation" r:id="rId3" imgW="748975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1268413"/>
                        <a:ext cx="206533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10">
            <a:extLst>
              <a:ext uri="{FF2B5EF4-FFF2-40B4-BE49-F238E27FC236}">
                <a16:creationId xmlns:a16="http://schemas.microsoft.com/office/drawing/2014/main" id="{7DF73AD7-133E-4ED0-B0DD-3137147C5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3925" y="1484313"/>
          <a:ext cx="22399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484313"/>
                        <a:ext cx="22399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11">
            <a:extLst>
              <a:ext uri="{FF2B5EF4-FFF2-40B4-BE49-F238E27FC236}">
                <a16:creationId xmlns:a16="http://schemas.microsoft.com/office/drawing/2014/main" id="{F821C56A-5BF4-4124-8733-47E2FA8EA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2341563"/>
          <a:ext cx="217011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7" imgW="787058" imgH="393529" progId="Equation.DSMT4">
                  <p:embed/>
                </p:oleObj>
              </mc:Choice>
              <mc:Fallback>
                <p:oleObj name="Equation" r:id="rId7" imgW="787058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341563"/>
                        <a:ext cx="2170112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2">
            <a:extLst>
              <a:ext uri="{FF2B5EF4-FFF2-40B4-BE49-F238E27FC236}">
                <a16:creationId xmlns:a16="http://schemas.microsoft.com/office/drawing/2014/main" id="{A07B791F-8446-4495-99A0-1C905004F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4638" y="2557463"/>
          <a:ext cx="22748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9" imgW="825142" imgH="177723" progId="Equation.DSMT4">
                  <p:embed/>
                </p:oleObj>
              </mc:Choice>
              <mc:Fallback>
                <p:oleObj name="Equation" r:id="rId9" imgW="825142" imgH="17772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2557463"/>
                        <a:ext cx="227488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6">
            <a:extLst>
              <a:ext uri="{FF2B5EF4-FFF2-40B4-BE49-F238E27FC236}">
                <a16:creationId xmlns:a16="http://schemas.microsoft.com/office/drawing/2014/main" id="{991F7C1D-14E9-49E1-BD7E-66D0052F9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1863" y="3500438"/>
          <a:ext cx="493553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11" imgW="1790700" imgH="203200" progId="Equation.DSMT4">
                  <p:embed/>
                </p:oleObj>
              </mc:Choice>
              <mc:Fallback>
                <p:oleObj name="Equation" r:id="rId11" imgW="17907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3500438"/>
                        <a:ext cx="4935537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20">
            <a:extLst>
              <a:ext uri="{FF2B5EF4-FFF2-40B4-BE49-F238E27FC236}">
                <a16:creationId xmlns:a16="http://schemas.microsoft.com/office/drawing/2014/main" id="{09044902-E358-43BC-830E-BFFEB295A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724400"/>
          <a:ext cx="84185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13" imgW="3517900" imgH="508000" progId="Equation.DSMT4">
                  <p:embed/>
                </p:oleObj>
              </mc:Choice>
              <mc:Fallback>
                <p:oleObj name="Equation" r:id="rId13" imgW="3517900" imgH="508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24400"/>
                        <a:ext cx="841851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22">
            <a:extLst>
              <a:ext uri="{FF2B5EF4-FFF2-40B4-BE49-F238E27FC236}">
                <a16:creationId xmlns:a16="http://schemas.microsoft.com/office/drawing/2014/main" id="{E8C09F9D-F26A-4F28-A36D-97E2816A7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4083050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3300"/>
                </a:solidFill>
              </a:rPr>
              <a:t>下方括号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0" descr="grating diffraction1">
            <a:extLst>
              <a:ext uri="{FF2B5EF4-FFF2-40B4-BE49-F238E27FC236}">
                <a16:creationId xmlns:a16="http://schemas.microsoft.com/office/drawing/2014/main" id="{2BB2C1BB-D72D-4B3A-B3C7-EE138D94A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3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11">
            <a:extLst>
              <a:ext uri="{FF2B5EF4-FFF2-40B4-BE49-F238E27FC236}">
                <a16:creationId xmlns:a16="http://schemas.microsoft.com/office/drawing/2014/main" id="{BB48C816-9843-43E0-B2C8-47BE65B55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496888"/>
            <a:ext cx="272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N=5</a:t>
            </a:r>
            <a:r>
              <a:rPr lang="zh-CN" altLang="en-US" sz="1800"/>
              <a:t>，衍射极小对应</a:t>
            </a:r>
            <a:r>
              <a:rPr lang="en-US" altLang="zh-CN" sz="1800"/>
              <a:t>j=0-5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FAEA9F1-46B9-4D85-A925-1A9CA3F63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 </a:t>
            </a:r>
            <a:r>
              <a:rPr lang="zh-CN" altLang="en-US"/>
              <a:t>衍射光栅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54B2473-34F1-494E-BCEA-D7BEA6950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35288" cy="4525963"/>
          </a:xfrm>
        </p:spPr>
        <p:txBody>
          <a:bodyPr/>
          <a:lstStyle/>
          <a:p>
            <a:pPr eaLnBrk="1" hangingPunct="1"/>
            <a:r>
              <a:rPr lang="zh-CN" altLang="en-US"/>
              <a:t>衍射光栅：具有周期性空间结构或光学结构的衍射屏。</a:t>
            </a:r>
          </a:p>
          <a:p>
            <a:pPr eaLnBrk="1" hangingPunct="1"/>
            <a:r>
              <a:rPr lang="zh-CN" altLang="en-US"/>
              <a:t>可以具有反射或透射结构。</a:t>
            </a:r>
          </a:p>
          <a:p>
            <a:pPr eaLnBrk="1" hangingPunct="1"/>
            <a:r>
              <a:rPr lang="zh-CN" altLang="en-US"/>
              <a:t>是</a:t>
            </a:r>
            <a:r>
              <a:rPr lang="en-US" altLang="zh-CN"/>
              <a:t>Fraunhofer</a:t>
            </a:r>
            <a:r>
              <a:rPr lang="zh-CN" altLang="en-US"/>
              <a:t>多缝衍射。</a:t>
            </a:r>
          </a:p>
        </p:txBody>
      </p:sp>
      <p:grpSp>
        <p:nvGrpSpPr>
          <p:cNvPr id="3076" name="Group 128">
            <a:extLst>
              <a:ext uri="{FF2B5EF4-FFF2-40B4-BE49-F238E27FC236}">
                <a16:creationId xmlns:a16="http://schemas.microsoft.com/office/drawing/2014/main" id="{7834B744-0B28-4175-86DC-EC00F639B3C1}"/>
              </a:ext>
            </a:extLst>
          </p:cNvPr>
          <p:cNvGrpSpPr>
            <a:grpSpLocks/>
          </p:cNvGrpSpPr>
          <p:nvPr/>
        </p:nvGrpSpPr>
        <p:grpSpPr bwMode="auto">
          <a:xfrm>
            <a:off x="3860800" y="1557338"/>
            <a:ext cx="2295525" cy="5111750"/>
            <a:chOff x="2432" y="981"/>
            <a:chExt cx="1446" cy="3220"/>
          </a:xfrm>
        </p:grpSpPr>
        <p:sp>
          <p:nvSpPr>
            <p:cNvPr id="3101" name="Rectangle 71">
              <a:extLst>
                <a:ext uri="{FF2B5EF4-FFF2-40B4-BE49-F238E27FC236}">
                  <a16:creationId xmlns:a16="http://schemas.microsoft.com/office/drawing/2014/main" id="{7780F001-2D3A-4DC6-B610-A9EA30DE2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981"/>
              <a:ext cx="52" cy="35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02" name="Rectangle 72">
              <a:extLst>
                <a:ext uri="{FF2B5EF4-FFF2-40B4-BE49-F238E27FC236}">
                  <a16:creationId xmlns:a16="http://schemas.microsoft.com/office/drawing/2014/main" id="{4EFF053F-D8AE-4C79-A48A-97AACE792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339"/>
              <a:ext cx="52" cy="1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03" name="Rectangle 73">
              <a:extLst>
                <a:ext uri="{FF2B5EF4-FFF2-40B4-BE49-F238E27FC236}">
                  <a16:creationId xmlns:a16="http://schemas.microsoft.com/office/drawing/2014/main" id="{84A1C8C9-A11C-4A32-BA4C-10E2E97B0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518"/>
              <a:ext cx="52" cy="35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04" name="Rectangle 74">
              <a:extLst>
                <a:ext uri="{FF2B5EF4-FFF2-40B4-BE49-F238E27FC236}">
                  <a16:creationId xmlns:a16="http://schemas.microsoft.com/office/drawing/2014/main" id="{541732F2-B9EC-45D1-B4A9-8125DDBD6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876"/>
              <a:ext cx="52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05" name="Rectangle 75">
              <a:extLst>
                <a:ext uri="{FF2B5EF4-FFF2-40B4-BE49-F238E27FC236}">
                  <a16:creationId xmlns:a16="http://schemas.microsoft.com/office/drawing/2014/main" id="{61094D8D-33E8-41E2-BE96-3695BE329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2055"/>
              <a:ext cx="52" cy="35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06" name="Rectangle 76">
              <a:extLst>
                <a:ext uri="{FF2B5EF4-FFF2-40B4-BE49-F238E27FC236}">
                  <a16:creationId xmlns:a16="http://schemas.microsoft.com/office/drawing/2014/main" id="{C208BB8A-4114-4F65-B08A-A7236EAE9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2413"/>
              <a:ext cx="52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07" name="Rectangle 77">
              <a:extLst>
                <a:ext uri="{FF2B5EF4-FFF2-40B4-BE49-F238E27FC236}">
                  <a16:creationId xmlns:a16="http://schemas.microsoft.com/office/drawing/2014/main" id="{1D910979-DD6B-412A-93D0-1945C9C3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2591"/>
              <a:ext cx="52" cy="3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08" name="Rectangle 78">
              <a:extLst>
                <a:ext uri="{FF2B5EF4-FFF2-40B4-BE49-F238E27FC236}">
                  <a16:creationId xmlns:a16="http://schemas.microsoft.com/office/drawing/2014/main" id="{E2DC7117-B872-48D5-B476-E4D02C80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2950"/>
              <a:ext cx="52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09" name="Rectangle 79">
              <a:extLst>
                <a:ext uri="{FF2B5EF4-FFF2-40B4-BE49-F238E27FC236}">
                  <a16:creationId xmlns:a16="http://schemas.microsoft.com/office/drawing/2014/main" id="{314B3C40-7936-4FDE-95DF-E086B9C1B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3128"/>
              <a:ext cx="52" cy="35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10" name="Rectangle 80">
              <a:extLst>
                <a:ext uri="{FF2B5EF4-FFF2-40B4-BE49-F238E27FC236}">
                  <a16:creationId xmlns:a16="http://schemas.microsoft.com/office/drawing/2014/main" id="{ACA7C29F-1590-4EB2-BD54-EFBB4A45F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3486"/>
              <a:ext cx="52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11" name="Rectangle 81">
              <a:extLst>
                <a:ext uri="{FF2B5EF4-FFF2-40B4-BE49-F238E27FC236}">
                  <a16:creationId xmlns:a16="http://schemas.microsoft.com/office/drawing/2014/main" id="{FC7C9CAD-5D66-4066-9C58-0611BDB72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3664"/>
              <a:ext cx="52" cy="3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12" name="Rectangle 82">
              <a:extLst>
                <a:ext uri="{FF2B5EF4-FFF2-40B4-BE49-F238E27FC236}">
                  <a16:creationId xmlns:a16="http://schemas.microsoft.com/office/drawing/2014/main" id="{5748F5C0-66C4-4021-8778-FA6FC56E2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4023"/>
              <a:ext cx="52" cy="1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13" name="Line 83">
              <a:extLst>
                <a:ext uri="{FF2B5EF4-FFF2-40B4-BE49-F238E27FC236}">
                  <a16:creationId xmlns:a16="http://schemas.microsoft.com/office/drawing/2014/main" id="{5B3286FF-0D64-4D4A-9889-DAB22BC61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411"/>
              <a:ext cx="6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Line 84">
              <a:extLst>
                <a:ext uri="{FF2B5EF4-FFF2-40B4-BE49-F238E27FC236}">
                  <a16:creationId xmlns:a16="http://schemas.microsoft.com/office/drawing/2014/main" id="{7DC7C4B8-2883-4F22-A7E6-D5B8ABD1B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1948"/>
              <a:ext cx="6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Line 85">
              <a:extLst>
                <a:ext uri="{FF2B5EF4-FFF2-40B4-BE49-F238E27FC236}">
                  <a16:creationId xmlns:a16="http://schemas.microsoft.com/office/drawing/2014/main" id="{B5D8D55E-443F-4EA3-815E-5072C2DCE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2485"/>
              <a:ext cx="6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Line 86">
              <a:extLst>
                <a:ext uri="{FF2B5EF4-FFF2-40B4-BE49-F238E27FC236}">
                  <a16:creationId xmlns:a16="http://schemas.microsoft.com/office/drawing/2014/main" id="{49BFBB1F-3683-4DB0-93E2-0EA2DF1B5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3021"/>
              <a:ext cx="6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7" name="Line 87">
              <a:extLst>
                <a:ext uri="{FF2B5EF4-FFF2-40B4-BE49-F238E27FC236}">
                  <a16:creationId xmlns:a16="http://schemas.microsoft.com/office/drawing/2014/main" id="{548B8911-AD87-4D7E-86B2-25EB0164F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3594"/>
              <a:ext cx="6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8" name="Line 88">
              <a:extLst>
                <a:ext uri="{FF2B5EF4-FFF2-40B4-BE49-F238E27FC236}">
                  <a16:creationId xmlns:a16="http://schemas.microsoft.com/office/drawing/2014/main" id="{623F9B01-CD6E-4E0E-8D43-C9D8420A0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2" y="4131"/>
              <a:ext cx="6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" name="Line 89">
              <a:extLst>
                <a:ext uri="{FF2B5EF4-FFF2-40B4-BE49-F238E27FC236}">
                  <a16:creationId xmlns:a16="http://schemas.microsoft.com/office/drawing/2014/main" id="{8BFF1E3D-C0BE-4E2E-899B-6AF55CDA4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" y="1125"/>
              <a:ext cx="446" cy="28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" name="Line 90">
              <a:extLst>
                <a:ext uri="{FF2B5EF4-FFF2-40B4-BE49-F238E27FC236}">
                  <a16:creationId xmlns:a16="http://schemas.microsoft.com/office/drawing/2014/main" id="{93A91D8A-0F1A-4266-8B5B-AB556D033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" y="1661"/>
              <a:ext cx="446" cy="28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1" name="Line 91">
              <a:extLst>
                <a:ext uri="{FF2B5EF4-FFF2-40B4-BE49-F238E27FC236}">
                  <a16:creationId xmlns:a16="http://schemas.microsoft.com/office/drawing/2014/main" id="{BBB18C8B-6A48-4204-97D3-8964933CC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" y="2198"/>
              <a:ext cx="446" cy="28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2" name="Line 92">
              <a:extLst>
                <a:ext uri="{FF2B5EF4-FFF2-40B4-BE49-F238E27FC236}">
                  <a16:creationId xmlns:a16="http://schemas.microsoft.com/office/drawing/2014/main" id="{D36DE9C2-4B01-4E07-8753-F27998E29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" y="2735"/>
              <a:ext cx="446" cy="28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Line 93">
              <a:extLst>
                <a:ext uri="{FF2B5EF4-FFF2-40B4-BE49-F238E27FC236}">
                  <a16:creationId xmlns:a16="http://schemas.microsoft.com/office/drawing/2014/main" id="{7FEA740E-48CC-412E-8938-2B2F87EF9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" y="3308"/>
              <a:ext cx="446" cy="28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Line 94">
              <a:extLst>
                <a:ext uri="{FF2B5EF4-FFF2-40B4-BE49-F238E27FC236}">
                  <a16:creationId xmlns:a16="http://schemas.microsoft.com/office/drawing/2014/main" id="{C13286CA-9C08-49A6-B8E4-8C2048E3A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9" y="3844"/>
              <a:ext cx="446" cy="28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5" name="Line 95">
              <a:extLst>
                <a:ext uri="{FF2B5EF4-FFF2-40B4-BE49-F238E27FC236}">
                  <a16:creationId xmlns:a16="http://schemas.microsoft.com/office/drawing/2014/main" id="{EDB0BC45-AD8F-4990-8990-F03A81E93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" y="1339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6" name="Line 96">
              <a:extLst>
                <a:ext uri="{FF2B5EF4-FFF2-40B4-BE49-F238E27FC236}">
                  <a16:creationId xmlns:a16="http://schemas.microsoft.com/office/drawing/2014/main" id="{4EEE9DE4-6646-4D56-B765-E726B3055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" y="1518"/>
              <a:ext cx="6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97">
              <a:extLst>
                <a:ext uri="{FF2B5EF4-FFF2-40B4-BE49-F238E27FC236}">
                  <a16:creationId xmlns:a16="http://schemas.microsoft.com/office/drawing/2014/main" id="{DE2D2907-19BC-4AAE-9371-E93B9F445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3" y="1876"/>
              <a:ext cx="6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Line 98">
              <a:extLst>
                <a:ext uri="{FF2B5EF4-FFF2-40B4-BE49-F238E27FC236}">
                  <a16:creationId xmlns:a16="http://schemas.microsoft.com/office/drawing/2014/main" id="{68A2A993-0B5C-4B70-A440-B69659904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1339"/>
              <a:ext cx="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99">
              <a:extLst>
                <a:ext uri="{FF2B5EF4-FFF2-40B4-BE49-F238E27FC236}">
                  <a16:creationId xmlns:a16="http://schemas.microsoft.com/office/drawing/2014/main" id="{DE298F0D-5ECF-4CE3-9216-744655934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1518"/>
              <a:ext cx="0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0" name="Line 100">
              <a:extLst>
                <a:ext uri="{FF2B5EF4-FFF2-40B4-BE49-F238E27FC236}">
                  <a16:creationId xmlns:a16="http://schemas.microsoft.com/office/drawing/2014/main" id="{C8D70A1F-0B79-4BCD-ADC1-CF26D2F9D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9" y="1339"/>
              <a:ext cx="0" cy="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31" name="Object 101">
              <a:extLst>
                <a:ext uri="{FF2B5EF4-FFF2-40B4-BE49-F238E27FC236}">
                  <a16:creationId xmlns:a16="http://schemas.microsoft.com/office/drawing/2014/main" id="{E21CEE90-E8EA-4A79-95AB-3C6BE3EF49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6" y="1375"/>
            <a:ext cx="9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公式" r:id="rId3" imgW="126835" imgH="139518" progId="Equation.3">
                    <p:embed/>
                  </p:oleObj>
                </mc:Choice>
                <mc:Fallback>
                  <p:oleObj name="公式" r:id="rId3" imgW="126835" imgH="139518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1375"/>
                          <a:ext cx="95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32" name="Object 102">
              <a:extLst>
                <a:ext uri="{FF2B5EF4-FFF2-40B4-BE49-F238E27FC236}">
                  <a16:creationId xmlns:a16="http://schemas.microsoft.com/office/drawing/2014/main" id="{4AC2AB66-2847-4D4F-9784-6D6524044B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6" y="1607"/>
            <a:ext cx="9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公式" r:id="rId5" imgW="126725" imgH="177415" progId="Equation.3">
                    <p:embed/>
                  </p:oleObj>
                </mc:Choice>
                <mc:Fallback>
                  <p:oleObj name="公式" r:id="rId5" imgW="126725" imgH="177415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1607"/>
                          <a:ext cx="9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33" name="Object 103">
              <a:extLst>
                <a:ext uri="{FF2B5EF4-FFF2-40B4-BE49-F238E27FC236}">
                  <a16:creationId xmlns:a16="http://schemas.microsoft.com/office/drawing/2014/main" id="{8D69DB72-2147-48AC-846D-81788C5083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4" y="1536"/>
            <a:ext cx="10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公式" r:id="rId7" imgW="139579" imgH="177646" progId="Equation.3">
                    <p:embed/>
                  </p:oleObj>
                </mc:Choice>
                <mc:Fallback>
                  <p:oleObj name="公式" r:id="rId7" imgW="139579" imgH="177646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4" y="1536"/>
                          <a:ext cx="10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7" name="Group 104">
            <a:extLst>
              <a:ext uri="{FF2B5EF4-FFF2-40B4-BE49-F238E27FC236}">
                <a16:creationId xmlns:a16="http://schemas.microsoft.com/office/drawing/2014/main" id="{1F3F28AA-4E42-4F13-837D-1260983324B7}"/>
              </a:ext>
            </a:extLst>
          </p:cNvPr>
          <p:cNvGrpSpPr>
            <a:grpSpLocks/>
          </p:cNvGrpSpPr>
          <p:nvPr/>
        </p:nvGrpSpPr>
        <p:grpSpPr bwMode="auto">
          <a:xfrm>
            <a:off x="7191375" y="1584325"/>
            <a:ext cx="909638" cy="5084763"/>
            <a:chOff x="3696" y="45"/>
            <a:chExt cx="998" cy="4156"/>
          </a:xfrm>
        </p:grpSpPr>
        <p:sp>
          <p:nvSpPr>
            <p:cNvPr id="3078" name="Rectangle 105">
              <a:extLst>
                <a:ext uri="{FF2B5EF4-FFF2-40B4-BE49-F238E27FC236}">
                  <a16:creationId xmlns:a16="http://schemas.microsoft.com/office/drawing/2014/main" id="{6F6F2B3B-AE7D-402A-A381-EA5651036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45"/>
              <a:ext cx="91" cy="415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9" name="Rectangle 106">
              <a:extLst>
                <a:ext uri="{FF2B5EF4-FFF2-40B4-BE49-F238E27FC236}">
                  <a16:creationId xmlns:a16="http://schemas.microsoft.com/office/drawing/2014/main" id="{FEB02398-8EC0-4E3F-9962-77D7BE782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436"/>
              <a:ext cx="4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0" name="Rectangle 107">
              <a:extLst>
                <a:ext uri="{FF2B5EF4-FFF2-40B4-BE49-F238E27FC236}">
                  <a16:creationId xmlns:a16="http://schemas.microsoft.com/office/drawing/2014/main" id="{2E7B5E83-7D4B-4556-B90C-20FB4CE83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980"/>
              <a:ext cx="4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1" name="Rectangle 108">
              <a:extLst>
                <a:ext uri="{FF2B5EF4-FFF2-40B4-BE49-F238E27FC236}">
                  <a16:creationId xmlns:a16="http://schemas.microsoft.com/office/drawing/2014/main" id="{FB00C9A2-8615-4838-BD49-3AAAEA921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525"/>
              <a:ext cx="4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2" name="Rectangle 109">
              <a:extLst>
                <a:ext uri="{FF2B5EF4-FFF2-40B4-BE49-F238E27FC236}">
                  <a16:creationId xmlns:a16="http://schemas.microsoft.com/office/drawing/2014/main" id="{692610AC-F441-4354-823C-F32AF057C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069"/>
              <a:ext cx="4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3" name="Rectangle 110">
              <a:extLst>
                <a:ext uri="{FF2B5EF4-FFF2-40B4-BE49-F238E27FC236}">
                  <a16:creationId xmlns:a16="http://schemas.microsoft.com/office/drawing/2014/main" id="{0DA31EDF-1D47-440D-8327-582247F37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069"/>
              <a:ext cx="4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4" name="Rectangle 111">
              <a:extLst>
                <a:ext uri="{FF2B5EF4-FFF2-40B4-BE49-F238E27FC236}">
                  <a16:creationId xmlns:a16="http://schemas.microsoft.com/office/drawing/2014/main" id="{9891C0F1-5A56-4A1E-828A-9377FC15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613"/>
              <a:ext cx="4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5" name="Rectangle 112">
              <a:extLst>
                <a:ext uri="{FF2B5EF4-FFF2-40B4-BE49-F238E27FC236}">
                  <a16:creationId xmlns:a16="http://schemas.microsoft.com/office/drawing/2014/main" id="{BEF1DFC6-EAFE-47A3-A37C-F915C05D2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158"/>
              <a:ext cx="4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6" name="Rectangle 113">
              <a:extLst>
                <a:ext uri="{FF2B5EF4-FFF2-40B4-BE49-F238E27FC236}">
                  <a16:creationId xmlns:a16="http://schemas.microsoft.com/office/drawing/2014/main" id="{CF3C3F38-F97F-4A2F-8CB7-993C210A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702"/>
              <a:ext cx="45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87" name="Line 114">
              <a:extLst>
                <a:ext uri="{FF2B5EF4-FFF2-40B4-BE49-F238E27FC236}">
                  <a16:creationId xmlns:a16="http://schemas.microsoft.com/office/drawing/2014/main" id="{E01BB900-8BF6-4B4D-9560-198E55DB6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164"/>
              <a:ext cx="861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Line 115">
              <a:extLst>
                <a:ext uri="{FF2B5EF4-FFF2-40B4-BE49-F238E27FC236}">
                  <a16:creationId xmlns:a16="http://schemas.microsoft.com/office/drawing/2014/main" id="{C74826ED-8054-46B8-B20E-CBAD2D079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572"/>
              <a:ext cx="680" cy="7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" name="Line 116">
              <a:extLst>
                <a:ext uri="{FF2B5EF4-FFF2-40B4-BE49-F238E27FC236}">
                  <a16:creationId xmlns:a16="http://schemas.microsoft.com/office/drawing/2014/main" id="{0281AE6C-59C0-45C3-BDF1-43EA7D288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709"/>
              <a:ext cx="861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117">
              <a:extLst>
                <a:ext uri="{FF2B5EF4-FFF2-40B4-BE49-F238E27FC236}">
                  <a16:creationId xmlns:a16="http://schemas.microsoft.com/office/drawing/2014/main" id="{6DFEB7F3-2803-4831-A8EB-9C375BBC1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17"/>
              <a:ext cx="680" cy="7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Line 118">
              <a:extLst>
                <a:ext uri="{FF2B5EF4-FFF2-40B4-BE49-F238E27FC236}">
                  <a16:creationId xmlns:a16="http://schemas.microsoft.com/office/drawing/2014/main" id="{6A592B47-7EF0-4116-AD76-C808D7906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1253"/>
              <a:ext cx="861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119">
              <a:extLst>
                <a:ext uri="{FF2B5EF4-FFF2-40B4-BE49-F238E27FC236}">
                  <a16:creationId xmlns:a16="http://schemas.microsoft.com/office/drawing/2014/main" id="{0671C0D0-5725-41A8-A824-3EB4BC876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661"/>
              <a:ext cx="680" cy="7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120">
              <a:extLst>
                <a:ext uri="{FF2B5EF4-FFF2-40B4-BE49-F238E27FC236}">
                  <a16:creationId xmlns:a16="http://schemas.microsoft.com/office/drawing/2014/main" id="{2AF9F04A-3673-4878-B54D-3CCDF8ACE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1797"/>
              <a:ext cx="861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121">
              <a:extLst>
                <a:ext uri="{FF2B5EF4-FFF2-40B4-BE49-F238E27FC236}">
                  <a16:creationId xmlns:a16="http://schemas.microsoft.com/office/drawing/2014/main" id="{2DCE66B4-E414-4A32-8E0A-8DDBE7995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205"/>
              <a:ext cx="680" cy="7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Line 122">
              <a:extLst>
                <a:ext uri="{FF2B5EF4-FFF2-40B4-BE49-F238E27FC236}">
                  <a16:creationId xmlns:a16="http://schemas.microsoft.com/office/drawing/2014/main" id="{603D943E-5FA5-4B23-A5D6-BA5125DA8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204"/>
              <a:ext cx="680" cy="7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Line 123">
              <a:extLst>
                <a:ext uri="{FF2B5EF4-FFF2-40B4-BE49-F238E27FC236}">
                  <a16:creationId xmlns:a16="http://schemas.microsoft.com/office/drawing/2014/main" id="{7C5ED535-2FCF-4214-ABCC-C7B90EEF6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749"/>
              <a:ext cx="680" cy="7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Line 124">
              <a:extLst>
                <a:ext uri="{FF2B5EF4-FFF2-40B4-BE49-F238E27FC236}">
                  <a16:creationId xmlns:a16="http://schemas.microsoft.com/office/drawing/2014/main" id="{CF0988D2-0C96-4A46-92D0-4C23573C6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2885"/>
              <a:ext cx="861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Line 125">
              <a:extLst>
                <a:ext uri="{FF2B5EF4-FFF2-40B4-BE49-F238E27FC236}">
                  <a16:creationId xmlns:a16="http://schemas.microsoft.com/office/drawing/2014/main" id="{48A73731-5390-417A-8E1B-1847610BF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293"/>
              <a:ext cx="680" cy="7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Line 126">
              <a:extLst>
                <a:ext uri="{FF2B5EF4-FFF2-40B4-BE49-F238E27FC236}">
                  <a16:creationId xmlns:a16="http://schemas.microsoft.com/office/drawing/2014/main" id="{C707AAB5-FF31-4644-A26C-9573601B9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3429"/>
              <a:ext cx="861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Line 127">
              <a:extLst>
                <a:ext uri="{FF2B5EF4-FFF2-40B4-BE49-F238E27FC236}">
                  <a16:creationId xmlns:a16="http://schemas.microsoft.com/office/drawing/2014/main" id="{D6FC5605-0F10-4DF6-96CF-8A533AE41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2342"/>
              <a:ext cx="861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8A5872CD-C4C4-432F-8F44-603896D62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1150938"/>
          </a:xfrm>
        </p:spPr>
        <p:txBody>
          <a:bodyPr/>
          <a:lstStyle/>
          <a:p>
            <a:pPr eaLnBrk="1" hangingPunct="1"/>
            <a:r>
              <a:rPr lang="en-US" altLang="zh-CN" sz="4000"/>
              <a:t>5</a:t>
            </a:r>
            <a:r>
              <a:rPr lang="zh-CN" altLang="en-US" sz="4000"/>
              <a:t>．谱线的缺级</a:t>
            </a:r>
            <a:endParaRPr lang="zh-CN" altLang="en-US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10410BAC-651C-44BF-B4FA-59014E74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35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当干涉的最大值与衍射的极小值重合时，出现缺级</a:t>
            </a: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99F38895-47BE-4058-A9DC-D0E62951F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7777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干涉极大位置</a:t>
            </a:r>
            <a:r>
              <a:rPr lang="en-US" altLang="zh-CN" sz="2800">
                <a:latin typeface="Times New Roman" panose="02020603050405020304" pitchFamily="18" charset="0"/>
              </a:rPr>
              <a:t>sinθ=</a:t>
            </a:r>
            <a:r>
              <a:rPr lang="en-US" altLang="zh-CN" sz="2800" i="1">
                <a:latin typeface="Times New Roman" panose="02020603050405020304" pitchFamily="18" charset="0"/>
              </a:rPr>
              <a:t>jλ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en-US" altLang="zh-CN" sz="28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08E17325-2A21-47A3-A9BA-CBB12ABDF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357563"/>
            <a:ext cx="799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en-US" altLang="zh-CN" sz="2800" i="1">
                <a:latin typeface="Times New Roman" panose="02020603050405020304" pitchFamily="18" charset="0"/>
              </a:rPr>
              <a:t>d</a:t>
            </a:r>
            <a:r>
              <a:rPr lang="en-US" altLang="zh-CN" sz="2800">
                <a:latin typeface="Times New Roman" panose="02020603050405020304" pitchFamily="18" charset="0"/>
              </a:rPr>
              <a:t>= 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，即 </a:t>
            </a:r>
            <a:r>
              <a:rPr lang="en-US" altLang="zh-CN" sz="2800" i="1">
                <a:latin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</a:rPr>
              <a:t>=</a:t>
            </a:r>
            <a:r>
              <a:rPr lang="en-US" altLang="zh-CN" sz="2800" i="1">
                <a:latin typeface="Times New Roman" panose="02020603050405020304" pitchFamily="18" charset="0"/>
              </a:rPr>
              <a:t>nd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。谱线级数缺。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0944AF77-AA57-432B-8676-F338BB33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08275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衍射极小位置</a:t>
            </a:r>
            <a:r>
              <a:rPr lang="en-US" altLang="zh-CN" sz="2800">
                <a:latin typeface="Times New Roman" panose="02020603050405020304" pitchFamily="18" charset="0"/>
              </a:rPr>
              <a:t>sinθ=</a:t>
            </a:r>
            <a:r>
              <a:rPr lang="en-US" altLang="zh-CN" sz="2800" i="1">
                <a:latin typeface="Times New Roman" panose="02020603050405020304" pitchFamily="18" charset="0"/>
              </a:rPr>
              <a:t>nλ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endParaRPr kumimoji="1" lang="en-US" altLang="zh-CN" sz="28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4">
            <a:extLst>
              <a:ext uri="{FF2B5EF4-FFF2-40B4-BE49-F238E27FC236}">
                <a16:creationId xmlns:a16="http://schemas.microsoft.com/office/drawing/2014/main" id="{950D7027-017B-4586-920A-16A12A6CD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4450"/>
          <a:ext cx="8316912" cy="675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Graph" r:id="rId3" imgW="3230880" imgH="2623718" progId="Origin50.Graph">
                  <p:embed/>
                </p:oleObj>
              </mc:Choice>
              <mc:Fallback>
                <p:oleObj name="Graph" r:id="rId3" imgW="3230880" imgH="2623718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450"/>
                        <a:ext cx="8316912" cy="675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9" descr="gratingN1000">
            <a:extLst>
              <a:ext uri="{FF2B5EF4-FFF2-40B4-BE49-F238E27FC236}">
                <a16:creationId xmlns:a16="http://schemas.microsoft.com/office/drawing/2014/main" id="{094E5972-996B-459D-B104-7DFB581F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4813"/>
            <a:ext cx="6192838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11">
            <a:extLst>
              <a:ext uri="{FF2B5EF4-FFF2-40B4-BE49-F238E27FC236}">
                <a16:creationId xmlns:a16="http://schemas.microsoft.com/office/drawing/2014/main" id="{7CEEC5EB-DC35-4F31-8ACC-84A1E361C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868863"/>
            <a:ext cx="525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光栅衍射光谱的相对强度（</a:t>
            </a:r>
            <a:r>
              <a:rPr kumimoji="1" lang="en-US" altLang="zh-CN" sz="2400">
                <a:latin typeface="Times New Roman" panose="02020603050405020304" pitchFamily="18" charset="0"/>
              </a:rPr>
              <a:t>j=2</a:t>
            </a:r>
            <a:r>
              <a:rPr kumimoji="1" lang="zh-CN" altLang="en-US" sz="2400">
                <a:latin typeface="Times New Roman" panose="02020603050405020304" pitchFamily="18" charset="0"/>
              </a:rPr>
              <a:t>缺级）</a:t>
            </a:r>
          </a:p>
        </p:txBody>
      </p:sp>
      <p:sp>
        <p:nvSpPr>
          <p:cNvPr id="23556" name="Text Box 12">
            <a:extLst>
              <a:ext uri="{FF2B5EF4-FFF2-40B4-BE49-F238E27FC236}">
                <a16:creationId xmlns:a16="http://schemas.microsoft.com/office/drawing/2014/main" id="{0D9F6DCC-0A64-40ED-BEB2-7FBC787BB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692150"/>
            <a:ext cx="21605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假设</a:t>
            </a:r>
            <a:r>
              <a:rPr kumimoji="1" lang="en-US" altLang="zh-CN" sz="2400">
                <a:latin typeface="Times New Roman" panose="02020603050405020304" pitchFamily="18" charset="0"/>
              </a:rPr>
              <a:t>d=1/1000mm</a:t>
            </a:r>
            <a:r>
              <a:rPr kumimoji="1" lang="zh-CN" altLang="en-US" sz="2400">
                <a:latin typeface="Times New Roman" panose="02020603050405020304" pitchFamily="18" charset="0"/>
              </a:rPr>
              <a:t>，总刻线数</a:t>
            </a:r>
            <a:r>
              <a:rPr kumimoji="1" lang="en-US" altLang="zh-CN" sz="2400">
                <a:latin typeface="Times New Roman" panose="02020603050405020304" pitchFamily="18" charset="0"/>
              </a:rPr>
              <a:t>N=10000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grating2N1000">
            <a:extLst>
              <a:ext uri="{FF2B5EF4-FFF2-40B4-BE49-F238E27FC236}">
                <a16:creationId xmlns:a16="http://schemas.microsoft.com/office/drawing/2014/main" id="{63F77426-4A02-4405-8152-72864BEBF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4813"/>
            <a:ext cx="5940425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6">
            <a:extLst>
              <a:ext uri="{FF2B5EF4-FFF2-40B4-BE49-F238E27FC236}">
                <a16:creationId xmlns:a16="http://schemas.microsoft.com/office/drawing/2014/main" id="{091B77AE-497F-43CB-B41E-1271690A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00588"/>
            <a:ext cx="525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光栅衍射光谱的相对强度（</a:t>
            </a:r>
            <a:r>
              <a:rPr kumimoji="1" lang="en-US" altLang="zh-CN" sz="2400">
                <a:latin typeface="Times New Roman" panose="02020603050405020304" pitchFamily="18" charset="0"/>
              </a:rPr>
              <a:t>j=3</a:t>
            </a:r>
            <a:r>
              <a:rPr kumimoji="1" lang="zh-CN" altLang="en-US" sz="2400">
                <a:latin typeface="Times New Roman" panose="02020603050405020304" pitchFamily="18" charset="0"/>
              </a:rPr>
              <a:t>缺级）</a:t>
            </a:r>
          </a:p>
        </p:txBody>
      </p:sp>
      <p:sp>
        <p:nvSpPr>
          <p:cNvPr id="24580" name="Text Box 7">
            <a:extLst>
              <a:ext uri="{FF2B5EF4-FFF2-40B4-BE49-F238E27FC236}">
                <a16:creationId xmlns:a16="http://schemas.microsoft.com/office/drawing/2014/main" id="{D59D0837-1B6C-48D9-B6FF-7030AEC43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692150"/>
            <a:ext cx="21605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假设</a:t>
            </a:r>
            <a:r>
              <a:rPr kumimoji="1" lang="en-US" altLang="zh-CN" sz="2400">
                <a:latin typeface="Times New Roman" panose="02020603050405020304" pitchFamily="18" charset="0"/>
              </a:rPr>
              <a:t>d=1/1000mm</a:t>
            </a:r>
            <a:r>
              <a:rPr kumimoji="1" lang="zh-CN" altLang="en-US" sz="2400">
                <a:latin typeface="Times New Roman" panose="02020603050405020304" pitchFamily="18" charset="0"/>
              </a:rPr>
              <a:t>，总刻线数</a:t>
            </a:r>
            <a:r>
              <a:rPr kumimoji="1" lang="en-US" altLang="zh-CN" sz="2400">
                <a:latin typeface="Times New Roman" panose="02020603050405020304" pitchFamily="18" charset="0"/>
              </a:rPr>
              <a:t>N=10000</a:t>
            </a:r>
          </a:p>
        </p:txBody>
      </p:sp>
      <p:sp>
        <p:nvSpPr>
          <p:cNvPr id="24581" name="Text Box 8">
            <a:extLst>
              <a:ext uri="{FF2B5EF4-FFF2-40B4-BE49-F238E27FC236}">
                <a16:creationId xmlns:a16="http://schemas.microsoft.com/office/drawing/2014/main" id="{CCE4F7A3-907F-458B-A6E6-70CA182A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565400"/>
            <a:ext cx="24479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>
                <a:latin typeface="Times New Roman" panose="02020603050405020304" pitchFamily="18" charset="0"/>
              </a:rPr>
              <a:t>对于实用的衍射光栅，只有主极大的前几个衍射级是可用的；其它的衍射主极大和次级大完全可以忽略。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Diffraction_grating">
            <a:extLst>
              <a:ext uri="{FF2B5EF4-FFF2-40B4-BE49-F238E27FC236}">
                <a16:creationId xmlns:a16="http://schemas.microsoft.com/office/drawing/2014/main" id="{98F95999-A3C4-430C-AF89-9FC37B471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9144000" cy="608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50E74D8C-CFA5-4CDF-968E-E4B10DC75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6.1.3 </a:t>
            </a:r>
            <a:r>
              <a:rPr lang="zh-CN" altLang="en-US"/>
              <a:t>光谱线在空间的角分布</a:t>
            </a:r>
          </a:p>
        </p:txBody>
      </p:sp>
      <p:pic>
        <p:nvPicPr>
          <p:cNvPr id="231430" name="Picture 6" descr="光栅光谱角分布">
            <a:extLst>
              <a:ext uri="{FF2B5EF4-FFF2-40B4-BE49-F238E27FC236}">
                <a16:creationId xmlns:a16="http://schemas.microsoft.com/office/drawing/2014/main" id="{3267E2C2-B6D7-4EA5-8B07-58EBED44B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4534695" y="1586706"/>
            <a:ext cx="4868862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8">
            <a:extLst>
              <a:ext uri="{FF2B5EF4-FFF2-40B4-BE49-F238E27FC236}">
                <a16:creationId xmlns:a16="http://schemas.microsoft.com/office/drawing/2014/main" id="{124ABD9C-2E04-408C-B03E-168F5D09F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025" y="5805488"/>
            <a:ext cx="612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1452" name="Line 28">
            <a:extLst>
              <a:ext uri="{FF2B5EF4-FFF2-40B4-BE49-F238E27FC236}">
                <a16:creationId xmlns:a16="http://schemas.microsoft.com/office/drawing/2014/main" id="{CCBAF251-3712-4289-A2D5-85832ED0DA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350" y="4725988"/>
            <a:ext cx="1728788" cy="10795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1453" name="Line 29">
            <a:extLst>
              <a:ext uri="{FF2B5EF4-FFF2-40B4-BE49-F238E27FC236}">
                <a16:creationId xmlns:a16="http://schemas.microsoft.com/office/drawing/2014/main" id="{78F9A1F4-FF01-4262-8FD0-4D0691DE43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350" y="3286125"/>
            <a:ext cx="1728788" cy="2519363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1454" name="Line 30">
            <a:extLst>
              <a:ext uri="{FF2B5EF4-FFF2-40B4-BE49-F238E27FC236}">
                <a16:creationId xmlns:a16="http://schemas.microsoft.com/office/drawing/2014/main" id="{ADB69761-C026-40D3-8B27-C4F3B0A66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350" y="4870450"/>
            <a:ext cx="1728788" cy="9350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1455" name="Line 31">
            <a:extLst>
              <a:ext uri="{FF2B5EF4-FFF2-40B4-BE49-F238E27FC236}">
                <a16:creationId xmlns:a16="http://schemas.microsoft.com/office/drawing/2014/main" id="{A10E5E97-C2A2-44D7-B315-197808E1F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350" y="4654550"/>
            <a:ext cx="1728788" cy="1150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1456" name="Line 32">
            <a:extLst>
              <a:ext uri="{FF2B5EF4-FFF2-40B4-BE49-F238E27FC236}">
                <a16:creationId xmlns:a16="http://schemas.microsoft.com/office/drawing/2014/main" id="{212BC667-359E-4B4B-8B91-EDCE2249E8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350" y="3646488"/>
            <a:ext cx="1728788" cy="21590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1457" name="Line 33">
            <a:extLst>
              <a:ext uri="{FF2B5EF4-FFF2-40B4-BE49-F238E27FC236}">
                <a16:creationId xmlns:a16="http://schemas.microsoft.com/office/drawing/2014/main" id="{D67EE49C-F585-413C-BCF0-9A87B3D12B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6350" y="2997200"/>
            <a:ext cx="1728788" cy="28082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5" name="Arc 38">
            <a:extLst>
              <a:ext uri="{FF2B5EF4-FFF2-40B4-BE49-F238E27FC236}">
                <a16:creationId xmlns:a16="http://schemas.microsoft.com/office/drawing/2014/main" id="{16F2674E-063C-4AD1-B4F7-F2526B394D8D}"/>
              </a:ext>
            </a:extLst>
          </p:cNvPr>
          <p:cNvSpPr>
            <a:spLocks/>
          </p:cNvSpPr>
          <p:nvPr/>
        </p:nvSpPr>
        <p:spPr bwMode="auto">
          <a:xfrm>
            <a:off x="3644900" y="1125538"/>
            <a:ext cx="315913" cy="5329237"/>
          </a:xfrm>
          <a:custGeom>
            <a:avLst/>
            <a:gdLst>
              <a:gd name="T0" fmla="*/ 7057 w 43200"/>
              <a:gd name="T1" fmla="*/ 1184154728 h 23984"/>
              <a:gd name="T2" fmla="*/ 2303313 w 43200"/>
              <a:gd name="T3" fmla="*/ 1182772202 h 23984"/>
              <a:gd name="T4" fmla="*/ 1155108 w 43200"/>
              <a:gd name="T5" fmla="*/ 1066450228 h 239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984" fill="none" extrusionOk="0">
                <a:moveTo>
                  <a:pt x="131" y="23984"/>
                </a:moveTo>
                <a:cubicBezTo>
                  <a:pt x="44" y="23192"/>
                  <a:pt x="0" y="2239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387"/>
                  <a:pt x="43156" y="23173"/>
                  <a:pt x="43071" y="23956"/>
                </a:cubicBezTo>
              </a:path>
              <a:path w="43200" h="23984" stroke="0" extrusionOk="0">
                <a:moveTo>
                  <a:pt x="131" y="23984"/>
                </a:moveTo>
                <a:cubicBezTo>
                  <a:pt x="44" y="23192"/>
                  <a:pt x="0" y="2239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387"/>
                  <a:pt x="43156" y="23173"/>
                  <a:pt x="43071" y="23956"/>
                </a:cubicBezTo>
                <a:lnTo>
                  <a:pt x="21600" y="21600"/>
                </a:lnTo>
                <a:lnTo>
                  <a:pt x="131" y="2398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6" name="Group 114">
            <a:extLst>
              <a:ext uri="{FF2B5EF4-FFF2-40B4-BE49-F238E27FC236}">
                <a16:creationId xmlns:a16="http://schemas.microsoft.com/office/drawing/2014/main" id="{D7C0C3C9-7D3A-484B-9AB8-7A93B3BED571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1196975"/>
            <a:ext cx="1116013" cy="5329238"/>
            <a:chOff x="45" y="255"/>
            <a:chExt cx="703" cy="4037"/>
          </a:xfrm>
        </p:grpSpPr>
        <p:sp>
          <p:nvSpPr>
            <p:cNvPr id="26640" name="Line 7">
              <a:extLst>
                <a:ext uri="{FF2B5EF4-FFF2-40B4-BE49-F238E27FC236}">
                  <a16:creationId xmlns:a16="http://schemas.microsoft.com/office/drawing/2014/main" id="{7A8D9035-DFD7-4A6F-A3B7-8E4FCDE96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72"/>
              <a:ext cx="0" cy="402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1" name="Rectangle 10">
              <a:extLst>
                <a:ext uri="{FF2B5EF4-FFF2-40B4-BE49-F238E27FC236}">
                  <a16:creationId xmlns:a16="http://schemas.microsoft.com/office/drawing/2014/main" id="{1C6250CD-C12E-4F87-ACFF-3F10DBD33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748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2" name="Rectangle 11">
              <a:extLst>
                <a:ext uri="{FF2B5EF4-FFF2-40B4-BE49-F238E27FC236}">
                  <a16:creationId xmlns:a16="http://schemas.microsoft.com/office/drawing/2014/main" id="{6C7BFE89-13D6-4AB1-BB32-1F455F483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430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3" name="Rectangle 12">
              <a:extLst>
                <a:ext uri="{FF2B5EF4-FFF2-40B4-BE49-F238E27FC236}">
                  <a16:creationId xmlns:a16="http://schemas.microsoft.com/office/drawing/2014/main" id="{49D97A68-56A2-4921-858F-03CD014F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113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4" name="Rectangle 13">
              <a:extLst>
                <a:ext uri="{FF2B5EF4-FFF2-40B4-BE49-F238E27FC236}">
                  <a16:creationId xmlns:a16="http://schemas.microsoft.com/office/drawing/2014/main" id="{AA27BA7D-23EC-4D2D-958E-A5DD9CB4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95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5" name="Rectangle 14">
              <a:extLst>
                <a:ext uri="{FF2B5EF4-FFF2-40B4-BE49-F238E27FC236}">
                  <a16:creationId xmlns:a16="http://schemas.microsoft.com/office/drawing/2014/main" id="{49339762-38D6-43A7-9B6F-003F881F1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6" name="Rectangle 15">
              <a:extLst>
                <a:ext uri="{FF2B5EF4-FFF2-40B4-BE49-F238E27FC236}">
                  <a16:creationId xmlns:a16="http://schemas.microsoft.com/office/drawing/2014/main" id="{7CEFF35A-F8C6-4C00-82F5-4D6ACB6ED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160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7" name="Rectangle 16">
              <a:extLst>
                <a:ext uri="{FF2B5EF4-FFF2-40B4-BE49-F238E27FC236}">
                  <a16:creationId xmlns:a16="http://schemas.microsoft.com/office/drawing/2014/main" id="{463D58B8-58A4-42C8-A6B9-8852EE12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3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8" name="Rectangle 17">
              <a:extLst>
                <a:ext uri="{FF2B5EF4-FFF2-40B4-BE49-F238E27FC236}">
                  <a16:creationId xmlns:a16="http://schemas.microsoft.com/office/drawing/2014/main" id="{08FB50B9-7796-4805-B01B-A3F21DD9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525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49" name="Rectangle 18">
              <a:extLst>
                <a:ext uri="{FF2B5EF4-FFF2-40B4-BE49-F238E27FC236}">
                  <a16:creationId xmlns:a16="http://schemas.microsoft.com/office/drawing/2014/main" id="{E4E14861-3531-4D28-AA89-C1D151FF8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478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0" name="Rectangle 19">
              <a:extLst>
                <a:ext uri="{FF2B5EF4-FFF2-40B4-BE49-F238E27FC236}">
                  <a16:creationId xmlns:a16="http://schemas.microsoft.com/office/drawing/2014/main" id="{E8937AE1-24DC-4E5A-9702-97785C8CB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160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1" name="Rectangle 20">
              <a:extLst>
                <a:ext uri="{FF2B5EF4-FFF2-40B4-BE49-F238E27FC236}">
                  <a16:creationId xmlns:a16="http://schemas.microsoft.com/office/drawing/2014/main" id="{18398417-378A-4068-A255-77BAE9949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843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2" name="Rectangle 21">
              <a:extLst>
                <a:ext uri="{FF2B5EF4-FFF2-40B4-BE49-F238E27FC236}">
                  <a16:creationId xmlns:a16="http://schemas.microsoft.com/office/drawing/2014/main" id="{AE881608-2A97-4822-A135-250109860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525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3" name="Rectangle 22">
              <a:extLst>
                <a:ext uri="{FF2B5EF4-FFF2-40B4-BE49-F238E27FC236}">
                  <a16:creationId xmlns:a16="http://schemas.microsoft.com/office/drawing/2014/main" id="{27CCD6BC-DB69-4A33-AB13-CAA9D6560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8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4" name="Rectangle 23">
              <a:extLst>
                <a:ext uri="{FF2B5EF4-FFF2-40B4-BE49-F238E27FC236}">
                  <a16:creationId xmlns:a16="http://schemas.microsoft.com/office/drawing/2014/main" id="{5154715B-2135-4ECC-9D9E-828F2AFDF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90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5" name="Rectangle 24">
              <a:extLst>
                <a:ext uri="{FF2B5EF4-FFF2-40B4-BE49-F238E27FC236}">
                  <a16:creationId xmlns:a16="http://schemas.microsoft.com/office/drawing/2014/main" id="{3F155A16-F7B2-48ED-814A-19BBE5BC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573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6" name="Rectangle 25">
              <a:extLst>
                <a:ext uri="{FF2B5EF4-FFF2-40B4-BE49-F238E27FC236}">
                  <a16:creationId xmlns:a16="http://schemas.microsoft.com/office/drawing/2014/main" id="{8346C5E2-FF7C-4064-B950-924DC4D4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55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7" name="Rectangle 26">
              <a:extLst>
                <a:ext uri="{FF2B5EF4-FFF2-40B4-BE49-F238E27FC236}">
                  <a16:creationId xmlns:a16="http://schemas.microsoft.com/office/drawing/2014/main" id="{97554C11-B272-4C35-AC68-9121ED83B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4111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8" name="Rectangle 27">
              <a:extLst>
                <a:ext uri="{FF2B5EF4-FFF2-40B4-BE49-F238E27FC236}">
                  <a16:creationId xmlns:a16="http://schemas.microsoft.com/office/drawing/2014/main" id="{3AC70319-A1C4-4025-A361-FFF2C020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793"/>
              <a:ext cx="91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6659" name="Line 39">
              <a:extLst>
                <a:ext uri="{FF2B5EF4-FFF2-40B4-BE49-F238E27FC236}">
                  <a16:creationId xmlns:a16="http://schemas.microsoft.com/office/drawing/2014/main" id="{A983003D-C86D-4246-A7E1-996D83DB5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75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0" name="Line 40">
              <a:extLst>
                <a:ext uri="{FF2B5EF4-FFF2-40B4-BE49-F238E27FC236}">
                  <a16:creationId xmlns:a16="http://schemas.microsoft.com/office/drawing/2014/main" id="{BAD1AF10-3E7A-4A52-8621-E23228CAA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1752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1" name="Line 41">
              <a:extLst>
                <a:ext uri="{FF2B5EF4-FFF2-40B4-BE49-F238E27FC236}">
                  <a16:creationId xmlns:a16="http://schemas.microsoft.com/office/drawing/2014/main" id="{C1D55205-4229-40B4-A831-9160E702E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88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2" name="Line 42">
              <a:extLst>
                <a:ext uri="{FF2B5EF4-FFF2-40B4-BE49-F238E27FC236}">
                  <a16:creationId xmlns:a16="http://schemas.microsoft.com/office/drawing/2014/main" id="{8C0E254A-D781-434A-A098-3B77DE677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1888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3" name="Line 43">
              <a:extLst>
                <a:ext uri="{FF2B5EF4-FFF2-40B4-BE49-F238E27FC236}">
                  <a16:creationId xmlns:a16="http://schemas.microsoft.com/office/drawing/2014/main" id="{CB3936B0-77BA-4E17-A08E-4D368D4AD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02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4" name="Line 44">
              <a:extLst>
                <a:ext uri="{FF2B5EF4-FFF2-40B4-BE49-F238E27FC236}">
                  <a16:creationId xmlns:a16="http://schemas.microsoft.com/office/drawing/2014/main" id="{BBD50B8A-5543-4026-9811-4739CF5AF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024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5" name="Line 45">
              <a:extLst>
                <a:ext uri="{FF2B5EF4-FFF2-40B4-BE49-F238E27FC236}">
                  <a16:creationId xmlns:a16="http://schemas.microsoft.com/office/drawing/2014/main" id="{98990B0D-E90F-4291-AF33-57F2BD5BE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16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6" name="Line 46">
              <a:extLst>
                <a:ext uri="{FF2B5EF4-FFF2-40B4-BE49-F238E27FC236}">
                  <a16:creationId xmlns:a16="http://schemas.microsoft.com/office/drawing/2014/main" id="{257D9C76-95BD-45DE-A4F6-01A45C654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160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7" name="Line 47">
              <a:extLst>
                <a:ext uri="{FF2B5EF4-FFF2-40B4-BE49-F238E27FC236}">
                  <a16:creationId xmlns:a16="http://schemas.microsoft.com/office/drawing/2014/main" id="{B238D1C8-D5E9-4D3D-B4FF-8AC881E89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29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8" name="Line 48">
              <a:extLst>
                <a:ext uri="{FF2B5EF4-FFF2-40B4-BE49-F238E27FC236}">
                  <a16:creationId xmlns:a16="http://schemas.microsoft.com/office/drawing/2014/main" id="{2FDEA49C-0DCB-4E8F-94EF-6CD14A3AA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296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69" name="Line 49">
              <a:extLst>
                <a:ext uri="{FF2B5EF4-FFF2-40B4-BE49-F238E27FC236}">
                  <a16:creationId xmlns:a16="http://schemas.microsoft.com/office/drawing/2014/main" id="{74A035FA-59FD-44CE-9DB4-12E062B7E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43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0" name="Line 50">
              <a:extLst>
                <a:ext uri="{FF2B5EF4-FFF2-40B4-BE49-F238E27FC236}">
                  <a16:creationId xmlns:a16="http://schemas.microsoft.com/office/drawing/2014/main" id="{8BEFEEF1-77E5-44F0-8A83-77A4E56D6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432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1" name="Line 51">
              <a:extLst>
                <a:ext uri="{FF2B5EF4-FFF2-40B4-BE49-F238E27FC236}">
                  <a16:creationId xmlns:a16="http://schemas.microsoft.com/office/drawing/2014/main" id="{4D608088-BC14-4ECE-82D4-669F50568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56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2" name="Line 52">
              <a:extLst>
                <a:ext uri="{FF2B5EF4-FFF2-40B4-BE49-F238E27FC236}">
                  <a16:creationId xmlns:a16="http://schemas.microsoft.com/office/drawing/2014/main" id="{71504763-3BEC-4F51-884D-C739A39FF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568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3" name="Line 53">
              <a:extLst>
                <a:ext uri="{FF2B5EF4-FFF2-40B4-BE49-F238E27FC236}">
                  <a16:creationId xmlns:a16="http://schemas.microsoft.com/office/drawing/2014/main" id="{7564419E-5144-424D-85BA-097E3AF69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70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4" name="Line 54">
              <a:extLst>
                <a:ext uri="{FF2B5EF4-FFF2-40B4-BE49-F238E27FC236}">
                  <a16:creationId xmlns:a16="http://schemas.microsoft.com/office/drawing/2014/main" id="{2123360D-1BCC-4765-83F6-3C7318628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704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5" name="Line 55">
              <a:extLst>
                <a:ext uri="{FF2B5EF4-FFF2-40B4-BE49-F238E27FC236}">
                  <a16:creationId xmlns:a16="http://schemas.microsoft.com/office/drawing/2014/main" id="{1F67F22A-5751-4863-9A6C-F35EBA3CD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84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6" name="Line 56">
              <a:extLst>
                <a:ext uri="{FF2B5EF4-FFF2-40B4-BE49-F238E27FC236}">
                  <a16:creationId xmlns:a16="http://schemas.microsoft.com/office/drawing/2014/main" id="{8970093E-2354-49E7-AFB8-763AC0BE5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840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7" name="Line 57">
              <a:extLst>
                <a:ext uri="{FF2B5EF4-FFF2-40B4-BE49-F238E27FC236}">
                  <a16:creationId xmlns:a16="http://schemas.microsoft.com/office/drawing/2014/main" id="{62B9BB5B-3259-4673-B361-819EE98B8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97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8" name="Line 58">
              <a:extLst>
                <a:ext uri="{FF2B5EF4-FFF2-40B4-BE49-F238E27FC236}">
                  <a16:creationId xmlns:a16="http://schemas.microsoft.com/office/drawing/2014/main" id="{3021C652-B391-45B8-8D57-67B4FC034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976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79" name="Line 59">
              <a:extLst>
                <a:ext uri="{FF2B5EF4-FFF2-40B4-BE49-F238E27FC236}">
                  <a16:creationId xmlns:a16="http://schemas.microsoft.com/office/drawing/2014/main" id="{E61EE372-4BAF-41AA-88FE-86B4E108D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11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0" name="Line 60">
              <a:extLst>
                <a:ext uri="{FF2B5EF4-FFF2-40B4-BE49-F238E27FC236}">
                  <a16:creationId xmlns:a16="http://schemas.microsoft.com/office/drawing/2014/main" id="{15341A56-E1A1-4D3B-B578-65CD3CDEE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3112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1" name="Line 61">
              <a:extLst>
                <a:ext uri="{FF2B5EF4-FFF2-40B4-BE49-F238E27FC236}">
                  <a16:creationId xmlns:a16="http://schemas.microsoft.com/office/drawing/2014/main" id="{7BF0E1EF-D61C-46AA-93A4-615ABB7AB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24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2" name="Line 62">
              <a:extLst>
                <a:ext uri="{FF2B5EF4-FFF2-40B4-BE49-F238E27FC236}">
                  <a16:creationId xmlns:a16="http://schemas.microsoft.com/office/drawing/2014/main" id="{DE0D6307-F90C-4F60-989D-B83D1F0C2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3248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3" name="Line 63">
              <a:extLst>
                <a:ext uri="{FF2B5EF4-FFF2-40B4-BE49-F238E27FC236}">
                  <a16:creationId xmlns:a16="http://schemas.microsoft.com/office/drawing/2014/main" id="{9BB925E1-F457-453F-AC14-681391FB8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38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4" name="Line 64">
              <a:extLst>
                <a:ext uri="{FF2B5EF4-FFF2-40B4-BE49-F238E27FC236}">
                  <a16:creationId xmlns:a16="http://schemas.microsoft.com/office/drawing/2014/main" id="{7F95C361-E205-47E1-94DC-5928506AB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3384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5" name="Line 65">
              <a:extLst>
                <a:ext uri="{FF2B5EF4-FFF2-40B4-BE49-F238E27FC236}">
                  <a16:creationId xmlns:a16="http://schemas.microsoft.com/office/drawing/2014/main" id="{FCAC27A7-9EB0-4D4B-8155-79D8E2707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52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6" name="Line 66">
              <a:extLst>
                <a:ext uri="{FF2B5EF4-FFF2-40B4-BE49-F238E27FC236}">
                  <a16:creationId xmlns:a16="http://schemas.microsoft.com/office/drawing/2014/main" id="{BC208917-AC06-43D2-BCBF-8E2621443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3520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7" name="Line 67">
              <a:extLst>
                <a:ext uri="{FF2B5EF4-FFF2-40B4-BE49-F238E27FC236}">
                  <a16:creationId xmlns:a16="http://schemas.microsoft.com/office/drawing/2014/main" id="{ED464048-B330-45C3-B19C-E1C2AD05A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65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8" name="Line 68">
              <a:extLst>
                <a:ext uri="{FF2B5EF4-FFF2-40B4-BE49-F238E27FC236}">
                  <a16:creationId xmlns:a16="http://schemas.microsoft.com/office/drawing/2014/main" id="{2CE6FF01-DB9F-4F02-96EE-A19DC53D7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3656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89" name="Line 69">
              <a:extLst>
                <a:ext uri="{FF2B5EF4-FFF2-40B4-BE49-F238E27FC236}">
                  <a16:creationId xmlns:a16="http://schemas.microsoft.com/office/drawing/2014/main" id="{F120E97E-5E25-4331-B0AF-DC185199D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79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0" name="Line 70">
              <a:extLst>
                <a:ext uri="{FF2B5EF4-FFF2-40B4-BE49-F238E27FC236}">
                  <a16:creationId xmlns:a16="http://schemas.microsoft.com/office/drawing/2014/main" id="{2E2A0F4F-E0D9-408A-8771-D5B59EED5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3792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1" name="Line 71">
              <a:extLst>
                <a:ext uri="{FF2B5EF4-FFF2-40B4-BE49-F238E27FC236}">
                  <a16:creationId xmlns:a16="http://schemas.microsoft.com/office/drawing/2014/main" id="{22F9CC6B-3FCD-4776-B9CF-CFF581C5A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52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2" name="Line 72">
              <a:extLst>
                <a:ext uri="{FF2B5EF4-FFF2-40B4-BE49-F238E27FC236}">
                  <a16:creationId xmlns:a16="http://schemas.microsoft.com/office/drawing/2014/main" id="{F56F2030-085F-43F3-93F9-6286C4EE2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528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3" name="Line 73">
              <a:extLst>
                <a:ext uri="{FF2B5EF4-FFF2-40B4-BE49-F238E27FC236}">
                  <a16:creationId xmlns:a16="http://schemas.microsoft.com/office/drawing/2014/main" id="{5FD54E03-D1C0-4FC8-BFB7-41DD0BAC5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66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4" name="Line 74">
              <a:extLst>
                <a:ext uri="{FF2B5EF4-FFF2-40B4-BE49-F238E27FC236}">
                  <a16:creationId xmlns:a16="http://schemas.microsoft.com/office/drawing/2014/main" id="{B968F086-881B-44AB-8334-2F84E2177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664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5" name="Line 75">
              <a:extLst>
                <a:ext uri="{FF2B5EF4-FFF2-40B4-BE49-F238E27FC236}">
                  <a16:creationId xmlns:a16="http://schemas.microsoft.com/office/drawing/2014/main" id="{811A0B02-C131-4C7A-8E7A-74609419B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80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6" name="Line 76">
              <a:extLst>
                <a:ext uri="{FF2B5EF4-FFF2-40B4-BE49-F238E27FC236}">
                  <a16:creationId xmlns:a16="http://schemas.microsoft.com/office/drawing/2014/main" id="{79D0AEFE-9D47-44D4-B91B-978F66B57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800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7" name="Line 77">
              <a:extLst>
                <a:ext uri="{FF2B5EF4-FFF2-40B4-BE49-F238E27FC236}">
                  <a16:creationId xmlns:a16="http://schemas.microsoft.com/office/drawing/2014/main" id="{C0D935DF-7FE3-4D5F-9BF4-CCD9E3337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93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8" name="Line 78">
              <a:extLst>
                <a:ext uri="{FF2B5EF4-FFF2-40B4-BE49-F238E27FC236}">
                  <a16:creationId xmlns:a16="http://schemas.microsoft.com/office/drawing/2014/main" id="{C812AE35-7CB5-447C-99C5-DFC65820D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936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99" name="Line 79">
              <a:extLst>
                <a:ext uri="{FF2B5EF4-FFF2-40B4-BE49-F238E27FC236}">
                  <a16:creationId xmlns:a16="http://schemas.microsoft.com/office/drawing/2014/main" id="{366988F9-90CF-4B47-9CD8-15357A636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07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0" name="Line 80">
              <a:extLst>
                <a:ext uri="{FF2B5EF4-FFF2-40B4-BE49-F238E27FC236}">
                  <a16:creationId xmlns:a16="http://schemas.microsoft.com/office/drawing/2014/main" id="{1C7D89D6-B5A8-4DD8-952D-A63252F11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1072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1" name="Line 81">
              <a:extLst>
                <a:ext uri="{FF2B5EF4-FFF2-40B4-BE49-F238E27FC236}">
                  <a16:creationId xmlns:a16="http://schemas.microsoft.com/office/drawing/2014/main" id="{3C721462-D8CA-4C26-9C1B-E4B393A37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20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2" name="Line 82">
              <a:extLst>
                <a:ext uri="{FF2B5EF4-FFF2-40B4-BE49-F238E27FC236}">
                  <a16:creationId xmlns:a16="http://schemas.microsoft.com/office/drawing/2014/main" id="{9F4832A7-5E23-491E-A6D7-669E9366E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1208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3" name="Line 83">
              <a:extLst>
                <a:ext uri="{FF2B5EF4-FFF2-40B4-BE49-F238E27FC236}">
                  <a16:creationId xmlns:a16="http://schemas.microsoft.com/office/drawing/2014/main" id="{9ADF532E-DF46-4844-9509-7385A758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34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4" name="Line 84">
              <a:extLst>
                <a:ext uri="{FF2B5EF4-FFF2-40B4-BE49-F238E27FC236}">
                  <a16:creationId xmlns:a16="http://schemas.microsoft.com/office/drawing/2014/main" id="{4F509A45-A0CE-4A9C-B665-BE96BC2F3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1344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5" name="Line 85">
              <a:extLst>
                <a:ext uri="{FF2B5EF4-FFF2-40B4-BE49-F238E27FC236}">
                  <a16:creationId xmlns:a16="http://schemas.microsoft.com/office/drawing/2014/main" id="{B89B38C1-BBDA-47D1-92A5-7635FE764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48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6" name="Line 86">
              <a:extLst>
                <a:ext uri="{FF2B5EF4-FFF2-40B4-BE49-F238E27FC236}">
                  <a16:creationId xmlns:a16="http://schemas.microsoft.com/office/drawing/2014/main" id="{6586A386-9718-42A6-A3A7-CECF56A9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1480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7" name="Line 87">
              <a:extLst>
                <a:ext uri="{FF2B5EF4-FFF2-40B4-BE49-F238E27FC236}">
                  <a16:creationId xmlns:a16="http://schemas.microsoft.com/office/drawing/2014/main" id="{E326C24F-574B-4A75-A92E-5D19EA717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61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8" name="Line 88">
              <a:extLst>
                <a:ext uri="{FF2B5EF4-FFF2-40B4-BE49-F238E27FC236}">
                  <a16:creationId xmlns:a16="http://schemas.microsoft.com/office/drawing/2014/main" id="{54D733CB-BE63-4443-BF06-E75836793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1616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09" name="Line 89">
              <a:extLst>
                <a:ext uri="{FF2B5EF4-FFF2-40B4-BE49-F238E27FC236}">
                  <a16:creationId xmlns:a16="http://schemas.microsoft.com/office/drawing/2014/main" id="{D817B06D-F03D-4DB6-84C9-98F85FD58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75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0" name="Line 90">
              <a:extLst>
                <a:ext uri="{FF2B5EF4-FFF2-40B4-BE49-F238E27FC236}">
                  <a16:creationId xmlns:a16="http://schemas.microsoft.com/office/drawing/2014/main" id="{C5DDAF01-47E6-43B6-A50C-E4B887F59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1752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1" name="Line 91">
              <a:extLst>
                <a:ext uri="{FF2B5EF4-FFF2-40B4-BE49-F238E27FC236}">
                  <a16:creationId xmlns:a16="http://schemas.microsoft.com/office/drawing/2014/main" id="{320C85E9-6C16-48BB-A6D8-218A2793F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188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2" name="Line 92">
              <a:extLst>
                <a:ext uri="{FF2B5EF4-FFF2-40B4-BE49-F238E27FC236}">
                  <a16:creationId xmlns:a16="http://schemas.microsoft.com/office/drawing/2014/main" id="{F736EF4E-276F-4386-A857-48B293DD2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1888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3" name="Line 93">
              <a:extLst>
                <a:ext uri="{FF2B5EF4-FFF2-40B4-BE49-F238E27FC236}">
                  <a16:creationId xmlns:a16="http://schemas.microsoft.com/office/drawing/2014/main" id="{4E8F900B-5CCA-4B55-80CF-2072275BC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024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4" name="Line 94">
              <a:extLst>
                <a:ext uri="{FF2B5EF4-FFF2-40B4-BE49-F238E27FC236}">
                  <a16:creationId xmlns:a16="http://schemas.microsoft.com/office/drawing/2014/main" id="{00A214C3-872C-46E4-BD6C-8E4D97B05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024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5" name="Line 95">
              <a:extLst>
                <a:ext uri="{FF2B5EF4-FFF2-40B4-BE49-F238E27FC236}">
                  <a16:creationId xmlns:a16="http://schemas.microsoft.com/office/drawing/2014/main" id="{968C8A5F-0967-41D9-9FD0-B22634906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16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6" name="Line 96">
              <a:extLst>
                <a:ext uri="{FF2B5EF4-FFF2-40B4-BE49-F238E27FC236}">
                  <a16:creationId xmlns:a16="http://schemas.microsoft.com/office/drawing/2014/main" id="{C1B6FC5B-287F-4A87-953B-724F9F280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160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7" name="Line 97">
              <a:extLst>
                <a:ext uri="{FF2B5EF4-FFF2-40B4-BE49-F238E27FC236}">
                  <a16:creationId xmlns:a16="http://schemas.microsoft.com/office/drawing/2014/main" id="{0A40A017-346D-468D-85F5-43A84DF6F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29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8" name="Line 98">
              <a:extLst>
                <a:ext uri="{FF2B5EF4-FFF2-40B4-BE49-F238E27FC236}">
                  <a16:creationId xmlns:a16="http://schemas.microsoft.com/office/drawing/2014/main" id="{9B3E2985-EF4B-4F51-8E8B-B8E0A7297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296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19" name="Line 99">
              <a:extLst>
                <a:ext uri="{FF2B5EF4-FFF2-40B4-BE49-F238E27FC236}">
                  <a16:creationId xmlns:a16="http://schemas.microsoft.com/office/drawing/2014/main" id="{637AD2C2-144A-4539-BE48-3424576A8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43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0" name="Line 100">
              <a:extLst>
                <a:ext uri="{FF2B5EF4-FFF2-40B4-BE49-F238E27FC236}">
                  <a16:creationId xmlns:a16="http://schemas.microsoft.com/office/drawing/2014/main" id="{10E4F087-C0F2-4F0B-A944-E8CFA7F05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432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1" name="Line 101">
              <a:extLst>
                <a:ext uri="{FF2B5EF4-FFF2-40B4-BE49-F238E27FC236}">
                  <a16:creationId xmlns:a16="http://schemas.microsoft.com/office/drawing/2014/main" id="{D3708A67-7483-4E35-9D87-0731DAD6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568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2" name="Line 102">
              <a:extLst>
                <a:ext uri="{FF2B5EF4-FFF2-40B4-BE49-F238E27FC236}">
                  <a16:creationId xmlns:a16="http://schemas.microsoft.com/office/drawing/2014/main" id="{C5BD1DD9-6DED-4817-A08C-951D8F099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2568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3" name="Line 103">
              <a:extLst>
                <a:ext uri="{FF2B5EF4-FFF2-40B4-BE49-F238E27FC236}">
                  <a16:creationId xmlns:a16="http://schemas.microsoft.com/office/drawing/2014/main" id="{7CCDED68-238B-4095-9E34-585C3020B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65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4" name="Line 104">
              <a:extLst>
                <a:ext uri="{FF2B5EF4-FFF2-40B4-BE49-F238E27FC236}">
                  <a16:creationId xmlns:a16="http://schemas.microsoft.com/office/drawing/2014/main" id="{17A59C6E-251A-48ED-B18B-BB6EE74C1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3657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5" name="Line 105">
              <a:extLst>
                <a:ext uri="{FF2B5EF4-FFF2-40B4-BE49-F238E27FC236}">
                  <a16:creationId xmlns:a16="http://schemas.microsoft.com/office/drawing/2014/main" id="{4F43DAD7-EE3E-4C0A-8CEB-40B44E873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79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6" name="Line 106">
              <a:extLst>
                <a:ext uri="{FF2B5EF4-FFF2-40B4-BE49-F238E27FC236}">
                  <a16:creationId xmlns:a16="http://schemas.microsoft.com/office/drawing/2014/main" id="{FC8E22C4-617E-44DD-B067-9829B3AB5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3793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7" name="Line 107">
              <a:extLst>
                <a:ext uri="{FF2B5EF4-FFF2-40B4-BE49-F238E27FC236}">
                  <a16:creationId xmlns:a16="http://schemas.microsoft.com/office/drawing/2014/main" id="{B79933FF-A3A1-4235-B8BF-1265C44B9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392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8" name="Line 108">
              <a:extLst>
                <a:ext uri="{FF2B5EF4-FFF2-40B4-BE49-F238E27FC236}">
                  <a16:creationId xmlns:a16="http://schemas.microsoft.com/office/drawing/2014/main" id="{8D4839C0-ABCA-4DF7-986D-C9FEFC790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3929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29" name="Line 109">
              <a:extLst>
                <a:ext uri="{FF2B5EF4-FFF2-40B4-BE49-F238E27FC236}">
                  <a16:creationId xmlns:a16="http://schemas.microsoft.com/office/drawing/2014/main" id="{743CDE51-B149-4C3E-B863-DF68C1360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406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30" name="Line 110">
              <a:extLst>
                <a:ext uri="{FF2B5EF4-FFF2-40B4-BE49-F238E27FC236}">
                  <a16:creationId xmlns:a16="http://schemas.microsoft.com/office/drawing/2014/main" id="{FAA06AF6-C5C7-4E2D-808C-DCA51A087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4065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31" name="Line 111">
              <a:extLst>
                <a:ext uri="{FF2B5EF4-FFF2-40B4-BE49-F238E27FC236}">
                  <a16:creationId xmlns:a16="http://schemas.microsoft.com/office/drawing/2014/main" id="{6E0C0E21-C620-4543-A036-E4CD702B0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4201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732" name="Line 112">
              <a:extLst>
                <a:ext uri="{FF2B5EF4-FFF2-40B4-BE49-F238E27FC236}">
                  <a16:creationId xmlns:a16="http://schemas.microsoft.com/office/drawing/2014/main" id="{9FBED088-F51C-4C6E-9A7A-22A874203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" y="4201"/>
              <a:ext cx="4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6637" name="Object 113">
            <a:extLst>
              <a:ext uri="{FF2B5EF4-FFF2-40B4-BE49-F238E27FC236}">
                <a16:creationId xmlns:a16="http://schemas.microsoft.com/office/drawing/2014/main" id="{53BCC1C4-237D-4FA3-861C-E58A3AFC4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4863" y="5649913"/>
          <a:ext cx="5238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4" imgW="355292" imgH="203024" progId="Equation.DSMT4">
                  <p:embed/>
                </p:oleObj>
              </mc:Choice>
              <mc:Fallback>
                <p:oleObj name="Equation" r:id="rId4" imgW="355292" imgH="203024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4863" y="5649913"/>
                        <a:ext cx="523875" cy="300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8" name="Text Box 115">
            <a:extLst>
              <a:ext uri="{FF2B5EF4-FFF2-40B4-BE49-F238E27FC236}">
                <a16:creationId xmlns:a16="http://schemas.microsoft.com/office/drawing/2014/main" id="{33321919-85C9-4B6E-A1FD-A70A5078D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98750"/>
            <a:ext cx="67151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非单色光入射</a:t>
            </a:r>
          </a:p>
        </p:txBody>
      </p:sp>
      <p:sp>
        <p:nvSpPr>
          <p:cNvPr id="231540" name="Text Box 116">
            <a:extLst>
              <a:ext uri="{FF2B5EF4-FFF2-40B4-BE49-F238E27FC236}">
                <a16:creationId xmlns:a16="http://schemas.microsoft.com/office/drawing/2014/main" id="{34E0CD54-8321-4FCF-B93A-F9FB8A1BE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05038"/>
            <a:ext cx="611188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色散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5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2D4DBC20-BAC7-4F21-A1B7-A4BF20FCA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17600" indent="-1117600" eaLnBrk="1" hangingPunct="1"/>
            <a:r>
              <a:rPr lang="en-US" altLang="zh-CN" b="1"/>
              <a:t>6.1.4  </a:t>
            </a:r>
            <a:r>
              <a:rPr lang="zh-CN" altLang="en-US" b="1"/>
              <a:t>双缝衍射，</a:t>
            </a:r>
            <a:r>
              <a:rPr lang="en-US" altLang="zh-CN" b="1">
                <a:latin typeface="Times New Roman" panose="02020603050405020304" pitchFamily="18" charset="0"/>
              </a:rPr>
              <a:t>N=2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0D5408E9-6D8E-4FF2-969C-A2743E583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635250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en-US"/>
              <a:t>而杨氏干涉为 </a:t>
            </a:r>
          </a:p>
        </p:txBody>
      </p:sp>
      <p:graphicFrame>
        <p:nvGraphicFramePr>
          <p:cNvPr id="27652" name="Object 7">
            <a:extLst>
              <a:ext uri="{FF2B5EF4-FFF2-40B4-BE49-F238E27FC236}">
                <a16:creationId xmlns:a16="http://schemas.microsoft.com/office/drawing/2014/main" id="{5FF5C27B-8E76-46AA-BCAF-A6E6B15A6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484313"/>
          <a:ext cx="403701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3" imgW="1473200" imgH="419100" progId="Equation.DSMT4">
                  <p:embed/>
                </p:oleObj>
              </mc:Choice>
              <mc:Fallback>
                <p:oleObj name="Equation" r:id="rId3" imgW="14732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403701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AD18CF0F-77AD-4736-9C3B-8635AEDFB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3213100"/>
          <a:ext cx="3079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5" imgW="1244600" imgH="228600" progId="Equation.DSMT4">
                  <p:embed/>
                </p:oleObj>
              </mc:Choice>
              <mc:Fallback>
                <p:oleObj name="Equation" r:id="rId5" imgW="1244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213100"/>
                        <a:ext cx="30797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Object 11">
            <a:extLst>
              <a:ext uri="{FF2B5EF4-FFF2-40B4-BE49-F238E27FC236}">
                <a16:creationId xmlns:a16="http://schemas.microsoft.com/office/drawing/2014/main" id="{AEA04BD8-924B-4A3C-8938-17A500CF2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3933825"/>
          <a:ext cx="26400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7" imgW="1066800" imgH="228600" progId="Equation.DSMT4">
                  <p:embed/>
                </p:oleObj>
              </mc:Choice>
              <mc:Fallback>
                <p:oleObj name="Equation" r:id="rId7" imgW="10668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3933825"/>
                        <a:ext cx="26400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Object 12">
            <a:extLst>
              <a:ext uri="{FF2B5EF4-FFF2-40B4-BE49-F238E27FC236}">
                <a16:creationId xmlns:a16="http://schemas.microsoft.com/office/drawing/2014/main" id="{91800A32-BF90-455B-A683-4E6F05F8F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2525" y="2997200"/>
          <a:ext cx="38322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9" imgW="1548728" imgH="393529" progId="Equation.DSMT4">
                  <p:embed/>
                </p:oleObj>
              </mc:Choice>
              <mc:Fallback>
                <p:oleObj name="Equation" r:id="rId9" imgW="1548728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2997200"/>
                        <a:ext cx="38322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Object 13">
            <a:extLst>
              <a:ext uri="{FF2B5EF4-FFF2-40B4-BE49-F238E27FC236}">
                <a16:creationId xmlns:a16="http://schemas.microsoft.com/office/drawing/2014/main" id="{6D7C9480-41DE-47E8-97E0-9F4F5899B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862388"/>
          <a:ext cx="19478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公式" r:id="rId11" imgW="787400" imgH="241300" progId="Equation.3">
                  <p:embed/>
                </p:oleObj>
              </mc:Choice>
              <mc:Fallback>
                <p:oleObj name="公式" r:id="rId11" imgW="7874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862388"/>
                        <a:ext cx="194786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4" name="Object 14">
            <a:extLst>
              <a:ext uri="{FF2B5EF4-FFF2-40B4-BE49-F238E27FC236}">
                <a16:creationId xmlns:a16="http://schemas.microsoft.com/office/drawing/2014/main" id="{84731B2A-BC66-4593-8CC3-9786EEE16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575" y="4510088"/>
          <a:ext cx="392906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公式" r:id="rId13" imgW="1511300" imgH="393700" progId="Equation.3">
                  <p:embed/>
                </p:oleObj>
              </mc:Choice>
              <mc:Fallback>
                <p:oleObj name="公式" r:id="rId13" imgW="15113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510088"/>
                        <a:ext cx="392906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6" name="Object 16">
            <a:extLst>
              <a:ext uri="{FF2B5EF4-FFF2-40B4-BE49-F238E27FC236}">
                <a16:creationId xmlns:a16="http://schemas.microsoft.com/office/drawing/2014/main" id="{19158FF9-E92F-4DA3-9ECC-F0D94FF8F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416425"/>
          <a:ext cx="15843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公式" r:id="rId15" imgW="558558" imgH="393529" progId="Equation.3">
                  <p:embed/>
                </p:oleObj>
              </mc:Choice>
              <mc:Fallback>
                <p:oleObj name="公式" r:id="rId15" imgW="558558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416425"/>
                        <a:ext cx="15843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8" name="Text Box 18">
            <a:extLst>
              <a:ext uri="{FF2B5EF4-FFF2-40B4-BE49-F238E27FC236}">
                <a16:creationId xmlns:a16="http://schemas.microsoft.com/office/drawing/2014/main" id="{2EE6D7E5-EC53-442A-A71E-664A02728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7244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两者相等</a:t>
            </a:r>
          </a:p>
        </p:txBody>
      </p:sp>
      <p:sp>
        <p:nvSpPr>
          <p:cNvPr id="112659" name="Text Box 19">
            <a:extLst>
              <a:ext uri="{FF2B5EF4-FFF2-40B4-BE49-F238E27FC236}">
                <a16:creationId xmlns:a16="http://schemas.microsoft.com/office/drawing/2014/main" id="{1669E8A5-EC9D-45AE-A87B-F791A4C82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45125"/>
            <a:ext cx="7705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	</a:t>
            </a:r>
            <a:r>
              <a:rPr kumimoji="1" lang="zh-CN" altLang="en-US">
                <a:latin typeface="Times New Roman" panose="02020603050405020304" pitchFamily="18" charset="0"/>
              </a:rPr>
              <a:t>杨氏干涉中，狭缝足够细，每一缝只有一个次波中心。此时没有单元衍射。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build="p" autoUpdateAnimBg="0"/>
      <p:bldP spid="112658" grpId="0" autoUpdateAnimBg="0"/>
      <p:bldP spid="1126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26E7F8A-E18B-47F9-A5CE-7CE6916D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6.1.5 </a:t>
            </a:r>
            <a:r>
              <a:rPr lang="zh-CN" altLang="en-US"/>
              <a:t>光栅方程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F9F2CFB8-358D-49D6-B8E8-B187A27F7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光栅光谱由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元干涉因子，即缝间干涉因子</a:t>
            </a:r>
            <a:r>
              <a:rPr lang="zh-CN" altLang="en-US">
                <a:latin typeface="Times New Roman" panose="02020603050405020304" pitchFamily="18" charset="0"/>
              </a:rPr>
              <a:t>决定。</a:t>
            </a:r>
            <a:r>
              <a:rPr lang="en-US" altLang="zh-CN" i="1">
                <a:latin typeface="Times New Roman" panose="02020603050405020304" pitchFamily="18" charset="0"/>
              </a:rPr>
              <a:t>β</a:t>
            </a:r>
            <a:r>
              <a:rPr lang="en-US" altLang="zh-CN">
                <a:latin typeface="Times New Roman" panose="02020603050405020304" pitchFamily="18" charset="0"/>
              </a:rPr>
              <a:t>=π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sinθ/</a:t>
            </a:r>
            <a:r>
              <a:rPr lang="en-US" altLang="zh-CN" i="1">
                <a:latin typeface="Times New Roman" panose="02020603050405020304" pitchFamily="18" charset="0"/>
              </a:rPr>
              <a:t>λ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π</a:t>
            </a:r>
            <a:r>
              <a:rPr lang="zh-CN" altLang="en-US">
                <a:latin typeface="Times New Roman" panose="02020603050405020304" pitchFamily="18" charset="0"/>
              </a:rPr>
              <a:t>对应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zh-CN" altLang="en-US">
                <a:latin typeface="Times New Roman" panose="02020603050405020304" pitchFamily="18" charset="0"/>
              </a:rPr>
              <a:t>级光谱。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相邻单元间的相位差</a:t>
            </a:r>
            <a:r>
              <a:rPr lang="en-US" altLang="zh-CN">
                <a:latin typeface="Times New Roman" panose="02020603050405020304" pitchFamily="18" charset="0"/>
              </a:rPr>
              <a:t>Δφ=</a:t>
            </a:r>
            <a:r>
              <a:rPr lang="en-US" altLang="zh-CN" i="1">
                <a:latin typeface="Times New Roman" panose="02020603050405020304" pitchFamily="18" charset="0"/>
              </a:rPr>
              <a:t>kd</a:t>
            </a:r>
            <a:r>
              <a:rPr lang="en-US" altLang="zh-CN">
                <a:latin typeface="Times New Roman" panose="02020603050405020304" pitchFamily="18" charset="0"/>
              </a:rPr>
              <a:t>sinθ=2</a:t>
            </a:r>
            <a:r>
              <a:rPr lang="en-US" altLang="zh-CN" i="1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π</a:t>
            </a:r>
            <a:r>
              <a:rPr lang="zh-CN" altLang="en-US">
                <a:latin typeface="Times New Roman" panose="02020603050405020304" pitchFamily="18" charset="0"/>
              </a:rPr>
              <a:t>，光程差</a:t>
            </a:r>
            <a:r>
              <a:rPr lang="en-US" altLang="zh-CN">
                <a:latin typeface="Times New Roman" panose="02020603050405020304" pitchFamily="18" charset="0"/>
              </a:rPr>
              <a:t>Δ=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sinθ=</a:t>
            </a:r>
            <a:r>
              <a:rPr lang="en-US" altLang="zh-CN" i="1">
                <a:latin typeface="Times New Roman" panose="02020603050405020304" pitchFamily="18" charset="0"/>
              </a:rPr>
              <a:t>jλ</a:t>
            </a:r>
            <a:r>
              <a:rPr lang="zh-CN" altLang="en-US">
                <a:latin typeface="Times New Roman" panose="02020603050405020304" pitchFamily="18" charset="0"/>
              </a:rPr>
              <a:t>决定光谱线的位置。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平行光正入射时，各个</a:t>
            </a:r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衍射主极大</a:t>
            </a:r>
            <a:r>
              <a:rPr lang="zh-CN" altLang="en-US">
                <a:latin typeface="Times New Roman" panose="02020603050405020304" pitchFamily="18" charset="0"/>
              </a:rPr>
              <a:t>值的位置由方程</a:t>
            </a:r>
            <a:r>
              <a:rPr lang="en-US" altLang="zh-CN">
                <a:latin typeface="Times New Roman" panose="02020603050405020304" pitchFamily="18" charset="0"/>
              </a:rPr>
              <a:t>sinθ=</a:t>
            </a:r>
            <a:r>
              <a:rPr lang="en-US" altLang="zh-CN" i="1">
                <a:latin typeface="Times New Roman" panose="02020603050405020304" pitchFamily="18" charset="0"/>
              </a:rPr>
              <a:t>jλ</a:t>
            </a:r>
            <a:r>
              <a:rPr lang="en-US" altLang="zh-CN">
                <a:latin typeface="Times New Roman" panose="02020603050405020304" pitchFamily="18" charset="0"/>
              </a:rPr>
              <a:t>/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>
                <a:latin typeface="Times New Roman" panose="02020603050405020304" pitchFamily="18" charset="0"/>
              </a:rPr>
              <a:t>，即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sinθ=</a:t>
            </a:r>
            <a:r>
              <a:rPr lang="en-US" altLang="zh-CN" i="1">
                <a:latin typeface="Times New Roman" panose="02020603050405020304" pitchFamily="18" charset="0"/>
              </a:rPr>
              <a:t>jλ</a:t>
            </a:r>
            <a:r>
              <a:rPr lang="zh-CN" altLang="en-US">
                <a:latin typeface="Times New Roman" panose="02020603050405020304" pitchFamily="18" charset="0"/>
              </a:rPr>
              <a:t>确定。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如果入射光与光栅不垂直，则必须计算入射光的光程差。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A3665211-D6CC-4E1A-81A8-A87269EBB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547688"/>
            <a:ext cx="14287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E93DEF27-38D7-4430-9CF9-2F7346D76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1268413"/>
            <a:ext cx="1428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01ADB4BA-217F-4173-8C0C-CC0CA476C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1700213"/>
            <a:ext cx="14287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E94B2189-34B8-41B1-A803-CE7441CD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2420938"/>
            <a:ext cx="1428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2" name="Rectangle 10">
            <a:extLst>
              <a:ext uri="{FF2B5EF4-FFF2-40B4-BE49-F238E27FC236}">
                <a16:creationId xmlns:a16="http://schemas.microsoft.com/office/drawing/2014/main" id="{C09C6A38-0191-410E-8425-77A0CB29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3357563"/>
            <a:ext cx="14287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3" name="Rectangle 11">
            <a:extLst>
              <a:ext uri="{FF2B5EF4-FFF2-40B4-BE49-F238E27FC236}">
                <a16:creationId xmlns:a16="http://schemas.microsoft.com/office/drawing/2014/main" id="{465B7CB0-C13B-4E2A-A793-1E5454567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078288"/>
            <a:ext cx="1428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04" name="Line 12">
            <a:extLst>
              <a:ext uri="{FF2B5EF4-FFF2-40B4-BE49-F238E27FC236}">
                <a16:creationId xmlns:a16="http://schemas.microsoft.com/office/drawing/2014/main" id="{4C0698A1-FC1A-407A-BBB2-3742AE2D4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620713"/>
            <a:ext cx="1800225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Line 13">
            <a:extLst>
              <a:ext uri="{FF2B5EF4-FFF2-40B4-BE49-F238E27FC236}">
                <a16:creationId xmlns:a16="http://schemas.microsoft.com/office/drawing/2014/main" id="{3BF2CB21-F77E-4FAA-A9A6-286CE0AD0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701800"/>
            <a:ext cx="1800225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Line 15">
            <a:extLst>
              <a:ext uri="{FF2B5EF4-FFF2-40B4-BE49-F238E27FC236}">
                <a16:creationId xmlns:a16="http://schemas.microsoft.com/office/drawing/2014/main" id="{71BBE6E7-33B7-4C64-9E5A-5B4C62361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3357563"/>
            <a:ext cx="1800225" cy="9350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6">
            <a:extLst>
              <a:ext uri="{FF2B5EF4-FFF2-40B4-BE49-F238E27FC236}">
                <a16:creationId xmlns:a16="http://schemas.microsoft.com/office/drawing/2014/main" id="{ED3D8245-4AC6-4ACD-80AF-2DE40702AB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260350"/>
            <a:ext cx="1223962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7">
            <a:extLst>
              <a:ext uri="{FF2B5EF4-FFF2-40B4-BE49-F238E27FC236}">
                <a16:creationId xmlns:a16="http://schemas.microsoft.com/office/drawing/2014/main" id="{3D7E7D09-992F-4085-9ECE-CADCFDD8C4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1341438"/>
            <a:ext cx="1223962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20">
            <a:extLst>
              <a:ext uri="{FF2B5EF4-FFF2-40B4-BE49-F238E27FC236}">
                <a16:creationId xmlns:a16="http://schemas.microsoft.com/office/drawing/2014/main" id="{684D94FB-8C39-4EB0-BB9A-745C3C0BA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555750"/>
            <a:ext cx="431800" cy="86518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21">
            <a:extLst>
              <a:ext uri="{FF2B5EF4-FFF2-40B4-BE49-F238E27FC236}">
                <a16:creationId xmlns:a16="http://schemas.microsoft.com/office/drawing/2014/main" id="{641B5B2B-D1FC-4A20-9B45-BBEE53034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555750"/>
            <a:ext cx="576262" cy="5048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22">
            <a:extLst>
              <a:ext uri="{FF2B5EF4-FFF2-40B4-BE49-F238E27FC236}">
                <a16:creationId xmlns:a16="http://schemas.microsoft.com/office/drawing/2014/main" id="{17C3263D-DC82-4E5A-BA82-E315F073F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420938"/>
            <a:ext cx="431800" cy="215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2" name="Line 23">
            <a:extLst>
              <a:ext uri="{FF2B5EF4-FFF2-40B4-BE49-F238E27FC236}">
                <a16:creationId xmlns:a16="http://schemas.microsoft.com/office/drawing/2014/main" id="{B292E7D4-FB26-4D61-BB67-7E8B57EF5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2060575"/>
            <a:ext cx="576262" cy="5762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3" name="Line 24">
            <a:extLst>
              <a:ext uri="{FF2B5EF4-FFF2-40B4-BE49-F238E27FC236}">
                <a16:creationId xmlns:a16="http://schemas.microsoft.com/office/drawing/2014/main" id="{57BEB691-82E7-4A03-BA0F-379E58A0BD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75" y="1555750"/>
            <a:ext cx="18700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714" name="Object 25">
            <a:extLst>
              <a:ext uri="{FF2B5EF4-FFF2-40B4-BE49-F238E27FC236}">
                <a16:creationId xmlns:a16="http://schemas.microsoft.com/office/drawing/2014/main" id="{3284E367-C4A5-4AAE-A3A8-FD07EF4E5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1196975"/>
          <a:ext cx="268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公式" r:id="rId3" imgW="126725" imgH="177415" progId="Equation.3">
                  <p:embed/>
                </p:oleObj>
              </mc:Choice>
              <mc:Fallback>
                <p:oleObj name="公式" r:id="rId3" imgW="126725" imgH="17741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96975"/>
                        <a:ext cx="268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26">
            <a:extLst>
              <a:ext uri="{FF2B5EF4-FFF2-40B4-BE49-F238E27FC236}">
                <a16:creationId xmlns:a16="http://schemas.microsoft.com/office/drawing/2014/main" id="{EEE12608-6132-4E35-8140-3CC2D1C356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1123950"/>
          <a:ext cx="3476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公式" r:id="rId5" imgW="165028" imgH="228501" progId="Equation.3">
                  <p:embed/>
                </p:oleObj>
              </mc:Choice>
              <mc:Fallback>
                <p:oleObj name="公式" r:id="rId5" imgW="165028" imgH="22850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123950"/>
                        <a:ext cx="3476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Line 27">
            <a:extLst>
              <a:ext uri="{FF2B5EF4-FFF2-40B4-BE49-F238E27FC236}">
                <a16:creationId xmlns:a16="http://schemas.microsoft.com/office/drawing/2014/main" id="{1A4479B8-2EEC-4E83-8D47-818EDF4027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263683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Line 28">
            <a:extLst>
              <a:ext uri="{FF2B5EF4-FFF2-40B4-BE49-F238E27FC236}">
                <a16:creationId xmlns:a16="http://schemas.microsoft.com/office/drawing/2014/main" id="{BEB63294-3375-4DE6-9F5E-7E04E079A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1555750"/>
            <a:ext cx="0" cy="1081088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718" name="Object 29">
            <a:extLst>
              <a:ext uri="{FF2B5EF4-FFF2-40B4-BE49-F238E27FC236}">
                <a16:creationId xmlns:a16="http://schemas.microsoft.com/office/drawing/2014/main" id="{8CDBCDF5-FF82-430D-9DF5-9103804A2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8850" y="1700213"/>
          <a:ext cx="2952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公式" r:id="rId7" imgW="139579" imgH="177646" progId="Equation.3">
                  <p:embed/>
                </p:oleObj>
              </mc:Choice>
              <mc:Fallback>
                <p:oleObj name="公式" r:id="rId7" imgW="139579" imgH="17764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700213"/>
                        <a:ext cx="2952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30">
            <a:extLst>
              <a:ext uri="{FF2B5EF4-FFF2-40B4-BE49-F238E27FC236}">
                <a16:creationId xmlns:a16="http://schemas.microsoft.com/office/drawing/2014/main" id="{E776A53E-5CCF-4B51-9D4A-D59D38766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700213"/>
          <a:ext cx="268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公式" r:id="rId9" imgW="126725" imgH="177415" progId="Equation.3">
                  <p:embed/>
                </p:oleObj>
              </mc:Choice>
              <mc:Fallback>
                <p:oleObj name="公式" r:id="rId9" imgW="126725" imgH="17741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00213"/>
                        <a:ext cx="2682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31">
            <a:extLst>
              <a:ext uri="{FF2B5EF4-FFF2-40B4-BE49-F238E27FC236}">
                <a16:creationId xmlns:a16="http://schemas.microsoft.com/office/drawing/2014/main" id="{B0733B4F-A631-4625-8C62-A80A3401E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773238"/>
          <a:ext cx="3476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7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73238"/>
                        <a:ext cx="3476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Line 32">
            <a:extLst>
              <a:ext uri="{FF2B5EF4-FFF2-40B4-BE49-F238E27FC236}">
                <a16:creationId xmlns:a16="http://schemas.microsoft.com/office/drawing/2014/main" id="{8DAA96C9-901A-4B04-9CF6-32C503F7C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1555750"/>
            <a:ext cx="0" cy="1081088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2" name="Text Box 33">
            <a:extLst>
              <a:ext uri="{FF2B5EF4-FFF2-40B4-BE49-F238E27FC236}">
                <a16:creationId xmlns:a16="http://schemas.microsoft.com/office/drawing/2014/main" id="{57A0BFC1-3931-45A2-93B8-7329548F7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6250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相邻单元间总的光程差</a:t>
            </a:r>
          </a:p>
        </p:txBody>
      </p:sp>
      <p:graphicFrame>
        <p:nvGraphicFramePr>
          <p:cNvPr id="29723" name="Object 34">
            <a:extLst>
              <a:ext uri="{FF2B5EF4-FFF2-40B4-BE49-F238E27FC236}">
                <a16:creationId xmlns:a16="http://schemas.microsoft.com/office/drawing/2014/main" id="{F778DC51-CE45-4222-A994-D44301420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073150"/>
          <a:ext cx="26209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8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073150"/>
                        <a:ext cx="26209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1" name="Text Box 35">
            <a:extLst>
              <a:ext uri="{FF2B5EF4-FFF2-40B4-BE49-F238E27FC236}">
                <a16:creationId xmlns:a16="http://schemas.microsoft.com/office/drawing/2014/main" id="{4325D6D8-0D39-4C72-9B91-0E423D504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1701800"/>
            <a:ext cx="5256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</a:rPr>
              <a:t>元干涉因子取得主极大的条件</a:t>
            </a:r>
          </a:p>
        </p:txBody>
      </p:sp>
      <p:graphicFrame>
        <p:nvGraphicFramePr>
          <p:cNvPr id="121892" name="Object 36">
            <a:extLst>
              <a:ext uri="{FF2B5EF4-FFF2-40B4-BE49-F238E27FC236}">
                <a16:creationId xmlns:a16="http://schemas.microsoft.com/office/drawing/2014/main" id="{87D76774-6150-43FE-9678-9936654E5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25" y="2244725"/>
          <a:ext cx="40449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9" name="Equation" r:id="rId13" imgW="1574800" imgH="457200" progId="Equation.DSMT4">
                  <p:embed/>
                </p:oleObj>
              </mc:Choice>
              <mc:Fallback>
                <p:oleObj name="Equation" r:id="rId13" imgW="1574800" imgH="457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2244725"/>
                        <a:ext cx="40449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3" name="Text Box 37">
            <a:extLst>
              <a:ext uri="{FF2B5EF4-FFF2-40B4-BE49-F238E27FC236}">
                <a16:creationId xmlns:a16="http://schemas.microsoft.com/office/drawing/2014/main" id="{70E3F773-1A95-4E69-AE42-06A44872B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42900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光栅方程为</a:t>
            </a:r>
          </a:p>
        </p:txBody>
      </p:sp>
      <p:graphicFrame>
        <p:nvGraphicFramePr>
          <p:cNvPr id="121894" name="Object 38">
            <a:extLst>
              <a:ext uri="{FF2B5EF4-FFF2-40B4-BE49-F238E27FC236}">
                <a16:creationId xmlns:a16="http://schemas.microsoft.com/office/drawing/2014/main" id="{A48483D7-6A42-4DA6-8565-9050C30BF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990975"/>
          <a:ext cx="33924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0" name="公式" r:id="rId15" imgW="1320800" imgH="228600" progId="Equation.3">
                  <p:embed/>
                </p:oleObj>
              </mc:Choice>
              <mc:Fallback>
                <p:oleObj name="公式" r:id="rId15" imgW="1320800" imgH="228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990975"/>
                        <a:ext cx="33924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5" name="Text Box 39">
            <a:extLst>
              <a:ext uri="{FF2B5EF4-FFF2-40B4-BE49-F238E27FC236}">
                <a16:creationId xmlns:a16="http://schemas.microsoft.com/office/drawing/2014/main" id="{5AB92D2C-21D4-4FB3-89FC-6303B0FB2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652963"/>
            <a:ext cx="6443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入射光与衍射光在光栅法线同侧，取</a:t>
            </a:r>
            <a:r>
              <a:rPr kumimoji="1" lang="en-US" altLang="zh-CN" sz="2800">
                <a:latin typeface="Times New Roman" panose="02020603050405020304" pitchFamily="18" charset="0"/>
              </a:rPr>
              <a:t>+</a:t>
            </a:r>
            <a:r>
              <a:rPr kumimoji="1" lang="zh-CN" altLang="en-US" sz="2800">
                <a:latin typeface="Times New Roman" panose="02020603050405020304" pitchFamily="18" charset="0"/>
              </a:rPr>
              <a:t>；入射光与衍射光在光栅法线异侧，取</a:t>
            </a:r>
            <a:r>
              <a:rPr kumimoji="1" lang="en-US" altLang="zh-CN" sz="2800">
                <a:latin typeface="Times New Roman" panose="02020603050405020304" pitchFamily="18" charset="0"/>
              </a:rPr>
              <a:t>-</a:t>
            </a:r>
            <a:r>
              <a:rPr kumimoji="1"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9729" name="Rectangle 41">
            <a:extLst>
              <a:ext uri="{FF2B5EF4-FFF2-40B4-BE49-F238E27FC236}">
                <a16:creationId xmlns:a16="http://schemas.microsoft.com/office/drawing/2014/main" id="{87992B36-98C6-4FB3-A596-40BD7700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076700"/>
            <a:ext cx="1428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30" name="Rectangle 42">
            <a:extLst>
              <a:ext uri="{FF2B5EF4-FFF2-40B4-BE49-F238E27FC236}">
                <a16:creationId xmlns:a16="http://schemas.microsoft.com/office/drawing/2014/main" id="{53B2CBFA-6D3E-46C6-8EE4-FC46378A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4508500"/>
            <a:ext cx="14287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31" name="Rectangle 43">
            <a:extLst>
              <a:ext uri="{FF2B5EF4-FFF2-40B4-BE49-F238E27FC236}">
                <a16:creationId xmlns:a16="http://schemas.microsoft.com/office/drawing/2014/main" id="{4E396D7A-99AB-4346-8F84-71FF58FD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5229225"/>
            <a:ext cx="1428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732" name="Line 45">
            <a:extLst>
              <a:ext uri="{FF2B5EF4-FFF2-40B4-BE49-F238E27FC236}">
                <a16:creationId xmlns:a16="http://schemas.microsoft.com/office/drawing/2014/main" id="{2DDC2477-5A0C-46E7-80C8-A0F99CB450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4508500"/>
            <a:ext cx="1800225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3" name="Line 46">
            <a:extLst>
              <a:ext uri="{FF2B5EF4-FFF2-40B4-BE49-F238E27FC236}">
                <a16:creationId xmlns:a16="http://schemas.microsoft.com/office/drawing/2014/main" id="{79F880EF-FCA8-4F59-8EF8-326738660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295775"/>
            <a:ext cx="1223962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4" name="Line 47">
            <a:extLst>
              <a:ext uri="{FF2B5EF4-FFF2-40B4-BE49-F238E27FC236}">
                <a16:creationId xmlns:a16="http://schemas.microsoft.com/office/drawing/2014/main" id="{EA68F92F-F8B6-4FA5-8136-E2500989F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446713"/>
            <a:ext cx="1223962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5" name="Line 48">
            <a:extLst>
              <a:ext uri="{FF2B5EF4-FFF2-40B4-BE49-F238E27FC236}">
                <a16:creationId xmlns:a16="http://schemas.microsoft.com/office/drawing/2014/main" id="{899D770F-FBB5-4418-9362-3369A68324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4868863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36" name="Line 49">
            <a:extLst>
              <a:ext uri="{FF2B5EF4-FFF2-40B4-BE49-F238E27FC236}">
                <a16:creationId xmlns:a16="http://schemas.microsoft.com/office/drawing/2014/main" id="{1CA0A746-9089-432B-BA72-72A49F1E2B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4292600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737" name="Object 50">
            <a:extLst>
              <a:ext uri="{FF2B5EF4-FFF2-40B4-BE49-F238E27FC236}">
                <a16:creationId xmlns:a16="http://schemas.microsoft.com/office/drawing/2014/main" id="{F5A4B66D-CA35-44A4-8055-69896B3CE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652963"/>
          <a:ext cx="3476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name="公式" r:id="rId17" imgW="165028" imgH="228501" progId="Equation.3">
                  <p:embed/>
                </p:oleObj>
              </mc:Choice>
              <mc:Fallback>
                <p:oleObj name="公式" r:id="rId17" imgW="165028" imgH="22850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3476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8" name="Object 51">
            <a:extLst>
              <a:ext uri="{FF2B5EF4-FFF2-40B4-BE49-F238E27FC236}">
                <a16:creationId xmlns:a16="http://schemas.microsoft.com/office/drawing/2014/main" id="{1678B8A6-8C56-4F89-8ABA-D72A5D4C5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852988"/>
          <a:ext cx="268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公式" r:id="rId18" imgW="126725" imgH="177415" progId="Equation.3">
                  <p:embed/>
                </p:oleObj>
              </mc:Choice>
              <mc:Fallback>
                <p:oleObj name="公式" r:id="rId18" imgW="126725" imgH="177415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852988"/>
                        <a:ext cx="2682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9" name="Line 52">
            <a:extLst>
              <a:ext uri="{FF2B5EF4-FFF2-40B4-BE49-F238E27FC236}">
                <a16:creationId xmlns:a16="http://schemas.microsoft.com/office/drawing/2014/main" id="{8DC867C6-E6EA-42E4-A0A8-F81571CCB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113" y="4292600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40" name="Line 53">
            <a:extLst>
              <a:ext uri="{FF2B5EF4-FFF2-40B4-BE49-F238E27FC236}">
                <a16:creationId xmlns:a16="http://schemas.microsoft.com/office/drawing/2014/main" id="{A1B31E52-1DE3-4BE7-A583-2F4B40203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113" y="5445125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9741" name="Object 54">
            <a:extLst>
              <a:ext uri="{FF2B5EF4-FFF2-40B4-BE49-F238E27FC236}">
                <a16:creationId xmlns:a16="http://schemas.microsoft.com/office/drawing/2014/main" id="{37BEBF48-A61E-49F7-9A34-E7E4F2D03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4276725"/>
          <a:ext cx="2682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公式" r:id="rId19" imgW="126725" imgH="177415" progId="Equation.3">
                  <p:embed/>
                </p:oleObj>
              </mc:Choice>
              <mc:Fallback>
                <p:oleObj name="公式" r:id="rId19" imgW="126725" imgH="17741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4276725"/>
                        <a:ext cx="2682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42" name="Object 55">
            <a:extLst>
              <a:ext uri="{FF2B5EF4-FFF2-40B4-BE49-F238E27FC236}">
                <a16:creationId xmlns:a16="http://schemas.microsoft.com/office/drawing/2014/main" id="{F83B63F1-1D24-4958-8F22-F38B15A3A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881438"/>
          <a:ext cx="3476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公式" r:id="rId20" imgW="165028" imgH="228501" progId="Equation.3">
                  <p:embed/>
                </p:oleObj>
              </mc:Choice>
              <mc:Fallback>
                <p:oleObj name="公式" r:id="rId20" imgW="165028" imgH="228501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81438"/>
                        <a:ext cx="3476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91" grpId="0"/>
      <p:bldP spid="121893" grpId="0"/>
      <p:bldP spid="12189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45942BC8-62AC-428D-AF4B-1F1C23FA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476250"/>
            <a:ext cx="142875" cy="11525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E30E5CE5-A832-439F-944F-EA9DC3835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1628775"/>
            <a:ext cx="1428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018DB526-451D-45B8-8504-B8441581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060575"/>
            <a:ext cx="142875" cy="1873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25" name="Line 12">
            <a:extLst>
              <a:ext uri="{FF2B5EF4-FFF2-40B4-BE49-F238E27FC236}">
                <a16:creationId xmlns:a16="http://schemas.microsoft.com/office/drawing/2014/main" id="{04EA96DF-AE00-4B27-9EA0-790E648C53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0475" y="765175"/>
            <a:ext cx="1081088" cy="1079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6" name="Line 16">
            <a:extLst>
              <a:ext uri="{FF2B5EF4-FFF2-40B4-BE49-F238E27FC236}">
                <a16:creationId xmlns:a16="http://schemas.microsoft.com/office/drawing/2014/main" id="{A6266A84-A0BF-41AE-BCB0-9EDE767DD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1844675"/>
            <a:ext cx="2232025" cy="649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7" name="Line 17">
            <a:extLst>
              <a:ext uri="{FF2B5EF4-FFF2-40B4-BE49-F238E27FC236}">
                <a16:creationId xmlns:a16="http://schemas.microsoft.com/office/drawing/2014/main" id="{CCAF9661-0975-4115-9A0F-85018B351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4148138"/>
            <a:ext cx="2232025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8" name="Line 21">
            <a:extLst>
              <a:ext uri="{FF2B5EF4-FFF2-40B4-BE49-F238E27FC236}">
                <a16:creationId xmlns:a16="http://schemas.microsoft.com/office/drawing/2014/main" id="{5C3D9A74-9908-4603-8F19-05588B295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1844675"/>
            <a:ext cx="936625" cy="28892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9" name="Line 24">
            <a:extLst>
              <a:ext uri="{FF2B5EF4-FFF2-40B4-BE49-F238E27FC236}">
                <a16:creationId xmlns:a16="http://schemas.microsoft.com/office/drawing/2014/main" id="{A098CC45-FD27-4B78-903C-EB623C49E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438" y="1844675"/>
            <a:ext cx="2519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730" name="Object 25">
            <a:extLst>
              <a:ext uri="{FF2B5EF4-FFF2-40B4-BE49-F238E27FC236}">
                <a16:creationId xmlns:a16="http://schemas.microsoft.com/office/drawing/2014/main" id="{CDE03EC8-251A-4043-B720-A3457762BE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132263"/>
          <a:ext cx="26828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公式" r:id="rId3" imgW="126725" imgH="177415" progId="Equation.3">
                  <p:embed/>
                </p:oleObj>
              </mc:Choice>
              <mc:Fallback>
                <p:oleObj name="公式" r:id="rId3" imgW="126725" imgH="17741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132263"/>
                        <a:ext cx="268287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26">
            <a:extLst>
              <a:ext uri="{FF2B5EF4-FFF2-40B4-BE49-F238E27FC236}">
                <a16:creationId xmlns:a16="http://schemas.microsoft.com/office/drawing/2014/main" id="{E8DB2EF7-DA32-4EE4-A32B-A5C22B57C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412875"/>
          <a:ext cx="3476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公式" r:id="rId5" imgW="165028" imgH="228501" progId="Equation.3">
                  <p:embed/>
                </p:oleObj>
              </mc:Choice>
              <mc:Fallback>
                <p:oleObj name="公式" r:id="rId5" imgW="165028" imgH="22850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3476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Line 27">
            <a:extLst>
              <a:ext uri="{FF2B5EF4-FFF2-40B4-BE49-F238E27FC236}">
                <a16:creationId xmlns:a16="http://schemas.microsoft.com/office/drawing/2014/main" id="{068D93FD-D74A-4C96-A582-4C7F37056F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413" y="4148138"/>
            <a:ext cx="2665412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3" name="Line 28">
            <a:extLst>
              <a:ext uri="{FF2B5EF4-FFF2-40B4-BE49-F238E27FC236}">
                <a16:creationId xmlns:a16="http://schemas.microsoft.com/office/drawing/2014/main" id="{61318915-E23A-43EB-8704-D34755BE6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38" y="1844675"/>
            <a:ext cx="0" cy="2305050"/>
          </a:xfrm>
          <a:prstGeom prst="line">
            <a:avLst/>
          </a:prstGeom>
          <a:noFill/>
          <a:ln w="19050">
            <a:solidFill>
              <a:srgbClr val="0033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0734" name="Object 29">
            <a:extLst>
              <a:ext uri="{FF2B5EF4-FFF2-40B4-BE49-F238E27FC236}">
                <a16:creationId xmlns:a16="http://schemas.microsoft.com/office/drawing/2014/main" id="{8EC1FB7E-49C6-4D69-BEAD-4C952E6B4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8" y="2781300"/>
          <a:ext cx="2952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name="公式" r:id="rId7" imgW="139579" imgH="177646" progId="Equation.3">
                  <p:embed/>
                </p:oleObj>
              </mc:Choice>
              <mc:Fallback>
                <p:oleObj name="公式" r:id="rId7" imgW="139579" imgH="17764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2781300"/>
                        <a:ext cx="2952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30">
            <a:extLst>
              <a:ext uri="{FF2B5EF4-FFF2-40B4-BE49-F238E27FC236}">
                <a16:creationId xmlns:a16="http://schemas.microsoft.com/office/drawing/2014/main" id="{AD37341B-2F03-4B03-A475-B65842446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3357563"/>
          <a:ext cx="2682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公式" r:id="rId9" imgW="126725" imgH="177415" progId="Equation.3">
                  <p:embed/>
                </p:oleObj>
              </mc:Choice>
              <mc:Fallback>
                <p:oleObj name="公式" r:id="rId9" imgW="126725" imgH="17741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357563"/>
                        <a:ext cx="2682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31">
            <a:extLst>
              <a:ext uri="{FF2B5EF4-FFF2-40B4-BE49-F238E27FC236}">
                <a16:creationId xmlns:a16="http://schemas.microsoft.com/office/drawing/2014/main" id="{1A92D62B-D5FA-4F09-AF35-688BDEC5A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1989138"/>
          <a:ext cx="3476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公式" r:id="rId10" imgW="165028" imgH="228501" progId="Equation.3">
                  <p:embed/>
                </p:oleObj>
              </mc:Choice>
              <mc:Fallback>
                <p:oleObj name="公式" r:id="rId10" imgW="165028" imgH="22850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989138"/>
                        <a:ext cx="3476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Line 23">
            <a:extLst>
              <a:ext uri="{FF2B5EF4-FFF2-40B4-BE49-F238E27FC236}">
                <a16:creationId xmlns:a16="http://schemas.microsoft.com/office/drawing/2014/main" id="{AF0CB676-1559-47EE-B39F-E55E20A25A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0475" y="2133600"/>
            <a:ext cx="936625" cy="2016125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8" name="Line 22">
            <a:extLst>
              <a:ext uri="{FF2B5EF4-FFF2-40B4-BE49-F238E27FC236}">
                <a16:creationId xmlns:a16="http://schemas.microsoft.com/office/drawing/2014/main" id="{55DB07DB-8C5B-4E49-A6A7-4375158AE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1844675"/>
            <a:ext cx="1081088" cy="1223963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39" name="Line 38">
            <a:extLst>
              <a:ext uri="{FF2B5EF4-FFF2-40B4-BE49-F238E27FC236}">
                <a16:creationId xmlns:a16="http://schemas.microsoft.com/office/drawing/2014/main" id="{1E80E544-8330-49EF-8537-5655C6346E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60475" y="2781300"/>
            <a:ext cx="1368425" cy="1366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0" name="Line 20">
            <a:extLst>
              <a:ext uri="{FF2B5EF4-FFF2-40B4-BE49-F238E27FC236}">
                <a16:creationId xmlns:a16="http://schemas.microsoft.com/office/drawing/2014/main" id="{809BA15B-1B45-4F5F-B592-87D456961B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0475" y="3068638"/>
            <a:ext cx="1081088" cy="1081087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41" name="Text Box 39">
            <a:extLst>
              <a:ext uri="{FF2B5EF4-FFF2-40B4-BE49-F238E27FC236}">
                <a16:creationId xmlns:a16="http://schemas.microsoft.com/office/drawing/2014/main" id="{3F44FBA4-0672-4397-B11D-19FA88F08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7625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对于反射，相邻单元总的光程差</a:t>
            </a:r>
          </a:p>
        </p:txBody>
      </p:sp>
      <p:graphicFrame>
        <p:nvGraphicFramePr>
          <p:cNvPr id="30742" name="Object 40">
            <a:extLst>
              <a:ext uri="{FF2B5EF4-FFF2-40B4-BE49-F238E27FC236}">
                <a16:creationId xmlns:a16="http://schemas.microsoft.com/office/drawing/2014/main" id="{28433389-72F3-4750-8F35-E6FC6CD46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981075"/>
          <a:ext cx="3197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name="Equation" r:id="rId11" imgW="1244600" imgH="228600" progId="Equation.DSMT4">
                  <p:embed/>
                </p:oleObj>
              </mc:Choice>
              <mc:Fallback>
                <p:oleObj name="Equation" r:id="rId11" imgW="12446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981075"/>
                        <a:ext cx="31972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Rectangle 41">
            <a:extLst>
              <a:ext uri="{FF2B5EF4-FFF2-40B4-BE49-F238E27FC236}">
                <a16:creationId xmlns:a16="http://schemas.microsoft.com/office/drawing/2014/main" id="{8F0DA4FE-5B6F-4B6F-8962-B2C8311D9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3933825"/>
            <a:ext cx="14287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44" name="Text Box 42">
            <a:extLst>
              <a:ext uri="{FF2B5EF4-FFF2-40B4-BE49-F238E27FC236}">
                <a16:creationId xmlns:a16="http://schemas.microsoft.com/office/drawing/2014/main" id="{1C4435CA-61BC-4A40-B60A-0341F65E5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458913"/>
            <a:ext cx="2303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光栅方程为</a:t>
            </a:r>
          </a:p>
        </p:txBody>
      </p:sp>
      <p:graphicFrame>
        <p:nvGraphicFramePr>
          <p:cNvPr id="30745" name="Object 43">
            <a:extLst>
              <a:ext uri="{FF2B5EF4-FFF2-40B4-BE49-F238E27FC236}">
                <a16:creationId xmlns:a16="http://schemas.microsoft.com/office/drawing/2014/main" id="{C9E54CBD-E87E-44EC-8AA4-DD6FFEB2B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060575"/>
          <a:ext cx="33924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公式" r:id="rId13" imgW="1320800" imgH="228600" progId="Equation.3">
                  <p:embed/>
                </p:oleObj>
              </mc:Choice>
              <mc:Fallback>
                <p:oleObj name="公式" r:id="rId13" imgW="13208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060575"/>
                        <a:ext cx="33924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44">
            <a:extLst>
              <a:ext uri="{FF2B5EF4-FFF2-40B4-BE49-F238E27FC236}">
                <a16:creationId xmlns:a16="http://schemas.microsoft.com/office/drawing/2014/main" id="{89BEB27D-E658-4804-A167-B7D9EF42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3284538"/>
            <a:ext cx="6445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入射光与衍射光在光栅法线同侧，取</a:t>
            </a:r>
            <a:r>
              <a:rPr kumimoji="1" lang="en-US" altLang="zh-CN" sz="2800">
                <a:latin typeface="Times New Roman" panose="02020603050405020304" pitchFamily="18" charset="0"/>
              </a:rPr>
              <a:t>+</a:t>
            </a:r>
            <a:r>
              <a:rPr kumimoji="1" lang="zh-CN" altLang="en-US" sz="2800">
                <a:latin typeface="Times New Roman" panose="02020603050405020304" pitchFamily="18" charset="0"/>
              </a:rPr>
              <a:t>；入射光与衍射光在光栅法线异侧，取</a:t>
            </a:r>
            <a:r>
              <a:rPr kumimoji="1" lang="en-US" altLang="zh-CN" sz="2800">
                <a:latin typeface="Times New Roman" panose="02020603050405020304" pitchFamily="18" charset="0"/>
              </a:rPr>
              <a:t>-</a:t>
            </a:r>
            <a:r>
              <a:rPr kumimoji="1" lang="zh-CN" altLang="en-US" sz="280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0747" name="Text Box 45">
            <a:extLst>
              <a:ext uri="{FF2B5EF4-FFF2-40B4-BE49-F238E27FC236}">
                <a16:creationId xmlns:a16="http://schemas.microsoft.com/office/drawing/2014/main" id="{B0CDB104-B676-4B0E-91B0-FA0286B93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70827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符号法则与透射光栅相同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5EC2191D-1FCB-48B1-93C8-1AA431A89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052513"/>
            <a:ext cx="144462" cy="4465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D62514D-E6F6-4BAD-99AA-DF56C064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052513"/>
            <a:ext cx="144462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62F67F2C-6F8A-4A85-9714-B63BDC356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484313"/>
            <a:ext cx="144462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8807D547-451A-4B8D-ABBF-44624A0A3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700213"/>
            <a:ext cx="144462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2" name="Rectangle 8">
            <a:extLst>
              <a:ext uri="{FF2B5EF4-FFF2-40B4-BE49-F238E27FC236}">
                <a16:creationId xmlns:a16="http://schemas.microsoft.com/office/drawing/2014/main" id="{09E146B5-E62F-4571-8C0E-5189B2000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132013"/>
            <a:ext cx="144462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3" name="Rectangle 9">
            <a:extLst>
              <a:ext uri="{FF2B5EF4-FFF2-40B4-BE49-F238E27FC236}">
                <a16:creationId xmlns:a16="http://schemas.microsoft.com/office/drawing/2014/main" id="{AB03FCC9-CA2F-476A-8CF4-5C637FF4B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349500"/>
            <a:ext cx="144462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7477BEA8-8F15-44F9-870D-694E57B6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781300"/>
            <a:ext cx="144462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5" name="Rectangle 11">
            <a:extLst>
              <a:ext uri="{FF2B5EF4-FFF2-40B4-BE49-F238E27FC236}">
                <a16:creationId xmlns:a16="http://schemas.microsoft.com/office/drawing/2014/main" id="{DC03A4B7-9B62-4C2B-B2D9-F579176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2997200"/>
            <a:ext cx="144462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6" name="Rectangle 12">
            <a:extLst>
              <a:ext uri="{FF2B5EF4-FFF2-40B4-BE49-F238E27FC236}">
                <a16:creationId xmlns:a16="http://schemas.microsoft.com/office/drawing/2014/main" id="{5FF71CEA-82AE-4976-89E1-66059BEF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429000"/>
            <a:ext cx="144462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7" name="Rectangle 13">
            <a:extLst>
              <a:ext uri="{FF2B5EF4-FFF2-40B4-BE49-F238E27FC236}">
                <a16:creationId xmlns:a16="http://schemas.microsoft.com/office/drawing/2014/main" id="{1888A120-3509-4C2C-9D01-02D0D6718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644900"/>
            <a:ext cx="144462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8" name="Rectangle 14">
            <a:extLst>
              <a:ext uri="{FF2B5EF4-FFF2-40B4-BE49-F238E27FC236}">
                <a16:creationId xmlns:a16="http://schemas.microsoft.com/office/drawing/2014/main" id="{2B5F43F0-7B02-44B0-9022-4B3EF25E7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076700"/>
            <a:ext cx="144462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09" name="Rectangle 15">
            <a:extLst>
              <a:ext uri="{FF2B5EF4-FFF2-40B4-BE49-F238E27FC236}">
                <a16:creationId xmlns:a16="http://schemas.microsoft.com/office/drawing/2014/main" id="{A9D61592-F68A-46D7-9975-EA96A248B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292600"/>
            <a:ext cx="144462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0" name="Rectangle 16">
            <a:extLst>
              <a:ext uri="{FF2B5EF4-FFF2-40B4-BE49-F238E27FC236}">
                <a16:creationId xmlns:a16="http://schemas.microsoft.com/office/drawing/2014/main" id="{6EBD0267-0ED5-476F-83AE-C226AB46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724400"/>
            <a:ext cx="144462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1" name="Rectangle 17">
            <a:extLst>
              <a:ext uri="{FF2B5EF4-FFF2-40B4-BE49-F238E27FC236}">
                <a16:creationId xmlns:a16="http://schemas.microsoft.com/office/drawing/2014/main" id="{63DF989F-60FB-466A-81DA-239BC4068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941888"/>
            <a:ext cx="144462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2" name="Rectangle 18">
            <a:extLst>
              <a:ext uri="{FF2B5EF4-FFF2-40B4-BE49-F238E27FC236}">
                <a16:creationId xmlns:a16="http://schemas.microsoft.com/office/drawing/2014/main" id="{6DDE0759-802A-4C86-A278-B937B9C9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373688"/>
            <a:ext cx="144462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3" name="Rectangle 19">
            <a:extLst>
              <a:ext uri="{FF2B5EF4-FFF2-40B4-BE49-F238E27FC236}">
                <a16:creationId xmlns:a16="http://schemas.microsoft.com/office/drawing/2014/main" id="{22DA182B-2C0A-4A2A-8946-ED77980D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589588"/>
            <a:ext cx="144462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4" name="Rectangle 20">
            <a:extLst>
              <a:ext uri="{FF2B5EF4-FFF2-40B4-BE49-F238E27FC236}">
                <a16:creationId xmlns:a16="http://schemas.microsoft.com/office/drawing/2014/main" id="{32023756-D94D-4BB9-8867-255064C4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6021388"/>
            <a:ext cx="144462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5" name="Line 21">
            <a:extLst>
              <a:ext uri="{FF2B5EF4-FFF2-40B4-BE49-F238E27FC236}">
                <a16:creationId xmlns:a16="http://schemas.microsoft.com/office/drawing/2014/main" id="{24C82650-DDA3-4A05-AEA2-578A7CFCF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644900"/>
            <a:ext cx="799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6" name="Oval 22">
            <a:extLst>
              <a:ext uri="{FF2B5EF4-FFF2-40B4-BE49-F238E27FC236}">
                <a16:creationId xmlns:a16="http://schemas.microsoft.com/office/drawing/2014/main" id="{E00818D3-2D66-450C-BC62-9C9252586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620713"/>
            <a:ext cx="288925" cy="60483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17" name="Line 23">
            <a:extLst>
              <a:ext uri="{FF2B5EF4-FFF2-40B4-BE49-F238E27FC236}">
                <a16:creationId xmlns:a16="http://schemas.microsoft.com/office/drawing/2014/main" id="{F1069ABA-C498-4B9B-9AA3-35A4A91F9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404813"/>
            <a:ext cx="0" cy="62642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8" name="Line 24">
            <a:extLst>
              <a:ext uri="{FF2B5EF4-FFF2-40B4-BE49-F238E27FC236}">
                <a16:creationId xmlns:a16="http://schemas.microsoft.com/office/drawing/2014/main" id="{E8EEF4E0-B9A3-4A8B-B38B-648601BCFB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5875" y="1412875"/>
            <a:ext cx="6048375" cy="3095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19" name="Line 25">
            <a:extLst>
              <a:ext uri="{FF2B5EF4-FFF2-40B4-BE49-F238E27FC236}">
                <a16:creationId xmlns:a16="http://schemas.microsoft.com/office/drawing/2014/main" id="{481B942D-D4C9-4ECD-AB66-56A2A77DE8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2997200"/>
            <a:ext cx="1655763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0" name="Line 26">
            <a:extLst>
              <a:ext uri="{FF2B5EF4-FFF2-40B4-BE49-F238E27FC236}">
                <a16:creationId xmlns:a16="http://schemas.microsoft.com/office/drawing/2014/main" id="{8E12C21C-2061-4350-A886-8719AD0B24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2349500"/>
            <a:ext cx="1655763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1" name="Line 27">
            <a:extLst>
              <a:ext uri="{FF2B5EF4-FFF2-40B4-BE49-F238E27FC236}">
                <a16:creationId xmlns:a16="http://schemas.microsoft.com/office/drawing/2014/main" id="{144B7367-D110-4FFE-BA3B-5D5D81F00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1700213"/>
            <a:ext cx="1655763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2" name="Line 28">
            <a:extLst>
              <a:ext uri="{FF2B5EF4-FFF2-40B4-BE49-F238E27FC236}">
                <a16:creationId xmlns:a16="http://schemas.microsoft.com/office/drawing/2014/main" id="{DD91BC4C-9503-4DF1-8A51-194343A6C1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1052513"/>
            <a:ext cx="1655763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3" name="Line 29">
            <a:extLst>
              <a:ext uri="{FF2B5EF4-FFF2-40B4-BE49-F238E27FC236}">
                <a16:creationId xmlns:a16="http://schemas.microsoft.com/office/drawing/2014/main" id="{3FE2F166-CA03-4B54-BCE3-14EE3AA8B4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4294188"/>
            <a:ext cx="1655763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4" name="Line 30">
            <a:extLst>
              <a:ext uri="{FF2B5EF4-FFF2-40B4-BE49-F238E27FC236}">
                <a16:creationId xmlns:a16="http://schemas.microsoft.com/office/drawing/2014/main" id="{C6F3283D-5FAA-40FB-B0DA-3E02D011F3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5875" y="4941888"/>
            <a:ext cx="1655763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5" name="Line 31">
            <a:extLst>
              <a:ext uri="{FF2B5EF4-FFF2-40B4-BE49-F238E27FC236}">
                <a16:creationId xmlns:a16="http://schemas.microsoft.com/office/drawing/2014/main" id="{58A427DF-0AB9-4027-B7C7-9CE718924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1412875"/>
            <a:ext cx="4392612" cy="35290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6" name="Line 32">
            <a:extLst>
              <a:ext uri="{FF2B5EF4-FFF2-40B4-BE49-F238E27FC236}">
                <a16:creationId xmlns:a16="http://schemas.microsoft.com/office/drawing/2014/main" id="{902A055C-AE1D-45DB-AE7C-EF8D906FBC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1412875"/>
            <a:ext cx="4392612" cy="2879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7" name="Line 33">
            <a:extLst>
              <a:ext uri="{FF2B5EF4-FFF2-40B4-BE49-F238E27FC236}">
                <a16:creationId xmlns:a16="http://schemas.microsoft.com/office/drawing/2014/main" id="{FBD9489D-F273-4AC1-8AC7-985C8D6A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1412875"/>
            <a:ext cx="4321175" cy="1584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8" name="Line 34">
            <a:extLst>
              <a:ext uri="{FF2B5EF4-FFF2-40B4-BE49-F238E27FC236}">
                <a16:creationId xmlns:a16="http://schemas.microsoft.com/office/drawing/2014/main" id="{D310A9B4-0B2B-46A2-9492-9811AF89D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1412875"/>
            <a:ext cx="4392612" cy="9366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29" name="Line 35">
            <a:extLst>
              <a:ext uri="{FF2B5EF4-FFF2-40B4-BE49-F238E27FC236}">
                <a16:creationId xmlns:a16="http://schemas.microsoft.com/office/drawing/2014/main" id="{27D9A031-5135-4399-8B7B-2CD51F5FF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1412875"/>
            <a:ext cx="4464050" cy="2873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0" name="Line 36">
            <a:extLst>
              <a:ext uri="{FF2B5EF4-FFF2-40B4-BE49-F238E27FC236}">
                <a16:creationId xmlns:a16="http://schemas.microsoft.com/office/drawing/2014/main" id="{7F08F635-C5BF-4A1D-AA6F-6EC0130E4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052513"/>
            <a:ext cx="4392612" cy="3603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1" name="Line 37">
            <a:extLst>
              <a:ext uri="{FF2B5EF4-FFF2-40B4-BE49-F238E27FC236}">
                <a16:creationId xmlns:a16="http://schemas.microsoft.com/office/drawing/2014/main" id="{4C083C3D-0B27-465A-93B8-743EB43DD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1916113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2" name="Line 38">
            <a:extLst>
              <a:ext uri="{FF2B5EF4-FFF2-40B4-BE49-F238E27FC236}">
                <a16:creationId xmlns:a16="http://schemas.microsoft.com/office/drawing/2014/main" id="{84C0CB03-1472-4B7F-8446-E4927C345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2563813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3" name="Line 39">
            <a:extLst>
              <a:ext uri="{FF2B5EF4-FFF2-40B4-BE49-F238E27FC236}">
                <a16:creationId xmlns:a16="http://schemas.microsoft.com/office/drawing/2014/main" id="{32AC15D4-76C8-4681-95DF-C9FD38F43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211513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4" name="Line 40">
            <a:extLst>
              <a:ext uri="{FF2B5EF4-FFF2-40B4-BE49-F238E27FC236}">
                <a16:creationId xmlns:a16="http://schemas.microsoft.com/office/drawing/2014/main" id="{E9329C4D-10C0-4459-BA03-1AB915A12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860800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5" name="Line 41">
            <a:extLst>
              <a:ext uri="{FF2B5EF4-FFF2-40B4-BE49-F238E27FC236}">
                <a16:creationId xmlns:a16="http://schemas.microsoft.com/office/drawing/2014/main" id="{4BE1E884-70E4-48B5-A520-851D892C6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4508500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36" name="Line 42">
            <a:extLst>
              <a:ext uri="{FF2B5EF4-FFF2-40B4-BE49-F238E27FC236}">
                <a16:creationId xmlns:a16="http://schemas.microsoft.com/office/drawing/2014/main" id="{B789A8CE-28D4-45C8-94F7-97E5F090C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5156200"/>
            <a:ext cx="2159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37" name="Object 44">
            <a:extLst>
              <a:ext uri="{FF2B5EF4-FFF2-40B4-BE49-F238E27FC236}">
                <a16:creationId xmlns:a16="http://schemas.microsoft.com/office/drawing/2014/main" id="{CEB14BBA-632D-4E8F-B450-AF4A47679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340100"/>
          <a:ext cx="2682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公式" r:id="rId3" imgW="126725" imgH="177415" progId="Equation.3">
                  <p:embed/>
                </p:oleObj>
              </mc:Choice>
              <mc:Fallback>
                <p:oleObj name="公式" r:id="rId3" imgW="126725" imgH="17741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40100"/>
                        <a:ext cx="2682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8" name="Object 45">
            <a:extLst>
              <a:ext uri="{FF2B5EF4-FFF2-40B4-BE49-F238E27FC236}">
                <a16:creationId xmlns:a16="http://schemas.microsoft.com/office/drawing/2014/main" id="{DC5CAB39-CEAE-4A59-8AB2-BE5AB395E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2219325"/>
          <a:ext cx="2047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公式" r:id="rId5" imgW="126725" imgH="177415" progId="Equation.3">
                  <p:embed/>
                </p:oleObj>
              </mc:Choice>
              <mc:Fallback>
                <p:oleObj name="公式" r:id="rId5" imgW="126725" imgH="17741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219325"/>
                        <a:ext cx="20478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9" name="Line 46">
            <a:extLst>
              <a:ext uri="{FF2B5EF4-FFF2-40B4-BE49-F238E27FC236}">
                <a16:creationId xmlns:a16="http://schemas.microsoft.com/office/drawing/2014/main" id="{70CBA91F-8827-4430-8FEA-D331C0D521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558958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40" name="Line 47">
            <a:extLst>
              <a:ext uri="{FF2B5EF4-FFF2-40B4-BE49-F238E27FC236}">
                <a16:creationId xmlns:a16="http://schemas.microsoft.com/office/drawing/2014/main" id="{67997553-C2F2-4712-A003-23D797AC8D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60213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41" name="Line 48">
            <a:extLst>
              <a:ext uri="{FF2B5EF4-FFF2-40B4-BE49-F238E27FC236}">
                <a16:creationId xmlns:a16="http://schemas.microsoft.com/office/drawing/2014/main" id="{E4BCE8BA-E8B3-4D41-BB2F-15D497598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558958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42" name="Line 49">
            <a:extLst>
              <a:ext uri="{FF2B5EF4-FFF2-40B4-BE49-F238E27FC236}">
                <a16:creationId xmlns:a16="http://schemas.microsoft.com/office/drawing/2014/main" id="{8DC34B27-958C-4C32-BD6A-BCC058B4D0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5895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43" name="Line 50">
            <a:extLst>
              <a:ext uri="{FF2B5EF4-FFF2-40B4-BE49-F238E27FC236}">
                <a16:creationId xmlns:a16="http://schemas.microsoft.com/office/drawing/2014/main" id="{65C6D124-E3BE-4F77-A51E-5AF62F53E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623728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44" name="Object 51">
            <a:extLst>
              <a:ext uri="{FF2B5EF4-FFF2-40B4-BE49-F238E27FC236}">
                <a16:creationId xmlns:a16="http://schemas.microsoft.com/office/drawing/2014/main" id="{A948508C-67A7-4E0E-8E2C-F06CA2841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661025"/>
          <a:ext cx="2682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公式" r:id="rId7" imgW="126835" imgH="139518" progId="Equation.3">
                  <p:embed/>
                </p:oleObj>
              </mc:Choice>
              <mc:Fallback>
                <p:oleObj name="公式" r:id="rId7" imgW="126835" imgH="139518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61025"/>
                        <a:ext cx="26828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5" name="Object 52">
            <a:extLst>
              <a:ext uri="{FF2B5EF4-FFF2-40B4-BE49-F238E27FC236}">
                <a16:creationId xmlns:a16="http://schemas.microsoft.com/office/drawing/2014/main" id="{C627D265-A2B7-4957-A85C-A0C2C78FF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8438" y="5732463"/>
          <a:ext cx="2952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公式" r:id="rId9" imgW="139579" imgH="177646" progId="Equation.3">
                  <p:embed/>
                </p:oleObj>
              </mc:Choice>
              <mc:Fallback>
                <p:oleObj name="公式" r:id="rId9" imgW="139579" imgH="177646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5732463"/>
                        <a:ext cx="2952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6" name="Object 53">
            <a:extLst>
              <a:ext uri="{FF2B5EF4-FFF2-40B4-BE49-F238E27FC236}">
                <a16:creationId xmlns:a16="http://schemas.microsoft.com/office/drawing/2014/main" id="{23F02D14-68B1-4626-9E7F-DFEA9599D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0" y="1196975"/>
          <a:ext cx="3413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公式" r:id="rId11" imgW="152268" imgH="164957" progId="Equation.3">
                  <p:embed/>
                </p:oleObj>
              </mc:Choice>
              <mc:Fallback>
                <p:oleObj name="公式" r:id="rId11" imgW="152268" imgH="16495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1196975"/>
                        <a:ext cx="34131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" name="Object 54">
            <a:extLst>
              <a:ext uri="{FF2B5EF4-FFF2-40B4-BE49-F238E27FC236}">
                <a16:creationId xmlns:a16="http://schemas.microsoft.com/office/drawing/2014/main" id="{BF8F1925-7F39-48B9-BA12-BDE33BAC1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76250"/>
          <a:ext cx="479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76250"/>
                        <a:ext cx="4794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8" name="Line 55">
            <a:extLst>
              <a:ext uri="{FF2B5EF4-FFF2-40B4-BE49-F238E27FC236}">
                <a16:creationId xmlns:a16="http://schemas.microsoft.com/office/drawing/2014/main" id="{5E3B4B6A-F85F-4DB7-8034-1984867E6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5516563"/>
            <a:ext cx="431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49" name="Object 56">
            <a:extLst>
              <a:ext uri="{FF2B5EF4-FFF2-40B4-BE49-F238E27FC236}">
                <a16:creationId xmlns:a16="http://schemas.microsoft.com/office/drawing/2014/main" id="{1B115EB2-4CC3-425E-B3F4-75E29BE38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5084763"/>
          <a:ext cx="3413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公式" r:id="rId15" imgW="152268" imgH="203024" progId="Equation.3">
                  <p:embed/>
                </p:oleObj>
              </mc:Choice>
              <mc:Fallback>
                <p:oleObj name="公式" r:id="rId15" imgW="152268" imgH="20302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084763"/>
                        <a:ext cx="3413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0" name="Line 57">
            <a:extLst>
              <a:ext uri="{FF2B5EF4-FFF2-40B4-BE49-F238E27FC236}">
                <a16:creationId xmlns:a16="http://schemas.microsoft.com/office/drawing/2014/main" id="{F94DC929-455D-42C7-872E-68C89B3C5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1052513"/>
            <a:ext cx="2016125" cy="8651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51" name="Line 58">
            <a:extLst>
              <a:ext uri="{FF2B5EF4-FFF2-40B4-BE49-F238E27FC236}">
                <a16:creationId xmlns:a16="http://schemas.microsoft.com/office/drawing/2014/main" id="{CA6C0A20-5ED3-4ABD-B4E2-16B2CC1D6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1700213"/>
            <a:ext cx="2016125" cy="8651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52" name="Line 59">
            <a:extLst>
              <a:ext uri="{FF2B5EF4-FFF2-40B4-BE49-F238E27FC236}">
                <a16:creationId xmlns:a16="http://schemas.microsoft.com/office/drawing/2014/main" id="{C4CF08AE-4944-4909-BE26-F0FB193A0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2349500"/>
            <a:ext cx="2016125" cy="8651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53" name="Line 60">
            <a:extLst>
              <a:ext uri="{FF2B5EF4-FFF2-40B4-BE49-F238E27FC236}">
                <a16:creationId xmlns:a16="http://schemas.microsoft.com/office/drawing/2014/main" id="{2AED2992-75EF-4DF1-A9F7-6FCE99B54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2997200"/>
            <a:ext cx="2016125" cy="8651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54" name="Line 61">
            <a:extLst>
              <a:ext uri="{FF2B5EF4-FFF2-40B4-BE49-F238E27FC236}">
                <a16:creationId xmlns:a16="http://schemas.microsoft.com/office/drawing/2014/main" id="{5A2CF693-6197-4223-A103-72C214DA4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3643313"/>
            <a:ext cx="2016125" cy="8651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55" name="Line 62">
            <a:extLst>
              <a:ext uri="{FF2B5EF4-FFF2-40B4-BE49-F238E27FC236}">
                <a16:creationId xmlns:a16="http://schemas.microsoft.com/office/drawing/2014/main" id="{5D851EF0-FE47-46C6-A7D2-6BC1D24C9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4291013"/>
            <a:ext cx="2016125" cy="8651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56" name="Line 63">
            <a:extLst>
              <a:ext uri="{FF2B5EF4-FFF2-40B4-BE49-F238E27FC236}">
                <a16:creationId xmlns:a16="http://schemas.microsoft.com/office/drawing/2014/main" id="{B60C7B15-0834-4E27-975A-50F342DFC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4940300"/>
            <a:ext cx="2016125" cy="8651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57" name="Object 65">
            <a:extLst>
              <a:ext uri="{FF2B5EF4-FFF2-40B4-BE49-F238E27FC236}">
                <a16:creationId xmlns:a16="http://schemas.microsoft.com/office/drawing/2014/main" id="{0E28FACF-5BDE-431A-9711-64E5B2619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213100"/>
          <a:ext cx="3476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公式" r:id="rId17" imgW="165028" imgH="228501" progId="Equation.3">
                  <p:embed/>
                </p:oleObj>
              </mc:Choice>
              <mc:Fallback>
                <p:oleObj name="公式" r:id="rId17" imgW="165028" imgH="228501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3476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9270115-7147-4EA3-9539-3389EBE81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6.2 </a:t>
            </a:r>
            <a:r>
              <a:rPr lang="zh-CN" altLang="en-US" sz="4000"/>
              <a:t>光栅光谱的角宽度和色分辨本领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2728C72-15A4-460D-898D-59BADC75ED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1</a:t>
            </a:r>
            <a:r>
              <a:rPr lang="zh-CN" altLang="en-US" sz="2800"/>
              <a:t>．谱线的角宽度</a:t>
            </a:r>
          </a:p>
          <a:p>
            <a:pPr eaLnBrk="1" hangingPunct="1"/>
            <a:r>
              <a:rPr lang="zh-CN" altLang="en-US" sz="2800"/>
              <a:t>极大值到相邻极小值的角距离</a:t>
            </a:r>
          </a:p>
        </p:txBody>
      </p:sp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66AE083C-132F-458D-84CF-78629DEAB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997200"/>
          <a:ext cx="17462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3" imgW="761669" imgH="203112" progId="Equation.3">
                  <p:embed/>
                </p:oleObj>
              </mc:Choice>
              <mc:Fallback>
                <p:oleObj name="公式" r:id="rId3" imgW="76166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17462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2A29D283-FEF7-4C5A-80C2-C9B3846FA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2349500"/>
          <a:ext cx="49768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5" imgW="2400300" imgH="393700" progId="Equation.DSMT4">
                  <p:embed/>
                </p:oleObj>
              </mc:Choice>
              <mc:Fallback>
                <p:oleObj name="Equation" r:id="rId5" imgW="2400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349500"/>
                        <a:ext cx="49768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>
            <a:extLst>
              <a:ext uri="{FF2B5EF4-FFF2-40B4-BE49-F238E27FC236}">
                <a16:creationId xmlns:a16="http://schemas.microsoft.com/office/drawing/2014/main" id="{5D0FF01C-16F9-46B8-B282-EBEE02EED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138" y="3284538"/>
          <a:ext cx="234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公式" r:id="rId7" imgW="1054100" imgH="393700" progId="Equation.3">
                  <p:embed/>
                </p:oleObj>
              </mc:Choice>
              <mc:Fallback>
                <p:oleObj name="公式" r:id="rId7" imgW="1054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3284538"/>
                        <a:ext cx="2349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>
            <a:extLst>
              <a:ext uri="{FF2B5EF4-FFF2-40B4-BE49-F238E27FC236}">
                <a16:creationId xmlns:a16="http://schemas.microsoft.com/office/drawing/2014/main" id="{09477752-2EA3-4F07-8C58-1EB06EB6D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137025"/>
          <a:ext cx="2122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公式" r:id="rId9" imgW="952087" imgH="393529" progId="Equation.3">
                  <p:embed/>
                </p:oleObj>
              </mc:Choice>
              <mc:Fallback>
                <p:oleObj name="公式" r:id="rId9" imgW="952087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37025"/>
                        <a:ext cx="21224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>
            <a:extLst>
              <a:ext uri="{FF2B5EF4-FFF2-40B4-BE49-F238E27FC236}">
                <a16:creationId xmlns:a16="http://schemas.microsoft.com/office/drawing/2014/main" id="{97B01E80-D3BC-41B0-BB9B-BF8F0EA7F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75" y="4137025"/>
          <a:ext cx="1358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公式" r:id="rId11" imgW="609336" imgH="393529" progId="Equation.3">
                  <p:embed/>
                </p:oleObj>
              </mc:Choice>
              <mc:Fallback>
                <p:oleObj name="公式" r:id="rId11" imgW="609336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137025"/>
                        <a:ext cx="1358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>
            <a:extLst>
              <a:ext uri="{FF2B5EF4-FFF2-40B4-BE49-F238E27FC236}">
                <a16:creationId xmlns:a16="http://schemas.microsoft.com/office/drawing/2014/main" id="{80EBD03B-41D4-4C39-AFDF-EF9F42BEB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157788"/>
          <a:ext cx="12969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公式" r:id="rId13" imgW="494870" imgH="177646" progId="Equation.3">
                  <p:embed/>
                </p:oleObj>
              </mc:Choice>
              <mc:Fallback>
                <p:oleObj name="公式" r:id="rId13" imgW="494870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57788"/>
                        <a:ext cx="129698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Text Box 10">
            <a:extLst>
              <a:ext uri="{FF2B5EF4-FFF2-40B4-BE49-F238E27FC236}">
                <a16:creationId xmlns:a16="http://schemas.microsoft.com/office/drawing/2014/main" id="{22523269-4481-4645-AEA3-F85E1A5A3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141913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光栅的有效宽度</a:t>
            </a:r>
          </a:p>
        </p:txBody>
      </p:sp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9802C5B1-209A-45AD-ADEF-E6A6770C3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1196975"/>
          <a:ext cx="2771775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Graph" r:id="rId15" imgW="3358896" imgH="3011424" progId="Origin50.Graph">
                  <p:embed/>
                </p:oleObj>
              </mc:Choice>
              <mc:Fallback>
                <p:oleObj name="Graph" r:id="rId15" imgW="3358896" imgH="3011424" progId="Origin50.Grap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196975"/>
                        <a:ext cx="2771775" cy="248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>
            <a:extLst>
              <a:ext uri="{FF2B5EF4-FFF2-40B4-BE49-F238E27FC236}">
                <a16:creationId xmlns:a16="http://schemas.microsoft.com/office/drawing/2014/main" id="{1F469220-CB81-4F44-B0C0-750DD60A1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068638"/>
          <a:ext cx="342265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Graph" r:id="rId17" imgW="3422294" imgH="3346704" progId="Origin50.Graph">
                  <p:embed/>
                </p:oleObj>
              </mc:Choice>
              <mc:Fallback>
                <p:oleObj name="Graph" r:id="rId17" imgW="3422294" imgH="3346704" progId="Origin50.Grap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68638"/>
                        <a:ext cx="3422650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Text Box 13">
            <a:extLst>
              <a:ext uri="{FF2B5EF4-FFF2-40B4-BE49-F238E27FC236}">
                <a16:creationId xmlns:a16="http://schemas.microsoft.com/office/drawing/2014/main" id="{995FFAF8-BDF5-4A1D-862F-234104B20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30019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31758" name="Object 14">
            <a:extLst>
              <a:ext uri="{FF2B5EF4-FFF2-40B4-BE49-F238E27FC236}">
                <a16:creationId xmlns:a16="http://schemas.microsoft.com/office/drawing/2014/main" id="{CB048C4C-F2DF-423A-9BB5-F4E5BA52DD5E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219700" y="3213100"/>
          <a:ext cx="182880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19" imgW="1790700" imgH="203200" progId="Equation.DSMT4">
                  <p:embed/>
                </p:oleObj>
              </mc:Choice>
              <mc:Fallback>
                <p:oleObj name="Equation" r:id="rId19" imgW="17907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213100"/>
                        <a:ext cx="1828800" cy="20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6">
            <a:extLst>
              <a:ext uri="{FF2B5EF4-FFF2-40B4-BE49-F238E27FC236}">
                <a16:creationId xmlns:a16="http://schemas.microsoft.com/office/drawing/2014/main" id="{1AD2E977-917F-4E5B-85CB-B931ACDF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极大</a:t>
            </a:r>
          </a:p>
        </p:txBody>
      </p:sp>
      <p:sp>
        <p:nvSpPr>
          <p:cNvPr id="31760" name="Text Box 17">
            <a:extLst>
              <a:ext uri="{FF2B5EF4-FFF2-40B4-BE49-F238E27FC236}">
                <a16:creationId xmlns:a16="http://schemas.microsoft.com/office/drawing/2014/main" id="{6EA41307-4A82-43FF-A2E1-883CD9BCB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25654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极小</a:t>
            </a:r>
          </a:p>
        </p:txBody>
      </p:sp>
      <p:sp>
        <p:nvSpPr>
          <p:cNvPr id="31761" name="Text Box 18">
            <a:extLst>
              <a:ext uri="{FF2B5EF4-FFF2-40B4-BE49-F238E27FC236}">
                <a16:creationId xmlns:a16="http://schemas.microsoft.com/office/drawing/2014/main" id="{3A2CD1BE-DBF9-49A5-925D-06E92FCD7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205038"/>
            <a:ext cx="1409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原先</a:t>
            </a:r>
            <a:r>
              <a:rPr lang="en-US" altLang="zh-CN" sz="1800"/>
              <a:t>j+1</a:t>
            </a:r>
            <a:r>
              <a:rPr lang="zh-CN" altLang="en-US" sz="1800"/>
              <a:t>现在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  <p:bldP spid="1239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0F614F4F-B78E-45A5-9565-80D02362A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/>
          <a:lstStyle/>
          <a:p>
            <a:pPr eaLnBrk="1" hangingPunct="1"/>
            <a:r>
              <a:rPr lang="zh-CN" altLang="en-US"/>
              <a:t>平行光射向光栅，被入射光覆盖的部分才能起到衍射的作用</a:t>
            </a:r>
          </a:p>
          <a:p>
            <a:pPr eaLnBrk="1" hangingPunct="1"/>
            <a:r>
              <a:rPr lang="zh-CN" altLang="en-US"/>
              <a:t>有效宽度指的是光栅上入射光斑的宽度</a:t>
            </a:r>
          </a:p>
        </p:txBody>
      </p:sp>
      <p:sp>
        <p:nvSpPr>
          <p:cNvPr id="32771" name="Line 22">
            <a:extLst>
              <a:ext uri="{FF2B5EF4-FFF2-40B4-BE49-F238E27FC236}">
                <a16:creationId xmlns:a16="http://schemas.microsoft.com/office/drawing/2014/main" id="{9B4BDDCE-E9B8-416B-BE9A-704D1F592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3" y="4652963"/>
            <a:ext cx="84978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01FC3312-6610-4498-BEA6-EF0BEC3FA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关于光栅的有效宽度</a:t>
            </a:r>
          </a:p>
        </p:txBody>
      </p:sp>
      <p:sp>
        <p:nvSpPr>
          <p:cNvPr id="32773" name="Line 7">
            <a:extLst>
              <a:ext uri="{FF2B5EF4-FFF2-40B4-BE49-F238E27FC236}">
                <a16:creationId xmlns:a16="http://schemas.microsoft.com/office/drawing/2014/main" id="{B0BD0C18-11BF-45DD-A71C-75C5CC302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9200" y="3205163"/>
            <a:ext cx="0" cy="28797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4" name="Rectangle 8">
            <a:extLst>
              <a:ext uri="{FF2B5EF4-FFF2-40B4-BE49-F238E27FC236}">
                <a16:creationId xmlns:a16="http://schemas.microsoft.com/office/drawing/2014/main" id="{49A3F596-93E0-458C-A184-3A86B86E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5655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5" name="Rectangle 9">
            <a:extLst>
              <a:ext uri="{FF2B5EF4-FFF2-40B4-BE49-F238E27FC236}">
                <a16:creationId xmlns:a16="http://schemas.microsoft.com/office/drawing/2014/main" id="{58397888-4543-4F27-A115-77A658BD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7814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6" name="Rectangle 11">
            <a:extLst>
              <a:ext uri="{FF2B5EF4-FFF2-40B4-BE49-F238E27FC236}">
                <a16:creationId xmlns:a16="http://schemas.microsoft.com/office/drawing/2014/main" id="{03B9F0E5-79D8-4751-AB1B-F11407CDF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9973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7" name="Rectangle 12">
            <a:extLst>
              <a:ext uri="{FF2B5EF4-FFF2-40B4-BE49-F238E27FC236}">
                <a16:creationId xmlns:a16="http://schemas.microsoft.com/office/drawing/2014/main" id="{4F21A3E2-5625-4320-BBD6-EC769E7B5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132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8" name="Rectangle 13">
            <a:extLst>
              <a:ext uri="{FF2B5EF4-FFF2-40B4-BE49-F238E27FC236}">
                <a16:creationId xmlns:a16="http://schemas.microsoft.com/office/drawing/2014/main" id="{07791FE3-69CA-4ECB-A2C0-0F3065556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4291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79" name="Rectangle 14">
            <a:extLst>
              <a:ext uri="{FF2B5EF4-FFF2-40B4-BE49-F238E27FC236}">
                <a16:creationId xmlns:a16="http://schemas.microsoft.com/office/drawing/2014/main" id="{386AFCB8-D471-4F1E-BAD5-1C00EAF09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6450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0" name="Rectangle 15">
            <a:extLst>
              <a:ext uri="{FF2B5EF4-FFF2-40B4-BE49-F238E27FC236}">
                <a16:creationId xmlns:a16="http://schemas.microsoft.com/office/drawing/2014/main" id="{9471AF56-B0C7-459E-997F-9B9F8AA32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8609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1" name="Rectangle 16">
            <a:extLst>
              <a:ext uri="{FF2B5EF4-FFF2-40B4-BE49-F238E27FC236}">
                <a16:creationId xmlns:a16="http://schemas.microsoft.com/office/drawing/2014/main" id="{41767CE1-7F86-47AA-8A94-C038B92DC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0768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2" name="Rectangle 18">
            <a:extLst>
              <a:ext uri="{FF2B5EF4-FFF2-40B4-BE49-F238E27FC236}">
                <a16:creationId xmlns:a16="http://schemas.microsoft.com/office/drawing/2014/main" id="{ED46034D-C3B1-4964-A2AF-C4F255270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2927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3" name="Rectangle 19">
            <a:extLst>
              <a:ext uri="{FF2B5EF4-FFF2-40B4-BE49-F238E27FC236}">
                <a16:creationId xmlns:a16="http://schemas.microsoft.com/office/drawing/2014/main" id="{07563CA4-6FC3-4100-A7D4-147A52647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5086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8612" name="Line 20">
            <a:extLst>
              <a:ext uri="{FF2B5EF4-FFF2-40B4-BE49-F238E27FC236}">
                <a16:creationId xmlns:a16="http://schemas.microsoft.com/office/drawing/2014/main" id="{E9444135-88E8-4024-AF53-F8ABCB4D3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213100"/>
            <a:ext cx="0" cy="29368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3" name="AutoShape 21">
            <a:extLst>
              <a:ext uri="{FF2B5EF4-FFF2-40B4-BE49-F238E27FC236}">
                <a16:creationId xmlns:a16="http://schemas.microsoft.com/office/drawing/2014/main" id="{CCA10566-0B04-4982-9F8D-17A16876AFF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05994" y="4531519"/>
            <a:ext cx="3603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8615" name="Oval 23">
            <a:extLst>
              <a:ext uri="{FF2B5EF4-FFF2-40B4-BE49-F238E27FC236}">
                <a16:creationId xmlns:a16="http://schemas.microsoft.com/office/drawing/2014/main" id="{D0E27DCD-A127-43C3-9194-6FE09CA9B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71775" y="3997325"/>
            <a:ext cx="142875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787" name="AutoShape 25">
            <a:extLst>
              <a:ext uri="{FF2B5EF4-FFF2-40B4-BE49-F238E27FC236}">
                <a16:creationId xmlns:a16="http://schemas.microsoft.com/office/drawing/2014/main" id="{4A88CC91-9D29-488A-9E45-C6642C679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4429125"/>
            <a:ext cx="431800" cy="431800"/>
          </a:xfrm>
          <a:prstGeom prst="sun">
            <a:avLst>
              <a:gd name="adj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8618" name="Oval 26">
            <a:extLst>
              <a:ext uri="{FF2B5EF4-FFF2-40B4-BE49-F238E27FC236}">
                <a16:creationId xmlns:a16="http://schemas.microsoft.com/office/drawing/2014/main" id="{628D26E8-60C2-4995-B6C1-A404402C984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5863" y="3997325"/>
            <a:ext cx="142875" cy="129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8620" name="Line 28">
            <a:extLst>
              <a:ext uri="{FF2B5EF4-FFF2-40B4-BE49-F238E27FC236}">
                <a16:creationId xmlns:a16="http://schemas.microsoft.com/office/drawing/2014/main" id="{8BA9FCBF-5FC5-481B-AA42-B72B5E7FA9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3" y="4070350"/>
            <a:ext cx="5048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1" name="Line 29">
            <a:extLst>
              <a:ext uri="{FF2B5EF4-FFF2-40B4-BE49-F238E27FC236}">
                <a16:creationId xmlns:a16="http://schemas.microsoft.com/office/drawing/2014/main" id="{DB2C6ABA-4D82-4B57-BCB2-619E46A02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3" y="4646613"/>
            <a:ext cx="50482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2" name="Line 30">
            <a:extLst>
              <a:ext uri="{FF2B5EF4-FFF2-40B4-BE49-F238E27FC236}">
                <a16:creationId xmlns:a16="http://schemas.microsoft.com/office/drawing/2014/main" id="{CEA84F40-B8B7-4249-A7EF-A4FD0B38FA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3" y="4357688"/>
            <a:ext cx="5048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3" name="Line 31">
            <a:extLst>
              <a:ext uri="{FF2B5EF4-FFF2-40B4-BE49-F238E27FC236}">
                <a16:creationId xmlns:a16="http://schemas.microsoft.com/office/drawing/2014/main" id="{97C4B275-F043-4B8C-A827-072B38497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3" y="4646613"/>
            <a:ext cx="50482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4" name="Line 32">
            <a:extLst>
              <a:ext uri="{FF2B5EF4-FFF2-40B4-BE49-F238E27FC236}">
                <a16:creationId xmlns:a16="http://schemas.microsoft.com/office/drawing/2014/main" id="{2668A23C-717F-48F7-B4AE-2D6662773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07670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5" name="Line 33">
            <a:extLst>
              <a:ext uri="{FF2B5EF4-FFF2-40B4-BE49-F238E27FC236}">
                <a16:creationId xmlns:a16="http://schemas.microsoft.com/office/drawing/2014/main" id="{AC0E18EE-6EAF-41D3-8230-14CF18E8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35768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5" name="Line 34">
            <a:extLst>
              <a:ext uri="{FF2B5EF4-FFF2-40B4-BE49-F238E27FC236}">
                <a16:creationId xmlns:a16="http://schemas.microsoft.com/office/drawing/2014/main" id="{782CEA92-FCE1-4812-AB81-5D0DE2323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645025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7" name="Line 35">
            <a:extLst>
              <a:ext uri="{FF2B5EF4-FFF2-40B4-BE49-F238E27FC236}">
                <a16:creationId xmlns:a16="http://schemas.microsoft.com/office/drawing/2014/main" id="{4C2170D0-F0A7-432D-89D2-A83152A28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93395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8" name="Line 36">
            <a:extLst>
              <a:ext uri="{FF2B5EF4-FFF2-40B4-BE49-F238E27FC236}">
                <a16:creationId xmlns:a16="http://schemas.microsoft.com/office/drawing/2014/main" id="{783CF1CB-60F4-4562-B94F-451D11EBA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5221288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98" name="Line 37">
            <a:extLst>
              <a:ext uri="{FF2B5EF4-FFF2-40B4-BE49-F238E27FC236}">
                <a16:creationId xmlns:a16="http://schemas.microsoft.com/office/drawing/2014/main" id="{20101CE3-2345-4B31-AB06-9E1D760D3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3" y="4652963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30" name="Line 38">
            <a:extLst>
              <a:ext uri="{FF2B5EF4-FFF2-40B4-BE49-F238E27FC236}">
                <a16:creationId xmlns:a16="http://schemas.microsoft.com/office/drawing/2014/main" id="{E1F059F6-09BA-4CEA-A2F7-84B4C1A5C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070350"/>
            <a:ext cx="8636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31" name="Line 39">
            <a:extLst>
              <a:ext uri="{FF2B5EF4-FFF2-40B4-BE49-F238E27FC236}">
                <a16:creationId xmlns:a16="http://schemas.microsoft.com/office/drawing/2014/main" id="{26141472-0128-428D-948B-2E47DC4CE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357688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32" name="Line 40">
            <a:extLst>
              <a:ext uri="{FF2B5EF4-FFF2-40B4-BE49-F238E27FC236}">
                <a16:creationId xmlns:a16="http://schemas.microsoft.com/office/drawing/2014/main" id="{5B2DEF46-2C7B-4CD3-B16B-3C351B380A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4645025"/>
            <a:ext cx="8636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33" name="Line 41">
            <a:extLst>
              <a:ext uri="{FF2B5EF4-FFF2-40B4-BE49-F238E27FC236}">
                <a16:creationId xmlns:a16="http://schemas.microsoft.com/office/drawing/2014/main" id="{E567664C-6BDC-4BB0-8AB9-844F551A79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4645025"/>
            <a:ext cx="8636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34" name="Line 42">
            <a:extLst>
              <a:ext uri="{FF2B5EF4-FFF2-40B4-BE49-F238E27FC236}">
                <a16:creationId xmlns:a16="http://schemas.microsoft.com/office/drawing/2014/main" id="{05D7EFC8-8F38-46D4-ACB3-C0CE44896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40767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35" name="Line 43">
            <a:extLst>
              <a:ext uri="{FF2B5EF4-FFF2-40B4-BE49-F238E27FC236}">
                <a16:creationId xmlns:a16="http://schemas.microsoft.com/office/drawing/2014/main" id="{EEA0BD05-AF93-4220-9577-EC9938ECC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43576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36" name="Line 44">
            <a:extLst>
              <a:ext uri="{FF2B5EF4-FFF2-40B4-BE49-F238E27FC236}">
                <a16:creationId xmlns:a16="http://schemas.microsoft.com/office/drawing/2014/main" id="{EEEF4A24-9D8A-4056-876F-C82BF3F3C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46450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37" name="Line 45">
            <a:extLst>
              <a:ext uri="{FF2B5EF4-FFF2-40B4-BE49-F238E27FC236}">
                <a16:creationId xmlns:a16="http://schemas.microsoft.com/office/drawing/2014/main" id="{E089DFEB-6161-4FD8-A597-B6A500507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493395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38" name="Line 46">
            <a:extLst>
              <a:ext uri="{FF2B5EF4-FFF2-40B4-BE49-F238E27FC236}">
                <a16:creationId xmlns:a16="http://schemas.microsoft.com/office/drawing/2014/main" id="{87C577B6-6B9B-431F-B402-2D469CC18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52212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08" name="Text Box 47">
            <a:extLst>
              <a:ext uri="{FF2B5EF4-FFF2-40B4-BE49-F238E27FC236}">
                <a16:creationId xmlns:a16="http://schemas.microsoft.com/office/drawing/2014/main" id="{17470965-6F9E-47C5-86FD-43550376B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053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光源</a:t>
            </a:r>
          </a:p>
        </p:txBody>
      </p:sp>
      <p:sp>
        <p:nvSpPr>
          <p:cNvPr id="238640" name="Text Box 48">
            <a:extLst>
              <a:ext uri="{FF2B5EF4-FFF2-40B4-BE49-F238E27FC236}">
                <a16:creationId xmlns:a16="http://schemas.microsoft.com/office/drawing/2014/main" id="{D58854EB-8B15-4FFA-B5F1-B8E6C9B4E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5510213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汇聚透镜组</a:t>
            </a:r>
          </a:p>
        </p:txBody>
      </p:sp>
      <p:sp>
        <p:nvSpPr>
          <p:cNvPr id="238641" name="Text Box 49">
            <a:extLst>
              <a:ext uri="{FF2B5EF4-FFF2-40B4-BE49-F238E27FC236}">
                <a16:creationId xmlns:a16="http://schemas.microsoft.com/office/drawing/2014/main" id="{FFB9CF3F-0820-4DEF-B748-FE4ABFB48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1579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入射光阑</a:t>
            </a:r>
          </a:p>
        </p:txBody>
      </p:sp>
      <p:sp>
        <p:nvSpPr>
          <p:cNvPr id="238642" name="Text Box 50">
            <a:extLst>
              <a:ext uri="{FF2B5EF4-FFF2-40B4-BE49-F238E27FC236}">
                <a16:creationId xmlns:a16="http://schemas.microsoft.com/office/drawing/2014/main" id="{983F4132-EE7B-43BA-A5CC-3C9EA130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988" y="3421063"/>
            <a:ext cx="458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入射狭缝</a:t>
            </a:r>
          </a:p>
        </p:txBody>
      </p:sp>
      <p:sp>
        <p:nvSpPr>
          <p:cNvPr id="238643" name="Oval 51">
            <a:extLst>
              <a:ext uri="{FF2B5EF4-FFF2-40B4-BE49-F238E27FC236}">
                <a16:creationId xmlns:a16="http://schemas.microsoft.com/office/drawing/2014/main" id="{80E53FBE-BFB4-4E44-BC75-406EA3400B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0" y="3349625"/>
            <a:ext cx="142875" cy="2590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8644" name="Line 52">
            <a:extLst>
              <a:ext uri="{FF2B5EF4-FFF2-40B4-BE49-F238E27FC236}">
                <a16:creationId xmlns:a16="http://schemas.microsoft.com/office/drawing/2014/main" id="{AE4DFE11-D622-4B25-A90D-20B81E6723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6813" y="3494088"/>
            <a:ext cx="93662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45" name="Line 53">
            <a:extLst>
              <a:ext uri="{FF2B5EF4-FFF2-40B4-BE49-F238E27FC236}">
                <a16:creationId xmlns:a16="http://schemas.microsoft.com/office/drawing/2014/main" id="{92737083-1B6A-451D-B650-ED568F8B0F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6813" y="4213225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46" name="Line 54">
            <a:extLst>
              <a:ext uri="{FF2B5EF4-FFF2-40B4-BE49-F238E27FC236}">
                <a16:creationId xmlns:a16="http://schemas.microsoft.com/office/drawing/2014/main" id="{C5939E39-9C41-45CB-AF39-83A8B3342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4652963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47" name="Line 55">
            <a:extLst>
              <a:ext uri="{FF2B5EF4-FFF2-40B4-BE49-F238E27FC236}">
                <a16:creationId xmlns:a16="http://schemas.microsoft.com/office/drawing/2014/main" id="{A0A1A2BD-6DCF-4FDA-A54B-18FD1250B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4646613"/>
            <a:ext cx="936625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48" name="Line 56">
            <a:extLst>
              <a:ext uri="{FF2B5EF4-FFF2-40B4-BE49-F238E27FC236}">
                <a16:creationId xmlns:a16="http://schemas.microsoft.com/office/drawing/2014/main" id="{87A5049F-C3F7-4D5D-9FB5-9367F2F52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813" y="4646613"/>
            <a:ext cx="9366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49" name="Line 57">
            <a:extLst>
              <a:ext uri="{FF2B5EF4-FFF2-40B4-BE49-F238E27FC236}">
                <a16:creationId xmlns:a16="http://schemas.microsoft.com/office/drawing/2014/main" id="{CB6E4C37-5166-42A1-9778-EBF690244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1850" y="350043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50" name="Line 58">
            <a:extLst>
              <a:ext uri="{FF2B5EF4-FFF2-40B4-BE49-F238E27FC236}">
                <a16:creationId xmlns:a16="http://schemas.microsoft.com/office/drawing/2014/main" id="{FBC11291-026C-4835-8F29-12991E3B9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4221163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51" name="Line 59">
            <a:extLst>
              <a:ext uri="{FF2B5EF4-FFF2-40B4-BE49-F238E27FC236}">
                <a16:creationId xmlns:a16="http://schemas.microsoft.com/office/drawing/2014/main" id="{A561EBE8-9536-471E-9E0E-32AAF7DAE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5084763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52" name="Line 60">
            <a:extLst>
              <a:ext uri="{FF2B5EF4-FFF2-40B4-BE49-F238E27FC236}">
                <a16:creationId xmlns:a16="http://schemas.microsoft.com/office/drawing/2014/main" id="{49699399-607A-4854-8B6F-312C8D2F0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5805488"/>
            <a:ext cx="1657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822" name="Text Box 61">
            <a:extLst>
              <a:ext uri="{FF2B5EF4-FFF2-40B4-BE49-F238E27FC236}">
                <a16:creationId xmlns:a16="http://schemas.microsoft.com/office/drawing/2014/main" id="{288654ED-4D01-415A-9CBE-CFB40C687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213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光栅</a:t>
            </a:r>
          </a:p>
        </p:txBody>
      </p:sp>
      <p:sp>
        <p:nvSpPr>
          <p:cNvPr id="238654" name="Text Box 62">
            <a:extLst>
              <a:ext uri="{FF2B5EF4-FFF2-40B4-BE49-F238E27FC236}">
                <a16:creationId xmlns:a16="http://schemas.microsoft.com/office/drawing/2014/main" id="{9F21CE93-03C2-455A-9971-39EA682A9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95471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前置透镜</a:t>
            </a:r>
          </a:p>
        </p:txBody>
      </p:sp>
      <p:sp>
        <p:nvSpPr>
          <p:cNvPr id="238655" name="Oval 63">
            <a:extLst>
              <a:ext uri="{FF2B5EF4-FFF2-40B4-BE49-F238E27FC236}">
                <a16:creationId xmlns:a16="http://schemas.microsoft.com/office/drawing/2014/main" id="{7D9FCBCF-6437-4E77-87E7-3BC39679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3140075"/>
            <a:ext cx="288925" cy="3025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8656" name="Line 64">
            <a:extLst>
              <a:ext uri="{FF2B5EF4-FFF2-40B4-BE49-F238E27FC236}">
                <a16:creationId xmlns:a16="http://schemas.microsoft.com/office/drawing/2014/main" id="{71952DE9-8843-4E0E-B2A3-D2CA982A5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0138" y="2781300"/>
            <a:ext cx="28575" cy="38131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57" name="AutoShape 65">
            <a:extLst>
              <a:ext uri="{FF2B5EF4-FFF2-40B4-BE49-F238E27FC236}">
                <a16:creationId xmlns:a16="http://schemas.microsoft.com/office/drawing/2014/main" id="{3DE6D003-1B5A-499F-BF5D-0AF68A1D0DA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532019" y="4077494"/>
            <a:ext cx="360362" cy="2159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8658" name="Text Box 66">
            <a:extLst>
              <a:ext uri="{FF2B5EF4-FFF2-40B4-BE49-F238E27FC236}">
                <a16:creationId xmlns:a16="http://schemas.microsoft.com/office/drawing/2014/main" id="{0D47C179-D845-47CB-B872-3D902E0D3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601503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出射光阑</a:t>
            </a:r>
          </a:p>
        </p:txBody>
      </p:sp>
      <p:sp>
        <p:nvSpPr>
          <p:cNvPr id="238659" name="Text Box 67">
            <a:extLst>
              <a:ext uri="{FF2B5EF4-FFF2-40B4-BE49-F238E27FC236}">
                <a16:creationId xmlns:a16="http://schemas.microsoft.com/office/drawing/2014/main" id="{F6CF61F3-B583-41B3-8F48-B0DAD9ECD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1725" y="3646488"/>
            <a:ext cx="4587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出射狭缝</a:t>
            </a:r>
          </a:p>
        </p:txBody>
      </p:sp>
      <p:sp>
        <p:nvSpPr>
          <p:cNvPr id="32829" name="Rectangle 69">
            <a:extLst>
              <a:ext uri="{FF2B5EF4-FFF2-40B4-BE49-F238E27FC236}">
                <a16:creationId xmlns:a16="http://schemas.microsoft.com/office/drawing/2014/main" id="{59C604F1-3524-4A22-A529-CCF1720F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357563"/>
            <a:ext cx="144462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830" name="Rectangle 70">
            <a:extLst>
              <a:ext uri="{FF2B5EF4-FFF2-40B4-BE49-F238E27FC236}">
                <a16:creationId xmlns:a16="http://schemas.microsoft.com/office/drawing/2014/main" id="{81A87C9F-97FD-482A-907D-C67429AE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724525"/>
            <a:ext cx="144462" cy="144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831" name="Rectangle 71">
            <a:extLst>
              <a:ext uri="{FF2B5EF4-FFF2-40B4-BE49-F238E27FC236}">
                <a16:creationId xmlns:a16="http://schemas.microsoft.com/office/drawing/2014/main" id="{AF0D4951-269A-459A-A19E-275B3FE3B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948363"/>
            <a:ext cx="144462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2832" name="Rectangle 72">
            <a:extLst>
              <a:ext uri="{FF2B5EF4-FFF2-40B4-BE49-F238E27FC236}">
                <a16:creationId xmlns:a16="http://schemas.microsoft.com/office/drawing/2014/main" id="{61E3E071-9470-46DE-991D-06608776D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3141663"/>
            <a:ext cx="144462" cy="144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8666" name="Line 74">
            <a:extLst>
              <a:ext uri="{FF2B5EF4-FFF2-40B4-BE49-F238E27FC236}">
                <a16:creationId xmlns:a16="http://schemas.microsoft.com/office/drawing/2014/main" id="{19D8F64F-F11B-49A4-A837-9D19271850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4365625"/>
            <a:ext cx="863600" cy="2873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67" name="Line 75">
            <a:extLst>
              <a:ext uri="{FF2B5EF4-FFF2-40B4-BE49-F238E27FC236}">
                <a16:creationId xmlns:a16="http://schemas.microsoft.com/office/drawing/2014/main" id="{C0B917F3-2831-4088-B299-01D43FC21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4797425"/>
            <a:ext cx="863600" cy="2873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68" name="Line 76">
            <a:extLst>
              <a:ext uri="{FF2B5EF4-FFF2-40B4-BE49-F238E27FC236}">
                <a16:creationId xmlns:a16="http://schemas.microsoft.com/office/drawing/2014/main" id="{D67230D2-3DCF-499C-85A6-23D8694E6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933825"/>
            <a:ext cx="863600" cy="287338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69" name="Line 77">
            <a:extLst>
              <a:ext uri="{FF2B5EF4-FFF2-40B4-BE49-F238E27FC236}">
                <a16:creationId xmlns:a16="http://schemas.microsoft.com/office/drawing/2014/main" id="{BB44F550-FBBF-42D8-81F8-9491496AF0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429000"/>
            <a:ext cx="863600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0" name="Line 78">
            <a:extLst>
              <a:ext uri="{FF2B5EF4-FFF2-40B4-BE49-F238E27FC236}">
                <a16:creationId xmlns:a16="http://schemas.microsoft.com/office/drawing/2014/main" id="{0F8809CD-DD39-4EDA-940A-162AAAD27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3860800"/>
            <a:ext cx="863600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1" name="Line 79">
            <a:extLst>
              <a:ext uri="{FF2B5EF4-FFF2-40B4-BE49-F238E27FC236}">
                <a16:creationId xmlns:a16="http://schemas.microsoft.com/office/drawing/2014/main" id="{67DCBBEA-35B7-4B8E-B2DA-4A3F5944A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4292600"/>
            <a:ext cx="863600" cy="7921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2" name="Line 80">
            <a:extLst>
              <a:ext uri="{FF2B5EF4-FFF2-40B4-BE49-F238E27FC236}">
                <a16:creationId xmlns:a16="http://schemas.microsoft.com/office/drawing/2014/main" id="{33EAC617-F97D-477F-BE16-CFA2874F3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4388" y="3213100"/>
            <a:ext cx="1511300" cy="1439863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3" name="Line 81">
            <a:extLst>
              <a:ext uri="{FF2B5EF4-FFF2-40B4-BE49-F238E27FC236}">
                <a16:creationId xmlns:a16="http://schemas.microsoft.com/office/drawing/2014/main" id="{36A5CC95-9149-47CC-A4A2-8E729B5FE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4388" y="4149725"/>
            <a:ext cx="1511300" cy="503238"/>
          </a:xfrm>
          <a:prstGeom prst="line">
            <a:avLst/>
          </a:prstGeom>
          <a:noFill/>
          <a:ln w="9525">
            <a:solidFill>
              <a:srgbClr val="3333CC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4" name="Line 82">
            <a:extLst>
              <a:ext uri="{FF2B5EF4-FFF2-40B4-BE49-F238E27FC236}">
                <a16:creationId xmlns:a16="http://schemas.microsoft.com/office/drawing/2014/main" id="{77ED41BE-E925-4254-8EED-113B4512C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4388" y="3213100"/>
            <a:ext cx="151130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5" name="Line 83">
            <a:extLst>
              <a:ext uri="{FF2B5EF4-FFF2-40B4-BE49-F238E27FC236}">
                <a16:creationId xmlns:a16="http://schemas.microsoft.com/office/drawing/2014/main" id="{F2AD1309-D923-4299-BA69-37B68DE667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4388" y="3213100"/>
            <a:ext cx="1511300" cy="647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6" name="Line 84">
            <a:extLst>
              <a:ext uri="{FF2B5EF4-FFF2-40B4-BE49-F238E27FC236}">
                <a16:creationId xmlns:a16="http://schemas.microsoft.com/office/drawing/2014/main" id="{24D9553E-3D2D-4A4D-A2A9-67299EDC7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4388" y="3213100"/>
            <a:ext cx="1511300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7" name="Line 85">
            <a:extLst>
              <a:ext uri="{FF2B5EF4-FFF2-40B4-BE49-F238E27FC236}">
                <a16:creationId xmlns:a16="http://schemas.microsoft.com/office/drawing/2014/main" id="{75881565-CDB3-40ED-AFB6-E67D2008D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4388" y="4149725"/>
            <a:ext cx="1511300" cy="6477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8" name="Line 86">
            <a:extLst>
              <a:ext uri="{FF2B5EF4-FFF2-40B4-BE49-F238E27FC236}">
                <a16:creationId xmlns:a16="http://schemas.microsoft.com/office/drawing/2014/main" id="{1F3ECBFB-2724-4B7C-AF80-A04525CEA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4388" y="4149725"/>
            <a:ext cx="1511300" cy="2159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79" name="Line 87">
            <a:extLst>
              <a:ext uri="{FF2B5EF4-FFF2-40B4-BE49-F238E27FC236}">
                <a16:creationId xmlns:a16="http://schemas.microsoft.com/office/drawing/2014/main" id="{82B51EB2-1743-4937-87BE-E22070BC8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3933825"/>
            <a:ext cx="1511300" cy="2159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80" name="Line 88">
            <a:extLst>
              <a:ext uri="{FF2B5EF4-FFF2-40B4-BE49-F238E27FC236}">
                <a16:creationId xmlns:a16="http://schemas.microsoft.com/office/drawing/2014/main" id="{04E11968-12B3-4E26-979B-35F5FFBAF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004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81" name="Text Box 89">
            <a:extLst>
              <a:ext uri="{FF2B5EF4-FFF2-40B4-BE49-F238E27FC236}">
                <a16:creationId xmlns:a16="http://schemas.microsoft.com/office/drawing/2014/main" id="{5668F0B9-91F3-4F86-84B9-E881BC11E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783013"/>
            <a:ext cx="311150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38682" name="Text Box 90">
            <a:extLst>
              <a:ext uri="{FF2B5EF4-FFF2-40B4-BE49-F238E27FC236}">
                <a16:creationId xmlns:a16="http://schemas.microsoft.com/office/drawing/2014/main" id="{2037ED50-01EA-4C21-9623-3950BA9D1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609917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衍射透镜</a:t>
            </a:r>
          </a:p>
        </p:txBody>
      </p:sp>
      <p:sp>
        <p:nvSpPr>
          <p:cNvPr id="238683" name="AutoShape 91">
            <a:extLst>
              <a:ext uri="{FF2B5EF4-FFF2-40B4-BE49-F238E27FC236}">
                <a16:creationId xmlns:a16="http://schemas.microsoft.com/office/drawing/2014/main" id="{F845701C-5616-4717-9C82-BA42F7C58A0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54257" y="3148806"/>
            <a:ext cx="215900" cy="14446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13" grpId="0" animBg="1"/>
      <p:bldP spid="238615" grpId="0" animBg="1"/>
      <p:bldP spid="238618" grpId="0" animBg="1"/>
      <p:bldP spid="238640" grpId="0"/>
      <p:bldP spid="238641" grpId="0"/>
      <p:bldP spid="238642" grpId="0"/>
      <p:bldP spid="238643" grpId="0" animBg="1"/>
      <p:bldP spid="238654" grpId="0"/>
      <p:bldP spid="238655" grpId="0" animBg="1"/>
      <p:bldP spid="238657" grpId="0" animBg="1"/>
      <p:bldP spid="238657" grpId="1" animBg="1"/>
      <p:bldP spid="238658" grpId="0"/>
      <p:bldP spid="238659" grpId="0"/>
      <p:bldP spid="238681" grpId="0" animBg="1"/>
      <p:bldP spid="238682" grpId="0"/>
      <p:bldP spid="2386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B2CEA71F-36FB-48E6-B733-D4501ECE2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6250"/>
            <a:ext cx="7772400" cy="1879600"/>
          </a:xfrm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．光栅的色分辨本领</a:t>
            </a:r>
          </a:p>
          <a:p>
            <a:pPr eaLnBrk="1" hangingPunct="1"/>
            <a:r>
              <a:rPr lang="zh-CN" altLang="en-US"/>
              <a:t>波长相差</a:t>
            </a:r>
            <a:r>
              <a:rPr lang="en-US" altLang="zh-CN"/>
              <a:t>δ</a:t>
            </a:r>
            <a:r>
              <a:rPr lang="en-US" altLang="zh-CN" i="1"/>
              <a:t>λ</a:t>
            </a:r>
            <a:r>
              <a:rPr lang="zh-CN" altLang="en-US"/>
              <a:t>的同一级光谱在空间分开的角距离</a:t>
            </a:r>
            <a:r>
              <a:rPr lang="en-US" altLang="zh-CN"/>
              <a:t>δ</a:t>
            </a:r>
            <a:r>
              <a:rPr lang="en-US" altLang="zh-CN" i="1"/>
              <a:t>θ</a:t>
            </a:r>
          </a:p>
        </p:txBody>
      </p:sp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0E5082A3-199C-4242-A877-6BD9D3FBD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2146300"/>
          <a:ext cx="18224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3" imgW="761669" imgH="203112" progId="Equation.3">
                  <p:embed/>
                </p:oleObj>
              </mc:Choice>
              <mc:Fallback>
                <p:oleObj name="公式" r:id="rId3" imgW="76166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146300"/>
                        <a:ext cx="18224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38F832D3-0E1C-445B-A2B9-FF5E0286A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2139950"/>
          <a:ext cx="24304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公式" r:id="rId5" imgW="1016000" imgH="203200" progId="Equation.3">
                  <p:embed/>
                </p:oleObj>
              </mc:Choice>
              <mc:Fallback>
                <p:oleObj name="公式" r:id="rId5" imgW="1016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139950"/>
                        <a:ext cx="24304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>
            <a:extLst>
              <a:ext uri="{FF2B5EF4-FFF2-40B4-BE49-F238E27FC236}">
                <a16:creationId xmlns:a16="http://schemas.microsoft.com/office/drawing/2014/main" id="{2863807A-414B-48D4-8A91-C6845C0FF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7913" y="1911350"/>
          <a:ext cx="2159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公式" r:id="rId7" imgW="901309" imgH="393529" progId="Equation.3">
                  <p:embed/>
                </p:oleObj>
              </mc:Choice>
              <mc:Fallback>
                <p:oleObj name="公式" r:id="rId7" imgW="901309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1911350"/>
                        <a:ext cx="21590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>
            <a:extLst>
              <a:ext uri="{FF2B5EF4-FFF2-40B4-BE49-F238E27FC236}">
                <a16:creationId xmlns:a16="http://schemas.microsoft.com/office/drawing/2014/main" id="{3FD47930-96F9-4719-BAAA-AF056EE1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852738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由</a:t>
            </a:r>
            <a:r>
              <a:rPr kumimoji="1" lang="en-US" altLang="zh-CN" sz="2800">
                <a:latin typeface="Times New Roman" panose="02020603050405020304" pitchFamily="18" charset="0"/>
              </a:rPr>
              <a:t>Rayleigh</a:t>
            </a:r>
            <a:r>
              <a:rPr kumimoji="1" lang="zh-CN" altLang="en-US" sz="2800">
                <a:latin typeface="Times New Roman" panose="02020603050405020304" pitchFamily="18" charset="0"/>
              </a:rPr>
              <a:t>判据， </a:t>
            </a:r>
            <a:r>
              <a:rPr kumimoji="1" lang="en-US" altLang="zh-CN" sz="2800">
                <a:latin typeface="Times New Roman" panose="02020603050405020304" pitchFamily="18" charset="0"/>
              </a:rPr>
              <a:t>δθ=Δθ</a:t>
            </a:r>
            <a:r>
              <a:rPr kumimoji="1" lang="zh-CN" altLang="en-US" sz="2800">
                <a:latin typeface="Times New Roman" panose="02020603050405020304" pitchFamily="18" charset="0"/>
              </a:rPr>
              <a:t>为可以分辨的极限。</a:t>
            </a:r>
          </a:p>
        </p:txBody>
      </p:sp>
      <p:graphicFrame>
        <p:nvGraphicFramePr>
          <p:cNvPr id="124936" name="Object 8">
            <a:extLst>
              <a:ext uri="{FF2B5EF4-FFF2-40B4-BE49-F238E27FC236}">
                <a16:creationId xmlns:a16="http://schemas.microsoft.com/office/drawing/2014/main" id="{4CF754CD-0E87-427C-8676-991B9034B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376613"/>
          <a:ext cx="22177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公式" r:id="rId9" imgW="952087" imgH="393529" progId="Equation.3">
                  <p:embed/>
                </p:oleObj>
              </mc:Choice>
              <mc:Fallback>
                <p:oleObj name="公式" r:id="rId9" imgW="952087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376613"/>
                        <a:ext cx="2217737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7" name="Object 9">
            <a:extLst>
              <a:ext uri="{FF2B5EF4-FFF2-40B4-BE49-F238E27FC236}">
                <a16:creationId xmlns:a16="http://schemas.microsoft.com/office/drawing/2014/main" id="{38904AED-F505-46D0-AB2B-E9B39B760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575" y="3373438"/>
          <a:ext cx="2462213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公式" r:id="rId11" imgW="1028254" imgH="393529" progId="Equation.3">
                  <p:embed/>
                </p:oleObj>
              </mc:Choice>
              <mc:Fallback>
                <p:oleObj name="公式" r:id="rId11" imgW="1028254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3373438"/>
                        <a:ext cx="2462213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8" name="Object 10">
            <a:extLst>
              <a:ext uri="{FF2B5EF4-FFF2-40B4-BE49-F238E27FC236}">
                <a16:creationId xmlns:a16="http://schemas.microsoft.com/office/drawing/2014/main" id="{DFF57937-428C-4576-BD91-E4A9BC729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365625"/>
          <a:ext cx="14398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2" name="公式" r:id="rId13" imgW="571252" imgH="418918" progId="Equation.3">
                  <p:embed/>
                </p:oleObj>
              </mc:Choice>
              <mc:Fallback>
                <p:oleObj name="公式" r:id="rId13" imgW="571252" imgH="4189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143986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>
            <a:extLst>
              <a:ext uri="{FF2B5EF4-FFF2-40B4-BE49-F238E27FC236}">
                <a16:creationId xmlns:a16="http://schemas.microsoft.com/office/drawing/2014/main" id="{B0B29CA8-83A2-47B9-99FD-129F98588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2113" y="4394200"/>
          <a:ext cx="19796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公式" r:id="rId15" imgW="850531" imgH="393529" progId="Equation.3">
                  <p:embed/>
                </p:oleObj>
              </mc:Choice>
              <mc:Fallback>
                <p:oleObj name="公式" r:id="rId15" imgW="850531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394200"/>
                        <a:ext cx="19796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0" name="Text Box 12">
            <a:extLst>
              <a:ext uri="{FF2B5EF4-FFF2-40B4-BE49-F238E27FC236}">
                <a16:creationId xmlns:a16="http://schemas.microsoft.com/office/drawing/2014/main" id="{2FD05E59-A2B3-4387-B745-3026BA801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373688"/>
            <a:ext cx="2303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色分辨本领</a:t>
            </a:r>
          </a:p>
        </p:txBody>
      </p:sp>
      <p:sp>
        <p:nvSpPr>
          <p:cNvPr id="124943" name="Text Box 15">
            <a:extLst>
              <a:ext uri="{FF2B5EF4-FFF2-40B4-BE49-F238E27FC236}">
                <a16:creationId xmlns:a16="http://schemas.microsoft.com/office/drawing/2014/main" id="{E17E874E-BF02-4BA5-9506-9D7C9F32C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7368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可分辨的最小波长间隔</a:t>
            </a:r>
          </a:p>
        </p:txBody>
      </p:sp>
      <p:sp>
        <p:nvSpPr>
          <p:cNvPr id="33805" name="Text Box 16">
            <a:extLst>
              <a:ext uri="{FF2B5EF4-FFF2-40B4-BE49-F238E27FC236}">
                <a16:creationId xmlns:a16="http://schemas.microsoft.com/office/drawing/2014/main" id="{05B8B991-42A2-41CD-9C8E-35A880B1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3578225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3300"/>
                </a:solidFill>
              </a:rPr>
              <a:t>半角宽</a:t>
            </a:r>
          </a:p>
        </p:txBody>
      </p:sp>
      <p:sp>
        <p:nvSpPr>
          <p:cNvPr id="33806" name="Text Box 17">
            <a:extLst>
              <a:ext uri="{FF2B5EF4-FFF2-40B4-BE49-F238E27FC236}">
                <a16:creationId xmlns:a16="http://schemas.microsoft.com/office/drawing/2014/main" id="{4D72B00B-3FDC-4C4B-9F1F-A74F79EA2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588" y="35782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3300"/>
                </a:solidFill>
              </a:rPr>
              <a:t>波长分开角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/>
      <p:bldP spid="124940" grpId="0"/>
      <p:bldP spid="1249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8">
            <a:extLst>
              <a:ext uri="{FF2B5EF4-FFF2-40B4-BE49-F238E27FC236}">
                <a16:creationId xmlns:a16="http://schemas.microsoft.com/office/drawing/2014/main" id="{D24C9FD5-048F-4D2D-83F9-FA2525F5B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981075"/>
          <a:ext cx="4643438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Graph" r:id="rId3" imgW="3457651" imgH="3434486" progId="Origin50.Graph">
                  <p:embed/>
                </p:oleObj>
              </mc:Choice>
              <mc:Fallback>
                <p:oleObj name="Graph" r:id="rId3" imgW="3457651" imgH="3434486" progId="Origin50.Grap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81075"/>
                        <a:ext cx="4643438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9">
            <a:extLst>
              <a:ext uri="{FF2B5EF4-FFF2-40B4-BE49-F238E27FC236}">
                <a16:creationId xmlns:a16="http://schemas.microsoft.com/office/drawing/2014/main" id="{2A983176-4E61-45F0-B092-56898451B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012825"/>
          <a:ext cx="4608512" cy="457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Graph" r:id="rId5" imgW="3457651" imgH="3434486" progId="Origin50.Graph">
                  <p:embed/>
                </p:oleObj>
              </mc:Choice>
              <mc:Fallback>
                <p:oleObj name="Graph" r:id="rId5" imgW="3457651" imgH="3434486" progId="Origin50.Grap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012825"/>
                        <a:ext cx="4608512" cy="457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10">
            <a:extLst>
              <a:ext uri="{FF2B5EF4-FFF2-40B4-BE49-F238E27FC236}">
                <a16:creationId xmlns:a16="http://schemas.microsoft.com/office/drawing/2014/main" id="{B3ED163B-9855-41B2-B7BA-27976659D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光栅的分辨本领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1608DD9-9600-47B0-B6FE-62902831D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6.2.2 </a:t>
            </a:r>
            <a:r>
              <a:rPr lang="zh-CN" altLang="en-US"/>
              <a:t>光栅光谱和色散问题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C4413DF-930E-4616-BD34-0D097AD0A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1087437"/>
          </a:xfrm>
        </p:spPr>
        <p:txBody>
          <a:bodyPr/>
          <a:lstStyle/>
          <a:p>
            <a:pPr eaLnBrk="1" hangingPunct="1"/>
            <a:r>
              <a:rPr lang="en-US" altLang="zh-CN" sz="2400"/>
              <a:t>1</a:t>
            </a:r>
            <a:r>
              <a:rPr lang="zh-CN" altLang="en-US" sz="2400"/>
              <a:t>、                   不同波长的光在空间分开称为色散，光栅具有色散能力。</a:t>
            </a: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6AA769CA-DE84-48E4-8C5B-B96CC255D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9438" y="1589088"/>
          <a:ext cx="12827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公式" r:id="rId3" imgW="583947" imgH="203112" progId="Equation.3">
                  <p:embed/>
                </p:oleObj>
              </mc:Choice>
              <mc:Fallback>
                <p:oleObj name="公式" r:id="rId3" imgW="58394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1589088"/>
                        <a:ext cx="12827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>
            <a:extLst>
              <a:ext uri="{FF2B5EF4-FFF2-40B4-BE49-F238E27FC236}">
                <a16:creationId xmlns:a16="http://schemas.microsoft.com/office/drawing/2014/main" id="{8764A954-2679-4D2F-900C-C67306BD15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2447925"/>
          <a:ext cx="1182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5" imgW="494870" imgH="177646" progId="Equation.DSMT4">
                  <p:embed/>
                </p:oleObj>
              </mc:Choice>
              <mc:Fallback>
                <p:oleObj name="Equation" r:id="rId5" imgW="494870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2447925"/>
                        <a:ext cx="11826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4" name="Text Box 8">
            <a:extLst>
              <a:ext uri="{FF2B5EF4-FFF2-40B4-BE49-F238E27FC236}">
                <a16:creationId xmlns:a16="http://schemas.microsoft.com/office/drawing/2014/main" id="{578FA0CC-9273-4C3C-8324-F5F9E960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420938"/>
            <a:ext cx="439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角色散率，光栅的分光能力。 </a:t>
            </a:r>
          </a:p>
        </p:txBody>
      </p:sp>
      <p:sp>
        <p:nvSpPr>
          <p:cNvPr id="126985" name="Text Box 9">
            <a:extLst>
              <a:ext uri="{FF2B5EF4-FFF2-40B4-BE49-F238E27FC236}">
                <a16:creationId xmlns:a16="http://schemas.microsoft.com/office/drawing/2014/main" id="{6FD35735-64C4-421A-8D12-730734529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924175"/>
            <a:ext cx="748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定义为：两条纯数学的光谱线在空间分开的角距离。 </a:t>
            </a:r>
          </a:p>
        </p:txBody>
      </p:sp>
      <p:graphicFrame>
        <p:nvGraphicFramePr>
          <p:cNvPr id="126986" name="Object 10">
            <a:extLst>
              <a:ext uri="{FF2B5EF4-FFF2-40B4-BE49-F238E27FC236}">
                <a16:creationId xmlns:a16="http://schemas.microsoft.com/office/drawing/2014/main" id="{1E007DF0-0EA2-441C-A76A-6B2B20C9A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47925" y="3454400"/>
          <a:ext cx="2771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quation" r:id="rId7" imgW="1244600" imgH="203200" progId="Equation.DSMT4">
                  <p:embed/>
                </p:oleObj>
              </mc:Choice>
              <mc:Fallback>
                <p:oleObj name="Equation" r:id="rId7" imgW="12446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454400"/>
                        <a:ext cx="2771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>
            <a:extLst>
              <a:ext uri="{FF2B5EF4-FFF2-40B4-BE49-F238E27FC236}">
                <a16:creationId xmlns:a16="http://schemas.microsoft.com/office/drawing/2014/main" id="{D013995F-05D5-49FA-8DE4-E46EB9FDD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8" y="3860800"/>
          <a:ext cx="23955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quation" r:id="rId9" imgW="1079032" imgH="203112" progId="Equation.DSMT4">
                  <p:embed/>
                </p:oleObj>
              </mc:Choice>
              <mc:Fallback>
                <p:oleObj name="Equation" r:id="rId9" imgW="1079032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3860800"/>
                        <a:ext cx="23955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0" name="Text Box 14">
            <a:extLst>
              <a:ext uri="{FF2B5EF4-FFF2-40B4-BE49-F238E27FC236}">
                <a16:creationId xmlns:a16="http://schemas.microsoft.com/office/drawing/2014/main" id="{C5A82783-2430-4AD6-8F10-4A547C636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876675"/>
            <a:ext cx="6011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零级光谱无色散，原因是其光程差等于零。 </a:t>
            </a:r>
          </a:p>
        </p:txBody>
      </p:sp>
      <p:graphicFrame>
        <p:nvGraphicFramePr>
          <p:cNvPr id="126991" name="Object 15">
            <a:extLst>
              <a:ext uri="{FF2B5EF4-FFF2-40B4-BE49-F238E27FC236}">
                <a16:creationId xmlns:a16="http://schemas.microsoft.com/office/drawing/2014/main" id="{6FD6ABE0-2CBC-4520-A26C-B9524B7B8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414838"/>
          <a:ext cx="23923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11" imgW="1117115" imgH="203112" progId="Equation.DSMT4">
                  <p:embed/>
                </p:oleObj>
              </mc:Choice>
              <mc:Fallback>
                <p:oleObj name="Equation" r:id="rId11" imgW="1117115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414838"/>
                        <a:ext cx="23923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3" name="Text Box 17">
            <a:extLst>
              <a:ext uri="{FF2B5EF4-FFF2-40B4-BE49-F238E27FC236}">
                <a16:creationId xmlns:a16="http://schemas.microsoft.com/office/drawing/2014/main" id="{0D92FB4F-7B20-45E0-9886-F44AFF17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06900"/>
            <a:ext cx="543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线色散率，谱线在焦平面上的距离。 </a:t>
            </a:r>
          </a:p>
        </p:txBody>
      </p:sp>
      <p:graphicFrame>
        <p:nvGraphicFramePr>
          <p:cNvPr id="126994" name="Object 18">
            <a:extLst>
              <a:ext uri="{FF2B5EF4-FFF2-40B4-BE49-F238E27FC236}">
                <a16:creationId xmlns:a16="http://schemas.microsoft.com/office/drawing/2014/main" id="{A29A25C3-DE62-40E9-AA87-E9BE5D978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084763"/>
          <a:ext cx="1943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13" imgW="914400" imgH="203200" progId="Equation.DSMT4">
                  <p:embed/>
                </p:oleObj>
              </mc:Choice>
              <mc:Fallback>
                <p:oleObj name="Equation" r:id="rId13" imgW="9144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84763"/>
                        <a:ext cx="1943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6" name="Object 20">
            <a:extLst>
              <a:ext uri="{FF2B5EF4-FFF2-40B4-BE49-F238E27FC236}">
                <a16:creationId xmlns:a16="http://schemas.microsoft.com/office/drawing/2014/main" id="{66DCD858-E11B-4AC9-8B11-3FDF282C3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5084763"/>
          <a:ext cx="11636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公式" r:id="rId15" imgW="571252" imgH="203112" progId="Equation.3">
                  <p:embed/>
                </p:oleObj>
              </mc:Choice>
              <mc:Fallback>
                <p:oleObj name="公式" r:id="rId15" imgW="571252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84763"/>
                        <a:ext cx="11636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Rectangle 24">
            <a:extLst>
              <a:ext uri="{FF2B5EF4-FFF2-40B4-BE49-F238E27FC236}">
                <a16:creationId xmlns:a16="http://schemas.microsoft.com/office/drawing/2014/main" id="{71BCFE32-BF7C-41E2-B1E7-A3D9FF0DE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56" name="Rectangle 27">
            <a:extLst>
              <a:ext uri="{FF2B5EF4-FFF2-40B4-BE49-F238E27FC236}">
                <a16:creationId xmlns:a16="http://schemas.microsoft.com/office/drawing/2014/main" id="{FE481767-273B-43E6-B320-32A777664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7004" name="Text Box 28">
            <a:extLst>
              <a:ext uri="{FF2B5EF4-FFF2-40B4-BE49-F238E27FC236}">
                <a16:creationId xmlns:a16="http://schemas.microsoft.com/office/drawing/2014/main" id="{49F57C99-EAB6-41D5-9654-19736D6AA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941888"/>
            <a:ext cx="4392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同一级谱线有相同的色散率。角色散率与</a:t>
            </a: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</a:rPr>
              <a:t>无关。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4" grpId="0"/>
      <p:bldP spid="126985" grpId="0"/>
      <p:bldP spid="126990" grpId="0"/>
      <p:bldP spid="126993" grpId="0"/>
      <p:bldP spid="12700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08AAE8FD-E41B-40BF-A8D6-A5176000F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04813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．自由光谱范围（色散范围）</a:t>
            </a:r>
          </a:p>
        </p:txBody>
      </p:sp>
      <p:graphicFrame>
        <p:nvGraphicFramePr>
          <p:cNvPr id="36867" name="Object 4">
            <a:extLst>
              <a:ext uri="{FF2B5EF4-FFF2-40B4-BE49-F238E27FC236}">
                <a16:creationId xmlns:a16="http://schemas.microsoft.com/office/drawing/2014/main" id="{21FFDFC3-E5BA-49FB-826B-C312797E0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0588" y="981075"/>
          <a:ext cx="30591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公式" r:id="rId3" imgW="1257300" imgH="228600" progId="Equation.3">
                  <p:embed/>
                </p:oleObj>
              </mc:Choice>
              <mc:Fallback>
                <p:oleObj name="公式" r:id="rId3" imgW="1257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981075"/>
                        <a:ext cx="30591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6" name="Text Box 6">
            <a:extLst>
              <a:ext uri="{FF2B5EF4-FFF2-40B4-BE49-F238E27FC236}">
                <a16:creationId xmlns:a16="http://schemas.microsoft.com/office/drawing/2014/main" id="{DE100308-C8AD-4F18-B53A-ACA7B84DA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60337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j</a:t>
            </a:r>
            <a:r>
              <a:rPr kumimoji="1" lang="zh-CN" altLang="en-US" sz="2400">
                <a:latin typeface="Times New Roman" panose="02020603050405020304" pitchFamily="18" charset="0"/>
              </a:rPr>
              <a:t>级光谱不重叠的条件是</a:t>
            </a:r>
          </a:p>
        </p:txBody>
      </p:sp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9B12454A-3E40-4572-9349-B268B1F597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5350" y="1557338"/>
          <a:ext cx="34480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公式" r:id="rId5" imgW="1384300" imgH="228600" progId="Equation.3">
                  <p:embed/>
                </p:oleObj>
              </mc:Choice>
              <mc:Fallback>
                <p:oleObj name="公式" r:id="rId5" imgW="1384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1557338"/>
                        <a:ext cx="34480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9">
            <a:extLst>
              <a:ext uri="{FF2B5EF4-FFF2-40B4-BE49-F238E27FC236}">
                <a16:creationId xmlns:a16="http://schemas.microsoft.com/office/drawing/2014/main" id="{16377A4E-418A-4053-BE82-98FC48E5C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2813" y="333375"/>
            <a:ext cx="0" cy="3240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1" name="Line 10">
            <a:extLst>
              <a:ext uri="{FF2B5EF4-FFF2-40B4-BE49-F238E27FC236}">
                <a16:creationId xmlns:a16="http://schemas.microsoft.com/office/drawing/2014/main" id="{67E844A4-49C8-49F5-9994-0BF364896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2781300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2" name="Line 11">
            <a:extLst>
              <a:ext uri="{FF2B5EF4-FFF2-40B4-BE49-F238E27FC236}">
                <a16:creationId xmlns:a16="http://schemas.microsoft.com/office/drawing/2014/main" id="{F7ADD718-04E7-460A-AA2E-C508611639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492375"/>
            <a:ext cx="2447925" cy="2889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3" name="Line 12">
            <a:extLst>
              <a:ext uri="{FF2B5EF4-FFF2-40B4-BE49-F238E27FC236}">
                <a16:creationId xmlns:a16="http://schemas.microsoft.com/office/drawing/2014/main" id="{60E370C2-41F9-4555-BD87-CF0ECA6D3E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349500"/>
            <a:ext cx="2447925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4" name="Line 14">
            <a:extLst>
              <a:ext uri="{FF2B5EF4-FFF2-40B4-BE49-F238E27FC236}">
                <a16:creationId xmlns:a16="http://schemas.microsoft.com/office/drawing/2014/main" id="{76AD064F-4EB4-4C45-B3B8-C808A52C6D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2813" y="2349500"/>
            <a:ext cx="0" cy="1428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5" name="Line 15">
            <a:extLst>
              <a:ext uri="{FF2B5EF4-FFF2-40B4-BE49-F238E27FC236}">
                <a16:creationId xmlns:a16="http://schemas.microsoft.com/office/drawing/2014/main" id="{602CD1E8-D9D9-4C35-AF3A-2EB2EDAB0D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133600"/>
            <a:ext cx="2447925" cy="6477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6" name="Line 16">
            <a:extLst>
              <a:ext uri="{FF2B5EF4-FFF2-40B4-BE49-F238E27FC236}">
                <a16:creationId xmlns:a16="http://schemas.microsoft.com/office/drawing/2014/main" id="{C7C82B8B-5055-4489-8375-9F302D32F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1700213"/>
            <a:ext cx="2447925" cy="10810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7" name="Line 17">
            <a:extLst>
              <a:ext uri="{FF2B5EF4-FFF2-40B4-BE49-F238E27FC236}">
                <a16:creationId xmlns:a16="http://schemas.microsoft.com/office/drawing/2014/main" id="{99D541C8-4938-44D6-8514-92BB2C86D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2813" y="1700213"/>
            <a:ext cx="0" cy="4333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8" name="Line 18">
            <a:extLst>
              <a:ext uri="{FF2B5EF4-FFF2-40B4-BE49-F238E27FC236}">
                <a16:creationId xmlns:a16="http://schemas.microsoft.com/office/drawing/2014/main" id="{39795BE6-5DB0-4BDE-BA01-41FF566464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549275"/>
            <a:ext cx="2447925" cy="22320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79" name="Line 19">
            <a:extLst>
              <a:ext uri="{FF2B5EF4-FFF2-40B4-BE49-F238E27FC236}">
                <a16:creationId xmlns:a16="http://schemas.microsoft.com/office/drawing/2014/main" id="{4B4CB5BC-B251-4298-ADD8-2804230656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692150"/>
            <a:ext cx="2447925" cy="20891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6880" name="Object 20">
            <a:extLst>
              <a:ext uri="{FF2B5EF4-FFF2-40B4-BE49-F238E27FC236}">
                <a16:creationId xmlns:a16="http://schemas.microsoft.com/office/drawing/2014/main" id="{4FEDDBD7-A70A-49E8-858E-A949180D3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0" y="981075"/>
          <a:ext cx="2397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公式" r:id="rId7" imgW="126890" imgH="190335" progId="Equation.3">
                  <p:embed/>
                </p:oleObj>
              </mc:Choice>
              <mc:Fallback>
                <p:oleObj name="公式" r:id="rId7" imgW="126890" imgH="1903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981075"/>
                        <a:ext cx="239713" cy="360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21">
            <a:extLst>
              <a:ext uri="{FF2B5EF4-FFF2-40B4-BE49-F238E27FC236}">
                <a16:creationId xmlns:a16="http://schemas.microsoft.com/office/drawing/2014/main" id="{FACE6A64-EFA6-4EC5-AF2F-A3107867D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333375"/>
          <a:ext cx="5762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公式" r:id="rId9" imgW="304536" imgH="203024" progId="Equation.3">
                  <p:embed/>
                </p:oleObj>
              </mc:Choice>
              <mc:Fallback>
                <p:oleObj name="公式" r:id="rId9" imgW="304536" imgH="20302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33375"/>
                        <a:ext cx="576263" cy="384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3" name="Object 23">
            <a:extLst>
              <a:ext uri="{FF2B5EF4-FFF2-40B4-BE49-F238E27FC236}">
                <a16:creationId xmlns:a16="http://schemas.microsoft.com/office/drawing/2014/main" id="{91A83368-924E-4CA1-B37A-E32ACD9CF4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133600"/>
          <a:ext cx="16684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公式" r:id="rId11" imgW="736600" imgH="228600" progId="Equation.3">
                  <p:embed/>
                </p:oleObj>
              </mc:Choice>
              <mc:Fallback>
                <p:oleObj name="公式" r:id="rId11" imgW="7366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133600"/>
                        <a:ext cx="16684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Rectangle 26">
            <a:extLst>
              <a:ext uri="{FF2B5EF4-FFF2-40B4-BE49-F238E27FC236}">
                <a16:creationId xmlns:a16="http://schemas.microsoft.com/office/drawing/2014/main" id="{FE091300-A851-4793-9F7F-01188C3E5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28025" name="Object 25">
            <a:extLst>
              <a:ext uri="{FF2B5EF4-FFF2-40B4-BE49-F238E27FC236}">
                <a16:creationId xmlns:a16="http://schemas.microsoft.com/office/drawing/2014/main" id="{63ADB2D7-CE64-4A78-81B5-C07AAC642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133600"/>
          <a:ext cx="24177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公式" r:id="rId13" imgW="1155700" imgH="228600" progId="Equation.3">
                  <p:embed/>
                </p:oleObj>
              </mc:Choice>
              <mc:Fallback>
                <p:oleObj name="公式" r:id="rId13" imgW="11557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600"/>
                        <a:ext cx="241776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7" name="Text Box 27">
            <a:extLst>
              <a:ext uri="{FF2B5EF4-FFF2-40B4-BE49-F238E27FC236}">
                <a16:creationId xmlns:a16="http://schemas.microsoft.com/office/drawing/2014/main" id="{B710AD79-FA41-442A-BCF4-94E019076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84463"/>
            <a:ext cx="2017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对于</a:t>
            </a:r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级光谱</a:t>
            </a:r>
          </a:p>
        </p:txBody>
      </p:sp>
      <p:graphicFrame>
        <p:nvGraphicFramePr>
          <p:cNvPr id="128028" name="Object 28">
            <a:extLst>
              <a:ext uri="{FF2B5EF4-FFF2-40B4-BE49-F238E27FC236}">
                <a16:creationId xmlns:a16="http://schemas.microsoft.com/office/drawing/2014/main" id="{8DE9770C-104F-4A35-AE92-4E4FDE9B1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643188"/>
          <a:ext cx="20875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公式" r:id="rId15" imgW="838200" imgH="228600" progId="Equation.3">
                  <p:embed/>
                </p:oleObj>
              </mc:Choice>
              <mc:Fallback>
                <p:oleObj name="公式" r:id="rId15" imgW="8382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43188"/>
                        <a:ext cx="20875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9" name="Text Box 29">
            <a:extLst>
              <a:ext uri="{FF2B5EF4-FFF2-40B4-BE49-F238E27FC236}">
                <a16:creationId xmlns:a16="http://schemas.microsoft.com/office/drawing/2014/main" id="{333AB032-9BCE-4C6F-80AE-65957C960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13100"/>
            <a:ext cx="611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不会重叠的光谱范围，即自由光谱范围。</a:t>
            </a:r>
          </a:p>
        </p:txBody>
      </p:sp>
      <p:sp>
        <p:nvSpPr>
          <p:cNvPr id="128030" name="Text Box 30">
            <a:extLst>
              <a:ext uri="{FF2B5EF4-FFF2-40B4-BE49-F238E27FC236}">
                <a16:creationId xmlns:a16="http://schemas.microsoft.com/office/drawing/2014/main" id="{2AFD666A-8E82-4FF4-A77F-105545941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9363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同时必须满足光栅对量程的要求</a:t>
            </a:r>
          </a:p>
        </p:txBody>
      </p:sp>
      <p:graphicFrame>
        <p:nvGraphicFramePr>
          <p:cNvPr id="128031" name="Object 31">
            <a:extLst>
              <a:ext uri="{FF2B5EF4-FFF2-40B4-BE49-F238E27FC236}">
                <a16:creationId xmlns:a16="http://schemas.microsoft.com/office/drawing/2014/main" id="{CBE96062-CC79-4C8F-A4A3-E9E0C6145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292600"/>
          <a:ext cx="33924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公式" r:id="rId17" imgW="1320800" imgH="228600" progId="Equation.3">
                  <p:embed/>
                </p:oleObj>
              </mc:Choice>
              <mc:Fallback>
                <p:oleObj name="公式" r:id="rId17" imgW="13208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33924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2" name="Object 32">
            <a:extLst>
              <a:ext uri="{FF2B5EF4-FFF2-40B4-BE49-F238E27FC236}">
                <a16:creationId xmlns:a16="http://schemas.microsoft.com/office/drawing/2014/main" id="{15742AB3-D219-415F-8ABB-14E8F03898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4278313"/>
          <a:ext cx="2643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公式" r:id="rId19" imgW="1028700" imgH="228600" progId="Equation.3">
                  <p:embed/>
                </p:oleObj>
              </mc:Choice>
              <mc:Fallback>
                <p:oleObj name="公式" r:id="rId19" imgW="102870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78313"/>
                        <a:ext cx="26431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3" name="Object 33">
            <a:extLst>
              <a:ext uri="{FF2B5EF4-FFF2-40B4-BE49-F238E27FC236}">
                <a16:creationId xmlns:a16="http://schemas.microsoft.com/office/drawing/2014/main" id="{B31AF723-D622-4FF5-9359-7758242BA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941888"/>
          <a:ext cx="16319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公式" r:id="rId21" imgW="634725" imgH="203112" progId="Equation.3">
                  <p:embed/>
                </p:oleObj>
              </mc:Choice>
              <mc:Fallback>
                <p:oleObj name="公式" r:id="rId21" imgW="634725" imgH="20311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41888"/>
                        <a:ext cx="16319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4" name="Text Box 34">
            <a:extLst>
              <a:ext uri="{FF2B5EF4-FFF2-40B4-BE49-F238E27FC236}">
                <a16:creationId xmlns:a16="http://schemas.microsoft.com/office/drawing/2014/main" id="{96225B9B-DB3D-42A6-A9C0-4272F33F4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987925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通常是</a:t>
            </a:r>
          </a:p>
        </p:txBody>
      </p:sp>
      <p:graphicFrame>
        <p:nvGraphicFramePr>
          <p:cNvPr id="128035" name="Object 35">
            <a:extLst>
              <a:ext uri="{FF2B5EF4-FFF2-40B4-BE49-F238E27FC236}">
                <a16:creationId xmlns:a16="http://schemas.microsoft.com/office/drawing/2014/main" id="{1DB7EF92-5C88-4E78-A9F9-197A0B507F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4941888"/>
          <a:ext cx="14033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公式" r:id="rId23" imgW="545626" imgH="203024" progId="Equation.3">
                  <p:embed/>
                </p:oleObj>
              </mc:Choice>
              <mc:Fallback>
                <p:oleObj name="公式" r:id="rId23" imgW="545626" imgH="20302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4941888"/>
                        <a:ext cx="14033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36" name="Text Box 36">
            <a:extLst>
              <a:ext uri="{FF2B5EF4-FFF2-40B4-BE49-F238E27FC236}">
                <a16:creationId xmlns:a16="http://schemas.microsoft.com/office/drawing/2014/main" id="{3942AE11-4B9D-40A0-B212-7B4F0A73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941888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一级光谱</a:t>
            </a:r>
          </a:p>
        </p:txBody>
      </p:sp>
      <p:graphicFrame>
        <p:nvGraphicFramePr>
          <p:cNvPr id="128037" name="Object 37">
            <a:extLst>
              <a:ext uri="{FF2B5EF4-FFF2-40B4-BE49-F238E27FC236}">
                <a16:creationId xmlns:a16="http://schemas.microsoft.com/office/drawing/2014/main" id="{C4041195-D19B-48AB-ABB8-D4414F11A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4941888"/>
          <a:ext cx="979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公式" r:id="rId25" imgW="380670" imgH="177646" progId="Equation.3">
                  <p:embed/>
                </p:oleObj>
              </mc:Choice>
              <mc:Fallback>
                <p:oleObj name="公式" r:id="rId25" imgW="380670" imgH="17764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941888"/>
                        <a:ext cx="979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8" name="Object 38">
            <a:extLst>
              <a:ext uri="{FF2B5EF4-FFF2-40B4-BE49-F238E27FC236}">
                <a16:creationId xmlns:a16="http://schemas.microsoft.com/office/drawing/2014/main" id="{962DE04B-1349-4CDF-9A18-DD3812634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5516563"/>
          <a:ext cx="1241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公式" r:id="rId27" imgW="482181" imgH="215713" progId="Equation.3">
                  <p:embed/>
                </p:oleObj>
              </mc:Choice>
              <mc:Fallback>
                <p:oleObj name="公式" r:id="rId27" imgW="482181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516563"/>
                        <a:ext cx="1241425" cy="558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9" name="Object 39">
            <a:extLst>
              <a:ext uri="{FF2B5EF4-FFF2-40B4-BE49-F238E27FC236}">
                <a16:creationId xmlns:a16="http://schemas.microsoft.com/office/drawing/2014/main" id="{010EED58-0A42-4658-8EDD-7806636E2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8463" y="2636838"/>
          <a:ext cx="18034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公式" r:id="rId29" imgW="723586" imgH="228501" progId="Equation.3">
                  <p:embed/>
                </p:oleObj>
              </mc:Choice>
              <mc:Fallback>
                <p:oleObj name="公式" r:id="rId29" imgW="723586" imgH="22850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2636838"/>
                        <a:ext cx="1803400" cy="569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Line 40">
            <a:extLst>
              <a:ext uri="{FF2B5EF4-FFF2-40B4-BE49-F238E27FC236}">
                <a16:creationId xmlns:a16="http://schemas.microsoft.com/office/drawing/2014/main" id="{CB1D0B1E-D447-41F0-9B07-731964A38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1484313"/>
            <a:ext cx="2447925" cy="129698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9" name="Line 41">
            <a:extLst>
              <a:ext uri="{FF2B5EF4-FFF2-40B4-BE49-F238E27FC236}">
                <a16:creationId xmlns:a16="http://schemas.microsoft.com/office/drawing/2014/main" id="{91D47133-BF2B-4869-AD41-B057CF145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2813" y="692150"/>
            <a:ext cx="0" cy="7921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8042" name="Rectangle 42">
            <a:extLst>
              <a:ext uri="{FF2B5EF4-FFF2-40B4-BE49-F238E27FC236}">
                <a16:creationId xmlns:a16="http://schemas.microsoft.com/office/drawing/2014/main" id="{4859FD50-E4D4-4429-BB6C-E13070805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5895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/>
              <a:t>光栅的量程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/>
      <p:bldP spid="128027" grpId="0"/>
      <p:bldP spid="128029" grpId="0"/>
      <p:bldP spid="128030" grpId="0"/>
      <p:bldP spid="128034" grpId="0"/>
      <p:bldP spid="128036" grpId="0"/>
      <p:bldP spid="1280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DBBF59B-9832-49C5-9E6E-EC03A223A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6.3 </a:t>
            </a:r>
            <a:r>
              <a:rPr lang="zh-CN" altLang="en-US"/>
              <a:t>闪耀光栅 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0AE2D762-A3F3-468B-934B-40D86DD28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/>
              <a:t>平面式光栅的零级谱无色散。但该级却具有最大的能量。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能量集中是单元衍射的结果，大部分能量都集中在几何像点（衍射的中央主极大，即衍射零级）上。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对于平面光栅，</a:t>
            </a:r>
            <a:r>
              <a:rPr lang="zh-CN" altLang="en-US">
                <a:hlinkClick r:id="rId2" action="ppaction://hlinksldjump"/>
              </a:rPr>
              <a:t>单元衍射零级的位置与缝间干涉零级的位置恰好是重合的。</a:t>
            </a:r>
            <a:endParaRPr lang="zh-CN" altLang="en-US"/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如果让衍射零级偏离干涉零级的位置，即让单元衍射的中央零级与</a:t>
            </a:r>
            <a:r>
              <a:rPr lang="en-US" altLang="zh-CN"/>
              <a:t>j</a:t>
            </a:r>
            <a:r>
              <a:rPr lang="en-US" altLang="zh-CN">
                <a:cs typeface="Arial" panose="020B0604020202020204" pitchFamily="34" charset="0"/>
              </a:rPr>
              <a:t>=1</a:t>
            </a:r>
            <a:r>
              <a:rPr lang="zh-CN" altLang="en-US">
                <a:cs typeface="Arial" panose="020B0604020202020204" pitchFamily="34" charset="0"/>
              </a:rPr>
              <a:t>，或</a:t>
            </a:r>
            <a:r>
              <a:rPr lang="en-US" altLang="zh-CN">
                <a:cs typeface="Arial" panose="020B0604020202020204" pitchFamily="34" charset="0"/>
              </a:rPr>
              <a:t>2</a:t>
            </a:r>
            <a:r>
              <a:rPr lang="zh-CN" altLang="en-US">
                <a:cs typeface="Arial" panose="020B0604020202020204" pitchFamily="34" charset="0"/>
              </a:rPr>
              <a:t>，</a:t>
            </a:r>
            <a:r>
              <a:rPr lang="en-US" altLang="zh-CN">
                <a:cs typeface="Arial" panose="020B0604020202020204" pitchFamily="34" charset="0"/>
              </a:rPr>
              <a:t>……</a:t>
            </a:r>
            <a:r>
              <a:rPr lang="zh-CN" altLang="en-US"/>
              <a:t>的光谱重合，即可解决上述问题。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/>
              <a:t>闪耀光栅具有这种能力。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>
            <a:extLst>
              <a:ext uri="{FF2B5EF4-FFF2-40B4-BE49-F238E27FC236}">
                <a16:creationId xmlns:a16="http://schemas.microsoft.com/office/drawing/2014/main" id="{8C1E9E4C-F49A-401E-9A78-DF4D45729B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476250"/>
            <a:ext cx="8591550" cy="1252538"/>
          </a:xfrm>
        </p:spPr>
        <p:txBody>
          <a:bodyPr/>
          <a:lstStyle/>
          <a:p>
            <a:pPr eaLnBrk="1" hangingPunct="1"/>
            <a:r>
              <a:rPr lang="zh-CN" altLang="en-US" sz="2800"/>
              <a:t>光栅的衍射包括单元衍射和缝间干涉两部分。</a:t>
            </a:r>
          </a:p>
          <a:p>
            <a:pPr eaLnBrk="1" hangingPunct="1"/>
            <a:r>
              <a:rPr lang="zh-CN" altLang="en-US" sz="2800"/>
              <a:t>这两部分是各自独立的。</a:t>
            </a:r>
          </a:p>
        </p:txBody>
      </p:sp>
      <p:graphicFrame>
        <p:nvGraphicFramePr>
          <p:cNvPr id="202759" name="Object 7">
            <a:extLst>
              <a:ext uri="{FF2B5EF4-FFF2-40B4-BE49-F238E27FC236}">
                <a16:creationId xmlns:a16="http://schemas.microsoft.com/office/drawing/2014/main" id="{3BD625A1-F9AB-42D6-9C49-CABB766F1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84313"/>
          <a:ext cx="46577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公式" r:id="rId3" imgW="1689100" imgH="419100" progId="Equation.3">
                  <p:embed/>
                </p:oleObj>
              </mc:Choice>
              <mc:Fallback>
                <p:oleObj name="公式" r:id="rId3" imgW="16891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84313"/>
                        <a:ext cx="46577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>
            <a:extLst>
              <a:ext uri="{FF2B5EF4-FFF2-40B4-BE49-F238E27FC236}">
                <a16:creationId xmlns:a16="http://schemas.microsoft.com/office/drawing/2014/main" id="{82FACFB3-632B-4804-AF53-CBDABAB40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565400"/>
          <a:ext cx="38163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公式" r:id="rId5" imgW="1409088" imgH="393529" progId="Equation.3">
                  <p:embed/>
                </p:oleObj>
              </mc:Choice>
              <mc:Fallback>
                <p:oleObj name="公式" r:id="rId5" imgW="1409088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65400"/>
                        <a:ext cx="38163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4" name="Object 22">
            <a:extLst>
              <a:ext uri="{FF2B5EF4-FFF2-40B4-BE49-F238E27FC236}">
                <a16:creationId xmlns:a16="http://schemas.microsoft.com/office/drawing/2014/main" id="{CB87D5E9-D4AC-4450-A7C6-B0A8DB276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8" y="2565400"/>
          <a:ext cx="3783012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公式" r:id="rId7" imgW="1396394" imgH="393529" progId="Equation.3">
                  <p:embed/>
                </p:oleObj>
              </mc:Choice>
              <mc:Fallback>
                <p:oleObj name="公式" r:id="rId7" imgW="1396394" imgH="3935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2565400"/>
                        <a:ext cx="3783012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5" name="Rectangle 23">
            <a:extLst>
              <a:ext uri="{FF2B5EF4-FFF2-40B4-BE49-F238E27FC236}">
                <a16:creationId xmlns:a16="http://schemas.microsoft.com/office/drawing/2014/main" id="{314E284A-FB59-471B-A064-37109304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716338"/>
            <a:ext cx="144463" cy="2808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2776" name="Rectangle 24">
            <a:extLst>
              <a:ext uri="{FF2B5EF4-FFF2-40B4-BE49-F238E27FC236}">
                <a16:creationId xmlns:a16="http://schemas.microsoft.com/office/drawing/2014/main" id="{6E6EF8BA-5172-4460-8765-AE483E567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716338"/>
            <a:ext cx="144463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2777" name="Rectangle 25">
            <a:extLst>
              <a:ext uri="{FF2B5EF4-FFF2-40B4-BE49-F238E27FC236}">
                <a16:creationId xmlns:a16="http://schemas.microsoft.com/office/drawing/2014/main" id="{9850DCD6-67B2-44BE-A311-B2AFC2DED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508500"/>
            <a:ext cx="144463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2778" name="Rectangle 26">
            <a:extLst>
              <a:ext uri="{FF2B5EF4-FFF2-40B4-BE49-F238E27FC236}">
                <a16:creationId xmlns:a16="http://schemas.microsoft.com/office/drawing/2014/main" id="{EE24343E-AA34-4673-80F2-581D48F4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300663"/>
            <a:ext cx="144463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2779" name="Rectangle 27">
            <a:extLst>
              <a:ext uri="{FF2B5EF4-FFF2-40B4-BE49-F238E27FC236}">
                <a16:creationId xmlns:a16="http://schemas.microsoft.com/office/drawing/2014/main" id="{5FD2699E-9ADF-4742-A233-A089623C6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6092825"/>
            <a:ext cx="144463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2780" name="Line 28">
            <a:extLst>
              <a:ext uri="{FF2B5EF4-FFF2-40B4-BE49-F238E27FC236}">
                <a16:creationId xmlns:a16="http://schemas.microsoft.com/office/drawing/2014/main" id="{9B309E7D-DA9F-4192-88BB-6BAC32C07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4365625"/>
            <a:ext cx="1439863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82" name="Line 30">
            <a:extLst>
              <a:ext uri="{FF2B5EF4-FFF2-40B4-BE49-F238E27FC236}">
                <a16:creationId xmlns:a16="http://schemas.microsoft.com/office/drawing/2014/main" id="{738E0B9C-B0E4-42D9-8A2F-04D544A8B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50847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83" name="Line 31">
            <a:extLst>
              <a:ext uri="{FF2B5EF4-FFF2-40B4-BE49-F238E27FC236}">
                <a16:creationId xmlns:a16="http://schemas.microsoft.com/office/drawing/2014/main" id="{C28EA8B4-84B2-428B-8D2A-4252026F6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5876925"/>
            <a:ext cx="10795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84" name="Rectangle 32">
            <a:extLst>
              <a:ext uri="{FF2B5EF4-FFF2-40B4-BE49-F238E27FC236}">
                <a16:creationId xmlns:a16="http://schemas.microsoft.com/office/drawing/2014/main" id="{8B173ED6-F223-47CA-9AD6-C96FC41E5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222750"/>
            <a:ext cx="1428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2785" name="Line 33">
            <a:extLst>
              <a:ext uri="{FF2B5EF4-FFF2-40B4-BE49-F238E27FC236}">
                <a16:creationId xmlns:a16="http://schemas.microsoft.com/office/drawing/2014/main" id="{61C34500-2AD3-4DF4-A99E-FF310A54C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6963" y="3644900"/>
            <a:ext cx="15843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86" name="Line 34">
            <a:extLst>
              <a:ext uri="{FF2B5EF4-FFF2-40B4-BE49-F238E27FC236}">
                <a16:creationId xmlns:a16="http://schemas.microsoft.com/office/drawing/2014/main" id="{E26BF608-9150-477E-8D8B-4FD9AB9A0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4365625"/>
            <a:ext cx="20161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87" name="Line 35">
            <a:extLst>
              <a:ext uri="{FF2B5EF4-FFF2-40B4-BE49-F238E27FC236}">
                <a16:creationId xmlns:a16="http://schemas.microsoft.com/office/drawing/2014/main" id="{B5C56104-A470-4460-9843-8D104C0976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6963" y="4364038"/>
            <a:ext cx="158432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88" name="Line 36">
            <a:extLst>
              <a:ext uri="{FF2B5EF4-FFF2-40B4-BE49-F238E27FC236}">
                <a16:creationId xmlns:a16="http://schemas.microsoft.com/office/drawing/2014/main" id="{ACA0C9FD-FED7-45B4-B371-60021CBF7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5086350"/>
            <a:ext cx="20161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89" name="Line 37">
            <a:extLst>
              <a:ext uri="{FF2B5EF4-FFF2-40B4-BE49-F238E27FC236}">
                <a16:creationId xmlns:a16="http://schemas.microsoft.com/office/drawing/2014/main" id="{4DA710A3-A368-469E-ABF3-CD13F6BBE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36562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90" name="Line 38">
            <a:extLst>
              <a:ext uri="{FF2B5EF4-FFF2-40B4-BE49-F238E27FC236}">
                <a16:creationId xmlns:a16="http://schemas.microsoft.com/office/drawing/2014/main" id="{982166A4-F7AB-4ACA-9151-339E238D6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0113" y="3789363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91" name="Line 39">
            <a:extLst>
              <a:ext uri="{FF2B5EF4-FFF2-40B4-BE49-F238E27FC236}">
                <a16:creationId xmlns:a16="http://schemas.microsoft.com/office/drawing/2014/main" id="{23CAF1C1-01D0-46F7-923E-82522EE4A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365625"/>
            <a:ext cx="16557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92" name="Rectangle 40">
            <a:extLst>
              <a:ext uri="{FF2B5EF4-FFF2-40B4-BE49-F238E27FC236}">
                <a16:creationId xmlns:a16="http://schemas.microsoft.com/office/drawing/2014/main" id="{199CD85C-4608-4B64-9EF9-7E84B8BED182}"/>
              </a:ext>
            </a:extLst>
          </p:cNvPr>
          <p:cNvSpPr>
            <a:spLocks noChangeArrowheads="1"/>
          </p:cNvSpPr>
          <p:nvPr/>
        </p:nvSpPr>
        <p:spPr bwMode="auto">
          <a:xfrm rot="-622994">
            <a:off x="693738" y="5741988"/>
            <a:ext cx="1428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2793" name="Line 41">
            <a:extLst>
              <a:ext uri="{FF2B5EF4-FFF2-40B4-BE49-F238E27FC236}">
                <a16:creationId xmlns:a16="http://schemas.microsoft.com/office/drawing/2014/main" id="{2D7515FA-CFFB-4158-AAE8-F3BAFDDDE9CA}"/>
              </a:ext>
            </a:extLst>
          </p:cNvPr>
          <p:cNvSpPr>
            <a:spLocks noChangeShapeType="1"/>
          </p:cNvSpPr>
          <p:nvPr/>
        </p:nvSpPr>
        <p:spPr bwMode="auto">
          <a:xfrm rot="-622994">
            <a:off x="820738" y="576262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96" name="Line 44">
            <a:extLst>
              <a:ext uri="{FF2B5EF4-FFF2-40B4-BE49-F238E27FC236}">
                <a16:creationId xmlns:a16="http://schemas.microsoft.com/office/drawing/2014/main" id="{8828F42A-EB0F-4B88-AE8E-1CD91867B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388" y="5127625"/>
            <a:ext cx="1454150" cy="747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97" name="Line 45">
            <a:extLst>
              <a:ext uri="{FF2B5EF4-FFF2-40B4-BE49-F238E27FC236}">
                <a16:creationId xmlns:a16="http://schemas.microsoft.com/office/drawing/2014/main" id="{FD02F502-E0D4-47C9-8B8C-3A832B992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8" y="5875338"/>
            <a:ext cx="1957387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98" name="Line 46">
            <a:extLst>
              <a:ext uri="{FF2B5EF4-FFF2-40B4-BE49-F238E27FC236}">
                <a16:creationId xmlns:a16="http://schemas.microsoft.com/office/drawing/2014/main" id="{8888286C-D63A-46E5-AFC2-281CB19CD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4365625"/>
            <a:ext cx="3603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799" name="Line 47">
            <a:extLst>
              <a:ext uri="{FF2B5EF4-FFF2-40B4-BE49-F238E27FC236}">
                <a16:creationId xmlns:a16="http://schemas.microsoft.com/office/drawing/2014/main" id="{46D4C955-180C-49BF-A72C-E937FCAD3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6963" y="4508500"/>
            <a:ext cx="360362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800" name="Line 48">
            <a:extLst>
              <a:ext uri="{FF2B5EF4-FFF2-40B4-BE49-F238E27FC236}">
                <a16:creationId xmlns:a16="http://schemas.microsoft.com/office/drawing/2014/main" id="{1B4BC788-05B3-4AE2-8F8A-DFC9B1BA2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4365625"/>
            <a:ext cx="360362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2801" name="Line 49">
            <a:extLst>
              <a:ext uri="{FF2B5EF4-FFF2-40B4-BE49-F238E27FC236}">
                <a16:creationId xmlns:a16="http://schemas.microsoft.com/office/drawing/2014/main" id="{28F7B225-E8F1-4993-8490-335A5E872F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6963" y="4941888"/>
            <a:ext cx="360362" cy="1428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2802" name="Object 50">
            <a:extLst>
              <a:ext uri="{FF2B5EF4-FFF2-40B4-BE49-F238E27FC236}">
                <a16:creationId xmlns:a16="http://schemas.microsoft.com/office/drawing/2014/main" id="{2A7B1AA9-0417-4BBB-B148-35FFCA25F7A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655763" y="4078288"/>
          <a:ext cx="2524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公式" r:id="rId9" imgW="165028" imgH="228501" progId="Equation.3">
                  <p:embed/>
                </p:oleObj>
              </mc:Choice>
              <mc:Fallback>
                <p:oleObj name="公式" r:id="rId9" imgW="165028" imgH="22850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078288"/>
                        <a:ext cx="2524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08" name="Object 56">
            <a:extLst>
              <a:ext uri="{FF2B5EF4-FFF2-40B4-BE49-F238E27FC236}">
                <a16:creationId xmlns:a16="http://schemas.microsoft.com/office/drawing/2014/main" id="{4E243A65-EEF5-4747-8950-1354DA5FB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4005263"/>
          <a:ext cx="2619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005263"/>
                        <a:ext cx="2619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09" name="Object 57">
            <a:extLst>
              <a:ext uri="{FF2B5EF4-FFF2-40B4-BE49-F238E27FC236}">
                <a16:creationId xmlns:a16="http://schemas.microsoft.com/office/drawing/2014/main" id="{CDE2CBE7-6EC1-440B-9F74-0411C2CDD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365625"/>
          <a:ext cx="26193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公式" r:id="rId13" imgW="164814" imgH="177492" progId="Equation.3">
                  <p:embed/>
                </p:oleObj>
              </mc:Choice>
              <mc:Fallback>
                <p:oleObj name="公式" r:id="rId13" imgW="164814" imgH="177492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65625"/>
                        <a:ext cx="261938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10" name="Object 58">
            <a:extLst>
              <a:ext uri="{FF2B5EF4-FFF2-40B4-BE49-F238E27FC236}">
                <a16:creationId xmlns:a16="http://schemas.microsoft.com/office/drawing/2014/main" id="{13541EB8-70BD-4D7E-8436-077B434B3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4371975"/>
          <a:ext cx="20161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公式" r:id="rId15" imgW="126725" imgH="177415" progId="Equation.3">
                  <p:embed/>
                </p:oleObj>
              </mc:Choice>
              <mc:Fallback>
                <p:oleObj name="公式" r:id="rId15" imgW="126725" imgH="177415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71975"/>
                        <a:ext cx="201613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11" name="Object 59">
            <a:extLst>
              <a:ext uri="{FF2B5EF4-FFF2-40B4-BE49-F238E27FC236}">
                <a16:creationId xmlns:a16="http://schemas.microsoft.com/office/drawing/2014/main" id="{E2CD5451-E576-4411-A6AC-1EBB33F9E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373688"/>
          <a:ext cx="2619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公式" r:id="rId17" imgW="165028" imgH="228501" progId="Equation.3">
                  <p:embed/>
                </p:oleObj>
              </mc:Choice>
              <mc:Fallback>
                <p:oleObj name="公式" r:id="rId17" imgW="165028" imgH="228501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73688"/>
                        <a:ext cx="2619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12" name="Object 60">
            <a:extLst>
              <a:ext uri="{FF2B5EF4-FFF2-40B4-BE49-F238E27FC236}">
                <a16:creationId xmlns:a16="http://schemas.microsoft.com/office/drawing/2014/main" id="{DDC8E3DB-6EAD-4A39-B54B-F166693DC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5703888"/>
          <a:ext cx="26193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公式" r:id="rId18" imgW="164814" imgH="177492" progId="Equation.3">
                  <p:embed/>
                </p:oleObj>
              </mc:Choice>
              <mc:Fallback>
                <p:oleObj name="公式" r:id="rId18" imgW="164814" imgH="17749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703888"/>
                        <a:ext cx="261937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2832" name="Group 80">
            <a:extLst>
              <a:ext uri="{FF2B5EF4-FFF2-40B4-BE49-F238E27FC236}">
                <a16:creationId xmlns:a16="http://schemas.microsoft.com/office/drawing/2014/main" id="{03394E35-C63C-4735-8752-D205D80694C0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716338"/>
            <a:ext cx="3036887" cy="2808287"/>
            <a:chOff x="3787" y="2341"/>
            <a:chExt cx="1913" cy="1769"/>
          </a:xfrm>
        </p:grpSpPr>
        <p:sp>
          <p:nvSpPr>
            <p:cNvPr id="38949" name="Rectangle 67">
              <a:extLst>
                <a:ext uri="{FF2B5EF4-FFF2-40B4-BE49-F238E27FC236}">
                  <a16:creationId xmlns:a16="http://schemas.microsoft.com/office/drawing/2014/main" id="{A848B836-5170-4859-8F0B-2C27F8239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341"/>
              <a:ext cx="91" cy="1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50" name="Rectangle 68">
              <a:extLst>
                <a:ext uri="{FF2B5EF4-FFF2-40B4-BE49-F238E27FC236}">
                  <a16:creationId xmlns:a16="http://schemas.microsoft.com/office/drawing/2014/main" id="{1639ED1F-AC88-432A-BD96-6A0F1642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341"/>
              <a:ext cx="91" cy="2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51" name="Rectangle 69">
              <a:extLst>
                <a:ext uri="{FF2B5EF4-FFF2-40B4-BE49-F238E27FC236}">
                  <a16:creationId xmlns:a16="http://schemas.microsoft.com/office/drawing/2014/main" id="{559A83AC-C678-47D3-80BA-A012B4A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840"/>
              <a:ext cx="91" cy="2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52" name="Rectangle 70">
              <a:extLst>
                <a:ext uri="{FF2B5EF4-FFF2-40B4-BE49-F238E27FC236}">
                  <a16:creationId xmlns:a16="http://schemas.microsoft.com/office/drawing/2014/main" id="{2532832C-13F5-4765-AD27-6C323F09E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339"/>
              <a:ext cx="91" cy="2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53" name="Rectangle 71">
              <a:extLst>
                <a:ext uri="{FF2B5EF4-FFF2-40B4-BE49-F238E27FC236}">
                  <a16:creationId xmlns:a16="http://schemas.microsoft.com/office/drawing/2014/main" id="{63E4669B-AF70-479B-9A40-AC5AB4E3F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838"/>
              <a:ext cx="91" cy="27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54" name="Line 61">
              <a:extLst>
                <a:ext uri="{FF2B5EF4-FFF2-40B4-BE49-F238E27FC236}">
                  <a16:creationId xmlns:a16="http://schemas.microsoft.com/office/drawing/2014/main" id="{052703D5-6D6A-4CF2-AC14-62B809312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3022"/>
              <a:ext cx="1323" cy="6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5" name="Line 62">
              <a:extLst>
                <a:ext uri="{FF2B5EF4-FFF2-40B4-BE49-F238E27FC236}">
                  <a16:creationId xmlns:a16="http://schemas.microsoft.com/office/drawing/2014/main" id="{EEBECB0D-E9C5-4FDE-AB78-164D24312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3702"/>
              <a:ext cx="1822" cy="1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6" name="Rectangle 63">
              <a:extLst>
                <a:ext uri="{FF2B5EF4-FFF2-40B4-BE49-F238E27FC236}">
                  <a16:creationId xmlns:a16="http://schemas.microsoft.com/office/drawing/2014/main" id="{6831AC9A-993D-488C-B09E-C34EBB21D6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22994">
              <a:off x="3788" y="3612"/>
              <a:ext cx="9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57" name="Rectangle 64">
              <a:extLst>
                <a:ext uri="{FF2B5EF4-FFF2-40B4-BE49-F238E27FC236}">
                  <a16:creationId xmlns:a16="http://schemas.microsoft.com/office/drawing/2014/main" id="{AD469C34-D9D2-46F3-90F1-F9F3F1E095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22994">
              <a:off x="3787" y="3113"/>
              <a:ext cx="9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58" name="Line 65">
              <a:extLst>
                <a:ext uri="{FF2B5EF4-FFF2-40B4-BE49-F238E27FC236}">
                  <a16:creationId xmlns:a16="http://schemas.microsoft.com/office/drawing/2014/main" id="{035ABBF3-E2B6-4E8C-96D0-74F0A43EF4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2523"/>
              <a:ext cx="1323" cy="6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9" name="Line 66">
              <a:extLst>
                <a:ext uri="{FF2B5EF4-FFF2-40B4-BE49-F238E27FC236}">
                  <a16:creationId xmlns:a16="http://schemas.microsoft.com/office/drawing/2014/main" id="{C0CC631D-6EC2-457F-90EA-04DC23A07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203"/>
              <a:ext cx="1822" cy="1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0" name="Line 73">
              <a:extLst>
                <a:ext uri="{FF2B5EF4-FFF2-40B4-BE49-F238E27FC236}">
                  <a16:creationId xmlns:a16="http://schemas.microsoft.com/office/drawing/2014/main" id="{5D85ED3F-1BB0-40B3-BC5F-29CFA771F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203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Line 74">
              <a:extLst>
                <a:ext uri="{FF2B5EF4-FFF2-40B4-BE49-F238E27FC236}">
                  <a16:creationId xmlns:a16="http://schemas.microsoft.com/office/drawing/2014/main" id="{034C81F1-429F-458A-A60D-F29DE6780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702"/>
              <a:ext cx="68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8962" name="Object 77">
              <a:extLst>
                <a:ext uri="{FF2B5EF4-FFF2-40B4-BE49-F238E27FC236}">
                  <a16:creationId xmlns:a16="http://schemas.microsoft.com/office/drawing/2014/main" id="{FBA3D925-068D-444B-A1D2-3CA93024B7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2975"/>
            <a:ext cx="16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4" name="公式" r:id="rId19" imgW="165028" imgH="228501" progId="Equation.3">
                    <p:embed/>
                  </p:oleObj>
                </mc:Choice>
                <mc:Fallback>
                  <p:oleObj name="公式" r:id="rId19" imgW="165028" imgH="228501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975"/>
                          <a:ext cx="16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3" name="Object 78">
              <a:extLst>
                <a:ext uri="{FF2B5EF4-FFF2-40B4-BE49-F238E27FC236}">
                  <a16:creationId xmlns:a16="http://schemas.microsoft.com/office/drawing/2014/main" id="{FB91E5A8-C511-4427-AD3E-2F8A338F09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1" y="3181"/>
            <a:ext cx="12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5" name="公式" r:id="rId20" imgW="126725" imgH="177415" progId="Equation.3">
                    <p:embed/>
                  </p:oleObj>
                </mc:Choice>
                <mc:Fallback>
                  <p:oleObj name="公式" r:id="rId20" imgW="126725" imgH="177415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3181"/>
                          <a:ext cx="12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4" name="Rectangle 79">
              <a:extLst>
                <a:ext uri="{FF2B5EF4-FFF2-40B4-BE49-F238E27FC236}">
                  <a16:creationId xmlns:a16="http://schemas.microsoft.com/office/drawing/2014/main" id="{DD3B31ED-AC45-4DA8-98E1-FA2BD74F1B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22994">
              <a:off x="3787" y="2614"/>
              <a:ext cx="90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  <p:bldP spid="202775" grpId="0" animBg="1"/>
      <p:bldP spid="202776" grpId="0" animBg="1"/>
      <p:bldP spid="202777" grpId="0" animBg="1"/>
      <p:bldP spid="202778" grpId="0" animBg="1"/>
      <p:bldP spid="202779" grpId="0" animBg="1"/>
      <p:bldP spid="202784" grpId="0" animBg="1"/>
      <p:bldP spid="2027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4">
            <a:extLst>
              <a:ext uri="{FF2B5EF4-FFF2-40B4-BE49-F238E27FC236}">
                <a16:creationId xmlns:a16="http://schemas.microsoft.com/office/drawing/2014/main" id="{97289790-EEE0-4B64-878F-64F5F264B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765175"/>
            <a:ext cx="0" cy="547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39" name="Line 5">
            <a:extLst>
              <a:ext uri="{FF2B5EF4-FFF2-40B4-BE49-F238E27FC236}">
                <a16:creationId xmlns:a16="http://schemas.microsoft.com/office/drawing/2014/main" id="{0C39EAC5-6357-43B2-B2D4-65314F8E9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3500438"/>
            <a:ext cx="820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D5225C92-98BD-4638-B256-9213F5DAE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144462" cy="5545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199693" name="Picture 13" descr="Graph1">
            <a:extLst>
              <a:ext uri="{FF2B5EF4-FFF2-40B4-BE49-F238E27FC236}">
                <a16:creationId xmlns:a16="http://schemas.microsoft.com/office/drawing/2014/main" id="{2412CDA1-9C62-48B9-B54F-4911D28D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2669" y="2505869"/>
            <a:ext cx="6192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694" name="Picture 14" descr="Graph2">
            <a:extLst>
              <a:ext uri="{FF2B5EF4-FFF2-40B4-BE49-F238E27FC236}">
                <a16:creationId xmlns:a16="http://schemas.microsoft.com/office/drawing/2014/main" id="{25943903-C329-49E5-BBF6-BCF17F586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5694" y="2575719"/>
            <a:ext cx="6192837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96" name="Line 16">
            <a:extLst>
              <a:ext uri="{FF2B5EF4-FFF2-40B4-BE49-F238E27FC236}">
                <a16:creationId xmlns:a16="http://schemas.microsoft.com/office/drawing/2014/main" id="{3A3E92EE-FC50-4684-A174-45007046D9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3500438"/>
            <a:ext cx="14398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697" name="Line 17">
            <a:extLst>
              <a:ext uri="{FF2B5EF4-FFF2-40B4-BE49-F238E27FC236}">
                <a16:creationId xmlns:a16="http://schemas.microsoft.com/office/drawing/2014/main" id="{110BF181-9A7E-4DB2-9851-12C5D3A1B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500438"/>
            <a:ext cx="2520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699" name="Line 19">
            <a:extLst>
              <a:ext uri="{FF2B5EF4-FFF2-40B4-BE49-F238E27FC236}">
                <a16:creationId xmlns:a16="http://schemas.microsoft.com/office/drawing/2014/main" id="{1FF2A5D9-271E-4A8A-A099-A704FDFAB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500438"/>
            <a:ext cx="2447925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00" name="Line 20">
            <a:extLst>
              <a:ext uri="{FF2B5EF4-FFF2-40B4-BE49-F238E27FC236}">
                <a16:creationId xmlns:a16="http://schemas.microsoft.com/office/drawing/2014/main" id="{DFD059A2-11BB-4471-B4D4-2DE897FB2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3141663"/>
            <a:ext cx="2447925" cy="360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01" name="Line 21">
            <a:extLst>
              <a:ext uri="{FF2B5EF4-FFF2-40B4-BE49-F238E27FC236}">
                <a16:creationId xmlns:a16="http://schemas.microsoft.com/office/drawing/2014/main" id="{02458591-910C-46A3-B1E2-535ADDCEA7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2781300"/>
            <a:ext cx="2447925" cy="719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02" name="Line 22">
            <a:extLst>
              <a:ext uri="{FF2B5EF4-FFF2-40B4-BE49-F238E27FC236}">
                <a16:creationId xmlns:a16="http://schemas.microsoft.com/office/drawing/2014/main" id="{36262E5D-E276-4AAA-AC7D-84DFC26702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2492375"/>
            <a:ext cx="2447925" cy="1008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03" name="Line 23">
            <a:extLst>
              <a:ext uri="{FF2B5EF4-FFF2-40B4-BE49-F238E27FC236}">
                <a16:creationId xmlns:a16="http://schemas.microsoft.com/office/drawing/2014/main" id="{2EEEAA71-CCC0-40DF-8338-9651DAEEB3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188" y="3502025"/>
            <a:ext cx="2447925" cy="719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04" name="Line 24">
            <a:extLst>
              <a:ext uri="{FF2B5EF4-FFF2-40B4-BE49-F238E27FC236}">
                <a16:creationId xmlns:a16="http://schemas.microsoft.com/office/drawing/2014/main" id="{D7A26845-34B2-4EFA-BC44-819F47C7E1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188" y="3500438"/>
            <a:ext cx="2447925" cy="10080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1" name="Line 25">
            <a:extLst>
              <a:ext uri="{FF2B5EF4-FFF2-40B4-BE49-F238E27FC236}">
                <a16:creationId xmlns:a16="http://schemas.microsoft.com/office/drawing/2014/main" id="{DC9FC5AE-7DD2-42B2-ABED-E3BA8DE6C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2781300"/>
            <a:ext cx="287337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2" name="Line 26">
            <a:extLst>
              <a:ext uri="{FF2B5EF4-FFF2-40B4-BE49-F238E27FC236}">
                <a16:creationId xmlns:a16="http://schemas.microsoft.com/office/drawing/2014/main" id="{94EB51E4-FC56-49D1-8719-38ED8F9BE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4076700"/>
            <a:ext cx="287337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3" name="Line 27">
            <a:extLst>
              <a:ext uri="{FF2B5EF4-FFF2-40B4-BE49-F238E27FC236}">
                <a16:creationId xmlns:a16="http://schemas.microsoft.com/office/drawing/2014/main" id="{69012A0F-85FE-4D68-9DCE-D67C6D368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148138"/>
            <a:ext cx="287338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4" name="Line 28">
            <a:extLst>
              <a:ext uri="{FF2B5EF4-FFF2-40B4-BE49-F238E27FC236}">
                <a16:creationId xmlns:a16="http://schemas.microsoft.com/office/drawing/2014/main" id="{AAFA334D-D9A3-44C0-8288-391181B0A2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5443538"/>
            <a:ext cx="287338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5" name="Line 29">
            <a:extLst>
              <a:ext uri="{FF2B5EF4-FFF2-40B4-BE49-F238E27FC236}">
                <a16:creationId xmlns:a16="http://schemas.microsoft.com/office/drawing/2014/main" id="{711CF840-75BB-4FFB-B1B8-E08A6A0B2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412875"/>
            <a:ext cx="287338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6" name="Line 30">
            <a:extLst>
              <a:ext uri="{FF2B5EF4-FFF2-40B4-BE49-F238E27FC236}">
                <a16:creationId xmlns:a16="http://schemas.microsoft.com/office/drawing/2014/main" id="{4B204A1C-B82F-4816-AB64-A2812883D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2708275"/>
            <a:ext cx="287338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7" name="Line 31">
            <a:extLst>
              <a:ext uri="{FF2B5EF4-FFF2-40B4-BE49-F238E27FC236}">
                <a16:creationId xmlns:a16="http://schemas.microsoft.com/office/drawing/2014/main" id="{29FBEDF2-8203-4A38-8D88-4AC4C09A7F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1341438"/>
            <a:ext cx="287338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8" name="Line 32">
            <a:extLst>
              <a:ext uri="{FF2B5EF4-FFF2-40B4-BE49-F238E27FC236}">
                <a16:creationId xmlns:a16="http://schemas.microsoft.com/office/drawing/2014/main" id="{0D082DEF-9A72-43B0-B076-1761C8386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5518150"/>
            <a:ext cx="142875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59" name="Line 33">
            <a:extLst>
              <a:ext uri="{FF2B5EF4-FFF2-40B4-BE49-F238E27FC236}">
                <a16:creationId xmlns:a16="http://schemas.microsoft.com/office/drawing/2014/main" id="{5529F4B3-C266-440A-9003-84EE06A90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765175"/>
            <a:ext cx="144462" cy="574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4" name="Line 34">
            <a:extLst>
              <a:ext uri="{FF2B5EF4-FFF2-40B4-BE49-F238E27FC236}">
                <a16:creationId xmlns:a16="http://schemas.microsoft.com/office/drawing/2014/main" id="{43FAC46D-9F48-4C0C-AA23-BE63A25825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3500438"/>
            <a:ext cx="14398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61" name="Line 35">
            <a:extLst>
              <a:ext uri="{FF2B5EF4-FFF2-40B4-BE49-F238E27FC236}">
                <a16:creationId xmlns:a16="http://schemas.microsoft.com/office/drawing/2014/main" id="{7BA40542-0B25-4C95-AD0F-36899AB582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3068638"/>
            <a:ext cx="1728787" cy="431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16" name="Line 36">
            <a:extLst>
              <a:ext uri="{FF2B5EF4-FFF2-40B4-BE49-F238E27FC236}">
                <a16:creationId xmlns:a16="http://schemas.microsoft.com/office/drawing/2014/main" id="{64DDA404-7E64-467E-AB1E-B9F0FEAD87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2636838"/>
            <a:ext cx="1655762" cy="863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99717" name="Picture 37" descr="Graph1">
            <a:extLst>
              <a:ext uri="{FF2B5EF4-FFF2-40B4-BE49-F238E27FC236}">
                <a16:creationId xmlns:a16="http://schemas.microsoft.com/office/drawing/2014/main" id="{8F404F34-E60D-4203-A32A-B65D6C84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93544" y="1612107"/>
            <a:ext cx="512127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9718" name="Picture 38" descr="Graph5">
            <a:extLst>
              <a:ext uri="{FF2B5EF4-FFF2-40B4-BE49-F238E27FC236}">
                <a16:creationId xmlns:a16="http://schemas.microsoft.com/office/drawing/2014/main" id="{9171C6B7-A493-467A-90DF-8FCFE6F7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9900" y="2776538"/>
            <a:ext cx="51212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720" name="Line 40">
            <a:extLst>
              <a:ext uri="{FF2B5EF4-FFF2-40B4-BE49-F238E27FC236}">
                <a16:creationId xmlns:a16="http://schemas.microsoft.com/office/drawing/2014/main" id="{DCBBC7C1-41B8-4CEB-BEBB-B80B48B68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3500438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21" name="Line 41">
            <a:extLst>
              <a:ext uri="{FF2B5EF4-FFF2-40B4-BE49-F238E27FC236}">
                <a16:creationId xmlns:a16="http://schemas.microsoft.com/office/drawing/2014/main" id="{D11CF7FF-AEBC-4193-A8DD-C96B631936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3068638"/>
            <a:ext cx="1655762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22" name="Line 42">
            <a:extLst>
              <a:ext uri="{FF2B5EF4-FFF2-40B4-BE49-F238E27FC236}">
                <a16:creationId xmlns:a16="http://schemas.microsoft.com/office/drawing/2014/main" id="{633F7CE7-9454-4EAF-B321-22651394B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2636838"/>
            <a:ext cx="1584325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23" name="Line 43">
            <a:extLst>
              <a:ext uri="{FF2B5EF4-FFF2-40B4-BE49-F238E27FC236}">
                <a16:creationId xmlns:a16="http://schemas.microsoft.com/office/drawing/2014/main" id="{EA02AD9F-3D11-4610-A71A-51B7B8E6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2349500"/>
            <a:ext cx="1584325" cy="1150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25" name="Line 45">
            <a:extLst>
              <a:ext uri="{FF2B5EF4-FFF2-40B4-BE49-F238E27FC236}">
                <a16:creationId xmlns:a16="http://schemas.microsoft.com/office/drawing/2014/main" id="{FF0EBC5A-B9C9-4A36-8437-C50817B769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0063" y="3502025"/>
            <a:ext cx="1655762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26" name="Line 46">
            <a:extLst>
              <a:ext uri="{FF2B5EF4-FFF2-40B4-BE49-F238E27FC236}">
                <a16:creationId xmlns:a16="http://schemas.microsoft.com/office/drawing/2014/main" id="{F6860FC9-6A78-4373-963B-567FB5B179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0063" y="3502025"/>
            <a:ext cx="1584325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9727" name="Line 47">
            <a:extLst>
              <a:ext uri="{FF2B5EF4-FFF2-40B4-BE49-F238E27FC236}">
                <a16:creationId xmlns:a16="http://schemas.microsoft.com/office/drawing/2014/main" id="{A06E4470-332A-4695-940D-D311E81136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0063" y="3502025"/>
            <a:ext cx="1584325" cy="1150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72" name="Text Box 49">
            <a:extLst>
              <a:ext uri="{FF2B5EF4-FFF2-40B4-BE49-F238E27FC236}">
                <a16:creationId xmlns:a16="http://schemas.microsoft.com/office/drawing/2014/main" id="{5DDA1790-C0C2-44C5-A50D-4A00759F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3349625"/>
            <a:ext cx="49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j=0</a:t>
            </a:r>
          </a:p>
        </p:txBody>
      </p:sp>
      <p:sp>
        <p:nvSpPr>
          <p:cNvPr id="39973" name="Text Box 50">
            <a:extLst>
              <a:ext uri="{FF2B5EF4-FFF2-40B4-BE49-F238E27FC236}">
                <a16:creationId xmlns:a16="http://schemas.microsoft.com/office/drawing/2014/main" id="{E8E1E777-5304-44E4-A000-A55DD72DF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688" y="3422650"/>
            <a:ext cx="495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j=0</a:t>
            </a:r>
          </a:p>
        </p:txBody>
      </p:sp>
      <p:sp>
        <p:nvSpPr>
          <p:cNvPr id="39974" name="Text Box 51">
            <a:extLst>
              <a:ext uri="{FF2B5EF4-FFF2-40B4-BE49-F238E27FC236}">
                <a16:creationId xmlns:a16="http://schemas.microsoft.com/office/drawing/2014/main" id="{F6B210A0-B308-45CA-B069-69F73E31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6184900"/>
            <a:ext cx="307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J=0</a:t>
            </a:r>
            <a:r>
              <a:rPr lang="zh-CN" altLang="en-US" sz="1800"/>
              <a:t>是干涉主极大位置，没变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>
            <a:extLst>
              <a:ext uri="{FF2B5EF4-FFF2-40B4-BE49-F238E27FC236}">
                <a16:creationId xmlns:a16="http://schemas.microsoft.com/office/drawing/2014/main" id="{A7689D04-9EA4-4D1A-B896-56BA65C89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40963" name="Object 7">
            <a:extLst>
              <a:ext uri="{FF2B5EF4-FFF2-40B4-BE49-F238E27FC236}">
                <a16:creationId xmlns:a16="http://schemas.microsoft.com/office/drawing/2014/main" id="{D49E5B77-0ACF-407E-A4C5-A0EB53CDE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196975"/>
          <a:ext cx="6011863" cy="554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Graph" r:id="rId3" imgW="3367430" imgH="3087014" progId="Origin50.Graph">
                  <p:embed/>
                </p:oleObj>
              </mc:Choice>
              <mc:Fallback>
                <p:oleObj name="Graph" r:id="rId3" imgW="3367430" imgH="3087014" progId="Origin50.Grap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196975"/>
                        <a:ext cx="6011863" cy="554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9">
            <a:extLst>
              <a:ext uri="{FF2B5EF4-FFF2-40B4-BE49-F238E27FC236}">
                <a16:creationId xmlns:a16="http://schemas.microsoft.com/office/drawing/2014/main" id="{3DC0AAC4-8F5C-4A5C-92D2-7F62A36DA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单元衍射主极大的移动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611AA835-F6A3-4ED5-BA7A-4B44B18E2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549275"/>
            <a:ext cx="8540750" cy="1150938"/>
          </a:xfrm>
        </p:spPr>
        <p:txBody>
          <a:bodyPr/>
          <a:lstStyle/>
          <a:p>
            <a:pPr eaLnBrk="1" hangingPunct="1"/>
            <a:r>
              <a:rPr lang="zh-CN" altLang="en-US"/>
              <a:t>可以按不同的透射率或反射率分为黑白光栅、正弦光栅，等等。</a:t>
            </a:r>
          </a:p>
        </p:txBody>
      </p:sp>
      <p:grpSp>
        <p:nvGrpSpPr>
          <p:cNvPr id="5123" name="Group 105">
            <a:extLst>
              <a:ext uri="{FF2B5EF4-FFF2-40B4-BE49-F238E27FC236}">
                <a16:creationId xmlns:a16="http://schemas.microsoft.com/office/drawing/2014/main" id="{6BEFFFD8-7EFA-4206-A573-C77414994D6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844675"/>
            <a:ext cx="3384550" cy="4824413"/>
            <a:chOff x="249" y="1162"/>
            <a:chExt cx="2132" cy="3039"/>
          </a:xfrm>
        </p:grpSpPr>
        <p:sp>
          <p:nvSpPr>
            <p:cNvPr id="5140" name="Line 39">
              <a:extLst>
                <a:ext uri="{FF2B5EF4-FFF2-40B4-BE49-F238E27FC236}">
                  <a16:creationId xmlns:a16="http://schemas.microsoft.com/office/drawing/2014/main" id="{DB783BF5-48BA-4EC9-9296-0E2DB3DC5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162"/>
              <a:ext cx="0" cy="27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1" name="Line 40">
              <a:extLst>
                <a:ext uri="{FF2B5EF4-FFF2-40B4-BE49-F238E27FC236}">
                  <a16:creationId xmlns:a16="http://schemas.microsoft.com/office/drawing/2014/main" id="{99772BC7-BEB1-4481-BA49-0E1162E0F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661"/>
              <a:ext cx="40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2" name="Line 41">
              <a:extLst>
                <a:ext uri="{FF2B5EF4-FFF2-40B4-BE49-F238E27FC236}">
                  <a16:creationId xmlns:a16="http://schemas.microsoft.com/office/drawing/2014/main" id="{AA91FBB0-2A73-4678-BBF8-CED9ABD28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888"/>
              <a:ext cx="40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3" name="Line 42">
              <a:extLst>
                <a:ext uri="{FF2B5EF4-FFF2-40B4-BE49-F238E27FC236}">
                  <a16:creationId xmlns:a16="http://schemas.microsoft.com/office/drawing/2014/main" id="{379BF764-C999-4007-A6D3-DC94CC28B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1661"/>
              <a:ext cx="0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4" name="Line 43">
              <a:extLst>
                <a:ext uri="{FF2B5EF4-FFF2-40B4-BE49-F238E27FC236}">
                  <a16:creationId xmlns:a16="http://schemas.microsoft.com/office/drawing/2014/main" id="{E6ED2EC1-E0FB-4467-A0DE-4C5071195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296"/>
              <a:ext cx="40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5" name="Line 44">
              <a:extLst>
                <a:ext uri="{FF2B5EF4-FFF2-40B4-BE49-F238E27FC236}">
                  <a16:creationId xmlns:a16="http://schemas.microsoft.com/office/drawing/2014/main" id="{C37A28C5-97D1-4FF0-A051-F7271E30F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523"/>
              <a:ext cx="40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6" name="Line 45">
              <a:extLst>
                <a:ext uri="{FF2B5EF4-FFF2-40B4-BE49-F238E27FC236}">
                  <a16:creationId xmlns:a16="http://schemas.microsoft.com/office/drawing/2014/main" id="{79A4D99E-AEE6-4168-8F73-A1252380E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2296"/>
              <a:ext cx="0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7" name="Line 46">
              <a:extLst>
                <a:ext uri="{FF2B5EF4-FFF2-40B4-BE49-F238E27FC236}">
                  <a16:creationId xmlns:a16="http://schemas.microsoft.com/office/drawing/2014/main" id="{60DEAA46-C7C6-41BF-8C1F-D290D64C2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888"/>
              <a:ext cx="0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8" name="Line 47">
              <a:extLst>
                <a:ext uri="{FF2B5EF4-FFF2-40B4-BE49-F238E27FC236}">
                  <a16:creationId xmlns:a16="http://schemas.microsoft.com/office/drawing/2014/main" id="{232CD29E-D4D4-4C1D-8DDF-AAC2F1E55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930"/>
              <a:ext cx="40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49" name="Line 48">
              <a:extLst>
                <a:ext uri="{FF2B5EF4-FFF2-40B4-BE49-F238E27FC236}">
                  <a16:creationId xmlns:a16="http://schemas.microsoft.com/office/drawing/2014/main" id="{6CB33159-4E4D-49C1-8B16-576CD43E9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157"/>
              <a:ext cx="40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0" name="Line 49">
              <a:extLst>
                <a:ext uri="{FF2B5EF4-FFF2-40B4-BE49-F238E27FC236}">
                  <a16:creationId xmlns:a16="http://schemas.microsoft.com/office/drawing/2014/main" id="{BA955BD3-C6AD-444C-8C1F-A4830616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2930"/>
              <a:ext cx="0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1" name="Line 50">
              <a:extLst>
                <a:ext uri="{FF2B5EF4-FFF2-40B4-BE49-F238E27FC236}">
                  <a16:creationId xmlns:a16="http://schemas.microsoft.com/office/drawing/2014/main" id="{092F310A-F884-4A13-B91F-1A1BC51B4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65"/>
              <a:ext cx="40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2" name="Line 51">
              <a:extLst>
                <a:ext uri="{FF2B5EF4-FFF2-40B4-BE49-F238E27FC236}">
                  <a16:creationId xmlns:a16="http://schemas.microsoft.com/office/drawing/2014/main" id="{40B9BF63-EC24-4D25-B5B4-35E9FD8E9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792"/>
              <a:ext cx="40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3" name="Line 52">
              <a:extLst>
                <a:ext uri="{FF2B5EF4-FFF2-40B4-BE49-F238E27FC236}">
                  <a16:creationId xmlns:a16="http://schemas.microsoft.com/office/drawing/2014/main" id="{297B6DD9-0139-4A3F-8EAE-4496DBD2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" y="3565"/>
              <a:ext cx="0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4" name="Line 53">
              <a:extLst>
                <a:ext uri="{FF2B5EF4-FFF2-40B4-BE49-F238E27FC236}">
                  <a16:creationId xmlns:a16="http://schemas.microsoft.com/office/drawing/2014/main" id="{8A21EF98-B8E0-4F08-8ED1-D09B01FC9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157"/>
              <a:ext cx="0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5" name="Line 54">
              <a:extLst>
                <a:ext uri="{FF2B5EF4-FFF2-40B4-BE49-F238E27FC236}">
                  <a16:creationId xmlns:a16="http://schemas.microsoft.com/office/drawing/2014/main" id="{707B2186-FE52-47F7-B224-B29518B34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1253"/>
              <a:ext cx="0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6" name="Line 55">
              <a:extLst>
                <a:ext uri="{FF2B5EF4-FFF2-40B4-BE49-F238E27FC236}">
                  <a16:creationId xmlns:a16="http://schemas.microsoft.com/office/drawing/2014/main" id="{92CC845F-1952-451B-B1F3-168C09082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523"/>
              <a:ext cx="0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7" name="Rectangle 5">
              <a:extLst>
                <a:ext uri="{FF2B5EF4-FFF2-40B4-BE49-F238E27FC236}">
                  <a16:creationId xmlns:a16="http://schemas.microsoft.com/office/drawing/2014/main" id="{225DF9BE-70A6-4273-A02E-4F0D02759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1253"/>
              <a:ext cx="51" cy="42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58" name="Rectangle 6">
              <a:extLst>
                <a:ext uri="{FF2B5EF4-FFF2-40B4-BE49-F238E27FC236}">
                  <a16:creationId xmlns:a16="http://schemas.microsoft.com/office/drawing/2014/main" id="{A429263B-7B5C-4649-876C-90BE61CD0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1679"/>
              <a:ext cx="51" cy="2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59" name="Rectangle 7">
              <a:extLst>
                <a:ext uri="{FF2B5EF4-FFF2-40B4-BE49-F238E27FC236}">
                  <a16:creationId xmlns:a16="http://schemas.microsoft.com/office/drawing/2014/main" id="{E44F708C-682E-487F-BD15-8C5FB1C14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1890"/>
              <a:ext cx="51" cy="4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0" name="Rectangle 8">
              <a:extLst>
                <a:ext uri="{FF2B5EF4-FFF2-40B4-BE49-F238E27FC236}">
                  <a16:creationId xmlns:a16="http://schemas.microsoft.com/office/drawing/2014/main" id="{ED979FEA-22EE-40D6-9D23-A76F7410B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2315"/>
              <a:ext cx="51" cy="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1" name="Rectangle 9">
              <a:extLst>
                <a:ext uri="{FF2B5EF4-FFF2-40B4-BE49-F238E27FC236}">
                  <a16:creationId xmlns:a16="http://schemas.microsoft.com/office/drawing/2014/main" id="{CCFA348F-BE3D-4374-A4E8-60EB74B07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2528"/>
              <a:ext cx="51" cy="42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2" name="Rectangle 10">
              <a:extLst>
                <a:ext uri="{FF2B5EF4-FFF2-40B4-BE49-F238E27FC236}">
                  <a16:creationId xmlns:a16="http://schemas.microsoft.com/office/drawing/2014/main" id="{8B0B85AC-A289-459F-A4F0-53E587C2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2953"/>
              <a:ext cx="51" cy="2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3" name="Rectangle 11">
              <a:extLst>
                <a:ext uri="{FF2B5EF4-FFF2-40B4-BE49-F238E27FC236}">
                  <a16:creationId xmlns:a16="http://schemas.microsoft.com/office/drawing/2014/main" id="{46B59D52-6E2F-4D0A-BFE7-0FC4C130E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3164"/>
              <a:ext cx="51" cy="42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64" name="Line 17">
              <a:extLst>
                <a:ext uri="{FF2B5EF4-FFF2-40B4-BE49-F238E27FC236}">
                  <a16:creationId xmlns:a16="http://schemas.microsoft.com/office/drawing/2014/main" id="{A890EF5A-F973-4320-96C4-E4E1492FC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1764"/>
              <a:ext cx="6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Line 18">
              <a:extLst>
                <a:ext uri="{FF2B5EF4-FFF2-40B4-BE49-F238E27FC236}">
                  <a16:creationId xmlns:a16="http://schemas.microsoft.com/office/drawing/2014/main" id="{F06BBABE-79A7-4D15-A6C2-554817C9A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2401"/>
              <a:ext cx="6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6" name="Line 19">
              <a:extLst>
                <a:ext uri="{FF2B5EF4-FFF2-40B4-BE49-F238E27FC236}">
                  <a16:creationId xmlns:a16="http://schemas.microsoft.com/office/drawing/2014/main" id="{D25F7C00-443D-413B-A838-36241F9A3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3038"/>
              <a:ext cx="6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7" name="Line 23">
              <a:extLst>
                <a:ext uri="{FF2B5EF4-FFF2-40B4-BE49-F238E27FC236}">
                  <a16:creationId xmlns:a16="http://schemas.microsoft.com/office/drawing/2014/main" id="{6EF4C3BE-08CF-4728-8CC4-B071558674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1423"/>
              <a:ext cx="434" cy="34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Line 24">
              <a:extLst>
                <a:ext uri="{FF2B5EF4-FFF2-40B4-BE49-F238E27FC236}">
                  <a16:creationId xmlns:a16="http://schemas.microsoft.com/office/drawing/2014/main" id="{401573B3-2AB0-4F16-AA32-0DC96A823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2060"/>
              <a:ext cx="434" cy="34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Line 25">
              <a:extLst>
                <a:ext uri="{FF2B5EF4-FFF2-40B4-BE49-F238E27FC236}">
                  <a16:creationId xmlns:a16="http://schemas.microsoft.com/office/drawing/2014/main" id="{2DCBED2E-3304-45B8-8D64-6D3FDA10E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2698"/>
              <a:ext cx="434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Line 29">
              <a:extLst>
                <a:ext uri="{FF2B5EF4-FFF2-40B4-BE49-F238E27FC236}">
                  <a16:creationId xmlns:a16="http://schemas.microsoft.com/office/drawing/2014/main" id="{2F6603A1-1000-4A58-B54D-2D193CDDF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79"/>
              <a:ext cx="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Line 30">
              <a:extLst>
                <a:ext uri="{FF2B5EF4-FFF2-40B4-BE49-F238E27FC236}">
                  <a16:creationId xmlns:a16="http://schemas.microsoft.com/office/drawing/2014/main" id="{3866D1E9-B3FB-44BD-999C-516F89913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891"/>
              <a:ext cx="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Line 31">
              <a:extLst>
                <a:ext uri="{FF2B5EF4-FFF2-40B4-BE49-F238E27FC236}">
                  <a16:creationId xmlns:a16="http://schemas.microsoft.com/office/drawing/2014/main" id="{9A33871A-4874-48D3-A000-C3176A2BD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15"/>
              <a:ext cx="6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Line 32">
              <a:extLst>
                <a:ext uri="{FF2B5EF4-FFF2-40B4-BE49-F238E27FC236}">
                  <a16:creationId xmlns:a16="http://schemas.microsoft.com/office/drawing/2014/main" id="{AE9DFB31-FB7E-4A05-9EAA-DBB18B7A3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679"/>
              <a:ext cx="0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Line 33">
              <a:extLst>
                <a:ext uri="{FF2B5EF4-FFF2-40B4-BE49-F238E27FC236}">
                  <a16:creationId xmlns:a16="http://schemas.microsoft.com/office/drawing/2014/main" id="{FB4C2EF9-0D9B-487F-87F5-E355A7623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1891"/>
              <a:ext cx="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Line 34">
              <a:extLst>
                <a:ext uri="{FF2B5EF4-FFF2-40B4-BE49-F238E27FC236}">
                  <a16:creationId xmlns:a16="http://schemas.microsoft.com/office/drawing/2014/main" id="{A47E1907-0FCF-491F-859F-8FB568443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" y="1679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76" name="Object 35">
              <a:extLst>
                <a:ext uri="{FF2B5EF4-FFF2-40B4-BE49-F238E27FC236}">
                  <a16:creationId xmlns:a16="http://schemas.microsoft.com/office/drawing/2014/main" id="{FDDD364D-3BC7-4A6C-8858-B6EE42DC4F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4" y="1720"/>
            <a:ext cx="9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公式" r:id="rId3" imgW="126835" imgH="139518" progId="Equation.3">
                    <p:embed/>
                  </p:oleObj>
                </mc:Choice>
                <mc:Fallback>
                  <p:oleObj name="公式" r:id="rId3" imgW="126835" imgH="139518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720"/>
                          <a:ext cx="9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7" name="Object 36">
              <a:extLst>
                <a:ext uri="{FF2B5EF4-FFF2-40B4-BE49-F238E27FC236}">
                  <a16:creationId xmlns:a16="http://schemas.microsoft.com/office/drawing/2014/main" id="{FAEB5B03-B1D9-4D67-A581-EAA98122F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4" y="1996"/>
            <a:ext cx="9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name="公式" r:id="rId5" imgW="126725" imgH="177415" progId="Equation.3">
                    <p:embed/>
                  </p:oleObj>
                </mc:Choice>
                <mc:Fallback>
                  <p:oleObj name="公式" r:id="rId5" imgW="126725" imgH="17741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996"/>
                          <a:ext cx="9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78" name="Object 37">
              <a:extLst>
                <a:ext uri="{FF2B5EF4-FFF2-40B4-BE49-F238E27FC236}">
                  <a16:creationId xmlns:a16="http://schemas.microsoft.com/office/drawing/2014/main" id="{48D0CC45-218A-4F5A-97D9-B37B29B017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3" y="1911"/>
            <a:ext cx="10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6" name="公式" r:id="rId7" imgW="139579" imgH="177646" progId="Equation.3">
                    <p:embed/>
                  </p:oleObj>
                </mc:Choice>
                <mc:Fallback>
                  <p:oleObj name="公式" r:id="rId7" imgW="139579" imgH="17764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" y="1911"/>
                          <a:ext cx="10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9" name="Rectangle 56">
              <a:extLst>
                <a:ext uri="{FF2B5EF4-FFF2-40B4-BE49-F238E27FC236}">
                  <a16:creationId xmlns:a16="http://schemas.microsoft.com/office/drawing/2014/main" id="{545791B5-3C7E-47AE-9734-D10C60426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3564"/>
              <a:ext cx="51" cy="2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80" name="Rectangle 57">
              <a:extLst>
                <a:ext uri="{FF2B5EF4-FFF2-40B4-BE49-F238E27FC236}">
                  <a16:creationId xmlns:a16="http://schemas.microsoft.com/office/drawing/2014/main" id="{E7A997B7-BBBB-4413-BAFE-50B087D24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" y="3775"/>
              <a:ext cx="51" cy="42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81" name="Line 58">
              <a:extLst>
                <a:ext uri="{FF2B5EF4-FFF2-40B4-BE49-F238E27FC236}">
                  <a16:creationId xmlns:a16="http://schemas.microsoft.com/office/drawing/2014/main" id="{68BC595A-3259-4E0B-B347-DD71A44D9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" y="3649"/>
              <a:ext cx="6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2" name="Line 59">
              <a:extLst>
                <a:ext uri="{FF2B5EF4-FFF2-40B4-BE49-F238E27FC236}">
                  <a16:creationId xmlns:a16="http://schemas.microsoft.com/office/drawing/2014/main" id="{D0DD2F19-4FAF-498F-AD66-76CDA100B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6" y="3309"/>
              <a:ext cx="434" cy="3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3" name="Line 60">
              <a:extLst>
                <a:ext uri="{FF2B5EF4-FFF2-40B4-BE49-F238E27FC236}">
                  <a16:creationId xmlns:a16="http://schemas.microsoft.com/office/drawing/2014/main" id="{9AB8D291-11FA-4F7B-AFDF-F30F1A463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793"/>
              <a:ext cx="0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24" name="Group 106">
            <a:extLst>
              <a:ext uri="{FF2B5EF4-FFF2-40B4-BE49-F238E27FC236}">
                <a16:creationId xmlns:a16="http://schemas.microsoft.com/office/drawing/2014/main" id="{BDA55044-0048-4918-B327-045D4C2E6789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914525"/>
            <a:ext cx="3240087" cy="4683125"/>
            <a:chOff x="2971" y="1206"/>
            <a:chExt cx="2041" cy="2950"/>
          </a:xfrm>
        </p:grpSpPr>
        <p:sp>
          <p:nvSpPr>
            <p:cNvPr id="186432" name="Rectangle 64">
              <a:extLst>
                <a:ext uri="{FF2B5EF4-FFF2-40B4-BE49-F238E27FC236}">
                  <a16:creationId xmlns:a16="http://schemas.microsoft.com/office/drawing/2014/main" id="{BE9624CE-DE99-44FB-92B3-98D78972D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06"/>
              <a:ext cx="135" cy="41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26" name="Freeform 90">
              <a:extLst>
                <a:ext uri="{FF2B5EF4-FFF2-40B4-BE49-F238E27FC236}">
                  <a16:creationId xmlns:a16="http://schemas.microsoft.com/office/drawing/2014/main" id="{B0BAB00B-4984-431E-B763-8700A4B1041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288" y="2432"/>
              <a:ext cx="2949" cy="499"/>
            </a:xfrm>
            <a:custGeom>
              <a:avLst/>
              <a:gdLst>
                <a:gd name="T0" fmla="*/ 0 w 5568"/>
                <a:gd name="T1" fmla="*/ 217 h 576"/>
                <a:gd name="T2" fmla="*/ 54 w 5568"/>
                <a:gd name="T3" fmla="*/ 0 h 576"/>
                <a:gd name="T4" fmla="*/ 108 w 5568"/>
                <a:gd name="T5" fmla="*/ 217 h 576"/>
                <a:gd name="T6" fmla="*/ 162 w 5568"/>
                <a:gd name="T7" fmla="*/ 432 h 576"/>
                <a:gd name="T8" fmla="*/ 216 w 5568"/>
                <a:gd name="T9" fmla="*/ 217 h 576"/>
                <a:gd name="T10" fmla="*/ 269 w 5568"/>
                <a:gd name="T11" fmla="*/ 0 h 576"/>
                <a:gd name="T12" fmla="*/ 323 w 5568"/>
                <a:gd name="T13" fmla="*/ 217 h 576"/>
                <a:gd name="T14" fmla="*/ 377 w 5568"/>
                <a:gd name="T15" fmla="*/ 432 h 576"/>
                <a:gd name="T16" fmla="*/ 431 w 5568"/>
                <a:gd name="T17" fmla="*/ 217 h 576"/>
                <a:gd name="T18" fmla="*/ 485 w 5568"/>
                <a:gd name="T19" fmla="*/ 0 h 576"/>
                <a:gd name="T20" fmla="*/ 539 w 5568"/>
                <a:gd name="T21" fmla="*/ 217 h 576"/>
                <a:gd name="T22" fmla="*/ 593 w 5568"/>
                <a:gd name="T23" fmla="*/ 432 h 576"/>
                <a:gd name="T24" fmla="*/ 646 w 5568"/>
                <a:gd name="T25" fmla="*/ 217 h 576"/>
                <a:gd name="T26" fmla="*/ 700 w 5568"/>
                <a:gd name="T27" fmla="*/ 0 h 576"/>
                <a:gd name="T28" fmla="*/ 754 w 5568"/>
                <a:gd name="T29" fmla="*/ 217 h 576"/>
                <a:gd name="T30" fmla="*/ 808 w 5568"/>
                <a:gd name="T31" fmla="*/ 432 h 576"/>
                <a:gd name="T32" fmla="*/ 862 w 5568"/>
                <a:gd name="T33" fmla="*/ 217 h 576"/>
                <a:gd name="T34" fmla="*/ 916 w 5568"/>
                <a:gd name="T35" fmla="*/ 0 h 576"/>
                <a:gd name="T36" fmla="*/ 969 w 5568"/>
                <a:gd name="T37" fmla="*/ 217 h 576"/>
                <a:gd name="T38" fmla="*/ 1023 w 5568"/>
                <a:gd name="T39" fmla="*/ 432 h 576"/>
                <a:gd name="T40" fmla="*/ 1077 w 5568"/>
                <a:gd name="T41" fmla="*/ 217 h 576"/>
                <a:gd name="T42" fmla="*/ 1131 w 5568"/>
                <a:gd name="T43" fmla="*/ 0 h 576"/>
                <a:gd name="T44" fmla="*/ 1185 w 5568"/>
                <a:gd name="T45" fmla="*/ 217 h 576"/>
                <a:gd name="T46" fmla="*/ 1239 w 5568"/>
                <a:gd name="T47" fmla="*/ 432 h 576"/>
                <a:gd name="T48" fmla="*/ 1293 w 5568"/>
                <a:gd name="T49" fmla="*/ 217 h 576"/>
                <a:gd name="T50" fmla="*/ 1346 w 5568"/>
                <a:gd name="T51" fmla="*/ 0 h 576"/>
                <a:gd name="T52" fmla="*/ 1400 w 5568"/>
                <a:gd name="T53" fmla="*/ 217 h 576"/>
                <a:gd name="T54" fmla="*/ 1454 w 5568"/>
                <a:gd name="T55" fmla="*/ 432 h 576"/>
                <a:gd name="T56" fmla="*/ 1508 w 5568"/>
                <a:gd name="T57" fmla="*/ 217 h 576"/>
                <a:gd name="T58" fmla="*/ 1562 w 5568"/>
                <a:gd name="T59" fmla="*/ 0 h 5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568" h="576">
                  <a:moveTo>
                    <a:pt x="0" y="288"/>
                  </a:moveTo>
                  <a:cubicBezTo>
                    <a:pt x="64" y="144"/>
                    <a:pt x="128" y="0"/>
                    <a:pt x="192" y="0"/>
                  </a:cubicBezTo>
                  <a:cubicBezTo>
                    <a:pt x="256" y="0"/>
                    <a:pt x="320" y="192"/>
                    <a:pt x="384" y="288"/>
                  </a:cubicBezTo>
                  <a:cubicBezTo>
                    <a:pt x="448" y="384"/>
                    <a:pt x="512" y="576"/>
                    <a:pt x="576" y="576"/>
                  </a:cubicBezTo>
                  <a:cubicBezTo>
                    <a:pt x="640" y="576"/>
                    <a:pt x="704" y="384"/>
                    <a:pt x="768" y="288"/>
                  </a:cubicBezTo>
                  <a:cubicBezTo>
                    <a:pt x="832" y="192"/>
                    <a:pt x="896" y="0"/>
                    <a:pt x="960" y="0"/>
                  </a:cubicBezTo>
                  <a:cubicBezTo>
                    <a:pt x="1024" y="0"/>
                    <a:pt x="1088" y="192"/>
                    <a:pt x="1152" y="288"/>
                  </a:cubicBezTo>
                  <a:cubicBezTo>
                    <a:pt x="1216" y="384"/>
                    <a:pt x="1280" y="576"/>
                    <a:pt x="1344" y="576"/>
                  </a:cubicBezTo>
                  <a:cubicBezTo>
                    <a:pt x="1408" y="576"/>
                    <a:pt x="1472" y="384"/>
                    <a:pt x="1536" y="288"/>
                  </a:cubicBezTo>
                  <a:cubicBezTo>
                    <a:pt x="1600" y="192"/>
                    <a:pt x="1664" y="0"/>
                    <a:pt x="1728" y="0"/>
                  </a:cubicBezTo>
                  <a:cubicBezTo>
                    <a:pt x="1792" y="0"/>
                    <a:pt x="1856" y="192"/>
                    <a:pt x="1920" y="288"/>
                  </a:cubicBezTo>
                  <a:cubicBezTo>
                    <a:pt x="1984" y="384"/>
                    <a:pt x="2048" y="576"/>
                    <a:pt x="2112" y="576"/>
                  </a:cubicBezTo>
                  <a:cubicBezTo>
                    <a:pt x="2176" y="576"/>
                    <a:pt x="2240" y="384"/>
                    <a:pt x="2304" y="288"/>
                  </a:cubicBezTo>
                  <a:cubicBezTo>
                    <a:pt x="2368" y="192"/>
                    <a:pt x="2432" y="0"/>
                    <a:pt x="2496" y="0"/>
                  </a:cubicBezTo>
                  <a:cubicBezTo>
                    <a:pt x="2560" y="0"/>
                    <a:pt x="2624" y="192"/>
                    <a:pt x="2688" y="288"/>
                  </a:cubicBezTo>
                  <a:cubicBezTo>
                    <a:pt x="2752" y="384"/>
                    <a:pt x="2816" y="576"/>
                    <a:pt x="2880" y="576"/>
                  </a:cubicBezTo>
                  <a:cubicBezTo>
                    <a:pt x="2944" y="576"/>
                    <a:pt x="3008" y="384"/>
                    <a:pt x="3072" y="288"/>
                  </a:cubicBezTo>
                  <a:cubicBezTo>
                    <a:pt x="3136" y="192"/>
                    <a:pt x="3200" y="0"/>
                    <a:pt x="3264" y="0"/>
                  </a:cubicBezTo>
                  <a:cubicBezTo>
                    <a:pt x="3328" y="0"/>
                    <a:pt x="3392" y="192"/>
                    <a:pt x="3456" y="288"/>
                  </a:cubicBezTo>
                  <a:cubicBezTo>
                    <a:pt x="3520" y="384"/>
                    <a:pt x="3584" y="576"/>
                    <a:pt x="3648" y="576"/>
                  </a:cubicBezTo>
                  <a:cubicBezTo>
                    <a:pt x="3712" y="576"/>
                    <a:pt x="3776" y="384"/>
                    <a:pt x="3840" y="288"/>
                  </a:cubicBezTo>
                  <a:cubicBezTo>
                    <a:pt x="3904" y="192"/>
                    <a:pt x="3968" y="0"/>
                    <a:pt x="4032" y="0"/>
                  </a:cubicBezTo>
                  <a:cubicBezTo>
                    <a:pt x="4096" y="0"/>
                    <a:pt x="4160" y="192"/>
                    <a:pt x="4224" y="288"/>
                  </a:cubicBezTo>
                  <a:cubicBezTo>
                    <a:pt x="4288" y="384"/>
                    <a:pt x="4352" y="576"/>
                    <a:pt x="4416" y="576"/>
                  </a:cubicBezTo>
                  <a:cubicBezTo>
                    <a:pt x="4480" y="576"/>
                    <a:pt x="4544" y="384"/>
                    <a:pt x="4608" y="288"/>
                  </a:cubicBezTo>
                  <a:cubicBezTo>
                    <a:pt x="4672" y="192"/>
                    <a:pt x="4736" y="0"/>
                    <a:pt x="4800" y="0"/>
                  </a:cubicBezTo>
                  <a:cubicBezTo>
                    <a:pt x="4864" y="0"/>
                    <a:pt x="4928" y="192"/>
                    <a:pt x="4992" y="288"/>
                  </a:cubicBezTo>
                  <a:cubicBezTo>
                    <a:pt x="5056" y="384"/>
                    <a:pt x="5120" y="576"/>
                    <a:pt x="5184" y="576"/>
                  </a:cubicBezTo>
                  <a:cubicBezTo>
                    <a:pt x="5248" y="576"/>
                    <a:pt x="5312" y="384"/>
                    <a:pt x="5376" y="288"/>
                  </a:cubicBezTo>
                  <a:cubicBezTo>
                    <a:pt x="5440" y="192"/>
                    <a:pt x="5536" y="48"/>
                    <a:pt x="5568" y="0"/>
                  </a:cubicBezTo>
                </a:path>
              </a:pathLst>
            </a:custGeom>
            <a:noFill/>
            <a:ln w="76200" cap="sq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6460" name="Rectangle 92">
              <a:extLst>
                <a:ext uri="{FF2B5EF4-FFF2-40B4-BE49-F238E27FC236}">
                  <a16:creationId xmlns:a16="http://schemas.microsoft.com/office/drawing/2014/main" id="{A8B4F347-532B-4F97-BBD9-C998D6B50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615"/>
              <a:ext cx="135" cy="41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6461" name="Rectangle 93">
              <a:extLst>
                <a:ext uri="{FF2B5EF4-FFF2-40B4-BE49-F238E27FC236}">
                  <a16:creationId xmlns:a16="http://schemas.microsoft.com/office/drawing/2014/main" id="{061EC5B5-C92F-473D-800B-B02DFD5D7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23"/>
              <a:ext cx="135" cy="41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6462" name="Rectangle 94">
              <a:extLst>
                <a:ext uri="{FF2B5EF4-FFF2-40B4-BE49-F238E27FC236}">
                  <a16:creationId xmlns:a16="http://schemas.microsoft.com/office/drawing/2014/main" id="{3B21F704-B314-47AD-9317-D675427A7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32"/>
              <a:ext cx="135" cy="41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6463" name="Rectangle 95">
              <a:extLst>
                <a:ext uri="{FF2B5EF4-FFF2-40B4-BE49-F238E27FC236}">
                  <a16:creationId xmlns:a16="http://schemas.microsoft.com/office/drawing/2014/main" id="{4939362A-330C-473A-9E21-A10A0CB6A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39"/>
              <a:ext cx="135" cy="41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6464" name="Rectangle 96">
              <a:extLst>
                <a:ext uri="{FF2B5EF4-FFF2-40B4-BE49-F238E27FC236}">
                  <a16:creationId xmlns:a16="http://schemas.microsoft.com/office/drawing/2014/main" id="{EA86EAE2-D206-42F1-8366-684724FDD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248"/>
              <a:ext cx="135" cy="41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6465" name="Rectangle 97">
              <a:extLst>
                <a:ext uri="{FF2B5EF4-FFF2-40B4-BE49-F238E27FC236}">
                  <a16:creationId xmlns:a16="http://schemas.microsoft.com/office/drawing/2014/main" id="{9E734848-7421-45B7-8F38-D7A5E09F8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56"/>
              <a:ext cx="135" cy="41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33" name="Line 98">
              <a:extLst>
                <a:ext uri="{FF2B5EF4-FFF2-40B4-BE49-F238E27FC236}">
                  <a16:creationId xmlns:a16="http://schemas.microsoft.com/office/drawing/2014/main" id="{9A78CC58-8EF3-46BC-AEA7-627B0468C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434"/>
              <a:ext cx="7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4" name="Line 99">
              <a:extLst>
                <a:ext uri="{FF2B5EF4-FFF2-40B4-BE49-F238E27FC236}">
                  <a16:creationId xmlns:a16="http://schemas.microsoft.com/office/drawing/2014/main" id="{7993C434-BA6C-46F4-BF6A-9ADBF8C11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842"/>
              <a:ext cx="7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5" name="Line 100">
              <a:extLst>
                <a:ext uri="{FF2B5EF4-FFF2-40B4-BE49-F238E27FC236}">
                  <a16:creationId xmlns:a16="http://schemas.microsoft.com/office/drawing/2014/main" id="{82AE62CF-E005-4DFF-8773-54D2B6C3E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251"/>
              <a:ext cx="7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6" name="Line 101">
              <a:extLst>
                <a:ext uri="{FF2B5EF4-FFF2-40B4-BE49-F238E27FC236}">
                  <a16:creationId xmlns:a16="http://schemas.microsoft.com/office/drawing/2014/main" id="{AC667626-E2BA-43CD-A266-6D81F5909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658"/>
              <a:ext cx="7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7" name="Line 102">
              <a:extLst>
                <a:ext uri="{FF2B5EF4-FFF2-40B4-BE49-F238E27FC236}">
                  <a16:creationId xmlns:a16="http://schemas.microsoft.com/office/drawing/2014/main" id="{B15B0E95-7BC3-49F0-A62E-2633B35B9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066"/>
              <a:ext cx="7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8" name="Line 103">
              <a:extLst>
                <a:ext uri="{FF2B5EF4-FFF2-40B4-BE49-F238E27FC236}">
                  <a16:creationId xmlns:a16="http://schemas.microsoft.com/office/drawing/2014/main" id="{0F8E238A-6954-47D7-85F0-9F099F516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75"/>
              <a:ext cx="7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9" name="Line 104">
              <a:extLst>
                <a:ext uri="{FF2B5EF4-FFF2-40B4-BE49-F238E27FC236}">
                  <a16:creationId xmlns:a16="http://schemas.microsoft.com/office/drawing/2014/main" id="{B8827133-E1E1-4439-A351-EE4E6B25B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838"/>
              <a:ext cx="72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7">
            <a:extLst>
              <a:ext uri="{FF2B5EF4-FFF2-40B4-BE49-F238E27FC236}">
                <a16:creationId xmlns:a16="http://schemas.microsoft.com/office/drawing/2014/main" id="{8A631599-50B6-4813-A596-8D45EFB1E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175" y="549275"/>
            <a:ext cx="288925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87" name="Line 15">
            <a:extLst>
              <a:ext uri="{FF2B5EF4-FFF2-40B4-BE49-F238E27FC236}">
                <a16:creationId xmlns:a16="http://schemas.microsoft.com/office/drawing/2014/main" id="{EDEEC188-F6A3-4062-9424-CA76EA5F8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5300663"/>
            <a:ext cx="360363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1988" name="Object 26">
            <a:extLst>
              <a:ext uri="{FF2B5EF4-FFF2-40B4-BE49-F238E27FC236}">
                <a16:creationId xmlns:a16="http://schemas.microsoft.com/office/drawing/2014/main" id="{F58F2A7E-0A4D-40EB-8D84-42596AFFD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97088"/>
          <a:ext cx="3857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97088"/>
                        <a:ext cx="3857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5" name="Object 27">
            <a:extLst>
              <a:ext uri="{FF2B5EF4-FFF2-40B4-BE49-F238E27FC236}">
                <a16:creationId xmlns:a16="http://schemas.microsoft.com/office/drawing/2014/main" id="{16D02705-4F48-4567-812E-FEDEC2D8A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2550" y="1773238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公式" r:id="rId5" imgW="165028" imgH="228501" progId="Equation.3">
                  <p:embed/>
                </p:oleObj>
              </mc:Choice>
              <mc:Fallback>
                <p:oleObj name="公式" r:id="rId5" imgW="165028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1773238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Line 32">
            <a:extLst>
              <a:ext uri="{FF2B5EF4-FFF2-40B4-BE49-F238E27FC236}">
                <a16:creationId xmlns:a16="http://schemas.microsoft.com/office/drawing/2014/main" id="{BC3E1B45-0580-4272-809C-4722343178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549275"/>
            <a:ext cx="0" cy="604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1" name="Line 33">
            <a:extLst>
              <a:ext uri="{FF2B5EF4-FFF2-40B4-BE49-F238E27FC236}">
                <a16:creationId xmlns:a16="http://schemas.microsoft.com/office/drawing/2014/main" id="{635E28BE-9ABE-46D5-A2B7-FE0AA6524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1655763"/>
            <a:ext cx="504825" cy="162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2" name="Line 34">
            <a:extLst>
              <a:ext uri="{FF2B5EF4-FFF2-40B4-BE49-F238E27FC236}">
                <a16:creationId xmlns:a16="http://schemas.microsoft.com/office/drawing/2014/main" id="{DFDE879D-22F7-4A98-9E26-3EFEE0B29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3284538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3" name="Line 35">
            <a:extLst>
              <a:ext uri="{FF2B5EF4-FFF2-40B4-BE49-F238E27FC236}">
                <a16:creationId xmlns:a16="http://schemas.microsoft.com/office/drawing/2014/main" id="{55868022-F7AD-44D3-B484-D43F753FA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3455988"/>
            <a:ext cx="504825" cy="162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4" name="Line 37">
            <a:extLst>
              <a:ext uri="{FF2B5EF4-FFF2-40B4-BE49-F238E27FC236}">
                <a16:creationId xmlns:a16="http://schemas.microsoft.com/office/drawing/2014/main" id="{E5A8898D-5FB6-463B-87E4-C9074E848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565400"/>
            <a:ext cx="1871663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5" name="Line 38">
            <a:extLst>
              <a:ext uri="{FF2B5EF4-FFF2-40B4-BE49-F238E27FC236}">
                <a16:creationId xmlns:a16="http://schemas.microsoft.com/office/drawing/2014/main" id="{ED1ACD11-34EE-440F-9ACE-CE83E3A92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437063"/>
            <a:ext cx="1871663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6" name="Line 39">
            <a:extLst>
              <a:ext uri="{FF2B5EF4-FFF2-40B4-BE49-F238E27FC236}">
                <a16:creationId xmlns:a16="http://schemas.microsoft.com/office/drawing/2014/main" id="{45565946-68F3-445C-9194-CB251C837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563813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7" name="Line 40">
            <a:extLst>
              <a:ext uri="{FF2B5EF4-FFF2-40B4-BE49-F238E27FC236}">
                <a16:creationId xmlns:a16="http://schemas.microsoft.com/office/drawing/2014/main" id="{67512970-1D32-421E-881F-1CCB5F037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5084763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8" name="Line 41">
            <a:extLst>
              <a:ext uri="{FF2B5EF4-FFF2-40B4-BE49-F238E27FC236}">
                <a16:creationId xmlns:a16="http://schemas.microsoft.com/office/drawing/2014/main" id="{BE5ECC72-3C80-4AC9-A27A-AB616623B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2060575"/>
            <a:ext cx="1944688" cy="504825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9" name="Line 43">
            <a:extLst>
              <a:ext uri="{FF2B5EF4-FFF2-40B4-BE49-F238E27FC236}">
                <a16:creationId xmlns:a16="http://schemas.microsoft.com/office/drawing/2014/main" id="{A10066C8-411E-4338-A35C-09CFF6877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3932238"/>
            <a:ext cx="1944688" cy="504825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0" name="Line 44">
            <a:extLst>
              <a:ext uri="{FF2B5EF4-FFF2-40B4-BE49-F238E27FC236}">
                <a16:creationId xmlns:a16="http://schemas.microsoft.com/office/drawing/2014/main" id="{E2632610-8A38-4805-945A-580C85639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981075"/>
            <a:ext cx="1368425" cy="1584325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001" name="Line 45">
            <a:extLst>
              <a:ext uri="{FF2B5EF4-FFF2-40B4-BE49-F238E27FC236}">
                <a16:creationId xmlns:a16="http://schemas.microsoft.com/office/drawing/2014/main" id="{5286EB15-2581-48F8-92F8-7AEF76229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40200" y="1628775"/>
            <a:ext cx="2447925" cy="2808288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75" name="Line 47">
            <a:extLst>
              <a:ext uri="{FF2B5EF4-FFF2-40B4-BE49-F238E27FC236}">
                <a16:creationId xmlns:a16="http://schemas.microsoft.com/office/drawing/2014/main" id="{B9B91834-F853-4C06-9709-B8E4CD553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565400"/>
            <a:ext cx="3384550" cy="79216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77" name="Line 49">
            <a:extLst>
              <a:ext uri="{FF2B5EF4-FFF2-40B4-BE49-F238E27FC236}">
                <a16:creationId xmlns:a16="http://schemas.microsoft.com/office/drawing/2014/main" id="{D14D17DC-A80F-4921-B4B1-A404FB0EE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437063"/>
            <a:ext cx="3384550" cy="792162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78" name="Line 50">
            <a:extLst>
              <a:ext uri="{FF2B5EF4-FFF2-40B4-BE49-F238E27FC236}">
                <a16:creationId xmlns:a16="http://schemas.microsoft.com/office/drawing/2014/main" id="{8BFDB33C-2C10-4255-94E6-B93938603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565400"/>
            <a:ext cx="2808288" cy="31686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81" name="Line 53">
            <a:extLst>
              <a:ext uri="{FF2B5EF4-FFF2-40B4-BE49-F238E27FC236}">
                <a16:creationId xmlns:a16="http://schemas.microsoft.com/office/drawing/2014/main" id="{499AFD38-5AA9-4BFF-B7F7-8936905DC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438650"/>
            <a:ext cx="1871663" cy="2159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82" name="Arc 54">
            <a:extLst>
              <a:ext uri="{FF2B5EF4-FFF2-40B4-BE49-F238E27FC236}">
                <a16:creationId xmlns:a16="http://schemas.microsoft.com/office/drawing/2014/main" id="{C81413F8-F4FC-4EAA-8DF0-D405020E0A9E}"/>
              </a:ext>
            </a:extLst>
          </p:cNvPr>
          <p:cNvSpPr>
            <a:spLocks/>
          </p:cNvSpPr>
          <p:nvPr/>
        </p:nvSpPr>
        <p:spPr bwMode="auto">
          <a:xfrm rot="-527704">
            <a:off x="4071938" y="2071688"/>
            <a:ext cx="715962" cy="493712"/>
          </a:xfrm>
          <a:custGeom>
            <a:avLst/>
            <a:gdLst>
              <a:gd name="T0" fmla="*/ 17751174 w 21371"/>
              <a:gd name="T1" fmla="*/ 0 h 14711"/>
              <a:gd name="T2" fmla="*/ 23985849 w 21371"/>
              <a:gd name="T3" fmla="*/ 13032675 h 14711"/>
              <a:gd name="T4" fmla="*/ 0 w 21371"/>
              <a:gd name="T5" fmla="*/ 16569339 h 147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71" h="14711" fill="none" extrusionOk="0">
                <a:moveTo>
                  <a:pt x="15816" y="-1"/>
                </a:moveTo>
                <a:cubicBezTo>
                  <a:pt x="18797" y="3205"/>
                  <a:pt x="20734" y="7240"/>
                  <a:pt x="21370" y="11571"/>
                </a:cubicBezTo>
              </a:path>
              <a:path w="21371" h="14711" stroke="0" extrusionOk="0">
                <a:moveTo>
                  <a:pt x="15816" y="-1"/>
                </a:moveTo>
                <a:cubicBezTo>
                  <a:pt x="18797" y="3205"/>
                  <a:pt x="20734" y="7240"/>
                  <a:pt x="21370" y="11571"/>
                </a:cubicBezTo>
                <a:lnTo>
                  <a:pt x="0" y="14711"/>
                </a:lnTo>
                <a:lnTo>
                  <a:pt x="15816" y="-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Arc 55">
            <a:extLst>
              <a:ext uri="{FF2B5EF4-FFF2-40B4-BE49-F238E27FC236}">
                <a16:creationId xmlns:a16="http://schemas.microsoft.com/office/drawing/2014/main" id="{1638AB96-CCB1-473C-ABCC-A68558FEDCCB}"/>
              </a:ext>
            </a:extLst>
          </p:cNvPr>
          <p:cNvSpPr>
            <a:spLocks/>
          </p:cNvSpPr>
          <p:nvPr/>
        </p:nvSpPr>
        <p:spPr bwMode="auto">
          <a:xfrm rot="395389">
            <a:off x="4356100" y="1730375"/>
            <a:ext cx="873125" cy="801688"/>
          </a:xfrm>
          <a:custGeom>
            <a:avLst/>
            <a:gdLst>
              <a:gd name="T0" fmla="*/ 17630577 w 21600"/>
              <a:gd name="T1" fmla="*/ 0 h 19788"/>
              <a:gd name="T2" fmla="*/ 35249754 w 21600"/>
              <a:gd name="T3" fmla="*/ 32479465 h 19788"/>
              <a:gd name="T4" fmla="*/ 0 w 21600"/>
              <a:gd name="T5" fmla="*/ 30713345 h 197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788" fill="none" extrusionOk="0">
                <a:moveTo>
                  <a:pt x="10789" y="0"/>
                </a:moveTo>
                <a:cubicBezTo>
                  <a:pt x="17478" y="3857"/>
                  <a:pt x="21600" y="10990"/>
                  <a:pt x="21600" y="18712"/>
                </a:cubicBezTo>
                <a:cubicBezTo>
                  <a:pt x="21600" y="19070"/>
                  <a:pt x="21591" y="19429"/>
                  <a:pt x="21573" y="19788"/>
                </a:cubicBezTo>
              </a:path>
              <a:path w="21600" h="19788" stroke="0" extrusionOk="0">
                <a:moveTo>
                  <a:pt x="10789" y="0"/>
                </a:moveTo>
                <a:cubicBezTo>
                  <a:pt x="17478" y="3857"/>
                  <a:pt x="21600" y="10990"/>
                  <a:pt x="21600" y="18712"/>
                </a:cubicBezTo>
                <a:cubicBezTo>
                  <a:pt x="21600" y="19070"/>
                  <a:pt x="21591" y="19429"/>
                  <a:pt x="21573" y="19788"/>
                </a:cubicBezTo>
                <a:lnTo>
                  <a:pt x="0" y="18712"/>
                </a:lnTo>
                <a:lnTo>
                  <a:pt x="1078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184" name="Object 56">
            <a:extLst>
              <a:ext uri="{FF2B5EF4-FFF2-40B4-BE49-F238E27FC236}">
                <a16:creationId xmlns:a16="http://schemas.microsoft.com/office/drawing/2014/main" id="{277FC723-A855-47C7-B64A-CCE32BF59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916113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916113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Line 57">
            <a:extLst>
              <a:ext uri="{FF2B5EF4-FFF2-40B4-BE49-F238E27FC236}">
                <a16:creationId xmlns:a16="http://schemas.microsoft.com/office/drawing/2014/main" id="{40B18C60-8D5B-46AA-BE58-1F79374B5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1484313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86" name="Arc 58">
            <a:extLst>
              <a:ext uri="{FF2B5EF4-FFF2-40B4-BE49-F238E27FC236}">
                <a16:creationId xmlns:a16="http://schemas.microsoft.com/office/drawing/2014/main" id="{7E5CDEE9-9872-452B-9EB1-DDB8E91017D4}"/>
              </a:ext>
            </a:extLst>
          </p:cNvPr>
          <p:cNvSpPr>
            <a:spLocks/>
          </p:cNvSpPr>
          <p:nvPr/>
        </p:nvSpPr>
        <p:spPr bwMode="auto">
          <a:xfrm rot="1497172">
            <a:off x="4287838" y="2276475"/>
            <a:ext cx="715962" cy="493713"/>
          </a:xfrm>
          <a:custGeom>
            <a:avLst/>
            <a:gdLst>
              <a:gd name="T0" fmla="*/ 17751174 w 21371"/>
              <a:gd name="T1" fmla="*/ 0 h 14711"/>
              <a:gd name="T2" fmla="*/ 23985849 w 21371"/>
              <a:gd name="T3" fmla="*/ 13032734 h 14711"/>
              <a:gd name="T4" fmla="*/ 0 w 21371"/>
              <a:gd name="T5" fmla="*/ 16569406 h 147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71" h="14711" fill="none" extrusionOk="0">
                <a:moveTo>
                  <a:pt x="15816" y="-1"/>
                </a:moveTo>
                <a:cubicBezTo>
                  <a:pt x="18797" y="3205"/>
                  <a:pt x="20734" y="7240"/>
                  <a:pt x="21370" y="11571"/>
                </a:cubicBezTo>
              </a:path>
              <a:path w="21371" h="14711" stroke="0" extrusionOk="0">
                <a:moveTo>
                  <a:pt x="15816" y="-1"/>
                </a:moveTo>
                <a:cubicBezTo>
                  <a:pt x="18797" y="3205"/>
                  <a:pt x="20734" y="7240"/>
                  <a:pt x="21370" y="11571"/>
                </a:cubicBezTo>
                <a:lnTo>
                  <a:pt x="0" y="14711"/>
                </a:lnTo>
                <a:lnTo>
                  <a:pt x="15816" y="-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none" w="lg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7" name="Arc 59">
            <a:extLst>
              <a:ext uri="{FF2B5EF4-FFF2-40B4-BE49-F238E27FC236}">
                <a16:creationId xmlns:a16="http://schemas.microsoft.com/office/drawing/2014/main" id="{91BFB704-D5CC-430F-AE14-916D7648C5E1}"/>
              </a:ext>
            </a:extLst>
          </p:cNvPr>
          <p:cNvSpPr>
            <a:spLocks/>
          </p:cNvSpPr>
          <p:nvPr/>
        </p:nvSpPr>
        <p:spPr bwMode="auto">
          <a:xfrm rot="3336889">
            <a:off x="4455319" y="2385219"/>
            <a:ext cx="873125" cy="801687"/>
          </a:xfrm>
          <a:custGeom>
            <a:avLst/>
            <a:gdLst>
              <a:gd name="T0" fmla="*/ 17630577 w 21600"/>
              <a:gd name="T1" fmla="*/ 0 h 19788"/>
              <a:gd name="T2" fmla="*/ 35249754 w 21600"/>
              <a:gd name="T3" fmla="*/ 32479384 h 19788"/>
              <a:gd name="T4" fmla="*/ 0 w 21600"/>
              <a:gd name="T5" fmla="*/ 30713266 h 197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788" fill="none" extrusionOk="0">
                <a:moveTo>
                  <a:pt x="10789" y="0"/>
                </a:moveTo>
                <a:cubicBezTo>
                  <a:pt x="17478" y="3857"/>
                  <a:pt x="21600" y="10990"/>
                  <a:pt x="21600" y="18712"/>
                </a:cubicBezTo>
                <a:cubicBezTo>
                  <a:pt x="21600" y="19070"/>
                  <a:pt x="21591" y="19429"/>
                  <a:pt x="21573" y="19788"/>
                </a:cubicBezTo>
              </a:path>
              <a:path w="21600" h="19788" stroke="0" extrusionOk="0">
                <a:moveTo>
                  <a:pt x="10789" y="0"/>
                </a:moveTo>
                <a:cubicBezTo>
                  <a:pt x="17478" y="3857"/>
                  <a:pt x="21600" y="10990"/>
                  <a:pt x="21600" y="18712"/>
                </a:cubicBezTo>
                <a:cubicBezTo>
                  <a:pt x="21600" y="19070"/>
                  <a:pt x="21591" y="19429"/>
                  <a:pt x="21573" y="19788"/>
                </a:cubicBezTo>
                <a:lnTo>
                  <a:pt x="0" y="18712"/>
                </a:lnTo>
                <a:lnTo>
                  <a:pt x="1078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6188" name="Object 60">
            <a:extLst>
              <a:ext uri="{FF2B5EF4-FFF2-40B4-BE49-F238E27FC236}">
                <a16:creationId xmlns:a16="http://schemas.microsoft.com/office/drawing/2014/main" id="{E3E66BF9-C2FB-4631-AB8B-8620BEE6C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6188" y="3876675"/>
          <a:ext cx="20621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公式" r:id="rId9" imgW="952087" imgH="203112" progId="Equation.3">
                  <p:embed/>
                </p:oleObj>
              </mc:Choice>
              <mc:Fallback>
                <p:oleObj name="公式" r:id="rId9" imgW="952087" imgH="203112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3876675"/>
                        <a:ext cx="20621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89" name="Object 61">
            <a:extLst>
              <a:ext uri="{FF2B5EF4-FFF2-40B4-BE49-F238E27FC236}">
                <a16:creationId xmlns:a16="http://schemas.microsoft.com/office/drawing/2014/main" id="{E35E5087-48C1-4E28-A540-90BEAC7C8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6038850"/>
          <a:ext cx="178911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公式" r:id="rId11" imgW="876300" imgH="203200" progId="Equation.3">
                  <p:embed/>
                </p:oleObj>
              </mc:Choice>
              <mc:Fallback>
                <p:oleObj name="公式" r:id="rId11" imgW="876300" imgH="203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6038850"/>
                        <a:ext cx="178911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4" name="Object 62">
            <a:extLst>
              <a:ext uri="{FF2B5EF4-FFF2-40B4-BE49-F238E27FC236}">
                <a16:creationId xmlns:a16="http://schemas.microsoft.com/office/drawing/2014/main" id="{FA4DB269-5B77-49A9-B8CD-EFB0249A9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4488" y="2125663"/>
          <a:ext cx="3857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公式" r:id="rId13" imgW="177569" imgH="215619" progId="Equation.3">
                  <p:embed/>
                </p:oleObj>
              </mc:Choice>
              <mc:Fallback>
                <p:oleObj name="公式" r:id="rId13" imgW="177569" imgH="21561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2125663"/>
                        <a:ext cx="3857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5" name="Arc 63">
            <a:extLst>
              <a:ext uri="{FF2B5EF4-FFF2-40B4-BE49-F238E27FC236}">
                <a16:creationId xmlns:a16="http://schemas.microsoft.com/office/drawing/2014/main" id="{184516C8-8D65-444A-B2F2-B329C76996CB}"/>
              </a:ext>
            </a:extLst>
          </p:cNvPr>
          <p:cNvSpPr>
            <a:spLocks/>
          </p:cNvSpPr>
          <p:nvPr/>
        </p:nvSpPr>
        <p:spPr bwMode="auto">
          <a:xfrm rot="1953080">
            <a:off x="4922838" y="2117725"/>
            <a:ext cx="576262" cy="444500"/>
          </a:xfrm>
          <a:custGeom>
            <a:avLst/>
            <a:gdLst>
              <a:gd name="T0" fmla="*/ 10153143 w 21371"/>
              <a:gd name="T1" fmla="*/ 0 h 16479"/>
              <a:gd name="T2" fmla="*/ 15538716 w 21371"/>
              <a:gd name="T3" fmla="*/ 9705227 h 16479"/>
              <a:gd name="T4" fmla="*/ 0 w 21371"/>
              <a:gd name="T5" fmla="*/ 11989820 h 164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71" h="16479" fill="none" extrusionOk="0">
                <a:moveTo>
                  <a:pt x="13964" y="-1"/>
                </a:moveTo>
                <a:cubicBezTo>
                  <a:pt x="17973" y="3397"/>
                  <a:pt x="20606" y="8139"/>
                  <a:pt x="21370" y="13339"/>
                </a:cubicBezTo>
              </a:path>
              <a:path w="21371" h="16479" stroke="0" extrusionOk="0">
                <a:moveTo>
                  <a:pt x="13964" y="-1"/>
                </a:moveTo>
                <a:cubicBezTo>
                  <a:pt x="17973" y="3397"/>
                  <a:pt x="20606" y="8139"/>
                  <a:pt x="21370" y="13339"/>
                </a:cubicBezTo>
                <a:lnTo>
                  <a:pt x="0" y="16479"/>
                </a:lnTo>
                <a:lnTo>
                  <a:pt x="13964" y="-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Text Box 64">
            <a:extLst>
              <a:ext uri="{FF2B5EF4-FFF2-40B4-BE49-F238E27FC236}">
                <a16:creationId xmlns:a16="http://schemas.microsoft.com/office/drawing/2014/main" id="{84FF1F55-FD89-4BF6-9527-CF4A1A37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911350"/>
            <a:ext cx="31162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单元衍射的极大值在入射光反射的几何光线的方向</a:t>
            </a:r>
          </a:p>
        </p:txBody>
      </p:sp>
      <p:sp>
        <p:nvSpPr>
          <p:cNvPr id="176193" name="Text Box 65">
            <a:extLst>
              <a:ext uri="{FF2B5EF4-FFF2-40B4-BE49-F238E27FC236}">
                <a16:creationId xmlns:a16="http://schemas.microsoft.com/office/drawing/2014/main" id="{4B4C261F-6B9D-4B1C-BFA2-A7515D092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43375"/>
            <a:ext cx="31162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多元干涉的零级在相对于光栅平面法线对称的方向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9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89">
            <a:extLst>
              <a:ext uri="{FF2B5EF4-FFF2-40B4-BE49-F238E27FC236}">
                <a16:creationId xmlns:a16="http://schemas.microsoft.com/office/drawing/2014/main" id="{F6F58958-8410-45BB-AC0A-66E5D03E8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tx1"/>
                </a:solidFill>
              </a:rPr>
              <a:t>闪耀光栅的参数</a:t>
            </a:r>
          </a:p>
        </p:txBody>
      </p:sp>
      <p:sp>
        <p:nvSpPr>
          <p:cNvPr id="43011" name="Line 4">
            <a:extLst>
              <a:ext uri="{FF2B5EF4-FFF2-40B4-BE49-F238E27FC236}">
                <a16:creationId xmlns:a16="http://schemas.microsoft.com/office/drawing/2014/main" id="{7811F353-1306-4704-8188-49E8C1B4B2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100" y="1700213"/>
            <a:ext cx="1588" cy="432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2" name="Line 5">
            <a:extLst>
              <a:ext uri="{FF2B5EF4-FFF2-40B4-BE49-F238E27FC236}">
                <a16:creationId xmlns:a16="http://schemas.microsoft.com/office/drawing/2014/main" id="{CB52DB6D-E6C2-4C90-9323-C7611040B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1700213"/>
            <a:ext cx="358775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3" name="Line 6">
            <a:extLst>
              <a:ext uri="{FF2B5EF4-FFF2-40B4-BE49-F238E27FC236}">
                <a16:creationId xmlns:a16="http://schemas.microsoft.com/office/drawing/2014/main" id="{6F13F488-4846-406D-818B-01242BBA1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2781300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4" name="Line 7">
            <a:extLst>
              <a:ext uri="{FF2B5EF4-FFF2-40B4-BE49-F238E27FC236}">
                <a16:creationId xmlns:a16="http://schemas.microsoft.com/office/drawing/2014/main" id="{019EA264-F64A-405C-B99F-0F90DE28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2854325"/>
            <a:ext cx="2159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5" name="Line 8">
            <a:extLst>
              <a:ext uri="{FF2B5EF4-FFF2-40B4-BE49-F238E27FC236}">
                <a16:creationId xmlns:a16="http://schemas.microsoft.com/office/drawing/2014/main" id="{4A7C9C66-9621-4B46-96E5-F23E967A5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3573463"/>
            <a:ext cx="2159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6" name="Line 9">
            <a:extLst>
              <a:ext uri="{FF2B5EF4-FFF2-40B4-BE49-F238E27FC236}">
                <a16:creationId xmlns:a16="http://schemas.microsoft.com/office/drawing/2014/main" id="{8DCDB987-7E38-461B-91DE-5F8C8D6B5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646488"/>
            <a:ext cx="2159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7" name="Line 10">
            <a:extLst>
              <a:ext uri="{FF2B5EF4-FFF2-40B4-BE49-F238E27FC236}">
                <a16:creationId xmlns:a16="http://schemas.microsoft.com/office/drawing/2014/main" id="{DAFED61C-08D3-4DE7-9889-F9DF8B458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4365625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8" name="Line 11">
            <a:extLst>
              <a:ext uri="{FF2B5EF4-FFF2-40B4-BE49-F238E27FC236}">
                <a16:creationId xmlns:a16="http://schemas.microsoft.com/office/drawing/2014/main" id="{757DB5A2-88E6-47C7-B3AB-2983ADF2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4438650"/>
            <a:ext cx="2159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9" name="Line 12">
            <a:extLst>
              <a:ext uri="{FF2B5EF4-FFF2-40B4-BE49-F238E27FC236}">
                <a16:creationId xmlns:a16="http://schemas.microsoft.com/office/drawing/2014/main" id="{4D6FDDE2-7058-4944-B292-0BE0D0F27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5157788"/>
            <a:ext cx="2159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0" name="Line 13">
            <a:extLst>
              <a:ext uri="{FF2B5EF4-FFF2-40B4-BE49-F238E27FC236}">
                <a16:creationId xmlns:a16="http://schemas.microsoft.com/office/drawing/2014/main" id="{70F1C2FA-83C7-4508-AF65-A6138C34D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5230813"/>
            <a:ext cx="2159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1" name="Line 14">
            <a:extLst>
              <a:ext uri="{FF2B5EF4-FFF2-40B4-BE49-F238E27FC236}">
                <a16:creationId xmlns:a16="http://schemas.microsoft.com/office/drawing/2014/main" id="{901C1A7F-B02F-4E83-A4ED-7F3F5003B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000" y="2709863"/>
            <a:ext cx="1439863" cy="503237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2" name="Line 15">
            <a:extLst>
              <a:ext uri="{FF2B5EF4-FFF2-40B4-BE49-F238E27FC236}">
                <a16:creationId xmlns:a16="http://schemas.microsoft.com/office/drawing/2014/main" id="{B603DCEA-D19E-4618-B961-3806F3516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000" y="3573463"/>
            <a:ext cx="1439863" cy="503237"/>
          </a:xfrm>
          <a:prstGeom prst="line">
            <a:avLst/>
          </a:prstGeom>
          <a:noFill/>
          <a:ln w="952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3" name="Line 16">
            <a:extLst>
              <a:ext uri="{FF2B5EF4-FFF2-40B4-BE49-F238E27FC236}">
                <a16:creationId xmlns:a16="http://schemas.microsoft.com/office/drawing/2014/main" id="{FF48B1CC-63E8-48BE-9238-21AAE6E067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000" y="4294188"/>
            <a:ext cx="1439863" cy="503237"/>
          </a:xfrm>
          <a:prstGeom prst="line">
            <a:avLst/>
          </a:prstGeom>
          <a:noFill/>
          <a:ln w="28575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4" name="Line 17">
            <a:extLst>
              <a:ext uri="{FF2B5EF4-FFF2-40B4-BE49-F238E27FC236}">
                <a16:creationId xmlns:a16="http://schemas.microsoft.com/office/drawing/2014/main" id="{767AC13B-F61B-402C-9E04-7C468518C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000" y="1989138"/>
            <a:ext cx="1081088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5" name="Line 18">
            <a:extLst>
              <a:ext uri="{FF2B5EF4-FFF2-40B4-BE49-F238E27FC236}">
                <a16:creationId xmlns:a16="http://schemas.microsoft.com/office/drawing/2014/main" id="{30FFD438-5A38-4220-B710-41D4706A8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000" y="2422525"/>
            <a:ext cx="1512888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6" name="Line 19">
            <a:extLst>
              <a:ext uri="{FF2B5EF4-FFF2-40B4-BE49-F238E27FC236}">
                <a16:creationId xmlns:a16="http://schemas.microsoft.com/office/drawing/2014/main" id="{832517C9-F50A-44A7-A940-5794C3759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3213100"/>
            <a:ext cx="1512888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27" name="Line 20">
            <a:extLst>
              <a:ext uri="{FF2B5EF4-FFF2-40B4-BE49-F238E27FC236}">
                <a16:creationId xmlns:a16="http://schemas.microsoft.com/office/drawing/2014/main" id="{99C0F3C1-7CE6-486C-8BE0-34CE73434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4078288"/>
            <a:ext cx="2233613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3028" name="Object 24">
            <a:extLst>
              <a:ext uri="{FF2B5EF4-FFF2-40B4-BE49-F238E27FC236}">
                <a16:creationId xmlns:a16="http://schemas.microsoft.com/office/drawing/2014/main" id="{52071D32-9BC9-4613-9F85-02984E573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205038"/>
          <a:ext cx="3857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205038"/>
                        <a:ext cx="3857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5">
            <a:extLst>
              <a:ext uri="{FF2B5EF4-FFF2-40B4-BE49-F238E27FC236}">
                <a16:creationId xmlns:a16="http://schemas.microsoft.com/office/drawing/2014/main" id="{02AEC3B5-AEB5-4BB8-B392-E6C4120C4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3429000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公式" r:id="rId5" imgW="165028" imgH="228501" progId="Equation.3">
                  <p:embed/>
                </p:oleObj>
              </mc:Choice>
              <mc:Fallback>
                <p:oleObj name="公式" r:id="rId5" imgW="165028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3429000"/>
                        <a:ext cx="358775" cy="495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6">
            <a:extLst>
              <a:ext uri="{FF2B5EF4-FFF2-40B4-BE49-F238E27FC236}">
                <a16:creationId xmlns:a16="http://schemas.microsoft.com/office/drawing/2014/main" id="{2152ADF5-21B6-4F8B-8104-B2BAC1648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75688" y="3978275"/>
          <a:ext cx="2762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公式" r:id="rId7" imgW="126725" imgH="177415" progId="Equation.3">
                  <p:embed/>
                </p:oleObj>
              </mc:Choice>
              <mc:Fallback>
                <p:oleObj name="公式" r:id="rId7" imgW="126725" imgH="177415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688" y="3978275"/>
                        <a:ext cx="2762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8">
            <a:extLst>
              <a:ext uri="{FF2B5EF4-FFF2-40B4-BE49-F238E27FC236}">
                <a16:creationId xmlns:a16="http://schemas.microsoft.com/office/drawing/2014/main" id="{421DF4EA-7DF6-4BDE-A5DD-DDF697DC6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3863" y="2808288"/>
          <a:ext cx="3587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公式" r:id="rId9" imgW="164814" imgH="177492" progId="Equation.3">
                  <p:embed/>
                </p:oleObj>
              </mc:Choice>
              <mc:Fallback>
                <p:oleObj name="公式" r:id="rId9" imgW="164814" imgH="177492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863" y="2808288"/>
                        <a:ext cx="35877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9">
            <a:extLst>
              <a:ext uri="{FF2B5EF4-FFF2-40B4-BE49-F238E27FC236}">
                <a16:creationId xmlns:a16="http://schemas.microsoft.com/office/drawing/2014/main" id="{59C9B2E9-CE93-410D-B5FC-428C3EDAB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987550"/>
          <a:ext cx="3857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公式" r:id="rId11" imgW="177569" imgH="215619" progId="Equation.3">
                  <p:embed/>
                </p:oleObj>
              </mc:Choice>
              <mc:Fallback>
                <p:oleObj name="公式" r:id="rId11" imgW="177569" imgH="21561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987550"/>
                        <a:ext cx="3857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30">
            <a:extLst>
              <a:ext uri="{FF2B5EF4-FFF2-40B4-BE49-F238E27FC236}">
                <a16:creationId xmlns:a16="http://schemas.microsoft.com/office/drawing/2014/main" id="{B8D0A683-DFB3-4750-BB1F-97BFEDE2F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005263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公式" r:id="rId12" imgW="165028" imgH="228501" progId="Equation.3">
                  <p:embed/>
                </p:oleObj>
              </mc:Choice>
              <mc:Fallback>
                <p:oleObj name="公式" r:id="rId12" imgW="165028" imgH="22850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05263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31">
            <a:extLst>
              <a:ext uri="{FF2B5EF4-FFF2-40B4-BE49-F238E27FC236}">
                <a16:creationId xmlns:a16="http://schemas.microsoft.com/office/drawing/2014/main" id="{F089D5CA-6C60-4913-9640-CDFDAE9DD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4051300"/>
          <a:ext cx="2762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3" name="公式" r:id="rId14" imgW="126725" imgH="177415" progId="Equation.3">
                  <p:embed/>
                </p:oleObj>
              </mc:Choice>
              <mc:Fallback>
                <p:oleObj name="公式" r:id="rId14" imgW="126725" imgH="17741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051300"/>
                        <a:ext cx="2762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32">
            <a:extLst>
              <a:ext uri="{FF2B5EF4-FFF2-40B4-BE49-F238E27FC236}">
                <a16:creationId xmlns:a16="http://schemas.microsoft.com/office/drawing/2014/main" id="{704B2BBC-BEB2-49D0-AD3B-6BC54D454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2646363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4" name="公式" r:id="rId16" imgW="165028" imgH="228501" progId="Equation.3">
                  <p:embed/>
                </p:oleObj>
              </mc:Choice>
              <mc:Fallback>
                <p:oleObj name="公式" r:id="rId16" imgW="165028" imgH="22850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646363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33">
            <a:extLst>
              <a:ext uri="{FF2B5EF4-FFF2-40B4-BE49-F238E27FC236}">
                <a16:creationId xmlns:a16="http://schemas.microsoft.com/office/drawing/2014/main" id="{8FC93712-FBB7-4C06-97A8-B301F1F14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692400"/>
          <a:ext cx="358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5" name="公式" r:id="rId18" imgW="164814" imgH="177492" progId="Equation.3">
                  <p:embed/>
                </p:oleObj>
              </mc:Choice>
              <mc:Fallback>
                <p:oleObj name="公式" r:id="rId18" imgW="164814" imgH="17749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92400"/>
                        <a:ext cx="358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Text Box 34">
            <a:extLst>
              <a:ext uri="{FF2B5EF4-FFF2-40B4-BE49-F238E27FC236}">
                <a16:creationId xmlns:a16="http://schemas.microsoft.com/office/drawing/2014/main" id="{A772B804-6BD2-491C-80B2-15671761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3068638"/>
            <a:ext cx="3779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相对于光栅平面法线的入射角和衍射角</a:t>
            </a:r>
          </a:p>
        </p:txBody>
      </p:sp>
      <p:sp>
        <p:nvSpPr>
          <p:cNvPr id="43038" name="Text Box 40">
            <a:extLst>
              <a:ext uri="{FF2B5EF4-FFF2-40B4-BE49-F238E27FC236}">
                <a16:creationId xmlns:a16="http://schemas.microsoft.com/office/drawing/2014/main" id="{35A718E4-8D89-4311-870D-69AE3C5C4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3455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相对于闪耀面法线的入射角和衍射角</a:t>
            </a:r>
          </a:p>
        </p:txBody>
      </p:sp>
      <p:sp>
        <p:nvSpPr>
          <p:cNvPr id="43039" name="Text Box 41">
            <a:extLst>
              <a:ext uri="{FF2B5EF4-FFF2-40B4-BE49-F238E27FC236}">
                <a16:creationId xmlns:a16="http://schemas.microsoft.com/office/drawing/2014/main" id="{54565CB7-F215-471A-8968-A677FD38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916113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闪耀角</a:t>
            </a:r>
          </a:p>
        </p:txBody>
      </p:sp>
      <p:sp>
        <p:nvSpPr>
          <p:cNvPr id="43040" name="Text Box 42">
            <a:extLst>
              <a:ext uri="{FF2B5EF4-FFF2-40B4-BE49-F238E27FC236}">
                <a16:creationId xmlns:a16="http://schemas.microsoft.com/office/drawing/2014/main" id="{6E596B79-C1EE-4723-9FED-FB8566AA2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268413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闪耀面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3041" name="Line 72">
            <a:extLst>
              <a:ext uri="{FF2B5EF4-FFF2-40B4-BE49-F238E27FC236}">
                <a16:creationId xmlns:a16="http://schemas.microsoft.com/office/drawing/2014/main" id="{DDE3E38B-7329-4768-9F59-287378C0B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198813"/>
            <a:ext cx="1727200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42" name="Line 73">
            <a:extLst>
              <a:ext uri="{FF2B5EF4-FFF2-40B4-BE49-F238E27FC236}">
                <a16:creationId xmlns:a16="http://schemas.microsoft.com/office/drawing/2014/main" id="{0D57DD25-9094-4BE1-94E9-FEFFB87D8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4795838"/>
            <a:ext cx="17272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3043" name="Object 74">
            <a:extLst>
              <a:ext uri="{FF2B5EF4-FFF2-40B4-BE49-F238E27FC236}">
                <a16:creationId xmlns:a16="http://schemas.microsoft.com/office/drawing/2014/main" id="{5FEA5D77-B9D8-4A58-A6B5-3C9C9BA54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4364038"/>
          <a:ext cx="3857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公式" r:id="rId20" imgW="177569" imgH="215619" progId="Equation.3">
                  <p:embed/>
                </p:oleObj>
              </mc:Choice>
              <mc:Fallback>
                <p:oleObj name="公式" r:id="rId20" imgW="177569" imgH="215619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364038"/>
                        <a:ext cx="3857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4" name="Object 75">
            <a:extLst>
              <a:ext uri="{FF2B5EF4-FFF2-40B4-BE49-F238E27FC236}">
                <a16:creationId xmlns:a16="http://schemas.microsoft.com/office/drawing/2014/main" id="{7FCC6EFA-E5B6-4CF5-A6DD-0A0279860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1288" y="4652963"/>
          <a:ext cx="3857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公式" r:id="rId21" imgW="177569" imgH="215619" progId="Equation.3">
                  <p:embed/>
                </p:oleObj>
              </mc:Choice>
              <mc:Fallback>
                <p:oleObj name="公式" r:id="rId21" imgW="177569" imgH="215619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4652963"/>
                        <a:ext cx="3857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5" name="Line 76">
            <a:extLst>
              <a:ext uri="{FF2B5EF4-FFF2-40B4-BE49-F238E27FC236}">
                <a16:creationId xmlns:a16="http://schemas.microsoft.com/office/drawing/2014/main" id="{65E2227C-2232-4515-882E-27E39158B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4062413"/>
            <a:ext cx="2160587" cy="0"/>
          </a:xfrm>
          <a:prstGeom prst="line">
            <a:avLst/>
          </a:pr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46" name="Arc 77">
            <a:extLst>
              <a:ext uri="{FF2B5EF4-FFF2-40B4-BE49-F238E27FC236}">
                <a16:creationId xmlns:a16="http://schemas.microsoft.com/office/drawing/2014/main" id="{1430A5BC-5F9C-4211-B463-02762FACBA5A}"/>
              </a:ext>
            </a:extLst>
          </p:cNvPr>
          <p:cNvSpPr>
            <a:spLocks/>
          </p:cNvSpPr>
          <p:nvPr/>
        </p:nvSpPr>
        <p:spPr bwMode="auto">
          <a:xfrm rot="-814346">
            <a:off x="6815138" y="2711450"/>
            <a:ext cx="504825" cy="342900"/>
          </a:xfrm>
          <a:custGeom>
            <a:avLst/>
            <a:gdLst>
              <a:gd name="T0" fmla="*/ 8644053 w 21600"/>
              <a:gd name="T1" fmla="*/ 0 h 14701"/>
              <a:gd name="T2" fmla="*/ 11798532 w 21600"/>
              <a:gd name="T3" fmla="*/ 7998123 h 14701"/>
              <a:gd name="T4" fmla="*/ 0 w 21600"/>
              <a:gd name="T5" fmla="*/ 7998123 h 147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4701" fill="none" extrusionOk="0">
                <a:moveTo>
                  <a:pt x="15825" y="-1"/>
                </a:moveTo>
                <a:cubicBezTo>
                  <a:pt x="19537" y="3995"/>
                  <a:pt x="21600" y="9247"/>
                  <a:pt x="21600" y="14701"/>
                </a:cubicBezTo>
              </a:path>
              <a:path w="21600" h="14701" stroke="0" extrusionOk="0">
                <a:moveTo>
                  <a:pt x="15825" y="-1"/>
                </a:moveTo>
                <a:cubicBezTo>
                  <a:pt x="19537" y="3995"/>
                  <a:pt x="21600" y="9247"/>
                  <a:pt x="21600" y="14701"/>
                </a:cubicBezTo>
                <a:lnTo>
                  <a:pt x="0" y="14701"/>
                </a:lnTo>
                <a:lnTo>
                  <a:pt x="15825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3047" name="Object 78">
            <a:extLst>
              <a:ext uri="{FF2B5EF4-FFF2-40B4-BE49-F238E27FC236}">
                <a16:creationId xmlns:a16="http://schemas.microsoft.com/office/drawing/2014/main" id="{4CBF6C1F-F870-4BF0-A112-9459F3300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94563" y="2506663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公式" r:id="rId22" imgW="165028" imgH="228501" progId="Equation.3">
                  <p:embed/>
                </p:oleObj>
              </mc:Choice>
              <mc:Fallback>
                <p:oleObj name="公式" r:id="rId22" imgW="165028" imgH="228501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3" y="2506663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8" name="Arc 79">
            <a:extLst>
              <a:ext uri="{FF2B5EF4-FFF2-40B4-BE49-F238E27FC236}">
                <a16:creationId xmlns:a16="http://schemas.microsoft.com/office/drawing/2014/main" id="{2EFE3101-0A61-4848-B035-8150E19EDA0A}"/>
              </a:ext>
            </a:extLst>
          </p:cNvPr>
          <p:cNvSpPr>
            <a:spLocks/>
          </p:cNvSpPr>
          <p:nvPr/>
        </p:nvSpPr>
        <p:spPr bwMode="auto">
          <a:xfrm rot="1233366">
            <a:off x="7473950" y="2725738"/>
            <a:ext cx="649288" cy="500062"/>
          </a:xfrm>
          <a:custGeom>
            <a:avLst/>
            <a:gdLst>
              <a:gd name="T0" fmla="*/ 12422443 w 21600"/>
              <a:gd name="T1" fmla="*/ 0 h 16660"/>
              <a:gd name="T2" fmla="*/ 19517357 w 21600"/>
              <a:gd name="T3" fmla="*/ 15009724 h 16660"/>
              <a:gd name="T4" fmla="*/ 0 w 21600"/>
              <a:gd name="T5" fmla="*/ 15009724 h 166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6660" fill="none" extrusionOk="0">
                <a:moveTo>
                  <a:pt x="13747" y="0"/>
                </a:moveTo>
                <a:cubicBezTo>
                  <a:pt x="18720" y="4103"/>
                  <a:pt x="21600" y="10213"/>
                  <a:pt x="21600" y="16660"/>
                </a:cubicBezTo>
              </a:path>
              <a:path w="21600" h="16660" stroke="0" extrusionOk="0">
                <a:moveTo>
                  <a:pt x="13747" y="0"/>
                </a:moveTo>
                <a:cubicBezTo>
                  <a:pt x="18720" y="4103"/>
                  <a:pt x="21600" y="10213"/>
                  <a:pt x="21600" y="16660"/>
                </a:cubicBezTo>
                <a:lnTo>
                  <a:pt x="0" y="16660"/>
                </a:lnTo>
                <a:lnTo>
                  <a:pt x="13747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9" name="Arc 80">
            <a:extLst>
              <a:ext uri="{FF2B5EF4-FFF2-40B4-BE49-F238E27FC236}">
                <a16:creationId xmlns:a16="http://schemas.microsoft.com/office/drawing/2014/main" id="{F83D82D0-B0ED-4423-B787-2724E4193ACB}"/>
              </a:ext>
            </a:extLst>
          </p:cNvPr>
          <p:cNvSpPr>
            <a:spLocks/>
          </p:cNvSpPr>
          <p:nvPr/>
        </p:nvSpPr>
        <p:spPr bwMode="auto">
          <a:xfrm>
            <a:off x="6732588" y="3432175"/>
            <a:ext cx="865187" cy="644525"/>
          </a:xfrm>
          <a:custGeom>
            <a:avLst/>
            <a:gdLst>
              <a:gd name="T0" fmla="*/ 23061640 w 21600"/>
              <a:gd name="T1" fmla="*/ 0 h 16123"/>
              <a:gd name="T2" fmla="*/ 34655025 w 21600"/>
              <a:gd name="T3" fmla="*/ 25765210 h 16123"/>
              <a:gd name="T4" fmla="*/ 0 w 21600"/>
              <a:gd name="T5" fmla="*/ 25765210 h 161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6123" fill="none" extrusionOk="0">
                <a:moveTo>
                  <a:pt x="14373" y="0"/>
                </a:moveTo>
                <a:cubicBezTo>
                  <a:pt x="18971" y="4098"/>
                  <a:pt x="21600" y="9964"/>
                  <a:pt x="21600" y="16123"/>
                </a:cubicBezTo>
              </a:path>
              <a:path w="21600" h="16123" stroke="0" extrusionOk="0">
                <a:moveTo>
                  <a:pt x="14373" y="0"/>
                </a:moveTo>
                <a:cubicBezTo>
                  <a:pt x="18971" y="4098"/>
                  <a:pt x="21600" y="9964"/>
                  <a:pt x="21600" y="16123"/>
                </a:cubicBezTo>
                <a:lnTo>
                  <a:pt x="0" y="16123"/>
                </a:lnTo>
                <a:lnTo>
                  <a:pt x="14373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0" name="Arc 81">
            <a:extLst>
              <a:ext uri="{FF2B5EF4-FFF2-40B4-BE49-F238E27FC236}">
                <a16:creationId xmlns:a16="http://schemas.microsoft.com/office/drawing/2014/main" id="{76EABC96-05C8-4234-91A1-ECEF2E178201}"/>
              </a:ext>
            </a:extLst>
          </p:cNvPr>
          <p:cNvSpPr>
            <a:spLocks/>
          </p:cNvSpPr>
          <p:nvPr/>
        </p:nvSpPr>
        <p:spPr bwMode="auto">
          <a:xfrm rot="1831360">
            <a:off x="8042275" y="3949700"/>
            <a:ext cx="490538" cy="342900"/>
          </a:xfrm>
          <a:custGeom>
            <a:avLst/>
            <a:gdLst>
              <a:gd name="T0" fmla="*/ 8652882 w 20978"/>
              <a:gd name="T1" fmla="*/ 0 h 14701"/>
              <a:gd name="T2" fmla="*/ 11470470 w 20978"/>
              <a:gd name="T3" fmla="*/ 5198967 h 14701"/>
              <a:gd name="T4" fmla="*/ 0 w 20978"/>
              <a:gd name="T5" fmla="*/ 7998123 h 147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78" h="14701" fill="none" extrusionOk="0">
                <a:moveTo>
                  <a:pt x="15825" y="-1"/>
                </a:moveTo>
                <a:cubicBezTo>
                  <a:pt x="18328" y="2694"/>
                  <a:pt x="20102" y="5983"/>
                  <a:pt x="20978" y="9555"/>
                </a:cubicBezTo>
              </a:path>
              <a:path w="20978" h="14701" stroke="0" extrusionOk="0">
                <a:moveTo>
                  <a:pt x="15825" y="-1"/>
                </a:moveTo>
                <a:cubicBezTo>
                  <a:pt x="18328" y="2694"/>
                  <a:pt x="20102" y="5983"/>
                  <a:pt x="20978" y="9555"/>
                </a:cubicBezTo>
                <a:lnTo>
                  <a:pt x="0" y="14701"/>
                </a:lnTo>
                <a:lnTo>
                  <a:pt x="15825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1" name="Line 82">
            <a:extLst>
              <a:ext uri="{FF2B5EF4-FFF2-40B4-BE49-F238E27FC236}">
                <a16:creationId xmlns:a16="http://schemas.microsoft.com/office/drawing/2014/main" id="{C06D53B0-D87C-4D62-A67D-833AA6C21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1555750"/>
            <a:ext cx="360362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2" name="Line 83">
            <a:extLst>
              <a:ext uri="{FF2B5EF4-FFF2-40B4-BE49-F238E27FC236}">
                <a16:creationId xmlns:a16="http://schemas.microsoft.com/office/drawing/2014/main" id="{E01C13B5-5F75-4EDD-96AD-669A801B88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1500" y="2132013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3" name="Text Box 84">
            <a:extLst>
              <a:ext uri="{FF2B5EF4-FFF2-40B4-BE49-F238E27FC236}">
                <a16:creationId xmlns:a16="http://schemas.microsoft.com/office/drawing/2014/main" id="{1BDB8F98-DCEC-4982-B837-818525E4F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149725"/>
            <a:ext cx="232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闪耀面的法线</a:t>
            </a:r>
          </a:p>
        </p:txBody>
      </p:sp>
      <p:sp>
        <p:nvSpPr>
          <p:cNvPr id="43054" name="Text Box 86">
            <a:extLst>
              <a:ext uri="{FF2B5EF4-FFF2-40B4-BE49-F238E27FC236}">
                <a16:creationId xmlns:a16="http://schemas.microsoft.com/office/drawing/2014/main" id="{CBE691B8-238A-455D-8091-C293F0CE2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6021388"/>
            <a:ext cx="282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/>
              <a:t>光栅平面的法线</a:t>
            </a:r>
          </a:p>
        </p:txBody>
      </p:sp>
      <p:sp>
        <p:nvSpPr>
          <p:cNvPr id="43055" name="Line 87">
            <a:extLst>
              <a:ext uri="{FF2B5EF4-FFF2-40B4-BE49-F238E27FC236}">
                <a16:creationId xmlns:a16="http://schemas.microsoft.com/office/drawing/2014/main" id="{1A6B96E4-0C42-4DEF-9093-B7F01AD65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437063"/>
            <a:ext cx="1439863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56" name="Line 88">
            <a:extLst>
              <a:ext uri="{FF2B5EF4-FFF2-40B4-BE49-F238E27FC236}">
                <a16:creationId xmlns:a16="http://schemas.microsoft.com/office/drawing/2014/main" id="{8E5F251F-A8FA-4D7F-A319-282A24FED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4868863"/>
            <a:ext cx="433388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Line 13">
            <a:extLst>
              <a:ext uri="{FF2B5EF4-FFF2-40B4-BE49-F238E27FC236}">
                <a16:creationId xmlns:a16="http://schemas.microsoft.com/office/drawing/2014/main" id="{A13FB8EB-2FB0-4EF5-99BE-F3402B056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3888" y="1252538"/>
            <a:ext cx="903287" cy="2301875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56" name="Line 36">
            <a:extLst>
              <a:ext uri="{FF2B5EF4-FFF2-40B4-BE49-F238E27FC236}">
                <a16:creationId xmlns:a16="http://schemas.microsoft.com/office/drawing/2014/main" id="{69716BF3-1C0B-4EA9-9863-9A8F8E3CFB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1350" y="1455738"/>
            <a:ext cx="792163" cy="20891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36" name="Text Box 25">
            <a:extLst>
              <a:ext uri="{FF2B5EF4-FFF2-40B4-BE49-F238E27FC236}">
                <a16:creationId xmlns:a16="http://schemas.microsoft.com/office/drawing/2014/main" id="{FF1F983F-B3F5-49DD-BDD5-C775B9D67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5327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单元衍射主极大在闪耀面的反射方向</a:t>
            </a:r>
          </a:p>
        </p:txBody>
      </p:sp>
      <p:sp>
        <p:nvSpPr>
          <p:cNvPr id="209946" name="Text Box 26">
            <a:extLst>
              <a:ext uri="{FF2B5EF4-FFF2-40B4-BE49-F238E27FC236}">
                <a16:creationId xmlns:a16="http://schemas.microsoft.com/office/drawing/2014/main" id="{62E2CA63-16B3-4E69-8054-EEEFCDCAB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90688"/>
            <a:ext cx="5400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在衍射主极大方向上，缝间干涉的光程差为</a:t>
            </a:r>
          </a:p>
        </p:txBody>
      </p:sp>
      <p:graphicFrame>
        <p:nvGraphicFramePr>
          <p:cNvPr id="209947" name="Object 27">
            <a:extLst>
              <a:ext uri="{FF2B5EF4-FFF2-40B4-BE49-F238E27FC236}">
                <a16:creationId xmlns:a16="http://schemas.microsoft.com/office/drawing/2014/main" id="{7A9DB9D3-FC9B-4404-8610-98D7325094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" y="2636838"/>
          <a:ext cx="28384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3" name="Equation" r:id="rId3" imgW="1168400" imgH="228600" progId="Equation.DSMT4">
                  <p:embed/>
                </p:oleObj>
              </mc:Choice>
              <mc:Fallback>
                <p:oleObj name="Equation" r:id="rId3" imgW="11684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636838"/>
                        <a:ext cx="2838450" cy="555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8" name="Object 28">
            <a:extLst>
              <a:ext uri="{FF2B5EF4-FFF2-40B4-BE49-F238E27FC236}">
                <a16:creationId xmlns:a16="http://schemas.microsoft.com/office/drawing/2014/main" id="{5233DD13-2B59-4F14-ABC6-7A0A704E5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357563"/>
          <a:ext cx="2962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5" imgW="1219200" imgH="228600" progId="Equation.DSMT4">
                  <p:embed/>
                </p:oleObj>
              </mc:Choice>
              <mc:Fallback>
                <p:oleObj name="Equation" r:id="rId5" imgW="12192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2962275" cy="5556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9" name="Object 29">
            <a:extLst>
              <a:ext uri="{FF2B5EF4-FFF2-40B4-BE49-F238E27FC236}">
                <a16:creationId xmlns:a16="http://schemas.microsoft.com/office/drawing/2014/main" id="{ABB2A40D-C535-4E8D-8186-C51DA7500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221163"/>
          <a:ext cx="4876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7" imgW="2006600" imgH="228600" progId="Equation.DSMT4">
                  <p:embed/>
                </p:oleObj>
              </mc:Choice>
              <mc:Fallback>
                <p:oleObj name="Equation" r:id="rId7" imgW="20066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21163"/>
                        <a:ext cx="4876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50" name="Object 30">
            <a:extLst>
              <a:ext uri="{FF2B5EF4-FFF2-40B4-BE49-F238E27FC236}">
                <a16:creationId xmlns:a16="http://schemas.microsoft.com/office/drawing/2014/main" id="{93615901-1209-4889-97EF-0F7AD7497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194175"/>
          <a:ext cx="7191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公式" r:id="rId9" imgW="241091" imgH="177646" progId="Equation.3">
                  <p:embed/>
                </p:oleObj>
              </mc:Choice>
              <mc:Fallback>
                <p:oleObj name="公式" r:id="rId9" imgW="241091" imgH="17764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194175"/>
                        <a:ext cx="7191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>
            <a:extLst>
              <a:ext uri="{FF2B5EF4-FFF2-40B4-BE49-F238E27FC236}">
                <a16:creationId xmlns:a16="http://schemas.microsoft.com/office/drawing/2014/main" id="{2BCBFF27-2FEB-4896-B312-F4DF1BF30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7888" y="374650"/>
          <a:ext cx="4619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公式" r:id="rId11" imgW="165028" imgH="228501" progId="Equation.3">
                  <p:embed/>
                </p:oleObj>
              </mc:Choice>
              <mc:Fallback>
                <p:oleObj name="公式" r:id="rId11" imgW="165028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374650"/>
                        <a:ext cx="4619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Line 5">
            <a:extLst>
              <a:ext uri="{FF2B5EF4-FFF2-40B4-BE49-F238E27FC236}">
                <a16:creationId xmlns:a16="http://schemas.microsoft.com/office/drawing/2014/main" id="{4D884E9C-04F3-4325-A459-9A964A525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2738" y="263525"/>
            <a:ext cx="0" cy="438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6">
            <a:extLst>
              <a:ext uri="{FF2B5EF4-FFF2-40B4-BE49-F238E27FC236}">
                <a16:creationId xmlns:a16="http://schemas.microsoft.com/office/drawing/2014/main" id="{0BF4193B-09A4-4E31-B392-44104B163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2738" y="263525"/>
            <a:ext cx="565150" cy="186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Line 7">
            <a:extLst>
              <a:ext uri="{FF2B5EF4-FFF2-40B4-BE49-F238E27FC236}">
                <a16:creationId xmlns:a16="http://schemas.microsoft.com/office/drawing/2014/main" id="{6556326A-7FDA-4A60-9319-14074D372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2738" y="2128838"/>
            <a:ext cx="565150" cy="328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6" name="Line 8">
            <a:extLst>
              <a:ext uri="{FF2B5EF4-FFF2-40B4-BE49-F238E27FC236}">
                <a16:creationId xmlns:a16="http://schemas.microsoft.com/office/drawing/2014/main" id="{4D699CF6-759E-4115-8FF5-6371B031A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2738" y="2459038"/>
            <a:ext cx="565150" cy="186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9">
            <a:extLst>
              <a:ext uri="{FF2B5EF4-FFF2-40B4-BE49-F238E27FC236}">
                <a16:creationId xmlns:a16="http://schemas.microsoft.com/office/drawing/2014/main" id="{BC3A8F59-CE0F-4407-85A8-C25950BB6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2738" y="4324350"/>
            <a:ext cx="565150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0">
            <a:extLst>
              <a:ext uri="{FF2B5EF4-FFF2-40B4-BE49-F238E27FC236}">
                <a16:creationId xmlns:a16="http://schemas.microsoft.com/office/drawing/2014/main" id="{91E9D133-E8EF-4EAB-A6B7-3F5836895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4050" y="374650"/>
            <a:ext cx="2032000" cy="877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Line 11">
            <a:extLst>
              <a:ext uri="{FF2B5EF4-FFF2-40B4-BE49-F238E27FC236}">
                <a16:creationId xmlns:a16="http://schemas.microsoft.com/office/drawing/2014/main" id="{9C9CDF58-3335-4AF2-ADC9-1081AFFDD2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4050" y="2676525"/>
            <a:ext cx="2032000" cy="877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0" name="Line 12">
            <a:extLst>
              <a:ext uri="{FF2B5EF4-FFF2-40B4-BE49-F238E27FC236}">
                <a16:creationId xmlns:a16="http://schemas.microsoft.com/office/drawing/2014/main" id="{64C9747D-5CD0-4425-AB9E-1D677C098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3888" y="46038"/>
            <a:ext cx="449262" cy="12065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34" name="Line 14">
            <a:extLst>
              <a:ext uri="{FF2B5EF4-FFF2-40B4-BE49-F238E27FC236}">
                <a16:creationId xmlns:a16="http://schemas.microsoft.com/office/drawing/2014/main" id="{7DA7CD84-0287-44DF-891E-C0621B039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8175" y="1238250"/>
            <a:ext cx="1806575" cy="876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35" name="Line 15">
            <a:extLst>
              <a:ext uri="{FF2B5EF4-FFF2-40B4-BE49-F238E27FC236}">
                <a16:creationId xmlns:a16="http://schemas.microsoft.com/office/drawing/2014/main" id="{D05623CF-1D1F-4988-9B8B-22B2F97F5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3888" y="3543300"/>
            <a:ext cx="1806575" cy="8747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36" name="Line 16">
            <a:extLst>
              <a:ext uri="{FF2B5EF4-FFF2-40B4-BE49-F238E27FC236}">
                <a16:creationId xmlns:a16="http://schemas.microsoft.com/office/drawing/2014/main" id="{6F3F1FD0-4C5F-4387-8D1B-B6C747292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463" y="1252538"/>
            <a:ext cx="790575" cy="217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37" name="Line 17">
            <a:extLst>
              <a:ext uri="{FF2B5EF4-FFF2-40B4-BE49-F238E27FC236}">
                <a16:creationId xmlns:a16="http://schemas.microsoft.com/office/drawing/2014/main" id="{7D3ADA0E-B3FD-4003-A17B-564A41B2BD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2463" y="1690688"/>
            <a:ext cx="1014412" cy="1863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55" name="Line 18">
            <a:extLst>
              <a:ext uri="{FF2B5EF4-FFF2-40B4-BE49-F238E27FC236}">
                <a16:creationId xmlns:a16="http://schemas.microsoft.com/office/drawing/2014/main" id="{633DAE59-78A7-455D-8C64-579F1F52A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063" y="1268413"/>
            <a:ext cx="0" cy="23018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09939" name="Object 19">
            <a:extLst>
              <a:ext uri="{FF2B5EF4-FFF2-40B4-BE49-F238E27FC236}">
                <a16:creationId xmlns:a16="http://schemas.microsoft.com/office/drawing/2014/main" id="{0FFC1391-2D5A-48A5-BDCE-56A938235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3240088"/>
          <a:ext cx="4635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公式" r:id="rId13" imgW="165028" imgH="228501" progId="Equation.3">
                  <p:embed/>
                </p:oleObj>
              </mc:Choice>
              <mc:Fallback>
                <p:oleObj name="公式" r:id="rId13" imgW="165028" imgH="22850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240088"/>
                        <a:ext cx="46355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40" name="Object 20">
            <a:extLst>
              <a:ext uri="{FF2B5EF4-FFF2-40B4-BE49-F238E27FC236}">
                <a16:creationId xmlns:a16="http://schemas.microsoft.com/office/drawing/2014/main" id="{829F2830-B4E5-49B2-B566-A439A8404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1444625"/>
          <a:ext cx="4587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9" name="公式" r:id="rId15" imgW="165028" imgH="228501" progId="Equation.3">
                  <p:embed/>
                </p:oleObj>
              </mc:Choice>
              <mc:Fallback>
                <p:oleObj name="公式" r:id="rId15" imgW="165028" imgH="2285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444625"/>
                        <a:ext cx="4587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41" name="Arc 21">
            <a:extLst>
              <a:ext uri="{FF2B5EF4-FFF2-40B4-BE49-F238E27FC236}">
                <a16:creationId xmlns:a16="http://schemas.microsoft.com/office/drawing/2014/main" id="{0BD91489-0BEB-4FA0-8274-8B5BAC3EC5D1}"/>
              </a:ext>
            </a:extLst>
          </p:cNvPr>
          <p:cNvSpPr>
            <a:spLocks/>
          </p:cNvSpPr>
          <p:nvPr/>
        </p:nvSpPr>
        <p:spPr bwMode="auto">
          <a:xfrm>
            <a:off x="6662738" y="1141413"/>
            <a:ext cx="711200" cy="581025"/>
          </a:xfrm>
          <a:custGeom>
            <a:avLst/>
            <a:gdLst>
              <a:gd name="T0" fmla="*/ 24348004 w 20774"/>
              <a:gd name="T1" fmla="*/ 6573883 h 17430"/>
              <a:gd name="T2" fmla="*/ 14952900 w 20774"/>
              <a:gd name="T3" fmla="*/ 19368333 h 17430"/>
              <a:gd name="T4" fmla="*/ 0 w 20774"/>
              <a:gd name="T5" fmla="*/ 0 h 17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774" h="17430" fill="none" extrusionOk="0">
                <a:moveTo>
                  <a:pt x="20774" y="5916"/>
                </a:moveTo>
                <a:cubicBezTo>
                  <a:pt x="19457" y="10538"/>
                  <a:pt x="16636" y="14590"/>
                  <a:pt x="12757" y="17429"/>
                </a:cubicBezTo>
              </a:path>
              <a:path w="20774" h="17430" stroke="0" extrusionOk="0">
                <a:moveTo>
                  <a:pt x="20774" y="5916"/>
                </a:moveTo>
                <a:cubicBezTo>
                  <a:pt x="19457" y="10538"/>
                  <a:pt x="16636" y="14590"/>
                  <a:pt x="12757" y="17429"/>
                </a:cubicBezTo>
                <a:lnTo>
                  <a:pt x="0" y="0"/>
                </a:lnTo>
                <a:lnTo>
                  <a:pt x="20774" y="5916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9" name="Object 22">
            <a:extLst>
              <a:ext uri="{FF2B5EF4-FFF2-40B4-BE49-F238E27FC236}">
                <a16:creationId xmlns:a16="http://schemas.microsoft.com/office/drawing/2014/main" id="{EFA3A47B-93E8-4583-85F7-67266C69A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0038" y="1470025"/>
          <a:ext cx="4667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公式" r:id="rId16" imgW="177569" imgH="215619" progId="Equation.3">
                  <p:embed/>
                </p:oleObj>
              </mc:Choice>
              <mc:Fallback>
                <p:oleObj name="公式" r:id="rId16" imgW="177569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1470025"/>
                        <a:ext cx="4667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43" name="Arc 23">
            <a:extLst>
              <a:ext uri="{FF2B5EF4-FFF2-40B4-BE49-F238E27FC236}">
                <a16:creationId xmlns:a16="http://schemas.microsoft.com/office/drawing/2014/main" id="{99AA48E8-07ED-4A2F-8306-C78BA5745FC8}"/>
              </a:ext>
            </a:extLst>
          </p:cNvPr>
          <p:cNvSpPr>
            <a:spLocks/>
          </p:cNvSpPr>
          <p:nvPr/>
        </p:nvSpPr>
        <p:spPr bwMode="auto">
          <a:xfrm>
            <a:off x="6789738" y="2897188"/>
            <a:ext cx="552450" cy="768350"/>
          </a:xfrm>
          <a:custGeom>
            <a:avLst/>
            <a:gdLst>
              <a:gd name="T0" fmla="*/ 0 w 15170"/>
              <a:gd name="T1" fmla="*/ 1145126 h 21600"/>
              <a:gd name="T2" fmla="*/ 20118721 w 15170"/>
              <a:gd name="T3" fmla="*/ 2475012 h 21600"/>
              <a:gd name="T4" fmla="*/ 8206632 w 15170"/>
              <a:gd name="T5" fmla="*/ 27331561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70" h="21600" fill="none" extrusionOk="0">
                <a:moveTo>
                  <a:pt x="0" y="905"/>
                </a:moveTo>
                <a:cubicBezTo>
                  <a:pt x="2007" y="304"/>
                  <a:pt x="4092" y="-1"/>
                  <a:pt x="6188" y="0"/>
                </a:cubicBezTo>
                <a:cubicBezTo>
                  <a:pt x="9287" y="0"/>
                  <a:pt x="12351" y="667"/>
                  <a:pt x="15169" y="1956"/>
                </a:cubicBezTo>
              </a:path>
              <a:path w="15170" h="21600" stroke="0" extrusionOk="0">
                <a:moveTo>
                  <a:pt x="0" y="905"/>
                </a:moveTo>
                <a:cubicBezTo>
                  <a:pt x="2007" y="304"/>
                  <a:pt x="4092" y="-1"/>
                  <a:pt x="6188" y="0"/>
                </a:cubicBezTo>
                <a:cubicBezTo>
                  <a:pt x="9287" y="0"/>
                  <a:pt x="12351" y="667"/>
                  <a:pt x="15169" y="1956"/>
                </a:cubicBezTo>
                <a:lnTo>
                  <a:pt x="6188" y="21600"/>
                </a:lnTo>
                <a:lnTo>
                  <a:pt x="0" y="905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lg" len="lg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9944" name="Object 24">
            <a:extLst>
              <a:ext uri="{FF2B5EF4-FFF2-40B4-BE49-F238E27FC236}">
                <a16:creationId xmlns:a16="http://schemas.microsoft.com/office/drawing/2014/main" id="{9270A268-B60A-4575-826B-1B9E2B65F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2420938"/>
          <a:ext cx="428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公式" r:id="rId18" imgW="165028" imgH="228501" progId="Equation.3">
                  <p:embed/>
                </p:oleObj>
              </mc:Choice>
              <mc:Fallback>
                <p:oleObj name="公式" r:id="rId18" imgW="165028" imgH="2285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420938"/>
                        <a:ext cx="4286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Line 31">
            <a:extLst>
              <a:ext uri="{FF2B5EF4-FFF2-40B4-BE49-F238E27FC236}">
                <a16:creationId xmlns:a16="http://schemas.microsoft.com/office/drawing/2014/main" id="{D6D3AB4F-A019-4C04-B9AE-5F46CDA531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5613" y="1252538"/>
            <a:ext cx="1357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3" name="Line 32">
            <a:extLst>
              <a:ext uri="{FF2B5EF4-FFF2-40B4-BE49-F238E27FC236}">
                <a16:creationId xmlns:a16="http://schemas.microsoft.com/office/drawing/2014/main" id="{A29B8803-A795-4631-9E0F-D142E9E4A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5613" y="3554413"/>
            <a:ext cx="1357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4" name="Line 33">
            <a:extLst>
              <a:ext uri="{FF2B5EF4-FFF2-40B4-BE49-F238E27FC236}">
                <a16:creationId xmlns:a16="http://schemas.microsoft.com/office/drawing/2014/main" id="{79156F27-8814-47E9-A8B4-7A89A9C65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8050" y="1252538"/>
            <a:ext cx="0" cy="2301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4065" name="Object 34">
            <a:extLst>
              <a:ext uri="{FF2B5EF4-FFF2-40B4-BE49-F238E27FC236}">
                <a16:creationId xmlns:a16="http://schemas.microsoft.com/office/drawing/2014/main" id="{04855998-3EB9-4ED3-B314-95C9B9C8E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4238" y="2128838"/>
          <a:ext cx="55245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公式" r:id="rId19" imgW="139579" imgH="177646" progId="Equation.3">
                  <p:embed/>
                </p:oleObj>
              </mc:Choice>
              <mc:Fallback>
                <p:oleObj name="公式" r:id="rId19" imgW="139579" imgH="17764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2128838"/>
                        <a:ext cx="55245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57" name="Line 37">
            <a:extLst>
              <a:ext uri="{FF2B5EF4-FFF2-40B4-BE49-F238E27FC236}">
                <a16:creationId xmlns:a16="http://schemas.microsoft.com/office/drawing/2014/main" id="{73DB4CE7-0197-4053-8100-08254189B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1350" y="1254125"/>
            <a:ext cx="1036638" cy="446088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9958" name="Text Box 38">
            <a:extLst>
              <a:ext uri="{FF2B5EF4-FFF2-40B4-BE49-F238E27FC236}">
                <a16:creationId xmlns:a16="http://schemas.microsoft.com/office/drawing/2014/main" id="{EBBAE9B7-BA4D-4229-BF9E-AE3CFCEE7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41888"/>
            <a:ext cx="790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衍射主极大的方向不是缝间干涉零级的方向</a:t>
            </a:r>
          </a:p>
        </p:txBody>
      </p:sp>
      <p:graphicFrame>
        <p:nvGraphicFramePr>
          <p:cNvPr id="209959" name="Object 39">
            <a:extLst>
              <a:ext uri="{FF2B5EF4-FFF2-40B4-BE49-F238E27FC236}">
                <a16:creationId xmlns:a16="http://schemas.microsoft.com/office/drawing/2014/main" id="{DED6BF68-F137-440A-AFC2-F093D9458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3788" y="950913"/>
          <a:ext cx="4619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公式" r:id="rId21" imgW="165028" imgH="228501" progId="Equation.3">
                  <p:embed/>
                </p:oleObj>
              </mc:Choice>
              <mc:Fallback>
                <p:oleObj name="公式" r:id="rId21" imgW="165028" imgH="22850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88" y="950913"/>
                        <a:ext cx="4619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60" name="Object 40">
            <a:extLst>
              <a:ext uri="{FF2B5EF4-FFF2-40B4-BE49-F238E27FC236}">
                <a16:creationId xmlns:a16="http://schemas.microsoft.com/office/drawing/2014/main" id="{D039435D-2876-4AEA-9774-37262C48D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2781300"/>
          <a:ext cx="4635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公式" r:id="rId22" imgW="165028" imgH="228501" progId="Equation.3">
                  <p:embed/>
                </p:oleObj>
              </mc:Choice>
              <mc:Fallback>
                <p:oleObj name="公式" r:id="rId22" imgW="165028" imgH="22850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781300"/>
                        <a:ext cx="4635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0" name="Text Box 42">
            <a:extLst>
              <a:ext uri="{FF2B5EF4-FFF2-40B4-BE49-F238E27FC236}">
                <a16:creationId xmlns:a16="http://schemas.microsoft.com/office/drawing/2014/main" id="{23D54D7B-FF23-44BA-A895-8B069EA15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2714625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入射光间程差</a:t>
            </a:r>
          </a:p>
        </p:txBody>
      </p:sp>
      <p:sp>
        <p:nvSpPr>
          <p:cNvPr id="44071" name="Text Box 43">
            <a:extLst>
              <a:ext uri="{FF2B5EF4-FFF2-40B4-BE49-F238E27FC236}">
                <a16:creationId xmlns:a16="http://schemas.microsoft.com/office/drawing/2014/main" id="{AF111055-BECB-4E77-B886-63B7C0B9F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3433763"/>
            <a:ext cx="155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反射光间程差</a:t>
            </a:r>
          </a:p>
        </p:txBody>
      </p:sp>
      <p:sp>
        <p:nvSpPr>
          <p:cNvPr id="44072" name="Text Box 44">
            <a:extLst>
              <a:ext uri="{FF2B5EF4-FFF2-40B4-BE49-F238E27FC236}">
                <a16:creationId xmlns:a16="http://schemas.microsoft.com/office/drawing/2014/main" id="{513A4758-499B-4F41-BC10-3513C165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849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4">
            <a:extLst>
              <a:ext uri="{FF2B5EF4-FFF2-40B4-BE49-F238E27FC236}">
                <a16:creationId xmlns:a16="http://schemas.microsoft.com/office/drawing/2014/main" id="{832EE3F9-C10E-4FBF-903D-573356619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17700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59" name="Line 11">
            <a:extLst>
              <a:ext uri="{FF2B5EF4-FFF2-40B4-BE49-F238E27FC236}">
                <a16:creationId xmlns:a16="http://schemas.microsoft.com/office/drawing/2014/main" id="{DCE165D3-10F4-4B43-B750-A4706619B3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1268413"/>
            <a:ext cx="1079500" cy="13684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5060" name="Object 18">
            <a:extLst>
              <a:ext uri="{FF2B5EF4-FFF2-40B4-BE49-F238E27FC236}">
                <a16:creationId xmlns:a16="http://schemas.microsoft.com/office/drawing/2014/main" id="{B79F7FFA-129D-4629-997D-45CDDB116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7463" y="1844675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公式" r:id="rId3" imgW="165028" imgH="228501" progId="Equation.3">
                  <p:embed/>
                </p:oleObj>
              </mc:Choice>
              <mc:Fallback>
                <p:oleObj name="公式" r:id="rId3" imgW="165028" imgH="2285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844675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9">
            <a:extLst>
              <a:ext uri="{FF2B5EF4-FFF2-40B4-BE49-F238E27FC236}">
                <a16:creationId xmlns:a16="http://schemas.microsoft.com/office/drawing/2014/main" id="{2E09D8F1-76B7-4996-91D7-DCE10BE13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28829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公式" r:id="rId5" imgW="177569" imgH="215619" progId="Equation.3">
                  <p:embed/>
                </p:oleObj>
              </mc:Choice>
              <mc:Fallback>
                <p:oleObj name="公式" r:id="rId5" imgW="177569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8829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Line 23">
            <a:extLst>
              <a:ext uri="{FF2B5EF4-FFF2-40B4-BE49-F238E27FC236}">
                <a16:creationId xmlns:a16="http://schemas.microsoft.com/office/drawing/2014/main" id="{2377E369-F805-46DD-A6E3-13F5B3E1D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177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3" name="Line 24">
            <a:extLst>
              <a:ext uri="{FF2B5EF4-FFF2-40B4-BE49-F238E27FC236}">
                <a16:creationId xmlns:a16="http://schemas.microsoft.com/office/drawing/2014/main" id="{A3C7E376-2A9E-4724-BAD6-552BB31A0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1917700"/>
            <a:ext cx="64770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4" name="Line 25">
            <a:extLst>
              <a:ext uri="{FF2B5EF4-FFF2-40B4-BE49-F238E27FC236}">
                <a16:creationId xmlns:a16="http://schemas.microsoft.com/office/drawing/2014/main" id="{F427C090-53FF-4DDB-BBBB-A5BD9AC409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3429000"/>
            <a:ext cx="6477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5" name="Line 27">
            <a:extLst>
              <a:ext uri="{FF2B5EF4-FFF2-40B4-BE49-F238E27FC236}">
                <a16:creationId xmlns:a16="http://schemas.microsoft.com/office/drawing/2014/main" id="{5C5C0B2B-D8B5-485C-9137-9243E2F0F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3789363"/>
            <a:ext cx="64770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6" name="Line 28">
            <a:extLst>
              <a:ext uri="{FF2B5EF4-FFF2-40B4-BE49-F238E27FC236}">
                <a16:creationId xmlns:a16="http://schemas.microsoft.com/office/drawing/2014/main" id="{F7864895-F967-405F-9F36-65577D4114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5300663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7" name="Line 29">
            <a:extLst>
              <a:ext uri="{FF2B5EF4-FFF2-40B4-BE49-F238E27FC236}">
                <a16:creationId xmlns:a16="http://schemas.microsoft.com/office/drawing/2014/main" id="{63AF6A81-D294-478A-AB96-7CFDCAA0F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1989138"/>
            <a:ext cx="13684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8" name="Line 30">
            <a:extLst>
              <a:ext uri="{FF2B5EF4-FFF2-40B4-BE49-F238E27FC236}">
                <a16:creationId xmlns:a16="http://schemas.microsoft.com/office/drawing/2014/main" id="{80B7A652-66C8-4216-9223-F806D8942C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636838"/>
            <a:ext cx="0" cy="1800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9" name="Line 31">
            <a:extLst>
              <a:ext uri="{FF2B5EF4-FFF2-40B4-BE49-F238E27FC236}">
                <a16:creationId xmlns:a16="http://schemas.microsoft.com/office/drawing/2014/main" id="{13D83BC8-3A27-4983-AF0A-FEE95ABC9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2709863"/>
            <a:ext cx="1296987" cy="172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Line 32">
            <a:extLst>
              <a:ext uri="{FF2B5EF4-FFF2-40B4-BE49-F238E27FC236}">
                <a16:creationId xmlns:a16="http://schemas.microsoft.com/office/drawing/2014/main" id="{6219257D-63F4-4C37-8A0D-6813D7CFFD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3789363"/>
            <a:ext cx="13684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Line 33">
            <a:extLst>
              <a:ext uri="{FF2B5EF4-FFF2-40B4-BE49-F238E27FC236}">
                <a16:creationId xmlns:a16="http://schemas.microsoft.com/office/drawing/2014/main" id="{46171960-632F-4799-8125-583E99C58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638425"/>
            <a:ext cx="863600" cy="64611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2" name="Line 34">
            <a:extLst>
              <a:ext uri="{FF2B5EF4-FFF2-40B4-BE49-F238E27FC236}">
                <a16:creationId xmlns:a16="http://schemas.microsoft.com/office/drawing/2014/main" id="{C106E213-E36F-452C-813F-743363648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3284538"/>
            <a:ext cx="863600" cy="1152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3" name="Line 35">
            <a:extLst>
              <a:ext uri="{FF2B5EF4-FFF2-40B4-BE49-F238E27FC236}">
                <a16:creationId xmlns:a16="http://schemas.microsoft.com/office/drawing/2014/main" id="{0419A7F8-F54C-445F-8DB4-9FF6D741E9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26368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4" name="Line 36">
            <a:extLst>
              <a:ext uri="{FF2B5EF4-FFF2-40B4-BE49-F238E27FC236}">
                <a16:creationId xmlns:a16="http://schemas.microsoft.com/office/drawing/2014/main" id="{2B7BC1FD-B89F-40D8-BA9C-34E419F80B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188" y="44370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5075" name="Object 37">
            <a:extLst>
              <a:ext uri="{FF2B5EF4-FFF2-40B4-BE49-F238E27FC236}">
                <a16:creationId xmlns:a16="http://schemas.microsoft.com/office/drawing/2014/main" id="{067EA62C-56A2-45C3-8626-A5BD73F6D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006725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06725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38">
            <a:extLst>
              <a:ext uri="{FF2B5EF4-FFF2-40B4-BE49-F238E27FC236}">
                <a16:creationId xmlns:a16="http://schemas.microsoft.com/office/drawing/2014/main" id="{0D439D13-3A3C-431D-9339-C6E402337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2276475"/>
          <a:ext cx="2762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公式" r:id="rId8" imgW="152268" imgH="164957" progId="Equation.3">
                  <p:embed/>
                </p:oleObj>
              </mc:Choice>
              <mc:Fallback>
                <p:oleObj name="公式" r:id="rId8" imgW="152268" imgH="16495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2276475"/>
                        <a:ext cx="2762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39">
            <a:extLst>
              <a:ext uri="{FF2B5EF4-FFF2-40B4-BE49-F238E27FC236}">
                <a16:creationId xmlns:a16="http://schemas.microsoft.com/office/drawing/2014/main" id="{F1B2D903-DA59-4567-90EF-F9D336641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365625"/>
          <a:ext cx="2762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公式" r:id="rId10" imgW="152268" imgH="164957" progId="Equation.3">
                  <p:embed/>
                </p:oleObj>
              </mc:Choice>
              <mc:Fallback>
                <p:oleObj name="公式" r:id="rId10" imgW="152268" imgH="16495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2762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40">
            <a:extLst>
              <a:ext uri="{FF2B5EF4-FFF2-40B4-BE49-F238E27FC236}">
                <a16:creationId xmlns:a16="http://schemas.microsoft.com/office/drawing/2014/main" id="{73957EC5-1D6F-42DD-889E-3540C46AB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284538"/>
          <a:ext cx="3000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公式" r:id="rId12" imgW="164885" imgH="164885" progId="Equation.3">
                  <p:embed/>
                </p:oleObj>
              </mc:Choice>
              <mc:Fallback>
                <p:oleObj name="公式" r:id="rId12" imgW="164885" imgH="16488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284538"/>
                        <a:ext cx="30003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Line 41">
            <a:extLst>
              <a:ext uri="{FF2B5EF4-FFF2-40B4-BE49-F238E27FC236}">
                <a16:creationId xmlns:a16="http://schemas.microsoft.com/office/drawing/2014/main" id="{E9C1E0D8-EF04-4233-BC93-6DB5E4380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6368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80" name="Text Box 43">
            <a:extLst>
              <a:ext uri="{FF2B5EF4-FFF2-40B4-BE49-F238E27FC236}">
                <a16:creationId xmlns:a16="http://schemas.microsoft.com/office/drawing/2014/main" id="{93178736-3405-4EE7-A74D-534B84080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484313"/>
            <a:ext cx="6084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入射光与</a:t>
            </a:r>
            <a:r>
              <a:rPr kumimoji="1" lang="en-US" altLang="zh-CN" sz="2800">
                <a:latin typeface="Times New Roman" panose="02020603050405020304" pitchFamily="18" charset="0"/>
              </a:rPr>
              <a:t>AD</a:t>
            </a:r>
            <a:r>
              <a:rPr kumimoji="1" lang="zh-CN" altLang="en-US" sz="2800">
                <a:latin typeface="Times New Roman" panose="02020603050405020304" pitchFamily="18" charset="0"/>
              </a:rPr>
              <a:t>垂直，法线与闪耀面垂直</a:t>
            </a:r>
          </a:p>
        </p:txBody>
      </p:sp>
      <p:graphicFrame>
        <p:nvGraphicFramePr>
          <p:cNvPr id="45081" name="Object 44">
            <a:extLst>
              <a:ext uri="{FF2B5EF4-FFF2-40B4-BE49-F238E27FC236}">
                <a16:creationId xmlns:a16="http://schemas.microsoft.com/office/drawing/2014/main" id="{3F57FB0D-E3CD-4081-A331-6725CF60C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225675"/>
          <a:ext cx="23796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公式" r:id="rId14" imgW="1016000" imgH="228600" progId="Equation.3">
                  <p:embed/>
                </p:oleObj>
              </mc:Choice>
              <mc:Fallback>
                <p:oleObj name="公式" r:id="rId14" imgW="101600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225675"/>
                        <a:ext cx="23796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2" name="Object 45">
            <a:extLst>
              <a:ext uri="{FF2B5EF4-FFF2-40B4-BE49-F238E27FC236}">
                <a16:creationId xmlns:a16="http://schemas.microsoft.com/office/drawing/2014/main" id="{B4FD1C16-7874-476F-B06B-2E84E3992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946400"/>
          <a:ext cx="5384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公式" r:id="rId16" imgW="2298700" imgH="228600" progId="Equation.3">
                  <p:embed/>
                </p:oleObj>
              </mc:Choice>
              <mc:Fallback>
                <p:oleObj name="公式" r:id="rId16" imgW="2298700" imgH="228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46400"/>
                        <a:ext cx="53848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46">
            <a:extLst>
              <a:ext uri="{FF2B5EF4-FFF2-40B4-BE49-F238E27FC236}">
                <a16:creationId xmlns:a16="http://schemas.microsoft.com/office/drawing/2014/main" id="{BA02B2FC-A9B8-4B2C-B5B3-494FEBCBD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3346450"/>
          <a:ext cx="254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公式" r:id="rId18" imgW="139579" imgH="177646" progId="Equation.3">
                  <p:embed/>
                </p:oleObj>
              </mc:Choice>
              <mc:Fallback>
                <p:oleObj name="公式" r:id="rId18" imgW="139579" imgH="177646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346450"/>
                        <a:ext cx="254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77">
            <a:extLst>
              <a:ext uri="{FF2B5EF4-FFF2-40B4-BE49-F238E27FC236}">
                <a16:creationId xmlns:a16="http://schemas.microsoft.com/office/drawing/2014/main" id="{5560221E-C4B7-4D12-9FBB-B36CEAC27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7563" y="3810000"/>
          <a:ext cx="2840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5" name="Equation" r:id="rId20" imgW="1168400" imgH="228600" progId="Equation.DSMT4">
                  <p:embed/>
                </p:oleObj>
              </mc:Choice>
              <mc:Fallback>
                <p:oleObj name="Equation" r:id="rId20" imgW="1168400" imgH="2286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3810000"/>
                        <a:ext cx="28400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5" name="Rectangle 78">
            <a:extLst>
              <a:ext uri="{FF2B5EF4-FFF2-40B4-BE49-F238E27FC236}">
                <a16:creationId xmlns:a16="http://schemas.microsoft.com/office/drawing/2014/main" id="{14175D78-24D9-4A7F-B491-7E28F6EA9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相邻闪耀面入射光之间的光程差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4">
            <a:extLst>
              <a:ext uri="{FF2B5EF4-FFF2-40B4-BE49-F238E27FC236}">
                <a16:creationId xmlns:a16="http://schemas.microsoft.com/office/drawing/2014/main" id="{B5023DAB-5522-4430-8FB7-48167E764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062163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83" name="Line 5">
            <a:extLst>
              <a:ext uri="{FF2B5EF4-FFF2-40B4-BE49-F238E27FC236}">
                <a16:creationId xmlns:a16="http://schemas.microsoft.com/office/drawing/2014/main" id="{2E039ACA-EE90-4949-AB24-8283F6F0A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781300"/>
            <a:ext cx="1944688" cy="10064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084" name="Object 6">
            <a:extLst>
              <a:ext uri="{FF2B5EF4-FFF2-40B4-BE49-F238E27FC236}">
                <a16:creationId xmlns:a16="http://schemas.microsoft.com/office/drawing/2014/main" id="{723456FC-5AA0-43E7-8231-EDC38B63F9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609850"/>
          <a:ext cx="358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公式" r:id="rId3" imgW="164814" imgH="177492" progId="Equation.3">
                  <p:embed/>
                </p:oleObj>
              </mc:Choice>
              <mc:Fallback>
                <p:oleObj name="公式" r:id="rId3" imgW="164814" imgH="17749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09850"/>
                        <a:ext cx="358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7">
            <a:extLst>
              <a:ext uri="{FF2B5EF4-FFF2-40B4-BE49-F238E27FC236}">
                <a16:creationId xmlns:a16="http://schemas.microsoft.com/office/drawing/2014/main" id="{9F2CDA3B-9608-4415-908E-A46CC07B7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787775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公式" r:id="rId5" imgW="177569" imgH="215619" progId="Equation.3">
                  <p:embed/>
                </p:oleObj>
              </mc:Choice>
              <mc:Fallback>
                <p:oleObj name="公式" r:id="rId5" imgW="177569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87775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Line 8">
            <a:extLst>
              <a:ext uri="{FF2B5EF4-FFF2-40B4-BE49-F238E27FC236}">
                <a16:creationId xmlns:a16="http://schemas.microsoft.com/office/drawing/2014/main" id="{6C348FBF-A188-4D46-974D-ED81809C1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0621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87" name="Line 9">
            <a:extLst>
              <a:ext uri="{FF2B5EF4-FFF2-40B4-BE49-F238E27FC236}">
                <a16:creationId xmlns:a16="http://schemas.microsoft.com/office/drawing/2014/main" id="{6F330E2F-8EB8-4E85-ABDC-67EB19E20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062163"/>
            <a:ext cx="64770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88" name="Line 10">
            <a:extLst>
              <a:ext uri="{FF2B5EF4-FFF2-40B4-BE49-F238E27FC236}">
                <a16:creationId xmlns:a16="http://schemas.microsoft.com/office/drawing/2014/main" id="{1B70A236-A9A3-4AC2-886C-A481340CB3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3573463"/>
            <a:ext cx="6477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89" name="Line 11">
            <a:extLst>
              <a:ext uri="{FF2B5EF4-FFF2-40B4-BE49-F238E27FC236}">
                <a16:creationId xmlns:a16="http://schemas.microsoft.com/office/drawing/2014/main" id="{D9A3C60D-FE01-4D4D-8583-46E231F84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933825"/>
            <a:ext cx="64770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0" name="Line 12">
            <a:extLst>
              <a:ext uri="{FF2B5EF4-FFF2-40B4-BE49-F238E27FC236}">
                <a16:creationId xmlns:a16="http://schemas.microsoft.com/office/drawing/2014/main" id="{76D83550-315F-43D6-8181-E0EF4E926D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5445125"/>
            <a:ext cx="6477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1" name="Line 13">
            <a:extLst>
              <a:ext uri="{FF2B5EF4-FFF2-40B4-BE49-F238E27FC236}">
                <a16:creationId xmlns:a16="http://schemas.microsoft.com/office/drawing/2014/main" id="{4EE06EC5-E832-4EC8-A2FD-AA35CD9449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250" y="2133600"/>
            <a:ext cx="13684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2" name="Line 14">
            <a:extLst>
              <a:ext uri="{FF2B5EF4-FFF2-40B4-BE49-F238E27FC236}">
                <a16:creationId xmlns:a16="http://schemas.microsoft.com/office/drawing/2014/main" id="{B8E79D97-00A9-4ED6-9B7C-F4B3B79B2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781300"/>
            <a:ext cx="0" cy="18002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3" name="Line 15">
            <a:extLst>
              <a:ext uri="{FF2B5EF4-FFF2-40B4-BE49-F238E27FC236}">
                <a16:creationId xmlns:a16="http://schemas.microsoft.com/office/drawing/2014/main" id="{1F3D61B8-96F6-4145-879A-238E75341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250" y="3933825"/>
            <a:ext cx="13684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4" name="Line 16">
            <a:extLst>
              <a:ext uri="{FF2B5EF4-FFF2-40B4-BE49-F238E27FC236}">
                <a16:creationId xmlns:a16="http://schemas.microsoft.com/office/drawing/2014/main" id="{05596761-86E8-4445-8AB9-7302EC8C4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782888"/>
            <a:ext cx="720725" cy="357187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5" name="Line 17">
            <a:extLst>
              <a:ext uri="{FF2B5EF4-FFF2-40B4-BE49-F238E27FC236}">
                <a16:creationId xmlns:a16="http://schemas.microsoft.com/office/drawing/2014/main" id="{E02976F9-EEAB-4F96-BCA8-E69DFC1C19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19250" y="3140075"/>
            <a:ext cx="720725" cy="144145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6" name="Line 18">
            <a:extLst>
              <a:ext uri="{FF2B5EF4-FFF2-40B4-BE49-F238E27FC236}">
                <a16:creationId xmlns:a16="http://schemas.microsoft.com/office/drawing/2014/main" id="{DD2CB445-F386-473E-A6C5-59563C6B3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825" y="27813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97" name="Line 19">
            <a:extLst>
              <a:ext uri="{FF2B5EF4-FFF2-40B4-BE49-F238E27FC236}">
                <a16:creationId xmlns:a16="http://schemas.microsoft.com/office/drawing/2014/main" id="{D3D72145-D293-4F81-9E3E-1D105C24A6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825" y="458152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098" name="Object 20">
            <a:extLst>
              <a:ext uri="{FF2B5EF4-FFF2-40B4-BE49-F238E27FC236}">
                <a16:creationId xmlns:a16="http://schemas.microsoft.com/office/drawing/2014/main" id="{1A0D5E57-3FEB-48C7-A25E-2B9634800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8" y="4410075"/>
          <a:ext cx="358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公式" r:id="rId7" imgW="164814" imgH="177492" progId="Equation.3">
                  <p:embed/>
                </p:oleObj>
              </mc:Choice>
              <mc:Fallback>
                <p:oleObj name="公式" r:id="rId7" imgW="164814" imgH="17749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410075"/>
                        <a:ext cx="358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21">
            <a:extLst>
              <a:ext uri="{FF2B5EF4-FFF2-40B4-BE49-F238E27FC236}">
                <a16:creationId xmlns:a16="http://schemas.microsoft.com/office/drawing/2014/main" id="{5E81DC41-CD22-4D40-97F7-72140CF80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1588" y="2420938"/>
          <a:ext cx="2762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公式" r:id="rId9" imgW="152268" imgH="164957" progId="Equation.3">
                  <p:embed/>
                </p:oleObj>
              </mc:Choice>
              <mc:Fallback>
                <p:oleObj name="公式" r:id="rId9" imgW="152268" imgH="16495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2420938"/>
                        <a:ext cx="2762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22">
            <a:extLst>
              <a:ext uri="{FF2B5EF4-FFF2-40B4-BE49-F238E27FC236}">
                <a16:creationId xmlns:a16="http://schemas.microsoft.com/office/drawing/2014/main" id="{7D606538-CDAE-40BE-B9E0-37579CF04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510088"/>
          <a:ext cx="2762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公式" r:id="rId11" imgW="152268" imgH="164957" progId="Equation.3">
                  <p:embed/>
                </p:oleObj>
              </mc:Choice>
              <mc:Fallback>
                <p:oleObj name="公式" r:id="rId11" imgW="152268" imgH="16495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510088"/>
                        <a:ext cx="2762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23">
            <a:extLst>
              <a:ext uri="{FF2B5EF4-FFF2-40B4-BE49-F238E27FC236}">
                <a16:creationId xmlns:a16="http://schemas.microsoft.com/office/drawing/2014/main" id="{EC86DC14-932D-4AAA-AF33-792DE7D74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852738"/>
          <a:ext cx="2778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公式" r:id="rId13" imgW="152268" imgH="164957" progId="Equation.3">
                  <p:embed/>
                </p:oleObj>
              </mc:Choice>
              <mc:Fallback>
                <p:oleObj name="公式" r:id="rId13" imgW="152268" imgH="16495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852738"/>
                        <a:ext cx="27781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2" name="Line 24">
            <a:extLst>
              <a:ext uri="{FF2B5EF4-FFF2-40B4-BE49-F238E27FC236}">
                <a16:creationId xmlns:a16="http://schemas.microsoft.com/office/drawing/2014/main" id="{E0762965-BF9F-4F85-9C0D-A32CB3976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27813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03" name="Object 25">
            <a:extLst>
              <a:ext uri="{FF2B5EF4-FFF2-40B4-BE49-F238E27FC236}">
                <a16:creationId xmlns:a16="http://schemas.microsoft.com/office/drawing/2014/main" id="{39F16E38-F264-47CB-B765-C8FE5B14E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3" y="3490913"/>
          <a:ext cx="2540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name="公式" r:id="rId15" imgW="139579" imgH="177646" progId="Equation.3">
                  <p:embed/>
                </p:oleObj>
              </mc:Choice>
              <mc:Fallback>
                <p:oleObj name="公式" r:id="rId15" imgW="139579" imgH="17764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490913"/>
                        <a:ext cx="2540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4" name="Line 26">
            <a:extLst>
              <a:ext uri="{FF2B5EF4-FFF2-40B4-BE49-F238E27FC236}">
                <a16:creationId xmlns:a16="http://schemas.microsoft.com/office/drawing/2014/main" id="{8E969D6A-050A-4CC9-A8B1-A1861DEF6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4581525"/>
            <a:ext cx="1944688" cy="10064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6105" name="Object 27">
            <a:extLst>
              <a:ext uri="{FF2B5EF4-FFF2-40B4-BE49-F238E27FC236}">
                <a16:creationId xmlns:a16="http://schemas.microsoft.com/office/drawing/2014/main" id="{576D502C-0B72-44A8-9C57-C8B114E78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3625" y="1576388"/>
          <a:ext cx="23495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6" name="公式" r:id="rId17" imgW="1002865" imgH="228501" progId="Equation.3">
                  <p:embed/>
                </p:oleObj>
              </mc:Choice>
              <mc:Fallback>
                <p:oleObj name="公式" r:id="rId17" imgW="1002865" imgH="2285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576388"/>
                        <a:ext cx="23495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6" name="Object 28">
            <a:extLst>
              <a:ext uri="{FF2B5EF4-FFF2-40B4-BE49-F238E27FC236}">
                <a16:creationId xmlns:a16="http://schemas.microsoft.com/office/drawing/2014/main" id="{58C02097-AD3F-4BB2-94F4-BF22E7D0F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6788" y="2441575"/>
          <a:ext cx="535463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公式" r:id="rId19" imgW="2286000" imgH="228600" progId="Equation.3">
                  <p:embed/>
                </p:oleObj>
              </mc:Choice>
              <mc:Fallback>
                <p:oleObj name="公式" r:id="rId19" imgW="22860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2441575"/>
                        <a:ext cx="535463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7" name="Object 31">
            <a:extLst>
              <a:ext uri="{FF2B5EF4-FFF2-40B4-BE49-F238E27FC236}">
                <a16:creationId xmlns:a16="http://schemas.microsoft.com/office/drawing/2014/main" id="{7C64BE0C-506E-4E43-B6E4-736321971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3449638"/>
          <a:ext cx="2962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21" imgW="1219200" imgH="228600" progId="Equation.DSMT4">
                  <p:embed/>
                </p:oleObj>
              </mc:Choice>
              <mc:Fallback>
                <p:oleObj name="Equation" r:id="rId21" imgW="1219200" imgH="228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449638"/>
                        <a:ext cx="29622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8" name="Rectangle 32">
            <a:extLst>
              <a:ext uri="{FF2B5EF4-FFF2-40B4-BE49-F238E27FC236}">
                <a16:creationId xmlns:a16="http://schemas.microsoft.com/office/drawing/2014/main" id="{98B5CD2E-4BDC-44C3-9414-5828534AF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相邻闪耀面衍射光之间的光程差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4">
            <a:extLst>
              <a:ext uri="{FF2B5EF4-FFF2-40B4-BE49-F238E27FC236}">
                <a16:creationId xmlns:a16="http://schemas.microsoft.com/office/drawing/2014/main" id="{0E8F15B3-4269-4CCF-BCFA-2087E7C8A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1196975"/>
            <a:ext cx="0" cy="3887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7" name="Line 5">
            <a:extLst>
              <a:ext uri="{FF2B5EF4-FFF2-40B4-BE49-F238E27FC236}">
                <a16:creationId xmlns:a16="http://schemas.microsoft.com/office/drawing/2014/main" id="{169F0451-29F6-40BF-B235-3749AD927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1196975"/>
            <a:ext cx="72072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8" name="Line 6">
            <a:extLst>
              <a:ext uri="{FF2B5EF4-FFF2-40B4-BE49-F238E27FC236}">
                <a16:creationId xmlns:a16="http://schemas.microsoft.com/office/drawing/2014/main" id="{83A0430A-9481-4687-BFF7-4CFD16BE94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2781300"/>
            <a:ext cx="7207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09" name="Line 7">
            <a:extLst>
              <a:ext uri="{FF2B5EF4-FFF2-40B4-BE49-F238E27FC236}">
                <a16:creationId xmlns:a16="http://schemas.microsoft.com/office/drawing/2014/main" id="{8B0317C6-0605-4D1B-8FEF-69DA53F25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141663"/>
            <a:ext cx="720725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0" name="Line 8">
            <a:extLst>
              <a:ext uri="{FF2B5EF4-FFF2-40B4-BE49-F238E27FC236}">
                <a16:creationId xmlns:a16="http://schemas.microsoft.com/office/drawing/2014/main" id="{2AF8D0F6-5A3C-4B80-825E-5E2DBA0DD3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2988" y="4725988"/>
            <a:ext cx="7207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1" name="Line 9">
            <a:extLst>
              <a:ext uri="{FF2B5EF4-FFF2-40B4-BE49-F238E27FC236}">
                <a16:creationId xmlns:a16="http://schemas.microsoft.com/office/drawing/2014/main" id="{E012E6DA-122F-4F4E-AF60-430043A56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063" y="2924175"/>
            <a:ext cx="2160587" cy="1009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2" name="Line 10">
            <a:extLst>
              <a:ext uri="{FF2B5EF4-FFF2-40B4-BE49-F238E27FC236}">
                <a16:creationId xmlns:a16="http://schemas.microsoft.com/office/drawing/2014/main" id="{FF47B064-C819-4591-9091-973D13524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981075"/>
            <a:ext cx="2160588" cy="10080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3" name="Line 13">
            <a:extLst>
              <a:ext uri="{FF2B5EF4-FFF2-40B4-BE49-F238E27FC236}">
                <a16:creationId xmlns:a16="http://schemas.microsoft.com/office/drawing/2014/main" id="{0B7FFE93-3495-4CE4-BFF0-564D9817EA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692150"/>
            <a:ext cx="647700" cy="12969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4" name="Line 14">
            <a:extLst>
              <a:ext uri="{FF2B5EF4-FFF2-40B4-BE49-F238E27FC236}">
                <a16:creationId xmlns:a16="http://schemas.microsoft.com/office/drawing/2014/main" id="{316D18AF-DA54-4090-861D-C90FD9D60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1989138"/>
            <a:ext cx="1873250" cy="4318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5" name="Line 15">
            <a:extLst>
              <a:ext uri="{FF2B5EF4-FFF2-40B4-BE49-F238E27FC236}">
                <a16:creationId xmlns:a16="http://schemas.microsoft.com/office/drawing/2014/main" id="{296658B6-76E3-4954-B2D8-4354532257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1844675"/>
            <a:ext cx="1081088" cy="208756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6" name="Line 16">
            <a:extLst>
              <a:ext uri="{FF2B5EF4-FFF2-40B4-BE49-F238E27FC236}">
                <a16:creationId xmlns:a16="http://schemas.microsoft.com/office/drawing/2014/main" id="{DC0F56AB-4A7A-4CA6-BF62-74F7270B8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932238"/>
            <a:ext cx="1873250" cy="43338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7" name="Line 17">
            <a:extLst>
              <a:ext uri="{FF2B5EF4-FFF2-40B4-BE49-F238E27FC236}">
                <a16:creationId xmlns:a16="http://schemas.microsoft.com/office/drawing/2014/main" id="{6AC8BAAA-A0E0-45A5-BA40-18C574B5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1989138"/>
            <a:ext cx="792163" cy="3603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8" name="Line 18">
            <a:extLst>
              <a:ext uri="{FF2B5EF4-FFF2-40B4-BE49-F238E27FC236}">
                <a16:creationId xmlns:a16="http://schemas.microsoft.com/office/drawing/2014/main" id="{6A6062EA-7B76-4F4E-BBE8-E0DF9111ED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2060575"/>
            <a:ext cx="431800" cy="1871663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19" name="Line 19">
            <a:extLst>
              <a:ext uri="{FF2B5EF4-FFF2-40B4-BE49-F238E27FC236}">
                <a16:creationId xmlns:a16="http://schemas.microsoft.com/office/drawing/2014/main" id="{E2B8CD72-F7B2-4624-97B7-16620C61F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1989138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20" name="Line 20">
            <a:extLst>
              <a:ext uri="{FF2B5EF4-FFF2-40B4-BE49-F238E27FC236}">
                <a16:creationId xmlns:a16="http://schemas.microsoft.com/office/drawing/2014/main" id="{A4EB5E83-BC39-4458-95E8-B6D07F456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932238"/>
            <a:ext cx="25209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21" name="Line 21">
            <a:extLst>
              <a:ext uri="{FF2B5EF4-FFF2-40B4-BE49-F238E27FC236}">
                <a16:creationId xmlns:a16="http://schemas.microsoft.com/office/drawing/2014/main" id="{26AF451B-33F4-4751-BE51-5AE72B0BB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1989138"/>
            <a:ext cx="252095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7122" name="Object 22">
            <a:extLst>
              <a:ext uri="{FF2B5EF4-FFF2-40B4-BE49-F238E27FC236}">
                <a16:creationId xmlns:a16="http://schemas.microsoft.com/office/drawing/2014/main" id="{2A0025ED-3E76-4EBE-A06B-9918A7E75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155733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557338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3" name="Object 23">
            <a:extLst>
              <a:ext uri="{FF2B5EF4-FFF2-40B4-BE49-F238E27FC236}">
                <a16:creationId xmlns:a16="http://schemas.microsoft.com/office/drawing/2014/main" id="{2E5A9E37-26D7-4097-8FE1-43A8C7BFA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1325" y="1196975"/>
          <a:ext cx="417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公式" r:id="rId5" imgW="165028" imgH="228501" progId="Equation.3">
                  <p:embed/>
                </p:oleObj>
              </mc:Choice>
              <mc:Fallback>
                <p:oleObj name="公式" r:id="rId5" imgW="165028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1196975"/>
                        <a:ext cx="4175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4">
            <a:extLst>
              <a:ext uri="{FF2B5EF4-FFF2-40B4-BE49-F238E27FC236}">
                <a16:creationId xmlns:a16="http://schemas.microsoft.com/office/drawing/2014/main" id="{C15079D3-F033-4ADF-87AE-D80FC1FC8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76250"/>
          <a:ext cx="22780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公式" r:id="rId7" imgW="736600" imgH="228600" progId="Equation.3">
                  <p:embed/>
                </p:oleObj>
              </mc:Choice>
              <mc:Fallback>
                <p:oleObj name="公式" r:id="rId7" imgW="73660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76250"/>
                        <a:ext cx="22780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5">
            <a:extLst>
              <a:ext uri="{FF2B5EF4-FFF2-40B4-BE49-F238E27FC236}">
                <a16:creationId xmlns:a16="http://schemas.microsoft.com/office/drawing/2014/main" id="{8E03F7F0-DA80-4AF2-9855-3E7F0C7CD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908050"/>
          <a:ext cx="4175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公式" r:id="rId9" imgW="165028" imgH="228501" progId="Equation.3">
                  <p:embed/>
                </p:oleObj>
              </mc:Choice>
              <mc:Fallback>
                <p:oleObj name="公式" r:id="rId9" imgW="165028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08050"/>
                        <a:ext cx="4175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6">
            <a:extLst>
              <a:ext uri="{FF2B5EF4-FFF2-40B4-BE49-F238E27FC236}">
                <a16:creationId xmlns:a16="http://schemas.microsoft.com/office/drawing/2014/main" id="{BE24CCED-558E-4A03-9A93-0D2B3A39A8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500438"/>
          <a:ext cx="4270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公式" r:id="rId11" imgW="164814" imgH="177492" progId="Equation.3">
                  <p:embed/>
                </p:oleObj>
              </mc:Choice>
              <mc:Fallback>
                <p:oleObj name="公式" r:id="rId11" imgW="164814" imgH="177492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00438"/>
                        <a:ext cx="4270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7">
            <a:extLst>
              <a:ext uri="{FF2B5EF4-FFF2-40B4-BE49-F238E27FC236}">
                <a16:creationId xmlns:a16="http://schemas.microsoft.com/office/drawing/2014/main" id="{45BF575E-D186-4B0B-9069-AA0F9D8A1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932238"/>
          <a:ext cx="2762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公式" r:id="rId13" imgW="126725" imgH="177415" progId="Equation.3">
                  <p:embed/>
                </p:oleObj>
              </mc:Choice>
              <mc:Fallback>
                <p:oleObj name="公式" r:id="rId13" imgW="126725" imgH="17741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32238"/>
                        <a:ext cx="2762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Arc 28">
            <a:extLst>
              <a:ext uri="{FF2B5EF4-FFF2-40B4-BE49-F238E27FC236}">
                <a16:creationId xmlns:a16="http://schemas.microsoft.com/office/drawing/2014/main" id="{6C371BA9-5988-4CA9-A6C8-F5D76DAA91EA}"/>
              </a:ext>
            </a:extLst>
          </p:cNvPr>
          <p:cNvSpPr>
            <a:spLocks/>
          </p:cNvSpPr>
          <p:nvPr/>
        </p:nvSpPr>
        <p:spPr bwMode="auto">
          <a:xfrm>
            <a:off x="1503363" y="1592263"/>
            <a:ext cx="323850" cy="325437"/>
          </a:xfrm>
          <a:custGeom>
            <a:avLst/>
            <a:gdLst>
              <a:gd name="T0" fmla="*/ 1391904 w 20655"/>
              <a:gd name="T1" fmla="*/ 0 h 20845"/>
              <a:gd name="T2" fmla="*/ 5077648 w 20655"/>
              <a:gd name="T3" fmla="*/ 3540839 h 20845"/>
              <a:gd name="T4" fmla="*/ 0 w 20655"/>
              <a:gd name="T5" fmla="*/ 5080798 h 208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655" h="20845" fill="none" extrusionOk="0">
                <a:moveTo>
                  <a:pt x="5661" y="0"/>
                </a:moveTo>
                <a:cubicBezTo>
                  <a:pt x="12823" y="1945"/>
                  <a:pt x="18484" y="7430"/>
                  <a:pt x="20655" y="14526"/>
                </a:cubicBezTo>
              </a:path>
              <a:path w="20655" h="20845" stroke="0" extrusionOk="0">
                <a:moveTo>
                  <a:pt x="5661" y="0"/>
                </a:moveTo>
                <a:cubicBezTo>
                  <a:pt x="12823" y="1945"/>
                  <a:pt x="18484" y="7430"/>
                  <a:pt x="20655" y="14526"/>
                </a:cubicBezTo>
                <a:lnTo>
                  <a:pt x="0" y="20845"/>
                </a:lnTo>
                <a:lnTo>
                  <a:pt x="566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9" name="Arc 29">
            <a:extLst>
              <a:ext uri="{FF2B5EF4-FFF2-40B4-BE49-F238E27FC236}">
                <a16:creationId xmlns:a16="http://schemas.microsoft.com/office/drawing/2014/main" id="{6690026B-8BF8-45F8-8149-88AA16AD07A1}"/>
              </a:ext>
            </a:extLst>
          </p:cNvPr>
          <p:cNvSpPr>
            <a:spLocks/>
          </p:cNvSpPr>
          <p:nvPr/>
        </p:nvSpPr>
        <p:spPr bwMode="auto">
          <a:xfrm>
            <a:off x="1476375" y="939800"/>
            <a:ext cx="1130300" cy="1055688"/>
          </a:xfrm>
          <a:custGeom>
            <a:avLst/>
            <a:gdLst>
              <a:gd name="T0" fmla="*/ 23601344 w 21600"/>
              <a:gd name="T1" fmla="*/ 0 h 19806"/>
              <a:gd name="T2" fmla="*/ 59147134 w 21600"/>
              <a:gd name="T3" fmla="*/ 56269674 h 19806"/>
              <a:gd name="T4" fmla="*/ 0 w 21600"/>
              <a:gd name="T5" fmla="*/ 56269674 h 198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806" fill="none" extrusionOk="0">
                <a:moveTo>
                  <a:pt x="8618" y="0"/>
                </a:moveTo>
                <a:cubicBezTo>
                  <a:pt x="16501" y="3430"/>
                  <a:pt x="21600" y="11209"/>
                  <a:pt x="21600" y="19806"/>
                </a:cubicBezTo>
              </a:path>
              <a:path w="21600" h="19806" stroke="0" extrusionOk="0">
                <a:moveTo>
                  <a:pt x="8618" y="0"/>
                </a:moveTo>
                <a:cubicBezTo>
                  <a:pt x="16501" y="3430"/>
                  <a:pt x="21600" y="11209"/>
                  <a:pt x="21600" y="19806"/>
                </a:cubicBezTo>
                <a:lnTo>
                  <a:pt x="0" y="19806"/>
                </a:lnTo>
                <a:lnTo>
                  <a:pt x="861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30" name="Object 30">
            <a:extLst>
              <a:ext uri="{FF2B5EF4-FFF2-40B4-BE49-F238E27FC236}">
                <a16:creationId xmlns:a16="http://schemas.microsoft.com/office/drawing/2014/main" id="{5E048587-9455-41E4-A378-73AD49373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412875"/>
          <a:ext cx="4746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4746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1" name="Arc 31">
            <a:extLst>
              <a:ext uri="{FF2B5EF4-FFF2-40B4-BE49-F238E27FC236}">
                <a16:creationId xmlns:a16="http://schemas.microsoft.com/office/drawing/2014/main" id="{9DC61F98-64B0-4D95-93EC-72B177A49D61}"/>
              </a:ext>
            </a:extLst>
          </p:cNvPr>
          <p:cNvSpPr>
            <a:spLocks/>
          </p:cNvSpPr>
          <p:nvPr/>
        </p:nvSpPr>
        <p:spPr bwMode="auto">
          <a:xfrm>
            <a:off x="2195513" y="1370013"/>
            <a:ext cx="727075" cy="654050"/>
          </a:xfrm>
          <a:custGeom>
            <a:avLst/>
            <a:gdLst>
              <a:gd name="T0" fmla="*/ 18935625 w 21600"/>
              <a:gd name="T1" fmla="*/ 0 h 19452"/>
              <a:gd name="T2" fmla="*/ 23585673 w 21600"/>
              <a:gd name="T3" fmla="*/ 21991641 h 19452"/>
              <a:gd name="T4" fmla="*/ 0 w 21600"/>
              <a:gd name="T5" fmla="*/ 15471719 h 194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452" fill="none" extrusionOk="0">
                <a:moveTo>
                  <a:pt x="16711" y="0"/>
                </a:moveTo>
                <a:cubicBezTo>
                  <a:pt x="19872" y="3860"/>
                  <a:pt x="21600" y="8695"/>
                  <a:pt x="21600" y="13685"/>
                </a:cubicBezTo>
                <a:cubicBezTo>
                  <a:pt x="21600" y="15633"/>
                  <a:pt x="21336" y="17573"/>
                  <a:pt x="20815" y="19451"/>
                </a:cubicBezTo>
              </a:path>
              <a:path w="21600" h="19452" stroke="0" extrusionOk="0">
                <a:moveTo>
                  <a:pt x="16711" y="0"/>
                </a:moveTo>
                <a:cubicBezTo>
                  <a:pt x="19872" y="3860"/>
                  <a:pt x="21600" y="8695"/>
                  <a:pt x="21600" y="13685"/>
                </a:cubicBezTo>
                <a:cubicBezTo>
                  <a:pt x="21600" y="15633"/>
                  <a:pt x="21336" y="17573"/>
                  <a:pt x="20815" y="19451"/>
                </a:cubicBezTo>
                <a:lnTo>
                  <a:pt x="0" y="13685"/>
                </a:lnTo>
                <a:lnTo>
                  <a:pt x="1671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" name="Arc 32">
            <a:extLst>
              <a:ext uri="{FF2B5EF4-FFF2-40B4-BE49-F238E27FC236}">
                <a16:creationId xmlns:a16="http://schemas.microsoft.com/office/drawing/2014/main" id="{9218EFD0-165B-462E-9F9F-6B18B02CC3CA}"/>
              </a:ext>
            </a:extLst>
          </p:cNvPr>
          <p:cNvSpPr>
            <a:spLocks/>
          </p:cNvSpPr>
          <p:nvPr/>
        </p:nvSpPr>
        <p:spPr bwMode="auto">
          <a:xfrm>
            <a:off x="1476375" y="3562350"/>
            <a:ext cx="769938" cy="538163"/>
          </a:xfrm>
          <a:custGeom>
            <a:avLst/>
            <a:gdLst>
              <a:gd name="T0" fmla="*/ 25198253 w 21600"/>
              <a:gd name="T1" fmla="*/ 0 h 15078"/>
              <a:gd name="T2" fmla="*/ 26165167 w 21600"/>
              <a:gd name="T3" fmla="*/ 19208079 h 15078"/>
              <a:gd name="T4" fmla="*/ 0 w 21600"/>
              <a:gd name="T5" fmla="*/ 10904707 h 150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5078" fill="none" extrusionOk="0">
                <a:moveTo>
                  <a:pt x="19831" y="0"/>
                </a:moveTo>
                <a:cubicBezTo>
                  <a:pt x="20998" y="2703"/>
                  <a:pt x="21600" y="5616"/>
                  <a:pt x="21600" y="8560"/>
                </a:cubicBezTo>
                <a:cubicBezTo>
                  <a:pt x="21600" y="10771"/>
                  <a:pt x="21260" y="12969"/>
                  <a:pt x="20593" y="15078"/>
                </a:cubicBezTo>
              </a:path>
              <a:path w="21600" h="15078" stroke="0" extrusionOk="0">
                <a:moveTo>
                  <a:pt x="19831" y="0"/>
                </a:moveTo>
                <a:cubicBezTo>
                  <a:pt x="20998" y="2703"/>
                  <a:pt x="21600" y="5616"/>
                  <a:pt x="21600" y="8560"/>
                </a:cubicBezTo>
                <a:cubicBezTo>
                  <a:pt x="21600" y="10771"/>
                  <a:pt x="21260" y="12969"/>
                  <a:pt x="20593" y="15078"/>
                </a:cubicBezTo>
                <a:lnTo>
                  <a:pt x="0" y="8560"/>
                </a:lnTo>
                <a:lnTo>
                  <a:pt x="1983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3" name="Arc 33">
            <a:extLst>
              <a:ext uri="{FF2B5EF4-FFF2-40B4-BE49-F238E27FC236}">
                <a16:creationId xmlns:a16="http://schemas.microsoft.com/office/drawing/2014/main" id="{9660FBF8-E59F-4F83-814E-A7BA19702593}"/>
              </a:ext>
            </a:extLst>
          </p:cNvPr>
          <p:cNvSpPr>
            <a:spLocks/>
          </p:cNvSpPr>
          <p:nvPr/>
        </p:nvSpPr>
        <p:spPr bwMode="auto">
          <a:xfrm>
            <a:off x="2411413" y="3932238"/>
            <a:ext cx="411162" cy="341312"/>
          </a:xfrm>
          <a:custGeom>
            <a:avLst/>
            <a:gdLst>
              <a:gd name="T0" fmla="*/ 7505191 w 21600"/>
              <a:gd name="T1" fmla="*/ 0 h 18033"/>
              <a:gd name="T2" fmla="*/ 6530128 w 21600"/>
              <a:gd name="T3" fmla="*/ 6460039 h 18033"/>
              <a:gd name="T4" fmla="*/ 0 w 21600"/>
              <a:gd name="T5" fmla="*/ 2194538 h 180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8033" fill="none" extrusionOk="0">
                <a:moveTo>
                  <a:pt x="20713" y="-1"/>
                </a:moveTo>
                <a:cubicBezTo>
                  <a:pt x="21301" y="1988"/>
                  <a:pt x="21600" y="4052"/>
                  <a:pt x="21600" y="6126"/>
                </a:cubicBezTo>
                <a:cubicBezTo>
                  <a:pt x="21600" y="10359"/>
                  <a:pt x="20355" y="14500"/>
                  <a:pt x="18021" y="18032"/>
                </a:cubicBezTo>
              </a:path>
              <a:path w="21600" h="18033" stroke="0" extrusionOk="0">
                <a:moveTo>
                  <a:pt x="20713" y="-1"/>
                </a:moveTo>
                <a:cubicBezTo>
                  <a:pt x="21301" y="1988"/>
                  <a:pt x="21600" y="4052"/>
                  <a:pt x="21600" y="6126"/>
                </a:cubicBezTo>
                <a:cubicBezTo>
                  <a:pt x="21600" y="10359"/>
                  <a:pt x="20355" y="14500"/>
                  <a:pt x="18021" y="18032"/>
                </a:cubicBezTo>
                <a:lnTo>
                  <a:pt x="0" y="6126"/>
                </a:lnTo>
                <a:lnTo>
                  <a:pt x="20713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34" name="Object 34">
            <a:extLst>
              <a:ext uri="{FF2B5EF4-FFF2-40B4-BE49-F238E27FC236}">
                <a16:creationId xmlns:a16="http://schemas.microsoft.com/office/drawing/2014/main" id="{FA2C997E-95E9-458D-81DA-38C80DBC6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321050"/>
          <a:ext cx="4746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公式" r:id="rId16" imgW="177569" imgH="215619" progId="Equation.3">
                  <p:embed/>
                </p:oleObj>
              </mc:Choice>
              <mc:Fallback>
                <p:oleObj name="公式" r:id="rId16" imgW="177569" imgH="21561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321050"/>
                        <a:ext cx="4746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Arc 35">
            <a:extLst>
              <a:ext uri="{FF2B5EF4-FFF2-40B4-BE49-F238E27FC236}">
                <a16:creationId xmlns:a16="http://schemas.microsoft.com/office/drawing/2014/main" id="{AE480E97-49CF-41F4-92EF-4E05F2228338}"/>
              </a:ext>
            </a:extLst>
          </p:cNvPr>
          <p:cNvSpPr>
            <a:spLocks/>
          </p:cNvSpPr>
          <p:nvPr/>
        </p:nvSpPr>
        <p:spPr bwMode="auto">
          <a:xfrm>
            <a:off x="2195513" y="3278188"/>
            <a:ext cx="727075" cy="654050"/>
          </a:xfrm>
          <a:custGeom>
            <a:avLst/>
            <a:gdLst>
              <a:gd name="T0" fmla="*/ 18935625 w 21600"/>
              <a:gd name="T1" fmla="*/ 0 h 19452"/>
              <a:gd name="T2" fmla="*/ 23585673 w 21600"/>
              <a:gd name="T3" fmla="*/ 21991641 h 19452"/>
              <a:gd name="T4" fmla="*/ 0 w 21600"/>
              <a:gd name="T5" fmla="*/ 15471719 h 194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9452" fill="none" extrusionOk="0">
                <a:moveTo>
                  <a:pt x="16711" y="0"/>
                </a:moveTo>
                <a:cubicBezTo>
                  <a:pt x="19872" y="3860"/>
                  <a:pt x="21600" y="8695"/>
                  <a:pt x="21600" y="13685"/>
                </a:cubicBezTo>
                <a:cubicBezTo>
                  <a:pt x="21600" y="15633"/>
                  <a:pt x="21336" y="17573"/>
                  <a:pt x="20815" y="19451"/>
                </a:cubicBezTo>
              </a:path>
              <a:path w="21600" h="19452" stroke="0" extrusionOk="0">
                <a:moveTo>
                  <a:pt x="16711" y="0"/>
                </a:moveTo>
                <a:cubicBezTo>
                  <a:pt x="19872" y="3860"/>
                  <a:pt x="21600" y="8695"/>
                  <a:pt x="21600" y="13685"/>
                </a:cubicBezTo>
                <a:cubicBezTo>
                  <a:pt x="21600" y="15633"/>
                  <a:pt x="21336" y="17573"/>
                  <a:pt x="20815" y="19451"/>
                </a:cubicBezTo>
                <a:lnTo>
                  <a:pt x="0" y="13685"/>
                </a:lnTo>
                <a:lnTo>
                  <a:pt x="1671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36" name="Object 36">
            <a:extLst>
              <a:ext uri="{FF2B5EF4-FFF2-40B4-BE49-F238E27FC236}">
                <a16:creationId xmlns:a16="http://schemas.microsoft.com/office/drawing/2014/main" id="{BFFDA423-626B-44EF-8CAC-EB7B83686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3038" y="476250"/>
          <a:ext cx="20812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公式" r:id="rId17" imgW="672808" imgH="215806" progId="Equation.3">
                  <p:embed/>
                </p:oleObj>
              </mc:Choice>
              <mc:Fallback>
                <p:oleObj name="公式" r:id="rId17" imgW="672808" imgH="21580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476250"/>
                        <a:ext cx="208121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7" name="Line 37">
            <a:extLst>
              <a:ext uri="{FF2B5EF4-FFF2-40B4-BE49-F238E27FC236}">
                <a16:creationId xmlns:a16="http://schemas.microsoft.com/office/drawing/2014/main" id="{3CABAF02-A378-43E3-A8A7-538FD6D69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2349500"/>
            <a:ext cx="792163" cy="15827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38" name="Arc 38">
            <a:extLst>
              <a:ext uri="{FF2B5EF4-FFF2-40B4-BE49-F238E27FC236}">
                <a16:creationId xmlns:a16="http://schemas.microsoft.com/office/drawing/2014/main" id="{537F0AAB-5554-4F94-9836-01B5324FC783}"/>
              </a:ext>
            </a:extLst>
          </p:cNvPr>
          <p:cNvSpPr>
            <a:spLocks/>
          </p:cNvSpPr>
          <p:nvPr/>
        </p:nvSpPr>
        <p:spPr bwMode="auto">
          <a:xfrm>
            <a:off x="1493838" y="2132013"/>
            <a:ext cx="266700" cy="250825"/>
          </a:xfrm>
          <a:custGeom>
            <a:avLst/>
            <a:gdLst>
              <a:gd name="T0" fmla="*/ 3293309 w 21598"/>
              <a:gd name="T1" fmla="*/ 44927 h 20255"/>
              <a:gd name="T2" fmla="*/ 1143916 w 21598"/>
              <a:gd name="T3" fmla="*/ 3106057 h 20255"/>
              <a:gd name="T4" fmla="*/ 0 w 21598"/>
              <a:gd name="T5" fmla="*/ 0 h 20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8" h="20255" fill="none" extrusionOk="0">
                <a:moveTo>
                  <a:pt x="21598" y="293"/>
                </a:moveTo>
                <a:cubicBezTo>
                  <a:pt x="21476" y="9220"/>
                  <a:pt x="15875" y="17154"/>
                  <a:pt x="7502" y="20255"/>
                </a:cubicBezTo>
              </a:path>
              <a:path w="21598" h="20255" stroke="0" extrusionOk="0">
                <a:moveTo>
                  <a:pt x="21598" y="293"/>
                </a:moveTo>
                <a:cubicBezTo>
                  <a:pt x="21476" y="9220"/>
                  <a:pt x="15875" y="17154"/>
                  <a:pt x="7502" y="20255"/>
                </a:cubicBezTo>
                <a:lnTo>
                  <a:pt x="0" y="0"/>
                </a:lnTo>
                <a:lnTo>
                  <a:pt x="21598" y="293"/>
                </a:lnTo>
                <a:close/>
              </a:path>
            </a:pathLst>
          </a:custGeom>
          <a:noFill/>
          <a:ln w="9525">
            <a:solidFill>
              <a:schemeClr val="folHlink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39" name="Object 39">
            <a:extLst>
              <a:ext uri="{FF2B5EF4-FFF2-40B4-BE49-F238E27FC236}">
                <a16:creationId xmlns:a16="http://schemas.microsoft.com/office/drawing/2014/main" id="{DB0A74F1-7107-448A-9DAA-DFA029F32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420938"/>
          <a:ext cx="4175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公式" r:id="rId19" imgW="165028" imgH="228501" progId="Equation.3">
                  <p:embed/>
                </p:oleObj>
              </mc:Choice>
              <mc:Fallback>
                <p:oleObj name="公式" r:id="rId19" imgW="165028" imgH="22850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20938"/>
                        <a:ext cx="4175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0" name="Line 40">
            <a:extLst>
              <a:ext uri="{FF2B5EF4-FFF2-40B4-BE49-F238E27FC236}">
                <a16:creationId xmlns:a16="http://schemas.microsoft.com/office/drawing/2014/main" id="{7D36FDF4-FBAE-4075-B408-83D28751AC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19250" y="2205038"/>
            <a:ext cx="7207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1" name="Line 41">
            <a:extLst>
              <a:ext uri="{FF2B5EF4-FFF2-40B4-BE49-F238E27FC236}">
                <a16:creationId xmlns:a16="http://schemas.microsoft.com/office/drawing/2014/main" id="{1E0B4AF1-B65A-4105-9D31-F9900D1EF1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03350" y="1989138"/>
            <a:ext cx="431800" cy="714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2" name="Arc 42">
            <a:extLst>
              <a:ext uri="{FF2B5EF4-FFF2-40B4-BE49-F238E27FC236}">
                <a16:creationId xmlns:a16="http://schemas.microsoft.com/office/drawing/2014/main" id="{B0560CCD-AA80-4E1B-B8FD-8270D5ED3D26}"/>
              </a:ext>
            </a:extLst>
          </p:cNvPr>
          <p:cNvSpPr>
            <a:spLocks/>
          </p:cNvSpPr>
          <p:nvPr/>
        </p:nvSpPr>
        <p:spPr bwMode="auto">
          <a:xfrm>
            <a:off x="1211263" y="3429000"/>
            <a:ext cx="309562" cy="481013"/>
          </a:xfrm>
          <a:custGeom>
            <a:avLst/>
            <a:gdLst>
              <a:gd name="T0" fmla="*/ 0 w 13911"/>
              <a:gd name="T1" fmla="*/ 2309976 h 21600"/>
              <a:gd name="T2" fmla="*/ 6888695 w 13911"/>
              <a:gd name="T3" fmla="*/ 2984 h 21600"/>
              <a:gd name="T4" fmla="*/ 6635144 w 13911"/>
              <a:gd name="T5" fmla="*/ 1071173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911" h="21600" fill="none" extrusionOk="0">
                <a:moveTo>
                  <a:pt x="0" y="4658"/>
                </a:moveTo>
                <a:cubicBezTo>
                  <a:pt x="3814" y="1641"/>
                  <a:pt x="8535" y="-1"/>
                  <a:pt x="13399" y="0"/>
                </a:cubicBezTo>
                <a:cubicBezTo>
                  <a:pt x="13569" y="0"/>
                  <a:pt x="13740" y="2"/>
                  <a:pt x="13910" y="6"/>
                </a:cubicBezTo>
              </a:path>
              <a:path w="13911" h="21600" stroke="0" extrusionOk="0">
                <a:moveTo>
                  <a:pt x="0" y="4658"/>
                </a:moveTo>
                <a:cubicBezTo>
                  <a:pt x="3814" y="1641"/>
                  <a:pt x="8535" y="-1"/>
                  <a:pt x="13399" y="0"/>
                </a:cubicBezTo>
                <a:cubicBezTo>
                  <a:pt x="13569" y="0"/>
                  <a:pt x="13740" y="2"/>
                  <a:pt x="13910" y="6"/>
                </a:cubicBezTo>
                <a:lnTo>
                  <a:pt x="13399" y="21600"/>
                </a:lnTo>
                <a:lnTo>
                  <a:pt x="0" y="465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43" name="Object 43">
            <a:extLst>
              <a:ext uri="{FF2B5EF4-FFF2-40B4-BE49-F238E27FC236}">
                <a16:creationId xmlns:a16="http://schemas.microsoft.com/office/drawing/2014/main" id="{91DD26A4-671B-405F-A9BB-019FF3C2A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" y="2852738"/>
          <a:ext cx="4270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公式" r:id="rId20" imgW="164814" imgH="177492" progId="Equation.3">
                  <p:embed/>
                </p:oleObj>
              </mc:Choice>
              <mc:Fallback>
                <p:oleObj name="公式" r:id="rId20" imgW="164814" imgH="177492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852738"/>
                        <a:ext cx="4270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4" name="Line 44">
            <a:extLst>
              <a:ext uri="{FF2B5EF4-FFF2-40B4-BE49-F238E27FC236}">
                <a16:creationId xmlns:a16="http://schemas.microsoft.com/office/drawing/2014/main" id="{7F3FEA1E-4531-4D7E-A254-BA7407691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140075"/>
            <a:ext cx="5762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5" name="Arc 45">
            <a:extLst>
              <a:ext uri="{FF2B5EF4-FFF2-40B4-BE49-F238E27FC236}">
                <a16:creationId xmlns:a16="http://schemas.microsoft.com/office/drawing/2014/main" id="{3B3FEAE6-7C43-466F-BD11-621B4F1B9CE9}"/>
              </a:ext>
            </a:extLst>
          </p:cNvPr>
          <p:cNvSpPr>
            <a:spLocks/>
          </p:cNvSpPr>
          <p:nvPr/>
        </p:nvSpPr>
        <p:spPr bwMode="auto">
          <a:xfrm>
            <a:off x="1403350" y="3213100"/>
            <a:ext cx="203200" cy="479425"/>
          </a:xfrm>
          <a:custGeom>
            <a:avLst/>
            <a:gdLst>
              <a:gd name="T0" fmla="*/ 0 w 9154"/>
              <a:gd name="T1" fmla="*/ 974038 h 21528"/>
              <a:gd name="T2" fmla="*/ 3639930 w 9154"/>
              <a:gd name="T3" fmla="*/ 0 h 21528"/>
              <a:gd name="T4" fmla="*/ 4510623 w 9154"/>
              <a:gd name="T5" fmla="*/ 10676715 h 21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54" h="21528" fill="none" extrusionOk="0">
                <a:moveTo>
                  <a:pt x="-1" y="1963"/>
                </a:moveTo>
                <a:cubicBezTo>
                  <a:pt x="2325" y="875"/>
                  <a:pt x="4827" y="210"/>
                  <a:pt x="7387" y="0"/>
                </a:cubicBezTo>
              </a:path>
              <a:path w="9154" h="21528" stroke="0" extrusionOk="0">
                <a:moveTo>
                  <a:pt x="-1" y="1963"/>
                </a:moveTo>
                <a:cubicBezTo>
                  <a:pt x="2325" y="875"/>
                  <a:pt x="4827" y="210"/>
                  <a:pt x="7387" y="0"/>
                </a:cubicBezTo>
                <a:lnTo>
                  <a:pt x="9154" y="21528"/>
                </a:lnTo>
                <a:lnTo>
                  <a:pt x="-1" y="1963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6" name="Arc 46">
            <a:extLst>
              <a:ext uri="{FF2B5EF4-FFF2-40B4-BE49-F238E27FC236}">
                <a16:creationId xmlns:a16="http://schemas.microsoft.com/office/drawing/2014/main" id="{F66BC031-1978-4E45-BF5C-C44083650F90}"/>
              </a:ext>
            </a:extLst>
          </p:cNvPr>
          <p:cNvSpPr>
            <a:spLocks/>
          </p:cNvSpPr>
          <p:nvPr/>
        </p:nvSpPr>
        <p:spPr bwMode="auto">
          <a:xfrm>
            <a:off x="1265238" y="1773238"/>
            <a:ext cx="661987" cy="819150"/>
          </a:xfrm>
          <a:custGeom>
            <a:avLst/>
            <a:gdLst>
              <a:gd name="T0" fmla="*/ 25360347 w 17280"/>
              <a:gd name="T1" fmla="*/ 19078138 h 21350"/>
              <a:gd name="T2" fmla="*/ 4809366 w 17280"/>
              <a:gd name="T3" fmla="*/ 31428886 h 21350"/>
              <a:gd name="T4" fmla="*/ 0 w 17280"/>
              <a:gd name="T5" fmla="*/ 0 h 213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80" h="21350" fill="none" extrusionOk="0">
                <a:moveTo>
                  <a:pt x="17280" y="12959"/>
                </a:moveTo>
                <a:cubicBezTo>
                  <a:pt x="13889" y="17480"/>
                  <a:pt x="8862" y="20492"/>
                  <a:pt x="3276" y="21349"/>
                </a:cubicBezTo>
              </a:path>
              <a:path w="17280" h="21350" stroke="0" extrusionOk="0">
                <a:moveTo>
                  <a:pt x="17280" y="12959"/>
                </a:moveTo>
                <a:cubicBezTo>
                  <a:pt x="13889" y="17480"/>
                  <a:pt x="8862" y="20492"/>
                  <a:pt x="3276" y="21349"/>
                </a:cubicBezTo>
                <a:lnTo>
                  <a:pt x="0" y="0"/>
                </a:lnTo>
                <a:lnTo>
                  <a:pt x="17280" y="12959"/>
                </a:lnTo>
                <a:close/>
              </a:path>
            </a:pathLst>
          </a:custGeom>
          <a:noFill/>
          <a:ln w="9525">
            <a:solidFill>
              <a:srgbClr val="FF33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47" name="Object 47">
            <a:extLst>
              <a:ext uri="{FF2B5EF4-FFF2-40B4-BE49-F238E27FC236}">
                <a16:creationId xmlns:a16="http://schemas.microsoft.com/office/drawing/2014/main" id="{D4C8F197-E272-4CDD-BC88-B2E3E1D24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1052513"/>
          <a:ext cx="42227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21" imgW="1168400" imgH="228600" progId="Equation.DSMT4">
                  <p:embed/>
                </p:oleObj>
              </mc:Choice>
              <mc:Fallback>
                <p:oleObj name="Equation" r:id="rId21" imgW="1168400" imgH="2286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1052513"/>
                        <a:ext cx="422275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8" name="Object 48">
            <a:extLst>
              <a:ext uri="{FF2B5EF4-FFF2-40B4-BE49-F238E27FC236}">
                <a16:creationId xmlns:a16="http://schemas.microsoft.com/office/drawing/2014/main" id="{0FB36575-6351-4A47-AC51-B3A5FF8E8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1954213"/>
          <a:ext cx="436403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23" imgW="1206500" imgH="228600" progId="Equation.DSMT4">
                  <p:embed/>
                </p:oleObj>
              </mc:Choice>
              <mc:Fallback>
                <p:oleObj name="Equation" r:id="rId23" imgW="1206500" imgH="2286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1954213"/>
                        <a:ext cx="436403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9" name="Text Box 49">
            <a:extLst>
              <a:ext uri="{FF2B5EF4-FFF2-40B4-BE49-F238E27FC236}">
                <a16:creationId xmlns:a16="http://schemas.microsoft.com/office/drawing/2014/main" id="{368439C0-FBF1-49DC-A630-D956914A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781300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j</a:t>
            </a:r>
            <a:r>
              <a:rPr kumimoji="1" lang="zh-CN" altLang="en-US" sz="2400">
                <a:latin typeface="Times New Roman" panose="02020603050405020304" pitchFamily="18" charset="0"/>
              </a:rPr>
              <a:t>级光谱线满足的方程</a:t>
            </a:r>
          </a:p>
        </p:txBody>
      </p:sp>
      <p:graphicFrame>
        <p:nvGraphicFramePr>
          <p:cNvPr id="47150" name="Object 50">
            <a:extLst>
              <a:ext uri="{FF2B5EF4-FFF2-40B4-BE49-F238E27FC236}">
                <a16:creationId xmlns:a16="http://schemas.microsoft.com/office/drawing/2014/main" id="{03C289CD-9DB2-4DB6-839C-E879896F41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3213100"/>
          <a:ext cx="5435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公式" r:id="rId25" imgW="2070100" imgH="228600" progId="Equation.3">
                  <p:embed/>
                </p:oleObj>
              </mc:Choice>
              <mc:Fallback>
                <p:oleObj name="公式" r:id="rId25" imgW="2070100" imgH="228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13100"/>
                        <a:ext cx="5435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1" name="Object 51">
            <a:extLst>
              <a:ext uri="{FF2B5EF4-FFF2-40B4-BE49-F238E27FC236}">
                <a16:creationId xmlns:a16="http://schemas.microsoft.com/office/drawing/2014/main" id="{0E198018-D06D-4125-9BEC-7E6BD34B4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652963"/>
          <a:ext cx="1028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公式" r:id="rId27" imgW="406224" imgH="228501" progId="Equation.3">
                  <p:embed/>
                </p:oleObj>
              </mc:Choice>
              <mc:Fallback>
                <p:oleObj name="公式" r:id="rId27" imgW="406224" imgH="228501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652963"/>
                        <a:ext cx="10287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2" name="Object 52">
            <a:extLst>
              <a:ext uri="{FF2B5EF4-FFF2-40B4-BE49-F238E27FC236}">
                <a16:creationId xmlns:a16="http://schemas.microsoft.com/office/drawing/2014/main" id="{E67F1C71-BB55-4E1D-85D2-5AB3F4573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6925" y="4689475"/>
          <a:ext cx="45021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name="公式" r:id="rId29" imgW="1713756" imgH="215806" progId="Equation.3">
                  <p:embed/>
                </p:oleObj>
              </mc:Choice>
              <mc:Fallback>
                <p:oleObj name="公式" r:id="rId29" imgW="1713756" imgH="215806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689475"/>
                        <a:ext cx="45021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3" name="Object 53">
            <a:extLst>
              <a:ext uri="{FF2B5EF4-FFF2-40B4-BE49-F238E27FC236}">
                <a16:creationId xmlns:a16="http://schemas.microsoft.com/office/drawing/2014/main" id="{2111C877-6CEC-4C2D-8F37-ECAED185E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5329238"/>
          <a:ext cx="34671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name="公式" r:id="rId31" imgW="1320227" imgH="215806" progId="Equation.3">
                  <p:embed/>
                </p:oleObj>
              </mc:Choice>
              <mc:Fallback>
                <p:oleObj name="公式" r:id="rId31" imgW="1320227" imgH="215806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5329238"/>
                        <a:ext cx="34671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4" name="Text Box 54">
            <a:extLst>
              <a:ext uri="{FF2B5EF4-FFF2-40B4-BE49-F238E27FC236}">
                <a16:creationId xmlns:a16="http://schemas.microsoft.com/office/drawing/2014/main" id="{678A0FF6-43F8-409A-A595-EAE76A46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2453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在反射方向上</a:t>
            </a:r>
          </a:p>
        </p:txBody>
      </p:sp>
      <p:graphicFrame>
        <p:nvGraphicFramePr>
          <p:cNvPr id="47155" name="Object 55">
            <a:extLst>
              <a:ext uri="{FF2B5EF4-FFF2-40B4-BE49-F238E27FC236}">
                <a16:creationId xmlns:a16="http://schemas.microsoft.com/office/drawing/2014/main" id="{460C7801-BA7F-4958-B5A4-A8DBDC4CB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75" y="5770563"/>
          <a:ext cx="14414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9" name="公式" r:id="rId33" imgW="507780" imgH="215806" progId="Equation.3">
                  <p:embed/>
                </p:oleObj>
              </mc:Choice>
              <mc:Fallback>
                <p:oleObj name="公式" r:id="rId33" imgW="507780" imgH="21580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770563"/>
                        <a:ext cx="14414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6" name="Object 56">
            <a:extLst>
              <a:ext uri="{FF2B5EF4-FFF2-40B4-BE49-F238E27FC236}">
                <a16:creationId xmlns:a16="http://schemas.microsoft.com/office/drawing/2014/main" id="{C54D875A-5D12-42AE-B7F5-2CC766299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2663" y="5761038"/>
          <a:ext cx="27003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0" name="公式" r:id="rId35" imgW="1028254" imgH="215806" progId="Equation.3">
                  <p:embed/>
                </p:oleObj>
              </mc:Choice>
              <mc:Fallback>
                <p:oleObj name="公式" r:id="rId35" imgW="1028254" imgH="21580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761038"/>
                        <a:ext cx="270033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7" name="Object 57">
            <a:extLst>
              <a:ext uri="{FF2B5EF4-FFF2-40B4-BE49-F238E27FC236}">
                <a16:creationId xmlns:a16="http://schemas.microsoft.com/office/drawing/2014/main" id="{376D981F-3245-4992-AFD9-D82A1EA34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933825"/>
          <a:ext cx="34337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1" name="公式" r:id="rId37" imgW="1308100" imgH="228600" progId="Equation.3">
                  <p:embed/>
                </p:oleObj>
              </mc:Choice>
              <mc:Fallback>
                <p:oleObj name="公式" r:id="rId37" imgW="1308100" imgH="2286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933825"/>
                        <a:ext cx="343376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58" name="Text Box 58">
            <a:extLst>
              <a:ext uri="{FF2B5EF4-FFF2-40B4-BE49-F238E27FC236}">
                <a16:creationId xmlns:a16="http://schemas.microsoft.com/office/drawing/2014/main" id="{FAA132E2-EFEC-4D31-94A4-0142B2295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32388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第一种照明方式</a:t>
            </a:r>
          </a:p>
        </p:txBody>
      </p:sp>
      <p:sp>
        <p:nvSpPr>
          <p:cNvPr id="47159" name="Text Box 59">
            <a:extLst>
              <a:ext uri="{FF2B5EF4-FFF2-40B4-BE49-F238E27FC236}">
                <a16:creationId xmlns:a16="http://schemas.microsoft.com/office/drawing/2014/main" id="{2BDC40FF-569E-4088-942F-C8F8EB775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393382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47160" name="Text Box 60">
            <a:extLst>
              <a:ext uri="{FF2B5EF4-FFF2-40B4-BE49-F238E27FC236}">
                <a16:creationId xmlns:a16="http://schemas.microsoft.com/office/drawing/2014/main" id="{9987123E-D8B3-4136-A03B-DB767B32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3644900"/>
            <a:ext cx="776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/>
              <a:t>(1)</a:t>
            </a:r>
          </a:p>
        </p:txBody>
      </p:sp>
      <p:sp>
        <p:nvSpPr>
          <p:cNvPr id="47161" name="Text Box 61">
            <a:extLst>
              <a:ext uri="{FF2B5EF4-FFF2-40B4-BE49-F238E27FC236}">
                <a16:creationId xmlns:a16="http://schemas.microsoft.com/office/drawing/2014/main" id="{B6853C51-064A-4164-8336-CB56BFE2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724400"/>
            <a:ext cx="1296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from(1)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>
            <a:extLst>
              <a:ext uri="{FF2B5EF4-FFF2-40B4-BE49-F238E27FC236}">
                <a16:creationId xmlns:a16="http://schemas.microsoft.com/office/drawing/2014/main" id="{691FD8F5-BAAA-46F8-9A54-3F9AF8D8C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" y="692150"/>
          <a:ext cx="10271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公式" r:id="rId3" imgW="406224" imgH="228501" progId="Equation.3">
                  <p:embed/>
                </p:oleObj>
              </mc:Choice>
              <mc:Fallback>
                <p:oleObj name="公式" r:id="rId3" imgW="406224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692150"/>
                        <a:ext cx="10271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5">
            <a:extLst>
              <a:ext uri="{FF2B5EF4-FFF2-40B4-BE49-F238E27FC236}">
                <a16:creationId xmlns:a16="http://schemas.microsoft.com/office/drawing/2014/main" id="{7C499D16-3073-4A93-A5D1-7079A1862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692150"/>
          <a:ext cx="2000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公式" r:id="rId5" imgW="761669" imgH="203112" progId="Equation.3">
                  <p:embed/>
                </p:oleObj>
              </mc:Choice>
              <mc:Fallback>
                <p:oleObj name="公式" r:id="rId5" imgW="76166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92150"/>
                        <a:ext cx="2000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6">
            <a:extLst>
              <a:ext uri="{FF2B5EF4-FFF2-40B4-BE49-F238E27FC236}">
                <a16:creationId xmlns:a16="http://schemas.microsoft.com/office/drawing/2014/main" id="{B1CC9B19-7555-4D64-AA5B-3ECE8A11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在反射方向上</a:t>
            </a:r>
          </a:p>
        </p:txBody>
      </p:sp>
      <p:graphicFrame>
        <p:nvGraphicFramePr>
          <p:cNvPr id="48133" name="Object 7">
            <a:extLst>
              <a:ext uri="{FF2B5EF4-FFF2-40B4-BE49-F238E27FC236}">
                <a16:creationId xmlns:a16="http://schemas.microsoft.com/office/drawing/2014/main" id="{6A4F7240-450E-49F9-8C5F-7EF3C3B206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412875"/>
          <a:ext cx="11890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公式" r:id="rId7" imgW="469900" imgH="228600" progId="Equation.3">
                  <p:embed/>
                </p:oleObj>
              </mc:Choice>
              <mc:Fallback>
                <p:oleObj name="公式" r:id="rId7" imgW="469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12875"/>
                        <a:ext cx="11890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8">
            <a:extLst>
              <a:ext uri="{FF2B5EF4-FFF2-40B4-BE49-F238E27FC236}">
                <a16:creationId xmlns:a16="http://schemas.microsoft.com/office/drawing/2014/main" id="{6424AD33-4AD7-4945-B40F-A35649120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8963" y="1412875"/>
          <a:ext cx="2184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公式" r:id="rId9" imgW="863225" imgH="228501" progId="Equation.3">
                  <p:embed/>
                </p:oleObj>
              </mc:Choice>
              <mc:Fallback>
                <p:oleObj name="公式" r:id="rId9" imgW="863225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1412875"/>
                        <a:ext cx="2184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9">
            <a:extLst>
              <a:ext uri="{FF2B5EF4-FFF2-40B4-BE49-F238E27FC236}">
                <a16:creationId xmlns:a16="http://schemas.microsoft.com/office/drawing/2014/main" id="{803F849B-49C6-4E2E-AE05-BBF6B1647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9288" y="1989138"/>
          <a:ext cx="27003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公式" r:id="rId11" imgW="1028254" imgH="215806" progId="Equation.3">
                  <p:embed/>
                </p:oleObj>
              </mc:Choice>
              <mc:Fallback>
                <p:oleObj name="公式" r:id="rId11" imgW="1028254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989138"/>
                        <a:ext cx="270033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10">
            <a:extLst>
              <a:ext uri="{FF2B5EF4-FFF2-40B4-BE49-F238E27FC236}">
                <a16:creationId xmlns:a16="http://schemas.microsoft.com/office/drawing/2014/main" id="{A5FDCA47-1863-49A3-8932-58F4899E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989138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第二种照明方式</a:t>
            </a:r>
          </a:p>
        </p:txBody>
      </p:sp>
      <p:pic>
        <p:nvPicPr>
          <p:cNvPr id="48137" name="Picture 11" descr="闪耀">
            <a:extLst>
              <a:ext uri="{FF2B5EF4-FFF2-40B4-BE49-F238E27FC236}">
                <a16:creationId xmlns:a16="http://schemas.microsoft.com/office/drawing/2014/main" id="{84C75583-6D2F-4A53-BC0F-C3D1F038C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36838"/>
            <a:ext cx="4987925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25">
            <a:extLst>
              <a:ext uri="{FF2B5EF4-FFF2-40B4-BE49-F238E27FC236}">
                <a16:creationId xmlns:a16="http://schemas.microsoft.com/office/drawing/2014/main" id="{C0E8E07B-2F45-452F-8A65-20E8D275A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982663"/>
            <a:ext cx="2232025" cy="7905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5" name="Line 26">
            <a:extLst>
              <a:ext uri="{FF2B5EF4-FFF2-40B4-BE49-F238E27FC236}">
                <a16:creationId xmlns:a16="http://schemas.microsoft.com/office/drawing/2014/main" id="{135C1C74-A977-4897-B7FD-FF1CE23BB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788" y="2709863"/>
            <a:ext cx="2447925" cy="863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49C10735-65C6-47DB-A35C-0852F8010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765175"/>
            <a:ext cx="3167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第一种照明方式</a:t>
            </a:r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A7E078BC-86E6-464C-82B7-373969D5A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260350"/>
            <a:ext cx="0" cy="4249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94E4D673-4B20-42BC-B005-CC4550CDF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260350"/>
            <a:ext cx="215900" cy="719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76CD6DDA-DD1A-47C3-B988-0D075190D4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979488"/>
            <a:ext cx="21590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20C3ADBB-7588-4617-B21F-588625985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1052513"/>
            <a:ext cx="503237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147E0F66-600B-4831-AFF7-342C142503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2636838"/>
            <a:ext cx="5032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4" name="Line 10">
            <a:extLst>
              <a:ext uri="{FF2B5EF4-FFF2-40B4-BE49-F238E27FC236}">
                <a16:creationId xmlns:a16="http://schemas.microsoft.com/office/drawing/2014/main" id="{4418C8B2-62EB-4A66-BF56-3CA6637294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9200" y="982663"/>
            <a:ext cx="2232025" cy="7905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5" name="Line 11">
            <a:extLst>
              <a:ext uri="{FF2B5EF4-FFF2-40B4-BE49-F238E27FC236}">
                <a16:creationId xmlns:a16="http://schemas.microsoft.com/office/drawing/2014/main" id="{32B2B61C-98C8-4F63-9048-67CC996C29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9200" y="2709863"/>
            <a:ext cx="2447925" cy="86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483E7C66-FCF5-41F2-80E3-5512F3A1E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773238"/>
          <a:ext cx="3857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773238"/>
                        <a:ext cx="3857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7" name="Object 13">
            <a:extLst>
              <a:ext uri="{FF2B5EF4-FFF2-40B4-BE49-F238E27FC236}">
                <a16:creationId xmlns:a16="http://schemas.microsoft.com/office/drawing/2014/main" id="{96305C4C-DF77-4268-A882-2DB4253B0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1493838"/>
          <a:ext cx="14620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公式" r:id="rId5" imgW="672808" imgH="228501" progId="Equation.3">
                  <p:embed/>
                </p:oleObj>
              </mc:Choice>
              <mc:Fallback>
                <p:oleObj name="公式" r:id="rId5" imgW="672808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1493838"/>
                        <a:ext cx="14620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8" name="Line 14">
            <a:extLst>
              <a:ext uri="{FF2B5EF4-FFF2-40B4-BE49-F238E27FC236}">
                <a16:creationId xmlns:a16="http://schemas.microsoft.com/office/drawing/2014/main" id="{0909CEAB-6989-407C-AD0A-27843304D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1127125"/>
            <a:ext cx="2232025" cy="79057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59" name="Line 15">
            <a:extLst>
              <a:ext uri="{FF2B5EF4-FFF2-40B4-BE49-F238E27FC236}">
                <a16:creationId xmlns:a16="http://schemas.microsoft.com/office/drawing/2014/main" id="{A9A0F176-1455-426E-9C16-6031086673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2225" y="2854325"/>
            <a:ext cx="2447925" cy="8636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433E7D41-FB25-4056-8C68-25EF522A8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2852738"/>
            <a:ext cx="503237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1" name="Line 17">
            <a:extLst>
              <a:ext uri="{FF2B5EF4-FFF2-40B4-BE49-F238E27FC236}">
                <a16:creationId xmlns:a16="http://schemas.microsoft.com/office/drawing/2014/main" id="{DB65A458-92BB-40C9-8246-5ED32D4B8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1773238"/>
            <a:ext cx="64770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70" name="Line 18">
            <a:extLst>
              <a:ext uri="{FF2B5EF4-FFF2-40B4-BE49-F238E27FC236}">
                <a16:creationId xmlns:a16="http://schemas.microsoft.com/office/drawing/2014/main" id="{9AEE786F-6A85-487A-A19C-94E202F06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1773238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0963" name="Text Box 19">
            <a:extLst>
              <a:ext uri="{FF2B5EF4-FFF2-40B4-BE49-F238E27FC236}">
                <a16:creationId xmlns:a16="http://schemas.microsoft.com/office/drawing/2014/main" id="{47BF2125-A1C4-4FCB-BC7D-C33454CD2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60575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相邻缝间光程差</a:t>
            </a:r>
          </a:p>
        </p:txBody>
      </p:sp>
      <p:graphicFrame>
        <p:nvGraphicFramePr>
          <p:cNvPr id="210964" name="Object 20">
            <a:extLst>
              <a:ext uri="{FF2B5EF4-FFF2-40B4-BE49-F238E27FC236}">
                <a16:creationId xmlns:a16="http://schemas.microsoft.com/office/drawing/2014/main" id="{7D4D5806-69F9-4E96-BD53-AC64659C9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565400"/>
          <a:ext cx="15001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公式" r:id="rId7" imgW="571252" imgH="215806" progId="Equation.3">
                  <p:embed/>
                </p:oleObj>
              </mc:Choice>
              <mc:Fallback>
                <p:oleObj name="公式" r:id="rId7" imgW="571252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15001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5" name="Text Box 21">
            <a:extLst>
              <a:ext uri="{FF2B5EF4-FFF2-40B4-BE49-F238E27FC236}">
                <a16:creationId xmlns:a16="http://schemas.microsoft.com/office/drawing/2014/main" id="{DA0D3A60-0AA5-4592-96ED-0EC03E98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13100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干涉极大条件</a:t>
            </a:r>
          </a:p>
        </p:txBody>
      </p:sp>
      <p:graphicFrame>
        <p:nvGraphicFramePr>
          <p:cNvPr id="210966" name="Object 22">
            <a:extLst>
              <a:ext uri="{FF2B5EF4-FFF2-40B4-BE49-F238E27FC236}">
                <a16:creationId xmlns:a16="http://schemas.microsoft.com/office/drawing/2014/main" id="{B5631331-454B-4BD9-838F-ED9F4426A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3654425"/>
          <a:ext cx="23669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公式" r:id="rId9" imgW="901309" imgH="215806" progId="Equation.3">
                  <p:embed/>
                </p:oleObj>
              </mc:Choice>
              <mc:Fallback>
                <p:oleObj name="公式" r:id="rId9" imgW="901309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654425"/>
                        <a:ext cx="23669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7" name="Object 23">
            <a:extLst>
              <a:ext uri="{FF2B5EF4-FFF2-40B4-BE49-F238E27FC236}">
                <a16:creationId xmlns:a16="http://schemas.microsoft.com/office/drawing/2014/main" id="{B0D99E96-E300-4C92-8F53-5E8BD0DF4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4508500"/>
          <a:ext cx="39338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1" name="公式" r:id="rId11" imgW="1497950" imgH="215806" progId="Equation.3">
                  <p:embed/>
                </p:oleObj>
              </mc:Choice>
              <mc:Fallback>
                <p:oleObj name="公式" r:id="rId11" imgW="1497950" imgH="21580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4508500"/>
                        <a:ext cx="39338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8" name="Text Box 24">
            <a:extLst>
              <a:ext uri="{FF2B5EF4-FFF2-40B4-BE49-F238E27FC236}">
                <a16:creationId xmlns:a16="http://schemas.microsoft.com/office/drawing/2014/main" id="{C01D7AB6-4272-47F1-82F0-7149F4B85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157788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一级闪耀波长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3" grpId="0"/>
      <p:bldP spid="210965" grpId="0"/>
      <p:bldP spid="21096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Line 30">
            <a:extLst>
              <a:ext uri="{FF2B5EF4-FFF2-40B4-BE49-F238E27FC236}">
                <a16:creationId xmlns:a16="http://schemas.microsoft.com/office/drawing/2014/main" id="{ED3544A6-0981-45C8-A5DA-D87FE4696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620713"/>
            <a:ext cx="0" cy="453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79" name="Line 31">
            <a:extLst>
              <a:ext uri="{FF2B5EF4-FFF2-40B4-BE49-F238E27FC236}">
                <a16:creationId xmlns:a16="http://schemas.microsoft.com/office/drawing/2014/main" id="{82F9924B-ED3B-40E6-B3CA-757107B9F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620713"/>
            <a:ext cx="215900" cy="719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0" name="Line 32">
            <a:extLst>
              <a:ext uri="{FF2B5EF4-FFF2-40B4-BE49-F238E27FC236}">
                <a16:creationId xmlns:a16="http://schemas.microsoft.com/office/drawing/2014/main" id="{AAB254CB-712B-4CF6-9B53-BCADB1548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8625" y="1339850"/>
            <a:ext cx="21590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1" name="Line 33">
            <a:extLst>
              <a:ext uri="{FF2B5EF4-FFF2-40B4-BE49-F238E27FC236}">
                <a16:creationId xmlns:a16="http://schemas.microsoft.com/office/drawing/2014/main" id="{E363A559-3BED-4C28-A9D9-1A85049D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412875"/>
            <a:ext cx="431800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2" name="Line 34">
            <a:extLst>
              <a:ext uri="{FF2B5EF4-FFF2-40B4-BE49-F238E27FC236}">
                <a16:creationId xmlns:a16="http://schemas.microsoft.com/office/drawing/2014/main" id="{2BFDB44F-17C2-461F-9230-AA202CB522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8625" y="2925763"/>
            <a:ext cx="43180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3" name="Line 40">
            <a:extLst>
              <a:ext uri="{FF2B5EF4-FFF2-40B4-BE49-F238E27FC236}">
                <a16:creationId xmlns:a16="http://schemas.microsoft.com/office/drawing/2014/main" id="{DBA05A2B-F5CA-45D5-9277-BD40952A0F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1555750"/>
            <a:ext cx="1439863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4" name="Line 41">
            <a:extLst>
              <a:ext uri="{FF2B5EF4-FFF2-40B4-BE49-F238E27FC236}">
                <a16:creationId xmlns:a16="http://schemas.microsoft.com/office/drawing/2014/main" id="{A0AD5613-A572-43D1-93CE-54A1176A5E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3292475"/>
            <a:ext cx="1439863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87" name="Line 43">
            <a:extLst>
              <a:ext uri="{FF2B5EF4-FFF2-40B4-BE49-F238E27FC236}">
                <a16:creationId xmlns:a16="http://schemas.microsoft.com/office/drawing/2014/main" id="{54374F35-7677-40D5-9A95-DAC943748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058988"/>
            <a:ext cx="2305050" cy="1587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88" name="Line 44">
            <a:extLst>
              <a:ext uri="{FF2B5EF4-FFF2-40B4-BE49-F238E27FC236}">
                <a16:creationId xmlns:a16="http://schemas.microsoft.com/office/drawing/2014/main" id="{96435196-B60F-42C8-9CF7-92AA7D435A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3797300"/>
            <a:ext cx="2592388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89" name="Line 45">
            <a:extLst>
              <a:ext uri="{FF2B5EF4-FFF2-40B4-BE49-F238E27FC236}">
                <a16:creationId xmlns:a16="http://schemas.microsoft.com/office/drawing/2014/main" id="{E8718F07-5EE5-4954-9CE8-5D8E49E2F3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908050"/>
            <a:ext cx="1152525" cy="11509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90" name="Line 46">
            <a:extLst>
              <a:ext uri="{FF2B5EF4-FFF2-40B4-BE49-F238E27FC236}">
                <a16:creationId xmlns:a16="http://schemas.microsoft.com/office/drawing/2014/main" id="{2244FE5C-FD92-430F-BB38-A6EAB98A31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2644775"/>
            <a:ext cx="1223963" cy="11525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0189" name="Object 50">
            <a:extLst>
              <a:ext uri="{FF2B5EF4-FFF2-40B4-BE49-F238E27FC236}">
                <a16:creationId xmlns:a16="http://schemas.microsoft.com/office/drawing/2014/main" id="{B03AB27F-2EC2-4DDC-B16E-1F31FF0F1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5588" y="892175"/>
          <a:ext cx="3857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892175"/>
                        <a:ext cx="3857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95" name="Object 51">
            <a:extLst>
              <a:ext uri="{FF2B5EF4-FFF2-40B4-BE49-F238E27FC236}">
                <a16:creationId xmlns:a16="http://schemas.microsoft.com/office/drawing/2014/main" id="{42079406-FE01-4EB8-AE10-8D5C0E2FD1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5275" y="3357563"/>
          <a:ext cx="1022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公式" r:id="rId5" imgW="469900" imgH="228600" progId="Equation.3">
                  <p:embed/>
                </p:oleObj>
              </mc:Choice>
              <mc:Fallback>
                <p:oleObj name="公式" r:id="rId5" imgW="4699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3357563"/>
                        <a:ext cx="1022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96" name="Object 52">
            <a:extLst>
              <a:ext uri="{FF2B5EF4-FFF2-40B4-BE49-F238E27FC236}">
                <a16:creationId xmlns:a16="http://schemas.microsoft.com/office/drawing/2014/main" id="{87F2DEED-FDAA-4FD0-8390-76A2D592E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0950" y="3149600"/>
          <a:ext cx="3587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公式" r:id="rId7" imgW="164814" imgH="177492" progId="Equation.3">
                  <p:embed/>
                </p:oleObj>
              </mc:Choice>
              <mc:Fallback>
                <p:oleObj name="公式" r:id="rId7" imgW="164814" imgH="17749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149600"/>
                        <a:ext cx="3587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2" name="Line 62">
            <a:extLst>
              <a:ext uri="{FF2B5EF4-FFF2-40B4-BE49-F238E27FC236}">
                <a16:creationId xmlns:a16="http://schemas.microsoft.com/office/drawing/2014/main" id="{EE3CBC05-3EB9-4253-BC26-26891A337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070225"/>
            <a:ext cx="431800" cy="1511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207" name="Line 63">
            <a:extLst>
              <a:ext uri="{FF2B5EF4-FFF2-40B4-BE49-F238E27FC236}">
                <a16:creationId xmlns:a16="http://schemas.microsoft.com/office/drawing/2014/main" id="{D1E64498-27D3-4D86-B811-790392DE0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060575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94" name="Line 64">
            <a:extLst>
              <a:ext uri="{FF2B5EF4-FFF2-40B4-BE49-F238E27FC236}">
                <a16:creationId xmlns:a16="http://schemas.microsoft.com/office/drawing/2014/main" id="{DC789564-2ECE-4BEB-8E7E-66EB5ED19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20605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95" name="Text Box 65">
            <a:extLst>
              <a:ext uri="{FF2B5EF4-FFF2-40B4-BE49-F238E27FC236}">
                <a16:creationId xmlns:a16="http://schemas.microsoft.com/office/drawing/2014/main" id="{FCA6F216-5BDE-4615-B977-784DC19B3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387475"/>
            <a:ext cx="338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第二种照明方式</a:t>
            </a:r>
          </a:p>
        </p:txBody>
      </p:sp>
      <p:graphicFrame>
        <p:nvGraphicFramePr>
          <p:cNvPr id="134210" name="Object 66">
            <a:extLst>
              <a:ext uri="{FF2B5EF4-FFF2-40B4-BE49-F238E27FC236}">
                <a16:creationId xmlns:a16="http://schemas.microsoft.com/office/drawing/2014/main" id="{34BAFD34-55C4-4C0C-80A0-44121AF6A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2116138"/>
          <a:ext cx="160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公式" r:id="rId9" imgW="736600" imgH="228600" progId="Equation.3">
                  <p:embed/>
                </p:oleObj>
              </mc:Choice>
              <mc:Fallback>
                <p:oleObj name="公式" r:id="rId9" imgW="736600" imgH="2286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116138"/>
                        <a:ext cx="160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11" name="Text Box 67">
            <a:extLst>
              <a:ext uri="{FF2B5EF4-FFF2-40B4-BE49-F238E27FC236}">
                <a16:creationId xmlns:a16="http://schemas.microsoft.com/office/drawing/2014/main" id="{179E49FB-AC00-4008-8497-267AE33E6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82875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相邻缝间光程差</a:t>
            </a:r>
          </a:p>
        </p:txBody>
      </p:sp>
      <p:graphicFrame>
        <p:nvGraphicFramePr>
          <p:cNvPr id="134212" name="Object 68">
            <a:extLst>
              <a:ext uri="{FF2B5EF4-FFF2-40B4-BE49-F238E27FC236}">
                <a16:creationId xmlns:a16="http://schemas.microsoft.com/office/drawing/2014/main" id="{AAA78A69-170D-400E-AE11-30B020CC3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187700"/>
          <a:ext cx="15001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公式" r:id="rId11" imgW="571252" imgH="215806" progId="Equation.3">
                  <p:embed/>
                </p:oleObj>
              </mc:Choice>
              <mc:Fallback>
                <p:oleObj name="公式" r:id="rId11" imgW="571252" imgH="215806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187700"/>
                        <a:ext cx="15001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13" name="Text Box 69">
            <a:extLst>
              <a:ext uri="{FF2B5EF4-FFF2-40B4-BE49-F238E27FC236}">
                <a16:creationId xmlns:a16="http://schemas.microsoft.com/office/drawing/2014/main" id="{7C3C0968-63D9-4CDF-A2E1-B06F1BD9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835400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干涉极大条件</a:t>
            </a:r>
          </a:p>
        </p:txBody>
      </p:sp>
      <p:graphicFrame>
        <p:nvGraphicFramePr>
          <p:cNvPr id="134214" name="Object 70">
            <a:extLst>
              <a:ext uri="{FF2B5EF4-FFF2-40B4-BE49-F238E27FC236}">
                <a16:creationId xmlns:a16="http://schemas.microsoft.com/office/drawing/2014/main" id="{08BBE122-AC08-4AAB-B35B-6B5BB025BB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4276725"/>
          <a:ext cx="23669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1" name="公式" r:id="rId13" imgW="901309" imgH="215806" progId="Equation.3">
                  <p:embed/>
                </p:oleObj>
              </mc:Choice>
              <mc:Fallback>
                <p:oleObj name="公式" r:id="rId13" imgW="901309" imgH="2158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276725"/>
                        <a:ext cx="23669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15" name="Object 71">
            <a:extLst>
              <a:ext uri="{FF2B5EF4-FFF2-40B4-BE49-F238E27FC236}">
                <a16:creationId xmlns:a16="http://schemas.microsoft.com/office/drawing/2014/main" id="{2FCAACF4-1EF2-4CAC-89A6-DA41D5E42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4868863"/>
          <a:ext cx="39338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2" name="公式" r:id="rId15" imgW="1497950" imgH="215806" progId="Equation.3">
                  <p:embed/>
                </p:oleObj>
              </mc:Choice>
              <mc:Fallback>
                <p:oleObj name="公式" r:id="rId15" imgW="1497950" imgH="215806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868863"/>
                        <a:ext cx="39338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16" name="Text Box 72">
            <a:extLst>
              <a:ext uri="{FF2B5EF4-FFF2-40B4-BE49-F238E27FC236}">
                <a16:creationId xmlns:a16="http://schemas.microsoft.com/office/drawing/2014/main" id="{65479F82-64A7-4251-848D-D480C5AE8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518150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一级闪耀波长</a:t>
            </a:r>
          </a:p>
        </p:txBody>
      </p:sp>
      <p:sp>
        <p:nvSpPr>
          <p:cNvPr id="134217" name="Line 73">
            <a:extLst>
              <a:ext uri="{FF2B5EF4-FFF2-40B4-BE49-F238E27FC236}">
                <a16:creationId xmlns:a16="http://schemas.microsoft.com/office/drawing/2014/main" id="{40215CAC-22A1-4F5F-B9AE-AB4D20F7CC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525" y="2924175"/>
            <a:ext cx="935038" cy="865188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4218" name="Object 74">
            <a:extLst>
              <a:ext uri="{FF2B5EF4-FFF2-40B4-BE49-F238E27FC236}">
                <a16:creationId xmlns:a16="http://schemas.microsoft.com/office/drawing/2014/main" id="{3F5A41C9-1490-41A5-82AD-9B74D2A9F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8988" y="2428875"/>
          <a:ext cx="358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公式" r:id="rId17" imgW="165028" imgH="228501" progId="Equation.3">
                  <p:embed/>
                </p:oleObj>
              </mc:Choice>
              <mc:Fallback>
                <p:oleObj name="公式" r:id="rId17" imgW="165028" imgH="228501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428875"/>
                        <a:ext cx="3587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19" name="Arc 75">
            <a:extLst>
              <a:ext uri="{FF2B5EF4-FFF2-40B4-BE49-F238E27FC236}">
                <a16:creationId xmlns:a16="http://schemas.microsoft.com/office/drawing/2014/main" id="{F3A81E38-EA81-499E-B26C-61CA3843BC04}"/>
              </a:ext>
            </a:extLst>
          </p:cNvPr>
          <p:cNvSpPr>
            <a:spLocks/>
          </p:cNvSpPr>
          <p:nvPr/>
        </p:nvSpPr>
        <p:spPr bwMode="auto">
          <a:xfrm rot="878355">
            <a:off x="5513388" y="2057400"/>
            <a:ext cx="538162" cy="468313"/>
          </a:xfrm>
          <a:custGeom>
            <a:avLst/>
            <a:gdLst>
              <a:gd name="T0" fmla="*/ 14833206 w 19525"/>
              <a:gd name="T1" fmla="*/ 6668933 h 17430"/>
              <a:gd name="T2" fmla="*/ 9692291 w 19525"/>
              <a:gd name="T3" fmla="*/ 12582735 h 17430"/>
              <a:gd name="T4" fmla="*/ 0 w 19525"/>
              <a:gd name="T5" fmla="*/ 0 h 17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25" h="17430" fill="none" extrusionOk="0">
                <a:moveTo>
                  <a:pt x="19524" y="9237"/>
                </a:moveTo>
                <a:cubicBezTo>
                  <a:pt x="17986" y="12489"/>
                  <a:pt x="15660" y="15305"/>
                  <a:pt x="12757" y="17429"/>
                </a:cubicBezTo>
              </a:path>
              <a:path w="19525" h="17430" stroke="0" extrusionOk="0">
                <a:moveTo>
                  <a:pt x="19524" y="9237"/>
                </a:moveTo>
                <a:cubicBezTo>
                  <a:pt x="17986" y="12489"/>
                  <a:pt x="15660" y="15305"/>
                  <a:pt x="12757" y="17429"/>
                </a:cubicBezTo>
                <a:lnTo>
                  <a:pt x="0" y="0"/>
                </a:lnTo>
                <a:lnTo>
                  <a:pt x="19524" y="9237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arrow" w="lg" len="sm"/>
            <a:tailEnd type="arrow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11" grpId="0"/>
      <p:bldP spid="134213" grpId="0"/>
      <p:bldP spid="1342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6">
            <a:extLst>
              <a:ext uri="{FF2B5EF4-FFF2-40B4-BE49-F238E27FC236}">
                <a16:creationId xmlns:a16="http://schemas.microsoft.com/office/drawing/2014/main" id="{50EB307C-A80A-428F-B2C5-7BE5DDF30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88913"/>
          <a:ext cx="8964613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9" name="Graph" r:id="rId3" imgW="3230880" imgH="2493264" progId="Origin50.Graph">
                  <p:embed/>
                </p:oleObj>
              </mc:Choice>
              <mc:Fallback>
                <p:oleObj name="Graph" r:id="rId3" imgW="3230880" imgH="2493264" progId="Origin50.Grap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8964613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Text Box 7">
            <a:extLst>
              <a:ext uri="{FF2B5EF4-FFF2-40B4-BE49-F238E27FC236}">
                <a16:creationId xmlns:a16="http://schemas.microsoft.com/office/drawing/2014/main" id="{673E29A7-2FA2-4073-87D9-7E3C1436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45125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除闪耀波长外，其它的波长也有足够的强度</a:t>
            </a:r>
          </a:p>
        </p:txBody>
      </p:sp>
      <p:graphicFrame>
        <p:nvGraphicFramePr>
          <p:cNvPr id="51204" name="Object 9">
            <a:extLst>
              <a:ext uri="{FF2B5EF4-FFF2-40B4-BE49-F238E27FC236}">
                <a16:creationId xmlns:a16="http://schemas.microsoft.com/office/drawing/2014/main" id="{8B775AF3-2947-4553-8068-B0D2E6CA8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4025" y="188913"/>
          <a:ext cx="571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公式" r:id="rId5" imgW="228501" imgH="215806" progId="Equation.3">
                  <p:embed/>
                </p:oleObj>
              </mc:Choice>
              <mc:Fallback>
                <p:oleObj name="公式" r:id="rId5" imgW="22850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188913"/>
                        <a:ext cx="571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8" name="Object 10">
            <a:extLst>
              <a:ext uri="{FF2B5EF4-FFF2-40B4-BE49-F238E27FC236}">
                <a16:creationId xmlns:a16="http://schemas.microsoft.com/office/drawing/2014/main" id="{7B3AA216-E738-445D-84C4-50D120336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6538" y="549275"/>
          <a:ext cx="1333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公式" r:id="rId7" imgW="532937" imgH="215713" progId="Equation.3">
                  <p:embed/>
                </p:oleObj>
              </mc:Choice>
              <mc:Fallback>
                <p:oleObj name="公式" r:id="rId7" imgW="532937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549275"/>
                        <a:ext cx="1333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9" name="Object 11">
            <a:extLst>
              <a:ext uri="{FF2B5EF4-FFF2-40B4-BE49-F238E27FC236}">
                <a16:creationId xmlns:a16="http://schemas.microsoft.com/office/drawing/2014/main" id="{5A1A68FD-7849-4EA5-8888-E2644EA86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5063" y="604838"/>
          <a:ext cx="139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9" imgW="558800" imgH="228600" progId="Equation.DSMT4">
                  <p:embed/>
                </p:oleObj>
              </mc:Choice>
              <mc:Fallback>
                <p:oleObj name="Equation" r:id="rId9" imgW="5588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604838"/>
                        <a:ext cx="1397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0" name="Line 12">
            <a:extLst>
              <a:ext uri="{FF2B5EF4-FFF2-40B4-BE49-F238E27FC236}">
                <a16:creationId xmlns:a16="http://schemas.microsoft.com/office/drawing/2014/main" id="{F3BD13BC-7C1D-4701-8ED8-6807B934EE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7900" y="836613"/>
            <a:ext cx="576263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1981" name="Line 13">
            <a:extLst>
              <a:ext uri="{FF2B5EF4-FFF2-40B4-BE49-F238E27FC236}">
                <a16:creationId xmlns:a16="http://schemas.microsoft.com/office/drawing/2014/main" id="{B50BCA76-0128-4812-8361-D7C4DCB3A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1052513"/>
            <a:ext cx="6477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>
            <a:extLst>
              <a:ext uri="{FF2B5EF4-FFF2-40B4-BE49-F238E27FC236}">
                <a16:creationId xmlns:a16="http://schemas.microsoft.com/office/drawing/2014/main" id="{AD53661F-0A3B-44D5-8CD7-F576FB977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442913"/>
            <a:ext cx="8540750" cy="1833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经过光栅的所有光波，进行相干叠加。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光栅的每一个单元，是次波的叠加，按衍射分析；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不同的单元之间，是分立的衍射波之间的叠加，按干涉分析。</a:t>
            </a:r>
          </a:p>
        </p:txBody>
      </p:sp>
      <p:grpSp>
        <p:nvGrpSpPr>
          <p:cNvPr id="187544" name="Group 152">
            <a:extLst>
              <a:ext uri="{FF2B5EF4-FFF2-40B4-BE49-F238E27FC236}">
                <a16:creationId xmlns:a16="http://schemas.microsoft.com/office/drawing/2014/main" id="{8C83C919-D0DB-49A1-BDF8-F5C2C37AD33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871663"/>
            <a:ext cx="2166938" cy="4797425"/>
            <a:chOff x="249" y="1298"/>
            <a:chExt cx="1365" cy="3022"/>
          </a:xfrm>
        </p:grpSpPr>
        <p:sp>
          <p:nvSpPr>
            <p:cNvPr id="6184" name="Rectangle 10">
              <a:extLst>
                <a:ext uri="{FF2B5EF4-FFF2-40B4-BE49-F238E27FC236}">
                  <a16:creationId xmlns:a16="http://schemas.microsoft.com/office/drawing/2014/main" id="{4B0197D1-E64E-44B3-A41F-8ECB1C693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972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85" name="Rectangle 11">
              <a:extLst>
                <a:ext uri="{FF2B5EF4-FFF2-40B4-BE49-F238E27FC236}">
                  <a16:creationId xmlns:a16="http://schemas.microsoft.com/office/drawing/2014/main" id="{EEF791EE-1536-43AA-A017-F7B94239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705"/>
              <a:ext cx="91" cy="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86" name="Rectangle 12">
              <a:extLst>
                <a:ext uri="{FF2B5EF4-FFF2-40B4-BE49-F238E27FC236}">
                  <a16:creationId xmlns:a16="http://schemas.microsoft.com/office/drawing/2014/main" id="{890C8208-6988-4BFA-9376-2DCB2F9B5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054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87" name="Rectangle 13">
              <a:extLst>
                <a:ext uri="{FF2B5EF4-FFF2-40B4-BE49-F238E27FC236}">
                  <a16:creationId xmlns:a16="http://schemas.microsoft.com/office/drawing/2014/main" id="{C2868B94-81A1-4032-866D-647CFF033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228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88" name="Rectangle 14">
              <a:extLst>
                <a:ext uri="{FF2B5EF4-FFF2-40B4-BE49-F238E27FC236}">
                  <a16:creationId xmlns:a16="http://schemas.microsoft.com/office/drawing/2014/main" id="{729D5FAD-7B16-4FDE-8BEA-3B6500E8F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576"/>
              <a:ext cx="91" cy="1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89" name="Rectangle 15">
              <a:extLst>
                <a:ext uri="{FF2B5EF4-FFF2-40B4-BE49-F238E27FC236}">
                  <a16:creationId xmlns:a16="http://schemas.microsoft.com/office/drawing/2014/main" id="{68082B30-AAFD-4B51-AB92-4C68FB8F5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751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90" name="Rectangle 16">
              <a:extLst>
                <a:ext uri="{FF2B5EF4-FFF2-40B4-BE49-F238E27FC236}">
                  <a16:creationId xmlns:a16="http://schemas.microsoft.com/office/drawing/2014/main" id="{26B9CAEA-E11E-4738-B43C-27AC0916F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099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91" name="Rectangle 17">
              <a:extLst>
                <a:ext uri="{FF2B5EF4-FFF2-40B4-BE49-F238E27FC236}">
                  <a16:creationId xmlns:a16="http://schemas.microsoft.com/office/drawing/2014/main" id="{A024931D-9B78-4DD3-B075-76944CE5A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275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92" name="Rectangle 18">
              <a:extLst>
                <a:ext uri="{FF2B5EF4-FFF2-40B4-BE49-F238E27FC236}">
                  <a16:creationId xmlns:a16="http://schemas.microsoft.com/office/drawing/2014/main" id="{C729E8C9-BF70-417E-BE70-B1E50F2C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623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93" name="Rectangle 19">
              <a:extLst>
                <a:ext uri="{FF2B5EF4-FFF2-40B4-BE49-F238E27FC236}">
                  <a16:creationId xmlns:a16="http://schemas.microsoft.com/office/drawing/2014/main" id="{0F6E68DA-818D-4E31-B691-9679BB1AD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797"/>
              <a:ext cx="91" cy="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94" name="Rectangle 20">
              <a:extLst>
                <a:ext uri="{FF2B5EF4-FFF2-40B4-BE49-F238E27FC236}">
                  <a16:creationId xmlns:a16="http://schemas.microsoft.com/office/drawing/2014/main" id="{54261ADC-3D0A-48B7-9F2A-ADB63D473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4146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95" name="Line 28">
              <a:extLst>
                <a:ext uri="{FF2B5EF4-FFF2-40B4-BE49-F238E27FC236}">
                  <a16:creationId xmlns:a16="http://schemas.microsoft.com/office/drawing/2014/main" id="{6FD411D9-367A-433F-B57D-6B98279E1E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" y="362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6" name="Line 29">
              <a:extLst>
                <a:ext uri="{FF2B5EF4-FFF2-40B4-BE49-F238E27FC236}">
                  <a16:creationId xmlns:a16="http://schemas.microsoft.com/office/drawing/2014/main" id="{B579361D-684F-4FEC-B3DF-D677D52D3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6" y="379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7" name="Line 30">
              <a:extLst>
                <a:ext uri="{FF2B5EF4-FFF2-40B4-BE49-F238E27FC236}">
                  <a16:creationId xmlns:a16="http://schemas.microsoft.com/office/drawing/2014/main" id="{60B978A5-CF52-4197-B491-A13BAE8A0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3623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8" name="Line 31">
              <a:extLst>
                <a:ext uri="{FF2B5EF4-FFF2-40B4-BE49-F238E27FC236}">
                  <a16:creationId xmlns:a16="http://schemas.microsoft.com/office/drawing/2014/main" id="{FF3D4050-E870-4DDF-BA95-98733DBE7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" y="3807"/>
              <a:ext cx="0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9" name="Line 32">
              <a:extLst>
                <a:ext uri="{FF2B5EF4-FFF2-40B4-BE49-F238E27FC236}">
                  <a16:creationId xmlns:a16="http://schemas.microsoft.com/office/drawing/2014/main" id="{92AD98B5-7D67-4CC4-8563-EFA6964DB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" y="4146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200" name="Object 33">
              <a:extLst>
                <a:ext uri="{FF2B5EF4-FFF2-40B4-BE49-F238E27FC236}">
                  <a16:creationId xmlns:a16="http://schemas.microsoft.com/office/drawing/2014/main" id="{280DAC25-7F96-446D-9FC7-B1EADD7CB5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" y="3827"/>
            <a:ext cx="16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" name="公式" r:id="rId3" imgW="126835" imgH="139518" progId="Equation.3">
                    <p:embed/>
                  </p:oleObj>
                </mc:Choice>
                <mc:Fallback>
                  <p:oleObj name="公式" r:id="rId3" imgW="126835" imgH="139518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3827"/>
                          <a:ext cx="16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1" name="Object 34">
              <a:extLst>
                <a:ext uri="{FF2B5EF4-FFF2-40B4-BE49-F238E27FC236}">
                  <a16:creationId xmlns:a16="http://schemas.microsoft.com/office/drawing/2014/main" id="{0043D0A3-ACDD-4311-A058-08D92115CC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3738"/>
            <a:ext cx="18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name="公式" r:id="rId5" imgW="139579" imgH="177646" progId="Equation.3">
                    <p:embed/>
                  </p:oleObj>
                </mc:Choice>
                <mc:Fallback>
                  <p:oleObj name="公式" r:id="rId5" imgW="139579" imgH="177646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738"/>
                          <a:ext cx="18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2" name="Rectangle 35">
              <a:extLst>
                <a:ext uri="{FF2B5EF4-FFF2-40B4-BE49-F238E27FC236}">
                  <a16:creationId xmlns:a16="http://schemas.microsoft.com/office/drawing/2014/main" id="{8594F1D5-5D60-4B9E-BDA3-A2173F1F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531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03" name="Line 36">
              <a:extLst>
                <a:ext uri="{FF2B5EF4-FFF2-40B4-BE49-F238E27FC236}">
                  <a16:creationId xmlns:a16="http://schemas.microsoft.com/office/drawing/2014/main" id="{CE20FD8B-082B-4DF2-84D1-D381AB202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472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4" name="Line 37">
              <a:extLst>
                <a:ext uri="{FF2B5EF4-FFF2-40B4-BE49-F238E27FC236}">
                  <a16:creationId xmlns:a16="http://schemas.microsoft.com/office/drawing/2014/main" id="{F17D1A70-2BC4-4260-B3AC-1139F14E6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646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5" name="Line 38">
              <a:extLst>
                <a:ext uri="{FF2B5EF4-FFF2-40B4-BE49-F238E27FC236}">
                  <a16:creationId xmlns:a16="http://schemas.microsoft.com/office/drawing/2014/main" id="{B38EBD26-051B-4FFF-A5C5-01B1C9A0F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298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6" name="Line 39">
              <a:extLst>
                <a:ext uri="{FF2B5EF4-FFF2-40B4-BE49-F238E27FC236}">
                  <a16:creationId xmlns:a16="http://schemas.microsoft.com/office/drawing/2014/main" id="{10615CBA-E13A-4BAA-9971-A663A6BAC8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589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7" name="Line 40">
              <a:extLst>
                <a:ext uri="{FF2B5EF4-FFF2-40B4-BE49-F238E27FC236}">
                  <a16:creationId xmlns:a16="http://schemas.microsoft.com/office/drawing/2014/main" id="{AD7823CC-6B63-4051-B677-7CE5A1F6C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531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8" name="Line 41">
              <a:extLst>
                <a:ext uri="{FF2B5EF4-FFF2-40B4-BE49-F238E27FC236}">
                  <a16:creationId xmlns:a16="http://schemas.microsoft.com/office/drawing/2014/main" id="{8B55570D-F9D8-4EFB-BF58-730346626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415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09" name="Line 42">
              <a:extLst>
                <a:ext uri="{FF2B5EF4-FFF2-40B4-BE49-F238E27FC236}">
                  <a16:creationId xmlns:a16="http://schemas.microsoft.com/office/drawing/2014/main" id="{EDC218B8-AA17-4A1F-B4E0-46169FCD8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357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0" name="Rectangle 43">
              <a:extLst>
                <a:ext uri="{FF2B5EF4-FFF2-40B4-BE49-F238E27FC236}">
                  <a16:creationId xmlns:a16="http://schemas.microsoft.com/office/drawing/2014/main" id="{7537627A-9C87-45BF-B3AB-7C92F749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228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11" name="Rectangle 44">
              <a:extLst>
                <a:ext uri="{FF2B5EF4-FFF2-40B4-BE49-F238E27FC236}">
                  <a16:creationId xmlns:a16="http://schemas.microsoft.com/office/drawing/2014/main" id="{56CD843B-85CD-4974-B1A4-41139D8D7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054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12" name="Line 45">
              <a:extLst>
                <a:ext uri="{FF2B5EF4-FFF2-40B4-BE49-F238E27FC236}">
                  <a16:creationId xmlns:a16="http://schemas.microsoft.com/office/drawing/2014/main" id="{8A8C4826-0956-48B8-814D-8F29E2BF8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995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3" name="Line 46">
              <a:extLst>
                <a:ext uri="{FF2B5EF4-FFF2-40B4-BE49-F238E27FC236}">
                  <a16:creationId xmlns:a16="http://schemas.microsoft.com/office/drawing/2014/main" id="{79300EF3-3982-4BE0-8E12-B07370E6D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169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4" name="Line 47">
              <a:extLst>
                <a:ext uri="{FF2B5EF4-FFF2-40B4-BE49-F238E27FC236}">
                  <a16:creationId xmlns:a16="http://schemas.microsoft.com/office/drawing/2014/main" id="{A9C8BFC8-CB98-43C7-ADA8-BBDA0E051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821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5" name="Line 48">
              <a:extLst>
                <a:ext uri="{FF2B5EF4-FFF2-40B4-BE49-F238E27FC236}">
                  <a16:creationId xmlns:a16="http://schemas.microsoft.com/office/drawing/2014/main" id="{CDCF35EA-6F8D-40CC-9DC2-520FAA452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111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6" name="Line 49">
              <a:extLst>
                <a:ext uri="{FF2B5EF4-FFF2-40B4-BE49-F238E27FC236}">
                  <a16:creationId xmlns:a16="http://schemas.microsoft.com/office/drawing/2014/main" id="{33006EF4-7D2E-4556-8099-EDFB67240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054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7" name="Line 50">
              <a:extLst>
                <a:ext uri="{FF2B5EF4-FFF2-40B4-BE49-F238E27FC236}">
                  <a16:creationId xmlns:a16="http://schemas.microsoft.com/office/drawing/2014/main" id="{D8F45E23-7468-46DE-AA23-B3CACD7B6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937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8" name="Line 51">
              <a:extLst>
                <a:ext uri="{FF2B5EF4-FFF2-40B4-BE49-F238E27FC236}">
                  <a16:creationId xmlns:a16="http://schemas.microsoft.com/office/drawing/2014/main" id="{EC2C01CE-1602-4DDD-8B89-5A44B70E6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1880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19" name="Rectangle 52">
              <a:extLst>
                <a:ext uri="{FF2B5EF4-FFF2-40B4-BE49-F238E27FC236}">
                  <a16:creationId xmlns:a16="http://schemas.microsoft.com/office/drawing/2014/main" id="{FC63B7AC-EA00-483F-A4AD-4C20F4A6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752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20" name="Rectangle 53">
              <a:extLst>
                <a:ext uri="{FF2B5EF4-FFF2-40B4-BE49-F238E27FC236}">
                  <a16:creationId xmlns:a16="http://schemas.microsoft.com/office/drawing/2014/main" id="{DF1FA9F6-3028-464D-8957-E8BA224C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100"/>
              <a:ext cx="91" cy="1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21" name="Rectangle 54">
              <a:extLst>
                <a:ext uri="{FF2B5EF4-FFF2-40B4-BE49-F238E27FC236}">
                  <a16:creationId xmlns:a16="http://schemas.microsoft.com/office/drawing/2014/main" id="{52A893AB-66C9-4E6C-B4B5-538B83D83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275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22" name="Rectangle 55">
              <a:extLst>
                <a:ext uri="{FF2B5EF4-FFF2-40B4-BE49-F238E27FC236}">
                  <a16:creationId xmlns:a16="http://schemas.microsoft.com/office/drawing/2014/main" id="{0273C6F3-E6CF-4F0E-9245-DC0C52CA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623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23" name="Rectangle 56">
              <a:extLst>
                <a:ext uri="{FF2B5EF4-FFF2-40B4-BE49-F238E27FC236}">
                  <a16:creationId xmlns:a16="http://schemas.microsoft.com/office/drawing/2014/main" id="{04475D1B-715D-4372-BE95-10C196299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2578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24" name="Line 57">
              <a:extLst>
                <a:ext uri="{FF2B5EF4-FFF2-40B4-BE49-F238E27FC236}">
                  <a16:creationId xmlns:a16="http://schemas.microsoft.com/office/drawing/2014/main" id="{6C1020B3-C64C-40BB-8276-B7F320C8D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519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5" name="Line 58">
              <a:extLst>
                <a:ext uri="{FF2B5EF4-FFF2-40B4-BE49-F238E27FC236}">
                  <a16:creationId xmlns:a16="http://schemas.microsoft.com/office/drawing/2014/main" id="{D965ECEC-B398-4EE6-A135-19D248E918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693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6" name="Line 59">
              <a:extLst>
                <a:ext uri="{FF2B5EF4-FFF2-40B4-BE49-F238E27FC236}">
                  <a16:creationId xmlns:a16="http://schemas.microsoft.com/office/drawing/2014/main" id="{DAB73006-F884-412F-9628-D52725E28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345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7" name="Line 60">
              <a:extLst>
                <a:ext uri="{FF2B5EF4-FFF2-40B4-BE49-F238E27FC236}">
                  <a16:creationId xmlns:a16="http://schemas.microsoft.com/office/drawing/2014/main" id="{D589AEAE-7278-424B-84FD-E339E8B96B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635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8" name="Line 61">
              <a:extLst>
                <a:ext uri="{FF2B5EF4-FFF2-40B4-BE49-F238E27FC236}">
                  <a16:creationId xmlns:a16="http://schemas.microsoft.com/office/drawing/2014/main" id="{93DC71B5-10BA-45F6-AEC3-E146EB0BA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578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29" name="Line 62">
              <a:extLst>
                <a:ext uri="{FF2B5EF4-FFF2-40B4-BE49-F238E27FC236}">
                  <a16:creationId xmlns:a16="http://schemas.microsoft.com/office/drawing/2014/main" id="{6C9C949D-6170-4F10-AD60-CEC072A56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461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0" name="Line 63">
              <a:extLst>
                <a:ext uri="{FF2B5EF4-FFF2-40B4-BE49-F238E27FC236}">
                  <a16:creationId xmlns:a16="http://schemas.microsoft.com/office/drawing/2014/main" id="{F9A4AFF1-26BF-422F-B3FF-147A7F09F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404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1" name="Rectangle 64">
              <a:extLst>
                <a:ext uri="{FF2B5EF4-FFF2-40B4-BE49-F238E27FC236}">
                  <a16:creationId xmlns:a16="http://schemas.microsoft.com/office/drawing/2014/main" id="{E2ED6F6B-CC3C-4735-B678-678B21A7D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275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32" name="Rectangle 65">
              <a:extLst>
                <a:ext uri="{FF2B5EF4-FFF2-40B4-BE49-F238E27FC236}">
                  <a16:creationId xmlns:a16="http://schemas.microsoft.com/office/drawing/2014/main" id="{B6B73F40-79AA-4619-B70A-52E8B3100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100"/>
              <a:ext cx="91" cy="1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33" name="Line 66">
              <a:extLst>
                <a:ext uri="{FF2B5EF4-FFF2-40B4-BE49-F238E27FC236}">
                  <a16:creationId xmlns:a16="http://schemas.microsoft.com/office/drawing/2014/main" id="{14918F93-FC0C-477B-B0E7-A0303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042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4" name="Line 67">
              <a:extLst>
                <a:ext uri="{FF2B5EF4-FFF2-40B4-BE49-F238E27FC236}">
                  <a16:creationId xmlns:a16="http://schemas.microsoft.com/office/drawing/2014/main" id="{10ADB721-CDD1-468E-8E94-69B5FCC93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216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5" name="Line 68">
              <a:extLst>
                <a:ext uri="{FF2B5EF4-FFF2-40B4-BE49-F238E27FC236}">
                  <a16:creationId xmlns:a16="http://schemas.microsoft.com/office/drawing/2014/main" id="{FCE8081A-8ECC-4C43-870C-AF84F491D3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867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6" name="Line 69">
              <a:extLst>
                <a:ext uri="{FF2B5EF4-FFF2-40B4-BE49-F238E27FC236}">
                  <a16:creationId xmlns:a16="http://schemas.microsoft.com/office/drawing/2014/main" id="{B6CFFBCE-B229-4381-8FD0-D13F8C7B0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158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7" name="Line 70">
              <a:extLst>
                <a:ext uri="{FF2B5EF4-FFF2-40B4-BE49-F238E27FC236}">
                  <a16:creationId xmlns:a16="http://schemas.microsoft.com/office/drawing/2014/main" id="{B9828E34-D5F2-43A5-89B9-1329CBCAD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100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8" name="Line 71">
              <a:extLst>
                <a:ext uri="{FF2B5EF4-FFF2-40B4-BE49-F238E27FC236}">
                  <a16:creationId xmlns:a16="http://schemas.microsoft.com/office/drawing/2014/main" id="{48BBB962-9A10-4339-A11C-CE6272CFE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984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39" name="Line 72">
              <a:extLst>
                <a:ext uri="{FF2B5EF4-FFF2-40B4-BE49-F238E27FC236}">
                  <a16:creationId xmlns:a16="http://schemas.microsoft.com/office/drawing/2014/main" id="{A941B973-86FE-49B0-8C63-E5A126936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2926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0" name="Rectangle 73">
              <a:extLst>
                <a:ext uri="{FF2B5EF4-FFF2-40B4-BE49-F238E27FC236}">
                  <a16:creationId xmlns:a16="http://schemas.microsoft.com/office/drawing/2014/main" id="{1932B648-2372-4AA0-B2E3-C8D10D13F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797"/>
              <a:ext cx="91" cy="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1" name="Rectangle 74">
              <a:extLst>
                <a:ext uri="{FF2B5EF4-FFF2-40B4-BE49-F238E27FC236}">
                  <a16:creationId xmlns:a16="http://schemas.microsoft.com/office/drawing/2014/main" id="{73F7D236-4F30-4D37-B043-08B56BCC8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3623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242" name="Line 75">
              <a:extLst>
                <a:ext uri="{FF2B5EF4-FFF2-40B4-BE49-F238E27FC236}">
                  <a16:creationId xmlns:a16="http://schemas.microsoft.com/office/drawing/2014/main" id="{CD84F7D0-9545-454E-B92C-6367C3A4A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564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3" name="Line 76">
              <a:extLst>
                <a:ext uri="{FF2B5EF4-FFF2-40B4-BE49-F238E27FC236}">
                  <a16:creationId xmlns:a16="http://schemas.microsoft.com/office/drawing/2014/main" id="{5D1EE721-73E0-4C2B-9542-935397A4C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738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4" name="Line 77">
              <a:extLst>
                <a:ext uri="{FF2B5EF4-FFF2-40B4-BE49-F238E27FC236}">
                  <a16:creationId xmlns:a16="http://schemas.microsoft.com/office/drawing/2014/main" id="{89005F2F-5D6D-4FBC-B91F-5F51293BA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390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5" name="Line 78">
              <a:extLst>
                <a:ext uri="{FF2B5EF4-FFF2-40B4-BE49-F238E27FC236}">
                  <a16:creationId xmlns:a16="http://schemas.microsoft.com/office/drawing/2014/main" id="{0CB6988E-8B75-4917-802C-3F82FAB60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681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6" name="Line 79">
              <a:extLst>
                <a:ext uri="{FF2B5EF4-FFF2-40B4-BE49-F238E27FC236}">
                  <a16:creationId xmlns:a16="http://schemas.microsoft.com/office/drawing/2014/main" id="{45E4167D-634F-4BAB-B72F-FB4A52DB9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623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" name="Line 80">
              <a:extLst>
                <a:ext uri="{FF2B5EF4-FFF2-40B4-BE49-F238E27FC236}">
                  <a16:creationId xmlns:a16="http://schemas.microsoft.com/office/drawing/2014/main" id="{89707F40-5C32-4FA7-93F0-FA8171431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507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" name="Line 81">
              <a:extLst>
                <a:ext uri="{FF2B5EF4-FFF2-40B4-BE49-F238E27FC236}">
                  <a16:creationId xmlns:a16="http://schemas.microsoft.com/office/drawing/2014/main" id="{DC7C4E49-65B3-4BB9-BB9C-D34E7FE23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4" y="3449"/>
              <a:ext cx="680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7546" name="Group 154">
            <a:extLst>
              <a:ext uri="{FF2B5EF4-FFF2-40B4-BE49-F238E27FC236}">
                <a16:creationId xmlns:a16="http://schemas.microsoft.com/office/drawing/2014/main" id="{EEBBEB11-1DCB-4F97-9095-164BC00B8C98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1989138"/>
            <a:ext cx="2165350" cy="4535487"/>
            <a:chOff x="3061" y="1480"/>
            <a:chExt cx="1364" cy="2857"/>
          </a:xfrm>
        </p:grpSpPr>
        <p:sp>
          <p:nvSpPr>
            <p:cNvPr id="6149" name="Rectangle 94">
              <a:extLst>
                <a:ext uri="{FF2B5EF4-FFF2-40B4-BE49-F238E27FC236}">
                  <a16:creationId xmlns:a16="http://schemas.microsoft.com/office/drawing/2014/main" id="{1CC31552-8F66-44BC-AF0B-1DA998CE7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4163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0" name="Rectangle 84">
              <a:extLst>
                <a:ext uri="{FF2B5EF4-FFF2-40B4-BE49-F238E27FC236}">
                  <a16:creationId xmlns:a16="http://schemas.microsoft.com/office/drawing/2014/main" id="{D3BDB0EC-184C-44C2-85C9-BFE4B1AFE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989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1" name="Rectangle 85">
              <a:extLst>
                <a:ext uri="{FF2B5EF4-FFF2-40B4-BE49-F238E27FC236}">
                  <a16:creationId xmlns:a16="http://schemas.microsoft.com/office/drawing/2014/main" id="{572E4FC0-D59A-40E8-9B67-CAD3ACF2F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1722"/>
              <a:ext cx="91" cy="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2" name="Rectangle 86">
              <a:extLst>
                <a:ext uri="{FF2B5EF4-FFF2-40B4-BE49-F238E27FC236}">
                  <a16:creationId xmlns:a16="http://schemas.microsoft.com/office/drawing/2014/main" id="{FA0E7097-808F-4867-A213-E8695E34C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071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3" name="Rectangle 87">
              <a:extLst>
                <a:ext uri="{FF2B5EF4-FFF2-40B4-BE49-F238E27FC236}">
                  <a16:creationId xmlns:a16="http://schemas.microsoft.com/office/drawing/2014/main" id="{3677158B-A031-44B5-9B4F-6F7953A33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245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4" name="Rectangle 88">
              <a:extLst>
                <a:ext uri="{FF2B5EF4-FFF2-40B4-BE49-F238E27FC236}">
                  <a16:creationId xmlns:a16="http://schemas.microsoft.com/office/drawing/2014/main" id="{36BEAF56-02A0-40A7-860E-5BA609BCE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593"/>
              <a:ext cx="91" cy="1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5" name="Rectangle 89">
              <a:extLst>
                <a:ext uri="{FF2B5EF4-FFF2-40B4-BE49-F238E27FC236}">
                  <a16:creationId xmlns:a16="http://schemas.microsoft.com/office/drawing/2014/main" id="{95405D25-2750-4D87-89EA-ED087E0CA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768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6" name="Rectangle 90">
              <a:extLst>
                <a:ext uri="{FF2B5EF4-FFF2-40B4-BE49-F238E27FC236}">
                  <a16:creationId xmlns:a16="http://schemas.microsoft.com/office/drawing/2014/main" id="{1F9D1D2C-39E6-40EB-8C58-2746825EB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116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7" name="Rectangle 91">
              <a:extLst>
                <a:ext uri="{FF2B5EF4-FFF2-40B4-BE49-F238E27FC236}">
                  <a16:creationId xmlns:a16="http://schemas.microsoft.com/office/drawing/2014/main" id="{0B2F9A3E-AA54-458D-835B-80ABC4B6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292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8" name="Rectangle 92">
              <a:extLst>
                <a:ext uri="{FF2B5EF4-FFF2-40B4-BE49-F238E27FC236}">
                  <a16:creationId xmlns:a16="http://schemas.microsoft.com/office/drawing/2014/main" id="{7695B0CE-B673-44F1-850B-09044E56A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640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59" name="Rectangle 93">
              <a:extLst>
                <a:ext uri="{FF2B5EF4-FFF2-40B4-BE49-F238E27FC236}">
                  <a16:creationId xmlns:a16="http://schemas.microsoft.com/office/drawing/2014/main" id="{576C072A-05C9-45BD-9792-791D7E20C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814"/>
              <a:ext cx="91" cy="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0" name="Line 95">
              <a:extLst>
                <a:ext uri="{FF2B5EF4-FFF2-40B4-BE49-F238E27FC236}">
                  <a16:creationId xmlns:a16="http://schemas.microsoft.com/office/drawing/2014/main" id="{1D227EE0-408C-4BE0-AE90-E005A6044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2" y="3640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1" name="Line 96">
              <a:extLst>
                <a:ext uri="{FF2B5EF4-FFF2-40B4-BE49-F238E27FC236}">
                  <a16:creationId xmlns:a16="http://schemas.microsoft.com/office/drawing/2014/main" id="{A59FBAED-2CED-4F47-9DE9-2FB2223D8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383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2" name="Line 97">
              <a:extLst>
                <a:ext uri="{FF2B5EF4-FFF2-40B4-BE49-F238E27FC236}">
                  <a16:creationId xmlns:a16="http://schemas.microsoft.com/office/drawing/2014/main" id="{B35D04D0-5109-4416-91B9-D15288D30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640"/>
              <a:ext cx="0" cy="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3" name="Line 98">
              <a:extLst>
                <a:ext uri="{FF2B5EF4-FFF2-40B4-BE49-F238E27FC236}">
                  <a16:creationId xmlns:a16="http://schemas.microsoft.com/office/drawing/2014/main" id="{5F2401A0-5FE5-4425-BEA3-D99D7C222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9" y="3838"/>
              <a:ext cx="0" cy="3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4" name="Line 99">
              <a:extLst>
                <a:ext uri="{FF2B5EF4-FFF2-40B4-BE49-F238E27FC236}">
                  <a16:creationId xmlns:a16="http://schemas.microsoft.com/office/drawing/2014/main" id="{BC9CAED8-36D1-4A7E-B57D-9D1FC5ACB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2" y="416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165" name="Object 100">
              <a:extLst>
                <a:ext uri="{FF2B5EF4-FFF2-40B4-BE49-F238E27FC236}">
                  <a16:creationId xmlns:a16="http://schemas.microsoft.com/office/drawing/2014/main" id="{EC8F4FAE-4E47-4F77-BE7B-E59D78D11F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8" y="3872"/>
            <a:ext cx="16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name="公式" r:id="rId7" imgW="126835" imgH="139518" progId="Equation.3">
                    <p:embed/>
                  </p:oleObj>
                </mc:Choice>
                <mc:Fallback>
                  <p:oleObj name="公式" r:id="rId7" imgW="126835" imgH="139518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" y="3872"/>
                          <a:ext cx="16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101">
              <a:extLst>
                <a:ext uri="{FF2B5EF4-FFF2-40B4-BE49-F238E27FC236}">
                  <a16:creationId xmlns:a16="http://schemas.microsoft.com/office/drawing/2014/main" id="{F279532B-17EA-4122-81FA-0708F83EC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3755"/>
            <a:ext cx="18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公式" r:id="rId8" imgW="139579" imgH="177646" progId="Equation.3">
                    <p:embed/>
                  </p:oleObj>
                </mc:Choice>
                <mc:Fallback>
                  <p:oleObj name="公式" r:id="rId8" imgW="139579" imgH="177646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755"/>
                          <a:ext cx="18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Rectangle 102">
              <a:extLst>
                <a:ext uri="{FF2B5EF4-FFF2-40B4-BE49-F238E27FC236}">
                  <a16:creationId xmlns:a16="http://schemas.microsoft.com/office/drawing/2014/main" id="{A7D1FB8D-6FDC-4118-92F2-4FB79A61A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1548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8" name="Rectangle 110">
              <a:extLst>
                <a:ext uri="{FF2B5EF4-FFF2-40B4-BE49-F238E27FC236}">
                  <a16:creationId xmlns:a16="http://schemas.microsoft.com/office/drawing/2014/main" id="{7E1977F5-49B5-4358-80F5-1EF20CE2C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245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69" name="Rectangle 111">
              <a:extLst>
                <a:ext uri="{FF2B5EF4-FFF2-40B4-BE49-F238E27FC236}">
                  <a16:creationId xmlns:a16="http://schemas.microsoft.com/office/drawing/2014/main" id="{976B0DB0-F051-4B52-AAAB-DA652B869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071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0" name="Line 114">
              <a:extLst>
                <a:ext uri="{FF2B5EF4-FFF2-40B4-BE49-F238E27FC236}">
                  <a16:creationId xmlns:a16="http://schemas.microsoft.com/office/drawing/2014/main" id="{5F496A17-EF5D-4482-B8A1-6992BE8A1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5" y="1480"/>
              <a:ext cx="680" cy="407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1" name="Rectangle 119">
              <a:extLst>
                <a:ext uri="{FF2B5EF4-FFF2-40B4-BE49-F238E27FC236}">
                  <a16:creationId xmlns:a16="http://schemas.microsoft.com/office/drawing/2014/main" id="{FFED3D53-C00B-4BD3-A856-FCAE7C271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769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2" name="Rectangle 120">
              <a:extLst>
                <a:ext uri="{FF2B5EF4-FFF2-40B4-BE49-F238E27FC236}">
                  <a16:creationId xmlns:a16="http://schemas.microsoft.com/office/drawing/2014/main" id="{233CD8EE-15F5-41FB-B6AF-8A4D6D4AC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117"/>
              <a:ext cx="91" cy="1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3" name="Rectangle 121">
              <a:extLst>
                <a:ext uri="{FF2B5EF4-FFF2-40B4-BE49-F238E27FC236}">
                  <a16:creationId xmlns:a16="http://schemas.microsoft.com/office/drawing/2014/main" id="{4FB93A64-E50B-40B2-8C9A-FA86E9E39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292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4" name="Rectangle 122">
              <a:extLst>
                <a:ext uri="{FF2B5EF4-FFF2-40B4-BE49-F238E27FC236}">
                  <a16:creationId xmlns:a16="http://schemas.microsoft.com/office/drawing/2014/main" id="{06C8D326-BE7F-4BAA-8F89-D00DE693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640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5" name="Rectangle 123">
              <a:extLst>
                <a:ext uri="{FF2B5EF4-FFF2-40B4-BE49-F238E27FC236}">
                  <a16:creationId xmlns:a16="http://schemas.microsoft.com/office/drawing/2014/main" id="{AEA2D1EA-8F77-4D4C-BCA1-BFF5FF0DB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595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6" name="Rectangle 131">
              <a:extLst>
                <a:ext uri="{FF2B5EF4-FFF2-40B4-BE49-F238E27FC236}">
                  <a16:creationId xmlns:a16="http://schemas.microsoft.com/office/drawing/2014/main" id="{8EE89F99-5A82-4548-B4F4-15C643208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292"/>
              <a:ext cx="91" cy="3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7" name="Rectangle 132">
              <a:extLst>
                <a:ext uri="{FF2B5EF4-FFF2-40B4-BE49-F238E27FC236}">
                  <a16:creationId xmlns:a16="http://schemas.microsoft.com/office/drawing/2014/main" id="{A8576CB7-362E-46CA-A4DD-FD4CE40D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117"/>
              <a:ext cx="91" cy="1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8" name="Rectangle 140">
              <a:extLst>
                <a:ext uri="{FF2B5EF4-FFF2-40B4-BE49-F238E27FC236}">
                  <a16:creationId xmlns:a16="http://schemas.microsoft.com/office/drawing/2014/main" id="{7BE3FB51-B157-4861-A16C-B6C05688A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814"/>
              <a:ext cx="91" cy="3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79" name="Rectangle 141">
              <a:extLst>
                <a:ext uri="{FF2B5EF4-FFF2-40B4-BE49-F238E27FC236}">
                  <a16:creationId xmlns:a16="http://schemas.microsoft.com/office/drawing/2014/main" id="{D3AB91AF-0203-4C63-8D20-6C871D2E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3640"/>
              <a:ext cx="91" cy="17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180" name="Line 143">
              <a:extLst>
                <a:ext uri="{FF2B5EF4-FFF2-40B4-BE49-F238E27FC236}">
                  <a16:creationId xmlns:a16="http://schemas.microsoft.com/office/drawing/2014/main" id="{29F3E0B0-C4C6-414F-89BC-89B0C88C1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5" y="2024"/>
              <a:ext cx="680" cy="40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1" name="Line 149">
              <a:extLst>
                <a:ext uri="{FF2B5EF4-FFF2-40B4-BE49-F238E27FC236}">
                  <a16:creationId xmlns:a16="http://schemas.microsoft.com/office/drawing/2014/main" id="{9D3FCE18-0E86-4D13-A393-9D634D514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5" y="2523"/>
              <a:ext cx="680" cy="407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2" name="Line 150">
              <a:extLst>
                <a:ext uri="{FF2B5EF4-FFF2-40B4-BE49-F238E27FC236}">
                  <a16:creationId xmlns:a16="http://schemas.microsoft.com/office/drawing/2014/main" id="{08010489-05D4-4819-B07F-6A9A5F739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5" y="3067"/>
              <a:ext cx="680" cy="40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3" name="Line 151">
              <a:extLst>
                <a:ext uri="{FF2B5EF4-FFF2-40B4-BE49-F238E27FC236}">
                  <a16:creationId xmlns:a16="http://schemas.microsoft.com/office/drawing/2014/main" id="{3B051F5F-2779-41D5-AE5B-9F9E68D28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5" y="3566"/>
              <a:ext cx="680" cy="408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>
            <a:extLst>
              <a:ext uri="{FF2B5EF4-FFF2-40B4-BE49-F238E27FC236}">
                <a16:creationId xmlns:a16="http://schemas.microsoft.com/office/drawing/2014/main" id="{217E551C-1CD2-4792-9827-597CED75E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5538"/>
            <a:ext cx="5791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方正书宋简体"/>
                <a:ea typeface="黑体" pitchFamily="49" charset="-122"/>
              </a:rPr>
              <a:t>普通光栅衍射（透射光栅）光谱仪缺点：</a:t>
            </a:r>
          </a:p>
        </p:txBody>
      </p:sp>
      <p:sp>
        <p:nvSpPr>
          <p:cNvPr id="250883" name="Text Box 3">
            <a:extLst>
              <a:ext uri="{FF2B5EF4-FFF2-40B4-BE49-F238E27FC236}">
                <a16:creationId xmlns:a16="http://schemas.microsoft.com/office/drawing/2014/main" id="{ED87E04A-98FA-40A9-981E-7C4DF806D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60350"/>
            <a:ext cx="24479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书宋简体"/>
                <a:ea typeface="黑体" pitchFamily="49" charset="-122"/>
              </a:rPr>
              <a:t>闪耀光栅</a:t>
            </a:r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id="{678F1922-0680-46A2-B370-8573D8BC6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3200400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单缝衍射因子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零级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主极强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调制强度）</a:t>
            </a: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CC49C087-9DEE-4C5D-9035-94AD5293E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57363"/>
            <a:ext cx="6781800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很大一部分能量集中在无色散</a:t>
            </a:r>
            <a:r>
              <a:rPr kumimoji="1"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级主极强</a:t>
            </a:r>
          </a:p>
        </p:txBody>
      </p:sp>
      <p:graphicFrame>
        <p:nvGraphicFramePr>
          <p:cNvPr id="250886" name="Object 6">
            <a:extLst>
              <a:ext uri="{FF2B5EF4-FFF2-40B4-BE49-F238E27FC236}">
                <a16:creationId xmlns:a16="http://schemas.microsoft.com/office/drawing/2014/main" id="{322AD000-BAB8-4FEF-92ED-ABD690CB7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514600"/>
          <a:ext cx="13795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3" imgW="552602" imgH="447631" progId="Equation.DSMT4">
                  <p:embed/>
                </p:oleObj>
              </mc:Choice>
              <mc:Fallback>
                <p:oleObj name="Equation" r:id="rId3" imgW="552602" imgH="44763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13795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7" name="Object 7">
            <a:extLst>
              <a:ext uri="{FF2B5EF4-FFF2-40B4-BE49-F238E27FC236}">
                <a16:creationId xmlns:a16="http://schemas.microsoft.com/office/drawing/2014/main" id="{605A85E1-C3E5-4EA7-8B4A-7CB72F2964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2913" y="2708275"/>
          <a:ext cx="17716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5" imgW="752551" imgH="371508" progId="Equation.DSMT4">
                  <p:embed/>
                </p:oleObj>
              </mc:Choice>
              <mc:Fallback>
                <p:oleObj name="Equation" r:id="rId5" imgW="752551" imgH="37150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3" y="2708275"/>
                        <a:ext cx="177165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8" name="Object 8">
            <a:extLst>
              <a:ext uri="{FF2B5EF4-FFF2-40B4-BE49-F238E27FC236}">
                <a16:creationId xmlns:a16="http://schemas.microsoft.com/office/drawing/2014/main" id="{D6872462-5827-4934-AE23-22DEA6BAB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2852738"/>
          <a:ext cx="13065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7" imgW="552602" imgH="181051" progId="Equation.DSMT4">
                  <p:embed/>
                </p:oleObj>
              </mc:Choice>
              <mc:Fallback>
                <p:oleObj name="Equation" r:id="rId7" imgW="552602" imgH="18105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852738"/>
                        <a:ext cx="13065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9" name="Text Box 9">
            <a:extLst>
              <a:ext uri="{FF2B5EF4-FFF2-40B4-BE49-F238E27FC236}">
                <a16:creationId xmlns:a16="http://schemas.microsoft.com/office/drawing/2014/main" id="{B63D0F01-8854-4DF7-A0CA-EEF0F23D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2949575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缝间干涉因子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零级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主极强</a:t>
            </a:r>
          </a:p>
        </p:txBody>
      </p:sp>
      <p:graphicFrame>
        <p:nvGraphicFramePr>
          <p:cNvPr id="250890" name="Object 10">
            <a:extLst>
              <a:ext uri="{FF2B5EF4-FFF2-40B4-BE49-F238E27FC236}">
                <a16:creationId xmlns:a16="http://schemas.microsoft.com/office/drawing/2014/main" id="{7F2600C9-F5A4-43C1-AE64-3F85684C5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810000"/>
          <a:ext cx="1447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9" imgW="676351" imgH="476141" progId="Equation.DSMT4">
                  <p:embed/>
                </p:oleObj>
              </mc:Choice>
              <mc:Fallback>
                <p:oleObj name="Equation" r:id="rId9" imgW="676351" imgH="47614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810000"/>
                        <a:ext cx="1447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1" name="Object 11">
            <a:extLst>
              <a:ext uri="{FF2B5EF4-FFF2-40B4-BE49-F238E27FC236}">
                <a16:creationId xmlns:a16="http://schemas.microsoft.com/office/drawing/2014/main" id="{B05B0D6E-8010-4D76-8816-EE978E4A2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5988" y="4005263"/>
          <a:ext cx="144938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11" imgW="825500" imgH="393700" progId="Equation.DSMT4">
                  <p:embed/>
                </p:oleObj>
              </mc:Choice>
              <mc:Fallback>
                <p:oleObj name="Equation" r:id="rId11" imgW="8255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4005263"/>
                        <a:ext cx="144938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2" name="Object 12">
            <a:extLst>
              <a:ext uri="{FF2B5EF4-FFF2-40B4-BE49-F238E27FC236}">
                <a16:creationId xmlns:a16="http://schemas.microsoft.com/office/drawing/2014/main" id="{F2A8228F-DCBA-4B1B-B8A0-AEC75DC88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300663"/>
          <a:ext cx="25908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13" imgW="1079032" imgH="393529" progId="Equation.DSMT4">
                  <p:embed/>
                </p:oleObj>
              </mc:Choice>
              <mc:Fallback>
                <p:oleObj name="Equation" r:id="rId13" imgW="1079032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00663"/>
                        <a:ext cx="2590800" cy="9366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3" name="Text Box 13">
            <a:extLst>
              <a:ext uri="{FF2B5EF4-FFF2-40B4-BE49-F238E27FC236}">
                <a16:creationId xmlns:a16="http://schemas.microsoft.com/office/drawing/2014/main" id="{A85B72AF-B9BD-4935-95CB-3FD67DAF5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3363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重合（方向完全一致）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/>
      <p:bldP spid="250884" grpId="0" autoUpdateAnimBg="0"/>
      <p:bldP spid="250885" grpId="0" animBg="1"/>
      <p:bldP spid="250889" grpId="0" autoUpdateAnimBg="0"/>
      <p:bldP spid="25089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>
            <a:extLst>
              <a:ext uri="{FF2B5EF4-FFF2-40B4-BE49-F238E27FC236}">
                <a16:creationId xmlns:a16="http://schemas.microsoft.com/office/drawing/2014/main" id="{74A8BA77-433B-4B18-8A0D-39A3A220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57150"/>
            <a:ext cx="8458200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将大部分光能（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单缝衍射的零级 （</a:t>
            </a:r>
            <a:r>
              <a:rPr kumimoji="1" lang="zh-CN" alt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几何像）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）集中到所需光谱级（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缝间干涉的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非零级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）上</a:t>
            </a: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F68CEC44-EDA5-471C-AA56-D0F843ABB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749300"/>
            <a:ext cx="20891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书宋简体"/>
                <a:ea typeface="黑体" pitchFamily="49" charset="-122"/>
              </a:rPr>
              <a:t>闪耀光栅</a:t>
            </a:r>
          </a:p>
        </p:txBody>
      </p:sp>
      <p:sp>
        <p:nvSpPr>
          <p:cNvPr id="251908" name="AutoShape 4">
            <a:extLst>
              <a:ext uri="{FF2B5EF4-FFF2-40B4-BE49-F238E27FC236}">
                <a16:creationId xmlns:a16="http://schemas.microsoft.com/office/drawing/2014/main" id="{E0E0712A-2794-42A9-84DB-070CF4B10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908050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51909" name="Group 5">
            <a:extLst>
              <a:ext uri="{FF2B5EF4-FFF2-40B4-BE49-F238E27FC236}">
                <a16:creationId xmlns:a16="http://schemas.microsoft.com/office/drawing/2014/main" id="{E0E4E87D-54DE-43D5-857B-0F29C924FB2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565400"/>
            <a:ext cx="2151063" cy="3308350"/>
            <a:chOff x="612" y="1570"/>
            <a:chExt cx="1954" cy="2580"/>
          </a:xfrm>
        </p:grpSpPr>
        <p:grpSp>
          <p:nvGrpSpPr>
            <p:cNvPr id="53294" name="Group 6">
              <a:extLst>
                <a:ext uri="{FF2B5EF4-FFF2-40B4-BE49-F238E27FC236}">
                  <a16:creationId xmlns:a16="http://schemas.microsoft.com/office/drawing/2014/main" id="{AA72BF21-50BD-4498-88FF-6034D93B62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842"/>
              <a:ext cx="877" cy="2012"/>
              <a:chOff x="1050" y="1888"/>
              <a:chExt cx="877" cy="2012"/>
            </a:xfrm>
          </p:grpSpPr>
          <p:sp>
            <p:nvSpPr>
              <p:cNvPr id="53316" name="Line 7">
                <a:extLst>
                  <a:ext uri="{FF2B5EF4-FFF2-40B4-BE49-F238E27FC236}">
                    <a16:creationId xmlns:a16="http://schemas.microsoft.com/office/drawing/2014/main" id="{C544FD5A-A1E5-46F3-9446-CBE610FAE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8" y="3158"/>
                <a:ext cx="861" cy="40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7" name="Line 8">
                <a:extLst>
                  <a:ext uri="{FF2B5EF4-FFF2-40B4-BE49-F238E27FC236}">
                    <a16:creationId xmlns:a16="http://schemas.microsoft.com/office/drawing/2014/main" id="{1314EFA4-A2F9-4D5B-9000-118C2E7FE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0" y="2848"/>
                <a:ext cx="861" cy="40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8" name="Line 9">
                <a:extLst>
                  <a:ext uri="{FF2B5EF4-FFF2-40B4-BE49-F238E27FC236}">
                    <a16:creationId xmlns:a16="http://schemas.microsoft.com/office/drawing/2014/main" id="{ACDCF50B-99E9-4045-B42A-D3C77F94B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5" y="2539"/>
                <a:ext cx="861" cy="40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9" name="Line 10">
                <a:extLst>
                  <a:ext uri="{FF2B5EF4-FFF2-40B4-BE49-F238E27FC236}">
                    <a16:creationId xmlns:a16="http://schemas.microsoft.com/office/drawing/2014/main" id="{0DDD22C4-3C27-4D42-9BC6-C2AF08D02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6" y="2219"/>
                <a:ext cx="861" cy="40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0" name="Line 11">
                <a:extLst>
                  <a:ext uri="{FF2B5EF4-FFF2-40B4-BE49-F238E27FC236}">
                    <a16:creationId xmlns:a16="http://schemas.microsoft.com/office/drawing/2014/main" id="{048008B5-54BF-4AD5-BE67-5977C152C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6" y="1888"/>
                <a:ext cx="861" cy="40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1" name="Line 12">
                <a:extLst>
                  <a:ext uri="{FF2B5EF4-FFF2-40B4-BE49-F238E27FC236}">
                    <a16:creationId xmlns:a16="http://schemas.microsoft.com/office/drawing/2014/main" id="{09B6F2D6-8F05-4232-8342-9DD310491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8" y="3492"/>
                <a:ext cx="861" cy="408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95" name="Group 13">
              <a:extLst>
                <a:ext uri="{FF2B5EF4-FFF2-40B4-BE49-F238E27FC236}">
                  <a16:creationId xmlns:a16="http://schemas.microsoft.com/office/drawing/2014/main" id="{A360F9A9-1FC7-4771-B0FA-9D5FD5093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570"/>
              <a:ext cx="1954" cy="2580"/>
              <a:chOff x="612" y="1570"/>
              <a:chExt cx="1954" cy="2580"/>
            </a:xfrm>
          </p:grpSpPr>
          <p:grpSp>
            <p:nvGrpSpPr>
              <p:cNvPr id="53296" name="Group 14">
                <a:extLst>
                  <a:ext uri="{FF2B5EF4-FFF2-40B4-BE49-F238E27FC236}">
                    <a16:creationId xmlns:a16="http://schemas.microsoft.com/office/drawing/2014/main" id="{BD24538F-3402-4F22-B940-683BA1F940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9" y="1570"/>
                <a:ext cx="1727" cy="2580"/>
                <a:chOff x="839" y="1570"/>
                <a:chExt cx="1727" cy="2580"/>
              </a:xfrm>
            </p:grpSpPr>
            <p:grpSp>
              <p:nvGrpSpPr>
                <p:cNvPr id="53299" name="Group 15">
                  <a:extLst>
                    <a:ext uri="{FF2B5EF4-FFF2-40B4-BE49-F238E27FC236}">
                      <a16:creationId xmlns:a16="http://schemas.microsoft.com/office/drawing/2014/main" id="{B1713535-6D39-4E87-B4AE-16FB2220E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9" y="1616"/>
                  <a:ext cx="211" cy="2495"/>
                  <a:chOff x="930" y="1525"/>
                  <a:chExt cx="211" cy="2495"/>
                </a:xfrm>
              </p:grpSpPr>
              <p:grpSp>
                <p:nvGrpSpPr>
                  <p:cNvPr id="53305" name="Group 16">
                    <a:extLst>
                      <a:ext uri="{FF2B5EF4-FFF2-40B4-BE49-F238E27FC236}">
                        <a16:creationId xmlns:a16="http://schemas.microsoft.com/office/drawing/2014/main" id="{0B47950C-EC6B-4912-A9B5-C0012D6530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30" y="1797"/>
                    <a:ext cx="211" cy="2223"/>
                    <a:chOff x="930" y="1797"/>
                    <a:chExt cx="211" cy="2223"/>
                  </a:xfrm>
                </p:grpSpPr>
                <p:sp>
                  <p:nvSpPr>
                    <p:cNvPr id="53308" name="Rectangle 17">
                      <a:extLst>
                        <a:ext uri="{FF2B5EF4-FFF2-40B4-BE49-F238E27FC236}">
                          <a16:creationId xmlns:a16="http://schemas.microsoft.com/office/drawing/2014/main" id="{BF0E42EA-0713-46BC-8A40-D9B3EC0B3D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798"/>
                      <a:ext cx="136" cy="222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309" name="AutoShape 18">
                      <a:extLst>
                        <a:ext uri="{FF2B5EF4-FFF2-40B4-BE49-F238E27FC236}">
                          <a16:creationId xmlns:a16="http://schemas.microsoft.com/office/drawing/2014/main" id="{A71895E9-F8D3-4368-AA98-25F2F4F443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0" y="1861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310" name="AutoShape 19">
                      <a:extLst>
                        <a:ext uri="{FF2B5EF4-FFF2-40B4-BE49-F238E27FC236}">
                          <a16:creationId xmlns:a16="http://schemas.microsoft.com/office/drawing/2014/main" id="{BDA3AA4C-80A0-4FD9-B7DE-BDEAE73E28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2179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311" name="AutoShape 20">
                      <a:extLst>
                        <a:ext uri="{FF2B5EF4-FFF2-40B4-BE49-F238E27FC236}">
                          <a16:creationId xmlns:a16="http://schemas.microsoft.com/office/drawing/2014/main" id="{AF29CB35-44D5-45B4-99B7-E46516AC1E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2496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312" name="AutoShape 21">
                      <a:extLst>
                        <a:ext uri="{FF2B5EF4-FFF2-40B4-BE49-F238E27FC236}">
                          <a16:creationId xmlns:a16="http://schemas.microsoft.com/office/drawing/2014/main" id="{C0C2E0CB-0906-4A68-936A-E5B516D729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2814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313" name="AutoShape 22">
                      <a:extLst>
                        <a:ext uri="{FF2B5EF4-FFF2-40B4-BE49-F238E27FC236}">
                          <a16:creationId xmlns:a16="http://schemas.microsoft.com/office/drawing/2014/main" id="{77B7BF17-624D-40B7-BA9C-F84FF2A592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3131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314" name="AutoShape 23">
                      <a:extLst>
                        <a:ext uri="{FF2B5EF4-FFF2-40B4-BE49-F238E27FC236}">
                          <a16:creationId xmlns:a16="http://schemas.microsoft.com/office/drawing/2014/main" id="{955683D2-D800-45C5-A8A2-CCCE408674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3449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315" name="AutoShape 24">
                      <a:extLst>
                        <a:ext uri="{FF2B5EF4-FFF2-40B4-BE49-F238E27FC236}">
                          <a16:creationId xmlns:a16="http://schemas.microsoft.com/office/drawing/2014/main" id="{E4E59338-4921-4896-A475-B1FB5296DC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3766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</p:grpSp>
              <p:sp>
                <p:nvSpPr>
                  <p:cNvPr id="53306" name="Line 25">
                    <a:extLst>
                      <a:ext uri="{FF2B5EF4-FFF2-40B4-BE49-F238E27FC236}">
                        <a16:creationId xmlns:a16="http://schemas.microsoft.com/office/drawing/2014/main" id="{C2067481-9412-45D6-BF33-395D3CC3AF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0" y="1526"/>
                    <a:ext cx="0" cy="3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07" name="Line 26">
                    <a:extLst>
                      <a:ext uri="{FF2B5EF4-FFF2-40B4-BE49-F238E27FC236}">
                        <a16:creationId xmlns:a16="http://schemas.microsoft.com/office/drawing/2014/main" id="{14DE5860-3C18-481D-B7E0-F7EF355A97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0" y="1525"/>
                    <a:ext cx="136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300" name="Line 27">
                  <a:extLst>
                    <a:ext uri="{FF2B5EF4-FFF2-40B4-BE49-F238E27FC236}">
                      <a16:creationId xmlns:a16="http://schemas.microsoft.com/office/drawing/2014/main" id="{F8EBF104-2696-498C-B04B-38D52BE1F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6" y="3929"/>
                  <a:ext cx="113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1" name="Line 28">
                  <a:extLst>
                    <a:ext uri="{FF2B5EF4-FFF2-40B4-BE49-F238E27FC236}">
                      <a16:creationId xmlns:a16="http://schemas.microsoft.com/office/drawing/2014/main" id="{C3ADBA3B-F644-4B03-A27C-69975ADB8E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66" y="3521"/>
                  <a:ext cx="861" cy="4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02" name="Rectangle 29">
                  <a:extLst>
                    <a:ext uri="{FF2B5EF4-FFF2-40B4-BE49-F238E27FC236}">
                      <a16:creationId xmlns:a16="http://schemas.microsoft.com/office/drawing/2014/main" id="{F12E62C4-C07E-43DC-A0DE-A51EA074D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8" y="1570"/>
                  <a:ext cx="414" cy="3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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b</a:t>
                  </a:r>
                </a:p>
              </p:txBody>
            </p:sp>
            <p:sp>
              <p:nvSpPr>
                <p:cNvPr id="53303" name="Rectangle 30">
                  <a:extLst>
                    <a:ext uri="{FF2B5EF4-FFF2-40B4-BE49-F238E27FC236}">
                      <a16:creationId xmlns:a16="http://schemas.microsoft.com/office/drawing/2014/main" id="{DA09370B-D798-48CE-9D5A-7BF52EBC5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9" y="3793"/>
                  <a:ext cx="367" cy="3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N</a:t>
                  </a:r>
                  <a:endParaRPr kumimoji="1" lang="en-US" altLang="zh-TW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304" name="Rectangle 31">
                  <a:extLst>
                    <a:ext uri="{FF2B5EF4-FFF2-40B4-BE49-F238E27FC236}">
                      <a16:creationId xmlns:a16="http://schemas.microsoft.com/office/drawing/2014/main" id="{99491147-E28F-49AF-94EF-BD9104C933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8" y="3385"/>
                  <a:ext cx="321" cy="3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n</a:t>
                  </a:r>
                  <a:endParaRPr kumimoji="1" lang="en-US" altLang="zh-TW" sz="2400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297" name="Rectangle 32">
                <a:extLst>
                  <a:ext uri="{FF2B5EF4-FFF2-40B4-BE49-F238E27FC236}">
                    <a16:creationId xmlns:a16="http://schemas.microsoft.com/office/drawing/2014/main" id="{F8674F82-1F6C-41BB-879B-EA3168CB9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144"/>
                <a:ext cx="322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TW" sz="24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98" name="Rectangle 33">
                <a:extLst>
                  <a:ext uri="{FF2B5EF4-FFF2-40B4-BE49-F238E27FC236}">
                    <a16:creationId xmlns:a16="http://schemas.microsoft.com/office/drawing/2014/main" id="{5AD2185A-C57A-49D5-B414-7D236BB2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115"/>
                <a:ext cx="306" cy="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TW" sz="24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1938" name="Group 34">
            <a:extLst>
              <a:ext uri="{FF2B5EF4-FFF2-40B4-BE49-F238E27FC236}">
                <a16:creationId xmlns:a16="http://schemas.microsoft.com/office/drawing/2014/main" id="{1F0AB9E0-570D-4412-A0A4-DB97C344CA70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2205038"/>
            <a:ext cx="2071687" cy="3732212"/>
            <a:chOff x="2971" y="1344"/>
            <a:chExt cx="1973" cy="2792"/>
          </a:xfrm>
        </p:grpSpPr>
        <p:grpSp>
          <p:nvGrpSpPr>
            <p:cNvPr id="53259" name="Group 35">
              <a:extLst>
                <a:ext uri="{FF2B5EF4-FFF2-40B4-BE49-F238E27FC236}">
                  <a16:creationId xmlns:a16="http://schemas.microsoft.com/office/drawing/2014/main" id="{3F9DBF27-9A59-44FA-9BDB-ED61ABF76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570"/>
              <a:ext cx="1973" cy="2566"/>
              <a:chOff x="612" y="1570"/>
              <a:chExt cx="1973" cy="2566"/>
            </a:xfrm>
          </p:grpSpPr>
          <p:grpSp>
            <p:nvGrpSpPr>
              <p:cNvPr id="53274" name="Group 36">
                <a:extLst>
                  <a:ext uri="{FF2B5EF4-FFF2-40B4-BE49-F238E27FC236}">
                    <a16:creationId xmlns:a16="http://schemas.microsoft.com/office/drawing/2014/main" id="{ED1EE8C8-993C-4174-85EF-1B0F7E9EB3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9" y="1570"/>
                <a:ext cx="1746" cy="2566"/>
                <a:chOff x="839" y="1570"/>
                <a:chExt cx="1746" cy="2566"/>
              </a:xfrm>
            </p:grpSpPr>
            <p:grpSp>
              <p:nvGrpSpPr>
                <p:cNvPr id="53277" name="Group 37">
                  <a:extLst>
                    <a:ext uri="{FF2B5EF4-FFF2-40B4-BE49-F238E27FC236}">
                      <a16:creationId xmlns:a16="http://schemas.microsoft.com/office/drawing/2014/main" id="{0323A595-218E-4EC9-97F7-1C8A143AED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9" y="1616"/>
                  <a:ext cx="211" cy="2495"/>
                  <a:chOff x="930" y="1525"/>
                  <a:chExt cx="211" cy="2495"/>
                </a:xfrm>
              </p:grpSpPr>
              <p:grpSp>
                <p:nvGrpSpPr>
                  <p:cNvPr id="53283" name="Group 38">
                    <a:extLst>
                      <a:ext uri="{FF2B5EF4-FFF2-40B4-BE49-F238E27FC236}">
                        <a16:creationId xmlns:a16="http://schemas.microsoft.com/office/drawing/2014/main" id="{3005B716-3A56-4AF2-8B20-03DE6E458D9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30" y="1797"/>
                    <a:ext cx="211" cy="2223"/>
                    <a:chOff x="930" y="1797"/>
                    <a:chExt cx="211" cy="2223"/>
                  </a:xfrm>
                </p:grpSpPr>
                <p:sp>
                  <p:nvSpPr>
                    <p:cNvPr id="53286" name="Rectangle 39">
                      <a:extLst>
                        <a:ext uri="{FF2B5EF4-FFF2-40B4-BE49-F238E27FC236}">
                          <a16:creationId xmlns:a16="http://schemas.microsoft.com/office/drawing/2014/main" id="{5069A277-0398-4808-8A5C-C30DA52562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30" y="1798"/>
                      <a:ext cx="136" cy="2222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287" name="AutoShape 40">
                      <a:extLst>
                        <a:ext uri="{FF2B5EF4-FFF2-40B4-BE49-F238E27FC236}">
                          <a16:creationId xmlns:a16="http://schemas.microsoft.com/office/drawing/2014/main" id="{05D20449-10BE-4D5F-8408-C987A8BBE46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0" y="1861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288" name="AutoShape 41">
                      <a:extLst>
                        <a:ext uri="{FF2B5EF4-FFF2-40B4-BE49-F238E27FC236}">
                          <a16:creationId xmlns:a16="http://schemas.microsoft.com/office/drawing/2014/main" id="{18E527AD-FD62-4783-8653-918B878D0B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2179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289" name="AutoShape 42">
                      <a:extLst>
                        <a:ext uri="{FF2B5EF4-FFF2-40B4-BE49-F238E27FC236}">
                          <a16:creationId xmlns:a16="http://schemas.microsoft.com/office/drawing/2014/main" id="{70911D07-A007-4FE9-AFF1-400292F9F8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2496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290" name="AutoShape 43">
                      <a:extLst>
                        <a:ext uri="{FF2B5EF4-FFF2-40B4-BE49-F238E27FC236}">
                          <a16:creationId xmlns:a16="http://schemas.microsoft.com/office/drawing/2014/main" id="{7E1B3A3D-903E-412B-B0B2-9C3722E112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2814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291" name="AutoShape 44">
                      <a:extLst>
                        <a:ext uri="{FF2B5EF4-FFF2-40B4-BE49-F238E27FC236}">
                          <a16:creationId xmlns:a16="http://schemas.microsoft.com/office/drawing/2014/main" id="{0AC71D7A-428A-4BF2-BDC9-360279A61C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3131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292" name="AutoShape 45">
                      <a:extLst>
                        <a:ext uri="{FF2B5EF4-FFF2-40B4-BE49-F238E27FC236}">
                          <a16:creationId xmlns:a16="http://schemas.microsoft.com/office/drawing/2014/main" id="{38856B76-1903-4BDA-95EF-CD5F8822C2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3449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  <p:sp>
                  <p:nvSpPr>
                    <p:cNvPr id="53293" name="AutoShape 46">
                      <a:extLst>
                        <a:ext uri="{FF2B5EF4-FFF2-40B4-BE49-F238E27FC236}">
                          <a16:creationId xmlns:a16="http://schemas.microsoft.com/office/drawing/2014/main" id="{3385CE5B-FA1C-4660-80D2-901B4BB40F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-7137931">
                      <a:off x="911" y="3766"/>
                      <a:ext cx="294" cy="166"/>
                    </a:xfrm>
                    <a:prstGeom prst="rtTriangle">
                      <a:avLst/>
                    </a:prstGeom>
                    <a:solidFill>
                      <a:schemeClr val="bg2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1800"/>
                    </a:p>
                  </p:txBody>
                </p:sp>
              </p:grpSp>
              <p:sp>
                <p:nvSpPr>
                  <p:cNvPr id="53284" name="Line 47">
                    <a:extLst>
                      <a:ext uri="{FF2B5EF4-FFF2-40B4-BE49-F238E27FC236}">
                        <a16:creationId xmlns:a16="http://schemas.microsoft.com/office/drawing/2014/main" id="{57030BDD-91DA-42ED-A62C-7101D6DEEC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0" y="1526"/>
                    <a:ext cx="0" cy="3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5" name="Line 48">
                    <a:extLst>
                      <a:ext uri="{FF2B5EF4-FFF2-40B4-BE49-F238E27FC236}">
                        <a16:creationId xmlns:a16="http://schemas.microsoft.com/office/drawing/2014/main" id="{AC2CB120-73B6-4C7A-A8FB-7C3FA76624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30" y="1525"/>
                    <a:ext cx="136" cy="27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278" name="Line 49">
                  <a:extLst>
                    <a:ext uri="{FF2B5EF4-FFF2-40B4-BE49-F238E27FC236}">
                      <a16:creationId xmlns:a16="http://schemas.microsoft.com/office/drawing/2014/main" id="{395992F3-4C4F-4818-87AD-8BC14AA84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6" y="3929"/>
                  <a:ext cx="113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79" name="Line 50">
                  <a:extLst>
                    <a:ext uri="{FF2B5EF4-FFF2-40B4-BE49-F238E27FC236}">
                      <a16:creationId xmlns:a16="http://schemas.microsoft.com/office/drawing/2014/main" id="{6DE9A889-2CE3-4357-B91F-7018771D39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66" y="3521"/>
                  <a:ext cx="861" cy="40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80" name="Rectangle 51">
                  <a:extLst>
                    <a:ext uri="{FF2B5EF4-FFF2-40B4-BE49-F238E27FC236}">
                      <a16:creationId xmlns:a16="http://schemas.microsoft.com/office/drawing/2014/main" id="{38A64853-EB7D-4C9E-9E27-B3E65BACA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9" y="1570"/>
                  <a:ext cx="434" cy="3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</a:t>
                  </a:r>
                  <a:r>
                    <a:rPr kumimoji="1" lang="en-US" altLang="zh-CN" sz="2400" b="1" baseline="-2500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b</a:t>
                  </a:r>
                </a:p>
              </p:txBody>
            </p:sp>
            <p:sp>
              <p:nvSpPr>
                <p:cNvPr id="53281" name="Rectangle 52">
                  <a:extLst>
                    <a:ext uri="{FF2B5EF4-FFF2-40B4-BE49-F238E27FC236}">
                      <a16:creationId xmlns:a16="http://schemas.microsoft.com/office/drawing/2014/main" id="{37710779-5BCB-4348-9AAC-A63D504436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9" y="3794"/>
                  <a:ext cx="386" cy="3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N</a:t>
                  </a:r>
                  <a:endParaRPr kumimoji="1" lang="en-US" altLang="zh-TW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282" name="Rectangle 53">
                  <a:extLst>
                    <a:ext uri="{FF2B5EF4-FFF2-40B4-BE49-F238E27FC236}">
                      <a16:creationId xmlns:a16="http://schemas.microsoft.com/office/drawing/2014/main" id="{6EB13DCE-5718-4BF8-B283-01ACF259F3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6" y="3385"/>
                  <a:ext cx="337" cy="3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n</a:t>
                  </a:r>
                  <a:endParaRPr kumimoji="1" lang="en-US" altLang="zh-TW" sz="2400" b="1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275" name="Rectangle 54">
                <a:extLst>
                  <a:ext uri="{FF2B5EF4-FFF2-40B4-BE49-F238E27FC236}">
                    <a16:creationId xmlns:a16="http://schemas.microsoft.com/office/drawing/2014/main" id="{1623BD5E-EF06-4168-8656-132E07EF8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145"/>
                <a:ext cx="337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d</a:t>
                </a:r>
                <a:endParaRPr kumimoji="1" lang="en-US" altLang="zh-TW" sz="24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76" name="Rectangle 55">
                <a:extLst>
                  <a:ext uri="{FF2B5EF4-FFF2-40B4-BE49-F238E27FC236}">
                    <a16:creationId xmlns:a16="http://schemas.microsoft.com/office/drawing/2014/main" id="{CF161C1D-D255-4303-A42A-617A5E053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2115"/>
                <a:ext cx="320" cy="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TW" sz="2400" b="1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3260" name="Group 56">
              <a:extLst>
                <a:ext uri="{FF2B5EF4-FFF2-40B4-BE49-F238E27FC236}">
                  <a16:creationId xmlns:a16="http://schemas.microsoft.com/office/drawing/2014/main" id="{683CCE3D-E42A-49C8-A2B7-CE09267DC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" y="2296"/>
              <a:ext cx="1052" cy="1633"/>
              <a:chOff x="3416" y="2296"/>
              <a:chExt cx="1052" cy="1633"/>
            </a:xfrm>
          </p:grpSpPr>
          <p:sp>
            <p:nvSpPr>
              <p:cNvPr id="53268" name="Line 57">
                <a:extLst>
                  <a:ext uri="{FF2B5EF4-FFF2-40B4-BE49-F238E27FC236}">
                    <a16:creationId xmlns:a16="http://schemas.microsoft.com/office/drawing/2014/main" id="{2E42B435-F662-40EC-BD76-B7914F43A9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5" y="3929"/>
                <a:ext cx="1043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9" name="Line 58">
                <a:extLst>
                  <a:ext uri="{FF2B5EF4-FFF2-40B4-BE49-F238E27FC236}">
                    <a16:creationId xmlns:a16="http://schemas.microsoft.com/office/drawing/2014/main" id="{D0EB5A61-A961-49AC-9F4B-48C4D264F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6" y="3588"/>
                <a:ext cx="1043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0" name="Line 59">
                <a:extLst>
                  <a:ext uri="{FF2B5EF4-FFF2-40B4-BE49-F238E27FC236}">
                    <a16:creationId xmlns:a16="http://schemas.microsoft.com/office/drawing/2014/main" id="{2F067B71-8972-45B3-8F60-3D8461329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6" y="3257"/>
                <a:ext cx="1043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1" name="Line 60">
                <a:extLst>
                  <a:ext uri="{FF2B5EF4-FFF2-40B4-BE49-F238E27FC236}">
                    <a16:creationId xmlns:a16="http://schemas.microsoft.com/office/drawing/2014/main" id="{314AACEE-AB10-4C68-A027-3AC37A92E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931"/>
                <a:ext cx="1043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2" name="Line 61">
                <a:extLst>
                  <a:ext uri="{FF2B5EF4-FFF2-40B4-BE49-F238E27FC236}">
                    <a16:creationId xmlns:a16="http://schemas.microsoft.com/office/drawing/2014/main" id="{2CE263EF-D1FA-4018-A859-F56D48CC3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614"/>
                <a:ext cx="1043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3" name="Line 62">
                <a:extLst>
                  <a:ext uri="{FF2B5EF4-FFF2-40B4-BE49-F238E27FC236}">
                    <a16:creationId xmlns:a16="http://schemas.microsoft.com/office/drawing/2014/main" id="{2F57C13B-0B4F-4E90-9FDB-46FFD6361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4" y="2296"/>
                <a:ext cx="1043" cy="0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61" name="Group 63">
              <a:extLst>
                <a:ext uri="{FF2B5EF4-FFF2-40B4-BE49-F238E27FC236}">
                  <a16:creationId xmlns:a16="http://schemas.microsoft.com/office/drawing/2014/main" id="{044CDB8A-0561-4B85-A915-167885EDD6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344"/>
              <a:ext cx="681" cy="2585"/>
              <a:chOff x="3424" y="1344"/>
              <a:chExt cx="681" cy="2585"/>
            </a:xfrm>
          </p:grpSpPr>
          <p:sp>
            <p:nvSpPr>
              <p:cNvPr id="53262" name="Line 64">
                <a:extLst>
                  <a:ext uri="{FF2B5EF4-FFF2-40B4-BE49-F238E27FC236}">
                    <a16:creationId xmlns:a16="http://schemas.microsoft.com/office/drawing/2014/main" id="{74DD4BD7-FA6B-4270-AB41-5EACE0491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3022"/>
                <a:ext cx="635" cy="907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3" name="Line 65">
                <a:extLst>
                  <a:ext uri="{FF2B5EF4-FFF2-40B4-BE49-F238E27FC236}">
                    <a16:creationId xmlns:a16="http://schemas.microsoft.com/office/drawing/2014/main" id="{5EDD5AA9-2E3A-4F4B-8D46-C832665AC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8" y="2659"/>
                <a:ext cx="635" cy="907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4" name="Line 66">
                <a:extLst>
                  <a:ext uri="{FF2B5EF4-FFF2-40B4-BE49-F238E27FC236}">
                    <a16:creationId xmlns:a16="http://schemas.microsoft.com/office/drawing/2014/main" id="{64B2AE7E-5967-4C0E-B330-0DA60E756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4" y="2341"/>
                <a:ext cx="635" cy="907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5" name="Line 67">
                <a:extLst>
                  <a:ext uri="{FF2B5EF4-FFF2-40B4-BE49-F238E27FC236}">
                    <a16:creationId xmlns:a16="http://schemas.microsoft.com/office/drawing/2014/main" id="{E4121E04-C27D-402A-B4E1-42FDCA3A6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46" y="2008"/>
                <a:ext cx="635" cy="907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6" name="Line 68">
                <a:extLst>
                  <a:ext uri="{FF2B5EF4-FFF2-40B4-BE49-F238E27FC236}">
                    <a16:creationId xmlns:a16="http://schemas.microsoft.com/office/drawing/2014/main" id="{67576647-B4F4-4CDA-8C1C-5AA94E35B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688"/>
                <a:ext cx="635" cy="907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7" name="Line 69">
                <a:extLst>
                  <a:ext uri="{FF2B5EF4-FFF2-40B4-BE49-F238E27FC236}">
                    <a16:creationId xmlns:a16="http://schemas.microsoft.com/office/drawing/2014/main" id="{46D48E64-84F0-431E-B944-8C1B34995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70" y="1344"/>
                <a:ext cx="635" cy="907"/>
              </a:xfrm>
              <a:prstGeom prst="line">
                <a:avLst/>
              </a:prstGeom>
              <a:noFill/>
              <a:ln w="349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1974" name="Text Box 70">
            <a:extLst>
              <a:ext uri="{FF2B5EF4-FFF2-40B4-BE49-F238E27FC236}">
                <a16:creationId xmlns:a16="http://schemas.microsoft.com/office/drawing/2014/main" id="{4455F9D4-E5D9-4012-97B1-CE33115E0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6092825"/>
            <a:ext cx="53959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各槽面的反射率是相同的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相位光栅</a:t>
            </a:r>
          </a:p>
        </p:txBody>
      </p:sp>
      <p:sp>
        <p:nvSpPr>
          <p:cNvPr id="251975" name="Text Box 71">
            <a:extLst>
              <a:ext uri="{FF2B5EF4-FFF2-40B4-BE49-F238E27FC236}">
                <a16:creationId xmlns:a16="http://schemas.microsoft.com/office/drawing/2014/main" id="{ED22E0F4-D6EA-4F79-9D20-3F4F9DEE7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676400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两种工作方式：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1976" name="Text Box 72">
            <a:extLst>
              <a:ext uri="{FF2B5EF4-FFF2-40B4-BE49-F238E27FC236}">
                <a16:creationId xmlns:a16="http://schemas.microsoft.com/office/drawing/2014/main" id="{B1F400CF-13BA-4085-9D1E-2326894AF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963738"/>
            <a:ext cx="3816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、沿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光栅平面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法线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251977" name="Text Box 73">
            <a:extLst>
              <a:ext uri="{FF2B5EF4-FFF2-40B4-BE49-F238E27FC236}">
                <a16:creationId xmlns:a16="http://schemas.microsoft.com/office/drawing/2014/main" id="{2058AA52-D367-411D-B889-BE9A15EE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1524000"/>
            <a:ext cx="3816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、沿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槽面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法线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6" grpId="0" autoUpdateAnimBg="0"/>
      <p:bldP spid="251907" grpId="0" autoUpdateAnimBg="0"/>
      <p:bldP spid="251908" grpId="0" animBg="1"/>
      <p:bldP spid="251974" grpId="0" autoUpdateAnimBg="0"/>
      <p:bldP spid="251975" grpId="0" autoUpdateAnimBg="0"/>
      <p:bldP spid="251976" grpId="0" autoUpdateAnimBg="0"/>
      <p:bldP spid="25197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930" name="Group 2">
            <a:extLst>
              <a:ext uri="{FF2B5EF4-FFF2-40B4-BE49-F238E27FC236}">
                <a16:creationId xmlns:a16="http://schemas.microsoft.com/office/drawing/2014/main" id="{7E8B6F05-476E-4E41-BE84-E71709072508}"/>
              </a:ext>
            </a:extLst>
          </p:cNvPr>
          <p:cNvGrpSpPr>
            <a:grpSpLocks/>
          </p:cNvGrpSpPr>
          <p:nvPr/>
        </p:nvGrpSpPr>
        <p:grpSpPr bwMode="auto">
          <a:xfrm>
            <a:off x="1503363" y="1627188"/>
            <a:ext cx="1392237" cy="3194050"/>
            <a:chOff x="1050" y="1888"/>
            <a:chExt cx="877" cy="2012"/>
          </a:xfrm>
        </p:grpSpPr>
        <p:sp>
          <p:nvSpPr>
            <p:cNvPr id="54304" name="Line 3">
              <a:extLst>
                <a:ext uri="{FF2B5EF4-FFF2-40B4-BE49-F238E27FC236}">
                  <a16:creationId xmlns:a16="http://schemas.microsoft.com/office/drawing/2014/main" id="{A08CD4FE-D85F-45DB-B658-E2AA444C2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" y="3158"/>
              <a:ext cx="861" cy="40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5" name="Line 4">
              <a:extLst>
                <a:ext uri="{FF2B5EF4-FFF2-40B4-BE49-F238E27FC236}">
                  <a16:creationId xmlns:a16="http://schemas.microsoft.com/office/drawing/2014/main" id="{E676184C-20AF-45C6-AA93-AA671F3DA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" y="2848"/>
              <a:ext cx="861" cy="40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5">
              <a:extLst>
                <a:ext uri="{FF2B5EF4-FFF2-40B4-BE49-F238E27FC236}">
                  <a16:creationId xmlns:a16="http://schemas.microsoft.com/office/drawing/2014/main" id="{CB55EBF3-F3C4-4413-932B-514057835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" y="2539"/>
              <a:ext cx="861" cy="40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Line 6">
              <a:extLst>
                <a:ext uri="{FF2B5EF4-FFF2-40B4-BE49-F238E27FC236}">
                  <a16:creationId xmlns:a16="http://schemas.microsoft.com/office/drawing/2014/main" id="{A36E4D9B-7838-487A-A92A-A5A0D9079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219"/>
              <a:ext cx="861" cy="40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Line 7">
              <a:extLst>
                <a:ext uri="{FF2B5EF4-FFF2-40B4-BE49-F238E27FC236}">
                  <a16:creationId xmlns:a16="http://schemas.microsoft.com/office/drawing/2014/main" id="{E1A5C5AD-EF4B-4BAF-A920-68EA02586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1888"/>
              <a:ext cx="861" cy="40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9" name="Line 8">
              <a:extLst>
                <a:ext uri="{FF2B5EF4-FFF2-40B4-BE49-F238E27FC236}">
                  <a16:creationId xmlns:a16="http://schemas.microsoft.com/office/drawing/2014/main" id="{A5B4D75D-5922-4F10-8CAB-407E66224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" y="3492"/>
              <a:ext cx="861" cy="40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2937" name="Group 9">
            <a:extLst>
              <a:ext uri="{FF2B5EF4-FFF2-40B4-BE49-F238E27FC236}">
                <a16:creationId xmlns:a16="http://schemas.microsoft.com/office/drawing/2014/main" id="{6D4BB865-81B6-4C7C-BF2A-0BBBF6536D71}"/>
              </a:ext>
            </a:extLst>
          </p:cNvPr>
          <p:cNvGrpSpPr>
            <a:grpSpLocks/>
          </p:cNvGrpSpPr>
          <p:nvPr/>
        </p:nvGrpSpPr>
        <p:grpSpPr bwMode="auto">
          <a:xfrm>
            <a:off x="782638" y="1195388"/>
            <a:ext cx="2925762" cy="4033837"/>
            <a:chOff x="612" y="1570"/>
            <a:chExt cx="1843" cy="2541"/>
          </a:xfrm>
        </p:grpSpPr>
        <p:grpSp>
          <p:nvGrpSpPr>
            <p:cNvPr id="54284" name="Group 10">
              <a:extLst>
                <a:ext uri="{FF2B5EF4-FFF2-40B4-BE49-F238E27FC236}">
                  <a16:creationId xmlns:a16="http://schemas.microsoft.com/office/drawing/2014/main" id="{C434DFFE-223D-4BA5-A63B-A7D80B49A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570"/>
              <a:ext cx="1616" cy="2541"/>
              <a:chOff x="839" y="1570"/>
              <a:chExt cx="1616" cy="2541"/>
            </a:xfrm>
          </p:grpSpPr>
          <p:grpSp>
            <p:nvGrpSpPr>
              <p:cNvPr id="54287" name="Group 11">
                <a:extLst>
                  <a:ext uri="{FF2B5EF4-FFF2-40B4-BE49-F238E27FC236}">
                    <a16:creationId xmlns:a16="http://schemas.microsoft.com/office/drawing/2014/main" id="{93801693-8DE8-4B49-A33C-41B687A3FE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9" y="1616"/>
                <a:ext cx="211" cy="2495"/>
                <a:chOff x="930" y="1525"/>
                <a:chExt cx="211" cy="2495"/>
              </a:xfrm>
            </p:grpSpPr>
            <p:grpSp>
              <p:nvGrpSpPr>
                <p:cNvPr id="54293" name="Group 12">
                  <a:extLst>
                    <a:ext uri="{FF2B5EF4-FFF2-40B4-BE49-F238E27FC236}">
                      <a16:creationId xmlns:a16="http://schemas.microsoft.com/office/drawing/2014/main" id="{BA335A53-063C-4513-BB84-DF4DDD32B5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0" y="1797"/>
                  <a:ext cx="211" cy="2223"/>
                  <a:chOff x="930" y="1797"/>
                  <a:chExt cx="211" cy="2223"/>
                </a:xfrm>
              </p:grpSpPr>
              <p:sp>
                <p:nvSpPr>
                  <p:cNvPr id="54296" name="Rectangle 13">
                    <a:extLst>
                      <a:ext uri="{FF2B5EF4-FFF2-40B4-BE49-F238E27FC236}">
                        <a16:creationId xmlns:a16="http://schemas.microsoft.com/office/drawing/2014/main" id="{D920571D-BB16-45C1-8AD2-C79161F7AA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798"/>
                    <a:ext cx="136" cy="222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4297" name="AutoShape 14">
                    <a:extLst>
                      <a:ext uri="{FF2B5EF4-FFF2-40B4-BE49-F238E27FC236}">
                        <a16:creationId xmlns:a16="http://schemas.microsoft.com/office/drawing/2014/main" id="{3F22D71B-F020-4AC9-BBAB-F9948924CC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0" y="1861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4298" name="AutoShape 15">
                    <a:extLst>
                      <a:ext uri="{FF2B5EF4-FFF2-40B4-BE49-F238E27FC236}">
                        <a16:creationId xmlns:a16="http://schemas.microsoft.com/office/drawing/2014/main" id="{F64A38B5-65DF-479B-B2F5-7CF8FAA10B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2179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4299" name="AutoShape 16">
                    <a:extLst>
                      <a:ext uri="{FF2B5EF4-FFF2-40B4-BE49-F238E27FC236}">
                        <a16:creationId xmlns:a16="http://schemas.microsoft.com/office/drawing/2014/main" id="{E4AD1DDE-2D54-4D27-9C72-5449881196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2496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4300" name="AutoShape 17">
                    <a:extLst>
                      <a:ext uri="{FF2B5EF4-FFF2-40B4-BE49-F238E27FC236}">
                        <a16:creationId xmlns:a16="http://schemas.microsoft.com/office/drawing/2014/main" id="{8EB35CA0-6331-4872-8B69-0993C203E4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2814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4301" name="AutoShape 18">
                    <a:extLst>
                      <a:ext uri="{FF2B5EF4-FFF2-40B4-BE49-F238E27FC236}">
                        <a16:creationId xmlns:a16="http://schemas.microsoft.com/office/drawing/2014/main" id="{36532FAC-382E-470B-924C-A4CC35A409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3131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4302" name="AutoShape 19">
                    <a:extLst>
                      <a:ext uri="{FF2B5EF4-FFF2-40B4-BE49-F238E27FC236}">
                        <a16:creationId xmlns:a16="http://schemas.microsoft.com/office/drawing/2014/main" id="{75796594-3596-49D5-A452-9ACE57DEDF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3449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4303" name="AutoShape 20">
                    <a:extLst>
                      <a:ext uri="{FF2B5EF4-FFF2-40B4-BE49-F238E27FC236}">
                        <a16:creationId xmlns:a16="http://schemas.microsoft.com/office/drawing/2014/main" id="{70F136AA-DC6E-48DD-B67E-631FF63AC7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3766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54294" name="Line 21">
                  <a:extLst>
                    <a:ext uri="{FF2B5EF4-FFF2-40B4-BE49-F238E27FC236}">
                      <a16:creationId xmlns:a16="http://schemas.microsoft.com/office/drawing/2014/main" id="{145C2E06-1170-4E8C-8D62-5F0F0BC1C7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30" y="1526"/>
                  <a:ext cx="0" cy="3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295" name="Line 22">
                  <a:extLst>
                    <a:ext uri="{FF2B5EF4-FFF2-40B4-BE49-F238E27FC236}">
                      <a16:creationId xmlns:a16="http://schemas.microsoft.com/office/drawing/2014/main" id="{231DA8A5-1557-47E1-B662-84B4251713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930" y="1525"/>
                  <a:ext cx="136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288" name="Line 23">
                <a:extLst>
                  <a:ext uri="{FF2B5EF4-FFF2-40B4-BE49-F238E27FC236}">
                    <a16:creationId xmlns:a16="http://schemas.microsoft.com/office/drawing/2014/main" id="{FC7ECA93-FD32-4CA1-A420-EF3A1BEDF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3929"/>
                <a:ext cx="11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9" name="Line 24">
                <a:extLst>
                  <a:ext uri="{FF2B5EF4-FFF2-40B4-BE49-F238E27FC236}">
                    <a16:creationId xmlns:a16="http://schemas.microsoft.com/office/drawing/2014/main" id="{BDD6721A-F360-432B-AFF2-3FACE8034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6" y="3521"/>
                <a:ext cx="861" cy="4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0" name="Rectangle 25">
                <a:extLst>
                  <a:ext uri="{FF2B5EF4-FFF2-40B4-BE49-F238E27FC236}">
                    <a16:creationId xmlns:a16="http://schemas.microsoft.com/office/drawing/2014/main" id="{6DBC3BE1-3980-43CB-9FD9-9922FFE13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" y="157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54291" name="Rectangle 26">
                <a:extLst>
                  <a:ext uri="{FF2B5EF4-FFF2-40B4-BE49-F238E27FC236}">
                    <a16:creationId xmlns:a16="http://schemas.microsoft.com/office/drawing/2014/main" id="{8AD73EB9-78C6-492C-9D77-15F2D4B27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3793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TW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292" name="Rectangle 27">
                <a:extLst>
                  <a:ext uri="{FF2B5EF4-FFF2-40B4-BE49-F238E27FC236}">
                    <a16:creationId xmlns:a16="http://schemas.microsoft.com/office/drawing/2014/main" id="{922BDA3A-51C0-46E4-A74A-7FD01CCE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3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TW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4285" name="Rectangle 28">
              <a:extLst>
                <a:ext uri="{FF2B5EF4-FFF2-40B4-BE49-F238E27FC236}">
                  <a16:creationId xmlns:a16="http://schemas.microsoft.com/office/drawing/2014/main" id="{B701C5BF-AD73-4CD3-A8BE-17EEDD359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1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TW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6" name="Rectangle 29">
              <a:extLst>
                <a:ext uri="{FF2B5EF4-FFF2-40B4-BE49-F238E27FC236}">
                  <a16:creationId xmlns:a16="http://schemas.microsoft.com/office/drawing/2014/main" id="{5B8C680B-62CF-41DE-A80C-CBBE54D47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1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TW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2958" name="Text Box 30">
            <a:extLst>
              <a:ext uri="{FF2B5EF4-FFF2-40B4-BE49-F238E27FC236}">
                <a16:creationId xmlns:a16="http://schemas.microsoft.com/office/drawing/2014/main" id="{DC87615B-D456-49DE-A310-9439C1E6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60350"/>
            <a:ext cx="38163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、沿槽面法线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252959" name="Text Box 31">
            <a:extLst>
              <a:ext uri="{FF2B5EF4-FFF2-40B4-BE49-F238E27FC236}">
                <a16:creationId xmlns:a16="http://schemas.microsoft.com/office/drawing/2014/main" id="{D54FA080-1C78-4FD1-95D7-95A046CF3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924175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相邻槽面间的光程差</a:t>
            </a:r>
          </a:p>
        </p:txBody>
      </p:sp>
      <p:graphicFrame>
        <p:nvGraphicFramePr>
          <p:cNvPr id="252960" name="Object 32">
            <a:extLst>
              <a:ext uri="{FF2B5EF4-FFF2-40B4-BE49-F238E27FC236}">
                <a16:creationId xmlns:a16="http://schemas.microsoft.com/office/drawing/2014/main" id="{0FAC4138-0B06-4985-85BD-1E9BCA7CE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581400"/>
          <a:ext cx="2133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Equation" r:id="rId3" imgW="889000" imgH="228600" progId="Equation.DSMT4">
                  <p:embed/>
                </p:oleObj>
              </mc:Choice>
              <mc:Fallback>
                <p:oleObj name="Equation" r:id="rId3" imgW="8890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81400"/>
                        <a:ext cx="21336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61" name="Text Box 33">
            <a:extLst>
              <a:ext uri="{FF2B5EF4-FFF2-40B4-BE49-F238E27FC236}">
                <a16:creationId xmlns:a16="http://schemas.microsoft.com/office/drawing/2014/main" id="{AB5AF3BB-8D0E-4C87-A399-73C20E9D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914400"/>
            <a:ext cx="4449763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单槽面衍射的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级是几何光学的反射方向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4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沿原方向返回</a:t>
            </a:r>
            <a:endParaRPr kumimoji="1" lang="zh-CN" altLang="en-US" sz="2400" b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2962" name="Text Box 34">
            <a:extLst>
              <a:ext uri="{FF2B5EF4-FFF2-40B4-BE49-F238E27FC236}">
                <a16:creationId xmlns:a16="http://schemas.microsoft.com/office/drawing/2014/main" id="{14D64994-0C0D-43A2-A461-39A5E708C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205038"/>
            <a:ext cx="48244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槽面间干涉决定色散主极强：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52963" name="Object 35">
            <a:extLst>
              <a:ext uri="{FF2B5EF4-FFF2-40B4-BE49-F238E27FC236}">
                <a16:creationId xmlns:a16="http://schemas.microsoft.com/office/drawing/2014/main" id="{988622C6-73DC-410B-A80E-188FCA5D5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876800"/>
          <a:ext cx="2590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Equation" r:id="rId5" imgW="965200" imgH="228600" progId="Equation.DSMT4">
                  <p:embed/>
                </p:oleObj>
              </mc:Choice>
              <mc:Fallback>
                <p:oleObj name="Equation" r:id="rId5" imgW="965200" imgH="228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876800"/>
                        <a:ext cx="25908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64" name="Rectangle 36">
            <a:extLst>
              <a:ext uri="{FF2B5EF4-FFF2-40B4-BE49-F238E27FC236}">
                <a16:creationId xmlns:a16="http://schemas.microsoft.com/office/drawing/2014/main" id="{9872960D-5E4B-48DB-9FA4-4D4458E0E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340225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</a:p>
        </p:txBody>
      </p:sp>
      <p:sp>
        <p:nvSpPr>
          <p:cNvPr id="252965" name="Text Box 37">
            <a:extLst>
              <a:ext uri="{FF2B5EF4-FFF2-40B4-BE49-F238E27FC236}">
                <a16:creationId xmlns:a16="http://schemas.microsoft.com/office/drawing/2014/main" id="{FBC20813-22D0-4587-87AF-C97ACA94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661025"/>
            <a:ext cx="7561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光栅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单缝衍射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级主极强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正好落在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</a:t>
            </a:r>
            <a:r>
              <a:rPr kumimoji="1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kb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光波的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K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级谱线上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59" grpId="0" autoUpdateAnimBg="0"/>
      <p:bldP spid="252961" grpId="0" autoUpdateAnimBg="0"/>
      <p:bldP spid="252962" grpId="0" autoUpdateAnimBg="0"/>
      <p:bldP spid="252964" grpId="0" autoUpdateAnimBg="0"/>
      <p:bldP spid="25296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>
            <a:extLst>
              <a:ext uri="{FF2B5EF4-FFF2-40B4-BE49-F238E27FC236}">
                <a16:creationId xmlns:a16="http://schemas.microsoft.com/office/drawing/2014/main" id="{4319D1FD-09EC-46D6-8D94-8A931136B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20950"/>
            <a:ext cx="51847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单槽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级主峰有一定的宽度</a:t>
            </a:r>
          </a:p>
        </p:txBody>
      </p:sp>
      <p:sp>
        <p:nvSpPr>
          <p:cNvPr id="253955" name="Text Box 3">
            <a:extLst>
              <a:ext uri="{FF2B5EF4-FFF2-40B4-BE49-F238E27FC236}">
                <a16:creationId xmlns:a16="http://schemas.microsoft.com/office/drawing/2014/main" id="{84A1B204-F41C-408B-ABDB-8F3C0578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79216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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kb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光谱的其它级都几乎落在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单槽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衍射的暗线位置形成缺级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253956" name="Rectangle 4">
            <a:extLst>
              <a:ext uri="{FF2B5EF4-FFF2-40B4-BE49-F238E27FC236}">
                <a16:creationId xmlns:a16="http://schemas.microsoft.com/office/drawing/2014/main" id="{A6A502A1-3468-41C8-A2F4-E8C43281F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27384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因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:a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d</a:t>
            </a:r>
            <a:endParaRPr kumimoji="1" lang="en-US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253957" name="Text Box 5">
            <a:extLst>
              <a:ext uri="{FF2B5EF4-FFF2-40B4-BE49-F238E27FC236}">
                <a16:creationId xmlns:a16="http://schemas.microsoft.com/office/drawing/2014/main" id="{B1031A4E-3607-4B95-8210-732C3C1A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62642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80-90%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的光能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</a:t>
            </a:r>
            <a:r>
              <a: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kb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光的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k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级谱线上</a:t>
            </a:r>
          </a:p>
        </p:txBody>
      </p:sp>
      <p:sp>
        <p:nvSpPr>
          <p:cNvPr id="253958" name="Text Box 6">
            <a:extLst>
              <a:ext uri="{FF2B5EF4-FFF2-40B4-BE49-F238E27FC236}">
                <a16:creationId xmlns:a16="http://schemas.microsoft.com/office/drawing/2014/main" id="{F94F613D-B084-4770-894C-3A392D0E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111500"/>
            <a:ext cx="4608512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</a:t>
            </a:r>
            <a:r>
              <a:rPr kumimoji="1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kb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光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的闪耀方向不可能又是其他</a:t>
            </a:r>
            <a:r>
              <a:rPr kumimoji="1" lang="zh-CN" altLang="en-US" sz="2400" b="1" u="sng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中心波长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的闪耀方向</a:t>
            </a:r>
            <a:endParaRPr kumimoji="1"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3959" name="Text Box 7">
            <a:extLst>
              <a:ext uri="{FF2B5EF4-FFF2-40B4-BE49-F238E27FC236}">
                <a16:creationId xmlns:a16="http://schemas.microsoft.com/office/drawing/2014/main" id="{A46F3240-628F-4223-A7F9-523338789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689225"/>
            <a:ext cx="2266950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可分辨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kb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附件的谱线</a:t>
            </a:r>
          </a:p>
        </p:txBody>
      </p:sp>
      <p:sp>
        <p:nvSpPr>
          <p:cNvPr id="253960" name="AutoShape 8">
            <a:extLst>
              <a:ext uri="{FF2B5EF4-FFF2-40B4-BE49-F238E27FC236}">
                <a16:creationId xmlns:a16="http://schemas.microsoft.com/office/drawing/2014/main" id="{C47D9576-634B-4537-83AA-35997C787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2967038"/>
            <a:ext cx="287337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53961" name="Object 9">
            <a:extLst>
              <a:ext uri="{FF2B5EF4-FFF2-40B4-BE49-F238E27FC236}">
                <a16:creationId xmlns:a16="http://schemas.microsoft.com/office/drawing/2014/main" id="{956AE147-FF74-4B1C-A093-826C8ADB3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076700"/>
          <a:ext cx="3200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3" imgW="965200" imgH="228600" progId="Equation.DSMT4">
                  <p:embed/>
                </p:oleObj>
              </mc:Choice>
              <mc:Fallback>
                <p:oleObj name="Equation" r:id="rId3" imgW="9652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76700"/>
                        <a:ext cx="3200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62" name="Text Box 10">
            <a:extLst>
              <a:ext uri="{FF2B5EF4-FFF2-40B4-BE49-F238E27FC236}">
                <a16:creationId xmlns:a16="http://schemas.microsoft.com/office/drawing/2014/main" id="{0F909EB5-D766-465A-BF82-AFE12BB43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84763"/>
            <a:ext cx="8243887" cy="94615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可通过闪耀角的设计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</a:t>
            </a:r>
            <a:r>
              <a:rPr kumimoji="1" lang="en-US" altLang="zh-CN" sz="28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b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，使光栅适用于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某一波长段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某级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光谱上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 autoUpdateAnimBg="0"/>
      <p:bldP spid="253955" grpId="0" autoUpdateAnimBg="0"/>
      <p:bldP spid="253956" grpId="0"/>
      <p:bldP spid="253957" grpId="0" autoUpdateAnimBg="0"/>
      <p:bldP spid="253958" grpId="0" autoUpdateAnimBg="0"/>
      <p:bldP spid="253959" grpId="0" autoUpdateAnimBg="0"/>
      <p:bldP spid="253960" grpId="0" animBg="1"/>
      <p:bldP spid="25396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78" name="Group 2">
            <a:extLst>
              <a:ext uri="{FF2B5EF4-FFF2-40B4-BE49-F238E27FC236}">
                <a16:creationId xmlns:a16="http://schemas.microsoft.com/office/drawing/2014/main" id="{2E34CC50-F9A9-4188-8992-C6AB203C2D38}"/>
              </a:ext>
            </a:extLst>
          </p:cNvPr>
          <p:cNvGrpSpPr>
            <a:grpSpLocks/>
          </p:cNvGrpSpPr>
          <p:nvPr/>
        </p:nvGrpSpPr>
        <p:grpSpPr bwMode="auto">
          <a:xfrm>
            <a:off x="782638" y="1411288"/>
            <a:ext cx="2925762" cy="4033837"/>
            <a:chOff x="612" y="1570"/>
            <a:chExt cx="1843" cy="2541"/>
          </a:xfrm>
        </p:grpSpPr>
        <p:grpSp>
          <p:nvGrpSpPr>
            <p:cNvPr id="56344" name="Group 3">
              <a:extLst>
                <a:ext uri="{FF2B5EF4-FFF2-40B4-BE49-F238E27FC236}">
                  <a16:creationId xmlns:a16="http://schemas.microsoft.com/office/drawing/2014/main" id="{7CE67C62-93E5-43E3-B1B0-36467A6C6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1570"/>
              <a:ext cx="1616" cy="2541"/>
              <a:chOff x="839" y="1570"/>
              <a:chExt cx="1616" cy="2541"/>
            </a:xfrm>
          </p:grpSpPr>
          <p:grpSp>
            <p:nvGrpSpPr>
              <p:cNvPr id="56347" name="Group 4">
                <a:extLst>
                  <a:ext uri="{FF2B5EF4-FFF2-40B4-BE49-F238E27FC236}">
                    <a16:creationId xmlns:a16="http://schemas.microsoft.com/office/drawing/2014/main" id="{8E27BDE6-FD84-4712-85FE-19ACF67EF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9" y="1616"/>
                <a:ext cx="211" cy="2495"/>
                <a:chOff x="930" y="1525"/>
                <a:chExt cx="211" cy="2495"/>
              </a:xfrm>
            </p:grpSpPr>
            <p:grpSp>
              <p:nvGrpSpPr>
                <p:cNvPr id="56353" name="Group 5">
                  <a:extLst>
                    <a:ext uri="{FF2B5EF4-FFF2-40B4-BE49-F238E27FC236}">
                      <a16:creationId xmlns:a16="http://schemas.microsoft.com/office/drawing/2014/main" id="{E6F3E800-D384-416F-A552-3AB3739DFC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0" y="1797"/>
                  <a:ext cx="211" cy="2223"/>
                  <a:chOff x="930" y="1797"/>
                  <a:chExt cx="211" cy="2223"/>
                </a:xfrm>
              </p:grpSpPr>
              <p:sp>
                <p:nvSpPr>
                  <p:cNvPr id="56356" name="Rectangle 6">
                    <a:extLst>
                      <a:ext uri="{FF2B5EF4-FFF2-40B4-BE49-F238E27FC236}">
                        <a16:creationId xmlns:a16="http://schemas.microsoft.com/office/drawing/2014/main" id="{1C99EA19-5EB9-42D7-A415-93C81C1B1E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0" y="1798"/>
                    <a:ext cx="136" cy="222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6357" name="AutoShape 7">
                    <a:extLst>
                      <a:ext uri="{FF2B5EF4-FFF2-40B4-BE49-F238E27FC236}">
                        <a16:creationId xmlns:a16="http://schemas.microsoft.com/office/drawing/2014/main" id="{5A9BAFEF-6FA0-490A-ACA8-985F082839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0" y="1861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6358" name="AutoShape 8">
                    <a:extLst>
                      <a:ext uri="{FF2B5EF4-FFF2-40B4-BE49-F238E27FC236}">
                        <a16:creationId xmlns:a16="http://schemas.microsoft.com/office/drawing/2014/main" id="{686BE8E7-E8EC-423E-96C1-5980544027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2179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6359" name="AutoShape 9">
                    <a:extLst>
                      <a:ext uri="{FF2B5EF4-FFF2-40B4-BE49-F238E27FC236}">
                        <a16:creationId xmlns:a16="http://schemas.microsoft.com/office/drawing/2014/main" id="{4A5D8569-F18C-492C-B344-97791DE75D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2496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6360" name="AutoShape 10">
                    <a:extLst>
                      <a:ext uri="{FF2B5EF4-FFF2-40B4-BE49-F238E27FC236}">
                        <a16:creationId xmlns:a16="http://schemas.microsoft.com/office/drawing/2014/main" id="{8AE80919-E53B-4978-A1CC-B64DEED304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2814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6361" name="AutoShape 11">
                    <a:extLst>
                      <a:ext uri="{FF2B5EF4-FFF2-40B4-BE49-F238E27FC236}">
                        <a16:creationId xmlns:a16="http://schemas.microsoft.com/office/drawing/2014/main" id="{0F3CA99D-7DDC-44FE-B075-A5C0DBEBB0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3131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6362" name="AutoShape 12">
                    <a:extLst>
                      <a:ext uri="{FF2B5EF4-FFF2-40B4-BE49-F238E27FC236}">
                        <a16:creationId xmlns:a16="http://schemas.microsoft.com/office/drawing/2014/main" id="{806BC345-CB2C-42C0-97F0-8D9B827332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3449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56363" name="AutoShape 13">
                    <a:extLst>
                      <a:ext uri="{FF2B5EF4-FFF2-40B4-BE49-F238E27FC236}">
                        <a16:creationId xmlns:a16="http://schemas.microsoft.com/office/drawing/2014/main" id="{227503E5-7659-4B5C-8F04-12055D1418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-7137931">
                    <a:off x="911" y="3766"/>
                    <a:ext cx="294" cy="166"/>
                  </a:xfrm>
                  <a:prstGeom prst="rtTriangl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56354" name="Line 14">
                  <a:extLst>
                    <a:ext uri="{FF2B5EF4-FFF2-40B4-BE49-F238E27FC236}">
                      <a16:creationId xmlns:a16="http://schemas.microsoft.com/office/drawing/2014/main" id="{0CA35C5D-A214-43BF-A3DC-4630F3E624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30" y="1526"/>
                  <a:ext cx="0" cy="3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355" name="Line 15">
                  <a:extLst>
                    <a:ext uri="{FF2B5EF4-FFF2-40B4-BE49-F238E27FC236}">
                      <a16:creationId xmlns:a16="http://schemas.microsoft.com/office/drawing/2014/main" id="{F19801FD-9715-4255-8404-92BDAACF8C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930" y="1525"/>
                  <a:ext cx="136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348" name="Line 16">
                <a:extLst>
                  <a:ext uri="{FF2B5EF4-FFF2-40B4-BE49-F238E27FC236}">
                    <a16:creationId xmlns:a16="http://schemas.microsoft.com/office/drawing/2014/main" id="{C2A95024-43D9-41A5-B669-77FFCDCF5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6" y="3929"/>
                <a:ext cx="11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9" name="Line 17">
                <a:extLst>
                  <a:ext uri="{FF2B5EF4-FFF2-40B4-BE49-F238E27FC236}">
                    <a16:creationId xmlns:a16="http://schemas.microsoft.com/office/drawing/2014/main" id="{06050008-1DA6-4C5F-9F25-23D83D76A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6" y="3521"/>
                <a:ext cx="861" cy="40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0" name="Rectangle 18">
                <a:extLst>
                  <a:ext uri="{FF2B5EF4-FFF2-40B4-BE49-F238E27FC236}">
                    <a16:creationId xmlns:a16="http://schemas.microsoft.com/office/drawing/2014/main" id="{D42EFAC8-EAFD-421E-A754-98B051658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" y="157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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56351" name="Rectangle 19">
                <a:extLst>
                  <a:ext uri="{FF2B5EF4-FFF2-40B4-BE49-F238E27FC236}">
                    <a16:creationId xmlns:a16="http://schemas.microsoft.com/office/drawing/2014/main" id="{49D270F7-59D1-44FF-BAD5-4BDDAFC32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3793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TW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352" name="Rectangle 20">
                <a:extLst>
                  <a:ext uri="{FF2B5EF4-FFF2-40B4-BE49-F238E27FC236}">
                    <a16:creationId xmlns:a16="http://schemas.microsoft.com/office/drawing/2014/main" id="{AFCBDE9C-7F4D-4551-A14F-F9F5E8EFE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38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n</a:t>
                </a:r>
                <a:endParaRPr kumimoji="1" lang="en-US" altLang="zh-TW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6345" name="Rectangle 21">
              <a:extLst>
                <a:ext uri="{FF2B5EF4-FFF2-40B4-BE49-F238E27FC236}">
                  <a16:creationId xmlns:a16="http://schemas.microsoft.com/office/drawing/2014/main" id="{20B992E3-442D-4DB7-88D0-B8A488E4F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1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TW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46" name="Rectangle 22">
              <a:extLst>
                <a:ext uri="{FF2B5EF4-FFF2-40B4-BE49-F238E27FC236}">
                  <a16:creationId xmlns:a16="http://schemas.microsoft.com/office/drawing/2014/main" id="{71B23FA9-B7BD-4CC8-B3A3-94FBDA065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1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TW" sz="24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4999" name="Group 23">
            <a:extLst>
              <a:ext uri="{FF2B5EF4-FFF2-40B4-BE49-F238E27FC236}">
                <a16:creationId xmlns:a16="http://schemas.microsoft.com/office/drawing/2014/main" id="{4A1C50B2-3B97-4E28-B21C-B19057948B49}"/>
              </a:ext>
            </a:extLst>
          </p:cNvPr>
          <p:cNvGrpSpPr>
            <a:grpSpLocks/>
          </p:cNvGrpSpPr>
          <p:nvPr/>
        </p:nvGrpSpPr>
        <p:grpSpPr bwMode="auto">
          <a:xfrm>
            <a:off x="1489075" y="2563813"/>
            <a:ext cx="1670050" cy="2592387"/>
            <a:chOff x="3416" y="2296"/>
            <a:chExt cx="1052" cy="1633"/>
          </a:xfrm>
        </p:grpSpPr>
        <p:sp>
          <p:nvSpPr>
            <p:cNvPr id="56338" name="Line 24">
              <a:extLst>
                <a:ext uri="{FF2B5EF4-FFF2-40B4-BE49-F238E27FC236}">
                  <a16:creationId xmlns:a16="http://schemas.microsoft.com/office/drawing/2014/main" id="{3B291BB9-F3A2-437B-8388-698883D61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5" y="3929"/>
              <a:ext cx="1043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9" name="Line 25">
              <a:extLst>
                <a:ext uri="{FF2B5EF4-FFF2-40B4-BE49-F238E27FC236}">
                  <a16:creationId xmlns:a16="http://schemas.microsoft.com/office/drawing/2014/main" id="{DF447862-FEDF-4FD6-97E0-704D8CF92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3588"/>
              <a:ext cx="1043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0" name="Line 26">
              <a:extLst>
                <a:ext uri="{FF2B5EF4-FFF2-40B4-BE49-F238E27FC236}">
                  <a16:creationId xmlns:a16="http://schemas.microsoft.com/office/drawing/2014/main" id="{8797A59B-07B6-449A-99CC-0F95C5076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3257"/>
              <a:ext cx="1043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1" name="Line 27">
              <a:extLst>
                <a:ext uri="{FF2B5EF4-FFF2-40B4-BE49-F238E27FC236}">
                  <a16:creationId xmlns:a16="http://schemas.microsoft.com/office/drawing/2014/main" id="{7FD27AB9-F857-43D0-9A85-905663056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2931"/>
              <a:ext cx="1043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2" name="Line 28">
              <a:extLst>
                <a:ext uri="{FF2B5EF4-FFF2-40B4-BE49-F238E27FC236}">
                  <a16:creationId xmlns:a16="http://schemas.microsoft.com/office/drawing/2014/main" id="{6195DCFD-5B39-44AC-A234-4A2F2831E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2614"/>
              <a:ext cx="1043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Line 29">
              <a:extLst>
                <a:ext uri="{FF2B5EF4-FFF2-40B4-BE49-F238E27FC236}">
                  <a16:creationId xmlns:a16="http://schemas.microsoft.com/office/drawing/2014/main" id="{CCCDDB8A-585D-473E-A735-DE4F93241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2296"/>
              <a:ext cx="1043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5006" name="Group 30">
            <a:extLst>
              <a:ext uri="{FF2B5EF4-FFF2-40B4-BE49-F238E27FC236}">
                <a16:creationId xmlns:a16="http://schemas.microsoft.com/office/drawing/2014/main" id="{D7481EF0-D194-4A0D-A798-702DBB171449}"/>
              </a:ext>
            </a:extLst>
          </p:cNvPr>
          <p:cNvGrpSpPr>
            <a:grpSpLocks/>
          </p:cNvGrpSpPr>
          <p:nvPr/>
        </p:nvGrpSpPr>
        <p:grpSpPr bwMode="auto">
          <a:xfrm>
            <a:off x="1501775" y="1052513"/>
            <a:ext cx="1081088" cy="4103687"/>
            <a:chOff x="3424" y="1344"/>
            <a:chExt cx="681" cy="2585"/>
          </a:xfrm>
        </p:grpSpPr>
        <p:sp>
          <p:nvSpPr>
            <p:cNvPr id="56332" name="Line 31">
              <a:extLst>
                <a:ext uri="{FF2B5EF4-FFF2-40B4-BE49-F238E27FC236}">
                  <a16:creationId xmlns:a16="http://schemas.microsoft.com/office/drawing/2014/main" id="{3B7ED04E-A86D-45EE-9FC8-C7FA17A8A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3022"/>
              <a:ext cx="635" cy="90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32">
              <a:extLst>
                <a:ext uri="{FF2B5EF4-FFF2-40B4-BE49-F238E27FC236}">
                  <a16:creationId xmlns:a16="http://schemas.microsoft.com/office/drawing/2014/main" id="{0E97C795-7D2D-42A3-8055-D9E881FB9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8" y="2659"/>
              <a:ext cx="635" cy="90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Line 33">
              <a:extLst>
                <a:ext uri="{FF2B5EF4-FFF2-40B4-BE49-F238E27FC236}">
                  <a16:creationId xmlns:a16="http://schemas.microsoft.com/office/drawing/2014/main" id="{781DA773-E7B3-4908-92E0-F0DA16FEA5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2341"/>
              <a:ext cx="635" cy="90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5" name="Line 34">
              <a:extLst>
                <a:ext uri="{FF2B5EF4-FFF2-40B4-BE49-F238E27FC236}">
                  <a16:creationId xmlns:a16="http://schemas.microsoft.com/office/drawing/2014/main" id="{43C2878A-D840-442C-A1D2-711B89FF0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" y="2008"/>
              <a:ext cx="635" cy="90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6" name="Line 35">
              <a:extLst>
                <a:ext uri="{FF2B5EF4-FFF2-40B4-BE49-F238E27FC236}">
                  <a16:creationId xmlns:a16="http://schemas.microsoft.com/office/drawing/2014/main" id="{D716927F-5CD3-423F-B20F-159442A84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688"/>
              <a:ext cx="635" cy="90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Line 36">
              <a:extLst>
                <a:ext uri="{FF2B5EF4-FFF2-40B4-BE49-F238E27FC236}">
                  <a16:creationId xmlns:a16="http://schemas.microsoft.com/office/drawing/2014/main" id="{0A461609-44BB-41E4-8E0B-0941DFA33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0" y="1344"/>
              <a:ext cx="635" cy="907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5013" name="Text Box 37">
            <a:extLst>
              <a:ext uri="{FF2B5EF4-FFF2-40B4-BE49-F238E27FC236}">
                <a16:creationId xmlns:a16="http://schemas.microsoft.com/office/drawing/2014/main" id="{7CE47893-6C71-440F-9108-9D42D244C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8163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、沿光栅平面法线</a:t>
            </a:r>
            <a:r>
              <a:rPr kumimoji="1" lang="en-US" altLang="zh-CN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</a:p>
        </p:txBody>
      </p:sp>
      <p:sp>
        <p:nvSpPr>
          <p:cNvPr id="255014" name="Text Box 38">
            <a:extLst>
              <a:ext uri="{FF2B5EF4-FFF2-40B4-BE49-F238E27FC236}">
                <a16:creationId xmlns:a16="http://schemas.microsoft.com/office/drawing/2014/main" id="{181B5390-4AB9-42E2-9D14-09E01F09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492375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相邻槽面间</a:t>
            </a:r>
            <a:r>
              <a:rPr kumimoji="1"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的光程差</a:t>
            </a:r>
          </a:p>
        </p:txBody>
      </p:sp>
      <p:graphicFrame>
        <p:nvGraphicFramePr>
          <p:cNvPr id="255015" name="Object 39">
            <a:extLst>
              <a:ext uri="{FF2B5EF4-FFF2-40B4-BE49-F238E27FC236}">
                <a16:creationId xmlns:a16="http://schemas.microsoft.com/office/drawing/2014/main" id="{07451386-FFC5-43D0-AFCE-65A11718C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997200"/>
          <a:ext cx="253206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3" imgW="889000" imgH="228600" progId="Equation.DSMT4">
                  <p:embed/>
                </p:oleObj>
              </mc:Choice>
              <mc:Fallback>
                <p:oleObj name="Equation" r:id="rId3" imgW="88900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997200"/>
                        <a:ext cx="253206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16" name="Text Box 40">
            <a:extLst>
              <a:ext uri="{FF2B5EF4-FFF2-40B4-BE49-F238E27FC236}">
                <a16:creationId xmlns:a16="http://schemas.microsoft.com/office/drawing/2014/main" id="{9862A239-C84A-4B12-8CD8-7EB94BC3D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990600"/>
            <a:ext cx="4335463" cy="8223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单槽面衍射的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级是几何光学的反射方向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沿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</a:t>
            </a:r>
            <a:r>
              <a:rPr kumimoji="1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b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方向反射</a:t>
            </a:r>
          </a:p>
        </p:txBody>
      </p:sp>
      <p:graphicFrame>
        <p:nvGraphicFramePr>
          <p:cNvPr id="255017" name="Object 41">
            <a:extLst>
              <a:ext uri="{FF2B5EF4-FFF2-40B4-BE49-F238E27FC236}">
                <a16:creationId xmlns:a16="http://schemas.microsoft.com/office/drawing/2014/main" id="{E6F7DA8C-874E-49CA-B4E9-24C4DFA44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648200"/>
          <a:ext cx="29765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5" imgW="965200" imgH="228600" progId="Equation.DSMT4">
                  <p:embed/>
                </p:oleObj>
              </mc:Choice>
              <mc:Fallback>
                <p:oleObj name="Equation" r:id="rId5" imgW="9652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29765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18" name="Rectangle 42">
            <a:extLst>
              <a:ext uri="{FF2B5EF4-FFF2-40B4-BE49-F238E27FC236}">
                <a16:creationId xmlns:a16="http://schemas.microsoft.com/office/drawing/2014/main" id="{586616CE-A7AF-4887-A7C5-DA4D14C2B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9624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</a:p>
        </p:txBody>
      </p:sp>
      <p:sp>
        <p:nvSpPr>
          <p:cNvPr id="255019" name="Text Box 43">
            <a:extLst>
              <a:ext uri="{FF2B5EF4-FFF2-40B4-BE49-F238E27FC236}">
                <a16:creationId xmlns:a16="http://schemas.microsoft.com/office/drawing/2014/main" id="{F7DB02CD-31E8-49AB-9C71-11D4FB2C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67400"/>
            <a:ext cx="756126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光栅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单缝衍射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级主极强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正好落在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</a:t>
            </a:r>
            <a:r>
              <a:rPr kumimoji="1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kb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光波的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K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级谱线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4" grpId="0" autoUpdateAnimBg="0"/>
      <p:bldP spid="255016" grpId="0" autoUpdateAnimBg="0"/>
      <p:bldP spid="255018" grpId="0" autoUpdateAnimBg="0"/>
      <p:bldP spid="25501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>
            <a:extLst>
              <a:ext uri="{FF2B5EF4-FFF2-40B4-BE49-F238E27FC236}">
                <a16:creationId xmlns:a16="http://schemas.microsoft.com/office/drawing/2014/main" id="{30B20567-A0EE-4881-8ECE-3E7C32222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8875" y="1143000"/>
            <a:ext cx="762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7" name="Line 3">
            <a:extLst>
              <a:ext uri="{FF2B5EF4-FFF2-40B4-BE49-F238E27FC236}">
                <a16:creationId xmlns:a16="http://schemas.microsoft.com/office/drawing/2014/main" id="{24F4DAB6-2F63-4A1E-9D29-50A033724E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2675" y="1752600"/>
            <a:ext cx="762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48" name="Arc 4">
            <a:extLst>
              <a:ext uri="{FF2B5EF4-FFF2-40B4-BE49-F238E27FC236}">
                <a16:creationId xmlns:a16="http://schemas.microsoft.com/office/drawing/2014/main" id="{29666C29-BB6F-4C4F-B931-BEA54AFE99C7}"/>
              </a:ext>
            </a:extLst>
          </p:cNvPr>
          <p:cNvSpPr>
            <a:spLocks/>
          </p:cNvSpPr>
          <p:nvPr/>
        </p:nvSpPr>
        <p:spPr bwMode="auto">
          <a:xfrm rot="-160965">
            <a:off x="5603875" y="1155700"/>
            <a:ext cx="1524000" cy="1201738"/>
          </a:xfrm>
          <a:custGeom>
            <a:avLst/>
            <a:gdLst>
              <a:gd name="T0" fmla="*/ 81471347 w 21600"/>
              <a:gd name="T1" fmla="*/ 0 h 17057"/>
              <a:gd name="T2" fmla="*/ 106511161 w 21600"/>
              <a:gd name="T3" fmla="*/ 84667539 h 17057"/>
              <a:gd name="T4" fmla="*/ 0 w 21600"/>
              <a:gd name="T5" fmla="*/ 69969728 h 170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057" fill="none" extrusionOk="0">
                <a:moveTo>
                  <a:pt x="16366" y="-1"/>
                </a:moveTo>
                <a:cubicBezTo>
                  <a:pt x="19742" y="3920"/>
                  <a:pt x="21600" y="8922"/>
                  <a:pt x="21600" y="14096"/>
                </a:cubicBezTo>
                <a:cubicBezTo>
                  <a:pt x="21600" y="15086"/>
                  <a:pt x="21531" y="16075"/>
                  <a:pt x="21396" y="17057"/>
                </a:cubicBezTo>
              </a:path>
              <a:path w="21600" h="17057" stroke="0" extrusionOk="0">
                <a:moveTo>
                  <a:pt x="16366" y="-1"/>
                </a:moveTo>
                <a:cubicBezTo>
                  <a:pt x="19742" y="3920"/>
                  <a:pt x="21600" y="8922"/>
                  <a:pt x="21600" y="14096"/>
                </a:cubicBezTo>
                <a:cubicBezTo>
                  <a:pt x="21600" y="15086"/>
                  <a:pt x="21531" y="16075"/>
                  <a:pt x="21396" y="17057"/>
                </a:cubicBezTo>
                <a:lnTo>
                  <a:pt x="0" y="14096"/>
                </a:lnTo>
                <a:lnTo>
                  <a:pt x="16366" y="-1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D3D999D8-E7C6-49FE-80A4-82746DC0E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275" y="259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A134C7F7-2C91-4B4E-8D7D-BE9752F04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2590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28576B47-3BE4-4A41-A996-BB36BFCDF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275" y="2590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6538A6D6-B1F5-4CFB-BADF-CD4F31D2E0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5" y="28194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6F2DCD91-8489-4120-AB22-33192A13E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0FDA3000-3900-4137-9FDD-39411F930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5" y="31242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3407B917-FEF5-4FF1-B3DF-C67FA37F2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3200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6" name="Line 12">
            <a:extLst>
              <a:ext uri="{FF2B5EF4-FFF2-40B4-BE49-F238E27FC236}">
                <a16:creationId xmlns:a16="http://schemas.microsoft.com/office/drawing/2014/main" id="{217D79F9-5EDB-4346-808A-599FCFA2F9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5" y="3429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7" name="Line 13">
            <a:extLst>
              <a:ext uri="{FF2B5EF4-FFF2-40B4-BE49-F238E27FC236}">
                <a16:creationId xmlns:a16="http://schemas.microsoft.com/office/drawing/2014/main" id="{A18C6A52-967C-4ED0-9D2C-619B03D3D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3505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8" name="Line 14">
            <a:extLst>
              <a:ext uri="{FF2B5EF4-FFF2-40B4-BE49-F238E27FC236}">
                <a16:creationId xmlns:a16="http://schemas.microsoft.com/office/drawing/2014/main" id="{8F9AA316-3EB7-4390-9E89-783515E271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5" y="3733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59" name="Arc 15">
            <a:extLst>
              <a:ext uri="{FF2B5EF4-FFF2-40B4-BE49-F238E27FC236}">
                <a16:creationId xmlns:a16="http://schemas.microsoft.com/office/drawing/2014/main" id="{5A85E92D-5555-408C-BB79-1C62B8DCF28E}"/>
              </a:ext>
            </a:extLst>
          </p:cNvPr>
          <p:cNvSpPr>
            <a:spLocks/>
          </p:cNvSpPr>
          <p:nvPr/>
        </p:nvSpPr>
        <p:spPr bwMode="auto">
          <a:xfrm rot="77173">
            <a:off x="5565775" y="3584575"/>
            <a:ext cx="1524000" cy="1444625"/>
          </a:xfrm>
          <a:custGeom>
            <a:avLst/>
            <a:gdLst>
              <a:gd name="T0" fmla="*/ 91462366 w 21600"/>
              <a:gd name="T1" fmla="*/ 0 h 20515"/>
              <a:gd name="T2" fmla="*/ 97386281 w 21600"/>
              <a:gd name="T3" fmla="*/ 101727584 h 20515"/>
              <a:gd name="T4" fmla="*/ 0 w 21600"/>
              <a:gd name="T5" fmla="*/ 56320799 h 2051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0515" fill="none" extrusionOk="0">
                <a:moveTo>
                  <a:pt x="18372" y="0"/>
                </a:moveTo>
                <a:cubicBezTo>
                  <a:pt x="20482" y="3412"/>
                  <a:pt x="21600" y="7345"/>
                  <a:pt x="21600" y="11358"/>
                </a:cubicBezTo>
                <a:cubicBezTo>
                  <a:pt x="21600" y="14522"/>
                  <a:pt x="20904" y="17648"/>
                  <a:pt x="19562" y="20514"/>
                </a:cubicBezTo>
              </a:path>
              <a:path w="21600" h="20515" stroke="0" extrusionOk="0">
                <a:moveTo>
                  <a:pt x="18372" y="0"/>
                </a:moveTo>
                <a:cubicBezTo>
                  <a:pt x="20482" y="3412"/>
                  <a:pt x="21600" y="7345"/>
                  <a:pt x="21600" y="11358"/>
                </a:cubicBezTo>
                <a:cubicBezTo>
                  <a:pt x="21600" y="14522"/>
                  <a:pt x="20904" y="17648"/>
                  <a:pt x="19562" y="20514"/>
                </a:cubicBezTo>
                <a:lnTo>
                  <a:pt x="0" y="11358"/>
                </a:lnTo>
                <a:lnTo>
                  <a:pt x="18372" y="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Line 16">
            <a:extLst>
              <a:ext uri="{FF2B5EF4-FFF2-40B4-BE49-F238E27FC236}">
                <a16:creationId xmlns:a16="http://schemas.microsoft.com/office/drawing/2014/main" id="{F2AB7EEF-A7A9-444F-A017-51F1C5AE30E9}"/>
              </a:ext>
            </a:extLst>
          </p:cNvPr>
          <p:cNvSpPr>
            <a:spLocks noChangeShapeType="1"/>
          </p:cNvSpPr>
          <p:nvPr/>
        </p:nvSpPr>
        <p:spPr bwMode="auto">
          <a:xfrm rot="20218829" flipH="1">
            <a:off x="3775075" y="4648200"/>
            <a:ext cx="762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61" name="Line 17">
            <a:extLst>
              <a:ext uri="{FF2B5EF4-FFF2-40B4-BE49-F238E27FC236}">
                <a16:creationId xmlns:a16="http://schemas.microsoft.com/office/drawing/2014/main" id="{B5386437-35DC-4139-BB2E-08B88B713A3D}"/>
              </a:ext>
            </a:extLst>
          </p:cNvPr>
          <p:cNvSpPr>
            <a:spLocks noChangeShapeType="1"/>
          </p:cNvSpPr>
          <p:nvPr/>
        </p:nvSpPr>
        <p:spPr bwMode="auto">
          <a:xfrm rot="20218829" flipH="1">
            <a:off x="3927475" y="5334000"/>
            <a:ext cx="76200" cy="45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8" name="Line 18">
            <a:extLst>
              <a:ext uri="{FF2B5EF4-FFF2-40B4-BE49-F238E27FC236}">
                <a16:creationId xmlns:a16="http://schemas.microsoft.com/office/drawing/2014/main" id="{E351FB12-9EBD-42FC-9A17-2A269209C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1676400"/>
            <a:ext cx="34290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9" name="Line 19">
            <a:extLst>
              <a:ext uri="{FF2B5EF4-FFF2-40B4-BE49-F238E27FC236}">
                <a16:creationId xmlns:a16="http://schemas.microsoft.com/office/drawing/2014/main" id="{2DCEE3F9-511C-4A79-850E-E4C474055A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5" y="2057400"/>
            <a:ext cx="2819400" cy="1600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60" name="Line 20">
            <a:extLst>
              <a:ext uri="{FF2B5EF4-FFF2-40B4-BE49-F238E27FC236}">
                <a16:creationId xmlns:a16="http://schemas.microsoft.com/office/drawing/2014/main" id="{23C3CAA6-FA80-4C2A-BCE7-FF58D56B7B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8875" y="1295400"/>
            <a:ext cx="31242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61" name="Line 21">
            <a:extLst>
              <a:ext uri="{FF2B5EF4-FFF2-40B4-BE49-F238E27FC236}">
                <a16:creationId xmlns:a16="http://schemas.microsoft.com/office/drawing/2014/main" id="{3E4D4B54-5488-4490-9273-0A973A246B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8475" y="1295400"/>
            <a:ext cx="2514600" cy="1447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62" name="Line 22">
            <a:extLst>
              <a:ext uri="{FF2B5EF4-FFF2-40B4-BE49-F238E27FC236}">
                <a16:creationId xmlns:a16="http://schemas.microsoft.com/office/drawing/2014/main" id="{0183ABD8-3E18-4835-A45A-292EDD2DE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5" y="2743200"/>
            <a:ext cx="2590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63" name="Line 23">
            <a:extLst>
              <a:ext uri="{FF2B5EF4-FFF2-40B4-BE49-F238E27FC236}">
                <a16:creationId xmlns:a16="http://schemas.microsoft.com/office/drawing/2014/main" id="{EB94F7C7-D4DD-4AAA-8B6E-E297A5F0C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5" y="3657600"/>
            <a:ext cx="25908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64" name="Line 24">
            <a:extLst>
              <a:ext uri="{FF2B5EF4-FFF2-40B4-BE49-F238E27FC236}">
                <a16:creationId xmlns:a16="http://schemas.microsoft.com/office/drawing/2014/main" id="{5C996709-F7B6-4426-9069-6C940B69ED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4800600"/>
            <a:ext cx="31242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65" name="Line 25">
            <a:extLst>
              <a:ext uri="{FF2B5EF4-FFF2-40B4-BE49-F238E27FC236}">
                <a16:creationId xmlns:a16="http://schemas.microsoft.com/office/drawing/2014/main" id="{C28767A1-350F-4D42-9D62-B9E7CA9E6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3886200"/>
            <a:ext cx="3124200" cy="1371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0" name="Line 26">
            <a:extLst>
              <a:ext uri="{FF2B5EF4-FFF2-40B4-BE49-F238E27FC236}">
                <a16:creationId xmlns:a16="http://schemas.microsoft.com/office/drawing/2014/main" id="{6558F2FC-20D7-49B0-81F1-B80EC7797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2275" y="3810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371" name="Text Box 27">
            <a:extLst>
              <a:ext uri="{FF2B5EF4-FFF2-40B4-BE49-F238E27FC236}">
                <a16:creationId xmlns:a16="http://schemas.microsoft.com/office/drawing/2014/main" id="{D94C04C7-F349-461D-9F96-CBEB86B89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13716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入射狭缝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372" name="Text Box 28">
            <a:extLst>
              <a:ext uri="{FF2B5EF4-FFF2-40B4-BE49-F238E27FC236}">
                <a16:creationId xmlns:a16="http://schemas.microsoft.com/office/drawing/2014/main" id="{977323D8-8F59-4C6D-841F-47D7E3EF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5181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出射狭缝</a:t>
            </a: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73" name="Text Box 29">
            <a:extLst>
              <a:ext uri="{FF2B5EF4-FFF2-40B4-BE49-F238E27FC236}">
                <a16:creationId xmlns:a16="http://schemas.microsoft.com/office/drawing/2014/main" id="{E6D198A9-940D-4646-A2CC-2D87F701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1447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球面镜</a:t>
            </a:r>
            <a:r>
              <a:rPr kumimoji="1" lang="en-US" altLang="zh-CN" sz="2400">
                <a:latin typeface="Times New Roman" panose="02020603050405020304" pitchFamily="18" charset="0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7374" name="Text Box 30">
            <a:extLst>
              <a:ext uri="{FF2B5EF4-FFF2-40B4-BE49-F238E27FC236}">
                <a16:creationId xmlns:a16="http://schemas.microsoft.com/office/drawing/2014/main" id="{00AC5E45-5D75-4BF1-A7C6-BF74566E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114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球面镜</a:t>
            </a:r>
            <a:r>
              <a:rPr kumimoji="1" lang="en-US" altLang="zh-CN" sz="2400">
                <a:latin typeface="Times New Roman" panose="02020603050405020304" pitchFamily="18" charset="0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75" name="Text Box 31">
            <a:extLst>
              <a:ext uri="{FF2B5EF4-FFF2-40B4-BE49-F238E27FC236}">
                <a16:creationId xmlns:a16="http://schemas.microsoft.com/office/drawing/2014/main" id="{29037A3B-71A3-4567-9859-713FA9020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3" y="3213100"/>
            <a:ext cx="2030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反射光栅</a:t>
            </a:r>
            <a:r>
              <a:rPr kumimoji="1" lang="en-US" altLang="zh-CN" sz="2400">
                <a:latin typeface="Times New Roman" panose="02020603050405020304" pitchFamily="18" charset="0"/>
              </a:rPr>
              <a:t>G</a:t>
            </a:r>
            <a:r>
              <a:rPr kumimoji="1" lang="zh-CN" altLang="en-US" sz="2400">
                <a:latin typeface="Times New Roman" panose="02020603050405020304" pitchFamily="18" charset="0"/>
              </a:rPr>
              <a:t>（闪耀光栅）</a:t>
            </a:r>
          </a:p>
        </p:txBody>
      </p:sp>
      <p:sp>
        <p:nvSpPr>
          <p:cNvPr id="138272" name="Text Box 32">
            <a:extLst>
              <a:ext uri="{FF2B5EF4-FFF2-40B4-BE49-F238E27FC236}">
                <a16:creationId xmlns:a16="http://schemas.microsoft.com/office/drawing/2014/main" id="{C26DD067-C21C-4585-B37B-8FCE88F6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63" y="2101850"/>
            <a:ext cx="2020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处于</a:t>
            </a:r>
            <a:r>
              <a:rPr kumimoji="1" lang="en-US" altLang="zh-CN" sz="2400">
                <a:latin typeface="Times New Roman" panose="02020603050405020304" pitchFamily="18" charset="0"/>
              </a:rPr>
              <a:t>M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latin typeface="Times New Roman" panose="02020603050405020304" pitchFamily="18" charset="0"/>
              </a:rPr>
              <a:t>的焦平面处。</a:t>
            </a:r>
          </a:p>
        </p:txBody>
      </p:sp>
      <p:sp>
        <p:nvSpPr>
          <p:cNvPr id="138274" name="Text Box 34">
            <a:extLst>
              <a:ext uri="{FF2B5EF4-FFF2-40B4-BE49-F238E27FC236}">
                <a16:creationId xmlns:a16="http://schemas.microsoft.com/office/drawing/2014/main" id="{410A9E1B-3FBC-4B12-B194-D752452F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5897563"/>
            <a:ext cx="1963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/>
              <a:t>S</a:t>
            </a:r>
            <a:r>
              <a:rPr kumimoji="1" lang="en-US" altLang="zh-CN" sz="2400" baseline="-25000"/>
              <a:t>2</a:t>
            </a:r>
            <a:r>
              <a:rPr kumimoji="1" lang="zh-CN" altLang="en-US" sz="2400"/>
              <a:t>处于</a:t>
            </a:r>
            <a:r>
              <a:rPr kumimoji="1" lang="en-US" altLang="zh-CN" sz="2400"/>
              <a:t>M</a:t>
            </a:r>
            <a:r>
              <a:rPr kumimoji="1" lang="en-US" altLang="zh-CN" sz="2400" baseline="-25000"/>
              <a:t>2</a:t>
            </a:r>
            <a:r>
              <a:rPr kumimoji="1" lang="zh-CN" altLang="en-US" sz="2400"/>
              <a:t>的焦平面处。</a:t>
            </a:r>
          </a:p>
        </p:txBody>
      </p:sp>
      <p:sp>
        <p:nvSpPr>
          <p:cNvPr id="57378" name="Rectangle 35">
            <a:extLst>
              <a:ext uri="{FF2B5EF4-FFF2-40B4-BE49-F238E27FC236}">
                <a16:creationId xmlns:a16="http://schemas.microsoft.com/office/drawing/2014/main" id="{12BFCE82-6B07-4CA9-B557-3E73F841F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6.4  </a:t>
            </a:r>
            <a:r>
              <a:rPr lang="zh-CN" altLang="en-US">
                <a:solidFill>
                  <a:schemeClr val="tx1"/>
                </a:solidFill>
              </a:rPr>
              <a:t>光栅单色仪</a:t>
            </a:r>
          </a:p>
        </p:txBody>
      </p:sp>
      <p:sp>
        <p:nvSpPr>
          <p:cNvPr id="57379" name="Text Box 36">
            <a:extLst>
              <a:ext uri="{FF2B5EF4-FFF2-40B4-BE49-F238E27FC236}">
                <a16:creationId xmlns:a16="http://schemas.microsoft.com/office/drawing/2014/main" id="{8BBEC37D-C8A5-4382-A2D6-3E36374FB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357822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狭缝宽可调</a:t>
            </a:r>
          </a:p>
        </p:txBody>
      </p:sp>
      <p:sp>
        <p:nvSpPr>
          <p:cNvPr id="57380" name="Text Box 37">
            <a:extLst>
              <a:ext uri="{FF2B5EF4-FFF2-40B4-BE49-F238E27FC236}">
                <a16:creationId xmlns:a16="http://schemas.microsoft.com/office/drawing/2014/main" id="{16E880C2-9A27-4B85-8D71-75AD8C9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65125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转动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2" grpId="0"/>
      <p:bldP spid="13827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>
            <a:extLst>
              <a:ext uri="{FF2B5EF4-FFF2-40B4-BE49-F238E27FC236}">
                <a16:creationId xmlns:a16="http://schemas.microsoft.com/office/drawing/2014/main" id="{CF51977B-D06F-4D84-85F2-729957CF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016125"/>
            <a:ext cx="0" cy="12954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1" name="AutoShape 3">
            <a:extLst>
              <a:ext uri="{FF2B5EF4-FFF2-40B4-BE49-F238E27FC236}">
                <a16:creationId xmlns:a16="http://schemas.microsoft.com/office/drawing/2014/main" id="{EB17A816-EA44-4FCF-9ED8-B4166AD58A1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14500" y="2587625"/>
            <a:ext cx="228600" cy="152400"/>
          </a:xfrm>
          <a:custGeom>
            <a:avLst/>
            <a:gdLst>
              <a:gd name="T0" fmla="*/ 2116931 w 21600"/>
              <a:gd name="T1" fmla="*/ 537633 h 21600"/>
              <a:gd name="T2" fmla="*/ 1209675 w 21600"/>
              <a:gd name="T3" fmla="*/ 1075267 h 21600"/>
              <a:gd name="T4" fmla="*/ 302419 w 21600"/>
              <a:gd name="T5" fmla="*/ 537633 h 21600"/>
              <a:gd name="T6" fmla="*/ 1209675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Arc 4">
            <a:extLst>
              <a:ext uri="{FF2B5EF4-FFF2-40B4-BE49-F238E27FC236}">
                <a16:creationId xmlns:a16="http://schemas.microsoft.com/office/drawing/2014/main" id="{DDA909D0-F15E-43AA-B169-5F901A732417}"/>
              </a:ext>
            </a:extLst>
          </p:cNvPr>
          <p:cNvSpPr>
            <a:spLocks/>
          </p:cNvSpPr>
          <p:nvPr/>
        </p:nvSpPr>
        <p:spPr bwMode="auto">
          <a:xfrm rot="907756">
            <a:off x="3963988" y="1893888"/>
            <a:ext cx="2071687" cy="1811337"/>
          </a:xfrm>
          <a:custGeom>
            <a:avLst/>
            <a:gdLst>
              <a:gd name="T0" fmla="*/ 111392994 w 20968"/>
              <a:gd name="T1" fmla="*/ 0 h 18340"/>
              <a:gd name="T2" fmla="*/ 204687477 w 20968"/>
              <a:gd name="T3" fmla="*/ 128318906 h 18340"/>
              <a:gd name="T4" fmla="*/ 0 w 20968"/>
              <a:gd name="T5" fmla="*/ 178895405 h 183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68" h="18340" fill="none" extrusionOk="0">
                <a:moveTo>
                  <a:pt x="11410" y="0"/>
                </a:moveTo>
                <a:cubicBezTo>
                  <a:pt x="16188" y="2972"/>
                  <a:pt x="19617" y="7692"/>
                  <a:pt x="20968" y="13154"/>
                </a:cubicBezTo>
              </a:path>
              <a:path w="20968" h="18340" stroke="0" extrusionOk="0">
                <a:moveTo>
                  <a:pt x="11410" y="0"/>
                </a:moveTo>
                <a:cubicBezTo>
                  <a:pt x="16188" y="2972"/>
                  <a:pt x="19617" y="7692"/>
                  <a:pt x="20968" y="13154"/>
                </a:cubicBezTo>
                <a:lnTo>
                  <a:pt x="0" y="18340"/>
                </a:lnTo>
                <a:lnTo>
                  <a:pt x="11410" y="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Arc 5">
            <a:extLst>
              <a:ext uri="{FF2B5EF4-FFF2-40B4-BE49-F238E27FC236}">
                <a16:creationId xmlns:a16="http://schemas.microsoft.com/office/drawing/2014/main" id="{F65B908D-4879-4B30-83AD-6E9A64B40E1B}"/>
              </a:ext>
            </a:extLst>
          </p:cNvPr>
          <p:cNvSpPr>
            <a:spLocks/>
          </p:cNvSpPr>
          <p:nvPr/>
        </p:nvSpPr>
        <p:spPr bwMode="auto">
          <a:xfrm rot="-10364195">
            <a:off x="2286000" y="4035425"/>
            <a:ext cx="2119313" cy="1676400"/>
          </a:xfrm>
          <a:custGeom>
            <a:avLst/>
            <a:gdLst>
              <a:gd name="T0" fmla="*/ 130473023 w 21448"/>
              <a:gd name="T1" fmla="*/ 0 h 16971"/>
              <a:gd name="T2" fmla="*/ 209412887 w 21448"/>
              <a:gd name="T3" fmla="*/ 140615989 h 16971"/>
              <a:gd name="T4" fmla="*/ 0 w 21448"/>
              <a:gd name="T5" fmla="*/ 165595248 h 169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48" h="16971" fill="none" extrusionOk="0">
                <a:moveTo>
                  <a:pt x="13362" y="0"/>
                </a:moveTo>
                <a:cubicBezTo>
                  <a:pt x="17861" y="3542"/>
                  <a:pt x="20769" y="8725"/>
                  <a:pt x="21447" y="14411"/>
                </a:cubicBezTo>
              </a:path>
              <a:path w="21448" h="16971" stroke="0" extrusionOk="0">
                <a:moveTo>
                  <a:pt x="13362" y="0"/>
                </a:moveTo>
                <a:cubicBezTo>
                  <a:pt x="17861" y="3542"/>
                  <a:pt x="20769" y="8725"/>
                  <a:pt x="21447" y="14411"/>
                </a:cubicBezTo>
                <a:lnTo>
                  <a:pt x="0" y="16971"/>
                </a:lnTo>
                <a:lnTo>
                  <a:pt x="13362" y="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39F27E7B-A1DF-42F1-B8BA-64F1483FE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314825"/>
            <a:ext cx="0" cy="12954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5" name="AutoShape 7">
            <a:extLst>
              <a:ext uri="{FF2B5EF4-FFF2-40B4-BE49-F238E27FC236}">
                <a16:creationId xmlns:a16="http://schemas.microsoft.com/office/drawing/2014/main" id="{376F6F19-4674-47DD-9F9F-5F351061D360}"/>
              </a:ext>
            </a:extLst>
          </p:cNvPr>
          <p:cNvSpPr>
            <a:spLocks noChangeArrowheads="1"/>
          </p:cNvSpPr>
          <p:nvPr/>
        </p:nvSpPr>
        <p:spPr bwMode="auto">
          <a:xfrm rot="-5544207">
            <a:off x="6473825" y="4873625"/>
            <a:ext cx="304800" cy="152400"/>
          </a:xfrm>
          <a:custGeom>
            <a:avLst/>
            <a:gdLst>
              <a:gd name="T0" fmla="*/ 3763433 w 21600"/>
              <a:gd name="T1" fmla="*/ 537633 h 21600"/>
              <a:gd name="T2" fmla="*/ 2150533 w 21600"/>
              <a:gd name="T3" fmla="*/ 1075267 h 21600"/>
              <a:gd name="T4" fmla="*/ 537633 w 21600"/>
              <a:gd name="T5" fmla="*/ 537633 h 21600"/>
              <a:gd name="T6" fmla="*/ 215053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9FE266F9-B179-4EFF-BAAE-8A76A5AD4F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054225"/>
            <a:ext cx="35814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7" name="Line 9">
            <a:extLst>
              <a:ext uri="{FF2B5EF4-FFF2-40B4-BE49-F238E27FC236}">
                <a16:creationId xmlns:a16="http://schemas.microsoft.com/office/drawing/2014/main" id="{6C0B6DED-DA80-4F14-9D65-8D93C47B9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63825"/>
            <a:ext cx="403860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CF7AE2E4-B3A7-4996-82EF-5A5DFBCDB4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054225"/>
            <a:ext cx="3048000" cy="2286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9" name="Line 11">
            <a:extLst>
              <a:ext uri="{FF2B5EF4-FFF2-40B4-BE49-F238E27FC236}">
                <a16:creationId xmlns:a16="http://schemas.microsoft.com/office/drawing/2014/main" id="{E1DB1ED6-986F-400E-B0CF-34FA29AC11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121025"/>
            <a:ext cx="3048000" cy="2362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0" name="Line 12">
            <a:extLst>
              <a:ext uri="{FF2B5EF4-FFF2-40B4-BE49-F238E27FC236}">
                <a16:creationId xmlns:a16="http://schemas.microsoft.com/office/drawing/2014/main" id="{E3CCBFB3-2A52-433E-BA07-0950F82C9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340225"/>
            <a:ext cx="42672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Line 13">
            <a:extLst>
              <a:ext uri="{FF2B5EF4-FFF2-40B4-BE49-F238E27FC236}">
                <a16:creationId xmlns:a16="http://schemas.microsoft.com/office/drawing/2014/main" id="{82596FA5-8473-4B94-8D90-A81C7080EF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949825"/>
            <a:ext cx="3886200" cy="533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2" name="Oval 14">
            <a:extLst>
              <a:ext uri="{FF2B5EF4-FFF2-40B4-BE49-F238E27FC236}">
                <a16:creationId xmlns:a16="http://schemas.microsoft.com/office/drawing/2014/main" id="{6B31E7F9-8413-47AE-895B-D2318201F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22488"/>
            <a:ext cx="228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0303" name="Rectangle 15">
            <a:extLst>
              <a:ext uri="{FF2B5EF4-FFF2-40B4-BE49-F238E27FC236}">
                <a16:creationId xmlns:a16="http://schemas.microsoft.com/office/drawing/2014/main" id="{CAB2C83D-079F-4703-8406-CDA21A72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425" y="470852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4020216A-98D2-4002-AE8E-5821960DE0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0" y="2655888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5" name="Line 17">
            <a:extLst>
              <a:ext uri="{FF2B5EF4-FFF2-40B4-BE49-F238E27FC236}">
                <a16:creationId xmlns:a16="http://schemas.microsoft.com/office/drawing/2014/main" id="{7A14D7D7-D499-4969-881D-51BCBF617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74888"/>
            <a:ext cx="914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45B284EF-1DE9-497A-A8D8-664C6DDCF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" y="2274888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7" name="Line 19">
            <a:extLst>
              <a:ext uri="{FF2B5EF4-FFF2-40B4-BE49-F238E27FC236}">
                <a16:creationId xmlns:a16="http://schemas.microsoft.com/office/drawing/2014/main" id="{DDE1A189-08DD-4BC6-92AE-A4241E7525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655888"/>
            <a:ext cx="838200" cy="304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8" name="Line 20">
            <a:extLst>
              <a:ext uri="{FF2B5EF4-FFF2-40B4-BE49-F238E27FC236}">
                <a16:creationId xmlns:a16="http://schemas.microsoft.com/office/drawing/2014/main" id="{06562F82-C8A8-4E92-9876-32989BF300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" y="2960688"/>
            <a:ext cx="838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9" name="Text Box 21">
            <a:extLst>
              <a:ext uri="{FF2B5EF4-FFF2-40B4-BE49-F238E27FC236}">
                <a16:creationId xmlns:a16="http://schemas.microsoft.com/office/drawing/2014/main" id="{66FDA9A8-7B1D-4B94-8AAA-6467EFE34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8008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球面闪耀光栅</a:t>
            </a:r>
            <a:r>
              <a:rPr kumimoji="1" lang="en-US" altLang="zh-CN" sz="2400">
                <a:latin typeface="Times New Roman" panose="02020603050405020304" pitchFamily="18" charset="0"/>
              </a:rPr>
              <a:t>G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0310" name="Text Box 22">
            <a:extLst>
              <a:ext uri="{FF2B5EF4-FFF2-40B4-BE49-F238E27FC236}">
                <a16:creationId xmlns:a16="http://schemas.microsoft.com/office/drawing/2014/main" id="{94FA4C21-5C0A-4CBF-BA39-AED38D78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951288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探测器</a:t>
            </a:r>
          </a:p>
        </p:txBody>
      </p:sp>
      <p:sp>
        <p:nvSpPr>
          <p:cNvPr id="140311" name="Oval 23">
            <a:extLst>
              <a:ext uri="{FF2B5EF4-FFF2-40B4-BE49-F238E27FC236}">
                <a16:creationId xmlns:a16="http://schemas.microsoft.com/office/drawing/2014/main" id="{B1F51365-D9B5-4ADC-B021-945322AD7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4484688"/>
            <a:ext cx="2286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8392" name="Line 24">
            <a:extLst>
              <a:ext uri="{FF2B5EF4-FFF2-40B4-BE49-F238E27FC236}">
                <a16:creationId xmlns:a16="http://schemas.microsoft.com/office/drawing/2014/main" id="{27D63D3F-5058-4872-8D93-82904DDDB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9418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13" name="Line 25">
            <a:extLst>
              <a:ext uri="{FF2B5EF4-FFF2-40B4-BE49-F238E27FC236}">
                <a16:creationId xmlns:a16="http://schemas.microsoft.com/office/drawing/2014/main" id="{72511D1E-696C-45FD-84FF-3A33DC916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941888"/>
            <a:ext cx="762000" cy="76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14" name="Line 26">
            <a:extLst>
              <a:ext uri="{FF2B5EF4-FFF2-40B4-BE49-F238E27FC236}">
                <a16:creationId xmlns:a16="http://schemas.microsoft.com/office/drawing/2014/main" id="{322AE568-665D-4636-8151-D37725E20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18088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15" name="Line 27">
            <a:extLst>
              <a:ext uri="{FF2B5EF4-FFF2-40B4-BE49-F238E27FC236}">
                <a16:creationId xmlns:a16="http://schemas.microsoft.com/office/drawing/2014/main" id="{0B7B9C68-4612-4988-AC61-382F773C2C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4865688"/>
            <a:ext cx="762000" cy="76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16" name="Line 28">
            <a:extLst>
              <a:ext uri="{FF2B5EF4-FFF2-40B4-BE49-F238E27FC236}">
                <a16:creationId xmlns:a16="http://schemas.microsoft.com/office/drawing/2014/main" id="{1A982691-B2D1-495B-AD09-91E92D834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865688"/>
            <a:ext cx="914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17" name="Text Box 29">
            <a:extLst>
              <a:ext uri="{FF2B5EF4-FFF2-40B4-BE49-F238E27FC236}">
                <a16:creationId xmlns:a16="http://schemas.microsoft.com/office/drawing/2014/main" id="{1E69B685-18DF-48CD-9D71-D88432933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08476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引出单色光</a:t>
            </a:r>
          </a:p>
        </p:txBody>
      </p:sp>
      <p:sp>
        <p:nvSpPr>
          <p:cNvPr id="58398" name="Text Box 30">
            <a:extLst>
              <a:ext uri="{FF2B5EF4-FFF2-40B4-BE49-F238E27FC236}">
                <a16:creationId xmlns:a16="http://schemas.microsoft.com/office/drawing/2014/main" id="{8429EE3A-78C6-4819-8D1D-935D9662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549275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zh-CN" sz="3600">
              <a:latin typeface="Times New Roman" panose="02020603050405020304" pitchFamily="18" charset="0"/>
            </a:endParaRPr>
          </a:p>
        </p:txBody>
      </p:sp>
      <p:sp>
        <p:nvSpPr>
          <p:cNvPr id="58399" name="Text Box 31">
            <a:extLst>
              <a:ext uri="{FF2B5EF4-FFF2-40B4-BE49-F238E27FC236}">
                <a16:creationId xmlns:a16="http://schemas.microsoft.com/office/drawing/2014/main" id="{C6531A71-8C16-445B-B513-9FBACC98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20938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G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8400" name="Text Box 32">
            <a:extLst>
              <a:ext uri="{FF2B5EF4-FFF2-40B4-BE49-F238E27FC236}">
                <a16:creationId xmlns:a16="http://schemas.microsoft.com/office/drawing/2014/main" id="{218AFEF3-2D09-48AE-AF7D-BBC54521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797425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G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8401" name="Text Box 34">
            <a:extLst>
              <a:ext uri="{FF2B5EF4-FFF2-40B4-BE49-F238E27FC236}">
                <a16:creationId xmlns:a16="http://schemas.microsoft.com/office/drawing/2014/main" id="{21406B14-CA5C-4607-B721-BF5AC8C86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1684338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球面闪耀光栅</a:t>
            </a:r>
            <a:r>
              <a:rPr kumimoji="1" lang="en-US" altLang="zh-CN" sz="2400">
                <a:latin typeface="Times New Roman" panose="02020603050405020304" pitchFamily="18" charset="0"/>
              </a:rPr>
              <a:t>G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58402" name="Group 43">
            <a:extLst>
              <a:ext uri="{FF2B5EF4-FFF2-40B4-BE49-F238E27FC236}">
                <a16:creationId xmlns:a16="http://schemas.microsoft.com/office/drawing/2014/main" id="{BF6E7829-D60A-46F6-9A45-779BE5C2269D}"/>
              </a:ext>
            </a:extLst>
          </p:cNvPr>
          <p:cNvGrpSpPr>
            <a:grpSpLocks/>
          </p:cNvGrpSpPr>
          <p:nvPr/>
        </p:nvGrpSpPr>
        <p:grpSpPr bwMode="auto">
          <a:xfrm rot="-1199604">
            <a:off x="2624138" y="4281488"/>
            <a:ext cx="76200" cy="1219200"/>
            <a:chOff x="1632" y="1632"/>
            <a:chExt cx="48" cy="768"/>
          </a:xfrm>
        </p:grpSpPr>
        <p:sp>
          <p:nvSpPr>
            <p:cNvPr id="58415" name="Line 35">
              <a:extLst>
                <a:ext uri="{FF2B5EF4-FFF2-40B4-BE49-F238E27FC236}">
                  <a16:creationId xmlns:a16="http://schemas.microsoft.com/office/drawing/2014/main" id="{B261A03F-3395-4C5E-B11E-0B6AA0960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32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6" name="Line 36">
              <a:extLst>
                <a:ext uri="{FF2B5EF4-FFF2-40B4-BE49-F238E27FC236}">
                  <a16:creationId xmlns:a16="http://schemas.microsoft.com/office/drawing/2014/main" id="{3F6CA28B-5129-44B1-970E-8AA3634E1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776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7" name="Line 37">
              <a:extLst>
                <a:ext uri="{FF2B5EF4-FFF2-40B4-BE49-F238E27FC236}">
                  <a16:creationId xmlns:a16="http://schemas.microsoft.com/office/drawing/2014/main" id="{FE83DCC5-C28D-4BC2-BFCA-E5C12EB12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24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8" name="Line 38">
              <a:extLst>
                <a:ext uri="{FF2B5EF4-FFF2-40B4-BE49-F238E27FC236}">
                  <a16:creationId xmlns:a16="http://schemas.microsoft.com/office/drawing/2014/main" id="{9AB8A92C-F6C2-415A-A939-3463C3AF0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96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9" name="Line 39">
              <a:extLst>
                <a:ext uri="{FF2B5EF4-FFF2-40B4-BE49-F238E27FC236}">
                  <a16:creationId xmlns:a16="http://schemas.microsoft.com/office/drawing/2014/main" id="{3D25EC52-CE0A-45A8-A1F6-3DB261891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6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0" name="Line 40">
              <a:extLst>
                <a:ext uri="{FF2B5EF4-FFF2-40B4-BE49-F238E27FC236}">
                  <a16:creationId xmlns:a16="http://schemas.microsoft.com/office/drawing/2014/main" id="{37421850-B051-4366-8DF1-FC1F75E52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160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1" name="Line 41">
              <a:extLst>
                <a:ext uri="{FF2B5EF4-FFF2-40B4-BE49-F238E27FC236}">
                  <a16:creationId xmlns:a16="http://schemas.microsoft.com/office/drawing/2014/main" id="{E4262A53-736A-4D70-8A43-E2D785F77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08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22" name="Line 42">
              <a:extLst>
                <a:ext uri="{FF2B5EF4-FFF2-40B4-BE49-F238E27FC236}">
                  <a16:creationId xmlns:a16="http://schemas.microsoft.com/office/drawing/2014/main" id="{A5D58DF7-C4DC-4069-93BD-0F1009A4D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235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403" name="Group 53">
            <a:extLst>
              <a:ext uri="{FF2B5EF4-FFF2-40B4-BE49-F238E27FC236}">
                <a16:creationId xmlns:a16="http://schemas.microsoft.com/office/drawing/2014/main" id="{C981577A-C8D2-4BF5-9158-ADE355564B0A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2076450"/>
            <a:ext cx="430213" cy="1158875"/>
            <a:chOff x="3392" y="547"/>
            <a:chExt cx="271" cy="730"/>
          </a:xfrm>
        </p:grpSpPr>
        <p:sp>
          <p:nvSpPr>
            <p:cNvPr id="58407" name="Line 45">
              <a:extLst>
                <a:ext uri="{FF2B5EF4-FFF2-40B4-BE49-F238E27FC236}">
                  <a16:creationId xmlns:a16="http://schemas.microsoft.com/office/drawing/2014/main" id="{2743C25C-2163-49CD-BBB7-E45E4F2B32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38073">
              <a:off x="3615" y="1133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8" name="Line 46">
              <a:extLst>
                <a:ext uri="{FF2B5EF4-FFF2-40B4-BE49-F238E27FC236}">
                  <a16:creationId xmlns:a16="http://schemas.microsoft.com/office/drawing/2014/main" id="{674EDDEC-975C-44EE-8D6B-B6EA729091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38073" flipH="1">
              <a:off x="3583" y="1090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9" name="Line 47">
              <a:extLst>
                <a:ext uri="{FF2B5EF4-FFF2-40B4-BE49-F238E27FC236}">
                  <a16:creationId xmlns:a16="http://schemas.microsoft.com/office/drawing/2014/main" id="{4DADAB96-F6DB-4B89-972D-46064443BC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38073">
              <a:off x="3551" y="952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0" name="Line 48">
              <a:extLst>
                <a:ext uri="{FF2B5EF4-FFF2-40B4-BE49-F238E27FC236}">
                  <a16:creationId xmlns:a16="http://schemas.microsoft.com/office/drawing/2014/main" id="{F172DC24-A948-4A33-A81C-CFDB2ABCD8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38073" flipH="1">
              <a:off x="3519" y="909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1" name="Line 49">
              <a:extLst>
                <a:ext uri="{FF2B5EF4-FFF2-40B4-BE49-F238E27FC236}">
                  <a16:creationId xmlns:a16="http://schemas.microsoft.com/office/drawing/2014/main" id="{1C45CBA4-77B1-4FBA-9ABD-79B2762D61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38073">
              <a:off x="3488" y="771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2" name="Line 50">
              <a:extLst>
                <a:ext uri="{FF2B5EF4-FFF2-40B4-BE49-F238E27FC236}">
                  <a16:creationId xmlns:a16="http://schemas.microsoft.com/office/drawing/2014/main" id="{5B5BF702-96BA-45BB-8960-D205D2F0A5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38073" flipH="1">
              <a:off x="3456" y="72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3" name="Line 51">
              <a:extLst>
                <a:ext uri="{FF2B5EF4-FFF2-40B4-BE49-F238E27FC236}">
                  <a16:creationId xmlns:a16="http://schemas.microsoft.com/office/drawing/2014/main" id="{83A8808D-2C46-4769-AD0A-CCBEAA56A4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38073">
              <a:off x="3424" y="589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4" name="Line 52">
              <a:extLst>
                <a:ext uri="{FF2B5EF4-FFF2-40B4-BE49-F238E27FC236}">
                  <a16:creationId xmlns:a16="http://schemas.microsoft.com/office/drawing/2014/main" id="{44D87532-DB41-4FFE-9A76-D864E4180C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38073" flipH="1">
              <a:off x="3392" y="547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0342" name="Text Box 54">
            <a:extLst>
              <a:ext uri="{FF2B5EF4-FFF2-40B4-BE49-F238E27FC236}">
                <a16:creationId xmlns:a16="http://schemas.microsoft.com/office/drawing/2014/main" id="{AA5BA787-EDD7-433F-8785-E00C4756F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43376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光谱仪</a:t>
            </a:r>
          </a:p>
        </p:txBody>
      </p:sp>
      <p:sp>
        <p:nvSpPr>
          <p:cNvPr id="140343" name="Text Box 55">
            <a:extLst>
              <a:ext uri="{FF2B5EF4-FFF2-40B4-BE49-F238E27FC236}">
                <a16:creationId xmlns:a16="http://schemas.microsoft.com/office/drawing/2014/main" id="{FC86BB92-8058-45F9-A5A5-DA20CB0A9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558958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单色仪</a:t>
            </a:r>
          </a:p>
        </p:txBody>
      </p:sp>
      <p:sp>
        <p:nvSpPr>
          <p:cNvPr id="58406" name="Rectangle 56">
            <a:extLst>
              <a:ext uri="{FF2B5EF4-FFF2-40B4-BE49-F238E27FC236}">
                <a16:creationId xmlns:a16="http://schemas.microsoft.com/office/drawing/2014/main" id="{F340FDA7-DA35-412F-8141-6256A8E1C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tx1"/>
                </a:solidFill>
              </a:rPr>
              <a:t>双光栅光谱仪（单色仪）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3" grpId="0" animBg="1"/>
      <p:bldP spid="140310" grpId="0"/>
      <p:bldP spid="140311" grpId="0" animBg="1"/>
      <p:bldP spid="140317" grpId="0"/>
      <p:bldP spid="140342" grpId="0"/>
      <p:bldP spid="14034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>
            <a:extLst>
              <a:ext uri="{FF2B5EF4-FFF2-40B4-BE49-F238E27FC236}">
                <a16:creationId xmlns:a16="http://schemas.microsoft.com/office/drawing/2014/main" id="{6AF84D81-A33B-430B-8999-1DCEDDEF5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6.5   </a:t>
            </a:r>
            <a:r>
              <a:rPr lang="zh-CN" altLang="en-US"/>
              <a:t>正</a:t>
            </a:r>
            <a:r>
              <a:rPr kumimoji="1" lang="zh-CN" altLang="en-US"/>
              <a:t>弦光栅的衍射</a:t>
            </a:r>
          </a:p>
        </p:txBody>
      </p:sp>
      <p:sp>
        <p:nvSpPr>
          <p:cNvPr id="216069" name="Text Box 5">
            <a:extLst>
              <a:ext uri="{FF2B5EF4-FFF2-40B4-BE49-F238E27FC236}">
                <a16:creationId xmlns:a16="http://schemas.microsoft.com/office/drawing/2014/main" id="{B160BB26-D7D2-41B9-8D77-8E6040DE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2659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振</a:t>
            </a:r>
            <a:r>
              <a:rPr kumimoji="1" lang="zh-CN" altLang="en-US" sz="2800">
                <a:latin typeface="宋体" panose="02010600030101010101" pitchFamily="2" charset="-122"/>
              </a:rPr>
              <a:t>幅透过率为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16070" name="Object 6">
            <a:extLst>
              <a:ext uri="{FF2B5EF4-FFF2-40B4-BE49-F238E27FC236}">
                <a16:creationId xmlns:a16="http://schemas.microsoft.com/office/drawing/2014/main" id="{A5B977F4-E3C5-4A2A-A72C-1868DE501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1228725"/>
          <a:ext cx="2057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3" imgW="965200" imgH="393700" progId="Equation.3">
                  <p:embed/>
                </p:oleObj>
              </mc:Choice>
              <mc:Fallback>
                <p:oleObj name="Equation" r:id="rId3" imgW="9652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1228725"/>
                        <a:ext cx="2057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Text Box 7">
            <a:extLst>
              <a:ext uri="{FF2B5EF4-FFF2-40B4-BE49-F238E27FC236}">
                <a16:creationId xmlns:a16="http://schemas.microsoft.com/office/drawing/2014/main" id="{D6794994-44B3-430B-BD52-C85B74749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2222500"/>
            <a:ext cx="3768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d</a:t>
            </a:r>
            <a:r>
              <a:rPr kumimoji="1" lang="zh-CN" altLang="en-US" sz="2800">
                <a:latin typeface="Times New Roman" panose="02020603050405020304" pitchFamily="18" charset="0"/>
              </a:rPr>
              <a:t>：</a:t>
            </a:r>
            <a:r>
              <a:rPr kumimoji="1" lang="zh-CN" altLang="en-US" sz="2800">
                <a:latin typeface="宋体" panose="02010600030101010101" pitchFamily="2" charset="-122"/>
              </a:rPr>
              <a:t>光栅的空间周期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16072" name="Text Box 8">
            <a:extLst>
              <a:ext uri="{FF2B5EF4-FFF2-40B4-BE49-F238E27FC236}">
                <a16:creationId xmlns:a16="http://schemas.microsoft.com/office/drawing/2014/main" id="{29CFE34D-72A7-484E-93A5-D86EF6044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光栅的</a:t>
            </a:r>
            <a:r>
              <a:rPr kumimoji="1"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瞳函数</a:t>
            </a:r>
            <a:r>
              <a:rPr kumimoji="1" lang="zh-CN" altLang="en-US" sz="2800">
                <a:latin typeface="宋体" panose="02010600030101010101" pitchFamily="2" charset="-122"/>
              </a:rPr>
              <a:t>为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16073" name="Object 9">
            <a:extLst>
              <a:ext uri="{FF2B5EF4-FFF2-40B4-BE49-F238E27FC236}">
                <a16:creationId xmlns:a16="http://schemas.microsoft.com/office/drawing/2014/main" id="{BC5717B5-161F-413D-B56A-3783DD43F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727325"/>
          <a:ext cx="2743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5" imgW="1524000" imgH="393700" progId="Equation.3">
                  <p:embed/>
                </p:oleObj>
              </mc:Choice>
              <mc:Fallback>
                <p:oleObj name="Equation" r:id="rId5" imgW="15240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27325"/>
                        <a:ext cx="27432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4" name="Text Box 10">
            <a:extLst>
              <a:ext uri="{FF2B5EF4-FFF2-40B4-BE49-F238E27FC236}">
                <a16:creationId xmlns:a16="http://schemas.microsoft.com/office/drawing/2014/main" id="{C62A3D83-EE12-4601-A7DA-A6D961E0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54400"/>
            <a:ext cx="3452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单元衍射因子为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16075" name="Object 11">
            <a:extLst>
              <a:ext uri="{FF2B5EF4-FFF2-40B4-BE49-F238E27FC236}">
                <a16:creationId xmlns:a16="http://schemas.microsoft.com/office/drawing/2014/main" id="{397D9BA5-1CE5-4E81-B242-0F7D67633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3" y="3789363"/>
          <a:ext cx="621347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7" imgW="2667000" imgH="444500" progId="Equation.DSMT4">
                  <p:embed/>
                </p:oleObj>
              </mc:Choice>
              <mc:Fallback>
                <p:oleObj name="Equation" r:id="rId7" imgW="2667000" imgH="444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789363"/>
                        <a:ext cx="621347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2">
            <a:extLst>
              <a:ext uri="{FF2B5EF4-FFF2-40B4-BE49-F238E27FC236}">
                <a16:creationId xmlns:a16="http://schemas.microsoft.com/office/drawing/2014/main" id="{6B374D18-38EF-495D-B17D-27CBAC70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1343025"/>
            <a:ext cx="152400" cy="762000"/>
          </a:xfrm>
          <a:prstGeom prst="rect">
            <a:avLst/>
          </a:prstGeom>
          <a:gradFill rotWithShape="0">
            <a:gsLst>
              <a:gs pos="0">
                <a:srgbClr val="292929"/>
              </a:gs>
              <a:gs pos="50000">
                <a:srgbClr val="FFFFFF"/>
              </a:gs>
              <a:gs pos="100000">
                <a:srgbClr val="29292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03" name="Rectangle 13">
            <a:extLst>
              <a:ext uri="{FF2B5EF4-FFF2-40B4-BE49-F238E27FC236}">
                <a16:creationId xmlns:a16="http://schemas.microsoft.com/office/drawing/2014/main" id="{719F3281-9188-4447-9A68-A78104CE7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105025"/>
            <a:ext cx="152400" cy="762000"/>
          </a:xfrm>
          <a:prstGeom prst="rect">
            <a:avLst/>
          </a:prstGeom>
          <a:gradFill rotWithShape="0">
            <a:gsLst>
              <a:gs pos="0">
                <a:srgbClr val="292929"/>
              </a:gs>
              <a:gs pos="50000">
                <a:srgbClr val="FFFFFF"/>
              </a:gs>
              <a:gs pos="100000">
                <a:srgbClr val="29292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04" name="Rectangle 14">
            <a:extLst>
              <a:ext uri="{FF2B5EF4-FFF2-40B4-BE49-F238E27FC236}">
                <a16:creationId xmlns:a16="http://schemas.microsoft.com/office/drawing/2014/main" id="{53988F76-ECEE-450B-8785-0FA5F63B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867025"/>
            <a:ext cx="152400" cy="762000"/>
          </a:xfrm>
          <a:prstGeom prst="rect">
            <a:avLst/>
          </a:prstGeom>
          <a:gradFill rotWithShape="0">
            <a:gsLst>
              <a:gs pos="0">
                <a:srgbClr val="292929"/>
              </a:gs>
              <a:gs pos="50000">
                <a:srgbClr val="FFFFFF"/>
              </a:gs>
              <a:gs pos="100000">
                <a:srgbClr val="29292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05" name="Rectangle 15">
            <a:extLst>
              <a:ext uri="{FF2B5EF4-FFF2-40B4-BE49-F238E27FC236}">
                <a16:creationId xmlns:a16="http://schemas.microsoft.com/office/drawing/2014/main" id="{A01F0E6C-5184-48AE-A527-9964F7F85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629025"/>
            <a:ext cx="152400" cy="762000"/>
          </a:xfrm>
          <a:prstGeom prst="rect">
            <a:avLst/>
          </a:prstGeom>
          <a:gradFill rotWithShape="0">
            <a:gsLst>
              <a:gs pos="0">
                <a:srgbClr val="292929"/>
              </a:gs>
              <a:gs pos="50000">
                <a:srgbClr val="FFFFFF"/>
              </a:gs>
              <a:gs pos="100000">
                <a:srgbClr val="29292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06" name="Rectangle 16">
            <a:extLst>
              <a:ext uri="{FF2B5EF4-FFF2-40B4-BE49-F238E27FC236}">
                <a16:creationId xmlns:a16="http://schemas.microsoft.com/office/drawing/2014/main" id="{58DFC74A-9039-4CFB-8E7D-E61A2BE5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91025"/>
            <a:ext cx="152400" cy="762000"/>
          </a:xfrm>
          <a:prstGeom prst="rect">
            <a:avLst/>
          </a:prstGeom>
          <a:gradFill rotWithShape="0">
            <a:gsLst>
              <a:gs pos="0">
                <a:srgbClr val="292929"/>
              </a:gs>
              <a:gs pos="50000">
                <a:srgbClr val="FFFFFF"/>
              </a:gs>
              <a:gs pos="100000">
                <a:srgbClr val="29292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07" name="Rectangle 17">
            <a:extLst>
              <a:ext uri="{FF2B5EF4-FFF2-40B4-BE49-F238E27FC236}">
                <a16:creationId xmlns:a16="http://schemas.microsoft.com/office/drawing/2014/main" id="{3234EC7D-BBDF-4314-B2C7-35894CD7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5153025"/>
            <a:ext cx="152400" cy="762000"/>
          </a:xfrm>
          <a:prstGeom prst="rect">
            <a:avLst/>
          </a:prstGeom>
          <a:gradFill rotWithShape="0">
            <a:gsLst>
              <a:gs pos="0">
                <a:srgbClr val="292929"/>
              </a:gs>
              <a:gs pos="50000">
                <a:srgbClr val="FFFFFF"/>
              </a:gs>
              <a:gs pos="100000">
                <a:srgbClr val="29292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9408" name="Line 18">
            <a:extLst>
              <a:ext uri="{FF2B5EF4-FFF2-40B4-BE49-F238E27FC236}">
                <a16:creationId xmlns:a16="http://schemas.microsoft.com/office/drawing/2014/main" id="{6B4179FF-86B5-47B0-83C7-F1C6562A3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5575" y="13430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09" name="Line 19">
            <a:extLst>
              <a:ext uri="{FF2B5EF4-FFF2-40B4-BE49-F238E27FC236}">
                <a16:creationId xmlns:a16="http://schemas.microsoft.com/office/drawing/2014/main" id="{E13151B0-42AE-41F1-B680-A6275C32A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5575" y="21050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10" name="Line 20">
            <a:extLst>
              <a:ext uri="{FF2B5EF4-FFF2-40B4-BE49-F238E27FC236}">
                <a16:creationId xmlns:a16="http://schemas.microsoft.com/office/drawing/2014/main" id="{75862F05-4D7A-4B48-BA92-FF66BFAF0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6575" y="13430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9411" name="Object 21">
            <a:extLst>
              <a:ext uri="{FF2B5EF4-FFF2-40B4-BE49-F238E27FC236}">
                <a16:creationId xmlns:a16="http://schemas.microsoft.com/office/drawing/2014/main" id="{79D7153C-A0D1-4525-BA38-F4C4BAAC75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8950" y="2366963"/>
          <a:ext cx="3095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9" imgW="139579" imgH="177646" progId="Equation.3">
                  <p:embed/>
                </p:oleObj>
              </mc:Choice>
              <mc:Fallback>
                <p:oleObj name="Equation" r:id="rId9" imgW="139579" imgH="17764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2366963"/>
                        <a:ext cx="3095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2">
            <a:extLst>
              <a:ext uri="{FF2B5EF4-FFF2-40B4-BE49-F238E27FC236}">
                <a16:creationId xmlns:a16="http://schemas.microsoft.com/office/drawing/2014/main" id="{66DA9ED3-E144-4C7B-9661-720D68584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2413" y="1571625"/>
          <a:ext cx="24923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Equation" r:id="rId11" imgW="139579" imgH="177646" progId="Equation.3">
                  <p:embed/>
                </p:oleObj>
              </mc:Choice>
              <mc:Fallback>
                <p:oleObj name="Equation" r:id="rId11" imgW="139579" imgH="17764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1571625"/>
                        <a:ext cx="24923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3">
            <a:extLst>
              <a:ext uri="{FF2B5EF4-FFF2-40B4-BE49-F238E27FC236}">
                <a16:creationId xmlns:a16="http://schemas.microsoft.com/office/drawing/2014/main" id="{042BA135-98D5-4D87-A6B0-07BD8981C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0613" y="1216025"/>
          <a:ext cx="1524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Photo Editor 照片" r:id="rId12" imgW="8392696" imgH="11704762" progId="MSPhotoEd.3">
                  <p:embed/>
                </p:oleObj>
              </mc:Choice>
              <mc:Fallback>
                <p:oleObj name="Photo Editor 照片" r:id="rId12" imgW="8392696" imgH="11704762" progId="MSPhotoEd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3" y="1216025"/>
                        <a:ext cx="15240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/>
      <p:bldP spid="216071" grpId="0"/>
      <p:bldP spid="216072" grpId="0"/>
      <p:bldP spid="21607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2">
            <a:extLst>
              <a:ext uri="{FF2B5EF4-FFF2-40B4-BE49-F238E27FC236}">
                <a16:creationId xmlns:a16="http://schemas.microsoft.com/office/drawing/2014/main" id="{4E6B16B2-E403-496D-8399-0BC8637B8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984250"/>
          <a:ext cx="54752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3" imgW="2844800" imgH="444500" progId="Equation.DSMT4">
                  <p:embed/>
                </p:oleObj>
              </mc:Choice>
              <mc:Fallback>
                <p:oleObj name="Equation" r:id="rId3" imgW="28448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984250"/>
                        <a:ext cx="54752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7" name="Object 3">
            <a:extLst>
              <a:ext uri="{FF2B5EF4-FFF2-40B4-BE49-F238E27FC236}">
                <a16:creationId xmlns:a16="http://schemas.microsoft.com/office/drawing/2014/main" id="{DDEF3959-BEEC-4959-9BCC-C6C97EA29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9575" y="1804988"/>
          <a:ext cx="71532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5" imgW="3492500" imgH="444500" progId="Equation.DSMT4">
                  <p:embed/>
                </p:oleObj>
              </mc:Choice>
              <mc:Fallback>
                <p:oleObj name="Equation" r:id="rId5" imgW="34925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1804988"/>
                        <a:ext cx="715327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>
            <a:extLst>
              <a:ext uri="{FF2B5EF4-FFF2-40B4-BE49-F238E27FC236}">
                <a16:creationId xmlns:a16="http://schemas.microsoft.com/office/drawing/2014/main" id="{6B2ECBA3-E3C5-4122-88C8-C58B33A5F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1288"/>
          <a:ext cx="55372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7" imgW="2667000" imgH="444500" progId="Equation.DSMT4">
                  <p:embed/>
                </p:oleObj>
              </mc:Choice>
              <mc:Fallback>
                <p:oleObj name="Equation" r:id="rId7" imgW="26670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8"/>
                        <a:ext cx="553720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5">
            <a:extLst>
              <a:ext uri="{FF2B5EF4-FFF2-40B4-BE49-F238E27FC236}">
                <a16:creationId xmlns:a16="http://schemas.microsoft.com/office/drawing/2014/main" id="{C5FD3DDF-0749-47C5-BF13-E7826F122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3668713"/>
          <a:ext cx="21224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公式" r:id="rId9" imgW="1079032" imgH="393529" progId="Equation.3">
                  <p:embed/>
                </p:oleObj>
              </mc:Choice>
              <mc:Fallback>
                <p:oleObj name="公式" r:id="rId9" imgW="1079032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3668713"/>
                        <a:ext cx="212248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>
            <a:extLst>
              <a:ext uri="{FF2B5EF4-FFF2-40B4-BE49-F238E27FC236}">
                <a16:creationId xmlns:a16="http://schemas.microsoft.com/office/drawing/2014/main" id="{14003DCE-E80F-4C99-85E3-14117EB9C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2740025"/>
          <a:ext cx="39084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Equation" r:id="rId11" imgW="1460500" imgH="419100" progId="Equation.DSMT4">
                  <p:embed/>
                </p:oleObj>
              </mc:Choice>
              <mc:Fallback>
                <p:oleObj name="Equation" r:id="rId11" imgW="14605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740025"/>
                        <a:ext cx="39084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>
            <a:extLst>
              <a:ext uri="{FF2B5EF4-FFF2-40B4-BE49-F238E27FC236}">
                <a16:creationId xmlns:a16="http://schemas.microsoft.com/office/drawing/2014/main" id="{B224FCF2-206D-4F6A-89E5-03DA7DCE0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" y="4684713"/>
          <a:ext cx="261937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13" imgW="1333500" imgH="419100" progId="Equation.DSMT4">
                  <p:embed/>
                </p:oleObj>
              </mc:Choice>
              <mc:Fallback>
                <p:oleObj name="Equation" r:id="rId13" imgW="13335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684713"/>
                        <a:ext cx="261937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3" name="Object 9">
            <a:extLst>
              <a:ext uri="{FF2B5EF4-FFF2-40B4-BE49-F238E27FC236}">
                <a16:creationId xmlns:a16="http://schemas.microsoft.com/office/drawing/2014/main" id="{031C2B87-7358-488C-A111-81B175F6C0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2747963"/>
          <a:ext cx="16557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公式" r:id="rId15" imgW="850531" imgH="393529" progId="Equation.3">
                  <p:embed/>
                </p:oleObj>
              </mc:Choice>
              <mc:Fallback>
                <p:oleObj name="公式" r:id="rId15" imgW="850531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747963"/>
                        <a:ext cx="165576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4" name="Object 10">
            <a:extLst>
              <a:ext uri="{FF2B5EF4-FFF2-40B4-BE49-F238E27FC236}">
                <a16:creationId xmlns:a16="http://schemas.microsoft.com/office/drawing/2014/main" id="{E598E8DF-43E6-45C9-B4D2-C9BE89C0E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668713"/>
          <a:ext cx="24733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公式" r:id="rId17" imgW="1256755" imgH="393529" progId="Equation.3">
                  <p:embed/>
                </p:oleObj>
              </mc:Choice>
              <mc:Fallback>
                <p:oleObj name="公式" r:id="rId17" imgW="1256755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668713"/>
                        <a:ext cx="24733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5" name="Object 11">
            <a:extLst>
              <a:ext uri="{FF2B5EF4-FFF2-40B4-BE49-F238E27FC236}">
                <a16:creationId xmlns:a16="http://schemas.microsoft.com/office/drawing/2014/main" id="{7AB4E338-4940-48CB-95DA-7BC71D86D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668713"/>
          <a:ext cx="162401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公式" r:id="rId19" imgW="825500" imgH="393700" progId="Equation.3">
                  <p:embed/>
                </p:oleObj>
              </mc:Choice>
              <mc:Fallback>
                <p:oleObj name="公式" r:id="rId19" imgW="8255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668713"/>
                        <a:ext cx="162401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7" name="Object 13">
            <a:extLst>
              <a:ext uri="{FF2B5EF4-FFF2-40B4-BE49-F238E27FC236}">
                <a16:creationId xmlns:a16="http://schemas.microsoft.com/office/drawing/2014/main" id="{51A22077-5FA3-4D8B-A219-3B35D1FFE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724400"/>
          <a:ext cx="18716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公式" r:id="rId21" imgW="952087" imgH="418918" progId="Equation.3">
                  <p:embed/>
                </p:oleObj>
              </mc:Choice>
              <mc:Fallback>
                <p:oleObj name="公式" r:id="rId21" imgW="952087" imgH="41891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724400"/>
                        <a:ext cx="187166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8" name="Object 14">
            <a:extLst>
              <a:ext uri="{FF2B5EF4-FFF2-40B4-BE49-F238E27FC236}">
                <a16:creationId xmlns:a16="http://schemas.microsoft.com/office/drawing/2014/main" id="{962CC7F4-6DB3-4D8C-8FB1-744F9A69E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84713"/>
          <a:ext cx="23209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23" imgW="1180588" imgH="418918" progId="Equation.DSMT4">
                  <p:embed/>
                </p:oleObj>
              </mc:Choice>
              <mc:Fallback>
                <p:oleObj name="Equation" r:id="rId23" imgW="1180588" imgH="41891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84713"/>
                        <a:ext cx="23209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6" name="Object 4">
            <a:extLst>
              <a:ext uri="{FF2B5EF4-FFF2-40B4-BE49-F238E27FC236}">
                <a16:creationId xmlns:a16="http://schemas.microsoft.com/office/drawing/2014/main" id="{8C282FAF-1BCF-4264-8DAD-58B2D9B26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2420938"/>
          <a:ext cx="88201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公式" r:id="rId3" imgW="3365500" imgH="444500" progId="Equation.3">
                  <p:embed/>
                </p:oleObj>
              </mc:Choice>
              <mc:Fallback>
                <p:oleObj name="公式" r:id="rId3" imgW="3365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420938"/>
                        <a:ext cx="882015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7" name="Text Box 5">
            <a:extLst>
              <a:ext uri="{FF2B5EF4-FFF2-40B4-BE49-F238E27FC236}">
                <a16:creationId xmlns:a16="http://schemas.microsoft.com/office/drawing/2014/main" id="{BA478020-D90C-4D95-95AA-0E87CE948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644900"/>
            <a:ext cx="446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zh-CN" altLang="en-US">
                <a:latin typeface="Times New Roman" panose="02020603050405020304" pitchFamily="18" charset="0"/>
              </a:rPr>
              <a:t>元干涉因子不变</a:t>
            </a:r>
          </a:p>
        </p:txBody>
      </p:sp>
      <p:graphicFrame>
        <p:nvGraphicFramePr>
          <p:cNvPr id="212998" name="Object 6">
            <a:extLst>
              <a:ext uri="{FF2B5EF4-FFF2-40B4-BE49-F238E27FC236}">
                <a16:creationId xmlns:a16="http://schemas.microsoft.com/office/drawing/2014/main" id="{95282921-F94F-4E4E-BFBF-FA50668C2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364038"/>
          <a:ext cx="36576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公式" r:id="rId5" imgW="1397000" imgH="419100" progId="Equation.3">
                  <p:embed/>
                </p:oleObj>
              </mc:Choice>
              <mc:Fallback>
                <p:oleObj name="公式" r:id="rId5" imgW="13970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4038"/>
                        <a:ext cx="36576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999" name="Text Box 7">
            <a:extLst>
              <a:ext uri="{FF2B5EF4-FFF2-40B4-BE49-F238E27FC236}">
                <a16:creationId xmlns:a16="http://schemas.microsoft.com/office/drawing/2014/main" id="{73319768-8048-4290-A6AD-A3C292B59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73238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宋体" panose="02010600030101010101" pitchFamily="2" charset="-122"/>
              </a:rPr>
              <a:t>正弦光栅的单元衍射因子为</a:t>
            </a:r>
            <a:r>
              <a:rPr kumimoji="1" lang="zh-CN" altLang="en-US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1446" name="Object 8">
            <a:extLst>
              <a:ext uri="{FF2B5EF4-FFF2-40B4-BE49-F238E27FC236}">
                <a16:creationId xmlns:a16="http://schemas.microsoft.com/office/drawing/2014/main" id="{786AFE16-C97C-48E4-B491-81D643474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49275"/>
          <a:ext cx="26146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7" imgW="1270000" imgH="419100" progId="Equation.DSMT4">
                  <p:embed/>
                </p:oleObj>
              </mc:Choice>
              <mc:Fallback>
                <p:oleObj name="Equation" r:id="rId7" imgW="12700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49275"/>
                        <a:ext cx="26146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>
            <a:extLst>
              <a:ext uri="{FF2B5EF4-FFF2-40B4-BE49-F238E27FC236}">
                <a16:creationId xmlns:a16="http://schemas.microsoft.com/office/drawing/2014/main" id="{EC1CAAC3-8F6E-4417-B81E-3FADE66C65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7563" y="619125"/>
          <a:ext cx="19605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公式" r:id="rId9" imgW="952087" imgH="418918" progId="Equation.3">
                  <p:embed/>
                </p:oleObj>
              </mc:Choice>
              <mc:Fallback>
                <p:oleObj name="公式" r:id="rId9" imgW="952087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563" y="619125"/>
                        <a:ext cx="196056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/>
      <p:bldP spid="2129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2931D31-C124-4DD8-B489-D648AC7B1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6.1.1 </a:t>
            </a:r>
            <a:r>
              <a:rPr lang="zh-CN" altLang="en-US"/>
              <a:t>黑白型光栅的衍射强度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47608B8-2E72-4C08-9D9A-FCDBC83D6B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88275" cy="2332038"/>
          </a:xfrm>
        </p:spPr>
        <p:txBody>
          <a:bodyPr/>
          <a:lstStyle/>
          <a:p>
            <a:pPr eaLnBrk="1" hangingPunct="1"/>
            <a:r>
              <a:rPr lang="zh-CN" altLang="en-US" sz="2800"/>
              <a:t>是多缝夫琅禾费衍射</a:t>
            </a:r>
          </a:p>
          <a:p>
            <a:pPr eaLnBrk="1" hangingPunct="1"/>
            <a:r>
              <a:rPr lang="zh-CN" altLang="en-US" sz="2800"/>
              <a:t>满足近轴条件</a:t>
            </a:r>
          </a:p>
          <a:p>
            <a:pPr eaLnBrk="1" hangingPunct="1"/>
            <a:r>
              <a:rPr lang="zh-CN" altLang="en-US" sz="2800"/>
              <a:t>每一狭缝的衍射是相同的，即具有相似的单元衍射因子，相邻衍射单元的复振幅光程差相等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5536048A-04E2-4BF7-8B79-E10B6F9A36F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87413" y="3584575"/>
          <a:ext cx="29765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3" imgW="1497950" imgH="393529" progId="Equation.DSMT4">
                  <p:embed/>
                </p:oleObj>
              </mc:Choice>
              <mc:Fallback>
                <p:oleObj name="Equation" r:id="rId3" imgW="149795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3584575"/>
                        <a:ext cx="2976562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>
            <a:extLst>
              <a:ext uri="{FF2B5EF4-FFF2-40B4-BE49-F238E27FC236}">
                <a16:creationId xmlns:a16="http://schemas.microsoft.com/office/drawing/2014/main" id="{6953DB3D-0111-4098-B91B-7C65C47CD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292600"/>
          <a:ext cx="17478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5" imgW="787058" imgH="393529" progId="Equation.DSMT4">
                  <p:embed/>
                </p:oleObj>
              </mc:Choice>
              <mc:Fallback>
                <p:oleObj name="Equation" r:id="rId5" imgW="787058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17478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>
            <a:extLst>
              <a:ext uri="{FF2B5EF4-FFF2-40B4-BE49-F238E27FC236}">
                <a16:creationId xmlns:a16="http://schemas.microsoft.com/office/drawing/2014/main" id="{73B2C821-2CD7-4692-9986-AA30A75F3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5013325"/>
          <a:ext cx="3079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7" imgW="1384300" imgH="444500" progId="Equation.DSMT4">
                  <p:embed/>
                </p:oleObj>
              </mc:Choice>
              <mc:Fallback>
                <p:oleObj name="Equation" r:id="rId7" imgW="13843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013325"/>
                        <a:ext cx="30797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10">
            <a:extLst>
              <a:ext uri="{FF2B5EF4-FFF2-40B4-BE49-F238E27FC236}">
                <a16:creationId xmlns:a16="http://schemas.microsoft.com/office/drawing/2014/main" id="{E9C840D7-3AF2-46D6-B22A-7DC392A54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3573463"/>
            <a:ext cx="0" cy="3095625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6" name="Rectangle 11">
            <a:extLst>
              <a:ext uri="{FF2B5EF4-FFF2-40B4-BE49-F238E27FC236}">
                <a16:creationId xmlns:a16="http://schemas.microsoft.com/office/drawing/2014/main" id="{511B5C51-6DE5-4BF0-9F0C-AC9881EB6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3860800"/>
            <a:ext cx="142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7" name="Rectangle 15">
            <a:extLst>
              <a:ext uri="{FF2B5EF4-FFF2-40B4-BE49-F238E27FC236}">
                <a16:creationId xmlns:a16="http://schemas.microsoft.com/office/drawing/2014/main" id="{9620DE71-D112-4A18-B2BD-BC73B3B0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4508500"/>
            <a:ext cx="142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8" name="Rectangle 17">
            <a:extLst>
              <a:ext uri="{FF2B5EF4-FFF2-40B4-BE49-F238E27FC236}">
                <a16:creationId xmlns:a16="http://schemas.microsoft.com/office/drawing/2014/main" id="{7F125791-9390-463F-B182-E5BC2E63F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156200"/>
            <a:ext cx="142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79" name="Rectangle 19">
            <a:extLst>
              <a:ext uri="{FF2B5EF4-FFF2-40B4-BE49-F238E27FC236}">
                <a16:creationId xmlns:a16="http://schemas.microsoft.com/office/drawing/2014/main" id="{4ABDE365-1FAE-49E6-A9E9-479F0E85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157788"/>
            <a:ext cx="142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80" name="Rectangle 21">
            <a:extLst>
              <a:ext uri="{FF2B5EF4-FFF2-40B4-BE49-F238E27FC236}">
                <a16:creationId xmlns:a16="http://schemas.microsoft.com/office/drawing/2014/main" id="{B689E301-BE98-4233-B959-68CCBF3E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805488"/>
            <a:ext cx="142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81" name="Line 22">
            <a:extLst>
              <a:ext uri="{FF2B5EF4-FFF2-40B4-BE49-F238E27FC236}">
                <a16:creationId xmlns:a16="http://schemas.microsoft.com/office/drawing/2014/main" id="{139ADDE9-1955-4BDE-95FA-B2D0A2D04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2188" y="3571875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2" name="Line 23">
            <a:extLst>
              <a:ext uri="{FF2B5EF4-FFF2-40B4-BE49-F238E27FC236}">
                <a16:creationId xmlns:a16="http://schemas.microsoft.com/office/drawing/2014/main" id="{C80F38C0-5774-4416-BDAE-57212422E2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2188" y="4219575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3" name="Line 24">
            <a:extLst>
              <a:ext uri="{FF2B5EF4-FFF2-40B4-BE49-F238E27FC236}">
                <a16:creationId xmlns:a16="http://schemas.microsoft.com/office/drawing/2014/main" id="{B2DDC174-7158-4E34-A73D-06A4FF2BDC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2188" y="4868863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4" name="Line 25">
            <a:extLst>
              <a:ext uri="{FF2B5EF4-FFF2-40B4-BE49-F238E27FC236}">
                <a16:creationId xmlns:a16="http://schemas.microsoft.com/office/drawing/2014/main" id="{E5C6EA15-3B49-431B-B299-2A665411A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2188" y="5516563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5" name="Line 26">
            <a:extLst>
              <a:ext uri="{FF2B5EF4-FFF2-40B4-BE49-F238E27FC236}">
                <a16:creationId xmlns:a16="http://schemas.microsoft.com/office/drawing/2014/main" id="{F84A3D35-57D5-4407-A2CB-8F469CAAF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40767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6" name="Line 27">
            <a:extLst>
              <a:ext uri="{FF2B5EF4-FFF2-40B4-BE49-F238E27FC236}">
                <a16:creationId xmlns:a16="http://schemas.microsoft.com/office/drawing/2014/main" id="{B3A0681D-ED0A-42E5-BF9E-772A578B3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47244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7" name="Line 28">
            <a:extLst>
              <a:ext uri="{FF2B5EF4-FFF2-40B4-BE49-F238E27FC236}">
                <a16:creationId xmlns:a16="http://schemas.microsoft.com/office/drawing/2014/main" id="{13E38BD8-0A51-4E9C-9695-3C2F7BBF4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88" y="5373688"/>
            <a:ext cx="2159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188" name="Object 29">
            <a:extLst>
              <a:ext uri="{FF2B5EF4-FFF2-40B4-BE49-F238E27FC236}">
                <a16:creationId xmlns:a16="http://schemas.microsoft.com/office/drawing/2014/main" id="{950BEFA6-86A3-49CA-88F8-9C4973839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2050" y="4581525"/>
          <a:ext cx="5889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9" imgW="253890" imgH="241195" progId="Equation.DSMT4">
                  <p:embed/>
                </p:oleObj>
              </mc:Choice>
              <mc:Fallback>
                <p:oleObj name="Equation" r:id="rId9" imgW="253890" imgH="241195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4581525"/>
                        <a:ext cx="5889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30">
            <a:extLst>
              <a:ext uri="{FF2B5EF4-FFF2-40B4-BE49-F238E27FC236}">
                <a16:creationId xmlns:a16="http://schemas.microsoft.com/office/drawing/2014/main" id="{00A97469-F967-40DD-BD76-F1CC3A3A2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77125" y="3860800"/>
          <a:ext cx="7667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11" imgW="330057" imgH="241195" progId="Equation.DSMT4">
                  <p:embed/>
                </p:oleObj>
              </mc:Choice>
              <mc:Fallback>
                <p:oleObj name="Equation" r:id="rId11" imgW="330057" imgH="241195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3860800"/>
                        <a:ext cx="7667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31">
            <a:extLst>
              <a:ext uri="{FF2B5EF4-FFF2-40B4-BE49-F238E27FC236}">
                <a16:creationId xmlns:a16="http://schemas.microsoft.com/office/drawing/2014/main" id="{E7030FCB-5D5F-4D3F-A987-591EE2105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9988" y="5292725"/>
          <a:ext cx="7969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13" imgW="342751" imgH="241195" progId="Equation.DSMT4">
                  <p:embed/>
                </p:oleObj>
              </mc:Choice>
              <mc:Fallback>
                <p:oleObj name="Equation" r:id="rId13" imgW="342751" imgH="24119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988" y="5292725"/>
                        <a:ext cx="7969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Line 33">
            <a:extLst>
              <a:ext uri="{FF2B5EF4-FFF2-40B4-BE49-F238E27FC236}">
                <a16:creationId xmlns:a16="http://schemas.microsoft.com/office/drawing/2014/main" id="{C32AE901-9E87-49E6-A7A5-28A762148D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9700" y="40767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2" name="Line 34">
            <a:extLst>
              <a:ext uri="{FF2B5EF4-FFF2-40B4-BE49-F238E27FC236}">
                <a16:creationId xmlns:a16="http://schemas.microsoft.com/office/drawing/2014/main" id="{568B1E3B-05CD-4B70-84AA-9E082C9D5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9700" y="4724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3" name="Line 35">
            <a:extLst>
              <a:ext uri="{FF2B5EF4-FFF2-40B4-BE49-F238E27FC236}">
                <a16:creationId xmlns:a16="http://schemas.microsoft.com/office/drawing/2014/main" id="{067A45E7-954B-462E-815B-E14908218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40767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194" name="Object 36">
            <a:extLst>
              <a:ext uri="{FF2B5EF4-FFF2-40B4-BE49-F238E27FC236}">
                <a16:creationId xmlns:a16="http://schemas.microsoft.com/office/drawing/2014/main" id="{1B870C33-85F5-47BA-9B58-5BF9A85FA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149725"/>
          <a:ext cx="4079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15" imgW="139579" imgH="177646" progId="Equation.DSMT4">
                  <p:embed/>
                </p:oleObj>
              </mc:Choice>
              <mc:Fallback>
                <p:oleObj name="Equation" r:id="rId15" imgW="139579" imgH="177646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149725"/>
                        <a:ext cx="4079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Line 37">
            <a:extLst>
              <a:ext uri="{FF2B5EF4-FFF2-40B4-BE49-F238E27FC236}">
                <a16:creationId xmlns:a16="http://schemas.microsoft.com/office/drawing/2014/main" id="{F57AD15E-E63F-4C80-9ABC-B17998645C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51577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6" name="Line 38">
            <a:extLst>
              <a:ext uri="{FF2B5EF4-FFF2-40B4-BE49-F238E27FC236}">
                <a16:creationId xmlns:a16="http://schemas.microsoft.com/office/drawing/2014/main" id="{DE9176FE-99EE-403E-B687-FC73679215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1500" y="5589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7" name="Line 39">
            <a:extLst>
              <a:ext uri="{FF2B5EF4-FFF2-40B4-BE49-F238E27FC236}">
                <a16:creationId xmlns:a16="http://schemas.microsoft.com/office/drawing/2014/main" id="{63ECD479-66A1-4AC4-BD59-D64A567E7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51577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198" name="Object 40">
            <a:extLst>
              <a:ext uri="{FF2B5EF4-FFF2-40B4-BE49-F238E27FC236}">
                <a16:creationId xmlns:a16="http://schemas.microsoft.com/office/drawing/2014/main" id="{1D2488F6-384C-4CEE-8222-BE46097CC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5181600"/>
          <a:ext cx="3714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17" imgW="126835" imgH="139518" progId="Equation.DSMT4">
                  <p:embed/>
                </p:oleObj>
              </mc:Choice>
              <mc:Fallback>
                <p:oleObj name="Equation" r:id="rId17" imgW="126835" imgH="139518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181600"/>
                        <a:ext cx="3714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Line 41">
            <a:extLst>
              <a:ext uri="{FF2B5EF4-FFF2-40B4-BE49-F238E27FC236}">
                <a16:creationId xmlns:a16="http://schemas.microsoft.com/office/drawing/2014/main" id="{CC203C74-37B4-45C3-A56F-C2C81931C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537368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200" name="Object 42">
            <a:extLst>
              <a:ext uri="{FF2B5EF4-FFF2-40B4-BE49-F238E27FC236}">
                <a16:creationId xmlns:a16="http://schemas.microsoft.com/office/drawing/2014/main" id="{D834A41D-FFB0-4EFC-AC22-0E83B5595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5084763"/>
          <a:ext cx="2286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19" imgW="126725" imgH="177415" progId="Equation.DSMT4">
                  <p:embed/>
                </p:oleObj>
              </mc:Choice>
              <mc:Fallback>
                <p:oleObj name="Equation" r:id="rId19" imgW="126725" imgH="177415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084763"/>
                        <a:ext cx="2286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>
            <a:extLst>
              <a:ext uri="{FF2B5EF4-FFF2-40B4-BE49-F238E27FC236}">
                <a16:creationId xmlns:a16="http://schemas.microsoft.com/office/drawing/2014/main" id="{3EFC4DE2-B9E6-425E-8223-7164E232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01638"/>
            <a:ext cx="316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最后的复振幅为</a:t>
            </a:r>
          </a:p>
        </p:txBody>
      </p:sp>
      <p:graphicFrame>
        <p:nvGraphicFramePr>
          <p:cNvPr id="174086" name="Object 6">
            <a:extLst>
              <a:ext uri="{FF2B5EF4-FFF2-40B4-BE49-F238E27FC236}">
                <a16:creationId xmlns:a16="http://schemas.microsoft.com/office/drawing/2014/main" id="{17D0FA01-41FA-41B9-8872-67E31EF21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" y="1268413"/>
          <a:ext cx="89138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公式" r:id="rId3" imgW="4279900" imgH="457200" progId="Equation.3">
                  <p:embed/>
                </p:oleObj>
              </mc:Choice>
              <mc:Fallback>
                <p:oleObj name="公式" r:id="rId3" imgW="4279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1268413"/>
                        <a:ext cx="89138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7">
            <a:extLst>
              <a:ext uri="{FF2B5EF4-FFF2-40B4-BE49-F238E27FC236}">
                <a16:creationId xmlns:a16="http://schemas.microsoft.com/office/drawing/2014/main" id="{FABD4181-17D9-493A-8F2B-D57B0A70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205038"/>
            <a:ext cx="2879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衍射光强分布</a:t>
            </a:r>
          </a:p>
        </p:txBody>
      </p:sp>
      <p:graphicFrame>
        <p:nvGraphicFramePr>
          <p:cNvPr id="174088" name="Object 8">
            <a:extLst>
              <a:ext uri="{FF2B5EF4-FFF2-40B4-BE49-F238E27FC236}">
                <a16:creationId xmlns:a16="http://schemas.microsoft.com/office/drawing/2014/main" id="{01BC8C22-8FF4-4402-A53C-1C8288EE9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868613"/>
          <a:ext cx="87852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公式" r:id="rId5" imgW="3530600" imgH="495300" progId="Equation.3">
                  <p:embed/>
                </p:oleObj>
              </mc:Choice>
              <mc:Fallback>
                <p:oleObj name="公式" r:id="rId5" imgW="35306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868613"/>
                        <a:ext cx="8785225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9" name="Picture 9" descr="正弦1">
            <a:extLst>
              <a:ext uri="{FF2B5EF4-FFF2-40B4-BE49-F238E27FC236}">
                <a16:creationId xmlns:a16="http://schemas.microsoft.com/office/drawing/2014/main" id="{6C2AF14A-1D65-4CD8-B912-A7DA46F8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88913"/>
            <a:ext cx="7134225" cy="619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50" name="Picture 10" descr="正弦2">
            <a:extLst>
              <a:ext uri="{FF2B5EF4-FFF2-40B4-BE49-F238E27FC236}">
                <a16:creationId xmlns:a16="http://schemas.microsoft.com/office/drawing/2014/main" id="{8A19241C-5894-4CEF-A0F5-A95C2EF5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333375"/>
            <a:ext cx="785495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51" name="Picture 11" descr="正弦3">
            <a:extLst>
              <a:ext uri="{FF2B5EF4-FFF2-40B4-BE49-F238E27FC236}">
                <a16:creationId xmlns:a16="http://schemas.microsoft.com/office/drawing/2014/main" id="{EAD8543A-B24D-4BEC-B0FC-F91B0A87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33375"/>
            <a:ext cx="820261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53" name="Picture 13" descr="正弦4">
            <a:extLst>
              <a:ext uri="{FF2B5EF4-FFF2-40B4-BE49-F238E27FC236}">
                <a16:creationId xmlns:a16="http://schemas.microsoft.com/office/drawing/2014/main" id="{BD676E98-EA5C-4ADB-8683-50B0C7BC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1950"/>
            <a:ext cx="712946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55" name="Picture 15" descr="正弦5">
            <a:extLst>
              <a:ext uri="{FF2B5EF4-FFF2-40B4-BE49-F238E27FC236}">
                <a16:creationId xmlns:a16="http://schemas.microsoft.com/office/drawing/2014/main" id="{563804B4-255D-4DAD-BAC6-C63D510D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0363"/>
            <a:ext cx="7885112" cy="602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56" name="Picture 16" descr="正弦6">
            <a:extLst>
              <a:ext uri="{FF2B5EF4-FFF2-40B4-BE49-F238E27FC236}">
                <a16:creationId xmlns:a16="http://schemas.microsoft.com/office/drawing/2014/main" id="{15D7027E-B666-4209-8D2C-FE871ABBB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47663"/>
            <a:ext cx="7129462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5" descr="正弦光栅">
            <a:extLst>
              <a:ext uri="{FF2B5EF4-FFF2-40B4-BE49-F238E27FC236}">
                <a16:creationId xmlns:a16="http://schemas.microsoft.com/office/drawing/2014/main" id="{A3A7E4AE-6521-4BFA-B3F4-F68B3E80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04813"/>
            <a:ext cx="8675687" cy="613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8701B43-4B4A-4F9A-AF6C-891DEEC0B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正弦光栅</a:t>
            </a:r>
            <a:r>
              <a:rPr lang="zh-CN" altLang="en-US"/>
              <a:t> 的特点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6170AB28-20C7-4869-8951-DFF91C300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相当于具有三个单元衍射因子，缝宽为</a:t>
            </a:r>
            <a:r>
              <a:rPr lang="en-US" altLang="zh-CN"/>
              <a:t>d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狭缝中心分别在</a:t>
            </a:r>
            <a:r>
              <a:rPr lang="en-US" altLang="zh-CN"/>
              <a:t>0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π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/>
              <a:t>-</a:t>
            </a:r>
            <a:r>
              <a:rPr lang="en-US" altLang="zh-CN">
                <a:latin typeface="宋体" panose="02010600030101010101" pitchFamily="2" charset="-122"/>
              </a:rPr>
              <a:t>π</a:t>
            </a:r>
            <a:r>
              <a:rPr lang="zh-CN" altLang="en-US">
                <a:latin typeface="宋体" panose="02010600030101010101" pitchFamily="2" charset="-122"/>
              </a:rPr>
              <a:t>处。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正是单元衍射因子的</a:t>
            </a:r>
            <a:r>
              <a:rPr lang="en-US" altLang="zh-CN"/>
              <a:t>0</a:t>
            </a:r>
            <a:r>
              <a:rPr lang="zh-CN" altLang="en-US">
                <a:latin typeface="宋体" panose="02010600030101010101" pitchFamily="2" charset="-122"/>
              </a:rPr>
              <a:t>级和</a:t>
            </a:r>
            <a:r>
              <a:rPr lang="en-US" altLang="zh-CN">
                <a:latin typeface="宋体" panose="02010600030101010101" pitchFamily="2" charset="-122"/>
              </a:rPr>
              <a:t>±</a:t>
            </a:r>
            <a:r>
              <a:rPr lang="en-US" altLang="zh-CN"/>
              <a:t>1</a:t>
            </a:r>
            <a:r>
              <a:rPr lang="zh-CN" altLang="en-US">
                <a:latin typeface="宋体" panose="02010600030101010101" pitchFamily="2" charset="-122"/>
              </a:rPr>
              <a:t>级的位置。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其余的级次全部抵消。所以只有这三级衍射。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9451A4C-036E-44F5-B886-65F002375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6.6   X-RAY</a:t>
            </a:r>
            <a:r>
              <a:rPr lang="zh-CN" altLang="en-US"/>
              <a:t>在晶体中的衍射 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5C75E0D-55BA-401E-B6DA-4B18684EE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晶体具有周期性的空间结构，这种结构可以作为衍射光栅。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是一种三维的光栅。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但是晶体的结构周期，即晶格常数，通常比可见光的波长小得多。可见光不能在晶体中出现衍射。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只有波长小得多的</a:t>
            </a:r>
            <a:r>
              <a:rPr lang="en-US" altLang="zh-CN"/>
              <a:t>X</a:t>
            </a:r>
            <a:r>
              <a:rPr lang="zh-CN" altLang="en-US"/>
              <a:t>射线的波长与晶格常数匹配。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>
            <a:extLst>
              <a:ext uri="{FF2B5EF4-FFF2-40B4-BE49-F238E27FC236}">
                <a16:creationId xmlns:a16="http://schemas.microsoft.com/office/drawing/2014/main" id="{F87C6014-5F8D-4B6C-8EEC-8403244C4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565400"/>
            <a:ext cx="8540750" cy="1295400"/>
          </a:xfrm>
        </p:spPr>
        <p:txBody>
          <a:bodyPr/>
          <a:lstStyle/>
          <a:p>
            <a:pPr eaLnBrk="1" hangingPunct="1"/>
            <a:r>
              <a:rPr lang="zh-CN" altLang="en-US"/>
              <a:t>晶体具有规则的空间结构</a:t>
            </a:r>
          </a:p>
          <a:p>
            <a:pPr eaLnBrk="1" hangingPunct="1"/>
            <a:r>
              <a:rPr lang="zh-CN" altLang="en-US"/>
              <a:t>这种空间结构可以用空间周期性表示</a:t>
            </a:r>
          </a:p>
        </p:txBody>
      </p:sp>
      <p:sp>
        <p:nvSpPr>
          <p:cNvPr id="67587" name="Line 4">
            <a:extLst>
              <a:ext uri="{FF2B5EF4-FFF2-40B4-BE49-F238E27FC236}">
                <a16:creationId xmlns:a16="http://schemas.microsoft.com/office/drawing/2014/main" id="{A0A396BC-7032-48C8-BC38-5418B31CF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4510088"/>
            <a:ext cx="2808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88" name="Line 5">
            <a:extLst>
              <a:ext uri="{FF2B5EF4-FFF2-40B4-BE49-F238E27FC236}">
                <a16:creationId xmlns:a16="http://schemas.microsoft.com/office/drawing/2014/main" id="{17339244-D851-4035-B400-3DE79E468E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0700" y="4078288"/>
            <a:ext cx="1223963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89" name="Line 6">
            <a:extLst>
              <a:ext uri="{FF2B5EF4-FFF2-40B4-BE49-F238E27FC236}">
                <a16:creationId xmlns:a16="http://schemas.microsoft.com/office/drawing/2014/main" id="{E1D67B02-7E86-4DD7-9820-79286813A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078288"/>
            <a:ext cx="2808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0" name="Line 7">
            <a:extLst>
              <a:ext uri="{FF2B5EF4-FFF2-40B4-BE49-F238E27FC236}">
                <a16:creationId xmlns:a16="http://schemas.microsoft.com/office/drawing/2014/main" id="{3F2C6168-4AA4-4DA6-984A-186556D36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8988" y="4078288"/>
            <a:ext cx="1223962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1" name="Line 8">
            <a:extLst>
              <a:ext uri="{FF2B5EF4-FFF2-40B4-BE49-F238E27FC236}">
                <a16:creationId xmlns:a16="http://schemas.microsoft.com/office/drawing/2014/main" id="{B61FDBF0-4075-44C2-99B9-C6EFEC9CFE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3000" y="4510088"/>
            <a:ext cx="6477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2" name="Line 9">
            <a:extLst>
              <a:ext uri="{FF2B5EF4-FFF2-40B4-BE49-F238E27FC236}">
                <a16:creationId xmlns:a16="http://schemas.microsoft.com/office/drawing/2014/main" id="{1DC06DF0-3E12-46F1-B1C2-BEE778EFA1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6963" y="4078288"/>
            <a:ext cx="647700" cy="1295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3" name="Line 10">
            <a:extLst>
              <a:ext uri="{FF2B5EF4-FFF2-40B4-BE49-F238E27FC236}">
                <a16:creationId xmlns:a16="http://schemas.microsoft.com/office/drawing/2014/main" id="{BAE96FDF-4F0A-4A37-81B4-9273957B83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1288" y="4510088"/>
            <a:ext cx="6477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4" name="Line 11">
            <a:extLst>
              <a:ext uri="{FF2B5EF4-FFF2-40B4-BE49-F238E27FC236}">
                <a16:creationId xmlns:a16="http://schemas.microsoft.com/office/drawing/2014/main" id="{19288416-BA17-418A-9FCC-9009E7B2A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5250" y="4078288"/>
            <a:ext cx="6477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5" name="Line 12">
            <a:extLst>
              <a:ext uri="{FF2B5EF4-FFF2-40B4-BE49-F238E27FC236}">
                <a16:creationId xmlns:a16="http://schemas.microsoft.com/office/drawing/2014/main" id="{6C485559-0360-4969-BC94-34108FFEB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5805488"/>
            <a:ext cx="2808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6" name="Line 13">
            <a:extLst>
              <a:ext uri="{FF2B5EF4-FFF2-40B4-BE49-F238E27FC236}">
                <a16:creationId xmlns:a16="http://schemas.microsoft.com/office/drawing/2014/main" id="{36912DB2-9040-46AA-B37B-305ABBC63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5373688"/>
            <a:ext cx="1223963" cy="43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7" name="Line 14">
            <a:extLst>
              <a:ext uri="{FF2B5EF4-FFF2-40B4-BE49-F238E27FC236}">
                <a16:creationId xmlns:a16="http://schemas.microsoft.com/office/drawing/2014/main" id="{AB6DC194-DE4E-424C-A2B0-24C91B399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963" y="5373688"/>
            <a:ext cx="28082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598" name="Line 15">
            <a:extLst>
              <a:ext uri="{FF2B5EF4-FFF2-40B4-BE49-F238E27FC236}">
                <a16:creationId xmlns:a16="http://schemas.microsoft.com/office/drawing/2014/main" id="{A3C20A26-53D0-46EE-BC99-795F943997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1288" y="5373688"/>
            <a:ext cx="1223962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Rectangle 3">
            <a:extLst>
              <a:ext uri="{FF2B5EF4-FFF2-40B4-BE49-F238E27FC236}">
                <a16:creationId xmlns:a16="http://schemas.microsoft.com/office/drawing/2014/main" id="{EEFF0BF3-A779-41D6-849D-7B2826A93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1196975"/>
            <a:ext cx="8540750" cy="2376488"/>
          </a:xfrm>
        </p:spPr>
        <p:txBody>
          <a:bodyPr/>
          <a:lstStyle/>
          <a:p>
            <a:pPr eaLnBrk="1" hangingPunct="1"/>
            <a:r>
              <a:rPr kumimoji="1" lang="zh-CN" altLang="en-US"/>
              <a:t>晶体的每一个结构单元，即基元，即原子、分子、或离子基团，可以用一个点表示。</a:t>
            </a:r>
          </a:p>
          <a:p>
            <a:pPr eaLnBrk="1" hangingPunct="1"/>
            <a:r>
              <a:rPr kumimoji="1" lang="zh-CN" altLang="en-US"/>
              <a:t>周期性的结构可以用晶格表示</a:t>
            </a:r>
          </a:p>
          <a:p>
            <a:pPr eaLnBrk="1" hangingPunct="1"/>
            <a:r>
              <a:rPr kumimoji="1" lang="zh-CN" altLang="en-US"/>
              <a:t>晶格的格点构成晶格点阵</a:t>
            </a:r>
          </a:p>
        </p:txBody>
      </p:sp>
      <p:sp>
        <p:nvSpPr>
          <p:cNvPr id="68611" name="Oval 23">
            <a:extLst>
              <a:ext uri="{FF2B5EF4-FFF2-40B4-BE49-F238E27FC236}">
                <a16:creationId xmlns:a16="http://schemas.microsoft.com/office/drawing/2014/main" id="{4A488603-D4C4-464B-AF2D-76B0840B3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6529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2" name="Line 24">
            <a:extLst>
              <a:ext uri="{FF2B5EF4-FFF2-40B4-BE49-F238E27FC236}">
                <a16:creationId xmlns:a16="http://schemas.microsoft.com/office/drawing/2014/main" id="{CA0236C1-473E-43D9-94D7-C44F23269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4725988"/>
            <a:ext cx="324167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13" name="Oval 25">
            <a:extLst>
              <a:ext uri="{FF2B5EF4-FFF2-40B4-BE49-F238E27FC236}">
                <a16:creationId xmlns:a16="http://schemas.microsoft.com/office/drawing/2014/main" id="{73593C05-63FE-4C75-B3B4-27F6D647F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6529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4" name="Oval 26">
            <a:extLst>
              <a:ext uri="{FF2B5EF4-FFF2-40B4-BE49-F238E27FC236}">
                <a16:creationId xmlns:a16="http://schemas.microsoft.com/office/drawing/2014/main" id="{53A37209-18FC-43E9-9AA6-7AF0B984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46529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5" name="Oval 27">
            <a:extLst>
              <a:ext uri="{FF2B5EF4-FFF2-40B4-BE49-F238E27FC236}">
                <a16:creationId xmlns:a16="http://schemas.microsoft.com/office/drawing/2014/main" id="{D9C9EF0C-6B83-4E6E-ABDD-78E74F37D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6529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6" name="Oval 28">
            <a:extLst>
              <a:ext uri="{FF2B5EF4-FFF2-40B4-BE49-F238E27FC236}">
                <a16:creationId xmlns:a16="http://schemas.microsoft.com/office/drawing/2014/main" id="{4D1C13AE-1F49-4076-814D-C49389B4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6529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7" name="Oval 29">
            <a:extLst>
              <a:ext uri="{FF2B5EF4-FFF2-40B4-BE49-F238E27FC236}">
                <a16:creationId xmlns:a16="http://schemas.microsoft.com/office/drawing/2014/main" id="{7FDAF641-9F73-4590-BDBD-5A6E4079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6529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8" name="Oval 30">
            <a:extLst>
              <a:ext uri="{FF2B5EF4-FFF2-40B4-BE49-F238E27FC236}">
                <a16:creationId xmlns:a16="http://schemas.microsoft.com/office/drawing/2014/main" id="{5E0B8F50-F3D1-497F-8673-F2ED4108D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19" name="Oval 31">
            <a:extLst>
              <a:ext uri="{FF2B5EF4-FFF2-40B4-BE49-F238E27FC236}">
                <a16:creationId xmlns:a16="http://schemas.microsoft.com/office/drawing/2014/main" id="{00F7BF4C-E834-4D67-93EB-3772FD82C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0" name="Oval 32">
            <a:extLst>
              <a:ext uri="{FF2B5EF4-FFF2-40B4-BE49-F238E27FC236}">
                <a16:creationId xmlns:a16="http://schemas.microsoft.com/office/drawing/2014/main" id="{994D826D-FE6A-45B5-9E5D-1481746F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1" name="Oval 33">
            <a:extLst>
              <a:ext uri="{FF2B5EF4-FFF2-40B4-BE49-F238E27FC236}">
                <a16:creationId xmlns:a16="http://schemas.microsoft.com/office/drawing/2014/main" id="{6B12AD13-1888-471C-93C3-A333A194C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2" name="Oval 34">
            <a:extLst>
              <a:ext uri="{FF2B5EF4-FFF2-40B4-BE49-F238E27FC236}">
                <a16:creationId xmlns:a16="http://schemas.microsoft.com/office/drawing/2014/main" id="{F3D94953-893D-49F8-852F-F9EE7524A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3" name="Oval 35">
            <a:extLst>
              <a:ext uri="{FF2B5EF4-FFF2-40B4-BE49-F238E27FC236}">
                <a16:creationId xmlns:a16="http://schemas.microsoft.com/office/drawing/2014/main" id="{7902866D-1EFD-45FE-95C7-FA1C4FB96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4" name="Oval 36">
            <a:extLst>
              <a:ext uri="{FF2B5EF4-FFF2-40B4-BE49-F238E27FC236}">
                <a16:creationId xmlns:a16="http://schemas.microsoft.com/office/drawing/2014/main" id="{F35B4477-4F84-473A-BA7D-5B91A670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9338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5" name="Oval 37">
            <a:extLst>
              <a:ext uri="{FF2B5EF4-FFF2-40B4-BE49-F238E27FC236}">
                <a16:creationId xmlns:a16="http://schemas.microsoft.com/office/drawing/2014/main" id="{E4CE0569-EC8D-4181-83E9-C4FB91A11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39338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6" name="Oval 38">
            <a:extLst>
              <a:ext uri="{FF2B5EF4-FFF2-40B4-BE49-F238E27FC236}">
                <a16:creationId xmlns:a16="http://schemas.microsoft.com/office/drawing/2014/main" id="{F4271227-1A5E-458E-BF8D-C42EC1E4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39338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7" name="Oval 39">
            <a:extLst>
              <a:ext uri="{FF2B5EF4-FFF2-40B4-BE49-F238E27FC236}">
                <a16:creationId xmlns:a16="http://schemas.microsoft.com/office/drawing/2014/main" id="{75B094CE-6085-4867-94E3-EB03FEADB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39338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8" name="Oval 40">
            <a:extLst>
              <a:ext uri="{FF2B5EF4-FFF2-40B4-BE49-F238E27FC236}">
                <a16:creationId xmlns:a16="http://schemas.microsoft.com/office/drawing/2014/main" id="{C8594A50-67EE-4443-9392-0FB2BA54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39338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29" name="Oval 41">
            <a:extLst>
              <a:ext uri="{FF2B5EF4-FFF2-40B4-BE49-F238E27FC236}">
                <a16:creationId xmlns:a16="http://schemas.microsoft.com/office/drawing/2014/main" id="{1A94FD6F-F2AD-40F7-B5A8-CCCD634A2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9338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0" name="Oval 42">
            <a:extLst>
              <a:ext uri="{FF2B5EF4-FFF2-40B4-BE49-F238E27FC236}">
                <a16:creationId xmlns:a16="http://schemas.microsoft.com/office/drawing/2014/main" id="{095EF0E1-3618-402D-ACEF-536A90E3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5734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1" name="Oval 43">
            <a:extLst>
              <a:ext uri="{FF2B5EF4-FFF2-40B4-BE49-F238E27FC236}">
                <a16:creationId xmlns:a16="http://schemas.microsoft.com/office/drawing/2014/main" id="{43DCD2A6-146E-45DF-8DE0-2AAF137D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35734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2" name="Oval 44">
            <a:extLst>
              <a:ext uri="{FF2B5EF4-FFF2-40B4-BE49-F238E27FC236}">
                <a16:creationId xmlns:a16="http://schemas.microsoft.com/office/drawing/2014/main" id="{CFC43DCC-F462-43F8-8249-14913675E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5734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3" name="Oval 45">
            <a:extLst>
              <a:ext uri="{FF2B5EF4-FFF2-40B4-BE49-F238E27FC236}">
                <a16:creationId xmlns:a16="http://schemas.microsoft.com/office/drawing/2014/main" id="{AA6D19E3-6174-45EB-BC92-072D9CB1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5734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4" name="Oval 46">
            <a:extLst>
              <a:ext uri="{FF2B5EF4-FFF2-40B4-BE49-F238E27FC236}">
                <a16:creationId xmlns:a16="http://schemas.microsoft.com/office/drawing/2014/main" id="{FE9DD60A-47D4-45EE-8D75-3DA8AA26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5734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5" name="Oval 47">
            <a:extLst>
              <a:ext uri="{FF2B5EF4-FFF2-40B4-BE49-F238E27FC236}">
                <a16:creationId xmlns:a16="http://schemas.microsoft.com/office/drawing/2014/main" id="{308B313E-F054-4ED2-AABE-63133A896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35734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6" name="Oval 48">
            <a:extLst>
              <a:ext uri="{FF2B5EF4-FFF2-40B4-BE49-F238E27FC236}">
                <a16:creationId xmlns:a16="http://schemas.microsoft.com/office/drawing/2014/main" id="{DDF8F728-B1BC-482E-8DE9-148C8E9A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2372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7" name="Oval 49">
            <a:extLst>
              <a:ext uri="{FF2B5EF4-FFF2-40B4-BE49-F238E27FC236}">
                <a16:creationId xmlns:a16="http://schemas.microsoft.com/office/drawing/2014/main" id="{3C2BD3C5-6BA4-4F98-A912-6A80E031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62372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8" name="Oval 50">
            <a:extLst>
              <a:ext uri="{FF2B5EF4-FFF2-40B4-BE49-F238E27FC236}">
                <a16:creationId xmlns:a16="http://schemas.microsoft.com/office/drawing/2014/main" id="{05E35A07-8DEB-4C40-8045-5FA53B771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62372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39" name="Oval 51">
            <a:extLst>
              <a:ext uri="{FF2B5EF4-FFF2-40B4-BE49-F238E27FC236}">
                <a16:creationId xmlns:a16="http://schemas.microsoft.com/office/drawing/2014/main" id="{9FE4AF6B-21FC-46DB-B723-E44B518A1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62372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0" name="Oval 52">
            <a:extLst>
              <a:ext uri="{FF2B5EF4-FFF2-40B4-BE49-F238E27FC236}">
                <a16:creationId xmlns:a16="http://schemas.microsoft.com/office/drawing/2014/main" id="{8955864C-636F-4156-8C58-3E3A30259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2372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1" name="Oval 53">
            <a:extLst>
              <a:ext uri="{FF2B5EF4-FFF2-40B4-BE49-F238E27FC236}">
                <a16:creationId xmlns:a16="http://schemas.microsoft.com/office/drawing/2014/main" id="{5DC8817A-6918-450F-B5D9-08A24623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62372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2" name="Oval 54">
            <a:extLst>
              <a:ext uri="{FF2B5EF4-FFF2-40B4-BE49-F238E27FC236}">
                <a16:creationId xmlns:a16="http://schemas.microsoft.com/office/drawing/2014/main" id="{00FF228C-F944-4011-A8D9-A5C2DD54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8769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3" name="Oval 55">
            <a:extLst>
              <a:ext uri="{FF2B5EF4-FFF2-40B4-BE49-F238E27FC236}">
                <a16:creationId xmlns:a16="http://schemas.microsoft.com/office/drawing/2014/main" id="{9985976B-7A38-46B8-A5F0-8973543E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8769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4" name="Oval 56">
            <a:extLst>
              <a:ext uri="{FF2B5EF4-FFF2-40B4-BE49-F238E27FC236}">
                <a16:creationId xmlns:a16="http://schemas.microsoft.com/office/drawing/2014/main" id="{1772209C-BED2-461E-90FF-7A8C0C66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8769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5" name="Oval 57">
            <a:extLst>
              <a:ext uri="{FF2B5EF4-FFF2-40B4-BE49-F238E27FC236}">
                <a16:creationId xmlns:a16="http://schemas.microsoft.com/office/drawing/2014/main" id="{A9C20FCB-41AB-42DC-BE1B-15305752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8769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6" name="Oval 58">
            <a:extLst>
              <a:ext uri="{FF2B5EF4-FFF2-40B4-BE49-F238E27FC236}">
                <a16:creationId xmlns:a16="http://schemas.microsoft.com/office/drawing/2014/main" id="{B2764941-3F1D-4CEE-99BB-B8B259D1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8769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7" name="Oval 59">
            <a:extLst>
              <a:ext uri="{FF2B5EF4-FFF2-40B4-BE49-F238E27FC236}">
                <a16:creationId xmlns:a16="http://schemas.microsoft.com/office/drawing/2014/main" id="{F59A7D16-DF4F-4664-99F8-B7FCA871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8769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8" name="Oval 60">
            <a:extLst>
              <a:ext uri="{FF2B5EF4-FFF2-40B4-BE49-F238E27FC236}">
                <a16:creationId xmlns:a16="http://schemas.microsoft.com/office/drawing/2014/main" id="{DDCA4C06-05AE-4AE3-AC43-B15FE8188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55181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49" name="Oval 61">
            <a:extLst>
              <a:ext uri="{FF2B5EF4-FFF2-40B4-BE49-F238E27FC236}">
                <a16:creationId xmlns:a16="http://schemas.microsoft.com/office/drawing/2014/main" id="{38E216F8-270D-4DDA-8C20-952657A7D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55181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0" name="Oval 62">
            <a:extLst>
              <a:ext uri="{FF2B5EF4-FFF2-40B4-BE49-F238E27FC236}">
                <a16:creationId xmlns:a16="http://schemas.microsoft.com/office/drawing/2014/main" id="{D08AE9E5-F0CD-4B8F-A57C-9028011CD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55181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1" name="Oval 63">
            <a:extLst>
              <a:ext uri="{FF2B5EF4-FFF2-40B4-BE49-F238E27FC236}">
                <a16:creationId xmlns:a16="http://schemas.microsoft.com/office/drawing/2014/main" id="{204F4B60-9C3A-4357-9F9C-22B464334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5518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2" name="Oval 64">
            <a:extLst>
              <a:ext uri="{FF2B5EF4-FFF2-40B4-BE49-F238E27FC236}">
                <a16:creationId xmlns:a16="http://schemas.microsoft.com/office/drawing/2014/main" id="{55A46523-8F21-4427-BCB9-9DD7C911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5518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3" name="Oval 65">
            <a:extLst>
              <a:ext uri="{FF2B5EF4-FFF2-40B4-BE49-F238E27FC236}">
                <a16:creationId xmlns:a16="http://schemas.microsoft.com/office/drawing/2014/main" id="{60828770-B527-4587-ADFB-06E47922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5518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4" name="Oval 66">
            <a:extLst>
              <a:ext uri="{FF2B5EF4-FFF2-40B4-BE49-F238E27FC236}">
                <a16:creationId xmlns:a16="http://schemas.microsoft.com/office/drawing/2014/main" id="{24A44018-60C1-4278-B3C0-2E3F1211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51577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5" name="Oval 67">
            <a:extLst>
              <a:ext uri="{FF2B5EF4-FFF2-40B4-BE49-F238E27FC236}">
                <a16:creationId xmlns:a16="http://schemas.microsoft.com/office/drawing/2014/main" id="{FD5DE04A-2413-4E0D-8E5A-963656CB2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51577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6" name="Oval 68">
            <a:extLst>
              <a:ext uri="{FF2B5EF4-FFF2-40B4-BE49-F238E27FC236}">
                <a16:creationId xmlns:a16="http://schemas.microsoft.com/office/drawing/2014/main" id="{5313331E-070A-439F-9AD1-1E7DEB63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51577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7" name="Oval 69">
            <a:extLst>
              <a:ext uri="{FF2B5EF4-FFF2-40B4-BE49-F238E27FC236}">
                <a16:creationId xmlns:a16="http://schemas.microsoft.com/office/drawing/2014/main" id="{96673339-2840-4A63-B78D-97BD5D4F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51577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8" name="Oval 70">
            <a:extLst>
              <a:ext uri="{FF2B5EF4-FFF2-40B4-BE49-F238E27FC236}">
                <a16:creationId xmlns:a16="http://schemas.microsoft.com/office/drawing/2014/main" id="{1D283394-2C2A-44D7-B250-A2AEC51C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938" y="51577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59" name="Oval 71">
            <a:extLst>
              <a:ext uri="{FF2B5EF4-FFF2-40B4-BE49-F238E27FC236}">
                <a16:creationId xmlns:a16="http://schemas.microsoft.com/office/drawing/2014/main" id="{21474666-7B17-452A-9BE2-D9F0B2F22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51577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60" name="Line 72">
            <a:extLst>
              <a:ext uri="{FF2B5EF4-FFF2-40B4-BE49-F238E27FC236}">
                <a16:creationId xmlns:a16="http://schemas.microsoft.com/office/drawing/2014/main" id="{DD92B309-0B64-47FF-AC86-555B8F77A1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4725988"/>
            <a:ext cx="719138" cy="15843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61" name="Line 73">
            <a:extLst>
              <a:ext uri="{FF2B5EF4-FFF2-40B4-BE49-F238E27FC236}">
                <a16:creationId xmlns:a16="http://schemas.microsoft.com/office/drawing/2014/main" id="{FCF7642A-6FB3-4667-9C9F-333FCC10A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3644900"/>
            <a:ext cx="1512887" cy="10810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62" name="Line 74">
            <a:extLst>
              <a:ext uri="{FF2B5EF4-FFF2-40B4-BE49-F238E27FC236}">
                <a16:creationId xmlns:a16="http://schemas.microsoft.com/office/drawing/2014/main" id="{F2E58B43-2EA4-4FA7-BD5D-7EDFD65F4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644900"/>
            <a:ext cx="324008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63" name="Line 75">
            <a:extLst>
              <a:ext uri="{FF2B5EF4-FFF2-40B4-BE49-F238E27FC236}">
                <a16:creationId xmlns:a16="http://schemas.microsoft.com/office/drawing/2014/main" id="{5F27A76C-9E88-4A95-9D16-634DB5E4E2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53088" y="3644900"/>
            <a:ext cx="1511300" cy="10810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64" name="Line 76">
            <a:extLst>
              <a:ext uri="{FF2B5EF4-FFF2-40B4-BE49-F238E27FC236}">
                <a16:creationId xmlns:a16="http://schemas.microsoft.com/office/drawing/2014/main" id="{4C83EFC9-11C8-4A7F-958F-4A4E97571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6310313"/>
            <a:ext cx="324008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65" name="Line 77">
            <a:extLst>
              <a:ext uri="{FF2B5EF4-FFF2-40B4-BE49-F238E27FC236}">
                <a16:creationId xmlns:a16="http://schemas.microsoft.com/office/drawing/2014/main" id="{B7A0920A-1980-4C83-80C4-D3A623D7B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5250" y="3644900"/>
            <a:ext cx="719138" cy="15843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66" name="Line 78">
            <a:extLst>
              <a:ext uri="{FF2B5EF4-FFF2-40B4-BE49-F238E27FC236}">
                <a16:creationId xmlns:a16="http://schemas.microsoft.com/office/drawing/2014/main" id="{004E9301-1671-43C3-B90C-81D877DBC1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5229225"/>
            <a:ext cx="3241675" cy="0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67" name="Line 79">
            <a:extLst>
              <a:ext uri="{FF2B5EF4-FFF2-40B4-BE49-F238E27FC236}">
                <a16:creationId xmlns:a16="http://schemas.microsoft.com/office/drawing/2014/main" id="{5A794E33-DC05-4F48-8C7F-FD394B1F2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3644900"/>
            <a:ext cx="720725" cy="1584325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68" name="Line 80">
            <a:extLst>
              <a:ext uri="{FF2B5EF4-FFF2-40B4-BE49-F238E27FC236}">
                <a16:creationId xmlns:a16="http://schemas.microsoft.com/office/drawing/2014/main" id="{F434760A-BDAC-40A1-9FCE-22368D0D4D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2275" y="5229225"/>
            <a:ext cx="1511300" cy="1081088"/>
          </a:xfrm>
          <a:prstGeom prst="line">
            <a:avLst/>
          </a:prstGeom>
          <a:noFill/>
          <a:ln w="57150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69" name="Line 81">
            <a:extLst>
              <a:ext uri="{FF2B5EF4-FFF2-40B4-BE49-F238E27FC236}">
                <a16:creationId xmlns:a16="http://schemas.microsoft.com/office/drawing/2014/main" id="{FF477BC6-F7B2-4102-8C51-73DC57668F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5229225"/>
            <a:ext cx="1512887" cy="10810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70" name="Line 82">
            <a:extLst>
              <a:ext uri="{FF2B5EF4-FFF2-40B4-BE49-F238E27FC236}">
                <a16:creationId xmlns:a16="http://schemas.microsoft.com/office/drawing/2014/main" id="{F27BACB9-D78B-4FDA-80EC-8F423CC5B5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363" y="4725988"/>
            <a:ext cx="720725" cy="15843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71" name="Oval 83">
            <a:extLst>
              <a:ext uri="{FF2B5EF4-FFF2-40B4-BE49-F238E27FC236}">
                <a16:creationId xmlns:a16="http://schemas.microsoft.com/office/drawing/2014/main" id="{9C4C7D44-827D-4F3E-8601-BFF3FD08E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6610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72" name="Oval 84">
            <a:extLst>
              <a:ext uri="{FF2B5EF4-FFF2-40B4-BE49-F238E27FC236}">
                <a16:creationId xmlns:a16="http://schemas.microsoft.com/office/drawing/2014/main" id="{372FDE23-A977-45BE-92F9-39AF23480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1577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73" name="Oval 85">
            <a:extLst>
              <a:ext uri="{FF2B5EF4-FFF2-40B4-BE49-F238E27FC236}">
                <a16:creationId xmlns:a16="http://schemas.microsoft.com/office/drawing/2014/main" id="{908310E8-AC07-439B-9F0D-B2573D1AD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6610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74" name="Oval 86">
            <a:extLst>
              <a:ext uri="{FF2B5EF4-FFF2-40B4-BE49-F238E27FC236}">
                <a16:creationId xmlns:a16="http://schemas.microsoft.com/office/drawing/2014/main" id="{7EA62041-7D1D-498B-85C6-AD178A14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1577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75" name="Oval 87">
            <a:extLst>
              <a:ext uri="{FF2B5EF4-FFF2-40B4-BE49-F238E27FC236}">
                <a16:creationId xmlns:a16="http://schemas.microsoft.com/office/drawing/2014/main" id="{2E5DFC7F-94B3-45E9-9009-07717E299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6529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76" name="Oval 88">
            <a:extLst>
              <a:ext uri="{FF2B5EF4-FFF2-40B4-BE49-F238E27FC236}">
                <a16:creationId xmlns:a16="http://schemas.microsoft.com/office/drawing/2014/main" id="{BD04EEF8-B785-4655-A257-6A501796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1497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77" name="Oval 89">
            <a:extLst>
              <a:ext uri="{FF2B5EF4-FFF2-40B4-BE49-F238E27FC236}">
                <a16:creationId xmlns:a16="http://schemas.microsoft.com/office/drawing/2014/main" id="{79CDEE36-5347-4709-B9B9-925CE53D7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6529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78" name="Oval 90">
            <a:extLst>
              <a:ext uri="{FF2B5EF4-FFF2-40B4-BE49-F238E27FC236}">
                <a16:creationId xmlns:a16="http://schemas.microsoft.com/office/drawing/2014/main" id="{9AAD772C-607C-432D-B5EE-C3FF2447F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41497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79" name="Line 91">
            <a:extLst>
              <a:ext uri="{FF2B5EF4-FFF2-40B4-BE49-F238E27FC236}">
                <a16:creationId xmlns:a16="http://schemas.microsoft.com/office/drawing/2014/main" id="{0DFBBF88-299D-4C14-89E7-B404E4925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949950"/>
            <a:ext cx="3240087" cy="0"/>
          </a:xfrm>
          <a:prstGeom prst="line">
            <a:avLst/>
          </a:prstGeom>
          <a:noFill/>
          <a:ln w="28575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80" name="Line 92">
            <a:extLst>
              <a:ext uri="{FF2B5EF4-FFF2-40B4-BE49-F238E27FC236}">
                <a16:creationId xmlns:a16="http://schemas.microsoft.com/office/drawing/2014/main" id="{2C45565B-59A2-4CEE-8987-F6E339CA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5589588"/>
            <a:ext cx="3240088" cy="0"/>
          </a:xfrm>
          <a:prstGeom prst="line">
            <a:avLst/>
          </a:prstGeom>
          <a:noFill/>
          <a:ln w="28575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81" name="Line 93">
            <a:extLst>
              <a:ext uri="{FF2B5EF4-FFF2-40B4-BE49-F238E27FC236}">
                <a16:creationId xmlns:a16="http://schemas.microsoft.com/office/drawing/2014/main" id="{FCEF6BA4-797C-4F9D-A599-17D14C9D5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734050"/>
            <a:ext cx="3240087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82" name="Line 94">
            <a:extLst>
              <a:ext uri="{FF2B5EF4-FFF2-40B4-BE49-F238E27FC236}">
                <a16:creationId xmlns:a16="http://schemas.microsoft.com/office/drawing/2014/main" id="{D4C00F15-9F33-4C06-9D78-71E061FC38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888" y="4725988"/>
            <a:ext cx="3241675" cy="0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83" name="Line 95">
            <a:extLst>
              <a:ext uri="{FF2B5EF4-FFF2-40B4-BE49-F238E27FC236}">
                <a16:creationId xmlns:a16="http://schemas.microsoft.com/office/drawing/2014/main" id="{5320B5C4-F8FE-4831-9895-2ABCD1BBC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3788" y="4221163"/>
            <a:ext cx="3241675" cy="0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84" name="Line 96">
            <a:extLst>
              <a:ext uri="{FF2B5EF4-FFF2-40B4-BE49-F238E27FC236}">
                <a16:creationId xmlns:a16="http://schemas.microsoft.com/office/drawing/2014/main" id="{7AC309E7-FF1C-4EE1-A61C-9ACDFBD92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4005263"/>
            <a:ext cx="324008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85" name="Line 97">
            <a:extLst>
              <a:ext uri="{FF2B5EF4-FFF2-40B4-BE49-F238E27FC236}">
                <a16:creationId xmlns:a16="http://schemas.microsoft.com/office/drawing/2014/main" id="{04401FD6-D57E-4913-866A-ED6C7E926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4365625"/>
            <a:ext cx="3240088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86" name="Oval 98">
            <a:extLst>
              <a:ext uri="{FF2B5EF4-FFF2-40B4-BE49-F238E27FC236}">
                <a16:creationId xmlns:a16="http://schemas.microsoft.com/office/drawing/2014/main" id="{9BE5E7C7-4CAC-430E-8D82-FC321659A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2941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87" name="Oval 99">
            <a:extLst>
              <a:ext uri="{FF2B5EF4-FFF2-40B4-BE49-F238E27FC236}">
                <a16:creationId xmlns:a16="http://schemas.microsoft.com/office/drawing/2014/main" id="{FC70AABA-C6B1-47B7-B9BF-FBDBE4EC1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587851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88" name="Line 100">
            <a:extLst>
              <a:ext uri="{FF2B5EF4-FFF2-40B4-BE49-F238E27FC236}">
                <a16:creationId xmlns:a16="http://schemas.microsoft.com/office/drawing/2014/main" id="{599676BF-1C9C-4696-8F90-3ACD2446C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4367213"/>
            <a:ext cx="719137" cy="1584325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89" name="Oval 101">
            <a:extLst>
              <a:ext uri="{FF2B5EF4-FFF2-40B4-BE49-F238E27FC236}">
                <a16:creationId xmlns:a16="http://schemas.microsoft.com/office/drawing/2014/main" id="{9FA973F4-5ECE-4A3A-94CB-B4A4BF5DF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3022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90" name="Oval 102">
            <a:extLst>
              <a:ext uri="{FF2B5EF4-FFF2-40B4-BE49-F238E27FC236}">
                <a16:creationId xmlns:a16="http://schemas.microsoft.com/office/drawing/2014/main" id="{AA03F9B2-770B-4221-BCCA-C3E1F0A7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79901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91" name="Oval 103">
            <a:extLst>
              <a:ext uri="{FF2B5EF4-FFF2-40B4-BE49-F238E27FC236}">
                <a16:creationId xmlns:a16="http://schemas.microsoft.com/office/drawing/2014/main" id="{9DAD7783-F654-4429-AB1E-63C1E82FA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450" y="39338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92" name="Oval 104">
            <a:extLst>
              <a:ext uri="{FF2B5EF4-FFF2-40B4-BE49-F238E27FC236}">
                <a16:creationId xmlns:a16="http://schemas.microsoft.com/office/drawing/2014/main" id="{CC19E5D2-2AC6-4430-9CC4-E8D14179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5" y="55181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93" name="Line 105">
            <a:extLst>
              <a:ext uri="{FF2B5EF4-FFF2-40B4-BE49-F238E27FC236}">
                <a16:creationId xmlns:a16="http://schemas.microsoft.com/office/drawing/2014/main" id="{10048B35-9781-47D4-B12E-F448F14D10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8750" y="4006850"/>
            <a:ext cx="719138" cy="1584325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94" name="Oval 106">
            <a:extLst>
              <a:ext uri="{FF2B5EF4-FFF2-40B4-BE49-F238E27FC236}">
                <a16:creationId xmlns:a16="http://schemas.microsoft.com/office/drawing/2014/main" id="{049CB33C-2C22-4ADA-903B-06E6F054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9418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95" name="Oval 107">
            <a:extLst>
              <a:ext uri="{FF2B5EF4-FFF2-40B4-BE49-F238E27FC236}">
                <a16:creationId xmlns:a16="http://schemas.microsoft.com/office/drawing/2014/main" id="{CA23C29C-005F-4578-87C2-2CAFE30F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44386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96" name="Oval 108">
            <a:extLst>
              <a:ext uri="{FF2B5EF4-FFF2-40B4-BE49-F238E27FC236}">
                <a16:creationId xmlns:a16="http://schemas.microsoft.com/office/drawing/2014/main" id="{78E6D9B3-4DBA-4B7F-BBCD-A79D06647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9322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97" name="Oval 109">
            <a:extLst>
              <a:ext uri="{FF2B5EF4-FFF2-40B4-BE49-F238E27FC236}">
                <a16:creationId xmlns:a16="http://schemas.microsoft.com/office/drawing/2014/main" id="{FDC8E55A-640F-4981-9EF3-62FCF5249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55165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698" name="Line 110">
            <a:extLst>
              <a:ext uri="{FF2B5EF4-FFF2-40B4-BE49-F238E27FC236}">
                <a16:creationId xmlns:a16="http://schemas.microsoft.com/office/drawing/2014/main" id="{CAA9E277-4A27-4869-9F79-4800C35658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8838" y="4005263"/>
            <a:ext cx="719137" cy="158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699" name="Oval 111">
            <a:extLst>
              <a:ext uri="{FF2B5EF4-FFF2-40B4-BE49-F238E27FC236}">
                <a16:creationId xmlns:a16="http://schemas.microsoft.com/office/drawing/2014/main" id="{47FE5775-5906-46BB-B5B2-E9405AF4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49403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00" name="Oval 112">
            <a:extLst>
              <a:ext uri="{FF2B5EF4-FFF2-40B4-BE49-F238E27FC236}">
                <a16:creationId xmlns:a16="http://schemas.microsoft.com/office/drawing/2014/main" id="{3914D2F3-BD58-4ADC-BF3A-61BF5A0D5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44370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01" name="Oval 113">
            <a:extLst>
              <a:ext uri="{FF2B5EF4-FFF2-40B4-BE49-F238E27FC236}">
                <a16:creationId xmlns:a16="http://schemas.microsoft.com/office/drawing/2014/main" id="{1AA21376-9DD3-453A-ABCD-B7ECB8513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02" name="Oval 114">
            <a:extLst>
              <a:ext uri="{FF2B5EF4-FFF2-40B4-BE49-F238E27FC236}">
                <a16:creationId xmlns:a16="http://schemas.microsoft.com/office/drawing/2014/main" id="{C1C8A959-7DD4-4424-A2AE-23E5934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8769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03" name="Line 115">
            <a:extLst>
              <a:ext uri="{FF2B5EF4-FFF2-40B4-BE49-F238E27FC236}">
                <a16:creationId xmlns:a16="http://schemas.microsoft.com/office/drawing/2014/main" id="{3F93D648-E168-4D51-B0C0-2AF3DFBBD8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7188" y="4365625"/>
            <a:ext cx="719137" cy="158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04" name="Oval 116">
            <a:extLst>
              <a:ext uri="{FF2B5EF4-FFF2-40B4-BE49-F238E27FC236}">
                <a16:creationId xmlns:a16="http://schemas.microsoft.com/office/drawing/2014/main" id="{01E6F9A0-18F5-408B-AAC8-5AB9699F4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3006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05" name="Oval 117">
            <a:extLst>
              <a:ext uri="{FF2B5EF4-FFF2-40B4-BE49-F238E27FC236}">
                <a16:creationId xmlns:a16="http://schemas.microsoft.com/office/drawing/2014/main" id="{B61CEE68-39B8-410F-9BA7-D1CB2B5E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7974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06" name="Oval 118">
            <a:extLst>
              <a:ext uri="{FF2B5EF4-FFF2-40B4-BE49-F238E27FC236}">
                <a16:creationId xmlns:a16="http://schemas.microsoft.com/office/drawing/2014/main" id="{68BF6322-4C51-411D-9071-31AE91D0D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188" y="51577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07" name="Oval 119">
            <a:extLst>
              <a:ext uri="{FF2B5EF4-FFF2-40B4-BE49-F238E27FC236}">
                <a16:creationId xmlns:a16="http://schemas.microsoft.com/office/drawing/2014/main" id="{8493FFB5-52D0-40B5-AF60-30B22DA39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8" y="51577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08" name="Oval 120">
            <a:extLst>
              <a:ext uri="{FF2B5EF4-FFF2-40B4-BE49-F238E27FC236}">
                <a16:creationId xmlns:a16="http://schemas.microsoft.com/office/drawing/2014/main" id="{5B6DEFDC-0CC8-4FAE-9B84-2F9F69BF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1577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09" name="Oval 121">
            <a:extLst>
              <a:ext uri="{FF2B5EF4-FFF2-40B4-BE49-F238E27FC236}">
                <a16:creationId xmlns:a16="http://schemas.microsoft.com/office/drawing/2014/main" id="{F0445EE6-7D2B-4CCA-B8D2-74238DB9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51577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8710" name="Line 122">
            <a:extLst>
              <a:ext uri="{FF2B5EF4-FFF2-40B4-BE49-F238E27FC236}">
                <a16:creationId xmlns:a16="http://schemas.microsoft.com/office/drawing/2014/main" id="{C95FA6F8-E339-44FC-BA37-35064F312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5230813"/>
            <a:ext cx="3240087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1" name="Line 123">
            <a:extLst>
              <a:ext uri="{FF2B5EF4-FFF2-40B4-BE49-F238E27FC236}">
                <a16:creationId xmlns:a16="http://schemas.microsoft.com/office/drawing/2014/main" id="{6E63BCD3-AF26-45EE-B85F-107E03F5F1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3644900"/>
            <a:ext cx="1512887" cy="10810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2" name="Line 124">
            <a:extLst>
              <a:ext uri="{FF2B5EF4-FFF2-40B4-BE49-F238E27FC236}">
                <a16:creationId xmlns:a16="http://schemas.microsoft.com/office/drawing/2014/main" id="{4407E31B-C329-42A2-8746-930C5A9A35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6813" y="3644900"/>
            <a:ext cx="1512887" cy="10810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3" name="Line 125">
            <a:extLst>
              <a:ext uri="{FF2B5EF4-FFF2-40B4-BE49-F238E27FC236}">
                <a16:creationId xmlns:a16="http://schemas.microsoft.com/office/drawing/2014/main" id="{272D34EA-8BE7-4A43-A0DA-8FF6EB957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4513" y="3644900"/>
            <a:ext cx="1512887" cy="10810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4" name="Line 126">
            <a:extLst>
              <a:ext uri="{FF2B5EF4-FFF2-40B4-BE49-F238E27FC236}">
                <a16:creationId xmlns:a16="http://schemas.microsoft.com/office/drawing/2014/main" id="{FFE8E6C4-AAAF-47A3-8216-AAAEAD49F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2213" y="3644900"/>
            <a:ext cx="1512887" cy="108108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5" name="Line 127">
            <a:extLst>
              <a:ext uri="{FF2B5EF4-FFF2-40B4-BE49-F238E27FC236}">
                <a16:creationId xmlns:a16="http://schemas.microsoft.com/office/drawing/2014/main" id="{D398F2DD-6962-4CFA-84FA-D5B7B0A2C5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4148138"/>
            <a:ext cx="1511300" cy="1081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6" name="Line 128">
            <a:extLst>
              <a:ext uri="{FF2B5EF4-FFF2-40B4-BE49-F238E27FC236}">
                <a16:creationId xmlns:a16="http://schemas.microsoft.com/office/drawing/2014/main" id="{F58C52F5-CDEE-4BE5-8EEF-3CB03C840A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9700" y="4652963"/>
            <a:ext cx="1511300" cy="1081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7" name="Line 129">
            <a:extLst>
              <a:ext uri="{FF2B5EF4-FFF2-40B4-BE49-F238E27FC236}">
                <a16:creationId xmlns:a16="http://schemas.microsoft.com/office/drawing/2014/main" id="{1351F43B-881C-4E79-91B4-87EEA15AA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3075" y="4725988"/>
            <a:ext cx="720725" cy="15843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8" name="Line 130">
            <a:extLst>
              <a:ext uri="{FF2B5EF4-FFF2-40B4-BE49-F238E27FC236}">
                <a16:creationId xmlns:a16="http://schemas.microsoft.com/office/drawing/2014/main" id="{D5D99B34-FDC3-462D-8992-5350B21EAD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5375" y="4725988"/>
            <a:ext cx="720725" cy="15843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19" name="Line 131">
            <a:extLst>
              <a:ext uri="{FF2B5EF4-FFF2-40B4-BE49-F238E27FC236}">
                <a16:creationId xmlns:a16="http://schemas.microsoft.com/office/drawing/2014/main" id="{334349C3-C30F-4D83-A5A8-3B8E5D5E2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4725988"/>
            <a:ext cx="720725" cy="15843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0" name="Line 132">
            <a:extLst>
              <a:ext uri="{FF2B5EF4-FFF2-40B4-BE49-F238E27FC236}">
                <a16:creationId xmlns:a16="http://schemas.microsoft.com/office/drawing/2014/main" id="{FDADDD32-7DC4-4413-BB74-8AE9F0157C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8388" y="4725988"/>
            <a:ext cx="720725" cy="15843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1" name="Line 133">
            <a:extLst>
              <a:ext uri="{FF2B5EF4-FFF2-40B4-BE49-F238E27FC236}">
                <a16:creationId xmlns:a16="http://schemas.microsoft.com/office/drawing/2014/main" id="{0191999D-27AF-4456-86CB-9E7658760E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4148138"/>
            <a:ext cx="1512887" cy="1081087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2" name="Line 134">
            <a:extLst>
              <a:ext uri="{FF2B5EF4-FFF2-40B4-BE49-F238E27FC236}">
                <a16:creationId xmlns:a16="http://schemas.microsoft.com/office/drawing/2014/main" id="{10E8E49E-DB6C-41C0-8EAE-5E4C567602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4652963"/>
            <a:ext cx="1512887" cy="1081087"/>
          </a:xfrm>
          <a:prstGeom prst="line">
            <a:avLst/>
          </a:prstGeom>
          <a:noFill/>
          <a:ln w="28575">
            <a:solidFill>
              <a:srgbClr val="00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3" name="Line 135">
            <a:extLst>
              <a:ext uri="{FF2B5EF4-FFF2-40B4-BE49-F238E27FC236}">
                <a16:creationId xmlns:a16="http://schemas.microsoft.com/office/drawing/2014/main" id="{EA49E486-D48D-4C39-9E42-2B424020FA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1275" y="3644900"/>
            <a:ext cx="720725" cy="1584325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4" name="Line 136">
            <a:extLst>
              <a:ext uri="{FF2B5EF4-FFF2-40B4-BE49-F238E27FC236}">
                <a16:creationId xmlns:a16="http://schemas.microsoft.com/office/drawing/2014/main" id="{731C4FB1-13F0-4B09-825D-D5FC27E944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975" y="3644900"/>
            <a:ext cx="720725" cy="1584325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5" name="Line 137">
            <a:extLst>
              <a:ext uri="{FF2B5EF4-FFF2-40B4-BE49-F238E27FC236}">
                <a16:creationId xmlns:a16="http://schemas.microsoft.com/office/drawing/2014/main" id="{61861D70-B34A-4BB2-AA3A-0203EC2CA4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6675" y="3644900"/>
            <a:ext cx="720725" cy="1584325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6" name="Line 138">
            <a:extLst>
              <a:ext uri="{FF2B5EF4-FFF2-40B4-BE49-F238E27FC236}">
                <a16:creationId xmlns:a16="http://schemas.microsoft.com/office/drawing/2014/main" id="{F5344F75-81B0-4358-96EE-F245761147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4375" y="3644900"/>
            <a:ext cx="720725" cy="1584325"/>
          </a:xfrm>
          <a:prstGeom prst="line">
            <a:avLst/>
          </a:prstGeom>
          <a:noFill/>
          <a:ln w="28575">
            <a:solidFill>
              <a:srgbClr val="CC0099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7" name="Line 139">
            <a:extLst>
              <a:ext uri="{FF2B5EF4-FFF2-40B4-BE49-F238E27FC236}">
                <a16:creationId xmlns:a16="http://schemas.microsoft.com/office/drawing/2014/main" id="{ACC1DC89-A150-4A65-AEE7-722BAC396D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5229225"/>
            <a:ext cx="1511300" cy="1081088"/>
          </a:xfrm>
          <a:prstGeom prst="line">
            <a:avLst/>
          </a:prstGeom>
          <a:noFill/>
          <a:ln w="28575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8" name="Line 140">
            <a:extLst>
              <a:ext uri="{FF2B5EF4-FFF2-40B4-BE49-F238E27FC236}">
                <a16:creationId xmlns:a16="http://schemas.microsoft.com/office/drawing/2014/main" id="{FCC9988C-DBFB-40EA-91BE-0988B40EA4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5" y="5229225"/>
            <a:ext cx="1511300" cy="1081088"/>
          </a:xfrm>
          <a:prstGeom prst="line">
            <a:avLst/>
          </a:prstGeom>
          <a:noFill/>
          <a:ln w="28575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29" name="Line 141">
            <a:extLst>
              <a:ext uri="{FF2B5EF4-FFF2-40B4-BE49-F238E27FC236}">
                <a16:creationId xmlns:a16="http://schemas.microsoft.com/office/drawing/2014/main" id="{19623518-9046-4123-8B5E-6A1A1067B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6963" y="5229225"/>
            <a:ext cx="1511300" cy="1081088"/>
          </a:xfrm>
          <a:prstGeom prst="line">
            <a:avLst/>
          </a:prstGeom>
          <a:noFill/>
          <a:ln w="28575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730" name="Line 142">
            <a:extLst>
              <a:ext uri="{FF2B5EF4-FFF2-40B4-BE49-F238E27FC236}">
                <a16:creationId xmlns:a16="http://schemas.microsoft.com/office/drawing/2014/main" id="{B5B9D02C-B37F-4377-8734-12D23E2E53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5229225"/>
            <a:ext cx="1511300" cy="1081088"/>
          </a:xfrm>
          <a:prstGeom prst="line">
            <a:avLst/>
          </a:prstGeom>
          <a:noFill/>
          <a:ln w="28575">
            <a:solidFill>
              <a:srgbClr val="9900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05774ECF-68AB-4DB7-95D5-310D92BA8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1196975"/>
            <a:ext cx="8540750" cy="1323975"/>
          </a:xfrm>
        </p:spPr>
        <p:txBody>
          <a:bodyPr/>
          <a:lstStyle/>
          <a:p>
            <a:pPr eaLnBrk="1" hangingPunct="1"/>
            <a:r>
              <a:rPr kumimoji="1" lang="zh-CN" altLang="en-US"/>
              <a:t>晶体中有很多的晶面族。不同的晶面族有不同的间距，即，晶格常数，</a:t>
            </a:r>
            <a:r>
              <a:rPr kumimoji="1" lang="en-US" altLang="zh-CN"/>
              <a:t>d</a:t>
            </a:r>
            <a:r>
              <a:rPr kumimoji="1" lang="zh-CN" altLang="en-US"/>
              <a:t>。</a:t>
            </a:r>
          </a:p>
        </p:txBody>
      </p:sp>
      <p:sp>
        <p:nvSpPr>
          <p:cNvPr id="69635" name="Oval 4">
            <a:extLst>
              <a:ext uri="{FF2B5EF4-FFF2-40B4-BE49-F238E27FC236}">
                <a16:creationId xmlns:a16="http://schemas.microsoft.com/office/drawing/2014/main" id="{9A0F86F0-C495-4D1F-95D4-31F593DE1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1416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36" name="Oval 5">
            <a:extLst>
              <a:ext uri="{FF2B5EF4-FFF2-40B4-BE49-F238E27FC236}">
                <a16:creationId xmlns:a16="http://schemas.microsoft.com/office/drawing/2014/main" id="{A327F182-C25E-4BC9-8225-D5480998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1416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37" name="Oval 6">
            <a:extLst>
              <a:ext uri="{FF2B5EF4-FFF2-40B4-BE49-F238E27FC236}">
                <a16:creationId xmlns:a16="http://schemas.microsoft.com/office/drawing/2014/main" id="{75A96176-E0B9-4482-B004-507D9E41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1416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38" name="Oval 7">
            <a:extLst>
              <a:ext uri="{FF2B5EF4-FFF2-40B4-BE49-F238E27FC236}">
                <a16:creationId xmlns:a16="http://schemas.microsoft.com/office/drawing/2014/main" id="{A409243F-D37C-4724-92FB-805EF0860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1416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39" name="Oval 8">
            <a:extLst>
              <a:ext uri="{FF2B5EF4-FFF2-40B4-BE49-F238E27FC236}">
                <a16:creationId xmlns:a16="http://schemas.microsoft.com/office/drawing/2014/main" id="{A91680F4-C92D-42B9-ACF9-2B3693772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1416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0" name="Oval 9">
            <a:extLst>
              <a:ext uri="{FF2B5EF4-FFF2-40B4-BE49-F238E27FC236}">
                <a16:creationId xmlns:a16="http://schemas.microsoft.com/office/drawing/2014/main" id="{3AC4AFCE-3B27-49DC-906F-12D90137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1416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1" name="Oval 10">
            <a:extLst>
              <a:ext uri="{FF2B5EF4-FFF2-40B4-BE49-F238E27FC236}">
                <a16:creationId xmlns:a16="http://schemas.microsoft.com/office/drawing/2014/main" id="{CD439EAF-BFB6-4055-A40B-1D9F7E76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1416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2" name="Oval 11">
            <a:extLst>
              <a:ext uri="{FF2B5EF4-FFF2-40B4-BE49-F238E27FC236}">
                <a16:creationId xmlns:a16="http://schemas.microsoft.com/office/drawing/2014/main" id="{BA431A75-5F47-4A6E-A3EC-7AA669176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31416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3" name="Oval 12">
            <a:extLst>
              <a:ext uri="{FF2B5EF4-FFF2-40B4-BE49-F238E27FC236}">
                <a16:creationId xmlns:a16="http://schemas.microsoft.com/office/drawing/2014/main" id="{46EF1FF3-F913-4387-80AD-874E0E7DA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1416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4" name="Oval 13">
            <a:extLst>
              <a:ext uri="{FF2B5EF4-FFF2-40B4-BE49-F238E27FC236}">
                <a16:creationId xmlns:a16="http://schemas.microsoft.com/office/drawing/2014/main" id="{4E147BE2-8674-4F9B-BB96-8326E5234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7163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5" name="Oval 14">
            <a:extLst>
              <a:ext uri="{FF2B5EF4-FFF2-40B4-BE49-F238E27FC236}">
                <a16:creationId xmlns:a16="http://schemas.microsoft.com/office/drawing/2014/main" id="{7078A3BD-2779-40C2-A1E1-E8FCB3F64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7163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6" name="Oval 15">
            <a:extLst>
              <a:ext uri="{FF2B5EF4-FFF2-40B4-BE49-F238E27FC236}">
                <a16:creationId xmlns:a16="http://schemas.microsoft.com/office/drawing/2014/main" id="{6E6E7421-C3A4-48D5-A386-66A147CEC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7163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7" name="Oval 16">
            <a:extLst>
              <a:ext uri="{FF2B5EF4-FFF2-40B4-BE49-F238E27FC236}">
                <a16:creationId xmlns:a16="http://schemas.microsoft.com/office/drawing/2014/main" id="{EC5AE70E-90C3-4B46-9011-5EF69767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7163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8" name="Oval 17">
            <a:extLst>
              <a:ext uri="{FF2B5EF4-FFF2-40B4-BE49-F238E27FC236}">
                <a16:creationId xmlns:a16="http://schemas.microsoft.com/office/drawing/2014/main" id="{4C8300D9-3428-4EFA-B6A3-4010B588C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7163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49" name="Oval 18">
            <a:extLst>
              <a:ext uri="{FF2B5EF4-FFF2-40B4-BE49-F238E27FC236}">
                <a16:creationId xmlns:a16="http://schemas.microsoft.com/office/drawing/2014/main" id="{8CBB0A4E-ED2C-453C-A11F-26997028C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7163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0" name="Oval 19">
            <a:extLst>
              <a:ext uri="{FF2B5EF4-FFF2-40B4-BE49-F238E27FC236}">
                <a16:creationId xmlns:a16="http://schemas.microsoft.com/office/drawing/2014/main" id="{11027608-6D4C-48A7-9269-C1174D48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163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1" name="Oval 20">
            <a:extLst>
              <a:ext uri="{FF2B5EF4-FFF2-40B4-BE49-F238E27FC236}">
                <a16:creationId xmlns:a16="http://schemas.microsoft.com/office/drawing/2014/main" id="{6187EA52-C93A-4500-BF68-860644199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7163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2" name="Oval 21">
            <a:extLst>
              <a:ext uri="{FF2B5EF4-FFF2-40B4-BE49-F238E27FC236}">
                <a16:creationId xmlns:a16="http://schemas.microsoft.com/office/drawing/2014/main" id="{9560E6D8-E2A7-433E-B911-D3730CBE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7163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3" name="Oval 22">
            <a:extLst>
              <a:ext uri="{FF2B5EF4-FFF2-40B4-BE49-F238E27FC236}">
                <a16:creationId xmlns:a16="http://schemas.microsoft.com/office/drawing/2014/main" id="{15F167BC-D334-454C-8A93-9445CF088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4" name="Oval 23">
            <a:extLst>
              <a:ext uri="{FF2B5EF4-FFF2-40B4-BE49-F238E27FC236}">
                <a16:creationId xmlns:a16="http://schemas.microsoft.com/office/drawing/2014/main" id="{000B8DB9-CC18-4F0E-B80B-80085F045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5" name="Oval 24">
            <a:extLst>
              <a:ext uri="{FF2B5EF4-FFF2-40B4-BE49-F238E27FC236}">
                <a16:creationId xmlns:a16="http://schemas.microsoft.com/office/drawing/2014/main" id="{A9D0C5D3-0507-4F68-89EA-833EC8AD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6" name="Oval 25">
            <a:extLst>
              <a:ext uri="{FF2B5EF4-FFF2-40B4-BE49-F238E27FC236}">
                <a16:creationId xmlns:a16="http://schemas.microsoft.com/office/drawing/2014/main" id="{205CA8DC-504A-4E2A-9F90-17B45E069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7" name="Oval 26">
            <a:extLst>
              <a:ext uri="{FF2B5EF4-FFF2-40B4-BE49-F238E27FC236}">
                <a16:creationId xmlns:a16="http://schemas.microsoft.com/office/drawing/2014/main" id="{89D9318C-F52D-4398-87B2-43094DC5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8" name="Oval 27">
            <a:extLst>
              <a:ext uri="{FF2B5EF4-FFF2-40B4-BE49-F238E27FC236}">
                <a16:creationId xmlns:a16="http://schemas.microsoft.com/office/drawing/2014/main" id="{40A4499A-8B48-4AAB-A2A5-828F2D8E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59" name="Oval 28">
            <a:extLst>
              <a:ext uri="{FF2B5EF4-FFF2-40B4-BE49-F238E27FC236}">
                <a16:creationId xmlns:a16="http://schemas.microsoft.com/office/drawing/2014/main" id="{A4E6D1E7-CE79-46BA-8299-DD94499A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0" name="Oval 29">
            <a:extLst>
              <a:ext uri="{FF2B5EF4-FFF2-40B4-BE49-F238E27FC236}">
                <a16:creationId xmlns:a16="http://schemas.microsoft.com/office/drawing/2014/main" id="{9B8E5FF8-E562-4680-AA79-1803A2F2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1" name="Oval 30">
            <a:extLst>
              <a:ext uri="{FF2B5EF4-FFF2-40B4-BE49-F238E27FC236}">
                <a16:creationId xmlns:a16="http://schemas.microsoft.com/office/drawing/2014/main" id="{6609E12F-CEE0-4708-A714-F44FCD16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2" name="Oval 31">
            <a:extLst>
              <a:ext uri="{FF2B5EF4-FFF2-40B4-BE49-F238E27FC236}">
                <a16:creationId xmlns:a16="http://schemas.microsoft.com/office/drawing/2014/main" id="{3BC19ED1-EA9F-46A0-BE5E-1AC95CAC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48688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3" name="Oval 32">
            <a:extLst>
              <a:ext uri="{FF2B5EF4-FFF2-40B4-BE49-F238E27FC236}">
                <a16:creationId xmlns:a16="http://schemas.microsoft.com/office/drawing/2014/main" id="{0B7DA8EC-E998-4DE1-BEC3-4BD018E1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48688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4" name="Oval 33">
            <a:extLst>
              <a:ext uri="{FF2B5EF4-FFF2-40B4-BE49-F238E27FC236}">
                <a16:creationId xmlns:a16="http://schemas.microsoft.com/office/drawing/2014/main" id="{1D10781F-B9FC-4E80-B88A-D7D437038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8688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5" name="Oval 34">
            <a:extLst>
              <a:ext uri="{FF2B5EF4-FFF2-40B4-BE49-F238E27FC236}">
                <a16:creationId xmlns:a16="http://schemas.microsoft.com/office/drawing/2014/main" id="{73BED2F4-400D-4914-BFCC-6F520985D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8688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6" name="Oval 35">
            <a:extLst>
              <a:ext uri="{FF2B5EF4-FFF2-40B4-BE49-F238E27FC236}">
                <a16:creationId xmlns:a16="http://schemas.microsoft.com/office/drawing/2014/main" id="{A670D738-C4A3-4022-81DD-9F62BA8D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8688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7" name="Oval 36">
            <a:extLst>
              <a:ext uri="{FF2B5EF4-FFF2-40B4-BE49-F238E27FC236}">
                <a16:creationId xmlns:a16="http://schemas.microsoft.com/office/drawing/2014/main" id="{B3E8F09E-F673-43B3-B8A0-A7862BD3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8688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8" name="Oval 37">
            <a:extLst>
              <a:ext uri="{FF2B5EF4-FFF2-40B4-BE49-F238E27FC236}">
                <a16:creationId xmlns:a16="http://schemas.microsoft.com/office/drawing/2014/main" id="{F4985838-122A-471A-A3DE-1EF895D1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8688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69" name="Oval 38">
            <a:extLst>
              <a:ext uri="{FF2B5EF4-FFF2-40B4-BE49-F238E27FC236}">
                <a16:creationId xmlns:a16="http://schemas.microsoft.com/office/drawing/2014/main" id="{A6B936C7-5E95-4E24-A04D-31A83632D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48688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0" name="Oval 39">
            <a:extLst>
              <a:ext uri="{FF2B5EF4-FFF2-40B4-BE49-F238E27FC236}">
                <a16:creationId xmlns:a16="http://schemas.microsoft.com/office/drawing/2014/main" id="{CAFA49F7-0A04-42CF-BBD6-CE2290CD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8688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1" name="Oval 40">
            <a:extLst>
              <a:ext uri="{FF2B5EF4-FFF2-40B4-BE49-F238E27FC236}">
                <a16:creationId xmlns:a16="http://schemas.microsoft.com/office/drawing/2014/main" id="{BA4100A3-655F-42C0-AE00-554D93B5C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4451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2" name="Oval 41">
            <a:extLst>
              <a:ext uri="{FF2B5EF4-FFF2-40B4-BE49-F238E27FC236}">
                <a16:creationId xmlns:a16="http://schemas.microsoft.com/office/drawing/2014/main" id="{7F2DEF9F-0C9A-4F33-B7AD-84D1A913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4451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3" name="Oval 42">
            <a:extLst>
              <a:ext uri="{FF2B5EF4-FFF2-40B4-BE49-F238E27FC236}">
                <a16:creationId xmlns:a16="http://schemas.microsoft.com/office/drawing/2014/main" id="{7E17EDC5-1669-4215-9CE0-FF59E8C34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54451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4" name="Oval 43">
            <a:extLst>
              <a:ext uri="{FF2B5EF4-FFF2-40B4-BE49-F238E27FC236}">
                <a16:creationId xmlns:a16="http://schemas.microsoft.com/office/drawing/2014/main" id="{70E8D962-56FF-43DE-84FB-602166E1A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54451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5" name="Oval 44">
            <a:extLst>
              <a:ext uri="{FF2B5EF4-FFF2-40B4-BE49-F238E27FC236}">
                <a16:creationId xmlns:a16="http://schemas.microsoft.com/office/drawing/2014/main" id="{249C3A13-35FC-45A8-AA38-90530AD7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4451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6" name="Oval 45">
            <a:extLst>
              <a:ext uri="{FF2B5EF4-FFF2-40B4-BE49-F238E27FC236}">
                <a16:creationId xmlns:a16="http://schemas.microsoft.com/office/drawing/2014/main" id="{82EF2040-510D-4216-8415-C8A2600F3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54451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7" name="Oval 46">
            <a:extLst>
              <a:ext uri="{FF2B5EF4-FFF2-40B4-BE49-F238E27FC236}">
                <a16:creationId xmlns:a16="http://schemas.microsoft.com/office/drawing/2014/main" id="{9E76474E-6F60-489C-B1CB-B14E0EE0B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54451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8" name="Oval 47">
            <a:extLst>
              <a:ext uri="{FF2B5EF4-FFF2-40B4-BE49-F238E27FC236}">
                <a16:creationId xmlns:a16="http://schemas.microsoft.com/office/drawing/2014/main" id="{39F01B8B-C968-41BD-B347-F1C63419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544512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79" name="Oval 48">
            <a:extLst>
              <a:ext uri="{FF2B5EF4-FFF2-40B4-BE49-F238E27FC236}">
                <a16:creationId xmlns:a16="http://schemas.microsoft.com/office/drawing/2014/main" id="{157261D1-FF39-4AC3-8D78-4FC501021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544512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9680" name="Line 49">
            <a:extLst>
              <a:ext uri="{FF2B5EF4-FFF2-40B4-BE49-F238E27FC236}">
                <a16:creationId xmlns:a16="http://schemas.microsoft.com/office/drawing/2014/main" id="{C1A958F5-264E-4112-B47F-27B35B784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988" y="3213100"/>
            <a:ext cx="64817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81" name="Line 50">
            <a:extLst>
              <a:ext uri="{FF2B5EF4-FFF2-40B4-BE49-F238E27FC236}">
                <a16:creationId xmlns:a16="http://schemas.microsoft.com/office/drawing/2014/main" id="{5EAE874C-9D0A-4C6A-8331-A0CA16A7A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789363"/>
            <a:ext cx="633571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82" name="Line 51">
            <a:extLst>
              <a:ext uri="{FF2B5EF4-FFF2-40B4-BE49-F238E27FC236}">
                <a16:creationId xmlns:a16="http://schemas.microsoft.com/office/drawing/2014/main" id="{489CB26D-709C-435E-916B-6BDC6B775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4365625"/>
            <a:ext cx="63373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83" name="Line 52">
            <a:extLst>
              <a:ext uri="{FF2B5EF4-FFF2-40B4-BE49-F238E27FC236}">
                <a16:creationId xmlns:a16="http://schemas.microsoft.com/office/drawing/2014/main" id="{CB44F4F9-0691-4EC2-BA3B-822179E22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4941888"/>
            <a:ext cx="63373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84" name="Line 53">
            <a:extLst>
              <a:ext uri="{FF2B5EF4-FFF2-40B4-BE49-F238E27FC236}">
                <a16:creationId xmlns:a16="http://schemas.microsoft.com/office/drawing/2014/main" id="{19536EEC-AA8C-493F-835A-6F4B5EFCD4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5516563"/>
            <a:ext cx="63373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85" name="Line 54">
            <a:extLst>
              <a:ext uri="{FF2B5EF4-FFF2-40B4-BE49-F238E27FC236}">
                <a16:creationId xmlns:a16="http://schemas.microsoft.com/office/drawing/2014/main" id="{05C692F6-0425-450B-AC3B-3133A6851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1913" y="3213100"/>
            <a:ext cx="576262" cy="57626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86" name="Line 55">
            <a:extLst>
              <a:ext uri="{FF2B5EF4-FFF2-40B4-BE49-F238E27FC236}">
                <a16:creationId xmlns:a16="http://schemas.microsoft.com/office/drawing/2014/main" id="{1474B920-CAE0-4F3F-B176-EA2F04ACB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3213100"/>
            <a:ext cx="1152525" cy="1152525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87" name="Line 56">
            <a:extLst>
              <a:ext uri="{FF2B5EF4-FFF2-40B4-BE49-F238E27FC236}">
                <a16:creationId xmlns:a16="http://schemas.microsoft.com/office/drawing/2014/main" id="{72BF1300-63F4-4428-A589-7CD197D6D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713" y="3213100"/>
            <a:ext cx="1728787" cy="172878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88" name="Line 57">
            <a:extLst>
              <a:ext uri="{FF2B5EF4-FFF2-40B4-BE49-F238E27FC236}">
                <a16:creationId xmlns:a16="http://schemas.microsoft.com/office/drawing/2014/main" id="{27F57965-69FA-424E-835F-FBC594FE02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050" y="3213100"/>
            <a:ext cx="2233613" cy="230346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89" name="Line 58">
            <a:extLst>
              <a:ext uri="{FF2B5EF4-FFF2-40B4-BE49-F238E27FC236}">
                <a16:creationId xmlns:a16="http://schemas.microsoft.com/office/drawing/2014/main" id="{E25E8003-6127-4FD4-B0F6-DA69E429E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213100"/>
            <a:ext cx="4103688" cy="23034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90" name="Line 59">
            <a:extLst>
              <a:ext uri="{FF2B5EF4-FFF2-40B4-BE49-F238E27FC236}">
                <a16:creationId xmlns:a16="http://schemas.microsoft.com/office/drawing/2014/main" id="{8122C8BB-C76B-44AE-9E98-2F2E426F9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789363"/>
            <a:ext cx="3095625" cy="17272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91" name="Line 60">
            <a:extLst>
              <a:ext uri="{FF2B5EF4-FFF2-40B4-BE49-F238E27FC236}">
                <a16:creationId xmlns:a16="http://schemas.microsoft.com/office/drawing/2014/main" id="{9F1E27FD-CC20-4F35-9676-DC33B8021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3213100"/>
            <a:ext cx="935038" cy="230346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92" name="Line 61">
            <a:extLst>
              <a:ext uri="{FF2B5EF4-FFF2-40B4-BE49-F238E27FC236}">
                <a16:creationId xmlns:a16="http://schemas.microsoft.com/office/drawing/2014/main" id="{FD6ADBCB-699D-4097-94B0-414DE81C0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213100"/>
            <a:ext cx="935037" cy="2303463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93" name="Line 62">
            <a:extLst>
              <a:ext uri="{FF2B5EF4-FFF2-40B4-BE49-F238E27FC236}">
                <a16:creationId xmlns:a16="http://schemas.microsoft.com/office/drawing/2014/main" id="{717085B0-1FFD-42AF-A2CF-B6A8DA9F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213100"/>
            <a:ext cx="4103688" cy="2303463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6DD5C20C-39F1-4C20-9D9D-E97B2925B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1625" y="765175"/>
            <a:ext cx="8540750" cy="2303463"/>
          </a:xfrm>
        </p:spPr>
        <p:txBody>
          <a:bodyPr/>
          <a:lstStyle/>
          <a:p>
            <a:pPr eaLnBrk="1" hangingPunct="1"/>
            <a:r>
              <a:rPr kumimoji="1" lang="zh-CN" altLang="en-US"/>
              <a:t>入射的</a:t>
            </a:r>
            <a:r>
              <a:rPr kumimoji="1" lang="en-US" altLang="zh-CN"/>
              <a:t>X</a:t>
            </a:r>
            <a:r>
              <a:rPr kumimoji="1" lang="zh-CN" altLang="en-US"/>
              <a:t>射线可以被其中的每一个格点散射。各个散射波进行相干叠加，产生衍射。有一系列的衍射极大值。衍射极大值的方向就是</a:t>
            </a:r>
            <a:r>
              <a:rPr kumimoji="1" lang="en-US" altLang="zh-CN"/>
              <a:t>X</a:t>
            </a:r>
            <a:r>
              <a:rPr kumimoji="1" lang="zh-CN" altLang="en-US"/>
              <a:t>射线出射的方向。</a:t>
            </a:r>
          </a:p>
        </p:txBody>
      </p:sp>
      <p:sp>
        <p:nvSpPr>
          <p:cNvPr id="70659" name="Oval 18">
            <a:extLst>
              <a:ext uri="{FF2B5EF4-FFF2-40B4-BE49-F238E27FC236}">
                <a16:creationId xmlns:a16="http://schemas.microsoft.com/office/drawing/2014/main" id="{C6E913B9-640B-4225-8DA5-939624BD4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43640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0" name="Oval 19">
            <a:extLst>
              <a:ext uri="{FF2B5EF4-FFF2-40B4-BE49-F238E27FC236}">
                <a16:creationId xmlns:a16="http://schemas.microsoft.com/office/drawing/2014/main" id="{20E0E884-EBBF-426D-957B-4954C25F4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813" y="43640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1" name="Oval 20">
            <a:extLst>
              <a:ext uri="{FF2B5EF4-FFF2-40B4-BE49-F238E27FC236}">
                <a16:creationId xmlns:a16="http://schemas.microsoft.com/office/drawing/2014/main" id="{EF19E6EF-7297-4669-8840-0EBE171DC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43640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2" name="Oval 21">
            <a:extLst>
              <a:ext uri="{FF2B5EF4-FFF2-40B4-BE49-F238E27FC236}">
                <a16:creationId xmlns:a16="http://schemas.microsoft.com/office/drawing/2014/main" id="{DEAA3B67-2F3E-402B-82D0-59CC67A98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436403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3" name="Oval 24">
            <a:extLst>
              <a:ext uri="{FF2B5EF4-FFF2-40B4-BE49-F238E27FC236}">
                <a16:creationId xmlns:a16="http://schemas.microsoft.com/office/drawing/2014/main" id="{0B1CAF02-31EE-4244-B367-B3E9AFDA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49403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4" name="Oval 25">
            <a:extLst>
              <a:ext uri="{FF2B5EF4-FFF2-40B4-BE49-F238E27FC236}">
                <a16:creationId xmlns:a16="http://schemas.microsoft.com/office/drawing/2014/main" id="{3A70F1FC-8241-4126-9D3D-21963CB5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9403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5" name="Oval 26">
            <a:extLst>
              <a:ext uri="{FF2B5EF4-FFF2-40B4-BE49-F238E27FC236}">
                <a16:creationId xmlns:a16="http://schemas.microsoft.com/office/drawing/2014/main" id="{036E25D3-CFE2-44E6-8603-688FB400E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49403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6" name="Oval 27">
            <a:extLst>
              <a:ext uri="{FF2B5EF4-FFF2-40B4-BE49-F238E27FC236}">
                <a16:creationId xmlns:a16="http://schemas.microsoft.com/office/drawing/2014/main" id="{4D390BA2-76DD-4870-823A-0C97EC806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49403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7" name="Oval 28">
            <a:extLst>
              <a:ext uri="{FF2B5EF4-FFF2-40B4-BE49-F238E27FC236}">
                <a16:creationId xmlns:a16="http://schemas.microsoft.com/office/drawing/2014/main" id="{2D82A01C-449F-423F-A4EF-9C8118DC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49403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668" name="Line 43">
            <a:extLst>
              <a:ext uri="{FF2B5EF4-FFF2-40B4-BE49-F238E27FC236}">
                <a16:creationId xmlns:a16="http://schemas.microsoft.com/office/drawing/2014/main" id="{29206EC9-4136-4BEC-A830-E4C3169C8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284538"/>
            <a:ext cx="1439862" cy="1150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9" name="Line 44">
            <a:extLst>
              <a:ext uri="{FF2B5EF4-FFF2-40B4-BE49-F238E27FC236}">
                <a16:creationId xmlns:a16="http://schemas.microsoft.com/office/drawing/2014/main" id="{ECFA2616-9E05-4457-AD84-F54475A15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284538"/>
            <a:ext cx="1439863" cy="1150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0" name="Line 45">
            <a:extLst>
              <a:ext uri="{FF2B5EF4-FFF2-40B4-BE49-F238E27FC236}">
                <a16:creationId xmlns:a16="http://schemas.microsoft.com/office/drawing/2014/main" id="{5AD4A523-DEC3-44F7-A352-FBBCF21BC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284538"/>
            <a:ext cx="1439862" cy="1150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1" name="Line 46">
            <a:extLst>
              <a:ext uri="{FF2B5EF4-FFF2-40B4-BE49-F238E27FC236}">
                <a16:creationId xmlns:a16="http://schemas.microsoft.com/office/drawing/2014/main" id="{C280A6AB-5830-49A0-96DE-628F957BC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284538"/>
            <a:ext cx="1439863" cy="1150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2" name="Line 47">
            <a:extLst>
              <a:ext uri="{FF2B5EF4-FFF2-40B4-BE49-F238E27FC236}">
                <a16:creationId xmlns:a16="http://schemas.microsoft.com/office/drawing/2014/main" id="{5BEE0602-1CB1-40C1-8E53-A5B584F5DF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3429000"/>
            <a:ext cx="2376488" cy="1008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3" name="Line 48">
            <a:extLst>
              <a:ext uri="{FF2B5EF4-FFF2-40B4-BE49-F238E27FC236}">
                <a16:creationId xmlns:a16="http://schemas.microsoft.com/office/drawing/2014/main" id="{13F37DBD-DABD-4F44-9096-54D31F400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9838" y="3429000"/>
            <a:ext cx="2376487" cy="1008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4" name="Line 49">
            <a:extLst>
              <a:ext uri="{FF2B5EF4-FFF2-40B4-BE49-F238E27FC236}">
                <a16:creationId xmlns:a16="http://schemas.microsoft.com/office/drawing/2014/main" id="{EEB1DCB8-9E49-4B34-AE12-3CD8D91540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429000"/>
            <a:ext cx="2376488" cy="1008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5" name="Line 50">
            <a:extLst>
              <a:ext uri="{FF2B5EF4-FFF2-40B4-BE49-F238E27FC236}">
                <a16:creationId xmlns:a16="http://schemas.microsoft.com/office/drawing/2014/main" id="{5AF61580-55FF-48FF-9A6E-8E070F6765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4163" y="3429000"/>
            <a:ext cx="2376487" cy="10080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6" name="Line 51">
            <a:extLst>
              <a:ext uri="{FF2B5EF4-FFF2-40B4-BE49-F238E27FC236}">
                <a16:creationId xmlns:a16="http://schemas.microsoft.com/office/drawing/2014/main" id="{ECC91ECA-6DCF-4C29-91BB-91E2629F0F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4005263"/>
            <a:ext cx="2376488" cy="10080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7" name="Line 52">
            <a:extLst>
              <a:ext uri="{FF2B5EF4-FFF2-40B4-BE49-F238E27FC236}">
                <a16:creationId xmlns:a16="http://schemas.microsoft.com/office/drawing/2014/main" id="{2100F0B0-9FDA-4A66-8AC5-CE5FEDAAA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4005263"/>
            <a:ext cx="2376487" cy="10080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8" name="Line 53">
            <a:extLst>
              <a:ext uri="{FF2B5EF4-FFF2-40B4-BE49-F238E27FC236}">
                <a16:creationId xmlns:a16="http://schemas.microsoft.com/office/drawing/2014/main" id="{62920E6B-1280-4DE0-A658-DA836DDCE5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4005263"/>
            <a:ext cx="2376488" cy="10080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9" name="Line 54">
            <a:extLst>
              <a:ext uri="{FF2B5EF4-FFF2-40B4-BE49-F238E27FC236}">
                <a16:creationId xmlns:a16="http://schemas.microsoft.com/office/drawing/2014/main" id="{E27C8C9E-657B-4A37-9582-B53718469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0063" y="4005263"/>
            <a:ext cx="2376487" cy="10080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0" name="Line 55">
            <a:extLst>
              <a:ext uri="{FF2B5EF4-FFF2-40B4-BE49-F238E27FC236}">
                <a16:creationId xmlns:a16="http://schemas.microsoft.com/office/drawing/2014/main" id="{23CBA135-6E19-4E2F-86B9-DB0EBE389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3862388"/>
            <a:ext cx="1439863" cy="1150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1" name="Line 56">
            <a:extLst>
              <a:ext uri="{FF2B5EF4-FFF2-40B4-BE49-F238E27FC236}">
                <a16:creationId xmlns:a16="http://schemas.microsoft.com/office/drawing/2014/main" id="{47666159-0D9C-4E4B-A791-E955CC49A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3862388"/>
            <a:ext cx="1439862" cy="1150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2" name="Line 57">
            <a:extLst>
              <a:ext uri="{FF2B5EF4-FFF2-40B4-BE49-F238E27FC236}">
                <a16:creationId xmlns:a16="http://schemas.microsoft.com/office/drawing/2014/main" id="{C9701C0E-E99C-44E6-80FD-8BF9D2B5D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862388"/>
            <a:ext cx="1439863" cy="1150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83" name="Line 58">
            <a:extLst>
              <a:ext uri="{FF2B5EF4-FFF2-40B4-BE49-F238E27FC236}">
                <a16:creationId xmlns:a16="http://schemas.microsoft.com/office/drawing/2014/main" id="{BA9659F2-DB75-4FCB-9C99-6FC42394A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862388"/>
            <a:ext cx="1439862" cy="11509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9297EEB5-5C4C-4051-89FD-687013CD8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衍射的极大值条件</a:t>
            </a:r>
          </a:p>
        </p:txBody>
      </p:sp>
      <p:sp>
        <p:nvSpPr>
          <p:cNvPr id="71683" name="Rectangle 6">
            <a:extLst>
              <a:ext uri="{FF2B5EF4-FFF2-40B4-BE49-F238E27FC236}">
                <a16:creationId xmlns:a16="http://schemas.microsoft.com/office/drawing/2014/main" id="{7EEEF072-69CA-4B22-A06A-0D9FD58646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31188" cy="1117600"/>
          </a:xfrm>
        </p:spPr>
        <p:txBody>
          <a:bodyPr/>
          <a:lstStyle/>
          <a:p>
            <a:pPr eaLnBrk="1" hangingPunct="1"/>
            <a:r>
              <a:rPr lang="zh-CN" altLang="en-US" sz="2800"/>
              <a:t>首先计算每一个晶面上不同点间的相干叠加，即点间干涉，或称为晶面的衍射。</a:t>
            </a:r>
          </a:p>
        </p:txBody>
      </p:sp>
      <p:graphicFrame>
        <p:nvGraphicFramePr>
          <p:cNvPr id="71684" name="Object 25">
            <a:extLst>
              <a:ext uri="{FF2B5EF4-FFF2-40B4-BE49-F238E27FC236}">
                <a16:creationId xmlns:a16="http://schemas.microsoft.com/office/drawing/2014/main" id="{037645E0-D66E-42F3-884A-01E107453D0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735138" y="3965575"/>
          <a:ext cx="338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7" name="公式" r:id="rId3" imgW="165028" imgH="228501" progId="Equation.3">
                  <p:embed/>
                </p:oleObj>
              </mc:Choice>
              <mc:Fallback>
                <p:oleObj name="公式" r:id="rId3" imgW="165028" imgH="2285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965575"/>
                        <a:ext cx="3381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Oval 7">
            <a:extLst>
              <a:ext uri="{FF2B5EF4-FFF2-40B4-BE49-F238E27FC236}">
                <a16:creationId xmlns:a16="http://schemas.microsoft.com/office/drawing/2014/main" id="{AEA56094-D66A-442D-A8BB-BBA22555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86" name="Oval 8">
            <a:extLst>
              <a:ext uri="{FF2B5EF4-FFF2-40B4-BE49-F238E27FC236}">
                <a16:creationId xmlns:a16="http://schemas.microsoft.com/office/drawing/2014/main" id="{97497778-0166-4D65-98F6-84C584BD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87" name="Oval 9">
            <a:extLst>
              <a:ext uri="{FF2B5EF4-FFF2-40B4-BE49-F238E27FC236}">
                <a16:creationId xmlns:a16="http://schemas.microsoft.com/office/drawing/2014/main" id="{B9BE9278-0EAA-4FDC-AB83-B478A6A70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88" name="Oval 10">
            <a:extLst>
              <a:ext uri="{FF2B5EF4-FFF2-40B4-BE49-F238E27FC236}">
                <a16:creationId xmlns:a16="http://schemas.microsoft.com/office/drawing/2014/main" id="{C544D744-3A20-465A-9B51-95717426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89" name="Oval 11">
            <a:extLst>
              <a:ext uri="{FF2B5EF4-FFF2-40B4-BE49-F238E27FC236}">
                <a16:creationId xmlns:a16="http://schemas.microsoft.com/office/drawing/2014/main" id="{21F7B96A-8BE6-4341-83B8-D472E599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90" name="Oval 12">
            <a:extLst>
              <a:ext uri="{FF2B5EF4-FFF2-40B4-BE49-F238E27FC236}">
                <a16:creationId xmlns:a16="http://schemas.microsoft.com/office/drawing/2014/main" id="{CC265738-1E98-4955-BF09-C7A74A39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429260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91" name="Oval 13">
            <a:extLst>
              <a:ext uri="{FF2B5EF4-FFF2-40B4-BE49-F238E27FC236}">
                <a16:creationId xmlns:a16="http://schemas.microsoft.com/office/drawing/2014/main" id="{614CF8C1-3158-4FD9-8115-6DCEB55E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429260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1692" name="Line 14">
            <a:extLst>
              <a:ext uri="{FF2B5EF4-FFF2-40B4-BE49-F238E27FC236}">
                <a16:creationId xmlns:a16="http://schemas.microsoft.com/office/drawing/2014/main" id="{BA598FCA-226D-4F9D-A9AB-5D095B2CE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4365625"/>
            <a:ext cx="4752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3" name="Line 15">
            <a:extLst>
              <a:ext uri="{FF2B5EF4-FFF2-40B4-BE49-F238E27FC236}">
                <a16:creationId xmlns:a16="http://schemas.microsoft.com/office/drawing/2014/main" id="{C0182790-C5B2-47E2-8AA3-8D96A67C4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3068638"/>
            <a:ext cx="1511300" cy="1296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4" name="Line 16">
            <a:extLst>
              <a:ext uri="{FF2B5EF4-FFF2-40B4-BE49-F238E27FC236}">
                <a16:creationId xmlns:a16="http://schemas.microsoft.com/office/drawing/2014/main" id="{104BEA13-10DE-458B-B574-F958B6F5F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3068638"/>
            <a:ext cx="1511300" cy="1296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5" name="Line 17">
            <a:extLst>
              <a:ext uri="{FF2B5EF4-FFF2-40B4-BE49-F238E27FC236}">
                <a16:creationId xmlns:a16="http://schemas.microsoft.com/office/drawing/2014/main" id="{64842D5D-49C5-4CDA-8A8A-3D6CD48F4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3068638"/>
            <a:ext cx="1511300" cy="1296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6" name="Line 18">
            <a:extLst>
              <a:ext uri="{FF2B5EF4-FFF2-40B4-BE49-F238E27FC236}">
                <a16:creationId xmlns:a16="http://schemas.microsoft.com/office/drawing/2014/main" id="{9FA80989-B061-4940-AD3B-0C4FF470D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068638"/>
            <a:ext cx="1511300" cy="12969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7" name="Line 19">
            <a:extLst>
              <a:ext uri="{FF2B5EF4-FFF2-40B4-BE49-F238E27FC236}">
                <a16:creationId xmlns:a16="http://schemas.microsoft.com/office/drawing/2014/main" id="{A573B657-A3BA-44BF-9209-AA4723973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8388" y="3284538"/>
            <a:ext cx="3529012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8" name="Line 20">
            <a:extLst>
              <a:ext uri="{FF2B5EF4-FFF2-40B4-BE49-F238E27FC236}">
                <a16:creationId xmlns:a16="http://schemas.microsoft.com/office/drawing/2014/main" id="{8AC705EA-B6F4-47A3-AC2A-99900DFB3F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3284538"/>
            <a:ext cx="3529013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699" name="Line 21">
            <a:extLst>
              <a:ext uri="{FF2B5EF4-FFF2-40B4-BE49-F238E27FC236}">
                <a16:creationId xmlns:a16="http://schemas.microsoft.com/office/drawing/2014/main" id="{5BEDB5DF-A044-4025-8F8E-26A214FF40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2713" y="3284538"/>
            <a:ext cx="3529012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0" name="Line 22">
            <a:extLst>
              <a:ext uri="{FF2B5EF4-FFF2-40B4-BE49-F238E27FC236}">
                <a16:creationId xmlns:a16="http://schemas.microsoft.com/office/drawing/2014/main" id="{9DEB5367-95CC-44D7-84DE-13AD26232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5" y="3284538"/>
            <a:ext cx="3529013" cy="10810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1" name="Line 23">
            <a:extLst>
              <a:ext uri="{FF2B5EF4-FFF2-40B4-BE49-F238E27FC236}">
                <a16:creationId xmlns:a16="http://schemas.microsoft.com/office/drawing/2014/main" id="{E745B2B0-A675-4573-BDE2-AB7C0ACE8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8388" y="4005263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02" name="Line 24">
            <a:extLst>
              <a:ext uri="{FF2B5EF4-FFF2-40B4-BE49-F238E27FC236}">
                <a16:creationId xmlns:a16="http://schemas.microsoft.com/office/drawing/2014/main" id="{F4105C43-DD6F-4350-8663-643CF8D013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59113" y="4149725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1703" name="Object 31">
            <a:extLst>
              <a:ext uri="{FF2B5EF4-FFF2-40B4-BE49-F238E27FC236}">
                <a16:creationId xmlns:a16="http://schemas.microsoft.com/office/drawing/2014/main" id="{A16243B0-0430-4CB8-A0E5-D4D695ABEA7F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791200" y="4019550"/>
          <a:ext cx="2825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公式" r:id="rId5" imgW="126725" imgH="177415" progId="Equation.3">
                  <p:embed/>
                </p:oleObj>
              </mc:Choice>
              <mc:Fallback>
                <p:oleObj name="公式" r:id="rId5" imgW="126725" imgH="17741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19550"/>
                        <a:ext cx="2825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33">
            <a:extLst>
              <a:ext uri="{FF2B5EF4-FFF2-40B4-BE49-F238E27FC236}">
                <a16:creationId xmlns:a16="http://schemas.microsoft.com/office/drawing/2014/main" id="{7488DCB0-B709-484E-AF19-5369DBCF3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508500"/>
          <a:ext cx="35290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公式" r:id="rId7" imgW="1231366" imgH="228501" progId="Equation.3">
                  <p:embed/>
                </p:oleObj>
              </mc:Choice>
              <mc:Fallback>
                <p:oleObj name="公式" r:id="rId7" imgW="1231366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508500"/>
                        <a:ext cx="352901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5" name="Text Box 34">
            <a:extLst>
              <a:ext uri="{FF2B5EF4-FFF2-40B4-BE49-F238E27FC236}">
                <a16:creationId xmlns:a16="http://schemas.microsoft.com/office/drawing/2014/main" id="{46B363E9-B996-427F-AC28-132489840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29225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由于衍射光的能量大部分集中于衍射的零级，即中央主极大。</a:t>
            </a:r>
          </a:p>
        </p:txBody>
      </p:sp>
      <p:graphicFrame>
        <p:nvGraphicFramePr>
          <p:cNvPr id="71706" name="Object 35">
            <a:extLst>
              <a:ext uri="{FF2B5EF4-FFF2-40B4-BE49-F238E27FC236}">
                <a16:creationId xmlns:a16="http://schemas.microsoft.com/office/drawing/2014/main" id="{ACB5DEA7-403C-4C2A-9463-FCEF53088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661025"/>
          <a:ext cx="11636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公式" r:id="rId9" imgW="406224" imgH="228501" progId="Equation.3">
                  <p:embed/>
                </p:oleObj>
              </mc:Choice>
              <mc:Fallback>
                <p:oleObj name="公式" r:id="rId9" imgW="406224" imgH="228501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661025"/>
                        <a:ext cx="116363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475990-3BEE-48C7-88C3-8E136E14E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、用</a:t>
            </a:r>
            <a:r>
              <a:rPr lang="zh-CN" altLang="en-US" u="sng"/>
              <a:t>振幅矢量法</a:t>
            </a:r>
            <a:r>
              <a:rPr lang="zh-CN" altLang="en-US"/>
              <a:t>求解衍射强度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2B578AA-3660-4FE4-83C8-DAE1C9D0C6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59263" cy="2998788"/>
          </a:xfrm>
        </p:spPr>
        <p:txBody>
          <a:bodyPr/>
          <a:lstStyle/>
          <a:p>
            <a:pPr eaLnBrk="1" hangingPunct="1"/>
            <a:r>
              <a:rPr lang="zh-CN" altLang="en-US" sz="2800"/>
              <a:t>每一个单元衍射的复振幅用一个矢量表示。</a:t>
            </a:r>
          </a:p>
          <a:p>
            <a:pPr eaLnBrk="1" hangingPunct="1"/>
            <a:r>
              <a:rPr lang="zh-CN" altLang="en-US" sz="2800"/>
              <a:t>相邻的单元间具有相位差</a:t>
            </a:r>
            <a:r>
              <a:rPr lang="en-US" altLang="zh-CN" sz="2800"/>
              <a:t>Δ</a:t>
            </a:r>
            <a:r>
              <a:rPr lang="en-US" altLang="zh-CN" sz="2800">
                <a:latin typeface="Times New Roman" panose="02020603050405020304" pitchFamily="18" charset="0"/>
              </a:rPr>
              <a:t>φ</a:t>
            </a:r>
            <a:r>
              <a:rPr lang="zh-CN" altLang="en-US" sz="2800"/>
              <a:t>。</a:t>
            </a:r>
          </a:p>
          <a:p>
            <a:pPr eaLnBrk="1" hangingPunct="1"/>
            <a:r>
              <a:rPr lang="zh-CN" altLang="en-US" sz="2800"/>
              <a:t>所有单元衍射的矢量和为光栅衍射的复振幅。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637F4D8-0A81-48B7-989A-37098DFE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989138"/>
            <a:ext cx="142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564B633-A88D-4602-9402-0DEA5513E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636838"/>
            <a:ext cx="1428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4AD34FB3-EA2F-49F2-8E71-813D38F05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701800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57F86E36-DEEE-415C-9D36-44921ED89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925763"/>
            <a:ext cx="142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F0C4055C-742D-4503-B802-40B9CB723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860800"/>
            <a:ext cx="142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E4452952-3AA2-4336-B97C-35F7D627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508500"/>
            <a:ext cx="142875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F4D4CC47-E9EC-4762-926E-053C6793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3573463"/>
            <a:ext cx="14287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E9273338-B470-4546-9C25-2AB0F650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797425"/>
            <a:ext cx="1428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9E71D4D4-382C-4B5A-A012-95BFE64BA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2349500"/>
            <a:ext cx="137001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81A14E62-0C1D-4C40-B39F-A1CC0609F2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1700213"/>
            <a:ext cx="1152525" cy="6492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" name="Line 14">
            <a:extLst>
              <a:ext uri="{FF2B5EF4-FFF2-40B4-BE49-F238E27FC236}">
                <a16:creationId xmlns:a16="http://schemas.microsoft.com/office/drawing/2014/main" id="{5A48F50F-C839-46A7-B94A-E3044DD48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3495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7" name="Line 15">
            <a:extLst>
              <a:ext uri="{FF2B5EF4-FFF2-40B4-BE49-F238E27FC236}">
                <a16:creationId xmlns:a16="http://schemas.microsoft.com/office/drawing/2014/main" id="{4D1AF4A4-D91D-437B-94FD-9A6848C92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3284538"/>
            <a:ext cx="137001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C48D4606-56E2-4117-88DD-8C15EEBE7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635250"/>
            <a:ext cx="1152525" cy="6492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9093F15E-7BD8-4E27-A4EA-0C45EB802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8453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0" name="Line 18">
            <a:extLst>
              <a:ext uri="{FF2B5EF4-FFF2-40B4-BE49-F238E27FC236}">
                <a16:creationId xmlns:a16="http://schemas.microsoft.com/office/drawing/2014/main" id="{5EA369C1-2757-4F90-B92A-6BAC2591E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4222750"/>
            <a:ext cx="137001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1" name="Line 19">
            <a:extLst>
              <a:ext uri="{FF2B5EF4-FFF2-40B4-BE49-F238E27FC236}">
                <a16:creationId xmlns:a16="http://schemas.microsoft.com/office/drawing/2014/main" id="{DA215041-3461-4B6A-865A-5D6C7E2E1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573463"/>
            <a:ext cx="1152525" cy="6492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2" name="Line 20">
            <a:extLst>
              <a:ext uri="{FF2B5EF4-FFF2-40B4-BE49-F238E27FC236}">
                <a16:creationId xmlns:a16="http://schemas.microsoft.com/office/drawing/2014/main" id="{633105BD-4DC0-4479-B1A6-7E6311C27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2275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3" name="Line 21">
            <a:extLst>
              <a:ext uri="{FF2B5EF4-FFF2-40B4-BE49-F238E27FC236}">
                <a16:creationId xmlns:a16="http://schemas.microsoft.com/office/drawing/2014/main" id="{CC968DC3-3380-4F68-85C0-81B1FF926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8" y="5157788"/>
            <a:ext cx="1370012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EE34AC8C-8732-4AE6-A474-F773FFB30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508500"/>
            <a:ext cx="1152525" cy="6492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5" name="Line 23">
            <a:extLst>
              <a:ext uri="{FF2B5EF4-FFF2-40B4-BE49-F238E27FC236}">
                <a16:creationId xmlns:a16="http://schemas.microsoft.com/office/drawing/2014/main" id="{CDC2F572-DA75-432C-875E-2D5BF4E28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157788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74091C1C-E77B-40BA-8222-ECED55CE2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349500"/>
            <a:ext cx="360363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7" name="Line 25">
            <a:extLst>
              <a:ext uri="{FF2B5EF4-FFF2-40B4-BE49-F238E27FC236}">
                <a16:creationId xmlns:a16="http://schemas.microsoft.com/office/drawing/2014/main" id="{DEDAB8D8-C46E-4F78-B46E-EBED357E5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84538"/>
            <a:ext cx="3603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8" name="Line 26">
            <a:extLst>
              <a:ext uri="{FF2B5EF4-FFF2-40B4-BE49-F238E27FC236}">
                <a16:creationId xmlns:a16="http://schemas.microsoft.com/office/drawing/2014/main" id="{97125FEF-473C-46E0-B8C2-81963B2FA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21163"/>
            <a:ext cx="3603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9" name="Line 27">
            <a:extLst>
              <a:ext uri="{FF2B5EF4-FFF2-40B4-BE49-F238E27FC236}">
                <a16:creationId xmlns:a16="http://schemas.microsoft.com/office/drawing/2014/main" id="{878002AF-9D3A-4C4D-AF03-D3ED2BED61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068638"/>
            <a:ext cx="360363" cy="215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0" name="Line 28">
            <a:extLst>
              <a:ext uri="{FF2B5EF4-FFF2-40B4-BE49-F238E27FC236}">
                <a16:creationId xmlns:a16="http://schemas.microsoft.com/office/drawing/2014/main" id="{4B74AF7A-9A2F-42AF-AF9D-F76EF6838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005263"/>
            <a:ext cx="360363" cy="215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1" name="Line 29">
            <a:extLst>
              <a:ext uri="{FF2B5EF4-FFF2-40B4-BE49-F238E27FC236}">
                <a16:creationId xmlns:a16="http://schemas.microsoft.com/office/drawing/2014/main" id="{0AEF2F0A-6078-4B15-80A2-855BA70B80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941888"/>
            <a:ext cx="360363" cy="215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222" name="Object 30">
            <a:extLst>
              <a:ext uri="{FF2B5EF4-FFF2-40B4-BE49-F238E27FC236}">
                <a16:creationId xmlns:a16="http://schemas.microsoft.com/office/drawing/2014/main" id="{3CF0E01D-5674-49C9-A1FF-B24ED45E64B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167438" y="2017713"/>
          <a:ext cx="2825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公式" r:id="rId3" imgW="126725" imgH="177415" progId="Equation.3">
                  <p:embed/>
                </p:oleObj>
              </mc:Choice>
              <mc:Fallback>
                <p:oleObj name="公式" r:id="rId3" imgW="126725" imgH="17741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2017713"/>
                        <a:ext cx="2825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4">
            <a:extLst>
              <a:ext uri="{FF2B5EF4-FFF2-40B4-BE49-F238E27FC236}">
                <a16:creationId xmlns:a16="http://schemas.microsoft.com/office/drawing/2014/main" id="{1D3A22FE-D640-4FB3-9427-7C7742A90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2695575"/>
          <a:ext cx="2667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公式" r:id="rId5" imgW="126725" imgH="177415" progId="Equation.3">
                  <p:embed/>
                </p:oleObj>
              </mc:Choice>
              <mc:Fallback>
                <p:oleObj name="公式" r:id="rId5" imgW="126725" imgH="17741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95575"/>
                        <a:ext cx="2667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4" name="Object 36">
            <a:extLst>
              <a:ext uri="{FF2B5EF4-FFF2-40B4-BE49-F238E27FC236}">
                <a16:creationId xmlns:a16="http://schemas.microsoft.com/office/drawing/2014/main" id="{5A4650F1-2E42-4C21-8921-770E846C3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636838"/>
          <a:ext cx="2936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公式" r:id="rId6" imgW="139579" imgH="177646" progId="Equation.3">
                  <p:embed/>
                </p:oleObj>
              </mc:Choice>
              <mc:Fallback>
                <p:oleObj name="公式" r:id="rId6" imgW="139579" imgH="17764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636838"/>
                        <a:ext cx="293688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Line 37">
            <a:extLst>
              <a:ext uri="{FF2B5EF4-FFF2-40B4-BE49-F238E27FC236}">
                <a16:creationId xmlns:a16="http://schemas.microsoft.com/office/drawing/2014/main" id="{6E90B567-4979-4322-8DDF-2EE89FCD7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2349500"/>
            <a:ext cx="0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226" name="Object 38">
            <a:extLst>
              <a:ext uri="{FF2B5EF4-FFF2-40B4-BE49-F238E27FC236}">
                <a16:creationId xmlns:a16="http://schemas.microsoft.com/office/drawing/2014/main" id="{31FC08FE-6E93-4FE0-B99C-63A4D8E87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1536700"/>
          <a:ext cx="3476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公式" r:id="rId8" imgW="164885" imgH="215619" progId="Equation.3">
                  <p:embed/>
                </p:oleObj>
              </mc:Choice>
              <mc:Fallback>
                <p:oleObj name="公式" r:id="rId8" imgW="164885" imgH="21561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536700"/>
                        <a:ext cx="3476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39">
            <a:extLst>
              <a:ext uri="{FF2B5EF4-FFF2-40B4-BE49-F238E27FC236}">
                <a16:creationId xmlns:a16="http://schemas.microsoft.com/office/drawing/2014/main" id="{BB52CAEC-2651-4061-B9C8-5176B8AC7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2420938"/>
          <a:ext cx="3746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公式" r:id="rId10" imgW="177569" imgH="215619" progId="Equation.3">
                  <p:embed/>
                </p:oleObj>
              </mc:Choice>
              <mc:Fallback>
                <p:oleObj name="公式" r:id="rId10" imgW="177569" imgH="21561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3746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Object 40">
            <a:extLst>
              <a:ext uri="{FF2B5EF4-FFF2-40B4-BE49-F238E27FC236}">
                <a16:creationId xmlns:a16="http://schemas.microsoft.com/office/drawing/2014/main" id="{9FA8D855-5EB4-4B25-A10D-6001939EE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3357563"/>
          <a:ext cx="374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公式" r:id="rId12" imgW="177646" imgH="228402" progId="Equation.3">
                  <p:embed/>
                </p:oleObj>
              </mc:Choice>
              <mc:Fallback>
                <p:oleObj name="公式" r:id="rId12" imgW="177646" imgH="22840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357563"/>
                        <a:ext cx="3746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9" name="Object 41">
            <a:extLst>
              <a:ext uri="{FF2B5EF4-FFF2-40B4-BE49-F238E27FC236}">
                <a16:creationId xmlns:a16="http://schemas.microsoft.com/office/drawing/2014/main" id="{8504BF5A-37B4-4045-AAA1-484964B51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4292600"/>
          <a:ext cx="374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14" imgW="177569" imgH="215619" progId="Equation.3">
                  <p:embed/>
                </p:oleObj>
              </mc:Choice>
              <mc:Fallback>
                <p:oleObj name="公式" r:id="rId14" imgW="177569" imgH="21561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292600"/>
                        <a:ext cx="3746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6" name="Object 42">
            <a:extLst>
              <a:ext uri="{FF2B5EF4-FFF2-40B4-BE49-F238E27FC236}">
                <a16:creationId xmlns:a16="http://schemas.microsoft.com/office/drawing/2014/main" id="{BB2A2FBC-CD69-4671-80F2-59785C3A47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868863"/>
          <a:ext cx="21399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公式" r:id="rId16" imgW="1015559" imgH="215806" progId="Equation.3">
                  <p:embed/>
                </p:oleObj>
              </mc:Choice>
              <mc:Fallback>
                <p:oleObj name="公式" r:id="rId16" imgW="1015559" imgH="21580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868863"/>
                        <a:ext cx="21399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7" name="Object 43">
            <a:extLst>
              <a:ext uri="{FF2B5EF4-FFF2-40B4-BE49-F238E27FC236}">
                <a16:creationId xmlns:a16="http://schemas.microsoft.com/office/drawing/2014/main" id="{8894B6CF-FEB8-4314-B4DF-372208422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300663"/>
          <a:ext cx="29146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公式" r:id="rId18" imgW="1384300" imgH="228600" progId="Equation.3">
                  <p:embed/>
                </p:oleObj>
              </mc:Choice>
              <mc:Fallback>
                <p:oleObj name="公式" r:id="rId18" imgW="13843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0663"/>
                        <a:ext cx="29146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2" name="Object 46">
            <a:extLst>
              <a:ext uri="{FF2B5EF4-FFF2-40B4-BE49-F238E27FC236}">
                <a16:creationId xmlns:a16="http://schemas.microsoft.com/office/drawing/2014/main" id="{4AA3006D-EED8-4530-8BD4-2F30C0A4B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1988" y="1196975"/>
          <a:ext cx="8731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20" imgW="228600" imgH="241300" progId="Equation.DSMT4">
                  <p:embed/>
                </p:oleObj>
              </mc:Choice>
              <mc:Fallback>
                <p:oleObj name="Equation" r:id="rId20" imgW="228600" imgH="2413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1196975"/>
                        <a:ext cx="87312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" name="Object 49">
            <a:extLst>
              <a:ext uri="{FF2B5EF4-FFF2-40B4-BE49-F238E27FC236}">
                <a16:creationId xmlns:a16="http://schemas.microsoft.com/office/drawing/2014/main" id="{AD553589-2976-4112-8782-78701549E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6588" y="2060575"/>
          <a:ext cx="9699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22" imgW="253890" imgH="241195" progId="Equation.DSMT4">
                  <p:embed/>
                </p:oleObj>
              </mc:Choice>
              <mc:Fallback>
                <p:oleObj name="Equation" r:id="rId22" imgW="253890" imgH="241195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2060575"/>
                        <a:ext cx="96996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50">
            <a:extLst>
              <a:ext uri="{FF2B5EF4-FFF2-40B4-BE49-F238E27FC236}">
                <a16:creationId xmlns:a16="http://schemas.microsoft.com/office/drawing/2014/main" id="{18A5CCCE-E999-4AC5-B524-843621EBF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2997200"/>
          <a:ext cx="9223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24" imgW="241195" imgH="241195" progId="Equation.DSMT4">
                  <p:embed/>
                </p:oleObj>
              </mc:Choice>
              <mc:Fallback>
                <p:oleObj name="Equation" r:id="rId24" imgW="241195" imgH="241195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997200"/>
                        <a:ext cx="9223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5" name="Object 51">
            <a:extLst>
              <a:ext uri="{FF2B5EF4-FFF2-40B4-BE49-F238E27FC236}">
                <a16:creationId xmlns:a16="http://schemas.microsoft.com/office/drawing/2014/main" id="{ED16F6EA-6B28-41CF-99DC-A914F357D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8025" y="4078288"/>
          <a:ext cx="9699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26" imgW="253890" imgH="241195" progId="Equation.DSMT4">
                  <p:embed/>
                </p:oleObj>
              </mc:Choice>
              <mc:Fallback>
                <p:oleObj name="Equation" r:id="rId26" imgW="253890" imgH="241195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4078288"/>
                        <a:ext cx="96996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6" name="Object 54">
            <a:extLst>
              <a:ext uri="{FF2B5EF4-FFF2-40B4-BE49-F238E27FC236}">
                <a16:creationId xmlns:a16="http://schemas.microsoft.com/office/drawing/2014/main" id="{986CFA13-A821-407F-AD13-1D4AB4273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2951163"/>
          <a:ext cx="2936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公式" r:id="rId28" imgW="126725" imgH="177415" progId="Equation.3">
                  <p:embed/>
                </p:oleObj>
              </mc:Choice>
              <mc:Fallback>
                <p:oleObj name="公式" r:id="rId28" imgW="126725" imgH="17741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951163"/>
                        <a:ext cx="2936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79" name="Text Box 55">
            <a:extLst>
              <a:ext uri="{FF2B5EF4-FFF2-40B4-BE49-F238E27FC236}">
                <a16:creationId xmlns:a16="http://schemas.microsoft.com/office/drawing/2014/main" id="{4EAFC553-51E0-4868-A136-39718E180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365625"/>
            <a:ext cx="4681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/>
              <a:t>各个单元衍射矢量的光程为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7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>
            <a:extLst>
              <a:ext uri="{FF2B5EF4-FFF2-40B4-BE49-F238E27FC236}">
                <a16:creationId xmlns:a16="http://schemas.microsoft.com/office/drawing/2014/main" id="{81B779E7-AC29-45FF-A9FE-822B79BBDC7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76250"/>
            <a:ext cx="7989888" cy="865188"/>
          </a:xfrm>
        </p:spPr>
        <p:txBody>
          <a:bodyPr/>
          <a:lstStyle/>
          <a:p>
            <a:pPr eaLnBrk="1" hangingPunct="1"/>
            <a:r>
              <a:rPr lang="zh-CN" altLang="en-US" sz="2800"/>
              <a:t>再计算不同晶面间的相干叠加。即面间干涉。</a:t>
            </a:r>
          </a:p>
        </p:txBody>
      </p:sp>
      <p:sp>
        <p:nvSpPr>
          <p:cNvPr id="72707" name="Oval 6">
            <a:extLst>
              <a:ext uri="{FF2B5EF4-FFF2-40B4-BE49-F238E27FC236}">
                <a16:creationId xmlns:a16="http://schemas.microsoft.com/office/drawing/2014/main" id="{F2AF4CE5-A1B7-49A6-A62B-3CACBB36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0589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08" name="Oval 7">
            <a:extLst>
              <a:ext uri="{FF2B5EF4-FFF2-40B4-BE49-F238E27FC236}">
                <a16:creationId xmlns:a16="http://schemas.microsoft.com/office/drawing/2014/main" id="{9534D7E4-8A36-4E48-A43C-DD2EA257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0589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09" name="Oval 8">
            <a:extLst>
              <a:ext uri="{FF2B5EF4-FFF2-40B4-BE49-F238E27FC236}">
                <a16:creationId xmlns:a16="http://schemas.microsoft.com/office/drawing/2014/main" id="{7AF0F8C4-DCD6-48E0-AEAB-54107165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0589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0" name="Oval 9">
            <a:extLst>
              <a:ext uri="{FF2B5EF4-FFF2-40B4-BE49-F238E27FC236}">
                <a16:creationId xmlns:a16="http://schemas.microsoft.com/office/drawing/2014/main" id="{016155C7-77E7-4E2A-A4A8-094C0134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0589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1" name="Oval 10">
            <a:extLst>
              <a:ext uri="{FF2B5EF4-FFF2-40B4-BE49-F238E27FC236}">
                <a16:creationId xmlns:a16="http://schemas.microsoft.com/office/drawing/2014/main" id="{79112911-980A-4DE3-A763-D1973EF4B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0589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2" name="Oval 11">
            <a:extLst>
              <a:ext uri="{FF2B5EF4-FFF2-40B4-BE49-F238E27FC236}">
                <a16:creationId xmlns:a16="http://schemas.microsoft.com/office/drawing/2014/main" id="{1A31B83C-01AD-47AD-9B98-006939F3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0589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3" name="Line 15">
            <a:extLst>
              <a:ext uri="{FF2B5EF4-FFF2-40B4-BE49-F238E27FC236}">
                <a16:creationId xmlns:a16="http://schemas.microsoft.com/office/drawing/2014/main" id="{E9B227B0-3362-47A5-B716-0328EA227B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2132013"/>
            <a:ext cx="3960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14" name="Oval 16">
            <a:extLst>
              <a:ext uri="{FF2B5EF4-FFF2-40B4-BE49-F238E27FC236}">
                <a16:creationId xmlns:a16="http://schemas.microsoft.com/office/drawing/2014/main" id="{08DBF5DD-0D34-493E-B509-341B6E509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851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5" name="Oval 17">
            <a:extLst>
              <a:ext uri="{FF2B5EF4-FFF2-40B4-BE49-F238E27FC236}">
                <a16:creationId xmlns:a16="http://schemas.microsoft.com/office/drawing/2014/main" id="{B8D6C8EB-412C-451B-A755-989743FBB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8511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6" name="Oval 18">
            <a:extLst>
              <a:ext uri="{FF2B5EF4-FFF2-40B4-BE49-F238E27FC236}">
                <a16:creationId xmlns:a16="http://schemas.microsoft.com/office/drawing/2014/main" id="{AEB46B80-2443-4A8D-81D3-4AEA99FE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511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7" name="Oval 19">
            <a:extLst>
              <a:ext uri="{FF2B5EF4-FFF2-40B4-BE49-F238E27FC236}">
                <a16:creationId xmlns:a16="http://schemas.microsoft.com/office/drawing/2014/main" id="{E78ACA29-9B67-4018-8C27-7148ED3B9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8511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8" name="Oval 20">
            <a:extLst>
              <a:ext uri="{FF2B5EF4-FFF2-40B4-BE49-F238E27FC236}">
                <a16:creationId xmlns:a16="http://schemas.microsoft.com/office/drawing/2014/main" id="{149D772A-3C03-40F1-A92D-BDF31545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851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19" name="Oval 21">
            <a:extLst>
              <a:ext uri="{FF2B5EF4-FFF2-40B4-BE49-F238E27FC236}">
                <a16:creationId xmlns:a16="http://schemas.microsoft.com/office/drawing/2014/main" id="{21EB7B87-F5B0-46FD-A245-2F5CC58B8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8511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20" name="Line 22">
            <a:extLst>
              <a:ext uri="{FF2B5EF4-FFF2-40B4-BE49-F238E27FC236}">
                <a16:creationId xmlns:a16="http://schemas.microsoft.com/office/drawing/2014/main" id="{359317FF-6410-4C0C-9475-24A4378E4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2924175"/>
            <a:ext cx="3960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1" name="Oval 23">
            <a:extLst>
              <a:ext uri="{FF2B5EF4-FFF2-40B4-BE49-F238E27FC236}">
                <a16:creationId xmlns:a16="http://schemas.microsoft.com/office/drawing/2014/main" id="{47267570-11B2-41B5-882A-5C0E670E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5718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22" name="Oval 24">
            <a:extLst>
              <a:ext uri="{FF2B5EF4-FFF2-40B4-BE49-F238E27FC236}">
                <a16:creationId xmlns:a16="http://schemas.microsoft.com/office/drawing/2014/main" id="{46332D83-7D9F-498B-BF2A-2F7701F2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57187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23" name="Oval 25">
            <a:extLst>
              <a:ext uri="{FF2B5EF4-FFF2-40B4-BE49-F238E27FC236}">
                <a16:creationId xmlns:a16="http://schemas.microsoft.com/office/drawing/2014/main" id="{87CCCBBC-DF2B-4F8A-98CC-F7754C8E4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57187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24" name="Oval 26">
            <a:extLst>
              <a:ext uri="{FF2B5EF4-FFF2-40B4-BE49-F238E27FC236}">
                <a16:creationId xmlns:a16="http://schemas.microsoft.com/office/drawing/2014/main" id="{AB259AB3-160B-4F8F-BCB3-C533CC4E0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71875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25" name="Oval 27">
            <a:extLst>
              <a:ext uri="{FF2B5EF4-FFF2-40B4-BE49-F238E27FC236}">
                <a16:creationId xmlns:a16="http://schemas.microsoft.com/office/drawing/2014/main" id="{BD22E2E9-63C8-498D-A5E6-75DC015DE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18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26" name="Oval 28">
            <a:extLst>
              <a:ext uri="{FF2B5EF4-FFF2-40B4-BE49-F238E27FC236}">
                <a16:creationId xmlns:a16="http://schemas.microsoft.com/office/drawing/2014/main" id="{6FB7038C-C825-46D5-9935-E3FBD284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718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2727" name="Line 29">
            <a:extLst>
              <a:ext uri="{FF2B5EF4-FFF2-40B4-BE49-F238E27FC236}">
                <a16:creationId xmlns:a16="http://schemas.microsoft.com/office/drawing/2014/main" id="{E3423BCC-18C2-44F3-9675-CB8DC3C03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3644900"/>
            <a:ext cx="3960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8" name="Line 44">
            <a:extLst>
              <a:ext uri="{FF2B5EF4-FFF2-40B4-BE49-F238E27FC236}">
                <a16:creationId xmlns:a16="http://schemas.microsoft.com/office/drawing/2014/main" id="{24E8D9AF-4A1B-4088-82F8-972437400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1412875"/>
            <a:ext cx="1587" cy="273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29" name="Line 45">
            <a:extLst>
              <a:ext uri="{FF2B5EF4-FFF2-40B4-BE49-F238E27FC236}">
                <a16:creationId xmlns:a16="http://schemas.microsoft.com/office/drawing/2014/main" id="{2C61C336-B034-4F89-BDF2-C40B8BDCCC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675" y="1484313"/>
            <a:ext cx="1584325" cy="647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0" name="Line 47">
            <a:extLst>
              <a:ext uri="{FF2B5EF4-FFF2-40B4-BE49-F238E27FC236}">
                <a16:creationId xmlns:a16="http://schemas.microsoft.com/office/drawing/2014/main" id="{7E7D3A28-154A-4CAA-BC80-3B093202E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1484313"/>
            <a:ext cx="1584325" cy="647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1" name="Line 48">
            <a:extLst>
              <a:ext uri="{FF2B5EF4-FFF2-40B4-BE49-F238E27FC236}">
                <a16:creationId xmlns:a16="http://schemas.microsoft.com/office/drawing/2014/main" id="{1ABBB7FD-A877-4CB1-9548-FE63CEAFE9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675" y="2276475"/>
            <a:ext cx="1584325" cy="647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49">
            <a:extLst>
              <a:ext uri="{FF2B5EF4-FFF2-40B4-BE49-F238E27FC236}">
                <a16:creationId xmlns:a16="http://schemas.microsoft.com/office/drawing/2014/main" id="{7E5368E4-B994-4C08-AF70-41397C6B4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2276475"/>
            <a:ext cx="1584325" cy="647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Line 50">
            <a:extLst>
              <a:ext uri="{FF2B5EF4-FFF2-40B4-BE49-F238E27FC236}">
                <a16:creationId xmlns:a16="http://schemas.microsoft.com/office/drawing/2014/main" id="{E8F53C1F-2181-484B-A8C0-F8DED88AB3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8675" y="2997200"/>
            <a:ext cx="1584325" cy="647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4" name="Line 51">
            <a:extLst>
              <a:ext uri="{FF2B5EF4-FFF2-40B4-BE49-F238E27FC236}">
                <a16:creationId xmlns:a16="http://schemas.microsoft.com/office/drawing/2014/main" id="{FB1B4157-1C4A-45F4-810F-F34E0D725B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2997200"/>
            <a:ext cx="1584325" cy="647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5" name="Line 52">
            <a:extLst>
              <a:ext uri="{FF2B5EF4-FFF2-40B4-BE49-F238E27FC236}">
                <a16:creationId xmlns:a16="http://schemas.microsoft.com/office/drawing/2014/main" id="{53755B3A-CAFC-479E-8565-7E074FF4AA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2638" y="2132013"/>
            <a:ext cx="360362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6" name="Line 53">
            <a:extLst>
              <a:ext uri="{FF2B5EF4-FFF2-40B4-BE49-F238E27FC236}">
                <a16:creationId xmlns:a16="http://schemas.microsoft.com/office/drawing/2014/main" id="{188164E8-ADF2-4F3B-9DDC-2A5352F3B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2132013"/>
            <a:ext cx="360363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2737" name="Object 60">
            <a:extLst>
              <a:ext uri="{FF2B5EF4-FFF2-40B4-BE49-F238E27FC236}">
                <a16:creationId xmlns:a16="http://schemas.microsoft.com/office/drawing/2014/main" id="{5D276710-4170-4E7E-BD13-61CB432F7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1773238"/>
          <a:ext cx="2667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9" name="公式" r:id="rId3" imgW="126725" imgH="177415" progId="Equation.3">
                  <p:embed/>
                </p:oleObj>
              </mc:Choice>
              <mc:Fallback>
                <p:oleObj name="公式" r:id="rId3" imgW="126725" imgH="17741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773238"/>
                        <a:ext cx="2667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8" name="Object 64">
            <a:extLst>
              <a:ext uri="{FF2B5EF4-FFF2-40B4-BE49-F238E27FC236}">
                <a16:creationId xmlns:a16="http://schemas.microsoft.com/office/drawing/2014/main" id="{4D290794-2505-41A5-8E80-D6083CD12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773238"/>
          <a:ext cx="2667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0" name="公式" r:id="rId5" imgW="126725" imgH="177415" progId="Equation.3">
                  <p:embed/>
                </p:oleObj>
              </mc:Choice>
              <mc:Fallback>
                <p:oleObj name="公式" r:id="rId5" imgW="126725" imgH="177415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73238"/>
                        <a:ext cx="2667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9" name="Object 68">
            <a:extLst>
              <a:ext uri="{FF2B5EF4-FFF2-40B4-BE49-F238E27FC236}">
                <a16:creationId xmlns:a16="http://schemas.microsoft.com/office/drawing/2014/main" id="{B25E8939-09FC-45DF-9569-7657C16FD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4288" y="2276475"/>
          <a:ext cx="349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1" name="公式" r:id="rId6" imgW="1218671" imgH="177723" progId="Equation.3">
                  <p:embed/>
                </p:oleObj>
              </mc:Choice>
              <mc:Fallback>
                <p:oleObj name="公式" r:id="rId6" imgW="1218671" imgH="177723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2276475"/>
                        <a:ext cx="349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0" name="Object 72">
            <a:extLst>
              <a:ext uri="{FF2B5EF4-FFF2-40B4-BE49-F238E27FC236}">
                <a16:creationId xmlns:a16="http://schemas.microsoft.com/office/drawing/2014/main" id="{FE813FC7-2B69-48D8-BFC4-39D69707A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921000"/>
          <a:ext cx="18557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公式" r:id="rId8" imgW="647419" imgH="177723" progId="Equation.3">
                  <p:embed/>
                </p:oleObj>
              </mc:Choice>
              <mc:Fallback>
                <p:oleObj name="公式" r:id="rId8" imgW="647419" imgH="177723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21000"/>
                        <a:ext cx="18557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1" name="Object 76">
            <a:extLst>
              <a:ext uri="{FF2B5EF4-FFF2-40B4-BE49-F238E27FC236}">
                <a16:creationId xmlns:a16="http://schemas.microsoft.com/office/drawing/2014/main" id="{BFDC58DD-4EDB-4953-BED1-9C2B5AF56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7738" y="2336800"/>
          <a:ext cx="1635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3" name="公式" r:id="rId10" imgW="126725" imgH="177415" progId="Equation.3">
                  <p:embed/>
                </p:oleObj>
              </mc:Choice>
              <mc:Fallback>
                <p:oleObj name="公式" r:id="rId10" imgW="126725" imgH="177415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8" y="2336800"/>
                        <a:ext cx="16351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2" name="Object 80">
            <a:extLst>
              <a:ext uri="{FF2B5EF4-FFF2-40B4-BE49-F238E27FC236}">
                <a16:creationId xmlns:a16="http://schemas.microsoft.com/office/drawing/2014/main" id="{A5A3BDBD-D3F7-462E-A797-75F0E0371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2347913"/>
          <a:ext cx="1635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公式" r:id="rId11" imgW="126725" imgH="177415" progId="Equation.3">
                  <p:embed/>
                </p:oleObj>
              </mc:Choice>
              <mc:Fallback>
                <p:oleObj name="公式" r:id="rId11" imgW="126725" imgH="177415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347913"/>
                        <a:ext cx="1635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3" name="Object 81">
            <a:extLst>
              <a:ext uri="{FF2B5EF4-FFF2-40B4-BE49-F238E27FC236}">
                <a16:creationId xmlns:a16="http://schemas.microsoft.com/office/drawing/2014/main" id="{106731F6-FB21-4AA1-B24B-38F215AD1BF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267200" y="1925638"/>
          <a:ext cx="3698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公式" r:id="rId12" imgW="139579" imgH="177646" progId="Equation.3">
                  <p:embed/>
                </p:oleObj>
              </mc:Choice>
              <mc:Fallback>
                <p:oleObj name="公式" r:id="rId12" imgW="139579" imgH="177646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925638"/>
                        <a:ext cx="3698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4" name="Line 84">
            <a:extLst>
              <a:ext uri="{FF2B5EF4-FFF2-40B4-BE49-F238E27FC236}">
                <a16:creationId xmlns:a16="http://schemas.microsoft.com/office/drawing/2014/main" id="{84C5DC5A-94FD-48E5-AC6F-EFC189F3C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213201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5" name="Text Box 85">
            <a:extLst>
              <a:ext uri="{FF2B5EF4-FFF2-40B4-BE49-F238E27FC236}">
                <a16:creationId xmlns:a16="http://schemas.microsoft.com/office/drawing/2014/main" id="{F236BA1C-46A1-4707-8ADD-D1358B42B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49725"/>
            <a:ext cx="2881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取极大值的条件为</a:t>
            </a:r>
          </a:p>
        </p:txBody>
      </p:sp>
      <p:graphicFrame>
        <p:nvGraphicFramePr>
          <p:cNvPr id="72746" name="Object 89">
            <a:extLst>
              <a:ext uri="{FF2B5EF4-FFF2-40B4-BE49-F238E27FC236}">
                <a16:creationId xmlns:a16="http://schemas.microsoft.com/office/drawing/2014/main" id="{26DD2780-3A93-40D6-9D10-4D75F5A824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149725"/>
          <a:ext cx="2400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公式" r:id="rId14" imgW="837836" imgH="203112" progId="Equation.3">
                  <p:embed/>
                </p:oleObj>
              </mc:Choice>
              <mc:Fallback>
                <p:oleObj name="公式" r:id="rId14" imgW="837836" imgH="203112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149725"/>
                        <a:ext cx="2400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7" name="Text Box 90">
            <a:extLst>
              <a:ext uri="{FF2B5EF4-FFF2-40B4-BE49-F238E27FC236}">
                <a16:creationId xmlns:a16="http://schemas.microsoft.com/office/drawing/2014/main" id="{A8FD929C-1EA2-4C81-98CF-509AF28F5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797425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Bragg</a:t>
            </a:r>
            <a:r>
              <a:rPr kumimoji="1" lang="zh-CN" altLang="en-US" sz="2400">
                <a:latin typeface="Times New Roman" panose="02020603050405020304" pitchFamily="18" charset="0"/>
              </a:rPr>
              <a:t>条件，或</a:t>
            </a:r>
            <a:r>
              <a:rPr kumimoji="1" lang="en-US" altLang="zh-CN" sz="2400">
                <a:latin typeface="Times New Roman" panose="02020603050405020304" pitchFamily="18" charset="0"/>
              </a:rPr>
              <a:t>Bragg</a:t>
            </a:r>
            <a:r>
              <a:rPr kumimoji="1" lang="zh-CN" altLang="en-US" sz="2400">
                <a:latin typeface="Times New Roman" panose="02020603050405020304" pitchFamily="18" charset="0"/>
              </a:rPr>
              <a:t>方程。</a:t>
            </a:r>
          </a:p>
        </p:txBody>
      </p:sp>
      <p:sp>
        <p:nvSpPr>
          <p:cNvPr id="72748" name="Text Box 92">
            <a:extLst>
              <a:ext uri="{FF2B5EF4-FFF2-40B4-BE49-F238E27FC236}">
                <a16:creationId xmlns:a16="http://schemas.microsoft.com/office/drawing/2014/main" id="{28233A0C-709D-4D36-9CCB-C6283A49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445125"/>
            <a:ext cx="504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θ</a:t>
            </a:r>
            <a:r>
              <a:rPr kumimoji="1" lang="zh-CN" altLang="en-US" sz="2400">
                <a:latin typeface="Times New Roman" panose="02020603050405020304" pitchFamily="18" charset="0"/>
              </a:rPr>
              <a:t>为相对于晶面的掠射角。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79E0998-B0F0-46AF-AD8C-8E1FEB8DA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实验方法 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7EF4704F-AA4A-4D18-8179-F804231F2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79613"/>
            <a:ext cx="7847013" cy="1663700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、劳厄（</a:t>
            </a:r>
            <a:r>
              <a:rPr lang="en-US" altLang="zh-CN"/>
              <a:t>Laue</a:t>
            </a:r>
            <a:r>
              <a:rPr lang="zh-CN" altLang="en-US"/>
              <a:t>）照相法 </a:t>
            </a:r>
          </a:p>
          <a:p>
            <a:pPr eaLnBrk="1" hangingPunct="1"/>
            <a:r>
              <a:rPr lang="zh-CN" altLang="en-US"/>
              <a:t>固定单晶，连续谱</a:t>
            </a:r>
            <a:r>
              <a:rPr lang="en-US" altLang="zh-CN"/>
              <a:t>X</a:t>
            </a:r>
            <a:r>
              <a:rPr lang="zh-CN" altLang="en-US"/>
              <a:t>射线入射。 </a:t>
            </a:r>
            <a:r>
              <a:rPr lang="en-US" altLang="zh-CN"/>
              <a:t>X</a:t>
            </a:r>
            <a:r>
              <a:rPr lang="zh-CN" altLang="en-US"/>
              <a:t>射线偏转 </a:t>
            </a:r>
            <a:r>
              <a:rPr lang="en-US" altLang="zh-CN"/>
              <a:t>2θ</a:t>
            </a:r>
            <a:r>
              <a:rPr lang="zh-CN" altLang="en-US"/>
              <a:t>角。 </a:t>
            </a:r>
          </a:p>
        </p:txBody>
      </p:sp>
      <p:sp>
        <p:nvSpPr>
          <p:cNvPr id="73732" name="Oval 4">
            <a:extLst>
              <a:ext uri="{FF2B5EF4-FFF2-40B4-BE49-F238E27FC236}">
                <a16:creationId xmlns:a16="http://schemas.microsoft.com/office/drawing/2014/main" id="{0E5C8165-4135-424F-89D5-AD73F6B05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3624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722ED8EA-EC82-4123-93B1-3B95C1FC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3624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34" name="Oval 6">
            <a:extLst>
              <a:ext uri="{FF2B5EF4-FFF2-40B4-BE49-F238E27FC236}">
                <a16:creationId xmlns:a16="http://schemas.microsoft.com/office/drawing/2014/main" id="{AC8C7502-0C7E-4107-B257-56779F4AD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3624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35" name="Oval 7">
            <a:extLst>
              <a:ext uri="{FF2B5EF4-FFF2-40B4-BE49-F238E27FC236}">
                <a16:creationId xmlns:a16="http://schemas.microsoft.com/office/drawing/2014/main" id="{CDF7F549-2DBC-47A0-979D-3DCD674C6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362450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36" name="Oval 8">
            <a:extLst>
              <a:ext uri="{FF2B5EF4-FFF2-40B4-BE49-F238E27FC236}">
                <a16:creationId xmlns:a16="http://schemas.microsoft.com/office/drawing/2014/main" id="{E4225351-F4A4-4C5A-BFE5-E1C6B25B6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3624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37" name="Oval 9">
            <a:extLst>
              <a:ext uri="{FF2B5EF4-FFF2-40B4-BE49-F238E27FC236}">
                <a16:creationId xmlns:a16="http://schemas.microsoft.com/office/drawing/2014/main" id="{94C121F1-37EB-4D30-BF85-40BBFF1D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362450"/>
            <a:ext cx="144463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482157D2-08C7-443B-BADE-BB33A298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4435475"/>
            <a:ext cx="396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39" name="Oval 11">
            <a:extLst>
              <a:ext uri="{FF2B5EF4-FFF2-40B4-BE49-F238E27FC236}">
                <a16:creationId xmlns:a16="http://schemas.microsoft.com/office/drawing/2014/main" id="{30AEE9D3-93B4-4E4A-B81E-913C42C5D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8688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0" name="Oval 12">
            <a:extLst>
              <a:ext uri="{FF2B5EF4-FFF2-40B4-BE49-F238E27FC236}">
                <a16:creationId xmlns:a16="http://schemas.microsoft.com/office/drawing/2014/main" id="{41127734-57CC-44BD-BF20-68C1E571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8688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1" name="Oval 13">
            <a:extLst>
              <a:ext uri="{FF2B5EF4-FFF2-40B4-BE49-F238E27FC236}">
                <a16:creationId xmlns:a16="http://schemas.microsoft.com/office/drawing/2014/main" id="{AE76136B-B4CC-4D2B-8D6C-155A97C05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8688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2" name="Oval 14">
            <a:extLst>
              <a:ext uri="{FF2B5EF4-FFF2-40B4-BE49-F238E27FC236}">
                <a16:creationId xmlns:a16="http://schemas.microsoft.com/office/drawing/2014/main" id="{0BE85E7B-4FE7-48AF-9EA9-D87B5BA2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86886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3" name="Oval 15">
            <a:extLst>
              <a:ext uri="{FF2B5EF4-FFF2-40B4-BE49-F238E27FC236}">
                <a16:creationId xmlns:a16="http://schemas.microsoft.com/office/drawing/2014/main" id="{A1377F5B-745B-4A3B-A8CB-1C86586C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8688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4" name="Oval 16">
            <a:extLst>
              <a:ext uri="{FF2B5EF4-FFF2-40B4-BE49-F238E27FC236}">
                <a16:creationId xmlns:a16="http://schemas.microsoft.com/office/drawing/2014/main" id="{338F1C7D-7922-4534-9E6F-16893753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868863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5" name="Line 17">
            <a:extLst>
              <a:ext uri="{FF2B5EF4-FFF2-40B4-BE49-F238E27FC236}">
                <a16:creationId xmlns:a16="http://schemas.microsoft.com/office/drawing/2014/main" id="{250C1EAD-A181-48CB-BF80-F1B2D876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4941888"/>
            <a:ext cx="396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46" name="Oval 18">
            <a:extLst>
              <a:ext uri="{FF2B5EF4-FFF2-40B4-BE49-F238E27FC236}">
                <a16:creationId xmlns:a16="http://schemas.microsoft.com/office/drawing/2014/main" id="{F0B5FDC2-0B8F-4A58-BBEE-3B2337DE5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3736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7" name="Oval 19">
            <a:extLst>
              <a:ext uri="{FF2B5EF4-FFF2-40B4-BE49-F238E27FC236}">
                <a16:creationId xmlns:a16="http://schemas.microsoft.com/office/drawing/2014/main" id="{B47F78FE-34F0-4E33-BB89-0A83D3F5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3736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8" name="Oval 20">
            <a:extLst>
              <a:ext uri="{FF2B5EF4-FFF2-40B4-BE49-F238E27FC236}">
                <a16:creationId xmlns:a16="http://schemas.microsoft.com/office/drawing/2014/main" id="{FB227B2A-5298-4F49-896C-1C3EF0727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3736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49" name="Oval 21">
            <a:extLst>
              <a:ext uri="{FF2B5EF4-FFF2-40B4-BE49-F238E27FC236}">
                <a16:creationId xmlns:a16="http://schemas.microsoft.com/office/drawing/2014/main" id="{57A4D81C-A8A5-4579-A771-43339937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37368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50" name="Oval 22">
            <a:extLst>
              <a:ext uri="{FF2B5EF4-FFF2-40B4-BE49-F238E27FC236}">
                <a16:creationId xmlns:a16="http://schemas.microsoft.com/office/drawing/2014/main" id="{3ABFCB75-62B5-45B7-BC53-9CC454E3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3736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51" name="Oval 23">
            <a:extLst>
              <a:ext uri="{FF2B5EF4-FFF2-40B4-BE49-F238E27FC236}">
                <a16:creationId xmlns:a16="http://schemas.microsoft.com/office/drawing/2014/main" id="{9A3038D3-E0A7-411E-B2F2-77A4EA5AE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373688"/>
            <a:ext cx="144463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52" name="Line 24">
            <a:extLst>
              <a:ext uri="{FF2B5EF4-FFF2-40B4-BE49-F238E27FC236}">
                <a16:creationId xmlns:a16="http://schemas.microsoft.com/office/drawing/2014/main" id="{0F3B0628-EFBE-444D-8429-9BEFFDD13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5446713"/>
            <a:ext cx="396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34" name="Line 26">
            <a:extLst>
              <a:ext uri="{FF2B5EF4-FFF2-40B4-BE49-F238E27FC236}">
                <a16:creationId xmlns:a16="http://schemas.microsoft.com/office/drawing/2014/main" id="{A4B9A41C-B86D-4514-A792-D353A2F836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00338" y="4437063"/>
            <a:ext cx="2663825" cy="10795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35" name="Line 27">
            <a:extLst>
              <a:ext uri="{FF2B5EF4-FFF2-40B4-BE49-F238E27FC236}">
                <a16:creationId xmlns:a16="http://schemas.microsoft.com/office/drawing/2014/main" id="{AFD52AA0-5FB0-4663-B4AC-944F35632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3429000"/>
            <a:ext cx="2519362" cy="10064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1042" name="Object 34">
            <a:extLst>
              <a:ext uri="{FF2B5EF4-FFF2-40B4-BE49-F238E27FC236}">
                <a16:creationId xmlns:a16="http://schemas.microsoft.com/office/drawing/2014/main" id="{7CFC0140-92BA-4621-926C-00442A2DE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076700"/>
          <a:ext cx="2667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公式" r:id="rId3" imgW="126725" imgH="177415" progId="Equation.3">
                  <p:embed/>
                </p:oleObj>
              </mc:Choice>
              <mc:Fallback>
                <p:oleObj name="公式" r:id="rId3" imgW="126725" imgH="17741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76700"/>
                        <a:ext cx="2667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43" name="Object 35">
            <a:extLst>
              <a:ext uri="{FF2B5EF4-FFF2-40B4-BE49-F238E27FC236}">
                <a16:creationId xmlns:a16="http://schemas.microsoft.com/office/drawing/2014/main" id="{32A81EDF-AABD-416D-A6A0-D21111265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3138" y="4076700"/>
          <a:ext cx="2667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公式" r:id="rId5" imgW="126725" imgH="177415" progId="Equation.3">
                  <p:embed/>
                </p:oleObj>
              </mc:Choice>
              <mc:Fallback>
                <p:oleObj name="公式" r:id="rId5" imgW="126725" imgH="17741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4076700"/>
                        <a:ext cx="2667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50" name="Object 42">
            <a:extLst>
              <a:ext uri="{FF2B5EF4-FFF2-40B4-BE49-F238E27FC236}">
                <a16:creationId xmlns:a16="http://schemas.microsoft.com/office/drawing/2014/main" id="{E0EE3E0E-0465-44FC-9A96-74A255075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424363"/>
          <a:ext cx="2667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公式" r:id="rId6" imgW="126725" imgH="177415" progId="Equation.3">
                  <p:embed/>
                </p:oleObj>
              </mc:Choice>
              <mc:Fallback>
                <p:oleObj name="公式" r:id="rId6" imgW="126725" imgH="17741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24363"/>
                        <a:ext cx="2667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51" name="Arc 43">
            <a:extLst>
              <a:ext uri="{FF2B5EF4-FFF2-40B4-BE49-F238E27FC236}">
                <a16:creationId xmlns:a16="http://schemas.microsoft.com/office/drawing/2014/main" id="{DC962129-E5E1-42E0-8704-DA5A61260D37}"/>
              </a:ext>
            </a:extLst>
          </p:cNvPr>
          <p:cNvSpPr>
            <a:spLocks/>
          </p:cNvSpPr>
          <p:nvPr/>
        </p:nvSpPr>
        <p:spPr bwMode="auto">
          <a:xfrm>
            <a:off x="3059113" y="3952875"/>
            <a:ext cx="914400" cy="989013"/>
          </a:xfrm>
          <a:custGeom>
            <a:avLst/>
            <a:gdLst>
              <a:gd name="T0" fmla="*/ 32234717 w 21600"/>
              <a:gd name="T1" fmla="*/ 0 h 23370"/>
              <a:gd name="T2" fmla="*/ 32867304 w 21600"/>
              <a:gd name="T3" fmla="*/ 41854802 h 23370"/>
              <a:gd name="T4" fmla="*/ 0 w 21600"/>
              <a:gd name="T5" fmla="*/ 21419897 h 233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3370" fill="none" extrusionOk="0">
                <a:moveTo>
                  <a:pt x="17986" y="0"/>
                </a:moveTo>
                <a:cubicBezTo>
                  <a:pt x="20342" y="3543"/>
                  <a:pt x="21600" y="7704"/>
                  <a:pt x="21600" y="11960"/>
                </a:cubicBezTo>
                <a:cubicBezTo>
                  <a:pt x="21600" y="15993"/>
                  <a:pt x="20470" y="19945"/>
                  <a:pt x="18340" y="23370"/>
                </a:cubicBezTo>
              </a:path>
              <a:path w="21600" h="23370" stroke="0" extrusionOk="0">
                <a:moveTo>
                  <a:pt x="17986" y="0"/>
                </a:moveTo>
                <a:cubicBezTo>
                  <a:pt x="20342" y="3543"/>
                  <a:pt x="21600" y="7704"/>
                  <a:pt x="21600" y="11960"/>
                </a:cubicBezTo>
                <a:cubicBezTo>
                  <a:pt x="21600" y="15993"/>
                  <a:pt x="20470" y="19945"/>
                  <a:pt x="18340" y="23370"/>
                </a:cubicBezTo>
                <a:lnTo>
                  <a:pt x="0" y="11960"/>
                </a:lnTo>
                <a:lnTo>
                  <a:pt x="17986" y="0"/>
                </a:lnTo>
                <a:close/>
              </a:path>
            </a:pathLst>
          </a:custGeom>
          <a:noFill/>
          <a:ln w="38100">
            <a:solidFill>
              <a:srgbClr val="990033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9" name="AutoShape 44">
            <a:extLst>
              <a:ext uri="{FF2B5EF4-FFF2-40B4-BE49-F238E27FC236}">
                <a16:creationId xmlns:a16="http://schemas.microsoft.com/office/drawing/2014/main" id="{8EA81B30-F308-44D9-8432-062AA167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149725"/>
            <a:ext cx="1008063" cy="7207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3760" name="Line 45">
            <a:extLst>
              <a:ext uri="{FF2B5EF4-FFF2-40B4-BE49-F238E27FC236}">
                <a16:creationId xmlns:a16="http://schemas.microsoft.com/office/drawing/2014/main" id="{8909F6E7-F281-4CD1-BBF9-81001EC0C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716338"/>
            <a:ext cx="1081088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1" name="Line 47">
            <a:extLst>
              <a:ext uri="{FF2B5EF4-FFF2-40B4-BE49-F238E27FC236}">
                <a16:creationId xmlns:a16="http://schemas.microsoft.com/office/drawing/2014/main" id="{9B8F5F9C-605E-40CC-84B1-BD84BD47C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6900" y="4221163"/>
            <a:ext cx="504825" cy="215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2" name="Line 49">
            <a:extLst>
              <a:ext uri="{FF2B5EF4-FFF2-40B4-BE49-F238E27FC236}">
                <a16:creationId xmlns:a16="http://schemas.microsoft.com/office/drawing/2014/main" id="{69F13CA4-5A57-4CFD-BEAA-2B6E75FB8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437063"/>
            <a:ext cx="360363" cy="1444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3" name="Line 50">
            <a:extLst>
              <a:ext uri="{FF2B5EF4-FFF2-40B4-BE49-F238E27FC236}">
                <a16:creationId xmlns:a16="http://schemas.microsoft.com/office/drawing/2014/main" id="{5C80B970-FCEB-47EF-B8CD-EEC2FC1AF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088" y="4579938"/>
            <a:ext cx="1081087" cy="5048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4" name="Line 51">
            <a:extLst>
              <a:ext uri="{FF2B5EF4-FFF2-40B4-BE49-F238E27FC236}">
                <a16:creationId xmlns:a16="http://schemas.microsoft.com/office/drawing/2014/main" id="{DF13BD6A-7ACE-48E1-BBC5-CB1B73A73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80288" y="4292600"/>
            <a:ext cx="431800" cy="144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765" name="Line 52">
            <a:extLst>
              <a:ext uri="{FF2B5EF4-FFF2-40B4-BE49-F238E27FC236}">
                <a16:creationId xmlns:a16="http://schemas.microsoft.com/office/drawing/2014/main" id="{93B7A655-DCAB-4E41-BA39-5F7757F6A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2088" y="3860800"/>
            <a:ext cx="1081087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61" name="Line 53">
            <a:extLst>
              <a:ext uri="{FF2B5EF4-FFF2-40B4-BE49-F238E27FC236}">
                <a16:creationId xmlns:a16="http://schemas.microsoft.com/office/drawing/2014/main" id="{CC389D07-5E2C-4427-B3D4-E5C483BBA0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16013" y="3789363"/>
            <a:ext cx="1584325" cy="64770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extLst>
              <a:ext uri="{FF2B5EF4-FFF2-40B4-BE49-F238E27FC236}">
                <a16:creationId xmlns:a16="http://schemas.microsoft.com/office/drawing/2014/main" id="{2E749D14-222E-4E2D-851F-2FF670B6E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76250"/>
            <a:ext cx="7772400" cy="2455863"/>
          </a:xfrm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、粉末法（得拜法</a:t>
            </a:r>
            <a:r>
              <a:rPr lang="en-US" altLang="zh-CN"/>
              <a:t>Debye</a:t>
            </a:r>
            <a:r>
              <a:rPr lang="zh-CN" altLang="en-US"/>
              <a:t>）</a:t>
            </a:r>
          </a:p>
          <a:p>
            <a:pPr eaLnBrk="1" hangingPunct="1"/>
            <a:r>
              <a:rPr lang="zh-CN" altLang="en-US"/>
              <a:t>样品旋转，单色</a:t>
            </a:r>
            <a:r>
              <a:rPr lang="en-US" altLang="zh-CN"/>
              <a:t>X</a:t>
            </a:r>
            <a:r>
              <a:rPr lang="zh-CN" altLang="en-US"/>
              <a:t>光入射。由于样品中多晶粒的晶面沿任意方向排列，故衍射光沿圆锥面衍射。</a:t>
            </a:r>
          </a:p>
        </p:txBody>
      </p:sp>
      <p:sp>
        <p:nvSpPr>
          <p:cNvPr id="74755" name="Rectangle 4">
            <a:extLst>
              <a:ext uri="{FF2B5EF4-FFF2-40B4-BE49-F238E27FC236}">
                <a16:creationId xmlns:a16="http://schemas.microsoft.com/office/drawing/2014/main" id="{ACE4C07B-16D8-4319-9EC1-FEA52D97A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646488"/>
            <a:ext cx="503238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56" name="Oval 5">
            <a:extLst>
              <a:ext uri="{FF2B5EF4-FFF2-40B4-BE49-F238E27FC236}">
                <a16:creationId xmlns:a16="http://schemas.microsoft.com/office/drawing/2014/main" id="{44E45E66-9406-4395-AFEA-1E5B71E40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573463"/>
            <a:ext cx="5032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57" name="Oval 6">
            <a:extLst>
              <a:ext uri="{FF2B5EF4-FFF2-40B4-BE49-F238E27FC236}">
                <a16:creationId xmlns:a16="http://schemas.microsoft.com/office/drawing/2014/main" id="{3562B1FF-65E5-4741-839A-C5E3F162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084763"/>
            <a:ext cx="503238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58" name="Line 7">
            <a:extLst>
              <a:ext uri="{FF2B5EF4-FFF2-40B4-BE49-F238E27FC236}">
                <a16:creationId xmlns:a16="http://schemas.microsoft.com/office/drawing/2014/main" id="{DC7213A7-CC1D-485B-8025-886DF00B0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3198813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59" name="Line 8">
            <a:extLst>
              <a:ext uri="{FF2B5EF4-FFF2-40B4-BE49-F238E27FC236}">
                <a16:creationId xmlns:a16="http://schemas.microsoft.com/office/drawing/2014/main" id="{915579B8-6A35-436F-9C70-8AA2317A6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4437063"/>
            <a:ext cx="1512887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0" name="Line 9">
            <a:extLst>
              <a:ext uri="{FF2B5EF4-FFF2-40B4-BE49-F238E27FC236}">
                <a16:creationId xmlns:a16="http://schemas.microsoft.com/office/drawing/2014/main" id="{012059FA-98DE-41AC-92D1-8544DB767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437063"/>
            <a:ext cx="27368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1" name="Line 10">
            <a:extLst>
              <a:ext uri="{FF2B5EF4-FFF2-40B4-BE49-F238E27FC236}">
                <a16:creationId xmlns:a16="http://schemas.microsoft.com/office/drawing/2014/main" id="{48521DAF-02B5-4979-B9F3-BD05A4366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3429000"/>
            <a:ext cx="2447925" cy="10080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2" name="Line 11">
            <a:extLst>
              <a:ext uri="{FF2B5EF4-FFF2-40B4-BE49-F238E27FC236}">
                <a16:creationId xmlns:a16="http://schemas.microsoft.com/office/drawing/2014/main" id="{4316CC9A-FE67-4866-AC33-8834D01481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5513" y="2852738"/>
            <a:ext cx="2447925" cy="1584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3" name="Oval 12">
            <a:extLst>
              <a:ext uri="{FF2B5EF4-FFF2-40B4-BE49-F238E27FC236}">
                <a16:creationId xmlns:a16="http://schemas.microsoft.com/office/drawing/2014/main" id="{83D5F71E-3317-41FD-8309-9FD3FBEA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429000"/>
            <a:ext cx="841375" cy="2017713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64" name="Oval 13">
            <a:extLst>
              <a:ext uri="{FF2B5EF4-FFF2-40B4-BE49-F238E27FC236}">
                <a16:creationId xmlns:a16="http://schemas.microsoft.com/office/drawing/2014/main" id="{81E79A39-FA79-49BB-B4D6-1CED43C7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2852738"/>
            <a:ext cx="1350963" cy="3168650"/>
          </a:xfrm>
          <a:prstGeom prst="ellips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4765" name="Line 14">
            <a:extLst>
              <a:ext uri="{FF2B5EF4-FFF2-40B4-BE49-F238E27FC236}">
                <a16:creationId xmlns:a16="http://schemas.microsoft.com/office/drawing/2014/main" id="{7907AF26-0A28-4D7E-A309-781B14DA1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437063"/>
            <a:ext cx="2447925" cy="10080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6" name="Line 15">
            <a:extLst>
              <a:ext uri="{FF2B5EF4-FFF2-40B4-BE49-F238E27FC236}">
                <a16:creationId xmlns:a16="http://schemas.microsoft.com/office/drawing/2014/main" id="{83F867BE-0335-4E06-AF9D-C78066F36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437063"/>
            <a:ext cx="2447925" cy="15843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7" name="Line 16">
            <a:extLst>
              <a:ext uri="{FF2B5EF4-FFF2-40B4-BE49-F238E27FC236}">
                <a16:creationId xmlns:a16="http://schemas.microsoft.com/office/drawing/2014/main" id="{AD4BD564-A0C4-4ADC-AC4E-6B63FF4E9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52292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768" name="Line 17">
            <a:extLst>
              <a:ext uri="{FF2B5EF4-FFF2-40B4-BE49-F238E27FC236}">
                <a16:creationId xmlns:a16="http://schemas.microsoft.com/office/drawing/2014/main" id="{E814F794-55F6-4C48-8C91-2C62D7DA58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2650" y="31416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>
            <a:extLst>
              <a:ext uri="{FF2B5EF4-FFF2-40B4-BE49-F238E27FC236}">
                <a16:creationId xmlns:a16="http://schemas.microsoft.com/office/drawing/2014/main" id="{D707683D-5241-4FB2-B4F1-EFFB80A1B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417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相邻衍射单元间的光程差</a:t>
            </a:r>
          </a:p>
        </p:txBody>
      </p:sp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DB0F2704-197F-4246-AAD0-B6893DC8F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755650"/>
          <a:ext cx="17351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3" imgW="698197" imgH="177723" progId="Equation.DSMT4">
                  <p:embed/>
                </p:oleObj>
              </mc:Choice>
              <mc:Fallback>
                <p:oleObj name="Equation" r:id="rId3" imgW="698197" imgH="17772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755650"/>
                        <a:ext cx="17351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6">
            <a:extLst>
              <a:ext uri="{FF2B5EF4-FFF2-40B4-BE49-F238E27FC236}">
                <a16:creationId xmlns:a16="http://schemas.microsoft.com/office/drawing/2014/main" id="{C6816CD3-28AF-482D-9485-D1DFE37BA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292225"/>
            <a:ext cx="417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相邻衍射单元间的相位差</a:t>
            </a:r>
          </a:p>
        </p:txBody>
      </p:sp>
      <p:graphicFrame>
        <p:nvGraphicFramePr>
          <p:cNvPr id="106503" name="Object 7">
            <a:extLst>
              <a:ext uri="{FF2B5EF4-FFF2-40B4-BE49-F238E27FC236}">
                <a16:creationId xmlns:a16="http://schemas.microsoft.com/office/drawing/2014/main" id="{43CD1D87-EC39-4633-B0A0-E5ECB97915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1082675"/>
          <a:ext cx="331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082675"/>
                        <a:ext cx="331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Line 8">
            <a:extLst>
              <a:ext uri="{FF2B5EF4-FFF2-40B4-BE49-F238E27FC236}">
                <a16:creationId xmlns:a16="http://schemas.microsoft.com/office/drawing/2014/main" id="{9E859E5D-55DE-4B41-9BD2-CD4CEE56A9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263" y="5680075"/>
            <a:ext cx="914400" cy="152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5" name="Line 9">
            <a:extLst>
              <a:ext uri="{FF2B5EF4-FFF2-40B4-BE49-F238E27FC236}">
                <a16:creationId xmlns:a16="http://schemas.microsoft.com/office/drawing/2014/main" id="{A212A082-184F-488C-9FB9-8E23E09753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44663" y="5299075"/>
            <a:ext cx="838200" cy="381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6" name="Line 10">
            <a:extLst>
              <a:ext uri="{FF2B5EF4-FFF2-40B4-BE49-F238E27FC236}">
                <a16:creationId xmlns:a16="http://schemas.microsoft.com/office/drawing/2014/main" id="{72ED413C-71B1-41A2-9C23-D9A937345A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2863" y="4689475"/>
            <a:ext cx="685800" cy="609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7" name="Line 11">
            <a:extLst>
              <a:ext uri="{FF2B5EF4-FFF2-40B4-BE49-F238E27FC236}">
                <a16:creationId xmlns:a16="http://schemas.microsoft.com/office/drawing/2014/main" id="{F074EC44-B36A-441B-A893-F7E2D687E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8663" y="4003675"/>
            <a:ext cx="381000" cy="685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8" name="Line 12">
            <a:extLst>
              <a:ext uri="{FF2B5EF4-FFF2-40B4-BE49-F238E27FC236}">
                <a16:creationId xmlns:a16="http://schemas.microsoft.com/office/drawing/2014/main" id="{DEBAD072-724B-43A9-A925-219911BF5A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263" y="2708275"/>
            <a:ext cx="914400" cy="2971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9" name="Line 13">
            <a:extLst>
              <a:ext uri="{FF2B5EF4-FFF2-40B4-BE49-F238E27FC236}">
                <a16:creationId xmlns:a16="http://schemas.microsoft.com/office/drawing/2014/main" id="{150183FC-BADF-41AE-A6BC-B67D1CA56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3" y="2708275"/>
            <a:ext cx="1752600" cy="2590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0" name="Line 14">
            <a:extLst>
              <a:ext uri="{FF2B5EF4-FFF2-40B4-BE49-F238E27FC236}">
                <a16:creationId xmlns:a16="http://schemas.microsoft.com/office/drawing/2014/main" id="{2EB81A34-5343-4B47-9766-82E72C53D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3" y="2708275"/>
            <a:ext cx="2362200" cy="1981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1" name="Line 15">
            <a:extLst>
              <a:ext uri="{FF2B5EF4-FFF2-40B4-BE49-F238E27FC236}">
                <a16:creationId xmlns:a16="http://schemas.microsoft.com/office/drawing/2014/main" id="{032CDD06-D3E0-4AE4-B060-0BFB91F60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3" y="2708275"/>
            <a:ext cx="2819400" cy="129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2" name="Line 16">
            <a:extLst>
              <a:ext uri="{FF2B5EF4-FFF2-40B4-BE49-F238E27FC236}">
                <a16:creationId xmlns:a16="http://schemas.microsoft.com/office/drawing/2014/main" id="{827EF922-3DE5-4040-A589-FC0C143D44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9663" y="3241675"/>
            <a:ext cx="228600" cy="762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3" name="Line 17">
            <a:extLst>
              <a:ext uri="{FF2B5EF4-FFF2-40B4-BE49-F238E27FC236}">
                <a16:creationId xmlns:a16="http://schemas.microsoft.com/office/drawing/2014/main" id="{D46218D8-94D1-49E7-8D8C-17DC191F7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3" y="2708275"/>
            <a:ext cx="30480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4" name="Line 18">
            <a:extLst>
              <a:ext uri="{FF2B5EF4-FFF2-40B4-BE49-F238E27FC236}">
                <a16:creationId xmlns:a16="http://schemas.microsoft.com/office/drawing/2014/main" id="{71AB12DA-4148-419D-9BFD-62DBD8111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263" y="2708275"/>
            <a:ext cx="0" cy="3124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5" name="Line 19">
            <a:extLst>
              <a:ext uri="{FF2B5EF4-FFF2-40B4-BE49-F238E27FC236}">
                <a16:creationId xmlns:a16="http://schemas.microsoft.com/office/drawing/2014/main" id="{A6AA6C82-7A58-46B3-97DF-0B818F5A1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263" y="2403475"/>
            <a:ext cx="76200" cy="838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6" name="Line 20">
            <a:extLst>
              <a:ext uri="{FF2B5EF4-FFF2-40B4-BE49-F238E27FC236}">
                <a16:creationId xmlns:a16="http://schemas.microsoft.com/office/drawing/2014/main" id="{10A150E6-3D5D-4F0C-9793-6C475868EB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263" y="2403475"/>
            <a:ext cx="312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7" name="Line 21">
            <a:extLst>
              <a:ext uri="{FF2B5EF4-FFF2-40B4-BE49-F238E27FC236}">
                <a16:creationId xmlns:a16="http://schemas.microsoft.com/office/drawing/2014/main" id="{433AC7DE-4A5A-4727-A282-99E544E6E0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263" y="2403475"/>
            <a:ext cx="3124200" cy="34290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18" name="Line 22">
            <a:extLst>
              <a:ext uri="{FF2B5EF4-FFF2-40B4-BE49-F238E27FC236}">
                <a16:creationId xmlns:a16="http://schemas.microsoft.com/office/drawing/2014/main" id="{4F4C78A7-919F-475C-9D2D-9DBC3354E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3863" y="5516563"/>
            <a:ext cx="122237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6519" name="Object 23">
            <a:extLst>
              <a:ext uri="{FF2B5EF4-FFF2-40B4-BE49-F238E27FC236}">
                <a16:creationId xmlns:a16="http://schemas.microsoft.com/office/drawing/2014/main" id="{43651C9B-6257-4C4D-9006-0C5C3772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373688"/>
          <a:ext cx="381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7" imgW="241195" imgH="203112" progId="Equation.3">
                  <p:embed/>
                </p:oleObj>
              </mc:Choice>
              <mc:Fallback>
                <p:oleObj name="Equation" r:id="rId7" imgW="241195" imgH="20311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73688"/>
                        <a:ext cx="3810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0" name="Object 24">
            <a:extLst>
              <a:ext uri="{FF2B5EF4-FFF2-40B4-BE49-F238E27FC236}">
                <a16:creationId xmlns:a16="http://schemas.microsoft.com/office/drawing/2014/main" id="{AE7BBE07-D351-4EEA-9544-0A1C69141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3775075"/>
          <a:ext cx="3810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9" imgW="241195" imgH="203112" progId="Equation.3">
                  <p:embed/>
                </p:oleObj>
              </mc:Choice>
              <mc:Fallback>
                <p:oleObj name="Equation" r:id="rId9" imgW="241195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3775075"/>
                        <a:ext cx="3810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5">
            <a:extLst>
              <a:ext uri="{FF2B5EF4-FFF2-40B4-BE49-F238E27FC236}">
                <a16:creationId xmlns:a16="http://schemas.microsoft.com/office/drawing/2014/main" id="{A24EAB8C-F455-4B3F-B48A-40B390014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6165850"/>
          <a:ext cx="9223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11" imgW="583947" imgH="203112" progId="Equation.3">
                  <p:embed/>
                </p:oleObj>
              </mc:Choice>
              <mc:Fallback>
                <p:oleObj name="Equation" r:id="rId11" imgW="583947" imgH="20311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165850"/>
                        <a:ext cx="9223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2" name="Arc 26">
            <a:extLst>
              <a:ext uri="{FF2B5EF4-FFF2-40B4-BE49-F238E27FC236}">
                <a16:creationId xmlns:a16="http://schemas.microsoft.com/office/drawing/2014/main" id="{63EB6EE2-ADC5-4DCC-86F7-2F07ABCF52DB}"/>
              </a:ext>
            </a:extLst>
          </p:cNvPr>
          <p:cNvSpPr>
            <a:spLocks/>
          </p:cNvSpPr>
          <p:nvPr/>
        </p:nvSpPr>
        <p:spPr bwMode="auto">
          <a:xfrm rot="6187384">
            <a:off x="650082" y="3201194"/>
            <a:ext cx="488950" cy="420687"/>
          </a:xfrm>
          <a:custGeom>
            <a:avLst/>
            <a:gdLst>
              <a:gd name="T0" fmla="*/ 8111695 w 19777"/>
              <a:gd name="T1" fmla="*/ 0 h 17042"/>
              <a:gd name="T2" fmla="*/ 12088391 w 19777"/>
              <a:gd name="T3" fmla="*/ 5091838 h 17042"/>
              <a:gd name="T4" fmla="*/ 0 w 19777"/>
              <a:gd name="T5" fmla="*/ 10384788 h 170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777" h="17042" fill="none" extrusionOk="0">
                <a:moveTo>
                  <a:pt x="13271" y="-1"/>
                </a:moveTo>
                <a:cubicBezTo>
                  <a:pt x="16099" y="2202"/>
                  <a:pt x="18335" y="5074"/>
                  <a:pt x="19776" y="8356"/>
                </a:cubicBezTo>
              </a:path>
              <a:path w="19777" h="17042" stroke="0" extrusionOk="0">
                <a:moveTo>
                  <a:pt x="13271" y="-1"/>
                </a:moveTo>
                <a:cubicBezTo>
                  <a:pt x="16099" y="2202"/>
                  <a:pt x="18335" y="5074"/>
                  <a:pt x="19776" y="8356"/>
                </a:cubicBezTo>
                <a:lnTo>
                  <a:pt x="0" y="17042"/>
                </a:lnTo>
                <a:lnTo>
                  <a:pt x="13271" y="-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24" name="Text Box 28">
            <a:extLst>
              <a:ext uri="{FF2B5EF4-FFF2-40B4-BE49-F238E27FC236}">
                <a16:creationId xmlns:a16="http://schemas.microsoft.com/office/drawing/2014/main" id="{89F8887F-E28C-47C4-9003-6599E61B7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636838"/>
            <a:ext cx="51482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</a:rPr>
              <a:t>个矢量首尾相接，依次转过</a:t>
            </a:r>
            <a:r>
              <a:rPr kumimoji="1" lang="en-US" altLang="zh-CN" sz="2800">
                <a:latin typeface="Times New Roman" panose="02020603050405020304" pitchFamily="18" charset="0"/>
              </a:rPr>
              <a:t>Δφ</a:t>
            </a:r>
            <a:r>
              <a:rPr kumimoji="1" lang="zh-CN" altLang="en-US" sz="2800">
                <a:latin typeface="Times New Roman" panose="02020603050405020304" pitchFamily="18" charset="0"/>
              </a:rPr>
              <a:t>，即</a:t>
            </a:r>
            <a:r>
              <a:rPr kumimoji="1" lang="en-US" altLang="zh-CN" sz="2800">
                <a:latin typeface="Times New Roman" panose="02020603050405020304" pitchFamily="18" charset="0"/>
              </a:rPr>
              <a:t>2β</a:t>
            </a:r>
            <a:r>
              <a:rPr kumimoji="1" lang="zh-CN" altLang="en-US" sz="2800">
                <a:latin typeface="Times New Roman" panose="02020603050405020304" pitchFamily="18" charset="0"/>
              </a:rPr>
              <a:t>角。</a:t>
            </a:r>
          </a:p>
        </p:txBody>
      </p:sp>
      <p:graphicFrame>
        <p:nvGraphicFramePr>
          <p:cNvPr id="106525" name="Object 29">
            <a:extLst>
              <a:ext uri="{FF2B5EF4-FFF2-40B4-BE49-F238E27FC236}">
                <a16:creationId xmlns:a16="http://schemas.microsoft.com/office/drawing/2014/main" id="{AF25B499-ECAB-42FF-803E-34673C363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213" y="1974850"/>
          <a:ext cx="16795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公式" r:id="rId13" imgW="736280" imgH="215806" progId="Equation.3">
                  <p:embed/>
                </p:oleObj>
              </mc:Choice>
              <mc:Fallback>
                <p:oleObj name="公式" r:id="rId13" imgW="736280" imgH="215806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1974850"/>
                        <a:ext cx="16795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6" name="Object 30">
            <a:extLst>
              <a:ext uri="{FF2B5EF4-FFF2-40B4-BE49-F238E27FC236}">
                <a16:creationId xmlns:a16="http://schemas.microsoft.com/office/drawing/2014/main" id="{3F7201F4-67CF-41A9-BCC5-AC1BDCD6B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613" y="1773238"/>
          <a:ext cx="1943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公式" r:id="rId15" imgW="850531" imgH="393529" progId="Equation.3">
                  <p:embed/>
                </p:oleObj>
              </mc:Choice>
              <mc:Fallback>
                <p:oleObj name="公式" r:id="rId15" imgW="850531" imgH="39352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1773238"/>
                        <a:ext cx="19431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7" name="Object 31">
            <a:extLst>
              <a:ext uri="{FF2B5EF4-FFF2-40B4-BE49-F238E27FC236}">
                <a16:creationId xmlns:a16="http://schemas.microsoft.com/office/drawing/2014/main" id="{89C741B4-27D2-482B-B047-78E536C35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661025"/>
          <a:ext cx="447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17" imgW="177646" imgH="228402" progId="Equation.DSMT4">
                  <p:embed/>
                </p:oleObj>
              </mc:Choice>
              <mc:Fallback>
                <p:oleObj name="Equation" r:id="rId17" imgW="177646" imgH="22840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1025"/>
                        <a:ext cx="4476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29" name="Arc 33">
            <a:extLst>
              <a:ext uri="{FF2B5EF4-FFF2-40B4-BE49-F238E27FC236}">
                <a16:creationId xmlns:a16="http://schemas.microsoft.com/office/drawing/2014/main" id="{71898425-481E-47CF-812B-E82C2E80990E}"/>
              </a:ext>
            </a:extLst>
          </p:cNvPr>
          <p:cNvSpPr>
            <a:spLocks/>
          </p:cNvSpPr>
          <p:nvPr/>
        </p:nvSpPr>
        <p:spPr bwMode="auto">
          <a:xfrm>
            <a:off x="636588" y="2486025"/>
            <a:ext cx="906462" cy="898525"/>
          </a:xfrm>
          <a:custGeom>
            <a:avLst/>
            <a:gdLst>
              <a:gd name="T0" fmla="*/ 38356519 w 21422"/>
              <a:gd name="T1" fmla="*/ 4967739 h 21202"/>
              <a:gd name="T2" fmla="*/ 7385875 w 21422"/>
              <a:gd name="T3" fmla="*/ 38078822 h 21202"/>
              <a:gd name="T4" fmla="*/ 0 w 21422"/>
              <a:gd name="T5" fmla="*/ 0 h 21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22" h="21202" fill="none" extrusionOk="0">
                <a:moveTo>
                  <a:pt x="21422" y="2766"/>
                </a:moveTo>
                <a:cubicBezTo>
                  <a:pt x="20230" y="11996"/>
                  <a:pt x="13260" y="19425"/>
                  <a:pt x="4125" y="21202"/>
                </a:cubicBezTo>
              </a:path>
              <a:path w="21422" h="21202" stroke="0" extrusionOk="0">
                <a:moveTo>
                  <a:pt x="21422" y="2766"/>
                </a:moveTo>
                <a:cubicBezTo>
                  <a:pt x="20230" y="11996"/>
                  <a:pt x="13260" y="19425"/>
                  <a:pt x="4125" y="21202"/>
                </a:cubicBezTo>
                <a:lnTo>
                  <a:pt x="0" y="0"/>
                </a:lnTo>
                <a:lnTo>
                  <a:pt x="21422" y="2766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6530" name="Object 34">
            <a:extLst>
              <a:ext uri="{FF2B5EF4-FFF2-40B4-BE49-F238E27FC236}">
                <a16:creationId xmlns:a16="http://schemas.microsoft.com/office/drawing/2014/main" id="{127CA2A1-3396-406D-845F-822C0BD48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963863"/>
          <a:ext cx="5429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公式" r:id="rId19" imgW="342751" imgH="203112" progId="Equation.3">
                  <p:embed/>
                </p:oleObj>
              </mc:Choice>
              <mc:Fallback>
                <p:oleObj name="公式" r:id="rId19" imgW="342751" imgH="20311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63863"/>
                        <a:ext cx="542925" cy="320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1" name="Object 35">
            <a:extLst>
              <a:ext uri="{FF2B5EF4-FFF2-40B4-BE49-F238E27FC236}">
                <a16:creationId xmlns:a16="http://schemas.microsoft.com/office/drawing/2014/main" id="{41BB2FCB-984E-4524-A911-653A5B93D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805488"/>
          <a:ext cx="384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公式" r:id="rId21" imgW="152202" imgH="177569" progId="Equation.3">
                  <p:embed/>
                </p:oleObj>
              </mc:Choice>
              <mc:Fallback>
                <p:oleObj name="公式" r:id="rId21" imgW="152202" imgH="1775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05488"/>
                        <a:ext cx="384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2" name="Object 36">
            <a:extLst>
              <a:ext uri="{FF2B5EF4-FFF2-40B4-BE49-F238E27FC236}">
                <a16:creationId xmlns:a16="http://schemas.microsoft.com/office/drawing/2014/main" id="{FCAFBB95-2D7B-46E3-8858-7ABCCE802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4925" y="1990725"/>
          <a:ext cx="5445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公式" r:id="rId23" imgW="215806" imgH="228501" progId="Equation.3">
                  <p:embed/>
                </p:oleObj>
              </mc:Choice>
              <mc:Fallback>
                <p:oleObj name="公式" r:id="rId23" imgW="215806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1990725"/>
                        <a:ext cx="5445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3" name="Object 37">
            <a:extLst>
              <a:ext uri="{FF2B5EF4-FFF2-40B4-BE49-F238E27FC236}">
                <a16:creationId xmlns:a16="http://schemas.microsoft.com/office/drawing/2014/main" id="{0CECA137-1910-4518-BDB1-A2452BF40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5605463"/>
          <a:ext cx="4492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公式" r:id="rId25" imgW="177569" imgH="215619" progId="Equation.3">
                  <p:embed/>
                </p:oleObj>
              </mc:Choice>
              <mc:Fallback>
                <p:oleObj name="公式" r:id="rId25" imgW="177569" imgH="21561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5605463"/>
                        <a:ext cx="4492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4" name="Object 38">
            <a:extLst>
              <a:ext uri="{FF2B5EF4-FFF2-40B4-BE49-F238E27FC236}">
                <a16:creationId xmlns:a16="http://schemas.microsoft.com/office/drawing/2014/main" id="{78EC2D75-7D93-4E10-B9B2-F64B7999EB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084763"/>
          <a:ext cx="481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公式" r:id="rId27" imgW="190335" imgH="215713" progId="Equation.3">
                  <p:embed/>
                </p:oleObj>
              </mc:Choice>
              <mc:Fallback>
                <p:oleObj name="公式" r:id="rId27" imgW="190335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4763"/>
                        <a:ext cx="4810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5" name="Object 39">
            <a:extLst>
              <a:ext uri="{FF2B5EF4-FFF2-40B4-BE49-F238E27FC236}">
                <a16:creationId xmlns:a16="http://schemas.microsoft.com/office/drawing/2014/main" id="{CFB02CBD-EC81-4179-B77D-F9835B651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038" y="3997325"/>
          <a:ext cx="3857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公式" r:id="rId29" imgW="152268" imgH="164957" progId="Equation.3">
                  <p:embed/>
                </p:oleObj>
              </mc:Choice>
              <mc:Fallback>
                <p:oleObj name="公式" r:id="rId29" imgW="152268" imgH="16495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3997325"/>
                        <a:ext cx="3857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6" name="Object 40">
            <a:extLst>
              <a:ext uri="{FF2B5EF4-FFF2-40B4-BE49-F238E27FC236}">
                <a16:creationId xmlns:a16="http://schemas.microsoft.com/office/drawing/2014/main" id="{5BBDC16E-DB88-4B19-A26F-5697900F1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151063"/>
          <a:ext cx="38576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公式" r:id="rId31" imgW="152268" imgH="164957" progId="Equation.3">
                  <p:embed/>
                </p:oleObj>
              </mc:Choice>
              <mc:Fallback>
                <p:oleObj name="公式" r:id="rId31" imgW="152268" imgH="164957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151063"/>
                        <a:ext cx="38576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7" name="Object 41">
            <a:extLst>
              <a:ext uri="{FF2B5EF4-FFF2-40B4-BE49-F238E27FC236}">
                <a16:creationId xmlns:a16="http://schemas.microsoft.com/office/drawing/2014/main" id="{A2A6C318-BEB1-4E6A-8A96-05531EC1E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276725"/>
          <a:ext cx="13700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公式" r:id="rId32" imgW="634725" imgH="228501" progId="Equation.3">
                  <p:embed/>
                </p:oleObj>
              </mc:Choice>
              <mc:Fallback>
                <p:oleObj name="公式" r:id="rId32" imgW="634725" imgH="22850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276725"/>
                        <a:ext cx="13700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8" name="Object 42">
            <a:extLst>
              <a:ext uri="{FF2B5EF4-FFF2-40B4-BE49-F238E27FC236}">
                <a16:creationId xmlns:a16="http://schemas.microsoft.com/office/drawing/2014/main" id="{3D75247B-DF80-4D3D-B4BC-E960EA0B6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3789363"/>
          <a:ext cx="5127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34" imgW="203112" imgH="228501" progId="Equation.DSMT4">
                  <p:embed/>
                </p:oleObj>
              </mc:Choice>
              <mc:Fallback>
                <p:oleObj name="Equation" r:id="rId34" imgW="203112" imgH="228501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789363"/>
                        <a:ext cx="5127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9" name="Object 43">
            <a:extLst>
              <a:ext uri="{FF2B5EF4-FFF2-40B4-BE49-F238E27FC236}">
                <a16:creationId xmlns:a16="http://schemas.microsoft.com/office/drawing/2014/main" id="{075C710F-9DB9-4473-AA9A-7CA490315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2888" y="4976813"/>
          <a:ext cx="16700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公式" r:id="rId36" imgW="774364" imgH="418918" progId="Equation.3">
                  <p:embed/>
                </p:oleObj>
              </mc:Choice>
              <mc:Fallback>
                <p:oleObj name="公式" r:id="rId36" imgW="774364" imgH="418918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4976813"/>
                        <a:ext cx="16700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0" name="Object 44">
            <a:extLst>
              <a:ext uri="{FF2B5EF4-FFF2-40B4-BE49-F238E27FC236}">
                <a16:creationId xmlns:a16="http://schemas.microsoft.com/office/drawing/2014/main" id="{280E374F-E760-4D58-9BF7-F5D8D9503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9600" y="4940300"/>
          <a:ext cx="24098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公式" r:id="rId38" imgW="1117600" imgH="419100" progId="Equation.3">
                  <p:embed/>
                </p:oleObj>
              </mc:Choice>
              <mc:Fallback>
                <p:oleObj name="公式" r:id="rId38" imgW="1117600" imgH="4191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940300"/>
                        <a:ext cx="24098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1" name="Object 45">
            <a:extLst>
              <a:ext uri="{FF2B5EF4-FFF2-40B4-BE49-F238E27FC236}">
                <a16:creationId xmlns:a16="http://schemas.microsoft.com/office/drawing/2014/main" id="{A6C529B8-090E-4CF4-BE24-72081736F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9513" y="4292600"/>
          <a:ext cx="1670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公式" r:id="rId40" imgW="774364" imgH="203112" progId="Equation.3">
                  <p:embed/>
                </p:oleObj>
              </mc:Choice>
              <mc:Fallback>
                <p:oleObj name="公式" r:id="rId40" imgW="774364" imgH="203112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4292600"/>
                        <a:ext cx="16700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2" name="Object 46">
            <a:extLst>
              <a:ext uri="{FF2B5EF4-FFF2-40B4-BE49-F238E27FC236}">
                <a16:creationId xmlns:a16="http://schemas.microsoft.com/office/drawing/2014/main" id="{36BDB40A-FA29-4734-9C2D-19FC27568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2413" y="4076700"/>
          <a:ext cx="22177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公式" r:id="rId42" imgW="1028700" imgH="419100" progId="Equation.3">
                  <p:embed/>
                </p:oleObj>
              </mc:Choice>
              <mc:Fallback>
                <p:oleObj name="公式" r:id="rId42" imgW="1028700" imgH="419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4076700"/>
                        <a:ext cx="221773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3" name="Object 47">
            <a:extLst>
              <a:ext uri="{FF2B5EF4-FFF2-40B4-BE49-F238E27FC236}">
                <a16:creationId xmlns:a16="http://schemas.microsoft.com/office/drawing/2014/main" id="{BE4A1204-73CA-48E2-AA25-4DAF95069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3213100"/>
          <a:ext cx="13684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公式" r:id="rId44" imgW="634725" imgH="418918" progId="Equation.3">
                  <p:embed/>
                </p:oleObj>
              </mc:Choice>
              <mc:Fallback>
                <p:oleObj name="公式" r:id="rId44" imgW="634725" imgH="418918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213100"/>
                        <a:ext cx="13684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/>
      <p:bldP spid="106502" grpId="0"/>
      <p:bldP spid="1065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87AF886-4B42-4A47-BFE8-2C9F9C761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2</a:t>
            </a:r>
            <a:r>
              <a:rPr lang="zh-CN" altLang="en-US" sz="4000"/>
              <a:t>、用</a:t>
            </a:r>
            <a:r>
              <a:rPr lang="en-US" altLang="zh-CN" sz="4000">
                <a:latin typeface="Times New Roman" panose="02020603050405020304" pitchFamily="18" charset="0"/>
              </a:rPr>
              <a:t>Fresnel-Kirchhoff</a:t>
            </a:r>
            <a:r>
              <a:rPr lang="zh-CN" altLang="en-US" sz="4000"/>
              <a:t>衍射积分求解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D10D779-DEEE-43ED-8A33-FBECD4F65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6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满足近轴条件</a:t>
            </a:r>
          </a:p>
        </p:txBody>
      </p:sp>
      <p:graphicFrame>
        <p:nvGraphicFramePr>
          <p:cNvPr id="107526" name="Object 6">
            <a:extLst>
              <a:ext uri="{FF2B5EF4-FFF2-40B4-BE49-F238E27FC236}">
                <a16:creationId xmlns:a16="http://schemas.microsoft.com/office/drawing/2014/main" id="{FBE208D4-5536-447C-BE11-0B1041971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7788" y="3241675"/>
          <a:ext cx="28194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3" imgW="1295400" imgH="431800" progId="Equation.DSMT4">
                  <p:embed/>
                </p:oleObj>
              </mc:Choice>
              <mc:Fallback>
                <p:oleObj name="Equation" r:id="rId3" imgW="12954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241675"/>
                        <a:ext cx="28194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9">
            <a:extLst>
              <a:ext uri="{FF2B5EF4-FFF2-40B4-BE49-F238E27FC236}">
                <a16:creationId xmlns:a16="http://schemas.microsoft.com/office/drawing/2014/main" id="{085A7AB5-BED0-460F-AB1C-E6F2BE693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7528" name="Object 8">
            <a:extLst>
              <a:ext uri="{FF2B5EF4-FFF2-40B4-BE49-F238E27FC236}">
                <a16:creationId xmlns:a16="http://schemas.microsoft.com/office/drawing/2014/main" id="{81765656-6793-49D5-B268-5C1C436FB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8775" y="3241675"/>
          <a:ext cx="342106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5" imgW="1688367" imgH="431613" progId="Equation.DSMT4">
                  <p:embed/>
                </p:oleObj>
              </mc:Choice>
              <mc:Fallback>
                <p:oleObj name="Equation" r:id="rId5" imgW="1688367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3241675"/>
                        <a:ext cx="342106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Text Box 10">
            <a:extLst>
              <a:ext uri="{FF2B5EF4-FFF2-40B4-BE49-F238E27FC236}">
                <a16:creationId xmlns:a16="http://schemas.microsoft.com/office/drawing/2014/main" id="{61FC8D4E-6960-4489-BDF8-5DE8DE6E9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92600"/>
            <a:ext cx="82089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95000"/>
              <a:buFont typeface="Wingdings" panose="05000000000000000000" pitchFamily="2" charset="2"/>
              <a:buNone/>
            </a:pPr>
            <a:r>
              <a:rPr lang="zh-CN" altLang="en-US" sz="2800"/>
              <a:t>先对每一狭缝求衍射积分，再将各个缝的衍射积分相加。即先处理每个单元的衍射，再处理所有单元间的干涉。</a:t>
            </a:r>
          </a:p>
        </p:txBody>
      </p:sp>
      <p:graphicFrame>
        <p:nvGraphicFramePr>
          <p:cNvPr id="107531" name="Object 11">
            <a:extLst>
              <a:ext uri="{FF2B5EF4-FFF2-40B4-BE49-F238E27FC236}">
                <a16:creationId xmlns:a16="http://schemas.microsoft.com/office/drawing/2014/main" id="{7B180C1B-B7A6-4296-B4E8-D079A953F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2114550"/>
          <a:ext cx="4795838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7" imgW="2133600" imgH="457200" progId="Equation.DSMT4">
                  <p:embed/>
                </p:oleObj>
              </mc:Choice>
              <mc:Fallback>
                <p:oleObj name="Equation" r:id="rId7" imgW="21336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114550"/>
                        <a:ext cx="4795838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Line 12">
            <a:extLst>
              <a:ext uri="{FF2B5EF4-FFF2-40B4-BE49-F238E27FC236}">
                <a16:creationId xmlns:a16="http://schemas.microsoft.com/office/drawing/2014/main" id="{4CFC3653-2587-4FC4-8C62-8FA87F192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0963" y="1198563"/>
            <a:ext cx="12700" cy="2085975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0" name="Rectangle 13">
            <a:extLst>
              <a:ext uri="{FF2B5EF4-FFF2-40B4-BE49-F238E27FC236}">
                <a16:creationId xmlns:a16="http://schemas.microsoft.com/office/drawing/2014/main" id="{A16D26B9-33D4-4A97-863C-53764E1B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1485900"/>
            <a:ext cx="142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1" name="Rectangle 14">
            <a:extLst>
              <a:ext uri="{FF2B5EF4-FFF2-40B4-BE49-F238E27FC236}">
                <a16:creationId xmlns:a16="http://schemas.microsoft.com/office/drawing/2014/main" id="{50A8652B-4537-43A5-A353-DD4B209A2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2133600"/>
            <a:ext cx="142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2" name="Rectangle 15">
            <a:extLst>
              <a:ext uri="{FF2B5EF4-FFF2-40B4-BE49-F238E27FC236}">
                <a16:creationId xmlns:a16="http://schemas.microsoft.com/office/drawing/2014/main" id="{5CCE5133-26A5-4020-A37E-3359ABE3B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2781300"/>
            <a:ext cx="142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3" name="Rectangle 16">
            <a:extLst>
              <a:ext uri="{FF2B5EF4-FFF2-40B4-BE49-F238E27FC236}">
                <a16:creationId xmlns:a16="http://schemas.microsoft.com/office/drawing/2014/main" id="{56F3AE67-755D-4BDD-90FC-A758A23E4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2782888"/>
            <a:ext cx="1428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54" name="Line 18">
            <a:extLst>
              <a:ext uri="{FF2B5EF4-FFF2-40B4-BE49-F238E27FC236}">
                <a16:creationId xmlns:a16="http://schemas.microsoft.com/office/drawing/2014/main" id="{773961C5-B9FE-4CE1-ADCC-0AC48482E1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0963" y="1196975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5" name="Line 19">
            <a:extLst>
              <a:ext uri="{FF2B5EF4-FFF2-40B4-BE49-F238E27FC236}">
                <a16:creationId xmlns:a16="http://schemas.microsoft.com/office/drawing/2014/main" id="{EBF65079-E399-42BF-AE52-BD146B57E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0963" y="1844675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6" name="Line 20">
            <a:extLst>
              <a:ext uri="{FF2B5EF4-FFF2-40B4-BE49-F238E27FC236}">
                <a16:creationId xmlns:a16="http://schemas.microsoft.com/office/drawing/2014/main" id="{2ACAAE97-9557-49A6-89EE-ACFD306BC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0963" y="2493963"/>
            <a:ext cx="13684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7" name="Line 22">
            <a:extLst>
              <a:ext uri="{FF2B5EF4-FFF2-40B4-BE49-F238E27FC236}">
                <a16:creationId xmlns:a16="http://schemas.microsoft.com/office/drawing/2014/main" id="{070E19B4-3F57-492C-A906-5CB7181FE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0963" y="17018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8" name="Line 23">
            <a:extLst>
              <a:ext uri="{FF2B5EF4-FFF2-40B4-BE49-F238E27FC236}">
                <a16:creationId xmlns:a16="http://schemas.microsoft.com/office/drawing/2014/main" id="{AD8953BC-2EF6-4E02-AB14-7F3E60088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0963" y="2349500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59" name="Line 28">
            <a:extLst>
              <a:ext uri="{FF2B5EF4-FFF2-40B4-BE49-F238E27FC236}">
                <a16:creationId xmlns:a16="http://schemas.microsoft.com/office/drawing/2014/main" id="{CB6A3E56-E420-4794-9650-8A350A31A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8475" y="17018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60" name="Line 29">
            <a:extLst>
              <a:ext uri="{FF2B5EF4-FFF2-40B4-BE49-F238E27FC236}">
                <a16:creationId xmlns:a16="http://schemas.microsoft.com/office/drawing/2014/main" id="{7C90E9E4-5797-4197-8596-2B7DBAF6C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23495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61" name="Line 30">
            <a:extLst>
              <a:ext uri="{FF2B5EF4-FFF2-40B4-BE49-F238E27FC236}">
                <a16:creationId xmlns:a16="http://schemas.microsoft.com/office/drawing/2014/main" id="{265BFB84-2EE6-4D3E-914E-F25223E6C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17018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62" name="Object 31">
            <a:extLst>
              <a:ext uri="{FF2B5EF4-FFF2-40B4-BE49-F238E27FC236}">
                <a16:creationId xmlns:a16="http://schemas.microsoft.com/office/drawing/2014/main" id="{E568AC24-3A22-4C32-BD2C-07E3295B6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1774825"/>
          <a:ext cx="4079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9" imgW="139579" imgH="177646" progId="Equation.DSMT4">
                  <p:embed/>
                </p:oleObj>
              </mc:Choice>
              <mc:Fallback>
                <p:oleObj name="Equation" r:id="rId9" imgW="139579" imgH="177646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1774825"/>
                        <a:ext cx="4079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Line 32">
            <a:extLst>
              <a:ext uri="{FF2B5EF4-FFF2-40B4-BE49-F238E27FC236}">
                <a16:creationId xmlns:a16="http://schemas.microsoft.com/office/drawing/2014/main" id="{FD623852-2116-439C-8521-AB19C8AB5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0275" y="21336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64" name="Line 33">
            <a:extLst>
              <a:ext uri="{FF2B5EF4-FFF2-40B4-BE49-F238E27FC236}">
                <a16:creationId xmlns:a16="http://schemas.microsoft.com/office/drawing/2014/main" id="{048AE4BF-179E-437A-BEFD-97A8BF11CF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0275" y="25654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65" name="Line 34">
            <a:extLst>
              <a:ext uri="{FF2B5EF4-FFF2-40B4-BE49-F238E27FC236}">
                <a16:creationId xmlns:a16="http://schemas.microsoft.com/office/drawing/2014/main" id="{8D23EEEF-E5A9-4448-86DD-7BED06027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4738" y="21336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66" name="Object 35">
            <a:extLst>
              <a:ext uri="{FF2B5EF4-FFF2-40B4-BE49-F238E27FC236}">
                <a16:creationId xmlns:a16="http://schemas.microsoft.com/office/drawing/2014/main" id="{ADAE5CA5-DA25-411D-A625-9ABDA4B7E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2938" y="2157413"/>
          <a:ext cx="3714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1" imgW="126835" imgH="139518" progId="Equation.DSMT4">
                  <p:embed/>
                </p:oleObj>
              </mc:Choice>
              <mc:Fallback>
                <p:oleObj name="Equation" r:id="rId11" imgW="126835" imgH="139518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2157413"/>
                        <a:ext cx="3714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Line 36">
            <a:extLst>
              <a:ext uri="{FF2B5EF4-FFF2-40B4-BE49-F238E27FC236}">
                <a16:creationId xmlns:a16="http://schemas.microsoft.com/office/drawing/2014/main" id="{98D3825F-7C10-4D8D-8A79-0B1F34CCF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99878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0268" name="Object 37">
            <a:extLst>
              <a:ext uri="{FF2B5EF4-FFF2-40B4-BE49-F238E27FC236}">
                <a16:creationId xmlns:a16="http://schemas.microsoft.com/office/drawing/2014/main" id="{4FA69E8C-FDF8-4FCD-9EA7-E3D47A6C9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1363" y="2709863"/>
          <a:ext cx="22860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2709863"/>
                        <a:ext cx="228600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3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</TotalTime>
  <Words>2142</Words>
  <Application>Microsoft Office PowerPoint</Application>
  <PresentationFormat>全屏显示(4:3)</PresentationFormat>
  <Paragraphs>274</Paragraphs>
  <Slides>72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Arial</vt:lpstr>
      <vt:lpstr>宋体</vt:lpstr>
      <vt:lpstr>等线</vt:lpstr>
      <vt:lpstr>Times New Roman</vt:lpstr>
      <vt:lpstr>Wingdings</vt:lpstr>
      <vt:lpstr>方正书宋简体</vt:lpstr>
      <vt:lpstr>黑体</vt:lpstr>
      <vt:lpstr>Symbol</vt:lpstr>
      <vt:lpstr>默认设计模板</vt:lpstr>
      <vt:lpstr>Microsoft 公式 3.0</vt:lpstr>
      <vt:lpstr>MathType 6.0 Equation</vt:lpstr>
      <vt:lpstr>Origin Graph</vt:lpstr>
      <vt:lpstr>MathType 5.0 Equation</vt:lpstr>
      <vt:lpstr>Microsoft Photo Editor 3.0 照片</vt:lpstr>
      <vt:lpstr>衍射光栅</vt:lpstr>
      <vt:lpstr>6.1 衍射光栅</vt:lpstr>
      <vt:lpstr>PowerPoint 演示文稿</vt:lpstr>
      <vt:lpstr>PowerPoint 演示文稿</vt:lpstr>
      <vt:lpstr>PowerPoint 演示文稿</vt:lpstr>
      <vt:lpstr>6.1.1 黑白型光栅的衍射强度</vt:lpstr>
      <vt:lpstr>1、用振幅矢量法求解衍射强度</vt:lpstr>
      <vt:lpstr>PowerPoint 演示文稿</vt:lpstr>
      <vt:lpstr>2、用Fresnel-Kirchhoff衍射积分求解</vt:lpstr>
      <vt:lpstr>PowerPoint 演示文稿</vt:lpstr>
      <vt:lpstr>多缝间的干涉</vt:lpstr>
      <vt:lpstr>光栅衍射的复振幅与强度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6.1.3 光谱线在空间的角分布</vt:lpstr>
      <vt:lpstr>6.1.4  双缝衍射，N=2</vt:lpstr>
      <vt:lpstr>6.1.5 光栅方程</vt:lpstr>
      <vt:lpstr>PowerPoint 演示文稿</vt:lpstr>
      <vt:lpstr>PowerPoint 演示文稿</vt:lpstr>
      <vt:lpstr>6.2 光栅光谱的角宽度和色分辨本领</vt:lpstr>
      <vt:lpstr>关于光栅的有效宽度</vt:lpstr>
      <vt:lpstr>PowerPoint 演示文稿</vt:lpstr>
      <vt:lpstr>光栅的分辨本领</vt:lpstr>
      <vt:lpstr>6.2.2 光栅光谱和色散问题 </vt:lpstr>
      <vt:lpstr>PowerPoint 演示文稿</vt:lpstr>
      <vt:lpstr>6.3 闪耀光栅 </vt:lpstr>
      <vt:lpstr>PowerPoint 演示文稿</vt:lpstr>
      <vt:lpstr>PowerPoint 演示文稿</vt:lpstr>
      <vt:lpstr>单元衍射主极大的移动</vt:lpstr>
      <vt:lpstr>PowerPoint 演示文稿</vt:lpstr>
      <vt:lpstr>闪耀光栅的参数</vt:lpstr>
      <vt:lpstr>PowerPoint 演示文稿</vt:lpstr>
      <vt:lpstr>相邻闪耀面入射光之间的光程差</vt:lpstr>
      <vt:lpstr>相邻闪耀面衍射光之间的光程差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 光栅单色仪</vt:lpstr>
      <vt:lpstr>双光栅光谱仪（单色仪）</vt:lpstr>
      <vt:lpstr>6.5   正弦光栅的衍射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正弦光栅 的特点</vt:lpstr>
      <vt:lpstr>6.6   X-RAY在晶体中的衍射 </vt:lpstr>
      <vt:lpstr>PowerPoint 演示文稿</vt:lpstr>
      <vt:lpstr>PowerPoint 演示文稿</vt:lpstr>
      <vt:lpstr>PowerPoint 演示文稿</vt:lpstr>
      <vt:lpstr>PowerPoint 演示文稿</vt:lpstr>
      <vt:lpstr>衍射的极大值条件</vt:lpstr>
      <vt:lpstr>PowerPoint 演示文稿</vt:lpstr>
      <vt:lpstr>实验方法 </vt:lpstr>
      <vt:lpstr>PowerPoint 演示文稿</vt:lpstr>
    </vt:vector>
  </TitlesOfParts>
  <Company>Univ.of Sci.&amp; Tech.of Chian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 衍射光栅</dc:title>
  <dc:creator>Cui Hongbin</dc:creator>
  <cp:lastModifiedBy>Zhibo Liu</cp:lastModifiedBy>
  <cp:revision>79</cp:revision>
  <dcterms:created xsi:type="dcterms:W3CDTF">2004-04-18T14:27:19Z</dcterms:created>
  <dcterms:modified xsi:type="dcterms:W3CDTF">2020-11-23T08:11:39Z</dcterms:modified>
</cp:coreProperties>
</file>