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Up49HwlUmCPgjW11QMTVAwHaCo" ContentType="image/jpeg"/>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495" r:id="rId2"/>
    <p:sldId id="498" r:id="rId3"/>
    <p:sldId id="416" r:id="rId4"/>
    <p:sldId id="417" r:id="rId5"/>
    <p:sldId id="418" r:id="rId6"/>
    <p:sldId id="419" r:id="rId7"/>
    <p:sldId id="420" r:id="rId8"/>
    <p:sldId id="421" r:id="rId9"/>
    <p:sldId id="555" r:id="rId10"/>
    <p:sldId id="556" r:id="rId11"/>
    <p:sldId id="338" r:id="rId12"/>
    <p:sldId id="339" r:id="rId13"/>
    <p:sldId id="354" r:id="rId14"/>
    <p:sldId id="355" r:id="rId15"/>
    <p:sldId id="356" r:id="rId16"/>
    <p:sldId id="423" r:id="rId17"/>
    <p:sldId id="357" r:id="rId18"/>
    <p:sldId id="358" r:id="rId19"/>
    <p:sldId id="359" r:id="rId20"/>
    <p:sldId id="501" r:id="rId21"/>
    <p:sldId id="415" r:id="rId22"/>
    <p:sldId id="503" r:id="rId23"/>
    <p:sldId id="504" r:id="rId24"/>
    <p:sldId id="505" r:id="rId25"/>
    <p:sldId id="506" r:id="rId26"/>
    <p:sldId id="507" r:id="rId27"/>
    <p:sldId id="508" r:id="rId28"/>
    <p:sldId id="509" r:id="rId29"/>
    <p:sldId id="510" r:id="rId30"/>
    <p:sldId id="426" r:id="rId31"/>
    <p:sldId id="511" r:id="rId32"/>
    <p:sldId id="512" r:id="rId33"/>
    <p:sldId id="429" r:id="rId34"/>
    <p:sldId id="430" r:id="rId35"/>
    <p:sldId id="431" r:id="rId36"/>
    <p:sldId id="513" r:id="rId37"/>
    <p:sldId id="433" r:id="rId38"/>
    <p:sldId id="434" r:id="rId39"/>
    <p:sldId id="435" r:id="rId40"/>
    <p:sldId id="436" r:id="rId41"/>
    <p:sldId id="43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12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93E7-AE56-4070-BC05-E9D06B3CA536}" type="datetimeFigureOut">
              <a:rPr lang="zh-CN" altLang="en-US" smtClean="0"/>
              <a:t>2022/12/7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A324E-5B89-4298-A299-2E37B663A070}" type="slidenum">
              <a:rPr lang="zh-CN" altLang="en-US" smtClean="0"/>
              <a:t>‹#›</a:t>
            </a:fld>
            <a:endParaRPr lang="zh-CN" altLang="en-US"/>
          </a:p>
        </p:txBody>
      </p:sp>
    </p:spTree>
    <p:extLst>
      <p:ext uri="{BB962C8B-B14F-4D97-AF65-F5344CB8AC3E}">
        <p14:creationId xmlns:p14="http://schemas.microsoft.com/office/powerpoint/2010/main" val="11206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7A324E-5B89-4298-A299-2E37B663A070}" type="slidenum">
              <a:rPr lang="zh-CN" altLang="en-US" smtClean="0"/>
              <a:t>4</a:t>
            </a:fld>
            <a:endParaRPr lang="zh-CN" altLang="en-US"/>
          </a:p>
        </p:txBody>
      </p:sp>
    </p:spTree>
    <p:extLst>
      <p:ext uri="{BB962C8B-B14F-4D97-AF65-F5344CB8AC3E}">
        <p14:creationId xmlns:p14="http://schemas.microsoft.com/office/powerpoint/2010/main" val="342863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0AE2F398-5C1E-42F5-AD68-2149B4477A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3B0247-C4B2-49B9-8708-DF254BF35EF8}" type="slidenum">
              <a:rPr lang="en-US" altLang="zh-CN"/>
              <a:pPr>
                <a:spcBef>
                  <a:spcPct val="0"/>
                </a:spcBef>
              </a:pPr>
              <a:t>17</a:t>
            </a:fld>
            <a:endParaRPr lang="en-US" altLang="zh-CN"/>
          </a:p>
        </p:txBody>
      </p:sp>
      <p:sp>
        <p:nvSpPr>
          <p:cNvPr id="41987" name="Rectangle 2">
            <a:extLst>
              <a:ext uri="{FF2B5EF4-FFF2-40B4-BE49-F238E27FC236}">
                <a16:creationId xmlns:a16="http://schemas.microsoft.com/office/drawing/2014/main" id="{51C05DD8-F246-40F9-977A-5F2CDBCDAC66}"/>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14B4740E-FFE8-4E03-BFE4-8EABA2EB1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16765989-6B8C-4B3D-AB73-E96EBBC30F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301BCD-9949-4895-B2F9-F760F75C012A}" type="slidenum">
              <a:rPr lang="en-US" altLang="zh-CN"/>
              <a:pPr>
                <a:spcBef>
                  <a:spcPct val="0"/>
                </a:spcBef>
              </a:pPr>
              <a:t>18</a:t>
            </a:fld>
            <a:endParaRPr lang="en-US" altLang="zh-CN"/>
          </a:p>
        </p:txBody>
      </p:sp>
      <p:sp>
        <p:nvSpPr>
          <p:cNvPr id="44035" name="Rectangle 2">
            <a:extLst>
              <a:ext uri="{FF2B5EF4-FFF2-40B4-BE49-F238E27FC236}">
                <a16:creationId xmlns:a16="http://schemas.microsoft.com/office/drawing/2014/main" id="{58DBEA13-64FE-4B2F-8CBF-22107021F48D}"/>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1D7C4020-68B4-475E-BA7E-E8BA4D1CEA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F9C5FFBE-ACD7-4FAA-B60C-E839F3AA47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7B39CC-66E5-49B9-B683-B58A73EE0A6D}" type="slidenum">
              <a:rPr lang="en-US" altLang="zh-CN"/>
              <a:pPr>
                <a:spcBef>
                  <a:spcPct val="0"/>
                </a:spcBef>
              </a:pPr>
              <a:t>19</a:t>
            </a:fld>
            <a:endParaRPr lang="en-US" altLang="zh-CN"/>
          </a:p>
        </p:txBody>
      </p:sp>
      <p:sp>
        <p:nvSpPr>
          <p:cNvPr id="46083" name="Rectangle 2">
            <a:extLst>
              <a:ext uri="{FF2B5EF4-FFF2-40B4-BE49-F238E27FC236}">
                <a16:creationId xmlns:a16="http://schemas.microsoft.com/office/drawing/2014/main" id="{68D552FB-A81E-4DD5-B0C1-DBCF70628EF5}"/>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441BCD3F-8058-47AE-8AF1-8C40BDCFA0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10073C6-DC63-4B28-A724-0474D59C1F13}"/>
              </a:ext>
            </a:extLst>
          </p:cNvPr>
          <p:cNvSpPr txBox="1">
            <a:spLocks noGrp="1" noChangeArrowheads="1"/>
          </p:cNvSpPr>
          <p:nvPr/>
        </p:nvSpPr>
        <p:spPr bwMode="auto">
          <a:xfrm>
            <a:off x="4144963" y="9118600"/>
            <a:ext cx="31686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C608545-7415-4EAA-BD56-751B2288F3C1}" type="slidenum">
              <a:rPr lang="en-US" altLang="zh-CN"/>
              <a:pPr algn="r" eaLnBrk="1" hangingPunct="1">
                <a:spcBef>
                  <a:spcPct val="0"/>
                </a:spcBef>
              </a:pPr>
              <a:t>29</a:t>
            </a:fld>
            <a:endParaRPr lang="en-US" altLang="zh-CN"/>
          </a:p>
        </p:txBody>
      </p:sp>
      <p:sp>
        <p:nvSpPr>
          <p:cNvPr id="23555" name="Rectangle 2">
            <a:extLst>
              <a:ext uri="{FF2B5EF4-FFF2-40B4-BE49-F238E27FC236}">
                <a16:creationId xmlns:a16="http://schemas.microsoft.com/office/drawing/2014/main" id="{226FD4AF-5177-49CC-A0F0-C76FA6E9544C}"/>
              </a:ext>
            </a:extLst>
          </p:cNvPr>
          <p:cNvSpPr>
            <a:spLocks noGrp="1" noRot="1" noChangeAspect="1" noChangeArrowheads="1" noTextEdit="1"/>
          </p:cNvSpPr>
          <p:nvPr>
            <p:ph type="sldImg"/>
          </p:nvPr>
        </p:nvSpPr>
        <p:spPr>
          <a:xfrm>
            <a:off x="1257300" y="719138"/>
            <a:ext cx="4800600" cy="3600450"/>
          </a:xfrm>
          <a:ln/>
        </p:spPr>
      </p:sp>
      <p:sp>
        <p:nvSpPr>
          <p:cNvPr id="23556" name="Rectangle 3">
            <a:extLst>
              <a:ext uri="{FF2B5EF4-FFF2-40B4-BE49-F238E27FC236}">
                <a16:creationId xmlns:a16="http://schemas.microsoft.com/office/drawing/2014/main" id="{55095AE7-6630-4BB8-813F-9CF16F56CF5F}"/>
              </a:ext>
            </a:extLst>
          </p:cNvPr>
          <p:cNvSpPr>
            <a:spLocks noGrp="1" noChangeArrowheads="1"/>
          </p:cNvSpPr>
          <p:nvPr>
            <p:ph type="body" idx="1"/>
          </p:nvPr>
        </p:nvSpPr>
        <p:spPr>
          <a:xfrm>
            <a:off x="731838" y="4559300"/>
            <a:ext cx="5851525" cy="4322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latin typeface="Arial" panose="020B0604020202020204" pitchFamily="34" charset="0"/>
              </a:rPr>
              <a:t>光是一种电磁波，光与物质的相互作用产生的各种现象可以用经典的电磁理论解释</a:t>
            </a:r>
          </a:p>
          <a:p>
            <a:pPr eaLnBrk="1" hangingPunct="1"/>
            <a:r>
              <a:rPr lang="zh-CN" altLang="en-US" b="1">
                <a:latin typeface="Arial" panose="020B0604020202020204" pitchFamily="34" charset="0"/>
              </a:rPr>
              <a:t>光与物质分子产生的散射现象可以用光波的电场与分子相互作用来解释。</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E14FA3C2-7FDD-4E01-9DD8-380F44A4A0DA}"/>
              </a:ext>
            </a:extLst>
          </p:cNvPr>
          <p:cNvSpPr txBox="1">
            <a:spLocks noGrp="1" noChangeArrowheads="1"/>
          </p:cNvSpPr>
          <p:nvPr/>
        </p:nvSpPr>
        <p:spPr bwMode="auto">
          <a:xfrm>
            <a:off x="4144963" y="9118600"/>
            <a:ext cx="31686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588FF3C-1938-493F-AF12-090EBF117706}" type="slidenum">
              <a:rPr lang="en-US" altLang="zh-CN"/>
              <a:pPr algn="r" eaLnBrk="1" hangingPunct="1">
                <a:spcBef>
                  <a:spcPct val="0"/>
                </a:spcBef>
              </a:pPr>
              <a:t>31</a:t>
            </a:fld>
            <a:endParaRPr lang="en-US" altLang="zh-CN"/>
          </a:p>
        </p:txBody>
      </p:sp>
      <p:sp>
        <p:nvSpPr>
          <p:cNvPr id="26627" name="Rectangle 2">
            <a:extLst>
              <a:ext uri="{FF2B5EF4-FFF2-40B4-BE49-F238E27FC236}">
                <a16:creationId xmlns:a16="http://schemas.microsoft.com/office/drawing/2014/main" id="{7DF888EA-B548-4403-8E5D-B6979EBFE4D2}"/>
              </a:ext>
            </a:extLst>
          </p:cNvPr>
          <p:cNvSpPr>
            <a:spLocks noGrp="1" noRot="1" noChangeAspect="1" noChangeArrowheads="1" noTextEdit="1"/>
          </p:cNvSpPr>
          <p:nvPr>
            <p:ph type="sldImg"/>
          </p:nvPr>
        </p:nvSpPr>
        <p:spPr>
          <a:xfrm>
            <a:off x="457200" y="719138"/>
            <a:ext cx="6400800" cy="3600450"/>
          </a:xfrm>
          <a:ln/>
        </p:spPr>
      </p:sp>
      <p:sp>
        <p:nvSpPr>
          <p:cNvPr id="26628" name="Rectangle 3">
            <a:extLst>
              <a:ext uri="{FF2B5EF4-FFF2-40B4-BE49-F238E27FC236}">
                <a16:creationId xmlns:a16="http://schemas.microsoft.com/office/drawing/2014/main" id="{5D670690-3E36-43AB-88C4-320F2B64A252}"/>
              </a:ext>
            </a:extLst>
          </p:cNvPr>
          <p:cNvSpPr>
            <a:spLocks noGrp="1" noChangeArrowheads="1"/>
          </p:cNvSpPr>
          <p:nvPr>
            <p:ph type="body" idx="1"/>
          </p:nvPr>
        </p:nvSpPr>
        <p:spPr>
          <a:xfrm>
            <a:off x="731838" y="4559300"/>
            <a:ext cx="5851525" cy="4322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zh-CN" altLang="en-US" sz="800">
                <a:latin typeface="Arial" panose="020B0604020202020204" pitchFamily="34" charset="0"/>
              </a:rPr>
              <a:t>简正坐标是分子所有质量加权坐标的线性组合，每个质量加权坐标表征的是构成分子的一个原子在一个坐标方向上的振动特性。因此每个简正坐标表征的是一套分子内部运动的组合，而这种组合一定是符合分子所属的对称性群的一个对称类的。</a:t>
            </a:r>
            <a:br>
              <a:rPr lang="zh-CN" altLang="en-US" sz="800">
                <a:latin typeface="Arial" panose="020B0604020202020204" pitchFamily="34" charset="0"/>
              </a:rPr>
            </a:br>
            <a:endParaRPr lang="zh-CN" altLang="en-US" sz="800">
              <a:latin typeface="Arial" panose="020B0604020202020204" pitchFamily="34" charset="0"/>
            </a:endParaRPr>
          </a:p>
          <a:p>
            <a:pPr eaLnBrk="1" hangingPunct="1">
              <a:lnSpc>
                <a:spcPct val="80000"/>
              </a:lnSpc>
            </a:pPr>
            <a:r>
              <a:rPr lang="zh-CN" altLang="en-US" sz="800">
                <a:latin typeface="Arial" panose="020B0604020202020204" pitchFamily="34" charset="0"/>
              </a:rPr>
              <a:t>　　画出一个分子可能的结构，就能够根据这个结构求算出分子的简正坐标，通过考查分子的简正坐标可以了解分子内部运动的能量，可以预测分子在红外光谱和拉曼光谱中的特征吸收峰。 </a:t>
            </a:r>
          </a:p>
          <a:p>
            <a:pPr eaLnBrk="1" hangingPunct="1">
              <a:lnSpc>
                <a:spcPct val="80000"/>
              </a:lnSpc>
            </a:pPr>
            <a:r>
              <a:rPr lang="zh-CN" altLang="en-US" sz="800">
                <a:latin typeface="Arial" panose="020B0604020202020204" pitchFamily="34" charset="0"/>
              </a:rPr>
              <a:t>简正坐标的物理意义可总结如下：</a:t>
            </a:r>
          </a:p>
          <a:p>
            <a:pPr eaLnBrk="1" hangingPunct="1">
              <a:lnSpc>
                <a:spcPct val="80000"/>
              </a:lnSpc>
            </a:pPr>
            <a:r>
              <a:rPr lang="zh-CN" altLang="en-US" sz="800">
                <a:latin typeface="Arial" panose="020B0604020202020204" pitchFamily="34" charset="0"/>
              </a:rPr>
              <a:t>（</a:t>
            </a:r>
            <a:r>
              <a:rPr lang="en-US" altLang="zh-CN" sz="800">
                <a:latin typeface="Arial" panose="020B0604020202020204" pitchFamily="34" charset="0"/>
              </a:rPr>
              <a:t>1</a:t>
            </a:r>
            <a:r>
              <a:rPr lang="zh-CN" altLang="en-US" sz="800">
                <a:latin typeface="Arial" panose="020B0604020202020204" pitchFamily="34" charset="0"/>
              </a:rPr>
              <a:t>）当选择某个坐标为广义坐标使力学体系在振动过程中该坐标只以一个频率振动，其余频率为零或者说没有被激发出来，那么用来反映这种振动模式的坐标即为简正坐标，相应的振动模式为简正振动或本征振动。</a:t>
            </a:r>
          </a:p>
          <a:p>
            <a:pPr eaLnBrk="1" hangingPunct="1">
              <a:lnSpc>
                <a:spcPct val="80000"/>
              </a:lnSpc>
            </a:pPr>
            <a:r>
              <a:rPr lang="zh-CN" altLang="en-US" sz="800">
                <a:latin typeface="Arial" panose="020B0604020202020204" pitchFamily="34" charset="0"/>
              </a:rPr>
              <a:t>或者说如果选取的广义坐标可以使体系的振动只以某种与此坐标对应的频率振动，该坐标为简正坐标。</a:t>
            </a:r>
          </a:p>
          <a:p>
            <a:pPr eaLnBrk="1" hangingPunct="1">
              <a:lnSpc>
                <a:spcPct val="80000"/>
              </a:lnSpc>
            </a:pPr>
            <a:r>
              <a:rPr lang="zh-CN" altLang="en-US" sz="800">
                <a:latin typeface="Arial" panose="020B0604020202020204" pitchFamily="34" charset="0"/>
              </a:rPr>
              <a:t>（</a:t>
            </a:r>
            <a:r>
              <a:rPr lang="en-US" altLang="zh-CN" sz="800">
                <a:latin typeface="Arial" panose="020B0604020202020204" pitchFamily="34" charset="0"/>
              </a:rPr>
              <a:t>2</a:t>
            </a:r>
            <a:r>
              <a:rPr lang="zh-CN" altLang="en-US" sz="800">
                <a:latin typeface="Arial" panose="020B0604020202020204" pitchFamily="34" charset="0"/>
              </a:rPr>
              <a:t>）对于体系的任意振动状态，都可以看成是各种简正振动的线性叠加。</a:t>
            </a:r>
          </a:p>
          <a:p>
            <a:pPr eaLnBrk="1" hangingPunct="1">
              <a:lnSpc>
                <a:spcPct val="80000"/>
              </a:lnSpc>
            </a:pPr>
            <a:r>
              <a:rPr lang="zh-CN" altLang="en-US" sz="800">
                <a:latin typeface="Arial" panose="020B0604020202020204" pitchFamily="34" charset="0"/>
              </a:rPr>
              <a:t>（</a:t>
            </a:r>
            <a:r>
              <a:rPr lang="en-US" altLang="zh-CN" sz="800">
                <a:latin typeface="Arial" panose="020B0604020202020204" pitchFamily="34" charset="0"/>
              </a:rPr>
              <a:t>3</a:t>
            </a:r>
            <a:r>
              <a:rPr lang="zh-CN" altLang="en-US" sz="800">
                <a:latin typeface="Arial" panose="020B0604020202020204" pitchFamily="34" charset="0"/>
              </a:rPr>
              <a:t>）简正坐标的合适选取不仅有利于方程的求解，而且还可以反映体系振动的物理本性，因此在处理微振动时应尽量选取简正坐标。</a:t>
            </a:r>
          </a:p>
          <a:p>
            <a:pPr eaLnBrk="1" hangingPunct="1">
              <a:lnSpc>
                <a:spcPct val="80000"/>
              </a:lnSpc>
            </a:pPr>
            <a:r>
              <a:rPr lang="zh-CN" altLang="en-US" sz="800">
                <a:latin typeface="Arial" panose="020B0604020202020204" pitchFamily="34" charset="0"/>
              </a:rPr>
              <a:t>三 简正坐标的简单求法</a:t>
            </a:r>
            <a:r>
              <a:rPr lang="en-US" altLang="zh-CN" sz="800">
                <a:latin typeface="Arial" panose="020B0604020202020204" pitchFamily="34" charset="0"/>
              </a:rPr>
              <a:t>.</a:t>
            </a:r>
          </a:p>
          <a:p>
            <a:pPr eaLnBrk="1" hangingPunct="1">
              <a:lnSpc>
                <a:spcPct val="80000"/>
              </a:lnSpc>
            </a:pPr>
            <a:r>
              <a:rPr lang="en-US" altLang="zh-CN" sz="800">
                <a:latin typeface="Arial" panose="020B0604020202020204" pitchFamily="34" charset="0"/>
              </a:rPr>
              <a:t>  </a:t>
            </a:r>
            <a:r>
              <a:rPr lang="zh-CN" altLang="en-US" sz="800">
                <a:latin typeface="Arial" panose="020B0604020202020204" pitchFamily="34" charset="0"/>
              </a:rPr>
              <a:t>理论上可通过坐标的变换消去</a:t>
            </a:r>
            <a:r>
              <a:rPr lang="en-US" altLang="zh-CN" sz="800">
                <a:latin typeface="Arial" panose="020B0604020202020204" pitchFamily="34" charset="0"/>
              </a:rPr>
              <a:t>T</a:t>
            </a:r>
            <a:r>
              <a:rPr lang="zh-CN" altLang="en-US" sz="800">
                <a:latin typeface="Arial" panose="020B0604020202020204" pitchFamily="34" charset="0"/>
              </a:rPr>
              <a:t>、</a:t>
            </a:r>
            <a:r>
              <a:rPr lang="en-US" altLang="zh-CN" sz="800">
                <a:latin typeface="Arial" panose="020B0604020202020204" pitchFamily="34" charset="0"/>
              </a:rPr>
              <a:t>V</a:t>
            </a:r>
            <a:r>
              <a:rPr lang="zh-CN" altLang="en-US" sz="800">
                <a:latin typeface="Arial" panose="020B0604020202020204" pitchFamily="34" charset="0"/>
              </a:rPr>
              <a:t>的二次项，从而得到简正坐标；还有一种方法就是通过物理直觉直接判定出简正坐标，但是这两种方法都不好掌握。下面我们来介绍当体系的自由度</a:t>
            </a:r>
            <a:r>
              <a:rPr lang="en-US" altLang="zh-CN" sz="800">
                <a:latin typeface="Arial" panose="020B0604020202020204" pitchFamily="34" charset="0"/>
              </a:rPr>
              <a:t>S=2</a:t>
            </a:r>
            <a:r>
              <a:rPr lang="zh-CN" altLang="en-US" sz="800">
                <a:latin typeface="Arial" panose="020B0604020202020204" pitchFamily="34" charset="0"/>
              </a:rPr>
              <a:t>、</a:t>
            </a:r>
            <a:r>
              <a:rPr lang="en-US" altLang="zh-CN" sz="800">
                <a:latin typeface="Arial" panose="020B0604020202020204" pitchFamily="34" charset="0"/>
              </a:rPr>
              <a:t>3</a:t>
            </a:r>
            <a:r>
              <a:rPr lang="zh-CN" altLang="en-US" sz="800">
                <a:latin typeface="Arial" panose="020B0604020202020204" pitchFamily="34" charset="0"/>
              </a:rPr>
              <a:t>时，可以采用的一种简单容易掌握的方法。</a:t>
            </a:r>
          </a:p>
          <a:p>
            <a:pPr eaLnBrk="1" hangingPunct="1">
              <a:lnSpc>
                <a:spcPct val="80000"/>
              </a:lnSpc>
            </a:pPr>
            <a:r>
              <a:rPr lang="en-US" altLang="zh-CN" sz="800">
                <a:latin typeface="Arial" panose="020B0604020202020204" pitchFamily="34" charset="0"/>
              </a:rPr>
              <a:t>1. </a:t>
            </a:r>
            <a:r>
              <a:rPr lang="zh-CN" altLang="en-US" sz="800">
                <a:latin typeface="Arial" panose="020B0604020202020204" pitchFamily="34" charset="0"/>
              </a:rPr>
              <a:t>自由度</a:t>
            </a:r>
            <a:r>
              <a:rPr lang="en-US" altLang="zh-CN" sz="800">
                <a:latin typeface="Arial" panose="020B0604020202020204" pitchFamily="34" charset="0"/>
              </a:rPr>
              <a:t>S=2.</a:t>
            </a:r>
          </a:p>
          <a:p>
            <a:pPr eaLnBrk="1" hangingPunct="1">
              <a:lnSpc>
                <a:spcPct val="80000"/>
              </a:lnSpc>
            </a:pPr>
            <a:r>
              <a:rPr lang="zh-CN" altLang="en-US" sz="800">
                <a:latin typeface="Arial" panose="020B0604020202020204" pitchFamily="34" charset="0"/>
              </a:rPr>
              <a:t>设为任意两个广义坐标，为所求的简正坐标。令，。将其代入</a:t>
            </a:r>
            <a:r>
              <a:rPr lang="en-US" altLang="zh-CN" sz="800">
                <a:latin typeface="Arial" panose="020B0604020202020204" pitchFamily="34" charset="0"/>
              </a:rPr>
              <a:t>T</a:t>
            </a:r>
            <a:r>
              <a:rPr lang="zh-CN" altLang="en-US" sz="800">
                <a:latin typeface="Arial" panose="020B0604020202020204" pitchFamily="34" charset="0"/>
              </a:rPr>
              <a:t>、</a:t>
            </a:r>
            <a:r>
              <a:rPr lang="en-US" altLang="zh-CN" sz="800">
                <a:latin typeface="Arial" panose="020B0604020202020204" pitchFamily="34" charset="0"/>
              </a:rPr>
              <a:t>V</a:t>
            </a:r>
            <a:r>
              <a:rPr lang="zh-CN" altLang="en-US" sz="800">
                <a:latin typeface="Arial" panose="020B0604020202020204" pitchFamily="34" charset="0"/>
              </a:rPr>
              <a:t>的表达式得</a:t>
            </a:r>
          </a:p>
          <a:p>
            <a:pPr eaLnBrk="1" hangingPunct="1">
              <a:lnSpc>
                <a:spcPct val="80000"/>
              </a:lnSpc>
            </a:pPr>
            <a:r>
              <a:rPr lang="zh-CN" altLang="en-US" sz="800">
                <a:latin typeface="Arial" panose="020B0604020202020204" pitchFamily="34" charset="0"/>
              </a:rPr>
              <a:t>令的系数为零可得：对势能</a:t>
            </a:r>
            <a:r>
              <a:rPr lang="en-US" altLang="zh-CN" sz="800">
                <a:latin typeface="Arial" panose="020B0604020202020204" pitchFamily="34" charset="0"/>
              </a:rPr>
              <a:t>V</a:t>
            </a:r>
            <a:r>
              <a:rPr lang="zh-CN" altLang="en-US" sz="800">
                <a:latin typeface="Arial" panose="020B0604020202020204" pitchFamily="34" charset="0"/>
              </a:rPr>
              <a:t>应用同样的方法可得：，联立以上两个方程可直接解出，代回，就可求出。</a:t>
            </a:r>
          </a:p>
          <a:p>
            <a:pPr eaLnBrk="1" hangingPunct="1">
              <a:lnSpc>
                <a:spcPct val="80000"/>
              </a:lnSpc>
            </a:pPr>
            <a:r>
              <a:rPr lang="zh-CN" altLang="en-US" sz="800">
                <a:latin typeface="Arial" panose="020B0604020202020204" pitchFamily="34" charset="0"/>
              </a:rPr>
              <a:t>  例如对于双单摆采用上述方法可直接求出，将其代入，就可求出。</a:t>
            </a:r>
          </a:p>
          <a:p>
            <a:pPr eaLnBrk="1" hangingPunct="1">
              <a:lnSpc>
                <a:spcPct val="80000"/>
              </a:lnSpc>
            </a:pPr>
            <a:r>
              <a:rPr lang="en-US" altLang="zh-CN" sz="800">
                <a:latin typeface="Arial" panose="020B0604020202020204" pitchFamily="34" charset="0"/>
              </a:rPr>
              <a:t>2. </a:t>
            </a:r>
            <a:r>
              <a:rPr lang="zh-CN" altLang="en-US" sz="800">
                <a:latin typeface="Arial" panose="020B0604020202020204" pitchFamily="34" charset="0"/>
              </a:rPr>
              <a:t>自由度</a:t>
            </a:r>
            <a:r>
              <a:rPr lang="en-US" altLang="zh-CN" sz="800">
                <a:latin typeface="Arial" panose="020B0604020202020204" pitchFamily="34" charset="0"/>
              </a:rPr>
              <a:t>S=3.</a:t>
            </a:r>
          </a:p>
          <a:p>
            <a:pPr eaLnBrk="1" hangingPunct="1">
              <a:lnSpc>
                <a:spcPct val="80000"/>
              </a:lnSpc>
            </a:pPr>
            <a:r>
              <a:rPr lang="en-US" altLang="zh-CN" sz="800">
                <a:latin typeface="Arial" panose="020B0604020202020204" pitchFamily="34" charset="0"/>
              </a:rPr>
              <a:t>  </a:t>
            </a:r>
            <a:r>
              <a:rPr lang="zh-CN" altLang="en-US" sz="800">
                <a:latin typeface="Arial" panose="020B0604020202020204" pitchFamily="34" charset="0"/>
              </a:rPr>
              <a:t>设为任意三个广义坐标，为所求的简正坐标。</a:t>
            </a:r>
          </a:p>
          <a:p>
            <a:pPr eaLnBrk="1" hangingPunct="1">
              <a:lnSpc>
                <a:spcPct val="80000"/>
              </a:lnSpc>
            </a:pPr>
            <a:r>
              <a:rPr lang="zh-CN" altLang="en-US" sz="800">
                <a:latin typeface="Arial" panose="020B0604020202020204" pitchFamily="34" charset="0"/>
              </a:rPr>
              <a:t>令，然后将用表示后代入</a:t>
            </a:r>
            <a:r>
              <a:rPr lang="en-US" altLang="zh-CN" sz="800">
                <a:latin typeface="Arial" panose="020B0604020202020204" pitchFamily="34" charset="0"/>
              </a:rPr>
              <a:t>T</a:t>
            </a:r>
            <a:r>
              <a:rPr lang="zh-CN" altLang="en-US" sz="800">
                <a:latin typeface="Arial" panose="020B0604020202020204" pitchFamily="34" charset="0"/>
              </a:rPr>
              <a:t>、</a:t>
            </a:r>
            <a:r>
              <a:rPr lang="en-US" altLang="zh-CN" sz="800">
                <a:latin typeface="Arial" panose="020B0604020202020204" pitchFamily="34" charset="0"/>
              </a:rPr>
              <a:t>V</a:t>
            </a:r>
            <a:r>
              <a:rPr lang="zh-CN" altLang="en-US" sz="800">
                <a:latin typeface="Arial" panose="020B0604020202020204" pitchFamily="34" charset="0"/>
              </a:rPr>
              <a:t>的表达式中可得到关于及 的二次式。分别令、、、、、的系数为零可得到一组方程组，解出该方程组即可求出，进而得到。</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DFB18B5-D270-46E2-9B72-16F7235CB8ED}"/>
              </a:ext>
            </a:extLst>
          </p:cNvPr>
          <p:cNvSpPr txBox="1">
            <a:spLocks noGrp="1" noChangeArrowheads="1"/>
          </p:cNvSpPr>
          <p:nvPr/>
        </p:nvSpPr>
        <p:spPr bwMode="auto">
          <a:xfrm>
            <a:off x="4144963" y="9118600"/>
            <a:ext cx="31686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05A2B209-921B-45E3-9BA0-4F3DB0F15011}" type="slidenum">
              <a:rPr lang="en-US" altLang="zh-CN"/>
              <a:pPr algn="r" eaLnBrk="1" hangingPunct="1">
                <a:spcBef>
                  <a:spcPct val="0"/>
                </a:spcBef>
              </a:pPr>
              <a:t>37</a:t>
            </a:fld>
            <a:endParaRPr lang="en-US" altLang="zh-CN"/>
          </a:p>
        </p:txBody>
      </p:sp>
      <p:sp>
        <p:nvSpPr>
          <p:cNvPr id="33795" name="Rectangle 2">
            <a:extLst>
              <a:ext uri="{FF2B5EF4-FFF2-40B4-BE49-F238E27FC236}">
                <a16:creationId xmlns:a16="http://schemas.microsoft.com/office/drawing/2014/main" id="{077EBD39-403C-4846-9FFF-A571BFDD5643}"/>
              </a:ext>
            </a:extLst>
          </p:cNvPr>
          <p:cNvSpPr>
            <a:spLocks noGrp="1" noRot="1" noChangeAspect="1" noChangeArrowheads="1" noTextEdit="1"/>
          </p:cNvSpPr>
          <p:nvPr>
            <p:ph type="sldImg"/>
          </p:nvPr>
        </p:nvSpPr>
        <p:spPr>
          <a:xfrm>
            <a:off x="457200" y="719138"/>
            <a:ext cx="6400800" cy="3600450"/>
          </a:xfrm>
          <a:ln/>
        </p:spPr>
      </p:sp>
      <p:sp>
        <p:nvSpPr>
          <p:cNvPr id="33796" name="Rectangle 3">
            <a:extLst>
              <a:ext uri="{FF2B5EF4-FFF2-40B4-BE49-F238E27FC236}">
                <a16:creationId xmlns:a16="http://schemas.microsoft.com/office/drawing/2014/main" id="{63FBD06F-59C7-4094-9796-CD0376598683}"/>
              </a:ext>
            </a:extLst>
          </p:cNvPr>
          <p:cNvSpPr>
            <a:spLocks noGrp="1" noChangeArrowheads="1"/>
          </p:cNvSpPr>
          <p:nvPr>
            <p:ph type="body" idx="1"/>
          </p:nvPr>
        </p:nvSpPr>
        <p:spPr>
          <a:xfrm>
            <a:off x="731838" y="4559300"/>
            <a:ext cx="5851525" cy="4322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处于基态的分子受入射光子（</a:t>
            </a:r>
            <a:r>
              <a:rPr lang="en-US" altLang="zh-CN">
                <a:latin typeface="Arial" panose="020B0604020202020204" pitchFamily="34" charset="0"/>
              </a:rPr>
              <a:t>hv0</a:t>
            </a:r>
            <a:r>
              <a:rPr lang="zh-CN" altLang="en-US">
                <a:latin typeface="Arial" panose="020B0604020202020204" pitchFamily="34" charset="0"/>
              </a:rPr>
              <a:t>）的激发而跃迁到一个受激虚态，该受激虚态是不稳定的能级，分子立即跃迁到基态，此过程对应弹性碰撞，跃迁辐射的频率等于入射光频率，为瑞利散射线。处于虚态的分子也可能跃迁到激发态，此过程对应非弹性碰撞，跃迁频率等于</a:t>
            </a:r>
            <a:r>
              <a:rPr lang="en-US" altLang="zh-CN">
                <a:latin typeface="Arial" panose="020B0604020202020204" pitchFamily="34" charset="0"/>
              </a:rPr>
              <a:t>(v0-v)</a:t>
            </a:r>
            <a:r>
              <a:rPr lang="zh-CN" altLang="en-US">
                <a:latin typeface="Arial" panose="020B0604020202020204" pitchFamily="34" charset="0"/>
              </a:rPr>
              <a:t>，光子的部分能量传递给分子，转换为分子的振动或转动能，为拉曼散射的斯托克斯线。</a:t>
            </a:r>
          </a:p>
          <a:p>
            <a:pPr eaLnBrk="1" hangingPunct="1"/>
            <a:r>
              <a:rPr lang="zh-CN" altLang="en-US">
                <a:latin typeface="Arial" panose="020B0604020202020204" pitchFamily="34" charset="0"/>
              </a:rPr>
              <a:t>同样处于激发态上的分子受入射光子的作用，吸收光子能量跃迁到更高级的受激虚态，同样由于虚态是不稳定态，跃迁到该态的分子会立即跃迁到激发态，此过程对应弹性碰撞过程，辐射光子频率为入射光子频率，为瑞利散射线。处于虚态的分子也可能跃迁到能量更低的基态，此过程对应非弹性碰撞过程，光子从分子的振动或转动中得到部分能量，辐射的光子频率为，为拉曼散射的反斯克托斯线。</a:t>
            </a:r>
          </a:p>
          <a:p>
            <a:pPr eaLnBrk="1" hangingPunct="1"/>
            <a:r>
              <a:rPr lang="zh-CN" altLang="en-US">
                <a:latin typeface="Arial" panose="020B0604020202020204" pitchFamily="34" charset="0"/>
              </a:rPr>
              <a:t>对称对分布在瑞利散射线的两侧，能量差与红外辐射的能量相等。</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E9905DC1-6078-4B1A-A988-05A9D45BFABA}"/>
              </a:ext>
            </a:extLst>
          </p:cNvPr>
          <p:cNvSpPr txBox="1">
            <a:spLocks noGrp="1" noChangeArrowheads="1"/>
          </p:cNvSpPr>
          <p:nvPr/>
        </p:nvSpPr>
        <p:spPr bwMode="auto">
          <a:xfrm>
            <a:off x="4144963" y="9118600"/>
            <a:ext cx="31686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2C010F0-4D41-43E7-B641-C85E4ADD3D6A}" type="slidenum">
              <a:rPr lang="en-US" altLang="zh-CN"/>
              <a:pPr algn="r" eaLnBrk="1" hangingPunct="1">
                <a:spcBef>
                  <a:spcPct val="0"/>
                </a:spcBef>
              </a:pPr>
              <a:t>39</a:t>
            </a:fld>
            <a:endParaRPr lang="en-US" altLang="zh-CN"/>
          </a:p>
        </p:txBody>
      </p:sp>
      <p:sp>
        <p:nvSpPr>
          <p:cNvPr id="36867" name="Rectangle 2">
            <a:extLst>
              <a:ext uri="{FF2B5EF4-FFF2-40B4-BE49-F238E27FC236}">
                <a16:creationId xmlns:a16="http://schemas.microsoft.com/office/drawing/2014/main" id="{FB0BCBAF-D6B1-42F5-BAC0-18E93ED5821D}"/>
              </a:ext>
            </a:extLst>
          </p:cNvPr>
          <p:cNvSpPr>
            <a:spLocks noGrp="1" noRot="1" noChangeAspect="1" noChangeArrowheads="1" noTextEdit="1"/>
          </p:cNvSpPr>
          <p:nvPr>
            <p:ph type="sldImg"/>
          </p:nvPr>
        </p:nvSpPr>
        <p:spPr>
          <a:xfrm>
            <a:off x="457200" y="719138"/>
            <a:ext cx="6400800" cy="3600450"/>
          </a:xfrm>
          <a:ln/>
        </p:spPr>
      </p:sp>
      <p:sp>
        <p:nvSpPr>
          <p:cNvPr id="36868" name="Rectangle 3">
            <a:extLst>
              <a:ext uri="{FF2B5EF4-FFF2-40B4-BE49-F238E27FC236}">
                <a16:creationId xmlns:a16="http://schemas.microsoft.com/office/drawing/2014/main" id="{E2B55A63-437C-4855-B106-C85CB7993B45}"/>
              </a:ext>
            </a:extLst>
          </p:cNvPr>
          <p:cNvSpPr>
            <a:spLocks noGrp="1" noChangeArrowheads="1"/>
          </p:cNvSpPr>
          <p:nvPr>
            <p:ph type="body" idx="1"/>
          </p:nvPr>
        </p:nvSpPr>
        <p:spPr>
          <a:xfrm>
            <a:off x="731838" y="4559300"/>
            <a:ext cx="5851525" cy="4322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latin typeface="Arial" panose="020B0604020202020204" pitchFamily="34" charset="0"/>
              </a:rPr>
              <a:t>分子振动过程中，极化率不变，拉曼散射强度为零</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D8A64-7C7A-42E5-8B35-9AE56DB93C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01F33E-7924-49A9-8142-3688C86C2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9080AE-9C57-468A-995E-BE93C54FA82C}"/>
              </a:ext>
            </a:extLst>
          </p:cNvPr>
          <p:cNvSpPr>
            <a:spLocks noGrp="1"/>
          </p:cNvSpPr>
          <p:nvPr>
            <p:ph type="dt" sz="half" idx="10"/>
          </p:nvPr>
        </p:nvSpPr>
        <p:spPr/>
        <p:txBody>
          <a:bodyPr/>
          <a:lstStyle/>
          <a:p>
            <a:fld id="{F0701756-C14E-4D3A-A9F3-5D71DC7901D0}"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BCD855DB-2079-46D5-A63C-F01D003D32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C36717-8E3E-42B7-9392-52D7860784FA}"/>
              </a:ext>
            </a:extLst>
          </p:cNvPr>
          <p:cNvSpPr>
            <a:spLocks noGrp="1"/>
          </p:cNvSpPr>
          <p:nvPr>
            <p:ph type="sldNum" sz="quarter" idx="12"/>
          </p:nvPr>
        </p:nvSpPr>
        <p:spPr/>
        <p:txBody>
          <a:bodyPr/>
          <a:lstStyle/>
          <a:p>
            <a:fld id="{F36DC665-5C74-4DEC-AB32-D0BC7A7141FD}" type="slidenum">
              <a:rPr lang="zh-CN" altLang="en-US" smtClean="0"/>
              <a:t>‹#›</a:t>
            </a:fld>
            <a:endParaRPr lang="zh-CN" altLang="en-US"/>
          </a:p>
        </p:txBody>
      </p:sp>
    </p:spTree>
    <p:extLst>
      <p:ext uri="{BB962C8B-B14F-4D97-AF65-F5344CB8AC3E}">
        <p14:creationId xmlns:p14="http://schemas.microsoft.com/office/powerpoint/2010/main" val="333330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63055-9396-4F9F-8F29-3D94D13886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A78201-8995-4499-89EB-A5494E20FE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962B6D-B2C2-426E-A620-96F8E6FD4C15}"/>
              </a:ext>
            </a:extLst>
          </p:cNvPr>
          <p:cNvSpPr>
            <a:spLocks noGrp="1"/>
          </p:cNvSpPr>
          <p:nvPr>
            <p:ph type="dt" sz="half" idx="10"/>
          </p:nvPr>
        </p:nvSpPr>
        <p:spPr/>
        <p:txBody>
          <a:bodyPr/>
          <a:lstStyle/>
          <a:p>
            <a:fld id="{F0701756-C14E-4D3A-A9F3-5D71DC7901D0}"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10C6359A-CF40-4AFE-9284-89F78DB611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FD28FF-4107-472A-8C6B-17BC0BDFEE96}"/>
              </a:ext>
            </a:extLst>
          </p:cNvPr>
          <p:cNvSpPr>
            <a:spLocks noGrp="1"/>
          </p:cNvSpPr>
          <p:nvPr>
            <p:ph type="sldNum" sz="quarter" idx="12"/>
          </p:nvPr>
        </p:nvSpPr>
        <p:spPr/>
        <p:txBody>
          <a:bodyPr/>
          <a:lstStyle/>
          <a:p>
            <a:fld id="{F36DC665-5C74-4DEC-AB32-D0BC7A7141FD}" type="slidenum">
              <a:rPr lang="zh-CN" altLang="en-US" smtClean="0"/>
              <a:t>‹#›</a:t>
            </a:fld>
            <a:endParaRPr lang="zh-CN" altLang="en-US"/>
          </a:p>
        </p:txBody>
      </p:sp>
    </p:spTree>
    <p:extLst>
      <p:ext uri="{BB962C8B-B14F-4D97-AF65-F5344CB8AC3E}">
        <p14:creationId xmlns:p14="http://schemas.microsoft.com/office/powerpoint/2010/main" val="2117168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E4AFFF-72C2-435B-9A51-6B8376F098C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A92041-36D7-4E41-B151-C6E53253B4E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078AFE-AC92-46CA-B387-F05F3CC1FC2D}"/>
              </a:ext>
            </a:extLst>
          </p:cNvPr>
          <p:cNvSpPr>
            <a:spLocks noGrp="1"/>
          </p:cNvSpPr>
          <p:nvPr>
            <p:ph type="dt" sz="half" idx="10"/>
          </p:nvPr>
        </p:nvSpPr>
        <p:spPr/>
        <p:txBody>
          <a:bodyPr/>
          <a:lstStyle/>
          <a:p>
            <a:fld id="{F0701756-C14E-4D3A-A9F3-5D71DC7901D0}"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59CB942B-8677-4AC6-8693-3D619BD50D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FB7B0E-1286-4C46-BAEA-AE31F11042DC}"/>
              </a:ext>
            </a:extLst>
          </p:cNvPr>
          <p:cNvSpPr>
            <a:spLocks noGrp="1"/>
          </p:cNvSpPr>
          <p:nvPr>
            <p:ph type="sldNum" sz="quarter" idx="12"/>
          </p:nvPr>
        </p:nvSpPr>
        <p:spPr/>
        <p:txBody>
          <a:bodyPr/>
          <a:lstStyle/>
          <a:p>
            <a:fld id="{F36DC665-5C74-4DEC-AB32-D0BC7A7141FD}" type="slidenum">
              <a:rPr lang="zh-CN" altLang="en-US" smtClean="0"/>
              <a:t>‹#›</a:t>
            </a:fld>
            <a:endParaRPr lang="zh-CN" altLang="en-US"/>
          </a:p>
        </p:txBody>
      </p:sp>
    </p:spTree>
    <p:extLst>
      <p:ext uri="{BB962C8B-B14F-4D97-AF65-F5344CB8AC3E}">
        <p14:creationId xmlns:p14="http://schemas.microsoft.com/office/powerpoint/2010/main" val="1396566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112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99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95759987"/>
      </p:ext>
    </p:extLst>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112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994400" y="1981200"/>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994400" y="4114800"/>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03698188"/>
      </p:ext>
    </p:extLst>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11200" y="609600"/>
            <a:ext cx="10566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7684548"/>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5EA7E-A7D8-4547-898D-BB06AE0F67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79587B-DA79-4000-BBCC-4C42BF46B29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805476-E55C-44A8-9419-A928D4560365}"/>
              </a:ext>
            </a:extLst>
          </p:cNvPr>
          <p:cNvSpPr>
            <a:spLocks noGrp="1"/>
          </p:cNvSpPr>
          <p:nvPr>
            <p:ph type="dt" sz="half" idx="10"/>
          </p:nvPr>
        </p:nvSpPr>
        <p:spPr/>
        <p:txBody>
          <a:bodyPr/>
          <a:lstStyle/>
          <a:p>
            <a:fld id="{F0701756-C14E-4D3A-A9F3-5D71DC7901D0}"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A3D4630F-BD7E-42F6-8C14-1D09796E9D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800087-5C2B-47DD-A53A-9FD195697E4F}"/>
              </a:ext>
            </a:extLst>
          </p:cNvPr>
          <p:cNvSpPr>
            <a:spLocks noGrp="1"/>
          </p:cNvSpPr>
          <p:nvPr>
            <p:ph type="sldNum" sz="quarter" idx="12"/>
          </p:nvPr>
        </p:nvSpPr>
        <p:spPr/>
        <p:txBody>
          <a:bodyPr/>
          <a:lstStyle/>
          <a:p>
            <a:fld id="{F36DC665-5C74-4DEC-AB32-D0BC7A7141FD}" type="slidenum">
              <a:rPr lang="zh-CN" altLang="en-US" smtClean="0"/>
              <a:t>‹#›</a:t>
            </a:fld>
            <a:endParaRPr lang="zh-CN" altLang="en-US"/>
          </a:p>
        </p:txBody>
      </p:sp>
    </p:spTree>
    <p:extLst>
      <p:ext uri="{BB962C8B-B14F-4D97-AF65-F5344CB8AC3E}">
        <p14:creationId xmlns:p14="http://schemas.microsoft.com/office/powerpoint/2010/main" val="112606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CBAB8-EF8B-4CDD-8BA4-1A6EF196BBD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1EB09BB-3DAA-40EF-8B10-FF3ACF02A1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CF07A8-2DB6-4DEB-8CD4-3FF5D6BE619F}"/>
              </a:ext>
            </a:extLst>
          </p:cNvPr>
          <p:cNvSpPr>
            <a:spLocks noGrp="1"/>
          </p:cNvSpPr>
          <p:nvPr>
            <p:ph type="dt" sz="half" idx="10"/>
          </p:nvPr>
        </p:nvSpPr>
        <p:spPr/>
        <p:txBody>
          <a:bodyPr/>
          <a:lstStyle/>
          <a:p>
            <a:fld id="{F0701756-C14E-4D3A-A9F3-5D71DC7901D0}"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412F1770-CFF9-4AFA-960C-5FF7601E6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829F3D-BC4E-476B-AA5A-420DDE55F75F}"/>
              </a:ext>
            </a:extLst>
          </p:cNvPr>
          <p:cNvSpPr>
            <a:spLocks noGrp="1"/>
          </p:cNvSpPr>
          <p:nvPr>
            <p:ph type="sldNum" sz="quarter" idx="12"/>
          </p:nvPr>
        </p:nvSpPr>
        <p:spPr/>
        <p:txBody>
          <a:bodyPr/>
          <a:lstStyle/>
          <a:p>
            <a:fld id="{F36DC665-5C74-4DEC-AB32-D0BC7A7141FD}" type="slidenum">
              <a:rPr lang="zh-CN" altLang="en-US" smtClean="0"/>
              <a:t>‹#›</a:t>
            </a:fld>
            <a:endParaRPr lang="zh-CN" altLang="en-US"/>
          </a:p>
        </p:txBody>
      </p:sp>
    </p:spTree>
    <p:extLst>
      <p:ext uri="{BB962C8B-B14F-4D97-AF65-F5344CB8AC3E}">
        <p14:creationId xmlns:p14="http://schemas.microsoft.com/office/powerpoint/2010/main" val="229327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69B73-D5F2-4F13-9994-F8B77AAF5F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6A3512-7DC6-4A44-AA93-A9E4963F790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C2C2B3-4C73-4D83-B412-D5F6D45E5D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3D16EF8-41E4-4FC9-AB72-766B02820450}"/>
              </a:ext>
            </a:extLst>
          </p:cNvPr>
          <p:cNvSpPr>
            <a:spLocks noGrp="1"/>
          </p:cNvSpPr>
          <p:nvPr>
            <p:ph type="dt" sz="half" idx="10"/>
          </p:nvPr>
        </p:nvSpPr>
        <p:spPr/>
        <p:txBody>
          <a:bodyPr/>
          <a:lstStyle/>
          <a:p>
            <a:fld id="{F0701756-C14E-4D3A-A9F3-5D71DC7901D0}"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7F51BE7B-75B2-4EC3-93EB-56D8E04FBB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0BCAC2-54A9-4C9C-A003-5EED574A11BF}"/>
              </a:ext>
            </a:extLst>
          </p:cNvPr>
          <p:cNvSpPr>
            <a:spLocks noGrp="1"/>
          </p:cNvSpPr>
          <p:nvPr>
            <p:ph type="sldNum" sz="quarter" idx="12"/>
          </p:nvPr>
        </p:nvSpPr>
        <p:spPr/>
        <p:txBody>
          <a:bodyPr/>
          <a:lstStyle/>
          <a:p>
            <a:fld id="{F36DC665-5C74-4DEC-AB32-D0BC7A7141FD}" type="slidenum">
              <a:rPr lang="zh-CN" altLang="en-US" smtClean="0"/>
              <a:t>‹#›</a:t>
            </a:fld>
            <a:endParaRPr lang="zh-CN" altLang="en-US"/>
          </a:p>
        </p:txBody>
      </p:sp>
    </p:spTree>
    <p:extLst>
      <p:ext uri="{BB962C8B-B14F-4D97-AF65-F5344CB8AC3E}">
        <p14:creationId xmlns:p14="http://schemas.microsoft.com/office/powerpoint/2010/main" val="114650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59EA9-DC0E-4527-BEF6-50D169DBC86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B4DFD2-478D-486F-A553-271117C65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9A9417-2ECD-4BB9-BA1B-DB3610FC47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507C042-0C5F-442F-BC33-B9A8657035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36B396-F850-4841-81E0-CD30DC54F8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1522ABD-3992-4B81-84FC-B0749334B235}"/>
              </a:ext>
            </a:extLst>
          </p:cNvPr>
          <p:cNvSpPr>
            <a:spLocks noGrp="1"/>
          </p:cNvSpPr>
          <p:nvPr>
            <p:ph type="dt" sz="half" idx="10"/>
          </p:nvPr>
        </p:nvSpPr>
        <p:spPr/>
        <p:txBody>
          <a:bodyPr/>
          <a:lstStyle/>
          <a:p>
            <a:fld id="{F0701756-C14E-4D3A-A9F3-5D71DC7901D0}" type="datetimeFigureOut">
              <a:rPr lang="zh-CN" altLang="en-US" smtClean="0"/>
              <a:t>2022/12/7</a:t>
            </a:fld>
            <a:endParaRPr lang="zh-CN" altLang="en-US"/>
          </a:p>
        </p:txBody>
      </p:sp>
      <p:sp>
        <p:nvSpPr>
          <p:cNvPr id="8" name="页脚占位符 7">
            <a:extLst>
              <a:ext uri="{FF2B5EF4-FFF2-40B4-BE49-F238E27FC236}">
                <a16:creationId xmlns:a16="http://schemas.microsoft.com/office/drawing/2014/main" id="{895E4906-F6EC-40E0-990F-63AEDE64A97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955A93-5E84-4A55-836D-4FD6E5522134}"/>
              </a:ext>
            </a:extLst>
          </p:cNvPr>
          <p:cNvSpPr>
            <a:spLocks noGrp="1"/>
          </p:cNvSpPr>
          <p:nvPr>
            <p:ph type="sldNum" sz="quarter" idx="12"/>
          </p:nvPr>
        </p:nvSpPr>
        <p:spPr/>
        <p:txBody>
          <a:bodyPr/>
          <a:lstStyle/>
          <a:p>
            <a:fld id="{F36DC665-5C74-4DEC-AB32-D0BC7A7141FD}" type="slidenum">
              <a:rPr lang="zh-CN" altLang="en-US" smtClean="0"/>
              <a:t>‹#›</a:t>
            </a:fld>
            <a:endParaRPr lang="zh-CN" altLang="en-US"/>
          </a:p>
        </p:txBody>
      </p:sp>
    </p:spTree>
    <p:extLst>
      <p:ext uri="{BB962C8B-B14F-4D97-AF65-F5344CB8AC3E}">
        <p14:creationId xmlns:p14="http://schemas.microsoft.com/office/powerpoint/2010/main" val="315294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82EF5-A286-472F-B086-040A38C7BD8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27ADE5-BDF2-4122-8C76-6DE005590076}"/>
              </a:ext>
            </a:extLst>
          </p:cNvPr>
          <p:cNvSpPr>
            <a:spLocks noGrp="1"/>
          </p:cNvSpPr>
          <p:nvPr>
            <p:ph type="dt" sz="half" idx="10"/>
          </p:nvPr>
        </p:nvSpPr>
        <p:spPr/>
        <p:txBody>
          <a:bodyPr/>
          <a:lstStyle/>
          <a:p>
            <a:fld id="{F0701756-C14E-4D3A-A9F3-5D71DC7901D0}" type="datetimeFigureOut">
              <a:rPr lang="zh-CN" altLang="en-US" smtClean="0"/>
              <a:t>2022/12/7</a:t>
            </a:fld>
            <a:endParaRPr lang="zh-CN" altLang="en-US"/>
          </a:p>
        </p:txBody>
      </p:sp>
      <p:sp>
        <p:nvSpPr>
          <p:cNvPr id="4" name="页脚占位符 3">
            <a:extLst>
              <a:ext uri="{FF2B5EF4-FFF2-40B4-BE49-F238E27FC236}">
                <a16:creationId xmlns:a16="http://schemas.microsoft.com/office/drawing/2014/main" id="{C7844235-B665-422C-ACCB-9BE784CE19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B719C63-E7BA-4B6E-9529-A7D4E1925DB6}"/>
              </a:ext>
            </a:extLst>
          </p:cNvPr>
          <p:cNvSpPr>
            <a:spLocks noGrp="1"/>
          </p:cNvSpPr>
          <p:nvPr>
            <p:ph type="sldNum" sz="quarter" idx="12"/>
          </p:nvPr>
        </p:nvSpPr>
        <p:spPr/>
        <p:txBody>
          <a:bodyPr/>
          <a:lstStyle/>
          <a:p>
            <a:fld id="{F36DC665-5C74-4DEC-AB32-D0BC7A7141FD}" type="slidenum">
              <a:rPr lang="zh-CN" altLang="en-US" smtClean="0"/>
              <a:t>‹#›</a:t>
            </a:fld>
            <a:endParaRPr lang="zh-CN" altLang="en-US"/>
          </a:p>
        </p:txBody>
      </p:sp>
    </p:spTree>
    <p:extLst>
      <p:ext uri="{BB962C8B-B14F-4D97-AF65-F5344CB8AC3E}">
        <p14:creationId xmlns:p14="http://schemas.microsoft.com/office/powerpoint/2010/main" val="220805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F3C94F-6FB1-431B-8E19-55F2B0314BAB}"/>
              </a:ext>
            </a:extLst>
          </p:cNvPr>
          <p:cNvSpPr>
            <a:spLocks noGrp="1"/>
          </p:cNvSpPr>
          <p:nvPr>
            <p:ph type="dt" sz="half" idx="10"/>
          </p:nvPr>
        </p:nvSpPr>
        <p:spPr/>
        <p:txBody>
          <a:bodyPr/>
          <a:lstStyle/>
          <a:p>
            <a:fld id="{F0701756-C14E-4D3A-A9F3-5D71DC7901D0}" type="datetimeFigureOut">
              <a:rPr lang="zh-CN" altLang="en-US" smtClean="0"/>
              <a:t>2022/12/7</a:t>
            </a:fld>
            <a:endParaRPr lang="zh-CN" altLang="en-US"/>
          </a:p>
        </p:txBody>
      </p:sp>
      <p:sp>
        <p:nvSpPr>
          <p:cNvPr id="3" name="页脚占位符 2">
            <a:extLst>
              <a:ext uri="{FF2B5EF4-FFF2-40B4-BE49-F238E27FC236}">
                <a16:creationId xmlns:a16="http://schemas.microsoft.com/office/drawing/2014/main" id="{9FAA34A2-DE85-4438-AD28-EEF9A3E8E9B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075A8A-301E-4771-A8BC-425C52582D86}"/>
              </a:ext>
            </a:extLst>
          </p:cNvPr>
          <p:cNvSpPr>
            <a:spLocks noGrp="1"/>
          </p:cNvSpPr>
          <p:nvPr>
            <p:ph type="sldNum" sz="quarter" idx="12"/>
          </p:nvPr>
        </p:nvSpPr>
        <p:spPr/>
        <p:txBody>
          <a:bodyPr/>
          <a:lstStyle/>
          <a:p>
            <a:fld id="{F36DC665-5C74-4DEC-AB32-D0BC7A7141FD}" type="slidenum">
              <a:rPr lang="zh-CN" altLang="en-US" smtClean="0"/>
              <a:t>‹#›</a:t>
            </a:fld>
            <a:endParaRPr lang="zh-CN" altLang="en-US"/>
          </a:p>
        </p:txBody>
      </p:sp>
    </p:spTree>
    <p:extLst>
      <p:ext uri="{BB962C8B-B14F-4D97-AF65-F5344CB8AC3E}">
        <p14:creationId xmlns:p14="http://schemas.microsoft.com/office/powerpoint/2010/main" val="39351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B0400-12AB-4916-A903-E31C931B3C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0C1E7B-E440-4F4F-B370-6EF0C0CA9E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26FCCA5-2BA6-4127-8B7F-47A613A21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544DDE-2ED2-4F4A-A498-8D33D5B82BA4}"/>
              </a:ext>
            </a:extLst>
          </p:cNvPr>
          <p:cNvSpPr>
            <a:spLocks noGrp="1"/>
          </p:cNvSpPr>
          <p:nvPr>
            <p:ph type="dt" sz="half" idx="10"/>
          </p:nvPr>
        </p:nvSpPr>
        <p:spPr/>
        <p:txBody>
          <a:bodyPr/>
          <a:lstStyle/>
          <a:p>
            <a:fld id="{F0701756-C14E-4D3A-A9F3-5D71DC7901D0}"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1F5E4EF6-0B8C-4B78-9D6B-FBA59252A9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5375E8-7944-46D1-AA45-2C689E1B4A42}"/>
              </a:ext>
            </a:extLst>
          </p:cNvPr>
          <p:cNvSpPr>
            <a:spLocks noGrp="1"/>
          </p:cNvSpPr>
          <p:nvPr>
            <p:ph type="sldNum" sz="quarter" idx="12"/>
          </p:nvPr>
        </p:nvSpPr>
        <p:spPr/>
        <p:txBody>
          <a:bodyPr/>
          <a:lstStyle/>
          <a:p>
            <a:fld id="{F36DC665-5C74-4DEC-AB32-D0BC7A7141FD}" type="slidenum">
              <a:rPr lang="zh-CN" altLang="en-US" smtClean="0"/>
              <a:t>‹#›</a:t>
            </a:fld>
            <a:endParaRPr lang="zh-CN" altLang="en-US"/>
          </a:p>
        </p:txBody>
      </p:sp>
    </p:spTree>
    <p:extLst>
      <p:ext uri="{BB962C8B-B14F-4D97-AF65-F5344CB8AC3E}">
        <p14:creationId xmlns:p14="http://schemas.microsoft.com/office/powerpoint/2010/main" val="3918201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EA2A8-214A-40D1-88E4-FC9B2C8675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EED9D7-2481-4B57-B4C9-F6A20DD08A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D9DC6B-73DC-44DB-9593-6CFCDC858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CF47EC7-52EE-476D-8044-D1508AE03CDB}"/>
              </a:ext>
            </a:extLst>
          </p:cNvPr>
          <p:cNvSpPr>
            <a:spLocks noGrp="1"/>
          </p:cNvSpPr>
          <p:nvPr>
            <p:ph type="dt" sz="half" idx="10"/>
          </p:nvPr>
        </p:nvSpPr>
        <p:spPr/>
        <p:txBody>
          <a:bodyPr/>
          <a:lstStyle/>
          <a:p>
            <a:fld id="{F0701756-C14E-4D3A-A9F3-5D71DC7901D0}"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F7F666A6-D1AC-4BF1-96AD-E8E4280E19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9A9F22-7789-4531-9013-83FE3844E8C3}"/>
              </a:ext>
            </a:extLst>
          </p:cNvPr>
          <p:cNvSpPr>
            <a:spLocks noGrp="1"/>
          </p:cNvSpPr>
          <p:nvPr>
            <p:ph type="sldNum" sz="quarter" idx="12"/>
          </p:nvPr>
        </p:nvSpPr>
        <p:spPr/>
        <p:txBody>
          <a:bodyPr/>
          <a:lstStyle/>
          <a:p>
            <a:fld id="{F36DC665-5C74-4DEC-AB32-D0BC7A7141FD}" type="slidenum">
              <a:rPr lang="zh-CN" altLang="en-US" smtClean="0"/>
              <a:t>‹#›</a:t>
            </a:fld>
            <a:endParaRPr lang="zh-CN" altLang="en-US"/>
          </a:p>
        </p:txBody>
      </p:sp>
    </p:spTree>
    <p:extLst>
      <p:ext uri="{BB962C8B-B14F-4D97-AF65-F5344CB8AC3E}">
        <p14:creationId xmlns:p14="http://schemas.microsoft.com/office/powerpoint/2010/main" val="246107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292229-3C79-428E-8F55-19CEC263B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1EDFE04-EB76-40C1-9FBB-0BB5D86F8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00A666-BEBB-42AF-BBC1-4487AAEA8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01756-C14E-4D3A-A9F3-5D71DC7901D0}"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AC15EF94-4F58-485D-9ED6-DA99E6722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8597621-1E72-47BB-AC2A-754C17CB9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DC665-5C74-4DEC-AB32-D0BC7A7141FD}" type="slidenum">
              <a:rPr lang="zh-CN" altLang="en-US" smtClean="0"/>
              <a:t>‹#›</a:t>
            </a:fld>
            <a:endParaRPr lang="zh-CN" altLang="en-US"/>
          </a:p>
        </p:txBody>
      </p:sp>
    </p:spTree>
    <p:extLst>
      <p:ext uri="{BB962C8B-B14F-4D97-AF65-F5344CB8AC3E}">
        <p14:creationId xmlns:p14="http://schemas.microsoft.com/office/powerpoint/2010/main" val="3818811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Up49HwlUmCPgjW11QMTVAwHaCo"/><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15.wmf"/><Relationship Id="rId7" Type="http://schemas.openxmlformats.org/officeDocument/2006/relationships/oleObject" Target="../embeddings/oleObject5.bin"/><Relationship Id="rId2" Type="http://schemas.openxmlformats.org/officeDocument/2006/relationships/oleObject" Target="../embeddings/oleObject3.bin"/><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wmf"/><Relationship Id="rId10" Type="http://schemas.openxmlformats.org/officeDocument/2006/relationships/image" Target="../media/image13.wmf"/><Relationship Id="rId4" Type="http://schemas.openxmlformats.org/officeDocument/2006/relationships/oleObject" Target="../embeddings/oleObject4.bin"/><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oleObject" Target="../embeddings/oleObject7.bin"/><Relationship Id="rId1" Type="http://schemas.openxmlformats.org/officeDocument/2006/relationships/slideLayout" Target="../slideLayouts/slideLayout12.xml"/><Relationship Id="rId6" Type="http://schemas.openxmlformats.org/officeDocument/2006/relationships/oleObject" Target="../embeddings/oleObject9.bin"/><Relationship Id="rId11" Type="http://schemas.openxmlformats.org/officeDocument/2006/relationships/image" Target="../media/image22.emf"/><Relationship Id="rId5" Type="http://schemas.openxmlformats.org/officeDocument/2006/relationships/image" Target="../media/image19.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3.emf"/><Relationship Id="rId7" Type="http://schemas.openxmlformats.org/officeDocument/2006/relationships/image" Target="../media/image25.emf"/><Relationship Id="rId2" Type="http://schemas.openxmlformats.org/officeDocument/2006/relationships/oleObject" Target="../embeddings/oleObject12.bin"/><Relationship Id="rId1" Type="http://schemas.openxmlformats.org/officeDocument/2006/relationships/slideLayout" Target="../slideLayouts/slideLayout12.xml"/><Relationship Id="rId6" Type="http://schemas.openxmlformats.org/officeDocument/2006/relationships/oleObject" Target="../embeddings/oleObject14.bin"/><Relationship Id="rId11" Type="http://schemas.openxmlformats.org/officeDocument/2006/relationships/image" Target="../media/image27.emf"/><Relationship Id="rId5" Type="http://schemas.openxmlformats.org/officeDocument/2006/relationships/image" Target="../media/image24.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6.emf"/></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7.bin"/><Relationship Id="rId1" Type="http://schemas.openxmlformats.org/officeDocument/2006/relationships/slideLayout" Target="../slideLayouts/slideLayout12.xml"/><Relationship Id="rId5" Type="http://schemas.openxmlformats.org/officeDocument/2006/relationships/image" Target="../media/image30.e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2.wmf"/><Relationship Id="rId5" Type="http://schemas.openxmlformats.org/officeDocument/2006/relationships/oleObject" Target="../embeddings/oleObject20.bin"/><Relationship Id="rId4" Type="http://schemas.openxmlformats.org/officeDocument/2006/relationships/image" Target="../media/image3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5.wmf"/><Relationship Id="rId5" Type="http://schemas.openxmlformats.org/officeDocument/2006/relationships/oleObject" Target="../embeddings/oleObject23.bin"/><Relationship Id="rId4" Type="http://schemas.openxmlformats.org/officeDocument/2006/relationships/image" Target="../media/image34.wmf"/></Relationships>
</file>

<file path=ppt/slides/_rels/slide19.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37.wmf"/><Relationship Id="rId5" Type="http://schemas.openxmlformats.org/officeDocument/2006/relationships/oleObject" Target="../embeddings/oleObject25.bin"/><Relationship Id="rId4" Type="http://schemas.openxmlformats.org/officeDocument/2006/relationships/image" Target="../media/image36.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27.bin"/><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28.bin"/><Relationship Id="rId1" Type="http://schemas.openxmlformats.org/officeDocument/2006/relationships/slideLayout" Target="../slideLayouts/slideLayout7.xml"/><Relationship Id="rId6" Type="http://schemas.openxmlformats.org/officeDocument/2006/relationships/oleObject" Target="../embeddings/oleObject30.bin"/><Relationship Id="rId5" Type="http://schemas.openxmlformats.org/officeDocument/2006/relationships/image" Target="../media/image45.wmf"/><Relationship Id="rId4" Type="http://schemas.openxmlformats.org/officeDocument/2006/relationships/oleObject" Target="../embeddings/oleObject29.bin"/><Relationship Id="rId9" Type="http://schemas.openxmlformats.org/officeDocument/2006/relationships/image" Target="../media/image47.wmf"/></Relationships>
</file>

<file path=ppt/slides/_rels/slide31.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52.w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9.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35.bin"/><Relationship Id="rId14" Type="http://schemas.openxmlformats.org/officeDocument/2006/relationships/image" Target="../media/image53.wmf"/></Relationships>
</file>

<file path=ppt/slides/_rels/slide32.x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44.wmf"/><Relationship Id="rId2" Type="http://schemas.openxmlformats.org/officeDocument/2006/relationships/oleObject" Target="../embeddings/oleObject38.bin"/><Relationship Id="rId1" Type="http://schemas.openxmlformats.org/officeDocument/2006/relationships/slideLayout" Target="../slideLayouts/slideLayout7.xml"/><Relationship Id="rId6" Type="http://schemas.openxmlformats.org/officeDocument/2006/relationships/oleObject" Target="../embeddings/oleObject40.bin"/><Relationship Id="rId5" Type="http://schemas.openxmlformats.org/officeDocument/2006/relationships/image" Target="../media/image55.wmf"/><Relationship Id="rId4" Type="http://schemas.openxmlformats.org/officeDocument/2006/relationships/oleObject" Target="../embeddings/oleObject39.bin"/></Relationships>
</file>

<file path=ppt/slides/_rels/slide33.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41.bin"/><Relationship Id="rId1" Type="http://schemas.openxmlformats.org/officeDocument/2006/relationships/slideLayout" Target="../slideLayouts/slideLayout7.xml"/><Relationship Id="rId5" Type="http://schemas.openxmlformats.org/officeDocument/2006/relationships/image" Target="../media/image57.wmf"/><Relationship Id="rId4" Type="http://schemas.openxmlformats.org/officeDocument/2006/relationships/oleObject" Target="../embeddings/oleObject42.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58.wmf"/><Relationship Id="rId7" Type="http://schemas.openxmlformats.org/officeDocument/2006/relationships/image" Target="../media/image60.wmf"/><Relationship Id="rId2" Type="http://schemas.openxmlformats.org/officeDocument/2006/relationships/oleObject" Target="../embeddings/oleObject43.bin"/><Relationship Id="rId1" Type="http://schemas.openxmlformats.org/officeDocument/2006/relationships/slideLayout" Target="../slideLayouts/slideLayout7.xml"/><Relationship Id="rId6" Type="http://schemas.openxmlformats.org/officeDocument/2006/relationships/oleObject" Target="../embeddings/oleObject45.bin"/><Relationship Id="rId5" Type="http://schemas.openxmlformats.org/officeDocument/2006/relationships/image" Target="../media/image59.wmf"/><Relationship Id="rId4" Type="http://schemas.openxmlformats.org/officeDocument/2006/relationships/oleObject" Target="../embeddings/oleObject44.bin"/><Relationship Id="rId9" Type="http://schemas.openxmlformats.org/officeDocument/2006/relationships/image" Target="../media/image61.wmf"/></Relationships>
</file>

<file path=ppt/slides/_rels/slide35.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47.bin"/><Relationship Id="rId1" Type="http://schemas.openxmlformats.org/officeDocument/2006/relationships/slideLayout" Target="../slideLayouts/slideLayout7.xml"/><Relationship Id="rId5" Type="http://schemas.openxmlformats.org/officeDocument/2006/relationships/image" Target="../media/image62.wmf"/><Relationship Id="rId4" Type="http://schemas.openxmlformats.org/officeDocument/2006/relationships/oleObject" Target="../embeddings/oleObject48.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55.bin"/><Relationship Id="rId18" Type="http://schemas.openxmlformats.org/officeDocument/2006/relationships/image" Target="../media/image68.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oleObject" Target="../embeddings/oleObject54.bin"/><Relationship Id="rId17" Type="http://schemas.openxmlformats.org/officeDocument/2006/relationships/oleObject" Target="../embeddings/oleObject57.bin"/><Relationship Id="rId2" Type="http://schemas.openxmlformats.org/officeDocument/2006/relationships/notesSlide" Target="../notesSlides/notesSlide7.xml"/><Relationship Id="rId16" Type="http://schemas.openxmlformats.org/officeDocument/2006/relationships/image" Target="../media/image67.wmf"/><Relationship Id="rId1" Type="http://schemas.openxmlformats.org/officeDocument/2006/relationships/slideLayout" Target="../slideLayouts/slideLayout7.xml"/><Relationship Id="rId6" Type="http://schemas.openxmlformats.org/officeDocument/2006/relationships/image" Target="../media/image62.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6.bin"/><Relationship Id="rId10" Type="http://schemas.openxmlformats.org/officeDocument/2006/relationships/image" Target="../media/image65.wmf"/><Relationship Id="rId4" Type="http://schemas.openxmlformats.org/officeDocument/2006/relationships/image" Target="../media/image63.wmf"/><Relationship Id="rId9" Type="http://schemas.openxmlformats.org/officeDocument/2006/relationships/oleObject" Target="../embeddings/oleObject52.bin"/><Relationship Id="rId14" Type="http://schemas.openxmlformats.org/officeDocument/2006/relationships/image" Target="../media/image66.wmf"/></Relationships>
</file>

<file path=ppt/slides/_rels/slide38.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58.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0.wmf"/><Relationship Id="rId5" Type="http://schemas.openxmlformats.org/officeDocument/2006/relationships/oleObject" Target="../embeddings/oleObject60.bin"/><Relationship Id="rId4" Type="http://schemas.openxmlformats.org/officeDocument/2006/relationships/image" Target="../media/image69.w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73.wmf"/><Relationship Id="rId2" Type="http://schemas.openxmlformats.org/officeDocument/2006/relationships/oleObject" Target="../embeddings/oleObject61.bin"/><Relationship Id="rId1" Type="http://schemas.openxmlformats.org/officeDocument/2006/relationships/slideLayout" Target="../slideLayouts/slideLayout7.xml"/><Relationship Id="rId6" Type="http://schemas.openxmlformats.org/officeDocument/2006/relationships/oleObject" Target="../embeddings/oleObject63.bin"/><Relationship Id="rId5" Type="http://schemas.openxmlformats.org/officeDocument/2006/relationships/image" Target="../media/image72.wmf"/><Relationship Id="rId4" Type="http://schemas.openxmlformats.org/officeDocument/2006/relationships/oleObject" Target="../embeddings/oleObject62.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image" Target="../media/image62.wmf"/><Relationship Id="rId7" Type="http://schemas.openxmlformats.org/officeDocument/2006/relationships/image" Target="../media/image65.wmf"/><Relationship Id="rId2" Type="http://schemas.openxmlformats.org/officeDocument/2006/relationships/oleObject" Target="../embeddings/oleObject64.bin"/><Relationship Id="rId1" Type="http://schemas.openxmlformats.org/officeDocument/2006/relationships/slideLayout" Target="../slideLayouts/slideLayout7.xml"/><Relationship Id="rId6" Type="http://schemas.openxmlformats.org/officeDocument/2006/relationships/oleObject" Target="../embeddings/oleObject66.bin"/><Relationship Id="rId5" Type="http://schemas.openxmlformats.org/officeDocument/2006/relationships/image" Target="../media/image64.wmf"/><Relationship Id="rId4" Type="http://schemas.openxmlformats.org/officeDocument/2006/relationships/oleObject" Target="../embeddings/oleObject65.bin"/></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CFADA69-D589-473D-B7CC-B972C38930CA}"/>
              </a:ext>
            </a:extLst>
          </p:cNvPr>
          <p:cNvSpPr>
            <a:spLocks noGrp="1"/>
          </p:cNvSpPr>
          <p:nvPr>
            <p:ph type="subTitle" idx="1"/>
          </p:nvPr>
        </p:nvSpPr>
        <p:spPr>
          <a:xfrm>
            <a:off x="2958596" y="3754732"/>
            <a:ext cx="6858000" cy="1241822"/>
          </a:xfrm>
        </p:spPr>
        <p:txBody>
          <a:bodyPr>
            <a:normAutofit fontScale="92500" lnSpcReduction="10000"/>
          </a:bodyPr>
          <a:lstStyle/>
          <a:p>
            <a:r>
              <a:rPr lang="zh-CN" altLang="en-US" dirty="0"/>
              <a:t>刘智波</a:t>
            </a:r>
            <a:endParaRPr lang="en-US" altLang="zh-CN" dirty="0"/>
          </a:p>
          <a:p>
            <a:r>
              <a:rPr lang="zh-CN" altLang="en-US" dirty="0"/>
              <a:t>南开大学物理科学学院</a:t>
            </a:r>
            <a:endParaRPr lang="en-US" altLang="zh-CN" dirty="0"/>
          </a:p>
          <a:p>
            <a:r>
              <a:rPr lang="en-US" altLang="zh-CN" dirty="0"/>
              <a:t>2022</a:t>
            </a:r>
            <a:r>
              <a:rPr lang="zh-CN" altLang="en-US" dirty="0"/>
              <a:t>年</a:t>
            </a:r>
          </a:p>
        </p:txBody>
      </p:sp>
      <p:pic>
        <p:nvPicPr>
          <p:cNvPr id="5" name="图片 4">
            <a:extLst>
              <a:ext uri="{FF2B5EF4-FFF2-40B4-BE49-F238E27FC236}">
                <a16:creationId xmlns:a16="http://schemas.microsoft.com/office/drawing/2014/main" id="{C3642D6C-EA87-4B93-BBFD-87172AC51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688" y="1072121"/>
            <a:ext cx="3386138" cy="1200150"/>
          </a:xfrm>
          <a:prstGeom prst="rect">
            <a:avLst/>
          </a:prstGeom>
        </p:spPr>
      </p:pic>
      <p:sp>
        <p:nvSpPr>
          <p:cNvPr id="6" name="矩形 5">
            <a:extLst>
              <a:ext uri="{FF2B5EF4-FFF2-40B4-BE49-F238E27FC236}">
                <a16:creationId xmlns:a16="http://schemas.microsoft.com/office/drawing/2014/main" id="{CDBA6B15-1404-40E7-A79D-8B5B2B81CC66}"/>
              </a:ext>
            </a:extLst>
          </p:cNvPr>
          <p:cNvSpPr/>
          <p:nvPr/>
        </p:nvSpPr>
        <p:spPr>
          <a:xfrm>
            <a:off x="2861388" y="2525692"/>
            <a:ext cx="7896808" cy="1592744"/>
          </a:xfrm>
          <a:prstGeom prst="rect">
            <a:avLst/>
          </a:prstGeom>
          <a:noFill/>
        </p:spPr>
        <p:txBody>
          <a:bodyPr wrap="square" lIns="68580" tIns="34290" rIns="68580" bIns="34290">
            <a:spAutoFit/>
          </a:bodyPr>
          <a:lstStyle/>
          <a:p>
            <a:pPr algn="ctr"/>
            <a:r>
              <a:rPr lang="zh-CN" altLang="en-US" sz="4950" b="1" dirty="0">
                <a:ln w="12700">
                  <a:solidFill>
                    <a:schemeClr val="accent1"/>
                  </a:solidFill>
                  <a:prstDash val="solid"/>
                </a:ln>
                <a:solidFill>
                  <a:schemeClr val="accent4">
                    <a:lumMod val="60000"/>
                    <a:lumOff val="40000"/>
                  </a:schemeClr>
                </a:solidFill>
                <a:effectLst>
                  <a:outerShdw dist="38100" dir="2640000" algn="bl" rotWithShape="0">
                    <a:schemeClr val="accent1"/>
                  </a:outerShdw>
                </a:effectLst>
              </a:rPr>
              <a:t>第九章 光与物质的相互作用</a:t>
            </a:r>
            <a:endParaRPr lang="en-US" altLang="zh-CN" sz="4950" b="1" dirty="0">
              <a:ln w="12700">
                <a:solidFill>
                  <a:schemeClr val="accent1"/>
                </a:solidFill>
                <a:prstDash val="solid"/>
              </a:ln>
              <a:solidFill>
                <a:schemeClr val="accent4">
                  <a:lumMod val="60000"/>
                  <a:lumOff val="40000"/>
                </a:schemeClr>
              </a:solidFill>
              <a:effectLst>
                <a:outerShdw dist="38100" dir="2640000" algn="bl" rotWithShape="0">
                  <a:schemeClr val="accent1"/>
                </a:outerShdw>
              </a:effectLst>
            </a:endParaRPr>
          </a:p>
          <a:p>
            <a:pPr algn="ctr"/>
            <a:endParaRPr lang="zh-CN" altLang="en-US" sz="4950" b="1" dirty="0">
              <a:ln w="12700">
                <a:solidFill>
                  <a:schemeClr val="accent1"/>
                </a:solidFill>
                <a:prstDash val="solid"/>
              </a:ln>
              <a:solidFill>
                <a:schemeClr val="accent4">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3049496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C8FCD00-BD0E-420C-B290-A70A0CE1B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493" y="784160"/>
            <a:ext cx="6904458" cy="5124063"/>
          </a:xfrm>
          <a:prstGeom prst="rect">
            <a:avLst/>
          </a:prstGeom>
        </p:spPr>
      </p:pic>
    </p:spTree>
    <p:extLst>
      <p:ext uri="{BB962C8B-B14F-4D97-AF65-F5344CB8AC3E}">
        <p14:creationId xmlns:p14="http://schemas.microsoft.com/office/powerpoint/2010/main" val="1625861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8B11FF26-70D5-450D-8938-F2C93B722860}"/>
              </a:ext>
            </a:extLst>
          </p:cNvPr>
          <p:cNvSpPr>
            <a:spLocks noGrp="1" noChangeArrowheads="1"/>
          </p:cNvSpPr>
          <p:nvPr>
            <p:ph type="title"/>
          </p:nvPr>
        </p:nvSpPr>
        <p:spPr>
          <a:xfrm>
            <a:off x="1963868" y="205583"/>
            <a:ext cx="7408732" cy="846139"/>
          </a:xfrm>
          <a:solidFill>
            <a:schemeClr val="accent1"/>
          </a:solidFill>
        </p:spPr>
        <p:txBody>
          <a:bodyPr/>
          <a:lstStyle/>
          <a:p>
            <a:pPr>
              <a:defRPr/>
            </a:pPr>
            <a:r>
              <a:rPr lang="en-US" altLang="zh-CN" dirty="0">
                <a:solidFill>
                  <a:srgbClr val="F2F2F2"/>
                </a:solidFill>
                <a:effectLst>
                  <a:outerShdw blurRad="38100" dist="38100" dir="2700000" algn="tl">
                    <a:srgbClr val="C0C0C0"/>
                  </a:outerShdw>
                </a:effectLst>
                <a:latin typeface="黑体" pitchFamily="49" charset="-122"/>
                <a:ea typeface="黑体" pitchFamily="49" charset="-122"/>
              </a:rPr>
              <a:t> </a:t>
            </a:r>
            <a:r>
              <a:rPr lang="zh-CN" altLang="en-US" dirty="0">
                <a:solidFill>
                  <a:srgbClr val="F2F2F2"/>
                </a:solidFill>
                <a:effectLst>
                  <a:outerShdw blurRad="38100" dist="38100" dir="2700000" algn="tl">
                    <a:srgbClr val="C0C0C0"/>
                  </a:outerShdw>
                </a:effectLst>
                <a:latin typeface="黑体" pitchFamily="49" charset="-122"/>
                <a:ea typeface="黑体" pitchFamily="49" charset="-122"/>
              </a:rPr>
              <a:t>极化率</a:t>
            </a:r>
            <a:endParaRPr lang="zh-CN" altLang="en-US" dirty="0">
              <a:solidFill>
                <a:srgbClr val="F2F2F2"/>
              </a:solidFill>
              <a:ea typeface="宋体" pitchFamily="2" charset="-122"/>
            </a:endParaRPr>
          </a:p>
        </p:txBody>
      </p:sp>
      <p:sp>
        <p:nvSpPr>
          <p:cNvPr id="242691" name="Rectangle 3">
            <a:extLst>
              <a:ext uri="{FF2B5EF4-FFF2-40B4-BE49-F238E27FC236}">
                <a16:creationId xmlns:a16="http://schemas.microsoft.com/office/drawing/2014/main" id="{4AFE7802-1462-46C1-A396-66943640E842}"/>
              </a:ext>
            </a:extLst>
          </p:cNvPr>
          <p:cNvSpPr>
            <a:spLocks noGrp="1" noChangeArrowheads="1"/>
          </p:cNvSpPr>
          <p:nvPr>
            <p:ph type="body" sz="half" idx="1"/>
          </p:nvPr>
        </p:nvSpPr>
        <p:spPr>
          <a:xfrm>
            <a:off x="1774826" y="1125539"/>
            <a:ext cx="7777163" cy="1374775"/>
          </a:xfrm>
        </p:spPr>
        <p:txBody>
          <a:bodyPr/>
          <a:lstStyle/>
          <a:p>
            <a:pPr marL="0" indent="0" algn="just">
              <a:defRPr/>
            </a:pPr>
            <a:r>
              <a:rPr lang="zh-CN" altLang="en-US" sz="2000" b="1" dirty="0">
                <a:solidFill>
                  <a:srgbClr val="9966FF"/>
                </a:solidFill>
                <a:effectLst>
                  <a:outerShdw blurRad="38100" dist="38100" dir="2700000" algn="tl">
                    <a:srgbClr val="C0C0C0"/>
                  </a:outerShdw>
                </a:effectLst>
                <a:latin typeface="宋体" pitchFamily="2" charset="-122"/>
                <a:ea typeface="宋体" pitchFamily="2" charset="-122"/>
              </a:rPr>
              <a:t>介质中的麦克斯韦方程</a:t>
            </a:r>
          </a:p>
          <a:p>
            <a:pPr marL="0" indent="0" algn="just">
              <a:buNone/>
              <a:defRPr/>
            </a:pPr>
            <a:r>
              <a:rPr lang="zh-CN" altLang="en-US" sz="2000" b="1" dirty="0">
                <a:solidFill>
                  <a:srgbClr val="9966FF"/>
                </a:solidFill>
                <a:effectLst>
                  <a:outerShdw blurRad="38100" dist="38100" dir="2700000" algn="tl">
                    <a:srgbClr val="C0C0C0"/>
                  </a:outerShdw>
                </a:effectLst>
                <a:latin typeface="宋体" pitchFamily="2" charset="-122"/>
                <a:ea typeface="宋体" pitchFamily="2" charset="-122"/>
              </a:rPr>
              <a:t>由光的电磁理论已知</a:t>
            </a:r>
            <a:r>
              <a:rPr lang="en-US" altLang="zh-CN" sz="2000" b="1" dirty="0">
                <a:solidFill>
                  <a:srgbClr val="9966FF"/>
                </a:solidFill>
                <a:effectLst>
                  <a:outerShdw blurRad="38100" dist="38100" dir="2700000" algn="tl">
                    <a:srgbClr val="C0C0C0"/>
                  </a:outerShdw>
                </a:effectLst>
                <a:latin typeface="宋体" pitchFamily="2" charset="-122"/>
                <a:ea typeface="宋体" pitchFamily="2" charset="-122"/>
              </a:rPr>
              <a:t>, </a:t>
            </a:r>
            <a:r>
              <a:rPr lang="zh-CN" altLang="en-US" sz="2000" b="1" dirty="0">
                <a:solidFill>
                  <a:srgbClr val="9966FF"/>
                </a:solidFill>
                <a:effectLst>
                  <a:outerShdw blurRad="38100" dist="38100" dir="2700000" algn="tl">
                    <a:srgbClr val="C0C0C0"/>
                  </a:outerShdw>
                </a:effectLst>
                <a:latin typeface="宋体" pitchFamily="2" charset="-122"/>
                <a:ea typeface="宋体" pitchFamily="2" charset="-122"/>
              </a:rPr>
              <a:t>光波是光频电磁波</a:t>
            </a:r>
            <a:r>
              <a:rPr lang="en-US" altLang="zh-CN" sz="2000" b="1" dirty="0">
                <a:solidFill>
                  <a:srgbClr val="9966FF"/>
                </a:solidFill>
                <a:effectLst>
                  <a:outerShdw blurRad="38100" dist="38100" dir="2700000" algn="tl">
                    <a:srgbClr val="C0C0C0"/>
                  </a:outerShdw>
                </a:effectLst>
                <a:latin typeface="宋体" pitchFamily="2" charset="-122"/>
                <a:ea typeface="宋体" pitchFamily="2" charset="-122"/>
              </a:rPr>
              <a:t>, </a:t>
            </a:r>
            <a:r>
              <a:rPr lang="zh-CN" altLang="en-US" sz="2000" b="1" dirty="0">
                <a:solidFill>
                  <a:srgbClr val="9966FF"/>
                </a:solidFill>
                <a:effectLst>
                  <a:outerShdw blurRad="38100" dist="38100" dir="2700000" algn="tl">
                    <a:srgbClr val="C0C0C0"/>
                  </a:outerShdw>
                </a:effectLst>
                <a:latin typeface="宋体" pitchFamily="2" charset="-122"/>
                <a:ea typeface="宋体" pitchFamily="2" charset="-122"/>
              </a:rPr>
              <a:t>它在介质中的传播规律遵从麦克斯韦方程组及物质方程</a:t>
            </a:r>
            <a:r>
              <a:rPr lang="en-US" altLang="zh-CN" sz="2000" b="1" dirty="0">
                <a:solidFill>
                  <a:srgbClr val="9966FF"/>
                </a:solidFill>
                <a:effectLst>
                  <a:outerShdw blurRad="38100" dist="38100" dir="2700000" algn="tl">
                    <a:srgbClr val="C0C0C0"/>
                  </a:outerShdw>
                </a:effectLst>
                <a:latin typeface="宋体" pitchFamily="2" charset="-122"/>
                <a:ea typeface="宋体" pitchFamily="2" charset="-122"/>
              </a:rPr>
              <a:t>: </a:t>
            </a:r>
            <a:endParaRPr lang="en-US" altLang="zh-CN" sz="2000" b="1" dirty="0">
              <a:effectLst>
                <a:outerShdw blurRad="38100" dist="38100" dir="2700000" algn="tl">
                  <a:srgbClr val="C0C0C0"/>
                </a:outerShdw>
              </a:effectLst>
              <a:latin typeface="宋体" pitchFamily="2" charset="-122"/>
              <a:ea typeface="宋体" pitchFamily="2" charset="-122"/>
            </a:endParaRPr>
          </a:p>
        </p:txBody>
      </p:sp>
      <p:graphicFrame>
        <p:nvGraphicFramePr>
          <p:cNvPr id="20484" name="Object 2">
            <a:extLst>
              <a:ext uri="{FF2B5EF4-FFF2-40B4-BE49-F238E27FC236}">
                <a16:creationId xmlns:a16="http://schemas.microsoft.com/office/drawing/2014/main" id="{CB2ED239-E97E-4650-8EC3-C9B0B37DCA19}"/>
              </a:ext>
            </a:extLst>
          </p:cNvPr>
          <p:cNvGraphicFramePr>
            <a:graphicFrameLocks noChangeAspect="1"/>
          </p:cNvGraphicFramePr>
          <p:nvPr/>
        </p:nvGraphicFramePr>
        <p:xfrm>
          <a:off x="2187575" y="2420939"/>
          <a:ext cx="2395538" cy="2808287"/>
        </p:xfrm>
        <a:graphic>
          <a:graphicData uri="http://schemas.openxmlformats.org/presentationml/2006/ole">
            <mc:AlternateContent xmlns:mc="http://schemas.openxmlformats.org/markup-compatibility/2006">
              <mc:Choice xmlns:v="urn:schemas-microsoft-com:vml" Requires="v">
                <p:oleObj name="Equation" r:id="rId2" imgW="1104900" imgH="1295400" progId="Equation.3">
                  <p:embed/>
                </p:oleObj>
              </mc:Choice>
              <mc:Fallback>
                <p:oleObj name="Equation" r:id="rId2" imgW="1104900" imgH="1295400" progId="Equation.3">
                  <p:embed/>
                  <p:pic>
                    <p:nvPicPr>
                      <p:cNvPr id="20484" name="Object 2">
                        <a:extLst>
                          <a:ext uri="{FF2B5EF4-FFF2-40B4-BE49-F238E27FC236}">
                            <a16:creationId xmlns:a16="http://schemas.microsoft.com/office/drawing/2014/main" id="{CB2ED239-E97E-4650-8EC3-C9B0B37DC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575" y="2420939"/>
                        <a:ext cx="2395538"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5" name="Rectangle 6">
            <a:extLst>
              <a:ext uri="{FF2B5EF4-FFF2-40B4-BE49-F238E27FC236}">
                <a16:creationId xmlns:a16="http://schemas.microsoft.com/office/drawing/2014/main" id="{F71D4898-F53D-44EA-A703-98372B6C3A59}"/>
              </a:ext>
            </a:extLst>
          </p:cNvPr>
          <p:cNvSpPr>
            <a:spLocks noChangeArrowheads="1"/>
          </p:cNvSpPr>
          <p:nvPr/>
        </p:nvSpPr>
        <p:spPr bwMode="auto">
          <a:xfrm>
            <a:off x="6529388" y="2997200"/>
            <a:ext cx="2514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buClrTx/>
              <a:buFontTx/>
              <a:buNone/>
            </a:pPr>
            <a:endParaRPr lang="zh-CN" altLang="zh-CN" sz="1800"/>
          </a:p>
        </p:txBody>
      </p:sp>
      <p:graphicFrame>
        <p:nvGraphicFramePr>
          <p:cNvPr id="20486" name="Object 3">
            <a:extLst>
              <a:ext uri="{FF2B5EF4-FFF2-40B4-BE49-F238E27FC236}">
                <a16:creationId xmlns:a16="http://schemas.microsoft.com/office/drawing/2014/main" id="{574DF3EE-C8B7-4155-952C-5D0F6B2B7BB3}"/>
              </a:ext>
            </a:extLst>
          </p:cNvPr>
          <p:cNvGraphicFramePr>
            <a:graphicFrameLocks noGrp="1" noChangeAspect="1"/>
          </p:cNvGraphicFramePr>
          <p:nvPr>
            <p:ph sz="half" idx="2"/>
          </p:nvPr>
        </p:nvGraphicFramePr>
        <p:xfrm>
          <a:off x="5232400" y="2420938"/>
          <a:ext cx="2395538" cy="1541462"/>
        </p:xfrm>
        <a:graphic>
          <a:graphicData uri="http://schemas.openxmlformats.org/presentationml/2006/ole">
            <mc:AlternateContent xmlns:mc="http://schemas.openxmlformats.org/markup-compatibility/2006">
              <mc:Choice xmlns:v="urn:schemas-microsoft-com:vml" Requires="v">
                <p:oleObj name="Equation" r:id="rId4" imgW="1104900" imgH="711200" progId="Equation.3">
                  <p:embed/>
                </p:oleObj>
              </mc:Choice>
              <mc:Fallback>
                <p:oleObj name="Equation" r:id="rId4" imgW="1104900" imgH="711200" progId="Equation.3">
                  <p:embed/>
                  <p:pic>
                    <p:nvPicPr>
                      <p:cNvPr id="20486" name="Object 3">
                        <a:extLst>
                          <a:ext uri="{FF2B5EF4-FFF2-40B4-BE49-F238E27FC236}">
                            <a16:creationId xmlns:a16="http://schemas.microsoft.com/office/drawing/2014/main" id="{574DF3EE-C8B7-4155-952C-5D0F6B2B7B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232400" y="2420938"/>
                        <a:ext cx="2395538"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87" name="Picture 8">
            <a:extLst>
              <a:ext uri="{FF2B5EF4-FFF2-40B4-BE49-F238E27FC236}">
                <a16:creationId xmlns:a16="http://schemas.microsoft.com/office/drawing/2014/main" id="{974B1536-A155-4D07-9092-D7189B083F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288" y="5300664"/>
            <a:ext cx="75247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8F5A28E6-854F-4960-A535-7C952189379D}"/>
              </a:ext>
            </a:extLst>
          </p:cNvPr>
          <p:cNvSpPr/>
          <p:nvPr/>
        </p:nvSpPr>
        <p:spPr>
          <a:xfrm>
            <a:off x="4800600" y="4005263"/>
            <a:ext cx="4572000" cy="1200150"/>
          </a:xfrm>
          <a:prstGeom prst="rect">
            <a:avLst/>
          </a:prstGeom>
        </p:spPr>
        <p:txBody>
          <a:bodyPr>
            <a:spAutoFit/>
          </a:bodyPr>
          <a:lstStyle/>
          <a:p>
            <a:pPr eaLnBrk="1" hangingPunct="1">
              <a:defRPr/>
            </a:pPr>
            <a:r>
              <a:rPr lang="en-US" altLang="zh-CN" sz="1600" dirty="0"/>
              <a:t> </a:t>
            </a:r>
            <a:r>
              <a:rPr lang="zh-CN" altLang="en-US" b="1" dirty="0">
                <a:solidFill>
                  <a:srgbClr val="9966FF"/>
                </a:solidFill>
                <a:effectLst>
                  <a:outerShdw blurRad="38100" dist="38100" dir="2700000" algn="tl">
                    <a:srgbClr val="C0C0C0"/>
                  </a:outerShdw>
                </a:effectLst>
                <a:latin typeface="宋体" pitchFamily="2" charset="-122"/>
              </a:rPr>
              <a:t>两式中的</a:t>
            </a:r>
            <a:r>
              <a:rPr lang="en-US" altLang="zh-CN" b="1" i="1" dirty="0">
                <a:solidFill>
                  <a:srgbClr val="9966FF"/>
                </a:solidFill>
                <a:effectLst>
                  <a:outerShdw blurRad="38100" dist="38100" dir="2700000" algn="tl">
                    <a:srgbClr val="C0C0C0"/>
                  </a:outerShdw>
                </a:effectLst>
                <a:latin typeface="宋体" pitchFamily="2" charset="-122"/>
              </a:rPr>
              <a:t>J</a:t>
            </a:r>
            <a:r>
              <a:rPr lang="zh-CN" altLang="en-US" b="1" dirty="0">
                <a:solidFill>
                  <a:srgbClr val="9966FF"/>
                </a:solidFill>
                <a:effectLst>
                  <a:outerShdw blurRad="38100" dist="38100" dir="2700000" algn="tl">
                    <a:srgbClr val="C0C0C0"/>
                  </a:outerShdw>
                </a:effectLst>
                <a:latin typeface="宋体" pitchFamily="2" charset="-122"/>
              </a:rPr>
              <a:t>和</a:t>
            </a:r>
            <a:r>
              <a:rPr lang="en-US" altLang="zh-CN" b="1" i="1" dirty="0">
                <a:solidFill>
                  <a:srgbClr val="9966FF"/>
                </a:solidFill>
                <a:effectLst>
                  <a:outerShdw blurRad="38100" dist="38100" dir="2700000" algn="tl">
                    <a:srgbClr val="C0C0C0"/>
                  </a:outerShdw>
                </a:effectLst>
                <a:latin typeface="宋体" pitchFamily="2" charset="-122"/>
              </a:rPr>
              <a:t>ρ</a:t>
            </a:r>
            <a:r>
              <a:rPr lang="zh-CN" altLang="en-US" b="1" dirty="0">
                <a:solidFill>
                  <a:srgbClr val="9966FF"/>
                </a:solidFill>
                <a:effectLst>
                  <a:outerShdw blurRad="38100" dist="38100" dir="2700000" algn="tl">
                    <a:srgbClr val="C0C0C0"/>
                  </a:outerShdw>
                </a:effectLst>
                <a:latin typeface="宋体" pitchFamily="2" charset="-122"/>
              </a:rPr>
              <a:t>分别为介质中的自由电流密度和自由电荷密度</a:t>
            </a:r>
            <a:r>
              <a:rPr lang="en-US" altLang="zh-CN" b="1" dirty="0">
                <a:solidFill>
                  <a:srgbClr val="9966FF"/>
                </a:solidFill>
                <a:effectLst>
                  <a:outerShdw blurRad="38100" dist="38100" dir="2700000" algn="tl">
                    <a:srgbClr val="C0C0C0"/>
                  </a:outerShdw>
                </a:effectLst>
                <a:latin typeface="宋体" pitchFamily="2" charset="-122"/>
              </a:rPr>
              <a:t>, </a:t>
            </a:r>
            <a:r>
              <a:rPr lang="en-US" altLang="zh-CN" b="1" i="1" dirty="0">
                <a:solidFill>
                  <a:srgbClr val="9966FF"/>
                </a:solidFill>
                <a:effectLst>
                  <a:outerShdw blurRad="38100" dist="38100" dir="2700000" algn="tl">
                    <a:srgbClr val="C0C0C0"/>
                  </a:outerShdw>
                </a:effectLst>
                <a:latin typeface="宋体" pitchFamily="2" charset="-122"/>
              </a:rPr>
              <a:t>M</a:t>
            </a:r>
            <a:r>
              <a:rPr lang="zh-CN" altLang="en-US" b="1" dirty="0">
                <a:solidFill>
                  <a:srgbClr val="9966FF"/>
                </a:solidFill>
                <a:effectLst>
                  <a:outerShdw blurRad="38100" dist="38100" dir="2700000" algn="tl">
                    <a:srgbClr val="C0C0C0"/>
                  </a:outerShdw>
                </a:effectLst>
                <a:latin typeface="宋体" pitchFamily="2" charset="-122"/>
              </a:rPr>
              <a:t>为磁化强度</a:t>
            </a:r>
            <a:r>
              <a:rPr lang="en-US" altLang="zh-CN" b="1" dirty="0">
                <a:solidFill>
                  <a:srgbClr val="9966FF"/>
                </a:solidFill>
                <a:effectLst>
                  <a:outerShdw blurRad="38100" dist="38100" dir="2700000" algn="tl">
                    <a:srgbClr val="C0C0C0"/>
                  </a:outerShdw>
                </a:effectLst>
                <a:latin typeface="宋体" pitchFamily="2" charset="-122"/>
              </a:rPr>
              <a:t>, </a:t>
            </a:r>
            <a:r>
              <a:rPr lang="en-US" altLang="zh-CN" b="1" i="1" dirty="0">
                <a:solidFill>
                  <a:srgbClr val="9966FF"/>
                </a:solidFill>
                <a:effectLst>
                  <a:outerShdw blurRad="38100" dist="38100" dir="2700000" algn="tl">
                    <a:srgbClr val="C0C0C0"/>
                  </a:outerShdw>
                </a:effectLst>
                <a:latin typeface="宋体" pitchFamily="2" charset="-122"/>
              </a:rPr>
              <a:t>ε</a:t>
            </a:r>
            <a:r>
              <a:rPr lang="en-US" altLang="zh-CN" b="1" baseline="-25000" dirty="0">
                <a:solidFill>
                  <a:srgbClr val="9966FF"/>
                </a:solidFill>
                <a:effectLst>
                  <a:outerShdw blurRad="38100" dist="38100" dir="2700000" algn="tl">
                    <a:srgbClr val="C0C0C0"/>
                  </a:outerShdw>
                </a:effectLst>
                <a:latin typeface="宋体" pitchFamily="2" charset="-122"/>
              </a:rPr>
              <a:t>0</a:t>
            </a:r>
            <a:r>
              <a:rPr lang="zh-CN" altLang="en-US" b="1" dirty="0">
                <a:solidFill>
                  <a:srgbClr val="9966FF"/>
                </a:solidFill>
                <a:effectLst>
                  <a:outerShdw blurRad="38100" dist="38100" dir="2700000" algn="tl">
                    <a:srgbClr val="C0C0C0"/>
                  </a:outerShdw>
                </a:effectLst>
                <a:latin typeface="宋体" pitchFamily="2" charset="-122"/>
              </a:rPr>
              <a:t>为真空介电常数</a:t>
            </a:r>
            <a:r>
              <a:rPr lang="en-US" altLang="zh-CN" b="1" dirty="0">
                <a:solidFill>
                  <a:srgbClr val="9966FF"/>
                </a:solidFill>
                <a:effectLst>
                  <a:outerShdw blurRad="38100" dist="38100" dir="2700000" algn="tl">
                    <a:srgbClr val="C0C0C0"/>
                  </a:outerShdw>
                </a:effectLst>
                <a:latin typeface="宋体" pitchFamily="2" charset="-122"/>
              </a:rPr>
              <a:t>, </a:t>
            </a:r>
            <a:r>
              <a:rPr lang="en-US" altLang="zh-CN" b="1" i="1" dirty="0">
                <a:solidFill>
                  <a:srgbClr val="9966FF"/>
                </a:solidFill>
                <a:effectLst>
                  <a:outerShdw blurRad="38100" dist="38100" dir="2700000" algn="tl">
                    <a:srgbClr val="C0C0C0"/>
                  </a:outerShdw>
                </a:effectLst>
                <a:latin typeface="宋体" pitchFamily="2" charset="-122"/>
              </a:rPr>
              <a:t>μ</a:t>
            </a:r>
            <a:r>
              <a:rPr lang="en-US" altLang="zh-CN" b="1" baseline="-25000" dirty="0">
                <a:solidFill>
                  <a:srgbClr val="9966FF"/>
                </a:solidFill>
                <a:effectLst>
                  <a:outerShdw blurRad="38100" dist="38100" dir="2700000" algn="tl">
                    <a:srgbClr val="C0C0C0"/>
                  </a:outerShdw>
                </a:effectLst>
                <a:latin typeface="宋体" pitchFamily="2" charset="-122"/>
              </a:rPr>
              <a:t>0</a:t>
            </a:r>
            <a:r>
              <a:rPr lang="zh-CN" altLang="en-US" b="1" dirty="0">
                <a:solidFill>
                  <a:srgbClr val="9966FF"/>
                </a:solidFill>
                <a:effectLst>
                  <a:outerShdw blurRad="38100" dist="38100" dir="2700000" algn="tl">
                    <a:srgbClr val="C0C0C0"/>
                  </a:outerShdw>
                </a:effectLst>
                <a:latin typeface="宋体" pitchFamily="2" charset="-122"/>
              </a:rPr>
              <a:t>为真空磁导率</a:t>
            </a:r>
            <a:r>
              <a:rPr lang="en-US" altLang="zh-CN" b="1" dirty="0">
                <a:solidFill>
                  <a:srgbClr val="9966FF"/>
                </a:solidFill>
                <a:effectLst>
                  <a:outerShdw blurRad="38100" dist="38100" dir="2700000" algn="tl">
                    <a:srgbClr val="C0C0C0"/>
                  </a:outerShdw>
                </a:effectLst>
                <a:latin typeface="宋体" pitchFamily="2" charset="-122"/>
              </a:rPr>
              <a:t>, </a:t>
            </a:r>
            <a:r>
              <a:rPr lang="en-US" altLang="zh-CN" b="1" i="1" dirty="0">
                <a:solidFill>
                  <a:srgbClr val="9966FF"/>
                </a:solidFill>
                <a:effectLst>
                  <a:outerShdw blurRad="38100" dist="38100" dir="2700000" algn="tl">
                    <a:srgbClr val="C0C0C0"/>
                  </a:outerShdw>
                </a:effectLst>
                <a:latin typeface="宋体" pitchFamily="2" charset="-122"/>
              </a:rPr>
              <a:t>σ</a:t>
            </a:r>
            <a:r>
              <a:rPr lang="zh-CN" altLang="en-US" b="1" dirty="0">
                <a:solidFill>
                  <a:srgbClr val="9966FF"/>
                </a:solidFill>
                <a:effectLst>
                  <a:outerShdw blurRad="38100" dist="38100" dir="2700000" algn="tl">
                    <a:srgbClr val="C0C0C0"/>
                  </a:outerShdw>
                </a:effectLst>
                <a:latin typeface="宋体" pitchFamily="2" charset="-122"/>
              </a:rPr>
              <a:t>为介质的电导率</a:t>
            </a:r>
            <a:r>
              <a:rPr lang="en-US" altLang="zh-CN" b="1" dirty="0">
                <a:solidFill>
                  <a:srgbClr val="9966FF"/>
                </a:solidFill>
                <a:effectLst>
                  <a:outerShdw blurRad="38100" dist="38100" dir="2700000" algn="tl">
                    <a:srgbClr val="C0C0C0"/>
                  </a:outerShdw>
                </a:effectLst>
                <a:latin typeface="宋体" pitchFamily="2" charset="-122"/>
              </a:rPr>
              <a:t>, </a:t>
            </a:r>
            <a:r>
              <a:rPr lang="en-US" altLang="zh-CN" b="1" i="1" dirty="0">
                <a:solidFill>
                  <a:srgbClr val="9966FF"/>
                </a:solidFill>
                <a:effectLst>
                  <a:outerShdw blurRad="38100" dist="38100" dir="2700000" algn="tl">
                    <a:srgbClr val="C0C0C0"/>
                  </a:outerShdw>
                </a:effectLst>
                <a:latin typeface="宋体" pitchFamily="2" charset="-122"/>
              </a:rPr>
              <a:t>P</a:t>
            </a:r>
            <a:r>
              <a:rPr lang="zh-CN" altLang="en-US" b="1" dirty="0">
                <a:solidFill>
                  <a:srgbClr val="9966FF"/>
                </a:solidFill>
                <a:effectLst>
                  <a:outerShdw blurRad="38100" dist="38100" dir="2700000" algn="tl">
                    <a:srgbClr val="C0C0C0"/>
                  </a:outerShdw>
                </a:effectLst>
                <a:latin typeface="宋体" pitchFamily="2" charset="-122"/>
              </a:rPr>
              <a:t>是介质的极化强度。 </a:t>
            </a:r>
            <a:endParaRPr lang="zh-CN" altLang="en-US" dirty="0"/>
          </a:p>
        </p:txBody>
      </p:sp>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a:extLst>
              <a:ext uri="{FF2B5EF4-FFF2-40B4-BE49-F238E27FC236}">
                <a16:creationId xmlns:a16="http://schemas.microsoft.com/office/drawing/2014/main" id="{5B957CDD-340A-499C-86FE-79EB997657C9}"/>
              </a:ext>
            </a:extLst>
          </p:cNvPr>
          <p:cNvSpPr>
            <a:spLocks noGrp="1" noChangeArrowheads="1"/>
          </p:cNvSpPr>
          <p:nvPr>
            <p:ph type="body" sz="half" idx="1"/>
          </p:nvPr>
        </p:nvSpPr>
        <p:spPr>
          <a:xfrm>
            <a:off x="1774825" y="2636839"/>
            <a:ext cx="7848600" cy="936625"/>
          </a:xfrm>
        </p:spPr>
        <p:txBody>
          <a:bodyPr/>
          <a:lstStyle/>
          <a:p>
            <a:pPr marL="0" indent="0" algn="just">
              <a:buNone/>
              <a:defRPr/>
            </a:pPr>
            <a:r>
              <a:rPr lang="zh-CN" altLang="en-US" sz="2400" b="1" dirty="0">
                <a:solidFill>
                  <a:srgbClr val="9966FF"/>
                </a:solidFill>
                <a:effectLst>
                  <a:outerShdw blurRad="38100" dist="38100" dir="2700000" algn="tl">
                    <a:srgbClr val="C0C0C0"/>
                  </a:outerShdw>
                </a:effectLst>
                <a:latin typeface="宋体" pitchFamily="2" charset="-122"/>
                <a:ea typeface="宋体" pitchFamily="2" charset="-122"/>
              </a:rPr>
              <a:t>假定介质是非磁性的</a:t>
            </a:r>
            <a:r>
              <a:rPr lang="en-US" altLang="zh-CN" sz="2400" b="1" dirty="0">
                <a:solidFill>
                  <a:srgbClr val="9966FF"/>
                </a:solidFill>
                <a:effectLst>
                  <a:outerShdw blurRad="38100" dist="38100" dir="2700000" algn="tl">
                    <a:srgbClr val="C0C0C0"/>
                  </a:outerShdw>
                </a:effectLst>
                <a:latin typeface="宋体" pitchFamily="2" charset="-122"/>
                <a:ea typeface="宋体" pitchFamily="2" charset="-122"/>
              </a:rPr>
              <a:t>, </a:t>
            </a:r>
            <a:r>
              <a:rPr lang="zh-CN" altLang="en-US" sz="2400" b="1" dirty="0">
                <a:solidFill>
                  <a:srgbClr val="9966FF"/>
                </a:solidFill>
                <a:effectLst>
                  <a:outerShdw blurRad="38100" dist="38100" dir="2700000" algn="tl">
                    <a:srgbClr val="C0C0C0"/>
                  </a:outerShdw>
                </a:effectLst>
                <a:latin typeface="宋体" pitchFamily="2" charset="-122"/>
                <a:ea typeface="宋体" pitchFamily="2" charset="-122"/>
              </a:rPr>
              <a:t>而且无自由电荷</a:t>
            </a:r>
            <a:r>
              <a:rPr lang="en-US" altLang="zh-CN" sz="2400" b="1" dirty="0">
                <a:solidFill>
                  <a:srgbClr val="9966FF"/>
                </a:solidFill>
                <a:effectLst>
                  <a:outerShdw blurRad="38100" dist="38100" dir="2700000" algn="tl">
                    <a:srgbClr val="C0C0C0"/>
                  </a:outerShdw>
                </a:effectLst>
                <a:latin typeface="宋体" pitchFamily="2" charset="-122"/>
                <a:ea typeface="宋体" pitchFamily="2" charset="-122"/>
              </a:rPr>
              <a:t>, </a:t>
            </a:r>
            <a:r>
              <a:rPr lang="zh-CN" altLang="en-US" sz="2400" b="1" dirty="0">
                <a:solidFill>
                  <a:srgbClr val="9966FF"/>
                </a:solidFill>
                <a:effectLst>
                  <a:outerShdw blurRad="38100" dist="38100" dir="2700000" algn="tl">
                    <a:srgbClr val="C0C0C0"/>
                  </a:outerShdw>
                </a:effectLst>
                <a:latin typeface="宋体" pitchFamily="2" charset="-122"/>
                <a:ea typeface="宋体" pitchFamily="2" charset="-122"/>
              </a:rPr>
              <a:t>即</a:t>
            </a:r>
            <a:r>
              <a:rPr lang="en-US" altLang="zh-CN" sz="2400" b="1" i="1" dirty="0">
                <a:solidFill>
                  <a:srgbClr val="9966FF"/>
                </a:solidFill>
                <a:effectLst>
                  <a:outerShdw blurRad="38100" dist="38100" dir="2700000" algn="tl">
                    <a:srgbClr val="C0C0C0"/>
                  </a:outerShdw>
                </a:effectLst>
                <a:latin typeface="宋体" pitchFamily="2" charset="-122"/>
                <a:ea typeface="宋体" pitchFamily="2" charset="-122"/>
              </a:rPr>
              <a:t>M</a:t>
            </a:r>
            <a:r>
              <a:rPr lang="en-US" altLang="zh-CN" sz="2400" b="1" dirty="0">
                <a:solidFill>
                  <a:srgbClr val="9966FF"/>
                </a:solidFill>
                <a:effectLst>
                  <a:outerShdw blurRad="38100" dist="38100" dir="2700000" algn="tl">
                    <a:srgbClr val="C0C0C0"/>
                  </a:outerShdw>
                </a:effectLst>
                <a:latin typeface="宋体" pitchFamily="2" charset="-122"/>
                <a:ea typeface="宋体" pitchFamily="2" charset="-122"/>
              </a:rPr>
              <a:t>=0, </a:t>
            </a:r>
            <a:r>
              <a:rPr lang="en-US" altLang="zh-CN" sz="2400" b="1" i="1" dirty="0">
                <a:solidFill>
                  <a:srgbClr val="9966FF"/>
                </a:solidFill>
                <a:effectLst>
                  <a:outerShdw blurRad="38100" dist="38100" dir="2700000" algn="tl">
                    <a:srgbClr val="C0C0C0"/>
                  </a:outerShdw>
                </a:effectLst>
                <a:latin typeface="宋体" pitchFamily="2" charset="-122"/>
                <a:ea typeface="宋体" pitchFamily="2" charset="-122"/>
              </a:rPr>
              <a:t>J</a:t>
            </a:r>
            <a:r>
              <a:rPr lang="en-US" altLang="zh-CN" sz="2400" b="1" dirty="0">
                <a:solidFill>
                  <a:srgbClr val="9966FF"/>
                </a:solidFill>
                <a:effectLst>
                  <a:outerShdw blurRad="38100" dist="38100" dir="2700000" algn="tl">
                    <a:srgbClr val="C0C0C0"/>
                  </a:outerShdw>
                </a:effectLst>
                <a:latin typeface="宋体" pitchFamily="2" charset="-122"/>
                <a:ea typeface="宋体" pitchFamily="2" charset="-122"/>
              </a:rPr>
              <a:t>=0</a:t>
            </a:r>
            <a:r>
              <a:rPr lang="zh-CN" altLang="en-US" sz="2400" b="1" dirty="0">
                <a:solidFill>
                  <a:srgbClr val="9966FF"/>
                </a:solidFill>
                <a:effectLst>
                  <a:outerShdw blurRad="38100" dist="38100" dir="2700000" algn="tl">
                    <a:srgbClr val="C0C0C0"/>
                  </a:outerShdw>
                </a:effectLst>
                <a:latin typeface="宋体" pitchFamily="2" charset="-122"/>
                <a:ea typeface="宋体" pitchFamily="2" charset="-122"/>
              </a:rPr>
              <a:t>， </a:t>
            </a:r>
            <a:r>
              <a:rPr lang="en-US" altLang="zh-CN" sz="2400" b="1" i="1" dirty="0">
                <a:solidFill>
                  <a:srgbClr val="9966FF"/>
                </a:solidFill>
                <a:effectLst>
                  <a:outerShdw blurRad="38100" dist="38100" dir="2700000" algn="tl">
                    <a:srgbClr val="C0C0C0"/>
                  </a:outerShdw>
                </a:effectLst>
                <a:latin typeface="宋体" pitchFamily="2" charset="-122"/>
                <a:ea typeface="宋体" pitchFamily="2" charset="-122"/>
              </a:rPr>
              <a:t>ρ</a:t>
            </a:r>
            <a:r>
              <a:rPr lang="en-US" altLang="zh-CN" sz="2400" b="1" dirty="0">
                <a:solidFill>
                  <a:srgbClr val="9966FF"/>
                </a:solidFill>
                <a:effectLst>
                  <a:outerShdw blurRad="38100" dist="38100" dir="2700000" algn="tl">
                    <a:srgbClr val="C0C0C0"/>
                  </a:outerShdw>
                </a:effectLst>
                <a:latin typeface="宋体" pitchFamily="2" charset="-122"/>
                <a:ea typeface="宋体" pitchFamily="2" charset="-122"/>
              </a:rPr>
              <a:t>=0</a:t>
            </a:r>
            <a:r>
              <a:rPr lang="zh-CN" altLang="en-US" sz="2400" b="1" dirty="0">
                <a:solidFill>
                  <a:srgbClr val="9966FF"/>
                </a:solidFill>
                <a:effectLst>
                  <a:outerShdw blurRad="38100" dist="38100" dir="2700000" algn="tl">
                    <a:srgbClr val="C0C0C0"/>
                  </a:outerShdw>
                </a:effectLst>
                <a:latin typeface="宋体" pitchFamily="2" charset="-122"/>
                <a:ea typeface="宋体" pitchFamily="2" charset="-122"/>
              </a:rPr>
              <a:t>。 所以</a:t>
            </a:r>
            <a:r>
              <a:rPr lang="en-US" altLang="zh-CN" sz="2400" b="1" dirty="0">
                <a:solidFill>
                  <a:srgbClr val="9966FF"/>
                </a:solidFill>
                <a:effectLst>
                  <a:outerShdw blurRad="38100" dist="38100" dir="2700000" algn="tl">
                    <a:srgbClr val="C0C0C0"/>
                  </a:outerShdw>
                </a:effectLst>
                <a:latin typeface="宋体" pitchFamily="2" charset="-122"/>
                <a:ea typeface="宋体" pitchFamily="2" charset="-122"/>
              </a:rPr>
              <a:t>, </a:t>
            </a:r>
            <a:r>
              <a:rPr lang="zh-CN" altLang="en-US" sz="2400" b="1" dirty="0">
                <a:solidFill>
                  <a:srgbClr val="9966FF"/>
                </a:solidFill>
                <a:effectLst>
                  <a:outerShdw blurRad="38100" dist="38100" dir="2700000" algn="tl">
                    <a:srgbClr val="C0C0C0"/>
                  </a:outerShdw>
                </a:effectLst>
                <a:latin typeface="宋体" pitchFamily="2" charset="-122"/>
                <a:ea typeface="宋体" pitchFamily="2" charset="-122"/>
              </a:rPr>
              <a:t>上述方程可简化为</a:t>
            </a:r>
          </a:p>
          <a:p>
            <a:pPr marL="0" indent="0">
              <a:defRPr/>
            </a:pPr>
            <a:endParaRPr lang="en-US" altLang="zh-CN" sz="1800" b="1" dirty="0">
              <a:effectLst>
                <a:outerShdw blurRad="38100" dist="38100" dir="2700000" algn="tl">
                  <a:srgbClr val="C0C0C0"/>
                </a:outerShdw>
              </a:effectLst>
              <a:latin typeface="宋体" pitchFamily="2" charset="-122"/>
              <a:ea typeface="宋体" pitchFamily="2" charset="-122"/>
            </a:endParaRPr>
          </a:p>
        </p:txBody>
      </p:sp>
      <p:graphicFrame>
        <p:nvGraphicFramePr>
          <p:cNvPr id="21507" name="Object 2">
            <a:extLst>
              <a:ext uri="{FF2B5EF4-FFF2-40B4-BE49-F238E27FC236}">
                <a16:creationId xmlns:a16="http://schemas.microsoft.com/office/drawing/2014/main" id="{FA0F235B-5A06-46BD-BD93-8E00B984CD0F}"/>
              </a:ext>
            </a:extLst>
          </p:cNvPr>
          <p:cNvGraphicFramePr>
            <a:graphicFrameLocks noGrp="1" noChangeAspect="1"/>
          </p:cNvGraphicFramePr>
          <p:nvPr>
            <p:ph sz="quarter" idx="2"/>
          </p:nvPr>
        </p:nvGraphicFramePr>
        <p:xfrm>
          <a:off x="4583113" y="4005264"/>
          <a:ext cx="1752600" cy="2447925"/>
        </p:xfrm>
        <a:graphic>
          <a:graphicData uri="http://schemas.openxmlformats.org/presentationml/2006/ole">
            <mc:AlternateContent xmlns:mc="http://schemas.openxmlformats.org/markup-compatibility/2006">
              <mc:Choice xmlns:v="urn:schemas-microsoft-com:vml" Requires="v">
                <p:oleObj name="Equation" r:id="rId2" imgW="927100" imgH="1295400" progId="Equation.DSMT4">
                  <p:embed/>
                </p:oleObj>
              </mc:Choice>
              <mc:Fallback>
                <p:oleObj name="Equation" r:id="rId2" imgW="927100" imgH="1295400" progId="Equation.DSMT4">
                  <p:embed/>
                  <p:pic>
                    <p:nvPicPr>
                      <p:cNvPr id="21507" name="Object 2">
                        <a:extLst>
                          <a:ext uri="{FF2B5EF4-FFF2-40B4-BE49-F238E27FC236}">
                            <a16:creationId xmlns:a16="http://schemas.microsoft.com/office/drawing/2014/main" id="{FA0F235B-5A06-46BD-BD93-8E00B984C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4583113" y="4005264"/>
                        <a:ext cx="17526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8" name="Object 3">
            <a:extLst>
              <a:ext uri="{FF2B5EF4-FFF2-40B4-BE49-F238E27FC236}">
                <a16:creationId xmlns:a16="http://schemas.microsoft.com/office/drawing/2014/main" id="{D44FCDA7-2210-45D3-A827-7B38EFF2A691}"/>
              </a:ext>
            </a:extLst>
          </p:cNvPr>
          <p:cNvGraphicFramePr>
            <a:graphicFrameLocks noGrp="1" noChangeAspect="1"/>
          </p:cNvGraphicFramePr>
          <p:nvPr>
            <p:ph sz="quarter" idx="3"/>
          </p:nvPr>
        </p:nvGraphicFramePr>
        <p:xfrm>
          <a:off x="6888163" y="5661025"/>
          <a:ext cx="2520950" cy="939800"/>
        </p:xfrm>
        <a:graphic>
          <a:graphicData uri="http://schemas.openxmlformats.org/presentationml/2006/ole">
            <mc:AlternateContent xmlns:mc="http://schemas.openxmlformats.org/markup-compatibility/2006">
              <mc:Choice xmlns:v="urn:schemas-microsoft-com:vml" Requires="v">
                <p:oleObj name="Equation" r:id="rId4" imgW="1295400" imgH="482600" progId="Equation.3">
                  <p:embed/>
                </p:oleObj>
              </mc:Choice>
              <mc:Fallback>
                <p:oleObj name="Equation" r:id="rId4" imgW="1295400" imgH="482600" progId="Equation.3">
                  <p:embed/>
                  <p:pic>
                    <p:nvPicPr>
                      <p:cNvPr id="21508" name="Object 3">
                        <a:extLst>
                          <a:ext uri="{FF2B5EF4-FFF2-40B4-BE49-F238E27FC236}">
                            <a16:creationId xmlns:a16="http://schemas.microsoft.com/office/drawing/2014/main" id="{D44FCDA7-2210-45D3-A827-7B38EFF2A6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6888163" y="5661025"/>
                        <a:ext cx="252095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09" name="Picture 6">
            <a:extLst>
              <a:ext uri="{FF2B5EF4-FFF2-40B4-BE49-F238E27FC236}">
                <a16:creationId xmlns:a16="http://schemas.microsoft.com/office/drawing/2014/main" id="{C0419724-12A9-4B9F-B9A2-E45BD66836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826" y="476251"/>
            <a:ext cx="76676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10" name="Object 2">
            <a:extLst>
              <a:ext uri="{FF2B5EF4-FFF2-40B4-BE49-F238E27FC236}">
                <a16:creationId xmlns:a16="http://schemas.microsoft.com/office/drawing/2014/main" id="{D4491994-CF85-44BF-87C0-63BA2D51D3E7}"/>
              </a:ext>
            </a:extLst>
          </p:cNvPr>
          <p:cNvGraphicFramePr>
            <a:graphicFrameLocks noChangeAspect="1"/>
          </p:cNvGraphicFramePr>
          <p:nvPr/>
        </p:nvGraphicFramePr>
        <p:xfrm>
          <a:off x="1774825" y="4005264"/>
          <a:ext cx="2089150" cy="2447925"/>
        </p:xfrm>
        <a:graphic>
          <a:graphicData uri="http://schemas.openxmlformats.org/presentationml/2006/ole">
            <mc:AlternateContent xmlns:mc="http://schemas.openxmlformats.org/markup-compatibility/2006">
              <mc:Choice xmlns:v="urn:schemas-microsoft-com:vml" Requires="v">
                <p:oleObj name="Equation" r:id="rId7" imgW="1104900" imgH="1295400" progId="Equation.3">
                  <p:embed/>
                </p:oleObj>
              </mc:Choice>
              <mc:Fallback>
                <p:oleObj name="Equation" r:id="rId7" imgW="1104900" imgH="1295400" progId="Equation.3">
                  <p:embed/>
                  <p:pic>
                    <p:nvPicPr>
                      <p:cNvPr id="21510" name="Object 2">
                        <a:extLst>
                          <a:ext uri="{FF2B5EF4-FFF2-40B4-BE49-F238E27FC236}">
                            <a16:creationId xmlns:a16="http://schemas.microsoft.com/office/drawing/2014/main" id="{D4491994-CF85-44BF-87C0-63BA2D51D3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4825" y="4005264"/>
                        <a:ext cx="20891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右箭头 6">
            <a:extLst>
              <a:ext uri="{FF2B5EF4-FFF2-40B4-BE49-F238E27FC236}">
                <a16:creationId xmlns:a16="http://schemas.microsoft.com/office/drawing/2014/main" id="{2973E9FE-DCF5-4231-812D-56A034BAA9F2}"/>
              </a:ext>
            </a:extLst>
          </p:cNvPr>
          <p:cNvSpPr/>
          <p:nvPr/>
        </p:nvSpPr>
        <p:spPr>
          <a:xfrm>
            <a:off x="3935413" y="5056188"/>
            <a:ext cx="431800" cy="360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aphicFrame>
        <p:nvGraphicFramePr>
          <p:cNvPr id="21512" name="Object 3">
            <a:extLst>
              <a:ext uri="{FF2B5EF4-FFF2-40B4-BE49-F238E27FC236}">
                <a16:creationId xmlns:a16="http://schemas.microsoft.com/office/drawing/2014/main" id="{098DFAAB-BB58-4B0F-BAA9-E8DBB2780D03}"/>
              </a:ext>
            </a:extLst>
          </p:cNvPr>
          <p:cNvGraphicFramePr>
            <a:graphicFrameLocks noChangeAspect="1"/>
          </p:cNvGraphicFramePr>
          <p:nvPr/>
        </p:nvGraphicFramePr>
        <p:xfrm>
          <a:off x="6816725" y="3429001"/>
          <a:ext cx="2395538" cy="1541463"/>
        </p:xfrm>
        <a:graphic>
          <a:graphicData uri="http://schemas.openxmlformats.org/presentationml/2006/ole">
            <mc:AlternateContent xmlns:mc="http://schemas.openxmlformats.org/markup-compatibility/2006">
              <mc:Choice xmlns:v="urn:schemas-microsoft-com:vml" Requires="v">
                <p:oleObj name="Equation" r:id="rId9" imgW="1104900" imgH="711200" progId="Equation.3">
                  <p:embed/>
                </p:oleObj>
              </mc:Choice>
              <mc:Fallback>
                <p:oleObj name="Equation" r:id="rId9" imgW="1104900" imgH="711200" progId="Equation.3">
                  <p:embed/>
                  <p:pic>
                    <p:nvPicPr>
                      <p:cNvPr id="21512" name="Object 3">
                        <a:extLst>
                          <a:ext uri="{FF2B5EF4-FFF2-40B4-BE49-F238E27FC236}">
                            <a16:creationId xmlns:a16="http://schemas.microsoft.com/office/drawing/2014/main" id="{098DFAAB-BB58-4B0F-BAA9-E8DBB2780D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16725" y="3429001"/>
                        <a:ext cx="2395538"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下箭头 8">
            <a:extLst>
              <a:ext uri="{FF2B5EF4-FFF2-40B4-BE49-F238E27FC236}">
                <a16:creationId xmlns:a16="http://schemas.microsoft.com/office/drawing/2014/main" id="{06D19886-7DC9-4CF2-A544-D45EAFA826FD}"/>
              </a:ext>
            </a:extLst>
          </p:cNvPr>
          <p:cNvSpPr/>
          <p:nvPr/>
        </p:nvSpPr>
        <p:spPr>
          <a:xfrm>
            <a:off x="7896225" y="5157789"/>
            <a:ext cx="431800" cy="358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9">
            <a:extLst>
              <a:ext uri="{FF2B5EF4-FFF2-40B4-BE49-F238E27FC236}">
                <a16:creationId xmlns:a16="http://schemas.microsoft.com/office/drawing/2014/main" id="{A64FE698-0FB9-4B7D-BB2F-F671C0DF1930}"/>
              </a:ext>
            </a:extLst>
          </p:cNvPr>
          <p:cNvSpPr/>
          <p:nvPr/>
        </p:nvSpPr>
        <p:spPr>
          <a:xfrm>
            <a:off x="1703388" y="3573463"/>
            <a:ext cx="4824412" cy="3168650"/>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矩形 10">
            <a:extLst>
              <a:ext uri="{FF2B5EF4-FFF2-40B4-BE49-F238E27FC236}">
                <a16:creationId xmlns:a16="http://schemas.microsoft.com/office/drawing/2014/main" id="{821E96BD-7B48-4F62-A670-79A3D2185CA9}"/>
              </a:ext>
            </a:extLst>
          </p:cNvPr>
          <p:cNvSpPr/>
          <p:nvPr/>
        </p:nvSpPr>
        <p:spPr>
          <a:xfrm>
            <a:off x="6743700" y="3357564"/>
            <a:ext cx="2736850" cy="3311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77F627A6-2A5D-4475-8082-097ACA8A8DE3}"/>
              </a:ext>
            </a:extLst>
          </p:cNvPr>
          <p:cNvSpPr>
            <a:spLocks noGrp="1" noChangeArrowheads="1"/>
          </p:cNvSpPr>
          <p:nvPr>
            <p:ph type="title"/>
          </p:nvPr>
        </p:nvSpPr>
        <p:spPr>
          <a:xfrm>
            <a:off x="1909294" y="230997"/>
            <a:ext cx="7944788" cy="946150"/>
          </a:xfrm>
          <a:solidFill>
            <a:srgbClr val="0070C0"/>
          </a:solidFill>
        </p:spPr>
        <p:txBody>
          <a:bodyPr>
            <a:normAutofit/>
          </a:bodyPr>
          <a:lstStyle/>
          <a:p>
            <a:pPr>
              <a:defRPr/>
            </a:pPr>
            <a:r>
              <a:rPr lang="zh-CN" altLang="en-US" dirty="0">
                <a:solidFill>
                  <a:srgbClr val="F2F2F2"/>
                </a:solidFill>
                <a:effectLst>
                  <a:outerShdw blurRad="38100" dist="38100" dir="2700000" algn="tl">
                    <a:srgbClr val="C0C0C0"/>
                  </a:outerShdw>
                </a:effectLst>
                <a:latin typeface="黑体" pitchFamily="49" charset="-122"/>
                <a:ea typeface="黑体" pitchFamily="49" charset="-122"/>
              </a:rPr>
              <a:t>极化率的经典描述</a:t>
            </a:r>
            <a:endParaRPr lang="zh-CN" altLang="en-US" dirty="0">
              <a:solidFill>
                <a:srgbClr val="F2F2F2"/>
              </a:solidFill>
              <a:ea typeface="宋体" pitchFamily="2" charset="-122"/>
            </a:endParaRPr>
          </a:p>
        </p:txBody>
      </p:sp>
      <p:sp>
        <p:nvSpPr>
          <p:cNvPr id="9" name="AutoShape 5">
            <a:extLst>
              <a:ext uri="{FF2B5EF4-FFF2-40B4-BE49-F238E27FC236}">
                <a16:creationId xmlns:a16="http://schemas.microsoft.com/office/drawing/2014/main" id="{B1C0000E-C83C-485F-85C9-162D60891357}"/>
              </a:ext>
            </a:extLst>
          </p:cNvPr>
          <p:cNvSpPr>
            <a:spLocks/>
          </p:cNvSpPr>
          <p:nvPr/>
        </p:nvSpPr>
        <p:spPr bwMode="auto">
          <a:xfrm>
            <a:off x="2424113" y="4172029"/>
            <a:ext cx="215900" cy="430054"/>
          </a:xfrm>
          <a:prstGeom prst="leftBrace">
            <a:avLst>
              <a:gd name="adj1" fmla="val 722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10" name="Text Box 6">
            <a:extLst>
              <a:ext uri="{FF2B5EF4-FFF2-40B4-BE49-F238E27FC236}">
                <a16:creationId xmlns:a16="http://schemas.microsoft.com/office/drawing/2014/main" id="{F704830D-9310-4983-9191-53860A8D0EC7}"/>
              </a:ext>
            </a:extLst>
          </p:cNvPr>
          <p:cNvSpPr txBox="1">
            <a:spLocks noChangeArrowheads="1"/>
          </p:cNvSpPr>
          <p:nvPr/>
        </p:nvSpPr>
        <p:spPr bwMode="auto">
          <a:xfrm>
            <a:off x="2063750" y="1412875"/>
            <a:ext cx="6624638" cy="457200"/>
          </a:xfrm>
          <a:prstGeom prst="rect">
            <a:avLst/>
          </a:prstGeom>
          <a:noFill/>
          <a:ln w="9525">
            <a:noFill/>
            <a:miter lim="800000"/>
            <a:headEnd/>
            <a:tailEnd/>
          </a:ln>
          <a:effectLst/>
        </p:spPr>
        <p:txBody>
          <a:bodyPr>
            <a:spAutoFit/>
          </a:bodyPr>
          <a:lstStyle/>
          <a:p>
            <a:pPr eaLnBrk="1" hangingPunct="1">
              <a:spcBef>
                <a:spcPct val="50000"/>
              </a:spcBef>
              <a:defRPr/>
            </a:pPr>
            <a:r>
              <a:rPr lang="zh-CN" altLang="en-US" sz="2400" b="1" dirty="0">
                <a:effectLst>
                  <a:outerShdw blurRad="38100" dist="38100" dir="2700000" algn="tl">
                    <a:srgbClr val="000000"/>
                  </a:outerShdw>
                </a:effectLst>
              </a:rPr>
              <a:t>一般而言，描述极化率的方法有两种：</a:t>
            </a:r>
          </a:p>
        </p:txBody>
      </p:sp>
      <p:grpSp>
        <p:nvGrpSpPr>
          <p:cNvPr id="2" name="Group 20">
            <a:extLst>
              <a:ext uri="{FF2B5EF4-FFF2-40B4-BE49-F238E27FC236}">
                <a16:creationId xmlns:a16="http://schemas.microsoft.com/office/drawing/2014/main" id="{7274528E-040D-46FE-8C58-3B7D8AD2DE63}"/>
              </a:ext>
            </a:extLst>
          </p:cNvPr>
          <p:cNvGrpSpPr>
            <a:grpSpLocks/>
          </p:cNvGrpSpPr>
          <p:nvPr/>
        </p:nvGrpSpPr>
        <p:grpSpPr bwMode="auto">
          <a:xfrm>
            <a:off x="3071813" y="2205038"/>
            <a:ext cx="4824412" cy="419100"/>
            <a:chOff x="1247" y="1253"/>
            <a:chExt cx="3039" cy="264"/>
          </a:xfrm>
        </p:grpSpPr>
        <p:sp>
          <p:nvSpPr>
            <p:cNvPr id="36886" name="Text Box 12">
              <a:extLst>
                <a:ext uri="{FF2B5EF4-FFF2-40B4-BE49-F238E27FC236}">
                  <a16:creationId xmlns:a16="http://schemas.microsoft.com/office/drawing/2014/main" id="{47C28A94-D879-4E30-B86B-ABF3565E7EB0}"/>
                </a:ext>
              </a:extLst>
            </p:cNvPr>
            <p:cNvSpPr txBox="1">
              <a:spLocks noChangeArrowheads="1"/>
            </p:cNvSpPr>
            <p:nvPr/>
          </p:nvSpPr>
          <p:spPr bwMode="auto">
            <a:xfrm>
              <a:off x="1247" y="1267"/>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2000" b="1"/>
                <a:t>光（      ）</a:t>
              </a:r>
            </a:p>
          </p:txBody>
        </p:sp>
        <p:sp>
          <p:nvSpPr>
            <p:cNvPr id="36887" name="Text Box 13">
              <a:extLst>
                <a:ext uri="{FF2B5EF4-FFF2-40B4-BE49-F238E27FC236}">
                  <a16:creationId xmlns:a16="http://schemas.microsoft.com/office/drawing/2014/main" id="{ACD936BF-AE7E-4AA8-82D3-5F04DDB5ECFF}"/>
                </a:ext>
              </a:extLst>
            </p:cNvPr>
            <p:cNvSpPr txBox="1">
              <a:spLocks noChangeArrowheads="1"/>
            </p:cNvSpPr>
            <p:nvPr/>
          </p:nvSpPr>
          <p:spPr bwMode="auto">
            <a:xfrm>
              <a:off x="2744" y="1253"/>
              <a:ext cx="15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2000" b="1"/>
                <a:t>介质（极化      ）</a:t>
              </a:r>
            </a:p>
          </p:txBody>
        </p:sp>
        <p:graphicFrame>
          <p:nvGraphicFramePr>
            <p:cNvPr id="36888" name="Object 4">
              <a:extLst>
                <a:ext uri="{FF2B5EF4-FFF2-40B4-BE49-F238E27FC236}">
                  <a16:creationId xmlns:a16="http://schemas.microsoft.com/office/drawing/2014/main" id="{16C3A57F-8E2A-41D9-8CD9-F991D0B7850E}"/>
                </a:ext>
              </a:extLst>
            </p:cNvPr>
            <p:cNvGraphicFramePr>
              <a:graphicFrameLocks noChangeAspect="1"/>
            </p:cNvGraphicFramePr>
            <p:nvPr/>
          </p:nvGraphicFramePr>
          <p:xfrm>
            <a:off x="1610" y="1265"/>
            <a:ext cx="317" cy="226"/>
          </p:xfrm>
          <a:graphic>
            <a:graphicData uri="http://schemas.openxmlformats.org/presentationml/2006/ole">
              <mc:AlternateContent xmlns:mc="http://schemas.openxmlformats.org/markup-compatibility/2006">
                <mc:Choice xmlns:v="urn:schemas-microsoft-com:vml" Requires="v">
                  <p:oleObj name="公式" r:id="rId2" imgW="251505" imgH="175239" progId="Equation.3">
                    <p:embed/>
                  </p:oleObj>
                </mc:Choice>
                <mc:Fallback>
                  <p:oleObj name="公式" r:id="rId2" imgW="251505" imgH="175239" progId="Equation.3">
                    <p:embed/>
                    <p:pic>
                      <p:nvPicPr>
                        <p:cNvPr id="36888" name="Object 4">
                          <a:extLst>
                            <a:ext uri="{FF2B5EF4-FFF2-40B4-BE49-F238E27FC236}">
                              <a16:creationId xmlns:a16="http://schemas.microsoft.com/office/drawing/2014/main" id="{16C3A57F-8E2A-41D9-8CD9-F991D0B78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 y="1265"/>
                          <a:ext cx="31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9" name="Object 5">
              <a:extLst>
                <a:ext uri="{FF2B5EF4-FFF2-40B4-BE49-F238E27FC236}">
                  <a16:creationId xmlns:a16="http://schemas.microsoft.com/office/drawing/2014/main" id="{9C5D4112-5CF4-4F64-B98A-77F886839CB0}"/>
                </a:ext>
              </a:extLst>
            </p:cNvPr>
            <p:cNvGraphicFramePr>
              <a:graphicFrameLocks noChangeAspect="1"/>
            </p:cNvGraphicFramePr>
            <p:nvPr/>
          </p:nvGraphicFramePr>
          <p:xfrm>
            <a:off x="3606" y="1253"/>
            <a:ext cx="272" cy="212"/>
          </p:xfrm>
          <a:graphic>
            <a:graphicData uri="http://schemas.openxmlformats.org/presentationml/2006/ole">
              <mc:AlternateContent xmlns:mc="http://schemas.openxmlformats.org/markup-compatibility/2006">
                <mc:Choice xmlns:v="urn:schemas-microsoft-com:vml" Requires="v">
                  <p:oleObj name="公式" r:id="rId4" imgW="228510" imgH="175239" progId="Equation.3">
                    <p:embed/>
                  </p:oleObj>
                </mc:Choice>
                <mc:Fallback>
                  <p:oleObj name="公式" r:id="rId4" imgW="228510" imgH="175239" progId="Equation.3">
                    <p:embed/>
                    <p:pic>
                      <p:nvPicPr>
                        <p:cNvPr id="36889" name="Object 5">
                          <a:extLst>
                            <a:ext uri="{FF2B5EF4-FFF2-40B4-BE49-F238E27FC236}">
                              <a16:creationId xmlns:a16="http://schemas.microsoft.com/office/drawing/2014/main" id="{9C5D4112-5CF4-4F64-B98A-77F886839C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 y="1253"/>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90" name="Line 16">
              <a:extLst>
                <a:ext uri="{FF2B5EF4-FFF2-40B4-BE49-F238E27FC236}">
                  <a16:creationId xmlns:a16="http://schemas.microsoft.com/office/drawing/2014/main" id="{8825FBD6-C742-40D6-86F2-706300ACCF6F}"/>
                </a:ext>
              </a:extLst>
            </p:cNvPr>
            <p:cNvSpPr>
              <a:spLocks noChangeShapeType="1"/>
            </p:cNvSpPr>
            <p:nvPr/>
          </p:nvSpPr>
          <p:spPr bwMode="auto">
            <a:xfrm>
              <a:off x="2018" y="1389"/>
              <a:ext cx="680" cy="0"/>
            </a:xfrm>
            <a:prstGeom prst="line">
              <a:avLst/>
            </a:prstGeom>
            <a:noFill/>
            <a:ln w="50800">
              <a:solidFill>
                <a:srgbClr val="00FF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60">
            <a:extLst>
              <a:ext uri="{FF2B5EF4-FFF2-40B4-BE49-F238E27FC236}">
                <a16:creationId xmlns:a16="http://schemas.microsoft.com/office/drawing/2014/main" id="{63AD78A6-6239-4F5B-894C-77D6D1630F10}"/>
              </a:ext>
            </a:extLst>
          </p:cNvPr>
          <p:cNvGrpSpPr>
            <a:grpSpLocks/>
          </p:cNvGrpSpPr>
          <p:nvPr/>
        </p:nvGrpSpPr>
        <p:grpSpPr bwMode="auto">
          <a:xfrm>
            <a:off x="2568575" y="3357563"/>
            <a:ext cx="1944688" cy="1955800"/>
            <a:chOff x="930" y="2115"/>
            <a:chExt cx="1225" cy="1232"/>
          </a:xfrm>
        </p:grpSpPr>
        <p:sp>
          <p:nvSpPr>
            <p:cNvPr id="18" name="Text Box 9">
              <a:extLst>
                <a:ext uri="{FF2B5EF4-FFF2-40B4-BE49-F238E27FC236}">
                  <a16:creationId xmlns:a16="http://schemas.microsoft.com/office/drawing/2014/main" id="{396249E4-ADB5-4277-922B-573D11341D19}"/>
                </a:ext>
              </a:extLst>
            </p:cNvPr>
            <p:cNvSpPr txBox="1">
              <a:spLocks noChangeArrowheads="1"/>
            </p:cNvSpPr>
            <p:nvPr/>
          </p:nvSpPr>
          <p:spPr bwMode="auto">
            <a:xfrm>
              <a:off x="930" y="3116"/>
              <a:ext cx="1225" cy="231"/>
            </a:xfrm>
            <a:prstGeom prst="rect">
              <a:avLst/>
            </a:prstGeom>
            <a:noFill/>
            <a:ln w="9525">
              <a:noFill/>
              <a:miter lim="800000"/>
              <a:headEnd/>
              <a:tailEnd/>
            </a:ln>
            <a:effectLst/>
          </p:spPr>
          <p:txBody>
            <a:bodyPr>
              <a:spAutoFit/>
            </a:bodyPr>
            <a:lstStyle/>
            <a:p>
              <a:pPr eaLnBrk="1" hangingPunct="1">
                <a:spcBef>
                  <a:spcPct val="50000"/>
                </a:spcBef>
                <a:defRPr/>
              </a:pPr>
              <a:r>
                <a:rPr lang="zh-CN" altLang="en-US" b="1">
                  <a:effectLst>
                    <a:outerShdw blurRad="38100" dist="38100" dir="2700000" algn="tl">
                      <a:srgbClr val="000000"/>
                    </a:outerShdw>
                  </a:effectLst>
                </a:rPr>
                <a:t>量子力学方法：</a:t>
              </a:r>
            </a:p>
          </p:txBody>
        </p:sp>
        <p:sp>
          <p:nvSpPr>
            <p:cNvPr id="19" name="Text Box 8">
              <a:extLst>
                <a:ext uri="{FF2B5EF4-FFF2-40B4-BE49-F238E27FC236}">
                  <a16:creationId xmlns:a16="http://schemas.microsoft.com/office/drawing/2014/main" id="{84133280-9B49-4A8A-867A-1EFF8920D1E6}"/>
                </a:ext>
              </a:extLst>
            </p:cNvPr>
            <p:cNvSpPr txBox="1">
              <a:spLocks noChangeArrowheads="1"/>
            </p:cNvSpPr>
            <p:nvPr/>
          </p:nvSpPr>
          <p:spPr bwMode="auto">
            <a:xfrm>
              <a:off x="1020" y="2115"/>
              <a:ext cx="907" cy="231"/>
            </a:xfrm>
            <a:prstGeom prst="rect">
              <a:avLst/>
            </a:prstGeom>
            <a:noFill/>
            <a:ln w="9525">
              <a:noFill/>
              <a:miter lim="800000"/>
              <a:headEnd/>
              <a:tailEnd/>
            </a:ln>
            <a:effectLst/>
          </p:spPr>
          <p:txBody>
            <a:bodyPr>
              <a:spAutoFit/>
            </a:bodyPr>
            <a:lstStyle/>
            <a:p>
              <a:pPr eaLnBrk="1" hangingPunct="1">
                <a:spcBef>
                  <a:spcPct val="50000"/>
                </a:spcBef>
                <a:defRPr/>
              </a:pPr>
              <a:r>
                <a:rPr lang="zh-CN" altLang="en-US" b="1">
                  <a:effectLst>
                    <a:outerShdw blurRad="38100" dist="38100" dir="2700000" algn="tl">
                      <a:srgbClr val="000000"/>
                    </a:outerShdw>
                  </a:effectLst>
                </a:rPr>
                <a:t>经典方法：</a:t>
              </a:r>
            </a:p>
          </p:txBody>
        </p:sp>
      </p:grpSp>
      <p:grpSp>
        <p:nvGrpSpPr>
          <p:cNvPr id="4" name="Group 30">
            <a:extLst>
              <a:ext uri="{FF2B5EF4-FFF2-40B4-BE49-F238E27FC236}">
                <a16:creationId xmlns:a16="http://schemas.microsoft.com/office/drawing/2014/main" id="{5E72B1FB-CFF2-459E-9B83-8FDB79D3CB3B}"/>
              </a:ext>
            </a:extLst>
          </p:cNvPr>
          <p:cNvGrpSpPr>
            <a:grpSpLocks/>
          </p:cNvGrpSpPr>
          <p:nvPr/>
        </p:nvGrpSpPr>
        <p:grpSpPr bwMode="auto">
          <a:xfrm>
            <a:off x="3935413" y="2997201"/>
            <a:ext cx="4895850" cy="1192213"/>
            <a:chOff x="1701" y="1752"/>
            <a:chExt cx="3084" cy="751"/>
          </a:xfrm>
        </p:grpSpPr>
        <p:grpSp>
          <p:nvGrpSpPr>
            <p:cNvPr id="36878" name="Group 29">
              <a:extLst>
                <a:ext uri="{FF2B5EF4-FFF2-40B4-BE49-F238E27FC236}">
                  <a16:creationId xmlns:a16="http://schemas.microsoft.com/office/drawing/2014/main" id="{57FF617C-F9FC-4F0F-B663-AB242DF3D8B2}"/>
                </a:ext>
              </a:extLst>
            </p:cNvPr>
            <p:cNvGrpSpPr>
              <a:grpSpLocks/>
            </p:cNvGrpSpPr>
            <p:nvPr/>
          </p:nvGrpSpPr>
          <p:grpSpPr bwMode="auto">
            <a:xfrm>
              <a:off x="1701" y="1752"/>
              <a:ext cx="3084" cy="751"/>
              <a:chOff x="1701" y="1752"/>
              <a:chExt cx="3084" cy="751"/>
            </a:xfrm>
          </p:grpSpPr>
          <p:sp>
            <p:nvSpPr>
              <p:cNvPr id="25" name="Text Box 10">
                <a:extLst>
                  <a:ext uri="{FF2B5EF4-FFF2-40B4-BE49-F238E27FC236}">
                    <a16:creationId xmlns:a16="http://schemas.microsoft.com/office/drawing/2014/main" id="{0D117568-B38F-43A2-B9D7-9D44888AA690}"/>
                  </a:ext>
                </a:extLst>
              </p:cNvPr>
              <p:cNvSpPr txBox="1">
                <a:spLocks noChangeArrowheads="1"/>
              </p:cNvSpPr>
              <p:nvPr/>
            </p:nvSpPr>
            <p:spPr bwMode="auto">
              <a:xfrm>
                <a:off x="1701" y="1752"/>
                <a:ext cx="3084" cy="751"/>
              </a:xfrm>
              <a:prstGeom prst="rect">
                <a:avLst/>
              </a:prstGeom>
              <a:noFill/>
              <a:ln w="9525">
                <a:noFill/>
                <a:miter lim="800000"/>
                <a:headEnd/>
                <a:tailEnd/>
              </a:ln>
              <a:effectLst/>
            </p:spPr>
            <p:txBody>
              <a:bodyPr>
                <a:spAutoFit/>
              </a:bodyPr>
              <a:lstStyle/>
              <a:p>
                <a:pPr eaLnBrk="1" hangingPunct="1">
                  <a:spcBef>
                    <a:spcPct val="50000"/>
                  </a:spcBef>
                  <a:defRPr/>
                </a:pPr>
                <a:r>
                  <a:rPr lang="zh-CN" altLang="en-US" b="1">
                    <a:effectLst>
                      <a:outerShdw blurRad="38100" dist="38100" dir="2700000" algn="tl">
                        <a:srgbClr val="000000"/>
                      </a:outerShdw>
                    </a:effectLst>
                  </a:rPr>
                  <a:t>光：电磁波（光电场）</a:t>
                </a:r>
              </a:p>
              <a:p>
                <a:pPr eaLnBrk="1" hangingPunct="1">
                  <a:spcBef>
                    <a:spcPct val="50000"/>
                  </a:spcBef>
                  <a:defRPr/>
                </a:pPr>
                <a:r>
                  <a:rPr lang="zh-CN" altLang="en-US" b="1">
                    <a:effectLst>
                      <a:outerShdw blurRad="38100" dist="38100" dir="2700000" algn="tl">
                        <a:srgbClr val="000000"/>
                      </a:outerShdw>
                    </a:effectLst>
                  </a:rPr>
                  <a:t>介质：固有频率为      的简谐振子的集合</a:t>
                </a:r>
              </a:p>
              <a:p>
                <a:pPr eaLnBrk="1" hangingPunct="1">
                  <a:spcBef>
                    <a:spcPct val="50000"/>
                  </a:spcBef>
                  <a:defRPr/>
                </a:pPr>
                <a:r>
                  <a:rPr lang="zh-CN" altLang="en-US" b="1">
                    <a:effectLst>
                      <a:outerShdw blurRad="38100" dist="38100" dir="2700000" algn="tl">
                        <a:srgbClr val="000000"/>
                      </a:outerShdw>
                    </a:effectLst>
                  </a:rPr>
                  <a:t>偶极近似：</a:t>
                </a:r>
              </a:p>
            </p:txBody>
          </p:sp>
          <p:graphicFrame>
            <p:nvGraphicFramePr>
              <p:cNvPr id="36883" name="Object 6">
                <a:extLst>
                  <a:ext uri="{FF2B5EF4-FFF2-40B4-BE49-F238E27FC236}">
                    <a16:creationId xmlns:a16="http://schemas.microsoft.com/office/drawing/2014/main" id="{DBD68616-C311-4825-B15B-71B4862C6A43}"/>
                  </a:ext>
                </a:extLst>
              </p:cNvPr>
              <p:cNvGraphicFramePr>
                <a:graphicFrameLocks noChangeAspect="1"/>
              </p:cNvGraphicFramePr>
              <p:nvPr/>
            </p:nvGraphicFramePr>
            <p:xfrm>
              <a:off x="2426" y="2251"/>
              <a:ext cx="952" cy="243"/>
            </p:xfrm>
            <a:graphic>
              <a:graphicData uri="http://schemas.openxmlformats.org/presentationml/2006/ole">
                <mc:AlternateContent xmlns:mc="http://schemas.openxmlformats.org/markup-compatibility/2006">
                  <mc:Choice xmlns:v="urn:schemas-microsoft-com:vml" Requires="v">
                    <p:oleObj name="公式" r:id="rId6" imgW="876387" imgH="175239" progId="Equation.3">
                      <p:embed/>
                    </p:oleObj>
                  </mc:Choice>
                  <mc:Fallback>
                    <p:oleObj name="公式" r:id="rId6" imgW="876387" imgH="175239" progId="Equation.3">
                      <p:embed/>
                      <p:pic>
                        <p:nvPicPr>
                          <p:cNvPr id="36883" name="Object 6">
                            <a:extLst>
                              <a:ext uri="{FF2B5EF4-FFF2-40B4-BE49-F238E27FC236}">
                                <a16:creationId xmlns:a16="http://schemas.microsoft.com/office/drawing/2014/main" id="{DBD68616-C311-4825-B15B-71B4862C6A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6" y="2251"/>
                            <a:ext cx="95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6879" name="Group 28">
              <a:extLst>
                <a:ext uri="{FF2B5EF4-FFF2-40B4-BE49-F238E27FC236}">
                  <a16:creationId xmlns:a16="http://schemas.microsoft.com/office/drawing/2014/main" id="{CC453D2E-C71B-4F44-B26E-5C789B67A412}"/>
                </a:ext>
              </a:extLst>
            </p:cNvPr>
            <p:cNvGrpSpPr>
              <a:grpSpLocks/>
            </p:cNvGrpSpPr>
            <p:nvPr/>
          </p:nvGrpSpPr>
          <p:grpSpPr bwMode="auto">
            <a:xfrm>
              <a:off x="1701" y="1984"/>
              <a:ext cx="1412" cy="262"/>
              <a:chOff x="1701" y="1984"/>
              <a:chExt cx="1412" cy="262"/>
            </a:xfrm>
          </p:grpSpPr>
          <p:graphicFrame>
            <p:nvGraphicFramePr>
              <p:cNvPr id="36880" name="Object 7">
                <a:extLst>
                  <a:ext uri="{FF2B5EF4-FFF2-40B4-BE49-F238E27FC236}">
                    <a16:creationId xmlns:a16="http://schemas.microsoft.com/office/drawing/2014/main" id="{E7F1621C-A76D-42F4-AF46-C904FE4F3B1C}"/>
                  </a:ext>
                </a:extLst>
              </p:cNvPr>
              <p:cNvGraphicFramePr>
                <a:graphicFrameLocks noChangeAspect="1"/>
              </p:cNvGraphicFramePr>
              <p:nvPr/>
            </p:nvGraphicFramePr>
            <p:xfrm>
              <a:off x="2927" y="2006"/>
              <a:ext cx="186" cy="224"/>
            </p:xfrm>
            <a:graphic>
              <a:graphicData uri="http://schemas.openxmlformats.org/presentationml/2006/ole">
                <mc:AlternateContent xmlns:mc="http://schemas.openxmlformats.org/markup-compatibility/2006">
                  <mc:Choice xmlns:v="urn:schemas-microsoft-com:vml" Requires="v">
                    <p:oleObj name="公式" r:id="rId8" imgW="114399" imgH="152507" progId="Equation.3">
                      <p:embed/>
                    </p:oleObj>
                  </mc:Choice>
                  <mc:Fallback>
                    <p:oleObj name="公式" r:id="rId8" imgW="114399" imgH="152507" progId="Equation.3">
                      <p:embed/>
                      <p:pic>
                        <p:nvPicPr>
                          <p:cNvPr id="36880" name="Object 7">
                            <a:extLst>
                              <a:ext uri="{FF2B5EF4-FFF2-40B4-BE49-F238E27FC236}">
                                <a16:creationId xmlns:a16="http://schemas.microsoft.com/office/drawing/2014/main" id="{E7F1621C-A76D-42F4-AF46-C904FE4F3B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7" y="2006"/>
                            <a:ext cx="18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1" name="AutoShape 17">
                <a:extLst>
                  <a:ext uri="{FF2B5EF4-FFF2-40B4-BE49-F238E27FC236}">
                    <a16:creationId xmlns:a16="http://schemas.microsoft.com/office/drawing/2014/main" id="{5A33C553-2C51-4540-BEC7-2EE70B12C870}"/>
                  </a:ext>
                </a:extLst>
              </p:cNvPr>
              <p:cNvSpPr>
                <a:spLocks/>
              </p:cNvSpPr>
              <p:nvPr/>
            </p:nvSpPr>
            <p:spPr bwMode="auto">
              <a:xfrm>
                <a:off x="1701" y="1984"/>
                <a:ext cx="45" cy="262"/>
              </a:xfrm>
              <a:prstGeom prst="leftBrace">
                <a:avLst>
                  <a:gd name="adj1" fmla="val 11759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grpSp>
      <p:sp>
        <p:nvSpPr>
          <p:cNvPr id="27" name="Text Box 34">
            <a:extLst>
              <a:ext uri="{FF2B5EF4-FFF2-40B4-BE49-F238E27FC236}">
                <a16:creationId xmlns:a16="http://schemas.microsoft.com/office/drawing/2014/main" id="{5FD7F6BB-0171-40DB-A17D-F654615D18B6}"/>
              </a:ext>
            </a:extLst>
          </p:cNvPr>
          <p:cNvSpPr txBox="1">
            <a:spLocks noChangeArrowheads="1"/>
          </p:cNvSpPr>
          <p:nvPr/>
        </p:nvSpPr>
        <p:spPr bwMode="auto">
          <a:xfrm>
            <a:off x="2568575" y="5235575"/>
            <a:ext cx="1727200" cy="336550"/>
          </a:xfrm>
          <a:prstGeom prst="rect">
            <a:avLst/>
          </a:prstGeom>
          <a:noFill/>
          <a:ln w="9525">
            <a:noFill/>
            <a:miter lim="800000"/>
            <a:headEnd/>
            <a:tailEnd/>
          </a:ln>
          <a:effectLst/>
        </p:spPr>
        <p:txBody>
          <a:bodyPr>
            <a:spAutoFit/>
          </a:bodyPr>
          <a:lstStyle/>
          <a:p>
            <a:pPr eaLnBrk="1" hangingPunct="1">
              <a:spcBef>
                <a:spcPct val="50000"/>
              </a:spcBef>
              <a:defRPr/>
            </a:pPr>
            <a:r>
              <a:rPr lang="zh-CN" altLang="en-US" sz="1600" b="1">
                <a:effectLst>
                  <a:outerShdw blurRad="38100" dist="38100" dir="2700000" algn="tl">
                    <a:srgbClr val="000000"/>
                  </a:outerShdw>
                </a:effectLst>
              </a:rPr>
              <a:t>（半经典理论）</a:t>
            </a:r>
          </a:p>
        </p:txBody>
      </p:sp>
      <p:grpSp>
        <p:nvGrpSpPr>
          <p:cNvPr id="7" name="Group 58">
            <a:extLst>
              <a:ext uri="{FF2B5EF4-FFF2-40B4-BE49-F238E27FC236}">
                <a16:creationId xmlns:a16="http://schemas.microsoft.com/office/drawing/2014/main" id="{69377DAC-F9E2-4D1F-BC3C-F096E38909C8}"/>
              </a:ext>
            </a:extLst>
          </p:cNvPr>
          <p:cNvGrpSpPr>
            <a:grpSpLocks/>
          </p:cNvGrpSpPr>
          <p:nvPr/>
        </p:nvGrpSpPr>
        <p:grpSpPr bwMode="auto">
          <a:xfrm>
            <a:off x="4224338" y="4587876"/>
            <a:ext cx="5543550" cy="1217613"/>
            <a:chOff x="1973" y="2750"/>
            <a:chExt cx="3492" cy="767"/>
          </a:xfrm>
        </p:grpSpPr>
        <p:sp>
          <p:nvSpPr>
            <p:cNvPr id="36874" name="AutoShape 31">
              <a:extLst>
                <a:ext uri="{FF2B5EF4-FFF2-40B4-BE49-F238E27FC236}">
                  <a16:creationId xmlns:a16="http://schemas.microsoft.com/office/drawing/2014/main" id="{EABA782D-82DE-459E-A2C0-F90E53606ADE}"/>
                </a:ext>
              </a:extLst>
            </p:cNvPr>
            <p:cNvSpPr>
              <a:spLocks/>
            </p:cNvSpPr>
            <p:nvPr/>
          </p:nvSpPr>
          <p:spPr bwMode="auto">
            <a:xfrm>
              <a:off x="1973" y="3003"/>
              <a:ext cx="91" cy="264"/>
            </a:xfrm>
            <a:prstGeom prst="leftBrace">
              <a:avLst>
                <a:gd name="adj1" fmla="val 62271"/>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nvGrpSpPr>
            <p:cNvPr id="36875" name="Group 57">
              <a:extLst>
                <a:ext uri="{FF2B5EF4-FFF2-40B4-BE49-F238E27FC236}">
                  <a16:creationId xmlns:a16="http://schemas.microsoft.com/office/drawing/2014/main" id="{593C1E6A-9269-46D3-9F46-135521F2FCD0}"/>
                </a:ext>
              </a:extLst>
            </p:cNvPr>
            <p:cNvGrpSpPr>
              <a:grpSpLocks/>
            </p:cNvGrpSpPr>
            <p:nvPr/>
          </p:nvGrpSpPr>
          <p:grpSpPr bwMode="auto">
            <a:xfrm>
              <a:off x="2064" y="2750"/>
              <a:ext cx="3401" cy="767"/>
              <a:chOff x="2064" y="2614"/>
              <a:chExt cx="3401" cy="767"/>
            </a:xfrm>
          </p:grpSpPr>
          <p:sp>
            <p:nvSpPr>
              <p:cNvPr id="31" name="Text Box 35">
                <a:extLst>
                  <a:ext uri="{FF2B5EF4-FFF2-40B4-BE49-F238E27FC236}">
                    <a16:creationId xmlns:a16="http://schemas.microsoft.com/office/drawing/2014/main" id="{194FAD3D-7603-4386-986B-F0AF393B68AC}"/>
                  </a:ext>
                </a:extLst>
              </p:cNvPr>
              <p:cNvSpPr txBox="1">
                <a:spLocks noChangeArrowheads="1"/>
              </p:cNvSpPr>
              <p:nvPr/>
            </p:nvSpPr>
            <p:spPr bwMode="auto">
              <a:xfrm>
                <a:off x="2064" y="2614"/>
                <a:ext cx="3401" cy="751"/>
              </a:xfrm>
              <a:prstGeom prst="rect">
                <a:avLst/>
              </a:prstGeom>
              <a:noFill/>
              <a:ln w="9525">
                <a:noFill/>
                <a:miter lim="800000"/>
                <a:headEnd/>
                <a:tailEnd/>
              </a:ln>
              <a:effectLst/>
            </p:spPr>
            <p:txBody>
              <a:bodyPr>
                <a:spAutoFit/>
              </a:bodyPr>
              <a:lstStyle/>
              <a:p>
                <a:pPr eaLnBrk="1" hangingPunct="1">
                  <a:spcBef>
                    <a:spcPct val="50000"/>
                  </a:spcBef>
                  <a:defRPr/>
                </a:pPr>
                <a:r>
                  <a:rPr lang="zh-CN" altLang="en-US" b="1">
                    <a:effectLst>
                      <a:outerShdw blurRad="38100" dist="38100" dir="2700000" algn="tl">
                        <a:srgbClr val="000000"/>
                      </a:outerShdw>
                    </a:effectLst>
                  </a:rPr>
                  <a:t>光：经典电磁波 （光电场）</a:t>
                </a:r>
              </a:p>
              <a:p>
                <a:pPr eaLnBrk="1" hangingPunct="1">
                  <a:spcBef>
                    <a:spcPct val="50000"/>
                  </a:spcBef>
                  <a:defRPr/>
                </a:pPr>
                <a:r>
                  <a:rPr lang="zh-CN" altLang="en-US" b="1">
                    <a:effectLst>
                      <a:outerShdw blurRad="38100" dist="38100" dir="2700000" algn="tl">
                        <a:srgbClr val="000000"/>
                      </a:outerShdw>
                    </a:effectLst>
                  </a:rPr>
                  <a:t>介质：原子的状态分别用波函数及密度矩阵表示</a:t>
                </a:r>
              </a:p>
              <a:p>
                <a:pPr eaLnBrk="1" hangingPunct="1">
                  <a:spcBef>
                    <a:spcPct val="50000"/>
                  </a:spcBef>
                  <a:defRPr/>
                </a:pPr>
                <a:r>
                  <a:rPr lang="zh-CN" altLang="en-US" b="1">
                    <a:effectLst>
                      <a:outerShdw blurRad="38100" dist="38100" dir="2700000" algn="tl">
                        <a:srgbClr val="000000"/>
                      </a:outerShdw>
                    </a:effectLst>
                  </a:rPr>
                  <a:t>偶极近似：</a:t>
                </a:r>
              </a:p>
            </p:txBody>
          </p:sp>
          <p:graphicFrame>
            <p:nvGraphicFramePr>
              <p:cNvPr id="36877" name="Object 8">
                <a:extLst>
                  <a:ext uri="{FF2B5EF4-FFF2-40B4-BE49-F238E27FC236}">
                    <a16:creationId xmlns:a16="http://schemas.microsoft.com/office/drawing/2014/main" id="{B34FF79D-3ABE-45DA-883D-1D33A9AB32F5}"/>
                  </a:ext>
                </a:extLst>
              </p:cNvPr>
              <p:cNvGraphicFramePr>
                <a:graphicFrameLocks noChangeAspect="1"/>
              </p:cNvGraphicFramePr>
              <p:nvPr/>
            </p:nvGraphicFramePr>
            <p:xfrm>
              <a:off x="2835" y="3131"/>
              <a:ext cx="858" cy="250"/>
            </p:xfrm>
            <a:graphic>
              <a:graphicData uri="http://schemas.openxmlformats.org/presentationml/2006/ole">
                <mc:AlternateContent xmlns:mc="http://schemas.openxmlformats.org/markup-compatibility/2006">
                  <mc:Choice xmlns:v="urn:schemas-microsoft-com:vml" Requires="v">
                    <p:oleObj name="公式" r:id="rId10" imgW="746754" imgH="175239" progId="Equation.3">
                      <p:embed/>
                    </p:oleObj>
                  </mc:Choice>
                  <mc:Fallback>
                    <p:oleObj name="公式" r:id="rId10" imgW="746754" imgH="175239" progId="Equation.3">
                      <p:embed/>
                      <p:pic>
                        <p:nvPicPr>
                          <p:cNvPr id="36877" name="Object 8">
                            <a:extLst>
                              <a:ext uri="{FF2B5EF4-FFF2-40B4-BE49-F238E27FC236}">
                                <a16:creationId xmlns:a16="http://schemas.microsoft.com/office/drawing/2014/main" id="{B34FF79D-3ABE-45DA-883D-1D33A9AB32F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5" y="3131"/>
                            <a:ext cx="8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1000"/>
                                        <p:tgtEl>
                                          <p:spTgt spid="10"/>
                                        </p:tgtEl>
                                      </p:cBhvr>
                                    </p:animEffect>
                                  </p:childTnLst>
                                </p:cTn>
                              </p:par>
                              <p:par>
                                <p:cTn id="8" presetID="18" presetClass="entr" presetSubtype="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Right)">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trips(downRight)">
                                      <p:cBhvr>
                                        <p:cTn id="20" dur="10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strips(downRigh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strips(downRight)">
                                      <p:cBhvr>
                                        <p:cTn id="30" dur="10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downRight)">
                                      <p:cBhvr>
                                        <p:cTn id="3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5EEBBE3-E328-4291-B72D-37FF4BE83A9F}"/>
              </a:ext>
            </a:extLst>
          </p:cNvPr>
          <p:cNvGrpSpPr>
            <a:grpSpLocks/>
          </p:cNvGrpSpPr>
          <p:nvPr/>
        </p:nvGrpSpPr>
        <p:grpSpPr bwMode="auto">
          <a:xfrm>
            <a:off x="1992314" y="1196975"/>
            <a:ext cx="6408737" cy="1322388"/>
            <a:chOff x="657" y="1071"/>
            <a:chExt cx="4037" cy="833"/>
          </a:xfrm>
        </p:grpSpPr>
        <p:sp>
          <p:nvSpPr>
            <p:cNvPr id="33" name="Text Box 3">
              <a:extLst>
                <a:ext uri="{FF2B5EF4-FFF2-40B4-BE49-F238E27FC236}">
                  <a16:creationId xmlns:a16="http://schemas.microsoft.com/office/drawing/2014/main" id="{5D64F77D-83D2-4832-ABF1-ABA6983A14C4}"/>
                </a:ext>
              </a:extLst>
            </p:cNvPr>
            <p:cNvSpPr txBox="1">
              <a:spLocks noChangeArrowheads="1"/>
            </p:cNvSpPr>
            <p:nvPr/>
          </p:nvSpPr>
          <p:spPr bwMode="auto">
            <a:xfrm>
              <a:off x="657" y="1298"/>
              <a:ext cx="1043" cy="250"/>
            </a:xfrm>
            <a:prstGeom prst="rect">
              <a:avLst/>
            </a:prstGeom>
            <a:noFill/>
            <a:ln w="9525">
              <a:noFill/>
              <a:miter lim="800000"/>
              <a:headEnd/>
              <a:tailEnd/>
            </a:ln>
            <a:effectLst/>
          </p:spPr>
          <p:txBody>
            <a:bodyPr>
              <a:spAutoFit/>
            </a:bodyPr>
            <a:lstStyle/>
            <a:p>
              <a:pPr eaLnBrk="1" hangingPunct="1">
                <a:spcBef>
                  <a:spcPct val="50000"/>
                </a:spcBef>
                <a:defRPr/>
              </a:pPr>
              <a:r>
                <a:rPr lang="zh-CN" altLang="en-US" sz="2000" b="1">
                  <a:effectLst>
                    <a:outerShdw blurRad="38100" dist="38100" dir="2700000" algn="tl">
                      <a:srgbClr val="000000"/>
                    </a:outerShdw>
                  </a:effectLst>
                </a:rPr>
                <a:t>经典方法：</a:t>
              </a:r>
            </a:p>
          </p:txBody>
        </p:sp>
        <p:grpSp>
          <p:nvGrpSpPr>
            <p:cNvPr id="37899" name="Group 4">
              <a:extLst>
                <a:ext uri="{FF2B5EF4-FFF2-40B4-BE49-F238E27FC236}">
                  <a16:creationId xmlns:a16="http://schemas.microsoft.com/office/drawing/2014/main" id="{4661C5AB-2545-4D4C-8C5E-720F397350BC}"/>
                </a:ext>
              </a:extLst>
            </p:cNvPr>
            <p:cNvGrpSpPr>
              <a:grpSpLocks/>
            </p:cNvGrpSpPr>
            <p:nvPr/>
          </p:nvGrpSpPr>
          <p:grpSpPr bwMode="auto">
            <a:xfrm>
              <a:off x="1610" y="1071"/>
              <a:ext cx="3084" cy="833"/>
              <a:chOff x="1610" y="1071"/>
              <a:chExt cx="3084" cy="833"/>
            </a:xfrm>
          </p:grpSpPr>
          <p:sp>
            <p:nvSpPr>
              <p:cNvPr id="36" name="Text Box 5">
                <a:extLst>
                  <a:ext uri="{FF2B5EF4-FFF2-40B4-BE49-F238E27FC236}">
                    <a16:creationId xmlns:a16="http://schemas.microsoft.com/office/drawing/2014/main" id="{88C0C78A-F304-427A-B591-9224DAC9370A}"/>
                  </a:ext>
                </a:extLst>
              </p:cNvPr>
              <p:cNvSpPr txBox="1">
                <a:spLocks noChangeArrowheads="1"/>
              </p:cNvSpPr>
              <p:nvPr/>
            </p:nvSpPr>
            <p:spPr bwMode="auto">
              <a:xfrm>
                <a:off x="1610" y="1071"/>
                <a:ext cx="3084" cy="826"/>
              </a:xfrm>
              <a:prstGeom prst="rect">
                <a:avLst/>
              </a:prstGeom>
              <a:noFill/>
              <a:ln w="9525">
                <a:noFill/>
                <a:miter lim="800000"/>
                <a:headEnd/>
                <a:tailEnd/>
              </a:ln>
              <a:effectLst/>
            </p:spPr>
            <p:txBody>
              <a:bodyPr>
                <a:spAutoFit/>
              </a:bodyPr>
              <a:lstStyle/>
              <a:p>
                <a:pPr eaLnBrk="1" hangingPunct="1">
                  <a:spcBef>
                    <a:spcPct val="50000"/>
                  </a:spcBef>
                  <a:defRPr/>
                </a:pPr>
                <a:r>
                  <a:rPr lang="zh-CN" altLang="en-US" sz="2000" b="1">
                    <a:effectLst>
                      <a:outerShdw blurRad="38100" dist="38100" dir="2700000" algn="tl">
                        <a:srgbClr val="000000"/>
                      </a:outerShdw>
                    </a:effectLst>
                  </a:rPr>
                  <a:t>光：电磁波（光电场）</a:t>
                </a:r>
              </a:p>
              <a:p>
                <a:pPr eaLnBrk="1" hangingPunct="1">
                  <a:spcBef>
                    <a:spcPct val="50000"/>
                  </a:spcBef>
                  <a:defRPr/>
                </a:pPr>
                <a:r>
                  <a:rPr lang="zh-CN" altLang="en-US" sz="2000" b="1">
                    <a:effectLst>
                      <a:outerShdw blurRad="38100" dist="38100" dir="2700000" algn="tl">
                        <a:srgbClr val="000000"/>
                      </a:outerShdw>
                    </a:effectLst>
                  </a:rPr>
                  <a:t>介质：固有频率为      的简谐振子的集合</a:t>
                </a:r>
              </a:p>
              <a:p>
                <a:pPr eaLnBrk="1" hangingPunct="1">
                  <a:spcBef>
                    <a:spcPct val="50000"/>
                  </a:spcBef>
                  <a:defRPr/>
                </a:pPr>
                <a:r>
                  <a:rPr lang="zh-CN" altLang="en-US" sz="2000" b="1">
                    <a:effectLst>
                      <a:outerShdw blurRad="38100" dist="38100" dir="2700000" algn="tl">
                        <a:srgbClr val="000000"/>
                      </a:outerShdw>
                    </a:effectLst>
                  </a:rPr>
                  <a:t>偶极近似：</a:t>
                </a:r>
              </a:p>
            </p:txBody>
          </p:sp>
          <p:graphicFrame>
            <p:nvGraphicFramePr>
              <p:cNvPr id="37902" name="Object 7">
                <a:extLst>
                  <a:ext uri="{FF2B5EF4-FFF2-40B4-BE49-F238E27FC236}">
                    <a16:creationId xmlns:a16="http://schemas.microsoft.com/office/drawing/2014/main" id="{865EDDC7-9C9B-4CE5-9450-E85AB2028F38}"/>
                  </a:ext>
                </a:extLst>
              </p:cNvPr>
              <p:cNvGraphicFramePr>
                <a:graphicFrameLocks noChangeAspect="1"/>
              </p:cNvGraphicFramePr>
              <p:nvPr/>
            </p:nvGraphicFramePr>
            <p:xfrm>
              <a:off x="2427" y="1661"/>
              <a:ext cx="952" cy="243"/>
            </p:xfrm>
            <a:graphic>
              <a:graphicData uri="http://schemas.openxmlformats.org/presentationml/2006/ole">
                <mc:AlternateContent xmlns:mc="http://schemas.openxmlformats.org/markup-compatibility/2006">
                  <mc:Choice xmlns:v="urn:schemas-microsoft-com:vml" Requires="v">
                    <p:oleObj name="公式" r:id="rId2" imgW="876387" imgH="175239" progId="Equation.3">
                      <p:embed/>
                    </p:oleObj>
                  </mc:Choice>
                  <mc:Fallback>
                    <p:oleObj name="公式" r:id="rId2" imgW="876387" imgH="175239" progId="Equation.3">
                      <p:embed/>
                      <p:pic>
                        <p:nvPicPr>
                          <p:cNvPr id="37902" name="Object 7">
                            <a:extLst>
                              <a:ext uri="{FF2B5EF4-FFF2-40B4-BE49-F238E27FC236}">
                                <a16:creationId xmlns:a16="http://schemas.microsoft.com/office/drawing/2014/main" id="{865EDDC7-9C9B-4CE5-9450-E85AB2028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 y="1661"/>
                            <a:ext cx="95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03" name="Object 8">
                <a:extLst>
                  <a:ext uri="{FF2B5EF4-FFF2-40B4-BE49-F238E27FC236}">
                    <a16:creationId xmlns:a16="http://schemas.microsoft.com/office/drawing/2014/main" id="{8BD59784-E321-4313-898C-6F193DD2EEA2}"/>
                  </a:ext>
                </a:extLst>
              </p:cNvPr>
              <p:cNvGraphicFramePr>
                <a:graphicFrameLocks noChangeAspect="1"/>
              </p:cNvGraphicFramePr>
              <p:nvPr/>
            </p:nvGraphicFramePr>
            <p:xfrm>
              <a:off x="2966" y="1365"/>
              <a:ext cx="186" cy="224"/>
            </p:xfrm>
            <a:graphic>
              <a:graphicData uri="http://schemas.openxmlformats.org/presentationml/2006/ole">
                <mc:AlternateContent xmlns:mc="http://schemas.openxmlformats.org/markup-compatibility/2006">
                  <mc:Choice xmlns:v="urn:schemas-microsoft-com:vml" Requires="v">
                    <p:oleObj name="公式" r:id="rId4" imgW="114399" imgH="152507" progId="Equation.3">
                      <p:embed/>
                    </p:oleObj>
                  </mc:Choice>
                  <mc:Fallback>
                    <p:oleObj name="公式" r:id="rId4" imgW="114399" imgH="152507" progId="Equation.3">
                      <p:embed/>
                      <p:pic>
                        <p:nvPicPr>
                          <p:cNvPr id="37903" name="Object 8">
                            <a:extLst>
                              <a:ext uri="{FF2B5EF4-FFF2-40B4-BE49-F238E27FC236}">
                                <a16:creationId xmlns:a16="http://schemas.microsoft.com/office/drawing/2014/main" id="{8BD59784-E321-4313-898C-6F193DD2EE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6" y="1365"/>
                            <a:ext cx="18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7900" name="AutoShape 8">
              <a:extLst>
                <a:ext uri="{FF2B5EF4-FFF2-40B4-BE49-F238E27FC236}">
                  <a16:creationId xmlns:a16="http://schemas.microsoft.com/office/drawing/2014/main" id="{EBC2700D-3081-425E-B23E-5C8C44314DDD}"/>
                </a:ext>
              </a:extLst>
            </p:cNvPr>
            <p:cNvSpPr>
              <a:spLocks/>
            </p:cNvSpPr>
            <p:nvPr/>
          </p:nvSpPr>
          <p:spPr bwMode="auto">
            <a:xfrm>
              <a:off x="1510" y="1355"/>
              <a:ext cx="90" cy="266"/>
            </a:xfrm>
            <a:prstGeom prst="leftBrace">
              <a:avLst>
                <a:gd name="adj1" fmla="val 6722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grpSp>
        <p:nvGrpSpPr>
          <p:cNvPr id="4" name="Group 9">
            <a:extLst>
              <a:ext uri="{FF2B5EF4-FFF2-40B4-BE49-F238E27FC236}">
                <a16:creationId xmlns:a16="http://schemas.microsoft.com/office/drawing/2014/main" id="{535B7099-1A58-4A10-94D0-387B5C4789FB}"/>
              </a:ext>
            </a:extLst>
          </p:cNvPr>
          <p:cNvGrpSpPr>
            <a:grpSpLocks/>
          </p:cNvGrpSpPr>
          <p:nvPr/>
        </p:nvGrpSpPr>
        <p:grpSpPr bwMode="auto">
          <a:xfrm>
            <a:off x="1992313" y="3286126"/>
            <a:ext cx="7632700" cy="2225675"/>
            <a:chOff x="657" y="2251"/>
            <a:chExt cx="4808" cy="1402"/>
          </a:xfrm>
        </p:grpSpPr>
        <p:sp>
          <p:nvSpPr>
            <p:cNvPr id="37892" name="Text Box 10">
              <a:extLst>
                <a:ext uri="{FF2B5EF4-FFF2-40B4-BE49-F238E27FC236}">
                  <a16:creationId xmlns:a16="http://schemas.microsoft.com/office/drawing/2014/main" id="{9181F68B-544C-4EA0-A3FD-B9C3456162BB}"/>
                </a:ext>
              </a:extLst>
            </p:cNvPr>
            <p:cNvSpPr txBox="1">
              <a:spLocks noChangeArrowheads="1"/>
            </p:cNvSpPr>
            <p:nvPr/>
          </p:nvSpPr>
          <p:spPr bwMode="auto">
            <a:xfrm>
              <a:off x="1565" y="2251"/>
              <a:ext cx="3900" cy="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2000" b="1"/>
                <a:t>（</a:t>
              </a:r>
              <a:r>
                <a:rPr lang="en-US" altLang="zh-CN" sz="2000" b="1"/>
                <a:t>1</a:t>
              </a:r>
              <a:r>
                <a:rPr lang="zh-CN" altLang="en-US" sz="2000" b="1"/>
                <a:t>）写出谐振子在入射光场作用下的受迫振动方程；</a:t>
              </a:r>
            </a:p>
            <a:p>
              <a:pPr eaLnBrk="1" hangingPunct="1">
                <a:spcBef>
                  <a:spcPct val="50000"/>
                </a:spcBef>
                <a:buClrTx/>
                <a:buFontTx/>
                <a:buNone/>
              </a:pPr>
              <a:r>
                <a:rPr lang="zh-CN" altLang="en-US" sz="2000" b="1"/>
                <a:t>（</a:t>
              </a:r>
              <a:r>
                <a:rPr lang="en-US" altLang="zh-CN" sz="2000" b="1"/>
                <a:t>2</a:t>
              </a:r>
              <a:r>
                <a:rPr lang="zh-CN" altLang="en-US" sz="2000" b="1"/>
                <a:t>）求解振子离开平衡位置的各阶距离；</a:t>
              </a:r>
            </a:p>
            <a:p>
              <a:pPr eaLnBrk="1" hangingPunct="1">
                <a:spcBef>
                  <a:spcPct val="50000"/>
                </a:spcBef>
                <a:buClrTx/>
                <a:buFontTx/>
                <a:buNone/>
              </a:pPr>
              <a:r>
                <a:rPr lang="zh-CN" altLang="en-US" sz="2000" b="1"/>
                <a:t>（</a:t>
              </a:r>
              <a:r>
                <a:rPr lang="en-US" altLang="zh-CN" sz="2000" b="1"/>
                <a:t>3</a:t>
              </a:r>
              <a:r>
                <a:rPr lang="zh-CN" altLang="en-US" sz="2000" b="1"/>
                <a:t>）代入                                     及</a:t>
              </a:r>
            </a:p>
            <a:p>
              <a:pPr eaLnBrk="1" hangingPunct="1">
                <a:spcBef>
                  <a:spcPct val="50000"/>
                </a:spcBef>
                <a:buClrTx/>
                <a:buFontTx/>
                <a:buNone/>
              </a:pPr>
              <a:endParaRPr lang="zh-CN" altLang="en-US" sz="2000" b="1"/>
            </a:p>
            <a:p>
              <a:pPr eaLnBrk="1" hangingPunct="1">
                <a:spcBef>
                  <a:spcPct val="50000"/>
                </a:spcBef>
                <a:buClrTx/>
                <a:buFontTx/>
                <a:buNone/>
              </a:pPr>
              <a:r>
                <a:rPr lang="zh-CN" altLang="en-US" sz="2000" b="1"/>
                <a:t>         即可求出极化率</a:t>
              </a:r>
            </a:p>
          </p:txBody>
        </p:sp>
        <p:sp>
          <p:nvSpPr>
            <p:cNvPr id="37893" name="Text Box 11">
              <a:extLst>
                <a:ext uri="{FF2B5EF4-FFF2-40B4-BE49-F238E27FC236}">
                  <a16:creationId xmlns:a16="http://schemas.microsoft.com/office/drawing/2014/main" id="{CC17925A-03C3-4B9C-A949-A5BECC993A6C}"/>
                </a:ext>
              </a:extLst>
            </p:cNvPr>
            <p:cNvSpPr txBox="1">
              <a:spLocks noChangeArrowheads="1"/>
            </p:cNvSpPr>
            <p:nvPr/>
          </p:nvSpPr>
          <p:spPr bwMode="auto">
            <a:xfrm>
              <a:off x="657" y="2704"/>
              <a:ext cx="19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2000" b="1"/>
                <a:t>求解方法：</a:t>
              </a:r>
            </a:p>
          </p:txBody>
        </p:sp>
        <p:graphicFrame>
          <p:nvGraphicFramePr>
            <p:cNvPr id="37894" name="Object 9">
              <a:extLst>
                <a:ext uri="{FF2B5EF4-FFF2-40B4-BE49-F238E27FC236}">
                  <a16:creationId xmlns:a16="http://schemas.microsoft.com/office/drawing/2014/main" id="{316D9ECB-FE2C-4C7F-8218-223E96F378E8}"/>
                </a:ext>
              </a:extLst>
            </p:cNvPr>
            <p:cNvGraphicFramePr>
              <a:graphicFrameLocks noChangeAspect="1"/>
            </p:cNvGraphicFramePr>
            <p:nvPr/>
          </p:nvGraphicFramePr>
          <p:xfrm>
            <a:off x="2200" y="3113"/>
            <a:ext cx="2540" cy="251"/>
          </p:xfrm>
          <a:graphic>
            <a:graphicData uri="http://schemas.openxmlformats.org/presentationml/2006/ole">
              <mc:AlternateContent xmlns:mc="http://schemas.openxmlformats.org/markup-compatibility/2006">
                <mc:Choice xmlns:v="urn:schemas-microsoft-com:vml" Requires="v">
                  <p:oleObj name="公式" r:id="rId6" imgW="2499240" imgH="175239" progId="Equation.3">
                    <p:embed/>
                  </p:oleObj>
                </mc:Choice>
                <mc:Fallback>
                  <p:oleObj name="公式" r:id="rId6" imgW="2499240" imgH="175239" progId="Equation.3">
                    <p:embed/>
                    <p:pic>
                      <p:nvPicPr>
                        <p:cNvPr id="37894" name="Object 9">
                          <a:extLst>
                            <a:ext uri="{FF2B5EF4-FFF2-40B4-BE49-F238E27FC236}">
                              <a16:creationId xmlns:a16="http://schemas.microsoft.com/office/drawing/2014/main" id="{316D9ECB-FE2C-4C7F-8218-223E96F378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0" y="3113"/>
                          <a:ext cx="254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AutoShape 13">
              <a:extLst>
                <a:ext uri="{FF2B5EF4-FFF2-40B4-BE49-F238E27FC236}">
                  <a16:creationId xmlns:a16="http://schemas.microsoft.com/office/drawing/2014/main" id="{72704F3B-008A-4ED1-9C21-C7B77DFCB27D}"/>
                </a:ext>
              </a:extLst>
            </p:cNvPr>
            <p:cNvSpPr>
              <a:spLocks/>
            </p:cNvSpPr>
            <p:nvPr/>
          </p:nvSpPr>
          <p:spPr bwMode="auto">
            <a:xfrm>
              <a:off x="1519" y="2796"/>
              <a:ext cx="91" cy="271"/>
            </a:xfrm>
            <a:prstGeom prst="leftBrace">
              <a:avLst>
                <a:gd name="adj1" fmla="val 1163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aphicFrame>
          <p:nvGraphicFramePr>
            <p:cNvPr id="37896" name="Object 10">
              <a:extLst>
                <a:ext uri="{FF2B5EF4-FFF2-40B4-BE49-F238E27FC236}">
                  <a16:creationId xmlns:a16="http://schemas.microsoft.com/office/drawing/2014/main" id="{7443E0E7-201F-4915-B270-9600813E20B4}"/>
                </a:ext>
              </a:extLst>
            </p:cNvPr>
            <p:cNvGraphicFramePr>
              <a:graphicFrameLocks noChangeAspect="1"/>
            </p:cNvGraphicFramePr>
            <p:nvPr/>
          </p:nvGraphicFramePr>
          <p:xfrm>
            <a:off x="2381" y="2823"/>
            <a:ext cx="1361" cy="252"/>
          </p:xfrm>
          <a:graphic>
            <a:graphicData uri="http://schemas.openxmlformats.org/presentationml/2006/ole">
              <mc:AlternateContent xmlns:mc="http://schemas.openxmlformats.org/markup-compatibility/2006">
                <mc:Choice xmlns:v="urn:schemas-microsoft-com:vml" Requires="v">
                  <p:oleObj name="公式" r:id="rId8" imgW="1242003" imgH="175239" progId="Equation.3">
                    <p:embed/>
                  </p:oleObj>
                </mc:Choice>
                <mc:Fallback>
                  <p:oleObj name="公式" r:id="rId8" imgW="1242003" imgH="175239" progId="Equation.3">
                    <p:embed/>
                    <p:pic>
                      <p:nvPicPr>
                        <p:cNvPr id="37896" name="Object 10">
                          <a:extLst>
                            <a:ext uri="{FF2B5EF4-FFF2-40B4-BE49-F238E27FC236}">
                              <a16:creationId xmlns:a16="http://schemas.microsoft.com/office/drawing/2014/main" id="{7443E0E7-201F-4915-B270-9600813E20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1" y="2823"/>
                          <a:ext cx="13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7" name="Object 11">
              <a:extLst>
                <a:ext uri="{FF2B5EF4-FFF2-40B4-BE49-F238E27FC236}">
                  <a16:creationId xmlns:a16="http://schemas.microsoft.com/office/drawing/2014/main" id="{89191068-20DB-4C2F-87ED-9B9A908A77C0}"/>
                </a:ext>
              </a:extLst>
            </p:cNvPr>
            <p:cNvGraphicFramePr>
              <a:graphicFrameLocks noChangeAspect="1"/>
            </p:cNvGraphicFramePr>
            <p:nvPr/>
          </p:nvGraphicFramePr>
          <p:xfrm>
            <a:off x="3143" y="3394"/>
            <a:ext cx="273" cy="223"/>
          </p:xfrm>
          <a:graphic>
            <a:graphicData uri="http://schemas.openxmlformats.org/presentationml/2006/ole">
              <mc:AlternateContent xmlns:mc="http://schemas.openxmlformats.org/markup-compatibility/2006">
                <mc:Choice xmlns:v="urn:schemas-microsoft-com:vml" Requires="v">
                  <p:oleObj name="公式" r:id="rId10" imgW="213276" imgH="152507" progId="Equation.3">
                    <p:embed/>
                  </p:oleObj>
                </mc:Choice>
                <mc:Fallback>
                  <p:oleObj name="公式" r:id="rId10" imgW="213276" imgH="152507" progId="Equation.3">
                    <p:embed/>
                    <p:pic>
                      <p:nvPicPr>
                        <p:cNvPr id="37897" name="Object 11">
                          <a:extLst>
                            <a:ext uri="{FF2B5EF4-FFF2-40B4-BE49-F238E27FC236}">
                              <a16:creationId xmlns:a16="http://schemas.microsoft.com/office/drawing/2014/main" id="{89191068-20DB-4C2F-87ED-9B9A908A77C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3" y="3394"/>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 name="Rectangle 2">
            <a:extLst>
              <a:ext uri="{FF2B5EF4-FFF2-40B4-BE49-F238E27FC236}">
                <a16:creationId xmlns:a16="http://schemas.microsoft.com/office/drawing/2014/main" id="{13E59B96-ACE4-482E-AE44-AFF8A44199E0}"/>
              </a:ext>
            </a:extLst>
          </p:cNvPr>
          <p:cNvSpPr>
            <a:spLocks noGrp="1" noChangeArrowheads="1"/>
          </p:cNvSpPr>
          <p:nvPr>
            <p:ph type="title"/>
          </p:nvPr>
        </p:nvSpPr>
        <p:spPr>
          <a:xfrm>
            <a:off x="1909294" y="230997"/>
            <a:ext cx="7944788" cy="946150"/>
          </a:xfrm>
          <a:solidFill>
            <a:srgbClr val="0070C0"/>
          </a:solidFill>
        </p:spPr>
        <p:txBody>
          <a:bodyPr>
            <a:normAutofit/>
          </a:bodyPr>
          <a:lstStyle/>
          <a:p>
            <a:pPr>
              <a:defRPr/>
            </a:pPr>
            <a:r>
              <a:rPr lang="zh-CN" altLang="en-US" dirty="0">
                <a:solidFill>
                  <a:srgbClr val="F2F2F2"/>
                </a:solidFill>
                <a:effectLst>
                  <a:outerShdw blurRad="38100" dist="38100" dir="2700000" algn="tl">
                    <a:srgbClr val="C0C0C0"/>
                  </a:outerShdw>
                </a:effectLst>
                <a:latin typeface="黑体" pitchFamily="49" charset="-122"/>
                <a:ea typeface="黑体" pitchFamily="49" charset="-122"/>
              </a:rPr>
              <a:t>极化率的经典描述</a:t>
            </a:r>
            <a:endParaRPr lang="zh-CN" altLang="en-US" dirty="0">
              <a:solidFill>
                <a:srgbClr val="F2F2F2"/>
              </a:solidFill>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79ADC6C-D12A-44CE-B6BC-9B2F5C484288}"/>
              </a:ext>
            </a:extLst>
          </p:cNvPr>
          <p:cNvSpPr/>
          <p:nvPr/>
        </p:nvSpPr>
        <p:spPr>
          <a:xfrm>
            <a:off x="1847850" y="188914"/>
            <a:ext cx="3430588" cy="522287"/>
          </a:xfrm>
          <a:prstGeom prst="rect">
            <a:avLst/>
          </a:prstGeom>
        </p:spPr>
        <p:txBody>
          <a:bodyPr wrap="none">
            <a:spAutoFit/>
          </a:bodyPr>
          <a:lstStyle/>
          <a:p>
            <a:pPr eaLnBrk="1" hangingPunct="1">
              <a:defRPr/>
            </a:pPr>
            <a:r>
              <a:rPr lang="zh-CN" altLang="en-US" sz="2800" b="1" dirty="0">
                <a:effectLst>
                  <a:outerShdw blurRad="38100" dist="38100" dir="2700000" algn="tl">
                    <a:srgbClr val="C0C0C0"/>
                  </a:outerShdw>
                </a:effectLst>
                <a:latin typeface="黑体" pitchFamily="2" charset="-122"/>
                <a:ea typeface="黑体" pitchFamily="2" charset="-122"/>
              </a:rPr>
              <a:t>一维振子的线性响应</a:t>
            </a:r>
            <a:endParaRPr lang="zh-CN" altLang="en-US" sz="2800" dirty="0"/>
          </a:p>
        </p:txBody>
      </p:sp>
      <p:pic>
        <p:nvPicPr>
          <p:cNvPr id="38915" name="Picture 7">
            <a:extLst>
              <a:ext uri="{FF2B5EF4-FFF2-40B4-BE49-F238E27FC236}">
                <a16:creationId xmlns:a16="http://schemas.microsoft.com/office/drawing/2014/main" id="{80E804B9-1E94-4363-9093-1F9E7BBCC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3" y="847726"/>
            <a:ext cx="7810500"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C4FA07E9-B736-4053-9357-8826CAA11E81}"/>
              </a:ext>
            </a:extLst>
          </p:cNvPr>
          <p:cNvSpPr>
            <a:spLocks noGrp="1" noChangeArrowheads="1"/>
          </p:cNvSpPr>
          <p:nvPr>
            <p:ph type="body" idx="1"/>
          </p:nvPr>
        </p:nvSpPr>
        <p:spPr>
          <a:xfrm>
            <a:off x="1524000" y="981076"/>
            <a:ext cx="8027988" cy="3070225"/>
          </a:xfrm>
        </p:spPr>
        <p:txBody>
          <a:bodyPr/>
          <a:lstStyle/>
          <a:p>
            <a:pPr algn="just">
              <a:defRPr/>
            </a:pPr>
            <a:r>
              <a:rPr lang="zh-CN" altLang="en-US" b="1" dirty="0">
                <a:effectLst>
                  <a:outerShdw blurRad="38100" dist="38100" dir="2700000" algn="tl">
                    <a:srgbClr val="C0C0C0"/>
                  </a:outerShdw>
                </a:effectLst>
                <a:ea typeface="宋体" pitchFamily="2" charset="-122"/>
              </a:rPr>
              <a:t>设介质是一个含有</a:t>
            </a:r>
            <a:r>
              <a:rPr lang="zh-CN" altLang="en-US" b="1" dirty="0">
                <a:solidFill>
                  <a:srgbClr val="FF0000"/>
                </a:solidFill>
                <a:effectLst>
                  <a:outerShdw blurRad="38100" dist="38100" dir="2700000" algn="tl">
                    <a:srgbClr val="C0C0C0"/>
                  </a:outerShdw>
                </a:effectLst>
                <a:ea typeface="宋体" pitchFamily="2" charset="-122"/>
              </a:rPr>
              <a:t>固有振动频率为</a:t>
            </a:r>
            <a:r>
              <a:rPr lang="en-US" altLang="zh-CN" b="1" i="1" dirty="0">
                <a:solidFill>
                  <a:srgbClr val="FF0000"/>
                </a:solidFill>
                <a:effectLst>
                  <a:outerShdw blurRad="38100" dist="38100" dir="2700000" algn="tl">
                    <a:srgbClr val="C0C0C0"/>
                  </a:outerShdw>
                </a:effectLst>
                <a:ea typeface="宋体" pitchFamily="2" charset="-122"/>
              </a:rPr>
              <a:t>ω</a:t>
            </a:r>
            <a:r>
              <a:rPr lang="en-US" altLang="zh-CN" b="1" baseline="-25000" dirty="0">
                <a:solidFill>
                  <a:srgbClr val="FF0000"/>
                </a:solidFill>
                <a:effectLst>
                  <a:outerShdw blurRad="38100" dist="38100" dir="2700000" algn="tl">
                    <a:srgbClr val="C0C0C0"/>
                  </a:outerShdw>
                </a:effectLst>
                <a:ea typeface="宋体" pitchFamily="2" charset="-122"/>
              </a:rPr>
              <a:t>0</a:t>
            </a:r>
            <a:r>
              <a:rPr lang="zh-CN" altLang="en-US" b="1" dirty="0">
                <a:effectLst>
                  <a:outerShdw blurRad="38100" dist="38100" dir="2700000" algn="tl">
                    <a:srgbClr val="C0C0C0"/>
                  </a:outerShdw>
                </a:effectLst>
                <a:ea typeface="宋体" pitchFamily="2" charset="-122"/>
              </a:rPr>
              <a:t>的振子的集合。 振子模型是原子中电子运动的一种粗略模型</a:t>
            </a:r>
            <a:r>
              <a:rPr lang="en-US" altLang="zh-CN" b="1" dirty="0">
                <a:effectLst>
                  <a:outerShdw blurRad="38100" dist="38100" dir="2700000" algn="tl">
                    <a:srgbClr val="C0C0C0"/>
                  </a:outerShdw>
                </a:effectLst>
                <a:ea typeface="宋体" pitchFamily="2" charset="-122"/>
              </a:rPr>
              <a:t>, </a:t>
            </a:r>
            <a:r>
              <a:rPr lang="zh-CN" altLang="en-US" b="1" dirty="0">
                <a:effectLst>
                  <a:outerShdw blurRad="38100" dist="38100" dir="2700000" algn="tl">
                    <a:srgbClr val="C0C0C0"/>
                  </a:outerShdw>
                </a:effectLst>
                <a:ea typeface="宋体" pitchFamily="2" charset="-122"/>
              </a:rPr>
              <a:t>即认为介质中的每一个原子中的电子受到一个弹性恢复力作用</a:t>
            </a:r>
            <a:r>
              <a:rPr lang="en-US" altLang="zh-CN" b="1" dirty="0">
                <a:effectLst>
                  <a:outerShdw blurRad="38100" dist="38100" dir="2700000" algn="tl">
                    <a:srgbClr val="C0C0C0"/>
                  </a:outerShdw>
                </a:effectLst>
                <a:ea typeface="宋体" pitchFamily="2" charset="-122"/>
              </a:rPr>
              <a:t>, </a:t>
            </a:r>
            <a:r>
              <a:rPr lang="zh-CN" altLang="en-US" b="1" dirty="0">
                <a:effectLst>
                  <a:outerShdw blurRad="38100" dist="38100" dir="2700000" algn="tl">
                    <a:srgbClr val="C0C0C0"/>
                  </a:outerShdw>
                </a:effectLst>
                <a:ea typeface="宋体" pitchFamily="2" charset="-122"/>
              </a:rPr>
              <a:t>使其保持在平衡位置上。 当原子受到外加光电场作用时</a:t>
            </a:r>
            <a:r>
              <a:rPr lang="en-US" altLang="zh-CN" b="1" dirty="0">
                <a:effectLst>
                  <a:outerShdw blurRad="38100" dist="38100" dir="2700000" algn="tl">
                    <a:srgbClr val="C0C0C0"/>
                  </a:outerShdw>
                </a:effectLst>
                <a:ea typeface="宋体" pitchFamily="2" charset="-122"/>
              </a:rPr>
              <a:t>, </a:t>
            </a:r>
            <a:r>
              <a:rPr lang="zh-CN" altLang="en-US" b="1" dirty="0">
                <a:effectLst>
                  <a:outerShdw blurRad="38100" dist="38100" dir="2700000" algn="tl">
                    <a:srgbClr val="C0C0C0"/>
                  </a:outerShdw>
                </a:effectLst>
                <a:ea typeface="宋体" pitchFamily="2" charset="-122"/>
              </a:rPr>
              <a:t>原子中的电子作强迫振动</a:t>
            </a:r>
            <a:r>
              <a:rPr lang="en-US" altLang="zh-CN" b="1" dirty="0">
                <a:effectLst>
                  <a:outerShdw blurRad="38100" dist="38100" dir="2700000" algn="tl">
                    <a:srgbClr val="C0C0C0"/>
                  </a:outerShdw>
                </a:effectLst>
                <a:ea typeface="宋体" pitchFamily="2" charset="-122"/>
              </a:rPr>
              <a:t>, </a:t>
            </a:r>
            <a:r>
              <a:rPr lang="zh-CN" altLang="en-US" b="1" dirty="0">
                <a:effectLst>
                  <a:outerShdw blurRad="38100" dist="38100" dir="2700000" algn="tl">
                    <a:srgbClr val="C0C0C0"/>
                  </a:outerShdw>
                </a:effectLst>
                <a:ea typeface="宋体" pitchFamily="2" charset="-122"/>
              </a:rPr>
              <a:t>运动方程为</a:t>
            </a:r>
          </a:p>
          <a:p>
            <a:pPr>
              <a:defRPr/>
            </a:pPr>
            <a:endParaRPr lang="en-US" altLang="zh-CN" dirty="0">
              <a:solidFill>
                <a:srgbClr val="9966FF"/>
              </a:solidFill>
              <a:ea typeface="宋体" pitchFamily="2" charset="-122"/>
            </a:endParaRPr>
          </a:p>
        </p:txBody>
      </p:sp>
      <p:graphicFrame>
        <p:nvGraphicFramePr>
          <p:cNvPr id="39939" name="Object 2">
            <a:extLst>
              <a:ext uri="{FF2B5EF4-FFF2-40B4-BE49-F238E27FC236}">
                <a16:creationId xmlns:a16="http://schemas.microsoft.com/office/drawing/2014/main" id="{044AF7F8-F081-4D33-9A70-41013BA5D53C}"/>
              </a:ext>
            </a:extLst>
          </p:cNvPr>
          <p:cNvGraphicFramePr>
            <a:graphicFrameLocks noChangeAspect="1"/>
          </p:cNvGraphicFramePr>
          <p:nvPr/>
        </p:nvGraphicFramePr>
        <p:xfrm>
          <a:off x="3287713" y="3716339"/>
          <a:ext cx="4343400" cy="1093787"/>
        </p:xfrm>
        <a:graphic>
          <a:graphicData uri="http://schemas.openxmlformats.org/presentationml/2006/ole">
            <mc:AlternateContent xmlns:mc="http://schemas.openxmlformats.org/markup-compatibility/2006">
              <mc:Choice xmlns:v="urn:schemas-microsoft-com:vml" Requires="v">
                <p:oleObj name="Equation" r:id="rId2" imgW="1663700" imgH="419100" progId="Equation.3">
                  <p:embed/>
                </p:oleObj>
              </mc:Choice>
              <mc:Fallback>
                <p:oleObj name="Equation" r:id="rId2" imgW="1663700" imgH="419100" progId="Equation.3">
                  <p:embed/>
                  <p:pic>
                    <p:nvPicPr>
                      <p:cNvPr id="39939" name="Object 2">
                        <a:extLst>
                          <a:ext uri="{FF2B5EF4-FFF2-40B4-BE49-F238E27FC236}">
                            <a16:creationId xmlns:a16="http://schemas.microsoft.com/office/drawing/2014/main" id="{044AF7F8-F081-4D33-9A70-41013BA5D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3" y="3716339"/>
                        <a:ext cx="43434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6">
            <a:extLst>
              <a:ext uri="{FF2B5EF4-FFF2-40B4-BE49-F238E27FC236}">
                <a16:creationId xmlns:a16="http://schemas.microsoft.com/office/drawing/2014/main" id="{0D2E668D-FA4A-4B90-80CF-F80BF949415D}"/>
              </a:ext>
            </a:extLst>
          </p:cNvPr>
          <p:cNvSpPr>
            <a:spLocks noChangeArrowheads="1"/>
          </p:cNvSpPr>
          <p:nvPr/>
        </p:nvSpPr>
        <p:spPr bwMode="auto">
          <a:xfrm>
            <a:off x="2279651" y="4941889"/>
            <a:ext cx="6170613" cy="522287"/>
          </a:xfrm>
          <a:prstGeom prst="rect">
            <a:avLst/>
          </a:prstGeom>
          <a:noFill/>
          <a:ln w="9525">
            <a:noFill/>
            <a:miter lim="800000"/>
            <a:headEnd/>
            <a:tailEnd/>
          </a:ln>
          <a:effectLst/>
        </p:spPr>
        <p:txBody>
          <a:bodyPr wrap="none">
            <a:spAutoFit/>
          </a:bodyPr>
          <a:lstStyle/>
          <a:p>
            <a:pPr eaLnBrk="1" hangingPunct="1">
              <a:defRPr/>
            </a:pPr>
            <a:r>
              <a:rPr lang="zh-CN" altLang="en-US" sz="2800" b="1" dirty="0">
                <a:effectLst>
                  <a:outerShdw blurRad="38100" dist="38100" dir="2700000" algn="tl">
                    <a:srgbClr val="C0C0C0"/>
                  </a:outerShdw>
                </a:effectLst>
              </a:rPr>
              <a:t>式中</a:t>
            </a:r>
            <a:r>
              <a:rPr lang="en-US" altLang="zh-CN" sz="2800" b="1" dirty="0">
                <a:effectLst>
                  <a:outerShdw blurRad="38100" dist="38100" dir="2700000" algn="tl">
                    <a:srgbClr val="C0C0C0"/>
                  </a:outerShdw>
                </a:effectLst>
              </a:rPr>
              <a:t>, </a:t>
            </a:r>
            <a:r>
              <a:rPr lang="en-US" altLang="zh-CN" sz="2800" b="1" i="1" dirty="0">
                <a:effectLst>
                  <a:outerShdw blurRad="38100" dist="38100" dir="2700000" algn="tl">
                    <a:srgbClr val="C0C0C0"/>
                  </a:outerShdw>
                </a:effectLst>
              </a:rPr>
              <a:t>h</a:t>
            </a:r>
            <a:r>
              <a:rPr lang="zh-CN" altLang="en-US" sz="2800" b="1" dirty="0">
                <a:effectLst>
                  <a:outerShdw blurRad="38100" dist="38100" dir="2700000" algn="tl">
                    <a:srgbClr val="C0C0C0"/>
                  </a:outerShdw>
                </a:effectLst>
              </a:rPr>
              <a:t>是阻尼系数</a:t>
            </a:r>
            <a:r>
              <a:rPr lang="en-US" altLang="zh-CN" sz="2800" b="1" dirty="0">
                <a:effectLst>
                  <a:outerShdw blurRad="38100" dist="38100" dir="2700000" algn="tl">
                    <a:srgbClr val="C0C0C0"/>
                  </a:outerShdw>
                </a:effectLst>
              </a:rPr>
              <a:t>, </a:t>
            </a:r>
            <a:r>
              <a:rPr lang="en-US" altLang="zh-CN" sz="2800" b="1" i="1" dirty="0">
                <a:effectLst>
                  <a:outerShdw blurRad="38100" dist="38100" dir="2700000" algn="tl">
                    <a:srgbClr val="C0C0C0"/>
                  </a:outerShdw>
                </a:effectLst>
              </a:rPr>
              <a:t>m</a:t>
            </a:r>
            <a:r>
              <a:rPr lang="zh-CN" altLang="en-US" sz="2800" b="1" dirty="0">
                <a:effectLst>
                  <a:outerShdw blurRad="38100" dist="38100" dir="2700000" algn="tl">
                    <a:srgbClr val="C0C0C0"/>
                  </a:outerShdw>
                </a:effectLst>
              </a:rPr>
              <a:t>是电子的质量。</a:t>
            </a:r>
          </a:p>
        </p:txBody>
      </p:sp>
      <p:sp>
        <p:nvSpPr>
          <p:cNvPr id="9" name="矩形 8">
            <a:extLst>
              <a:ext uri="{FF2B5EF4-FFF2-40B4-BE49-F238E27FC236}">
                <a16:creationId xmlns:a16="http://schemas.microsoft.com/office/drawing/2014/main" id="{3FB8000F-BD6B-433D-AB02-FC4E74E9F6AF}"/>
              </a:ext>
            </a:extLst>
          </p:cNvPr>
          <p:cNvSpPr/>
          <p:nvPr/>
        </p:nvSpPr>
        <p:spPr>
          <a:xfrm>
            <a:off x="1847850" y="188914"/>
            <a:ext cx="3430588" cy="522287"/>
          </a:xfrm>
          <a:prstGeom prst="rect">
            <a:avLst/>
          </a:prstGeom>
        </p:spPr>
        <p:txBody>
          <a:bodyPr wrap="none">
            <a:spAutoFit/>
          </a:bodyPr>
          <a:lstStyle/>
          <a:p>
            <a:pPr eaLnBrk="1" hangingPunct="1">
              <a:defRPr/>
            </a:pPr>
            <a:r>
              <a:rPr lang="zh-CN" altLang="en-US" sz="2800" b="1" dirty="0">
                <a:effectLst>
                  <a:outerShdw blurRad="38100" dist="38100" dir="2700000" algn="tl">
                    <a:srgbClr val="C0C0C0"/>
                  </a:outerShdw>
                </a:effectLst>
                <a:latin typeface="黑体" pitchFamily="2" charset="-122"/>
                <a:ea typeface="黑体" pitchFamily="2" charset="-122"/>
              </a:rPr>
              <a:t>一维振子的线性响应</a:t>
            </a:r>
            <a:endParaRPr lang="zh-CN" altLang="en-US" sz="2800" dirty="0"/>
          </a:p>
        </p:txBody>
      </p:sp>
      <p:graphicFrame>
        <p:nvGraphicFramePr>
          <p:cNvPr id="153603" name="Object 3">
            <a:extLst>
              <a:ext uri="{FF2B5EF4-FFF2-40B4-BE49-F238E27FC236}">
                <a16:creationId xmlns:a16="http://schemas.microsoft.com/office/drawing/2014/main" id="{A782B576-1D26-4283-90D6-CCCDB037DC1A}"/>
              </a:ext>
            </a:extLst>
          </p:cNvPr>
          <p:cNvGraphicFramePr>
            <a:graphicFrameLocks noChangeAspect="1"/>
          </p:cNvGraphicFramePr>
          <p:nvPr/>
        </p:nvGraphicFramePr>
        <p:xfrm>
          <a:off x="3216275" y="5732464"/>
          <a:ext cx="4967288" cy="642937"/>
        </p:xfrm>
        <a:graphic>
          <a:graphicData uri="http://schemas.openxmlformats.org/presentationml/2006/ole">
            <mc:AlternateContent xmlns:mc="http://schemas.openxmlformats.org/markup-compatibility/2006">
              <mc:Choice xmlns:v="urn:schemas-microsoft-com:vml" Requires="v">
                <p:oleObj name="公式" r:id="rId4" imgW="1790715" imgH="175239" progId="Equation.3">
                  <p:embed/>
                </p:oleObj>
              </mc:Choice>
              <mc:Fallback>
                <p:oleObj name="公式" r:id="rId4" imgW="1790715" imgH="175239" progId="Equation.3">
                  <p:embed/>
                  <p:pic>
                    <p:nvPicPr>
                      <p:cNvPr id="153603" name="Object 3">
                        <a:extLst>
                          <a:ext uri="{FF2B5EF4-FFF2-40B4-BE49-F238E27FC236}">
                            <a16:creationId xmlns:a16="http://schemas.microsoft.com/office/drawing/2014/main" id="{A782B576-1D26-4283-90D6-CCCDB037DC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275" y="5732464"/>
                        <a:ext cx="49672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strips(downRight)">
                                      <p:cBhvr>
                                        <p:cTn id="7" dur="10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a:extLst>
              <a:ext uri="{FF2B5EF4-FFF2-40B4-BE49-F238E27FC236}">
                <a16:creationId xmlns:a16="http://schemas.microsoft.com/office/drawing/2014/main" id="{BE8753B0-787D-4C88-9EE6-05E5049B201F}"/>
              </a:ext>
            </a:extLst>
          </p:cNvPr>
          <p:cNvSpPr>
            <a:spLocks noGrp="1" noChangeArrowheads="1"/>
          </p:cNvSpPr>
          <p:nvPr>
            <p:ph type="body" sz="half" idx="1"/>
          </p:nvPr>
        </p:nvSpPr>
        <p:spPr>
          <a:xfrm>
            <a:off x="1701801" y="836614"/>
            <a:ext cx="4970463" cy="655637"/>
          </a:xfrm>
        </p:spPr>
        <p:txBody>
          <a:bodyPr/>
          <a:lstStyle/>
          <a:p>
            <a:pPr marL="0" indent="0">
              <a:buNone/>
              <a:defRPr/>
            </a:pPr>
            <a:r>
              <a:rPr lang="zh-CN" altLang="en-US" b="1">
                <a:effectLst>
                  <a:outerShdw blurRad="38100" dist="38100" dir="2700000" algn="tl">
                    <a:srgbClr val="C0C0C0"/>
                  </a:outerShdw>
                </a:effectLst>
                <a:ea typeface="宋体" pitchFamily="2" charset="-122"/>
              </a:rPr>
              <a:t>现将</a:t>
            </a:r>
            <a:r>
              <a:rPr lang="en-US" altLang="zh-CN" b="1" i="1">
                <a:effectLst>
                  <a:outerShdw blurRad="38100" dist="38100" dir="2700000" algn="tl">
                    <a:srgbClr val="C0C0C0"/>
                  </a:outerShdw>
                </a:effectLst>
                <a:ea typeface="宋体" pitchFamily="2" charset="-122"/>
              </a:rPr>
              <a:t>r</a:t>
            </a:r>
            <a:r>
              <a:rPr lang="zh-CN" altLang="en-US" b="1">
                <a:effectLst>
                  <a:outerShdw blurRad="38100" dist="38100" dir="2700000" algn="tl">
                    <a:srgbClr val="C0C0C0"/>
                  </a:outerShdw>
                </a:effectLst>
                <a:ea typeface="宋体" pitchFamily="2" charset="-122"/>
              </a:rPr>
              <a:t>和</a:t>
            </a:r>
            <a:r>
              <a:rPr lang="en-US" altLang="zh-CN" b="1" i="1">
                <a:effectLst>
                  <a:outerShdw blurRad="38100" dist="38100" dir="2700000" algn="tl">
                    <a:srgbClr val="C0C0C0"/>
                  </a:outerShdw>
                </a:effectLst>
                <a:ea typeface="宋体" pitchFamily="2" charset="-122"/>
              </a:rPr>
              <a:t>E</a:t>
            </a:r>
            <a:r>
              <a:rPr lang="zh-CN" altLang="en-US" b="1">
                <a:effectLst>
                  <a:outerShdw blurRad="38100" dist="38100" dir="2700000" algn="tl">
                    <a:srgbClr val="C0C0C0"/>
                  </a:outerShdw>
                </a:effectLst>
                <a:ea typeface="宋体" pitchFamily="2" charset="-122"/>
              </a:rPr>
              <a:t>傅里叶展开</a:t>
            </a:r>
            <a:r>
              <a:rPr lang="en-US" altLang="zh-CN" b="1">
                <a:effectLst>
                  <a:outerShdw blurRad="38100" dist="38100" dir="2700000" algn="tl">
                    <a:srgbClr val="C0C0C0"/>
                  </a:outerShdw>
                </a:effectLst>
                <a:ea typeface="宋体" pitchFamily="2" charset="-122"/>
              </a:rPr>
              <a:t>:</a:t>
            </a:r>
            <a:r>
              <a:rPr lang="en-US" altLang="zh-CN">
                <a:ea typeface="宋体" pitchFamily="2" charset="-122"/>
              </a:rPr>
              <a:t> </a:t>
            </a:r>
          </a:p>
        </p:txBody>
      </p:sp>
      <p:graphicFrame>
        <p:nvGraphicFramePr>
          <p:cNvPr id="40963" name="Object 2">
            <a:extLst>
              <a:ext uri="{FF2B5EF4-FFF2-40B4-BE49-F238E27FC236}">
                <a16:creationId xmlns:a16="http://schemas.microsoft.com/office/drawing/2014/main" id="{B539124E-5E90-48CF-AB4F-F51A110A3E55}"/>
              </a:ext>
            </a:extLst>
          </p:cNvPr>
          <p:cNvGraphicFramePr>
            <a:graphicFrameLocks noChangeAspect="1"/>
          </p:cNvGraphicFramePr>
          <p:nvPr/>
        </p:nvGraphicFramePr>
        <p:xfrm>
          <a:off x="3719513" y="1412875"/>
          <a:ext cx="3001962" cy="1447800"/>
        </p:xfrm>
        <a:graphic>
          <a:graphicData uri="http://schemas.openxmlformats.org/presentationml/2006/ole">
            <mc:AlternateContent xmlns:mc="http://schemas.openxmlformats.org/markup-compatibility/2006">
              <mc:Choice xmlns:v="urn:schemas-microsoft-com:vml" Requires="v">
                <p:oleObj name="Equation" r:id="rId3" imgW="1422400" imgH="685800" progId="Equation.3">
                  <p:embed/>
                </p:oleObj>
              </mc:Choice>
              <mc:Fallback>
                <p:oleObj name="Equation" r:id="rId3" imgW="1422400" imgH="685800" progId="Equation.3">
                  <p:embed/>
                  <p:pic>
                    <p:nvPicPr>
                      <p:cNvPr id="40963" name="Object 2">
                        <a:extLst>
                          <a:ext uri="{FF2B5EF4-FFF2-40B4-BE49-F238E27FC236}">
                            <a16:creationId xmlns:a16="http://schemas.microsoft.com/office/drawing/2014/main" id="{B539124E-5E90-48CF-AB4F-F51A110A3E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3" y="1412875"/>
                        <a:ext cx="30019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4199" name="Text Box 7">
            <a:extLst>
              <a:ext uri="{FF2B5EF4-FFF2-40B4-BE49-F238E27FC236}">
                <a16:creationId xmlns:a16="http://schemas.microsoft.com/office/drawing/2014/main" id="{2AD7D006-BCF5-47F0-A8F6-4D8A290A05A9}"/>
              </a:ext>
            </a:extLst>
          </p:cNvPr>
          <p:cNvSpPr txBox="1">
            <a:spLocks noChangeArrowheads="1"/>
          </p:cNvSpPr>
          <p:nvPr/>
        </p:nvSpPr>
        <p:spPr bwMode="auto">
          <a:xfrm>
            <a:off x="1774826" y="2925763"/>
            <a:ext cx="7705725" cy="1384300"/>
          </a:xfrm>
          <a:prstGeom prst="rect">
            <a:avLst/>
          </a:prstGeom>
          <a:noFill/>
          <a:ln w="9525">
            <a:noFill/>
            <a:miter lim="800000"/>
            <a:headEnd/>
            <a:tailEnd/>
          </a:ln>
          <a:effectLst/>
        </p:spPr>
        <p:txBody>
          <a:bodyPr>
            <a:spAutoFit/>
          </a:bodyPr>
          <a:lstStyle/>
          <a:p>
            <a:pPr algn="just" eaLnBrk="1" hangingPunct="1">
              <a:spcBef>
                <a:spcPct val="50000"/>
              </a:spcBef>
              <a:defRPr/>
            </a:pPr>
            <a:r>
              <a:rPr lang="zh-CN" altLang="en-US" sz="2800" b="1" dirty="0">
                <a:effectLst>
                  <a:outerShdw blurRad="38100" dist="38100" dir="2700000" algn="tl">
                    <a:srgbClr val="C0C0C0"/>
                  </a:outerShdw>
                </a:effectLst>
              </a:rPr>
              <a:t>由于运动方程是一个线性微分方程</a:t>
            </a:r>
            <a:r>
              <a:rPr lang="en-US" altLang="zh-CN" sz="2800" b="1" dirty="0">
                <a:effectLst>
                  <a:outerShdw blurRad="38100" dist="38100" dir="2700000" algn="tl">
                    <a:srgbClr val="C0C0C0"/>
                  </a:outerShdw>
                </a:effectLst>
              </a:rPr>
              <a:t>, </a:t>
            </a:r>
            <a:r>
              <a:rPr lang="zh-CN" altLang="en-US" sz="2800" b="1" dirty="0">
                <a:effectLst>
                  <a:outerShdw blurRad="38100" dist="38100" dir="2700000" algn="tl">
                    <a:srgbClr val="C0C0C0"/>
                  </a:outerShdw>
                </a:effectLst>
              </a:rPr>
              <a:t>因此其解</a:t>
            </a:r>
            <a:r>
              <a:rPr lang="en-US" altLang="zh-CN" sz="2800" b="1" i="1" dirty="0">
                <a:effectLst>
                  <a:outerShdw blurRad="38100" dist="38100" dir="2700000" algn="tl">
                    <a:srgbClr val="C0C0C0"/>
                  </a:outerShdw>
                </a:effectLst>
              </a:rPr>
              <a:t>r</a:t>
            </a:r>
            <a:r>
              <a:rPr lang="en-US" altLang="zh-CN" sz="2800" b="1" dirty="0">
                <a:effectLst>
                  <a:outerShdw blurRad="38100" dist="38100" dir="2700000" algn="tl">
                    <a:srgbClr val="C0C0C0"/>
                  </a:outerShdw>
                </a:effectLst>
              </a:rPr>
              <a:t>(</a:t>
            </a:r>
            <a:r>
              <a:rPr lang="en-US" altLang="zh-CN" sz="2800" b="1" i="1" dirty="0">
                <a:effectLst>
                  <a:outerShdw blurRad="38100" dist="38100" dir="2700000" algn="tl">
                    <a:srgbClr val="C0C0C0"/>
                  </a:outerShdw>
                </a:effectLst>
              </a:rPr>
              <a:t>t</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只与光电场</a:t>
            </a:r>
            <a:r>
              <a:rPr lang="en-US" altLang="zh-CN" sz="2800" b="1" i="1" dirty="0">
                <a:effectLst>
                  <a:outerShdw blurRad="38100" dist="38100" dir="2700000" algn="tl">
                    <a:srgbClr val="C0C0C0"/>
                  </a:outerShdw>
                </a:effectLst>
              </a:rPr>
              <a:t>E</a:t>
            </a:r>
            <a:r>
              <a:rPr lang="en-US" altLang="zh-CN" sz="2800" b="1" dirty="0">
                <a:effectLst>
                  <a:outerShdw blurRad="38100" dist="38100" dir="2700000" algn="tl">
                    <a:srgbClr val="C0C0C0"/>
                  </a:outerShdw>
                </a:effectLst>
              </a:rPr>
              <a:t>(</a:t>
            </a:r>
            <a:r>
              <a:rPr lang="en-US" altLang="zh-CN" sz="2800" b="1" i="1" dirty="0">
                <a:effectLst>
                  <a:outerShdw blurRad="38100" dist="38100" dir="2700000" algn="tl">
                    <a:srgbClr val="C0C0C0"/>
                  </a:outerShdw>
                </a:effectLst>
              </a:rPr>
              <a:t>t</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成线性关系</a:t>
            </a:r>
            <a:r>
              <a:rPr lang="en-US" altLang="zh-CN" sz="2800" b="1" dirty="0">
                <a:effectLst>
                  <a:outerShdw blurRad="38100" dist="38100" dir="2700000" algn="tl">
                    <a:srgbClr val="C0C0C0"/>
                  </a:outerShdw>
                </a:effectLst>
              </a:rPr>
              <a:t>, </a:t>
            </a:r>
            <a:r>
              <a:rPr lang="zh-CN" altLang="en-US" sz="2800" b="1" dirty="0">
                <a:effectLst>
                  <a:outerShdw blurRad="38100" dist="38100" dir="2700000" algn="tl">
                    <a:srgbClr val="C0C0C0"/>
                  </a:outerShdw>
                </a:effectLst>
              </a:rPr>
              <a:t>所以对任何一个频率分量都可以得到</a:t>
            </a:r>
          </a:p>
        </p:txBody>
      </p:sp>
      <p:graphicFrame>
        <p:nvGraphicFramePr>
          <p:cNvPr id="40965" name="Object 3">
            <a:extLst>
              <a:ext uri="{FF2B5EF4-FFF2-40B4-BE49-F238E27FC236}">
                <a16:creationId xmlns:a16="http://schemas.microsoft.com/office/drawing/2014/main" id="{C8E9BB37-329F-4D67-B996-4332A6190085}"/>
              </a:ext>
            </a:extLst>
          </p:cNvPr>
          <p:cNvGraphicFramePr>
            <a:graphicFrameLocks noChangeAspect="1"/>
          </p:cNvGraphicFramePr>
          <p:nvPr/>
        </p:nvGraphicFramePr>
        <p:xfrm>
          <a:off x="3000375" y="4217989"/>
          <a:ext cx="5867400" cy="866775"/>
        </p:xfrm>
        <a:graphic>
          <a:graphicData uri="http://schemas.openxmlformats.org/presentationml/2006/ole">
            <mc:AlternateContent xmlns:mc="http://schemas.openxmlformats.org/markup-compatibility/2006">
              <mc:Choice xmlns:v="urn:schemas-microsoft-com:vml" Requires="v">
                <p:oleObj name="Equation" r:id="rId5" imgW="2667000" imgH="393700" progId="Equation.3">
                  <p:embed/>
                </p:oleObj>
              </mc:Choice>
              <mc:Fallback>
                <p:oleObj name="Equation" r:id="rId5" imgW="2667000" imgH="393700" progId="Equation.3">
                  <p:embed/>
                  <p:pic>
                    <p:nvPicPr>
                      <p:cNvPr id="40965" name="Object 3">
                        <a:extLst>
                          <a:ext uri="{FF2B5EF4-FFF2-40B4-BE49-F238E27FC236}">
                            <a16:creationId xmlns:a16="http://schemas.microsoft.com/office/drawing/2014/main" id="{C8E9BB37-329F-4D67-B996-4332A61900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5" y="4217989"/>
                        <a:ext cx="5867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4201" name="Rectangle 9">
            <a:extLst>
              <a:ext uri="{FF2B5EF4-FFF2-40B4-BE49-F238E27FC236}">
                <a16:creationId xmlns:a16="http://schemas.microsoft.com/office/drawing/2014/main" id="{DC471218-C312-4702-980A-D49B515F138F}"/>
              </a:ext>
            </a:extLst>
          </p:cNvPr>
          <p:cNvSpPr>
            <a:spLocks noChangeArrowheads="1"/>
          </p:cNvSpPr>
          <p:nvPr/>
        </p:nvSpPr>
        <p:spPr bwMode="auto">
          <a:xfrm>
            <a:off x="1847851" y="4921250"/>
            <a:ext cx="2157413" cy="668338"/>
          </a:xfrm>
          <a:prstGeom prst="rect">
            <a:avLst/>
          </a:prstGeom>
          <a:noFill/>
          <a:ln w="9525">
            <a:noFill/>
            <a:miter lim="800000"/>
            <a:headEnd/>
            <a:tailEnd/>
          </a:ln>
          <a:effectLst/>
        </p:spPr>
        <p:txBody>
          <a:bodyPr/>
          <a:lstStyle/>
          <a:p>
            <a:pPr marL="342900" indent="-342900">
              <a:lnSpc>
                <a:spcPct val="130000"/>
              </a:lnSpc>
              <a:spcBef>
                <a:spcPct val="20000"/>
              </a:spcBef>
              <a:defRPr/>
            </a:pPr>
            <a:r>
              <a:rPr lang="zh-CN" altLang="en-US" sz="2800" b="1" dirty="0">
                <a:effectLst>
                  <a:outerShdw blurRad="38100" dist="38100" dir="2700000" algn="tl">
                    <a:srgbClr val="C0C0C0"/>
                  </a:outerShdw>
                </a:effectLst>
              </a:rPr>
              <a:t>由此可解得 </a:t>
            </a:r>
          </a:p>
        </p:txBody>
      </p:sp>
      <p:graphicFrame>
        <p:nvGraphicFramePr>
          <p:cNvPr id="40967" name="Object 4">
            <a:extLst>
              <a:ext uri="{FF2B5EF4-FFF2-40B4-BE49-F238E27FC236}">
                <a16:creationId xmlns:a16="http://schemas.microsoft.com/office/drawing/2014/main" id="{4239FA76-FF81-4CDA-8697-BF958A8CBC55}"/>
              </a:ext>
            </a:extLst>
          </p:cNvPr>
          <p:cNvGraphicFramePr>
            <a:graphicFrameLocks noGrp="1" noChangeAspect="1"/>
          </p:cNvGraphicFramePr>
          <p:nvPr>
            <p:ph sz="half" idx="2"/>
          </p:nvPr>
        </p:nvGraphicFramePr>
        <p:xfrm>
          <a:off x="3359151" y="5581651"/>
          <a:ext cx="4321175" cy="835025"/>
        </p:xfrm>
        <a:graphic>
          <a:graphicData uri="http://schemas.openxmlformats.org/presentationml/2006/ole">
            <mc:AlternateContent xmlns:mc="http://schemas.openxmlformats.org/markup-compatibility/2006">
              <mc:Choice xmlns:v="urn:schemas-microsoft-com:vml" Requires="v">
                <p:oleObj name="公式" r:id="rId7" imgW="2298700" imgH="444500" progId="Equation.3">
                  <p:embed/>
                </p:oleObj>
              </mc:Choice>
              <mc:Fallback>
                <p:oleObj name="公式" r:id="rId7" imgW="2298700" imgH="444500" progId="Equation.3">
                  <p:embed/>
                  <p:pic>
                    <p:nvPicPr>
                      <p:cNvPr id="40967" name="Object 4">
                        <a:extLst>
                          <a:ext uri="{FF2B5EF4-FFF2-40B4-BE49-F238E27FC236}">
                            <a16:creationId xmlns:a16="http://schemas.microsoft.com/office/drawing/2014/main" id="{4239FA76-FF81-4CDA-8697-BF958A8CBC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3359151" y="5581651"/>
                        <a:ext cx="432117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2" name="Text Box 6">
            <a:extLst>
              <a:ext uri="{FF2B5EF4-FFF2-40B4-BE49-F238E27FC236}">
                <a16:creationId xmlns:a16="http://schemas.microsoft.com/office/drawing/2014/main" id="{3700D31E-C7DF-48E6-B6D6-6E6B02256DA8}"/>
              </a:ext>
            </a:extLst>
          </p:cNvPr>
          <p:cNvSpPr txBox="1">
            <a:spLocks noChangeArrowheads="1"/>
          </p:cNvSpPr>
          <p:nvPr/>
        </p:nvSpPr>
        <p:spPr bwMode="auto">
          <a:xfrm>
            <a:off x="1703388" y="1125538"/>
            <a:ext cx="7848600" cy="10144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400" b="1" dirty="0">
                <a:effectLst>
                  <a:outerShdw blurRad="38100" dist="38100" dir="2700000" algn="tl">
                    <a:srgbClr val="C0C0C0"/>
                  </a:outerShdw>
                </a:effectLst>
              </a:rPr>
              <a:t>根据介质极化强度的定义</a:t>
            </a:r>
            <a:r>
              <a:rPr lang="en-US" altLang="zh-CN" sz="2400" b="1" dirty="0">
                <a:effectLst>
                  <a:outerShdw blurRad="38100" dist="38100" dir="2700000" algn="tl">
                    <a:srgbClr val="C0C0C0"/>
                  </a:outerShdw>
                </a:effectLst>
              </a:rPr>
              <a:t>, </a:t>
            </a:r>
            <a:r>
              <a:rPr lang="zh-CN" altLang="en-US" sz="2400" b="1" dirty="0">
                <a:effectLst>
                  <a:outerShdw blurRad="38100" dist="38100" dir="2700000" algn="tl">
                    <a:srgbClr val="C0C0C0"/>
                  </a:outerShdw>
                </a:effectLst>
              </a:rPr>
              <a:t>单位体积内的电偶极矩复</a:t>
            </a:r>
          </a:p>
          <a:p>
            <a:pPr eaLnBrk="1" hangingPunct="1">
              <a:spcBef>
                <a:spcPct val="50000"/>
              </a:spcBef>
              <a:defRPr/>
            </a:pPr>
            <a:r>
              <a:rPr lang="zh-CN" altLang="en-US" sz="2400" b="1" dirty="0">
                <a:effectLst>
                  <a:outerShdw blurRad="38100" dist="38100" dir="2700000" algn="tl">
                    <a:srgbClr val="C0C0C0"/>
                  </a:outerShdw>
                </a:effectLst>
              </a:rPr>
              <a:t>振幅</a:t>
            </a:r>
            <a:r>
              <a:rPr lang="en-US" altLang="zh-CN" sz="2400" b="1" i="1" dirty="0">
                <a:effectLst>
                  <a:outerShdw blurRad="38100" dist="38100" dir="2700000" algn="tl">
                    <a:srgbClr val="C0C0C0"/>
                  </a:outerShdw>
                </a:effectLst>
              </a:rPr>
              <a:t>P</a:t>
            </a:r>
            <a:r>
              <a:rPr lang="en-US" altLang="zh-CN" sz="2400" b="1" dirty="0">
                <a:effectLst>
                  <a:outerShdw blurRad="38100" dist="38100" dir="2700000" algn="tl">
                    <a:srgbClr val="C0C0C0"/>
                  </a:outerShdw>
                </a:effectLst>
              </a:rPr>
              <a:t>(</a:t>
            </a:r>
            <a:r>
              <a:rPr lang="en-US" altLang="zh-CN" sz="2400" b="1" i="1" dirty="0">
                <a:effectLst>
                  <a:outerShdw blurRad="38100" dist="38100" dir="2700000" algn="tl">
                    <a:srgbClr val="C0C0C0"/>
                  </a:outerShdw>
                </a:effectLst>
              </a:rPr>
              <a:t>ω</a:t>
            </a:r>
            <a:r>
              <a:rPr lang="en-US" altLang="zh-CN" sz="2400" b="1" dirty="0">
                <a:effectLst>
                  <a:outerShdw blurRad="38100" dist="38100" dir="2700000" algn="tl">
                    <a:srgbClr val="C0C0C0"/>
                  </a:outerShdw>
                </a:effectLst>
              </a:rPr>
              <a:t>)</a:t>
            </a:r>
            <a:r>
              <a:rPr lang="zh-CN" altLang="en-US" sz="2400" b="1" dirty="0">
                <a:effectLst>
                  <a:outerShdw blurRad="38100" dist="38100" dir="2700000" algn="tl">
                    <a:srgbClr val="C0C0C0"/>
                  </a:outerShdw>
                </a:effectLst>
              </a:rPr>
              <a:t>为 </a:t>
            </a:r>
          </a:p>
        </p:txBody>
      </p:sp>
      <p:graphicFrame>
        <p:nvGraphicFramePr>
          <p:cNvPr id="43011" name="Object 2">
            <a:extLst>
              <a:ext uri="{FF2B5EF4-FFF2-40B4-BE49-F238E27FC236}">
                <a16:creationId xmlns:a16="http://schemas.microsoft.com/office/drawing/2014/main" id="{E6512987-F335-4004-9498-C22E264799FC}"/>
              </a:ext>
            </a:extLst>
          </p:cNvPr>
          <p:cNvGraphicFramePr>
            <a:graphicFrameLocks noChangeAspect="1"/>
          </p:cNvGraphicFramePr>
          <p:nvPr/>
        </p:nvGraphicFramePr>
        <p:xfrm>
          <a:off x="2208213" y="2349500"/>
          <a:ext cx="6248400" cy="1036638"/>
        </p:xfrm>
        <a:graphic>
          <a:graphicData uri="http://schemas.openxmlformats.org/presentationml/2006/ole">
            <mc:AlternateContent xmlns:mc="http://schemas.openxmlformats.org/markup-compatibility/2006">
              <mc:Choice xmlns:v="urn:schemas-microsoft-com:vml" Requires="v">
                <p:oleObj name="Equation" r:id="rId3" imgW="2755900" imgH="457200" progId="Equation.3">
                  <p:embed/>
                </p:oleObj>
              </mc:Choice>
              <mc:Fallback>
                <p:oleObj name="Equation" r:id="rId3" imgW="2755900" imgH="457200" progId="Equation.3">
                  <p:embed/>
                  <p:pic>
                    <p:nvPicPr>
                      <p:cNvPr id="43011" name="Object 2">
                        <a:extLst>
                          <a:ext uri="{FF2B5EF4-FFF2-40B4-BE49-F238E27FC236}">
                            <a16:creationId xmlns:a16="http://schemas.microsoft.com/office/drawing/2014/main" id="{E6512987-F335-4004-9498-C22E264799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3" y="2349500"/>
                        <a:ext cx="62484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5226" name="Rectangle 10">
            <a:extLst>
              <a:ext uri="{FF2B5EF4-FFF2-40B4-BE49-F238E27FC236}">
                <a16:creationId xmlns:a16="http://schemas.microsoft.com/office/drawing/2014/main" id="{6B12003E-D1A2-489B-82DD-B2F280A440E5}"/>
              </a:ext>
            </a:extLst>
          </p:cNvPr>
          <p:cNvSpPr>
            <a:spLocks noGrp="1" noChangeArrowheads="1"/>
          </p:cNvSpPr>
          <p:nvPr>
            <p:ph type="body" sz="half" idx="1"/>
          </p:nvPr>
        </p:nvSpPr>
        <p:spPr>
          <a:xfrm>
            <a:off x="1847851" y="3716339"/>
            <a:ext cx="6918325" cy="649287"/>
          </a:xfrm>
        </p:spPr>
        <p:txBody>
          <a:bodyPr/>
          <a:lstStyle/>
          <a:p>
            <a:pPr marL="0" indent="0" algn="just">
              <a:buNone/>
              <a:defRPr/>
            </a:pPr>
            <a:r>
              <a:rPr lang="zh-CN" altLang="en-US" sz="2400" b="1" dirty="0">
                <a:effectLst>
                  <a:outerShdw blurRad="38100" dist="38100" dir="2700000" algn="tl">
                    <a:srgbClr val="C0C0C0"/>
                  </a:outerShdw>
                </a:effectLst>
                <a:ea typeface="宋体" pitchFamily="2" charset="-122"/>
              </a:rPr>
              <a:t>并考虑一维情况</a:t>
            </a:r>
            <a:r>
              <a:rPr lang="en-US" altLang="zh-CN" sz="2400" b="1" dirty="0">
                <a:effectLst>
                  <a:outerShdw blurRad="38100" dist="38100" dir="2700000" algn="tl">
                    <a:srgbClr val="C0C0C0"/>
                  </a:outerShdw>
                </a:effectLst>
                <a:ea typeface="宋体" pitchFamily="2" charset="-122"/>
              </a:rPr>
              <a:t>, </a:t>
            </a:r>
            <a:r>
              <a:rPr lang="zh-CN" altLang="en-US" sz="2400" b="1" dirty="0">
                <a:effectLst>
                  <a:outerShdw blurRad="38100" dist="38100" dir="2700000" algn="tl">
                    <a:srgbClr val="C0C0C0"/>
                  </a:outerShdw>
                </a:effectLst>
                <a:ea typeface="宋体" pitchFamily="2" charset="-122"/>
              </a:rPr>
              <a:t>可得</a:t>
            </a:r>
          </a:p>
        </p:txBody>
      </p:sp>
      <p:graphicFrame>
        <p:nvGraphicFramePr>
          <p:cNvPr id="43013" name="Object 3">
            <a:extLst>
              <a:ext uri="{FF2B5EF4-FFF2-40B4-BE49-F238E27FC236}">
                <a16:creationId xmlns:a16="http://schemas.microsoft.com/office/drawing/2014/main" id="{D1BE9A71-702B-4E8E-A774-9BCDA07D79BF}"/>
              </a:ext>
            </a:extLst>
          </p:cNvPr>
          <p:cNvGraphicFramePr>
            <a:graphicFrameLocks noGrp="1" noChangeAspect="1"/>
          </p:cNvGraphicFramePr>
          <p:nvPr>
            <p:ph sz="half" idx="2"/>
          </p:nvPr>
        </p:nvGraphicFramePr>
        <p:xfrm>
          <a:off x="2208213" y="4508500"/>
          <a:ext cx="6335712" cy="1157288"/>
        </p:xfrm>
        <a:graphic>
          <a:graphicData uri="http://schemas.openxmlformats.org/presentationml/2006/ole">
            <mc:AlternateContent xmlns:mc="http://schemas.openxmlformats.org/markup-compatibility/2006">
              <mc:Choice xmlns:v="urn:schemas-microsoft-com:vml" Requires="v">
                <p:oleObj name="Equation" r:id="rId5" imgW="2501900" imgH="457200" progId="Equation.3">
                  <p:embed/>
                </p:oleObj>
              </mc:Choice>
              <mc:Fallback>
                <p:oleObj name="Equation" r:id="rId5" imgW="2501900" imgH="457200" progId="Equation.3">
                  <p:embed/>
                  <p:pic>
                    <p:nvPicPr>
                      <p:cNvPr id="43013" name="Object 3">
                        <a:extLst>
                          <a:ext uri="{FF2B5EF4-FFF2-40B4-BE49-F238E27FC236}">
                            <a16:creationId xmlns:a16="http://schemas.microsoft.com/office/drawing/2014/main" id="{D1BE9A71-702B-4E8E-A774-9BCDA07D79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208213" y="4508500"/>
                        <a:ext cx="6335712"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6" name="Text Box 6">
            <a:extLst>
              <a:ext uri="{FF2B5EF4-FFF2-40B4-BE49-F238E27FC236}">
                <a16:creationId xmlns:a16="http://schemas.microsoft.com/office/drawing/2014/main" id="{8F5D895D-F2E0-434D-9EE7-CD4C5C05C0E8}"/>
              </a:ext>
            </a:extLst>
          </p:cNvPr>
          <p:cNvSpPr txBox="1">
            <a:spLocks noChangeArrowheads="1"/>
          </p:cNvSpPr>
          <p:nvPr/>
        </p:nvSpPr>
        <p:spPr bwMode="auto">
          <a:xfrm>
            <a:off x="1774825" y="981075"/>
            <a:ext cx="2667000" cy="522288"/>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dirty="0">
                <a:effectLst>
                  <a:outerShdw blurRad="38100" dist="38100" dir="2700000" algn="tl">
                    <a:srgbClr val="C0C0C0"/>
                  </a:outerShdw>
                </a:effectLst>
              </a:rPr>
              <a:t>如果引入符号：</a:t>
            </a:r>
            <a:r>
              <a:rPr lang="zh-CN" altLang="en-US" sz="2800" dirty="0"/>
              <a:t> </a:t>
            </a:r>
          </a:p>
        </p:txBody>
      </p:sp>
      <p:graphicFrame>
        <p:nvGraphicFramePr>
          <p:cNvPr id="45059" name="Object 2">
            <a:extLst>
              <a:ext uri="{FF2B5EF4-FFF2-40B4-BE49-F238E27FC236}">
                <a16:creationId xmlns:a16="http://schemas.microsoft.com/office/drawing/2014/main" id="{4EECC87E-0E91-4977-B6A5-97CC6BF9524C}"/>
              </a:ext>
            </a:extLst>
          </p:cNvPr>
          <p:cNvGraphicFramePr>
            <a:graphicFrameLocks noChangeAspect="1"/>
          </p:cNvGraphicFramePr>
          <p:nvPr/>
        </p:nvGraphicFramePr>
        <p:xfrm>
          <a:off x="4440238" y="765176"/>
          <a:ext cx="3644900" cy="1050925"/>
        </p:xfrm>
        <a:graphic>
          <a:graphicData uri="http://schemas.openxmlformats.org/presentationml/2006/ole">
            <mc:AlternateContent xmlns:mc="http://schemas.openxmlformats.org/markup-compatibility/2006">
              <mc:Choice xmlns:v="urn:schemas-microsoft-com:vml" Requires="v">
                <p:oleObj name="Equation" r:id="rId3" imgW="1497950" imgH="431613" progId="Equation.3">
                  <p:embed/>
                </p:oleObj>
              </mc:Choice>
              <mc:Fallback>
                <p:oleObj name="Equation" r:id="rId3" imgW="1497950" imgH="431613" progId="Equation.3">
                  <p:embed/>
                  <p:pic>
                    <p:nvPicPr>
                      <p:cNvPr id="45059" name="Object 2">
                        <a:extLst>
                          <a:ext uri="{FF2B5EF4-FFF2-40B4-BE49-F238E27FC236}">
                            <a16:creationId xmlns:a16="http://schemas.microsoft.com/office/drawing/2014/main" id="{4EECC87E-0E91-4977-B6A5-97CC6BF95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8" y="765176"/>
                        <a:ext cx="36449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0" name="Object 3">
            <a:extLst>
              <a:ext uri="{FF2B5EF4-FFF2-40B4-BE49-F238E27FC236}">
                <a16:creationId xmlns:a16="http://schemas.microsoft.com/office/drawing/2014/main" id="{05A8B6B5-BA7B-4189-835A-EBD07A72277D}"/>
              </a:ext>
            </a:extLst>
          </p:cNvPr>
          <p:cNvGraphicFramePr>
            <a:graphicFrameLocks noChangeAspect="1"/>
          </p:cNvGraphicFramePr>
          <p:nvPr/>
        </p:nvGraphicFramePr>
        <p:xfrm>
          <a:off x="2782888" y="2544764"/>
          <a:ext cx="5562600" cy="1100137"/>
        </p:xfrm>
        <a:graphic>
          <a:graphicData uri="http://schemas.openxmlformats.org/presentationml/2006/ole">
            <mc:AlternateContent xmlns:mc="http://schemas.openxmlformats.org/markup-compatibility/2006">
              <mc:Choice xmlns:v="urn:schemas-microsoft-com:vml" Requires="v">
                <p:oleObj name="Equation" r:id="rId5" imgW="2311400" imgH="457200" progId="Equation.3">
                  <p:embed/>
                </p:oleObj>
              </mc:Choice>
              <mc:Fallback>
                <p:oleObj name="Equation" r:id="rId5" imgW="2311400" imgH="457200" progId="Equation.3">
                  <p:embed/>
                  <p:pic>
                    <p:nvPicPr>
                      <p:cNvPr id="45060" name="Object 3">
                        <a:extLst>
                          <a:ext uri="{FF2B5EF4-FFF2-40B4-BE49-F238E27FC236}">
                            <a16:creationId xmlns:a16="http://schemas.microsoft.com/office/drawing/2014/main" id="{05A8B6B5-BA7B-4189-835A-EBD07A7227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888" y="2544764"/>
                        <a:ext cx="556260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1" name="Object 4">
            <a:extLst>
              <a:ext uri="{FF2B5EF4-FFF2-40B4-BE49-F238E27FC236}">
                <a16:creationId xmlns:a16="http://schemas.microsoft.com/office/drawing/2014/main" id="{B2C21080-2C9C-410C-B920-1AE8CFC0ED90}"/>
              </a:ext>
            </a:extLst>
          </p:cNvPr>
          <p:cNvGraphicFramePr>
            <a:graphicFrameLocks noGrp="1" noChangeAspect="1"/>
          </p:cNvGraphicFramePr>
          <p:nvPr>
            <p:ph/>
          </p:nvPr>
        </p:nvGraphicFramePr>
        <p:xfrm>
          <a:off x="3216275" y="3986214"/>
          <a:ext cx="5111750" cy="2251075"/>
        </p:xfrm>
        <a:graphic>
          <a:graphicData uri="http://schemas.openxmlformats.org/presentationml/2006/ole">
            <mc:AlternateContent xmlns:mc="http://schemas.openxmlformats.org/markup-compatibility/2006">
              <mc:Choice xmlns:v="urn:schemas-microsoft-com:vml" Requires="v">
                <p:oleObj name="Equation" r:id="rId7" imgW="2133600" imgH="939800" progId="Equation.3">
                  <p:embed/>
                </p:oleObj>
              </mc:Choice>
              <mc:Fallback>
                <p:oleObj name="Equation" r:id="rId7" imgW="2133600" imgH="939800" progId="Equation.3">
                  <p:embed/>
                  <p:pic>
                    <p:nvPicPr>
                      <p:cNvPr id="45061" name="Object 4">
                        <a:extLst>
                          <a:ext uri="{FF2B5EF4-FFF2-40B4-BE49-F238E27FC236}">
                            <a16:creationId xmlns:a16="http://schemas.microsoft.com/office/drawing/2014/main" id="{B2C21080-2C9C-410C-B920-1AE8CFC0ED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3216275" y="3986214"/>
                        <a:ext cx="511175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下箭头 10">
            <a:extLst>
              <a:ext uri="{FF2B5EF4-FFF2-40B4-BE49-F238E27FC236}">
                <a16:creationId xmlns:a16="http://schemas.microsoft.com/office/drawing/2014/main" id="{C1F167A1-1F7A-4AD3-9ECA-840E0E129397}"/>
              </a:ext>
            </a:extLst>
          </p:cNvPr>
          <p:cNvSpPr/>
          <p:nvPr/>
        </p:nvSpPr>
        <p:spPr>
          <a:xfrm>
            <a:off x="4656138" y="1916113"/>
            <a:ext cx="1727200" cy="576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18AD87-B386-4924-90AB-558E35F0FAC8}"/>
              </a:ext>
            </a:extLst>
          </p:cNvPr>
          <p:cNvSpPr/>
          <p:nvPr/>
        </p:nvSpPr>
        <p:spPr>
          <a:xfrm>
            <a:off x="1847851" y="73025"/>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690" name="Rectangle 2">
            <a:extLst>
              <a:ext uri="{FF2B5EF4-FFF2-40B4-BE49-F238E27FC236}">
                <a16:creationId xmlns:a16="http://schemas.microsoft.com/office/drawing/2014/main" id="{3F03BC50-E036-4E69-837B-78F9196C5188}"/>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eaLnBrk="0" hangingPunct="0">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1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吸收简介</a:t>
            </a:r>
            <a:endParaRPr lang="zh-CN" altLang="en-US" sz="3200" dirty="0">
              <a:solidFill>
                <a:schemeClr val="bg1"/>
              </a:solidFill>
              <a:latin typeface="隶书" pitchFamily="49" charset="-122"/>
              <a:ea typeface="隶书" pitchFamily="49" charset="-122"/>
            </a:endParaRPr>
          </a:p>
        </p:txBody>
      </p:sp>
      <p:pic>
        <p:nvPicPr>
          <p:cNvPr id="12291" name="Picture 39">
            <a:extLst>
              <a:ext uri="{FF2B5EF4-FFF2-40B4-BE49-F238E27FC236}">
                <a16:creationId xmlns:a16="http://schemas.microsoft.com/office/drawing/2014/main" id="{CAE263AC-128A-4EA9-A795-38FFBEAD1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1196975"/>
            <a:ext cx="8208963"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4">
            <a:extLst>
              <a:ext uri="{FF2B5EF4-FFF2-40B4-BE49-F238E27FC236}">
                <a16:creationId xmlns:a16="http://schemas.microsoft.com/office/drawing/2014/main" id="{D8EDCBB8-BE40-4DB8-A937-E12E4EBA7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275" y="1916113"/>
            <a:ext cx="6616700" cy="423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5">
            <a:extLst>
              <a:ext uri="{FF2B5EF4-FFF2-40B4-BE49-F238E27FC236}">
                <a16:creationId xmlns:a16="http://schemas.microsoft.com/office/drawing/2014/main" id="{86C433A8-4FB9-4DEC-997E-FD6F875D7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4" y="1052514"/>
            <a:ext cx="385762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a:extLst>
              <a:ext uri="{FF2B5EF4-FFF2-40B4-BE49-F238E27FC236}">
                <a16:creationId xmlns:a16="http://schemas.microsoft.com/office/drawing/2014/main" id="{2D86DFF9-C923-448C-BBDA-210177FE7F73}"/>
              </a:ext>
            </a:extLst>
          </p:cNvPr>
          <p:cNvSpPr/>
          <p:nvPr/>
        </p:nvSpPr>
        <p:spPr>
          <a:xfrm>
            <a:off x="1847851" y="73025"/>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a:extLst>
              <a:ext uri="{FF2B5EF4-FFF2-40B4-BE49-F238E27FC236}">
                <a16:creationId xmlns:a16="http://schemas.microsoft.com/office/drawing/2014/main" id="{5CD1A2AC-EB6E-416C-BF05-282909E91F20}"/>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eaLnBrk="0" hangingPunct="0">
              <a:defRPr/>
            </a:pPr>
            <a:r>
              <a:rPr lang="zh-CN" altLang="en-US" sz="3200" dirty="0">
                <a:solidFill>
                  <a:schemeClr val="bg1"/>
                </a:solidFill>
                <a:latin typeface="隶书" pitchFamily="49" charset="-122"/>
                <a:ea typeface="隶书" pitchFamily="49" charset="-122"/>
              </a:rPr>
              <a:t>色散曲线</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AB62F58E-2BCF-4D59-AF91-19BB2077528C}"/>
              </a:ext>
            </a:extLst>
          </p:cNvPr>
          <p:cNvSpPr/>
          <p:nvPr/>
        </p:nvSpPr>
        <p:spPr>
          <a:xfrm>
            <a:off x="1820670" y="77045"/>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338" name="Picture 7">
            <a:extLst>
              <a:ext uri="{FF2B5EF4-FFF2-40B4-BE49-F238E27FC236}">
                <a16:creationId xmlns:a16="http://schemas.microsoft.com/office/drawing/2014/main" id="{30F2CAFF-067F-4482-9166-30AB9BF0B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268413"/>
            <a:ext cx="403225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690" name="Rectangle 2">
            <a:extLst>
              <a:ext uri="{FF2B5EF4-FFF2-40B4-BE49-F238E27FC236}">
                <a16:creationId xmlns:a16="http://schemas.microsoft.com/office/drawing/2014/main" id="{167A424B-CA83-408F-AFA8-BBFADFAD1A5F}"/>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2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自发辐射光散射</a:t>
            </a:r>
            <a:endParaRPr lang="zh-CN" altLang="en-US" sz="3200" dirty="0">
              <a:solidFill>
                <a:schemeClr val="bg1"/>
              </a:solidFill>
              <a:latin typeface="隶书" pitchFamily="49" charset="-122"/>
              <a:ea typeface="隶书" pitchFamily="49" charset="-122"/>
            </a:endParaRPr>
          </a:p>
        </p:txBody>
      </p:sp>
      <p:sp>
        <p:nvSpPr>
          <p:cNvPr id="14340" name="Text Box 5">
            <a:extLst>
              <a:ext uri="{FF2B5EF4-FFF2-40B4-BE49-F238E27FC236}">
                <a16:creationId xmlns:a16="http://schemas.microsoft.com/office/drawing/2014/main" id="{09E6A837-72D1-446C-88D5-10D1838422EE}"/>
              </a:ext>
            </a:extLst>
          </p:cNvPr>
          <p:cNvSpPr txBox="1">
            <a:spLocks noChangeArrowheads="1"/>
          </p:cNvSpPr>
          <p:nvPr/>
        </p:nvSpPr>
        <p:spPr bwMode="auto">
          <a:xfrm>
            <a:off x="6096001" y="1125539"/>
            <a:ext cx="3052439" cy="669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Clr>
                <a:srgbClr val="00FF00"/>
              </a:buClr>
              <a:buFont typeface="Wingdings" panose="05000000000000000000" pitchFamily="2" charset="2"/>
              <a:buChar char="u"/>
            </a:pPr>
            <a:r>
              <a:rPr lang="zh-CN" altLang="en-US" b="1"/>
              <a:t>什么是光散射？</a:t>
            </a:r>
          </a:p>
        </p:txBody>
      </p:sp>
      <p:sp>
        <p:nvSpPr>
          <p:cNvPr id="14341" name="Rectangle 8">
            <a:extLst>
              <a:ext uri="{FF2B5EF4-FFF2-40B4-BE49-F238E27FC236}">
                <a16:creationId xmlns:a16="http://schemas.microsoft.com/office/drawing/2014/main" id="{3E7FD41B-5DD1-4C84-B1AB-3A647CCF8E37}"/>
              </a:ext>
            </a:extLst>
          </p:cNvPr>
          <p:cNvSpPr>
            <a:spLocks noChangeArrowheads="1"/>
          </p:cNvSpPr>
          <p:nvPr/>
        </p:nvSpPr>
        <p:spPr bwMode="auto">
          <a:xfrm>
            <a:off x="6167439" y="2206626"/>
            <a:ext cx="4160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b="1"/>
              <a:t>光散射起因于介质折射率的不均匀分布 </a:t>
            </a:r>
          </a:p>
        </p:txBody>
      </p:sp>
      <p:grpSp>
        <p:nvGrpSpPr>
          <p:cNvPr id="14342" name="Group 51">
            <a:extLst>
              <a:ext uri="{FF2B5EF4-FFF2-40B4-BE49-F238E27FC236}">
                <a16:creationId xmlns:a16="http://schemas.microsoft.com/office/drawing/2014/main" id="{1EBF90F7-2478-4EEA-888D-A7B0A37E74D4}"/>
              </a:ext>
            </a:extLst>
          </p:cNvPr>
          <p:cNvGrpSpPr>
            <a:grpSpLocks/>
          </p:cNvGrpSpPr>
          <p:nvPr/>
        </p:nvGrpSpPr>
        <p:grpSpPr bwMode="auto">
          <a:xfrm>
            <a:off x="4151314" y="2924176"/>
            <a:ext cx="4645025" cy="3444875"/>
            <a:chOff x="1247" y="1344"/>
            <a:chExt cx="2926" cy="2170"/>
          </a:xfrm>
        </p:grpSpPr>
        <p:grpSp>
          <p:nvGrpSpPr>
            <p:cNvPr id="14343" name="Group 49">
              <a:extLst>
                <a:ext uri="{FF2B5EF4-FFF2-40B4-BE49-F238E27FC236}">
                  <a16:creationId xmlns:a16="http://schemas.microsoft.com/office/drawing/2014/main" id="{CDCCEA75-4B66-4E59-96BA-53BFF940B235}"/>
                </a:ext>
              </a:extLst>
            </p:cNvPr>
            <p:cNvGrpSpPr>
              <a:grpSpLocks/>
            </p:cNvGrpSpPr>
            <p:nvPr/>
          </p:nvGrpSpPr>
          <p:grpSpPr bwMode="auto">
            <a:xfrm>
              <a:off x="1247" y="1344"/>
              <a:ext cx="2926" cy="2170"/>
              <a:chOff x="1247" y="1434"/>
              <a:chExt cx="2318" cy="1523"/>
            </a:xfrm>
          </p:grpSpPr>
          <p:sp>
            <p:nvSpPr>
              <p:cNvPr id="14345" name="Oval 7">
                <a:extLst>
                  <a:ext uri="{FF2B5EF4-FFF2-40B4-BE49-F238E27FC236}">
                    <a16:creationId xmlns:a16="http://schemas.microsoft.com/office/drawing/2014/main" id="{72AD0E4E-9756-4484-A51F-626D2487F443}"/>
                  </a:ext>
                </a:extLst>
              </p:cNvPr>
              <p:cNvSpPr>
                <a:spLocks noChangeArrowheads="1"/>
              </p:cNvSpPr>
              <p:nvPr/>
            </p:nvSpPr>
            <p:spPr bwMode="auto">
              <a:xfrm>
                <a:off x="2200" y="2024"/>
                <a:ext cx="998" cy="59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800"/>
                  <a:t>分子或原子</a:t>
                </a:r>
              </a:p>
            </p:txBody>
          </p:sp>
          <p:sp>
            <p:nvSpPr>
              <p:cNvPr id="14346" name="Line 17">
                <a:extLst>
                  <a:ext uri="{FF2B5EF4-FFF2-40B4-BE49-F238E27FC236}">
                    <a16:creationId xmlns:a16="http://schemas.microsoft.com/office/drawing/2014/main" id="{4211A0EF-DC1A-4FD5-A5B3-554BD838068B}"/>
                  </a:ext>
                </a:extLst>
              </p:cNvPr>
              <p:cNvSpPr>
                <a:spLocks noChangeShapeType="1"/>
              </p:cNvSpPr>
              <p:nvPr/>
            </p:nvSpPr>
            <p:spPr bwMode="auto">
              <a:xfrm>
                <a:off x="1972" y="1616"/>
                <a:ext cx="454" cy="45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7" name="Line 18">
                <a:extLst>
                  <a:ext uri="{FF2B5EF4-FFF2-40B4-BE49-F238E27FC236}">
                    <a16:creationId xmlns:a16="http://schemas.microsoft.com/office/drawing/2014/main" id="{9AC776BD-4CF3-4286-B1F2-6AA2D30A2FF3}"/>
                  </a:ext>
                </a:extLst>
              </p:cNvPr>
              <p:cNvSpPr>
                <a:spLocks noChangeShapeType="1"/>
              </p:cNvSpPr>
              <p:nvPr/>
            </p:nvSpPr>
            <p:spPr bwMode="auto">
              <a:xfrm>
                <a:off x="1837" y="1706"/>
                <a:ext cx="454" cy="45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8" name="Line 19">
                <a:extLst>
                  <a:ext uri="{FF2B5EF4-FFF2-40B4-BE49-F238E27FC236}">
                    <a16:creationId xmlns:a16="http://schemas.microsoft.com/office/drawing/2014/main" id="{E7452F20-B63C-422D-87EB-D3B180B684FC}"/>
                  </a:ext>
                </a:extLst>
              </p:cNvPr>
              <p:cNvSpPr>
                <a:spLocks noChangeShapeType="1"/>
              </p:cNvSpPr>
              <p:nvPr/>
            </p:nvSpPr>
            <p:spPr bwMode="auto">
              <a:xfrm>
                <a:off x="1746" y="1843"/>
                <a:ext cx="454" cy="45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9" name="Line 20">
                <a:extLst>
                  <a:ext uri="{FF2B5EF4-FFF2-40B4-BE49-F238E27FC236}">
                    <a16:creationId xmlns:a16="http://schemas.microsoft.com/office/drawing/2014/main" id="{ED3E5485-30A3-4842-A4E0-3DDC1BF6D1F8}"/>
                  </a:ext>
                </a:extLst>
              </p:cNvPr>
              <p:cNvSpPr>
                <a:spLocks noChangeShapeType="1"/>
              </p:cNvSpPr>
              <p:nvPr/>
            </p:nvSpPr>
            <p:spPr bwMode="auto">
              <a:xfrm flipV="1">
                <a:off x="2426" y="1661"/>
                <a:ext cx="182" cy="408"/>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0" name="Line 21">
                <a:extLst>
                  <a:ext uri="{FF2B5EF4-FFF2-40B4-BE49-F238E27FC236}">
                    <a16:creationId xmlns:a16="http://schemas.microsoft.com/office/drawing/2014/main" id="{36551A6E-6542-4668-B056-73F0DA742CF8}"/>
                  </a:ext>
                </a:extLst>
              </p:cNvPr>
              <p:cNvSpPr>
                <a:spLocks noChangeShapeType="1"/>
              </p:cNvSpPr>
              <p:nvPr/>
            </p:nvSpPr>
            <p:spPr bwMode="auto">
              <a:xfrm flipV="1">
                <a:off x="2290" y="1752"/>
                <a:ext cx="182" cy="408"/>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1" name="Line 22">
                <a:extLst>
                  <a:ext uri="{FF2B5EF4-FFF2-40B4-BE49-F238E27FC236}">
                    <a16:creationId xmlns:a16="http://schemas.microsoft.com/office/drawing/2014/main" id="{12DB68BB-3AF8-43DC-8A9D-9F35B0A8A7BC}"/>
                  </a:ext>
                </a:extLst>
              </p:cNvPr>
              <p:cNvSpPr>
                <a:spLocks noChangeShapeType="1"/>
              </p:cNvSpPr>
              <p:nvPr/>
            </p:nvSpPr>
            <p:spPr bwMode="auto">
              <a:xfrm flipV="1">
                <a:off x="2199" y="1888"/>
                <a:ext cx="182" cy="408"/>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2" name="Line 23">
                <a:extLst>
                  <a:ext uri="{FF2B5EF4-FFF2-40B4-BE49-F238E27FC236}">
                    <a16:creationId xmlns:a16="http://schemas.microsoft.com/office/drawing/2014/main" id="{7393179E-8AC2-46F2-9FD6-DAA7146D29F2}"/>
                  </a:ext>
                </a:extLst>
              </p:cNvPr>
              <p:cNvSpPr>
                <a:spLocks noChangeShapeType="1"/>
              </p:cNvSpPr>
              <p:nvPr/>
            </p:nvSpPr>
            <p:spPr bwMode="auto">
              <a:xfrm>
                <a:off x="2200" y="1570"/>
                <a:ext cx="454" cy="45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3" name="Line 24">
                <a:extLst>
                  <a:ext uri="{FF2B5EF4-FFF2-40B4-BE49-F238E27FC236}">
                    <a16:creationId xmlns:a16="http://schemas.microsoft.com/office/drawing/2014/main" id="{DD3FE696-49C4-418C-BDCA-C394FB699A21}"/>
                  </a:ext>
                </a:extLst>
              </p:cNvPr>
              <p:cNvSpPr>
                <a:spLocks noChangeShapeType="1"/>
              </p:cNvSpPr>
              <p:nvPr/>
            </p:nvSpPr>
            <p:spPr bwMode="auto">
              <a:xfrm>
                <a:off x="2607" y="1661"/>
                <a:ext cx="454" cy="45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4" name="Line 25">
                <a:extLst>
                  <a:ext uri="{FF2B5EF4-FFF2-40B4-BE49-F238E27FC236}">
                    <a16:creationId xmlns:a16="http://schemas.microsoft.com/office/drawing/2014/main" id="{7966FC77-E57F-48D6-A918-1432271229F6}"/>
                  </a:ext>
                </a:extLst>
              </p:cNvPr>
              <p:cNvSpPr>
                <a:spLocks noChangeShapeType="1"/>
              </p:cNvSpPr>
              <p:nvPr/>
            </p:nvSpPr>
            <p:spPr bwMode="auto">
              <a:xfrm flipV="1">
                <a:off x="2653" y="1616"/>
                <a:ext cx="182" cy="408"/>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5" name="Line 26">
                <a:extLst>
                  <a:ext uri="{FF2B5EF4-FFF2-40B4-BE49-F238E27FC236}">
                    <a16:creationId xmlns:a16="http://schemas.microsoft.com/office/drawing/2014/main" id="{D2D7E211-D744-4BCE-B6B4-53BD1DDA777E}"/>
                  </a:ext>
                </a:extLst>
              </p:cNvPr>
              <p:cNvSpPr>
                <a:spLocks noChangeShapeType="1"/>
              </p:cNvSpPr>
              <p:nvPr/>
            </p:nvSpPr>
            <p:spPr bwMode="auto">
              <a:xfrm flipV="1">
                <a:off x="3061" y="1707"/>
                <a:ext cx="182" cy="408"/>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6" name="Line 27">
                <a:extLst>
                  <a:ext uri="{FF2B5EF4-FFF2-40B4-BE49-F238E27FC236}">
                    <a16:creationId xmlns:a16="http://schemas.microsoft.com/office/drawing/2014/main" id="{40C96BA2-B239-476A-9B07-FB3799FBF763}"/>
                  </a:ext>
                </a:extLst>
              </p:cNvPr>
              <p:cNvSpPr>
                <a:spLocks noChangeShapeType="1"/>
              </p:cNvSpPr>
              <p:nvPr/>
            </p:nvSpPr>
            <p:spPr bwMode="auto">
              <a:xfrm flipV="1">
                <a:off x="2699" y="1842"/>
                <a:ext cx="317"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7" name="Freeform 28">
                <a:extLst>
                  <a:ext uri="{FF2B5EF4-FFF2-40B4-BE49-F238E27FC236}">
                    <a16:creationId xmlns:a16="http://schemas.microsoft.com/office/drawing/2014/main" id="{25412356-C52C-43F1-9851-61D921CBA0C2}"/>
                  </a:ext>
                </a:extLst>
              </p:cNvPr>
              <p:cNvSpPr>
                <a:spLocks/>
              </p:cNvSpPr>
              <p:nvPr/>
            </p:nvSpPr>
            <p:spPr bwMode="auto">
              <a:xfrm>
                <a:off x="2835" y="1746"/>
                <a:ext cx="200" cy="278"/>
              </a:xfrm>
              <a:custGeom>
                <a:avLst/>
                <a:gdLst>
                  <a:gd name="T0" fmla="*/ 0 w 200"/>
                  <a:gd name="T1" fmla="*/ 278 h 278"/>
                  <a:gd name="T2" fmla="*/ 200 w 200"/>
                  <a:gd name="T3" fmla="*/ 0 h 278"/>
                  <a:gd name="T4" fmla="*/ 0 60000 65536"/>
                  <a:gd name="T5" fmla="*/ 0 60000 65536"/>
                  <a:gd name="T6" fmla="*/ 0 w 200"/>
                  <a:gd name="T7" fmla="*/ 0 h 278"/>
                  <a:gd name="T8" fmla="*/ 200 w 200"/>
                  <a:gd name="T9" fmla="*/ 278 h 278"/>
                </a:gdLst>
                <a:ahLst/>
                <a:cxnLst>
                  <a:cxn ang="T4">
                    <a:pos x="T0" y="T1"/>
                  </a:cxn>
                  <a:cxn ang="T5">
                    <a:pos x="T2" y="T3"/>
                  </a:cxn>
                </a:cxnLst>
                <a:rect l="T6" t="T7" r="T8" b="T9"/>
                <a:pathLst>
                  <a:path w="200" h="278">
                    <a:moveTo>
                      <a:pt x="0" y="278"/>
                    </a:moveTo>
                    <a:lnTo>
                      <a:pt x="200"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8" name="Freeform 29">
                <a:extLst>
                  <a:ext uri="{FF2B5EF4-FFF2-40B4-BE49-F238E27FC236}">
                    <a16:creationId xmlns:a16="http://schemas.microsoft.com/office/drawing/2014/main" id="{5D45FE03-CC3A-4A11-A0F3-9E665BADBBF3}"/>
                  </a:ext>
                </a:extLst>
              </p:cNvPr>
              <p:cNvSpPr>
                <a:spLocks/>
              </p:cNvSpPr>
              <p:nvPr/>
            </p:nvSpPr>
            <p:spPr bwMode="auto">
              <a:xfrm>
                <a:off x="2925" y="1765"/>
                <a:ext cx="211" cy="305"/>
              </a:xfrm>
              <a:custGeom>
                <a:avLst/>
                <a:gdLst>
                  <a:gd name="T0" fmla="*/ 0 w 211"/>
                  <a:gd name="T1" fmla="*/ 305 h 305"/>
                  <a:gd name="T2" fmla="*/ 211 w 211"/>
                  <a:gd name="T3" fmla="*/ 0 h 305"/>
                  <a:gd name="T4" fmla="*/ 0 60000 65536"/>
                  <a:gd name="T5" fmla="*/ 0 60000 65536"/>
                  <a:gd name="T6" fmla="*/ 0 w 211"/>
                  <a:gd name="T7" fmla="*/ 0 h 305"/>
                  <a:gd name="T8" fmla="*/ 211 w 211"/>
                  <a:gd name="T9" fmla="*/ 305 h 305"/>
                </a:gdLst>
                <a:ahLst/>
                <a:cxnLst>
                  <a:cxn ang="T4">
                    <a:pos x="T0" y="T1"/>
                  </a:cxn>
                  <a:cxn ang="T5">
                    <a:pos x="T2" y="T3"/>
                  </a:cxn>
                </a:cxnLst>
                <a:rect l="T6" t="T7" r="T8" b="T9"/>
                <a:pathLst>
                  <a:path w="211" h="305">
                    <a:moveTo>
                      <a:pt x="0" y="305"/>
                    </a:moveTo>
                    <a:lnTo>
                      <a:pt x="211"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9" name="Freeform 30">
                <a:extLst>
                  <a:ext uri="{FF2B5EF4-FFF2-40B4-BE49-F238E27FC236}">
                    <a16:creationId xmlns:a16="http://schemas.microsoft.com/office/drawing/2014/main" id="{9BFE4B53-7B69-4823-B8DB-E24820A5B7A2}"/>
                  </a:ext>
                </a:extLst>
              </p:cNvPr>
              <p:cNvSpPr>
                <a:spLocks/>
              </p:cNvSpPr>
              <p:nvPr/>
            </p:nvSpPr>
            <p:spPr bwMode="auto">
              <a:xfrm>
                <a:off x="2472" y="1819"/>
                <a:ext cx="234" cy="250"/>
              </a:xfrm>
              <a:custGeom>
                <a:avLst/>
                <a:gdLst>
                  <a:gd name="T0" fmla="*/ 0 w 234"/>
                  <a:gd name="T1" fmla="*/ 250 h 250"/>
                  <a:gd name="T2" fmla="*/ 234 w 234"/>
                  <a:gd name="T3" fmla="*/ 0 h 250"/>
                  <a:gd name="T4" fmla="*/ 0 60000 65536"/>
                  <a:gd name="T5" fmla="*/ 0 60000 65536"/>
                  <a:gd name="T6" fmla="*/ 0 w 234"/>
                  <a:gd name="T7" fmla="*/ 0 h 250"/>
                  <a:gd name="T8" fmla="*/ 234 w 234"/>
                  <a:gd name="T9" fmla="*/ 250 h 250"/>
                </a:gdLst>
                <a:ahLst/>
                <a:cxnLst>
                  <a:cxn ang="T4">
                    <a:pos x="T0" y="T1"/>
                  </a:cxn>
                  <a:cxn ang="T5">
                    <a:pos x="T2" y="T3"/>
                  </a:cxn>
                </a:cxnLst>
                <a:rect l="T6" t="T7" r="T8" b="T9"/>
                <a:pathLst>
                  <a:path w="234" h="250">
                    <a:moveTo>
                      <a:pt x="0" y="250"/>
                    </a:moveTo>
                    <a:lnTo>
                      <a:pt x="234"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0" name="Freeform 31">
                <a:extLst>
                  <a:ext uri="{FF2B5EF4-FFF2-40B4-BE49-F238E27FC236}">
                    <a16:creationId xmlns:a16="http://schemas.microsoft.com/office/drawing/2014/main" id="{2F967EB2-9378-4B2D-B16A-2F0B81764D1B}"/>
                  </a:ext>
                </a:extLst>
              </p:cNvPr>
              <p:cNvSpPr>
                <a:spLocks/>
              </p:cNvSpPr>
              <p:nvPr/>
            </p:nvSpPr>
            <p:spPr bwMode="auto">
              <a:xfrm>
                <a:off x="2200" y="1947"/>
                <a:ext cx="31" cy="304"/>
              </a:xfrm>
              <a:custGeom>
                <a:avLst/>
                <a:gdLst>
                  <a:gd name="T0" fmla="*/ 0 w 31"/>
                  <a:gd name="T1" fmla="*/ 304 h 304"/>
                  <a:gd name="T2" fmla="*/ 31 w 31"/>
                  <a:gd name="T3" fmla="*/ 0 h 304"/>
                  <a:gd name="T4" fmla="*/ 0 60000 65536"/>
                  <a:gd name="T5" fmla="*/ 0 60000 65536"/>
                  <a:gd name="T6" fmla="*/ 0 w 31"/>
                  <a:gd name="T7" fmla="*/ 0 h 304"/>
                  <a:gd name="T8" fmla="*/ 31 w 31"/>
                  <a:gd name="T9" fmla="*/ 304 h 304"/>
                </a:gdLst>
                <a:ahLst/>
                <a:cxnLst>
                  <a:cxn ang="T4">
                    <a:pos x="T0" y="T1"/>
                  </a:cxn>
                  <a:cxn ang="T5">
                    <a:pos x="T2" y="T3"/>
                  </a:cxn>
                </a:cxnLst>
                <a:rect l="T6" t="T7" r="T8" b="T9"/>
                <a:pathLst>
                  <a:path w="31" h="304">
                    <a:moveTo>
                      <a:pt x="0" y="304"/>
                    </a:moveTo>
                    <a:lnTo>
                      <a:pt x="31"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1" name="Line 32">
                <a:extLst>
                  <a:ext uri="{FF2B5EF4-FFF2-40B4-BE49-F238E27FC236}">
                    <a16:creationId xmlns:a16="http://schemas.microsoft.com/office/drawing/2014/main" id="{D6855BFB-C99F-462E-AE06-6352A9E8FDBB}"/>
                  </a:ext>
                </a:extLst>
              </p:cNvPr>
              <p:cNvSpPr>
                <a:spLocks noChangeShapeType="1"/>
              </p:cNvSpPr>
              <p:nvPr/>
            </p:nvSpPr>
            <p:spPr bwMode="auto">
              <a:xfrm flipV="1">
                <a:off x="3016" y="1933"/>
                <a:ext cx="317"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2" name="Freeform 33">
                <a:extLst>
                  <a:ext uri="{FF2B5EF4-FFF2-40B4-BE49-F238E27FC236}">
                    <a16:creationId xmlns:a16="http://schemas.microsoft.com/office/drawing/2014/main" id="{6E563B28-AA86-472F-AC7C-D865F7BCBF35}"/>
                  </a:ext>
                </a:extLst>
              </p:cNvPr>
              <p:cNvSpPr>
                <a:spLocks/>
              </p:cNvSpPr>
              <p:nvPr/>
            </p:nvSpPr>
            <p:spPr bwMode="auto">
              <a:xfrm>
                <a:off x="2381" y="1797"/>
                <a:ext cx="24" cy="314"/>
              </a:xfrm>
              <a:custGeom>
                <a:avLst/>
                <a:gdLst>
                  <a:gd name="T0" fmla="*/ 0 w 24"/>
                  <a:gd name="T1" fmla="*/ 314 h 314"/>
                  <a:gd name="T2" fmla="*/ 24 w 24"/>
                  <a:gd name="T3" fmla="*/ 0 h 314"/>
                  <a:gd name="T4" fmla="*/ 0 60000 65536"/>
                  <a:gd name="T5" fmla="*/ 0 60000 65536"/>
                  <a:gd name="T6" fmla="*/ 0 w 24"/>
                  <a:gd name="T7" fmla="*/ 0 h 314"/>
                  <a:gd name="T8" fmla="*/ 24 w 24"/>
                  <a:gd name="T9" fmla="*/ 314 h 314"/>
                </a:gdLst>
                <a:ahLst/>
                <a:cxnLst>
                  <a:cxn ang="T4">
                    <a:pos x="T0" y="T1"/>
                  </a:cxn>
                  <a:cxn ang="T5">
                    <a:pos x="T2" y="T3"/>
                  </a:cxn>
                </a:cxnLst>
                <a:rect l="T6" t="T7" r="T8" b="T9"/>
                <a:pathLst>
                  <a:path w="24" h="314">
                    <a:moveTo>
                      <a:pt x="0" y="314"/>
                    </a:moveTo>
                    <a:lnTo>
                      <a:pt x="24"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3" name="Freeform 34">
                <a:extLst>
                  <a:ext uri="{FF2B5EF4-FFF2-40B4-BE49-F238E27FC236}">
                    <a16:creationId xmlns:a16="http://schemas.microsoft.com/office/drawing/2014/main" id="{93CF6C83-B3DA-4927-A641-8E8A3A16C796}"/>
                  </a:ext>
                </a:extLst>
              </p:cNvPr>
              <p:cNvSpPr>
                <a:spLocks/>
              </p:cNvSpPr>
              <p:nvPr/>
            </p:nvSpPr>
            <p:spPr bwMode="auto">
              <a:xfrm>
                <a:off x="2057" y="1838"/>
                <a:ext cx="233" cy="309"/>
              </a:xfrm>
              <a:custGeom>
                <a:avLst/>
                <a:gdLst>
                  <a:gd name="T0" fmla="*/ 233 w 233"/>
                  <a:gd name="T1" fmla="*/ 309 h 309"/>
                  <a:gd name="T2" fmla="*/ 0 w 233"/>
                  <a:gd name="T3" fmla="*/ 0 h 309"/>
                  <a:gd name="T4" fmla="*/ 0 60000 65536"/>
                  <a:gd name="T5" fmla="*/ 0 60000 65536"/>
                  <a:gd name="T6" fmla="*/ 0 w 233"/>
                  <a:gd name="T7" fmla="*/ 0 h 309"/>
                  <a:gd name="T8" fmla="*/ 233 w 233"/>
                  <a:gd name="T9" fmla="*/ 309 h 309"/>
                </a:gdLst>
                <a:ahLst/>
                <a:cxnLst>
                  <a:cxn ang="T4">
                    <a:pos x="T0" y="T1"/>
                  </a:cxn>
                  <a:cxn ang="T5">
                    <a:pos x="T2" y="T3"/>
                  </a:cxn>
                </a:cxnLst>
                <a:rect l="T6" t="T7" r="T8" b="T9"/>
                <a:pathLst>
                  <a:path w="233" h="309">
                    <a:moveTo>
                      <a:pt x="233" y="309"/>
                    </a:moveTo>
                    <a:lnTo>
                      <a:pt x="0"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4" name="Freeform 35">
                <a:extLst>
                  <a:ext uri="{FF2B5EF4-FFF2-40B4-BE49-F238E27FC236}">
                    <a16:creationId xmlns:a16="http://schemas.microsoft.com/office/drawing/2014/main" id="{0290E0EA-307B-4123-B3C2-225286461A35}"/>
                  </a:ext>
                </a:extLst>
              </p:cNvPr>
              <p:cNvSpPr>
                <a:spLocks/>
              </p:cNvSpPr>
              <p:nvPr/>
            </p:nvSpPr>
            <p:spPr bwMode="auto">
              <a:xfrm>
                <a:off x="1865" y="2066"/>
                <a:ext cx="341" cy="217"/>
              </a:xfrm>
              <a:custGeom>
                <a:avLst/>
                <a:gdLst>
                  <a:gd name="T0" fmla="*/ 341 w 341"/>
                  <a:gd name="T1" fmla="*/ 217 h 217"/>
                  <a:gd name="T2" fmla="*/ 0 w 341"/>
                  <a:gd name="T3" fmla="*/ 0 h 217"/>
                  <a:gd name="T4" fmla="*/ 0 60000 65536"/>
                  <a:gd name="T5" fmla="*/ 0 60000 65536"/>
                  <a:gd name="T6" fmla="*/ 0 w 341"/>
                  <a:gd name="T7" fmla="*/ 0 h 217"/>
                  <a:gd name="T8" fmla="*/ 341 w 341"/>
                  <a:gd name="T9" fmla="*/ 217 h 217"/>
                </a:gdLst>
                <a:ahLst/>
                <a:cxnLst>
                  <a:cxn ang="T4">
                    <a:pos x="T0" y="T1"/>
                  </a:cxn>
                  <a:cxn ang="T5">
                    <a:pos x="T2" y="T3"/>
                  </a:cxn>
                </a:cxnLst>
                <a:rect l="T6" t="T7" r="T8" b="T9"/>
                <a:pathLst>
                  <a:path w="341" h="217">
                    <a:moveTo>
                      <a:pt x="341" y="217"/>
                    </a:moveTo>
                    <a:lnTo>
                      <a:pt x="0"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5" name="Line 36">
                <a:extLst>
                  <a:ext uri="{FF2B5EF4-FFF2-40B4-BE49-F238E27FC236}">
                    <a16:creationId xmlns:a16="http://schemas.microsoft.com/office/drawing/2014/main" id="{B1E98BE3-2D15-48F2-BDAF-ABD63B392770}"/>
                  </a:ext>
                </a:extLst>
              </p:cNvPr>
              <p:cNvSpPr>
                <a:spLocks noChangeShapeType="1"/>
              </p:cNvSpPr>
              <p:nvPr/>
            </p:nvSpPr>
            <p:spPr bwMode="auto">
              <a:xfrm>
                <a:off x="2608" y="2614"/>
                <a:ext cx="91" cy="181"/>
              </a:xfrm>
              <a:prstGeom prst="line">
                <a:avLst/>
              </a:prstGeom>
              <a:noFill/>
              <a:ln w="952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6" name="Line 37">
                <a:extLst>
                  <a:ext uri="{FF2B5EF4-FFF2-40B4-BE49-F238E27FC236}">
                    <a16:creationId xmlns:a16="http://schemas.microsoft.com/office/drawing/2014/main" id="{B6E4DDEC-815E-41FD-866A-B73EF18B24DF}"/>
                  </a:ext>
                </a:extLst>
              </p:cNvPr>
              <p:cNvSpPr>
                <a:spLocks noChangeShapeType="1"/>
              </p:cNvSpPr>
              <p:nvPr/>
            </p:nvSpPr>
            <p:spPr bwMode="auto">
              <a:xfrm>
                <a:off x="2517" y="2614"/>
                <a:ext cx="91" cy="181"/>
              </a:xfrm>
              <a:prstGeom prst="line">
                <a:avLst/>
              </a:prstGeom>
              <a:noFill/>
              <a:ln w="952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7" name="Line 38">
                <a:extLst>
                  <a:ext uri="{FF2B5EF4-FFF2-40B4-BE49-F238E27FC236}">
                    <a16:creationId xmlns:a16="http://schemas.microsoft.com/office/drawing/2014/main" id="{F1B129AD-2945-44EF-8DD8-5410E3B92C1A}"/>
                  </a:ext>
                </a:extLst>
              </p:cNvPr>
              <p:cNvSpPr>
                <a:spLocks noChangeShapeType="1"/>
              </p:cNvSpPr>
              <p:nvPr/>
            </p:nvSpPr>
            <p:spPr bwMode="auto">
              <a:xfrm>
                <a:off x="2744" y="2614"/>
                <a:ext cx="91" cy="181"/>
              </a:xfrm>
              <a:prstGeom prst="line">
                <a:avLst/>
              </a:prstGeom>
              <a:noFill/>
              <a:ln w="952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8" name="Line 39">
                <a:extLst>
                  <a:ext uri="{FF2B5EF4-FFF2-40B4-BE49-F238E27FC236}">
                    <a16:creationId xmlns:a16="http://schemas.microsoft.com/office/drawing/2014/main" id="{D1DC949A-5800-4B69-87B8-FB9272003A5C}"/>
                  </a:ext>
                </a:extLst>
              </p:cNvPr>
              <p:cNvSpPr>
                <a:spLocks noChangeShapeType="1"/>
              </p:cNvSpPr>
              <p:nvPr/>
            </p:nvSpPr>
            <p:spPr bwMode="auto">
              <a:xfrm>
                <a:off x="2835" y="2614"/>
                <a:ext cx="91" cy="181"/>
              </a:xfrm>
              <a:prstGeom prst="line">
                <a:avLst/>
              </a:prstGeom>
              <a:noFill/>
              <a:ln w="952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9" name="Line 40">
                <a:extLst>
                  <a:ext uri="{FF2B5EF4-FFF2-40B4-BE49-F238E27FC236}">
                    <a16:creationId xmlns:a16="http://schemas.microsoft.com/office/drawing/2014/main" id="{1A27C368-0978-49C2-9D5E-1327C1529395}"/>
                  </a:ext>
                </a:extLst>
              </p:cNvPr>
              <p:cNvSpPr>
                <a:spLocks noChangeShapeType="1"/>
              </p:cNvSpPr>
              <p:nvPr/>
            </p:nvSpPr>
            <p:spPr bwMode="auto">
              <a:xfrm>
                <a:off x="3107" y="2478"/>
                <a:ext cx="91" cy="181"/>
              </a:xfrm>
              <a:prstGeom prst="line">
                <a:avLst/>
              </a:prstGeom>
              <a:noFill/>
              <a:ln w="952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0" name="Line 41">
                <a:extLst>
                  <a:ext uri="{FF2B5EF4-FFF2-40B4-BE49-F238E27FC236}">
                    <a16:creationId xmlns:a16="http://schemas.microsoft.com/office/drawing/2014/main" id="{1F78C157-E2CC-4A73-8DA7-EB5897DB227B}"/>
                  </a:ext>
                </a:extLst>
              </p:cNvPr>
              <p:cNvSpPr>
                <a:spLocks noChangeShapeType="1"/>
              </p:cNvSpPr>
              <p:nvPr/>
            </p:nvSpPr>
            <p:spPr bwMode="auto">
              <a:xfrm>
                <a:off x="2925" y="2568"/>
                <a:ext cx="91" cy="181"/>
              </a:xfrm>
              <a:prstGeom prst="line">
                <a:avLst/>
              </a:prstGeom>
              <a:noFill/>
              <a:ln w="952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1" name="Line 42">
                <a:extLst>
                  <a:ext uri="{FF2B5EF4-FFF2-40B4-BE49-F238E27FC236}">
                    <a16:creationId xmlns:a16="http://schemas.microsoft.com/office/drawing/2014/main" id="{6CEA5D4C-96B6-4B53-816A-1B4A414238B5}"/>
                  </a:ext>
                </a:extLst>
              </p:cNvPr>
              <p:cNvSpPr>
                <a:spLocks noChangeShapeType="1"/>
              </p:cNvSpPr>
              <p:nvPr/>
            </p:nvSpPr>
            <p:spPr bwMode="auto">
              <a:xfrm>
                <a:off x="3016" y="2523"/>
                <a:ext cx="91" cy="181"/>
              </a:xfrm>
              <a:prstGeom prst="line">
                <a:avLst/>
              </a:prstGeom>
              <a:noFill/>
              <a:ln w="952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2" name="Text Box 43">
                <a:extLst>
                  <a:ext uri="{FF2B5EF4-FFF2-40B4-BE49-F238E27FC236}">
                    <a16:creationId xmlns:a16="http://schemas.microsoft.com/office/drawing/2014/main" id="{F5A1409B-354B-4E44-A842-951C966C1BB3}"/>
                  </a:ext>
                </a:extLst>
              </p:cNvPr>
              <p:cNvSpPr txBox="1">
                <a:spLocks noChangeArrowheads="1"/>
              </p:cNvSpPr>
              <p:nvPr/>
            </p:nvSpPr>
            <p:spPr bwMode="auto">
              <a:xfrm>
                <a:off x="3243" y="2205"/>
                <a:ext cx="32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1"/>
                  <a:t>物质</a:t>
                </a:r>
              </a:p>
            </p:txBody>
          </p:sp>
          <p:sp>
            <p:nvSpPr>
              <p:cNvPr id="14373" name="Text Box 44">
                <a:extLst>
                  <a:ext uri="{FF2B5EF4-FFF2-40B4-BE49-F238E27FC236}">
                    <a16:creationId xmlns:a16="http://schemas.microsoft.com/office/drawing/2014/main" id="{FFA76E2B-C0B3-4AD6-846A-3C34B816D4A4}"/>
                  </a:ext>
                </a:extLst>
              </p:cNvPr>
              <p:cNvSpPr txBox="1">
                <a:spLocks noChangeArrowheads="1"/>
              </p:cNvSpPr>
              <p:nvPr/>
            </p:nvSpPr>
            <p:spPr bwMode="auto">
              <a:xfrm>
                <a:off x="1247" y="1480"/>
                <a:ext cx="43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1"/>
                  <a:t>入射光</a:t>
                </a:r>
              </a:p>
            </p:txBody>
          </p:sp>
          <p:sp>
            <p:nvSpPr>
              <p:cNvPr id="14374" name="Freeform 45">
                <a:extLst>
                  <a:ext uri="{FF2B5EF4-FFF2-40B4-BE49-F238E27FC236}">
                    <a16:creationId xmlns:a16="http://schemas.microsoft.com/office/drawing/2014/main" id="{89384CB4-8202-42B2-9E9A-543601C2ACCF}"/>
                  </a:ext>
                </a:extLst>
              </p:cNvPr>
              <p:cNvSpPr>
                <a:spLocks/>
              </p:cNvSpPr>
              <p:nvPr/>
            </p:nvSpPr>
            <p:spPr bwMode="auto">
              <a:xfrm>
                <a:off x="1920" y="2296"/>
                <a:ext cx="280" cy="174"/>
              </a:xfrm>
              <a:custGeom>
                <a:avLst/>
                <a:gdLst>
                  <a:gd name="T0" fmla="*/ 280 w 280"/>
                  <a:gd name="T1" fmla="*/ 0 h 174"/>
                  <a:gd name="T2" fmla="*/ 0 w 280"/>
                  <a:gd name="T3" fmla="*/ 174 h 174"/>
                  <a:gd name="T4" fmla="*/ 0 60000 65536"/>
                  <a:gd name="T5" fmla="*/ 0 60000 65536"/>
                  <a:gd name="T6" fmla="*/ 0 w 280"/>
                  <a:gd name="T7" fmla="*/ 0 h 174"/>
                  <a:gd name="T8" fmla="*/ 280 w 280"/>
                  <a:gd name="T9" fmla="*/ 174 h 174"/>
                </a:gdLst>
                <a:ahLst/>
                <a:cxnLst>
                  <a:cxn ang="T4">
                    <a:pos x="T0" y="T1"/>
                  </a:cxn>
                  <a:cxn ang="T5">
                    <a:pos x="T2" y="T3"/>
                  </a:cxn>
                </a:cxnLst>
                <a:rect l="T6" t="T7" r="T8" b="T9"/>
                <a:pathLst>
                  <a:path w="280" h="174">
                    <a:moveTo>
                      <a:pt x="280" y="0"/>
                    </a:moveTo>
                    <a:lnTo>
                      <a:pt x="0" y="174"/>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5" name="Text Box 46">
                <a:extLst>
                  <a:ext uri="{FF2B5EF4-FFF2-40B4-BE49-F238E27FC236}">
                    <a16:creationId xmlns:a16="http://schemas.microsoft.com/office/drawing/2014/main" id="{DB21412A-B23F-4461-8E0D-342CC96DA675}"/>
                  </a:ext>
                </a:extLst>
              </p:cNvPr>
              <p:cNvSpPr txBox="1">
                <a:spLocks noChangeArrowheads="1"/>
              </p:cNvSpPr>
              <p:nvPr/>
            </p:nvSpPr>
            <p:spPr bwMode="auto">
              <a:xfrm>
                <a:off x="1429" y="2160"/>
                <a:ext cx="43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1">
                    <a:solidFill>
                      <a:srgbClr val="FF3300"/>
                    </a:solidFill>
                  </a:rPr>
                  <a:t>散射光</a:t>
                </a:r>
              </a:p>
            </p:txBody>
          </p:sp>
          <p:sp>
            <p:nvSpPr>
              <p:cNvPr id="14376" name="Text Box 47">
                <a:extLst>
                  <a:ext uri="{FF2B5EF4-FFF2-40B4-BE49-F238E27FC236}">
                    <a16:creationId xmlns:a16="http://schemas.microsoft.com/office/drawing/2014/main" id="{F9D0AE91-D473-4E4D-AF1C-D4BFCD0DDEBF}"/>
                  </a:ext>
                </a:extLst>
              </p:cNvPr>
              <p:cNvSpPr txBox="1">
                <a:spLocks noChangeArrowheads="1"/>
              </p:cNvSpPr>
              <p:nvPr/>
            </p:nvSpPr>
            <p:spPr bwMode="auto">
              <a:xfrm>
                <a:off x="2880" y="2795"/>
                <a:ext cx="43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1">
                    <a:solidFill>
                      <a:srgbClr val="00FFCC"/>
                    </a:solidFill>
                  </a:rPr>
                  <a:t>透射光</a:t>
                </a:r>
              </a:p>
            </p:txBody>
          </p:sp>
          <p:sp>
            <p:nvSpPr>
              <p:cNvPr id="14377" name="Text Box 48">
                <a:extLst>
                  <a:ext uri="{FF2B5EF4-FFF2-40B4-BE49-F238E27FC236}">
                    <a16:creationId xmlns:a16="http://schemas.microsoft.com/office/drawing/2014/main" id="{B9A162ED-1DBB-4F63-905E-740CF47BBA50}"/>
                  </a:ext>
                </a:extLst>
              </p:cNvPr>
              <p:cNvSpPr txBox="1">
                <a:spLocks noChangeArrowheads="1"/>
              </p:cNvSpPr>
              <p:nvPr/>
            </p:nvSpPr>
            <p:spPr bwMode="auto">
              <a:xfrm>
                <a:off x="3107" y="1434"/>
                <a:ext cx="43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1">
                    <a:solidFill>
                      <a:srgbClr val="000099"/>
                    </a:solidFill>
                  </a:rPr>
                  <a:t>反射光</a:t>
                </a:r>
              </a:p>
            </p:txBody>
          </p:sp>
        </p:grpSp>
        <p:sp>
          <p:nvSpPr>
            <p:cNvPr id="14344" name="Text Box 50">
              <a:extLst>
                <a:ext uri="{FF2B5EF4-FFF2-40B4-BE49-F238E27FC236}">
                  <a16:creationId xmlns:a16="http://schemas.microsoft.com/office/drawing/2014/main" id="{FD708EBE-D658-4BB5-8C13-5E0354C12802}"/>
                </a:ext>
              </a:extLst>
            </p:cNvPr>
            <p:cNvSpPr txBox="1">
              <a:spLocks noChangeArrowheads="1"/>
            </p:cNvSpPr>
            <p:nvPr/>
          </p:nvSpPr>
          <p:spPr bwMode="auto">
            <a:xfrm>
              <a:off x="2880" y="2296"/>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1">
                  <a:solidFill>
                    <a:srgbClr val="660033"/>
                  </a:solidFill>
                </a:rPr>
                <a:t>吸收</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AFC49857-C5A8-4B78-8083-3EA3A7BA0FD3}"/>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a:defRPr/>
            </a:pPr>
            <a:r>
              <a:rPr lang="en-US" altLang="zh-CN" sz="3200" dirty="0">
                <a:effectLst>
                  <a:outerShdw blurRad="38100" dist="38100" dir="2700000" algn="tl">
                    <a:srgbClr val="C0C0C0"/>
                  </a:outerShdw>
                </a:effectLst>
                <a:latin typeface="隶书" pitchFamily="49" charset="-122"/>
                <a:ea typeface="隶书" pitchFamily="49" charset="-122"/>
              </a:rPr>
              <a:t>2 </a:t>
            </a:r>
            <a:r>
              <a:rPr lang="zh-CN" altLang="en-US" sz="3200" dirty="0">
                <a:effectLst>
                  <a:outerShdw blurRad="38100" dist="38100" dir="2700000" algn="tl">
                    <a:srgbClr val="C0C0C0"/>
                  </a:outerShdw>
                </a:effectLst>
                <a:latin typeface="隶书" pitchFamily="49" charset="-122"/>
                <a:ea typeface="隶书" pitchFamily="49" charset="-122"/>
              </a:rPr>
              <a:t>自发辐射光散射</a:t>
            </a:r>
            <a:endParaRPr lang="zh-CN" altLang="en-US" sz="3200" dirty="0">
              <a:latin typeface="隶书" pitchFamily="49" charset="-122"/>
              <a:ea typeface="隶书" pitchFamily="49" charset="-122"/>
            </a:endParaRPr>
          </a:p>
        </p:txBody>
      </p:sp>
      <p:sp>
        <p:nvSpPr>
          <p:cNvPr id="15363" name="Rectangle 19">
            <a:extLst>
              <a:ext uri="{FF2B5EF4-FFF2-40B4-BE49-F238E27FC236}">
                <a16:creationId xmlns:a16="http://schemas.microsoft.com/office/drawing/2014/main" id="{AC15574D-A994-4E29-B7A8-5ED6FF62BF2B}"/>
              </a:ext>
            </a:extLst>
          </p:cNvPr>
          <p:cNvSpPr>
            <a:spLocks noChangeArrowheads="1"/>
          </p:cNvSpPr>
          <p:nvPr/>
        </p:nvSpPr>
        <p:spPr bwMode="auto">
          <a:xfrm>
            <a:off x="3954463" y="5518150"/>
            <a:ext cx="4229100" cy="719138"/>
          </a:xfrm>
          <a:prstGeom prst="rect">
            <a:avLst/>
          </a:prstGeom>
          <a:solidFill>
            <a:srgbClr val="FF00FF"/>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15364" name="Rectangle 16">
            <a:extLst>
              <a:ext uri="{FF2B5EF4-FFF2-40B4-BE49-F238E27FC236}">
                <a16:creationId xmlns:a16="http://schemas.microsoft.com/office/drawing/2014/main" id="{46BC9F69-08E5-4665-8114-B3C7616D1E48}"/>
              </a:ext>
            </a:extLst>
          </p:cNvPr>
          <p:cNvSpPr>
            <a:spLocks noChangeArrowheads="1"/>
          </p:cNvSpPr>
          <p:nvPr/>
        </p:nvSpPr>
        <p:spPr bwMode="auto">
          <a:xfrm>
            <a:off x="3862389" y="2636839"/>
            <a:ext cx="3673475" cy="720725"/>
          </a:xfrm>
          <a:prstGeom prst="rect">
            <a:avLst/>
          </a:prstGeom>
          <a:solidFill>
            <a:srgbClr val="3366FF"/>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15365" name="Text Box 4">
            <a:extLst>
              <a:ext uri="{FF2B5EF4-FFF2-40B4-BE49-F238E27FC236}">
                <a16:creationId xmlns:a16="http://schemas.microsoft.com/office/drawing/2014/main" id="{38034CF8-66A5-4C74-9DA9-D703C2A43AEF}"/>
              </a:ext>
            </a:extLst>
          </p:cNvPr>
          <p:cNvSpPr txBox="1">
            <a:spLocks noChangeArrowheads="1"/>
          </p:cNvSpPr>
          <p:nvPr/>
        </p:nvSpPr>
        <p:spPr bwMode="auto">
          <a:xfrm>
            <a:off x="1677989" y="2852738"/>
            <a:ext cx="197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散射分类：</a:t>
            </a:r>
          </a:p>
        </p:txBody>
      </p:sp>
      <p:sp>
        <p:nvSpPr>
          <p:cNvPr id="15366" name="AutoShape 5">
            <a:extLst>
              <a:ext uri="{FF2B5EF4-FFF2-40B4-BE49-F238E27FC236}">
                <a16:creationId xmlns:a16="http://schemas.microsoft.com/office/drawing/2014/main" id="{9C6DA9EC-CE29-4827-9676-468A982D28DC}"/>
              </a:ext>
            </a:extLst>
          </p:cNvPr>
          <p:cNvSpPr>
            <a:spLocks/>
          </p:cNvSpPr>
          <p:nvPr/>
        </p:nvSpPr>
        <p:spPr bwMode="auto">
          <a:xfrm>
            <a:off x="3360739" y="1917701"/>
            <a:ext cx="358775" cy="2663825"/>
          </a:xfrm>
          <a:prstGeom prst="leftBrace">
            <a:avLst>
              <a:gd name="adj1" fmla="val 6187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15367" name="Text Box 6">
            <a:extLst>
              <a:ext uri="{FF2B5EF4-FFF2-40B4-BE49-F238E27FC236}">
                <a16:creationId xmlns:a16="http://schemas.microsoft.com/office/drawing/2014/main" id="{A58FE0A4-AAA8-4966-A7BE-C5896DAF5E81}"/>
              </a:ext>
            </a:extLst>
          </p:cNvPr>
          <p:cNvSpPr txBox="1">
            <a:spLocks noChangeArrowheads="1"/>
          </p:cNvSpPr>
          <p:nvPr/>
        </p:nvSpPr>
        <p:spPr bwMode="auto">
          <a:xfrm>
            <a:off x="3835400" y="1685926"/>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弹性散射</a:t>
            </a:r>
          </a:p>
        </p:txBody>
      </p:sp>
      <p:sp>
        <p:nvSpPr>
          <p:cNvPr id="15368" name="Text Box 7">
            <a:extLst>
              <a:ext uri="{FF2B5EF4-FFF2-40B4-BE49-F238E27FC236}">
                <a16:creationId xmlns:a16="http://schemas.microsoft.com/office/drawing/2014/main" id="{3DB5E21A-028D-43D6-9B85-AEB0DB2F710E}"/>
              </a:ext>
            </a:extLst>
          </p:cNvPr>
          <p:cNvSpPr txBox="1">
            <a:spLocks noChangeArrowheads="1"/>
          </p:cNvSpPr>
          <p:nvPr/>
        </p:nvSpPr>
        <p:spPr bwMode="auto">
          <a:xfrm>
            <a:off x="3648075" y="4494213"/>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非弹性散射</a:t>
            </a:r>
          </a:p>
        </p:txBody>
      </p:sp>
      <p:sp>
        <p:nvSpPr>
          <p:cNvPr id="15369" name="Text Box 9">
            <a:extLst>
              <a:ext uri="{FF2B5EF4-FFF2-40B4-BE49-F238E27FC236}">
                <a16:creationId xmlns:a16="http://schemas.microsoft.com/office/drawing/2014/main" id="{CE8DB8DE-1F5C-4EFF-8AD8-ACC6751ED1FE}"/>
              </a:ext>
            </a:extLst>
          </p:cNvPr>
          <p:cNvSpPr txBox="1">
            <a:spLocks noChangeArrowheads="1"/>
          </p:cNvSpPr>
          <p:nvPr/>
        </p:nvSpPr>
        <p:spPr bwMode="auto">
          <a:xfrm>
            <a:off x="5519738" y="1412875"/>
            <a:ext cx="477996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散射光频率与入射光相同</a:t>
            </a:r>
          </a:p>
          <a:p>
            <a:pPr eaLnBrk="1" hangingPunct="1">
              <a:lnSpc>
                <a:spcPct val="130000"/>
              </a:lnSpc>
              <a:spcBef>
                <a:spcPct val="0"/>
              </a:spcBef>
              <a:buClrTx/>
              <a:buFontTx/>
              <a:buNone/>
            </a:pPr>
            <a:r>
              <a:rPr lang="zh-CN" altLang="en-US" sz="2400" b="1"/>
              <a:t>不进行能量交换，只改变传播方向</a:t>
            </a:r>
          </a:p>
        </p:txBody>
      </p:sp>
      <p:sp>
        <p:nvSpPr>
          <p:cNvPr id="15370" name="Text Box 10">
            <a:extLst>
              <a:ext uri="{FF2B5EF4-FFF2-40B4-BE49-F238E27FC236}">
                <a16:creationId xmlns:a16="http://schemas.microsoft.com/office/drawing/2014/main" id="{01DA3C53-25B9-48C5-805B-1188AA5DFF48}"/>
              </a:ext>
            </a:extLst>
          </p:cNvPr>
          <p:cNvSpPr txBox="1">
            <a:spLocks noChangeArrowheads="1"/>
          </p:cNvSpPr>
          <p:nvPr/>
        </p:nvSpPr>
        <p:spPr bwMode="auto">
          <a:xfrm>
            <a:off x="5664201" y="4179888"/>
            <a:ext cx="477996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散射光频率发生变化</a:t>
            </a:r>
          </a:p>
          <a:p>
            <a:pPr eaLnBrk="1" hangingPunct="1">
              <a:lnSpc>
                <a:spcPct val="130000"/>
              </a:lnSpc>
              <a:spcBef>
                <a:spcPct val="0"/>
              </a:spcBef>
              <a:buClrTx/>
              <a:buFontTx/>
              <a:buNone/>
            </a:pPr>
            <a:r>
              <a:rPr lang="zh-CN" altLang="en-US" sz="2400" b="1"/>
              <a:t>二者交换能量，传播方向发生改变</a:t>
            </a:r>
          </a:p>
        </p:txBody>
      </p:sp>
      <p:sp>
        <p:nvSpPr>
          <p:cNvPr id="15371" name="Text Box 12">
            <a:extLst>
              <a:ext uri="{FF2B5EF4-FFF2-40B4-BE49-F238E27FC236}">
                <a16:creationId xmlns:a16="http://schemas.microsoft.com/office/drawing/2014/main" id="{9609A6D2-DF93-4529-9CAD-245F6251DAB3}"/>
              </a:ext>
            </a:extLst>
          </p:cNvPr>
          <p:cNvSpPr txBox="1">
            <a:spLocks noChangeArrowheads="1"/>
          </p:cNvSpPr>
          <p:nvPr/>
        </p:nvSpPr>
        <p:spPr bwMode="auto">
          <a:xfrm>
            <a:off x="3935414" y="2765426"/>
            <a:ext cx="3398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solidFill>
                  <a:srgbClr val="FFFFFF"/>
                </a:solidFill>
              </a:rPr>
              <a:t>瑞利散射、米氏散射</a:t>
            </a:r>
          </a:p>
        </p:txBody>
      </p:sp>
      <p:sp>
        <p:nvSpPr>
          <p:cNvPr id="15372" name="Text Box 17">
            <a:extLst>
              <a:ext uri="{FF2B5EF4-FFF2-40B4-BE49-F238E27FC236}">
                <a16:creationId xmlns:a16="http://schemas.microsoft.com/office/drawing/2014/main" id="{DEB428DC-1FFC-462B-AF08-E63221487433}"/>
              </a:ext>
            </a:extLst>
          </p:cNvPr>
          <p:cNvSpPr txBox="1">
            <a:spLocks noChangeArrowheads="1"/>
          </p:cNvSpPr>
          <p:nvPr/>
        </p:nvSpPr>
        <p:spPr bwMode="auto">
          <a:xfrm>
            <a:off x="3935413" y="5608638"/>
            <a:ext cx="4248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solidFill>
                  <a:srgbClr val="FFFFFF"/>
                </a:solidFill>
              </a:rPr>
              <a:t>布里渊散射、</a:t>
            </a:r>
            <a:r>
              <a:rPr lang="zh-CN" altLang="en-US" b="1">
                <a:solidFill>
                  <a:schemeClr val="bg1"/>
                </a:solidFill>
              </a:rPr>
              <a:t>拉曼散射</a:t>
            </a:r>
          </a:p>
        </p:txBody>
      </p:sp>
      <p:sp>
        <p:nvSpPr>
          <p:cNvPr id="13" name="矩形 12">
            <a:extLst>
              <a:ext uri="{FF2B5EF4-FFF2-40B4-BE49-F238E27FC236}">
                <a16:creationId xmlns:a16="http://schemas.microsoft.com/office/drawing/2014/main" id="{C6358A08-0A6D-412E-B634-2E07E9DA66A6}"/>
              </a:ext>
            </a:extLst>
          </p:cNvPr>
          <p:cNvSpPr/>
          <p:nvPr/>
        </p:nvSpPr>
        <p:spPr>
          <a:xfrm>
            <a:off x="1973070" y="229445"/>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2">
            <a:extLst>
              <a:ext uri="{FF2B5EF4-FFF2-40B4-BE49-F238E27FC236}">
                <a16:creationId xmlns:a16="http://schemas.microsoft.com/office/drawing/2014/main" id="{588373D9-F132-4446-983D-80A96686F500}"/>
              </a:ext>
            </a:extLst>
          </p:cNvPr>
          <p:cNvSpPr>
            <a:spLocks noChangeArrowheads="1"/>
          </p:cNvSpPr>
          <p:nvPr/>
        </p:nvSpPr>
        <p:spPr bwMode="gray">
          <a:xfrm>
            <a:off x="1927226" y="225425"/>
            <a:ext cx="7273925" cy="692150"/>
          </a:xfrm>
          <a:prstGeom prst="rect">
            <a:avLst/>
          </a:prstGeom>
          <a:noFill/>
          <a:ln w="9525">
            <a:noFill/>
            <a:miter lim="800000"/>
            <a:headEnd/>
            <a:tailEnd/>
          </a:ln>
        </p:spPr>
        <p:txBody>
          <a:bodyPr anchor="ctr"/>
          <a:lstStyle/>
          <a:p>
            <a:pPr>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2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自发辐射光散射</a:t>
            </a:r>
            <a:endParaRPr lang="zh-CN" altLang="en-US" sz="3200" dirty="0">
              <a:solidFill>
                <a:schemeClr val="bg1"/>
              </a:solidFill>
              <a:latin typeface="隶书" pitchFamily="49" charset="-122"/>
              <a:ea typeface="隶书"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6">
            <a:extLst>
              <a:ext uri="{FF2B5EF4-FFF2-40B4-BE49-F238E27FC236}">
                <a16:creationId xmlns:a16="http://schemas.microsoft.com/office/drawing/2014/main" id="{CDD083E8-C4CE-4AC6-ABEB-77F32E0E3046}"/>
              </a:ext>
            </a:extLst>
          </p:cNvPr>
          <p:cNvSpPr>
            <a:spLocks noChangeArrowheads="1"/>
          </p:cNvSpPr>
          <p:nvPr/>
        </p:nvSpPr>
        <p:spPr bwMode="auto">
          <a:xfrm>
            <a:off x="2063751" y="2100264"/>
            <a:ext cx="3743325" cy="503237"/>
          </a:xfrm>
          <a:prstGeom prst="rect">
            <a:avLst/>
          </a:prstGeom>
          <a:solidFill>
            <a:srgbClr val="00FF00"/>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16388" name="Rectangle 28">
            <a:extLst>
              <a:ext uri="{FF2B5EF4-FFF2-40B4-BE49-F238E27FC236}">
                <a16:creationId xmlns:a16="http://schemas.microsoft.com/office/drawing/2014/main" id="{B3B1E742-159E-44FA-8B4A-F50FB1D5F579}"/>
              </a:ext>
            </a:extLst>
          </p:cNvPr>
          <p:cNvSpPr>
            <a:spLocks noChangeArrowheads="1"/>
          </p:cNvSpPr>
          <p:nvPr/>
        </p:nvSpPr>
        <p:spPr bwMode="auto">
          <a:xfrm>
            <a:off x="1847850" y="1052513"/>
            <a:ext cx="2160588" cy="792162"/>
          </a:xfrm>
          <a:prstGeom prst="rect">
            <a:avLst/>
          </a:prstGeom>
          <a:solidFill>
            <a:srgbClr val="3366FF"/>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16389" name="Text Box 17">
            <a:extLst>
              <a:ext uri="{FF2B5EF4-FFF2-40B4-BE49-F238E27FC236}">
                <a16:creationId xmlns:a16="http://schemas.microsoft.com/office/drawing/2014/main" id="{1B64F83E-3A0F-417E-BE14-DC4023BA0911}"/>
              </a:ext>
            </a:extLst>
          </p:cNvPr>
          <p:cNvSpPr txBox="1">
            <a:spLocks noChangeArrowheads="1"/>
          </p:cNvSpPr>
          <p:nvPr/>
        </p:nvSpPr>
        <p:spPr bwMode="auto">
          <a:xfrm>
            <a:off x="1919289" y="1195388"/>
            <a:ext cx="197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solidFill>
                  <a:srgbClr val="FFFFFF"/>
                </a:solidFill>
              </a:rPr>
              <a:t>瑞利散射：</a:t>
            </a:r>
            <a:endParaRPr kumimoji="1" lang="zh-CN" altLang="en-US">
              <a:solidFill>
                <a:srgbClr val="FFFFFF"/>
              </a:solidFill>
            </a:endParaRPr>
          </a:p>
        </p:txBody>
      </p:sp>
      <p:sp>
        <p:nvSpPr>
          <p:cNvPr id="16390" name="Rectangle 21">
            <a:extLst>
              <a:ext uri="{FF2B5EF4-FFF2-40B4-BE49-F238E27FC236}">
                <a16:creationId xmlns:a16="http://schemas.microsoft.com/office/drawing/2014/main" id="{8835F0AA-C523-40BE-9CEB-CD7898D50E99}"/>
              </a:ext>
            </a:extLst>
          </p:cNvPr>
          <p:cNvSpPr>
            <a:spLocks noChangeArrowheads="1"/>
          </p:cNvSpPr>
          <p:nvPr/>
        </p:nvSpPr>
        <p:spPr bwMode="auto">
          <a:xfrm>
            <a:off x="4295775" y="1341438"/>
            <a:ext cx="619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kumimoji="1" lang="zh-CN" altLang="en-US" sz="2400" b="1"/>
              <a:t>微粒的线度小于入射光的波长发生的散射</a:t>
            </a:r>
          </a:p>
        </p:txBody>
      </p:sp>
      <p:sp>
        <p:nvSpPr>
          <p:cNvPr id="16391" name="Text Box 35">
            <a:extLst>
              <a:ext uri="{FF2B5EF4-FFF2-40B4-BE49-F238E27FC236}">
                <a16:creationId xmlns:a16="http://schemas.microsoft.com/office/drawing/2014/main" id="{FC2B979E-ABE9-44AC-8354-FF1D4E7EF7FF}"/>
              </a:ext>
            </a:extLst>
          </p:cNvPr>
          <p:cNvSpPr txBox="1">
            <a:spLocks noChangeArrowheads="1"/>
          </p:cNvSpPr>
          <p:nvPr/>
        </p:nvSpPr>
        <p:spPr bwMode="auto">
          <a:xfrm>
            <a:off x="2063750" y="2133601"/>
            <a:ext cx="3506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000" b="1"/>
              <a:t>散射光强度与入射光波长有关</a:t>
            </a:r>
          </a:p>
        </p:txBody>
      </p:sp>
      <p:grpSp>
        <p:nvGrpSpPr>
          <p:cNvPr id="16392" name="Group 43">
            <a:extLst>
              <a:ext uri="{FF2B5EF4-FFF2-40B4-BE49-F238E27FC236}">
                <a16:creationId xmlns:a16="http://schemas.microsoft.com/office/drawing/2014/main" id="{70F49230-D187-4472-B236-BF588F89ACF5}"/>
              </a:ext>
            </a:extLst>
          </p:cNvPr>
          <p:cNvGrpSpPr>
            <a:grpSpLocks/>
          </p:cNvGrpSpPr>
          <p:nvPr/>
        </p:nvGrpSpPr>
        <p:grpSpPr bwMode="auto">
          <a:xfrm>
            <a:off x="6383339" y="2060575"/>
            <a:ext cx="2071687" cy="534988"/>
            <a:chOff x="1688" y="2172"/>
            <a:chExt cx="1305" cy="337"/>
          </a:xfrm>
        </p:grpSpPr>
        <p:sp>
          <p:nvSpPr>
            <p:cNvPr id="16401" name="Text Box 37">
              <a:extLst>
                <a:ext uri="{FF2B5EF4-FFF2-40B4-BE49-F238E27FC236}">
                  <a16:creationId xmlns:a16="http://schemas.microsoft.com/office/drawing/2014/main" id="{FF799F88-FA82-41B2-ACA6-42D212DFD6A0}"/>
                </a:ext>
              </a:extLst>
            </p:cNvPr>
            <p:cNvSpPr txBox="1">
              <a:spLocks noChangeArrowheads="1"/>
            </p:cNvSpPr>
            <p:nvPr/>
          </p:nvSpPr>
          <p:spPr bwMode="auto">
            <a:xfrm>
              <a:off x="1688" y="217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正比于</a:t>
              </a:r>
            </a:p>
          </p:txBody>
        </p:sp>
        <p:graphicFrame>
          <p:nvGraphicFramePr>
            <p:cNvPr id="16402" name="Object 41">
              <a:extLst>
                <a:ext uri="{FF2B5EF4-FFF2-40B4-BE49-F238E27FC236}">
                  <a16:creationId xmlns:a16="http://schemas.microsoft.com/office/drawing/2014/main" id="{6B1FBF6B-A397-4559-93C0-87FBE2F970EF}"/>
                </a:ext>
              </a:extLst>
            </p:cNvPr>
            <p:cNvGraphicFramePr>
              <a:graphicFrameLocks noChangeAspect="1"/>
            </p:cNvGraphicFramePr>
            <p:nvPr/>
          </p:nvGraphicFramePr>
          <p:xfrm>
            <a:off x="2472" y="2205"/>
            <a:ext cx="521" cy="304"/>
          </p:xfrm>
          <a:graphic>
            <a:graphicData uri="http://schemas.openxmlformats.org/presentationml/2006/ole">
              <mc:AlternateContent xmlns:mc="http://schemas.openxmlformats.org/markup-compatibility/2006">
                <mc:Choice xmlns:v="urn:schemas-microsoft-com:vml" Requires="v">
                  <p:oleObj name="公式" r:id="rId2" imgW="342751" imgH="203112" progId="Equation.3">
                    <p:embed/>
                  </p:oleObj>
                </mc:Choice>
                <mc:Fallback>
                  <p:oleObj name="公式" r:id="rId2" imgW="342751" imgH="203112" progId="Equation.3">
                    <p:embed/>
                    <p:pic>
                      <p:nvPicPr>
                        <p:cNvPr id="16402" name="Object 41">
                          <a:extLst>
                            <a:ext uri="{FF2B5EF4-FFF2-40B4-BE49-F238E27FC236}">
                              <a16:creationId xmlns:a16="http://schemas.microsoft.com/office/drawing/2014/main" id="{6B1FBF6B-A397-4559-93C0-87FBE2F97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 y="2205"/>
                          <a:ext cx="521"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236" name="Rectangle 44">
            <a:extLst>
              <a:ext uri="{FF2B5EF4-FFF2-40B4-BE49-F238E27FC236}">
                <a16:creationId xmlns:a16="http://schemas.microsoft.com/office/drawing/2014/main" id="{88D6DC59-7EB6-4A50-A4DC-933DED1B4AAB}"/>
              </a:ext>
            </a:extLst>
          </p:cNvPr>
          <p:cNvSpPr>
            <a:spLocks noChangeArrowheads="1"/>
          </p:cNvSpPr>
          <p:nvPr/>
        </p:nvSpPr>
        <p:spPr bwMode="auto">
          <a:xfrm>
            <a:off x="2711451" y="5013326"/>
            <a:ext cx="7561263" cy="792163"/>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8237" name="Rectangle 45">
            <a:extLst>
              <a:ext uri="{FF2B5EF4-FFF2-40B4-BE49-F238E27FC236}">
                <a16:creationId xmlns:a16="http://schemas.microsoft.com/office/drawing/2014/main" id="{CC198C15-708C-4987-938A-4233E60A5DBB}"/>
              </a:ext>
            </a:extLst>
          </p:cNvPr>
          <p:cNvSpPr>
            <a:spLocks noChangeArrowheads="1"/>
          </p:cNvSpPr>
          <p:nvPr/>
        </p:nvSpPr>
        <p:spPr bwMode="auto">
          <a:xfrm>
            <a:off x="2711450" y="3860801"/>
            <a:ext cx="7632700" cy="792163"/>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8238" name="Rectangle 46">
            <a:extLst>
              <a:ext uri="{FF2B5EF4-FFF2-40B4-BE49-F238E27FC236}">
                <a16:creationId xmlns:a16="http://schemas.microsoft.com/office/drawing/2014/main" id="{E7E0933C-E924-4D34-B370-C9E949E321DA}"/>
              </a:ext>
            </a:extLst>
          </p:cNvPr>
          <p:cNvSpPr>
            <a:spLocks noChangeArrowheads="1"/>
          </p:cNvSpPr>
          <p:nvPr/>
        </p:nvSpPr>
        <p:spPr bwMode="auto">
          <a:xfrm>
            <a:off x="2711450" y="2781301"/>
            <a:ext cx="7632700" cy="792163"/>
          </a:xfrm>
          <a:prstGeom prst="rect">
            <a:avLst/>
          </a:prstGeom>
          <a:solidFill>
            <a:srgbClr val="FF99CC"/>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8239" name="Text Box 47">
            <a:extLst>
              <a:ext uri="{FF2B5EF4-FFF2-40B4-BE49-F238E27FC236}">
                <a16:creationId xmlns:a16="http://schemas.microsoft.com/office/drawing/2014/main" id="{4C09FBAB-83FC-4D29-9FAA-272B39BE9FEC}"/>
              </a:ext>
            </a:extLst>
          </p:cNvPr>
          <p:cNvSpPr txBox="1">
            <a:spLocks noChangeArrowheads="1"/>
          </p:cNvSpPr>
          <p:nvPr/>
        </p:nvSpPr>
        <p:spPr bwMode="auto">
          <a:xfrm>
            <a:off x="2711451" y="2925763"/>
            <a:ext cx="6970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晴朗的日子，中午的天空为什么是蓝色的？</a:t>
            </a:r>
          </a:p>
        </p:txBody>
      </p:sp>
      <p:sp>
        <p:nvSpPr>
          <p:cNvPr id="8240" name="Rectangle 48">
            <a:extLst>
              <a:ext uri="{FF2B5EF4-FFF2-40B4-BE49-F238E27FC236}">
                <a16:creationId xmlns:a16="http://schemas.microsoft.com/office/drawing/2014/main" id="{1760A3DF-3A74-4878-93A5-9AF7D89B92E4}"/>
              </a:ext>
            </a:extLst>
          </p:cNvPr>
          <p:cNvSpPr>
            <a:spLocks noChangeArrowheads="1"/>
          </p:cNvSpPr>
          <p:nvPr/>
        </p:nvSpPr>
        <p:spPr bwMode="auto">
          <a:xfrm>
            <a:off x="2711450" y="4003676"/>
            <a:ext cx="7056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早晚东西方的空中为什么出现红色霞光？</a:t>
            </a:r>
          </a:p>
        </p:txBody>
      </p:sp>
      <p:sp>
        <p:nvSpPr>
          <p:cNvPr id="8241" name="Rectangle 49">
            <a:extLst>
              <a:ext uri="{FF2B5EF4-FFF2-40B4-BE49-F238E27FC236}">
                <a16:creationId xmlns:a16="http://schemas.microsoft.com/office/drawing/2014/main" id="{B4D4A0AF-0A5C-4220-A411-F2F5BCEBE07C}"/>
              </a:ext>
            </a:extLst>
          </p:cNvPr>
          <p:cNvSpPr>
            <a:spLocks noChangeArrowheads="1"/>
          </p:cNvSpPr>
          <p:nvPr/>
        </p:nvSpPr>
        <p:spPr bwMode="auto">
          <a:xfrm>
            <a:off x="2711451" y="5157788"/>
            <a:ext cx="6613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广阔的大海为什么是一幅深蓝色的景象？</a:t>
            </a:r>
          </a:p>
        </p:txBody>
      </p:sp>
      <p:sp>
        <p:nvSpPr>
          <p:cNvPr id="8242" name="Rectangle 50">
            <a:extLst>
              <a:ext uri="{FF2B5EF4-FFF2-40B4-BE49-F238E27FC236}">
                <a16:creationId xmlns:a16="http://schemas.microsoft.com/office/drawing/2014/main" id="{9B319BF0-9497-42B0-82BC-86F74DA8839D}"/>
              </a:ext>
            </a:extLst>
          </p:cNvPr>
          <p:cNvSpPr>
            <a:spLocks noChangeArrowheads="1"/>
          </p:cNvSpPr>
          <p:nvPr/>
        </p:nvSpPr>
        <p:spPr bwMode="auto">
          <a:xfrm>
            <a:off x="2711451" y="5949951"/>
            <a:ext cx="7561263" cy="792163"/>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8243" name="Text Box 51">
            <a:extLst>
              <a:ext uri="{FF2B5EF4-FFF2-40B4-BE49-F238E27FC236}">
                <a16:creationId xmlns:a16="http://schemas.microsoft.com/office/drawing/2014/main" id="{8E69C4B1-A74B-4C53-9895-6C23256FC5D9}"/>
              </a:ext>
            </a:extLst>
          </p:cNvPr>
          <p:cNvSpPr txBox="1">
            <a:spLocks noChangeArrowheads="1"/>
          </p:cNvSpPr>
          <p:nvPr/>
        </p:nvSpPr>
        <p:spPr bwMode="auto">
          <a:xfrm>
            <a:off x="2711450" y="6094413"/>
            <a:ext cx="7327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人眼对绿光最敏感，而警示用信号灯是红色？</a:t>
            </a:r>
          </a:p>
        </p:txBody>
      </p:sp>
      <p:sp>
        <p:nvSpPr>
          <p:cNvPr id="19" name="Rectangle 2">
            <a:extLst>
              <a:ext uri="{FF2B5EF4-FFF2-40B4-BE49-F238E27FC236}">
                <a16:creationId xmlns:a16="http://schemas.microsoft.com/office/drawing/2014/main" id="{4DD98E4D-964A-4B80-80FA-0F86D2A37E5E}"/>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a:defRPr/>
            </a:pPr>
            <a:r>
              <a:rPr lang="en-US" altLang="zh-CN" sz="3200" dirty="0">
                <a:effectLst>
                  <a:outerShdw blurRad="38100" dist="38100" dir="2700000" algn="tl">
                    <a:srgbClr val="C0C0C0"/>
                  </a:outerShdw>
                </a:effectLst>
                <a:latin typeface="隶书" pitchFamily="49" charset="-122"/>
                <a:ea typeface="隶书" pitchFamily="49" charset="-122"/>
              </a:rPr>
              <a:t>2 </a:t>
            </a:r>
            <a:r>
              <a:rPr lang="zh-CN" altLang="en-US" sz="3200" dirty="0">
                <a:effectLst>
                  <a:outerShdw blurRad="38100" dist="38100" dir="2700000" algn="tl">
                    <a:srgbClr val="C0C0C0"/>
                  </a:outerShdw>
                </a:effectLst>
                <a:latin typeface="隶书" pitchFamily="49" charset="-122"/>
                <a:ea typeface="隶书" pitchFamily="49" charset="-122"/>
              </a:rPr>
              <a:t>自发辐射光散射</a:t>
            </a:r>
            <a:endParaRPr lang="zh-CN" altLang="en-US" sz="3200" dirty="0">
              <a:latin typeface="隶书" pitchFamily="49" charset="-122"/>
              <a:ea typeface="隶书" pitchFamily="49" charset="-122"/>
            </a:endParaRPr>
          </a:p>
        </p:txBody>
      </p:sp>
      <p:sp>
        <p:nvSpPr>
          <p:cNvPr id="20" name="矩形 19">
            <a:extLst>
              <a:ext uri="{FF2B5EF4-FFF2-40B4-BE49-F238E27FC236}">
                <a16:creationId xmlns:a16="http://schemas.microsoft.com/office/drawing/2014/main" id="{A7103A83-20DA-4D48-95EB-3BE3E2C00E61}"/>
              </a:ext>
            </a:extLst>
          </p:cNvPr>
          <p:cNvSpPr/>
          <p:nvPr/>
        </p:nvSpPr>
        <p:spPr>
          <a:xfrm>
            <a:off x="1973070" y="229445"/>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
            <a:extLst>
              <a:ext uri="{FF2B5EF4-FFF2-40B4-BE49-F238E27FC236}">
                <a16:creationId xmlns:a16="http://schemas.microsoft.com/office/drawing/2014/main" id="{A300FE49-0A87-4BB6-92A5-37F40C2F6FE3}"/>
              </a:ext>
            </a:extLst>
          </p:cNvPr>
          <p:cNvSpPr>
            <a:spLocks noChangeArrowheads="1"/>
          </p:cNvSpPr>
          <p:nvPr/>
        </p:nvSpPr>
        <p:spPr bwMode="gray">
          <a:xfrm>
            <a:off x="1927226" y="225425"/>
            <a:ext cx="7273925" cy="692150"/>
          </a:xfrm>
          <a:prstGeom prst="rect">
            <a:avLst/>
          </a:prstGeom>
          <a:noFill/>
          <a:ln w="9525">
            <a:noFill/>
            <a:miter lim="800000"/>
            <a:headEnd/>
            <a:tailEnd/>
          </a:ln>
        </p:spPr>
        <p:txBody>
          <a:bodyPr anchor="ctr"/>
          <a:lstStyle/>
          <a:p>
            <a:pPr>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2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自发辐射光散射</a:t>
            </a:r>
            <a:endParaRPr lang="zh-CN" altLang="en-US" sz="3200" dirty="0">
              <a:solidFill>
                <a:schemeClr val="bg1"/>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36"/>
                                        </p:tgtEl>
                                        <p:attrNameLst>
                                          <p:attrName>style.visibility</p:attrName>
                                        </p:attrNameLst>
                                      </p:cBhvr>
                                      <p:to>
                                        <p:strVal val="visible"/>
                                      </p:to>
                                    </p:set>
                                    <p:anim calcmode="lin" valueType="num">
                                      <p:cBhvr additive="base">
                                        <p:cTn id="7" dur="500" fill="hold"/>
                                        <p:tgtEl>
                                          <p:spTgt spid="8236"/>
                                        </p:tgtEl>
                                        <p:attrNameLst>
                                          <p:attrName>ppt_x</p:attrName>
                                        </p:attrNameLst>
                                      </p:cBhvr>
                                      <p:tavLst>
                                        <p:tav tm="0">
                                          <p:val>
                                            <p:strVal val="#ppt_x"/>
                                          </p:val>
                                        </p:tav>
                                        <p:tav tm="100000">
                                          <p:val>
                                            <p:strVal val="#ppt_x"/>
                                          </p:val>
                                        </p:tav>
                                      </p:tavLst>
                                    </p:anim>
                                    <p:anim calcmode="lin" valueType="num">
                                      <p:cBhvr additive="base">
                                        <p:cTn id="8" dur="500" fill="hold"/>
                                        <p:tgtEl>
                                          <p:spTgt spid="82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237"/>
                                        </p:tgtEl>
                                        <p:attrNameLst>
                                          <p:attrName>style.visibility</p:attrName>
                                        </p:attrNameLst>
                                      </p:cBhvr>
                                      <p:to>
                                        <p:strVal val="visible"/>
                                      </p:to>
                                    </p:set>
                                    <p:anim calcmode="lin" valueType="num">
                                      <p:cBhvr additive="base">
                                        <p:cTn id="11" dur="500" fill="hold"/>
                                        <p:tgtEl>
                                          <p:spTgt spid="8237"/>
                                        </p:tgtEl>
                                        <p:attrNameLst>
                                          <p:attrName>ppt_x</p:attrName>
                                        </p:attrNameLst>
                                      </p:cBhvr>
                                      <p:tavLst>
                                        <p:tav tm="0">
                                          <p:val>
                                            <p:strVal val="#ppt_x"/>
                                          </p:val>
                                        </p:tav>
                                        <p:tav tm="100000">
                                          <p:val>
                                            <p:strVal val="#ppt_x"/>
                                          </p:val>
                                        </p:tav>
                                      </p:tavLst>
                                    </p:anim>
                                    <p:anim calcmode="lin" valueType="num">
                                      <p:cBhvr additive="base">
                                        <p:cTn id="12" dur="500" fill="hold"/>
                                        <p:tgtEl>
                                          <p:spTgt spid="82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238"/>
                                        </p:tgtEl>
                                        <p:attrNameLst>
                                          <p:attrName>style.visibility</p:attrName>
                                        </p:attrNameLst>
                                      </p:cBhvr>
                                      <p:to>
                                        <p:strVal val="visible"/>
                                      </p:to>
                                    </p:set>
                                    <p:anim calcmode="lin" valueType="num">
                                      <p:cBhvr additive="base">
                                        <p:cTn id="15" dur="500" fill="hold"/>
                                        <p:tgtEl>
                                          <p:spTgt spid="8238"/>
                                        </p:tgtEl>
                                        <p:attrNameLst>
                                          <p:attrName>ppt_x</p:attrName>
                                        </p:attrNameLst>
                                      </p:cBhvr>
                                      <p:tavLst>
                                        <p:tav tm="0">
                                          <p:val>
                                            <p:strVal val="#ppt_x"/>
                                          </p:val>
                                        </p:tav>
                                        <p:tav tm="100000">
                                          <p:val>
                                            <p:strVal val="#ppt_x"/>
                                          </p:val>
                                        </p:tav>
                                      </p:tavLst>
                                    </p:anim>
                                    <p:anim calcmode="lin" valueType="num">
                                      <p:cBhvr additive="base">
                                        <p:cTn id="16" dur="500" fill="hold"/>
                                        <p:tgtEl>
                                          <p:spTgt spid="82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239"/>
                                        </p:tgtEl>
                                        <p:attrNameLst>
                                          <p:attrName>style.visibility</p:attrName>
                                        </p:attrNameLst>
                                      </p:cBhvr>
                                      <p:to>
                                        <p:strVal val="visible"/>
                                      </p:to>
                                    </p:set>
                                    <p:anim calcmode="lin" valueType="num">
                                      <p:cBhvr additive="base">
                                        <p:cTn id="19" dur="500" fill="hold"/>
                                        <p:tgtEl>
                                          <p:spTgt spid="8239"/>
                                        </p:tgtEl>
                                        <p:attrNameLst>
                                          <p:attrName>ppt_x</p:attrName>
                                        </p:attrNameLst>
                                      </p:cBhvr>
                                      <p:tavLst>
                                        <p:tav tm="0">
                                          <p:val>
                                            <p:strVal val="#ppt_x"/>
                                          </p:val>
                                        </p:tav>
                                        <p:tav tm="100000">
                                          <p:val>
                                            <p:strVal val="#ppt_x"/>
                                          </p:val>
                                        </p:tav>
                                      </p:tavLst>
                                    </p:anim>
                                    <p:anim calcmode="lin" valueType="num">
                                      <p:cBhvr additive="base">
                                        <p:cTn id="20" dur="500" fill="hold"/>
                                        <p:tgtEl>
                                          <p:spTgt spid="82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240"/>
                                        </p:tgtEl>
                                        <p:attrNameLst>
                                          <p:attrName>style.visibility</p:attrName>
                                        </p:attrNameLst>
                                      </p:cBhvr>
                                      <p:to>
                                        <p:strVal val="visible"/>
                                      </p:to>
                                    </p:set>
                                    <p:anim calcmode="lin" valueType="num">
                                      <p:cBhvr additive="base">
                                        <p:cTn id="23" dur="500" fill="hold"/>
                                        <p:tgtEl>
                                          <p:spTgt spid="8240"/>
                                        </p:tgtEl>
                                        <p:attrNameLst>
                                          <p:attrName>ppt_x</p:attrName>
                                        </p:attrNameLst>
                                      </p:cBhvr>
                                      <p:tavLst>
                                        <p:tav tm="0">
                                          <p:val>
                                            <p:strVal val="#ppt_x"/>
                                          </p:val>
                                        </p:tav>
                                        <p:tav tm="100000">
                                          <p:val>
                                            <p:strVal val="#ppt_x"/>
                                          </p:val>
                                        </p:tav>
                                      </p:tavLst>
                                    </p:anim>
                                    <p:anim calcmode="lin" valueType="num">
                                      <p:cBhvr additive="base">
                                        <p:cTn id="24" dur="500" fill="hold"/>
                                        <p:tgtEl>
                                          <p:spTgt spid="82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241"/>
                                        </p:tgtEl>
                                        <p:attrNameLst>
                                          <p:attrName>style.visibility</p:attrName>
                                        </p:attrNameLst>
                                      </p:cBhvr>
                                      <p:to>
                                        <p:strVal val="visible"/>
                                      </p:to>
                                    </p:set>
                                    <p:anim calcmode="lin" valueType="num">
                                      <p:cBhvr additive="base">
                                        <p:cTn id="27" dur="500" fill="hold"/>
                                        <p:tgtEl>
                                          <p:spTgt spid="8241"/>
                                        </p:tgtEl>
                                        <p:attrNameLst>
                                          <p:attrName>ppt_x</p:attrName>
                                        </p:attrNameLst>
                                      </p:cBhvr>
                                      <p:tavLst>
                                        <p:tav tm="0">
                                          <p:val>
                                            <p:strVal val="#ppt_x"/>
                                          </p:val>
                                        </p:tav>
                                        <p:tav tm="100000">
                                          <p:val>
                                            <p:strVal val="#ppt_x"/>
                                          </p:val>
                                        </p:tav>
                                      </p:tavLst>
                                    </p:anim>
                                    <p:anim calcmode="lin" valueType="num">
                                      <p:cBhvr additive="base">
                                        <p:cTn id="28" dur="500" fill="hold"/>
                                        <p:tgtEl>
                                          <p:spTgt spid="82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242"/>
                                        </p:tgtEl>
                                        <p:attrNameLst>
                                          <p:attrName>style.visibility</p:attrName>
                                        </p:attrNameLst>
                                      </p:cBhvr>
                                      <p:to>
                                        <p:strVal val="visible"/>
                                      </p:to>
                                    </p:set>
                                    <p:anim calcmode="lin" valueType="num">
                                      <p:cBhvr additive="base">
                                        <p:cTn id="31" dur="500" fill="hold"/>
                                        <p:tgtEl>
                                          <p:spTgt spid="8242"/>
                                        </p:tgtEl>
                                        <p:attrNameLst>
                                          <p:attrName>ppt_x</p:attrName>
                                        </p:attrNameLst>
                                      </p:cBhvr>
                                      <p:tavLst>
                                        <p:tav tm="0">
                                          <p:val>
                                            <p:strVal val="#ppt_x"/>
                                          </p:val>
                                        </p:tav>
                                        <p:tav tm="100000">
                                          <p:val>
                                            <p:strVal val="#ppt_x"/>
                                          </p:val>
                                        </p:tav>
                                      </p:tavLst>
                                    </p:anim>
                                    <p:anim calcmode="lin" valueType="num">
                                      <p:cBhvr additive="base">
                                        <p:cTn id="32" dur="500" fill="hold"/>
                                        <p:tgtEl>
                                          <p:spTgt spid="824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243"/>
                                        </p:tgtEl>
                                        <p:attrNameLst>
                                          <p:attrName>style.visibility</p:attrName>
                                        </p:attrNameLst>
                                      </p:cBhvr>
                                      <p:to>
                                        <p:strVal val="visible"/>
                                      </p:to>
                                    </p:set>
                                    <p:anim calcmode="lin" valueType="num">
                                      <p:cBhvr additive="base">
                                        <p:cTn id="35" dur="500" fill="hold"/>
                                        <p:tgtEl>
                                          <p:spTgt spid="8243"/>
                                        </p:tgtEl>
                                        <p:attrNameLst>
                                          <p:attrName>ppt_x</p:attrName>
                                        </p:attrNameLst>
                                      </p:cBhvr>
                                      <p:tavLst>
                                        <p:tav tm="0">
                                          <p:val>
                                            <p:strVal val="#ppt_x"/>
                                          </p:val>
                                        </p:tav>
                                        <p:tav tm="100000">
                                          <p:val>
                                            <p:strVal val="#ppt_x"/>
                                          </p:val>
                                        </p:tav>
                                      </p:tavLst>
                                    </p:anim>
                                    <p:anim calcmode="lin" valueType="num">
                                      <p:cBhvr additive="base">
                                        <p:cTn id="36" dur="500" fill="hold"/>
                                        <p:tgtEl>
                                          <p:spTgt spid="8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6" grpId="0" animBg="1"/>
      <p:bldP spid="8237" grpId="0" animBg="1"/>
      <p:bldP spid="8238" grpId="0" animBg="1"/>
      <p:bldP spid="8239" grpId="0"/>
      <p:bldP spid="8240" grpId="0"/>
      <p:bldP spid="8241" grpId="0"/>
      <p:bldP spid="8242" grpId="0" animBg="1"/>
      <p:bldP spid="82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6">
            <a:extLst>
              <a:ext uri="{FF2B5EF4-FFF2-40B4-BE49-F238E27FC236}">
                <a16:creationId xmlns:a16="http://schemas.microsoft.com/office/drawing/2014/main" id="{1C79EA69-5E8D-441B-93E2-C3C508E355C7}"/>
              </a:ext>
            </a:extLst>
          </p:cNvPr>
          <p:cNvSpPr>
            <a:spLocks noChangeArrowheads="1"/>
          </p:cNvSpPr>
          <p:nvPr/>
        </p:nvSpPr>
        <p:spPr bwMode="auto">
          <a:xfrm>
            <a:off x="1703389" y="1268413"/>
            <a:ext cx="2160587" cy="792162"/>
          </a:xfrm>
          <a:prstGeom prst="rect">
            <a:avLst/>
          </a:prstGeom>
          <a:solidFill>
            <a:srgbClr val="3366FF"/>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17412" name="Text Box 8">
            <a:extLst>
              <a:ext uri="{FF2B5EF4-FFF2-40B4-BE49-F238E27FC236}">
                <a16:creationId xmlns:a16="http://schemas.microsoft.com/office/drawing/2014/main" id="{A56D7699-0AFF-4F94-AE9E-FD5B2FDE9CF9}"/>
              </a:ext>
            </a:extLst>
          </p:cNvPr>
          <p:cNvSpPr txBox="1">
            <a:spLocks noChangeArrowheads="1"/>
          </p:cNvSpPr>
          <p:nvPr/>
        </p:nvSpPr>
        <p:spPr bwMode="auto">
          <a:xfrm>
            <a:off x="1703389" y="1412876"/>
            <a:ext cx="197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solidFill>
                  <a:srgbClr val="FFFFFF"/>
                </a:solidFill>
              </a:rPr>
              <a:t>米氏散射：</a:t>
            </a:r>
          </a:p>
        </p:txBody>
      </p:sp>
      <p:sp>
        <p:nvSpPr>
          <p:cNvPr id="17413" name="Rectangle 11">
            <a:extLst>
              <a:ext uri="{FF2B5EF4-FFF2-40B4-BE49-F238E27FC236}">
                <a16:creationId xmlns:a16="http://schemas.microsoft.com/office/drawing/2014/main" id="{FB963B78-169D-4FAD-BCF6-8EA3189F63F0}"/>
              </a:ext>
            </a:extLst>
          </p:cNvPr>
          <p:cNvSpPr>
            <a:spLocks noChangeArrowheads="1"/>
          </p:cNvSpPr>
          <p:nvPr/>
        </p:nvSpPr>
        <p:spPr bwMode="auto">
          <a:xfrm>
            <a:off x="3935413" y="1268413"/>
            <a:ext cx="6553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kumimoji="1" lang="zh-CN" altLang="en-US" sz="2400" b="1"/>
              <a:t>微粒的线度与入射光的波长相当或大于时发生的光散射现象</a:t>
            </a:r>
          </a:p>
        </p:txBody>
      </p:sp>
      <p:sp>
        <p:nvSpPr>
          <p:cNvPr id="17414" name="Rectangle 16">
            <a:extLst>
              <a:ext uri="{FF2B5EF4-FFF2-40B4-BE49-F238E27FC236}">
                <a16:creationId xmlns:a16="http://schemas.microsoft.com/office/drawing/2014/main" id="{596A8897-B33C-4C6C-8068-525DC23DA1D2}"/>
              </a:ext>
            </a:extLst>
          </p:cNvPr>
          <p:cNvSpPr>
            <a:spLocks noChangeArrowheads="1"/>
          </p:cNvSpPr>
          <p:nvPr/>
        </p:nvSpPr>
        <p:spPr bwMode="auto">
          <a:xfrm>
            <a:off x="1919289" y="2638425"/>
            <a:ext cx="6048375" cy="503238"/>
          </a:xfrm>
          <a:prstGeom prst="rect">
            <a:avLst/>
          </a:prstGeom>
          <a:solidFill>
            <a:srgbClr val="00FF00"/>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17415" name="Text Box 17">
            <a:extLst>
              <a:ext uri="{FF2B5EF4-FFF2-40B4-BE49-F238E27FC236}">
                <a16:creationId xmlns:a16="http://schemas.microsoft.com/office/drawing/2014/main" id="{BB0BD8A8-4385-4CCF-B465-5998355D6FFA}"/>
              </a:ext>
            </a:extLst>
          </p:cNvPr>
          <p:cNvSpPr txBox="1">
            <a:spLocks noChangeArrowheads="1"/>
          </p:cNvSpPr>
          <p:nvPr/>
        </p:nvSpPr>
        <p:spPr bwMode="auto">
          <a:xfrm>
            <a:off x="1919289" y="2671764"/>
            <a:ext cx="580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000" b="1"/>
              <a:t>散射光强度与入射光波长有一定关系，但有方向性</a:t>
            </a:r>
          </a:p>
        </p:txBody>
      </p:sp>
      <p:sp>
        <p:nvSpPr>
          <p:cNvPr id="45074" name="Rectangle 18">
            <a:extLst>
              <a:ext uri="{FF2B5EF4-FFF2-40B4-BE49-F238E27FC236}">
                <a16:creationId xmlns:a16="http://schemas.microsoft.com/office/drawing/2014/main" id="{7F4083F2-8E53-47F4-87FA-77D78F5A113C}"/>
              </a:ext>
            </a:extLst>
          </p:cNvPr>
          <p:cNvSpPr>
            <a:spLocks noChangeArrowheads="1"/>
          </p:cNvSpPr>
          <p:nvPr/>
        </p:nvSpPr>
        <p:spPr bwMode="auto">
          <a:xfrm>
            <a:off x="2424113" y="5661026"/>
            <a:ext cx="7632700" cy="792163"/>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45075" name="Rectangle 19">
            <a:extLst>
              <a:ext uri="{FF2B5EF4-FFF2-40B4-BE49-F238E27FC236}">
                <a16:creationId xmlns:a16="http://schemas.microsoft.com/office/drawing/2014/main" id="{D3ACB43E-F68F-499F-949A-672F2E925EC0}"/>
              </a:ext>
            </a:extLst>
          </p:cNvPr>
          <p:cNvSpPr>
            <a:spLocks noChangeArrowheads="1"/>
          </p:cNvSpPr>
          <p:nvPr/>
        </p:nvSpPr>
        <p:spPr bwMode="auto">
          <a:xfrm>
            <a:off x="2424113" y="4437063"/>
            <a:ext cx="7632700" cy="792162"/>
          </a:xfrm>
          <a:prstGeom prst="rect">
            <a:avLst/>
          </a:prstGeom>
          <a:solidFill>
            <a:srgbClr val="FF99CC"/>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45076" name="Text Box 20">
            <a:extLst>
              <a:ext uri="{FF2B5EF4-FFF2-40B4-BE49-F238E27FC236}">
                <a16:creationId xmlns:a16="http://schemas.microsoft.com/office/drawing/2014/main" id="{426613EB-F15F-4BE6-8D8C-B2BD883D73B2}"/>
              </a:ext>
            </a:extLst>
          </p:cNvPr>
          <p:cNvSpPr txBox="1">
            <a:spLocks noChangeArrowheads="1"/>
          </p:cNvSpPr>
          <p:nvPr/>
        </p:nvSpPr>
        <p:spPr bwMode="auto">
          <a:xfrm>
            <a:off x="2424114" y="4581526"/>
            <a:ext cx="6256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晴天时，天空中的云为什么是白色的？</a:t>
            </a:r>
          </a:p>
        </p:txBody>
      </p:sp>
      <p:sp>
        <p:nvSpPr>
          <p:cNvPr id="45077" name="Rectangle 21">
            <a:extLst>
              <a:ext uri="{FF2B5EF4-FFF2-40B4-BE49-F238E27FC236}">
                <a16:creationId xmlns:a16="http://schemas.microsoft.com/office/drawing/2014/main" id="{7D7090E8-0093-4DD8-A0D5-CBE7CA949D8B}"/>
              </a:ext>
            </a:extLst>
          </p:cNvPr>
          <p:cNvSpPr>
            <a:spLocks noChangeArrowheads="1"/>
          </p:cNvSpPr>
          <p:nvPr/>
        </p:nvSpPr>
        <p:spPr bwMode="auto">
          <a:xfrm>
            <a:off x="2424113" y="5803901"/>
            <a:ext cx="7561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阴天下雨时，天空的云为什么是灰色或黑色？</a:t>
            </a:r>
          </a:p>
        </p:txBody>
      </p:sp>
      <p:sp>
        <p:nvSpPr>
          <p:cNvPr id="17420" name="Text Box 23">
            <a:extLst>
              <a:ext uri="{FF2B5EF4-FFF2-40B4-BE49-F238E27FC236}">
                <a16:creationId xmlns:a16="http://schemas.microsoft.com/office/drawing/2014/main" id="{2AA30011-DC62-484B-B072-17684E31A8A4}"/>
              </a:ext>
            </a:extLst>
          </p:cNvPr>
          <p:cNvSpPr txBox="1">
            <a:spLocks noChangeArrowheads="1"/>
          </p:cNvSpPr>
          <p:nvPr/>
        </p:nvSpPr>
        <p:spPr bwMode="auto">
          <a:xfrm>
            <a:off x="3863975" y="3357563"/>
            <a:ext cx="58039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200" b="1"/>
              <a:t>散射光在光线向前的方向比向后的方向更强，</a:t>
            </a:r>
          </a:p>
          <a:p>
            <a:pPr eaLnBrk="1" hangingPunct="1">
              <a:lnSpc>
                <a:spcPct val="130000"/>
              </a:lnSpc>
              <a:spcBef>
                <a:spcPct val="0"/>
              </a:spcBef>
              <a:buClrTx/>
              <a:buFontTx/>
              <a:buNone/>
            </a:pPr>
            <a:r>
              <a:rPr lang="zh-CN" altLang="en-US" sz="2200" b="1"/>
              <a:t>且在空间不同方向上会出现一些极大或极小。</a:t>
            </a:r>
          </a:p>
        </p:txBody>
      </p:sp>
      <p:sp>
        <p:nvSpPr>
          <p:cNvPr id="13" name="Rectangle 2">
            <a:extLst>
              <a:ext uri="{FF2B5EF4-FFF2-40B4-BE49-F238E27FC236}">
                <a16:creationId xmlns:a16="http://schemas.microsoft.com/office/drawing/2014/main" id="{760EF3A8-6043-42F0-BAC2-E5C2B662851D}"/>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a:defRPr/>
            </a:pPr>
            <a:r>
              <a:rPr lang="en-US" altLang="zh-CN" sz="3200" dirty="0">
                <a:effectLst>
                  <a:outerShdw blurRad="38100" dist="38100" dir="2700000" algn="tl">
                    <a:srgbClr val="C0C0C0"/>
                  </a:outerShdw>
                </a:effectLst>
                <a:latin typeface="隶书" pitchFamily="49" charset="-122"/>
                <a:ea typeface="隶书" pitchFamily="49" charset="-122"/>
              </a:rPr>
              <a:t>2 </a:t>
            </a:r>
            <a:r>
              <a:rPr lang="zh-CN" altLang="en-US" sz="3200" dirty="0">
                <a:effectLst>
                  <a:outerShdw blurRad="38100" dist="38100" dir="2700000" algn="tl">
                    <a:srgbClr val="C0C0C0"/>
                  </a:outerShdw>
                </a:effectLst>
                <a:latin typeface="隶书" pitchFamily="49" charset="-122"/>
                <a:ea typeface="隶书" pitchFamily="49" charset="-122"/>
              </a:rPr>
              <a:t>自发辐射光散射</a:t>
            </a:r>
            <a:endParaRPr lang="zh-CN" altLang="en-US" sz="3200" dirty="0">
              <a:latin typeface="隶书" pitchFamily="49" charset="-122"/>
              <a:ea typeface="隶书" pitchFamily="49" charset="-122"/>
            </a:endParaRPr>
          </a:p>
        </p:txBody>
      </p:sp>
      <p:sp>
        <p:nvSpPr>
          <p:cNvPr id="14" name="矩形 13">
            <a:extLst>
              <a:ext uri="{FF2B5EF4-FFF2-40B4-BE49-F238E27FC236}">
                <a16:creationId xmlns:a16="http://schemas.microsoft.com/office/drawing/2014/main" id="{B7F29548-7ED6-4811-B7D1-B7E08BDDE8B6}"/>
              </a:ext>
            </a:extLst>
          </p:cNvPr>
          <p:cNvSpPr/>
          <p:nvPr/>
        </p:nvSpPr>
        <p:spPr>
          <a:xfrm>
            <a:off x="1973070" y="229445"/>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2">
            <a:extLst>
              <a:ext uri="{FF2B5EF4-FFF2-40B4-BE49-F238E27FC236}">
                <a16:creationId xmlns:a16="http://schemas.microsoft.com/office/drawing/2014/main" id="{62FBCE5C-115A-4258-A189-61DC28A0502C}"/>
              </a:ext>
            </a:extLst>
          </p:cNvPr>
          <p:cNvSpPr>
            <a:spLocks noChangeArrowheads="1"/>
          </p:cNvSpPr>
          <p:nvPr/>
        </p:nvSpPr>
        <p:spPr bwMode="gray">
          <a:xfrm>
            <a:off x="1927226" y="225425"/>
            <a:ext cx="7273925" cy="692150"/>
          </a:xfrm>
          <a:prstGeom prst="rect">
            <a:avLst/>
          </a:prstGeom>
          <a:noFill/>
          <a:ln w="9525">
            <a:noFill/>
            <a:miter lim="800000"/>
            <a:headEnd/>
            <a:tailEnd/>
          </a:ln>
        </p:spPr>
        <p:txBody>
          <a:bodyPr anchor="ctr"/>
          <a:lstStyle/>
          <a:p>
            <a:pPr>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2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自发辐射光散射</a:t>
            </a:r>
            <a:endParaRPr lang="zh-CN" altLang="en-US" sz="3200" dirty="0">
              <a:solidFill>
                <a:schemeClr val="bg1"/>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74"/>
                                        </p:tgtEl>
                                        <p:attrNameLst>
                                          <p:attrName>style.visibility</p:attrName>
                                        </p:attrNameLst>
                                      </p:cBhvr>
                                      <p:to>
                                        <p:strVal val="visible"/>
                                      </p:to>
                                    </p:set>
                                    <p:anim calcmode="lin" valueType="num">
                                      <p:cBhvr additive="base">
                                        <p:cTn id="7" dur="500" fill="hold"/>
                                        <p:tgtEl>
                                          <p:spTgt spid="45074"/>
                                        </p:tgtEl>
                                        <p:attrNameLst>
                                          <p:attrName>ppt_x</p:attrName>
                                        </p:attrNameLst>
                                      </p:cBhvr>
                                      <p:tavLst>
                                        <p:tav tm="0">
                                          <p:val>
                                            <p:strVal val="#ppt_x"/>
                                          </p:val>
                                        </p:tav>
                                        <p:tav tm="100000">
                                          <p:val>
                                            <p:strVal val="#ppt_x"/>
                                          </p:val>
                                        </p:tav>
                                      </p:tavLst>
                                    </p:anim>
                                    <p:anim calcmode="lin" valueType="num">
                                      <p:cBhvr additive="base">
                                        <p:cTn id="8" dur="500" fill="hold"/>
                                        <p:tgtEl>
                                          <p:spTgt spid="450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75"/>
                                        </p:tgtEl>
                                        <p:attrNameLst>
                                          <p:attrName>style.visibility</p:attrName>
                                        </p:attrNameLst>
                                      </p:cBhvr>
                                      <p:to>
                                        <p:strVal val="visible"/>
                                      </p:to>
                                    </p:set>
                                    <p:anim calcmode="lin" valueType="num">
                                      <p:cBhvr additive="base">
                                        <p:cTn id="11" dur="500" fill="hold"/>
                                        <p:tgtEl>
                                          <p:spTgt spid="45075"/>
                                        </p:tgtEl>
                                        <p:attrNameLst>
                                          <p:attrName>ppt_x</p:attrName>
                                        </p:attrNameLst>
                                      </p:cBhvr>
                                      <p:tavLst>
                                        <p:tav tm="0">
                                          <p:val>
                                            <p:strVal val="#ppt_x"/>
                                          </p:val>
                                        </p:tav>
                                        <p:tav tm="100000">
                                          <p:val>
                                            <p:strVal val="#ppt_x"/>
                                          </p:val>
                                        </p:tav>
                                      </p:tavLst>
                                    </p:anim>
                                    <p:anim calcmode="lin" valueType="num">
                                      <p:cBhvr additive="base">
                                        <p:cTn id="12" dur="500" fill="hold"/>
                                        <p:tgtEl>
                                          <p:spTgt spid="4507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076"/>
                                        </p:tgtEl>
                                        <p:attrNameLst>
                                          <p:attrName>style.visibility</p:attrName>
                                        </p:attrNameLst>
                                      </p:cBhvr>
                                      <p:to>
                                        <p:strVal val="visible"/>
                                      </p:to>
                                    </p:set>
                                    <p:anim calcmode="lin" valueType="num">
                                      <p:cBhvr additive="base">
                                        <p:cTn id="15" dur="500" fill="hold"/>
                                        <p:tgtEl>
                                          <p:spTgt spid="45076"/>
                                        </p:tgtEl>
                                        <p:attrNameLst>
                                          <p:attrName>ppt_x</p:attrName>
                                        </p:attrNameLst>
                                      </p:cBhvr>
                                      <p:tavLst>
                                        <p:tav tm="0">
                                          <p:val>
                                            <p:strVal val="#ppt_x"/>
                                          </p:val>
                                        </p:tav>
                                        <p:tav tm="100000">
                                          <p:val>
                                            <p:strVal val="#ppt_x"/>
                                          </p:val>
                                        </p:tav>
                                      </p:tavLst>
                                    </p:anim>
                                    <p:anim calcmode="lin" valueType="num">
                                      <p:cBhvr additive="base">
                                        <p:cTn id="16" dur="500" fill="hold"/>
                                        <p:tgtEl>
                                          <p:spTgt spid="4507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5077"/>
                                        </p:tgtEl>
                                        <p:attrNameLst>
                                          <p:attrName>style.visibility</p:attrName>
                                        </p:attrNameLst>
                                      </p:cBhvr>
                                      <p:to>
                                        <p:strVal val="visible"/>
                                      </p:to>
                                    </p:set>
                                    <p:anim calcmode="lin" valueType="num">
                                      <p:cBhvr additive="base">
                                        <p:cTn id="19" dur="500" fill="hold"/>
                                        <p:tgtEl>
                                          <p:spTgt spid="45077"/>
                                        </p:tgtEl>
                                        <p:attrNameLst>
                                          <p:attrName>ppt_x</p:attrName>
                                        </p:attrNameLst>
                                      </p:cBhvr>
                                      <p:tavLst>
                                        <p:tav tm="0">
                                          <p:val>
                                            <p:strVal val="#ppt_x"/>
                                          </p:val>
                                        </p:tav>
                                        <p:tav tm="100000">
                                          <p:val>
                                            <p:strVal val="#ppt_x"/>
                                          </p:val>
                                        </p:tav>
                                      </p:tavLst>
                                    </p:anim>
                                    <p:anim calcmode="lin" valueType="num">
                                      <p:cBhvr additive="base">
                                        <p:cTn id="20" dur="500" fill="hold"/>
                                        <p:tgtEl>
                                          <p:spTgt spid="45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4" grpId="0" animBg="1"/>
      <p:bldP spid="45075" grpId="0" animBg="1"/>
      <p:bldP spid="45076" grpId="0"/>
      <p:bldP spid="450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4">
            <a:extLst>
              <a:ext uri="{FF2B5EF4-FFF2-40B4-BE49-F238E27FC236}">
                <a16:creationId xmlns:a16="http://schemas.microsoft.com/office/drawing/2014/main" id="{C0133743-CC71-48AF-ADEF-7B3628AD3D49}"/>
              </a:ext>
            </a:extLst>
          </p:cNvPr>
          <p:cNvSpPr>
            <a:spLocks noChangeArrowheads="1"/>
          </p:cNvSpPr>
          <p:nvPr/>
        </p:nvSpPr>
        <p:spPr bwMode="auto">
          <a:xfrm>
            <a:off x="1703389" y="1268413"/>
            <a:ext cx="1800225" cy="792162"/>
          </a:xfrm>
          <a:prstGeom prst="rect">
            <a:avLst/>
          </a:prstGeom>
          <a:solidFill>
            <a:srgbClr val="FF33CC"/>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18436" name="Text Box 26">
            <a:extLst>
              <a:ext uri="{FF2B5EF4-FFF2-40B4-BE49-F238E27FC236}">
                <a16:creationId xmlns:a16="http://schemas.microsoft.com/office/drawing/2014/main" id="{B65DBC97-1EE7-4A6C-AF71-1F024E20F08F}"/>
              </a:ext>
            </a:extLst>
          </p:cNvPr>
          <p:cNvSpPr txBox="1">
            <a:spLocks noChangeArrowheads="1"/>
          </p:cNvSpPr>
          <p:nvPr/>
        </p:nvSpPr>
        <p:spPr bwMode="auto">
          <a:xfrm>
            <a:off x="1703389" y="1397001"/>
            <a:ext cx="197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solidFill>
                  <a:schemeClr val="bg1"/>
                </a:solidFill>
              </a:rPr>
              <a:t>拉曼散射：</a:t>
            </a:r>
          </a:p>
        </p:txBody>
      </p:sp>
      <p:sp>
        <p:nvSpPr>
          <p:cNvPr id="18437" name="Rectangle 30">
            <a:extLst>
              <a:ext uri="{FF2B5EF4-FFF2-40B4-BE49-F238E27FC236}">
                <a16:creationId xmlns:a16="http://schemas.microsoft.com/office/drawing/2014/main" id="{E447101B-1189-49ED-B399-2DCA7CC428AA}"/>
              </a:ext>
            </a:extLst>
          </p:cNvPr>
          <p:cNvSpPr>
            <a:spLocks noChangeArrowheads="1"/>
          </p:cNvSpPr>
          <p:nvPr/>
        </p:nvSpPr>
        <p:spPr bwMode="auto">
          <a:xfrm>
            <a:off x="4151313" y="1125538"/>
            <a:ext cx="619125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入射光与物质的分子、原子相互作用，由于分子转动、振动能级、电子能级跃迁引起散射光频率发生变化的光散射现象。 </a:t>
            </a:r>
          </a:p>
        </p:txBody>
      </p:sp>
      <p:sp>
        <p:nvSpPr>
          <p:cNvPr id="18438" name="Rectangle 38">
            <a:extLst>
              <a:ext uri="{FF2B5EF4-FFF2-40B4-BE49-F238E27FC236}">
                <a16:creationId xmlns:a16="http://schemas.microsoft.com/office/drawing/2014/main" id="{522CE498-7A08-4577-8C6D-A29F44D98A01}"/>
              </a:ext>
            </a:extLst>
          </p:cNvPr>
          <p:cNvSpPr>
            <a:spLocks noChangeArrowheads="1"/>
          </p:cNvSpPr>
          <p:nvPr/>
        </p:nvSpPr>
        <p:spPr bwMode="auto">
          <a:xfrm>
            <a:off x="3216276" y="3094039"/>
            <a:ext cx="4608513" cy="503237"/>
          </a:xfrm>
          <a:prstGeom prst="rect">
            <a:avLst/>
          </a:prstGeom>
          <a:solidFill>
            <a:srgbClr val="00FF00"/>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18439" name="Text Box 39">
            <a:extLst>
              <a:ext uri="{FF2B5EF4-FFF2-40B4-BE49-F238E27FC236}">
                <a16:creationId xmlns:a16="http://schemas.microsoft.com/office/drawing/2014/main" id="{DA02E927-2683-49C7-9112-7CD6F224411E}"/>
              </a:ext>
            </a:extLst>
          </p:cNvPr>
          <p:cNvSpPr txBox="1">
            <a:spLocks noChangeArrowheads="1"/>
          </p:cNvSpPr>
          <p:nvPr/>
        </p:nvSpPr>
        <p:spPr bwMode="auto">
          <a:xfrm>
            <a:off x="3216276" y="3141664"/>
            <a:ext cx="444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000" b="1"/>
              <a:t>拉曼散射光强弱，是入射光强度的</a:t>
            </a:r>
            <a:r>
              <a:rPr lang="en-US" altLang="zh-CN" sz="2000" b="1"/>
              <a:t>10</a:t>
            </a:r>
            <a:r>
              <a:rPr lang="en-US" altLang="zh-CN" sz="2000" b="1" baseline="30000"/>
              <a:t>-6</a:t>
            </a:r>
            <a:endParaRPr lang="en-US" altLang="zh-CN" sz="2000" b="1"/>
          </a:p>
        </p:txBody>
      </p:sp>
      <p:sp>
        <p:nvSpPr>
          <p:cNvPr id="18440" name="Rectangle 40">
            <a:extLst>
              <a:ext uri="{FF2B5EF4-FFF2-40B4-BE49-F238E27FC236}">
                <a16:creationId xmlns:a16="http://schemas.microsoft.com/office/drawing/2014/main" id="{DEC77DB0-A261-4C45-80B0-EAAA6BA095C4}"/>
              </a:ext>
            </a:extLst>
          </p:cNvPr>
          <p:cNvSpPr>
            <a:spLocks noChangeArrowheads="1"/>
          </p:cNvSpPr>
          <p:nvPr/>
        </p:nvSpPr>
        <p:spPr bwMode="auto">
          <a:xfrm>
            <a:off x="2135189" y="4941888"/>
            <a:ext cx="7997825"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807" rIns="96807"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en-US" altLang="zh-CN" sz="2400" b="1"/>
              <a:t>1923</a:t>
            </a:r>
            <a:r>
              <a:rPr lang="zh-CN" altLang="en-US" sz="2400" b="1"/>
              <a:t>年</a:t>
            </a:r>
            <a:r>
              <a:rPr lang="en-US" altLang="zh-CN" sz="2400" b="1"/>
              <a:t>A.G.S.</a:t>
            </a:r>
            <a:r>
              <a:rPr lang="zh-CN" altLang="en-US" sz="2400" b="1"/>
              <a:t>斯梅卡尔指出，在光的散射过程中</a:t>
            </a:r>
            <a:r>
              <a:rPr lang="en-US" altLang="zh-CN" sz="2400" b="1"/>
              <a:t>,</a:t>
            </a:r>
            <a:r>
              <a:rPr lang="zh-CN" altLang="en-US" sz="2400" b="1"/>
              <a:t>如果分子</a:t>
            </a:r>
          </a:p>
          <a:p>
            <a:pPr eaLnBrk="1" hangingPunct="1">
              <a:lnSpc>
                <a:spcPct val="130000"/>
              </a:lnSpc>
              <a:spcBef>
                <a:spcPct val="0"/>
              </a:spcBef>
              <a:buClrTx/>
              <a:buFontTx/>
              <a:buNone/>
            </a:pPr>
            <a:r>
              <a:rPr lang="zh-CN" altLang="en-US" sz="2400" b="1"/>
              <a:t>的状态也发生改变</a:t>
            </a:r>
            <a:r>
              <a:rPr lang="en-US" altLang="zh-CN" sz="2400" b="1"/>
              <a:t>,</a:t>
            </a:r>
            <a:r>
              <a:rPr lang="zh-CN" altLang="en-US" sz="2400" b="1"/>
              <a:t>则入射光与分子交换能量的结果可导致</a:t>
            </a:r>
          </a:p>
          <a:p>
            <a:pPr eaLnBrk="1" hangingPunct="1">
              <a:lnSpc>
                <a:spcPct val="130000"/>
              </a:lnSpc>
              <a:spcBef>
                <a:spcPct val="0"/>
              </a:spcBef>
              <a:buClrTx/>
              <a:buFontTx/>
              <a:buNone/>
            </a:pPr>
            <a:r>
              <a:rPr lang="zh-CN" altLang="en-US" sz="2400" b="1"/>
              <a:t>散射光的频率发生改变。</a:t>
            </a:r>
          </a:p>
        </p:txBody>
      </p:sp>
      <p:sp>
        <p:nvSpPr>
          <p:cNvPr id="18441" name="Rectangle 42">
            <a:extLst>
              <a:ext uri="{FF2B5EF4-FFF2-40B4-BE49-F238E27FC236}">
                <a16:creationId xmlns:a16="http://schemas.microsoft.com/office/drawing/2014/main" id="{9DB58255-A580-4AAB-A1B5-B5EDCB423BA2}"/>
              </a:ext>
            </a:extLst>
          </p:cNvPr>
          <p:cNvSpPr>
            <a:spLocks noChangeArrowheads="1"/>
          </p:cNvSpPr>
          <p:nvPr/>
        </p:nvSpPr>
        <p:spPr bwMode="auto">
          <a:xfrm>
            <a:off x="3216275" y="3933825"/>
            <a:ext cx="5543550" cy="503238"/>
          </a:xfrm>
          <a:prstGeom prst="rect">
            <a:avLst/>
          </a:prstGeom>
          <a:solidFill>
            <a:srgbClr val="00FF00"/>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18442" name="Text Box 43">
            <a:extLst>
              <a:ext uri="{FF2B5EF4-FFF2-40B4-BE49-F238E27FC236}">
                <a16:creationId xmlns:a16="http://schemas.microsoft.com/office/drawing/2014/main" id="{676B191D-91E0-4BD2-B72B-C3100895F8CA}"/>
              </a:ext>
            </a:extLst>
          </p:cNvPr>
          <p:cNvSpPr txBox="1">
            <a:spLocks noChangeArrowheads="1"/>
          </p:cNvSpPr>
          <p:nvPr/>
        </p:nvSpPr>
        <p:spPr bwMode="auto">
          <a:xfrm>
            <a:off x="3216275" y="3967164"/>
            <a:ext cx="5551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000" b="1"/>
              <a:t>拉曼散射光频率有大于、小于入射光频率成分。</a:t>
            </a:r>
          </a:p>
        </p:txBody>
      </p:sp>
      <p:sp>
        <p:nvSpPr>
          <p:cNvPr id="18443" name="Text Box 44">
            <a:extLst>
              <a:ext uri="{FF2B5EF4-FFF2-40B4-BE49-F238E27FC236}">
                <a16:creationId xmlns:a16="http://schemas.microsoft.com/office/drawing/2014/main" id="{FAB2A930-9B70-4561-A169-9F29DCDC39EB}"/>
              </a:ext>
            </a:extLst>
          </p:cNvPr>
          <p:cNvSpPr txBox="1">
            <a:spLocks noChangeArrowheads="1"/>
          </p:cNvSpPr>
          <p:nvPr/>
        </p:nvSpPr>
        <p:spPr bwMode="auto">
          <a:xfrm>
            <a:off x="1919288" y="3121025"/>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特点：</a:t>
            </a:r>
          </a:p>
        </p:txBody>
      </p:sp>
      <p:sp>
        <p:nvSpPr>
          <p:cNvPr id="12" name="Rectangle 2">
            <a:extLst>
              <a:ext uri="{FF2B5EF4-FFF2-40B4-BE49-F238E27FC236}">
                <a16:creationId xmlns:a16="http://schemas.microsoft.com/office/drawing/2014/main" id="{F7A369DE-5F1E-4125-AAB5-0E9E461BE91E}"/>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a:defRPr/>
            </a:pPr>
            <a:r>
              <a:rPr lang="en-US" altLang="zh-CN" sz="3200" dirty="0">
                <a:effectLst>
                  <a:outerShdw blurRad="38100" dist="38100" dir="2700000" algn="tl">
                    <a:srgbClr val="C0C0C0"/>
                  </a:outerShdw>
                </a:effectLst>
                <a:latin typeface="隶书" pitchFamily="49" charset="-122"/>
                <a:ea typeface="隶书" pitchFamily="49" charset="-122"/>
              </a:rPr>
              <a:t>2 </a:t>
            </a:r>
            <a:r>
              <a:rPr lang="zh-CN" altLang="en-US" sz="3200" dirty="0">
                <a:effectLst>
                  <a:outerShdw blurRad="38100" dist="38100" dir="2700000" algn="tl">
                    <a:srgbClr val="C0C0C0"/>
                  </a:outerShdw>
                </a:effectLst>
                <a:latin typeface="隶书" pitchFamily="49" charset="-122"/>
                <a:ea typeface="隶书" pitchFamily="49" charset="-122"/>
              </a:rPr>
              <a:t>自发辐射光散射</a:t>
            </a:r>
            <a:endParaRPr lang="zh-CN" altLang="en-US" sz="3200" dirty="0">
              <a:latin typeface="隶书" pitchFamily="49" charset="-122"/>
              <a:ea typeface="隶书" pitchFamily="49" charset="-122"/>
            </a:endParaRPr>
          </a:p>
        </p:txBody>
      </p:sp>
      <p:sp>
        <p:nvSpPr>
          <p:cNvPr id="13" name="矩形 12">
            <a:extLst>
              <a:ext uri="{FF2B5EF4-FFF2-40B4-BE49-F238E27FC236}">
                <a16:creationId xmlns:a16="http://schemas.microsoft.com/office/drawing/2014/main" id="{F11B0DB9-E697-4FC5-860A-7C4B61F4A743}"/>
              </a:ext>
            </a:extLst>
          </p:cNvPr>
          <p:cNvSpPr/>
          <p:nvPr/>
        </p:nvSpPr>
        <p:spPr>
          <a:xfrm>
            <a:off x="1973070" y="229445"/>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2">
            <a:extLst>
              <a:ext uri="{FF2B5EF4-FFF2-40B4-BE49-F238E27FC236}">
                <a16:creationId xmlns:a16="http://schemas.microsoft.com/office/drawing/2014/main" id="{2F0F467D-E701-44DE-801A-69BF75B269F3}"/>
              </a:ext>
            </a:extLst>
          </p:cNvPr>
          <p:cNvSpPr>
            <a:spLocks noChangeArrowheads="1"/>
          </p:cNvSpPr>
          <p:nvPr/>
        </p:nvSpPr>
        <p:spPr bwMode="gray">
          <a:xfrm>
            <a:off x="1927226" y="225425"/>
            <a:ext cx="7273925" cy="692150"/>
          </a:xfrm>
          <a:prstGeom prst="rect">
            <a:avLst/>
          </a:prstGeom>
          <a:noFill/>
          <a:ln w="9525">
            <a:noFill/>
            <a:miter lim="800000"/>
            <a:headEnd/>
            <a:tailEnd/>
          </a:ln>
        </p:spPr>
        <p:txBody>
          <a:bodyPr anchor="ctr"/>
          <a:lstStyle/>
          <a:p>
            <a:pPr>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2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自发辐射光散射</a:t>
            </a:r>
            <a:endParaRPr lang="zh-CN" altLang="en-US" sz="3200" dirty="0">
              <a:solidFill>
                <a:schemeClr val="bg1"/>
              </a:solidFill>
              <a:latin typeface="隶书" pitchFamily="49" charset="-122"/>
              <a:ea typeface="隶书"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a:extLst>
              <a:ext uri="{FF2B5EF4-FFF2-40B4-BE49-F238E27FC236}">
                <a16:creationId xmlns:a16="http://schemas.microsoft.com/office/drawing/2014/main" id="{161F1E81-EC38-4233-98C7-8153EA644F31}"/>
              </a:ext>
            </a:extLst>
          </p:cNvPr>
          <p:cNvSpPr>
            <a:spLocks noChangeArrowheads="1"/>
          </p:cNvSpPr>
          <p:nvPr/>
        </p:nvSpPr>
        <p:spPr bwMode="auto">
          <a:xfrm>
            <a:off x="1920875" y="3500438"/>
            <a:ext cx="416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强光入射到物质中时，出现：</a:t>
            </a:r>
          </a:p>
        </p:txBody>
      </p:sp>
      <p:sp>
        <p:nvSpPr>
          <p:cNvPr id="19460" name="Rectangle 5">
            <a:extLst>
              <a:ext uri="{FF2B5EF4-FFF2-40B4-BE49-F238E27FC236}">
                <a16:creationId xmlns:a16="http://schemas.microsoft.com/office/drawing/2014/main" id="{10C9DD86-EE4E-4DB4-9728-4B779D0AB642}"/>
              </a:ext>
            </a:extLst>
          </p:cNvPr>
          <p:cNvSpPr>
            <a:spLocks noChangeArrowheads="1"/>
          </p:cNvSpPr>
          <p:nvPr/>
        </p:nvSpPr>
        <p:spPr bwMode="auto">
          <a:xfrm>
            <a:off x="2713038" y="4149726"/>
            <a:ext cx="76327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与入射光频率不变的散射光，属于瑞利散射；</a:t>
            </a:r>
          </a:p>
          <a:p>
            <a:pPr eaLnBrk="1" hangingPunct="1">
              <a:lnSpc>
                <a:spcPct val="130000"/>
              </a:lnSpc>
              <a:spcBef>
                <a:spcPct val="0"/>
              </a:spcBef>
              <a:buClrTx/>
              <a:buFontTx/>
              <a:buNone/>
            </a:pPr>
            <a:r>
              <a:rPr lang="zh-CN" altLang="en-US" sz="2400" b="1"/>
              <a:t>比入射光频率小的散射光，称为斯托克斯线；</a:t>
            </a:r>
          </a:p>
          <a:p>
            <a:pPr eaLnBrk="1" hangingPunct="1">
              <a:lnSpc>
                <a:spcPct val="130000"/>
              </a:lnSpc>
              <a:spcBef>
                <a:spcPct val="0"/>
              </a:spcBef>
              <a:buClrTx/>
              <a:buFontTx/>
              <a:buNone/>
            </a:pPr>
            <a:r>
              <a:rPr lang="zh-CN" altLang="en-US" sz="2400" b="1"/>
              <a:t>比入射光频率大的散射光，称为反斯托克斯线。</a:t>
            </a:r>
          </a:p>
        </p:txBody>
      </p:sp>
      <p:sp>
        <p:nvSpPr>
          <p:cNvPr id="19461" name="Rectangle 6">
            <a:extLst>
              <a:ext uri="{FF2B5EF4-FFF2-40B4-BE49-F238E27FC236}">
                <a16:creationId xmlns:a16="http://schemas.microsoft.com/office/drawing/2014/main" id="{18D7438C-E7E1-4449-8546-E8D576AB4AE5}"/>
              </a:ext>
            </a:extLst>
          </p:cNvPr>
          <p:cNvSpPr>
            <a:spLocks noChangeArrowheads="1"/>
          </p:cNvSpPr>
          <p:nvPr/>
        </p:nvSpPr>
        <p:spPr bwMode="auto">
          <a:xfrm>
            <a:off x="2209801" y="5949950"/>
            <a:ext cx="7705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频率差 </a:t>
            </a:r>
            <a:r>
              <a:rPr lang="en-US" altLang="zh-CN" sz="2400" b="1"/>
              <a:t>Δ</a:t>
            </a:r>
            <a:r>
              <a:rPr lang="en-US" altLang="zh-CN" sz="2400" b="1" i="1"/>
              <a:t>ω</a:t>
            </a:r>
            <a:r>
              <a:rPr lang="en-US" altLang="zh-CN" sz="2400" b="1"/>
              <a:t>/2</a:t>
            </a:r>
            <a:r>
              <a:rPr lang="en-US" altLang="zh-CN" sz="2400" b="1" i="1"/>
              <a:t>π</a:t>
            </a:r>
            <a:r>
              <a:rPr lang="zh-CN" altLang="en-US" sz="2400" b="1"/>
              <a:t>等于分子、原子振动的频率。</a:t>
            </a:r>
          </a:p>
        </p:txBody>
      </p:sp>
      <p:sp>
        <p:nvSpPr>
          <p:cNvPr id="19462" name="Rectangle 7">
            <a:extLst>
              <a:ext uri="{FF2B5EF4-FFF2-40B4-BE49-F238E27FC236}">
                <a16:creationId xmlns:a16="http://schemas.microsoft.com/office/drawing/2014/main" id="{3613D1AA-546A-41BE-9B9A-93DDC3C2C13D}"/>
              </a:ext>
            </a:extLst>
          </p:cNvPr>
          <p:cNvSpPr>
            <a:spLocks noChangeArrowheads="1"/>
          </p:cNvSpPr>
          <p:nvPr/>
        </p:nvSpPr>
        <p:spPr bwMode="auto">
          <a:xfrm>
            <a:off x="1993901" y="836613"/>
            <a:ext cx="845661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en-US" altLang="zh-CN" sz="2400" b="1"/>
              <a:t>1928</a:t>
            </a:r>
            <a:r>
              <a:rPr lang="zh-CN" altLang="en-US" sz="2400" b="1"/>
              <a:t>年</a:t>
            </a:r>
            <a:r>
              <a:rPr lang="en-US" altLang="zh-CN" sz="2400" b="1"/>
              <a:t>C.V.</a:t>
            </a:r>
            <a:r>
              <a:rPr lang="zh-CN" altLang="en-US" sz="2400" b="1"/>
              <a:t>喇曼在研究苯、甲苯、水及其他多种</a:t>
            </a:r>
            <a:r>
              <a:rPr lang="zh-CN" altLang="en-US" sz="2400" b="1">
                <a:solidFill>
                  <a:srgbClr val="FF33CC"/>
                </a:solidFill>
              </a:rPr>
              <a:t>液体</a:t>
            </a:r>
            <a:r>
              <a:rPr lang="zh-CN" altLang="en-US" sz="2400" b="1"/>
              <a:t>、一些</a:t>
            </a:r>
          </a:p>
          <a:p>
            <a:pPr eaLnBrk="1" hangingPunct="1">
              <a:lnSpc>
                <a:spcPct val="130000"/>
              </a:lnSpc>
              <a:spcBef>
                <a:spcPct val="0"/>
              </a:spcBef>
              <a:buClrTx/>
              <a:buFontTx/>
              <a:buNone/>
            </a:pPr>
            <a:r>
              <a:rPr lang="zh-CN" altLang="en-US" sz="2400" b="1">
                <a:solidFill>
                  <a:srgbClr val="FF33CC"/>
                </a:solidFill>
              </a:rPr>
              <a:t>气体与蒸气</a:t>
            </a:r>
            <a:r>
              <a:rPr lang="zh-CN" altLang="en-US" sz="2400" b="1"/>
              <a:t>以及洁净的</a:t>
            </a:r>
            <a:r>
              <a:rPr lang="zh-CN" altLang="en-US" sz="2400" b="1">
                <a:solidFill>
                  <a:srgbClr val="FF33CC"/>
                </a:solidFill>
              </a:rPr>
              <a:t>冰</a:t>
            </a:r>
            <a:r>
              <a:rPr lang="zh-CN" altLang="en-US" sz="2400" b="1"/>
              <a:t>与光相互作用中，发现了这种现象：</a:t>
            </a:r>
          </a:p>
        </p:txBody>
      </p:sp>
      <p:sp>
        <p:nvSpPr>
          <p:cNvPr id="19463" name="Rectangle 8">
            <a:extLst>
              <a:ext uri="{FF2B5EF4-FFF2-40B4-BE49-F238E27FC236}">
                <a16:creationId xmlns:a16="http://schemas.microsoft.com/office/drawing/2014/main" id="{E2FED52C-F545-46B2-8B13-5FA0576C3FAD}"/>
              </a:ext>
            </a:extLst>
          </p:cNvPr>
          <p:cNvSpPr>
            <a:spLocks noChangeArrowheads="1"/>
          </p:cNvSpPr>
          <p:nvPr/>
        </p:nvSpPr>
        <p:spPr bwMode="auto">
          <a:xfrm>
            <a:off x="2063751" y="2060575"/>
            <a:ext cx="79216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同年</a:t>
            </a:r>
            <a:r>
              <a:rPr lang="en-US" altLang="zh-CN" sz="2400" b="1"/>
              <a:t>Γ.С.</a:t>
            </a:r>
            <a:r>
              <a:rPr lang="zh-CN" altLang="en-US" sz="2400" b="1"/>
              <a:t>兰茨贝格与</a:t>
            </a:r>
            <a:r>
              <a:rPr lang="en-US" altLang="zh-CN" sz="2400" b="1"/>
              <a:t>Л.И.</a:t>
            </a:r>
            <a:r>
              <a:rPr lang="zh-CN" altLang="en-US" sz="2400" b="1"/>
              <a:t>曼杰斯塔姆也独立地在</a:t>
            </a:r>
            <a:r>
              <a:rPr lang="zh-CN" altLang="en-US" sz="2400" b="1">
                <a:solidFill>
                  <a:srgbClr val="FF33CC"/>
                </a:solidFill>
              </a:rPr>
              <a:t>石英晶</a:t>
            </a:r>
          </a:p>
          <a:p>
            <a:pPr eaLnBrk="1" hangingPunct="1">
              <a:lnSpc>
                <a:spcPct val="130000"/>
              </a:lnSpc>
              <a:spcBef>
                <a:spcPct val="0"/>
              </a:spcBef>
              <a:buClrTx/>
              <a:buFontTx/>
              <a:buNone/>
            </a:pPr>
            <a:r>
              <a:rPr lang="zh-CN" altLang="en-US" sz="2400" b="1">
                <a:solidFill>
                  <a:srgbClr val="FF33CC"/>
                </a:solidFill>
              </a:rPr>
              <a:t>体</a:t>
            </a:r>
            <a:r>
              <a:rPr lang="zh-CN" altLang="en-US" sz="2400" b="1"/>
              <a:t>中发现了同种现象。</a:t>
            </a:r>
          </a:p>
        </p:txBody>
      </p:sp>
      <p:sp>
        <p:nvSpPr>
          <p:cNvPr id="8" name="Rectangle 2">
            <a:extLst>
              <a:ext uri="{FF2B5EF4-FFF2-40B4-BE49-F238E27FC236}">
                <a16:creationId xmlns:a16="http://schemas.microsoft.com/office/drawing/2014/main" id="{1D9E5E67-EECF-4CF6-B81A-5F4DE17A64AE}"/>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a:defRPr/>
            </a:pPr>
            <a:r>
              <a:rPr lang="en-US" altLang="zh-CN" sz="3200" dirty="0">
                <a:effectLst>
                  <a:outerShdw blurRad="38100" dist="38100" dir="2700000" algn="tl">
                    <a:srgbClr val="C0C0C0"/>
                  </a:outerShdw>
                </a:effectLst>
                <a:latin typeface="隶书" pitchFamily="49" charset="-122"/>
                <a:ea typeface="隶书" pitchFamily="49" charset="-122"/>
              </a:rPr>
              <a:t>2 </a:t>
            </a:r>
            <a:r>
              <a:rPr lang="zh-CN" altLang="en-US" sz="3200" dirty="0">
                <a:effectLst>
                  <a:outerShdw blurRad="38100" dist="38100" dir="2700000" algn="tl">
                    <a:srgbClr val="C0C0C0"/>
                  </a:outerShdw>
                </a:effectLst>
                <a:latin typeface="隶书" pitchFamily="49" charset="-122"/>
                <a:ea typeface="隶书" pitchFamily="49" charset="-122"/>
              </a:rPr>
              <a:t>自发辐射光散射</a:t>
            </a:r>
            <a:endParaRPr lang="zh-CN" altLang="en-US" sz="3200" dirty="0">
              <a:latin typeface="隶书" pitchFamily="49" charset="-122"/>
              <a:ea typeface="隶书" pitchFamily="49" charset="-122"/>
            </a:endParaRPr>
          </a:p>
        </p:txBody>
      </p:sp>
      <p:sp>
        <p:nvSpPr>
          <p:cNvPr id="9" name="矩形 8">
            <a:extLst>
              <a:ext uri="{FF2B5EF4-FFF2-40B4-BE49-F238E27FC236}">
                <a16:creationId xmlns:a16="http://schemas.microsoft.com/office/drawing/2014/main" id="{02EB09D4-54C3-4FA4-A93E-72FC324C7AA2}"/>
              </a:ext>
            </a:extLst>
          </p:cNvPr>
          <p:cNvSpPr/>
          <p:nvPr/>
        </p:nvSpPr>
        <p:spPr>
          <a:xfrm>
            <a:off x="1801490" y="110964"/>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2">
            <a:extLst>
              <a:ext uri="{FF2B5EF4-FFF2-40B4-BE49-F238E27FC236}">
                <a16:creationId xmlns:a16="http://schemas.microsoft.com/office/drawing/2014/main" id="{507E64CC-BB31-4A16-B907-3767016C16E4}"/>
              </a:ext>
            </a:extLst>
          </p:cNvPr>
          <p:cNvSpPr>
            <a:spLocks noChangeArrowheads="1"/>
          </p:cNvSpPr>
          <p:nvPr/>
        </p:nvSpPr>
        <p:spPr bwMode="gray">
          <a:xfrm>
            <a:off x="1920875" y="183843"/>
            <a:ext cx="7273925" cy="692150"/>
          </a:xfrm>
          <a:prstGeom prst="rect">
            <a:avLst/>
          </a:prstGeom>
          <a:noFill/>
          <a:ln w="9525">
            <a:noFill/>
            <a:miter lim="800000"/>
            <a:headEnd/>
            <a:tailEnd/>
          </a:ln>
        </p:spPr>
        <p:txBody>
          <a:bodyPr anchor="ctr"/>
          <a:lstStyle/>
          <a:p>
            <a:pPr>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2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自发辐射光散射</a:t>
            </a:r>
            <a:endParaRPr lang="zh-CN" altLang="en-US" sz="3200" dirty="0">
              <a:solidFill>
                <a:schemeClr val="bg1"/>
              </a:solidFill>
              <a:latin typeface="隶书" pitchFamily="49" charset="-122"/>
              <a:ea typeface="隶书"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8">
            <a:extLst>
              <a:ext uri="{FF2B5EF4-FFF2-40B4-BE49-F238E27FC236}">
                <a16:creationId xmlns:a16="http://schemas.microsoft.com/office/drawing/2014/main" id="{173FCC07-7985-450C-B200-C7DB18F497C8}"/>
              </a:ext>
            </a:extLst>
          </p:cNvPr>
          <p:cNvSpPr>
            <a:spLocks noChangeArrowheads="1"/>
          </p:cNvSpPr>
          <p:nvPr/>
        </p:nvSpPr>
        <p:spPr bwMode="auto">
          <a:xfrm>
            <a:off x="2711450" y="5973764"/>
            <a:ext cx="7416800" cy="719137"/>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20484" name="Rectangle 4">
            <a:extLst>
              <a:ext uri="{FF2B5EF4-FFF2-40B4-BE49-F238E27FC236}">
                <a16:creationId xmlns:a16="http://schemas.microsoft.com/office/drawing/2014/main" id="{265B6188-C01B-4672-912D-4910BAF6620B}"/>
              </a:ext>
            </a:extLst>
          </p:cNvPr>
          <p:cNvSpPr>
            <a:spLocks noChangeArrowheads="1"/>
          </p:cNvSpPr>
          <p:nvPr/>
        </p:nvSpPr>
        <p:spPr bwMode="auto">
          <a:xfrm>
            <a:off x="1774825" y="836613"/>
            <a:ext cx="2160588" cy="792162"/>
          </a:xfrm>
          <a:prstGeom prst="rect">
            <a:avLst/>
          </a:prstGeom>
          <a:solidFill>
            <a:srgbClr val="FF33CC"/>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20485" name="Text Box 7">
            <a:extLst>
              <a:ext uri="{FF2B5EF4-FFF2-40B4-BE49-F238E27FC236}">
                <a16:creationId xmlns:a16="http://schemas.microsoft.com/office/drawing/2014/main" id="{4628E5F6-C29B-4251-9782-723F56093C81}"/>
              </a:ext>
            </a:extLst>
          </p:cNvPr>
          <p:cNvSpPr txBox="1">
            <a:spLocks noChangeArrowheads="1"/>
          </p:cNvSpPr>
          <p:nvPr/>
        </p:nvSpPr>
        <p:spPr bwMode="auto">
          <a:xfrm>
            <a:off x="1846264" y="9794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solidFill>
                  <a:srgbClr val="FFFFFF"/>
                </a:solidFill>
              </a:rPr>
              <a:t>布里渊散射：</a:t>
            </a:r>
          </a:p>
        </p:txBody>
      </p:sp>
      <p:sp>
        <p:nvSpPr>
          <p:cNvPr id="20486" name="Text Box 9">
            <a:extLst>
              <a:ext uri="{FF2B5EF4-FFF2-40B4-BE49-F238E27FC236}">
                <a16:creationId xmlns:a16="http://schemas.microsoft.com/office/drawing/2014/main" id="{62210719-83E7-4DE7-9AB9-C67D55FB0E22}"/>
              </a:ext>
            </a:extLst>
          </p:cNvPr>
          <p:cNvSpPr txBox="1">
            <a:spLocks noChangeArrowheads="1"/>
          </p:cNvSpPr>
          <p:nvPr/>
        </p:nvSpPr>
        <p:spPr bwMode="auto">
          <a:xfrm>
            <a:off x="2279650" y="1508125"/>
            <a:ext cx="78486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介质是由大量的</a:t>
            </a:r>
            <a:r>
              <a:rPr lang="zh-CN" altLang="en-US" sz="2400" b="1">
                <a:solidFill>
                  <a:srgbClr val="FF33CC"/>
                </a:solidFill>
              </a:rPr>
              <a:t>质点群</a:t>
            </a:r>
            <a:r>
              <a:rPr lang="zh-CN" altLang="en-US" sz="2400" b="1"/>
              <a:t>组成，这些质点群连续不断地作</a:t>
            </a:r>
            <a:r>
              <a:rPr lang="zh-CN" altLang="en-US" sz="2400" b="1">
                <a:solidFill>
                  <a:srgbClr val="FF33CC"/>
                </a:solidFill>
              </a:rPr>
              <a:t>热运动</a:t>
            </a:r>
            <a:r>
              <a:rPr lang="zh-CN" altLang="en-US" sz="2400" b="1"/>
              <a:t>，从而使介质内始终存在着不同程度上的</a:t>
            </a:r>
            <a:r>
              <a:rPr lang="zh-CN" altLang="en-US" sz="2400" b="1">
                <a:solidFill>
                  <a:srgbClr val="FF33CC"/>
                </a:solidFill>
              </a:rPr>
              <a:t>弹性力学振动或声波场</a:t>
            </a:r>
            <a:r>
              <a:rPr lang="zh-CN" altLang="en-US" sz="2400" b="1"/>
              <a:t>。连续介质的这种宏观弹性力学振动，意味着</a:t>
            </a:r>
            <a:r>
              <a:rPr lang="zh-CN" altLang="en-US" sz="2400" b="1">
                <a:solidFill>
                  <a:srgbClr val="FF33CC"/>
                </a:solidFill>
              </a:rPr>
              <a:t>介质密度随时间和空间的周期性起伏</a:t>
            </a:r>
            <a:r>
              <a:rPr lang="zh-CN" altLang="en-US" sz="2400" b="1"/>
              <a:t>，因而对入射光产生散射作用。类似于超声波对光的衍射作用。</a:t>
            </a:r>
            <a:endParaRPr lang="zh-CN" altLang="en-US" sz="2400" b="1" baseline="30000"/>
          </a:p>
        </p:txBody>
      </p:sp>
      <p:sp>
        <p:nvSpPr>
          <p:cNvPr id="20487" name="Text Box 17">
            <a:extLst>
              <a:ext uri="{FF2B5EF4-FFF2-40B4-BE49-F238E27FC236}">
                <a16:creationId xmlns:a16="http://schemas.microsoft.com/office/drawing/2014/main" id="{574AA933-75C6-4675-B689-1BC9F5FD6A06}"/>
              </a:ext>
            </a:extLst>
          </p:cNvPr>
          <p:cNvSpPr txBox="1">
            <a:spLocks noChangeArrowheads="1"/>
          </p:cNvSpPr>
          <p:nvPr/>
        </p:nvSpPr>
        <p:spPr bwMode="auto">
          <a:xfrm>
            <a:off x="3287714" y="6064251"/>
            <a:ext cx="6256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solidFill>
                  <a:schemeClr val="bg1"/>
                </a:solidFill>
              </a:rPr>
              <a:t>布里渊散射在声学中具有重要的应用。</a:t>
            </a:r>
          </a:p>
        </p:txBody>
      </p:sp>
      <p:sp>
        <p:nvSpPr>
          <p:cNvPr id="20488" name="Rectangle 20">
            <a:extLst>
              <a:ext uri="{FF2B5EF4-FFF2-40B4-BE49-F238E27FC236}">
                <a16:creationId xmlns:a16="http://schemas.microsoft.com/office/drawing/2014/main" id="{F8FAE5A3-FD70-416C-B0F7-EADD2FDF964C}"/>
              </a:ext>
            </a:extLst>
          </p:cNvPr>
          <p:cNvSpPr>
            <a:spLocks noChangeArrowheads="1"/>
          </p:cNvSpPr>
          <p:nvPr/>
        </p:nvSpPr>
        <p:spPr bwMode="auto">
          <a:xfrm>
            <a:off x="2208214" y="4149726"/>
            <a:ext cx="8150225"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光与介质中的弹性波作用发生的散射，散射光频率发生微小</a:t>
            </a:r>
          </a:p>
          <a:p>
            <a:pPr eaLnBrk="1" hangingPunct="1">
              <a:lnSpc>
                <a:spcPct val="130000"/>
              </a:lnSpc>
              <a:spcBef>
                <a:spcPct val="0"/>
              </a:spcBef>
              <a:buClrTx/>
              <a:buFontTx/>
              <a:buNone/>
            </a:pPr>
            <a:r>
              <a:rPr lang="zh-CN" altLang="en-US" sz="2400" b="1"/>
              <a:t>变量，一般在</a:t>
            </a:r>
            <a:r>
              <a:rPr lang="en-US" altLang="zh-CN" sz="2400" b="1"/>
              <a:t>0.1-2cm</a:t>
            </a:r>
            <a:r>
              <a:rPr lang="en-US" altLang="zh-CN" sz="2400" b="1" baseline="30000"/>
              <a:t>-1</a:t>
            </a:r>
            <a:r>
              <a:rPr lang="zh-CN" altLang="en-US" sz="2400" b="1" baseline="30000"/>
              <a:t>。</a:t>
            </a:r>
            <a:r>
              <a:rPr lang="zh-CN" altLang="en-US" sz="2400" b="1"/>
              <a:t>散射频移大小与散射角和介质的声</a:t>
            </a:r>
          </a:p>
          <a:p>
            <a:pPr eaLnBrk="1" hangingPunct="1">
              <a:lnSpc>
                <a:spcPct val="130000"/>
              </a:lnSpc>
              <a:spcBef>
                <a:spcPct val="0"/>
              </a:spcBef>
              <a:buClrTx/>
              <a:buFontTx/>
              <a:buNone/>
            </a:pPr>
            <a:r>
              <a:rPr lang="zh-CN" altLang="en-US" sz="2400" b="1"/>
              <a:t>波特性有关。</a:t>
            </a:r>
          </a:p>
        </p:txBody>
      </p:sp>
      <p:sp>
        <p:nvSpPr>
          <p:cNvPr id="9" name="Rectangle 2">
            <a:extLst>
              <a:ext uri="{FF2B5EF4-FFF2-40B4-BE49-F238E27FC236}">
                <a16:creationId xmlns:a16="http://schemas.microsoft.com/office/drawing/2014/main" id="{474B6189-93B8-4D1A-96B8-BC7F8574D409}"/>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a:defRPr/>
            </a:pPr>
            <a:r>
              <a:rPr lang="en-US" altLang="zh-CN" sz="3200" dirty="0">
                <a:effectLst>
                  <a:outerShdw blurRad="38100" dist="38100" dir="2700000" algn="tl">
                    <a:srgbClr val="C0C0C0"/>
                  </a:outerShdw>
                </a:effectLst>
                <a:latin typeface="隶书" pitchFamily="49" charset="-122"/>
                <a:ea typeface="隶书" pitchFamily="49" charset="-122"/>
              </a:rPr>
              <a:t>2 </a:t>
            </a:r>
            <a:r>
              <a:rPr lang="zh-CN" altLang="en-US" sz="3200" dirty="0">
                <a:effectLst>
                  <a:outerShdw blurRad="38100" dist="38100" dir="2700000" algn="tl">
                    <a:srgbClr val="C0C0C0"/>
                  </a:outerShdw>
                </a:effectLst>
                <a:latin typeface="隶书" pitchFamily="49" charset="-122"/>
                <a:ea typeface="隶书" pitchFamily="49" charset="-122"/>
              </a:rPr>
              <a:t>自发辐射光散射</a:t>
            </a:r>
            <a:endParaRPr lang="zh-CN" altLang="en-US" sz="3200" dirty="0">
              <a:latin typeface="隶书" pitchFamily="49" charset="-122"/>
              <a:ea typeface="隶书" pitchFamily="49" charset="-122"/>
            </a:endParaRPr>
          </a:p>
        </p:txBody>
      </p:sp>
      <p:sp>
        <p:nvSpPr>
          <p:cNvPr id="10" name="矩形 9">
            <a:extLst>
              <a:ext uri="{FF2B5EF4-FFF2-40B4-BE49-F238E27FC236}">
                <a16:creationId xmlns:a16="http://schemas.microsoft.com/office/drawing/2014/main" id="{A65C3E98-F2E6-411C-8562-A5B1A905E34F}"/>
              </a:ext>
            </a:extLst>
          </p:cNvPr>
          <p:cNvSpPr/>
          <p:nvPr/>
        </p:nvSpPr>
        <p:spPr>
          <a:xfrm>
            <a:off x="1774825" y="41697"/>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2">
            <a:extLst>
              <a:ext uri="{FF2B5EF4-FFF2-40B4-BE49-F238E27FC236}">
                <a16:creationId xmlns:a16="http://schemas.microsoft.com/office/drawing/2014/main" id="{2237420A-0B05-432B-94E5-2A3647174B2A}"/>
              </a:ext>
            </a:extLst>
          </p:cNvPr>
          <p:cNvSpPr>
            <a:spLocks noChangeArrowheads="1"/>
          </p:cNvSpPr>
          <p:nvPr/>
        </p:nvSpPr>
        <p:spPr bwMode="gray">
          <a:xfrm>
            <a:off x="1917895" y="126319"/>
            <a:ext cx="7273925" cy="692150"/>
          </a:xfrm>
          <a:prstGeom prst="rect">
            <a:avLst/>
          </a:prstGeom>
          <a:noFill/>
          <a:ln w="9525">
            <a:noFill/>
            <a:miter lim="800000"/>
            <a:headEnd/>
            <a:tailEnd/>
          </a:ln>
        </p:spPr>
        <p:txBody>
          <a:bodyPr anchor="ctr"/>
          <a:lstStyle/>
          <a:p>
            <a:pPr>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2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自发辐射光散射</a:t>
            </a:r>
            <a:endParaRPr lang="zh-CN" altLang="en-US" sz="3200" dirty="0">
              <a:solidFill>
                <a:schemeClr val="bg1"/>
              </a:solidFill>
              <a:latin typeface="隶书" pitchFamily="49" charset="-122"/>
              <a:ea typeface="隶书"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26E8F9FF-3B5A-4CF6-A7D8-17550D639B08}"/>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a:defRPr/>
            </a:pPr>
            <a:r>
              <a:rPr lang="en-US" altLang="zh-CN" sz="3200">
                <a:solidFill>
                  <a:schemeClr val="bg1"/>
                </a:solidFill>
                <a:effectLst>
                  <a:outerShdw blurRad="38100" dist="38100" dir="2700000" algn="tl">
                    <a:srgbClr val="C0C0C0"/>
                  </a:outerShdw>
                </a:effectLst>
                <a:latin typeface="隶书" pitchFamily="49" charset="-122"/>
                <a:ea typeface="隶书" pitchFamily="49" charset="-122"/>
              </a:rPr>
              <a:t>7.1 </a:t>
            </a:r>
            <a:r>
              <a:rPr lang="zh-CN" altLang="en-US" sz="3200">
                <a:solidFill>
                  <a:schemeClr val="bg1"/>
                </a:solidFill>
                <a:effectLst>
                  <a:outerShdw blurRad="38100" dist="38100" dir="2700000" algn="tl">
                    <a:srgbClr val="C0C0C0"/>
                  </a:outerShdw>
                </a:effectLst>
                <a:latin typeface="隶书" pitchFamily="49" charset="-122"/>
                <a:ea typeface="隶书" pitchFamily="49" charset="-122"/>
              </a:rPr>
              <a:t>自发辐射光散射</a:t>
            </a:r>
            <a:endParaRPr lang="zh-CN" altLang="en-US" sz="3200">
              <a:solidFill>
                <a:schemeClr val="bg1"/>
              </a:solidFill>
              <a:latin typeface="隶书" pitchFamily="49" charset="-122"/>
              <a:ea typeface="隶书" pitchFamily="49" charset="-122"/>
            </a:endParaRPr>
          </a:p>
        </p:txBody>
      </p:sp>
      <p:pic>
        <p:nvPicPr>
          <p:cNvPr id="21507" name="Picture 5">
            <a:extLst>
              <a:ext uri="{FF2B5EF4-FFF2-40B4-BE49-F238E27FC236}">
                <a16:creationId xmlns:a16="http://schemas.microsoft.com/office/drawing/2014/main" id="{14E52AC2-5D58-4CAF-BC0D-62B722EA3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68413"/>
            <a:ext cx="8585200"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F8C6F9A6-571C-4446-B751-6CD22F3A01B3}"/>
              </a:ext>
            </a:extLst>
          </p:cNvPr>
          <p:cNvSpPr/>
          <p:nvPr/>
        </p:nvSpPr>
        <p:spPr>
          <a:xfrm>
            <a:off x="1973070" y="229445"/>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a:extLst>
              <a:ext uri="{FF2B5EF4-FFF2-40B4-BE49-F238E27FC236}">
                <a16:creationId xmlns:a16="http://schemas.microsoft.com/office/drawing/2014/main" id="{CFC88061-91D6-4A9C-83DB-1EE7BC162334}"/>
              </a:ext>
            </a:extLst>
          </p:cNvPr>
          <p:cNvSpPr>
            <a:spLocks noChangeArrowheads="1"/>
          </p:cNvSpPr>
          <p:nvPr/>
        </p:nvSpPr>
        <p:spPr bwMode="gray">
          <a:xfrm>
            <a:off x="1927226" y="225425"/>
            <a:ext cx="7273925" cy="692150"/>
          </a:xfrm>
          <a:prstGeom prst="rect">
            <a:avLst/>
          </a:prstGeom>
          <a:noFill/>
          <a:ln w="9525">
            <a:noFill/>
            <a:miter lim="800000"/>
            <a:headEnd/>
            <a:tailEnd/>
          </a:ln>
        </p:spPr>
        <p:txBody>
          <a:bodyPr anchor="ctr"/>
          <a:lstStyle/>
          <a:p>
            <a:pPr>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2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自发辐射光散射</a:t>
            </a:r>
            <a:endParaRPr lang="zh-CN" altLang="en-US" sz="3200" dirty="0">
              <a:solidFill>
                <a:schemeClr val="bg1"/>
              </a:solidFill>
              <a:latin typeface="隶书" pitchFamily="49" charset="-122"/>
              <a:ea typeface="隶书"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6">
            <a:extLst>
              <a:ext uri="{FF2B5EF4-FFF2-40B4-BE49-F238E27FC236}">
                <a16:creationId xmlns:a16="http://schemas.microsoft.com/office/drawing/2014/main" id="{821F0CB7-CFF9-4591-927C-C46B8591B6FD}"/>
              </a:ext>
            </a:extLst>
          </p:cNvPr>
          <p:cNvSpPr>
            <a:spLocks noChangeArrowheads="1"/>
          </p:cNvSpPr>
          <p:nvPr/>
        </p:nvSpPr>
        <p:spPr bwMode="auto">
          <a:xfrm>
            <a:off x="6311900" y="4217989"/>
            <a:ext cx="3240088" cy="720725"/>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22531" name="Text Box 4">
            <a:extLst>
              <a:ext uri="{FF2B5EF4-FFF2-40B4-BE49-F238E27FC236}">
                <a16:creationId xmlns:a16="http://schemas.microsoft.com/office/drawing/2014/main" id="{15189135-91BD-4085-B1EA-0F3559692CFB}"/>
              </a:ext>
            </a:extLst>
          </p:cNvPr>
          <p:cNvSpPr txBox="1">
            <a:spLocks noChangeArrowheads="1"/>
          </p:cNvSpPr>
          <p:nvPr/>
        </p:nvSpPr>
        <p:spPr bwMode="auto">
          <a:xfrm>
            <a:off x="1847850" y="188913"/>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solidFill>
                  <a:schemeClr val="bg1"/>
                </a:solidFill>
              </a:rPr>
              <a:t>拉曼散射理论解释</a:t>
            </a:r>
          </a:p>
        </p:txBody>
      </p:sp>
      <p:sp>
        <p:nvSpPr>
          <p:cNvPr id="22532" name="Text Box 6">
            <a:extLst>
              <a:ext uri="{FF2B5EF4-FFF2-40B4-BE49-F238E27FC236}">
                <a16:creationId xmlns:a16="http://schemas.microsoft.com/office/drawing/2014/main" id="{6BE138F9-CC91-42B7-991A-9DF498B8F815}"/>
              </a:ext>
            </a:extLst>
          </p:cNvPr>
          <p:cNvSpPr txBox="1">
            <a:spLocks noChangeArrowheads="1"/>
          </p:cNvSpPr>
          <p:nvPr/>
        </p:nvSpPr>
        <p:spPr bwMode="auto">
          <a:xfrm>
            <a:off x="1847851" y="2636838"/>
            <a:ext cx="3673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3300"/>
              </a:buClr>
              <a:buFont typeface="Wingdings" panose="05000000000000000000" pitchFamily="2" charset="2"/>
              <a:buChar char="Ø"/>
            </a:pPr>
            <a:r>
              <a:rPr lang="zh-CN" altLang="en-US" b="1"/>
              <a:t>经典电磁波理论</a:t>
            </a:r>
          </a:p>
        </p:txBody>
      </p:sp>
      <p:sp>
        <p:nvSpPr>
          <p:cNvPr id="22533" name="Text Box 7">
            <a:extLst>
              <a:ext uri="{FF2B5EF4-FFF2-40B4-BE49-F238E27FC236}">
                <a16:creationId xmlns:a16="http://schemas.microsoft.com/office/drawing/2014/main" id="{83291AD0-61F6-482A-ACD3-95687B42B54F}"/>
              </a:ext>
            </a:extLst>
          </p:cNvPr>
          <p:cNvSpPr txBox="1">
            <a:spLocks noChangeArrowheads="1"/>
          </p:cNvSpPr>
          <p:nvPr/>
        </p:nvSpPr>
        <p:spPr bwMode="auto">
          <a:xfrm>
            <a:off x="1992313" y="3482976"/>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光波场：</a:t>
            </a:r>
          </a:p>
        </p:txBody>
      </p:sp>
      <p:sp>
        <p:nvSpPr>
          <p:cNvPr id="22534" name="Text Box 9">
            <a:extLst>
              <a:ext uri="{FF2B5EF4-FFF2-40B4-BE49-F238E27FC236}">
                <a16:creationId xmlns:a16="http://schemas.microsoft.com/office/drawing/2014/main" id="{ED1C8BF9-A853-451B-A8B9-518CD6B73329}"/>
              </a:ext>
            </a:extLst>
          </p:cNvPr>
          <p:cNvSpPr txBox="1">
            <a:spLocks noChangeArrowheads="1"/>
          </p:cNvSpPr>
          <p:nvPr/>
        </p:nvSpPr>
        <p:spPr bwMode="auto">
          <a:xfrm>
            <a:off x="2135189" y="5081588"/>
            <a:ext cx="8150225"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光波电场与物质分子相互作用，使分子产生振荡的</a:t>
            </a:r>
            <a:r>
              <a:rPr lang="zh-CN" altLang="en-US" sz="2400" b="1">
                <a:solidFill>
                  <a:srgbClr val="FF33CC"/>
                </a:solidFill>
              </a:rPr>
              <a:t>感生电偶</a:t>
            </a:r>
          </a:p>
          <a:p>
            <a:pPr eaLnBrk="1" hangingPunct="1">
              <a:lnSpc>
                <a:spcPct val="130000"/>
              </a:lnSpc>
              <a:spcBef>
                <a:spcPct val="0"/>
              </a:spcBef>
              <a:buClrTx/>
              <a:buFontTx/>
              <a:buNone/>
            </a:pPr>
            <a:r>
              <a:rPr lang="zh-CN" altLang="en-US" sz="2400" b="1">
                <a:solidFill>
                  <a:srgbClr val="FF33CC"/>
                </a:solidFill>
              </a:rPr>
              <a:t>极矩</a:t>
            </a:r>
            <a:r>
              <a:rPr lang="zh-CN" altLang="en-US" sz="2400" b="1"/>
              <a:t>，该振荡的感生电偶极矩作为辐射源，产生瑞利散射和</a:t>
            </a:r>
          </a:p>
          <a:p>
            <a:pPr eaLnBrk="1" hangingPunct="1">
              <a:lnSpc>
                <a:spcPct val="130000"/>
              </a:lnSpc>
              <a:spcBef>
                <a:spcPct val="0"/>
              </a:spcBef>
              <a:buClrTx/>
              <a:buFontTx/>
              <a:buNone/>
            </a:pPr>
            <a:r>
              <a:rPr lang="zh-CN" altLang="en-US" sz="2400" b="1"/>
              <a:t>拉曼散射。</a:t>
            </a:r>
          </a:p>
        </p:txBody>
      </p:sp>
      <p:sp>
        <p:nvSpPr>
          <p:cNvPr id="22535" name="Rectangle 16">
            <a:extLst>
              <a:ext uri="{FF2B5EF4-FFF2-40B4-BE49-F238E27FC236}">
                <a16:creationId xmlns:a16="http://schemas.microsoft.com/office/drawing/2014/main" id="{1E6722A2-5910-45EE-8276-A1F2C80B43C3}"/>
              </a:ext>
            </a:extLst>
          </p:cNvPr>
          <p:cNvSpPr>
            <a:spLocks noChangeArrowheads="1"/>
          </p:cNvSpPr>
          <p:nvPr/>
        </p:nvSpPr>
        <p:spPr bwMode="auto">
          <a:xfrm>
            <a:off x="3719513" y="3316289"/>
            <a:ext cx="5541962"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b="1"/>
              <a:t>电场强度矢量、磁感应强度矢量、</a:t>
            </a:r>
          </a:p>
          <a:p>
            <a:pPr eaLnBrk="1" hangingPunct="1">
              <a:lnSpc>
                <a:spcPct val="130000"/>
              </a:lnSpc>
              <a:spcBef>
                <a:spcPct val="0"/>
              </a:spcBef>
              <a:buClrTx/>
              <a:buFontTx/>
              <a:buNone/>
            </a:pPr>
            <a:r>
              <a:rPr lang="zh-CN" altLang="en-US" b="1"/>
              <a:t>光波传播方向</a:t>
            </a:r>
          </a:p>
        </p:txBody>
      </p:sp>
      <p:sp>
        <p:nvSpPr>
          <p:cNvPr id="22536" name="Rectangle 17">
            <a:extLst>
              <a:ext uri="{FF2B5EF4-FFF2-40B4-BE49-F238E27FC236}">
                <a16:creationId xmlns:a16="http://schemas.microsoft.com/office/drawing/2014/main" id="{946051EA-D817-4396-977D-25A25E6661DC}"/>
              </a:ext>
            </a:extLst>
          </p:cNvPr>
          <p:cNvSpPr>
            <a:spLocks noChangeArrowheads="1"/>
          </p:cNvSpPr>
          <p:nvPr/>
        </p:nvSpPr>
        <p:spPr bwMode="auto">
          <a:xfrm>
            <a:off x="6383338" y="4362451"/>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三者满足右手定理</a:t>
            </a:r>
          </a:p>
        </p:txBody>
      </p:sp>
      <p:sp>
        <p:nvSpPr>
          <p:cNvPr id="22537" name="Text Box 18">
            <a:extLst>
              <a:ext uri="{FF2B5EF4-FFF2-40B4-BE49-F238E27FC236}">
                <a16:creationId xmlns:a16="http://schemas.microsoft.com/office/drawing/2014/main" id="{44E2376D-B62F-4BE5-B55F-61F2D8DA37B0}"/>
              </a:ext>
            </a:extLst>
          </p:cNvPr>
          <p:cNvSpPr txBox="1">
            <a:spLocks noChangeArrowheads="1"/>
          </p:cNvSpPr>
          <p:nvPr/>
        </p:nvSpPr>
        <p:spPr bwMode="auto">
          <a:xfrm>
            <a:off x="2782889" y="1254125"/>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光</a:t>
            </a:r>
          </a:p>
        </p:txBody>
      </p:sp>
      <p:sp>
        <p:nvSpPr>
          <p:cNvPr id="22538" name="AutoShape 19">
            <a:extLst>
              <a:ext uri="{FF2B5EF4-FFF2-40B4-BE49-F238E27FC236}">
                <a16:creationId xmlns:a16="http://schemas.microsoft.com/office/drawing/2014/main" id="{BECA5176-12F7-4DE4-937F-8AECCBE50004}"/>
              </a:ext>
            </a:extLst>
          </p:cNvPr>
          <p:cNvSpPr>
            <a:spLocks/>
          </p:cNvSpPr>
          <p:nvPr/>
        </p:nvSpPr>
        <p:spPr bwMode="auto">
          <a:xfrm>
            <a:off x="3430588" y="930276"/>
            <a:ext cx="215900" cy="1152525"/>
          </a:xfrm>
          <a:prstGeom prst="leftBrace">
            <a:avLst>
              <a:gd name="adj1" fmla="val 4448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22539" name="Text Box 20">
            <a:extLst>
              <a:ext uri="{FF2B5EF4-FFF2-40B4-BE49-F238E27FC236}">
                <a16:creationId xmlns:a16="http://schemas.microsoft.com/office/drawing/2014/main" id="{D74F56B8-AB79-4AF4-9A3E-EA082EBE704A}"/>
              </a:ext>
            </a:extLst>
          </p:cNvPr>
          <p:cNvSpPr txBox="1">
            <a:spLocks noChangeArrowheads="1"/>
          </p:cNvSpPr>
          <p:nvPr/>
        </p:nvSpPr>
        <p:spPr bwMode="auto">
          <a:xfrm>
            <a:off x="3646488" y="765175"/>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波动性</a:t>
            </a:r>
          </a:p>
        </p:txBody>
      </p:sp>
      <p:sp>
        <p:nvSpPr>
          <p:cNvPr id="22540" name="Text Box 21">
            <a:extLst>
              <a:ext uri="{FF2B5EF4-FFF2-40B4-BE49-F238E27FC236}">
                <a16:creationId xmlns:a16="http://schemas.microsoft.com/office/drawing/2014/main" id="{6ED7DF6F-C583-4019-86CC-36F879C470D0}"/>
              </a:ext>
            </a:extLst>
          </p:cNvPr>
          <p:cNvSpPr txBox="1">
            <a:spLocks noChangeArrowheads="1"/>
          </p:cNvSpPr>
          <p:nvPr/>
        </p:nvSpPr>
        <p:spPr bwMode="auto">
          <a:xfrm>
            <a:off x="3646488" y="1830388"/>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粒子性</a:t>
            </a:r>
          </a:p>
        </p:txBody>
      </p:sp>
      <p:sp>
        <p:nvSpPr>
          <p:cNvPr id="22541" name="AutoShape 22">
            <a:extLst>
              <a:ext uri="{FF2B5EF4-FFF2-40B4-BE49-F238E27FC236}">
                <a16:creationId xmlns:a16="http://schemas.microsoft.com/office/drawing/2014/main" id="{C226C940-4B4F-47D6-AB20-A916C97AABB8}"/>
              </a:ext>
            </a:extLst>
          </p:cNvPr>
          <p:cNvSpPr>
            <a:spLocks noChangeArrowheads="1"/>
          </p:cNvSpPr>
          <p:nvPr/>
        </p:nvSpPr>
        <p:spPr bwMode="auto">
          <a:xfrm>
            <a:off x="4943475" y="857250"/>
            <a:ext cx="935038" cy="287338"/>
          </a:xfrm>
          <a:prstGeom prst="rightArrow">
            <a:avLst>
              <a:gd name="adj1" fmla="val 100000"/>
              <a:gd name="adj2" fmla="val 81218"/>
            </a:avLst>
          </a:prstGeom>
          <a:solidFill>
            <a:schemeClr val="accent1"/>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22542" name="Text Box 23">
            <a:extLst>
              <a:ext uri="{FF2B5EF4-FFF2-40B4-BE49-F238E27FC236}">
                <a16:creationId xmlns:a16="http://schemas.microsoft.com/office/drawing/2014/main" id="{C9C2A657-D246-490E-A87C-2BDAEB3B19BC}"/>
              </a:ext>
            </a:extLst>
          </p:cNvPr>
          <p:cNvSpPr txBox="1">
            <a:spLocks noChangeArrowheads="1"/>
          </p:cNvSpPr>
          <p:nvPr/>
        </p:nvSpPr>
        <p:spPr bwMode="auto">
          <a:xfrm>
            <a:off x="6022975" y="765175"/>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经典电磁理论解释</a:t>
            </a:r>
          </a:p>
        </p:txBody>
      </p:sp>
      <p:sp>
        <p:nvSpPr>
          <p:cNvPr id="22543" name="AutoShape 24">
            <a:extLst>
              <a:ext uri="{FF2B5EF4-FFF2-40B4-BE49-F238E27FC236}">
                <a16:creationId xmlns:a16="http://schemas.microsoft.com/office/drawing/2014/main" id="{A00B638F-F7EB-41E2-8038-8C9A6DCA0C0B}"/>
              </a:ext>
            </a:extLst>
          </p:cNvPr>
          <p:cNvSpPr>
            <a:spLocks noChangeArrowheads="1"/>
          </p:cNvSpPr>
          <p:nvPr/>
        </p:nvSpPr>
        <p:spPr bwMode="auto">
          <a:xfrm>
            <a:off x="4943475" y="1922464"/>
            <a:ext cx="935038" cy="287337"/>
          </a:xfrm>
          <a:prstGeom prst="rightArrow">
            <a:avLst>
              <a:gd name="adj1" fmla="val 100000"/>
              <a:gd name="adj2" fmla="val 81218"/>
            </a:avLst>
          </a:prstGeom>
          <a:solidFill>
            <a:schemeClr val="accent1"/>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22544" name="Text Box 25">
            <a:extLst>
              <a:ext uri="{FF2B5EF4-FFF2-40B4-BE49-F238E27FC236}">
                <a16:creationId xmlns:a16="http://schemas.microsoft.com/office/drawing/2014/main" id="{8B7D5B77-9B0E-44C7-9C47-F1CA5DF252C4}"/>
              </a:ext>
            </a:extLst>
          </p:cNvPr>
          <p:cNvSpPr txBox="1">
            <a:spLocks noChangeArrowheads="1"/>
          </p:cNvSpPr>
          <p:nvPr/>
        </p:nvSpPr>
        <p:spPr bwMode="auto">
          <a:xfrm>
            <a:off x="6022976" y="1830388"/>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量子（粒子）理论解释</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4">
            <a:extLst>
              <a:ext uri="{FF2B5EF4-FFF2-40B4-BE49-F238E27FC236}">
                <a16:creationId xmlns:a16="http://schemas.microsoft.com/office/drawing/2014/main" id="{C4BF6BDD-C228-4D3F-B742-469FCA002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196976"/>
            <a:ext cx="8208962"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F333C439-6188-4FBE-BA8A-43E973E8E2EB}"/>
              </a:ext>
            </a:extLst>
          </p:cNvPr>
          <p:cNvSpPr/>
          <p:nvPr/>
        </p:nvSpPr>
        <p:spPr>
          <a:xfrm>
            <a:off x="2000251" y="188103"/>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a:extLst>
              <a:ext uri="{FF2B5EF4-FFF2-40B4-BE49-F238E27FC236}">
                <a16:creationId xmlns:a16="http://schemas.microsoft.com/office/drawing/2014/main" id="{BB0D78C5-2664-47E6-B351-A2880924BB5F}"/>
              </a:ext>
            </a:extLst>
          </p:cNvPr>
          <p:cNvSpPr>
            <a:spLocks noChangeArrowheads="1"/>
          </p:cNvSpPr>
          <p:nvPr/>
        </p:nvSpPr>
        <p:spPr bwMode="gray">
          <a:xfrm>
            <a:off x="1927226" y="225425"/>
            <a:ext cx="7273925" cy="692150"/>
          </a:xfrm>
          <a:prstGeom prst="rect">
            <a:avLst/>
          </a:prstGeom>
          <a:noFill/>
          <a:ln w="9525">
            <a:noFill/>
            <a:miter lim="800000"/>
            <a:headEnd/>
            <a:tailEnd/>
          </a:ln>
        </p:spPr>
        <p:txBody>
          <a:bodyPr anchor="ctr"/>
          <a:lstStyle/>
          <a:p>
            <a:pPr eaLnBrk="0" hangingPunct="0">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1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吸收简介</a:t>
            </a:r>
            <a:endParaRPr lang="zh-CN" altLang="en-US" sz="3200" dirty="0">
              <a:solidFill>
                <a:schemeClr val="bg1"/>
              </a:solidFill>
              <a:latin typeface="隶书" pitchFamily="49" charset="-122"/>
              <a:ea typeface="隶书"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a:extLst>
              <a:ext uri="{FF2B5EF4-FFF2-40B4-BE49-F238E27FC236}">
                <a16:creationId xmlns:a16="http://schemas.microsoft.com/office/drawing/2014/main" id="{393358CB-64F1-4AA1-A4AA-D38C0D105693}"/>
              </a:ext>
            </a:extLst>
          </p:cNvPr>
          <p:cNvSpPr>
            <a:spLocks noChangeArrowheads="1"/>
          </p:cNvSpPr>
          <p:nvPr/>
        </p:nvSpPr>
        <p:spPr bwMode="auto">
          <a:xfrm>
            <a:off x="1952626" y="785814"/>
            <a:ext cx="81868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dirty="0"/>
              <a:t>当入射光不很强时（线性范畴），感生电偶极矩与分子极化</a:t>
            </a:r>
          </a:p>
          <a:p>
            <a:pPr eaLnBrk="1" hangingPunct="1">
              <a:spcBef>
                <a:spcPct val="0"/>
              </a:spcBef>
              <a:buClrTx/>
              <a:buFontTx/>
              <a:buNone/>
            </a:pPr>
            <a:r>
              <a:rPr lang="zh-CN" altLang="en-US" sz="2400" b="1" dirty="0"/>
              <a:t>率以及电场强度之间的关系近似为</a:t>
            </a:r>
            <a:r>
              <a:rPr lang="en-US" altLang="zh-CN" sz="2400" b="1" dirty="0"/>
              <a:t>:</a:t>
            </a:r>
          </a:p>
        </p:txBody>
      </p:sp>
      <p:graphicFrame>
        <p:nvGraphicFramePr>
          <p:cNvPr id="24579" name="Object 9">
            <a:extLst>
              <a:ext uri="{FF2B5EF4-FFF2-40B4-BE49-F238E27FC236}">
                <a16:creationId xmlns:a16="http://schemas.microsoft.com/office/drawing/2014/main" id="{94A20D7F-5629-4C15-8452-B7933EC19943}"/>
              </a:ext>
            </a:extLst>
          </p:cNvPr>
          <p:cNvGraphicFramePr>
            <a:graphicFrameLocks noChangeAspect="1"/>
          </p:cNvGraphicFramePr>
          <p:nvPr/>
        </p:nvGraphicFramePr>
        <p:xfrm>
          <a:off x="4667251" y="1571626"/>
          <a:ext cx="1368425" cy="588963"/>
        </p:xfrm>
        <a:graphic>
          <a:graphicData uri="http://schemas.openxmlformats.org/presentationml/2006/ole">
            <mc:AlternateContent xmlns:mc="http://schemas.openxmlformats.org/markup-compatibility/2006">
              <mc:Choice xmlns:v="urn:schemas-microsoft-com:vml" Requires="v">
                <p:oleObj name="公式" r:id="rId2" imgW="507780" imgH="215806" progId="Equation.3">
                  <p:embed/>
                </p:oleObj>
              </mc:Choice>
              <mc:Fallback>
                <p:oleObj name="公式" r:id="rId2" imgW="507780" imgH="215806" progId="Equation.3">
                  <p:embed/>
                  <p:pic>
                    <p:nvPicPr>
                      <p:cNvPr id="24579" name="Object 9">
                        <a:extLst>
                          <a:ext uri="{FF2B5EF4-FFF2-40B4-BE49-F238E27FC236}">
                            <a16:creationId xmlns:a16="http://schemas.microsoft.com/office/drawing/2014/main" id="{94A20D7F-5629-4C15-8452-B7933EC19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1" y="1571626"/>
                        <a:ext cx="136842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580" name="Group 12">
            <a:extLst>
              <a:ext uri="{FF2B5EF4-FFF2-40B4-BE49-F238E27FC236}">
                <a16:creationId xmlns:a16="http://schemas.microsoft.com/office/drawing/2014/main" id="{DD13DFF6-F9EE-459E-A57C-B794EFEC4B7A}"/>
              </a:ext>
            </a:extLst>
          </p:cNvPr>
          <p:cNvGrpSpPr>
            <a:grpSpLocks/>
          </p:cNvGrpSpPr>
          <p:nvPr/>
        </p:nvGrpSpPr>
        <p:grpSpPr bwMode="auto">
          <a:xfrm>
            <a:off x="2351088" y="2060575"/>
            <a:ext cx="7969250" cy="1041400"/>
            <a:chOff x="567" y="1421"/>
            <a:chExt cx="5020" cy="656"/>
          </a:xfrm>
        </p:grpSpPr>
        <p:graphicFrame>
          <p:nvGraphicFramePr>
            <p:cNvPr id="24585" name="Object 10">
              <a:extLst>
                <a:ext uri="{FF2B5EF4-FFF2-40B4-BE49-F238E27FC236}">
                  <a16:creationId xmlns:a16="http://schemas.microsoft.com/office/drawing/2014/main" id="{12180D63-0ABD-44FF-B043-3E50EBC2F94C}"/>
                </a:ext>
              </a:extLst>
            </p:cNvPr>
            <p:cNvGraphicFramePr>
              <a:graphicFrameLocks noChangeAspect="1"/>
            </p:cNvGraphicFramePr>
            <p:nvPr/>
          </p:nvGraphicFramePr>
          <p:xfrm>
            <a:off x="567" y="1525"/>
            <a:ext cx="258" cy="240"/>
          </p:xfrm>
          <a:graphic>
            <a:graphicData uri="http://schemas.openxmlformats.org/presentationml/2006/ole">
              <mc:AlternateContent xmlns:mc="http://schemas.openxmlformats.org/markup-compatibility/2006">
                <mc:Choice xmlns:v="urn:schemas-microsoft-com:vml" Requires="v">
                  <p:oleObj name="公式" r:id="rId4" imgW="152334" imgH="139639" progId="Equation.3">
                    <p:embed/>
                  </p:oleObj>
                </mc:Choice>
                <mc:Fallback>
                  <p:oleObj name="公式" r:id="rId4" imgW="152334" imgH="139639" progId="Equation.3">
                    <p:embed/>
                    <p:pic>
                      <p:nvPicPr>
                        <p:cNvPr id="24585" name="Object 10">
                          <a:extLst>
                            <a:ext uri="{FF2B5EF4-FFF2-40B4-BE49-F238E27FC236}">
                              <a16:creationId xmlns:a16="http://schemas.microsoft.com/office/drawing/2014/main" id="{12180D63-0ABD-44FF-B043-3E50EBC2F9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 y="1525"/>
                          <a:ext cx="2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6" name="Text Box 11">
              <a:extLst>
                <a:ext uri="{FF2B5EF4-FFF2-40B4-BE49-F238E27FC236}">
                  <a16:creationId xmlns:a16="http://schemas.microsoft.com/office/drawing/2014/main" id="{B36E63D7-1CEC-4CFF-B63C-0D28BF464995}"/>
                </a:ext>
              </a:extLst>
            </p:cNvPr>
            <p:cNvSpPr txBox="1">
              <a:spLocks noChangeArrowheads="1"/>
            </p:cNvSpPr>
            <p:nvPr/>
          </p:nvSpPr>
          <p:spPr bwMode="auto">
            <a:xfrm>
              <a:off x="839" y="1421"/>
              <a:ext cx="4748"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为分子极化率，一般是</a:t>
              </a:r>
              <a:r>
                <a:rPr lang="zh-CN" altLang="en-US" sz="2400" b="1">
                  <a:solidFill>
                    <a:srgbClr val="FF33CC"/>
                  </a:solidFill>
                </a:rPr>
                <a:t>各向异性</a:t>
              </a:r>
              <a:r>
                <a:rPr lang="zh-CN" altLang="en-US" sz="2400" b="1"/>
                <a:t>的，是原子坐标函数。</a:t>
              </a:r>
            </a:p>
            <a:p>
              <a:pPr eaLnBrk="1" hangingPunct="1">
                <a:lnSpc>
                  <a:spcPct val="130000"/>
                </a:lnSpc>
                <a:spcBef>
                  <a:spcPct val="0"/>
                </a:spcBef>
                <a:buClrTx/>
                <a:buFontTx/>
                <a:buNone/>
              </a:pPr>
              <a:r>
                <a:rPr lang="zh-CN" altLang="en-US" sz="2400" b="1"/>
                <a:t>也称介电张量</a:t>
              </a:r>
            </a:p>
          </p:txBody>
        </p:sp>
      </p:grpSp>
      <p:graphicFrame>
        <p:nvGraphicFramePr>
          <p:cNvPr id="24581" name="Object 13">
            <a:extLst>
              <a:ext uri="{FF2B5EF4-FFF2-40B4-BE49-F238E27FC236}">
                <a16:creationId xmlns:a16="http://schemas.microsoft.com/office/drawing/2014/main" id="{7069975A-8F8E-4031-B653-3EB6E338A0B6}"/>
              </a:ext>
            </a:extLst>
          </p:cNvPr>
          <p:cNvGraphicFramePr>
            <a:graphicFrameLocks noChangeAspect="1"/>
          </p:cNvGraphicFramePr>
          <p:nvPr/>
        </p:nvGraphicFramePr>
        <p:xfrm>
          <a:off x="6383338" y="3068638"/>
          <a:ext cx="2952750" cy="1624012"/>
        </p:xfrm>
        <a:graphic>
          <a:graphicData uri="http://schemas.openxmlformats.org/presentationml/2006/ole">
            <mc:AlternateContent xmlns:mc="http://schemas.openxmlformats.org/markup-compatibility/2006">
              <mc:Choice xmlns:v="urn:schemas-microsoft-com:vml" Requires="v">
                <p:oleObj name="公式" r:id="rId6" imgW="1333500" imgH="736600" progId="Equation.3">
                  <p:embed/>
                </p:oleObj>
              </mc:Choice>
              <mc:Fallback>
                <p:oleObj name="公式" r:id="rId6" imgW="1333500" imgH="736600" progId="Equation.3">
                  <p:embed/>
                  <p:pic>
                    <p:nvPicPr>
                      <p:cNvPr id="24581" name="Object 13">
                        <a:extLst>
                          <a:ext uri="{FF2B5EF4-FFF2-40B4-BE49-F238E27FC236}">
                            <a16:creationId xmlns:a16="http://schemas.microsoft.com/office/drawing/2014/main" id="{7069975A-8F8E-4031-B653-3EB6E338A0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3338" y="3068638"/>
                        <a:ext cx="295275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Text Box 14">
            <a:extLst>
              <a:ext uri="{FF2B5EF4-FFF2-40B4-BE49-F238E27FC236}">
                <a16:creationId xmlns:a16="http://schemas.microsoft.com/office/drawing/2014/main" id="{62AA4E2C-D3EE-4AA5-A9A2-33FEA5A5090D}"/>
              </a:ext>
            </a:extLst>
          </p:cNvPr>
          <p:cNvSpPr txBox="1">
            <a:spLocks noChangeArrowheads="1"/>
          </p:cNvSpPr>
          <p:nvPr/>
        </p:nvSpPr>
        <p:spPr bwMode="auto">
          <a:xfrm>
            <a:off x="2063750" y="3573463"/>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一般介电张量表示形式为：</a:t>
            </a:r>
          </a:p>
        </p:txBody>
      </p:sp>
      <p:graphicFrame>
        <p:nvGraphicFramePr>
          <p:cNvPr id="24583" name="Object 15">
            <a:extLst>
              <a:ext uri="{FF2B5EF4-FFF2-40B4-BE49-F238E27FC236}">
                <a16:creationId xmlns:a16="http://schemas.microsoft.com/office/drawing/2014/main" id="{29BD092D-67D2-41ED-989B-6037D123295C}"/>
              </a:ext>
            </a:extLst>
          </p:cNvPr>
          <p:cNvGraphicFramePr>
            <a:graphicFrameLocks noChangeAspect="1"/>
          </p:cNvGraphicFramePr>
          <p:nvPr/>
        </p:nvGraphicFramePr>
        <p:xfrm>
          <a:off x="3863976" y="5013325"/>
          <a:ext cx="4392613" cy="1633538"/>
        </p:xfrm>
        <a:graphic>
          <a:graphicData uri="http://schemas.openxmlformats.org/presentationml/2006/ole">
            <mc:AlternateContent xmlns:mc="http://schemas.openxmlformats.org/markup-compatibility/2006">
              <mc:Choice xmlns:v="urn:schemas-microsoft-com:vml" Requires="v">
                <p:oleObj name="公式" r:id="rId8" imgW="1968500" imgH="736600" progId="Equation.3">
                  <p:embed/>
                </p:oleObj>
              </mc:Choice>
              <mc:Fallback>
                <p:oleObj name="公式" r:id="rId8" imgW="1968500" imgH="736600" progId="Equation.3">
                  <p:embed/>
                  <p:pic>
                    <p:nvPicPr>
                      <p:cNvPr id="24583" name="Object 15">
                        <a:extLst>
                          <a:ext uri="{FF2B5EF4-FFF2-40B4-BE49-F238E27FC236}">
                            <a16:creationId xmlns:a16="http://schemas.microsoft.com/office/drawing/2014/main" id="{29BD092D-67D2-41ED-989B-6037D12329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3976" y="5013325"/>
                        <a:ext cx="4392613"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Text Box 16">
            <a:extLst>
              <a:ext uri="{FF2B5EF4-FFF2-40B4-BE49-F238E27FC236}">
                <a16:creationId xmlns:a16="http://schemas.microsoft.com/office/drawing/2014/main" id="{D49B0893-A74E-4D4D-938F-3A3B7F052A54}"/>
              </a:ext>
            </a:extLst>
          </p:cNvPr>
          <p:cNvSpPr txBox="1">
            <a:spLocks noChangeArrowheads="1"/>
          </p:cNvSpPr>
          <p:nvPr/>
        </p:nvSpPr>
        <p:spPr bwMode="auto">
          <a:xfrm>
            <a:off x="2135189" y="4508500"/>
            <a:ext cx="294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电偶极矩可表示为：</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CCBDA773-E8BB-4F90-B305-C8A7D0C885E0}"/>
              </a:ext>
            </a:extLst>
          </p:cNvPr>
          <p:cNvSpPr>
            <a:spLocks noChangeArrowheads="1"/>
          </p:cNvSpPr>
          <p:nvPr/>
        </p:nvSpPr>
        <p:spPr bwMode="auto">
          <a:xfrm>
            <a:off x="1524001" y="2800678"/>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25603" name="Text Box 14">
            <a:extLst>
              <a:ext uri="{FF2B5EF4-FFF2-40B4-BE49-F238E27FC236}">
                <a16:creationId xmlns:a16="http://schemas.microsoft.com/office/drawing/2014/main" id="{06EA94B1-E8B4-456B-BE85-52F99ADB793C}"/>
              </a:ext>
            </a:extLst>
          </p:cNvPr>
          <p:cNvSpPr txBox="1">
            <a:spLocks noChangeArrowheads="1"/>
          </p:cNvSpPr>
          <p:nvPr/>
        </p:nvSpPr>
        <p:spPr bwMode="auto">
          <a:xfrm>
            <a:off x="2095501" y="785813"/>
            <a:ext cx="447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假设单色光照射，电场表示为：</a:t>
            </a:r>
          </a:p>
        </p:txBody>
      </p:sp>
      <p:graphicFrame>
        <p:nvGraphicFramePr>
          <p:cNvPr id="25604" name="Object 15">
            <a:extLst>
              <a:ext uri="{FF2B5EF4-FFF2-40B4-BE49-F238E27FC236}">
                <a16:creationId xmlns:a16="http://schemas.microsoft.com/office/drawing/2014/main" id="{B4B3B4D0-1A02-43B5-ADC8-2D903D474133}"/>
              </a:ext>
            </a:extLst>
          </p:cNvPr>
          <p:cNvGraphicFramePr>
            <a:graphicFrameLocks noChangeAspect="1"/>
          </p:cNvGraphicFramePr>
          <p:nvPr/>
        </p:nvGraphicFramePr>
        <p:xfrm>
          <a:off x="3143250" y="1268413"/>
          <a:ext cx="2736850" cy="666750"/>
        </p:xfrm>
        <a:graphic>
          <a:graphicData uri="http://schemas.openxmlformats.org/presentationml/2006/ole">
            <mc:AlternateContent xmlns:mc="http://schemas.openxmlformats.org/markup-compatibility/2006">
              <mc:Choice xmlns:v="urn:schemas-microsoft-com:vml" Requires="v">
                <p:oleObj name="公式" r:id="rId3" imgW="1066337" imgH="253890" progId="Equation.3">
                  <p:embed/>
                </p:oleObj>
              </mc:Choice>
              <mc:Fallback>
                <p:oleObj name="公式" r:id="rId3" imgW="1066337" imgH="253890" progId="Equation.3">
                  <p:embed/>
                  <p:pic>
                    <p:nvPicPr>
                      <p:cNvPr id="25604" name="Object 15">
                        <a:extLst>
                          <a:ext uri="{FF2B5EF4-FFF2-40B4-BE49-F238E27FC236}">
                            <a16:creationId xmlns:a16="http://schemas.microsoft.com/office/drawing/2014/main" id="{B4B3B4D0-1A02-43B5-ADC8-2D903D4741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1268413"/>
                        <a:ext cx="27368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605" name="Group 18">
            <a:extLst>
              <a:ext uri="{FF2B5EF4-FFF2-40B4-BE49-F238E27FC236}">
                <a16:creationId xmlns:a16="http://schemas.microsoft.com/office/drawing/2014/main" id="{153907C8-2F00-4F66-8838-34045FE02812}"/>
              </a:ext>
            </a:extLst>
          </p:cNvPr>
          <p:cNvGrpSpPr>
            <a:grpSpLocks/>
          </p:cNvGrpSpPr>
          <p:nvPr/>
        </p:nvGrpSpPr>
        <p:grpSpPr bwMode="auto">
          <a:xfrm>
            <a:off x="7272339" y="1358901"/>
            <a:ext cx="2136775" cy="631825"/>
            <a:chOff x="3621" y="856"/>
            <a:chExt cx="1346" cy="398"/>
          </a:xfrm>
        </p:grpSpPr>
        <p:sp>
          <p:nvSpPr>
            <p:cNvPr id="25614" name="Text Box 17">
              <a:extLst>
                <a:ext uri="{FF2B5EF4-FFF2-40B4-BE49-F238E27FC236}">
                  <a16:creationId xmlns:a16="http://schemas.microsoft.com/office/drawing/2014/main" id="{C58DD1BF-D2C1-47C0-9BD0-B75053F5DE03}"/>
                </a:ext>
              </a:extLst>
            </p:cNvPr>
            <p:cNvSpPr txBox="1">
              <a:spLocks noChangeArrowheads="1"/>
            </p:cNvSpPr>
            <p:nvPr/>
          </p:nvSpPr>
          <p:spPr bwMode="auto">
            <a:xfrm>
              <a:off x="3621" y="933"/>
              <a:ext cx="1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2400" b="1"/>
                <a:t>     </a:t>
              </a:r>
              <a:r>
                <a:rPr lang="zh-CN" altLang="en-US" sz="2400" b="1"/>
                <a:t>为光的频率</a:t>
              </a:r>
            </a:p>
          </p:txBody>
        </p:sp>
        <p:graphicFrame>
          <p:nvGraphicFramePr>
            <p:cNvPr id="25615" name="Object 16">
              <a:extLst>
                <a:ext uri="{FF2B5EF4-FFF2-40B4-BE49-F238E27FC236}">
                  <a16:creationId xmlns:a16="http://schemas.microsoft.com/office/drawing/2014/main" id="{23E66F53-32DA-420C-82BE-809D0B85355F}"/>
                </a:ext>
              </a:extLst>
            </p:cNvPr>
            <p:cNvGraphicFramePr>
              <a:graphicFrameLocks noChangeAspect="1"/>
            </p:cNvGraphicFramePr>
            <p:nvPr/>
          </p:nvGraphicFramePr>
          <p:xfrm>
            <a:off x="3642" y="856"/>
            <a:ext cx="281" cy="398"/>
          </p:xfrm>
          <a:graphic>
            <a:graphicData uri="http://schemas.openxmlformats.org/presentationml/2006/ole">
              <mc:AlternateContent xmlns:mc="http://schemas.openxmlformats.org/markup-compatibility/2006">
                <mc:Choice xmlns:v="urn:schemas-microsoft-com:vml" Requires="v">
                  <p:oleObj name="公式" r:id="rId5" imgW="165028" imgH="228501" progId="Equation.3">
                    <p:embed/>
                  </p:oleObj>
                </mc:Choice>
                <mc:Fallback>
                  <p:oleObj name="公式" r:id="rId5" imgW="165028" imgH="228501" progId="Equation.3">
                    <p:embed/>
                    <p:pic>
                      <p:nvPicPr>
                        <p:cNvPr id="25615" name="Object 16">
                          <a:extLst>
                            <a:ext uri="{FF2B5EF4-FFF2-40B4-BE49-F238E27FC236}">
                              <a16:creationId xmlns:a16="http://schemas.microsoft.com/office/drawing/2014/main" id="{23E66F53-32DA-420C-82BE-809D0B8535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 y="856"/>
                          <a:ext cx="281"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5606" name="Rectangle 19">
            <a:extLst>
              <a:ext uri="{FF2B5EF4-FFF2-40B4-BE49-F238E27FC236}">
                <a16:creationId xmlns:a16="http://schemas.microsoft.com/office/drawing/2014/main" id="{249EBF06-8817-4E4C-901B-A633B9325A75}"/>
              </a:ext>
            </a:extLst>
          </p:cNvPr>
          <p:cNvSpPr>
            <a:spLocks noChangeArrowheads="1"/>
          </p:cNvSpPr>
          <p:nvPr/>
        </p:nvSpPr>
        <p:spPr bwMode="auto">
          <a:xfrm>
            <a:off x="2063750" y="1916113"/>
            <a:ext cx="80645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cs typeface="Courier New" panose="02070309020205020404" pitchFamily="49" charset="0"/>
              </a:rPr>
              <a:t>由分子振动所引起的</a:t>
            </a:r>
            <a:r>
              <a:rPr lang="zh-CN" altLang="en-US" sz="2400" b="1">
                <a:solidFill>
                  <a:srgbClr val="FF33CC"/>
                </a:solidFill>
                <a:cs typeface="Courier New" panose="02070309020205020404" pitchFamily="49" charset="0"/>
              </a:rPr>
              <a:t>极化率的变化</a:t>
            </a:r>
            <a:r>
              <a:rPr lang="zh-CN" altLang="en-US" sz="2400" b="1">
                <a:cs typeface="Courier New" panose="02070309020205020404" pitchFamily="49" charset="0"/>
              </a:rPr>
              <a:t>，可以通过将极化率的每一分量</a:t>
            </a:r>
            <a:r>
              <a:rPr lang="zh-CN" altLang="en-US" sz="2400" b="1">
                <a:latin typeface="宋体" panose="02010600030101010101" pitchFamily="2" charset="-122"/>
                <a:cs typeface="Courier New" panose="02070309020205020404" pitchFamily="49" charset="0"/>
                <a:sym typeface="Math1"/>
              </a:rPr>
              <a:t>按</a:t>
            </a:r>
            <a:r>
              <a:rPr lang="zh-CN" altLang="en-US" sz="2400" b="1">
                <a:solidFill>
                  <a:srgbClr val="FF33CC"/>
                </a:solidFill>
                <a:latin typeface="宋体" panose="02010600030101010101" pitchFamily="2" charset="-122"/>
                <a:cs typeface="Courier New" panose="02070309020205020404" pitchFamily="49" charset="0"/>
                <a:sym typeface="Math1"/>
              </a:rPr>
              <a:t>简正坐标</a:t>
            </a:r>
            <a:r>
              <a:rPr lang="zh-CN" altLang="en-US" sz="2400" b="1">
                <a:latin typeface="宋体" panose="02010600030101010101" pitchFamily="2" charset="-122"/>
                <a:cs typeface="Courier New" panose="02070309020205020404" pitchFamily="49" charset="0"/>
                <a:sym typeface="Math1"/>
              </a:rPr>
              <a:t>展开为如下的泰勒级数        </a:t>
            </a:r>
          </a:p>
        </p:txBody>
      </p:sp>
      <p:graphicFrame>
        <p:nvGraphicFramePr>
          <p:cNvPr id="25607" name="Object 20">
            <a:extLst>
              <a:ext uri="{FF2B5EF4-FFF2-40B4-BE49-F238E27FC236}">
                <a16:creationId xmlns:a16="http://schemas.microsoft.com/office/drawing/2014/main" id="{0FFA57AE-E79B-4203-B142-B33805E15949}"/>
              </a:ext>
            </a:extLst>
          </p:cNvPr>
          <p:cNvGraphicFramePr>
            <a:graphicFrameLocks noChangeAspect="1"/>
          </p:cNvGraphicFramePr>
          <p:nvPr/>
        </p:nvGraphicFramePr>
        <p:xfrm>
          <a:off x="2424114" y="3068638"/>
          <a:ext cx="6840537" cy="1111250"/>
        </p:xfrm>
        <a:graphic>
          <a:graphicData uri="http://schemas.openxmlformats.org/presentationml/2006/ole">
            <mc:AlternateContent xmlns:mc="http://schemas.openxmlformats.org/markup-compatibility/2006">
              <mc:Choice xmlns:v="urn:schemas-microsoft-com:vml" Requires="v">
                <p:oleObj name="公式" r:id="rId7" imgW="3289300" imgH="533400" progId="Equation.3">
                  <p:embed/>
                </p:oleObj>
              </mc:Choice>
              <mc:Fallback>
                <p:oleObj name="公式" r:id="rId7" imgW="3289300" imgH="533400" progId="Equation.3">
                  <p:embed/>
                  <p:pic>
                    <p:nvPicPr>
                      <p:cNvPr id="25607" name="Object 20">
                        <a:extLst>
                          <a:ext uri="{FF2B5EF4-FFF2-40B4-BE49-F238E27FC236}">
                            <a16:creationId xmlns:a16="http://schemas.microsoft.com/office/drawing/2014/main" id="{0FFA57AE-E79B-4203-B142-B33805E159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4114" y="3068638"/>
                        <a:ext cx="6840537"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608" name="Group 25">
            <a:extLst>
              <a:ext uri="{FF2B5EF4-FFF2-40B4-BE49-F238E27FC236}">
                <a16:creationId xmlns:a16="http://schemas.microsoft.com/office/drawing/2014/main" id="{B429015F-3289-4A64-BFA1-F2AF5B5456F8}"/>
              </a:ext>
            </a:extLst>
          </p:cNvPr>
          <p:cNvGrpSpPr>
            <a:grpSpLocks/>
          </p:cNvGrpSpPr>
          <p:nvPr/>
        </p:nvGrpSpPr>
        <p:grpSpPr bwMode="auto">
          <a:xfrm>
            <a:off x="2208213" y="4365625"/>
            <a:ext cx="7885112" cy="1041400"/>
            <a:chOff x="521" y="3251"/>
            <a:chExt cx="4967" cy="656"/>
          </a:xfrm>
        </p:grpSpPr>
        <p:sp>
          <p:nvSpPr>
            <p:cNvPr id="25611" name="Rectangle 22">
              <a:extLst>
                <a:ext uri="{FF2B5EF4-FFF2-40B4-BE49-F238E27FC236}">
                  <a16:creationId xmlns:a16="http://schemas.microsoft.com/office/drawing/2014/main" id="{BB04FCB6-DB70-4F47-92BA-70FFCC86D8F5}"/>
                </a:ext>
              </a:extLst>
            </p:cNvPr>
            <p:cNvSpPr>
              <a:spLocks noChangeArrowheads="1"/>
            </p:cNvSpPr>
            <p:nvPr/>
          </p:nvSpPr>
          <p:spPr bwMode="auto">
            <a:xfrm>
              <a:off x="521" y="3251"/>
              <a:ext cx="4967"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cs typeface="Courier New" panose="02070309020205020404" pitchFamily="49" charset="0"/>
                </a:rPr>
                <a:t>式中</a:t>
              </a:r>
              <a:r>
                <a:rPr lang="en-US" altLang="zh-CN" sz="2400" b="1" i="1">
                  <a:cs typeface="Courier New" panose="02070309020205020404" pitchFamily="49" charset="0"/>
                </a:rPr>
                <a:t>q</a:t>
              </a:r>
              <a:r>
                <a:rPr lang="en-US" altLang="zh-CN" sz="2400" b="1" baseline="-30000">
                  <a:cs typeface="Courier New" panose="02070309020205020404" pitchFamily="49" charset="0"/>
                </a:rPr>
                <a:t>k</a:t>
              </a:r>
              <a:r>
                <a:rPr lang="zh-CN" altLang="en-US" sz="2400" b="1">
                  <a:cs typeface="Courier New" panose="02070309020205020404" pitchFamily="49" charset="0"/>
                </a:rPr>
                <a:t>、</a:t>
              </a:r>
              <a:r>
                <a:rPr lang="en-US" altLang="zh-CN" sz="2400" b="1" i="1">
                  <a:cs typeface="Courier New" panose="02070309020205020404" pitchFamily="49" charset="0"/>
                </a:rPr>
                <a:t>q</a:t>
              </a:r>
              <a:r>
                <a:rPr lang="en-US" altLang="zh-CN" sz="2400" b="1" baseline="-30000">
                  <a:cs typeface="Courier New" panose="02070309020205020404" pitchFamily="49" charset="0"/>
                </a:rPr>
                <a:t>l</a:t>
              </a:r>
              <a:r>
                <a:rPr lang="zh-CN" altLang="en-US" sz="2400" b="1">
                  <a:cs typeface="Courier New" panose="02070309020205020404" pitchFamily="49" charset="0"/>
                </a:rPr>
                <a:t>、</a:t>
              </a:r>
              <a:r>
                <a:rPr lang="en-US" altLang="zh-CN" sz="2400" b="1">
                  <a:latin typeface="Courier New" panose="02070309020205020404" pitchFamily="49" charset="0"/>
                  <a:cs typeface="Courier New" panose="02070309020205020404" pitchFamily="49" charset="0"/>
                </a:rPr>
                <a:t>…</a:t>
              </a:r>
              <a:r>
                <a:rPr lang="zh-CN" altLang="en-US" sz="2400" b="1">
                  <a:cs typeface="Courier New" panose="02070309020205020404" pitchFamily="49" charset="0"/>
                </a:rPr>
                <a:t>是振动频率为</a:t>
              </a:r>
              <a:r>
                <a:rPr lang="zh-CN" altLang="en-US" sz="2400" b="1">
                  <a:latin typeface="宋体" panose="02010600030101010101" pitchFamily="2" charset="-122"/>
                  <a:cs typeface="Courier New" panose="02070309020205020404" pitchFamily="49" charset="0"/>
                  <a:sym typeface="Math1"/>
                </a:rPr>
                <a:t></a:t>
              </a:r>
              <a:r>
                <a:rPr lang="zh-CN" altLang="en-US" sz="2400" b="1" baseline="-30000">
                  <a:cs typeface="Courier New" panose="02070309020205020404" pitchFamily="49" charset="0"/>
                </a:rPr>
                <a:t> </a:t>
              </a:r>
              <a:r>
                <a:rPr lang="zh-CN" altLang="en-US" sz="2400" b="1">
                  <a:latin typeface="宋体" panose="02010600030101010101" pitchFamily="2" charset="-122"/>
                  <a:cs typeface="Courier New" panose="02070309020205020404" pitchFamily="49" charset="0"/>
                  <a:sym typeface="Math1"/>
                </a:rPr>
                <a:t>、、</a:t>
              </a:r>
              <a:r>
                <a:rPr lang="en-US" altLang="zh-CN" sz="2400" b="1">
                  <a:latin typeface="Courier New" panose="02070309020205020404" pitchFamily="49" charset="0"/>
                  <a:cs typeface="Courier New" panose="02070309020205020404" pitchFamily="49" charset="0"/>
                  <a:sym typeface="Math1"/>
                </a:rPr>
                <a:t>…</a:t>
              </a:r>
              <a:r>
                <a:rPr lang="zh-CN" altLang="en-US" sz="2400" b="1">
                  <a:latin typeface="宋体" panose="02010600030101010101" pitchFamily="2" charset="-122"/>
                  <a:cs typeface="Courier New" panose="02070309020205020404" pitchFamily="49" charset="0"/>
                  <a:sym typeface="Math1"/>
                </a:rPr>
                <a:t>振动的简正坐标。</a:t>
              </a:r>
            </a:p>
            <a:p>
              <a:pPr eaLnBrk="1" hangingPunct="1">
                <a:lnSpc>
                  <a:spcPct val="130000"/>
                </a:lnSpc>
                <a:spcBef>
                  <a:spcPct val="0"/>
                </a:spcBef>
                <a:buClrTx/>
                <a:buFontTx/>
                <a:buNone/>
              </a:pPr>
              <a:r>
                <a:rPr lang="zh-CN" altLang="en-US" sz="2400" b="1">
                  <a:latin typeface="宋体" panose="02010600030101010101" pitchFamily="2" charset="-122"/>
                  <a:cs typeface="Courier New" panose="02070309020205020404" pitchFamily="49" charset="0"/>
                  <a:sym typeface="Math1"/>
                </a:rPr>
                <a:t>若令</a:t>
              </a:r>
              <a:r>
                <a:rPr lang="en-US" altLang="zh-CN" sz="2400" b="1">
                  <a:latin typeface="宋体" panose="02010600030101010101" pitchFamily="2" charset="-122"/>
                  <a:cs typeface="Courier New" panose="02070309020205020404" pitchFamily="49" charset="0"/>
                  <a:sym typeface="Math1"/>
                </a:rPr>
                <a:t>(a</a:t>
              </a:r>
              <a:r>
                <a:rPr lang="en-US" altLang="zh-CN" sz="2400" b="1" baseline="-30000">
                  <a:latin typeface="宋体" panose="02010600030101010101" pitchFamily="2" charset="-122"/>
                  <a:cs typeface="Courier New" panose="02070309020205020404" pitchFamily="49" charset="0"/>
                  <a:sym typeface="Math1"/>
                </a:rPr>
                <a:t>ij</a:t>
              </a:r>
              <a:r>
                <a:rPr lang="en-US" altLang="zh-CN" sz="2400" b="1">
                  <a:latin typeface="宋体" panose="02010600030101010101" pitchFamily="2" charset="-122"/>
                  <a:cs typeface="Courier New" panose="02070309020205020404" pitchFamily="49" charset="0"/>
                  <a:sym typeface="Math1"/>
                </a:rPr>
                <a:t>)</a:t>
              </a:r>
              <a:r>
                <a:rPr lang="en-US" altLang="zh-CN" sz="2400" b="1" baseline="-25000">
                  <a:latin typeface="宋体" panose="02010600030101010101" pitchFamily="2" charset="-122"/>
                  <a:cs typeface="Courier New" panose="02070309020205020404" pitchFamily="49" charset="0"/>
                  <a:sym typeface="Math1"/>
                </a:rPr>
                <a:t>0</a:t>
              </a:r>
              <a:r>
                <a:rPr lang="zh-CN" altLang="en-US" sz="2400" b="1">
                  <a:latin typeface="宋体" panose="02010600030101010101" pitchFamily="2" charset="-122"/>
                  <a:cs typeface="Courier New" panose="02070309020205020404" pitchFamily="49" charset="0"/>
                  <a:sym typeface="Math1"/>
                </a:rPr>
                <a:t>＝</a:t>
              </a:r>
              <a:r>
                <a:rPr lang="en-US" altLang="zh-CN" sz="2400" b="1">
                  <a:latin typeface="宋体" panose="02010600030101010101" pitchFamily="2" charset="-122"/>
                  <a:cs typeface="Courier New" panose="02070309020205020404" pitchFamily="49" charset="0"/>
                  <a:sym typeface="Math1"/>
                </a:rPr>
                <a:t>a</a:t>
              </a:r>
              <a:r>
                <a:rPr lang="en-US" altLang="zh-CN" sz="2400" b="1" baseline="-30000">
                  <a:latin typeface="宋体" panose="02010600030101010101" pitchFamily="2" charset="-122"/>
                  <a:cs typeface="Courier New" panose="02070309020205020404" pitchFamily="49" charset="0"/>
                  <a:sym typeface="Math1"/>
                </a:rPr>
                <a:t>0 </a:t>
              </a:r>
              <a:r>
                <a:rPr lang="zh-CN" altLang="en-US" sz="2400" b="1">
                  <a:latin typeface="宋体" panose="02010600030101010101" pitchFamily="2" charset="-122"/>
                  <a:cs typeface="Courier New" panose="02070309020205020404" pitchFamily="49" charset="0"/>
                  <a:sym typeface="Math1"/>
                </a:rPr>
                <a:t>，为平衡位置的极化率</a:t>
              </a:r>
            </a:p>
          </p:txBody>
        </p:sp>
        <p:graphicFrame>
          <p:nvGraphicFramePr>
            <p:cNvPr id="25612" name="Object 23">
              <a:extLst>
                <a:ext uri="{FF2B5EF4-FFF2-40B4-BE49-F238E27FC236}">
                  <a16:creationId xmlns:a16="http://schemas.microsoft.com/office/drawing/2014/main" id="{5A737204-EA31-4AFC-B10E-03708A811F55}"/>
                </a:ext>
              </a:extLst>
            </p:cNvPr>
            <p:cNvGraphicFramePr>
              <a:graphicFrameLocks noChangeAspect="1"/>
            </p:cNvGraphicFramePr>
            <p:nvPr/>
          </p:nvGraphicFramePr>
          <p:xfrm>
            <a:off x="2925" y="3332"/>
            <a:ext cx="303" cy="280"/>
          </p:xfrm>
          <a:graphic>
            <a:graphicData uri="http://schemas.openxmlformats.org/presentationml/2006/ole">
              <mc:AlternateContent xmlns:mc="http://schemas.openxmlformats.org/markup-compatibility/2006">
                <mc:Choice xmlns:v="urn:schemas-microsoft-com:vml" Requires="v">
                  <p:oleObj name="公式" r:id="rId9" imgW="152334" imgH="139639" progId="Equation.3">
                    <p:embed/>
                  </p:oleObj>
                </mc:Choice>
                <mc:Fallback>
                  <p:oleObj name="公式" r:id="rId9" imgW="152334" imgH="139639" progId="Equation.3">
                    <p:embed/>
                    <p:pic>
                      <p:nvPicPr>
                        <p:cNvPr id="25612" name="Object 23">
                          <a:extLst>
                            <a:ext uri="{FF2B5EF4-FFF2-40B4-BE49-F238E27FC236}">
                              <a16:creationId xmlns:a16="http://schemas.microsoft.com/office/drawing/2014/main" id="{5A737204-EA31-4AFC-B10E-03708A811F5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5" y="3332"/>
                          <a:ext cx="30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3" name="Object 24">
              <a:extLst>
                <a:ext uri="{FF2B5EF4-FFF2-40B4-BE49-F238E27FC236}">
                  <a16:creationId xmlns:a16="http://schemas.microsoft.com/office/drawing/2014/main" id="{1DA6FCC0-49CB-4570-8E5D-4D03F6791ACF}"/>
                </a:ext>
              </a:extLst>
            </p:cNvPr>
            <p:cNvGraphicFramePr>
              <a:graphicFrameLocks noChangeAspect="1"/>
            </p:cNvGraphicFramePr>
            <p:nvPr/>
          </p:nvGraphicFramePr>
          <p:xfrm>
            <a:off x="3334" y="3332"/>
            <a:ext cx="278" cy="280"/>
          </p:xfrm>
          <a:graphic>
            <a:graphicData uri="http://schemas.openxmlformats.org/presentationml/2006/ole">
              <mc:AlternateContent xmlns:mc="http://schemas.openxmlformats.org/markup-compatibility/2006">
                <mc:Choice xmlns:v="urn:schemas-microsoft-com:vml" Requires="v">
                  <p:oleObj name="公式" r:id="rId11" imgW="139700" imgH="139700" progId="Equation.3">
                    <p:embed/>
                  </p:oleObj>
                </mc:Choice>
                <mc:Fallback>
                  <p:oleObj name="公式" r:id="rId11" imgW="139700" imgH="139700" progId="Equation.3">
                    <p:embed/>
                    <p:pic>
                      <p:nvPicPr>
                        <p:cNvPr id="25613" name="Object 24">
                          <a:extLst>
                            <a:ext uri="{FF2B5EF4-FFF2-40B4-BE49-F238E27FC236}">
                              <a16:creationId xmlns:a16="http://schemas.microsoft.com/office/drawing/2014/main" id="{1DA6FCC0-49CB-4570-8E5D-4D03F6791AC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4" y="3332"/>
                          <a:ext cx="27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5609" name="Object 26">
            <a:extLst>
              <a:ext uri="{FF2B5EF4-FFF2-40B4-BE49-F238E27FC236}">
                <a16:creationId xmlns:a16="http://schemas.microsoft.com/office/drawing/2014/main" id="{FFDBEF23-FA03-4330-A8F8-FA57B71136EC}"/>
              </a:ext>
            </a:extLst>
          </p:cNvPr>
          <p:cNvGraphicFramePr>
            <a:graphicFrameLocks noChangeAspect="1"/>
          </p:cNvGraphicFramePr>
          <p:nvPr/>
        </p:nvGraphicFramePr>
        <p:xfrm>
          <a:off x="2208213" y="5640389"/>
          <a:ext cx="1878012" cy="815975"/>
        </p:xfrm>
        <a:graphic>
          <a:graphicData uri="http://schemas.openxmlformats.org/presentationml/2006/ole">
            <mc:AlternateContent xmlns:mc="http://schemas.openxmlformats.org/markup-compatibility/2006">
              <mc:Choice xmlns:v="urn:schemas-microsoft-com:vml" Requires="v">
                <p:oleObj name="公式" r:id="rId13" imgW="685800" imgH="292100" progId="Equation.3">
                  <p:embed/>
                </p:oleObj>
              </mc:Choice>
              <mc:Fallback>
                <p:oleObj name="公式" r:id="rId13" imgW="685800" imgH="292100" progId="Equation.3">
                  <p:embed/>
                  <p:pic>
                    <p:nvPicPr>
                      <p:cNvPr id="25609" name="Object 26">
                        <a:extLst>
                          <a:ext uri="{FF2B5EF4-FFF2-40B4-BE49-F238E27FC236}">
                            <a16:creationId xmlns:a16="http://schemas.microsoft.com/office/drawing/2014/main" id="{FFDBEF23-FA03-4330-A8F8-FA57B71136E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8213" y="5640389"/>
                        <a:ext cx="187801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0" name="Rectangle 27">
            <a:extLst>
              <a:ext uri="{FF2B5EF4-FFF2-40B4-BE49-F238E27FC236}">
                <a16:creationId xmlns:a16="http://schemas.microsoft.com/office/drawing/2014/main" id="{379BE981-C4B5-4252-8F02-A3CDBFF90E40}"/>
              </a:ext>
            </a:extLst>
          </p:cNvPr>
          <p:cNvSpPr>
            <a:spLocks noChangeArrowheads="1"/>
          </p:cNvSpPr>
          <p:nvPr/>
        </p:nvSpPr>
        <p:spPr bwMode="auto">
          <a:xfrm>
            <a:off x="4151313" y="5822855"/>
            <a:ext cx="6227762" cy="53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为平衡位置，单位核位移引起的极化率变化</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8441A0CE-0667-4EFA-8E45-08628C89F659}"/>
              </a:ext>
            </a:extLst>
          </p:cNvPr>
          <p:cNvSpPr>
            <a:spLocks noChangeArrowheads="1"/>
          </p:cNvSpPr>
          <p:nvPr/>
        </p:nvSpPr>
        <p:spPr bwMode="auto">
          <a:xfrm>
            <a:off x="1524001" y="2991178"/>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27651" name="Rectangle 14">
            <a:extLst>
              <a:ext uri="{FF2B5EF4-FFF2-40B4-BE49-F238E27FC236}">
                <a16:creationId xmlns:a16="http://schemas.microsoft.com/office/drawing/2014/main" id="{F054A25E-82C5-4D12-ADA4-0EE9D11289A8}"/>
              </a:ext>
            </a:extLst>
          </p:cNvPr>
          <p:cNvSpPr>
            <a:spLocks noChangeArrowheads="1"/>
          </p:cNvSpPr>
          <p:nvPr/>
        </p:nvSpPr>
        <p:spPr bwMode="auto">
          <a:xfrm>
            <a:off x="1524001" y="3000703"/>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27652" name="Rectangle 16">
            <a:extLst>
              <a:ext uri="{FF2B5EF4-FFF2-40B4-BE49-F238E27FC236}">
                <a16:creationId xmlns:a16="http://schemas.microsoft.com/office/drawing/2014/main" id="{A2D874F8-8315-4BC9-9E82-105518ED76B7}"/>
              </a:ext>
            </a:extLst>
          </p:cNvPr>
          <p:cNvSpPr>
            <a:spLocks noChangeArrowheads="1"/>
          </p:cNvSpPr>
          <p:nvPr/>
        </p:nvSpPr>
        <p:spPr bwMode="auto">
          <a:xfrm>
            <a:off x="1992314" y="765176"/>
            <a:ext cx="8135937"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b="1"/>
              <a:t>对于谐振性近似，只保留一级项，并且只考虑第</a:t>
            </a:r>
            <a:r>
              <a:rPr lang="en-US" altLang="zh-CN" b="1"/>
              <a:t>K</a:t>
            </a:r>
            <a:r>
              <a:rPr lang="zh-CN" altLang="en-US" b="1"/>
              <a:t>个振动简正模</a:t>
            </a:r>
            <a:r>
              <a:rPr lang="en-US" altLang="zh-CN" b="1" i="1"/>
              <a:t>q</a:t>
            </a:r>
            <a:r>
              <a:rPr lang="en-US" altLang="zh-CN" b="1" baseline="-25000"/>
              <a:t>k</a:t>
            </a:r>
            <a:r>
              <a:rPr lang="zh-CN" altLang="en-US" b="1"/>
              <a:t>，则 </a:t>
            </a:r>
          </a:p>
        </p:txBody>
      </p:sp>
      <p:sp>
        <p:nvSpPr>
          <p:cNvPr id="27653" name="Rectangle 18">
            <a:extLst>
              <a:ext uri="{FF2B5EF4-FFF2-40B4-BE49-F238E27FC236}">
                <a16:creationId xmlns:a16="http://schemas.microsoft.com/office/drawing/2014/main" id="{4046EDDB-5808-46EB-94A4-B93B7CD76B93}"/>
              </a:ext>
            </a:extLst>
          </p:cNvPr>
          <p:cNvSpPr>
            <a:spLocks noChangeArrowheads="1"/>
          </p:cNvSpPr>
          <p:nvPr/>
        </p:nvSpPr>
        <p:spPr bwMode="auto">
          <a:xfrm>
            <a:off x="1524001" y="3000703"/>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graphicFrame>
        <p:nvGraphicFramePr>
          <p:cNvPr id="27654" name="Object 17">
            <a:extLst>
              <a:ext uri="{FF2B5EF4-FFF2-40B4-BE49-F238E27FC236}">
                <a16:creationId xmlns:a16="http://schemas.microsoft.com/office/drawing/2014/main" id="{BE231737-E806-4A49-ACD1-45CA6A8B959C}"/>
              </a:ext>
            </a:extLst>
          </p:cNvPr>
          <p:cNvGraphicFramePr>
            <a:graphicFrameLocks noChangeAspect="1"/>
          </p:cNvGraphicFramePr>
          <p:nvPr/>
        </p:nvGraphicFramePr>
        <p:xfrm>
          <a:off x="3719513" y="2276475"/>
          <a:ext cx="2736850" cy="730250"/>
        </p:xfrm>
        <a:graphic>
          <a:graphicData uri="http://schemas.openxmlformats.org/presentationml/2006/ole">
            <mc:AlternateContent xmlns:mc="http://schemas.openxmlformats.org/markup-compatibility/2006">
              <mc:Choice xmlns:v="urn:schemas-microsoft-com:vml" Requires="v">
                <p:oleObj name="公式" r:id="rId2" imgW="901309" imgH="241195" progId="Equation.3">
                  <p:embed/>
                </p:oleObj>
              </mc:Choice>
              <mc:Fallback>
                <p:oleObj name="公式" r:id="rId2" imgW="901309" imgH="241195" progId="Equation.3">
                  <p:embed/>
                  <p:pic>
                    <p:nvPicPr>
                      <p:cNvPr id="27654" name="Object 17">
                        <a:extLst>
                          <a:ext uri="{FF2B5EF4-FFF2-40B4-BE49-F238E27FC236}">
                            <a16:creationId xmlns:a16="http://schemas.microsoft.com/office/drawing/2014/main" id="{BE231737-E806-4A49-ACD1-45CA6A8B9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3" y="2276475"/>
                        <a:ext cx="27368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19">
            <a:extLst>
              <a:ext uri="{FF2B5EF4-FFF2-40B4-BE49-F238E27FC236}">
                <a16:creationId xmlns:a16="http://schemas.microsoft.com/office/drawing/2014/main" id="{EEF09899-5D5D-4432-A974-CC826D5D2967}"/>
              </a:ext>
            </a:extLst>
          </p:cNvPr>
          <p:cNvSpPr>
            <a:spLocks noChangeArrowheads="1"/>
          </p:cNvSpPr>
          <p:nvPr/>
        </p:nvSpPr>
        <p:spPr bwMode="auto">
          <a:xfrm>
            <a:off x="1992314" y="3716338"/>
            <a:ext cx="7883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cs typeface="Courier New" panose="02070309020205020404" pitchFamily="49" charset="0"/>
              </a:rPr>
              <a:t>在简谐振动条件下，</a:t>
            </a:r>
            <a:r>
              <a:rPr lang="en-US" altLang="zh-CN" b="1" i="1">
                <a:cs typeface="Courier New" panose="02070309020205020404" pitchFamily="49" charset="0"/>
              </a:rPr>
              <a:t>q</a:t>
            </a:r>
            <a:r>
              <a:rPr lang="en-US" altLang="zh-CN" b="1" baseline="-30000">
                <a:cs typeface="Courier New" panose="02070309020205020404" pitchFamily="49" charset="0"/>
              </a:rPr>
              <a:t>k</a:t>
            </a:r>
            <a:r>
              <a:rPr lang="zh-CN" altLang="en-US" b="1">
                <a:cs typeface="Courier New" panose="02070309020205020404" pitchFamily="49" charset="0"/>
              </a:rPr>
              <a:t>的时间依赖关系为</a:t>
            </a:r>
            <a:r>
              <a:rPr lang="en-US" altLang="zh-CN" b="1">
                <a:cs typeface="Courier New" panose="02070309020205020404" pitchFamily="49" charset="0"/>
              </a:rPr>
              <a:t>:</a:t>
            </a:r>
            <a:r>
              <a:rPr lang="en-US" altLang="zh-CN" b="1">
                <a:latin typeface="Times New Roman" panose="02020603050405020304" pitchFamily="18" charset="0"/>
                <a:cs typeface="Times New Roman" panose="02020603050405020304" pitchFamily="18" charset="0"/>
              </a:rPr>
              <a:t>             </a:t>
            </a:r>
            <a:endParaRPr lang="en-US" altLang="zh-CN" b="1"/>
          </a:p>
        </p:txBody>
      </p:sp>
      <p:graphicFrame>
        <p:nvGraphicFramePr>
          <p:cNvPr id="27656" name="Object 20">
            <a:extLst>
              <a:ext uri="{FF2B5EF4-FFF2-40B4-BE49-F238E27FC236}">
                <a16:creationId xmlns:a16="http://schemas.microsoft.com/office/drawing/2014/main" id="{8B996667-AE64-4C1A-BC19-679F955CCEC7}"/>
              </a:ext>
            </a:extLst>
          </p:cNvPr>
          <p:cNvGraphicFramePr>
            <a:graphicFrameLocks noChangeAspect="1"/>
          </p:cNvGraphicFramePr>
          <p:nvPr/>
        </p:nvGraphicFramePr>
        <p:xfrm>
          <a:off x="2711451" y="4581526"/>
          <a:ext cx="5445125" cy="684213"/>
        </p:xfrm>
        <a:graphic>
          <a:graphicData uri="http://schemas.openxmlformats.org/presentationml/2006/ole">
            <mc:AlternateContent xmlns:mc="http://schemas.openxmlformats.org/markup-compatibility/2006">
              <mc:Choice xmlns:v="urn:schemas-microsoft-com:vml" Requires="v">
                <p:oleObj name="公式" r:id="rId4" imgW="1905000" imgH="241300" progId="Equation.3">
                  <p:embed/>
                </p:oleObj>
              </mc:Choice>
              <mc:Fallback>
                <p:oleObj name="公式" r:id="rId4" imgW="1905000" imgH="241300" progId="Equation.3">
                  <p:embed/>
                  <p:pic>
                    <p:nvPicPr>
                      <p:cNvPr id="27656" name="Object 20">
                        <a:extLst>
                          <a:ext uri="{FF2B5EF4-FFF2-40B4-BE49-F238E27FC236}">
                            <a16:creationId xmlns:a16="http://schemas.microsoft.com/office/drawing/2014/main" id="{8B996667-AE64-4C1A-BC19-679F955CCE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1451" y="4581526"/>
                        <a:ext cx="544512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7657" name="Group 23">
            <a:extLst>
              <a:ext uri="{FF2B5EF4-FFF2-40B4-BE49-F238E27FC236}">
                <a16:creationId xmlns:a16="http://schemas.microsoft.com/office/drawing/2014/main" id="{53AFC6A6-F50A-461E-A51C-C4A87CD4AF6B}"/>
              </a:ext>
            </a:extLst>
          </p:cNvPr>
          <p:cNvGrpSpPr>
            <a:grpSpLocks/>
          </p:cNvGrpSpPr>
          <p:nvPr/>
        </p:nvGrpSpPr>
        <p:grpSpPr bwMode="auto">
          <a:xfrm>
            <a:off x="2063750" y="5624514"/>
            <a:ext cx="5848350" cy="612775"/>
            <a:chOff x="340" y="3203"/>
            <a:chExt cx="3684" cy="386"/>
          </a:xfrm>
        </p:grpSpPr>
        <p:graphicFrame>
          <p:nvGraphicFramePr>
            <p:cNvPr id="27658" name="Object 21">
              <a:extLst>
                <a:ext uri="{FF2B5EF4-FFF2-40B4-BE49-F238E27FC236}">
                  <a16:creationId xmlns:a16="http://schemas.microsoft.com/office/drawing/2014/main" id="{7034EB6B-50D5-4C31-9285-B9370D9CAB59}"/>
                </a:ext>
              </a:extLst>
            </p:cNvPr>
            <p:cNvGraphicFramePr>
              <a:graphicFrameLocks noChangeAspect="1"/>
            </p:cNvGraphicFramePr>
            <p:nvPr/>
          </p:nvGraphicFramePr>
          <p:xfrm>
            <a:off x="2426" y="3203"/>
            <a:ext cx="862" cy="371"/>
          </p:xfrm>
          <a:graphic>
            <a:graphicData uri="http://schemas.openxmlformats.org/presentationml/2006/ole">
              <mc:AlternateContent xmlns:mc="http://schemas.openxmlformats.org/markup-compatibility/2006">
                <mc:Choice xmlns:v="urn:schemas-microsoft-com:vml" Requires="v">
                  <p:oleObj name="公式" r:id="rId6" imgW="507780" imgH="215806" progId="Equation.3">
                    <p:embed/>
                  </p:oleObj>
                </mc:Choice>
                <mc:Fallback>
                  <p:oleObj name="公式" r:id="rId6" imgW="507780" imgH="215806" progId="Equation.3">
                    <p:embed/>
                    <p:pic>
                      <p:nvPicPr>
                        <p:cNvPr id="27658" name="Object 21">
                          <a:extLst>
                            <a:ext uri="{FF2B5EF4-FFF2-40B4-BE49-F238E27FC236}">
                              <a16:creationId xmlns:a16="http://schemas.microsoft.com/office/drawing/2014/main" id="{7034EB6B-50D5-4C31-9285-B9370D9CAB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6" y="3203"/>
                          <a:ext cx="86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9" name="Text Box 22">
              <a:extLst>
                <a:ext uri="{FF2B5EF4-FFF2-40B4-BE49-F238E27FC236}">
                  <a16:creationId xmlns:a16="http://schemas.microsoft.com/office/drawing/2014/main" id="{E05EB8D1-3054-4FA6-A8DD-7AE92ECD9817}"/>
                </a:ext>
              </a:extLst>
            </p:cNvPr>
            <p:cNvSpPr txBox="1">
              <a:spLocks noChangeArrowheads="1"/>
            </p:cNvSpPr>
            <p:nvPr/>
          </p:nvSpPr>
          <p:spPr bwMode="auto">
            <a:xfrm>
              <a:off x="340" y="3262"/>
              <a:ext cx="36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则介质或分子极化由              可得：</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5">
            <a:extLst>
              <a:ext uri="{FF2B5EF4-FFF2-40B4-BE49-F238E27FC236}">
                <a16:creationId xmlns:a16="http://schemas.microsoft.com/office/drawing/2014/main" id="{ECD91069-8991-4910-AD75-FEBC00F66F05}"/>
              </a:ext>
            </a:extLst>
          </p:cNvPr>
          <p:cNvGraphicFramePr>
            <a:graphicFrameLocks noChangeAspect="1"/>
          </p:cNvGraphicFramePr>
          <p:nvPr/>
        </p:nvGraphicFramePr>
        <p:xfrm>
          <a:off x="-857250" y="6221414"/>
          <a:ext cx="695325" cy="314325"/>
        </p:xfrm>
        <a:graphic>
          <a:graphicData uri="http://schemas.openxmlformats.org/presentationml/2006/ole">
            <mc:AlternateContent xmlns:mc="http://schemas.openxmlformats.org/markup-compatibility/2006">
              <mc:Choice xmlns:v="urn:schemas-microsoft-com:vml" Requires="v">
                <p:oleObj name="公式" r:id="rId2" imgW="350196" imgH="661481" progId="Equation.3">
                  <p:embed/>
                </p:oleObj>
              </mc:Choice>
              <mc:Fallback>
                <p:oleObj name="公式" r:id="rId2" imgW="350196" imgH="661481" progId="Equation.3">
                  <p:embed/>
                  <p:pic>
                    <p:nvPicPr>
                      <p:cNvPr id="28674" name="Object 5">
                        <a:extLst>
                          <a:ext uri="{FF2B5EF4-FFF2-40B4-BE49-F238E27FC236}">
                            <a16:creationId xmlns:a16="http://schemas.microsoft.com/office/drawing/2014/main" id="{ECD91069-8991-4910-AD75-FEBC00F66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6221414"/>
                        <a:ext cx="6953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5" name="Text Box 30">
            <a:extLst>
              <a:ext uri="{FF2B5EF4-FFF2-40B4-BE49-F238E27FC236}">
                <a16:creationId xmlns:a16="http://schemas.microsoft.com/office/drawing/2014/main" id="{E9CB0898-0378-4A9E-A8E5-016691D9CD25}"/>
              </a:ext>
            </a:extLst>
          </p:cNvPr>
          <p:cNvSpPr txBox="1">
            <a:spLocks noChangeArrowheads="1"/>
          </p:cNvSpPr>
          <p:nvPr/>
        </p:nvSpPr>
        <p:spPr bwMode="auto">
          <a:xfrm>
            <a:off x="2063751" y="812801"/>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介质或分子极化简化为：</a:t>
            </a:r>
          </a:p>
        </p:txBody>
      </p:sp>
      <p:sp>
        <p:nvSpPr>
          <p:cNvPr id="28676" name="Text Box 35">
            <a:extLst>
              <a:ext uri="{FF2B5EF4-FFF2-40B4-BE49-F238E27FC236}">
                <a16:creationId xmlns:a16="http://schemas.microsoft.com/office/drawing/2014/main" id="{9F5F0DB5-8CE6-4584-A31E-A9211A138F13}"/>
              </a:ext>
            </a:extLst>
          </p:cNvPr>
          <p:cNvSpPr txBox="1">
            <a:spLocks noChangeArrowheads="1"/>
          </p:cNvSpPr>
          <p:nvPr/>
        </p:nvSpPr>
        <p:spPr bwMode="auto">
          <a:xfrm>
            <a:off x="2351088" y="5326064"/>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感生电偶极子</a:t>
            </a:r>
          </a:p>
          <a:p>
            <a:pPr eaLnBrk="1" hangingPunct="1">
              <a:spcBef>
                <a:spcPct val="0"/>
              </a:spcBef>
              <a:buClrTx/>
              <a:buFontTx/>
              <a:buNone/>
            </a:pPr>
            <a:r>
              <a:rPr lang="zh-CN" altLang="en-US" sz="2400" b="1"/>
              <a:t>产生三个频率成分</a:t>
            </a:r>
          </a:p>
        </p:txBody>
      </p:sp>
      <p:grpSp>
        <p:nvGrpSpPr>
          <p:cNvPr id="28677" name="Group 43">
            <a:extLst>
              <a:ext uri="{FF2B5EF4-FFF2-40B4-BE49-F238E27FC236}">
                <a16:creationId xmlns:a16="http://schemas.microsoft.com/office/drawing/2014/main" id="{9ABF78ED-6965-4F3C-B442-CBC2CCB740AE}"/>
              </a:ext>
            </a:extLst>
          </p:cNvPr>
          <p:cNvGrpSpPr>
            <a:grpSpLocks/>
          </p:cNvGrpSpPr>
          <p:nvPr/>
        </p:nvGrpSpPr>
        <p:grpSpPr bwMode="auto">
          <a:xfrm>
            <a:off x="2135188" y="1460501"/>
            <a:ext cx="7950200" cy="3198813"/>
            <a:chOff x="385" y="799"/>
            <a:chExt cx="5008" cy="2015"/>
          </a:xfrm>
        </p:grpSpPr>
        <p:sp>
          <p:nvSpPr>
            <p:cNvPr id="28682" name="Oval 34">
              <a:extLst>
                <a:ext uri="{FF2B5EF4-FFF2-40B4-BE49-F238E27FC236}">
                  <a16:creationId xmlns:a16="http://schemas.microsoft.com/office/drawing/2014/main" id="{6A400A07-E5B5-4976-99B2-88163A512EAB}"/>
                </a:ext>
              </a:extLst>
            </p:cNvPr>
            <p:cNvSpPr>
              <a:spLocks noChangeArrowheads="1"/>
            </p:cNvSpPr>
            <p:nvPr/>
          </p:nvSpPr>
          <p:spPr bwMode="auto">
            <a:xfrm>
              <a:off x="1746" y="2342"/>
              <a:ext cx="1134" cy="363"/>
            </a:xfrm>
            <a:prstGeom prst="ellipse">
              <a:avLst/>
            </a:prstGeom>
            <a:solidFill>
              <a:srgbClr val="00FFFF"/>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28683" name="Oval 33">
              <a:extLst>
                <a:ext uri="{FF2B5EF4-FFF2-40B4-BE49-F238E27FC236}">
                  <a16:creationId xmlns:a16="http://schemas.microsoft.com/office/drawing/2014/main" id="{FC1761A1-857E-4818-BA7C-22B4F5BC3517}"/>
                </a:ext>
              </a:extLst>
            </p:cNvPr>
            <p:cNvSpPr>
              <a:spLocks noChangeArrowheads="1"/>
            </p:cNvSpPr>
            <p:nvPr/>
          </p:nvSpPr>
          <p:spPr bwMode="auto">
            <a:xfrm>
              <a:off x="3243" y="1752"/>
              <a:ext cx="1044" cy="363"/>
            </a:xfrm>
            <a:prstGeom prst="ellipse">
              <a:avLst/>
            </a:prstGeom>
            <a:solidFill>
              <a:srgbClr val="FF00FF"/>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28684" name="Oval 32">
              <a:extLst>
                <a:ext uri="{FF2B5EF4-FFF2-40B4-BE49-F238E27FC236}">
                  <a16:creationId xmlns:a16="http://schemas.microsoft.com/office/drawing/2014/main" id="{6D9DF798-45D3-4423-85B8-FFBBEFB8BD01}"/>
                </a:ext>
              </a:extLst>
            </p:cNvPr>
            <p:cNvSpPr>
              <a:spLocks noChangeArrowheads="1"/>
            </p:cNvSpPr>
            <p:nvPr/>
          </p:nvSpPr>
          <p:spPr bwMode="auto">
            <a:xfrm>
              <a:off x="1338" y="1752"/>
              <a:ext cx="454" cy="363"/>
            </a:xfrm>
            <a:prstGeom prst="ellipse">
              <a:avLst/>
            </a:prstGeom>
            <a:solidFill>
              <a:srgbClr val="FFCC99"/>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28685" name="Rectangle 27">
              <a:extLst>
                <a:ext uri="{FF2B5EF4-FFF2-40B4-BE49-F238E27FC236}">
                  <a16:creationId xmlns:a16="http://schemas.microsoft.com/office/drawing/2014/main" id="{B83EE96D-9D48-4432-AB4F-E2A68A65CEBC}"/>
                </a:ext>
              </a:extLst>
            </p:cNvPr>
            <p:cNvSpPr>
              <a:spLocks noChangeArrowheads="1"/>
            </p:cNvSpPr>
            <p:nvPr/>
          </p:nvSpPr>
          <p:spPr bwMode="auto">
            <a:xfrm>
              <a:off x="1708" y="1271"/>
              <a:ext cx="14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100"/>
                <a:t> </a:t>
              </a:r>
              <a:endParaRPr lang="en-US" altLang="zh-CN" sz="1800"/>
            </a:p>
          </p:txBody>
        </p:sp>
        <p:graphicFrame>
          <p:nvGraphicFramePr>
            <p:cNvPr id="28686" name="Object 31">
              <a:extLst>
                <a:ext uri="{FF2B5EF4-FFF2-40B4-BE49-F238E27FC236}">
                  <a16:creationId xmlns:a16="http://schemas.microsoft.com/office/drawing/2014/main" id="{CF393A71-788D-4187-8D7F-5D8379448090}"/>
                </a:ext>
              </a:extLst>
            </p:cNvPr>
            <p:cNvGraphicFramePr>
              <a:graphicFrameLocks noChangeAspect="1"/>
            </p:cNvGraphicFramePr>
            <p:nvPr/>
          </p:nvGraphicFramePr>
          <p:xfrm>
            <a:off x="385" y="799"/>
            <a:ext cx="4173" cy="2015"/>
          </p:xfrm>
          <a:graphic>
            <a:graphicData uri="http://schemas.openxmlformats.org/presentationml/2006/ole">
              <mc:AlternateContent xmlns:mc="http://schemas.openxmlformats.org/markup-compatibility/2006">
                <mc:Choice xmlns:v="urn:schemas-microsoft-com:vml" Requires="v">
                  <p:oleObj name="公式" r:id="rId4" imgW="2895600" imgH="1397000" progId="Equation.3">
                    <p:embed/>
                  </p:oleObj>
                </mc:Choice>
                <mc:Fallback>
                  <p:oleObj name="公式" r:id="rId4" imgW="2895600" imgH="1397000" progId="Equation.3">
                    <p:embed/>
                    <p:pic>
                      <p:nvPicPr>
                        <p:cNvPr id="28686" name="Object 31">
                          <a:extLst>
                            <a:ext uri="{FF2B5EF4-FFF2-40B4-BE49-F238E27FC236}">
                              <a16:creationId xmlns:a16="http://schemas.microsoft.com/office/drawing/2014/main" id="{CF393A71-788D-4187-8D7F-5D83794480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799"/>
                          <a:ext cx="4173" cy="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7" name="Text Box 36">
              <a:extLst>
                <a:ext uri="{FF2B5EF4-FFF2-40B4-BE49-F238E27FC236}">
                  <a16:creationId xmlns:a16="http://schemas.microsoft.com/office/drawing/2014/main" id="{B800838D-1FCA-44F8-BE46-E7EE0C391165}"/>
                </a:ext>
              </a:extLst>
            </p:cNvPr>
            <p:cNvSpPr txBox="1">
              <a:spLocks noChangeArrowheads="1"/>
            </p:cNvSpPr>
            <p:nvPr/>
          </p:nvSpPr>
          <p:spPr bwMode="auto">
            <a:xfrm>
              <a:off x="1020" y="1525"/>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000" b="1"/>
                <a:t>瑞利散射谱线</a:t>
              </a:r>
            </a:p>
          </p:txBody>
        </p:sp>
        <p:sp>
          <p:nvSpPr>
            <p:cNvPr id="28688" name="Text Box 37">
              <a:extLst>
                <a:ext uri="{FF2B5EF4-FFF2-40B4-BE49-F238E27FC236}">
                  <a16:creationId xmlns:a16="http://schemas.microsoft.com/office/drawing/2014/main" id="{2931589A-6120-42E6-9C00-97C1C8D53F75}"/>
                </a:ext>
              </a:extLst>
            </p:cNvPr>
            <p:cNvSpPr txBox="1">
              <a:spLocks noChangeArrowheads="1"/>
            </p:cNvSpPr>
            <p:nvPr/>
          </p:nvSpPr>
          <p:spPr bwMode="auto">
            <a:xfrm>
              <a:off x="2971" y="2432"/>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000" b="1"/>
                <a:t>斯托克斯谱线</a:t>
              </a:r>
            </a:p>
          </p:txBody>
        </p:sp>
        <p:sp>
          <p:nvSpPr>
            <p:cNvPr id="28689" name="Text Box 38">
              <a:extLst>
                <a:ext uri="{FF2B5EF4-FFF2-40B4-BE49-F238E27FC236}">
                  <a16:creationId xmlns:a16="http://schemas.microsoft.com/office/drawing/2014/main" id="{0D3C0BCC-654B-4B6F-98E1-7F6DFB8B7110}"/>
                </a:ext>
              </a:extLst>
            </p:cNvPr>
            <p:cNvSpPr txBox="1">
              <a:spLocks noChangeArrowheads="1"/>
            </p:cNvSpPr>
            <p:nvPr/>
          </p:nvSpPr>
          <p:spPr bwMode="auto">
            <a:xfrm>
              <a:off x="4150" y="1525"/>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000" b="1"/>
                <a:t>反斯托克斯谱线</a:t>
              </a:r>
            </a:p>
          </p:txBody>
        </p:sp>
      </p:grpSp>
      <p:sp>
        <p:nvSpPr>
          <p:cNvPr id="28678" name="AutoShape 39">
            <a:extLst>
              <a:ext uri="{FF2B5EF4-FFF2-40B4-BE49-F238E27FC236}">
                <a16:creationId xmlns:a16="http://schemas.microsoft.com/office/drawing/2014/main" id="{F0D1DE39-8D25-4755-8A08-C3F9F54D5464}"/>
              </a:ext>
            </a:extLst>
          </p:cNvPr>
          <p:cNvSpPr>
            <a:spLocks/>
          </p:cNvSpPr>
          <p:nvPr/>
        </p:nvSpPr>
        <p:spPr bwMode="auto">
          <a:xfrm>
            <a:off x="4943476" y="4892675"/>
            <a:ext cx="288925" cy="1657350"/>
          </a:xfrm>
          <a:prstGeom prst="leftBrace">
            <a:avLst>
              <a:gd name="adj1" fmla="val 4780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28679" name="Text Box 40">
            <a:extLst>
              <a:ext uri="{FF2B5EF4-FFF2-40B4-BE49-F238E27FC236}">
                <a16:creationId xmlns:a16="http://schemas.microsoft.com/office/drawing/2014/main" id="{5AE0BA27-9937-4490-8763-629ADF13DC63}"/>
              </a:ext>
            </a:extLst>
          </p:cNvPr>
          <p:cNvSpPr txBox="1">
            <a:spLocks noChangeArrowheads="1"/>
          </p:cNvSpPr>
          <p:nvPr/>
        </p:nvSpPr>
        <p:spPr bwMode="auto">
          <a:xfrm>
            <a:off x="5232401" y="4652963"/>
            <a:ext cx="355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同频率的为瑞利散射谱线</a:t>
            </a:r>
          </a:p>
        </p:txBody>
      </p:sp>
      <p:sp>
        <p:nvSpPr>
          <p:cNvPr id="28680" name="Text Box 41">
            <a:extLst>
              <a:ext uri="{FF2B5EF4-FFF2-40B4-BE49-F238E27FC236}">
                <a16:creationId xmlns:a16="http://schemas.microsoft.com/office/drawing/2014/main" id="{7D733117-40DF-4A61-BFDB-0656A7B43BFA}"/>
              </a:ext>
            </a:extLst>
          </p:cNvPr>
          <p:cNvSpPr txBox="1">
            <a:spLocks noChangeArrowheads="1"/>
          </p:cNvSpPr>
          <p:nvPr/>
        </p:nvSpPr>
        <p:spPr bwMode="auto">
          <a:xfrm>
            <a:off x="5232400" y="5541963"/>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频率减小的为斯托克斯谱线</a:t>
            </a:r>
          </a:p>
        </p:txBody>
      </p:sp>
      <p:sp>
        <p:nvSpPr>
          <p:cNvPr id="28681" name="Text Box 42">
            <a:extLst>
              <a:ext uri="{FF2B5EF4-FFF2-40B4-BE49-F238E27FC236}">
                <a16:creationId xmlns:a16="http://schemas.microsoft.com/office/drawing/2014/main" id="{94EE3B58-6296-4AE0-BAFC-2D1696938B5B}"/>
              </a:ext>
            </a:extLst>
          </p:cNvPr>
          <p:cNvSpPr txBox="1">
            <a:spLocks noChangeArrowheads="1"/>
          </p:cNvSpPr>
          <p:nvPr/>
        </p:nvSpPr>
        <p:spPr bwMode="auto">
          <a:xfrm>
            <a:off x="5241925" y="6261100"/>
            <a:ext cx="416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频率增大的为反斯托克斯谱线</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3">
            <a:extLst>
              <a:ext uri="{FF2B5EF4-FFF2-40B4-BE49-F238E27FC236}">
                <a16:creationId xmlns:a16="http://schemas.microsoft.com/office/drawing/2014/main" id="{2A50DE27-E7B4-4940-919E-148FC103D7A0}"/>
              </a:ext>
            </a:extLst>
          </p:cNvPr>
          <p:cNvSpPr>
            <a:spLocks noChangeArrowheads="1"/>
          </p:cNvSpPr>
          <p:nvPr/>
        </p:nvSpPr>
        <p:spPr bwMode="auto">
          <a:xfrm>
            <a:off x="2208214" y="5589588"/>
            <a:ext cx="7775575" cy="1008062"/>
          </a:xfrm>
          <a:prstGeom prst="rect">
            <a:avLst/>
          </a:prstGeom>
          <a:solidFill>
            <a:srgbClr val="FF00FF"/>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graphicFrame>
        <p:nvGraphicFramePr>
          <p:cNvPr id="29699" name="Object 4">
            <a:extLst>
              <a:ext uri="{FF2B5EF4-FFF2-40B4-BE49-F238E27FC236}">
                <a16:creationId xmlns:a16="http://schemas.microsoft.com/office/drawing/2014/main" id="{46560031-0790-41E7-A387-D0F70D016595}"/>
              </a:ext>
            </a:extLst>
          </p:cNvPr>
          <p:cNvGraphicFramePr>
            <a:graphicFrameLocks noChangeAspect="1"/>
          </p:cNvGraphicFramePr>
          <p:nvPr/>
        </p:nvGraphicFramePr>
        <p:xfrm>
          <a:off x="4800601" y="3357564"/>
          <a:ext cx="1800225" cy="815975"/>
        </p:xfrm>
        <a:graphic>
          <a:graphicData uri="http://schemas.openxmlformats.org/presentationml/2006/ole">
            <mc:AlternateContent xmlns:mc="http://schemas.openxmlformats.org/markup-compatibility/2006">
              <mc:Choice xmlns:v="urn:schemas-microsoft-com:vml" Requires="v">
                <p:oleObj name="公式" r:id="rId2" imgW="508000" imgH="228600" progId="Equation.3">
                  <p:embed/>
                </p:oleObj>
              </mc:Choice>
              <mc:Fallback>
                <p:oleObj name="公式" r:id="rId2" imgW="508000" imgH="228600" progId="Equation.3">
                  <p:embed/>
                  <p:pic>
                    <p:nvPicPr>
                      <p:cNvPr id="29699" name="Object 4">
                        <a:extLst>
                          <a:ext uri="{FF2B5EF4-FFF2-40B4-BE49-F238E27FC236}">
                            <a16:creationId xmlns:a16="http://schemas.microsoft.com/office/drawing/2014/main" id="{46560031-0790-41E7-A387-D0F70D016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1" y="3357564"/>
                        <a:ext cx="180022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0" name="Rectangle 6">
            <a:extLst>
              <a:ext uri="{FF2B5EF4-FFF2-40B4-BE49-F238E27FC236}">
                <a16:creationId xmlns:a16="http://schemas.microsoft.com/office/drawing/2014/main" id="{B8996194-6B62-48B7-9763-1E71624761D3}"/>
              </a:ext>
            </a:extLst>
          </p:cNvPr>
          <p:cNvSpPr>
            <a:spLocks noChangeArrowheads="1"/>
          </p:cNvSpPr>
          <p:nvPr/>
        </p:nvSpPr>
        <p:spPr bwMode="auto">
          <a:xfrm>
            <a:off x="2063750" y="4099724"/>
            <a:ext cx="7879080" cy="114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ClrTx/>
              <a:buFontTx/>
              <a:buNone/>
            </a:pPr>
            <a:r>
              <a:rPr lang="zh-CN" altLang="en-US" sz="2400" b="1"/>
              <a:t>等于分子、原子振动的频率</a:t>
            </a:r>
            <a:r>
              <a:rPr lang="zh-CN" altLang="en-US" sz="2400" b="1">
                <a:cs typeface="Courier New" panose="02070309020205020404" pitchFamily="49" charset="0"/>
              </a:rPr>
              <a:t>，喇曼位移只与分子自身的结</a:t>
            </a:r>
          </a:p>
          <a:p>
            <a:pPr eaLnBrk="1" hangingPunct="1">
              <a:lnSpc>
                <a:spcPct val="150000"/>
              </a:lnSpc>
              <a:spcBef>
                <a:spcPct val="0"/>
              </a:spcBef>
              <a:buClrTx/>
              <a:buFontTx/>
              <a:buNone/>
            </a:pPr>
            <a:r>
              <a:rPr lang="zh-CN" altLang="en-US" sz="2400" b="1">
                <a:cs typeface="Courier New" panose="02070309020205020404" pitchFamily="49" charset="0"/>
              </a:rPr>
              <a:t>构有关，而与入射光的频率无关。</a:t>
            </a:r>
          </a:p>
        </p:txBody>
      </p:sp>
      <p:sp>
        <p:nvSpPr>
          <p:cNvPr id="29701" name="Text Box 7">
            <a:extLst>
              <a:ext uri="{FF2B5EF4-FFF2-40B4-BE49-F238E27FC236}">
                <a16:creationId xmlns:a16="http://schemas.microsoft.com/office/drawing/2014/main" id="{DD039C08-781A-4EC2-A442-A9928931B5BC}"/>
              </a:ext>
            </a:extLst>
          </p:cNvPr>
          <p:cNvSpPr txBox="1">
            <a:spLocks noChangeArrowheads="1"/>
          </p:cNvSpPr>
          <p:nvPr/>
        </p:nvSpPr>
        <p:spPr bwMode="auto">
          <a:xfrm>
            <a:off x="2135188" y="260351"/>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结论：</a:t>
            </a:r>
          </a:p>
        </p:txBody>
      </p:sp>
      <p:grpSp>
        <p:nvGrpSpPr>
          <p:cNvPr id="29702" name="Group 14">
            <a:extLst>
              <a:ext uri="{FF2B5EF4-FFF2-40B4-BE49-F238E27FC236}">
                <a16:creationId xmlns:a16="http://schemas.microsoft.com/office/drawing/2014/main" id="{A61061A1-A5B7-42F5-8D56-42059B7AD66C}"/>
              </a:ext>
            </a:extLst>
          </p:cNvPr>
          <p:cNvGrpSpPr>
            <a:grpSpLocks/>
          </p:cNvGrpSpPr>
          <p:nvPr/>
        </p:nvGrpSpPr>
        <p:grpSpPr bwMode="auto">
          <a:xfrm>
            <a:off x="2063750" y="1125539"/>
            <a:ext cx="7735888" cy="1990725"/>
            <a:chOff x="340" y="709"/>
            <a:chExt cx="4873" cy="1254"/>
          </a:xfrm>
        </p:grpSpPr>
        <p:sp>
          <p:nvSpPr>
            <p:cNvPr id="29704" name="Rectangle 5">
              <a:extLst>
                <a:ext uri="{FF2B5EF4-FFF2-40B4-BE49-F238E27FC236}">
                  <a16:creationId xmlns:a16="http://schemas.microsoft.com/office/drawing/2014/main" id="{A017BF90-77DA-4C2A-8DC7-AF520A8AE042}"/>
                </a:ext>
              </a:extLst>
            </p:cNvPr>
            <p:cNvSpPr>
              <a:spLocks noChangeArrowheads="1"/>
            </p:cNvSpPr>
            <p:nvPr/>
          </p:nvSpPr>
          <p:spPr bwMode="auto">
            <a:xfrm>
              <a:off x="340" y="709"/>
              <a:ext cx="4873" cy="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cs typeface="Courier New" panose="02070309020205020404" pitchFamily="49" charset="0"/>
                </a:rPr>
                <a:t>按经典辐射理论，光与分子相互作用，分子极化后将有</a:t>
              </a:r>
            </a:p>
            <a:p>
              <a:pPr eaLnBrk="1" hangingPunct="1">
                <a:lnSpc>
                  <a:spcPct val="130000"/>
                </a:lnSpc>
                <a:spcBef>
                  <a:spcPct val="0"/>
                </a:spcBef>
                <a:buClrTx/>
                <a:buFontTx/>
                <a:buNone/>
              </a:pPr>
              <a:r>
                <a:rPr lang="zh-CN" altLang="en-US" sz="2400" b="1">
                  <a:cs typeface="Courier New" panose="02070309020205020404" pitchFamily="49" charset="0"/>
                </a:rPr>
                <a:t>三种频率的电磁幅射。其中      是产生的</a:t>
              </a:r>
              <a:r>
                <a:rPr lang="zh-CN" altLang="en-US" sz="2400" b="1">
                  <a:latin typeface="宋体" panose="02010600030101010101" pitchFamily="2" charset="-122"/>
                  <a:cs typeface="Courier New" panose="02070309020205020404" pitchFamily="49" charset="0"/>
                  <a:sym typeface="Symbol" panose="05050102010706020507" pitchFamily="18" charset="2"/>
                </a:rPr>
                <a:t>瑞利散射，它与</a:t>
              </a:r>
            </a:p>
            <a:p>
              <a:pPr eaLnBrk="1" hangingPunct="1">
                <a:lnSpc>
                  <a:spcPct val="130000"/>
                </a:lnSpc>
                <a:spcBef>
                  <a:spcPct val="0"/>
                </a:spcBef>
                <a:buClrTx/>
                <a:buFontTx/>
                <a:buNone/>
              </a:pPr>
              <a:r>
                <a:rPr lang="zh-CN" altLang="en-US" sz="2400" b="1">
                  <a:latin typeface="宋体" panose="02010600030101010101" pitchFamily="2" charset="-122"/>
                  <a:cs typeface="Courier New" panose="02070309020205020404" pitchFamily="49" charset="0"/>
                  <a:sym typeface="Symbol" panose="05050102010706020507" pitchFamily="18" charset="2"/>
                </a:rPr>
                <a:t>入射光同频率，        和       分别是分子振动简正</a:t>
              </a:r>
            </a:p>
            <a:p>
              <a:pPr eaLnBrk="1" hangingPunct="1">
                <a:lnSpc>
                  <a:spcPct val="130000"/>
                </a:lnSpc>
                <a:spcBef>
                  <a:spcPct val="0"/>
                </a:spcBef>
                <a:buClrTx/>
                <a:buFontTx/>
                <a:buNone/>
              </a:pPr>
              <a:r>
                <a:rPr lang="zh-CN" altLang="en-US" sz="2400" b="1">
                  <a:latin typeface="宋体" panose="02010600030101010101" pitchFamily="2" charset="-122"/>
                  <a:cs typeface="Courier New" panose="02070309020205020404" pitchFamily="49" charset="0"/>
                  <a:sym typeface="Symbol" panose="05050102010706020507" pitchFamily="18" charset="2"/>
                </a:rPr>
                <a:t>模</a:t>
              </a:r>
              <a:r>
                <a:rPr lang="en-US" altLang="zh-CN" sz="2400" b="1" i="1">
                  <a:latin typeface="宋体" panose="02010600030101010101" pitchFamily="2" charset="-122"/>
                  <a:cs typeface="Courier New" panose="02070309020205020404" pitchFamily="49" charset="0"/>
                  <a:sym typeface="Symbol" panose="05050102010706020507" pitchFamily="18" charset="2"/>
                </a:rPr>
                <a:t>q</a:t>
              </a:r>
              <a:r>
                <a:rPr lang="en-US" altLang="zh-CN" sz="2400" b="1" i="1" baseline="-30000">
                  <a:latin typeface="宋体" panose="02010600030101010101" pitchFamily="2" charset="-122"/>
                  <a:cs typeface="Courier New" panose="02070309020205020404" pitchFamily="49" charset="0"/>
                  <a:sym typeface="Symbol" panose="05050102010706020507" pitchFamily="18" charset="2"/>
                </a:rPr>
                <a:t>k</a:t>
              </a:r>
              <a:r>
                <a:rPr lang="zh-CN" altLang="en-US" sz="2400" b="1">
                  <a:latin typeface="宋体" panose="02010600030101010101" pitchFamily="2" charset="-122"/>
                  <a:cs typeface="Courier New" panose="02070309020205020404" pitchFamily="49" charset="0"/>
                  <a:sym typeface="Symbol" panose="05050102010706020507" pitchFamily="18" charset="2"/>
                </a:rPr>
                <a:t>的反斯托克斯和斯托克斯喇曼散射，其喇曼位移为</a:t>
              </a:r>
            </a:p>
          </p:txBody>
        </p:sp>
        <p:graphicFrame>
          <p:nvGraphicFramePr>
            <p:cNvPr id="29705" name="Object 9">
              <a:extLst>
                <a:ext uri="{FF2B5EF4-FFF2-40B4-BE49-F238E27FC236}">
                  <a16:creationId xmlns:a16="http://schemas.microsoft.com/office/drawing/2014/main" id="{71BFD592-7B10-4003-8288-76DF5AAD428C}"/>
                </a:ext>
              </a:extLst>
            </p:cNvPr>
            <p:cNvGraphicFramePr>
              <a:graphicFrameLocks noChangeAspect="1"/>
            </p:cNvGraphicFramePr>
            <p:nvPr/>
          </p:nvGraphicFramePr>
          <p:xfrm>
            <a:off x="1791" y="1344"/>
            <a:ext cx="639" cy="329"/>
          </p:xfrm>
          <a:graphic>
            <a:graphicData uri="http://schemas.openxmlformats.org/presentationml/2006/ole">
              <mc:AlternateContent xmlns:mc="http://schemas.openxmlformats.org/markup-compatibility/2006">
                <mc:Choice xmlns:v="urn:schemas-microsoft-com:vml" Requires="v">
                  <p:oleObj name="公式" r:id="rId4" imgW="444307" imgH="228501" progId="Equation.3">
                    <p:embed/>
                  </p:oleObj>
                </mc:Choice>
                <mc:Fallback>
                  <p:oleObj name="公式" r:id="rId4" imgW="444307" imgH="228501" progId="Equation.3">
                    <p:embed/>
                    <p:pic>
                      <p:nvPicPr>
                        <p:cNvPr id="29705" name="Object 9">
                          <a:extLst>
                            <a:ext uri="{FF2B5EF4-FFF2-40B4-BE49-F238E27FC236}">
                              <a16:creationId xmlns:a16="http://schemas.microsoft.com/office/drawing/2014/main" id="{71BFD592-7B10-4003-8288-76DF5AAD42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1" y="1344"/>
                          <a:ext cx="639"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6" name="Object 10">
              <a:extLst>
                <a:ext uri="{FF2B5EF4-FFF2-40B4-BE49-F238E27FC236}">
                  <a16:creationId xmlns:a16="http://schemas.microsoft.com/office/drawing/2014/main" id="{ECF2371B-F350-4BC7-880E-44A8C300A0F9}"/>
                </a:ext>
              </a:extLst>
            </p:cNvPr>
            <p:cNvGraphicFramePr>
              <a:graphicFrameLocks noChangeAspect="1"/>
            </p:cNvGraphicFramePr>
            <p:nvPr/>
          </p:nvGraphicFramePr>
          <p:xfrm>
            <a:off x="2744" y="1026"/>
            <a:ext cx="237" cy="329"/>
          </p:xfrm>
          <a:graphic>
            <a:graphicData uri="http://schemas.openxmlformats.org/presentationml/2006/ole">
              <mc:AlternateContent xmlns:mc="http://schemas.openxmlformats.org/markup-compatibility/2006">
                <mc:Choice xmlns:v="urn:schemas-microsoft-com:vml" Requires="v">
                  <p:oleObj name="公式" r:id="rId6" imgW="165028" imgH="228501" progId="Equation.3">
                    <p:embed/>
                  </p:oleObj>
                </mc:Choice>
                <mc:Fallback>
                  <p:oleObj name="公式" r:id="rId6" imgW="165028" imgH="228501" progId="Equation.3">
                    <p:embed/>
                    <p:pic>
                      <p:nvPicPr>
                        <p:cNvPr id="29706" name="Object 10">
                          <a:extLst>
                            <a:ext uri="{FF2B5EF4-FFF2-40B4-BE49-F238E27FC236}">
                              <a16:creationId xmlns:a16="http://schemas.microsoft.com/office/drawing/2014/main" id="{ECF2371B-F350-4BC7-880E-44A8C300A0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4" y="1026"/>
                          <a:ext cx="237"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7" name="Object 11">
              <a:extLst>
                <a:ext uri="{FF2B5EF4-FFF2-40B4-BE49-F238E27FC236}">
                  <a16:creationId xmlns:a16="http://schemas.microsoft.com/office/drawing/2014/main" id="{06A4D9B1-612A-4E04-B214-2B532E821882}"/>
                </a:ext>
              </a:extLst>
            </p:cNvPr>
            <p:cNvGraphicFramePr>
              <a:graphicFrameLocks noChangeAspect="1"/>
            </p:cNvGraphicFramePr>
            <p:nvPr/>
          </p:nvGraphicFramePr>
          <p:xfrm>
            <a:off x="2789" y="1344"/>
            <a:ext cx="639" cy="329"/>
          </p:xfrm>
          <a:graphic>
            <a:graphicData uri="http://schemas.openxmlformats.org/presentationml/2006/ole">
              <mc:AlternateContent xmlns:mc="http://schemas.openxmlformats.org/markup-compatibility/2006">
                <mc:Choice xmlns:v="urn:schemas-microsoft-com:vml" Requires="v">
                  <p:oleObj name="公式" r:id="rId8" imgW="444307" imgH="228501" progId="Equation.3">
                    <p:embed/>
                  </p:oleObj>
                </mc:Choice>
                <mc:Fallback>
                  <p:oleObj name="公式" r:id="rId8" imgW="444307" imgH="228501" progId="Equation.3">
                    <p:embed/>
                    <p:pic>
                      <p:nvPicPr>
                        <p:cNvPr id="29707" name="Object 11">
                          <a:extLst>
                            <a:ext uri="{FF2B5EF4-FFF2-40B4-BE49-F238E27FC236}">
                              <a16:creationId xmlns:a16="http://schemas.microsoft.com/office/drawing/2014/main" id="{06A4D9B1-612A-4E04-B214-2B532E82188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9" y="1344"/>
                          <a:ext cx="639"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9703" name="Text Box 12">
            <a:extLst>
              <a:ext uri="{FF2B5EF4-FFF2-40B4-BE49-F238E27FC236}">
                <a16:creationId xmlns:a16="http://schemas.microsoft.com/office/drawing/2014/main" id="{D55CDC9C-524C-4208-9C42-17119A94D816}"/>
              </a:ext>
            </a:extLst>
          </p:cNvPr>
          <p:cNvSpPr txBox="1">
            <a:spLocks noChangeArrowheads="1"/>
          </p:cNvSpPr>
          <p:nvPr/>
        </p:nvSpPr>
        <p:spPr bwMode="auto">
          <a:xfrm>
            <a:off x="2581276" y="5805488"/>
            <a:ext cx="6613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经典电磁理论可以解释拉曼光谱产生原因</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5">
            <a:extLst>
              <a:ext uri="{FF2B5EF4-FFF2-40B4-BE49-F238E27FC236}">
                <a16:creationId xmlns:a16="http://schemas.microsoft.com/office/drawing/2014/main" id="{CCAE527B-2D13-4856-820D-67493269C219}"/>
              </a:ext>
            </a:extLst>
          </p:cNvPr>
          <p:cNvSpPr>
            <a:spLocks noChangeArrowheads="1"/>
          </p:cNvSpPr>
          <p:nvPr/>
        </p:nvSpPr>
        <p:spPr bwMode="auto">
          <a:xfrm>
            <a:off x="8616951" y="5229226"/>
            <a:ext cx="1655763" cy="1008063"/>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30723" name="Text Box 4">
            <a:extLst>
              <a:ext uri="{FF2B5EF4-FFF2-40B4-BE49-F238E27FC236}">
                <a16:creationId xmlns:a16="http://schemas.microsoft.com/office/drawing/2014/main" id="{C31365F6-6F61-43DB-9CB2-4E3ECD41179F}"/>
              </a:ext>
            </a:extLst>
          </p:cNvPr>
          <p:cNvSpPr txBox="1">
            <a:spLocks noChangeArrowheads="1"/>
          </p:cNvSpPr>
          <p:nvPr/>
        </p:nvSpPr>
        <p:spPr bwMode="auto">
          <a:xfrm>
            <a:off x="1919289" y="333376"/>
            <a:ext cx="4752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3300"/>
              </a:buClr>
              <a:buFont typeface="Wingdings" panose="05000000000000000000" pitchFamily="2" charset="2"/>
              <a:buChar char="Ø"/>
            </a:pPr>
            <a:r>
              <a:rPr lang="zh-CN" altLang="en-US" b="1"/>
              <a:t>拉曼散射的半经典量子理论</a:t>
            </a:r>
          </a:p>
        </p:txBody>
      </p:sp>
      <p:sp>
        <p:nvSpPr>
          <p:cNvPr id="30724" name="Text Box 6">
            <a:extLst>
              <a:ext uri="{FF2B5EF4-FFF2-40B4-BE49-F238E27FC236}">
                <a16:creationId xmlns:a16="http://schemas.microsoft.com/office/drawing/2014/main" id="{A6F9DDB9-CAED-48EB-BBC8-9E5721979478}"/>
              </a:ext>
            </a:extLst>
          </p:cNvPr>
          <p:cNvSpPr txBox="1">
            <a:spLocks noChangeArrowheads="1"/>
          </p:cNvSpPr>
          <p:nvPr/>
        </p:nvSpPr>
        <p:spPr bwMode="auto">
          <a:xfrm>
            <a:off x="2351088" y="1125538"/>
            <a:ext cx="75374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单色光与分子相互作用所产生的散射现象可以用光量子</a:t>
            </a:r>
          </a:p>
          <a:p>
            <a:pPr eaLnBrk="1" hangingPunct="1">
              <a:lnSpc>
                <a:spcPct val="130000"/>
              </a:lnSpc>
              <a:spcBef>
                <a:spcPct val="0"/>
              </a:spcBef>
              <a:buClrTx/>
              <a:buFontTx/>
              <a:buNone/>
            </a:pPr>
            <a:r>
              <a:rPr lang="zh-CN" altLang="en-US" sz="2400" b="1"/>
              <a:t>（粒子）与分子的碰撞来解释</a:t>
            </a:r>
          </a:p>
        </p:txBody>
      </p:sp>
      <p:graphicFrame>
        <p:nvGraphicFramePr>
          <p:cNvPr id="30725" name="Object 15">
            <a:extLst>
              <a:ext uri="{FF2B5EF4-FFF2-40B4-BE49-F238E27FC236}">
                <a16:creationId xmlns:a16="http://schemas.microsoft.com/office/drawing/2014/main" id="{89CA7567-AF2D-48E6-9D71-4AF6308C10F8}"/>
              </a:ext>
            </a:extLst>
          </p:cNvPr>
          <p:cNvGraphicFramePr>
            <a:graphicFrameLocks noChangeAspect="1"/>
          </p:cNvGraphicFramePr>
          <p:nvPr/>
        </p:nvGraphicFramePr>
        <p:xfrm>
          <a:off x="3287714" y="2493964"/>
          <a:ext cx="376237" cy="522287"/>
        </p:xfrm>
        <a:graphic>
          <a:graphicData uri="http://schemas.openxmlformats.org/presentationml/2006/ole">
            <mc:AlternateContent xmlns:mc="http://schemas.openxmlformats.org/markup-compatibility/2006">
              <mc:Choice xmlns:v="urn:schemas-microsoft-com:vml" Requires="v">
                <p:oleObj name="公式" r:id="rId2" imgW="165028" imgH="228501" progId="Equation.3">
                  <p:embed/>
                </p:oleObj>
              </mc:Choice>
              <mc:Fallback>
                <p:oleObj name="公式" r:id="rId2" imgW="165028" imgH="228501" progId="Equation.3">
                  <p:embed/>
                  <p:pic>
                    <p:nvPicPr>
                      <p:cNvPr id="30725" name="Object 15">
                        <a:extLst>
                          <a:ext uri="{FF2B5EF4-FFF2-40B4-BE49-F238E27FC236}">
                            <a16:creationId xmlns:a16="http://schemas.microsoft.com/office/drawing/2014/main" id="{89CA7567-AF2D-48E6-9D71-4AF6308C1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4" y="2493964"/>
                        <a:ext cx="376237"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6" name="Text Box 16">
            <a:extLst>
              <a:ext uri="{FF2B5EF4-FFF2-40B4-BE49-F238E27FC236}">
                <a16:creationId xmlns:a16="http://schemas.microsoft.com/office/drawing/2014/main" id="{A66FBDBF-281A-43FF-9DB9-59D9B99C4F53}"/>
              </a:ext>
            </a:extLst>
          </p:cNvPr>
          <p:cNvSpPr txBox="1">
            <a:spLocks noChangeArrowheads="1"/>
          </p:cNvSpPr>
          <p:nvPr/>
        </p:nvSpPr>
        <p:spPr bwMode="auto">
          <a:xfrm>
            <a:off x="2279651" y="2565400"/>
            <a:ext cx="7712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频率为     的单色光可以看着是具有能量为        的光粒子</a:t>
            </a:r>
          </a:p>
        </p:txBody>
      </p:sp>
      <p:graphicFrame>
        <p:nvGraphicFramePr>
          <p:cNvPr id="30727" name="Object 17">
            <a:extLst>
              <a:ext uri="{FF2B5EF4-FFF2-40B4-BE49-F238E27FC236}">
                <a16:creationId xmlns:a16="http://schemas.microsoft.com/office/drawing/2014/main" id="{17454857-CA73-4589-AFA7-C783439DB896}"/>
              </a:ext>
            </a:extLst>
          </p:cNvPr>
          <p:cNvGraphicFramePr>
            <a:graphicFrameLocks noChangeAspect="1"/>
          </p:cNvGraphicFramePr>
          <p:nvPr/>
        </p:nvGraphicFramePr>
        <p:xfrm>
          <a:off x="8040689" y="2565400"/>
          <a:ext cx="579437" cy="522288"/>
        </p:xfrm>
        <a:graphic>
          <a:graphicData uri="http://schemas.openxmlformats.org/presentationml/2006/ole">
            <mc:AlternateContent xmlns:mc="http://schemas.openxmlformats.org/markup-compatibility/2006">
              <mc:Choice xmlns:v="urn:schemas-microsoft-com:vml" Requires="v">
                <p:oleObj name="公式" r:id="rId4" imgW="253890" imgH="228501" progId="Equation.3">
                  <p:embed/>
                </p:oleObj>
              </mc:Choice>
              <mc:Fallback>
                <p:oleObj name="公式" r:id="rId4" imgW="253890" imgH="228501" progId="Equation.3">
                  <p:embed/>
                  <p:pic>
                    <p:nvPicPr>
                      <p:cNvPr id="30727" name="Object 17">
                        <a:extLst>
                          <a:ext uri="{FF2B5EF4-FFF2-40B4-BE49-F238E27FC236}">
                            <a16:creationId xmlns:a16="http://schemas.microsoft.com/office/drawing/2014/main" id="{17454857-CA73-4589-AFA7-C783439DB8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0689" y="2565400"/>
                        <a:ext cx="579437"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8" name="Text Box 18">
            <a:extLst>
              <a:ext uri="{FF2B5EF4-FFF2-40B4-BE49-F238E27FC236}">
                <a16:creationId xmlns:a16="http://schemas.microsoft.com/office/drawing/2014/main" id="{273B5E41-B833-4C21-B215-5159CA7CB67B}"/>
              </a:ext>
            </a:extLst>
          </p:cNvPr>
          <p:cNvSpPr txBox="1">
            <a:spLocks noChangeArrowheads="1"/>
          </p:cNvSpPr>
          <p:nvPr/>
        </p:nvSpPr>
        <p:spPr bwMode="auto">
          <a:xfrm>
            <a:off x="2279650" y="3789363"/>
            <a:ext cx="5494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光子与分子相互作用时，发生两种碰撞</a:t>
            </a:r>
            <a:r>
              <a:rPr lang="en-US" altLang="zh-CN" sz="2400" b="1"/>
              <a:t>:</a:t>
            </a:r>
          </a:p>
        </p:txBody>
      </p:sp>
      <p:sp>
        <p:nvSpPr>
          <p:cNvPr id="30729" name="AutoShape 19">
            <a:extLst>
              <a:ext uri="{FF2B5EF4-FFF2-40B4-BE49-F238E27FC236}">
                <a16:creationId xmlns:a16="http://schemas.microsoft.com/office/drawing/2014/main" id="{0A95E886-9533-4230-AE54-1C60B1184148}"/>
              </a:ext>
            </a:extLst>
          </p:cNvPr>
          <p:cNvSpPr>
            <a:spLocks/>
          </p:cNvSpPr>
          <p:nvPr/>
        </p:nvSpPr>
        <p:spPr bwMode="auto">
          <a:xfrm>
            <a:off x="7824788" y="3502026"/>
            <a:ext cx="215900" cy="1152525"/>
          </a:xfrm>
          <a:prstGeom prst="leftBrace">
            <a:avLst>
              <a:gd name="adj1" fmla="val 4448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30730" name="Text Box 20">
            <a:extLst>
              <a:ext uri="{FF2B5EF4-FFF2-40B4-BE49-F238E27FC236}">
                <a16:creationId xmlns:a16="http://schemas.microsoft.com/office/drawing/2014/main" id="{ECF57D8B-9C31-4372-BDAD-4CDDAD8FA4F4}"/>
              </a:ext>
            </a:extLst>
          </p:cNvPr>
          <p:cNvSpPr txBox="1">
            <a:spLocks noChangeArrowheads="1"/>
          </p:cNvSpPr>
          <p:nvPr/>
        </p:nvSpPr>
        <p:spPr bwMode="auto">
          <a:xfrm>
            <a:off x="8112125" y="3198813"/>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弹性碰撞</a:t>
            </a:r>
          </a:p>
        </p:txBody>
      </p:sp>
      <p:sp>
        <p:nvSpPr>
          <p:cNvPr id="30731" name="Text Box 21">
            <a:extLst>
              <a:ext uri="{FF2B5EF4-FFF2-40B4-BE49-F238E27FC236}">
                <a16:creationId xmlns:a16="http://schemas.microsoft.com/office/drawing/2014/main" id="{6D9C5683-52D3-4D30-96DF-BE36C8DBADA8}"/>
              </a:ext>
            </a:extLst>
          </p:cNvPr>
          <p:cNvSpPr txBox="1">
            <a:spLocks noChangeArrowheads="1"/>
          </p:cNvSpPr>
          <p:nvPr/>
        </p:nvSpPr>
        <p:spPr bwMode="auto">
          <a:xfrm>
            <a:off x="8040689" y="4294188"/>
            <a:ext cx="197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非弹性碰撞</a:t>
            </a:r>
          </a:p>
        </p:txBody>
      </p:sp>
      <p:sp>
        <p:nvSpPr>
          <p:cNvPr id="30732" name="Text Box 22">
            <a:extLst>
              <a:ext uri="{FF2B5EF4-FFF2-40B4-BE49-F238E27FC236}">
                <a16:creationId xmlns:a16="http://schemas.microsoft.com/office/drawing/2014/main" id="{BF0C92B6-43B6-4504-8076-AE6C51056FA9}"/>
              </a:ext>
            </a:extLst>
          </p:cNvPr>
          <p:cNvSpPr txBox="1">
            <a:spLocks noChangeArrowheads="1"/>
          </p:cNvSpPr>
          <p:nvPr/>
        </p:nvSpPr>
        <p:spPr bwMode="auto">
          <a:xfrm>
            <a:off x="2135189" y="4508501"/>
            <a:ext cx="197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弹性碰撞：</a:t>
            </a:r>
          </a:p>
        </p:txBody>
      </p:sp>
      <p:sp>
        <p:nvSpPr>
          <p:cNvPr id="30733" name="Text Box 23">
            <a:extLst>
              <a:ext uri="{FF2B5EF4-FFF2-40B4-BE49-F238E27FC236}">
                <a16:creationId xmlns:a16="http://schemas.microsoft.com/office/drawing/2014/main" id="{AF6B5A81-28F7-47C2-BB18-3C47AAE82781}"/>
              </a:ext>
            </a:extLst>
          </p:cNvPr>
          <p:cNvSpPr txBox="1">
            <a:spLocks noChangeArrowheads="1"/>
          </p:cNvSpPr>
          <p:nvPr/>
        </p:nvSpPr>
        <p:spPr bwMode="auto">
          <a:xfrm>
            <a:off x="2640014" y="5084763"/>
            <a:ext cx="53927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光子与分子之间不发生能量交换，光子</a:t>
            </a:r>
          </a:p>
          <a:p>
            <a:pPr eaLnBrk="1" hangingPunct="1">
              <a:lnSpc>
                <a:spcPct val="130000"/>
              </a:lnSpc>
              <a:spcBef>
                <a:spcPct val="0"/>
              </a:spcBef>
              <a:buClrTx/>
              <a:buFontTx/>
              <a:buNone/>
            </a:pPr>
            <a:r>
              <a:rPr lang="zh-CN" altLang="en-US" sz="2400" b="1"/>
              <a:t>仅仅改变其运动方向，频率不发生变化</a:t>
            </a:r>
          </a:p>
        </p:txBody>
      </p:sp>
      <p:sp>
        <p:nvSpPr>
          <p:cNvPr id="30734" name="Text Box 24">
            <a:extLst>
              <a:ext uri="{FF2B5EF4-FFF2-40B4-BE49-F238E27FC236}">
                <a16:creationId xmlns:a16="http://schemas.microsoft.com/office/drawing/2014/main" id="{8F8C2A48-33B4-4041-A07C-38834B46CAD1}"/>
              </a:ext>
            </a:extLst>
          </p:cNvPr>
          <p:cNvSpPr txBox="1">
            <a:spLocks noChangeArrowheads="1"/>
          </p:cNvSpPr>
          <p:nvPr/>
        </p:nvSpPr>
        <p:spPr bwMode="auto">
          <a:xfrm>
            <a:off x="8616950" y="5229225"/>
            <a:ext cx="1612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瑞利散射</a:t>
            </a:r>
          </a:p>
          <a:p>
            <a:pPr eaLnBrk="1" hangingPunct="1">
              <a:spcBef>
                <a:spcPct val="0"/>
              </a:spcBef>
              <a:buClrTx/>
              <a:buFontTx/>
              <a:buNone/>
            </a:pPr>
            <a:r>
              <a:rPr lang="zh-CN" altLang="en-US" b="1"/>
              <a:t>米氏散射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8">
            <a:extLst>
              <a:ext uri="{FF2B5EF4-FFF2-40B4-BE49-F238E27FC236}">
                <a16:creationId xmlns:a16="http://schemas.microsoft.com/office/drawing/2014/main" id="{292540C9-9E54-442C-8D07-A9057BAA4DEC}"/>
              </a:ext>
            </a:extLst>
          </p:cNvPr>
          <p:cNvSpPr>
            <a:spLocks noChangeArrowheads="1"/>
          </p:cNvSpPr>
          <p:nvPr/>
        </p:nvSpPr>
        <p:spPr bwMode="auto">
          <a:xfrm>
            <a:off x="8502650" y="1462088"/>
            <a:ext cx="1944688" cy="1008062"/>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31747" name="Text Box 5">
            <a:extLst>
              <a:ext uri="{FF2B5EF4-FFF2-40B4-BE49-F238E27FC236}">
                <a16:creationId xmlns:a16="http://schemas.microsoft.com/office/drawing/2014/main" id="{C024EDA2-F95E-409C-9DCF-4B7B252BE1D3}"/>
              </a:ext>
            </a:extLst>
          </p:cNvPr>
          <p:cNvSpPr txBox="1">
            <a:spLocks noChangeArrowheads="1"/>
          </p:cNvSpPr>
          <p:nvPr/>
        </p:nvSpPr>
        <p:spPr bwMode="auto">
          <a:xfrm>
            <a:off x="1952625" y="857251"/>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非弹性碰撞</a:t>
            </a:r>
          </a:p>
        </p:txBody>
      </p:sp>
      <p:sp>
        <p:nvSpPr>
          <p:cNvPr id="31748" name="Text Box 10">
            <a:extLst>
              <a:ext uri="{FF2B5EF4-FFF2-40B4-BE49-F238E27FC236}">
                <a16:creationId xmlns:a16="http://schemas.microsoft.com/office/drawing/2014/main" id="{8024D1FB-E648-4CA0-B0B5-3C3E5468160F}"/>
              </a:ext>
            </a:extLst>
          </p:cNvPr>
          <p:cNvSpPr txBox="1">
            <a:spLocks noChangeArrowheads="1"/>
          </p:cNvSpPr>
          <p:nvPr/>
        </p:nvSpPr>
        <p:spPr bwMode="auto">
          <a:xfrm>
            <a:off x="2381251" y="1357313"/>
            <a:ext cx="56991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光子不仅改变其运动方向，光子与分子之</a:t>
            </a:r>
          </a:p>
          <a:p>
            <a:pPr eaLnBrk="1" hangingPunct="1">
              <a:lnSpc>
                <a:spcPct val="130000"/>
              </a:lnSpc>
              <a:spcBef>
                <a:spcPct val="0"/>
              </a:spcBef>
              <a:buClrTx/>
              <a:buFontTx/>
              <a:buNone/>
            </a:pPr>
            <a:r>
              <a:rPr lang="zh-CN" altLang="en-US" sz="2400" b="1"/>
              <a:t>间发生能量交换，频率发生变化</a:t>
            </a:r>
          </a:p>
        </p:txBody>
      </p:sp>
      <p:sp>
        <p:nvSpPr>
          <p:cNvPr id="31749" name="Text Box 17">
            <a:extLst>
              <a:ext uri="{FF2B5EF4-FFF2-40B4-BE49-F238E27FC236}">
                <a16:creationId xmlns:a16="http://schemas.microsoft.com/office/drawing/2014/main" id="{F899AC11-B5F9-499E-B4B5-3C7FBE8F1104}"/>
              </a:ext>
            </a:extLst>
          </p:cNvPr>
          <p:cNvSpPr txBox="1">
            <a:spLocks noChangeArrowheads="1"/>
          </p:cNvSpPr>
          <p:nvPr/>
        </p:nvSpPr>
        <p:spPr bwMode="auto">
          <a:xfrm>
            <a:off x="8524875" y="1500188"/>
            <a:ext cx="19700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拉曼散射</a:t>
            </a:r>
          </a:p>
          <a:p>
            <a:pPr eaLnBrk="1" hangingPunct="1">
              <a:spcBef>
                <a:spcPct val="0"/>
              </a:spcBef>
              <a:buClrTx/>
              <a:buFontTx/>
              <a:buNone/>
            </a:pPr>
            <a:r>
              <a:rPr lang="zh-CN" altLang="en-US" b="1"/>
              <a:t>布里渊散射</a:t>
            </a:r>
          </a:p>
        </p:txBody>
      </p:sp>
      <p:grpSp>
        <p:nvGrpSpPr>
          <p:cNvPr id="31750" name="Group 29">
            <a:extLst>
              <a:ext uri="{FF2B5EF4-FFF2-40B4-BE49-F238E27FC236}">
                <a16:creationId xmlns:a16="http://schemas.microsoft.com/office/drawing/2014/main" id="{5B17B44E-9D86-4439-85B0-09290398A037}"/>
              </a:ext>
            </a:extLst>
          </p:cNvPr>
          <p:cNvGrpSpPr>
            <a:grpSpLocks/>
          </p:cNvGrpSpPr>
          <p:nvPr/>
        </p:nvGrpSpPr>
        <p:grpSpPr bwMode="auto">
          <a:xfrm>
            <a:off x="2424114" y="2565401"/>
            <a:ext cx="6840537" cy="3529013"/>
            <a:chOff x="567" y="1616"/>
            <a:chExt cx="4309" cy="2223"/>
          </a:xfrm>
        </p:grpSpPr>
        <p:sp>
          <p:nvSpPr>
            <p:cNvPr id="31751" name="Oval 24">
              <a:extLst>
                <a:ext uri="{FF2B5EF4-FFF2-40B4-BE49-F238E27FC236}">
                  <a16:creationId xmlns:a16="http://schemas.microsoft.com/office/drawing/2014/main" id="{A4DE5E46-8E67-4C30-BBA2-DF7BCE5C2BD3}"/>
                </a:ext>
              </a:extLst>
            </p:cNvPr>
            <p:cNvSpPr>
              <a:spLocks noChangeArrowheads="1"/>
            </p:cNvSpPr>
            <p:nvPr/>
          </p:nvSpPr>
          <p:spPr bwMode="auto">
            <a:xfrm>
              <a:off x="1474" y="1616"/>
              <a:ext cx="1452" cy="453"/>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31752" name="Rectangle 12">
              <a:extLst>
                <a:ext uri="{FF2B5EF4-FFF2-40B4-BE49-F238E27FC236}">
                  <a16:creationId xmlns:a16="http://schemas.microsoft.com/office/drawing/2014/main" id="{458C429D-A00F-4775-830E-5356ED4BDA50}"/>
                </a:ext>
              </a:extLst>
            </p:cNvPr>
            <p:cNvSpPr>
              <a:spLocks noChangeArrowheads="1"/>
            </p:cNvSpPr>
            <p:nvPr/>
          </p:nvSpPr>
          <p:spPr bwMode="auto">
            <a:xfrm>
              <a:off x="567" y="2276"/>
              <a:ext cx="862" cy="792"/>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31753" name="Text Box 11">
              <a:extLst>
                <a:ext uri="{FF2B5EF4-FFF2-40B4-BE49-F238E27FC236}">
                  <a16:creationId xmlns:a16="http://schemas.microsoft.com/office/drawing/2014/main" id="{3A3D1FE0-6BC6-4A65-8A0C-B03BEC05EC69}"/>
                </a:ext>
              </a:extLst>
            </p:cNvPr>
            <p:cNvSpPr txBox="1">
              <a:spLocks noChangeArrowheads="1"/>
            </p:cNvSpPr>
            <p:nvPr/>
          </p:nvSpPr>
          <p:spPr bwMode="auto">
            <a:xfrm>
              <a:off x="612" y="2437"/>
              <a:ext cx="6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3600" b="1"/>
                <a:t>光子</a:t>
              </a:r>
            </a:p>
          </p:txBody>
        </p:sp>
        <p:sp>
          <p:nvSpPr>
            <p:cNvPr id="31754" name="Rectangle 13">
              <a:extLst>
                <a:ext uri="{FF2B5EF4-FFF2-40B4-BE49-F238E27FC236}">
                  <a16:creationId xmlns:a16="http://schemas.microsoft.com/office/drawing/2014/main" id="{068F8C9D-2864-4978-8F23-CBE2E64F6048}"/>
                </a:ext>
              </a:extLst>
            </p:cNvPr>
            <p:cNvSpPr>
              <a:spLocks noChangeArrowheads="1"/>
            </p:cNvSpPr>
            <p:nvPr/>
          </p:nvSpPr>
          <p:spPr bwMode="auto">
            <a:xfrm>
              <a:off x="4105" y="2276"/>
              <a:ext cx="771" cy="792"/>
            </a:xfrm>
            <a:prstGeom prst="rect">
              <a:avLst/>
            </a:prstGeom>
            <a:solidFill>
              <a:srgbClr val="FF00FF"/>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3600" b="1"/>
                <a:t>分子</a:t>
              </a:r>
            </a:p>
          </p:txBody>
        </p:sp>
        <p:sp>
          <p:nvSpPr>
            <p:cNvPr id="31755" name="AutoShape 15">
              <a:extLst>
                <a:ext uri="{FF2B5EF4-FFF2-40B4-BE49-F238E27FC236}">
                  <a16:creationId xmlns:a16="http://schemas.microsoft.com/office/drawing/2014/main" id="{70DC3C67-C640-43FC-A37E-9A512202BD4C}"/>
                </a:ext>
              </a:extLst>
            </p:cNvPr>
            <p:cNvSpPr>
              <a:spLocks noChangeArrowheads="1"/>
            </p:cNvSpPr>
            <p:nvPr/>
          </p:nvSpPr>
          <p:spPr bwMode="auto">
            <a:xfrm>
              <a:off x="1474" y="2276"/>
              <a:ext cx="2586" cy="363"/>
            </a:xfrm>
            <a:prstGeom prst="rightArrow">
              <a:avLst>
                <a:gd name="adj1" fmla="val 50000"/>
                <a:gd name="adj2" fmla="val 178099"/>
              </a:avLst>
            </a:prstGeom>
            <a:solidFill>
              <a:schemeClr val="accent1"/>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2000" b="1"/>
                <a:t>能量传递</a:t>
              </a:r>
            </a:p>
          </p:txBody>
        </p:sp>
        <p:sp>
          <p:nvSpPr>
            <p:cNvPr id="31756" name="Text Box 16">
              <a:extLst>
                <a:ext uri="{FF2B5EF4-FFF2-40B4-BE49-F238E27FC236}">
                  <a16:creationId xmlns:a16="http://schemas.microsoft.com/office/drawing/2014/main" id="{2590A258-A0ED-43BF-88A8-3FF1F5F06C4C}"/>
                </a:ext>
              </a:extLst>
            </p:cNvPr>
            <p:cNvSpPr txBox="1">
              <a:spLocks noChangeArrowheads="1"/>
            </p:cNvSpPr>
            <p:nvPr/>
          </p:nvSpPr>
          <p:spPr bwMode="auto">
            <a:xfrm>
              <a:off x="1474" y="2115"/>
              <a:ext cx="2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000" b="1"/>
                <a:t>光子能量转化为分子的振动或转动能</a:t>
              </a:r>
            </a:p>
          </p:txBody>
        </p:sp>
        <p:sp>
          <p:nvSpPr>
            <p:cNvPr id="31757" name="AutoShape 19">
              <a:extLst>
                <a:ext uri="{FF2B5EF4-FFF2-40B4-BE49-F238E27FC236}">
                  <a16:creationId xmlns:a16="http://schemas.microsoft.com/office/drawing/2014/main" id="{99FE77D3-0F14-4605-A82B-BEA84328BEA0}"/>
                </a:ext>
              </a:extLst>
            </p:cNvPr>
            <p:cNvSpPr>
              <a:spLocks noChangeArrowheads="1"/>
            </p:cNvSpPr>
            <p:nvPr/>
          </p:nvSpPr>
          <p:spPr bwMode="auto">
            <a:xfrm>
              <a:off x="1429" y="2750"/>
              <a:ext cx="2631" cy="362"/>
            </a:xfrm>
            <a:prstGeom prst="leftArrow">
              <a:avLst>
                <a:gd name="adj1" fmla="val 50000"/>
                <a:gd name="adj2" fmla="val 181699"/>
              </a:avLst>
            </a:prstGeom>
            <a:solidFill>
              <a:srgbClr val="CCFFCC"/>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2000" b="1"/>
                <a:t>能量传递</a:t>
              </a:r>
            </a:p>
          </p:txBody>
        </p:sp>
        <p:sp>
          <p:nvSpPr>
            <p:cNvPr id="31758" name="Text Box 21">
              <a:extLst>
                <a:ext uri="{FF2B5EF4-FFF2-40B4-BE49-F238E27FC236}">
                  <a16:creationId xmlns:a16="http://schemas.microsoft.com/office/drawing/2014/main" id="{2E54BAED-2133-42C4-BCFC-97E56FBE495F}"/>
                </a:ext>
              </a:extLst>
            </p:cNvPr>
            <p:cNvSpPr txBox="1">
              <a:spLocks noChangeArrowheads="1"/>
            </p:cNvSpPr>
            <p:nvPr/>
          </p:nvSpPr>
          <p:spPr bwMode="auto">
            <a:xfrm>
              <a:off x="1429" y="3118"/>
              <a:ext cx="2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000" b="1"/>
                <a:t>分子的振动或转动能转化为光子能量</a:t>
              </a:r>
            </a:p>
          </p:txBody>
        </p:sp>
        <p:sp>
          <p:nvSpPr>
            <p:cNvPr id="31759" name="Text Box 23">
              <a:extLst>
                <a:ext uri="{FF2B5EF4-FFF2-40B4-BE49-F238E27FC236}">
                  <a16:creationId xmlns:a16="http://schemas.microsoft.com/office/drawing/2014/main" id="{A2E21465-763C-4975-AA6E-E17E41F23E16}"/>
                </a:ext>
              </a:extLst>
            </p:cNvPr>
            <p:cNvSpPr txBox="1">
              <a:spLocks noChangeArrowheads="1"/>
            </p:cNvSpPr>
            <p:nvPr/>
          </p:nvSpPr>
          <p:spPr bwMode="auto">
            <a:xfrm>
              <a:off x="1565" y="1707"/>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斯可托斯谱线</a:t>
              </a:r>
            </a:p>
          </p:txBody>
        </p:sp>
        <p:sp>
          <p:nvSpPr>
            <p:cNvPr id="31760" name="Oval 25">
              <a:extLst>
                <a:ext uri="{FF2B5EF4-FFF2-40B4-BE49-F238E27FC236}">
                  <a16:creationId xmlns:a16="http://schemas.microsoft.com/office/drawing/2014/main" id="{B949133C-758F-41E5-9CAB-5D2F7DF8B0E0}"/>
                </a:ext>
              </a:extLst>
            </p:cNvPr>
            <p:cNvSpPr>
              <a:spLocks noChangeArrowheads="1"/>
            </p:cNvSpPr>
            <p:nvPr/>
          </p:nvSpPr>
          <p:spPr bwMode="auto">
            <a:xfrm>
              <a:off x="1792" y="3386"/>
              <a:ext cx="1769" cy="453"/>
            </a:xfrm>
            <a:prstGeom prst="ellipse">
              <a:avLst/>
            </a:prstGeom>
            <a:solidFill>
              <a:srgbClr val="0000FF"/>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31761" name="Text Box 26">
              <a:extLst>
                <a:ext uri="{FF2B5EF4-FFF2-40B4-BE49-F238E27FC236}">
                  <a16:creationId xmlns:a16="http://schemas.microsoft.com/office/drawing/2014/main" id="{DBA91A14-5BCF-4469-8319-255FF3DA4534}"/>
                </a:ext>
              </a:extLst>
            </p:cNvPr>
            <p:cNvSpPr txBox="1">
              <a:spLocks noChangeArrowheads="1"/>
            </p:cNvSpPr>
            <p:nvPr/>
          </p:nvSpPr>
          <p:spPr bwMode="auto">
            <a:xfrm>
              <a:off x="1883" y="3477"/>
              <a:ext cx="1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solidFill>
                    <a:schemeClr val="bg1"/>
                  </a:solidFill>
                </a:rPr>
                <a:t>反斯可托斯谱线</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9">
            <a:extLst>
              <a:ext uri="{FF2B5EF4-FFF2-40B4-BE49-F238E27FC236}">
                <a16:creationId xmlns:a16="http://schemas.microsoft.com/office/drawing/2014/main" id="{ED3E2932-CBFA-46AA-BB26-34335339CB95}"/>
              </a:ext>
            </a:extLst>
          </p:cNvPr>
          <p:cNvSpPr>
            <a:spLocks noChangeArrowheads="1"/>
          </p:cNvSpPr>
          <p:nvPr/>
        </p:nvSpPr>
        <p:spPr bwMode="auto">
          <a:xfrm>
            <a:off x="2711450" y="5157788"/>
            <a:ext cx="6337300" cy="15113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32771" name="Text Box 31">
            <a:extLst>
              <a:ext uri="{FF2B5EF4-FFF2-40B4-BE49-F238E27FC236}">
                <a16:creationId xmlns:a16="http://schemas.microsoft.com/office/drawing/2014/main" id="{E88062BE-5223-49E6-95F3-03707F41FC0C}"/>
              </a:ext>
            </a:extLst>
          </p:cNvPr>
          <p:cNvSpPr txBox="1">
            <a:spLocks noChangeArrowheads="1"/>
          </p:cNvSpPr>
          <p:nvPr/>
        </p:nvSpPr>
        <p:spPr bwMode="auto">
          <a:xfrm>
            <a:off x="1847851" y="260351"/>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dirty="0"/>
              <a:t>拉曼和瑞利散射能级图</a:t>
            </a:r>
          </a:p>
        </p:txBody>
      </p:sp>
      <p:sp>
        <p:nvSpPr>
          <p:cNvPr id="32772" name="Text Box 34">
            <a:extLst>
              <a:ext uri="{FF2B5EF4-FFF2-40B4-BE49-F238E27FC236}">
                <a16:creationId xmlns:a16="http://schemas.microsoft.com/office/drawing/2014/main" id="{1B2EE1DF-689F-42D0-ABDF-B576AF5C7DDC}"/>
              </a:ext>
            </a:extLst>
          </p:cNvPr>
          <p:cNvSpPr txBox="1">
            <a:spLocks noChangeArrowheads="1"/>
          </p:cNvSpPr>
          <p:nvPr/>
        </p:nvSpPr>
        <p:spPr bwMode="auto">
          <a:xfrm>
            <a:off x="2927350" y="5229226"/>
            <a:ext cx="589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斯可托斯线和反斯可托斯线的能量差</a:t>
            </a:r>
          </a:p>
        </p:txBody>
      </p:sp>
      <p:grpSp>
        <p:nvGrpSpPr>
          <p:cNvPr id="32773" name="Group 43">
            <a:extLst>
              <a:ext uri="{FF2B5EF4-FFF2-40B4-BE49-F238E27FC236}">
                <a16:creationId xmlns:a16="http://schemas.microsoft.com/office/drawing/2014/main" id="{C97F2C92-C1A8-489B-BDED-EDAC58928DBF}"/>
              </a:ext>
            </a:extLst>
          </p:cNvPr>
          <p:cNvGrpSpPr>
            <a:grpSpLocks/>
          </p:cNvGrpSpPr>
          <p:nvPr/>
        </p:nvGrpSpPr>
        <p:grpSpPr bwMode="auto">
          <a:xfrm>
            <a:off x="1560513" y="746125"/>
            <a:ext cx="8604250" cy="4122738"/>
            <a:chOff x="23" y="470"/>
            <a:chExt cx="5420" cy="2597"/>
          </a:xfrm>
        </p:grpSpPr>
        <p:sp>
          <p:nvSpPr>
            <p:cNvPr id="32777" name="Line 5">
              <a:extLst>
                <a:ext uri="{FF2B5EF4-FFF2-40B4-BE49-F238E27FC236}">
                  <a16:creationId xmlns:a16="http://schemas.microsoft.com/office/drawing/2014/main" id="{04A53CF3-8D68-4BAE-9BE1-81CB16E5AA68}"/>
                </a:ext>
              </a:extLst>
            </p:cNvPr>
            <p:cNvSpPr>
              <a:spLocks noChangeShapeType="1"/>
            </p:cNvSpPr>
            <p:nvPr/>
          </p:nvSpPr>
          <p:spPr bwMode="auto">
            <a:xfrm>
              <a:off x="1068" y="2498"/>
              <a:ext cx="3901"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8" name="Line 6">
              <a:extLst>
                <a:ext uri="{FF2B5EF4-FFF2-40B4-BE49-F238E27FC236}">
                  <a16:creationId xmlns:a16="http://schemas.microsoft.com/office/drawing/2014/main" id="{3FFF725E-4457-43BE-A638-2AA47CBABAA8}"/>
                </a:ext>
              </a:extLst>
            </p:cNvPr>
            <p:cNvSpPr>
              <a:spLocks noChangeShapeType="1"/>
            </p:cNvSpPr>
            <p:nvPr/>
          </p:nvSpPr>
          <p:spPr bwMode="auto">
            <a:xfrm flipV="1">
              <a:off x="1068" y="1953"/>
              <a:ext cx="3856" cy="1"/>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9" name="Line 7">
              <a:extLst>
                <a:ext uri="{FF2B5EF4-FFF2-40B4-BE49-F238E27FC236}">
                  <a16:creationId xmlns:a16="http://schemas.microsoft.com/office/drawing/2014/main" id="{B651A648-7C08-45F8-850E-13BBBC47684C}"/>
                </a:ext>
              </a:extLst>
            </p:cNvPr>
            <p:cNvSpPr>
              <a:spLocks noChangeShapeType="1"/>
            </p:cNvSpPr>
            <p:nvPr/>
          </p:nvSpPr>
          <p:spPr bwMode="auto">
            <a:xfrm>
              <a:off x="1659" y="1409"/>
              <a:ext cx="1360" cy="0"/>
            </a:xfrm>
            <a:prstGeom prst="line">
              <a:avLst/>
            </a:prstGeom>
            <a:noFill/>
            <a:ln w="635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Line 8">
              <a:extLst>
                <a:ext uri="{FF2B5EF4-FFF2-40B4-BE49-F238E27FC236}">
                  <a16:creationId xmlns:a16="http://schemas.microsoft.com/office/drawing/2014/main" id="{C62033F4-377E-4515-8446-19B02636093F}"/>
                </a:ext>
              </a:extLst>
            </p:cNvPr>
            <p:cNvSpPr>
              <a:spLocks noChangeShapeType="1"/>
            </p:cNvSpPr>
            <p:nvPr/>
          </p:nvSpPr>
          <p:spPr bwMode="auto">
            <a:xfrm>
              <a:off x="3154" y="865"/>
              <a:ext cx="1724" cy="0"/>
            </a:xfrm>
            <a:prstGeom prst="line">
              <a:avLst/>
            </a:prstGeom>
            <a:noFill/>
            <a:ln w="635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Text Box 9">
              <a:extLst>
                <a:ext uri="{FF2B5EF4-FFF2-40B4-BE49-F238E27FC236}">
                  <a16:creationId xmlns:a16="http://schemas.microsoft.com/office/drawing/2014/main" id="{762980A6-168B-4C22-A954-48CFD0D54199}"/>
                </a:ext>
              </a:extLst>
            </p:cNvPr>
            <p:cNvSpPr txBox="1">
              <a:spLocks noChangeArrowheads="1"/>
            </p:cNvSpPr>
            <p:nvPr/>
          </p:nvSpPr>
          <p:spPr bwMode="auto">
            <a:xfrm>
              <a:off x="252" y="2317"/>
              <a:ext cx="8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基态</a:t>
              </a:r>
              <a:r>
                <a:rPr lang="en-US" altLang="zh-CN" b="1"/>
                <a:t>E</a:t>
              </a:r>
              <a:r>
                <a:rPr lang="en-US" altLang="zh-CN" b="1" baseline="-25000"/>
                <a:t>0</a:t>
              </a:r>
            </a:p>
          </p:txBody>
        </p:sp>
        <p:sp>
          <p:nvSpPr>
            <p:cNvPr id="32782" name="Text Box 10">
              <a:extLst>
                <a:ext uri="{FF2B5EF4-FFF2-40B4-BE49-F238E27FC236}">
                  <a16:creationId xmlns:a16="http://schemas.microsoft.com/office/drawing/2014/main" id="{DB05502F-6792-44FC-8FD9-14D9877CBF36}"/>
                </a:ext>
              </a:extLst>
            </p:cNvPr>
            <p:cNvSpPr txBox="1">
              <a:spLocks noChangeArrowheads="1"/>
            </p:cNvSpPr>
            <p:nvPr/>
          </p:nvSpPr>
          <p:spPr bwMode="auto">
            <a:xfrm>
              <a:off x="68" y="1772"/>
              <a:ext cx="10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受激态</a:t>
              </a:r>
              <a:r>
                <a:rPr lang="en-US" altLang="zh-CN" b="1"/>
                <a:t>E</a:t>
              </a:r>
              <a:r>
                <a:rPr lang="en-US" altLang="zh-CN" b="1" baseline="-25000"/>
                <a:t>1</a:t>
              </a:r>
            </a:p>
          </p:txBody>
        </p:sp>
        <p:sp>
          <p:nvSpPr>
            <p:cNvPr id="32783" name="Text Box 11">
              <a:extLst>
                <a:ext uri="{FF2B5EF4-FFF2-40B4-BE49-F238E27FC236}">
                  <a16:creationId xmlns:a16="http://schemas.microsoft.com/office/drawing/2014/main" id="{F0D92C02-1B4F-4E07-A93B-A9EC5B3FEE95}"/>
                </a:ext>
              </a:extLst>
            </p:cNvPr>
            <p:cNvSpPr txBox="1">
              <a:spLocks noChangeArrowheads="1"/>
            </p:cNvSpPr>
            <p:nvPr/>
          </p:nvSpPr>
          <p:spPr bwMode="auto">
            <a:xfrm>
              <a:off x="1204" y="969"/>
              <a:ext cx="11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虚态能级</a:t>
              </a:r>
              <a:r>
                <a:rPr lang="en-US" altLang="zh-CN" b="1"/>
                <a:t>0</a:t>
              </a:r>
            </a:p>
          </p:txBody>
        </p:sp>
        <p:sp>
          <p:nvSpPr>
            <p:cNvPr id="32784" name="Text Box 12">
              <a:extLst>
                <a:ext uri="{FF2B5EF4-FFF2-40B4-BE49-F238E27FC236}">
                  <a16:creationId xmlns:a16="http://schemas.microsoft.com/office/drawing/2014/main" id="{435F6BD8-9C68-4BE7-BE0D-B634116440CD}"/>
                </a:ext>
              </a:extLst>
            </p:cNvPr>
            <p:cNvSpPr txBox="1">
              <a:spLocks noChangeArrowheads="1"/>
            </p:cNvSpPr>
            <p:nvPr/>
          </p:nvSpPr>
          <p:spPr bwMode="auto">
            <a:xfrm>
              <a:off x="3699" y="470"/>
              <a:ext cx="11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虚态能级</a:t>
              </a:r>
              <a:r>
                <a:rPr lang="en-US" altLang="zh-CN" b="1"/>
                <a:t>1</a:t>
              </a:r>
            </a:p>
          </p:txBody>
        </p:sp>
        <p:sp>
          <p:nvSpPr>
            <p:cNvPr id="32785" name="Line 13">
              <a:extLst>
                <a:ext uri="{FF2B5EF4-FFF2-40B4-BE49-F238E27FC236}">
                  <a16:creationId xmlns:a16="http://schemas.microsoft.com/office/drawing/2014/main" id="{525F3B2F-182A-426B-A3E8-949E0EE725BB}"/>
                </a:ext>
              </a:extLst>
            </p:cNvPr>
            <p:cNvSpPr>
              <a:spLocks noChangeShapeType="1"/>
            </p:cNvSpPr>
            <p:nvPr/>
          </p:nvSpPr>
          <p:spPr bwMode="auto">
            <a:xfrm>
              <a:off x="2384" y="1409"/>
              <a:ext cx="0" cy="1089"/>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2786" name="Line 14">
              <a:extLst>
                <a:ext uri="{FF2B5EF4-FFF2-40B4-BE49-F238E27FC236}">
                  <a16:creationId xmlns:a16="http://schemas.microsoft.com/office/drawing/2014/main" id="{4395D746-2969-441A-9C4F-8B88CFFC49F9}"/>
                </a:ext>
              </a:extLst>
            </p:cNvPr>
            <p:cNvSpPr>
              <a:spLocks noChangeShapeType="1"/>
            </p:cNvSpPr>
            <p:nvPr/>
          </p:nvSpPr>
          <p:spPr bwMode="auto">
            <a:xfrm>
              <a:off x="2747" y="1409"/>
              <a:ext cx="0" cy="1089"/>
            </a:xfrm>
            <a:prstGeom prst="line">
              <a:avLst/>
            </a:prstGeom>
            <a:noFill/>
            <a:ln w="508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7" name="Line 15">
              <a:extLst>
                <a:ext uri="{FF2B5EF4-FFF2-40B4-BE49-F238E27FC236}">
                  <a16:creationId xmlns:a16="http://schemas.microsoft.com/office/drawing/2014/main" id="{F1EB63F5-1075-45BD-BEE3-3FB1D5FB4EAC}"/>
                </a:ext>
              </a:extLst>
            </p:cNvPr>
            <p:cNvSpPr>
              <a:spLocks noChangeShapeType="1"/>
            </p:cNvSpPr>
            <p:nvPr/>
          </p:nvSpPr>
          <p:spPr bwMode="auto">
            <a:xfrm>
              <a:off x="1975" y="1409"/>
              <a:ext cx="0" cy="544"/>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88" name="Object 16">
              <a:extLst>
                <a:ext uri="{FF2B5EF4-FFF2-40B4-BE49-F238E27FC236}">
                  <a16:creationId xmlns:a16="http://schemas.microsoft.com/office/drawing/2014/main" id="{385B04EA-DE55-4E42-9F28-2751545465BC}"/>
                </a:ext>
              </a:extLst>
            </p:cNvPr>
            <p:cNvGraphicFramePr>
              <a:graphicFrameLocks noChangeAspect="1"/>
            </p:cNvGraphicFramePr>
            <p:nvPr/>
          </p:nvGraphicFramePr>
          <p:xfrm>
            <a:off x="2792" y="2090"/>
            <a:ext cx="365" cy="329"/>
          </p:xfrm>
          <a:graphic>
            <a:graphicData uri="http://schemas.openxmlformats.org/presentationml/2006/ole">
              <mc:AlternateContent xmlns:mc="http://schemas.openxmlformats.org/markup-compatibility/2006">
                <mc:Choice xmlns:v="urn:schemas-microsoft-com:vml" Requires="v">
                  <p:oleObj name="公式" r:id="rId3" imgW="253890" imgH="228501" progId="Equation.3">
                    <p:embed/>
                  </p:oleObj>
                </mc:Choice>
                <mc:Fallback>
                  <p:oleObj name="公式" r:id="rId3" imgW="253890" imgH="228501" progId="Equation.3">
                    <p:embed/>
                    <p:pic>
                      <p:nvPicPr>
                        <p:cNvPr id="32788" name="Object 16">
                          <a:extLst>
                            <a:ext uri="{FF2B5EF4-FFF2-40B4-BE49-F238E27FC236}">
                              <a16:creationId xmlns:a16="http://schemas.microsoft.com/office/drawing/2014/main" id="{385B04EA-DE55-4E42-9F28-2751545465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 y="2090"/>
                          <a:ext cx="36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9" name="Object 17">
              <a:extLst>
                <a:ext uri="{FF2B5EF4-FFF2-40B4-BE49-F238E27FC236}">
                  <a16:creationId xmlns:a16="http://schemas.microsoft.com/office/drawing/2014/main" id="{6C00FA0E-831A-4242-98B2-D1C347458903}"/>
                </a:ext>
              </a:extLst>
            </p:cNvPr>
            <p:cNvGraphicFramePr>
              <a:graphicFrameLocks noChangeAspect="1"/>
            </p:cNvGraphicFramePr>
            <p:nvPr/>
          </p:nvGraphicFramePr>
          <p:xfrm>
            <a:off x="2427" y="1454"/>
            <a:ext cx="365" cy="329"/>
          </p:xfrm>
          <a:graphic>
            <a:graphicData uri="http://schemas.openxmlformats.org/presentationml/2006/ole">
              <mc:AlternateContent xmlns:mc="http://schemas.openxmlformats.org/markup-compatibility/2006">
                <mc:Choice xmlns:v="urn:schemas-microsoft-com:vml" Requires="v">
                  <p:oleObj name="公式" r:id="rId5" imgW="253890" imgH="228501" progId="Equation.3">
                    <p:embed/>
                  </p:oleObj>
                </mc:Choice>
                <mc:Fallback>
                  <p:oleObj name="公式" r:id="rId5" imgW="253890" imgH="228501" progId="Equation.3">
                    <p:embed/>
                    <p:pic>
                      <p:nvPicPr>
                        <p:cNvPr id="32789" name="Object 17">
                          <a:extLst>
                            <a:ext uri="{FF2B5EF4-FFF2-40B4-BE49-F238E27FC236}">
                              <a16:creationId xmlns:a16="http://schemas.microsoft.com/office/drawing/2014/main" id="{6C00FA0E-831A-4242-98B2-D1C3474589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7" y="1454"/>
                          <a:ext cx="36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90" name="Object 18">
              <a:extLst>
                <a:ext uri="{FF2B5EF4-FFF2-40B4-BE49-F238E27FC236}">
                  <a16:creationId xmlns:a16="http://schemas.microsoft.com/office/drawing/2014/main" id="{79856ED5-D493-4B16-A617-C04116C34252}"/>
                </a:ext>
              </a:extLst>
            </p:cNvPr>
            <p:cNvGraphicFramePr>
              <a:graphicFrameLocks noChangeAspect="1"/>
            </p:cNvGraphicFramePr>
            <p:nvPr/>
          </p:nvGraphicFramePr>
          <p:xfrm>
            <a:off x="1295" y="1545"/>
            <a:ext cx="590" cy="231"/>
          </p:xfrm>
          <a:graphic>
            <a:graphicData uri="http://schemas.openxmlformats.org/presentationml/2006/ole">
              <mc:AlternateContent xmlns:mc="http://schemas.openxmlformats.org/markup-compatibility/2006">
                <mc:Choice xmlns:v="urn:schemas-microsoft-com:vml" Requires="v">
                  <p:oleObj name="公式" r:id="rId7" imgW="583947" imgH="228501" progId="Equation.3">
                    <p:embed/>
                  </p:oleObj>
                </mc:Choice>
                <mc:Fallback>
                  <p:oleObj name="公式" r:id="rId7" imgW="583947" imgH="228501" progId="Equation.3">
                    <p:embed/>
                    <p:pic>
                      <p:nvPicPr>
                        <p:cNvPr id="32790" name="Object 18">
                          <a:extLst>
                            <a:ext uri="{FF2B5EF4-FFF2-40B4-BE49-F238E27FC236}">
                              <a16:creationId xmlns:a16="http://schemas.microsoft.com/office/drawing/2014/main" id="{79856ED5-D493-4B16-A617-C04116C342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 y="1545"/>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91" name="Line 19">
              <a:extLst>
                <a:ext uri="{FF2B5EF4-FFF2-40B4-BE49-F238E27FC236}">
                  <a16:creationId xmlns:a16="http://schemas.microsoft.com/office/drawing/2014/main" id="{E85D8C3A-3570-463A-90A1-3F6EA70D11AB}"/>
                </a:ext>
              </a:extLst>
            </p:cNvPr>
            <p:cNvSpPr>
              <a:spLocks noChangeShapeType="1"/>
            </p:cNvSpPr>
            <p:nvPr/>
          </p:nvSpPr>
          <p:spPr bwMode="auto">
            <a:xfrm>
              <a:off x="3790" y="865"/>
              <a:ext cx="0" cy="1088"/>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Line 20">
              <a:extLst>
                <a:ext uri="{FF2B5EF4-FFF2-40B4-BE49-F238E27FC236}">
                  <a16:creationId xmlns:a16="http://schemas.microsoft.com/office/drawing/2014/main" id="{9C5BC0F3-8643-46FC-901A-384F4A42B4B1}"/>
                </a:ext>
              </a:extLst>
            </p:cNvPr>
            <p:cNvSpPr>
              <a:spLocks noChangeShapeType="1"/>
            </p:cNvSpPr>
            <p:nvPr/>
          </p:nvSpPr>
          <p:spPr bwMode="auto">
            <a:xfrm>
              <a:off x="4561" y="865"/>
              <a:ext cx="0" cy="1633"/>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3" name="Line 21">
              <a:extLst>
                <a:ext uri="{FF2B5EF4-FFF2-40B4-BE49-F238E27FC236}">
                  <a16:creationId xmlns:a16="http://schemas.microsoft.com/office/drawing/2014/main" id="{9BE36143-4F28-4A89-9DEF-1A986F46066E}"/>
                </a:ext>
              </a:extLst>
            </p:cNvPr>
            <p:cNvSpPr>
              <a:spLocks noChangeShapeType="1"/>
            </p:cNvSpPr>
            <p:nvPr/>
          </p:nvSpPr>
          <p:spPr bwMode="auto">
            <a:xfrm>
              <a:off x="3427" y="866"/>
              <a:ext cx="0" cy="1087"/>
            </a:xfrm>
            <a:prstGeom prst="line">
              <a:avLst/>
            </a:prstGeom>
            <a:noFill/>
            <a:ln w="508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94" name="Object 22">
              <a:extLst>
                <a:ext uri="{FF2B5EF4-FFF2-40B4-BE49-F238E27FC236}">
                  <a16:creationId xmlns:a16="http://schemas.microsoft.com/office/drawing/2014/main" id="{6D4C8884-FA11-40BD-9C0D-F1CFABF52B1C}"/>
                </a:ext>
              </a:extLst>
            </p:cNvPr>
            <p:cNvGraphicFramePr>
              <a:graphicFrameLocks noChangeAspect="1"/>
            </p:cNvGraphicFramePr>
            <p:nvPr/>
          </p:nvGraphicFramePr>
          <p:xfrm>
            <a:off x="4652" y="1182"/>
            <a:ext cx="771" cy="302"/>
          </p:xfrm>
          <a:graphic>
            <a:graphicData uri="http://schemas.openxmlformats.org/presentationml/2006/ole">
              <mc:AlternateContent xmlns:mc="http://schemas.openxmlformats.org/markup-compatibility/2006">
                <mc:Choice xmlns:v="urn:schemas-microsoft-com:vml" Requires="v">
                  <p:oleObj name="公式" r:id="rId9" imgW="583947" imgH="228501" progId="Equation.3">
                    <p:embed/>
                  </p:oleObj>
                </mc:Choice>
                <mc:Fallback>
                  <p:oleObj name="公式" r:id="rId9" imgW="583947" imgH="228501" progId="Equation.3">
                    <p:embed/>
                    <p:pic>
                      <p:nvPicPr>
                        <p:cNvPr id="32794" name="Object 22">
                          <a:extLst>
                            <a:ext uri="{FF2B5EF4-FFF2-40B4-BE49-F238E27FC236}">
                              <a16:creationId xmlns:a16="http://schemas.microsoft.com/office/drawing/2014/main" id="{6D4C8884-FA11-40BD-9C0D-F1CFABF52B1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2" y="1182"/>
                          <a:ext cx="771"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95" name="Object 23">
              <a:extLst>
                <a:ext uri="{FF2B5EF4-FFF2-40B4-BE49-F238E27FC236}">
                  <a16:creationId xmlns:a16="http://schemas.microsoft.com/office/drawing/2014/main" id="{1A8818B2-17B2-4A5C-9D8F-A79BD7EFB7E9}"/>
                </a:ext>
              </a:extLst>
            </p:cNvPr>
            <p:cNvGraphicFramePr>
              <a:graphicFrameLocks noChangeAspect="1"/>
            </p:cNvGraphicFramePr>
            <p:nvPr/>
          </p:nvGraphicFramePr>
          <p:xfrm>
            <a:off x="3019" y="910"/>
            <a:ext cx="365" cy="329"/>
          </p:xfrm>
          <a:graphic>
            <a:graphicData uri="http://schemas.openxmlformats.org/presentationml/2006/ole">
              <mc:AlternateContent xmlns:mc="http://schemas.openxmlformats.org/markup-compatibility/2006">
                <mc:Choice xmlns:v="urn:schemas-microsoft-com:vml" Requires="v">
                  <p:oleObj name="公式" r:id="rId11" imgW="253890" imgH="228501" progId="Equation.3">
                    <p:embed/>
                  </p:oleObj>
                </mc:Choice>
                <mc:Fallback>
                  <p:oleObj name="公式" r:id="rId11" imgW="253890" imgH="228501" progId="Equation.3">
                    <p:embed/>
                    <p:pic>
                      <p:nvPicPr>
                        <p:cNvPr id="32795" name="Object 23">
                          <a:extLst>
                            <a:ext uri="{FF2B5EF4-FFF2-40B4-BE49-F238E27FC236}">
                              <a16:creationId xmlns:a16="http://schemas.microsoft.com/office/drawing/2014/main" id="{1A8818B2-17B2-4A5C-9D8F-A79BD7EFB7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 y="910"/>
                          <a:ext cx="36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96" name="Object 24">
              <a:extLst>
                <a:ext uri="{FF2B5EF4-FFF2-40B4-BE49-F238E27FC236}">
                  <a16:creationId xmlns:a16="http://schemas.microsoft.com/office/drawing/2014/main" id="{291B2292-0E03-416F-8CFF-427CADB38610}"/>
                </a:ext>
              </a:extLst>
            </p:cNvPr>
            <p:cNvGraphicFramePr>
              <a:graphicFrameLocks noChangeAspect="1"/>
            </p:cNvGraphicFramePr>
            <p:nvPr/>
          </p:nvGraphicFramePr>
          <p:xfrm>
            <a:off x="3835" y="1591"/>
            <a:ext cx="365" cy="329"/>
          </p:xfrm>
          <a:graphic>
            <a:graphicData uri="http://schemas.openxmlformats.org/presentationml/2006/ole">
              <mc:AlternateContent xmlns:mc="http://schemas.openxmlformats.org/markup-compatibility/2006">
                <mc:Choice xmlns:v="urn:schemas-microsoft-com:vml" Requires="v">
                  <p:oleObj name="公式" r:id="rId12" imgW="253890" imgH="228501" progId="Equation.3">
                    <p:embed/>
                  </p:oleObj>
                </mc:Choice>
                <mc:Fallback>
                  <p:oleObj name="公式" r:id="rId12" imgW="253890" imgH="228501" progId="Equation.3">
                    <p:embed/>
                    <p:pic>
                      <p:nvPicPr>
                        <p:cNvPr id="32796" name="Object 24">
                          <a:extLst>
                            <a:ext uri="{FF2B5EF4-FFF2-40B4-BE49-F238E27FC236}">
                              <a16:creationId xmlns:a16="http://schemas.microsoft.com/office/drawing/2014/main" id="{291B2292-0E03-416F-8CFF-427CADB386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5" y="1591"/>
                          <a:ext cx="36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97" name="Line 25">
              <a:extLst>
                <a:ext uri="{FF2B5EF4-FFF2-40B4-BE49-F238E27FC236}">
                  <a16:creationId xmlns:a16="http://schemas.microsoft.com/office/drawing/2014/main" id="{AF9EBF59-9E86-492C-82C2-C1043E64CE1A}"/>
                </a:ext>
              </a:extLst>
            </p:cNvPr>
            <p:cNvSpPr>
              <a:spLocks noChangeShapeType="1"/>
            </p:cNvSpPr>
            <p:nvPr/>
          </p:nvSpPr>
          <p:spPr bwMode="auto">
            <a:xfrm>
              <a:off x="1522" y="1954"/>
              <a:ext cx="0" cy="544"/>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8" name="Text Box 26">
              <a:extLst>
                <a:ext uri="{FF2B5EF4-FFF2-40B4-BE49-F238E27FC236}">
                  <a16:creationId xmlns:a16="http://schemas.microsoft.com/office/drawing/2014/main" id="{DD7380D0-2269-46A3-904A-824241AA6A14}"/>
                </a:ext>
              </a:extLst>
            </p:cNvPr>
            <p:cNvSpPr txBox="1">
              <a:spLocks noChangeArrowheads="1"/>
            </p:cNvSpPr>
            <p:nvPr/>
          </p:nvSpPr>
          <p:spPr bwMode="auto">
            <a:xfrm>
              <a:off x="1247" y="2504"/>
              <a:ext cx="50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红外</a:t>
              </a:r>
            </a:p>
            <a:p>
              <a:pPr eaLnBrk="1" hangingPunct="1">
                <a:spcBef>
                  <a:spcPct val="0"/>
                </a:spcBef>
                <a:buClrTx/>
                <a:buFontTx/>
                <a:buNone/>
              </a:pPr>
              <a:r>
                <a:rPr lang="zh-CN" altLang="en-US" sz="2400" b="1"/>
                <a:t>吸收</a:t>
              </a:r>
            </a:p>
          </p:txBody>
        </p:sp>
        <p:sp>
          <p:nvSpPr>
            <p:cNvPr id="32799" name="Text Box 27">
              <a:extLst>
                <a:ext uri="{FF2B5EF4-FFF2-40B4-BE49-F238E27FC236}">
                  <a16:creationId xmlns:a16="http://schemas.microsoft.com/office/drawing/2014/main" id="{2B481F04-6AE1-49A5-A086-1159A176D362}"/>
                </a:ext>
              </a:extLst>
            </p:cNvPr>
            <p:cNvSpPr txBox="1">
              <a:spLocks noChangeArrowheads="1"/>
            </p:cNvSpPr>
            <p:nvPr/>
          </p:nvSpPr>
          <p:spPr bwMode="auto">
            <a:xfrm>
              <a:off x="2883" y="2543"/>
              <a:ext cx="508" cy="524"/>
            </a:xfrm>
            <a:prstGeom prst="rect">
              <a:avLst/>
            </a:prstGeom>
            <a:solidFill>
              <a:srgbClr val="FF00FF"/>
            </a:solidFill>
            <a:ln w="9525">
              <a:solidFill>
                <a:srgbClr val="FF00FF"/>
              </a:solidFill>
              <a:miter lim="800000"/>
              <a:headEnd/>
              <a:tailEnd/>
            </a:ln>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瑞利</a:t>
              </a:r>
            </a:p>
            <a:p>
              <a:pPr eaLnBrk="1" hangingPunct="1">
                <a:spcBef>
                  <a:spcPct val="0"/>
                </a:spcBef>
                <a:buClrTx/>
                <a:buFontTx/>
                <a:buNone/>
              </a:pPr>
              <a:r>
                <a:rPr lang="zh-CN" altLang="en-US" sz="2400" b="1"/>
                <a:t>散射</a:t>
              </a:r>
            </a:p>
          </p:txBody>
        </p:sp>
        <p:sp>
          <p:nvSpPr>
            <p:cNvPr id="32800" name="Text Box 28">
              <a:extLst>
                <a:ext uri="{FF2B5EF4-FFF2-40B4-BE49-F238E27FC236}">
                  <a16:creationId xmlns:a16="http://schemas.microsoft.com/office/drawing/2014/main" id="{4D3A6D98-271B-4F99-B8A6-4FB794061D89}"/>
                </a:ext>
              </a:extLst>
            </p:cNvPr>
            <p:cNvSpPr txBox="1">
              <a:spLocks noChangeArrowheads="1"/>
            </p:cNvSpPr>
            <p:nvPr/>
          </p:nvSpPr>
          <p:spPr bwMode="auto">
            <a:xfrm>
              <a:off x="1613" y="1999"/>
              <a:ext cx="701" cy="524"/>
            </a:xfrm>
            <a:prstGeom prst="rect">
              <a:avLst/>
            </a:prstGeom>
            <a:solidFill>
              <a:srgbClr val="0000FF"/>
            </a:solidFill>
            <a:ln w="9525">
              <a:solidFill>
                <a:srgbClr val="0000FF"/>
              </a:solidFill>
              <a:miter lim="800000"/>
              <a:headEnd/>
              <a:tailEnd/>
            </a:ln>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solidFill>
                    <a:schemeClr val="bg1"/>
                  </a:solidFill>
                </a:rPr>
                <a:t>斯托克</a:t>
              </a:r>
            </a:p>
            <a:p>
              <a:pPr eaLnBrk="1" hangingPunct="1">
                <a:spcBef>
                  <a:spcPct val="0"/>
                </a:spcBef>
                <a:buClrTx/>
                <a:buFontTx/>
                <a:buNone/>
              </a:pPr>
              <a:r>
                <a:rPr lang="zh-CN" altLang="en-US" sz="2400" b="1">
                  <a:solidFill>
                    <a:schemeClr val="bg1"/>
                  </a:solidFill>
                </a:rPr>
                <a:t>斯线</a:t>
              </a:r>
            </a:p>
          </p:txBody>
        </p:sp>
        <p:sp>
          <p:nvSpPr>
            <p:cNvPr id="32801" name="Text Box 29">
              <a:extLst>
                <a:ext uri="{FF2B5EF4-FFF2-40B4-BE49-F238E27FC236}">
                  <a16:creationId xmlns:a16="http://schemas.microsoft.com/office/drawing/2014/main" id="{99C7F53E-DA8D-4015-9CCA-B56DAC6C6285}"/>
                </a:ext>
              </a:extLst>
            </p:cNvPr>
            <p:cNvSpPr txBox="1">
              <a:spLocks noChangeArrowheads="1"/>
            </p:cNvSpPr>
            <p:nvPr/>
          </p:nvSpPr>
          <p:spPr bwMode="auto">
            <a:xfrm>
              <a:off x="4742" y="1999"/>
              <a:ext cx="701" cy="524"/>
            </a:xfrm>
            <a:prstGeom prst="rect">
              <a:avLst/>
            </a:prstGeom>
            <a:solidFill>
              <a:srgbClr val="FF0000"/>
            </a:solidFill>
            <a:ln w="9525">
              <a:solidFill>
                <a:srgbClr val="FF0000"/>
              </a:solidFill>
              <a:miter lim="800000"/>
              <a:headEnd/>
              <a:tailEnd/>
            </a:ln>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solidFill>
                    <a:schemeClr val="bg1"/>
                  </a:solidFill>
                </a:rPr>
                <a:t>反斯托</a:t>
              </a:r>
            </a:p>
            <a:p>
              <a:pPr eaLnBrk="1" hangingPunct="1">
                <a:spcBef>
                  <a:spcPct val="0"/>
                </a:spcBef>
                <a:buClrTx/>
                <a:buFontTx/>
                <a:buNone/>
              </a:pPr>
              <a:r>
                <a:rPr lang="zh-CN" altLang="en-US" sz="2400" b="1">
                  <a:solidFill>
                    <a:schemeClr val="bg1"/>
                  </a:solidFill>
                </a:rPr>
                <a:t>克斯线</a:t>
              </a:r>
            </a:p>
          </p:txBody>
        </p:sp>
        <p:graphicFrame>
          <p:nvGraphicFramePr>
            <p:cNvPr id="32802" name="Object 32">
              <a:extLst>
                <a:ext uri="{FF2B5EF4-FFF2-40B4-BE49-F238E27FC236}">
                  <a16:creationId xmlns:a16="http://schemas.microsoft.com/office/drawing/2014/main" id="{3B412658-9B64-4F66-BDBF-F2D6428E3394}"/>
                </a:ext>
              </a:extLst>
            </p:cNvPr>
            <p:cNvGraphicFramePr>
              <a:graphicFrameLocks noChangeAspect="1"/>
            </p:cNvGraphicFramePr>
            <p:nvPr/>
          </p:nvGraphicFramePr>
          <p:xfrm>
            <a:off x="1159" y="2090"/>
            <a:ext cx="292" cy="256"/>
          </p:xfrm>
          <a:graphic>
            <a:graphicData uri="http://schemas.openxmlformats.org/presentationml/2006/ole">
              <mc:AlternateContent xmlns:mc="http://schemas.openxmlformats.org/markup-compatibility/2006">
                <mc:Choice xmlns:v="urn:schemas-microsoft-com:vml" Requires="v">
                  <p:oleObj name="公式" r:id="rId13" imgW="202936" imgH="177569" progId="Equation.3">
                    <p:embed/>
                  </p:oleObj>
                </mc:Choice>
                <mc:Fallback>
                  <p:oleObj name="公式" r:id="rId13" imgW="202936" imgH="177569" progId="Equation.3">
                    <p:embed/>
                    <p:pic>
                      <p:nvPicPr>
                        <p:cNvPr id="32802" name="Object 32">
                          <a:extLst>
                            <a:ext uri="{FF2B5EF4-FFF2-40B4-BE49-F238E27FC236}">
                              <a16:creationId xmlns:a16="http://schemas.microsoft.com/office/drawing/2014/main" id="{3B412658-9B64-4F66-BDBF-F2D6428E339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9" y="2090"/>
                          <a:ext cx="292"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803" name="Rectangle 36">
              <a:extLst>
                <a:ext uri="{FF2B5EF4-FFF2-40B4-BE49-F238E27FC236}">
                  <a16:creationId xmlns:a16="http://schemas.microsoft.com/office/drawing/2014/main" id="{00EC5388-244C-4B1D-9802-A6AB1E5B9DF6}"/>
                </a:ext>
              </a:extLst>
            </p:cNvPr>
            <p:cNvSpPr>
              <a:spLocks noChangeArrowheads="1"/>
            </p:cNvSpPr>
            <p:nvPr/>
          </p:nvSpPr>
          <p:spPr bwMode="auto">
            <a:xfrm>
              <a:off x="23" y="2307"/>
              <a:ext cx="1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grpSp>
      <p:graphicFrame>
        <p:nvGraphicFramePr>
          <p:cNvPr id="32774" name="Object 35">
            <a:extLst>
              <a:ext uri="{FF2B5EF4-FFF2-40B4-BE49-F238E27FC236}">
                <a16:creationId xmlns:a16="http://schemas.microsoft.com/office/drawing/2014/main" id="{ABFD3A56-7F32-4FD9-A712-212899C98207}"/>
              </a:ext>
            </a:extLst>
          </p:cNvPr>
          <p:cNvGraphicFramePr>
            <a:graphicFrameLocks noChangeAspect="1"/>
          </p:cNvGraphicFramePr>
          <p:nvPr/>
        </p:nvGraphicFramePr>
        <p:xfrm>
          <a:off x="6169026" y="5876926"/>
          <a:ext cx="523875" cy="455613"/>
        </p:xfrm>
        <a:graphic>
          <a:graphicData uri="http://schemas.openxmlformats.org/presentationml/2006/ole">
            <mc:AlternateContent xmlns:mc="http://schemas.openxmlformats.org/markup-compatibility/2006">
              <mc:Choice xmlns:v="urn:schemas-microsoft-com:vml" Requires="v">
                <p:oleObj name="公式" r:id="rId15" imgW="202936" imgH="177569" progId="Equation.3">
                  <p:embed/>
                </p:oleObj>
              </mc:Choice>
              <mc:Fallback>
                <p:oleObj name="公式" r:id="rId15" imgW="202936" imgH="177569" progId="Equation.3">
                  <p:embed/>
                  <p:pic>
                    <p:nvPicPr>
                      <p:cNvPr id="32774" name="Object 35">
                        <a:extLst>
                          <a:ext uri="{FF2B5EF4-FFF2-40B4-BE49-F238E27FC236}">
                            <a16:creationId xmlns:a16="http://schemas.microsoft.com/office/drawing/2014/main" id="{ABFD3A56-7F32-4FD9-A712-212899C9820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69026" y="5876926"/>
                        <a:ext cx="5238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5" name="Object 37">
            <a:extLst>
              <a:ext uri="{FF2B5EF4-FFF2-40B4-BE49-F238E27FC236}">
                <a16:creationId xmlns:a16="http://schemas.microsoft.com/office/drawing/2014/main" id="{C7F8B9B7-95CF-4D21-A3C1-3FB35113E7E4}"/>
              </a:ext>
            </a:extLst>
          </p:cNvPr>
          <p:cNvGraphicFramePr>
            <a:graphicFrameLocks noChangeAspect="1"/>
          </p:cNvGraphicFramePr>
          <p:nvPr/>
        </p:nvGraphicFramePr>
        <p:xfrm>
          <a:off x="3646488" y="5876926"/>
          <a:ext cx="817562" cy="455613"/>
        </p:xfrm>
        <a:graphic>
          <a:graphicData uri="http://schemas.openxmlformats.org/presentationml/2006/ole">
            <mc:AlternateContent xmlns:mc="http://schemas.openxmlformats.org/markup-compatibility/2006">
              <mc:Choice xmlns:v="urn:schemas-microsoft-com:vml" Requires="v">
                <p:oleObj name="公式" r:id="rId17" imgW="317087" imgH="177569" progId="Equation.3">
                  <p:embed/>
                </p:oleObj>
              </mc:Choice>
              <mc:Fallback>
                <p:oleObj name="公式" r:id="rId17" imgW="317087" imgH="177569" progId="Equation.3">
                  <p:embed/>
                  <p:pic>
                    <p:nvPicPr>
                      <p:cNvPr id="32775" name="Object 37">
                        <a:extLst>
                          <a:ext uri="{FF2B5EF4-FFF2-40B4-BE49-F238E27FC236}">
                            <a16:creationId xmlns:a16="http://schemas.microsoft.com/office/drawing/2014/main" id="{C7F8B9B7-95CF-4D21-A3C1-3FB35113E7E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46488" y="5876926"/>
                        <a:ext cx="8175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Text Box 38">
            <a:extLst>
              <a:ext uri="{FF2B5EF4-FFF2-40B4-BE49-F238E27FC236}">
                <a16:creationId xmlns:a16="http://schemas.microsoft.com/office/drawing/2014/main" id="{8285F339-7CDE-465B-9961-6B5CFC996363}"/>
              </a:ext>
            </a:extLst>
          </p:cNvPr>
          <p:cNvSpPr txBox="1">
            <a:spLocks noChangeArrowheads="1"/>
          </p:cNvSpPr>
          <p:nvPr/>
        </p:nvSpPr>
        <p:spPr bwMode="auto">
          <a:xfrm>
            <a:off x="3360739" y="6237288"/>
            <a:ext cx="539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大小相等，等于分子两个能级的能级差</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5E4E06DE-6C8F-4856-8BCC-CBB4E326A8B6}"/>
              </a:ext>
            </a:extLst>
          </p:cNvPr>
          <p:cNvSpPr>
            <a:spLocks noChangeArrowheads="1"/>
          </p:cNvSpPr>
          <p:nvPr/>
        </p:nvSpPr>
        <p:spPr bwMode="auto">
          <a:xfrm>
            <a:off x="2495551" y="5589588"/>
            <a:ext cx="4968875" cy="1008062"/>
          </a:xfrm>
          <a:prstGeom prst="rect">
            <a:avLst/>
          </a:prstGeom>
          <a:solidFill>
            <a:srgbClr val="FF00FF"/>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graphicFrame>
        <p:nvGraphicFramePr>
          <p:cNvPr id="34819" name="Object 5">
            <a:extLst>
              <a:ext uri="{FF2B5EF4-FFF2-40B4-BE49-F238E27FC236}">
                <a16:creationId xmlns:a16="http://schemas.microsoft.com/office/drawing/2014/main" id="{BEEE711D-D342-4AD2-A6CA-583D232A05E0}"/>
              </a:ext>
            </a:extLst>
          </p:cNvPr>
          <p:cNvGraphicFramePr>
            <a:graphicFrameLocks noChangeAspect="1"/>
          </p:cNvGraphicFramePr>
          <p:nvPr/>
        </p:nvGraphicFramePr>
        <p:xfrm>
          <a:off x="4800601" y="3357564"/>
          <a:ext cx="1800225" cy="815975"/>
        </p:xfrm>
        <a:graphic>
          <a:graphicData uri="http://schemas.openxmlformats.org/presentationml/2006/ole">
            <mc:AlternateContent xmlns:mc="http://schemas.openxmlformats.org/markup-compatibility/2006">
              <mc:Choice xmlns:v="urn:schemas-microsoft-com:vml" Requires="v">
                <p:oleObj name="公式" r:id="rId2" imgW="508000" imgH="228600" progId="Equation.3">
                  <p:embed/>
                </p:oleObj>
              </mc:Choice>
              <mc:Fallback>
                <p:oleObj name="公式" r:id="rId2" imgW="508000" imgH="228600" progId="Equation.3">
                  <p:embed/>
                  <p:pic>
                    <p:nvPicPr>
                      <p:cNvPr id="34819" name="Object 5">
                        <a:extLst>
                          <a:ext uri="{FF2B5EF4-FFF2-40B4-BE49-F238E27FC236}">
                            <a16:creationId xmlns:a16="http://schemas.microsoft.com/office/drawing/2014/main" id="{BEEE711D-D342-4AD2-A6CA-583D232A0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1" y="3357564"/>
                        <a:ext cx="180022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0" name="Rectangle 6">
            <a:extLst>
              <a:ext uri="{FF2B5EF4-FFF2-40B4-BE49-F238E27FC236}">
                <a16:creationId xmlns:a16="http://schemas.microsoft.com/office/drawing/2014/main" id="{04D284B7-E93A-4065-A811-16B38A684E23}"/>
              </a:ext>
            </a:extLst>
          </p:cNvPr>
          <p:cNvSpPr>
            <a:spLocks noChangeArrowheads="1"/>
          </p:cNvSpPr>
          <p:nvPr/>
        </p:nvSpPr>
        <p:spPr bwMode="auto">
          <a:xfrm>
            <a:off x="2303464" y="4244187"/>
            <a:ext cx="7571303" cy="114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ClrTx/>
              <a:buFontTx/>
              <a:buNone/>
            </a:pPr>
            <a:r>
              <a:rPr lang="zh-CN" altLang="en-US" sz="2400" b="1"/>
              <a:t>斯可托斯线和反斯可托斯线的能量差，大小相等，</a:t>
            </a:r>
          </a:p>
          <a:p>
            <a:pPr eaLnBrk="1" hangingPunct="1">
              <a:lnSpc>
                <a:spcPct val="150000"/>
              </a:lnSpc>
              <a:spcBef>
                <a:spcPct val="0"/>
              </a:spcBef>
              <a:buClrTx/>
              <a:buFontTx/>
              <a:buNone/>
            </a:pPr>
            <a:r>
              <a:rPr lang="zh-CN" altLang="en-US" sz="2400" b="1"/>
              <a:t>等于分子两个能级的能级差</a:t>
            </a:r>
            <a:r>
              <a:rPr lang="zh-CN" altLang="en-US" sz="2400" b="1">
                <a:cs typeface="Courier New" panose="02070309020205020404" pitchFamily="49" charset="0"/>
              </a:rPr>
              <a:t>，而与入射光的频率无关。</a:t>
            </a:r>
          </a:p>
        </p:txBody>
      </p:sp>
      <p:sp>
        <p:nvSpPr>
          <p:cNvPr id="34821" name="Text Box 7">
            <a:extLst>
              <a:ext uri="{FF2B5EF4-FFF2-40B4-BE49-F238E27FC236}">
                <a16:creationId xmlns:a16="http://schemas.microsoft.com/office/drawing/2014/main" id="{D1147957-BC33-413B-BCEA-9D94B7D887B5}"/>
              </a:ext>
            </a:extLst>
          </p:cNvPr>
          <p:cNvSpPr txBox="1">
            <a:spLocks noChangeArrowheads="1"/>
          </p:cNvSpPr>
          <p:nvPr/>
        </p:nvSpPr>
        <p:spPr bwMode="auto">
          <a:xfrm>
            <a:off x="2135188" y="188913"/>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dirty="0"/>
              <a:t>结论：</a:t>
            </a:r>
          </a:p>
        </p:txBody>
      </p:sp>
      <p:sp>
        <p:nvSpPr>
          <p:cNvPr id="34822" name="Rectangle 9">
            <a:extLst>
              <a:ext uri="{FF2B5EF4-FFF2-40B4-BE49-F238E27FC236}">
                <a16:creationId xmlns:a16="http://schemas.microsoft.com/office/drawing/2014/main" id="{E19752E8-539E-4125-A44D-8517E57A5A42}"/>
              </a:ext>
            </a:extLst>
          </p:cNvPr>
          <p:cNvSpPr>
            <a:spLocks noChangeArrowheads="1"/>
          </p:cNvSpPr>
          <p:nvPr/>
        </p:nvSpPr>
        <p:spPr bwMode="auto">
          <a:xfrm>
            <a:off x="2063751" y="1196976"/>
            <a:ext cx="8456613"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cs typeface="Courier New" panose="02070309020205020404" pitchFamily="49" charset="0"/>
              </a:rPr>
              <a:t>按量子力学理论，光子与分子相互作用，不同能级的分子吸收</a:t>
            </a:r>
          </a:p>
          <a:p>
            <a:pPr eaLnBrk="1" hangingPunct="1">
              <a:lnSpc>
                <a:spcPct val="130000"/>
              </a:lnSpc>
              <a:spcBef>
                <a:spcPct val="0"/>
              </a:spcBef>
              <a:buClrTx/>
              <a:buFontTx/>
              <a:buNone/>
            </a:pPr>
            <a:r>
              <a:rPr lang="zh-CN" altLang="en-US" sz="2400" b="1">
                <a:cs typeface="Courier New" panose="02070309020205020404" pitchFamily="49" charset="0"/>
              </a:rPr>
              <a:t>光子后跃迁到受激虚态，由于受激虚态不稳定，分子很快离开</a:t>
            </a:r>
          </a:p>
          <a:p>
            <a:pPr eaLnBrk="1" hangingPunct="1">
              <a:lnSpc>
                <a:spcPct val="130000"/>
              </a:lnSpc>
              <a:spcBef>
                <a:spcPct val="0"/>
              </a:spcBef>
              <a:buClrTx/>
              <a:buFontTx/>
              <a:buNone/>
            </a:pPr>
            <a:r>
              <a:rPr lang="zh-CN" altLang="en-US" sz="2400" b="1">
                <a:cs typeface="Courier New" panose="02070309020205020404" pitchFamily="49" charset="0"/>
              </a:rPr>
              <a:t>受激虚态。根据分子离开受激虚态回落到不能的能级，可以产</a:t>
            </a:r>
          </a:p>
          <a:p>
            <a:pPr eaLnBrk="1" hangingPunct="1">
              <a:lnSpc>
                <a:spcPct val="130000"/>
              </a:lnSpc>
              <a:spcBef>
                <a:spcPct val="0"/>
              </a:spcBef>
              <a:buClrTx/>
              <a:buFontTx/>
              <a:buNone/>
            </a:pPr>
            <a:r>
              <a:rPr lang="zh-CN" altLang="en-US" sz="2400" b="1">
                <a:cs typeface="Courier New" panose="02070309020205020404" pitchFamily="49" charset="0"/>
              </a:rPr>
              <a:t>生瑞利散射谱线、斯托克斯谱线和反斯托克斯谱线。</a:t>
            </a:r>
          </a:p>
        </p:txBody>
      </p:sp>
      <p:sp>
        <p:nvSpPr>
          <p:cNvPr id="34823" name="Text Box 13">
            <a:extLst>
              <a:ext uri="{FF2B5EF4-FFF2-40B4-BE49-F238E27FC236}">
                <a16:creationId xmlns:a16="http://schemas.microsoft.com/office/drawing/2014/main" id="{A5C597AE-4635-4817-BF44-BE3C18CFC4A8}"/>
              </a:ext>
            </a:extLst>
          </p:cNvPr>
          <p:cNvSpPr txBox="1">
            <a:spLocks noChangeArrowheads="1"/>
          </p:cNvSpPr>
          <p:nvPr/>
        </p:nvSpPr>
        <p:spPr bwMode="auto">
          <a:xfrm>
            <a:off x="2566988" y="5805488"/>
            <a:ext cx="447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解释拉曼散射光谱产生原因</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6">
            <a:extLst>
              <a:ext uri="{FF2B5EF4-FFF2-40B4-BE49-F238E27FC236}">
                <a16:creationId xmlns:a16="http://schemas.microsoft.com/office/drawing/2014/main" id="{878AA071-2DD0-408C-BF96-1B964D3B3A21}"/>
              </a:ext>
            </a:extLst>
          </p:cNvPr>
          <p:cNvSpPr>
            <a:spLocks noChangeArrowheads="1"/>
          </p:cNvSpPr>
          <p:nvPr/>
        </p:nvSpPr>
        <p:spPr bwMode="auto">
          <a:xfrm>
            <a:off x="2566989" y="5662613"/>
            <a:ext cx="7273925" cy="10795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35843" name="Rectangle 10">
            <a:extLst>
              <a:ext uri="{FF2B5EF4-FFF2-40B4-BE49-F238E27FC236}">
                <a16:creationId xmlns:a16="http://schemas.microsoft.com/office/drawing/2014/main" id="{852AFA47-643E-4B0C-B4D3-03F0ACA7C1BE}"/>
              </a:ext>
            </a:extLst>
          </p:cNvPr>
          <p:cNvSpPr>
            <a:spLocks noChangeArrowheads="1"/>
          </p:cNvSpPr>
          <p:nvPr/>
        </p:nvSpPr>
        <p:spPr bwMode="auto">
          <a:xfrm>
            <a:off x="4872039" y="2565401"/>
            <a:ext cx="2663825" cy="792163"/>
          </a:xfrm>
          <a:prstGeom prst="rect">
            <a:avLst/>
          </a:prstGeom>
          <a:solidFill>
            <a:srgbClr val="000000"/>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35844" name="Text Box 4">
            <a:extLst>
              <a:ext uri="{FF2B5EF4-FFF2-40B4-BE49-F238E27FC236}">
                <a16:creationId xmlns:a16="http://schemas.microsoft.com/office/drawing/2014/main" id="{7D082CF1-2125-4FB0-B375-114FD4D63D27}"/>
              </a:ext>
            </a:extLst>
          </p:cNvPr>
          <p:cNvSpPr txBox="1">
            <a:spLocks noChangeArrowheads="1"/>
          </p:cNvSpPr>
          <p:nvPr/>
        </p:nvSpPr>
        <p:spPr bwMode="auto">
          <a:xfrm>
            <a:off x="1992313" y="260351"/>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dirty="0"/>
              <a:t>拉曼光谱强度：</a:t>
            </a:r>
          </a:p>
        </p:txBody>
      </p:sp>
      <p:sp>
        <p:nvSpPr>
          <p:cNvPr id="35845" name="Text Box 5">
            <a:extLst>
              <a:ext uri="{FF2B5EF4-FFF2-40B4-BE49-F238E27FC236}">
                <a16:creationId xmlns:a16="http://schemas.microsoft.com/office/drawing/2014/main" id="{9B3C0424-E9B1-46AA-95EB-64B1013ACE02}"/>
              </a:ext>
            </a:extLst>
          </p:cNvPr>
          <p:cNvSpPr txBox="1">
            <a:spLocks noChangeArrowheads="1"/>
          </p:cNvSpPr>
          <p:nvPr/>
        </p:nvSpPr>
        <p:spPr bwMode="auto">
          <a:xfrm>
            <a:off x="2566988" y="1300163"/>
            <a:ext cx="75374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经典电磁理论与量子理论给出了拉曼散射产生的原因，</a:t>
            </a:r>
          </a:p>
          <a:p>
            <a:pPr eaLnBrk="1" hangingPunct="1">
              <a:lnSpc>
                <a:spcPct val="130000"/>
              </a:lnSpc>
              <a:spcBef>
                <a:spcPct val="0"/>
              </a:spcBef>
              <a:buClrTx/>
              <a:buFontTx/>
              <a:buNone/>
            </a:pPr>
            <a:r>
              <a:rPr lang="zh-CN" altLang="en-US" sz="2400" b="1"/>
              <a:t>但是没有给出计算</a:t>
            </a:r>
            <a:r>
              <a:rPr lang="zh-CN" altLang="en-US" sz="2400" b="1">
                <a:solidFill>
                  <a:srgbClr val="FF3300"/>
                </a:solidFill>
              </a:rPr>
              <a:t>拉曼散射谱线强度</a:t>
            </a:r>
            <a:r>
              <a:rPr lang="zh-CN" altLang="en-US" sz="2400" b="1"/>
              <a:t>。</a:t>
            </a:r>
          </a:p>
        </p:txBody>
      </p:sp>
      <p:sp>
        <p:nvSpPr>
          <p:cNvPr id="35846" name="Text Box 6">
            <a:extLst>
              <a:ext uri="{FF2B5EF4-FFF2-40B4-BE49-F238E27FC236}">
                <a16:creationId xmlns:a16="http://schemas.microsoft.com/office/drawing/2014/main" id="{3015840C-5586-4AC4-A4D8-475FD5B4ACE6}"/>
              </a:ext>
            </a:extLst>
          </p:cNvPr>
          <p:cNvSpPr txBox="1">
            <a:spLocks noChangeArrowheads="1"/>
          </p:cNvSpPr>
          <p:nvPr/>
        </p:nvSpPr>
        <p:spPr bwMode="auto">
          <a:xfrm>
            <a:off x="4943476" y="2638426"/>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solidFill>
                  <a:schemeClr val="bg1"/>
                </a:solidFill>
              </a:rPr>
              <a:t>量子电动理论</a:t>
            </a:r>
          </a:p>
        </p:txBody>
      </p:sp>
      <p:sp>
        <p:nvSpPr>
          <p:cNvPr id="35847" name="Text Box 7">
            <a:extLst>
              <a:ext uri="{FF2B5EF4-FFF2-40B4-BE49-F238E27FC236}">
                <a16:creationId xmlns:a16="http://schemas.microsoft.com/office/drawing/2014/main" id="{FFA5A1C1-4287-4568-B677-90543F01B4A4}"/>
              </a:ext>
            </a:extLst>
          </p:cNvPr>
          <p:cNvSpPr txBox="1">
            <a:spLocks noChangeArrowheads="1"/>
          </p:cNvSpPr>
          <p:nvPr/>
        </p:nvSpPr>
        <p:spPr bwMode="auto">
          <a:xfrm>
            <a:off x="2063751" y="2852738"/>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结论：</a:t>
            </a:r>
          </a:p>
        </p:txBody>
      </p:sp>
      <p:sp>
        <p:nvSpPr>
          <p:cNvPr id="35848" name="Rectangle 8">
            <a:extLst>
              <a:ext uri="{FF2B5EF4-FFF2-40B4-BE49-F238E27FC236}">
                <a16:creationId xmlns:a16="http://schemas.microsoft.com/office/drawing/2014/main" id="{F88D2F94-D6CC-43E6-B24E-D65F9CE63472}"/>
              </a:ext>
            </a:extLst>
          </p:cNvPr>
          <p:cNvSpPr>
            <a:spLocks noChangeArrowheads="1"/>
          </p:cNvSpPr>
          <p:nvPr/>
        </p:nvSpPr>
        <p:spPr bwMode="auto">
          <a:xfrm>
            <a:off x="2495551" y="5589588"/>
            <a:ext cx="723106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t>拉曼散射的强度正比于极化率随简正坐标变化的平方</a:t>
            </a:r>
          </a:p>
          <a:p>
            <a:pPr eaLnBrk="1" hangingPunct="1">
              <a:lnSpc>
                <a:spcPct val="130000"/>
              </a:lnSpc>
              <a:spcBef>
                <a:spcPct val="0"/>
              </a:spcBef>
              <a:buClrTx/>
              <a:buFontTx/>
              <a:buNone/>
            </a:pPr>
            <a:r>
              <a:rPr lang="zh-CN" altLang="en-US" sz="2400" b="1"/>
              <a:t>和散射频率的四次方。</a:t>
            </a:r>
          </a:p>
        </p:txBody>
      </p:sp>
      <p:graphicFrame>
        <p:nvGraphicFramePr>
          <p:cNvPr id="35849" name="Object 12">
            <a:extLst>
              <a:ext uri="{FF2B5EF4-FFF2-40B4-BE49-F238E27FC236}">
                <a16:creationId xmlns:a16="http://schemas.microsoft.com/office/drawing/2014/main" id="{D28D6619-535A-482D-879A-23425F482334}"/>
              </a:ext>
            </a:extLst>
          </p:cNvPr>
          <p:cNvGraphicFramePr>
            <a:graphicFrameLocks noChangeAspect="1"/>
          </p:cNvGraphicFramePr>
          <p:nvPr/>
        </p:nvGraphicFramePr>
        <p:xfrm>
          <a:off x="4656139" y="4508501"/>
          <a:ext cx="4619625" cy="936625"/>
        </p:xfrm>
        <a:graphic>
          <a:graphicData uri="http://schemas.openxmlformats.org/presentationml/2006/ole">
            <mc:AlternateContent xmlns:mc="http://schemas.openxmlformats.org/markup-compatibility/2006">
              <mc:Choice xmlns:v="urn:schemas-microsoft-com:vml" Requires="v">
                <p:oleObj name="公式" r:id="rId3" imgW="2628900" imgH="533400" progId="Equation.3">
                  <p:embed/>
                </p:oleObj>
              </mc:Choice>
              <mc:Fallback>
                <p:oleObj name="公式" r:id="rId3" imgW="2628900" imgH="533400" progId="Equation.3">
                  <p:embed/>
                  <p:pic>
                    <p:nvPicPr>
                      <p:cNvPr id="35849" name="Object 12">
                        <a:extLst>
                          <a:ext uri="{FF2B5EF4-FFF2-40B4-BE49-F238E27FC236}">
                            <a16:creationId xmlns:a16="http://schemas.microsoft.com/office/drawing/2014/main" id="{D28D6619-535A-482D-879A-23425F4823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9" y="4508501"/>
                        <a:ext cx="4619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0" name="Object 11">
            <a:extLst>
              <a:ext uri="{FF2B5EF4-FFF2-40B4-BE49-F238E27FC236}">
                <a16:creationId xmlns:a16="http://schemas.microsoft.com/office/drawing/2014/main" id="{8F0970CE-32EB-4A56-9B0A-92BDB1273185}"/>
              </a:ext>
            </a:extLst>
          </p:cNvPr>
          <p:cNvGraphicFramePr>
            <a:graphicFrameLocks noChangeAspect="1"/>
          </p:cNvGraphicFramePr>
          <p:nvPr/>
        </p:nvGraphicFramePr>
        <p:xfrm>
          <a:off x="4727575" y="3513138"/>
          <a:ext cx="4440238" cy="995362"/>
        </p:xfrm>
        <a:graphic>
          <a:graphicData uri="http://schemas.openxmlformats.org/presentationml/2006/ole">
            <mc:AlternateContent xmlns:mc="http://schemas.openxmlformats.org/markup-compatibility/2006">
              <mc:Choice xmlns:v="urn:schemas-microsoft-com:vml" Requires="v">
                <p:oleObj name="公式" r:id="rId5" imgW="2374900" imgH="533400" progId="Equation.3">
                  <p:embed/>
                </p:oleObj>
              </mc:Choice>
              <mc:Fallback>
                <p:oleObj name="公式" r:id="rId5" imgW="2374900" imgH="533400" progId="Equation.3">
                  <p:embed/>
                  <p:pic>
                    <p:nvPicPr>
                      <p:cNvPr id="35850" name="Object 11">
                        <a:extLst>
                          <a:ext uri="{FF2B5EF4-FFF2-40B4-BE49-F238E27FC236}">
                            <a16:creationId xmlns:a16="http://schemas.microsoft.com/office/drawing/2014/main" id="{8F0970CE-32EB-4A56-9B0A-92BDB12731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575" y="3513138"/>
                        <a:ext cx="4440238"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1" name="Rectangle 13">
            <a:extLst>
              <a:ext uri="{FF2B5EF4-FFF2-40B4-BE49-F238E27FC236}">
                <a16:creationId xmlns:a16="http://schemas.microsoft.com/office/drawing/2014/main" id="{F28BF376-C422-4661-B9DC-C7F4CD955A11}"/>
              </a:ext>
            </a:extLst>
          </p:cNvPr>
          <p:cNvSpPr>
            <a:spLocks noChangeArrowheads="1"/>
          </p:cNvSpPr>
          <p:nvPr/>
        </p:nvSpPr>
        <p:spPr bwMode="auto">
          <a:xfrm>
            <a:off x="1524001" y="2375228"/>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35852" name="Rectangle 14">
            <a:extLst>
              <a:ext uri="{FF2B5EF4-FFF2-40B4-BE49-F238E27FC236}">
                <a16:creationId xmlns:a16="http://schemas.microsoft.com/office/drawing/2014/main" id="{B98F2DE9-A224-4EF9-9A10-70DE7E1956C9}"/>
              </a:ext>
            </a:extLst>
          </p:cNvPr>
          <p:cNvSpPr>
            <a:spLocks noChangeArrowheads="1"/>
          </p:cNvSpPr>
          <p:nvPr/>
        </p:nvSpPr>
        <p:spPr bwMode="auto">
          <a:xfrm>
            <a:off x="2208214" y="3716338"/>
            <a:ext cx="179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斯托克斯线</a:t>
            </a:r>
            <a:endParaRPr lang="zh-CN" altLang="en-US" sz="1800">
              <a:cs typeface="Times New Roman" panose="02020603050405020304" pitchFamily="18" charset="0"/>
            </a:endParaRPr>
          </a:p>
        </p:txBody>
      </p:sp>
      <p:sp>
        <p:nvSpPr>
          <p:cNvPr id="35853" name="Rectangle 15">
            <a:extLst>
              <a:ext uri="{FF2B5EF4-FFF2-40B4-BE49-F238E27FC236}">
                <a16:creationId xmlns:a16="http://schemas.microsoft.com/office/drawing/2014/main" id="{CD9DDDBF-5563-4DFD-B925-A9B4B780A185}"/>
              </a:ext>
            </a:extLst>
          </p:cNvPr>
          <p:cNvSpPr>
            <a:spLocks noChangeArrowheads="1"/>
          </p:cNvSpPr>
          <p:nvPr/>
        </p:nvSpPr>
        <p:spPr bwMode="auto">
          <a:xfrm>
            <a:off x="2208214" y="4724400"/>
            <a:ext cx="209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反斯托克斯线</a:t>
            </a:r>
            <a:endParaRPr lang="zh-CN" altLang="en-US" sz="180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5">
            <a:extLst>
              <a:ext uri="{FF2B5EF4-FFF2-40B4-BE49-F238E27FC236}">
                <a16:creationId xmlns:a16="http://schemas.microsoft.com/office/drawing/2014/main" id="{02F8F70A-25A6-47B2-8167-75E9E7A74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1196976"/>
            <a:ext cx="8208962"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BDE78A5-6B5A-4947-93B9-FDD158E8C536}"/>
              </a:ext>
            </a:extLst>
          </p:cNvPr>
          <p:cNvSpPr/>
          <p:nvPr/>
        </p:nvSpPr>
        <p:spPr>
          <a:xfrm>
            <a:off x="1847851" y="73025"/>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a:extLst>
              <a:ext uri="{FF2B5EF4-FFF2-40B4-BE49-F238E27FC236}">
                <a16:creationId xmlns:a16="http://schemas.microsoft.com/office/drawing/2014/main" id="{09EA88D9-EC53-490F-8830-6AEBB9E8FA2C}"/>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eaLnBrk="0" hangingPunct="0">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1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吸收简介</a:t>
            </a:r>
            <a:endParaRPr lang="zh-CN" altLang="en-US" sz="3200" dirty="0">
              <a:solidFill>
                <a:schemeClr val="bg1"/>
              </a:solidFill>
              <a:latin typeface="隶书" pitchFamily="49" charset="-122"/>
              <a:ea typeface="隶书"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18">
            <a:extLst>
              <a:ext uri="{FF2B5EF4-FFF2-40B4-BE49-F238E27FC236}">
                <a16:creationId xmlns:a16="http://schemas.microsoft.com/office/drawing/2014/main" id="{C013658B-A32C-4DB5-8E6F-AE8EAD9D9330}"/>
              </a:ext>
            </a:extLst>
          </p:cNvPr>
          <p:cNvSpPr>
            <a:spLocks noChangeArrowheads="1"/>
          </p:cNvSpPr>
          <p:nvPr/>
        </p:nvSpPr>
        <p:spPr bwMode="auto">
          <a:xfrm>
            <a:off x="5089525" y="2133600"/>
            <a:ext cx="2808288" cy="647700"/>
          </a:xfrm>
          <a:prstGeom prst="ellipse">
            <a:avLst/>
          </a:prstGeom>
          <a:solidFill>
            <a:srgbClr val="FFCC99"/>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37891" name="Text Box 4">
            <a:extLst>
              <a:ext uri="{FF2B5EF4-FFF2-40B4-BE49-F238E27FC236}">
                <a16:creationId xmlns:a16="http://schemas.microsoft.com/office/drawing/2014/main" id="{45E591D0-6AFF-4F7C-B084-539D6BCAF86B}"/>
              </a:ext>
            </a:extLst>
          </p:cNvPr>
          <p:cNvSpPr txBox="1">
            <a:spLocks noChangeArrowheads="1"/>
          </p:cNvSpPr>
          <p:nvPr/>
        </p:nvSpPr>
        <p:spPr bwMode="auto">
          <a:xfrm>
            <a:off x="2208213" y="836613"/>
            <a:ext cx="6970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斯托克斯线强度与反斯托克斯线强度之比：</a:t>
            </a:r>
          </a:p>
        </p:txBody>
      </p:sp>
      <p:graphicFrame>
        <p:nvGraphicFramePr>
          <p:cNvPr id="37892" name="Object 7">
            <a:extLst>
              <a:ext uri="{FF2B5EF4-FFF2-40B4-BE49-F238E27FC236}">
                <a16:creationId xmlns:a16="http://schemas.microsoft.com/office/drawing/2014/main" id="{E8C04E04-9B70-40D8-B890-DAD724A28998}"/>
              </a:ext>
            </a:extLst>
          </p:cNvPr>
          <p:cNvGraphicFramePr>
            <a:graphicFrameLocks noChangeAspect="1"/>
          </p:cNvGraphicFramePr>
          <p:nvPr/>
        </p:nvGraphicFramePr>
        <p:xfrm>
          <a:off x="3343276" y="1484314"/>
          <a:ext cx="4714875" cy="1316037"/>
        </p:xfrm>
        <a:graphic>
          <a:graphicData uri="http://schemas.openxmlformats.org/presentationml/2006/ole">
            <mc:AlternateContent xmlns:mc="http://schemas.openxmlformats.org/markup-compatibility/2006">
              <mc:Choice xmlns:v="urn:schemas-microsoft-com:vml" Requires="v">
                <p:oleObj name="公式" r:id="rId2" imgW="1739900" imgH="482600" progId="Equation.3">
                  <p:embed/>
                </p:oleObj>
              </mc:Choice>
              <mc:Fallback>
                <p:oleObj name="公式" r:id="rId2" imgW="1739900" imgH="482600" progId="Equation.3">
                  <p:embed/>
                  <p:pic>
                    <p:nvPicPr>
                      <p:cNvPr id="37892" name="Object 7">
                        <a:extLst>
                          <a:ext uri="{FF2B5EF4-FFF2-40B4-BE49-F238E27FC236}">
                            <a16:creationId xmlns:a16="http://schemas.microsoft.com/office/drawing/2014/main" id="{E8C04E04-9B70-40D8-B890-DAD724A28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6" y="1484314"/>
                        <a:ext cx="4714875"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7893" name="Group 11">
            <a:extLst>
              <a:ext uri="{FF2B5EF4-FFF2-40B4-BE49-F238E27FC236}">
                <a16:creationId xmlns:a16="http://schemas.microsoft.com/office/drawing/2014/main" id="{0D5A65FD-1941-4302-AE7A-ABEA3EA9F975}"/>
              </a:ext>
            </a:extLst>
          </p:cNvPr>
          <p:cNvGrpSpPr>
            <a:grpSpLocks/>
          </p:cNvGrpSpPr>
          <p:nvPr/>
        </p:nvGrpSpPr>
        <p:grpSpPr bwMode="auto">
          <a:xfrm>
            <a:off x="2495551" y="3716338"/>
            <a:ext cx="5268913" cy="519112"/>
            <a:chOff x="975" y="2173"/>
            <a:chExt cx="3319" cy="327"/>
          </a:xfrm>
        </p:grpSpPr>
        <p:sp>
          <p:nvSpPr>
            <p:cNvPr id="37899" name="Rectangle 9">
              <a:extLst>
                <a:ext uri="{FF2B5EF4-FFF2-40B4-BE49-F238E27FC236}">
                  <a16:creationId xmlns:a16="http://schemas.microsoft.com/office/drawing/2014/main" id="{423DEF3B-0A46-4E6C-860D-8B55B53FA53D}"/>
                </a:ext>
              </a:extLst>
            </p:cNvPr>
            <p:cNvSpPr>
              <a:spLocks noChangeArrowheads="1"/>
            </p:cNvSpPr>
            <p:nvPr/>
          </p:nvSpPr>
          <p:spPr bwMode="auto">
            <a:xfrm>
              <a:off x="975" y="2173"/>
              <a:ext cx="33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与玻尔兹曼因子                   有关</a:t>
              </a:r>
            </a:p>
          </p:txBody>
        </p:sp>
        <p:graphicFrame>
          <p:nvGraphicFramePr>
            <p:cNvPr id="37900" name="Object 10">
              <a:extLst>
                <a:ext uri="{FF2B5EF4-FFF2-40B4-BE49-F238E27FC236}">
                  <a16:creationId xmlns:a16="http://schemas.microsoft.com/office/drawing/2014/main" id="{FF954549-9730-44C9-A818-DEF7F1977418}"/>
                </a:ext>
              </a:extLst>
            </p:cNvPr>
            <p:cNvGraphicFramePr>
              <a:graphicFrameLocks noChangeAspect="1"/>
            </p:cNvGraphicFramePr>
            <p:nvPr/>
          </p:nvGraphicFramePr>
          <p:xfrm>
            <a:off x="2698" y="2205"/>
            <a:ext cx="1089" cy="254"/>
          </p:xfrm>
          <a:graphic>
            <a:graphicData uri="http://schemas.openxmlformats.org/presentationml/2006/ole">
              <mc:AlternateContent xmlns:mc="http://schemas.openxmlformats.org/markup-compatibility/2006">
                <mc:Choice xmlns:v="urn:schemas-microsoft-com:vml" Requires="v">
                  <p:oleObj name="公式" r:id="rId4" imgW="926698" imgH="215806" progId="Equation.3">
                    <p:embed/>
                  </p:oleObj>
                </mc:Choice>
                <mc:Fallback>
                  <p:oleObj name="公式" r:id="rId4" imgW="926698" imgH="215806" progId="Equation.3">
                    <p:embed/>
                    <p:pic>
                      <p:nvPicPr>
                        <p:cNvPr id="37900" name="Object 10">
                          <a:extLst>
                            <a:ext uri="{FF2B5EF4-FFF2-40B4-BE49-F238E27FC236}">
                              <a16:creationId xmlns:a16="http://schemas.microsoft.com/office/drawing/2014/main" id="{FF954549-9730-44C9-A818-DEF7F19774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 y="2205"/>
                          <a:ext cx="1089"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7894" name="Text Box 16">
            <a:extLst>
              <a:ext uri="{FF2B5EF4-FFF2-40B4-BE49-F238E27FC236}">
                <a16:creationId xmlns:a16="http://schemas.microsoft.com/office/drawing/2014/main" id="{63615751-0C4C-427D-999E-156A709245FC}"/>
              </a:ext>
            </a:extLst>
          </p:cNvPr>
          <p:cNvSpPr txBox="1">
            <a:spLocks noChangeArrowheads="1"/>
          </p:cNvSpPr>
          <p:nvPr/>
        </p:nvSpPr>
        <p:spPr bwMode="auto">
          <a:xfrm>
            <a:off x="2279651" y="4868863"/>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近似表示为：</a:t>
            </a:r>
          </a:p>
        </p:txBody>
      </p:sp>
      <p:graphicFrame>
        <p:nvGraphicFramePr>
          <p:cNvPr id="37895" name="Object 17">
            <a:extLst>
              <a:ext uri="{FF2B5EF4-FFF2-40B4-BE49-F238E27FC236}">
                <a16:creationId xmlns:a16="http://schemas.microsoft.com/office/drawing/2014/main" id="{4A01E2E9-B992-4A99-9766-2512B2F0E39C}"/>
              </a:ext>
            </a:extLst>
          </p:cNvPr>
          <p:cNvGraphicFramePr>
            <a:graphicFrameLocks noChangeAspect="1"/>
          </p:cNvGraphicFramePr>
          <p:nvPr/>
        </p:nvGraphicFramePr>
        <p:xfrm>
          <a:off x="4800601" y="4437064"/>
          <a:ext cx="3992563" cy="1316037"/>
        </p:xfrm>
        <a:graphic>
          <a:graphicData uri="http://schemas.openxmlformats.org/presentationml/2006/ole">
            <mc:AlternateContent xmlns:mc="http://schemas.openxmlformats.org/markup-compatibility/2006">
              <mc:Choice xmlns:v="urn:schemas-microsoft-com:vml" Requires="v">
                <p:oleObj name="公式" r:id="rId6" imgW="1473200" imgH="482600" progId="Equation.3">
                  <p:embed/>
                </p:oleObj>
              </mc:Choice>
              <mc:Fallback>
                <p:oleObj name="公式" r:id="rId6" imgW="1473200" imgH="482600" progId="Equation.3">
                  <p:embed/>
                  <p:pic>
                    <p:nvPicPr>
                      <p:cNvPr id="37895" name="Object 17">
                        <a:extLst>
                          <a:ext uri="{FF2B5EF4-FFF2-40B4-BE49-F238E27FC236}">
                            <a16:creationId xmlns:a16="http://schemas.microsoft.com/office/drawing/2014/main" id="{4A01E2E9-B992-4A99-9766-2512B2F0E3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1" y="4437064"/>
                        <a:ext cx="3992563"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Text Box 19">
            <a:extLst>
              <a:ext uri="{FF2B5EF4-FFF2-40B4-BE49-F238E27FC236}">
                <a16:creationId xmlns:a16="http://schemas.microsoft.com/office/drawing/2014/main" id="{43B0E49A-E668-453F-AEFF-D8A07A13A8F8}"/>
              </a:ext>
            </a:extLst>
          </p:cNvPr>
          <p:cNvSpPr txBox="1">
            <a:spLocks noChangeArrowheads="1"/>
          </p:cNvSpPr>
          <p:nvPr/>
        </p:nvSpPr>
        <p:spPr bwMode="auto">
          <a:xfrm>
            <a:off x="7608888" y="2636838"/>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solidFill>
                  <a:srgbClr val="FF33CC"/>
                </a:solidFill>
              </a:rPr>
              <a:t>常温下，数值很小</a:t>
            </a:r>
          </a:p>
        </p:txBody>
      </p:sp>
      <p:sp>
        <p:nvSpPr>
          <p:cNvPr id="37897" name="Rectangle 20">
            <a:extLst>
              <a:ext uri="{FF2B5EF4-FFF2-40B4-BE49-F238E27FC236}">
                <a16:creationId xmlns:a16="http://schemas.microsoft.com/office/drawing/2014/main" id="{B8E6B4E0-5006-4F0E-9612-6C35C8B83968}"/>
              </a:ext>
            </a:extLst>
          </p:cNvPr>
          <p:cNvSpPr>
            <a:spLocks noChangeArrowheads="1"/>
          </p:cNvSpPr>
          <p:nvPr/>
        </p:nvSpPr>
        <p:spPr bwMode="auto">
          <a:xfrm>
            <a:off x="2495550" y="6021388"/>
            <a:ext cx="6985000" cy="6477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sp>
        <p:nvSpPr>
          <p:cNvPr id="37898" name="Rectangle 21">
            <a:extLst>
              <a:ext uri="{FF2B5EF4-FFF2-40B4-BE49-F238E27FC236}">
                <a16:creationId xmlns:a16="http://schemas.microsoft.com/office/drawing/2014/main" id="{224EFB07-1317-4195-B6C2-FAF0E7A9EA48}"/>
              </a:ext>
            </a:extLst>
          </p:cNvPr>
          <p:cNvSpPr>
            <a:spLocks noChangeArrowheads="1"/>
          </p:cNvSpPr>
          <p:nvPr/>
        </p:nvSpPr>
        <p:spPr bwMode="auto">
          <a:xfrm>
            <a:off x="2711450" y="6092826"/>
            <a:ext cx="6624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斯托克斯线强度大于反斯托克斯线强度</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1">
            <a:extLst>
              <a:ext uri="{FF2B5EF4-FFF2-40B4-BE49-F238E27FC236}">
                <a16:creationId xmlns:a16="http://schemas.microsoft.com/office/drawing/2014/main" id="{A13A6850-6F03-4EF8-BACE-698EAB2C75CF}"/>
              </a:ext>
            </a:extLst>
          </p:cNvPr>
          <p:cNvSpPr>
            <a:spLocks noChangeArrowheads="1"/>
          </p:cNvSpPr>
          <p:nvPr/>
        </p:nvSpPr>
        <p:spPr bwMode="auto">
          <a:xfrm>
            <a:off x="2495550" y="5589588"/>
            <a:ext cx="6985000" cy="6477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grpSp>
        <p:nvGrpSpPr>
          <p:cNvPr id="38915" name="Group 36">
            <a:extLst>
              <a:ext uri="{FF2B5EF4-FFF2-40B4-BE49-F238E27FC236}">
                <a16:creationId xmlns:a16="http://schemas.microsoft.com/office/drawing/2014/main" id="{AED3CA42-7DE9-4B9B-96A8-56BB7C09767F}"/>
              </a:ext>
            </a:extLst>
          </p:cNvPr>
          <p:cNvGrpSpPr>
            <a:grpSpLocks/>
          </p:cNvGrpSpPr>
          <p:nvPr/>
        </p:nvGrpSpPr>
        <p:grpSpPr bwMode="auto">
          <a:xfrm>
            <a:off x="1992313" y="989014"/>
            <a:ext cx="7659884" cy="3087687"/>
            <a:chOff x="23" y="119"/>
            <a:chExt cx="5521" cy="2220"/>
          </a:xfrm>
        </p:grpSpPr>
        <p:sp>
          <p:nvSpPr>
            <p:cNvPr id="38921" name="Line 5">
              <a:extLst>
                <a:ext uri="{FF2B5EF4-FFF2-40B4-BE49-F238E27FC236}">
                  <a16:creationId xmlns:a16="http://schemas.microsoft.com/office/drawing/2014/main" id="{13C21D14-67A7-4E85-BC37-A5686ECE4505}"/>
                </a:ext>
              </a:extLst>
            </p:cNvPr>
            <p:cNvSpPr>
              <a:spLocks noChangeShapeType="1"/>
            </p:cNvSpPr>
            <p:nvPr/>
          </p:nvSpPr>
          <p:spPr bwMode="auto">
            <a:xfrm>
              <a:off x="1068" y="2147"/>
              <a:ext cx="3901"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2" name="Line 6">
              <a:extLst>
                <a:ext uri="{FF2B5EF4-FFF2-40B4-BE49-F238E27FC236}">
                  <a16:creationId xmlns:a16="http://schemas.microsoft.com/office/drawing/2014/main" id="{5BB1D9F2-1D52-4F7F-9C22-EB08BB112559}"/>
                </a:ext>
              </a:extLst>
            </p:cNvPr>
            <p:cNvSpPr>
              <a:spLocks noChangeShapeType="1"/>
            </p:cNvSpPr>
            <p:nvPr/>
          </p:nvSpPr>
          <p:spPr bwMode="auto">
            <a:xfrm flipV="1">
              <a:off x="1068" y="1602"/>
              <a:ext cx="3856" cy="1"/>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3" name="Line 7">
              <a:extLst>
                <a:ext uri="{FF2B5EF4-FFF2-40B4-BE49-F238E27FC236}">
                  <a16:creationId xmlns:a16="http://schemas.microsoft.com/office/drawing/2014/main" id="{68AC4127-8E67-4EAD-8979-51006BA8EC24}"/>
                </a:ext>
              </a:extLst>
            </p:cNvPr>
            <p:cNvSpPr>
              <a:spLocks noChangeShapeType="1"/>
            </p:cNvSpPr>
            <p:nvPr/>
          </p:nvSpPr>
          <p:spPr bwMode="auto">
            <a:xfrm>
              <a:off x="1928" y="1058"/>
              <a:ext cx="1360" cy="0"/>
            </a:xfrm>
            <a:prstGeom prst="line">
              <a:avLst/>
            </a:prstGeom>
            <a:noFill/>
            <a:ln w="635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4" name="Line 8">
              <a:extLst>
                <a:ext uri="{FF2B5EF4-FFF2-40B4-BE49-F238E27FC236}">
                  <a16:creationId xmlns:a16="http://schemas.microsoft.com/office/drawing/2014/main" id="{9B537BB6-226B-4AB0-B585-EF8D76E69CEA}"/>
                </a:ext>
              </a:extLst>
            </p:cNvPr>
            <p:cNvSpPr>
              <a:spLocks noChangeShapeType="1"/>
            </p:cNvSpPr>
            <p:nvPr/>
          </p:nvSpPr>
          <p:spPr bwMode="auto">
            <a:xfrm flipV="1">
              <a:off x="3651" y="514"/>
              <a:ext cx="1227" cy="13"/>
            </a:xfrm>
            <a:prstGeom prst="line">
              <a:avLst/>
            </a:prstGeom>
            <a:noFill/>
            <a:ln w="635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5" name="Text Box 9">
              <a:extLst>
                <a:ext uri="{FF2B5EF4-FFF2-40B4-BE49-F238E27FC236}">
                  <a16:creationId xmlns:a16="http://schemas.microsoft.com/office/drawing/2014/main" id="{47186142-1AE4-4518-AB77-05E7FC8994A6}"/>
                </a:ext>
              </a:extLst>
            </p:cNvPr>
            <p:cNvSpPr txBox="1">
              <a:spLocks noChangeArrowheads="1"/>
            </p:cNvSpPr>
            <p:nvPr/>
          </p:nvSpPr>
          <p:spPr bwMode="auto">
            <a:xfrm>
              <a:off x="252" y="1965"/>
              <a:ext cx="91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基态</a:t>
              </a:r>
              <a:r>
                <a:rPr lang="en-US" altLang="zh-CN" b="1"/>
                <a:t>E</a:t>
              </a:r>
              <a:r>
                <a:rPr lang="en-US" altLang="zh-CN" b="1" baseline="-25000"/>
                <a:t>0</a:t>
              </a:r>
            </a:p>
          </p:txBody>
        </p:sp>
        <p:sp>
          <p:nvSpPr>
            <p:cNvPr id="38926" name="Text Box 10">
              <a:extLst>
                <a:ext uri="{FF2B5EF4-FFF2-40B4-BE49-F238E27FC236}">
                  <a16:creationId xmlns:a16="http://schemas.microsoft.com/office/drawing/2014/main" id="{92AA8414-E365-4924-8C44-5C114D25DEC2}"/>
                </a:ext>
              </a:extLst>
            </p:cNvPr>
            <p:cNvSpPr txBox="1">
              <a:spLocks noChangeArrowheads="1"/>
            </p:cNvSpPr>
            <p:nvPr/>
          </p:nvSpPr>
          <p:spPr bwMode="auto">
            <a:xfrm>
              <a:off x="113" y="1421"/>
              <a:ext cx="1173"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受激态</a:t>
              </a:r>
              <a:r>
                <a:rPr lang="en-US" altLang="zh-CN" b="1"/>
                <a:t>E</a:t>
              </a:r>
              <a:r>
                <a:rPr lang="en-US" altLang="zh-CN" b="1" baseline="-25000"/>
                <a:t>1</a:t>
              </a:r>
            </a:p>
          </p:txBody>
        </p:sp>
        <p:sp>
          <p:nvSpPr>
            <p:cNvPr id="38927" name="Text Box 11">
              <a:extLst>
                <a:ext uri="{FF2B5EF4-FFF2-40B4-BE49-F238E27FC236}">
                  <a16:creationId xmlns:a16="http://schemas.microsoft.com/office/drawing/2014/main" id="{2D972F61-47C2-4B58-AF34-EFA9252330D0}"/>
                </a:ext>
              </a:extLst>
            </p:cNvPr>
            <p:cNvSpPr txBox="1">
              <a:spLocks noChangeArrowheads="1"/>
            </p:cNvSpPr>
            <p:nvPr/>
          </p:nvSpPr>
          <p:spPr bwMode="auto">
            <a:xfrm>
              <a:off x="1837" y="618"/>
              <a:ext cx="1305"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虚态能级</a:t>
              </a:r>
              <a:r>
                <a:rPr lang="en-US" altLang="zh-CN" b="1"/>
                <a:t>0</a:t>
              </a:r>
            </a:p>
          </p:txBody>
        </p:sp>
        <p:sp>
          <p:nvSpPr>
            <p:cNvPr id="38928" name="Text Box 12">
              <a:extLst>
                <a:ext uri="{FF2B5EF4-FFF2-40B4-BE49-F238E27FC236}">
                  <a16:creationId xmlns:a16="http://schemas.microsoft.com/office/drawing/2014/main" id="{700E3DDD-BDC2-423B-8951-6518384A2E5B}"/>
                </a:ext>
              </a:extLst>
            </p:cNvPr>
            <p:cNvSpPr txBox="1">
              <a:spLocks noChangeArrowheads="1"/>
            </p:cNvSpPr>
            <p:nvPr/>
          </p:nvSpPr>
          <p:spPr bwMode="auto">
            <a:xfrm>
              <a:off x="3699" y="119"/>
              <a:ext cx="130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虚态能级</a:t>
              </a:r>
              <a:r>
                <a:rPr lang="en-US" altLang="zh-CN" b="1"/>
                <a:t>1</a:t>
              </a:r>
            </a:p>
          </p:txBody>
        </p:sp>
        <p:sp>
          <p:nvSpPr>
            <p:cNvPr id="38929" name="Line 13">
              <a:extLst>
                <a:ext uri="{FF2B5EF4-FFF2-40B4-BE49-F238E27FC236}">
                  <a16:creationId xmlns:a16="http://schemas.microsoft.com/office/drawing/2014/main" id="{F237B76E-0DA2-4C5E-B3E6-BAAD4A9DF895}"/>
                </a:ext>
              </a:extLst>
            </p:cNvPr>
            <p:cNvSpPr>
              <a:spLocks noChangeShapeType="1"/>
            </p:cNvSpPr>
            <p:nvPr/>
          </p:nvSpPr>
          <p:spPr bwMode="auto">
            <a:xfrm>
              <a:off x="3149" y="1071"/>
              <a:ext cx="0" cy="1089"/>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15">
              <a:extLst>
                <a:ext uri="{FF2B5EF4-FFF2-40B4-BE49-F238E27FC236}">
                  <a16:creationId xmlns:a16="http://schemas.microsoft.com/office/drawing/2014/main" id="{E9DF9299-448A-4FA9-8630-B7D6DAADC306}"/>
                </a:ext>
              </a:extLst>
            </p:cNvPr>
            <p:cNvSpPr>
              <a:spLocks noChangeShapeType="1"/>
            </p:cNvSpPr>
            <p:nvPr/>
          </p:nvSpPr>
          <p:spPr bwMode="auto">
            <a:xfrm>
              <a:off x="2244" y="1058"/>
              <a:ext cx="0" cy="544"/>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31" name="Object 17">
              <a:extLst>
                <a:ext uri="{FF2B5EF4-FFF2-40B4-BE49-F238E27FC236}">
                  <a16:creationId xmlns:a16="http://schemas.microsoft.com/office/drawing/2014/main" id="{404B426E-1E6A-4619-9CAF-F47C648811F2}"/>
                </a:ext>
              </a:extLst>
            </p:cNvPr>
            <p:cNvGraphicFramePr>
              <a:graphicFrameLocks noChangeAspect="1"/>
            </p:cNvGraphicFramePr>
            <p:nvPr/>
          </p:nvGraphicFramePr>
          <p:xfrm>
            <a:off x="2695" y="1117"/>
            <a:ext cx="365" cy="329"/>
          </p:xfrm>
          <a:graphic>
            <a:graphicData uri="http://schemas.openxmlformats.org/presentationml/2006/ole">
              <mc:AlternateContent xmlns:mc="http://schemas.openxmlformats.org/markup-compatibility/2006">
                <mc:Choice xmlns:v="urn:schemas-microsoft-com:vml" Requires="v">
                  <p:oleObj name="公式" r:id="rId2" imgW="253890" imgH="228501" progId="Equation.3">
                    <p:embed/>
                  </p:oleObj>
                </mc:Choice>
                <mc:Fallback>
                  <p:oleObj name="公式" r:id="rId2" imgW="253890" imgH="228501" progId="Equation.3">
                    <p:embed/>
                    <p:pic>
                      <p:nvPicPr>
                        <p:cNvPr id="38931" name="Object 17">
                          <a:extLst>
                            <a:ext uri="{FF2B5EF4-FFF2-40B4-BE49-F238E27FC236}">
                              <a16:creationId xmlns:a16="http://schemas.microsoft.com/office/drawing/2014/main" id="{404B426E-1E6A-4619-9CAF-F47C648811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 y="1117"/>
                          <a:ext cx="36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32" name="Object 18">
              <a:extLst>
                <a:ext uri="{FF2B5EF4-FFF2-40B4-BE49-F238E27FC236}">
                  <a16:creationId xmlns:a16="http://schemas.microsoft.com/office/drawing/2014/main" id="{757A58F3-62F9-4A68-AB2C-8296A624E9EF}"/>
                </a:ext>
              </a:extLst>
            </p:cNvPr>
            <p:cNvGraphicFramePr>
              <a:graphicFrameLocks noChangeAspect="1"/>
            </p:cNvGraphicFramePr>
            <p:nvPr/>
          </p:nvGraphicFramePr>
          <p:xfrm>
            <a:off x="1565" y="1207"/>
            <a:ext cx="590" cy="231"/>
          </p:xfrm>
          <a:graphic>
            <a:graphicData uri="http://schemas.openxmlformats.org/presentationml/2006/ole">
              <mc:AlternateContent xmlns:mc="http://schemas.openxmlformats.org/markup-compatibility/2006">
                <mc:Choice xmlns:v="urn:schemas-microsoft-com:vml" Requires="v">
                  <p:oleObj name="公式" r:id="rId4" imgW="583947" imgH="228501" progId="Equation.3">
                    <p:embed/>
                  </p:oleObj>
                </mc:Choice>
                <mc:Fallback>
                  <p:oleObj name="公式" r:id="rId4" imgW="583947" imgH="228501" progId="Equation.3">
                    <p:embed/>
                    <p:pic>
                      <p:nvPicPr>
                        <p:cNvPr id="38932" name="Object 18">
                          <a:extLst>
                            <a:ext uri="{FF2B5EF4-FFF2-40B4-BE49-F238E27FC236}">
                              <a16:creationId xmlns:a16="http://schemas.microsoft.com/office/drawing/2014/main" id="{757A58F3-62F9-4A68-AB2C-8296A624E9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 y="1207"/>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33" name="Line 19">
              <a:extLst>
                <a:ext uri="{FF2B5EF4-FFF2-40B4-BE49-F238E27FC236}">
                  <a16:creationId xmlns:a16="http://schemas.microsoft.com/office/drawing/2014/main" id="{4CB021D8-ECA3-46E2-BC57-89DA394D2865}"/>
                </a:ext>
              </a:extLst>
            </p:cNvPr>
            <p:cNvSpPr>
              <a:spLocks noChangeShapeType="1"/>
            </p:cNvSpPr>
            <p:nvPr/>
          </p:nvSpPr>
          <p:spPr bwMode="auto">
            <a:xfrm>
              <a:off x="4014" y="527"/>
              <a:ext cx="0" cy="1088"/>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20">
              <a:extLst>
                <a:ext uri="{FF2B5EF4-FFF2-40B4-BE49-F238E27FC236}">
                  <a16:creationId xmlns:a16="http://schemas.microsoft.com/office/drawing/2014/main" id="{CF237B14-BB5B-436F-971B-A3F88BA7AC78}"/>
                </a:ext>
              </a:extLst>
            </p:cNvPr>
            <p:cNvSpPr>
              <a:spLocks noChangeShapeType="1"/>
            </p:cNvSpPr>
            <p:nvPr/>
          </p:nvSpPr>
          <p:spPr bwMode="auto">
            <a:xfrm>
              <a:off x="4561" y="514"/>
              <a:ext cx="0" cy="1633"/>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35" name="Object 22">
              <a:extLst>
                <a:ext uri="{FF2B5EF4-FFF2-40B4-BE49-F238E27FC236}">
                  <a16:creationId xmlns:a16="http://schemas.microsoft.com/office/drawing/2014/main" id="{FFE629B5-237F-47A8-AA0F-45B4167B28FC}"/>
                </a:ext>
              </a:extLst>
            </p:cNvPr>
            <p:cNvGraphicFramePr>
              <a:graphicFrameLocks noChangeAspect="1"/>
            </p:cNvGraphicFramePr>
            <p:nvPr/>
          </p:nvGraphicFramePr>
          <p:xfrm>
            <a:off x="4652" y="831"/>
            <a:ext cx="771" cy="302"/>
          </p:xfrm>
          <a:graphic>
            <a:graphicData uri="http://schemas.openxmlformats.org/presentationml/2006/ole">
              <mc:AlternateContent xmlns:mc="http://schemas.openxmlformats.org/markup-compatibility/2006">
                <mc:Choice xmlns:v="urn:schemas-microsoft-com:vml" Requires="v">
                  <p:oleObj name="公式" r:id="rId6" imgW="583947" imgH="228501" progId="Equation.3">
                    <p:embed/>
                  </p:oleObj>
                </mc:Choice>
                <mc:Fallback>
                  <p:oleObj name="公式" r:id="rId6" imgW="583947" imgH="228501" progId="Equation.3">
                    <p:embed/>
                    <p:pic>
                      <p:nvPicPr>
                        <p:cNvPr id="38935" name="Object 22">
                          <a:extLst>
                            <a:ext uri="{FF2B5EF4-FFF2-40B4-BE49-F238E27FC236}">
                              <a16:creationId xmlns:a16="http://schemas.microsoft.com/office/drawing/2014/main" id="{FFE629B5-237F-47A8-AA0F-45B4167B28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2" y="831"/>
                          <a:ext cx="771"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36" name="Object 24">
              <a:extLst>
                <a:ext uri="{FF2B5EF4-FFF2-40B4-BE49-F238E27FC236}">
                  <a16:creationId xmlns:a16="http://schemas.microsoft.com/office/drawing/2014/main" id="{F105625B-6ADA-4223-847A-928138999024}"/>
                </a:ext>
              </a:extLst>
            </p:cNvPr>
            <p:cNvGraphicFramePr>
              <a:graphicFrameLocks noChangeAspect="1"/>
            </p:cNvGraphicFramePr>
            <p:nvPr/>
          </p:nvGraphicFramePr>
          <p:xfrm>
            <a:off x="4150" y="1253"/>
            <a:ext cx="365" cy="329"/>
          </p:xfrm>
          <a:graphic>
            <a:graphicData uri="http://schemas.openxmlformats.org/presentationml/2006/ole">
              <mc:AlternateContent xmlns:mc="http://schemas.openxmlformats.org/markup-compatibility/2006">
                <mc:Choice xmlns:v="urn:schemas-microsoft-com:vml" Requires="v">
                  <p:oleObj name="公式" r:id="rId8" imgW="253890" imgH="228501" progId="Equation.3">
                    <p:embed/>
                  </p:oleObj>
                </mc:Choice>
                <mc:Fallback>
                  <p:oleObj name="公式" r:id="rId8" imgW="253890" imgH="228501" progId="Equation.3">
                    <p:embed/>
                    <p:pic>
                      <p:nvPicPr>
                        <p:cNvPr id="38936" name="Object 24">
                          <a:extLst>
                            <a:ext uri="{FF2B5EF4-FFF2-40B4-BE49-F238E27FC236}">
                              <a16:creationId xmlns:a16="http://schemas.microsoft.com/office/drawing/2014/main" id="{F105625B-6ADA-4223-847A-928138999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 y="1253"/>
                          <a:ext cx="36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37" name="Text Box 28">
              <a:extLst>
                <a:ext uri="{FF2B5EF4-FFF2-40B4-BE49-F238E27FC236}">
                  <a16:creationId xmlns:a16="http://schemas.microsoft.com/office/drawing/2014/main" id="{7DDAD92F-08BB-4730-96FB-9A0C9B5BCE8B}"/>
                </a:ext>
              </a:extLst>
            </p:cNvPr>
            <p:cNvSpPr txBox="1">
              <a:spLocks noChangeArrowheads="1"/>
            </p:cNvSpPr>
            <p:nvPr/>
          </p:nvSpPr>
          <p:spPr bwMode="auto">
            <a:xfrm>
              <a:off x="1882" y="1648"/>
              <a:ext cx="802" cy="598"/>
            </a:xfrm>
            <a:prstGeom prst="rect">
              <a:avLst/>
            </a:prstGeom>
            <a:solidFill>
              <a:srgbClr val="0000FF"/>
            </a:solidFill>
            <a:ln w="9525">
              <a:solidFill>
                <a:srgbClr val="0000FF"/>
              </a:solidFill>
              <a:miter lim="800000"/>
              <a:headEnd/>
              <a:tailEnd/>
            </a:ln>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solidFill>
                    <a:schemeClr val="bg1"/>
                  </a:solidFill>
                </a:rPr>
                <a:t>斯托克</a:t>
              </a:r>
            </a:p>
            <a:p>
              <a:pPr eaLnBrk="1" hangingPunct="1">
                <a:spcBef>
                  <a:spcPct val="0"/>
                </a:spcBef>
                <a:buClrTx/>
                <a:buFontTx/>
                <a:buNone/>
              </a:pPr>
              <a:r>
                <a:rPr lang="zh-CN" altLang="en-US" sz="2400" b="1">
                  <a:solidFill>
                    <a:schemeClr val="bg1"/>
                  </a:solidFill>
                </a:rPr>
                <a:t>斯线</a:t>
              </a:r>
            </a:p>
          </p:txBody>
        </p:sp>
        <p:sp>
          <p:nvSpPr>
            <p:cNvPr id="38938" name="Text Box 29">
              <a:extLst>
                <a:ext uri="{FF2B5EF4-FFF2-40B4-BE49-F238E27FC236}">
                  <a16:creationId xmlns:a16="http://schemas.microsoft.com/office/drawing/2014/main" id="{43F8560A-220A-4E51-BE77-6708AC7AA9C5}"/>
                </a:ext>
              </a:extLst>
            </p:cNvPr>
            <p:cNvSpPr txBox="1">
              <a:spLocks noChangeArrowheads="1"/>
            </p:cNvSpPr>
            <p:nvPr/>
          </p:nvSpPr>
          <p:spPr bwMode="auto">
            <a:xfrm>
              <a:off x="4742" y="1648"/>
              <a:ext cx="802" cy="598"/>
            </a:xfrm>
            <a:prstGeom prst="rect">
              <a:avLst/>
            </a:prstGeom>
            <a:solidFill>
              <a:srgbClr val="FF0000"/>
            </a:solidFill>
            <a:ln w="9525">
              <a:solidFill>
                <a:srgbClr val="FF0000"/>
              </a:solidFill>
              <a:miter lim="800000"/>
              <a:headEnd/>
              <a:tailEnd/>
            </a:ln>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solidFill>
                    <a:schemeClr val="bg1"/>
                  </a:solidFill>
                </a:rPr>
                <a:t>反斯托</a:t>
              </a:r>
            </a:p>
            <a:p>
              <a:pPr eaLnBrk="1" hangingPunct="1">
                <a:spcBef>
                  <a:spcPct val="0"/>
                </a:spcBef>
                <a:buClrTx/>
                <a:buFontTx/>
                <a:buNone/>
              </a:pPr>
              <a:r>
                <a:rPr lang="zh-CN" altLang="en-US" sz="2400" b="1">
                  <a:solidFill>
                    <a:schemeClr val="bg1"/>
                  </a:solidFill>
                </a:rPr>
                <a:t>克斯线</a:t>
              </a:r>
            </a:p>
          </p:txBody>
        </p:sp>
        <p:sp>
          <p:nvSpPr>
            <p:cNvPr id="38939" name="Rectangle 31">
              <a:extLst>
                <a:ext uri="{FF2B5EF4-FFF2-40B4-BE49-F238E27FC236}">
                  <a16:creationId xmlns:a16="http://schemas.microsoft.com/office/drawing/2014/main" id="{D60F8D24-4484-4A21-8177-DEB709B7073C}"/>
                </a:ext>
              </a:extLst>
            </p:cNvPr>
            <p:cNvSpPr>
              <a:spLocks noChangeArrowheads="1"/>
            </p:cNvSpPr>
            <p:nvPr/>
          </p:nvSpPr>
          <p:spPr bwMode="auto">
            <a:xfrm>
              <a:off x="23" y="1933"/>
              <a:ext cx="13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b="1"/>
            </a:p>
          </p:txBody>
        </p:sp>
      </p:grpSp>
      <p:sp>
        <p:nvSpPr>
          <p:cNvPr id="38916" name="Text Box 38">
            <a:extLst>
              <a:ext uri="{FF2B5EF4-FFF2-40B4-BE49-F238E27FC236}">
                <a16:creationId xmlns:a16="http://schemas.microsoft.com/office/drawing/2014/main" id="{0C5CE441-7E10-4585-B2E9-A8FAE79648DB}"/>
              </a:ext>
            </a:extLst>
          </p:cNvPr>
          <p:cNvSpPr txBox="1">
            <a:spLocks noChangeArrowheads="1"/>
          </p:cNvSpPr>
          <p:nvPr/>
        </p:nvSpPr>
        <p:spPr bwMode="auto">
          <a:xfrm>
            <a:off x="2063750" y="4292600"/>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斯托可托斯线是</a:t>
            </a:r>
            <a:r>
              <a:rPr lang="zh-CN" altLang="en-US" sz="2400" b="1">
                <a:solidFill>
                  <a:srgbClr val="FF33CC"/>
                </a:solidFill>
              </a:rPr>
              <a:t>基态受激跃迁到虚态后</a:t>
            </a:r>
            <a:r>
              <a:rPr lang="zh-CN" altLang="en-US" sz="2400" b="1"/>
              <a:t>到激发态辐射。</a:t>
            </a:r>
          </a:p>
        </p:txBody>
      </p:sp>
      <p:sp>
        <p:nvSpPr>
          <p:cNvPr id="38917" name="Text Box 39">
            <a:extLst>
              <a:ext uri="{FF2B5EF4-FFF2-40B4-BE49-F238E27FC236}">
                <a16:creationId xmlns:a16="http://schemas.microsoft.com/office/drawing/2014/main" id="{A219257D-DD44-47AC-B047-3014E50DAACB}"/>
              </a:ext>
            </a:extLst>
          </p:cNvPr>
          <p:cNvSpPr txBox="1">
            <a:spLocks noChangeArrowheads="1"/>
          </p:cNvSpPr>
          <p:nvPr/>
        </p:nvSpPr>
        <p:spPr bwMode="auto">
          <a:xfrm>
            <a:off x="2063750" y="4868863"/>
            <a:ext cx="813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a:t>反斯托可托斯线是</a:t>
            </a:r>
            <a:r>
              <a:rPr lang="zh-CN" altLang="en-US" sz="2400" b="1">
                <a:solidFill>
                  <a:srgbClr val="FF33CC"/>
                </a:solidFill>
              </a:rPr>
              <a:t>受激态受激跃迁到虚态</a:t>
            </a:r>
            <a:r>
              <a:rPr lang="zh-CN" altLang="en-US" sz="2400" b="1"/>
              <a:t>后到基态辐射。</a:t>
            </a:r>
          </a:p>
        </p:txBody>
      </p:sp>
      <p:sp>
        <p:nvSpPr>
          <p:cNvPr id="38918" name="Rectangle 40">
            <a:extLst>
              <a:ext uri="{FF2B5EF4-FFF2-40B4-BE49-F238E27FC236}">
                <a16:creationId xmlns:a16="http://schemas.microsoft.com/office/drawing/2014/main" id="{6D1DB9A5-E2C9-446E-B6D0-7868D9072F1C}"/>
              </a:ext>
            </a:extLst>
          </p:cNvPr>
          <p:cNvSpPr>
            <a:spLocks noChangeArrowheads="1"/>
          </p:cNvSpPr>
          <p:nvPr/>
        </p:nvSpPr>
        <p:spPr bwMode="auto">
          <a:xfrm>
            <a:off x="2711450" y="5661026"/>
            <a:ext cx="6624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斯托克斯线强度大于反斯托克斯线强度</a:t>
            </a:r>
          </a:p>
        </p:txBody>
      </p:sp>
      <p:sp>
        <p:nvSpPr>
          <p:cNvPr id="38919" name="Text Box 42">
            <a:extLst>
              <a:ext uri="{FF2B5EF4-FFF2-40B4-BE49-F238E27FC236}">
                <a16:creationId xmlns:a16="http://schemas.microsoft.com/office/drawing/2014/main" id="{6A855BEA-1718-4D96-BAB6-179F70FA3EF3}"/>
              </a:ext>
            </a:extLst>
          </p:cNvPr>
          <p:cNvSpPr txBox="1">
            <a:spLocks noChangeArrowheads="1"/>
          </p:cNvSpPr>
          <p:nvPr/>
        </p:nvSpPr>
        <p:spPr bwMode="auto">
          <a:xfrm>
            <a:off x="1631951" y="196851"/>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t>玻尔兹曼定律：</a:t>
            </a:r>
          </a:p>
        </p:txBody>
      </p:sp>
      <p:sp>
        <p:nvSpPr>
          <p:cNvPr id="38920" name="Text Box 43">
            <a:extLst>
              <a:ext uri="{FF2B5EF4-FFF2-40B4-BE49-F238E27FC236}">
                <a16:creationId xmlns:a16="http://schemas.microsoft.com/office/drawing/2014/main" id="{46BFF1A9-5959-42DB-BDB9-83502EC5C7F5}"/>
              </a:ext>
            </a:extLst>
          </p:cNvPr>
          <p:cNvSpPr txBox="1">
            <a:spLocks noChangeArrowheads="1"/>
          </p:cNvSpPr>
          <p:nvPr/>
        </p:nvSpPr>
        <p:spPr bwMode="auto">
          <a:xfrm>
            <a:off x="4008438" y="115889"/>
            <a:ext cx="5724644" cy="53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Tx/>
              <a:buFontTx/>
              <a:buNone/>
            </a:pPr>
            <a:r>
              <a:rPr lang="zh-CN" altLang="en-US" sz="2400" b="1">
                <a:solidFill>
                  <a:schemeClr val="bg1"/>
                </a:solidFill>
              </a:rPr>
              <a:t>基态上的分子数远大于受激态上的分子数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4">
            <a:extLst>
              <a:ext uri="{FF2B5EF4-FFF2-40B4-BE49-F238E27FC236}">
                <a16:creationId xmlns:a16="http://schemas.microsoft.com/office/drawing/2014/main" id="{9E5BD3BA-5806-46B7-B937-28142CB8D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052513"/>
            <a:ext cx="8497888"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7E2CEA45-A073-4E47-80DE-57B481CB7C8A}"/>
              </a:ext>
            </a:extLst>
          </p:cNvPr>
          <p:cNvSpPr/>
          <p:nvPr/>
        </p:nvSpPr>
        <p:spPr>
          <a:xfrm>
            <a:off x="1847851" y="73025"/>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a:extLst>
              <a:ext uri="{FF2B5EF4-FFF2-40B4-BE49-F238E27FC236}">
                <a16:creationId xmlns:a16="http://schemas.microsoft.com/office/drawing/2014/main" id="{7CCC130E-56B9-4DF8-9A42-2B8B2F43707F}"/>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eaLnBrk="0" hangingPunct="0">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1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吸收简介</a:t>
            </a:r>
            <a:endParaRPr lang="zh-CN" altLang="en-US" sz="3200" dirty="0">
              <a:solidFill>
                <a:schemeClr val="bg1"/>
              </a:solidFill>
              <a:latin typeface="隶书" pitchFamily="49" charset="-122"/>
              <a:ea typeface="隶书"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4">
            <a:extLst>
              <a:ext uri="{FF2B5EF4-FFF2-40B4-BE49-F238E27FC236}">
                <a16:creationId xmlns:a16="http://schemas.microsoft.com/office/drawing/2014/main" id="{53AE3345-354C-4F62-AE82-1F49777EF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1125539"/>
            <a:ext cx="7993063"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F522EC2A-F7DE-4A7F-BF9F-C687C573E1CC}"/>
              </a:ext>
            </a:extLst>
          </p:cNvPr>
          <p:cNvSpPr/>
          <p:nvPr/>
        </p:nvSpPr>
        <p:spPr>
          <a:xfrm>
            <a:off x="1847851" y="73025"/>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a:extLst>
              <a:ext uri="{FF2B5EF4-FFF2-40B4-BE49-F238E27FC236}">
                <a16:creationId xmlns:a16="http://schemas.microsoft.com/office/drawing/2014/main" id="{C2955443-BEC3-494F-91F7-69843DF6ED8E}"/>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eaLnBrk="0" hangingPunct="0">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1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吸收简介</a:t>
            </a:r>
            <a:endParaRPr lang="zh-CN" altLang="en-US" sz="3200" dirty="0">
              <a:solidFill>
                <a:schemeClr val="bg1"/>
              </a:solidFill>
              <a:latin typeface="隶书" pitchFamily="49" charset="-122"/>
              <a:ea typeface="隶书"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a:extLst>
              <a:ext uri="{FF2B5EF4-FFF2-40B4-BE49-F238E27FC236}">
                <a16:creationId xmlns:a16="http://schemas.microsoft.com/office/drawing/2014/main" id="{56B160E3-94A0-418C-A4ED-91B322FE9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125538"/>
            <a:ext cx="856932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A4DE7861-5E2D-4213-8DF3-B0BF39DBA09C}"/>
              </a:ext>
            </a:extLst>
          </p:cNvPr>
          <p:cNvSpPr/>
          <p:nvPr/>
        </p:nvSpPr>
        <p:spPr>
          <a:xfrm>
            <a:off x="1847851" y="73025"/>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a:extLst>
              <a:ext uri="{FF2B5EF4-FFF2-40B4-BE49-F238E27FC236}">
                <a16:creationId xmlns:a16="http://schemas.microsoft.com/office/drawing/2014/main" id="{AE993432-A25F-49C4-94BA-7FBD7BFCE7F1}"/>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eaLnBrk="0" hangingPunct="0">
              <a:defRPr/>
            </a:pPr>
            <a:r>
              <a:rPr lang="en-US" altLang="zh-CN" sz="3200" dirty="0">
                <a:solidFill>
                  <a:schemeClr val="bg1"/>
                </a:solidFill>
                <a:effectLst>
                  <a:outerShdw blurRad="38100" dist="38100" dir="2700000" algn="tl">
                    <a:srgbClr val="C0C0C0"/>
                  </a:outerShdw>
                </a:effectLst>
                <a:latin typeface="隶书" pitchFamily="49" charset="-122"/>
                <a:ea typeface="隶书" pitchFamily="49" charset="-122"/>
              </a:rPr>
              <a:t>1 </a:t>
            </a:r>
            <a:r>
              <a:rPr lang="zh-CN" altLang="en-US" sz="3200" dirty="0">
                <a:solidFill>
                  <a:schemeClr val="bg1"/>
                </a:solidFill>
                <a:effectLst>
                  <a:outerShdw blurRad="38100" dist="38100" dir="2700000" algn="tl">
                    <a:srgbClr val="C0C0C0"/>
                  </a:outerShdw>
                </a:effectLst>
                <a:latin typeface="隶书" pitchFamily="49" charset="-122"/>
                <a:ea typeface="隶书" pitchFamily="49" charset="-122"/>
              </a:rPr>
              <a:t>吸收简介</a:t>
            </a:r>
            <a:endParaRPr lang="zh-CN" altLang="en-US" sz="3200" dirty="0">
              <a:solidFill>
                <a:schemeClr val="bg1"/>
              </a:solidFill>
              <a:latin typeface="隶书" pitchFamily="49" charset="-122"/>
              <a:ea typeface="隶书"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4">
            <a:extLst>
              <a:ext uri="{FF2B5EF4-FFF2-40B4-BE49-F238E27FC236}">
                <a16:creationId xmlns:a16="http://schemas.microsoft.com/office/drawing/2014/main" id="{3C3AD418-DF7A-41FA-9CA7-6D200C473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981075"/>
            <a:ext cx="6911975"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5">
            <a:extLst>
              <a:ext uri="{FF2B5EF4-FFF2-40B4-BE49-F238E27FC236}">
                <a16:creationId xmlns:a16="http://schemas.microsoft.com/office/drawing/2014/main" id="{9DDE310A-EBFB-4507-9567-DE41A20F6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0" y="5516564"/>
            <a:ext cx="495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E6273553-533B-4F85-B3FC-49B262B72FF7}"/>
              </a:ext>
            </a:extLst>
          </p:cNvPr>
          <p:cNvSpPr/>
          <p:nvPr/>
        </p:nvSpPr>
        <p:spPr>
          <a:xfrm>
            <a:off x="1847851" y="73025"/>
            <a:ext cx="8208963" cy="7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a:extLst>
              <a:ext uri="{FF2B5EF4-FFF2-40B4-BE49-F238E27FC236}">
                <a16:creationId xmlns:a16="http://schemas.microsoft.com/office/drawing/2014/main" id="{FD69170F-1E76-462F-8EFA-708694543C3D}"/>
              </a:ext>
            </a:extLst>
          </p:cNvPr>
          <p:cNvSpPr>
            <a:spLocks noChangeArrowheads="1"/>
          </p:cNvSpPr>
          <p:nvPr/>
        </p:nvSpPr>
        <p:spPr bwMode="gray">
          <a:xfrm>
            <a:off x="1774826" y="73025"/>
            <a:ext cx="7273925" cy="692150"/>
          </a:xfrm>
          <a:prstGeom prst="rect">
            <a:avLst/>
          </a:prstGeom>
          <a:noFill/>
          <a:ln w="9525">
            <a:noFill/>
            <a:miter lim="800000"/>
            <a:headEnd/>
            <a:tailEnd/>
          </a:ln>
        </p:spPr>
        <p:txBody>
          <a:bodyPr anchor="ctr"/>
          <a:lstStyle/>
          <a:p>
            <a:pPr eaLnBrk="0" hangingPunct="0">
              <a:defRPr/>
            </a:pPr>
            <a:r>
              <a:rPr lang="zh-CN" altLang="en-US" sz="3200" dirty="0">
                <a:solidFill>
                  <a:schemeClr val="bg1"/>
                </a:solidFill>
                <a:latin typeface="隶书" pitchFamily="49" charset="-122"/>
                <a:ea typeface="隶书" pitchFamily="49" charset="-122"/>
              </a:rPr>
              <a:t>复折射率</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6BC65D2-CF0B-4713-9C7B-22AD24149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956" y="175147"/>
            <a:ext cx="9387471" cy="6507706"/>
          </a:xfrm>
          <a:prstGeom prst="rect">
            <a:avLst/>
          </a:prstGeom>
        </p:spPr>
      </p:pic>
    </p:spTree>
    <p:extLst>
      <p:ext uri="{BB962C8B-B14F-4D97-AF65-F5344CB8AC3E}">
        <p14:creationId xmlns:p14="http://schemas.microsoft.com/office/powerpoint/2010/main" val="23535604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2654</Words>
  <Application>Microsoft Office PowerPoint</Application>
  <PresentationFormat>宽屏</PresentationFormat>
  <Paragraphs>275</Paragraphs>
  <Slides>41</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53" baseType="lpstr">
      <vt:lpstr>等线</vt:lpstr>
      <vt:lpstr>等线 Light</vt:lpstr>
      <vt:lpstr>黑体</vt:lpstr>
      <vt:lpstr>隶书</vt:lpstr>
      <vt:lpstr>宋体</vt:lpstr>
      <vt:lpstr>Arial</vt:lpstr>
      <vt:lpstr>Courier New</vt:lpstr>
      <vt:lpstr>Times New Roman</vt:lpstr>
      <vt:lpstr>Wingdings</vt:lpstr>
      <vt:lpstr>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极化率</vt:lpstr>
      <vt:lpstr>PowerPoint 演示文稿</vt:lpstr>
      <vt:lpstr>极化率的经典描述</vt:lpstr>
      <vt:lpstr>极化率的经典描述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Zhibo Liu</dc:creator>
  <cp:lastModifiedBy>liu zhibo</cp:lastModifiedBy>
  <cp:revision>19</cp:revision>
  <dcterms:created xsi:type="dcterms:W3CDTF">2020-12-03T07:35:31Z</dcterms:created>
  <dcterms:modified xsi:type="dcterms:W3CDTF">2022-12-07T01:00:10Z</dcterms:modified>
</cp:coreProperties>
</file>