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2"/>
  </p:notesMasterIdLst>
  <p:sldIdLst>
    <p:sldId id="256" r:id="rId2"/>
    <p:sldId id="37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18" autoAdjust="0"/>
  </p:normalViewPr>
  <p:slideViewPr>
    <p:cSldViewPr snapToGrid="0">
      <p:cViewPr varScale="1">
        <p:scale>
          <a:sx n="93" d="100"/>
          <a:sy n="93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664E-5C0F-4D84-B1D0-D40E5ADD104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9704-7727-4120-AF15-4506A7F47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5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9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5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10F0F7-5E30-4509-8020-23E1E74F6C37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552450"/>
            <a:ext cx="5341938" cy="300513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6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3D6759-13AB-42F4-9D52-48A310F7AA85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0413" y="512763"/>
            <a:ext cx="5337175" cy="300355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24350"/>
            <a:ext cx="5045075" cy="4103688"/>
          </a:xfrm>
          <a:noFill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9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13C3EF-1A35-446C-917A-9B6D9BEA38F4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552450"/>
            <a:ext cx="5341938" cy="30051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6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25AB8A-96C6-4917-9638-E29A45D0FB26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0413" y="512763"/>
            <a:ext cx="5337175" cy="300355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0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CDE3B2-5DE1-48A9-8968-2587C80E26D4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552450"/>
            <a:ext cx="5341938" cy="300513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24350"/>
            <a:ext cx="5045075" cy="410368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60444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静电场下的介电常数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5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7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F31C-93E5-4CB0-B4B3-CEE3C2EC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449B9-37F3-4236-808E-A369A691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321AAA-79B3-4547-BB7E-0EB8A74C7CD7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6133A7D-2652-4E11-A953-92AAACF1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0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79670-25C4-4F71-928C-FA3CC329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6F7BC-DDB7-4223-B76F-43F94333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128067-6B64-4178-B8EA-E1E6F6E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9BC26-94E1-434D-BE2D-4931690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84ABB65-8A44-405B-85EA-05144971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450A6B7-B47C-427F-B248-A8837683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2C7D9E2-CE6F-4A20-9E95-ACB16683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D4908C-3968-4B7C-8E96-815DD6D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2282A-F94C-4C18-AC31-B581549B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B172BE-350D-4C83-A555-7DD245021DC1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</p:spTree>
    <p:extLst>
      <p:ext uri="{BB962C8B-B14F-4D97-AF65-F5344CB8AC3E}">
        <p14:creationId xmlns:p14="http://schemas.microsoft.com/office/powerpoint/2010/main" val="186891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2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2.jpeg"/><Relationship Id="rId10" Type="http://schemas.openxmlformats.org/officeDocument/2006/relationships/image" Target="../media/image100.png"/><Relationship Id="rId4" Type="http://schemas.openxmlformats.org/officeDocument/2006/relationships/image" Target="../media/image51.wmf"/><Relationship Id="rId9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2.wmf"/><Relationship Id="rId9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5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D4CA3A5-1BA7-4017-BBB3-7ED5C4EC035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7431" y="1978857"/>
            <a:ext cx="4313938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Wave Optics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20F4B-8D90-4724-8242-34D1062C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4150"/>
            <a:ext cx="28448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0D1587-D732-41D8-B6F1-94BEE5815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546" y="150257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EC2F74-7D01-4A67-B0AD-CD096E911ED4}"/>
              </a:ext>
            </a:extLst>
          </p:cNvPr>
          <p:cNvSpPr/>
          <p:nvPr/>
        </p:nvSpPr>
        <p:spPr>
          <a:xfrm>
            <a:off x="5482735" y="3852552"/>
            <a:ext cx="367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---- Maxwell’s Equations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744" name="Text Box 3"/>
              <p:cNvSpPr txBox="1">
                <a:spLocks noChangeArrowheads="1"/>
              </p:cNvSpPr>
              <p:nvPr/>
            </p:nvSpPr>
            <p:spPr bwMode="auto">
              <a:xfrm>
                <a:off x="1265678" y="1535874"/>
                <a:ext cx="8675687" cy="557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</a:rPr>
                  <a:t> Maxwell’s equations becomes</a:t>
                </a:r>
              </a:p>
            </p:txBody>
          </p:sp>
        </mc:Choice>
        <mc:Fallback xmlns="">
          <p:sp>
            <p:nvSpPr>
              <p:cNvPr id="15874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678" y="1535874"/>
                <a:ext cx="8675687" cy="557717"/>
              </a:xfrm>
              <a:prstGeom prst="rect">
                <a:avLst/>
              </a:prstGeom>
              <a:blipFill>
                <a:blip r:embed="rId2"/>
                <a:stretch>
                  <a:fillRect l="-1265" t="-6593" r="-1195" b="-186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30" name="Text Box 21"/>
          <p:cNvSpPr txBox="1">
            <a:spLocks noChangeArrowheads="1"/>
          </p:cNvSpPr>
          <p:nvPr/>
        </p:nvSpPr>
        <p:spPr bwMode="auto">
          <a:xfrm>
            <a:off x="1500333" y="5314948"/>
            <a:ext cx="838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Taking rotation on both sides of the 3rd equation, we have</a:t>
            </a:r>
          </a:p>
        </p:txBody>
      </p:sp>
      <p:sp>
        <p:nvSpPr>
          <p:cNvPr id="626715" name="Text Box 27"/>
          <p:cNvSpPr txBox="1">
            <a:spLocks noChangeArrowheads="1"/>
          </p:cNvSpPr>
          <p:nvPr/>
        </p:nvSpPr>
        <p:spPr bwMode="auto">
          <a:xfrm>
            <a:off x="3741740" y="307977"/>
            <a:ext cx="3856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Differential Forms</a:t>
            </a: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0" y="1298577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536" y="206376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84EEE0E-EF4D-418F-8216-FB4EDCAA38B3}"/>
                  </a:ext>
                </a:extLst>
              </p:cNvPr>
              <p:cNvSpPr/>
              <p:nvPr/>
            </p:nvSpPr>
            <p:spPr>
              <a:xfrm>
                <a:off x="4741674" y="5786436"/>
                <a:ext cx="3443122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sty m:val="p"/>
                        </m:rPr>
                        <a:rPr lang="zh-CN" altLang="en-US" sz="24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zh-CN" altLang="en-US" sz="24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zh-CN" altLang="en-US" sz="2400" b="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84EEE0E-EF4D-418F-8216-FB4EDCAA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74" y="5786436"/>
                <a:ext cx="3443122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436204E-DD95-4736-AF5A-3F0DE7A10628}"/>
              </a:ext>
            </a:extLst>
          </p:cNvPr>
          <p:cNvGrpSpPr/>
          <p:nvPr/>
        </p:nvGrpSpPr>
        <p:grpSpPr>
          <a:xfrm>
            <a:off x="1792513" y="2305035"/>
            <a:ext cx="2301505" cy="3009913"/>
            <a:chOff x="1387697" y="2376862"/>
            <a:chExt cx="2301505" cy="3009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2DEF1F-ACFD-43CE-AF51-5950C4648B36}"/>
                    </a:ext>
                  </a:extLst>
                </p:cNvPr>
                <p:cNvSpPr/>
                <p:nvPr/>
              </p:nvSpPr>
              <p:spPr>
                <a:xfrm>
                  <a:off x="1387698" y="2376862"/>
                  <a:ext cx="14730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800" dirty="0"/>
                    <a:t>0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2DEF1F-ACFD-43CE-AF51-5950C4648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698" y="2376862"/>
                  <a:ext cx="1473096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851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9F14A74-7EB5-4B8A-ACAF-62D54F42C8F2}"/>
                    </a:ext>
                  </a:extLst>
                </p:cNvPr>
                <p:cNvSpPr/>
                <p:nvPr/>
              </p:nvSpPr>
              <p:spPr>
                <a:xfrm>
                  <a:off x="1387697" y="2946842"/>
                  <a:ext cx="15845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9F14A74-7EB5-4B8A-ACAF-62D54F42C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697" y="2946842"/>
                  <a:ext cx="158453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290FDF9-53D3-4DA7-B290-CD6E94794781}"/>
                    </a:ext>
                  </a:extLst>
                </p:cNvPr>
                <p:cNvSpPr/>
                <p:nvPr/>
              </p:nvSpPr>
              <p:spPr>
                <a:xfrm>
                  <a:off x="1387698" y="3516822"/>
                  <a:ext cx="2301504" cy="9115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num>
                          <m:den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290FDF9-53D3-4DA7-B290-CD6E947947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698" y="3516822"/>
                  <a:ext cx="2301504" cy="9115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9656C68-C0D2-47AF-B995-0AEC7AAC9042}"/>
                    </a:ext>
                  </a:extLst>
                </p:cNvPr>
                <p:cNvSpPr/>
                <p:nvPr/>
              </p:nvSpPr>
              <p:spPr>
                <a:xfrm>
                  <a:off x="1387698" y="4475179"/>
                  <a:ext cx="2097048" cy="9115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𝐃</m:t>
                            </m:r>
                          </m:num>
                          <m:den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9656C68-C0D2-47AF-B995-0AEC7AAC9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698" y="4475179"/>
                  <a:ext cx="2097048" cy="9115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3E5724-6F03-46F3-AF75-148855AB15D5}"/>
              </a:ext>
            </a:extLst>
          </p:cNvPr>
          <p:cNvGrpSpPr/>
          <p:nvPr/>
        </p:nvGrpSpPr>
        <p:grpSpPr>
          <a:xfrm>
            <a:off x="4246568" y="2610169"/>
            <a:ext cx="3352800" cy="2057400"/>
            <a:chOff x="4246568" y="2610169"/>
            <a:chExt cx="3352800" cy="2057400"/>
          </a:xfrm>
        </p:grpSpPr>
        <p:grpSp>
          <p:nvGrpSpPr>
            <p:cNvPr id="626698" name="Group 10"/>
            <p:cNvGrpSpPr>
              <a:grpSpLocks/>
            </p:cNvGrpSpPr>
            <p:nvPr/>
          </p:nvGrpSpPr>
          <p:grpSpPr bwMode="auto">
            <a:xfrm>
              <a:off x="4246568" y="2610169"/>
              <a:ext cx="3352800" cy="2057400"/>
              <a:chOff x="1776" y="1008"/>
              <a:chExt cx="2112" cy="1296"/>
            </a:xfrm>
          </p:grpSpPr>
          <p:sp>
            <p:nvSpPr>
              <p:cNvPr id="158736" name="Line 11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824" cy="0"/>
              </a:xfrm>
              <a:prstGeom prst="line">
                <a:avLst/>
              </a:prstGeom>
              <a:noFill/>
              <a:ln w="1143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737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008"/>
                <a:ext cx="2064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3000" dirty="0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In the vacuum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D690C81-E899-49DE-8EE3-01A3EFC79475}"/>
                    </a:ext>
                  </a:extLst>
                </p:cNvPr>
                <p:cNvSpPr/>
                <p:nvPr/>
              </p:nvSpPr>
              <p:spPr>
                <a:xfrm>
                  <a:off x="4698407" y="3772426"/>
                  <a:ext cx="161736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𝐇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D690C81-E899-49DE-8EE3-01A3EFC79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407" y="3772426"/>
                  <a:ext cx="161736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232749D-915C-4DDF-906A-D8CA50E26C78}"/>
                    </a:ext>
                  </a:extLst>
                </p:cNvPr>
                <p:cNvSpPr/>
                <p:nvPr/>
              </p:nvSpPr>
              <p:spPr>
                <a:xfrm>
                  <a:off x="4698407" y="3233575"/>
                  <a:ext cx="15453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𝐄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232749D-915C-4DDF-906A-D8CA50E26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407" y="3233575"/>
                  <a:ext cx="154535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6A81B3-5F6C-4B44-BEC2-659813B43D8B}"/>
              </a:ext>
            </a:extLst>
          </p:cNvPr>
          <p:cNvGrpSpPr/>
          <p:nvPr/>
        </p:nvGrpSpPr>
        <p:grpSpPr>
          <a:xfrm>
            <a:off x="7495860" y="2264872"/>
            <a:ext cx="2775055" cy="3161988"/>
            <a:chOff x="7495860" y="2264872"/>
            <a:chExt cx="2775055" cy="3161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B0046F7-C0E7-4F69-BFF2-A092CB2B8056}"/>
                    </a:ext>
                  </a:extLst>
                </p:cNvPr>
                <p:cNvSpPr/>
                <p:nvPr/>
              </p:nvSpPr>
              <p:spPr>
                <a:xfrm>
                  <a:off x="7495860" y="2264872"/>
                  <a:ext cx="163538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B0046F7-C0E7-4F69-BFF2-A092CB2B8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60" y="2264872"/>
                  <a:ext cx="163538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73E0C7F-53A7-44E0-A1CB-5D4729165058}"/>
                    </a:ext>
                  </a:extLst>
                </p:cNvPr>
                <p:cNvSpPr/>
                <p:nvPr/>
              </p:nvSpPr>
              <p:spPr>
                <a:xfrm>
                  <a:off x="7495860" y="4515264"/>
                  <a:ext cx="2775055" cy="9115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𝐄</m:t>
                            </m:r>
                          </m:num>
                          <m:den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73E0C7F-53A7-44E0-A1CB-5D4729165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60" y="4515264"/>
                  <a:ext cx="2775055" cy="9115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A4FEC90-1649-4FEA-B54A-82BFFA60109A}"/>
                    </a:ext>
                  </a:extLst>
                </p:cNvPr>
                <p:cNvSpPr/>
                <p:nvPr/>
              </p:nvSpPr>
              <p:spPr>
                <a:xfrm>
                  <a:off x="7495860" y="2885544"/>
                  <a:ext cx="158453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A4FEC90-1649-4FEA-B54A-82BFFA601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60" y="2885544"/>
                  <a:ext cx="1584531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D5F74C5-D878-4D33-8FAB-56DD2F5C3384}"/>
                    </a:ext>
                  </a:extLst>
                </p:cNvPr>
                <p:cNvSpPr/>
                <p:nvPr/>
              </p:nvSpPr>
              <p:spPr>
                <a:xfrm>
                  <a:off x="7495860" y="3506216"/>
                  <a:ext cx="2301504" cy="9115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zh-CN" altLang="en-US" sz="2800" b="0" i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num>
                          <m:den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D5F74C5-D878-4D33-8FAB-56DD2F5C3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60" y="3506216"/>
                  <a:ext cx="2301504" cy="91159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D84245-EA47-4E0A-BC19-B7A7F9E8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4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8" name="Text Box 4"/>
          <p:cNvSpPr txBox="1">
            <a:spLocks noChangeArrowheads="1"/>
          </p:cNvSpPr>
          <p:nvPr/>
        </p:nvSpPr>
        <p:spPr bwMode="auto">
          <a:xfrm>
            <a:off x="1981201" y="1643064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Left side:</a:t>
            </a:r>
          </a:p>
        </p:txBody>
      </p:sp>
      <p:sp>
        <p:nvSpPr>
          <p:cNvPr id="159755" name="Text Box 6"/>
          <p:cNvSpPr txBox="1">
            <a:spLocks noChangeArrowheads="1"/>
          </p:cNvSpPr>
          <p:nvPr/>
        </p:nvSpPr>
        <p:spPr bwMode="auto">
          <a:xfrm>
            <a:off x="1981201" y="2633664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Right side:</a:t>
            </a:r>
          </a:p>
        </p:txBody>
      </p:sp>
      <p:sp>
        <p:nvSpPr>
          <p:cNvPr id="159752" name="Line 9"/>
          <p:cNvSpPr>
            <a:spLocks noChangeShapeType="1"/>
          </p:cNvSpPr>
          <p:nvPr/>
        </p:nvSpPr>
        <p:spPr bwMode="auto">
          <a:xfrm>
            <a:off x="5943601" y="3548064"/>
            <a:ext cx="0" cy="990600"/>
          </a:xfrm>
          <a:prstGeom prst="line">
            <a:avLst/>
          </a:prstGeom>
          <a:noFill/>
          <a:ln w="1143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Text Box 10"/>
          <p:cNvSpPr txBox="1">
            <a:spLocks noChangeArrowheads="1"/>
          </p:cNvSpPr>
          <p:nvPr/>
        </p:nvSpPr>
        <p:spPr bwMode="auto">
          <a:xfrm>
            <a:off x="1981201" y="4538664"/>
            <a:ext cx="3200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Wave equation for the electric field:</a:t>
            </a:r>
          </a:p>
        </p:txBody>
      </p:sp>
      <p:sp>
        <p:nvSpPr>
          <p:cNvPr id="627730" name="Text Box 18"/>
          <p:cNvSpPr txBox="1">
            <a:spLocks noChangeArrowheads="1"/>
          </p:cNvSpPr>
          <p:nvPr/>
        </p:nvSpPr>
        <p:spPr bwMode="auto">
          <a:xfrm>
            <a:off x="3753861" y="406401"/>
            <a:ext cx="3856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Differential Forms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0" y="1308101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581" y="1397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900D99-E3EF-4ADB-AEDA-CDC112164215}"/>
                  </a:ext>
                </a:extLst>
              </p:cNvPr>
              <p:cNvSpPr/>
              <p:nvPr/>
            </p:nvSpPr>
            <p:spPr>
              <a:xfrm>
                <a:off x="3849710" y="1705457"/>
                <a:ext cx="60670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8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8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3900D99-E3EF-4ADB-AEDA-CDC112164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10" y="1705457"/>
                <a:ext cx="60670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1A81D53-823D-4ECB-B61E-863276F8AACF}"/>
                  </a:ext>
                </a:extLst>
              </p:cNvPr>
              <p:cNvSpPr/>
              <p:nvPr/>
            </p:nvSpPr>
            <p:spPr>
              <a:xfrm>
                <a:off x="3753861" y="2495650"/>
                <a:ext cx="6039410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800" b="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1A81D53-823D-4ECB-B61E-863276F8A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61" y="2495650"/>
                <a:ext cx="6039410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36AFD8-F947-47D7-9127-7284315EB5FC}"/>
                  </a:ext>
                </a:extLst>
              </p:cNvPr>
              <p:cNvSpPr/>
              <p:nvPr/>
            </p:nvSpPr>
            <p:spPr>
              <a:xfrm>
                <a:off x="4851908" y="4674078"/>
                <a:ext cx="3293722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36AFD8-F947-47D7-9127-7284315EB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08" y="4674078"/>
                <a:ext cx="3293722" cy="956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1FC9C-B53E-4C72-B7C6-E7143395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7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06076" y="1889027"/>
            <a:ext cx="9176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The propagation velocity of the EM wave in the vacuum is</a:t>
            </a:r>
          </a:p>
        </p:txBody>
      </p:sp>
      <p:sp>
        <p:nvSpPr>
          <p:cNvPr id="628740" name="AutoShape 4"/>
          <p:cNvSpPr>
            <a:spLocks noChangeArrowheads="1"/>
          </p:cNvSpPr>
          <p:nvPr/>
        </p:nvSpPr>
        <p:spPr bwMode="auto">
          <a:xfrm>
            <a:off x="6527802" y="4005264"/>
            <a:ext cx="3239654" cy="992187"/>
          </a:xfrm>
          <a:prstGeom prst="wedgeRoundRectCallout">
            <a:avLst>
              <a:gd name="adj1" fmla="val -59523"/>
              <a:gd name="adj2" fmla="val 89519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the velocity of light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in the vacuum</a:t>
            </a:r>
          </a:p>
        </p:txBody>
      </p:sp>
      <p:sp>
        <p:nvSpPr>
          <p:cNvPr id="628746" name="Text Box 10"/>
          <p:cNvSpPr txBox="1">
            <a:spLocks noChangeArrowheads="1"/>
          </p:cNvSpPr>
          <p:nvPr/>
        </p:nvSpPr>
        <p:spPr bwMode="auto">
          <a:xfrm>
            <a:off x="3700463" y="407607"/>
            <a:ext cx="52661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Propagation speed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0" y="1409460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754" y="214193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EEDE3CB-AB11-45A1-A7D7-A36D51D67A55}"/>
                  </a:ext>
                </a:extLst>
              </p:cNvPr>
              <p:cNvSpPr/>
              <p:nvPr/>
            </p:nvSpPr>
            <p:spPr>
              <a:xfrm>
                <a:off x="4245237" y="2708201"/>
                <a:ext cx="1850763" cy="1001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EEDE3CB-AB11-45A1-A7D7-A36D51D6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37" y="2708201"/>
                <a:ext cx="1850763" cy="1001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AB72D0-4310-436F-879E-21FBC0C2A33E}"/>
                  </a:ext>
                </a:extLst>
              </p:cNvPr>
              <p:cNvSpPr/>
              <p:nvPr/>
            </p:nvSpPr>
            <p:spPr>
              <a:xfrm>
                <a:off x="3718105" y="4931801"/>
                <a:ext cx="4755789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=3.00×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AB72D0-4310-436F-879E-21FBC0C2A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05" y="4931801"/>
                <a:ext cx="4755789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20C7F-B548-4886-B494-B311A339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523164" y="395190"/>
            <a:ext cx="10645253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wave in the nonconductive medium</a:t>
            </a:r>
          </a:p>
        </p:txBody>
      </p:sp>
      <p:sp>
        <p:nvSpPr>
          <p:cNvPr id="883715" name="Text Box 3"/>
          <p:cNvSpPr txBox="1">
            <a:spLocks noChangeArrowheads="1"/>
          </p:cNvSpPr>
          <p:nvPr/>
        </p:nvSpPr>
        <p:spPr bwMode="auto">
          <a:xfrm>
            <a:off x="657197" y="1728589"/>
            <a:ext cx="1087760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Assuming a EM fields in a media is harmonic with a frequency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, we have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57197" y="3221344"/>
            <a:ext cx="96444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Then, the temporal variation of the EM wave is</a:t>
            </a:r>
          </a:p>
        </p:txBody>
      </p:sp>
      <p:sp>
        <p:nvSpPr>
          <p:cNvPr id="883720" name="AutoShape 8"/>
          <p:cNvSpPr>
            <a:spLocks noChangeArrowheads="1"/>
          </p:cNvSpPr>
          <p:nvPr/>
        </p:nvSpPr>
        <p:spPr bwMode="auto">
          <a:xfrm>
            <a:off x="7102477" y="4066714"/>
            <a:ext cx="3070224" cy="1008063"/>
          </a:xfrm>
          <a:prstGeom prst="wedgeRoundRectCallout">
            <a:avLst>
              <a:gd name="adj1" fmla="val -62398"/>
              <a:gd name="adj2" fmla="val 39292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kumimoji="1" lang="en-US" altLang="zh-CN" sz="2400" dirty="0">
                <a:latin typeface="Times New Roman" pitchFamily="18" charset="0"/>
              </a:rPr>
              <a:t>The actual quantities are</a:t>
            </a:r>
          </a:p>
          <a:p>
            <a:pPr algn="ctr">
              <a:defRPr/>
            </a:pPr>
            <a:r>
              <a:rPr kumimoji="1" lang="en-US" altLang="zh-CN" sz="2400" dirty="0" err="1">
                <a:latin typeface="Times New Roman" pitchFamily="18" charset="0"/>
              </a:rPr>
              <a:t>Re</a:t>
            </a:r>
            <a:r>
              <a:rPr kumimoji="1" lang="en-US" altLang="zh-CN" sz="2400" i="1" dirty="0" err="1">
                <a:latin typeface="Times New Roman" pitchFamily="18" charset="0"/>
              </a:rPr>
              <a:t>E</a:t>
            </a:r>
            <a:r>
              <a:rPr kumimoji="1" lang="en-US" altLang="zh-CN" sz="2400" dirty="0">
                <a:latin typeface="Times New Roman" pitchFamily="18" charset="0"/>
              </a:rPr>
              <a:t> and </a:t>
            </a:r>
            <a:r>
              <a:rPr kumimoji="1" lang="en-US" altLang="zh-CN" sz="2400" dirty="0" err="1">
                <a:latin typeface="Times New Roman" pitchFamily="18" charset="0"/>
              </a:rPr>
              <a:t>Re</a:t>
            </a:r>
            <a:r>
              <a:rPr kumimoji="1" lang="en-US" altLang="zh-CN" sz="2400" i="1" dirty="0" err="1">
                <a:latin typeface="Times New Roman" pitchFamily="18" charset="0"/>
              </a:rPr>
              <a:t>B</a:t>
            </a:r>
            <a:r>
              <a:rPr kumimoji="1" lang="en-US" altLang="zh-CN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883721" name="AutoShape 9"/>
          <p:cNvSpPr>
            <a:spLocks noChangeArrowheads="1"/>
          </p:cNvSpPr>
          <p:nvPr/>
        </p:nvSpPr>
        <p:spPr bwMode="auto">
          <a:xfrm>
            <a:off x="4230584" y="5534841"/>
            <a:ext cx="3457576" cy="685800"/>
          </a:xfrm>
          <a:prstGeom prst="wedgeRoundRectCallout">
            <a:avLst>
              <a:gd name="adj1" fmla="val -16963"/>
              <a:gd name="adj2" fmla="val -104040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kumimoji="1" lang="en-US" altLang="zh-CN" sz="2400" dirty="0">
                <a:latin typeface="Times New Roman" pitchFamily="18" charset="0"/>
              </a:rPr>
              <a:t>The monochrome wave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0" y="1324496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663" y="130985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7C6A0BD-E397-43A6-8C82-6A6ADF6A084C}"/>
                  </a:ext>
                </a:extLst>
              </p:cNvPr>
              <p:cNvSpPr/>
              <p:nvPr/>
            </p:nvSpPr>
            <p:spPr>
              <a:xfrm>
                <a:off x="2875451" y="2374118"/>
                <a:ext cx="19632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7C6A0BD-E397-43A6-8C82-6A6ADF6A0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1" y="2374118"/>
                <a:ext cx="19632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AE7677-ED92-4624-A2AB-73DC97E2485F}"/>
                  </a:ext>
                </a:extLst>
              </p:cNvPr>
              <p:cNvSpPr/>
              <p:nvPr/>
            </p:nvSpPr>
            <p:spPr>
              <a:xfrm>
                <a:off x="5661002" y="2374118"/>
                <a:ext cx="20271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AE7677-ED92-4624-A2AB-73DC97E24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02" y="2374118"/>
                <a:ext cx="20271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2EC4E0-DB7A-41E1-B524-F364196B12E6}"/>
                  </a:ext>
                </a:extLst>
              </p:cNvPr>
              <p:cNvSpPr/>
              <p:nvPr/>
            </p:nvSpPr>
            <p:spPr>
              <a:xfrm>
                <a:off x="5948363" y="3244334"/>
                <a:ext cx="295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2EC4E0-DB7A-41E1-B524-F364196B1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63" y="3244334"/>
                <a:ext cx="2952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665E68-3AA4-4A6A-AC88-A5D394D12593}"/>
                  </a:ext>
                </a:extLst>
              </p:cNvPr>
              <p:cNvSpPr/>
              <p:nvPr/>
            </p:nvSpPr>
            <p:spPr>
              <a:xfrm>
                <a:off x="3561244" y="4182971"/>
                <a:ext cx="3353803" cy="1042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800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2800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2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800" b="0" i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665E68-3AA4-4A6A-AC88-A5D394D1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44" y="4182971"/>
                <a:ext cx="3353803" cy="10427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88D5E8-ABC5-47AF-8E4F-B676CD5D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738" name="Group 2"/>
          <p:cNvGrpSpPr>
            <a:grpSpLocks/>
          </p:cNvGrpSpPr>
          <p:nvPr/>
        </p:nvGrpSpPr>
        <p:grpSpPr bwMode="auto">
          <a:xfrm>
            <a:off x="1389016" y="1578769"/>
            <a:ext cx="2163763" cy="3151188"/>
            <a:chOff x="357" y="897"/>
            <a:chExt cx="1363" cy="1985"/>
          </a:xfrm>
        </p:grpSpPr>
        <p:graphicFrame>
          <p:nvGraphicFramePr>
            <p:cNvPr id="16282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209188"/>
                </p:ext>
              </p:extLst>
            </p:nvPr>
          </p:nvGraphicFramePr>
          <p:xfrm>
            <a:off x="357" y="897"/>
            <a:ext cx="81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9" name="Equation" r:id="rId3" imgW="596880" imgH="203040" progId="Equation.DSMT4">
                    <p:embed/>
                  </p:oleObj>
                </mc:Choice>
                <mc:Fallback>
                  <p:oleObj name="Equation" r:id="rId3" imgW="596880" imgH="203040" progId="Equation.DSMT4">
                    <p:embed/>
                    <p:pic>
                      <p:nvPicPr>
                        <p:cNvPr id="16282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897"/>
                          <a:ext cx="81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366760"/>
                </p:ext>
              </p:extLst>
            </p:nvPr>
          </p:nvGraphicFramePr>
          <p:xfrm>
            <a:off x="357" y="1315"/>
            <a:ext cx="88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0" name="Equation" r:id="rId5" imgW="596880" imgH="203040" progId="Equation.DSMT4">
                    <p:embed/>
                  </p:oleObj>
                </mc:Choice>
                <mc:Fallback>
                  <p:oleObj name="Equation" r:id="rId5" imgW="596880" imgH="203040" progId="Equation.DSMT4">
                    <p:embed/>
                    <p:pic>
                      <p:nvPicPr>
                        <p:cNvPr id="1628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1315"/>
                          <a:ext cx="88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3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434099"/>
                </p:ext>
              </p:extLst>
            </p:nvPr>
          </p:nvGraphicFramePr>
          <p:xfrm>
            <a:off x="357" y="1616"/>
            <a:ext cx="1363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1" name="Equation" r:id="rId7" imgW="888840" imgH="431640" progId="Equation.DSMT4">
                    <p:embed/>
                  </p:oleObj>
                </mc:Choice>
                <mc:Fallback>
                  <p:oleObj name="Equation" r:id="rId7" imgW="888840" imgH="431640" progId="Equation.DSMT4">
                    <p:embed/>
                    <p:pic>
                      <p:nvPicPr>
                        <p:cNvPr id="16283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1616"/>
                          <a:ext cx="1363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3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759044"/>
                </p:ext>
              </p:extLst>
            </p:nvPr>
          </p:nvGraphicFramePr>
          <p:xfrm>
            <a:off x="357" y="2201"/>
            <a:ext cx="1131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2" name="Equation" r:id="rId9" imgW="774360" imgH="431640" progId="Equation.DSMT4">
                    <p:embed/>
                  </p:oleObj>
                </mc:Choice>
                <mc:Fallback>
                  <p:oleObj name="Equation" r:id="rId9" imgW="774360" imgH="431640" progId="Equation.DSMT4">
                    <p:embed/>
                    <p:pic>
                      <p:nvPicPr>
                        <p:cNvPr id="16283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2201"/>
                          <a:ext cx="1131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4743" name="Text Box 7"/>
          <p:cNvSpPr txBox="1">
            <a:spLocks noChangeArrowheads="1"/>
          </p:cNvSpPr>
          <p:nvPr/>
        </p:nvSpPr>
        <p:spPr bwMode="auto">
          <a:xfrm>
            <a:off x="1670714" y="359540"/>
            <a:ext cx="793617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Maxwell’s equations in the NC medium</a:t>
            </a:r>
          </a:p>
        </p:txBody>
      </p:sp>
      <p:sp>
        <p:nvSpPr>
          <p:cNvPr id="884744" name="Line 8"/>
          <p:cNvSpPr>
            <a:spLocks noChangeShapeType="1"/>
          </p:cNvSpPr>
          <p:nvPr/>
        </p:nvSpPr>
        <p:spPr bwMode="auto">
          <a:xfrm>
            <a:off x="4419600" y="2924175"/>
            <a:ext cx="1219200" cy="0"/>
          </a:xfrm>
          <a:prstGeom prst="line">
            <a:avLst/>
          </a:prstGeom>
          <a:noFill/>
          <a:ln w="1143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884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75563"/>
              </p:ext>
            </p:extLst>
          </p:nvPr>
        </p:nvGraphicFramePr>
        <p:xfrm>
          <a:off x="5977718" y="1488418"/>
          <a:ext cx="2023820" cy="62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8847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718" y="1488418"/>
                        <a:ext cx="2023820" cy="62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11101"/>
              </p:ext>
            </p:extLst>
          </p:nvPr>
        </p:nvGraphicFramePr>
        <p:xfrm>
          <a:off x="5977718" y="2302708"/>
          <a:ext cx="223109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8847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718" y="2302708"/>
                        <a:ext cx="223109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22521"/>
              </p:ext>
            </p:extLst>
          </p:nvPr>
        </p:nvGraphicFramePr>
        <p:xfrm>
          <a:off x="5977718" y="3110503"/>
          <a:ext cx="3562066" cy="65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15" imgW="1155600" imgH="203040" progId="Equation.DSMT4">
                  <p:embed/>
                </p:oleObj>
              </mc:Choice>
              <mc:Fallback>
                <p:oleObj name="Equation" r:id="rId15" imgW="1155600" imgH="203040" progId="Equation.DSMT4">
                  <p:embed/>
                  <p:pic>
                    <p:nvPicPr>
                      <p:cNvPr id="884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718" y="3110503"/>
                        <a:ext cx="3562066" cy="653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81434"/>
              </p:ext>
            </p:extLst>
          </p:nvPr>
        </p:nvGraphicFramePr>
        <p:xfrm>
          <a:off x="5977718" y="3932238"/>
          <a:ext cx="5377219" cy="66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17" imgW="1841400" imgH="203040" progId="Equation.DSMT4">
                  <p:embed/>
                </p:oleObj>
              </mc:Choice>
              <mc:Fallback>
                <p:oleObj name="Equation" r:id="rId17" imgW="1841400" imgH="203040" progId="Equation.DSMT4">
                  <p:embed/>
                  <p:pic>
                    <p:nvPicPr>
                      <p:cNvPr id="884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718" y="3932238"/>
                        <a:ext cx="5377219" cy="664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1567832" y="4800003"/>
            <a:ext cx="88197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Taking rotation on both sides of the 3rd equation, we obtain</a:t>
            </a:r>
          </a:p>
        </p:txBody>
      </p:sp>
      <p:graphicFrame>
        <p:nvGraphicFramePr>
          <p:cNvPr id="8847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6322"/>
              </p:ext>
            </p:extLst>
          </p:nvPr>
        </p:nvGraphicFramePr>
        <p:xfrm>
          <a:off x="1686114" y="5526882"/>
          <a:ext cx="8819771" cy="71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19" imgW="2450880" imgH="228600" progId="Equation.DSMT4">
                  <p:embed/>
                </p:oleObj>
              </mc:Choice>
              <mc:Fallback>
                <p:oleObj name="Equation" r:id="rId19" imgW="2450880" imgH="228600" progId="Equation.DSMT4">
                  <p:embed/>
                  <p:pic>
                    <p:nvPicPr>
                      <p:cNvPr id="8847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114" y="5526882"/>
                        <a:ext cx="8819771" cy="7173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-38100" y="1292700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60" y="227437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C70081-D482-45C0-90E5-23659F65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1277618" y="3587430"/>
            <a:ext cx="784860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000" dirty="0">
                <a:latin typeface="Times New Roman" pitchFamily="18" charset="0"/>
              </a:rPr>
              <a:t>Similarly, we can obtain the equation for B</a:t>
            </a:r>
          </a:p>
        </p:txBody>
      </p:sp>
      <p:sp>
        <p:nvSpPr>
          <p:cNvPr id="885766" name="AutoShape 6"/>
          <p:cNvSpPr>
            <a:spLocks noChangeArrowheads="1"/>
          </p:cNvSpPr>
          <p:nvPr/>
        </p:nvSpPr>
        <p:spPr bwMode="auto">
          <a:xfrm>
            <a:off x="6211888" y="2750573"/>
            <a:ext cx="3505200" cy="503237"/>
          </a:xfrm>
          <a:prstGeom prst="wedgeRoundRectCallout">
            <a:avLst>
              <a:gd name="adj1" fmla="val -62227"/>
              <a:gd name="adj2" fmla="val -153472"/>
              <a:gd name="adj3" fmla="val 16667"/>
            </a:avLst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kumimoji="1" lang="en-US" altLang="zh-CN" sz="2400" dirty="0">
                <a:latin typeface="Times New Roman" pitchFamily="18" charset="0"/>
              </a:rPr>
              <a:t>Helmholtz equation</a:t>
            </a:r>
          </a:p>
        </p:txBody>
      </p:sp>
      <p:sp>
        <p:nvSpPr>
          <p:cNvPr id="885767" name="Text Box 7"/>
          <p:cNvSpPr txBox="1">
            <a:spLocks noChangeArrowheads="1"/>
          </p:cNvSpPr>
          <p:nvPr/>
        </p:nvSpPr>
        <p:spPr bwMode="auto">
          <a:xfrm>
            <a:off x="1334523" y="5183515"/>
            <a:ext cx="9754730" cy="119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3000" dirty="0">
                <a:latin typeface="Times New Roman" pitchFamily="18" charset="0"/>
              </a:rPr>
              <a:t>Helmholtz equation---the differential equation of wave motion at definite frequency.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0" y="1345027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660" y="12275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B2271E5A-BED7-467C-9762-39861E4A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714" y="359540"/>
            <a:ext cx="793617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Maxwell’s equations in the NC medium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1057D7-0326-4A70-AD87-989781C2A501}"/>
                  </a:ext>
                </a:extLst>
              </p:cNvPr>
              <p:cNvSpPr/>
              <p:nvPr/>
            </p:nvSpPr>
            <p:spPr>
              <a:xfrm>
                <a:off x="2624834" y="1787962"/>
                <a:ext cx="60279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𝜀𝜇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1057D7-0326-4A70-AD87-989781C2A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34" y="1787962"/>
                <a:ext cx="6027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1BF955-176B-4950-8EB6-00E5CA4D9A13}"/>
                  </a:ext>
                </a:extLst>
              </p:cNvPr>
              <p:cNvSpPr/>
              <p:nvPr/>
            </p:nvSpPr>
            <p:spPr>
              <a:xfrm>
                <a:off x="4317724" y="4284037"/>
                <a:ext cx="3556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1BF955-176B-4950-8EB6-00E5CA4D9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724" y="4284037"/>
                <a:ext cx="3556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014A0-617D-45D4-A811-A2597831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9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1463722" y="1825379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Refractive index follows:</a:t>
            </a:r>
          </a:p>
        </p:txBody>
      </p:sp>
      <p:sp>
        <p:nvSpPr>
          <p:cNvPr id="886789" name="Text Box 5"/>
          <p:cNvSpPr txBox="1">
            <a:spLocks noChangeArrowheads="1"/>
          </p:cNvSpPr>
          <p:nvPr/>
        </p:nvSpPr>
        <p:spPr bwMode="auto">
          <a:xfrm>
            <a:off x="1536458" y="299589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We get</a:t>
            </a:r>
          </a:p>
        </p:txBody>
      </p:sp>
      <p:sp>
        <p:nvSpPr>
          <p:cNvPr id="886791" name="Text Box 7"/>
          <p:cNvSpPr txBox="1">
            <a:spLocks noChangeArrowheads="1"/>
          </p:cNvSpPr>
          <p:nvPr/>
        </p:nvSpPr>
        <p:spPr bwMode="auto">
          <a:xfrm>
            <a:off x="1463722" y="4237962"/>
            <a:ext cx="9872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Normally optical media are not ferromagnetic, i.e. </a:t>
            </a:r>
            <a:r>
              <a:rPr kumimoji="1" lang="el-GR" altLang="zh-CN" sz="28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=1. So we have:</a:t>
            </a:r>
            <a:endParaRPr kumimoji="1" lang="el-GR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6793" name="Text Box 9"/>
          <p:cNvSpPr txBox="1">
            <a:spLocks noChangeArrowheads="1"/>
          </p:cNvSpPr>
          <p:nvPr/>
        </p:nvSpPr>
        <p:spPr bwMode="auto">
          <a:xfrm>
            <a:off x="3863975" y="260351"/>
            <a:ext cx="5425498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Speed in the media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-19844" y="1334175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535" y="15562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3B4614-3910-4FF7-8702-EEABF69B0C2A}"/>
                  </a:ext>
                </a:extLst>
              </p:cNvPr>
              <p:cNvSpPr/>
              <p:nvPr/>
            </p:nvSpPr>
            <p:spPr>
              <a:xfrm>
                <a:off x="5433095" y="1842740"/>
                <a:ext cx="1286121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3B4614-3910-4FF7-8702-EEABF69B0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95" y="1842740"/>
                <a:ext cx="1286121" cy="83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16C9CE-E6BD-4441-A593-76F56245655D}"/>
                  </a:ext>
                </a:extLst>
              </p:cNvPr>
              <p:cNvSpPr/>
              <p:nvPr/>
            </p:nvSpPr>
            <p:spPr>
              <a:xfrm>
                <a:off x="3409708" y="3040351"/>
                <a:ext cx="2886303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16C9CE-E6BD-4441-A593-76F562456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08" y="3040351"/>
                <a:ext cx="2886303" cy="83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682FDD-DEA2-4A9A-B94E-D07BF9F10E67}"/>
                  </a:ext>
                </a:extLst>
              </p:cNvPr>
              <p:cNvSpPr/>
              <p:nvPr/>
            </p:nvSpPr>
            <p:spPr>
              <a:xfrm>
                <a:off x="3863975" y="5128501"/>
                <a:ext cx="1373389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682FDD-DEA2-4A9A-B94E-D07BF9F10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5128501"/>
                <a:ext cx="1373389" cy="528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4ECC5-0769-4474-A3E1-2B742C1C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4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5" name="Picture 3" descr="扫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20" y="683653"/>
            <a:ext cx="7467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536" y="103909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0C563A-8EC5-4C74-9C1C-0666C8F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3010" name="Picture 2" descr="https://gimg2.baidu.com/image_search/src=http%3A%2F%2Fbpic.588ku.com%2Felement_origin_min_pic%2F19%2F03%2F07%2Fdc5a49a1d7d1cd596eeb27b4d0be5d02.jpg&amp;refer=http%3A%2F%2Fbpic.588ku.com&amp;app=2002&amp;size=f9999,10000&amp;q=a80&amp;n=0&amp;g=0n&amp;fmt=auto?sec=1660295549&amp;t=013d467095747005004f0fff69c1fca2">
            <a:extLst>
              <a:ext uri="{FF2B5EF4-FFF2-40B4-BE49-F238E27FC236}">
                <a16:creationId xmlns:a16="http://schemas.microsoft.com/office/drawing/2014/main" id="{F97D526A-E772-42B6-8020-287D7D6C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220" y="3127087"/>
            <a:ext cx="2814798" cy="28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74824" y="115888"/>
            <a:ext cx="8439439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3D vector wave equation</a:t>
            </a:r>
          </a:p>
        </p:txBody>
      </p:sp>
      <p:sp>
        <p:nvSpPr>
          <p:cNvPr id="1040388" name="Rectangle 4"/>
          <p:cNvSpPr>
            <a:spLocks noGrp="1" noChangeArrowheads="1"/>
          </p:cNvSpPr>
          <p:nvPr>
            <p:ph idx="1"/>
          </p:nvPr>
        </p:nvSpPr>
        <p:spPr>
          <a:xfrm>
            <a:off x="1326573" y="3844645"/>
            <a:ext cx="7772400" cy="4572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the vector field solution:</a:t>
            </a:r>
          </a:p>
        </p:txBody>
      </p:sp>
      <p:sp>
        <p:nvSpPr>
          <p:cNvPr id="1040389" name="Text Box 5"/>
          <p:cNvSpPr txBox="1">
            <a:spLocks noChangeArrowheads="1"/>
          </p:cNvSpPr>
          <p:nvPr/>
        </p:nvSpPr>
        <p:spPr bwMode="auto">
          <a:xfrm>
            <a:off x="7391401" y="1341439"/>
            <a:ext cx="3025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vector symbol over the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H="1">
            <a:off x="6680200" y="1814514"/>
            <a:ext cx="5730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>
            <a:off x="6774165" y="2116138"/>
            <a:ext cx="642635" cy="8138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394" name="Text Box 10"/>
          <p:cNvSpPr txBox="1">
            <a:spLocks noChangeArrowheads="1"/>
          </p:cNvSpPr>
          <p:nvPr/>
        </p:nvSpPr>
        <p:spPr bwMode="auto">
          <a:xfrm>
            <a:off x="8564633" y="4062363"/>
            <a:ext cx="30257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really just three independent wave equations, one each for the x-,  y-, and z-components of E.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0" y="1228726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37" y="138837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48499A5-470C-4AC4-BB73-AD66F24E5078}"/>
                  </a:ext>
                </a:extLst>
              </p:cNvPr>
              <p:cNvSpPr/>
              <p:nvPr/>
            </p:nvSpPr>
            <p:spPr>
              <a:xfrm>
                <a:off x="1595311" y="1387409"/>
                <a:ext cx="5178854" cy="2064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800"/>
                              <m:t>                      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𝜇𝜀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𝜇𝜀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48499A5-470C-4AC4-BB73-AD66F24E5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11" y="1387409"/>
                <a:ext cx="5178854" cy="206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4375729-039E-4D04-A82A-824FAA8C6C2F}"/>
                  </a:ext>
                </a:extLst>
              </p:cNvPr>
              <p:cNvSpPr/>
              <p:nvPr/>
            </p:nvSpPr>
            <p:spPr>
              <a:xfrm>
                <a:off x="2267592" y="4546320"/>
                <a:ext cx="5676106" cy="62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4375729-039E-4D04-A82A-824FAA8C6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92" y="4546320"/>
                <a:ext cx="5676106" cy="621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06A0E1-D7CF-49DA-B5BC-A098B2D93777}"/>
                  </a:ext>
                </a:extLst>
              </p:cNvPr>
              <p:cNvSpPr/>
              <p:nvPr/>
            </p:nvSpPr>
            <p:spPr>
              <a:xfrm>
                <a:off x="2267592" y="5306700"/>
                <a:ext cx="5698611" cy="621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06A0E1-D7CF-49DA-B5BC-A098B2D93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92" y="5306700"/>
                <a:ext cx="5698611" cy="621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266A7-E991-4CC7-AD4A-6F143BF2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4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70088" y="174624"/>
            <a:ext cx="8209132" cy="86915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Can light be longitudinal field?</a:t>
            </a:r>
          </a:p>
        </p:txBody>
      </p:sp>
      <p:sp>
        <p:nvSpPr>
          <p:cNvPr id="1041412" name="Rectangle 4"/>
          <p:cNvSpPr>
            <a:spLocks noGrp="1" noChangeArrowheads="1"/>
          </p:cNvSpPr>
          <p:nvPr>
            <p:ph idx="1"/>
          </p:nvPr>
        </p:nvSpPr>
        <p:spPr>
          <a:xfrm>
            <a:off x="850922" y="1305028"/>
            <a:ext cx="10870023" cy="304165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beam propagates along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 in isotropic medium.  It’s a function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 :</a:t>
            </a: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Generally we have           </a:t>
            </a:r>
          </a:p>
          <a:p>
            <a:pPr marL="0" indent="0">
              <a:lnSpc>
                <a:spcPct val="125000"/>
              </a:lnSpc>
              <a:spcBef>
                <a:spcPts val="30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that  is,</a:t>
            </a:r>
          </a:p>
        </p:txBody>
      </p:sp>
      <p:grpSp>
        <p:nvGrpSpPr>
          <p:cNvPr id="1041417" name="Group 9"/>
          <p:cNvGrpSpPr>
            <a:grpSpLocks/>
          </p:cNvGrpSpPr>
          <p:nvPr/>
        </p:nvGrpSpPr>
        <p:grpSpPr bwMode="auto">
          <a:xfrm>
            <a:off x="3423831" y="4050200"/>
            <a:ext cx="6073460" cy="730250"/>
            <a:chOff x="1342" y="2670"/>
            <a:chExt cx="3406" cy="460"/>
          </a:xfrm>
        </p:grpSpPr>
        <p:sp>
          <p:nvSpPr>
            <p:cNvPr id="168975" name="Line 10"/>
            <p:cNvSpPr>
              <a:spLocks noChangeShapeType="1"/>
            </p:cNvSpPr>
            <p:nvPr/>
          </p:nvSpPr>
          <p:spPr bwMode="auto">
            <a:xfrm flipH="1">
              <a:off x="1342" y="2670"/>
              <a:ext cx="444" cy="4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8976" name="Line 11"/>
            <p:cNvSpPr>
              <a:spLocks noChangeShapeType="1"/>
            </p:cNvSpPr>
            <p:nvPr/>
          </p:nvSpPr>
          <p:spPr bwMode="auto">
            <a:xfrm flipH="1">
              <a:off x="1948" y="2670"/>
              <a:ext cx="444" cy="4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Line 12"/>
            <p:cNvSpPr>
              <a:spLocks noChangeShapeType="1"/>
            </p:cNvSpPr>
            <p:nvPr/>
          </p:nvSpPr>
          <p:spPr bwMode="auto">
            <a:xfrm flipH="1">
              <a:off x="3690" y="2670"/>
              <a:ext cx="444" cy="4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8" name="Line 13"/>
            <p:cNvSpPr>
              <a:spLocks noChangeShapeType="1"/>
            </p:cNvSpPr>
            <p:nvPr/>
          </p:nvSpPr>
          <p:spPr bwMode="auto">
            <a:xfrm flipH="1">
              <a:off x="4304" y="2670"/>
              <a:ext cx="444" cy="4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1422" name="Text Box 14"/>
          <p:cNvSpPr txBox="1">
            <a:spLocks noChangeArrowheads="1"/>
          </p:cNvSpPr>
          <p:nvPr/>
        </p:nvSpPr>
        <p:spPr bwMode="auto">
          <a:xfrm>
            <a:off x="850922" y="5270236"/>
            <a:ext cx="55889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zero values, we have:</a:t>
            </a:r>
          </a:p>
        </p:txBody>
      </p:sp>
      <p:sp>
        <p:nvSpPr>
          <p:cNvPr id="1041423" name="Text Box 15"/>
          <p:cNvSpPr txBox="1">
            <a:spLocks noChangeArrowheads="1"/>
          </p:cNvSpPr>
          <p:nvPr/>
        </p:nvSpPr>
        <p:spPr bwMode="auto">
          <a:xfrm>
            <a:off x="850922" y="5928441"/>
            <a:ext cx="10053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longitudinal fields are at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not waves.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-18192" y="111373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45" y="87995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F9780C2-2042-4C34-81D8-D03A688997E6}"/>
                  </a:ext>
                </a:extLst>
              </p:cNvPr>
              <p:cNvSpPr/>
              <p:nvPr/>
            </p:nvSpPr>
            <p:spPr>
              <a:xfrm>
                <a:off x="6285933" y="2003833"/>
                <a:ext cx="5003999" cy="997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F9780C2-2042-4C34-81D8-D03A68899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33" y="2003833"/>
                <a:ext cx="5003999" cy="997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1BFAEE-BE1E-4A43-BB5E-BA5265883A95}"/>
                  </a:ext>
                </a:extLst>
              </p:cNvPr>
              <p:cNvSpPr/>
              <p:nvPr/>
            </p:nvSpPr>
            <p:spPr>
              <a:xfrm>
                <a:off x="3872753" y="3134952"/>
                <a:ext cx="403629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1BFAEE-BE1E-4A43-BB5E-BA5265883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53" y="3134952"/>
                <a:ext cx="4036298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A00F38-E8B3-4A09-956A-7B6C944D3567}"/>
                  </a:ext>
                </a:extLst>
              </p:cNvPr>
              <p:cNvSpPr/>
              <p:nvPr/>
            </p:nvSpPr>
            <p:spPr>
              <a:xfrm>
                <a:off x="2416790" y="3924395"/>
                <a:ext cx="7969682" cy="997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  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AA00F38-E8B3-4A09-956A-7B6C944D3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90" y="3924395"/>
                <a:ext cx="7969682" cy="997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F78633-2FAF-4829-8360-BD2F460FC5A1}"/>
                  </a:ext>
                </a:extLst>
              </p:cNvPr>
              <p:cNvSpPr/>
              <p:nvPr/>
            </p:nvSpPr>
            <p:spPr>
              <a:xfrm>
                <a:off x="6837301" y="5079819"/>
                <a:ext cx="3901261" cy="794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0F78633-2FAF-4829-8360-BD2F460FC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301" y="5079819"/>
                <a:ext cx="3901261" cy="794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5B3D-898B-4CE0-842E-F0F60858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22" grpId="0"/>
      <p:bldP spid="104142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>
            <a:extLst>
              <a:ext uri="{FF2B5EF4-FFF2-40B4-BE49-F238E27FC236}">
                <a16:creationId xmlns:a16="http://schemas.microsoft.com/office/drawing/2014/main" id="{999816E3-1862-41FE-96B7-25967FE4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04813"/>
            <a:ext cx="21859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Contents</a:t>
            </a:r>
          </a:p>
        </p:txBody>
      </p:sp>
      <p:pic>
        <p:nvPicPr>
          <p:cNvPr id="66565" name="图片 8">
            <a:extLst>
              <a:ext uri="{FF2B5EF4-FFF2-40B4-BE49-F238E27FC236}">
                <a16:creationId xmlns:a16="http://schemas.microsoft.com/office/drawing/2014/main" id="{C391445E-F71E-4E2F-BDBA-031DDCA4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7876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5">
            <a:extLst>
              <a:ext uri="{FF2B5EF4-FFF2-40B4-BE49-F238E27FC236}">
                <a16:creationId xmlns:a16="http://schemas.microsoft.com/office/drawing/2014/main" id="{F9ABDEA3-83B7-4E1E-B46B-065CD4E6FE30}"/>
              </a:ext>
            </a:extLst>
          </p:cNvPr>
          <p:cNvGrpSpPr>
            <a:grpSpLocks/>
          </p:cNvGrpSpPr>
          <p:nvPr/>
        </p:nvGrpSpPr>
        <p:grpSpPr bwMode="auto">
          <a:xfrm>
            <a:off x="12000" y="1268760"/>
            <a:ext cx="12168000" cy="0"/>
            <a:chOff x="0" y="119"/>
            <a:chExt cx="5804" cy="726"/>
          </a:xfrm>
        </p:grpSpPr>
        <p:pic>
          <p:nvPicPr>
            <p:cNvPr id="10" name="Picture 6" descr="nklogo">
              <a:extLst>
                <a:ext uri="{FF2B5EF4-FFF2-40B4-BE49-F238E27FC236}">
                  <a16:creationId xmlns:a16="http://schemas.microsoft.com/office/drawing/2014/main" id="{7A9A554D-3947-410F-BBE5-414D96A4F41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" y="119"/>
              <a:ext cx="812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60BADB7D-F51B-44E2-967D-96733974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5"/>
              <a:ext cx="58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8" name="Text Box 20">
            <a:extLst>
              <a:ext uri="{FF2B5EF4-FFF2-40B4-BE49-F238E27FC236}">
                <a16:creationId xmlns:a16="http://schemas.microsoft.com/office/drawing/2014/main" id="{80C8ABF7-9561-424E-B9B0-6DCB1DCBA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352" y="1609623"/>
            <a:ext cx="7231724" cy="363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/>
              <a:t>Electromagnetic Theory of Light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Polarization and Fresnel's Equations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Interference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Diffraction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Anisotropic optics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6458BE-C9AB-4224-BCE4-01C6FB06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95134" y="207798"/>
            <a:ext cx="8731487" cy="6858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correct “Light is longitudinal field”?</a:t>
            </a:r>
          </a:p>
        </p:txBody>
      </p:sp>
      <p:sp>
        <p:nvSpPr>
          <p:cNvPr id="1041412" name="Rectangle 4"/>
          <p:cNvSpPr>
            <a:spLocks noGrp="1" noChangeArrowheads="1"/>
          </p:cNvSpPr>
          <p:nvPr>
            <p:ph idx="1"/>
          </p:nvPr>
        </p:nvSpPr>
        <p:spPr>
          <a:xfrm>
            <a:off x="2135189" y="1220107"/>
            <a:ext cx="7848600" cy="7302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 statement is not always correct.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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1422" name="Text Box 14"/>
          <p:cNvSpPr txBox="1">
            <a:spLocks noChangeArrowheads="1"/>
          </p:cNvSpPr>
          <p:nvPr/>
        </p:nvSpPr>
        <p:spPr bwMode="auto">
          <a:xfrm>
            <a:off x="964442" y="1946800"/>
            <a:ext cx="1092434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interface between two infinite media, i.e. evanescent field in total internal reflection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medium is anisotropic.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free charges inside the medium.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concentrate on the case 3. 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784495" y="3849686"/>
            <a:ext cx="8640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assume </a:t>
            </a:r>
            <a:r>
              <a:rPr lang="en-US" altLang="zh-CN" sz="2400" i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F(r)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solution of vector Poisson equation:</a:t>
            </a:r>
          </a:p>
        </p:txBody>
      </p:sp>
      <p:sp>
        <p:nvSpPr>
          <p:cNvPr id="2" name="矩形 1"/>
          <p:cNvSpPr/>
          <p:nvPr/>
        </p:nvSpPr>
        <p:spPr>
          <a:xfrm>
            <a:off x="1927371" y="5511941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that:</a:t>
            </a:r>
            <a:endParaRPr kumimoji="1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0" y="1023938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C72EF9-6201-4F54-BECC-17734CA16DA1}"/>
                  </a:ext>
                </a:extLst>
              </p:cNvPr>
              <p:cNvSpPr/>
              <p:nvPr/>
            </p:nvSpPr>
            <p:spPr>
              <a:xfrm>
                <a:off x="2481414" y="4614883"/>
                <a:ext cx="75023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)=−</m:t>
                          </m:r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))−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∇∇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C72EF9-6201-4F54-BECC-17734CA1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14" y="4614883"/>
                <a:ext cx="75023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B66851-9D05-45E5-A590-6524C8C015D3}"/>
                  </a:ext>
                </a:extLst>
              </p:cNvPr>
              <p:cNvSpPr/>
              <p:nvPr/>
            </p:nvSpPr>
            <p:spPr>
              <a:xfrm>
                <a:off x="3874035" y="5464612"/>
                <a:ext cx="3981026" cy="1235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B66851-9D05-45E5-A590-6524C8C0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35" y="5464612"/>
                <a:ext cx="3981026" cy="1235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0D62D-6E64-49BE-A61E-1FD17E20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22" grpId="0"/>
      <p:bldP spid="19" grpId="0"/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Grp="1" noChangeArrowheads="1"/>
          </p:cNvSpPr>
          <p:nvPr>
            <p:ph idx="1"/>
          </p:nvPr>
        </p:nvSpPr>
        <p:spPr>
          <a:xfrm>
            <a:off x="1277651" y="1442283"/>
            <a:ext cx="8497887" cy="7302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W(r) is zero at infinity, we  can prove that: 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2782889" y="3141663"/>
            <a:ext cx="2376487" cy="779443"/>
          </a:xfrm>
          <a:prstGeom prst="wedgeRectCallout">
            <a:avLst>
              <a:gd name="adj1" fmla="val 61862"/>
              <a:gd name="adj2" fmla="val -5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rotation-free part</a:t>
            </a:r>
          </a:p>
          <a:p>
            <a:pPr algn="ctr">
              <a:defRPr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标注 12"/>
          <p:cNvSpPr/>
          <p:nvPr/>
        </p:nvSpPr>
        <p:spPr>
          <a:xfrm flipH="1">
            <a:off x="8154988" y="3213101"/>
            <a:ext cx="2447925" cy="708005"/>
          </a:xfrm>
          <a:prstGeom prst="wedgeRectCallout">
            <a:avLst>
              <a:gd name="adj1" fmla="val 39046"/>
              <a:gd name="adj2" fmla="val -79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Divergence-free part</a:t>
            </a:r>
          </a:p>
          <a:p>
            <a:pPr algn="ctr">
              <a:defRPr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277651" y="4207669"/>
            <a:ext cx="84978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reciprocal (</a:t>
            </a:r>
            <a:r>
              <a:rPr lang="en-US" altLang="zh-CN" sz="2400" i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space, we can prove that:</a:t>
            </a:r>
          </a:p>
        </p:txBody>
      </p:sp>
      <p:sp>
        <p:nvSpPr>
          <p:cNvPr id="5" name="矩形 4"/>
          <p:cNvSpPr/>
          <p:nvPr/>
        </p:nvSpPr>
        <p:spPr>
          <a:xfrm>
            <a:off x="5445126" y="5010036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7650" y="5718969"/>
            <a:ext cx="10474467" cy="9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that W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and W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are transverse and longitudinal field respective. When does W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exist? </a:t>
            </a:r>
            <a:endParaRPr kumimoji="1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>
          <a:xfrm>
            <a:off x="1377038" y="307181"/>
            <a:ext cx="873148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correct “Light is longitudinal field”?</a:t>
            </a: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0" y="1213663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22343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15EA4C-0732-47A2-A236-F7D304A1B865}"/>
                  </a:ext>
                </a:extLst>
              </p:cNvPr>
              <p:cNvSpPr/>
              <p:nvPr/>
            </p:nvSpPr>
            <p:spPr>
              <a:xfrm>
                <a:off x="2012477" y="1886754"/>
                <a:ext cx="8055923" cy="1235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15EA4C-0732-47A2-A236-F7D304A1B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77" y="1886754"/>
                <a:ext cx="8055923" cy="1235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E25926-BE49-4ACE-BF0B-981EA15BE604}"/>
                  </a:ext>
                </a:extLst>
              </p:cNvPr>
              <p:cNvSpPr/>
              <p:nvPr/>
            </p:nvSpPr>
            <p:spPr>
              <a:xfrm>
                <a:off x="3088937" y="4966366"/>
                <a:ext cx="2070439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E25926-BE49-4ACE-BF0B-981EA15BE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937" y="4966366"/>
                <a:ext cx="2070439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7BE273-6909-49EA-B70F-E890E1CAFFD2}"/>
                  </a:ext>
                </a:extLst>
              </p:cNvPr>
              <p:cNvSpPr/>
              <p:nvPr/>
            </p:nvSpPr>
            <p:spPr>
              <a:xfrm>
                <a:off x="6472577" y="4948701"/>
                <a:ext cx="2169312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b="0" i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7BE273-6909-49EA-B70F-E890E1CAF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77" y="4948701"/>
                <a:ext cx="2169312" cy="516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2FC28E1-4C61-4D39-BD94-F8CC211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9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  <p:bldP spid="5" grpId="0"/>
      <p:bldP spid="6" grpId="0"/>
      <p:bldP spid="3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Grp="1" noChangeArrowheads="1"/>
          </p:cNvSpPr>
          <p:nvPr>
            <p:ph idx="1"/>
          </p:nvPr>
        </p:nvSpPr>
        <p:spPr>
          <a:xfrm>
            <a:off x="890586" y="1432647"/>
            <a:ext cx="8497887" cy="7302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free charge density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(r, t)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we have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890586" y="2688359"/>
            <a:ext cx="84963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electric field is:</a:t>
            </a:r>
          </a:p>
        </p:txBody>
      </p:sp>
      <p:sp>
        <p:nvSpPr>
          <p:cNvPr id="6" name="矩形 5"/>
          <p:cNvSpPr/>
          <p:nvPr/>
        </p:nvSpPr>
        <p:spPr>
          <a:xfrm>
            <a:off x="890586" y="5484462"/>
            <a:ext cx="10472632" cy="111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there is no magnetic monopoles, the magnetic field will qualify as a transverse field. </a:t>
            </a:r>
            <a:r>
              <a:rPr kumimoji="1"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890586" y="4333815"/>
            <a:ext cx="10341984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  <a:defRPr/>
            </a:pPr>
            <a:r>
              <a:rPr lang="en-US" altLang="zh-CN" sz="28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field is not longer a transverse field when a charge density exists!!!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>
          <a:xfrm>
            <a:off x="1488652" y="375444"/>
            <a:ext cx="873148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correct “Light is longitudinal field”?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0" y="1240446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16977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3882AF-129C-49CF-B39E-ABEBE9C4F76C}"/>
                  </a:ext>
                </a:extLst>
              </p:cNvPr>
              <p:cNvSpPr/>
              <p:nvPr/>
            </p:nvSpPr>
            <p:spPr>
              <a:xfrm>
                <a:off x="5758409" y="1911332"/>
                <a:ext cx="3364960" cy="61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33882AF-129C-49CF-B39E-ABEBE9C4F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9" y="1911332"/>
                <a:ext cx="3364960" cy="610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7D0E91-4C43-4777-869A-F6C251303A31}"/>
                  </a:ext>
                </a:extLst>
              </p:cNvPr>
              <p:cNvSpPr/>
              <p:nvPr/>
            </p:nvSpPr>
            <p:spPr>
              <a:xfrm>
                <a:off x="3315488" y="2814591"/>
                <a:ext cx="6994479" cy="1426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7D0E91-4C43-4777-869A-F6C251303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88" y="2814591"/>
                <a:ext cx="6994479" cy="1426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9F465-E292-49AE-93A8-6740345C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35938" y="4167188"/>
            <a:ext cx="7027862" cy="295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words:</a:t>
            </a:r>
          </a:p>
          <a:p>
            <a:pPr eaLnBrk="1" hangingPunct="1">
              <a:lnSpc>
                <a:spcPct val="125000"/>
              </a:lnSpc>
              <a:spcBef>
                <a:spcPts val="3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magnetic field points in the z-direction.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DCD0F1-A874-4428-85B8-52DD5BE5F51C}"/>
                  </a:ext>
                </a:extLst>
              </p:cNvPr>
              <p:cNvSpPr/>
              <p:nvPr/>
            </p:nvSpPr>
            <p:spPr>
              <a:xfrm>
                <a:off x="1970816" y="2754786"/>
                <a:ext cx="7524880" cy="97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EDCD0F1-A874-4428-85B8-52DD5BE5F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16" y="2754786"/>
                <a:ext cx="7524880" cy="975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879" y="314284"/>
            <a:ext cx="8540750" cy="762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Direction of Magnetic field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idx="1"/>
          </p:nvPr>
        </p:nvSpPr>
        <p:spPr>
          <a:xfrm>
            <a:off x="1035938" y="1366764"/>
            <a:ext cx="10175853" cy="139121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previous wave has its electric field along the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 [so 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altLang="zh-CN" sz="3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x 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= </a:t>
            </a:r>
            <a:r>
              <a:rPr lang="en-US" altLang="zh-CN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altLang="zh-CN" sz="3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z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=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altLang="zh-CN" sz="3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altLang="zh-CN" sz="3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= </a:t>
            </a:r>
            <a:r>
              <a:rPr lang="en-US" altLang="zh-CN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altLang="zh-CN" sz="3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x,t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 Use:</a:t>
            </a:r>
          </a:p>
          <a:p>
            <a:pPr marL="0" indent="0">
              <a:lnSpc>
                <a:spcPct val="125000"/>
              </a:lnSpc>
              <a:buClr>
                <a:srgbClr val="0000FF"/>
              </a:buClr>
              <a:buNone/>
              <a:defRPr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2439" name="Group 7"/>
          <p:cNvGrpSpPr>
            <a:grpSpLocks/>
          </p:cNvGrpSpPr>
          <p:nvPr/>
        </p:nvGrpSpPr>
        <p:grpSpPr bwMode="auto">
          <a:xfrm>
            <a:off x="4789016" y="2977112"/>
            <a:ext cx="4311498" cy="547687"/>
            <a:chOff x="2191" y="1839"/>
            <a:chExt cx="3128" cy="345"/>
          </a:xfrm>
        </p:grpSpPr>
        <p:sp>
          <p:nvSpPr>
            <p:cNvPr id="173068" name="Line 8"/>
            <p:cNvSpPr>
              <a:spLocks noChangeShapeType="1"/>
            </p:cNvSpPr>
            <p:nvPr/>
          </p:nvSpPr>
          <p:spPr bwMode="auto">
            <a:xfrm flipH="1">
              <a:off x="2191" y="1839"/>
              <a:ext cx="345" cy="3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9" name="Line 9"/>
            <p:cNvSpPr>
              <a:spLocks noChangeShapeType="1"/>
            </p:cNvSpPr>
            <p:nvPr/>
          </p:nvSpPr>
          <p:spPr bwMode="auto">
            <a:xfrm flipH="1">
              <a:off x="4974" y="1839"/>
              <a:ext cx="345" cy="3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0" name="Line 10"/>
            <p:cNvSpPr>
              <a:spLocks noChangeShapeType="1"/>
            </p:cNvSpPr>
            <p:nvPr/>
          </p:nvSpPr>
          <p:spPr bwMode="auto">
            <a:xfrm flipH="1">
              <a:off x="3924" y="1839"/>
              <a:ext cx="345" cy="3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1" name="Line 11"/>
            <p:cNvSpPr>
              <a:spLocks noChangeShapeType="1"/>
            </p:cNvSpPr>
            <p:nvPr/>
          </p:nvSpPr>
          <p:spPr bwMode="auto">
            <a:xfrm flipH="1">
              <a:off x="3282" y="1839"/>
              <a:ext cx="345" cy="3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2444" name="Line 12"/>
          <p:cNvSpPr>
            <a:spLocks noChangeShapeType="1"/>
          </p:cNvSpPr>
          <p:nvPr/>
        </p:nvSpPr>
        <p:spPr bwMode="auto">
          <a:xfrm flipH="1">
            <a:off x="5608345" y="2994102"/>
            <a:ext cx="493004" cy="5715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0" y="1342983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754" y="23876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DE268D-1F62-42DF-AB97-5F0D7673D700}"/>
                  </a:ext>
                </a:extLst>
              </p:cNvPr>
              <p:cNvSpPr/>
              <p:nvPr/>
            </p:nvSpPr>
            <p:spPr>
              <a:xfrm>
                <a:off x="1795332" y="3888598"/>
                <a:ext cx="2754537" cy="97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0,0,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DE268D-1F62-42DF-AB97-5F0D7673D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332" y="3888598"/>
                <a:ext cx="2754537" cy="975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44D77E-B0E5-435E-A01F-6FA7F20FEDD2}"/>
                  </a:ext>
                </a:extLst>
              </p:cNvPr>
              <p:cNvSpPr/>
              <p:nvPr/>
            </p:nvSpPr>
            <p:spPr>
              <a:xfrm>
                <a:off x="3695775" y="4957185"/>
                <a:ext cx="2037481" cy="804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44D77E-B0E5-435E-A01F-6FA7F20FE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75" y="4957185"/>
                <a:ext cx="2037481" cy="80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E685-D6EE-4825-A8D7-B6D139DC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0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4619625" y="5537200"/>
            <a:ext cx="2940050" cy="9921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063750" y="188913"/>
            <a:ext cx="8040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ea typeface="+mj-ea"/>
                <a:cs typeface="Arial" panose="020B0604020202020204" pitchFamily="34" charset="0"/>
              </a:rPr>
              <a:t>The strength of magnetic-field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652718" y="3683001"/>
            <a:ext cx="2166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kumimoji="0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,0) = 0</a:t>
            </a:r>
          </a:p>
        </p:txBody>
      </p:sp>
      <p:sp>
        <p:nvSpPr>
          <p:cNvPr id="174086" name="Line 6"/>
          <p:cNvSpPr>
            <a:spLocks noChangeShapeType="1"/>
          </p:cNvSpPr>
          <p:nvPr/>
        </p:nvSpPr>
        <p:spPr bwMode="auto">
          <a:xfrm flipV="1">
            <a:off x="5643564" y="3478214"/>
            <a:ext cx="300037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8385638" y="4246432"/>
            <a:ext cx="2889060" cy="15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yields an 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integrating with respect to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yields a 1/-</a:t>
            </a:r>
            <a:r>
              <a:rPr kumimoji="0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 flipH="1">
            <a:off x="7945438" y="2392363"/>
            <a:ext cx="233362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4799861" y="1780736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dirty="0"/>
              <a:t>and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4476750" y="2416175"/>
            <a:ext cx="1017588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1464688" y="4618039"/>
            <a:ext cx="663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1464688" y="5688014"/>
            <a:ext cx="2238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But  </a:t>
            </a:r>
            <a:r>
              <a:rPr kumimoji="0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kumimoji="0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k = c</a:t>
            </a:r>
            <a:r>
              <a:rPr kumimoji="0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0" y="1250157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536" y="11946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814C82D-F49C-4E92-9DAE-30FD477F9C35}"/>
                  </a:ext>
                </a:extLst>
              </p:cNvPr>
              <p:cNvSpPr/>
              <p:nvPr/>
            </p:nvSpPr>
            <p:spPr>
              <a:xfrm>
                <a:off x="4105397" y="2519547"/>
                <a:ext cx="4894738" cy="1528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,0)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814C82D-F49C-4E92-9DAE-30FD477F9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397" y="2519547"/>
                <a:ext cx="4894738" cy="1528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B627EC-99E6-4FC3-A3BD-AF9E90C2D422}"/>
                  </a:ext>
                </a:extLst>
              </p:cNvPr>
              <p:cNvSpPr/>
              <p:nvPr/>
            </p:nvSpPr>
            <p:spPr>
              <a:xfrm>
                <a:off x="2212446" y="1561413"/>
                <a:ext cx="1934889" cy="804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B627EC-99E6-4FC3-A3BD-AF9E90C2D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46" y="1561413"/>
                <a:ext cx="1934889" cy="804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A2544D-A6E3-472E-9135-15C28FF78FA9}"/>
                  </a:ext>
                </a:extLst>
              </p:cNvPr>
              <p:cNvSpPr/>
              <p:nvPr/>
            </p:nvSpPr>
            <p:spPr>
              <a:xfrm>
                <a:off x="5846993" y="1733753"/>
                <a:ext cx="4104393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̰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A2544D-A6E3-472E-9135-15C28FF78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93" y="1733753"/>
                <a:ext cx="4104393" cy="490840"/>
              </a:xfrm>
              <a:prstGeom prst="rect">
                <a:avLst/>
              </a:prstGeom>
              <a:blipFill>
                <a:blip r:embed="rId5"/>
                <a:stretch>
                  <a:fillRect t="-17284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1CBB0-CC9D-4BED-A25D-03A58C149E0C}"/>
                  </a:ext>
                </a:extLst>
              </p:cNvPr>
              <p:cNvSpPr/>
              <p:nvPr/>
            </p:nvSpPr>
            <p:spPr>
              <a:xfrm>
                <a:off x="2212446" y="4461957"/>
                <a:ext cx="4971426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1CBB0-CC9D-4BED-A25D-03A58C149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46" y="4461957"/>
                <a:ext cx="4971426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EE4707-2AAE-42F7-8191-065564D16DBF}"/>
                  </a:ext>
                </a:extLst>
              </p:cNvPr>
              <p:cNvSpPr/>
              <p:nvPr/>
            </p:nvSpPr>
            <p:spPr>
              <a:xfrm>
                <a:off x="4738670" y="5572863"/>
                <a:ext cx="305583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EE4707-2AAE-42F7-8191-065564D16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70" y="5572863"/>
                <a:ext cx="3055837" cy="786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5">
            <a:extLst>
              <a:ext uri="{FF2B5EF4-FFF2-40B4-BE49-F238E27FC236}">
                <a16:creationId xmlns:a16="http://schemas.microsoft.com/office/drawing/2014/main" id="{3D4AD84C-56C1-4D7A-8AAB-4BD12B29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688" y="3028890"/>
            <a:ext cx="2682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integrate: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4C2F41-D227-4144-9A4D-9FDED16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6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3" y="385439"/>
            <a:ext cx="9628331" cy="6858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electric and the magnetic field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820861" y="5072062"/>
            <a:ext cx="8518093" cy="914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5000"/>
              </a:lnSpc>
              <a:buClr>
                <a:schemeClr val="tx1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field, the magnetic field, and the k-vector are all perpendicular:</a:t>
            </a:r>
          </a:p>
        </p:txBody>
      </p:sp>
      <p:sp>
        <p:nvSpPr>
          <p:cNvPr id="1044484" name="Rectangle 4"/>
          <p:cNvSpPr>
            <a:spLocks noChangeArrowheads="1"/>
          </p:cNvSpPr>
          <p:nvPr/>
        </p:nvSpPr>
        <p:spPr bwMode="auto">
          <a:xfrm>
            <a:off x="1591253" y="1512239"/>
            <a:ext cx="6851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and magnetic fields are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phase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109" name="Object 5"/>
              <p:cNvSpPr txBox="1"/>
              <p:nvPr/>
            </p:nvSpPr>
            <p:spPr bwMode="auto">
              <a:xfrm>
                <a:off x="5017078" y="5693568"/>
                <a:ext cx="2286214" cy="5857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7510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7078" y="5693568"/>
                <a:ext cx="2286214" cy="585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006601" y="2125663"/>
            <a:ext cx="8202613" cy="238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pic>
        <p:nvPicPr>
          <p:cNvPr id="175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473325"/>
            <a:ext cx="7869238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9409113" y="2060576"/>
            <a:ext cx="825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t=t</a:t>
            </a:r>
            <a:r>
              <a:rPr kumimoji="0"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0" y="1308100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45" y="21633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7747E2-BFF5-45D0-AB94-A4C77E5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7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752" y="304800"/>
            <a:ext cx="9184944" cy="533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Energy Density of Light Wave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1619897" y="1490662"/>
            <a:ext cx="9129499" cy="4983159"/>
          </a:xfrm>
        </p:spPr>
        <p:txBody>
          <a:bodyPr>
            <a:noAutofit/>
          </a:bodyPr>
          <a:lstStyle/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density of an electric field is:</a:t>
            </a: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density of a magnetic field is:  </a:t>
            </a: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E/c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                     , which together imply that                         </a:t>
            </a: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have:</a:t>
            </a:r>
          </a:p>
          <a:p>
            <a:pPr eaLnBrk="1" hangingPunct="1">
              <a:lnSpc>
                <a:spcPct val="69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  <a:p>
            <a:pPr eaLnBrk="1" hangingPunct="1">
              <a:lnSpc>
                <a:spcPct val="69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eaLnBrk="1" hangingPunct="1">
              <a:lnSpc>
                <a:spcPct val="69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density:		</a:t>
            </a: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electrical and magnetic energy densities in light are equal.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0" y="1160462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15081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5A048DE-5C28-486F-8623-D09900F1A9AF}"/>
                  </a:ext>
                </a:extLst>
              </p:cNvPr>
              <p:cNvSpPr/>
              <p:nvPr/>
            </p:nvSpPr>
            <p:spPr>
              <a:xfrm>
                <a:off x="6880357" y="1261703"/>
                <a:ext cx="1745863" cy="938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5A048DE-5C28-486F-8623-D09900F1A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57" y="1261703"/>
                <a:ext cx="1745863" cy="938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06F5CF-B47D-4715-87E0-C555CA34719D}"/>
                  </a:ext>
                </a:extLst>
              </p:cNvPr>
              <p:cNvSpPr/>
              <p:nvPr/>
            </p:nvSpPr>
            <p:spPr>
              <a:xfrm>
                <a:off x="6880357" y="2023286"/>
                <a:ext cx="1835631" cy="94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06F5CF-B47D-4715-87E0-C555CA347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57" y="2023286"/>
                <a:ext cx="1835631" cy="942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9F6553-3D56-44F2-8350-3D3F54DAC651}"/>
                  </a:ext>
                </a:extLst>
              </p:cNvPr>
              <p:cNvSpPr/>
              <p:nvPr/>
            </p:nvSpPr>
            <p:spPr>
              <a:xfrm>
                <a:off x="4075397" y="3055576"/>
                <a:ext cx="1679114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9F6553-3D56-44F2-8350-3D3F54DAC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97" y="3055576"/>
                <a:ext cx="1679114" cy="462947"/>
              </a:xfrm>
              <a:prstGeom prst="rect">
                <a:avLst/>
              </a:prstGeom>
              <a:blipFill>
                <a:blip r:embed="rId5"/>
                <a:stretch>
                  <a:fillRect t="-125000" r="-18909" b="-190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F3249B-501A-4E1B-968B-3DD9468D32D3}"/>
                  </a:ext>
                </a:extLst>
              </p:cNvPr>
              <p:cNvSpPr/>
              <p:nvPr/>
            </p:nvSpPr>
            <p:spPr>
              <a:xfrm>
                <a:off x="9146778" y="2968176"/>
                <a:ext cx="1602618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𝜀𝜇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F3249B-501A-4E1B-968B-3DD9468D3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78" y="2968176"/>
                <a:ext cx="1602618" cy="462947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30B901-6A99-417D-A8B0-C92DC7A589ED}"/>
                  </a:ext>
                </a:extLst>
              </p:cNvPr>
              <p:cNvSpPr/>
              <p:nvPr/>
            </p:nvSpPr>
            <p:spPr>
              <a:xfrm>
                <a:off x="3098751" y="3730515"/>
                <a:ext cx="4277709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𝜀𝜇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30B901-6A99-417D-A8B0-C92DC7A5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51" y="3730515"/>
                <a:ext cx="4277709" cy="844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5B0709-24BD-4F01-BD50-708E1E35CC64}"/>
                  </a:ext>
                </a:extLst>
              </p:cNvPr>
              <p:cNvSpPr/>
              <p:nvPr/>
            </p:nvSpPr>
            <p:spPr>
              <a:xfrm>
                <a:off x="4450064" y="4974552"/>
                <a:ext cx="28723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5B0709-24BD-4F01-BD50-708E1E35C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64" y="4974552"/>
                <a:ext cx="2872389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3F0A8-5EA4-4C14-A5CC-3AB3EEC8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313" y="323826"/>
            <a:ext cx="8978735" cy="7620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Why we neglect the magnetic field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1351127" y="1478011"/>
            <a:ext cx="4457537" cy="382587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 on a charge,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is: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ratio of the 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magnitudes of the two forces: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B = E/c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</p:txBody>
      </p:sp>
      <p:sp>
        <p:nvSpPr>
          <p:cNvPr id="1046535" name="Text Box 7"/>
          <p:cNvSpPr txBox="1">
            <a:spLocks noChangeArrowheads="1"/>
          </p:cNvSpPr>
          <p:nvPr/>
        </p:nvSpPr>
        <p:spPr bwMode="auto">
          <a:xfrm>
            <a:off x="1236827" y="5423455"/>
            <a:ext cx="10537661" cy="9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long as a charge’s velocity is much less than the speed of light, we can neglect the light’s magnetic force compared to its electric force.</a:t>
            </a: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 flipH="1">
            <a:off x="5913438" y="1658939"/>
            <a:ext cx="26035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 flipH="1">
            <a:off x="7005638" y="1658939"/>
            <a:ext cx="26035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7162" name="Group 10"/>
          <p:cNvGrpSpPr>
            <a:grpSpLocks/>
          </p:cNvGrpSpPr>
          <p:nvPr/>
        </p:nvGrpSpPr>
        <p:grpSpPr bwMode="auto">
          <a:xfrm>
            <a:off x="8226425" y="1790701"/>
            <a:ext cx="2103438" cy="701675"/>
            <a:chOff x="4254" y="1144"/>
            <a:chExt cx="1325" cy="442"/>
          </a:xfrm>
        </p:grpSpPr>
        <p:sp>
          <p:nvSpPr>
            <p:cNvPr id="1046539" name="Text Box 11"/>
            <p:cNvSpPr txBox="1">
              <a:spLocks noChangeArrowheads="1"/>
            </p:cNvSpPr>
            <p:nvPr/>
          </p:nvSpPr>
          <p:spPr bwMode="auto">
            <a:xfrm>
              <a:off x="4254" y="1144"/>
              <a:ext cx="13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    is the charge velocity</a:t>
              </a:r>
            </a:p>
          </p:txBody>
        </p:sp>
        <p:graphicFrame>
          <p:nvGraphicFramePr>
            <p:cNvPr id="17716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201184"/>
                </p:ext>
              </p:extLst>
            </p:nvPr>
          </p:nvGraphicFramePr>
          <p:xfrm>
            <a:off x="4696" y="1148"/>
            <a:ext cx="2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7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17716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148"/>
                          <a:ext cx="24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0" y="1308099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161586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D6C665-AADB-4C50-A280-FD98B1F0D930}"/>
                  </a:ext>
                </a:extLst>
              </p:cNvPr>
              <p:cNvSpPr/>
              <p:nvPr/>
            </p:nvSpPr>
            <p:spPr>
              <a:xfrm>
                <a:off x="8941724" y="3098136"/>
                <a:ext cx="1959639" cy="750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𝑣𝐵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   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𝑣𝐵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BD6C665-AADB-4C50-A280-FD98B1F0D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24" y="3098136"/>
                <a:ext cx="1959639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168B17-1C0F-49DA-9E6B-1AC3E6794BE1}"/>
                  </a:ext>
                </a:extLst>
              </p:cNvPr>
              <p:cNvSpPr/>
              <p:nvPr/>
            </p:nvSpPr>
            <p:spPr>
              <a:xfrm>
                <a:off x="5235000" y="2910215"/>
                <a:ext cx="2864182" cy="857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𝑚𝑎𝑔𝑛𝑒𝑡𝑖𝑐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𝑒𝑙𝑒𝑐𝑡𝑟𝑖𝑐𝑎𝑙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𝑞𝑣𝐵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𝑞𝐸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168B17-1C0F-49DA-9E6B-1AC3E6794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000" y="2910215"/>
                <a:ext cx="2864182" cy="857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73F8ABF-CEF4-438F-B11C-A2E353CB91C3}"/>
                  </a:ext>
                </a:extLst>
              </p:cNvPr>
              <p:cNvSpPr/>
              <p:nvPr/>
            </p:nvSpPr>
            <p:spPr>
              <a:xfrm>
                <a:off x="3598137" y="4420518"/>
                <a:ext cx="2497863" cy="857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𝑚𝑎𝑔𝑛𝑒𝑡𝑖𝑐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𝑒𝑙𝑒𝑐𝑡𝑟𝑖𝑐𝑎𝑙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73F8ABF-CEF4-438F-B11C-A2E353CB9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137" y="4420518"/>
                <a:ext cx="2497863" cy="8571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8AA1D-D0D7-4500-95AF-603D80E30F54}"/>
                  </a:ext>
                </a:extLst>
              </p:cNvPr>
              <p:cNvSpPr/>
              <p:nvPr/>
            </p:nvSpPr>
            <p:spPr>
              <a:xfrm>
                <a:off x="4707092" y="2028900"/>
                <a:ext cx="2873222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 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  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BB8AA1D-D0D7-4500-95AF-603D80E30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92" y="2028900"/>
                <a:ext cx="2873222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7AE19F-6712-4038-9166-6D4F9F529C1A}"/>
                  </a:ext>
                </a:extLst>
              </p:cNvPr>
              <p:cNvSpPr/>
              <p:nvPr/>
            </p:nvSpPr>
            <p:spPr>
              <a:xfrm>
                <a:off x="5583340" y="1251075"/>
                <a:ext cx="117820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𝑒𝑙𝑒𝑐𝑡𝑟𝑖𝑐𝑎𝑙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7AE19F-6712-4038-9166-6D4F9F529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40" y="1251075"/>
                <a:ext cx="1178208" cy="402931"/>
              </a:xfrm>
              <a:prstGeom prst="rect">
                <a:avLst/>
              </a:prstGeom>
              <a:blipFill>
                <a:blip r:embed="rId10"/>
                <a:stretch>
                  <a:fillRect t="-22727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913B2D-22D5-4748-9508-81FE447837C3}"/>
                  </a:ext>
                </a:extLst>
              </p:cNvPr>
              <p:cNvSpPr/>
              <p:nvPr/>
            </p:nvSpPr>
            <p:spPr>
              <a:xfrm>
                <a:off x="7005638" y="1253748"/>
                <a:ext cx="1169744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𝑚𝑎𝑔𝑛𝑒𝑡𝑖𝑐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913B2D-22D5-4748-9508-81FE4478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38" y="1253748"/>
                <a:ext cx="1169744" cy="431849"/>
              </a:xfrm>
              <a:prstGeom prst="rect">
                <a:avLst/>
              </a:prstGeom>
              <a:blipFill>
                <a:blip r:embed="rId11"/>
                <a:stretch>
                  <a:fillRect t="-19718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7AF90F1-75E1-4591-8F57-6C27DBF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93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"/>
            <a:ext cx="8229600" cy="1139825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Poynting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Vector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9702" y="2802082"/>
            <a:ext cx="7920037" cy="3349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not a proof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through area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time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energy per unit time per unit area: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direction                     is reasonable.</a:t>
            </a:r>
          </a:p>
        </p:txBody>
      </p:sp>
      <p:graphicFrame>
        <p:nvGraphicFramePr>
          <p:cNvPr id="178183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50709094"/>
              </p:ext>
            </p:extLst>
          </p:nvPr>
        </p:nvGraphicFramePr>
        <p:xfrm>
          <a:off x="3956050" y="2049463"/>
          <a:ext cx="2151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2" name="Equation" r:id="rId3" imgW="812520" imgH="215640" progId="Equation.DSMT4">
                  <p:embed/>
                </p:oleObj>
              </mc:Choice>
              <mc:Fallback>
                <p:oleObj name="Equation" r:id="rId3" imgW="812520" imgH="215640" progId="Equation.DSMT4">
                  <p:embed/>
                  <p:pic>
                    <p:nvPicPr>
                      <p:cNvPr id="1781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049463"/>
                        <a:ext cx="2151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21467"/>
              </p:ext>
            </p:extLst>
          </p:nvPr>
        </p:nvGraphicFramePr>
        <p:xfrm>
          <a:off x="3592493" y="5680425"/>
          <a:ext cx="1087922" cy="47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3" name="Equation" r:id="rId5" imgW="634680" imgH="215640" progId="Equation.DSMT4">
                  <p:embed/>
                </p:oleObj>
              </mc:Choice>
              <mc:Fallback>
                <p:oleObj name="Equation" r:id="rId5" imgW="634680" imgH="215640" progId="Equation.DSMT4">
                  <p:embed/>
                  <p:pic>
                    <p:nvPicPr>
                      <p:cNvPr id="178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493" y="5680425"/>
                        <a:ext cx="1087922" cy="47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82" name="Group 6"/>
          <p:cNvGrpSpPr>
            <a:grpSpLocks/>
          </p:cNvGrpSpPr>
          <p:nvPr/>
        </p:nvGrpSpPr>
        <p:grpSpPr bwMode="auto">
          <a:xfrm>
            <a:off x="9048751" y="1325563"/>
            <a:ext cx="2670175" cy="2967037"/>
            <a:chOff x="3786" y="715"/>
            <a:chExt cx="1682" cy="1869"/>
          </a:xfrm>
        </p:grpSpPr>
        <p:sp>
          <p:nvSpPr>
            <p:cNvPr id="178188" name="AutoShape 7"/>
            <p:cNvSpPr>
              <a:spLocks noChangeArrowheads="1"/>
            </p:cNvSpPr>
            <p:nvPr/>
          </p:nvSpPr>
          <p:spPr bwMode="auto">
            <a:xfrm rot="5400000">
              <a:off x="4170" y="1106"/>
              <a:ext cx="500" cy="1094"/>
            </a:xfrm>
            <a:prstGeom prst="can">
              <a:avLst>
                <a:gd name="adj" fmla="val 3415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78189" name="AutoShape 8"/>
            <p:cNvSpPr>
              <a:spLocks noChangeArrowheads="1"/>
            </p:cNvSpPr>
            <p:nvPr/>
          </p:nvSpPr>
          <p:spPr bwMode="auto">
            <a:xfrm>
              <a:off x="3810" y="952"/>
              <a:ext cx="1243" cy="1261"/>
            </a:xfrm>
            <a:prstGeom prst="cube">
              <a:avLst>
                <a:gd name="adj" fmla="val 25000"/>
              </a:avLst>
            </a:prstGeom>
            <a:solidFill>
              <a:schemeClr val="bg1">
                <a:alpha val="30196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047561" name="Text Box 9"/>
            <p:cNvSpPr txBox="1">
              <a:spLocks noChangeArrowheads="1"/>
            </p:cNvSpPr>
            <p:nvPr/>
          </p:nvSpPr>
          <p:spPr bwMode="auto">
            <a:xfrm>
              <a:off x="5114" y="1083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8191" name="Line 10"/>
            <p:cNvSpPr>
              <a:spLocks noChangeShapeType="1"/>
            </p:cNvSpPr>
            <p:nvPr/>
          </p:nvSpPr>
          <p:spPr bwMode="auto">
            <a:xfrm flipH="1">
              <a:off x="4892" y="1329"/>
              <a:ext cx="246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2" name="Line 11"/>
            <p:cNvSpPr>
              <a:spLocks noChangeShapeType="1"/>
            </p:cNvSpPr>
            <p:nvPr/>
          </p:nvSpPr>
          <p:spPr bwMode="auto">
            <a:xfrm>
              <a:off x="3963" y="2316"/>
              <a:ext cx="9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64" name="Text Box 12"/>
            <p:cNvSpPr txBox="1">
              <a:spLocks noChangeArrowheads="1"/>
            </p:cNvSpPr>
            <p:nvPr/>
          </p:nvSpPr>
          <p:spPr bwMode="auto">
            <a:xfrm>
              <a:off x="4202" y="229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itchFamily="18" charset="0"/>
                </a:rPr>
                <a:t>c </a:t>
              </a:r>
              <a:r>
                <a:rPr lang="en-US" altLang="zh-CN" sz="2400" b="1">
                  <a:effectLst>
                    <a:outerShdw blurRad="38100" dist="38100" dir="2700000" algn="tl">
                      <a:srgbClr val="010199"/>
                    </a:outerShdw>
                  </a:effectLst>
                  <a:latin typeface="Symbol" pitchFamily="18" charset="2"/>
                </a:rPr>
                <a:t>D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047565" name="Text Box 13"/>
            <p:cNvSpPr txBox="1">
              <a:spLocks noChangeArrowheads="1"/>
            </p:cNvSpPr>
            <p:nvPr/>
          </p:nvSpPr>
          <p:spPr bwMode="auto">
            <a:xfrm>
              <a:off x="3786" y="715"/>
              <a:ext cx="16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010199"/>
                    </a:outerShdw>
                  </a:effectLst>
                  <a:latin typeface="Times New Roman" pitchFamily="18" charset="0"/>
                </a:rPr>
                <a:t>U</a:t>
              </a:r>
              <a:r>
                <a:rPr lang="en-US" altLang="zh-CN" b="1">
                  <a:effectLst>
                    <a:outerShdw blurRad="38100" dist="38100" dir="2700000" algn="tl">
                      <a:srgbClr val="010199"/>
                    </a:outerShdw>
                  </a:effectLst>
                  <a:latin typeface="Arial" charset="0"/>
                </a:rPr>
                <a:t> = Energy density</a:t>
              </a:r>
            </a:p>
          </p:txBody>
        </p:sp>
      </p:grpSp>
      <p:sp>
        <p:nvSpPr>
          <p:cNvPr id="1047570" name="Rectangle 18"/>
          <p:cNvSpPr>
            <a:spLocks noChangeArrowheads="1"/>
          </p:cNvSpPr>
          <p:nvPr/>
        </p:nvSpPr>
        <p:spPr bwMode="auto">
          <a:xfrm>
            <a:off x="1409702" y="1433656"/>
            <a:ext cx="5184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per unit area in a beam.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0" y="1245393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762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2742EE-88DC-4C73-9776-D0DD22B7934C}"/>
                  </a:ext>
                </a:extLst>
              </p:cNvPr>
              <p:cNvSpPr/>
              <p:nvPr/>
            </p:nvSpPr>
            <p:spPr>
              <a:xfrm>
                <a:off x="5492500" y="3417030"/>
                <a:ext cx="17027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smtClean="0"/>
                        <m:t>U</m:t>
                      </m:r>
                      <m:r>
                        <m:rPr>
                          <m:nor/>
                        </m:rPr>
                        <a:rPr lang="zh-CN" altLang="en-US" sz="2400"/>
                        <m:t>V</m:t>
                      </m:r>
                      <m:r>
                        <m:rPr>
                          <m:nor/>
                        </m:rPr>
                        <a:rPr lang="zh-CN" altLang="en-US" sz="2400"/>
                        <m:t>=</m:t>
                      </m:r>
                      <m:r>
                        <m:rPr>
                          <m:nor/>
                        </m:rPr>
                        <a:rPr lang="zh-CN" altLang="en-US" sz="2400"/>
                        <m:t>UAc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2742EE-88DC-4C73-9776-D0DD22B79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00" y="3417030"/>
                <a:ext cx="17027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1A230B-E104-4E76-A5CF-089434736DCD}"/>
                  </a:ext>
                </a:extLst>
              </p:cNvPr>
              <p:cNvSpPr/>
              <p:nvPr/>
            </p:nvSpPr>
            <p:spPr>
              <a:xfrm>
                <a:off x="3425664" y="4835680"/>
                <a:ext cx="7040517" cy="525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smtClean="0"/>
                        <m:t>UV</m:t>
                      </m:r>
                      <m:r>
                        <m:rPr>
                          <m:nor/>
                        </m:rPr>
                        <a:rPr lang="zh-CN" altLang="en-US" sz="2800" smtClean="0"/>
                        <m:t>/(</m:t>
                      </m:r>
                      <m:r>
                        <m:rPr>
                          <m:nor/>
                        </m:rPr>
                        <a:rPr lang="zh-CN" altLang="en-US" sz="2800" smtClean="0"/>
                        <m:t>A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UAc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/(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Uc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EB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1A230B-E104-4E76-A5CF-089434736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64" y="4835680"/>
                <a:ext cx="7040517" cy="525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BDEB50-A38D-4250-AE48-9DA03E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7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445" y="241301"/>
            <a:ext cx="10208525" cy="658813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Irradiance (often called the Intensity)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idx="1"/>
          </p:nvPr>
        </p:nvSpPr>
        <p:spPr>
          <a:xfrm>
            <a:off x="831969" y="1488059"/>
            <a:ext cx="9826388" cy="34544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 wave’s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unit area is the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irradiance</a:t>
            </a:r>
            <a:r>
              <a:rPr lang="en-US" altLang="zh-CN" sz="2400" dirty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a light wave into the expression for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Poynting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vector,                                                      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, yields:</a:t>
            </a: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cos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1/2: </a:t>
            </a:r>
          </a:p>
        </p:txBody>
      </p:sp>
      <p:pic>
        <p:nvPicPr>
          <p:cNvPr id="179207" name="Picture 7" descr="Cos^2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06" y="4695495"/>
            <a:ext cx="2735262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5811838" y="3076575"/>
            <a:ext cx="1560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/>
              <a:t>real amplitudes</a:t>
            </a:r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 flipH="1">
            <a:off x="5631873" y="3359151"/>
            <a:ext cx="25775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 flipH="1">
            <a:off x="6342063" y="3359151"/>
            <a:ext cx="1444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0" y="1276348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894" y="14605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AECE5F-58E2-4659-B234-9FB30CD0D10A}"/>
                  </a:ext>
                </a:extLst>
              </p:cNvPr>
              <p:cNvSpPr/>
              <p:nvPr/>
            </p:nvSpPr>
            <p:spPr>
              <a:xfrm>
                <a:off x="5355632" y="1429691"/>
                <a:ext cx="4275658" cy="126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 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AECE5F-58E2-4659-B234-9FB30CD0D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32" y="1429691"/>
                <a:ext cx="4275658" cy="1265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7D840BF-B99A-4F19-B650-E2AADF25060F}"/>
                  </a:ext>
                </a:extLst>
              </p:cNvPr>
              <p:cNvSpPr/>
              <p:nvPr/>
            </p:nvSpPr>
            <p:spPr>
              <a:xfrm>
                <a:off x="917620" y="3203223"/>
                <a:ext cx="2000996" cy="43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7D840BF-B99A-4F19-B650-E2AADF250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20" y="3203223"/>
                <a:ext cx="2000996" cy="439479"/>
              </a:xfrm>
              <a:prstGeom prst="rect">
                <a:avLst/>
              </a:prstGeom>
              <a:blipFill>
                <a:blip r:embed="rId6"/>
                <a:stretch>
                  <a:fillRect t="-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D92D53-E826-4993-9BFC-3E26C4628A76}"/>
                  </a:ext>
                </a:extLst>
              </p:cNvPr>
              <p:cNvSpPr/>
              <p:nvPr/>
            </p:nvSpPr>
            <p:spPr>
              <a:xfrm>
                <a:off x="3552632" y="3612782"/>
                <a:ext cx="5916427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D92D53-E826-4993-9BFC-3E26C4628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32" y="3612782"/>
                <a:ext cx="5916427" cy="5458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CE9C9C-2C77-400A-BCFD-75CDFB582462}"/>
                  </a:ext>
                </a:extLst>
              </p:cNvPr>
              <p:cNvSpPr/>
              <p:nvPr/>
            </p:nvSpPr>
            <p:spPr>
              <a:xfrm>
                <a:off x="5199768" y="4925090"/>
                <a:ext cx="5982694" cy="1031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CE9C9C-2C77-400A-BCFD-75CDFB582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68" y="4925090"/>
                <a:ext cx="5982694" cy="10319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2CFC3-4622-4DF6-86C9-94FE0616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3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7714" y="2619991"/>
            <a:ext cx="6743390" cy="10429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4800" b="1" u="sng" dirty="0">
                <a:latin typeface="+mn-lt"/>
                <a:ea typeface="+mn-ea"/>
                <a:cs typeface="+mn-cs"/>
              </a:rPr>
              <a:t>Maxwell’s Equations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0EE1BC-43ED-4CB2-97F8-038207F98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145" y="184636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2A4573-9763-4A86-BCF9-2F29768B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789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8442" y="494508"/>
            <a:ext cx="6691785" cy="60325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The Irradiance (continued)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>
          <a:xfrm>
            <a:off x="893332" y="1657483"/>
            <a:ext cx="10481481" cy="981075"/>
          </a:xfrm>
        </p:spPr>
        <p:txBody>
          <a:bodyPr/>
          <a:lstStyle/>
          <a:p>
            <a:pPr marL="0" indent="0">
              <a:buClr>
                <a:srgbClr val="000080"/>
              </a:buClr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electric and magnetic fields are perpendicular and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 = E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itchFamily="18" charset="0"/>
              </a:rPr>
              <a:t>0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itchFamily="18" charset="0"/>
              </a:rPr>
              <a:t>/ 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49607" name="Text Box 7"/>
          <p:cNvSpPr txBox="1">
            <a:spLocks noChangeArrowheads="1"/>
          </p:cNvSpPr>
          <p:nvPr/>
        </p:nvSpPr>
        <p:spPr bwMode="auto">
          <a:xfrm>
            <a:off x="893332" y="4206962"/>
            <a:ext cx="832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i="1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formula only works when the wave is of the form:</a:t>
            </a:r>
          </a:p>
        </p:txBody>
      </p:sp>
      <p:sp>
        <p:nvSpPr>
          <p:cNvPr id="1049608" name="Rectangle 8"/>
          <p:cNvSpPr>
            <a:spLocks noChangeArrowheads="1"/>
          </p:cNvSpPr>
          <p:nvPr/>
        </p:nvSpPr>
        <p:spPr bwMode="auto">
          <a:xfrm>
            <a:off x="966069" y="3252769"/>
            <a:ext cx="1021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p:sp>
        <p:nvSpPr>
          <p:cNvPr id="1049609" name="Rectangle 9"/>
          <p:cNvSpPr>
            <a:spLocks noChangeArrowheads="1"/>
          </p:cNvSpPr>
          <p:nvPr/>
        </p:nvSpPr>
        <p:spPr bwMode="auto">
          <a:xfrm>
            <a:off x="3995760" y="2238380"/>
            <a:ext cx="1398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n-US" altLang="zh-CN" sz="2400" dirty="0">
                <a:effectLst>
                  <a:outerShdw blurRad="38100" dist="38100" dir="2700000" algn="tl">
                    <a:srgbClr val="010199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9611" name="Text Box 11"/>
          <p:cNvSpPr txBox="1">
            <a:spLocks noChangeArrowheads="1"/>
          </p:cNvSpPr>
          <p:nvPr/>
        </p:nvSpPr>
        <p:spPr bwMode="auto">
          <a:xfrm>
            <a:off x="966069" y="5592556"/>
            <a:ext cx="86017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when all the fields involved have the same</a:t>
            </a: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0" y="1245026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98425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F236A25-0555-4701-9AB2-F526931CD89C}"/>
                  </a:ext>
                </a:extLst>
              </p:cNvPr>
              <p:cNvSpPr/>
              <p:nvPr/>
            </p:nvSpPr>
            <p:spPr>
              <a:xfrm>
                <a:off x="1282044" y="2089109"/>
                <a:ext cx="261571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F236A25-0555-4701-9AB2-F526931CD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4" y="2089109"/>
                <a:ext cx="2615716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430AE4-28C0-4CC9-950C-E5820C543276}"/>
                  </a:ext>
                </a:extLst>
              </p:cNvPr>
              <p:cNvSpPr/>
              <p:nvPr/>
            </p:nvSpPr>
            <p:spPr>
              <a:xfrm>
                <a:off x="5433231" y="2238881"/>
                <a:ext cx="2057486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1430AE4-28C0-4CC9-950C-E5820C543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1" y="2238881"/>
                <a:ext cx="2057486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2405068-8262-4292-8164-9ED0108F4783}"/>
                  </a:ext>
                </a:extLst>
              </p:cNvPr>
              <p:cNvSpPr/>
              <p:nvPr/>
            </p:nvSpPr>
            <p:spPr>
              <a:xfrm>
                <a:off x="2083321" y="3264616"/>
                <a:ext cx="4790542" cy="549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2405068-8262-4292-8164-9ED0108F4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21" y="3264616"/>
                <a:ext cx="4790542" cy="5499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4E0386-0108-475E-9AF6-B9082814719D}"/>
                  </a:ext>
                </a:extLst>
              </p:cNvPr>
              <p:cNvSpPr/>
              <p:nvPr/>
            </p:nvSpPr>
            <p:spPr>
              <a:xfrm>
                <a:off x="4074405" y="4763281"/>
                <a:ext cx="4568174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Re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  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4E0386-0108-475E-9AF6-B90828147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05" y="4763281"/>
                <a:ext cx="4568174" cy="5458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2D7F23-7379-4307-9B4E-78C05F3AC730}"/>
                  </a:ext>
                </a:extLst>
              </p:cNvPr>
              <p:cNvSpPr/>
              <p:nvPr/>
            </p:nvSpPr>
            <p:spPr>
              <a:xfrm>
                <a:off x="7402166" y="5612974"/>
                <a:ext cx="1578061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  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2D7F23-7379-4307-9B4E-78C05F3AC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166" y="5612974"/>
                <a:ext cx="1578061" cy="5162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D45B3-F7EE-40DD-9838-D5ED07EA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1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187" y="193667"/>
            <a:ext cx="3857625" cy="9366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Gauss's Law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909592" y="1518849"/>
            <a:ext cx="10554527" cy="108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1412" tIns="28565" rIns="71412" bIns="28565">
            <a:spAutoFit/>
          </a:bodyPr>
          <a:lstStyle>
            <a:lvl1pPr marL="342900" indent="-342900" defTabSz="1028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385763" defTabSz="10287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charges and electric field: The net electric flux through any closed surface is proportional to the charge enclosed by that surface.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7112001" y="5491164"/>
          <a:ext cx="3332163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Equation" r:id="rId4" imgW="1600077" imgH="609600" progId="Equation.DSMT4">
                  <p:embed/>
                </p:oleObj>
              </mc:Choice>
              <mc:Fallback>
                <p:oleObj name="Equation" r:id="rId4" imgW="1600077" imgH="609600" progId="Equation.DSMT4">
                  <p:embed/>
                  <p:pic>
                    <p:nvPicPr>
                      <p:cNvPr id="14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1" y="5491164"/>
                        <a:ext cx="3332163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1677307" y="125414"/>
            <a:ext cx="207739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833" tIns="51417" rIns="102833" bIns="51417">
            <a:spAutoFit/>
          </a:bodyPr>
          <a:lstStyle>
            <a:lvl1pPr defTabSz="1028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600">
              <a:latin typeface="Garamond" panose="02020404030301010803" pitchFamily="18" charset="0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0" y="1214589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07" y="12541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813008" y="3020075"/>
            <a:ext cx="3373438" cy="2997200"/>
            <a:chOff x="7875354" y="3155157"/>
            <a:chExt cx="3373438" cy="2997200"/>
          </a:xfrm>
        </p:grpSpPr>
        <p:grpSp>
          <p:nvGrpSpPr>
            <p:cNvPr id="147464" name="Group 8"/>
            <p:cNvGrpSpPr>
              <a:grpSpLocks/>
            </p:cNvGrpSpPr>
            <p:nvPr/>
          </p:nvGrpSpPr>
          <p:grpSpPr bwMode="auto">
            <a:xfrm>
              <a:off x="7875354" y="3155157"/>
              <a:ext cx="3373438" cy="2997200"/>
              <a:chOff x="3344" y="1248"/>
              <a:chExt cx="1889" cy="1679"/>
            </a:xfrm>
          </p:grpSpPr>
          <p:grpSp>
            <p:nvGrpSpPr>
              <p:cNvPr id="147467" name="Group 9"/>
              <p:cNvGrpSpPr>
                <a:grpSpLocks/>
              </p:cNvGrpSpPr>
              <p:nvPr/>
            </p:nvGrpSpPr>
            <p:grpSpPr bwMode="auto">
              <a:xfrm>
                <a:off x="3344" y="1248"/>
                <a:ext cx="1889" cy="1679"/>
                <a:chOff x="3360" y="1248"/>
                <a:chExt cx="1889" cy="1679"/>
              </a:xfrm>
            </p:grpSpPr>
            <p:pic>
              <p:nvPicPr>
                <p:cNvPr id="147469" name="Picture 10" descr="F23-1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0" y="1248"/>
                  <a:ext cx="1889" cy="16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470" name="Oval 11"/>
                <p:cNvSpPr>
                  <a:spLocks noChangeArrowheads="1"/>
                </p:cNvSpPr>
                <p:nvPr/>
              </p:nvSpPr>
              <p:spPr bwMode="auto">
                <a:xfrm>
                  <a:off x="4826" y="1479"/>
                  <a:ext cx="408" cy="322"/>
                </a:xfrm>
                <a:prstGeom prst="ellips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/>
                </a:p>
              </p:txBody>
            </p:sp>
          </p:grpSp>
          <p:sp>
            <p:nvSpPr>
              <p:cNvPr id="147468" name="Text Box 12"/>
              <p:cNvSpPr txBox="1">
                <a:spLocks noChangeArrowheads="1"/>
              </p:cNvSpPr>
              <p:nvPr/>
            </p:nvSpPr>
            <p:spPr bwMode="auto">
              <a:xfrm>
                <a:off x="4312" y="1248"/>
                <a:ext cx="422" cy="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2833" tIns="51417" rIns="102833" bIns="51417">
                <a:spAutoFit/>
              </a:bodyPr>
              <a:lstStyle>
                <a:lvl1pPr defTabSz="102870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10287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10287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10287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287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28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28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28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287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i="1" dirty="0" err="1">
                    <a:solidFill>
                      <a:srgbClr val="FF3300"/>
                    </a:solidFill>
                    <a:latin typeface="Sylfaen" panose="010A0502050306030303" pitchFamily="18" charset="0"/>
                    <a:cs typeface="Arial" panose="020B0604020202020204" pitchFamily="34" charset="0"/>
                  </a:rPr>
                  <a:t>dS</a:t>
                </a:r>
                <a:endParaRPr kumimoji="0" lang="en-US" altLang="zh-CN" sz="1800" i="1" dirty="0">
                  <a:solidFill>
                    <a:srgbClr val="FF3300"/>
                  </a:solidFill>
                  <a:latin typeface="Sylfaen" panose="010A0502050306030303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0650792" y="3622675"/>
              <a:ext cx="458486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01931DF-477A-44A6-81D5-E83FA1B623DF}"/>
                  </a:ext>
                </a:extLst>
              </p:cNvPr>
              <p:cNvSpPr/>
              <p:nvPr/>
            </p:nvSpPr>
            <p:spPr>
              <a:xfrm>
                <a:off x="2296681" y="2870653"/>
                <a:ext cx="3484544" cy="998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𝐸𝑛𝑐𝑙𝑜𝑠𝑒𝑑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01931DF-477A-44A6-81D5-E83FA1B62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81" y="2870653"/>
                <a:ext cx="3484544" cy="9986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DEAF51E-9103-4023-943E-E9E7BEB2B826}"/>
                  </a:ext>
                </a:extLst>
              </p:cNvPr>
              <p:cNvSpPr/>
              <p:nvPr/>
            </p:nvSpPr>
            <p:spPr>
              <a:xfrm>
                <a:off x="2296681" y="4140139"/>
                <a:ext cx="4073038" cy="1943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∮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</m:nary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⋅4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DEAF51E-9103-4023-943E-E9E7BEB2B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81" y="4140139"/>
                <a:ext cx="4073038" cy="1943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C1D946-3517-46FF-826F-607EA8C7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090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504350"/>
            <a:ext cx="8229600" cy="633230"/>
          </a:xfrm>
        </p:spPr>
        <p:txBody>
          <a:bodyPr vert="horz" lIns="71412" tIns="28565" rIns="71412" bIns="28565" rtlCol="0" anchor="t" anchorCtr="0">
            <a:spAutoFit/>
          </a:bodyPr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Ampere's Law: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28738" y="1737649"/>
            <a:ext cx="8882062" cy="445486"/>
          </a:xfrm>
        </p:spPr>
        <p:txBody>
          <a:bodyPr vert="horz" lIns="71412" tIns="28565" rIns="71412" bIns="28565" rtlCol="0">
            <a:spAutoFit/>
          </a:bodyPr>
          <a:lstStyle/>
          <a:p>
            <a:pPr>
              <a:spcBef>
                <a:spcPct val="45000"/>
              </a:spcBef>
              <a:buClr>
                <a:schemeClr val="tx1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between charges and electric field:</a:t>
            </a:r>
          </a:p>
        </p:txBody>
      </p:sp>
      <p:graphicFrame>
        <p:nvGraphicFramePr>
          <p:cNvPr id="14950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8143286"/>
              </p:ext>
            </p:extLst>
          </p:nvPr>
        </p:nvGraphicFramePr>
        <p:xfrm>
          <a:off x="7429500" y="2176463"/>
          <a:ext cx="29210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Image" r:id="rId4" imgW="2920635" imgH="3377778" progId="Photoshop.Image.7">
                  <p:embed/>
                </p:oleObj>
              </mc:Choice>
              <mc:Fallback>
                <p:oleObj name="Image" r:id="rId4" imgW="2920635" imgH="3377778" progId="Photoshop.Image.7">
                  <p:embed/>
                  <p:pic>
                    <p:nvPicPr>
                      <p:cNvPr id="149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176463"/>
                        <a:ext cx="2921000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7043739" y="5395914"/>
          <a:ext cx="33734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公式" r:id="rId6" imgW="1628710" imgH="571342" progId="Equation.3">
                  <p:embed/>
                </p:oleObj>
              </mc:Choice>
              <mc:Fallback>
                <p:oleObj name="公式" r:id="rId6" imgW="1628710" imgH="571342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9" y="5395914"/>
                        <a:ext cx="33734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0" y="1352352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277813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E628D6-A326-4712-A418-0A0342B6FBCA}"/>
                  </a:ext>
                </a:extLst>
              </p:cNvPr>
              <p:cNvSpPr/>
              <p:nvPr/>
            </p:nvSpPr>
            <p:spPr>
              <a:xfrm>
                <a:off x="2619466" y="2584654"/>
                <a:ext cx="2462854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5E628D6-A326-4712-A418-0A0342B6F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66" y="2584654"/>
                <a:ext cx="2462854" cy="973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C51E423-8A03-469D-979D-E3613C2A5C47}"/>
                  </a:ext>
                </a:extLst>
              </p:cNvPr>
              <p:cNvSpPr/>
              <p:nvPr/>
            </p:nvSpPr>
            <p:spPr>
              <a:xfrm>
                <a:off x="2619466" y="4066269"/>
                <a:ext cx="3758850" cy="184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∮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e>
                                </m:acc>
                              </m:e>
                            </m:nary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𝑟𝐵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C51E423-8A03-469D-979D-E3613C2A5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66" y="4066269"/>
                <a:ext cx="3758850" cy="184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87E46-1D75-43C7-9EDF-FC581DC1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5876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idx="1"/>
          </p:nvPr>
        </p:nvSpPr>
        <p:spPr>
          <a:xfrm>
            <a:off x="447740" y="1893260"/>
            <a:ext cx="10781731" cy="197008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 flux of a B field through any closed surface is zero.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magnetic poles do not exist.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112220" y="452852"/>
            <a:ext cx="7620624" cy="73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412" tIns="28565" rIns="71412" bIns="28565">
            <a:spAutoFit/>
          </a:bodyPr>
          <a:lstStyle>
            <a:lvl1pPr defTabSz="1028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45000"/>
              </a:spcBef>
              <a:buClrTx/>
              <a:buSzTx/>
              <a:buFontTx/>
              <a:buNone/>
            </a:pPr>
            <a:r>
              <a:rPr lang="en-US" altLang="zh-CN" sz="4400" b="1" dirty="0">
                <a:ea typeface="+mj-ea"/>
                <a:cs typeface="Arial" panose="020B0604020202020204" pitchFamily="34" charset="0"/>
              </a:rPr>
              <a:t>Gauss's Law for magnetism</a:t>
            </a:r>
          </a:p>
        </p:txBody>
      </p:sp>
      <p:pic>
        <p:nvPicPr>
          <p:cNvPr id="151557" name="Picture 5" descr="F29-2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25" y="2742912"/>
            <a:ext cx="25479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0" y="1536485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08" y="280086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0BDDC2-FAEB-4688-AAA3-EDAA9A9AA5C7}"/>
                  </a:ext>
                </a:extLst>
              </p:cNvPr>
              <p:cNvSpPr/>
              <p:nvPr/>
            </p:nvSpPr>
            <p:spPr>
              <a:xfrm>
                <a:off x="3331137" y="3755779"/>
                <a:ext cx="2161426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0BDDC2-FAEB-4688-AAA3-EDAA9A9A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37" y="3755779"/>
                <a:ext cx="2161426" cy="973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665E54-C0F6-4600-9B01-419EDAC8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5909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8459" y="585267"/>
            <a:ext cx="4013868" cy="633230"/>
          </a:xfrm>
        </p:spPr>
        <p:txBody>
          <a:bodyPr vert="horz" wrap="none" lIns="71412" tIns="28565" rIns="71412" bIns="28565" rtlCol="0" anchor="t" anchorCtr="0"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Faraday's Law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479020" y="4957157"/>
            <a:ext cx="857250" cy="43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lvl1pPr defTabSz="1028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489093" y="1822341"/>
            <a:ext cx="8656638" cy="116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12" tIns="28565" rIns="71412" bIns="28565">
            <a:spAutoFit/>
          </a:bodyPr>
          <a:lstStyle/>
          <a:p>
            <a:pPr marL="900113" lvl="1" indent="-385763" defTabSz="1028700">
              <a:lnSpc>
                <a:spcPct val="125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magnetic flux induces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field.</a:t>
            </a:r>
          </a:p>
          <a:p>
            <a:pPr marL="900113" lvl="1" indent="-385763" defTabSz="1028700">
              <a:lnSpc>
                <a:spcPct val="125000"/>
              </a:lnSpc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electric motor, generator.</a:t>
            </a:r>
          </a:p>
        </p:txBody>
      </p:sp>
      <p:grpSp>
        <p:nvGrpSpPr>
          <p:cNvPr id="153606" name="Group 7"/>
          <p:cNvGrpSpPr>
            <a:grpSpLocks/>
          </p:cNvGrpSpPr>
          <p:nvPr/>
        </p:nvGrpSpPr>
        <p:grpSpPr bwMode="auto">
          <a:xfrm>
            <a:off x="7341809" y="3391416"/>
            <a:ext cx="3418284" cy="1557337"/>
            <a:chOff x="2503" y="1920"/>
            <a:chExt cx="1914" cy="873"/>
          </a:xfrm>
        </p:grpSpPr>
        <p:sp>
          <p:nvSpPr>
            <p:cNvPr id="153610" name="Rectangle 8"/>
            <p:cNvSpPr>
              <a:spLocks noChangeArrowheads="1"/>
            </p:cNvSpPr>
            <p:nvPr/>
          </p:nvSpPr>
          <p:spPr bwMode="black">
            <a:xfrm>
              <a:off x="3175" y="1920"/>
              <a:ext cx="27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12" tIns="28565" rIns="71412" bIns="28565">
              <a:spAutoFit/>
            </a:bodyPr>
            <a:lstStyle>
              <a:lvl1pPr defTabSz="10287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700" i="1">
                  <a:solidFill>
                    <a:srgbClr val="FFCC00"/>
                  </a:solidFill>
                  <a:latin typeface="Times New Roman" panose="02020603050405020304" pitchFamily="18" charset="0"/>
                </a:rPr>
                <a:t>dS</a:t>
              </a:r>
            </a:p>
          </p:txBody>
        </p:sp>
        <p:sp>
          <p:nvSpPr>
            <p:cNvPr id="153611" name="Oval 9"/>
            <p:cNvSpPr>
              <a:spLocks noChangeArrowheads="1"/>
            </p:cNvSpPr>
            <p:nvPr/>
          </p:nvSpPr>
          <p:spPr bwMode="black">
            <a:xfrm>
              <a:off x="2712" y="2473"/>
              <a:ext cx="1552" cy="320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53612" name="Line 10"/>
            <p:cNvSpPr>
              <a:spLocks noChangeShapeType="1"/>
            </p:cNvSpPr>
            <p:nvPr/>
          </p:nvSpPr>
          <p:spPr bwMode="black">
            <a:xfrm flipV="1">
              <a:off x="3496" y="2016"/>
              <a:ext cx="0" cy="6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3" name="Line 11"/>
            <p:cNvSpPr>
              <a:spLocks noChangeShapeType="1"/>
            </p:cNvSpPr>
            <p:nvPr/>
          </p:nvSpPr>
          <p:spPr bwMode="black">
            <a:xfrm flipV="1">
              <a:off x="4073" y="2210"/>
              <a:ext cx="239" cy="4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4" name="Line 12"/>
            <p:cNvSpPr>
              <a:spLocks noChangeShapeType="1"/>
            </p:cNvSpPr>
            <p:nvPr/>
          </p:nvSpPr>
          <p:spPr bwMode="black">
            <a:xfrm flipV="1">
              <a:off x="3857" y="2122"/>
              <a:ext cx="167" cy="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5" name="Line 13"/>
            <p:cNvSpPr>
              <a:spLocks noChangeShapeType="1"/>
            </p:cNvSpPr>
            <p:nvPr/>
          </p:nvSpPr>
          <p:spPr bwMode="black">
            <a:xfrm flipV="1">
              <a:off x="3681" y="2088"/>
              <a:ext cx="55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6" name="Line 14"/>
            <p:cNvSpPr>
              <a:spLocks noChangeShapeType="1"/>
            </p:cNvSpPr>
            <p:nvPr/>
          </p:nvSpPr>
          <p:spPr bwMode="black">
            <a:xfrm flipH="1" flipV="1">
              <a:off x="3233" y="2138"/>
              <a:ext cx="135" cy="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7" name="Line 15"/>
            <p:cNvSpPr>
              <a:spLocks noChangeShapeType="1"/>
            </p:cNvSpPr>
            <p:nvPr/>
          </p:nvSpPr>
          <p:spPr bwMode="black">
            <a:xfrm flipH="1" flipV="1">
              <a:off x="2889" y="2218"/>
              <a:ext cx="287" cy="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8" name="Line 16"/>
            <p:cNvSpPr>
              <a:spLocks noChangeShapeType="1"/>
            </p:cNvSpPr>
            <p:nvPr/>
          </p:nvSpPr>
          <p:spPr bwMode="black">
            <a:xfrm flipH="1" flipV="1">
              <a:off x="2625" y="2338"/>
              <a:ext cx="335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9" name="Rectangle 17"/>
            <p:cNvSpPr>
              <a:spLocks noChangeArrowheads="1"/>
            </p:cNvSpPr>
            <p:nvPr/>
          </p:nvSpPr>
          <p:spPr bwMode="black">
            <a:xfrm>
              <a:off x="2503" y="2393"/>
              <a:ext cx="21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12" tIns="28565" rIns="71412" bIns="28565">
              <a:spAutoFit/>
            </a:bodyPr>
            <a:lstStyle>
              <a:lvl1pPr defTabSz="10287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700" b="1" i="1">
                  <a:latin typeface="Times New Roman" panose="02020603050405020304" pitchFamily="18" charset="0"/>
                </a:rPr>
                <a:t>B</a:t>
              </a:r>
              <a:endParaRPr kumimoji="0" lang="en-US" altLang="zh-CN" sz="2700" b="1">
                <a:latin typeface="Times New Roman" panose="02020603050405020304" pitchFamily="18" charset="0"/>
              </a:endParaRPr>
            </a:p>
          </p:txBody>
        </p:sp>
        <p:sp>
          <p:nvSpPr>
            <p:cNvPr id="153620" name="Rectangle 18"/>
            <p:cNvSpPr>
              <a:spLocks noChangeArrowheads="1"/>
            </p:cNvSpPr>
            <p:nvPr/>
          </p:nvSpPr>
          <p:spPr bwMode="black">
            <a:xfrm>
              <a:off x="4207" y="2321"/>
              <a:ext cx="21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12" tIns="28565" rIns="71412" bIns="28565">
              <a:spAutoFit/>
            </a:bodyPr>
            <a:lstStyle>
              <a:lvl1pPr defTabSz="102870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7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0" y="1434520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581" y="32050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216C552-CD8F-4C35-BD7B-633FE92AA7DC}"/>
                  </a:ext>
                </a:extLst>
              </p:cNvPr>
              <p:cNvSpPr/>
              <p:nvPr/>
            </p:nvSpPr>
            <p:spPr>
              <a:xfrm>
                <a:off x="3089920" y="3371507"/>
                <a:ext cx="2945743" cy="1007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216C552-CD8F-4C35-BD7B-633FE92AA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20" y="3371507"/>
                <a:ext cx="2945743" cy="1007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5FC47B-DE49-440B-A1C3-6B825001803B}"/>
                  </a:ext>
                </a:extLst>
              </p:cNvPr>
              <p:cNvSpPr/>
              <p:nvPr/>
            </p:nvSpPr>
            <p:spPr>
              <a:xfrm>
                <a:off x="3793238" y="4917188"/>
                <a:ext cx="2406749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55FC47B-DE49-440B-A1C3-6B8250018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38" y="4917188"/>
                <a:ext cx="2406749" cy="973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8966C-DEB3-4D93-B7A3-A740CD9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43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ChangeArrowheads="1"/>
          </p:cNvSpPr>
          <p:nvPr/>
        </p:nvSpPr>
        <p:spPr bwMode="blackGray">
          <a:xfrm>
            <a:off x="1351049" y="3636531"/>
            <a:ext cx="9247679" cy="113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524" tIns="51762" rIns="103524" bIns="51762">
            <a:spAutoFit/>
          </a:bodyPr>
          <a:lstStyle>
            <a:lvl1pPr defTabSz="10287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cases, no currents or charges exit in media. So the equations become:</a:t>
            </a:r>
          </a:p>
        </p:txBody>
      </p:sp>
      <p:sp>
        <p:nvSpPr>
          <p:cNvPr id="402454" name="Rectangle 22"/>
          <p:cNvSpPr>
            <a:spLocks noGrp="1" noChangeArrowheads="1"/>
          </p:cNvSpPr>
          <p:nvPr>
            <p:ph type="title"/>
          </p:nvPr>
        </p:nvSpPr>
        <p:spPr>
          <a:xfrm>
            <a:off x="1981200" y="158760"/>
            <a:ext cx="8229600" cy="11398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Maxwell’s Equations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0" y="1350366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72" y="203201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CDDB622-4DB0-46EE-8E8A-04DD9C586238}"/>
                  </a:ext>
                </a:extLst>
              </p:cNvPr>
              <p:cNvSpPr/>
              <p:nvPr/>
            </p:nvSpPr>
            <p:spPr>
              <a:xfrm>
                <a:off x="2592575" y="1596182"/>
                <a:ext cx="2382640" cy="998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CDDB622-4DB0-46EE-8E8A-04DD9C586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575" y="1596182"/>
                <a:ext cx="2382640" cy="998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9702EE5-ED8B-42AA-980F-18829394769B}"/>
                  </a:ext>
                </a:extLst>
              </p:cNvPr>
              <p:cNvSpPr/>
              <p:nvPr/>
            </p:nvSpPr>
            <p:spPr>
              <a:xfrm>
                <a:off x="2703182" y="2643696"/>
                <a:ext cx="2161426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9702EE5-ED8B-42AA-980F-188293947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82" y="2643696"/>
                <a:ext cx="2161426" cy="973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A0DF20-0571-450A-AF94-A1366CAA6950}"/>
                  </a:ext>
                </a:extLst>
              </p:cNvPr>
              <p:cNvSpPr/>
              <p:nvPr/>
            </p:nvSpPr>
            <p:spPr>
              <a:xfrm>
                <a:off x="6474959" y="1594672"/>
                <a:ext cx="2945743" cy="1007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A0DF20-0571-450A-AF94-A1366CAA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59" y="1594672"/>
                <a:ext cx="2945743" cy="1007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F19FD1-C1F9-46DB-A175-E1D120CE4C0C}"/>
                  </a:ext>
                </a:extLst>
              </p:cNvPr>
              <p:cNvSpPr/>
              <p:nvPr/>
            </p:nvSpPr>
            <p:spPr>
              <a:xfrm>
                <a:off x="5745528" y="2537928"/>
                <a:ext cx="4404604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F19FD1-C1F9-46DB-A175-E1D120CE4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528" y="2537928"/>
                <a:ext cx="4404604" cy="1060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08F5C6-502F-43A0-9895-E0F7934BB985}"/>
                  </a:ext>
                </a:extLst>
              </p:cNvPr>
              <p:cNvSpPr/>
              <p:nvPr/>
            </p:nvSpPr>
            <p:spPr>
              <a:xfrm>
                <a:off x="2659982" y="4859003"/>
                <a:ext cx="2154629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08F5C6-502F-43A0-9895-E0F7934BB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82" y="4859003"/>
                <a:ext cx="2154629" cy="973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B3FD188-54EA-441D-9D1B-E034FA67EAC3}"/>
                  </a:ext>
                </a:extLst>
              </p:cNvPr>
              <p:cNvSpPr/>
              <p:nvPr/>
            </p:nvSpPr>
            <p:spPr>
              <a:xfrm>
                <a:off x="2656583" y="5767755"/>
                <a:ext cx="2161426" cy="97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B3FD188-54EA-441D-9D1B-E034FA67E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583" y="5767755"/>
                <a:ext cx="2161426" cy="973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513F3BD-5BEA-4CC2-B160-49700835F570}"/>
                  </a:ext>
                </a:extLst>
              </p:cNvPr>
              <p:cNvSpPr/>
              <p:nvPr/>
            </p:nvSpPr>
            <p:spPr>
              <a:xfrm>
                <a:off x="6096000" y="4741209"/>
                <a:ext cx="2945743" cy="1007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513F3BD-5BEA-4CC2-B160-49700835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41209"/>
                <a:ext cx="2945743" cy="10071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B99F7A-7755-4AB6-A54F-C66123F17139}"/>
                  </a:ext>
                </a:extLst>
              </p:cNvPr>
              <p:cNvSpPr/>
              <p:nvPr/>
            </p:nvSpPr>
            <p:spPr>
              <a:xfrm>
                <a:off x="5889950" y="5642091"/>
                <a:ext cx="3357842" cy="1007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</m:acc>
                        </m:e>
                      </m:nary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0B99F7A-7755-4AB6-A54F-C66123F17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950" y="5642091"/>
                <a:ext cx="3357842" cy="1007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D6D73-C676-440D-9919-4723248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5203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1767176" y="1729038"/>
            <a:ext cx="8070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Maxwell’s equations in differential forms are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676" name="Text Box 12"/>
          <p:cNvSpPr txBox="1">
            <a:spLocks noChangeArrowheads="1"/>
          </p:cNvSpPr>
          <p:nvPr/>
        </p:nvSpPr>
        <p:spPr bwMode="auto">
          <a:xfrm>
            <a:off x="3722688" y="404422"/>
            <a:ext cx="50145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Differential Forms</a:t>
            </a: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0" y="1309948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1397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D62213F-3475-4A1F-B3F9-EFAE9A819B3B}"/>
                  </a:ext>
                </a:extLst>
              </p:cNvPr>
              <p:cNvSpPr/>
              <p:nvPr/>
            </p:nvSpPr>
            <p:spPr>
              <a:xfrm>
                <a:off x="2249013" y="2704397"/>
                <a:ext cx="2274149" cy="557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D62213F-3475-4A1F-B3F9-EFAE9A81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13" y="2704397"/>
                <a:ext cx="2274149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7F3EBD4-F43B-4840-A826-1ED1DF5D9F36}"/>
                  </a:ext>
                </a:extLst>
              </p:cNvPr>
              <p:cNvSpPr/>
              <p:nvPr/>
            </p:nvSpPr>
            <p:spPr>
              <a:xfrm>
                <a:off x="6564256" y="2721645"/>
                <a:ext cx="16610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7F3EBD4-F43B-4840-A826-1ED1DF5D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56" y="2721645"/>
                <a:ext cx="16610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CF59CE-8AE7-4460-AB36-AB46B25FA0CD}"/>
                  </a:ext>
                </a:extLst>
              </p:cNvPr>
              <p:cNvSpPr/>
              <p:nvPr/>
            </p:nvSpPr>
            <p:spPr>
              <a:xfrm>
                <a:off x="2209066" y="4189755"/>
                <a:ext cx="2354042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CF59CE-8AE7-4460-AB36-AB46B25FA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66" y="4189755"/>
                <a:ext cx="2354042" cy="911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0B42569-5108-47E7-A771-6A33E734F407}"/>
                  </a:ext>
                </a:extLst>
              </p:cNvPr>
              <p:cNvSpPr/>
              <p:nvPr/>
            </p:nvSpPr>
            <p:spPr>
              <a:xfrm>
                <a:off x="5773367" y="4270180"/>
                <a:ext cx="3242811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𝐣</m:t>
                          </m:r>
                        </m:e>
                        <m:sub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sub>
                      </m:sSub>
                      <m:r>
                        <a:rPr lang="zh-CN" altLang="en-US" sz="2800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zh-CN" altLang="en-US" sz="2800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0B42569-5108-47E7-A771-6A33E734F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67" y="4270180"/>
                <a:ext cx="3242811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60FC3-BAA5-44E1-9A75-1CFD57E9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154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EFD1CAF-7A18-40B9-A06F-E2A1C972EF60}" vid="{9128987F-5A2C-44EF-8DBB-D2762AE268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3167</TotalTime>
  <Words>1852</Words>
  <Application>Microsoft Office PowerPoint</Application>
  <PresentationFormat>宽屏</PresentationFormat>
  <Paragraphs>291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等线</vt:lpstr>
      <vt:lpstr>等线 Light</vt:lpstr>
      <vt:lpstr>华文行楷</vt:lpstr>
      <vt:lpstr>宋体</vt:lpstr>
      <vt:lpstr>Arial</vt:lpstr>
      <vt:lpstr>Cambria Math</vt:lpstr>
      <vt:lpstr>Garamond</vt:lpstr>
      <vt:lpstr>Sylfaen</vt:lpstr>
      <vt:lpstr>Symbol</vt:lpstr>
      <vt:lpstr>Tahoma</vt:lpstr>
      <vt:lpstr>Times New Roman</vt:lpstr>
      <vt:lpstr>Wingdings</vt:lpstr>
      <vt:lpstr>主题1</vt:lpstr>
      <vt:lpstr>Equation</vt:lpstr>
      <vt:lpstr>Image</vt:lpstr>
      <vt:lpstr>公式</vt:lpstr>
      <vt:lpstr>Part 2 Wave Optics</vt:lpstr>
      <vt:lpstr>PowerPoint 演示文稿</vt:lpstr>
      <vt:lpstr>Maxwell’s Equations</vt:lpstr>
      <vt:lpstr>Gauss's Law</vt:lpstr>
      <vt:lpstr>Ampere's Law:</vt:lpstr>
      <vt:lpstr>PowerPoint 演示文稿</vt:lpstr>
      <vt:lpstr>Faraday's Law</vt:lpstr>
      <vt:lpstr>Maxwell’s Equations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3D vector wave equation</vt:lpstr>
      <vt:lpstr>Can light be longitudinal field?</vt:lpstr>
      <vt:lpstr>Is it correct “Light is longitudinal field”?</vt:lpstr>
      <vt:lpstr>PowerPoint 演示文稿</vt:lpstr>
      <vt:lpstr>PowerPoint 演示文稿</vt:lpstr>
      <vt:lpstr>Direction of Magnetic field</vt:lpstr>
      <vt:lpstr>PowerPoint 演示文稿</vt:lpstr>
      <vt:lpstr>The electric and the magnetic field</vt:lpstr>
      <vt:lpstr>The Energy Density of Light Wave</vt:lpstr>
      <vt:lpstr>Why we neglect the magnetic field</vt:lpstr>
      <vt:lpstr>The Poynting Vector</vt:lpstr>
      <vt:lpstr>The Irradiance (often called the Intensity)</vt:lpstr>
      <vt:lpstr>The Irradiance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t450</dc:creator>
  <cp:lastModifiedBy>Yudong Li</cp:lastModifiedBy>
  <cp:revision>125</cp:revision>
  <dcterms:created xsi:type="dcterms:W3CDTF">2018-10-18T09:43:26Z</dcterms:created>
  <dcterms:modified xsi:type="dcterms:W3CDTF">2022-08-01T09:28:36Z</dcterms:modified>
</cp:coreProperties>
</file>