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9"/>
  </p:notesMasterIdLst>
  <p:sldIdLst>
    <p:sldId id="256" r:id="rId2"/>
    <p:sldId id="370" r:id="rId3"/>
    <p:sldId id="1069" r:id="rId4"/>
    <p:sldId id="372" r:id="rId5"/>
    <p:sldId id="336" r:id="rId6"/>
    <p:sldId id="337" r:id="rId7"/>
    <p:sldId id="338" r:id="rId8"/>
    <p:sldId id="340" r:id="rId9"/>
    <p:sldId id="339" r:id="rId10"/>
    <p:sldId id="341" r:id="rId11"/>
    <p:sldId id="342" r:id="rId12"/>
    <p:sldId id="343" r:id="rId13"/>
    <p:sldId id="344" r:id="rId14"/>
    <p:sldId id="345" r:id="rId15"/>
    <p:sldId id="346" r:id="rId16"/>
    <p:sldId id="369" r:id="rId17"/>
    <p:sldId id="347" r:id="rId18"/>
    <p:sldId id="348" r:id="rId19"/>
    <p:sldId id="349" r:id="rId20"/>
    <p:sldId id="350" r:id="rId21"/>
    <p:sldId id="351" r:id="rId22"/>
    <p:sldId id="352" r:id="rId23"/>
    <p:sldId id="353" r:id="rId24"/>
    <p:sldId id="354" r:id="rId25"/>
    <p:sldId id="355" r:id="rId26"/>
    <p:sldId id="356" r:id="rId27"/>
    <p:sldId id="35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518" autoAdjust="0"/>
  </p:normalViewPr>
  <p:slideViewPr>
    <p:cSldViewPr snapToGrid="0">
      <p:cViewPr varScale="1">
        <p:scale>
          <a:sx n="93" d="100"/>
          <a:sy n="93" d="100"/>
        </p:scale>
        <p:origin x="11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D664E-5C0F-4D84-B1D0-D40E5ADD104A}" type="datetimeFigureOut">
              <a:rPr lang="zh-CN" altLang="en-US" smtClean="0"/>
              <a:t>2022/7/13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9704-7727-4120-AF15-4506A7F47852}" type="slidenum">
              <a:rPr lang="zh-CN" altLang="en-US" smtClean="0"/>
              <a:t>‹#›</a:t>
            </a:fld>
            <a:endParaRPr lang="zh-CN" altLang="en-US"/>
          </a:p>
        </p:txBody>
      </p:sp>
    </p:spTree>
    <p:extLst>
      <p:ext uri="{BB962C8B-B14F-4D97-AF65-F5344CB8AC3E}">
        <p14:creationId xmlns:p14="http://schemas.microsoft.com/office/powerpoint/2010/main" val="363773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0779CD-10BE-4A47-B7C6-521B3AF5AC36}" type="slidenum">
              <a:rPr lang="en-US" altLang="zh-CN" smtClean="0">
                <a:latin typeface="Tahoma" panose="020B0604030504040204" pitchFamily="34" charset="0"/>
              </a:rPr>
              <a:pPr>
                <a:spcBef>
                  <a:spcPct val="0"/>
                </a:spcBef>
              </a:pPr>
              <a:t>5</a:t>
            </a:fld>
            <a:endParaRPr lang="en-US" altLang="zh-CN">
              <a:latin typeface="Tahoma" panose="020B060403050404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339084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C29704-7727-4120-AF15-4506A7F47852}" type="slidenum">
              <a:rPr lang="zh-CN" altLang="en-US" smtClean="0"/>
              <a:t>22</a:t>
            </a:fld>
            <a:endParaRPr lang="zh-CN" altLang="en-US"/>
          </a:p>
        </p:txBody>
      </p:sp>
    </p:spTree>
    <p:extLst>
      <p:ext uri="{BB962C8B-B14F-4D97-AF65-F5344CB8AC3E}">
        <p14:creationId xmlns:p14="http://schemas.microsoft.com/office/powerpoint/2010/main" val="393924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两极为圆偏振，赤道为线偏振，球面上其他点为椭圆偏振。</a:t>
                </a:r>
                <a:endParaRPr lang="en-US" altLang="zh-CN" dirty="0"/>
              </a:p>
              <a:p>
                <a:r>
                  <a:rPr lang="en-US" altLang="zh-CN" dirty="0"/>
                  <a:t>S</a:t>
                </a:r>
                <a:r>
                  <a:rPr lang="zh-CN" altLang="en-US" dirty="0"/>
                  <a:t>：竖直坐标；</a:t>
                </a:r>
                <a:r>
                  <a:rPr lang="en-US" altLang="zh-CN" dirty="0"/>
                  <a:t>M</a:t>
                </a:r>
                <a:r>
                  <a:rPr lang="zh-CN" altLang="en-US" dirty="0"/>
                  <a:t>水平向右；</a:t>
                </a:r>
                <a:r>
                  <a:rPr lang="en-US" altLang="zh-CN" dirty="0"/>
                  <a:t>C</a:t>
                </a:r>
                <a:r>
                  <a:rPr lang="zh-CN" altLang="en-US" dirty="0"/>
                  <a:t>水平向内</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赤道上：</a:t>
                </a:r>
                <a:r>
                  <a:rPr lang="en-US" altLang="zh-CN" dirty="0"/>
                  <a:t>S=0</a:t>
                </a:r>
                <a:r>
                  <a:rPr lang="zh-CN" altLang="en-US" dirty="0"/>
                  <a:t>，</a:t>
                </a:r>
                <a:r>
                  <a:rPr lang="zh-CN" altLang="en-US" i="0">
                    <a:latin typeface="Cambria Math" panose="02040503050406030204" pitchFamily="18" charset="0"/>
                  </a:rPr>
                  <a:t>𝛿</a:t>
                </a:r>
                <a:r>
                  <a:rPr lang="en-US" altLang="zh-CN" i="0">
                    <a:latin typeface="Cambria Math" panose="02040503050406030204" pitchFamily="18" charset="0"/>
                  </a:rPr>
                  <a:t>_</a:t>
                </a:r>
                <a:r>
                  <a:rPr lang="en-US" altLang="zh-CN" b="0" i="0">
                    <a:latin typeface="Cambria Math" panose="02040503050406030204" pitchFamily="18" charset="0"/>
                  </a:rPr>
                  <a:t>𝑦=</a:t>
                </a:r>
                <a:r>
                  <a:rPr lang="zh-CN" altLang="en-US" b="0" i="0">
                    <a:latin typeface="Cambria Math" panose="02040503050406030204" pitchFamily="18" charset="0"/>
                  </a:rPr>
                  <a:t>𝛿</a:t>
                </a:r>
                <a:r>
                  <a:rPr lang="en-US" altLang="zh-CN" b="0" i="0">
                    <a:latin typeface="Cambria Math" panose="02040503050406030204" pitchFamily="18" charset="0"/>
                  </a:rPr>
                  <a:t>_𝑥</a:t>
                </a:r>
                <a:r>
                  <a:rPr lang="zh-CN" altLang="en-US" dirty="0"/>
                  <a:t>，线偏振</a:t>
                </a:r>
              </a:p>
              <a:p>
                <a:r>
                  <a:rPr lang="zh-CN" altLang="en-US" dirty="0"/>
                  <a:t>南北两极：</a:t>
                </a:r>
                <a:r>
                  <a:rPr lang="en-US" altLang="zh-CN" dirty="0"/>
                  <a:t>M=0</a:t>
                </a:r>
                <a:r>
                  <a:rPr lang="zh-CN" altLang="en-US" dirty="0"/>
                  <a:t>（</a:t>
                </a:r>
                <a:r>
                  <a:rPr lang="en-US" altLang="zh-CN" dirty="0"/>
                  <a:t>E0x=E0y</a:t>
                </a:r>
                <a:r>
                  <a:rPr lang="zh-CN" altLang="en-US" dirty="0"/>
                  <a:t>），</a:t>
                </a:r>
                <a:r>
                  <a:rPr lang="en-US" altLang="zh-CN" dirty="0"/>
                  <a:t>C=0</a:t>
                </a:r>
                <a:r>
                  <a:rPr lang="zh-CN" altLang="en-US" dirty="0"/>
                  <a:t>（</a:t>
                </a:r>
                <a:r>
                  <a:rPr lang="zh-CN" altLang="en-US" i="0">
                    <a:latin typeface="Cambria Math" panose="02040503050406030204" pitchFamily="18" charset="0"/>
                  </a:rPr>
                  <a:t>𝛿</a:t>
                </a:r>
                <a:r>
                  <a:rPr lang="en-US" altLang="zh-CN" i="0">
                    <a:latin typeface="Cambria Math" panose="02040503050406030204" pitchFamily="18" charset="0"/>
                  </a:rPr>
                  <a:t>_</a:t>
                </a:r>
                <a:r>
                  <a:rPr lang="en-US" altLang="zh-CN" b="0" i="0">
                    <a:latin typeface="Cambria Math" panose="02040503050406030204" pitchFamily="18" charset="0"/>
                  </a:rPr>
                  <a:t>𝑦−</a:t>
                </a:r>
                <a:r>
                  <a:rPr lang="zh-CN" altLang="en-US" b="0" i="0">
                    <a:latin typeface="Cambria Math" panose="02040503050406030204" pitchFamily="18" charset="0"/>
                  </a:rPr>
                  <a:t>𝛿</a:t>
                </a:r>
                <a:r>
                  <a:rPr lang="en-US" altLang="zh-CN" b="0" i="0">
                    <a:latin typeface="Cambria Math" panose="02040503050406030204" pitchFamily="18" charset="0"/>
                  </a:rPr>
                  <a:t>_𝑥=</a:t>
                </a:r>
                <a:r>
                  <a:rPr lang="en-US" altLang="zh-CN" b="0" i="0">
                    <a:latin typeface="Cambria Math" panose="02040503050406030204" pitchFamily="18" charset="0"/>
                    <a:ea typeface="Cambria Math" panose="02040503050406030204" pitchFamily="18" charset="0"/>
                  </a:rPr>
                  <a:t>±</a:t>
                </a:r>
                <a:r>
                  <a:rPr lang="en-US" altLang="zh-CN" b="0" i="0">
                    <a:latin typeface="Cambria Math" panose="02040503050406030204" pitchFamily="18" charset="0"/>
                  </a:rPr>
                  <a:t>90</a:t>
                </a:r>
                <a:r>
                  <a:rPr lang="en-US" altLang="zh-CN" b="0" i="0">
                    <a:latin typeface="Cambria Math" panose="02040503050406030204" pitchFamily="18" charset="0"/>
                    <a:ea typeface="Cambria Math" panose="02040503050406030204" pitchFamily="18" charset="0"/>
                  </a:rPr>
                  <a:t>°</a:t>
                </a:r>
                <a:r>
                  <a:rPr lang="zh-CN" altLang="en-US" dirty="0"/>
                  <a:t>）</a:t>
                </a:r>
                <a:r>
                  <a:rPr lang="en-US" altLang="zh-CN" dirty="0"/>
                  <a:t>. </a:t>
                </a:r>
                <a:r>
                  <a:rPr lang="zh-CN" altLang="en-US" dirty="0"/>
                  <a:t>圆偏振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ABC29704-7727-4120-AF15-4506A7F47852}" type="slidenum">
              <a:rPr lang="zh-CN" altLang="en-US" smtClean="0"/>
              <a:t>24</a:t>
            </a:fld>
            <a:endParaRPr lang="zh-CN" altLang="en-US"/>
          </a:p>
        </p:txBody>
      </p:sp>
    </p:spTree>
    <p:extLst>
      <p:ext uri="{BB962C8B-B14F-4D97-AF65-F5344CB8AC3E}">
        <p14:creationId xmlns:p14="http://schemas.microsoft.com/office/powerpoint/2010/main" val="381510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CF31C-93E5-4CB0-B4B3-CEE3C2ECEA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E449B9-37F3-4236-808E-A369A6919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7" name="矩形 6">
            <a:extLst>
              <a:ext uri="{FF2B5EF4-FFF2-40B4-BE49-F238E27FC236}">
                <a16:creationId xmlns:a16="http://schemas.microsoft.com/office/drawing/2014/main" id="{BB321AAA-79B3-4547-BB7E-0EB8A74C7CD7}"/>
              </a:ext>
            </a:extLst>
          </p:cNvPr>
          <p:cNvSpPr/>
          <p:nvPr/>
        </p:nvSpPr>
        <p:spPr>
          <a:xfrm>
            <a:off x="4447151" y="6488668"/>
            <a:ext cx="3297698" cy="369332"/>
          </a:xfrm>
          <a:prstGeom prst="rect">
            <a:avLst/>
          </a:prstGeom>
          <a:noFill/>
          <a:effectLst>
            <a:softEdge rad="0"/>
          </a:effectLst>
        </p:spPr>
        <p:txBody>
          <a:bodyPr wrap="none" lIns="91440" tIns="45720" rIns="91440" bIns="45720">
            <a:spAutoFit/>
            <a:scene3d>
              <a:camera prst="perspectiveFront"/>
              <a:lightRig rig="soft" dir="t">
                <a:rot lat="0" lon="0" rev="15600000"/>
              </a:lightRig>
            </a:scene3d>
            <a:sp3d extrusionH="57150" prstMaterial="softEdge">
              <a:bevelT w="25400" h="38100"/>
            </a:sp3d>
          </a:bodyPr>
          <a:lstStyle/>
          <a:p>
            <a:pPr algn="ctr"/>
            <a:r>
              <a:rPr lang="zh-CN" altLang="en-US" sz="1800" b="0" cap="none" spc="0" dirty="0">
                <a:ln w="0"/>
                <a:solidFill>
                  <a:schemeClr val="tx1">
                    <a:alpha val="50000"/>
                  </a:schemeClr>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rPr>
              <a:t>南开大学物理科学学院  李玉栋</a:t>
            </a:r>
          </a:p>
        </p:txBody>
      </p:sp>
      <p:sp>
        <p:nvSpPr>
          <p:cNvPr id="8" name="灯片编号占位符 5">
            <a:extLst>
              <a:ext uri="{FF2B5EF4-FFF2-40B4-BE49-F238E27FC236}">
                <a16:creationId xmlns:a16="http://schemas.microsoft.com/office/drawing/2014/main" id="{E6133A7D-2652-4E11-A953-92AAACF1234C}"/>
              </a:ext>
            </a:extLst>
          </p:cNvPr>
          <p:cNvSpPr>
            <a:spLocks noGrp="1"/>
          </p:cNvSpPr>
          <p:nvPr>
            <p:ph type="sldNum" sz="quarter" idx="12"/>
          </p:nvPr>
        </p:nvSpPr>
        <p:spPr>
          <a:xfrm>
            <a:off x="9448800" y="6492875"/>
            <a:ext cx="2743200" cy="365125"/>
          </a:xfrm>
          <a:prstGeom prst="rect">
            <a:avLst/>
          </a:prstGeom>
        </p:spPr>
        <p:txBody>
          <a:bodyPr/>
          <a:lstStyle>
            <a:lvl1pPr algn="r">
              <a:defRPr/>
            </a:lvl1pPr>
          </a:lstStyle>
          <a:p>
            <a:fld id="{D8CCE6A9-4032-4ED4-9C69-890208D700DB}" type="slidenum">
              <a:rPr lang="zh-CN" altLang="en-US" smtClean="0"/>
              <a:t>‹#›</a:t>
            </a:fld>
            <a:endParaRPr lang="zh-CN" altLang="en-US"/>
          </a:p>
        </p:txBody>
      </p:sp>
    </p:spTree>
    <p:extLst>
      <p:ext uri="{BB962C8B-B14F-4D97-AF65-F5344CB8AC3E}">
        <p14:creationId xmlns:p14="http://schemas.microsoft.com/office/powerpoint/2010/main" val="376920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79670-25C4-4F71-928C-FA3CC329DE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F6F7BC-DDB7-4223-B76F-43F943339C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a:extLst>
              <a:ext uri="{FF2B5EF4-FFF2-40B4-BE49-F238E27FC236}">
                <a16:creationId xmlns:a16="http://schemas.microsoft.com/office/drawing/2014/main" id="{3A128067-6B64-4178-B8EA-E1E6F6E78DE7}"/>
              </a:ext>
            </a:extLst>
          </p:cNvPr>
          <p:cNvSpPr>
            <a:spLocks noGrp="1"/>
          </p:cNvSpPr>
          <p:nvPr>
            <p:ph type="sldNum" sz="quarter" idx="12"/>
          </p:nvPr>
        </p:nvSpPr>
        <p:spPr>
          <a:xfrm>
            <a:off x="9448800" y="6492875"/>
            <a:ext cx="2743200" cy="365125"/>
          </a:xfrm>
          <a:prstGeom prst="rect">
            <a:avLst/>
          </a:prstGeom>
        </p:spPr>
        <p:txBody>
          <a:bodyPr/>
          <a:lstStyle>
            <a:lvl1pPr algn="r">
              <a:defRPr/>
            </a:lvl1pPr>
          </a:lstStyle>
          <a:p>
            <a:fld id="{D8CCE6A9-4032-4ED4-9C69-890208D700DB}" type="slidenum">
              <a:rPr lang="zh-CN" altLang="en-US" smtClean="0"/>
              <a:t>‹#›</a:t>
            </a:fld>
            <a:endParaRPr lang="zh-CN" altLang="en-US"/>
          </a:p>
        </p:txBody>
      </p:sp>
    </p:spTree>
    <p:extLst>
      <p:ext uri="{BB962C8B-B14F-4D97-AF65-F5344CB8AC3E}">
        <p14:creationId xmlns:p14="http://schemas.microsoft.com/office/powerpoint/2010/main" val="194726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一项大型内容和两项小型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a:extLst>
              <a:ext uri="{FF2B5EF4-FFF2-40B4-BE49-F238E27FC236}">
                <a16:creationId xmlns:a16="http://schemas.microsoft.com/office/drawing/2014/main" id="{C6AFBB15-1637-4881-8AFC-6B6D93EB1304}"/>
              </a:ext>
            </a:extLst>
          </p:cNvPr>
          <p:cNvSpPr txBox="1">
            <a:spLocks/>
          </p:cNvSpPr>
          <p:nvPr userDrawn="1"/>
        </p:nvSpPr>
        <p:spPr>
          <a:xfrm>
            <a:off x="9448800" y="6492875"/>
            <a:ext cx="274320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CE6A9-4032-4ED4-9C69-890208D700DB}" type="slidenum">
              <a:rPr lang="zh-CN" altLang="en-US" smtClean="0"/>
              <a:pPr/>
              <a:t>‹#›</a:t>
            </a:fld>
            <a:endParaRPr lang="zh-CN" altLang="en-US"/>
          </a:p>
        </p:txBody>
      </p:sp>
    </p:spTree>
    <p:extLst>
      <p:ext uri="{BB962C8B-B14F-4D97-AF65-F5344CB8AC3E}">
        <p14:creationId xmlns:p14="http://schemas.microsoft.com/office/powerpoint/2010/main" val="217360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85574E0-C334-4B17-B2DC-D7140A97B67C}"/>
              </a:ext>
            </a:extLst>
          </p:cNvPr>
          <p:cNvSpPr txBox="1">
            <a:spLocks/>
          </p:cNvSpPr>
          <p:nvPr userDrawn="1"/>
        </p:nvSpPr>
        <p:spPr>
          <a:xfrm>
            <a:off x="9448800" y="6492875"/>
            <a:ext cx="2743200" cy="365125"/>
          </a:xfrm>
          <a:prstGeom prst="rect">
            <a:avLst/>
          </a:prstGeom>
        </p:spPr>
        <p:txBody>
          <a:bodyP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CE6A9-4032-4ED4-9C69-890208D700DB}" type="slidenum">
              <a:rPr lang="zh-CN" altLang="en-US" smtClean="0"/>
              <a:pPr/>
              <a:t>‹#›</a:t>
            </a:fld>
            <a:endParaRPr lang="zh-CN" altLang="en-US"/>
          </a:p>
        </p:txBody>
      </p:sp>
    </p:spTree>
    <p:extLst>
      <p:ext uri="{BB962C8B-B14F-4D97-AF65-F5344CB8AC3E}">
        <p14:creationId xmlns:p14="http://schemas.microsoft.com/office/powerpoint/2010/main" val="17543308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D4908C-3968-4B7C-8E96-815DD6DCC2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62282A-F94C-4C18-AC31-B581549B86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a:extLst>
              <a:ext uri="{FF2B5EF4-FFF2-40B4-BE49-F238E27FC236}">
                <a16:creationId xmlns:a16="http://schemas.microsoft.com/office/drawing/2014/main" id="{F6B172BE-350D-4C83-A555-7DD245021DC1}"/>
              </a:ext>
            </a:extLst>
          </p:cNvPr>
          <p:cNvSpPr/>
          <p:nvPr/>
        </p:nvSpPr>
        <p:spPr>
          <a:xfrm>
            <a:off x="4447151" y="6488668"/>
            <a:ext cx="3297698" cy="369332"/>
          </a:xfrm>
          <a:prstGeom prst="rect">
            <a:avLst/>
          </a:prstGeom>
          <a:noFill/>
          <a:effectLst>
            <a:softEdge rad="0"/>
          </a:effectLst>
        </p:spPr>
        <p:txBody>
          <a:bodyPr wrap="none" lIns="91440" tIns="45720" rIns="91440" bIns="45720">
            <a:spAutoFit/>
            <a:scene3d>
              <a:camera prst="perspectiveFront"/>
              <a:lightRig rig="soft" dir="t">
                <a:rot lat="0" lon="0" rev="15600000"/>
              </a:lightRig>
            </a:scene3d>
            <a:sp3d extrusionH="57150" prstMaterial="softEdge">
              <a:bevelT w="25400" h="38100"/>
            </a:sp3d>
          </a:bodyPr>
          <a:lstStyle/>
          <a:p>
            <a:pPr algn="ctr"/>
            <a:r>
              <a:rPr lang="zh-CN" altLang="en-US" sz="1800" b="0" cap="none" spc="0" dirty="0">
                <a:ln w="0"/>
                <a:solidFill>
                  <a:schemeClr val="tx1">
                    <a:alpha val="50000"/>
                  </a:schemeClr>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rPr>
              <a:t>南开大学物理科学学院  李玉栋</a:t>
            </a:r>
          </a:p>
        </p:txBody>
      </p:sp>
    </p:spTree>
    <p:extLst>
      <p:ext uri="{BB962C8B-B14F-4D97-AF65-F5344CB8AC3E}">
        <p14:creationId xmlns:p14="http://schemas.microsoft.com/office/powerpoint/2010/main" val="1803911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jpe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36.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3.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jpeg"/><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3.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4.png"/><Relationship Id="rId7" Type="http://schemas.openxmlformats.org/officeDocument/2006/relationships/image" Target="../media/image36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20.png"/><Relationship Id="rId5" Type="http://schemas.openxmlformats.org/officeDocument/2006/relationships/image" Target="../media/image300.png"/><Relationship Id="rId10" Type="http://schemas.openxmlformats.org/officeDocument/2006/relationships/image" Target="../media/image56.png"/><Relationship Id="rId4" Type="http://schemas.openxmlformats.org/officeDocument/2006/relationships/image" Target="../media/image2.jpeg"/><Relationship Id="rId9"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CD4CA3A5-1BA7-4017-BBB3-7ED5C4EC0355}"/>
              </a:ext>
            </a:extLst>
          </p:cNvPr>
          <p:cNvSpPr txBox="1">
            <a:spLocks noGrp="1" noChangeArrowheads="1"/>
          </p:cNvSpPr>
          <p:nvPr>
            <p:ph type="ctrTitle"/>
          </p:nvPr>
        </p:nvSpPr>
        <p:spPr bwMode="auto">
          <a:xfrm>
            <a:off x="3837431" y="1978857"/>
            <a:ext cx="4313938"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1" fontAlgn="auto" hangingPunct="1">
              <a:spcBef>
                <a:spcPts val="0"/>
              </a:spcBef>
              <a:spcAft>
                <a:spcPts val="0"/>
              </a:spcAft>
              <a:defRPr/>
            </a:pPr>
            <a:r>
              <a:rPr kumimoji="0" lang="en-US" altLang="zh-CN" sz="5400" b="1" dirty="0">
                <a:solidFill>
                  <a:srgbClr val="FF3300"/>
                </a:solidFill>
                <a:effectLst>
                  <a:outerShdw blurRad="38100" dist="38100" dir="2700000" algn="tl">
                    <a:srgbClr val="FFFFFF"/>
                  </a:outerShdw>
                </a:effectLst>
              </a:rPr>
              <a:t>Part 2</a:t>
            </a:r>
          </a:p>
          <a:p>
            <a:pPr algn="ctr" eaLnBrk="1" fontAlgn="auto" hangingPunct="1">
              <a:spcBef>
                <a:spcPts val="0"/>
              </a:spcBef>
              <a:spcAft>
                <a:spcPts val="0"/>
              </a:spcAft>
              <a:defRPr/>
            </a:pPr>
            <a:r>
              <a:rPr kumimoji="0" lang="en-US" altLang="zh-CN" sz="5400" b="1" dirty="0">
                <a:solidFill>
                  <a:srgbClr val="FF3300"/>
                </a:solidFill>
                <a:effectLst>
                  <a:outerShdw blurRad="38100" dist="38100" dir="2700000" algn="tl">
                    <a:srgbClr val="FFFFFF"/>
                  </a:outerShdw>
                </a:effectLst>
              </a:rPr>
              <a:t>Wave Optics</a:t>
            </a:r>
          </a:p>
        </p:txBody>
      </p:sp>
      <p:pic>
        <p:nvPicPr>
          <p:cNvPr id="5" name="图片 4">
            <a:extLst>
              <a:ext uri="{FF2B5EF4-FFF2-40B4-BE49-F238E27FC236}">
                <a16:creationId xmlns:a16="http://schemas.microsoft.com/office/drawing/2014/main" id="{E8820F4B-8D90-4724-8242-34D1062C90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264150"/>
            <a:ext cx="28448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2F0D1587-D732-41D8-B6F1-94BEE5815D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27018" y="9830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49B8F606-990D-43A5-ADD5-9D12694C9B1F}"/>
              </a:ext>
            </a:extLst>
          </p:cNvPr>
          <p:cNvSpPr/>
          <p:nvPr/>
        </p:nvSpPr>
        <p:spPr>
          <a:xfrm>
            <a:off x="4347416" y="3838694"/>
            <a:ext cx="5474576" cy="461665"/>
          </a:xfrm>
          <a:prstGeom prst="rect">
            <a:avLst/>
          </a:prstGeom>
        </p:spPr>
        <p:txBody>
          <a:bodyPr wrap="none">
            <a:spAutoFit/>
          </a:bodyPr>
          <a:lstStyle/>
          <a:p>
            <a:r>
              <a:rPr lang="en-US" altLang="zh-CN" sz="2400" b="1" dirty="0">
                <a:latin typeface="Arial" panose="020B0604020202020204" pitchFamily="34" charset="0"/>
                <a:cs typeface="Arial" panose="020B0604020202020204" pitchFamily="34" charset="0"/>
              </a:rPr>
              <a:t>----Brief introduction of polarization</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16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echt08-2bc"/>
          <p:cNvPicPr>
            <a:picLocks noChangeAspect="1" noChangeArrowheads="1"/>
          </p:cNvPicPr>
          <p:nvPr/>
        </p:nvPicPr>
        <p:blipFill>
          <a:blip r:embed="rId2" cstate="print">
            <a:lum bright="-42000" contrast="54000"/>
            <a:extLst>
              <a:ext uri="{28A0092B-C50C-407E-A947-70E740481C1C}">
                <a14:useLocalDpi xmlns:a14="http://schemas.microsoft.com/office/drawing/2010/main" val="0"/>
              </a:ext>
            </a:extLst>
          </a:blip>
          <a:srcRect/>
          <a:stretch>
            <a:fillRect/>
          </a:stretch>
        </p:blipFill>
        <p:spPr bwMode="auto">
          <a:xfrm>
            <a:off x="1194575" y="2723007"/>
            <a:ext cx="4322648" cy="372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8772" name="Text Box 4"/>
          <p:cNvSpPr txBox="1">
            <a:spLocks noChangeArrowheads="1"/>
          </p:cNvSpPr>
          <p:nvPr/>
        </p:nvSpPr>
        <p:spPr bwMode="auto">
          <a:xfrm>
            <a:off x="5825912" y="3131573"/>
            <a:ext cx="6005798" cy="290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3525" indent="-263525">
              <a:defRPr>
                <a:solidFill>
                  <a:schemeClr val="tx1"/>
                </a:solidFill>
                <a:latin typeface="Arial" pitchFamily="34" charset="0"/>
                <a:ea typeface="宋体" pitchFamily="2" charset="-122"/>
              </a:defRPr>
            </a:lvl1pPr>
            <a:lvl2pPr marL="53975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20000"/>
              </a:spcBef>
              <a:buClr>
                <a:srgbClr val="FFCC00"/>
              </a:buClr>
              <a:buFont typeface="Wingdings" pitchFamily="2" charset="2"/>
              <a:buChar char="l"/>
              <a:defRPr/>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always points to particular direction.</a:t>
            </a:r>
          </a:p>
          <a:p>
            <a:pPr eaLnBrk="1" hangingPunct="1">
              <a:lnSpc>
                <a:spcPct val="125000"/>
              </a:lnSpc>
              <a:spcBef>
                <a:spcPct val="20000"/>
              </a:spcBef>
              <a:buClr>
                <a:srgbClr val="FFCC00"/>
              </a:buClr>
              <a:buFont typeface="Wingdings" pitchFamily="2" charset="2"/>
              <a:buChar char="l"/>
              <a:defRPr/>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a:t>
            </a:r>
            <a:r>
              <a:rPr lang="en-US" altLang="zh-CN" sz="2800" i="1"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 the complex amplitude, is the same for x- and y-component.</a:t>
            </a:r>
          </a:p>
          <a:p>
            <a:pPr eaLnBrk="1" hangingPunct="1">
              <a:lnSpc>
                <a:spcPct val="125000"/>
              </a:lnSpc>
              <a:spcBef>
                <a:spcPct val="20000"/>
              </a:spcBef>
              <a:buClr>
                <a:srgbClr val="FFCC00"/>
              </a:buClr>
              <a:buFont typeface="Wingdings" pitchFamily="2" charset="2"/>
              <a:buChar char="l"/>
              <a:defRPr/>
            </a:pPr>
            <a:r>
              <a:rPr lang="en-US" altLang="zh-CN" sz="2800" dirty="0">
                <a:latin typeface="Times New Roman" panose="02020603050405020304" pitchFamily="18" charset="0"/>
                <a:cs typeface="Times New Roman" panose="02020603050405020304" pitchFamily="18" charset="0"/>
              </a:rPr>
              <a:t> </a:t>
            </a:r>
            <a:r>
              <a:rPr lang="en-US" altLang="zh-CN" sz="2800" i="1" dirty="0">
                <a:solidFill>
                  <a:srgbClr val="FF0000"/>
                </a:solidFill>
                <a:latin typeface="Times New Roman" panose="02020603050405020304" pitchFamily="18" charset="0"/>
                <a:cs typeface="Times New Roman" panose="02020603050405020304" pitchFamily="18" charset="0"/>
              </a:rPr>
              <a:t>E</a:t>
            </a:r>
            <a:r>
              <a:rPr lang="en-US" altLang="zh-CN" sz="2800" i="1" baseline="-25000" dirty="0">
                <a:solidFill>
                  <a:srgbClr val="FF0000"/>
                </a:solidFill>
                <a:latin typeface="Times New Roman" panose="02020603050405020304" pitchFamily="18" charset="0"/>
                <a:cs typeface="Times New Roman" panose="02020603050405020304" pitchFamily="18" charset="0"/>
              </a:rPr>
              <a:t>0</a:t>
            </a:r>
            <a:r>
              <a:rPr lang="en-US" altLang="zh-CN" sz="2800" dirty="0">
                <a:solidFill>
                  <a:srgbClr val="FF0000"/>
                </a:solidFill>
                <a:latin typeface="Times New Roman" panose="02020603050405020304" pitchFamily="18" charset="0"/>
                <a:cs typeface="Times New Roman" panose="02020603050405020304" pitchFamily="18" charset="0"/>
              </a:rPr>
              <a:t> may be complex or real. So we normally do not write here </a:t>
            </a:r>
            <a:r>
              <a:rPr lang="en-US" altLang="zh-CN" sz="28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800" i="1" dirty="0">
              <a:solidFill>
                <a:srgbClr val="FF0000"/>
              </a:solidFill>
              <a:latin typeface="Times New Roman" panose="02020603050405020304" pitchFamily="18" charset="0"/>
              <a:cs typeface="Times New Roman" panose="02020603050405020304" pitchFamily="18" charset="0"/>
            </a:endParaRPr>
          </a:p>
        </p:txBody>
      </p:sp>
      <p:sp>
        <p:nvSpPr>
          <p:cNvPr id="928773" name="Rectangle 5"/>
          <p:cNvSpPr>
            <a:spLocks noChangeArrowheads="1"/>
          </p:cNvSpPr>
          <p:nvPr/>
        </p:nvSpPr>
        <p:spPr bwMode="auto">
          <a:xfrm>
            <a:off x="2068830" y="320409"/>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000" b="1" dirty="0">
                <a:latin typeface="Arial" panose="020B0604020202020204" pitchFamily="34" charset="0"/>
                <a:ea typeface="+mj-ea"/>
                <a:cs typeface="Arial" panose="020B0604020202020204" pitchFamily="34" charset="0"/>
              </a:rPr>
              <a:t>45° Linear Polarization</a:t>
            </a:r>
          </a:p>
        </p:txBody>
      </p:sp>
      <p:sp>
        <p:nvSpPr>
          <p:cNvPr id="8" name="Line 24"/>
          <p:cNvSpPr>
            <a:spLocks noChangeShapeType="1"/>
          </p:cNvSpPr>
          <p:nvPr/>
        </p:nvSpPr>
        <p:spPr bwMode="auto">
          <a:xfrm>
            <a:off x="-16605" y="1266143"/>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79360" y="1524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F9E31B7-130C-493E-A4F4-AAB60A7E211F}"/>
                  </a:ext>
                </a:extLst>
              </p:cNvPr>
              <p:cNvSpPr/>
              <p:nvPr/>
            </p:nvSpPr>
            <p:spPr>
              <a:xfrm>
                <a:off x="3467510" y="2134934"/>
                <a:ext cx="4716804" cy="588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a:latin typeface="Cambria Math" panose="02040503050406030204" pitchFamily="18" charset="0"/>
                            </a:rPr>
                            <m:t>(</m:t>
                          </m:r>
                          <m:r>
                            <a:rPr lang="zh-CN" altLang="en-US" sz="2800" i="1">
                              <a:latin typeface="Cambria Math" panose="02040503050406030204" pitchFamily="18" charset="0"/>
                            </a:rPr>
                            <m:t>𝑧</m:t>
                          </m:r>
                          <m:r>
                            <a:rPr lang="zh-CN" altLang="en-US" sz="2800">
                              <a:latin typeface="Cambria Math" panose="02040503050406030204" pitchFamily="18" charset="0"/>
                            </a:rPr>
                            <m:t>,</m:t>
                          </m:r>
                          <m:r>
                            <a:rPr lang="zh-CN" altLang="en-US" sz="2800" i="1">
                              <a:latin typeface="Cambria Math" panose="02040503050406030204" pitchFamily="18" charset="0"/>
                            </a:rPr>
                            <m:t>𝑡</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sub>
                          </m:sSub>
                          <m:r>
                            <m:rPr>
                              <m:sty m:val="p"/>
                            </m:rPr>
                            <a:rPr lang="zh-CN" altLang="en-US" sz="2800">
                              <a:latin typeface="Cambria Math" panose="02040503050406030204" pitchFamily="18" charset="0"/>
                            </a:rPr>
                            <m:t>exp</m:t>
                          </m:r>
                          <m:r>
                            <a:rPr lang="zh-CN" altLang="en-US" sz="2800">
                              <a:latin typeface="Cambria Math" panose="02040503050406030204" pitchFamily="18" charset="0"/>
                            </a:rPr>
                            <m:t>[</m:t>
                          </m:r>
                          <m:r>
                            <a:rPr lang="zh-CN" altLang="en-US" sz="2800" i="1">
                              <a:latin typeface="Cambria Math" panose="02040503050406030204" pitchFamily="18" charset="0"/>
                            </a:rPr>
                            <m:t>𝑖</m:t>
                          </m:r>
                          <m:r>
                            <a:rPr lang="zh-CN" altLang="en-US" sz="2800">
                              <a:latin typeface="Cambria Math" panose="02040503050406030204" pitchFamily="18" charset="0"/>
                            </a:rPr>
                            <m:t>(</m:t>
                          </m:r>
                          <m:r>
                            <a:rPr lang="zh-CN" altLang="en-US" sz="2800" i="1">
                              <a:latin typeface="Cambria Math" panose="02040503050406030204" pitchFamily="18" charset="0"/>
                            </a:rPr>
                            <m:t>𝑘𝑧</m:t>
                          </m:r>
                          <m:r>
                            <a:rPr lang="zh-CN" altLang="en-US" sz="280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r>
                            <a:rPr lang="zh-CN" altLang="en-US" sz="2800">
                              <a:latin typeface="Cambria Math" panose="02040503050406030204" pitchFamily="18" charset="0"/>
                            </a:rPr>
                            <m:t>)</m:t>
                          </m:r>
                        </m:e>
                      </m:d>
                    </m:oMath>
                  </m:oMathPara>
                </a14:m>
                <a:endParaRPr lang="zh-CN" altLang="en-US" sz="2800" dirty="0"/>
              </a:p>
            </p:txBody>
          </p:sp>
        </mc:Choice>
        <mc:Fallback xmlns="">
          <p:sp>
            <p:nvSpPr>
              <p:cNvPr id="3" name="矩形 2">
                <a:extLst>
                  <a:ext uri="{FF2B5EF4-FFF2-40B4-BE49-F238E27FC236}">
                    <a16:creationId xmlns:a16="http://schemas.microsoft.com/office/drawing/2014/main" id="{4F9E31B7-130C-493E-A4F4-AAB60A7E211F}"/>
                  </a:ext>
                </a:extLst>
              </p:cNvPr>
              <p:cNvSpPr>
                <a:spLocks noRot="1" noChangeAspect="1" noMove="1" noResize="1" noEditPoints="1" noAdjustHandles="1" noChangeArrowheads="1" noChangeShapeType="1" noTextEdit="1"/>
              </p:cNvSpPr>
              <p:nvPr/>
            </p:nvSpPr>
            <p:spPr>
              <a:xfrm>
                <a:off x="3467510" y="2134934"/>
                <a:ext cx="4716804" cy="58804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72CEF73-E222-4BC8-B4A8-9496AB8C691B}"/>
                  </a:ext>
                </a:extLst>
              </p:cNvPr>
              <p:cNvSpPr/>
              <p:nvPr/>
            </p:nvSpPr>
            <p:spPr>
              <a:xfrm>
                <a:off x="3471999" y="1424627"/>
                <a:ext cx="47041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a:latin typeface="Cambria Math" panose="02040503050406030204" pitchFamily="18" charset="0"/>
                            </a:rPr>
                            <m:t>(</m:t>
                          </m:r>
                          <m:r>
                            <a:rPr lang="zh-CN" altLang="en-US" sz="2800" i="1">
                              <a:latin typeface="Cambria Math" panose="02040503050406030204" pitchFamily="18" charset="0"/>
                            </a:rPr>
                            <m:t>𝑧</m:t>
                          </m:r>
                          <m:r>
                            <a:rPr lang="zh-CN" altLang="en-US" sz="2800">
                              <a:latin typeface="Cambria Math" panose="02040503050406030204" pitchFamily="18" charset="0"/>
                            </a:rPr>
                            <m:t>,</m:t>
                          </m:r>
                          <m:r>
                            <a:rPr lang="zh-CN" altLang="en-US" sz="2800" i="1">
                              <a:latin typeface="Cambria Math" panose="02040503050406030204" pitchFamily="18" charset="0"/>
                            </a:rPr>
                            <m:t>𝑡</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sub>
                          </m:sSub>
                          <m:r>
                            <m:rPr>
                              <m:sty m:val="p"/>
                            </m:rPr>
                            <a:rPr lang="zh-CN" altLang="en-US" sz="2800">
                              <a:latin typeface="Cambria Math" panose="02040503050406030204" pitchFamily="18" charset="0"/>
                            </a:rPr>
                            <m:t>exp</m:t>
                          </m:r>
                          <m:r>
                            <a:rPr lang="zh-CN" altLang="en-US" sz="2800">
                              <a:latin typeface="Cambria Math" panose="02040503050406030204" pitchFamily="18" charset="0"/>
                            </a:rPr>
                            <m:t>[</m:t>
                          </m:r>
                          <m:r>
                            <a:rPr lang="zh-CN" altLang="en-US" sz="2800" i="1">
                              <a:latin typeface="Cambria Math" panose="02040503050406030204" pitchFamily="18" charset="0"/>
                            </a:rPr>
                            <m:t>𝑖</m:t>
                          </m:r>
                          <m:r>
                            <a:rPr lang="zh-CN" altLang="en-US" sz="2800">
                              <a:latin typeface="Cambria Math" panose="02040503050406030204" pitchFamily="18" charset="0"/>
                            </a:rPr>
                            <m:t>(</m:t>
                          </m:r>
                          <m:r>
                            <a:rPr lang="zh-CN" altLang="en-US" sz="2800" i="1">
                              <a:latin typeface="Cambria Math" panose="02040503050406030204" pitchFamily="18" charset="0"/>
                            </a:rPr>
                            <m:t>𝑘𝑧</m:t>
                          </m:r>
                          <m:r>
                            <a:rPr lang="zh-CN" altLang="en-US" sz="280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r>
                            <a:rPr lang="zh-CN" altLang="en-US" sz="2800">
                              <a:latin typeface="Cambria Math" panose="02040503050406030204" pitchFamily="18" charset="0"/>
                            </a:rPr>
                            <m:t>)</m:t>
                          </m:r>
                        </m:e>
                      </m:d>
                    </m:oMath>
                  </m:oMathPara>
                </a14:m>
                <a:endParaRPr lang="zh-CN" altLang="en-US" sz="2800" dirty="0"/>
              </a:p>
            </p:txBody>
          </p:sp>
        </mc:Choice>
        <mc:Fallback xmlns="">
          <p:sp>
            <p:nvSpPr>
              <p:cNvPr id="4" name="矩形 3">
                <a:extLst>
                  <a:ext uri="{FF2B5EF4-FFF2-40B4-BE49-F238E27FC236}">
                    <a16:creationId xmlns:a16="http://schemas.microsoft.com/office/drawing/2014/main" id="{E72CEF73-E222-4BC8-B4A8-9496AB8C691B}"/>
                  </a:ext>
                </a:extLst>
              </p:cNvPr>
              <p:cNvSpPr>
                <a:spLocks noRot="1" noChangeAspect="1" noMove="1" noResize="1" noEditPoints="1" noAdjustHandles="1" noChangeArrowheads="1" noChangeShapeType="1" noTextEdit="1"/>
              </p:cNvSpPr>
              <p:nvPr/>
            </p:nvSpPr>
            <p:spPr>
              <a:xfrm>
                <a:off x="3471999" y="1424627"/>
                <a:ext cx="4704173" cy="523220"/>
              </a:xfrm>
              <a:prstGeom prst="rect">
                <a:avLst/>
              </a:prstGeom>
              <a:blipFill>
                <a:blip r:embed="rId5"/>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3FBF7C30-EEED-477E-B9A7-0A29F5EE8CE4}"/>
              </a:ext>
            </a:extLst>
          </p:cNvPr>
          <p:cNvSpPr>
            <a:spLocks noGrp="1"/>
          </p:cNvSpPr>
          <p:nvPr>
            <p:ph type="sldNum" sz="quarter" idx="12"/>
          </p:nvPr>
        </p:nvSpPr>
        <p:spPr/>
        <p:txBody>
          <a:bodyPr/>
          <a:lstStyle/>
          <a:p>
            <a:fld id="{D8CCE6A9-4032-4ED4-9C69-890208D700DB}" type="slidenum">
              <a:rPr lang="zh-CN" altLang="en-US" smtClean="0"/>
              <a:t>10</a:t>
            </a:fld>
            <a:endParaRPr lang="zh-CN" altLang="en-US"/>
          </a:p>
        </p:txBody>
      </p:sp>
    </p:spTree>
    <p:extLst>
      <p:ext uri="{BB962C8B-B14F-4D97-AF65-F5344CB8AC3E}">
        <p14:creationId xmlns:p14="http://schemas.microsoft.com/office/powerpoint/2010/main" val="209017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5"/>
          <p:cNvGrpSpPr>
            <a:grpSpLocks/>
          </p:cNvGrpSpPr>
          <p:nvPr/>
        </p:nvGrpSpPr>
        <p:grpSpPr bwMode="auto">
          <a:xfrm>
            <a:off x="1919288" y="3298826"/>
            <a:ext cx="3513137" cy="2971800"/>
            <a:chOff x="385" y="2251"/>
            <a:chExt cx="2213" cy="1872"/>
          </a:xfrm>
        </p:grpSpPr>
        <p:sp>
          <p:nvSpPr>
            <p:cNvPr id="31753" name="Rectangle 6"/>
            <p:cNvSpPr>
              <a:spLocks noChangeArrowheads="1"/>
            </p:cNvSpPr>
            <p:nvPr/>
          </p:nvSpPr>
          <p:spPr bwMode="auto">
            <a:xfrm>
              <a:off x="385" y="2251"/>
              <a:ext cx="2157" cy="18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1754" name="Line 7"/>
            <p:cNvSpPr>
              <a:spLocks noChangeShapeType="1"/>
            </p:cNvSpPr>
            <p:nvPr/>
          </p:nvSpPr>
          <p:spPr bwMode="auto">
            <a:xfrm>
              <a:off x="577" y="3316"/>
              <a:ext cx="16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5" name="Line 8"/>
            <p:cNvSpPr>
              <a:spLocks noChangeShapeType="1"/>
            </p:cNvSpPr>
            <p:nvPr/>
          </p:nvSpPr>
          <p:spPr bwMode="auto">
            <a:xfrm rot="-5400000">
              <a:off x="787" y="3331"/>
              <a:ext cx="1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Line 9"/>
            <p:cNvSpPr>
              <a:spLocks noChangeShapeType="1"/>
            </p:cNvSpPr>
            <p:nvPr/>
          </p:nvSpPr>
          <p:spPr bwMode="auto">
            <a:xfrm rot="1317865" flipV="1">
              <a:off x="868" y="2800"/>
              <a:ext cx="1033" cy="1034"/>
            </a:xfrm>
            <a:prstGeom prst="line">
              <a:avLst/>
            </a:prstGeom>
            <a:noFill/>
            <a:ln w="57150">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Text Box 10"/>
            <p:cNvSpPr txBox="1">
              <a:spLocks noChangeArrowheads="1"/>
            </p:cNvSpPr>
            <p:nvPr/>
          </p:nvSpPr>
          <p:spPr bwMode="auto">
            <a:xfrm>
              <a:off x="2249" y="3159"/>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x</a:t>
              </a:r>
            </a:p>
          </p:txBody>
        </p:sp>
        <p:sp>
          <p:nvSpPr>
            <p:cNvPr id="31758" name="Text Box 11"/>
            <p:cNvSpPr txBox="1">
              <a:spLocks noChangeArrowheads="1"/>
            </p:cNvSpPr>
            <p:nvPr/>
          </p:nvSpPr>
          <p:spPr bwMode="auto">
            <a:xfrm>
              <a:off x="1201" y="2539"/>
              <a:ext cx="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y</a:t>
              </a:r>
            </a:p>
          </p:txBody>
        </p:sp>
        <p:sp>
          <p:nvSpPr>
            <p:cNvPr id="31759" name="Arc 12"/>
            <p:cNvSpPr>
              <a:spLocks/>
            </p:cNvSpPr>
            <p:nvPr/>
          </p:nvSpPr>
          <p:spPr bwMode="auto">
            <a:xfrm rot="923733">
              <a:off x="1585" y="3185"/>
              <a:ext cx="144" cy="122"/>
            </a:xfrm>
            <a:custGeom>
              <a:avLst/>
              <a:gdLst>
                <a:gd name="T0" fmla="*/ 0 w 21600"/>
                <a:gd name="T1" fmla="*/ 0 h 18374"/>
                <a:gd name="T2" fmla="*/ 0 w 21600"/>
                <a:gd name="T3" fmla="*/ 0 h 18374"/>
                <a:gd name="T4" fmla="*/ 0 w 21600"/>
                <a:gd name="T5" fmla="*/ 0 h 18374"/>
                <a:gd name="T6" fmla="*/ 0 60000 65536"/>
                <a:gd name="T7" fmla="*/ 0 60000 65536"/>
                <a:gd name="T8" fmla="*/ 0 60000 65536"/>
              </a:gdLst>
              <a:ahLst/>
              <a:cxnLst>
                <a:cxn ang="T6">
                  <a:pos x="T0" y="T1"/>
                </a:cxn>
                <a:cxn ang="T7">
                  <a:pos x="T2" y="T3"/>
                </a:cxn>
                <a:cxn ang="T8">
                  <a:pos x="T4" y="T5"/>
                </a:cxn>
              </a:cxnLst>
              <a:rect l="0" t="0" r="r" b="b"/>
              <a:pathLst>
                <a:path w="21600" h="18374" fill="none" extrusionOk="0">
                  <a:moveTo>
                    <a:pt x="11355" y="-1"/>
                  </a:moveTo>
                  <a:cubicBezTo>
                    <a:pt x="17723" y="3935"/>
                    <a:pt x="21600" y="10887"/>
                    <a:pt x="21600" y="18374"/>
                  </a:cubicBezTo>
                </a:path>
                <a:path w="21600" h="18374" stroke="0" extrusionOk="0">
                  <a:moveTo>
                    <a:pt x="11355" y="-1"/>
                  </a:moveTo>
                  <a:cubicBezTo>
                    <a:pt x="17723" y="3935"/>
                    <a:pt x="21600" y="10887"/>
                    <a:pt x="21600" y="18374"/>
                  </a:cubicBezTo>
                  <a:lnTo>
                    <a:pt x="0" y="18374"/>
                  </a:lnTo>
                  <a:lnTo>
                    <a:pt x="11355" y="-1"/>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Text Box 13"/>
            <p:cNvSpPr txBox="1">
              <a:spLocks noChangeArrowheads="1"/>
            </p:cNvSpPr>
            <p:nvPr/>
          </p:nvSpPr>
          <p:spPr bwMode="auto">
            <a:xfrm>
              <a:off x="1780" y="3067"/>
              <a:ext cx="2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i="1">
                  <a:latin typeface="Symbol" panose="05050102010706020507" pitchFamily="18" charset="2"/>
                </a:rPr>
                <a:t>a</a:t>
              </a:r>
            </a:p>
          </p:txBody>
        </p:sp>
      </p:grpSp>
      <p:sp>
        <p:nvSpPr>
          <p:cNvPr id="929794" name="Rectangle 2"/>
          <p:cNvSpPr>
            <a:spLocks noGrp="1" noChangeArrowheads="1"/>
          </p:cNvSpPr>
          <p:nvPr>
            <p:ph type="title"/>
          </p:nvPr>
        </p:nvSpPr>
        <p:spPr>
          <a:xfrm>
            <a:off x="1919288" y="313009"/>
            <a:ext cx="8725966" cy="914400"/>
          </a:xfrm>
        </p:spPr>
        <p:txBody>
          <a:bodyPr>
            <a:noAutofit/>
          </a:bodyPr>
          <a:lstStyle/>
          <a:p>
            <a:pPr algn="l" eaLnBrk="1" hangingPunct="1">
              <a:defRPr/>
            </a:pPr>
            <a:r>
              <a:rPr lang="en-US" altLang="zh-CN" sz="4000" b="1" dirty="0">
                <a:latin typeface="Arial" panose="020B0604020202020204" pitchFamily="34" charset="0"/>
                <a:cs typeface="Arial" panose="020B0604020202020204" pitchFamily="34" charset="0"/>
              </a:rPr>
              <a:t>Linear Polarization with angular </a:t>
            </a:r>
            <a:r>
              <a:rPr lang="en-US" altLang="zh-CN" sz="4000" b="1" dirty="0">
                <a:latin typeface="Arial" panose="020B0604020202020204" pitchFamily="34" charset="0"/>
                <a:cs typeface="Arial" panose="020B0604020202020204" pitchFamily="34" charset="0"/>
                <a:sym typeface="Symbol"/>
              </a:rPr>
              <a:t></a:t>
            </a:r>
            <a:endParaRPr lang="en-US" altLang="zh-CN" sz="4000" b="1" dirty="0">
              <a:latin typeface="Arial" panose="020B0604020202020204" pitchFamily="34" charset="0"/>
              <a:cs typeface="Arial" panose="020B0604020202020204" pitchFamily="34" charset="0"/>
            </a:endParaRPr>
          </a:p>
        </p:txBody>
      </p:sp>
      <p:sp>
        <p:nvSpPr>
          <p:cNvPr id="929796" name="Text Box 4"/>
          <p:cNvSpPr txBox="1">
            <a:spLocks noChangeArrowheads="1"/>
          </p:cNvSpPr>
          <p:nvPr/>
        </p:nvSpPr>
        <p:spPr bwMode="auto">
          <a:xfrm>
            <a:off x="5737409" y="3298826"/>
            <a:ext cx="5839825" cy="296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0363" indent="-360363">
              <a:defRPr>
                <a:solidFill>
                  <a:schemeClr val="tx1"/>
                </a:solidFill>
                <a:latin typeface="Arial" pitchFamily="34" charset="0"/>
                <a:ea typeface="宋体" pitchFamily="2" charset="-122"/>
              </a:defRPr>
            </a:lvl1pPr>
            <a:lvl2pPr marL="622300">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20000"/>
              </a:spcBef>
              <a:buClr>
                <a:srgbClr val="FF0000"/>
              </a:buClr>
              <a:buFont typeface="Wingdings" pitchFamily="2" charset="2"/>
              <a:buChar char="ü"/>
              <a:defRPr/>
            </a:pPr>
            <a:r>
              <a:rPr lang="en-US" altLang="zh-CN" sz="2400" dirty="0">
                <a:latin typeface="Times New Roman" panose="02020603050405020304" pitchFamily="18" charset="0"/>
                <a:cs typeface="Times New Roman" panose="02020603050405020304" pitchFamily="18" charset="0"/>
              </a:rPr>
              <a:t>E-field vibrates over time and space but keeps its direction.</a:t>
            </a:r>
          </a:p>
          <a:p>
            <a:pPr eaLnBrk="1" hangingPunct="1">
              <a:lnSpc>
                <a:spcPct val="125000"/>
              </a:lnSpc>
              <a:spcBef>
                <a:spcPct val="20000"/>
              </a:spcBef>
              <a:buClr>
                <a:srgbClr val="FF0000"/>
              </a:buClr>
              <a:buFont typeface="Wingdings" pitchFamily="2" charset="2"/>
              <a:buChar char="ü"/>
              <a:defRPr/>
            </a:pPr>
            <a:r>
              <a:rPr lang="en-US" altLang="zh-CN" sz="2400" dirty="0">
                <a:latin typeface="Times New Roman" panose="02020603050405020304" pitchFamily="18" charset="0"/>
                <a:cs typeface="Times New Roman" panose="02020603050405020304" pitchFamily="18" charset="0"/>
              </a:rPr>
              <a:t>The</a:t>
            </a:r>
            <a:r>
              <a:rPr lang="en-US" altLang="zh-CN" sz="2400" i="1" dirty="0">
                <a:latin typeface="Times New Roman" panose="02020603050405020304" pitchFamily="18" charset="0"/>
                <a:cs typeface="Times New Roman" pitchFamily="18" charset="0"/>
              </a:rPr>
              <a:t> y</a:t>
            </a:r>
            <a:r>
              <a:rPr lang="en-US" altLang="zh-CN" sz="2400" dirty="0">
                <a:latin typeface="Times New Roman" panose="02020603050405020304" pitchFamily="18" charset="0"/>
                <a:cs typeface="Times New Roman" panose="02020603050405020304" pitchFamily="18" charset="0"/>
              </a:rPr>
              <a:t>-component is in phase with the </a:t>
            </a:r>
            <a:r>
              <a:rPr lang="en-US" altLang="zh-CN" sz="2400" i="1" dirty="0">
                <a:latin typeface="Times New Roman" panose="02020603050405020304" pitchFamily="18" charset="0"/>
                <a:cs typeface="Times New Roman" pitchFamily="18" charset="0"/>
              </a:rPr>
              <a:t>x</a:t>
            </a:r>
            <a:r>
              <a:rPr lang="en-US" altLang="zh-CN" sz="2400" dirty="0">
                <a:latin typeface="Times New Roman" panose="02020603050405020304" pitchFamily="18" charset="0"/>
                <a:cs typeface="Times New Roman" panose="02020603050405020304" pitchFamily="18" charset="0"/>
              </a:rPr>
              <a:t>-component, but has different magnitude.</a:t>
            </a:r>
          </a:p>
          <a:p>
            <a:pPr eaLnBrk="1" hangingPunct="1">
              <a:lnSpc>
                <a:spcPct val="125000"/>
              </a:lnSpc>
              <a:spcBef>
                <a:spcPct val="20000"/>
              </a:spcBef>
              <a:buClr>
                <a:srgbClr val="FF0000"/>
              </a:buClr>
              <a:buFont typeface="Wingdings" pitchFamily="2" charset="2"/>
              <a:buChar char="ü"/>
              <a:defRPr/>
            </a:pP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 is the crossing angle </a:t>
            </a:r>
            <a:r>
              <a:rPr lang="en-US" altLang="zh-CN" sz="24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viewing toward the light source</a:t>
            </a:r>
            <a:endParaRPr lang="en-US" altLang="zh-CN" sz="2400" i="1" dirty="0">
              <a:solidFill>
                <a:srgbClr val="FF0000"/>
              </a:solidFill>
              <a:latin typeface="Times New Roman" panose="02020603050405020304" pitchFamily="18" charset="0"/>
              <a:cs typeface="Times New Roman" panose="02020603050405020304" pitchFamily="18" charset="0"/>
            </a:endParaRPr>
          </a:p>
        </p:txBody>
      </p:sp>
      <p:sp>
        <p:nvSpPr>
          <p:cNvPr id="18" name="Line 24"/>
          <p:cNvSpPr>
            <a:spLocks noChangeShapeType="1"/>
          </p:cNvSpPr>
          <p:nvPr/>
        </p:nvSpPr>
        <p:spPr bwMode="auto">
          <a:xfrm>
            <a:off x="-16605" y="1289320"/>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0800" y="216721"/>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8E98893-EE27-4159-83FB-CCBD928B1FC9}"/>
                  </a:ext>
                </a:extLst>
              </p:cNvPr>
              <p:cNvSpPr/>
              <p:nvPr/>
            </p:nvSpPr>
            <p:spPr>
              <a:xfrm>
                <a:off x="2243931" y="1703167"/>
                <a:ext cx="6524800" cy="1189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3200" i="1">
                              <a:latin typeface="Cambria Math" panose="02040503050406030204" pitchFamily="18" charset="0"/>
                            </a:rPr>
                          </m:ctrlPr>
                        </m:mPr>
                        <m:mr>
                          <m:e>
                            <m:d>
                              <m:dPr>
                                <m:begChr m:val=""/>
                                <m:endChr m:val="]"/>
                                <m:ctrlPr>
                                  <a:rPr lang="zh-CN" altLang="en-US" sz="3200" i="1">
                                    <a:latin typeface="Cambria Math" panose="02040503050406030204" pitchFamily="18" charset="0"/>
                                  </a:rPr>
                                </m:ctrlPr>
                              </m:d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𝐸</m:t>
                                    </m:r>
                                  </m:e>
                                  <m:sub>
                                    <m:r>
                                      <a:rPr lang="zh-CN" altLang="en-US" sz="3200" i="1">
                                        <a:latin typeface="Cambria Math" panose="02040503050406030204" pitchFamily="18" charset="0"/>
                                      </a:rPr>
                                      <m:t>𝑥</m:t>
                                    </m:r>
                                  </m:sub>
                                </m:sSub>
                                <m:r>
                                  <a:rPr lang="zh-CN" altLang="en-US" sz="3200" i="0">
                                    <a:latin typeface="Cambria Math" panose="02040503050406030204" pitchFamily="18" charset="0"/>
                                  </a:rPr>
                                  <m:t>(</m:t>
                                </m:r>
                                <m:r>
                                  <a:rPr lang="zh-CN" altLang="en-US" sz="3200" i="1">
                                    <a:latin typeface="Cambria Math" panose="02040503050406030204" pitchFamily="18" charset="0"/>
                                  </a:rPr>
                                  <m:t>𝑧</m:t>
                                </m:r>
                                <m:r>
                                  <a:rPr lang="zh-CN" altLang="en-US" sz="3200" i="0">
                                    <a:latin typeface="Cambria Math" panose="02040503050406030204" pitchFamily="18" charset="0"/>
                                  </a:rPr>
                                  <m:t>,</m:t>
                                </m:r>
                                <m:r>
                                  <a:rPr lang="zh-CN" altLang="en-US" sz="3200" i="1">
                                    <a:latin typeface="Cambria Math" panose="02040503050406030204" pitchFamily="18" charset="0"/>
                                  </a:rPr>
                                  <m:t>𝑡</m:t>
                                </m:r>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𝐸</m:t>
                                    </m:r>
                                  </m:e>
                                  <m:sub>
                                    <m:r>
                                      <a:rPr lang="zh-CN" altLang="en-US" sz="3200" i="0">
                                        <a:latin typeface="Cambria Math" panose="02040503050406030204" pitchFamily="18" charset="0"/>
                                      </a:rPr>
                                      <m:t>0</m:t>
                                    </m:r>
                                  </m:sub>
                                </m:sSub>
                                <m:r>
                                  <m:rPr>
                                    <m:sty m:val="p"/>
                                  </m:rPr>
                                  <a:rPr lang="zh-CN" altLang="en-US" sz="3200" i="0">
                                    <a:latin typeface="Cambria Math" panose="02040503050406030204" pitchFamily="18" charset="0"/>
                                  </a:rPr>
                                  <m:t>cos</m:t>
                                </m:r>
                                <m:r>
                                  <a:rPr lang="zh-CN" altLang="en-US" sz="3200" i="0">
                                    <a:latin typeface="Cambria Math" panose="02040503050406030204" pitchFamily="18" charset="0"/>
                                  </a:rPr>
                                  <m:t>(</m:t>
                                </m:r>
                                <m:r>
                                  <a:rPr lang="zh-CN" altLang="en-US" sz="3200" i="1">
                                    <a:latin typeface="Cambria Math" panose="02040503050406030204" pitchFamily="18" charset="0"/>
                                  </a:rPr>
                                  <m:t>𝛼</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exp</m:t>
                                </m:r>
                                <m:r>
                                  <a:rPr lang="zh-CN" altLang="en-US" sz="3200" i="0">
                                    <a:latin typeface="Cambria Math" panose="02040503050406030204" pitchFamily="18" charset="0"/>
                                  </a:rPr>
                                  <m:t>[</m:t>
                                </m:r>
                                <m:r>
                                  <a:rPr lang="zh-CN" altLang="en-US" sz="3200" i="1">
                                    <a:latin typeface="Cambria Math" panose="02040503050406030204" pitchFamily="18" charset="0"/>
                                  </a:rPr>
                                  <m:t>𝑖</m:t>
                                </m:r>
                                <m:r>
                                  <a:rPr lang="zh-CN" altLang="en-US" sz="3200" i="0">
                                    <a:latin typeface="Cambria Math" panose="02040503050406030204" pitchFamily="18" charset="0"/>
                                  </a:rPr>
                                  <m:t>(</m:t>
                                </m:r>
                                <m:r>
                                  <a:rPr lang="zh-CN" altLang="en-US" sz="3200" i="1">
                                    <a:latin typeface="Cambria Math" panose="02040503050406030204" pitchFamily="18" charset="0"/>
                                  </a:rPr>
                                  <m:t>𝑘𝑧</m:t>
                                </m:r>
                                <m:r>
                                  <a:rPr lang="zh-CN" altLang="en-US" sz="3200" i="0">
                                    <a:latin typeface="Cambria Math" panose="02040503050406030204" pitchFamily="18" charset="0"/>
                                  </a:rPr>
                                  <m:t>−</m:t>
                                </m:r>
                                <m:r>
                                  <a:rPr lang="zh-CN" altLang="en-US" sz="3200" i="1">
                                    <a:latin typeface="Cambria Math" panose="02040503050406030204" pitchFamily="18" charset="0"/>
                                  </a:rPr>
                                  <m:t>𝜔</m:t>
                                </m:r>
                                <m:r>
                                  <a:rPr lang="zh-CN" altLang="en-US" sz="3200" i="1">
                                    <a:latin typeface="Cambria Math" panose="02040503050406030204" pitchFamily="18" charset="0"/>
                                  </a:rPr>
                                  <m:t>𝑡</m:t>
                                </m:r>
                                <m:r>
                                  <a:rPr lang="zh-CN" altLang="en-US" sz="3200" i="0">
                                    <a:latin typeface="Cambria Math" panose="02040503050406030204" pitchFamily="18" charset="0"/>
                                  </a:rPr>
                                  <m:t>)</m:t>
                                </m:r>
                              </m:e>
                            </m:d>
                          </m:e>
                        </m:mr>
                        <m:mr>
                          <m:e>
                            <m:d>
                              <m:dPr>
                                <m:begChr m:val=""/>
                                <m:endChr m:val="]"/>
                                <m:ctrlPr>
                                  <a:rPr lang="zh-CN" altLang="en-US" sz="3200" i="1">
                                    <a:latin typeface="Cambria Math" panose="02040503050406030204" pitchFamily="18" charset="0"/>
                                  </a:rPr>
                                </m:ctrlPr>
                              </m:d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𝐸</m:t>
                                    </m:r>
                                  </m:e>
                                  <m:sub>
                                    <m:r>
                                      <a:rPr lang="zh-CN" altLang="en-US" sz="3200" i="1">
                                        <a:latin typeface="Cambria Math" panose="02040503050406030204" pitchFamily="18" charset="0"/>
                                      </a:rPr>
                                      <m:t>𝑦</m:t>
                                    </m:r>
                                  </m:sub>
                                </m:sSub>
                                <m:r>
                                  <a:rPr lang="zh-CN" altLang="en-US" sz="3200" i="0">
                                    <a:latin typeface="Cambria Math" panose="02040503050406030204" pitchFamily="18" charset="0"/>
                                  </a:rPr>
                                  <m:t>(</m:t>
                                </m:r>
                                <m:r>
                                  <a:rPr lang="zh-CN" altLang="en-US" sz="3200" i="1">
                                    <a:latin typeface="Cambria Math" panose="02040503050406030204" pitchFamily="18" charset="0"/>
                                  </a:rPr>
                                  <m:t>𝑧</m:t>
                                </m:r>
                                <m:r>
                                  <a:rPr lang="zh-CN" altLang="en-US" sz="3200" i="0">
                                    <a:latin typeface="Cambria Math" panose="02040503050406030204" pitchFamily="18" charset="0"/>
                                  </a:rPr>
                                  <m:t>,</m:t>
                                </m:r>
                                <m:r>
                                  <a:rPr lang="zh-CN" altLang="en-US" sz="3200" i="1">
                                    <a:latin typeface="Cambria Math" panose="02040503050406030204" pitchFamily="18" charset="0"/>
                                  </a:rPr>
                                  <m:t>𝑡</m:t>
                                </m:r>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𝐸</m:t>
                                    </m:r>
                                  </m:e>
                                  <m:sub>
                                    <m:r>
                                      <a:rPr lang="zh-CN" altLang="en-US" sz="3200" i="0">
                                        <a:latin typeface="Cambria Math" panose="02040503050406030204" pitchFamily="18" charset="0"/>
                                      </a:rPr>
                                      <m:t>0</m:t>
                                    </m:r>
                                  </m:sub>
                                </m:sSub>
                                <m:r>
                                  <m:rPr>
                                    <m:sty m:val="p"/>
                                  </m:rPr>
                                  <a:rPr lang="zh-CN" altLang="en-US" sz="3200" i="0">
                                    <a:latin typeface="Cambria Math" panose="02040503050406030204" pitchFamily="18" charset="0"/>
                                  </a:rPr>
                                  <m:t>sin</m:t>
                                </m:r>
                                <m:r>
                                  <a:rPr lang="zh-CN" altLang="en-US" sz="3200" i="0">
                                    <a:latin typeface="Cambria Math" panose="02040503050406030204" pitchFamily="18" charset="0"/>
                                  </a:rPr>
                                  <m:t>(</m:t>
                                </m:r>
                                <m:r>
                                  <a:rPr lang="zh-CN" altLang="en-US" sz="3200" i="1">
                                    <a:latin typeface="Cambria Math" panose="02040503050406030204" pitchFamily="18" charset="0"/>
                                  </a:rPr>
                                  <m:t>𝛼</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exp</m:t>
                                </m:r>
                                <m:r>
                                  <a:rPr lang="zh-CN" altLang="en-US" sz="3200" i="0">
                                    <a:latin typeface="Cambria Math" panose="02040503050406030204" pitchFamily="18" charset="0"/>
                                  </a:rPr>
                                  <m:t>[</m:t>
                                </m:r>
                                <m:r>
                                  <a:rPr lang="zh-CN" altLang="en-US" sz="3200" i="1">
                                    <a:latin typeface="Cambria Math" panose="02040503050406030204" pitchFamily="18" charset="0"/>
                                  </a:rPr>
                                  <m:t>𝑖</m:t>
                                </m:r>
                                <m:r>
                                  <a:rPr lang="zh-CN" altLang="en-US" sz="3200" i="0">
                                    <a:latin typeface="Cambria Math" panose="02040503050406030204" pitchFamily="18" charset="0"/>
                                  </a:rPr>
                                  <m:t>(</m:t>
                                </m:r>
                                <m:r>
                                  <a:rPr lang="zh-CN" altLang="en-US" sz="3200" i="1">
                                    <a:latin typeface="Cambria Math" panose="02040503050406030204" pitchFamily="18" charset="0"/>
                                  </a:rPr>
                                  <m:t>𝑘𝑧</m:t>
                                </m:r>
                                <m:r>
                                  <a:rPr lang="zh-CN" altLang="en-US" sz="3200" i="0">
                                    <a:latin typeface="Cambria Math" panose="02040503050406030204" pitchFamily="18" charset="0"/>
                                  </a:rPr>
                                  <m:t>−</m:t>
                                </m:r>
                                <m:r>
                                  <a:rPr lang="zh-CN" altLang="en-US" sz="3200" i="1">
                                    <a:latin typeface="Cambria Math" panose="02040503050406030204" pitchFamily="18" charset="0"/>
                                  </a:rPr>
                                  <m:t>𝜔</m:t>
                                </m:r>
                                <m:r>
                                  <a:rPr lang="zh-CN" altLang="en-US" sz="3200" i="1">
                                    <a:latin typeface="Cambria Math" panose="02040503050406030204" pitchFamily="18" charset="0"/>
                                  </a:rPr>
                                  <m:t>𝑡</m:t>
                                </m:r>
                                <m:r>
                                  <a:rPr lang="zh-CN" altLang="en-US" sz="3200" i="0">
                                    <a:latin typeface="Cambria Math" panose="02040503050406030204" pitchFamily="18" charset="0"/>
                                  </a:rPr>
                                  <m:t>)</m:t>
                                </m:r>
                              </m:e>
                            </m:d>
                          </m:e>
                        </m:mr>
                      </m:m>
                    </m:oMath>
                  </m:oMathPara>
                </a14:m>
                <a:endParaRPr lang="zh-CN" altLang="en-US" sz="3200" dirty="0"/>
              </a:p>
            </p:txBody>
          </p:sp>
        </mc:Choice>
        <mc:Fallback xmlns="">
          <p:sp>
            <p:nvSpPr>
              <p:cNvPr id="2" name="矩形 1">
                <a:extLst>
                  <a:ext uri="{FF2B5EF4-FFF2-40B4-BE49-F238E27FC236}">
                    <a16:creationId xmlns:a16="http://schemas.microsoft.com/office/drawing/2014/main" id="{F8E98893-EE27-4159-83FB-CCBD928B1FC9}"/>
                  </a:ext>
                </a:extLst>
              </p:cNvPr>
              <p:cNvSpPr>
                <a:spLocks noRot="1" noChangeAspect="1" noMove="1" noResize="1" noEditPoints="1" noAdjustHandles="1" noChangeArrowheads="1" noChangeShapeType="1" noTextEdit="1"/>
              </p:cNvSpPr>
              <p:nvPr/>
            </p:nvSpPr>
            <p:spPr>
              <a:xfrm>
                <a:off x="2243931" y="1703167"/>
                <a:ext cx="6524800" cy="1189749"/>
              </a:xfrm>
              <a:prstGeom prst="rect">
                <a:avLst/>
              </a:prstGeom>
              <a:blipFill>
                <a:blip r:embed="rId3"/>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D7F3AE63-CEA9-403C-AA10-BA78A3AF1FF4}"/>
              </a:ext>
            </a:extLst>
          </p:cNvPr>
          <p:cNvSpPr>
            <a:spLocks noGrp="1"/>
          </p:cNvSpPr>
          <p:nvPr>
            <p:ph type="sldNum" sz="quarter" idx="12"/>
          </p:nvPr>
        </p:nvSpPr>
        <p:spPr/>
        <p:txBody>
          <a:bodyPr/>
          <a:lstStyle/>
          <a:p>
            <a:fld id="{D8CCE6A9-4032-4ED4-9C69-890208D700DB}" type="slidenum">
              <a:rPr lang="zh-CN" altLang="en-US" smtClean="0"/>
              <a:t>11</a:t>
            </a:fld>
            <a:endParaRPr lang="zh-CN" altLang="en-US"/>
          </a:p>
        </p:txBody>
      </p:sp>
    </p:spTree>
    <p:extLst>
      <p:ext uri="{BB962C8B-B14F-4D97-AF65-F5344CB8AC3E}">
        <p14:creationId xmlns:p14="http://schemas.microsoft.com/office/powerpoint/2010/main" val="23578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Text Box 2"/>
          <p:cNvSpPr txBox="1">
            <a:spLocks noChangeArrowheads="1"/>
          </p:cNvSpPr>
          <p:nvPr/>
        </p:nvSpPr>
        <p:spPr bwMode="auto">
          <a:xfrm>
            <a:off x="6679542" y="4632708"/>
            <a:ext cx="4859337" cy="141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20000"/>
              </a:spcBef>
              <a:defRPr/>
            </a:pPr>
            <a:r>
              <a:rPr lang="en-US" altLang="zh-CN" sz="2000" dirty="0">
                <a:latin typeface="Times New Roman" panose="02020603050405020304" pitchFamily="18" charset="0"/>
                <a:cs typeface="Times New Roman" pitchFamily="18" charset="0"/>
              </a:rPr>
              <a:t>  0° linear (</a:t>
            </a:r>
            <a:r>
              <a:rPr lang="en-US" altLang="zh-CN" sz="2000" i="1" dirty="0">
                <a:latin typeface="Times New Roman" panose="02020603050405020304" pitchFamily="18" charset="0"/>
                <a:cs typeface="Times New Roman" pitchFamily="18" charset="0"/>
              </a:rPr>
              <a:t>x</a:t>
            </a:r>
            <a:r>
              <a:rPr lang="en-US" altLang="zh-CN" sz="2000" dirty="0">
                <a:latin typeface="Times New Roman" panose="02020603050405020304" pitchFamily="18" charset="0"/>
                <a:cs typeface="Times New Roman" panose="02020603050405020304" pitchFamily="18" charset="0"/>
              </a:rPr>
              <a:t>) polarization: </a:t>
            </a:r>
            <a:r>
              <a:rPr lang="en-US" altLang="zh-CN" sz="2000" i="1" dirty="0" err="1">
                <a:latin typeface="Times New Roman" panose="02020603050405020304" pitchFamily="18" charset="0"/>
                <a:cs typeface="Times New Roman" pitchFamily="18" charset="0"/>
              </a:rPr>
              <a:t>E</a:t>
            </a:r>
            <a:r>
              <a:rPr lang="en-US" altLang="zh-CN" sz="2000" i="1" baseline="-25000" dirty="0" err="1">
                <a:latin typeface="Times New Roman" panose="02020603050405020304" pitchFamily="18" charset="0"/>
                <a:cs typeface="Times New Roman" pitchFamily="18" charset="0"/>
              </a:rPr>
              <a:t>y</a:t>
            </a:r>
            <a:r>
              <a:rPr lang="en-US" altLang="zh-CN" sz="2000" i="1" baseline="-25000" dirty="0">
                <a:latin typeface="Times New Roman" panose="02020603050405020304" pitchFamily="18" charset="0"/>
                <a:cs typeface="Times New Roman" pitchFamily="18" charset="0"/>
              </a:rPr>
              <a:t> </a:t>
            </a:r>
            <a:r>
              <a:rPr lang="en-US" altLang="zh-CN" sz="2000" i="1" dirty="0">
                <a:latin typeface="Times New Roman" panose="02020603050405020304" pitchFamily="18" charset="0"/>
                <a:cs typeface="Times New Roman" pitchFamily="18" charset="0"/>
              </a:rPr>
              <a:t>/E</a:t>
            </a:r>
            <a:r>
              <a:rPr lang="en-US" altLang="zh-CN" sz="2000" i="1" baseline="-25000" dirty="0">
                <a:latin typeface="Times New Roman" panose="02020603050405020304" pitchFamily="18" charset="0"/>
                <a:cs typeface="Times New Roman" pitchFamily="18" charset="0"/>
              </a:rPr>
              <a:t>x </a:t>
            </a:r>
            <a:r>
              <a:rPr lang="en-US" altLang="zh-CN" sz="2000" i="1" dirty="0">
                <a:latin typeface="Times New Roman" panose="02020603050405020304" pitchFamily="18" charset="0"/>
                <a:cs typeface="Times New Roman" pitchFamily="18" charset="0"/>
              </a:rPr>
              <a:t>= </a:t>
            </a:r>
            <a:r>
              <a:rPr lang="en-US" altLang="zh-CN" sz="2000" dirty="0">
                <a:latin typeface="Times New Roman" pitchFamily="18" charset="0"/>
                <a:cs typeface="Times New Roman" pitchFamily="18" charset="0"/>
              </a:rPr>
              <a:t>0</a:t>
            </a:r>
          </a:p>
          <a:p>
            <a:pPr eaLnBrk="1" hangingPunct="1">
              <a:lnSpc>
                <a:spcPct val="125000"/>
              </a:lnSpc>
              <a:spcBef>
                <a:spcPct val="20000"/>
              </a:spcBef>
              <a:defRPr/>
            </a:pPr>
            <a:r>
              <a:rPr lang="en-US" altLang="zh-CN" sz="2000" dirty="0">
                <a:latin typeface="Times New Roman" pitchFamily="18" charset="0"/>
                <a:cs typeface="Times New Roman" pitchFamily="18" charset="0"/>
              </a:rPr>
              <a:t>90° linear (</a:t>
            </a:r>
            <a:r>
              <a:rPr lang="en-US" altLang="zh-CN" sz="2000" i="1" dirty="0">
                <a:latin typeface="Times New Roman" panose="02020603050405020304" pitchFamily="18" charset="0"/>
                <a:cs typeface="Times New Roman" pitchFamily="18" charset="0"/>
              </a:rPr>
              <a:t>y</a:t>
            </a:r>
            <a:r>
              <a:rPr lang="en-US" altLang="zh-CN" sz="2000" dirty="0">
                <a:latin typeface="Times New Roman" panose="02020603050405020304" pitchFamily="18" charset="0"/>
                <a:cs typeface="Times New Roman" panose="02020603050405020304" pitchFamily="18" charset="0"/>
              </a:rPr>
              <a:t>) polarization: </a:t>
            </a:r>
            <a:r>
              <a:rPr lang="en-US" altLang="zh-CN" sz="2000" i="1" dirty="0" err="1">
                <a:latin typeface="Times New Roman" panose="02020603050405020304" pitchFamily="18" charset="0"/>
                <a:cs typeface="Times New Roman" pitchFamily="18" charset="0"/>
              </a:rPr>
              <a:t>E</a:t>
            </a:r>
            <a:r>
              <a:rPr lang="en-US" altLang="zh-CN" sz="2000" i="1" baseline="-25000" dirty="0" err="1">
                <a:latin typeface="Times New Roman" panose="02020603050405020304" pitchFamily="18" charset="0"/>
                <a:cs typeface="Times New Roman" pitchFamily="18" charset="0"/>
              </a:rPr>
              <a:t>y</a:t>
            </a:r>
            <a:r>
              <a:rPr lang="en-US" altLang="zh-CN" sz="2000" i="1" baseline="-25000" dirty="0">
                <a:latin typeface="Times New Roman" panose="02020603050405020304" pitchFamily="18" charset="0"/>
                <a:cs typeface="Times New Roman" pitchFamily="18" charset="0"/>
              </a:rPr>
              <a:t> </a:t>
            </a:r>
            <a:r>
              <a:rPr lang="en-US" altLang="zh-CN" sz="2000" i="1" dirty="0">
                <a:latin typeface="Times New Roman" panose="02020603050405020304" pitchFamily="18" charset="0"/>
                <a:cs typeface="Times New Roman" pitchFamily="18" charset="0"/>
              </a:rPr>
              <a:t>/E</a:t>
            </a:r>
            <a:r>
              <a:rPr lang="en-US" altLang="zh-CN" sz="2000" i="1" baseline="-25000" dirty="0">
                <a:latin typeface="Times New Roman" panose="02020603050405020304" pitchFamily="18" charset="0"/>
                <a:cs typeface="Times New Roman" pitchFamily="18" charset="0"/>
              </a:rPr>
              <a:t>x</a:t>
            </a:r>
            <a:r>
              <a:rPr lang="en-US" altLang="zh-CN" sz="1200" i="1" dirty="0">
                <a:latin typeface="Times New Roman" panose="02020603050405020304" pitchFamily="18" charset="0"/>
                <a:cs typeface="Times New Roman" pitchFamily="18" charset="0"/>
              </a:rPr>
              <a:t> </a:t>
            </a:r>
            <a:r>
              <a:rPr lang="en-US" altLang="zh-CN" sz="2000" i="1" dirty="0">
                <a:latin typeface="Times New Roman" panose="02020603050405020304" pitchFamily="18" charset="0"/>
                <a:cs typeface="Times New Roman" pitchFamily="18" charset="0"/>
              </a:rPr>
              <a:t>= </a:t>
            </a:r>
            <a:r>
              <a:rPr lang="en-US" altLang="zh-CN" sz="2000" dirty="0">
                <a:latin typeface="Times New Roman" pitchFamily="18" charset="0"/>
                <a:cs typeface="Times New Roman" pitchFamily="18" charset="0"/>
              </a:rPr>
              <a:t>¥</a:t>
            </a:r>
          </a:p>
          <a:p>
            <a:pPr eaLnBrk="1" hangingPunct="1">
              <a:lnSpc>
                <a:spcPct val="125000"/>
              </a:lnSpc>
              <a:spcBef>
                <a:spcPct val="20000"/>
              </a:spcBef>
              <a:defRPr/>
            </a:pPr>
            <a:r>
              <a:rPr lang="en-US" altLang="zh-CN" sz="2000" dirty="0">
                <a:latin typeface="Times New Roman" pitchFamily="18" charset="0"/>
                <a:cs typeface="Times New Roman" pitchFamily="18" charset="0"/>
              </a:rPr>
              <a:t>45° linear polarization: </a:t>
            </a:r>
            <a:r>
              <a:rPr lang="en-US" altLang="zh-CN" sz="2000" i="1" dirty="0" err="1">
                <a:latin typeface="Times New Roman" panose="02020603050405020304" pitchFamily="18" charset="0"/>
                <a:cs typeface="Times New Roman" pitchFamily="18" charset="0"/>
              </a:rPr>
              <a:t>E</a:t>
            </a:r>
            <a:r>
              <a:rPr lang="en-US" altLang="zh-CN" sz="2000" i="1" baseline="-25000" dirty="0" err="1">
                <a:latin typeface="Times New Roman" panose="02020603050405020304" pitchFamily="18" charset="0"/>
                <a:cs typeface="Times New Roman" pitchFamily="18" charset="0"/>
              </a:rPr>
              <a:t>y</a:t>
            </a:r>
            <a:r>
              <a:rPr lang="en-US" altLang="zh-CN" sz="2000" i="1" baseline="-25000" dirty="0">
                <a:latin typeface="Times New Roman" panose="02020603050405020304" pitchFamily="18" charset="0"/>
                <a:cs typeface="Times New Roman" pitchFamily="18" charset="0"/>
              </a:rPr>
              <a:t> </a:t>
            </a:r>
            <a:r>
              <a:rPr lang="en-US" altLang="zh-CN" sz="2000" i="1" dirty="0">
                <a:latin typeface="Times New Roman" panose="02020603050405020304" pitchFamily="18" charset="0"/>
                <a:cs typeface="Times New Roman" pitchFamily="18" charset="0"/>
              </a:rPr>
              <a:t>/E</a:t>
            </a:r>
            <a:r>
              <a:rPr lang="en-US" altLang="zh-CN" sz="2000" i="1" baseline="-25000" dirty="0">
                <a:latin typeface="Times New Roman" panose="02020603050405020304" pitchFamily="18" charset="0"/>
                <a:cs typeface="Times New Roman" pitchFamily="18" charset="0"/>
              </a:rPr>
              <a:t>x</a:t>
            </a:r>
            <a:r>
              <a:rPr lang="en-US" altLang="zh-CN" sz="1200" dirty="0">
                <a:latin typeface="Times New Roman" panose="02020603050405020304" pitchFamily="18" charset="0"/>
                <a:cs typeface="Times New Roman" pitchFamily="18" charset="0"/>
              </a:rPr>
              <a:t> </a:t>
            </a:r>
            <a:r>
              <a:rPr lang="en-US" altLang="zh-CN" sz="2000" dirty="0">
                <a:latin typeface="Times New Roman" panose="02020603050405020304" pitchFamily="18" charset="0"/>
                <a:cs typeface="Times New Roman" pitchFamily="18" charset="0"/>
              </a:rPr>
              <a:t>= 1</a:t>
            </a:r>
            <a:r>
              <a:rPr lang="en-US" altLang="zh-CN" sz="2400" dirty="0">
                <a:latin typeface="Times New Roman" panose="02020603050405020304" pitchFamily="18" charset="0"/>
                <a:cs typeface="Times New Roman" panose="02020603050405020304" pitchFamily="18" charset="0"/>
              </a:rPr>
              <a:t>	</a:t>
            </a:r>
          </a:p>
        </p:txBody>
      </p:sp>
      <p:sp>
        <p:nvSpPr>
          <p:cNvPr id="930819" name="Rectangle 3"/>
          <p:cNvSpPr>
            <a:spLocks noGrp="1" noChangeArrowheads="1"/>
          </p:cNvSpPr>
          <p:nvPr>
            <p:ph type="title"/>
          </p:nvPr>
        </p:nvSpPr>
        <p:spPr>
          <a:xfrm>
            <a:off x="1964595" y="100277"/>
            <a:ext cx="8229600" cy="1139825"/>
          </a:xfrm>
        </p:spPr>
        <p:txBody>
          <a:bodyPr>
            <a:normAutofit/>
          </a:bodyPr>
          <a:lstStyle/>
          <a:p>
            <a:pPr algn="ctr" eaLnBrk="1" hangingPunct="1">
              <a:defRPr/>
            </a:pPr>
            <a:r>
              <a:rPr lang="en-US" altLang="zh-CN" b="1" dirty="0">
                <a:latin typeface="Arial" panose="020B0604020202020204" pitchFamily="34" charset="0"/>
                <a:cs typeface="Arial" panose="020B0604020202020204" pitchFamily="34" charset="0"/>
              </a:rPr>
              <a:t>Jones Vector</a:t>
            </a:r>
          </a:p>
        </p:txBody>
      </p:sp>
      <p:sp>
        <p:nvSpPr>
          <p:cNvPr id="930826" name="Rectangle 10"/>
          <p:cNvSpPr>
            <a:spLocks noChangeArrowheads="1"/>
          </p:cNvSpPr>
          <p:nvPr/>
        </p:nvSpPr>
        <p:spPr bwMode="auto">
          <a:xfrm>
            <a:off x="960120" y="1511414"/>
            <a:ext cx="6412230" cy="111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defRPr/>
            </a:pPr>
            <a:r>
              <a:rPr lang="en-US" altLang="zh-CN" sz="2800" dirty="0">
                <a:latin typeface="Times New Roman" panose="02020603050405020304" pitchFamily="18" charset="0"/>
                <a:cs typeface="Times New Roman" panose="02020603050405020304" pitchFamily="18" charset="0"/>
              </a:rPr>
              <a:t>A 2-dimensional  vector containing the two complex x- and y-amplitudes:</a:t>
            </a:r>
          </a:p>
        </p:txBody>
      </p:sp>
      <p:sp>
        <p:nvSpPr>
          <p:cNvPr id="930827" name="Rectangle 11"/>
          <p:cNvSpPr>
            <a:spLocks noChangeArrowheads="1"/>
          </p:cNvSpPr>
          <p:nvPr/>
        </p:nvSpPr>
        <p:spPr bwMode="auto">
          <a:xfrm>
            <a:off x="960120" y="3085611"/>
            <a:ext cx="6412230" cy="111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defRPr/>
            </a:pPr>
            <a:r>
              <a:rPr lang="en-US" altLang="zh-CN" sz="2800" dirty="0">
                <a:latin typeface="Times New Roman" panose="02020603050405020304" pitchFamily="18" charset="0"/>
                <a:cs typeface="Times New Roman" panose="02020603050405020304" pitchFamily="18" charset="0"/>
              </a:rPr>
              <a:t>For many purposes, we only care about the</a:t>
            </a:r>
            <a:r>
              <a:rPr lang="en-US" altLang="zh-CN" sz="2800" dirty="0">
                <a:solidFill>
                  <a:srgbClr val="FF0000"/>
                </a:solidFill>
                <a:latin typeface="Times New Roman" panose="02020603050405020304" pitchFamily="18" charset="0"/>
                <a:cs typeface="Times New Roman" panose="02020603050405020304" pitchFamily="18" charset="0"/>
              </a:rPr>
              <a:t> relative </a:t>
            </a:r>
            <a:r>
              <a:rPr lang="en-US" altLang="zh-CN" sz="2800" dirty="0">
                <a:latin typeface="Times New Roman" panose="02020603050405020304" pitchFamily="18" charset="0"/>
                <a:cs typeface="Times New Roman" panose="02020603050405020304" pitchFamily="18" charset="0"/>
              </a:rPr>
              <a:t>values:</a:t>
            </a:r>
          </a:p>
        </p:txBody>
      </p:sp>
      <p:sp>
        <p:nvSpPr>
          <p:cNvPr id="930828" name="Rectangle 12"/>
          <p:cNvSpPr>
            <a:spLocks noChangeArrowheads="1"/>
          </p:cNvSpPr>
          <p:nvPr/>
        </p:nvSpPr>
        <p:spPr bwMode="auto">
          <a:xfrm>
            <a:off x="960120" y="4488771"/>
            <a:ext cx="4937760" cy="5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defRPr/>
            </a:pPr>
            <a:r>
              <a:rPr lang="en-US" altLang="zh-CN" sz="2800" i="1" dirty="0">
                <a:solidFill>
                  <a:srgbClr val="7030A0"/>
                </a:solidFill>
                <a:latin typeface="Times New Roman" panose="02020603050405020304" pitchFamily="18" charset="0"/>
                <a:cs typeface="Times New Roman" panose="02020603050405020304" pitchFamily="18" charset="0"/>
              </a:rPr>
              <a:t>Arbitrary linear polarization:</a:t>
            </a:r>
          </a:p>
        </p:txBody>
      </p:sp>
      <p:sp>
        <p:nvSpPr>
          <p:cNvPr id="12" name="Line 24"/>
          <p:cNvSpPr>
            <a:spLocks noChangeShapeType="1"/>
          </p:cNvSpPr>
          <p:nvPr/>
        </p:nvSpPr>
        <p:spPr bwMode="auto">
          <a:xfrm>
            <a:off x="-16605" y="1240102"/>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13650" y="123825"/>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DDF98CB-EF00-4D0F-B426-9BF3025B2EA5}"/>
                  </a:ext>
                </a:extLst>
              </p:cNvPr>
              <p:cNvSpPr/>
              <p:nvPr/>
            </p:nvSpPr>
            <p:spPr>
              <a:xfrm>
                <a:off x="7608103" y="1724854"/>
                <a:ext cx="1653401" cy="9372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𝐸</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e>
                            </m:m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e>
                            </m:mr>
                          </m:m>
                        </m:e>
                      </m:d>
                    </m:oMath>
                  </m:oMathPara>
                </a14:m>
                <a:endParaRPr lang="zh-CN" altLang="en-US" sz="2800" dirty="0"/>
              </a:p>
            </p:txBody>
          </p:sp>
        </mc:Choice>
        <mc:Fallback xmlns="">
          <p:sp>
            <p:nvSpPr>
              <p:cNvPr id="2" name="矩形 1">
                <a:extLst>
                  <a:ext uri="{FF2B5EF4-FFF2-40B4-BE49-F238E27FC236}">
                    <a16:creationId xmlns:a16="http://schemas.microsoft.com/office/drawing/2014/main" id="{DDDF98CB-EF00-4D0F-B426-9BF3025B2EA5}"/>
                  </a:ext>
                </a:extLst>
              </p:cNvPr>
              <p:cNvSpPr>
                <a:spLocks noRot="1" noChangeAspect="1" noMove="1" noResize="1" noEditPoints="1" noAdjustHandles="1" noChangeArrowheads="1" noChangeShapeType="1" noTextEdit="1"/>
              </p:cNvSpPr>
              <p:nvPr/>
            </p:nvSpPr>
            <p:spPr>
              <a:xfrm>
                <a:off x="7608103" y="1724854"/>
                <a:ext cx="1653401" cy="9372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BD9CF40-E0BF-4FFF-B676-1A0AFA242E43}"/>
                  </a:ext>
                </a:extLst>
              </p:cNvPr>
              <p:cNvSpPr/>
              <p:nvPr/>
            </p:nvSpPr>
            <p:spPr>
              <a:xfrm>
                <a:off x="7608103" y="3346659"/>
                <a:ext cx="2378856" cy="9717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𝐸</m:t>
                          </m:r>
                        </m:num>
                        <m:den>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den>
                      </m:f>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r>
                                  <a:rPr lang="zh-CN" altLang="en-US" sz="2800" i="0">
                                    <a:latin typeface="Cambria Math" panose="02040503050406030204" pitchFamily="18" charset="0"/>
                                  </a:rPr>
                                  <m:t>1</m:t>
                                </m:r>
                              </m:e>
                            </m:mr>
                            <m:mr>
                              <m:e>
                                <m:f>
                                  <m:fPr>
                                    <m:type m:val="lin"/>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num>
                                  <m:den>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den>
                                </m:f>
                              </m:e>
                            </m:mr>
                          </m:m>
                        </m:e>
                      </m:d>
                    </m:oMath>
                  </m:oMathPara>
                </a14:m>
                <a:endParaRPr lang="zh-CN" altLang="en-US" sz="2800" dirty="0"/>
              </a:p>
            </p:txBody>
          </p:sp>
        </mc:Choice>
        <mc:Fallback xmlns="">
          <p:sp>
            <p:nvSpPr>
              <p:cNvPr id="5" name="矩形 4">
                <a:extLst>
                  <a:ext uri="{FF2B5EF4-FFF2-40B4-BE49-F238E27FC236}">
                    <a16:creationId xmlns:a16="http://schemas.microsoft.com/office/drawing/2014/main" id="{6BD9CF40-E0BF-4FFF-B676-1A0AFA242E43}"/>
                  </a:ext>
                </a:extLst>
              </p:cNvPr>
              <p:cNvSpPr>
                <a:spLocks noRot="1" noChangeAspect="1" noMove="1" noResize="1" noEditPoints="1" noAdjustHandles="1" noChangeArrowheads="1" noChangeShapeType="1" noTextEdit="1"/>
              </p:cNvSpPr>
              <p:nvPr/>
            </p:nvSpPr>
            <p:spPr>
              <a:xfrm>
                <a:off x="7608103" y="3346659"/>
                <a:ext cx="2378856" cy="9717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9D7F95A-C3CC-419B-8F38-2A712C68B167}"/>
                  </a:ext>
                </a:extLst>
              </p:cNvPr>
              <p:cNvSpPr/>
              <p:nvPr/>
            </p:nvSpPr>
            <p:spPr>
              <a:xfrm>
                <a:off x="2583430" y="5232873"/>
                <a:ext cx="3165610" cy="8745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𝑦</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𝑥</m:t>
                              </m:r>
                            </m:sub>
                          </m:sSub>
                        </m:den>
                      </m:f>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d>
                            <m:dPr>
                              <m:begChr m:val=""/>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sin</m:t>
                              </m:r>
                              <m:r>
                                <a:rPr lang="zh-CN" altLang="en-US" sz="2400">
                                  <a:latin typeface="Cambria Math" panose="02040503050406030204" pitchFamily="18" charset="0"/>
                                </a:rPr>
                                <m:t>(</m:t>
                              </m:r>
                              <m:r>
                                <a:rPr lang="zh-CN" altLang="en-US" sz="2400" i="1">
                                  <a:latin typeface="Cambria Math" panose="02040503050406030204" pitchFamily="18" charset="0"/>
                                </a:rPr>
                                <m:t>𝛼</m:t>
                              </m:r>
                            </m:e>
                          </m:d>
                        </m:num>
                        <m:den>
                          <m:d>
                            <m:dPr>
                              <m:begChr m:val=""/>
                              <m:ctrlPr>
                                <a:rPr lang="zh-CN" altLang="en-US" sz="2400" i="1">
                                  <a:latin typeface="Cambria Math" panose="02040503050406030204" pitchFamily="18" charset="0"/>
                                </a:rPr>
                              </m:ctrlPr>
                            </m:dPr>
                            <m:e>
                              <m:r>
                                <m:rPr>
                                  <m:sty m:val="p"/>
                                </m:rPr>
                                <a:rPr lang="zh-CN" altLang="en-US" sz="2400">
                                  <a:latin typeface="Cambria Math" panose="02040503050406030204" pitchFamily="18" charset="0"/>
                                </a:rPr>
                                <m:t>cos</m:t>
                              </m:r>
                              <m:r>
                                <a:rPr lang="zh-CN" altLang="en-US" sz="2400">
                                  <a:latin typeface="Cambria Math" panose="02040503050406030204" pitchFamily="18" charset="0"/>
                                </a:rPr>
                                <m:t>(</m:t>
                              </m:r>
                              <m:r>
                                <a:rPr lang="zh-CN" altLang="en-US" sz="2400" i="1">
                                  <a:latin typeface="Cambria Math" panose="02040503050406030204" pitchFamily="18" charset="0"/>
                                </a:rPr>
                                <m:t>𝛼</m:t>
                              </m:r>
                            </m:e>
                          </m:d>
                        </m:den>
                      </m:f>
                      <m:r>
                        <a:rPr lang="zh-CN" altLang="en-US" sz="2400">
                          <a:latin typeface="Cambria Math" panose="02040503050406030204" pitchFamily="18" charset="0"/>
                        </a:rPr>
                        <m:t>=</m:t>
                      </m:r>
                      <m:r>
                        <m:rPr>
                          <m:sty m:val="p"/>
                        </m:rPr>
                        <a:rPr lang="zh-CN" altLang="en-US" sz="2400">
                          <a:latin typeface="Cambria Math" panose="02040503050406030204" pitchFamily="18" charset="0"/>
                        </a:rPr>
                        <m:t>tan</m:t>
                      </m:r>
                      <m:r>
                        <a:rPr lang="zh-CN" altLang="en-US" sz="2400">
                          <a:latin typeface="Cambria Math" panose="02040503050406030204" pitchFamily="18" charset="0"/>
                        </a:rPr>
                        <m:t>(</m:t>
                      </m:r>
                      <m:r>
                        <a:rPr lang="zh-CN" altLang="en-US" sz="2400" i="1">
                          <a:latin typeface="Cambria Math" panose="02040503050406030204" pitchFamily="18" charset="0"/>
                        </a:rPr>
                        <m:t>𝛼</m:t>
                      </m:r>
                      <m:r>
                        <a:rPr lang="en-US" altLang="zh-CN" sz="2400" i="1">
                          <a:latin typeface="Cambria Math" panose="02040503050406030204" pitchFamily="18" charset="0"/>
                        </a:rPr>
                        <m:t>)</m:t>
                      </m:r>
                    </m:oMath>
                  </m:oMathPara>
                </a14:m>
                <a:endParaRPr lang="zh-CN" altLang="en-US" sz="2400" dirty="0"/>
              </a:p>
            </p:txBody>
          </p:sp>
        </mc:Choice>
        <mc:Fallback xmlns="">
          <p:sp>
            <p:nvSpPr>
              <p:cNvPr id="7" name="矩形 6">
                <a:extLst>
                  <a:ext uri="{FF2B5EF4-FFF2-40B4-BE49-F238E27FC236}">
                    <a16:creationId xmlns:a16="http://schemas.microsoft.com/office/drawing/2014/main" id="{79D7F95A-C3CC-419B-8F38-2A712C68B167}"/>
                  </a:ext>
                </a:extLst>
              </p:cNvPr>
              <p:cNvSpPr>
                <a:spLocks noRot="1" noChangeAspect="1" noMove="1" noResize="1" noEditPoints="1" noAdjustHandles="1" noChangeArrowheads="1" noChangeShapeType="1" noTextEdit="1"/>
              </p:cNvSpPr>
              <p:nvPr/>
            </p:nvSpPr>
            <p:spPr>
              <a:xfrm>
                <a:off x="2583430" y="5232873"/>
                <a:ext cx="3165610" cy="874598"/>
              </a:xfrm>
              <a:prstGeom prst="rect">
                <a:avLst/>
              </a:prstGeom>
              <a:blipFill>
                <a:blip r:embed="rId5"/>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0E607FB7-814C-49EF-8566-3CD66264108B}"/>
              </a:ext>
            </a:extLst>
          </p:cNvPr>
          <p:cNvSpPr>
            <a:spLocks noGrp="1"/>
          </p:cNvSpPr>
          <p:nvPr>
            <p:ph type="sldNum" sz="quarter" idx="12"/>
          </p:nvPr>
        </p:nvSpPr>
        <p:spPr/>
        <p:txBody>
          <a:bodyPr/>
          <a:lstStyle/>
          <a:p>
            <a:fld id="{D8CCE6A9-4032-4ED4-9C69-890208D700DB}" type="slidenum">
              <a:rPr lang="zh-CN" altLang="en-US" smtClean="0"/>
              <a:t>12</a:t>
            </a:fld>
            <a:endParaRPr lang="zh-CN" altLang="en-US"/>
          </a:p>
        </p:txBody>
      </p:sp>
    </p:spTree>
    <p:extLst>
      <p:ext uri="{BB962C8B-B14F-4D97-AF65-F5344CB8AC3E}">
        <p14:creationId xmlns:p14="http://schemas.microsoft.com/office/powerpoint/2010/main" val="1681906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2" descr="http://jpk.hrbust.edu.cn/em/Em/Circ/Circ.files/circ9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17686" y="2787830"/>
            <a:ext cx="3829050" cy="38290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931842" name="Rectangle 2"/>
          <p:cNvSpPr>
            <a:spLocks noGrp="1" noChangeArrowheads="1"/>
          </p:cNvSpPr>
          <p:nvPr>
            <p:ph type="title"/>
          </p:nvPr>
        </p:nvSpPr>
        <p:spPr>
          <a:xfrm>
            <a:off x="1349494" y="241549"/>
            <a:ext cx="9457898" cy="838200"/>
          </a:xfrm>
        </p:spPr>
        <p:txBody>
          <a:bodyPr>
            <a:noAutofit/>
          </a:bodyPr>
          <a:lstStyle/>
          <a:p>
            <a:pPr algn="l" eaLnBrk="1" hangingPunct="1">
              <a:defRPr/>
            </a:pPr>
            <a:r>
              <a:rPr lang="en-US" altLang="zh-CN" sz="4000" b="1" dirty="0">
                <a:latin typeface="Arial" panose="020B0604020202020204" pitchFamily="34" charset="0"/>
                <a:cs typeface="Arial" panose="020B0604020202020204" pitchFamily="34" charset="0"/>
              </a:rPr>
              <a:t>Left Circular (or Helical) Polarization</a:t>
            </a:r>
          </a:p>
        </p:txBody>
      </p:sp>
      <p:sp>
        <p:nvSpPr>
          <p:cNvPr id="931844" name="Text Box 4"/>
          <p:cNvSpPr txBox="1">
            <a:spLocks noChangeArrowheads="1"/>
          </p:cNvSpPr>
          <p:nvPr/>
        </p:nvSpPr>
        <p:spPr bwMode="auto">
          <a:xfrm>
            <a:off x="5696786" y="3429000"/>
            <a:ext cx="5821923" cy="235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3525" indent="-2635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5000"/>
              </a:lnSpc>
              <a:spcBef>
                <a:spcPct val="20000"/>
              </a:spcBef>
              <a:buClr>
                <a:srgbClr val="FF6699"/>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x- and y- components are always 90°out of phase. </a:t>
            </a:r>
          </a:p>
          <a:p>
            <a:pPr eaLnBrk="1" hangingPunct="1">
              <a:lnSpc>
                <a:spcPct val="125000"/>
              </a:lnSpc>
              <a:buClr>
                <a:srgbClr val="FF6699"/>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The E-field </a:t>
            </a:r>
            <a:r>
              <a:rPr lang="en-US" altLang="zh-CN" sz="2400" i="1" u="sng" dirty="0">
                <a:latin typeface="Times New Roman" panose="02020603050405020304" pitchFamily="18" charset="0"/>
                <a:cs typeface="Times New Roman" panose="02020603050405020304" pitchFamily="18" charset="0"/>
              </a:rPr>
              <a:t>rotates</a:t>
            </a:r>
            <a:r>
              <a:rPr lang="en-US" altLang="zh-CN" sz="2400" dirty="0">
                <a:latin typeface="Times New Roman" panose="02020603050405020304" pitchFamily="18" charset="0"/>
                <a:cs typeface="Times New Roman" panose="02020603050405020304" pitchFamily="18" charset="0"/>
              </a:rPr>
              <a:t> counterclockwise around the  k-vector (</a:t>
            </a:r>
            <a:r>
              <a:rPr lang="en-US" altLang="zh-CN" sz="2400" i="1" dirty="0">
                <a:solidFill>
                  <a:srgbClr val="FF0000"/>
                </a:solidFill>
                <a:latin typeface="Times New Roman" panose="02020603050405020304" pitchFamily="18" charset="0"/>
                <a:cs typeface="Times New Roman" panose="02020603050405020304" pitchFamily="18" charset="0"/>
              </a:rPr>
              <a:t>looking back at the source</a:t>
            </a:r>
            <a:r>
              <a:rPr lang="en-US" altLang="zh-CN" sz="2400" dirty="0">
                <a:latin typeface="Times New Roman" panose="02020603050405020304" pitchFamily="18" charset="0"/>
                <a:cs typeface="Times New Roman" panose="02020603050405020304" pitchFamily="18" charset="0"/>
              </a:rPr>
              <a:t>).</a:t>
            </a:r>
          </a:p>
        </p:txBody>
      </p:sp>
      <p:sp>
        <p:nvSpPr>
          <p:cNvPr id="11" name="Text Box 9"/>
          <p:cNvSpPr txBox="1">
            <a:spLocks noChangeArrowheads="1"/>
          </p:cNvSpPr>
          <p:nvPr/>
        </p:nvSpPr>
        <p:spPr bwMode="auto">
          <a:xfrm>
            <a:off x="1735573" y="3634651"/>
            <a:ext cx="187166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600" b="1" dirty="0">
                <a:latin typeface="Arial" charset="0"/>
              </a:rPr>
              <a:t>E-field variation over time and space</a:t>
            </a:r>
          </a:p>
        </p:txBody>
      </p:sp>
      <p:sp>
        <p:nvSpPr>
          <p:cNvPr id="12" name="Text Box 13"/>
          <p:cNvSpPr txBox="1">
            <a:spLocks noChangeArrowheads="1"/>
          </p:cNvSpPr>
          <p:nvPr/>
        </p:nvSpPr>
        <p:spPr bwMode="auto">
          <a:xfrm>
            <a:off x="3607236" y="5306972"/>
            <a:ext cx="1280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2000" b="1" i="1" dirty="0" err="1">
                <a:latin typeface="Times New Roman" pitchFamily="18" charset="0"/>
                <a:cs typeface="Times New Roman" pitchFamily="18" charset="0"/>
              </a:rPr>
              <a:t>kz-</a:t>
            </a:r>
            <a:r>
              <a:rPr lang="en-US" altLang="zh-CN" sz="2000" b="1" i="1" dirty="0" err="1">
                <a:latin typeface="Symbol" pitchFamily="18" charset="2"/>
                <a:cs typeface="Times New Roman" pitchFamily="18" charset="0"/>
              </a:rPr>
              <a:t>w</a:t>
            </a:r>
            <a:r>
              <a:rPr lang="en-US" altLang="zh-CN" sz="2000" b="1" i="1" dirty="0" err="1">
                <a:latin typeface="Times New Roman" pitchFamily="18" charset="0"/>
                <a:cs typeface="Times New Roman" pitchFamily="18" charset="0"/>
              </a:rPr>
              <a:t>t</a:t>
            </a:r>
            <a:r>
              <a:rPr lang="en-US" altLang="zh-CN" sz="2000" b="1" i="1" dirty="0">
                <a:latin typeface="Times New Roman" pitchFamily="18" charset="0"/>
                <a:cs typeface="Times New Roman" pitchFamily="18" charset="0"/>
              </a:rPr>
              <a:t> = 0°</a:t>
            </a:r>
          </a:p>
        </p:txBody>
      </p:sp>
      <p:sp>
        <p:nvSpPr>
          <p:cNvPr id="13" name="Line 14"/>
          <p:cNvSpPr>
            <a:spLocks noChangeShapeType="1"/>
          </p:cNvSpPr>
          <p:nvPr/>
        </p:nvSpPr>
        <p:spPr bwMode="auto">
          <a:xfrm flipV="1">
            <a:off x="4888131" y="4781953"/>
            <a:ext cx="257613" cy="497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6021" name="Picture 5" descr="Hecht08-3"/>
          <p:cNvPicPr>
            <a:picLocks noChangeAspect="1" noChangeArrowheads="1"/>
          </p:cNvPicPr>
          <p:nvPr/>
        </p:nvPicPr>
        <p:blipFill>
          <a:blip r:embed="rId3">
            <a:lum bright="-42000" contrast="54000"/>
            <a:extLst>
              <a:ext uri="{28A0092B-C50C-407E-A947-70E740481C1C}">
                <a14:useLocalDpi xmlns:a14="http://schemas.microsoft.com/office/drawing/2010/main" val="0"/>
              </a:ext>
            </a:extLst>
          </a:blip>
          <a:srcRect/>
          <a:stretch>
            <a:fillRect/>
          </a:stretch>
        </p:blipFill>
        <p:spPr bwMode="auto">
          <a:xfrm>
            <a:off x="1494240" y="2784594"/>
            <a:ext cx="38100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4"/>
          <p:cNvSpPr>
            <a:spLocks noChangeShapeType="1"/>
          </p:cNvSpPr>
          <p:nvPr/>
        </p:nvSpPr>
        <p:spPr bwMode="auto">
          <a:xfrm>
            <a:off x="-17557" y="1168898"/>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24996" y="1524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18F4426-1900-4640-AD19-142C6A2D9824}"/>
                  </a:ext>
                </a:extLst>
              </p:cNvPr>
              <p:cNvSpPr/>
              <p:nvPr/>
            </p:nvSpPr>
            <p:spPr>
              <a:xfrm>
                <a:off x="1349494" y="1453793"/>
                <a:ext cx="10107639" cy="1050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800" i="1" smtClean="0">
                              <a:latin typeface="Cambria Math" panose="02040503050406030204" pitchFamily="18" charset="0"/>
                            </a:rPr>
                          </m:ctrlPr>
                        </m:mP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cos</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m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sin</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mr>
                      </m:m>
                      <m:r>
                        <a:rPr lang="en-US" altLang="zh-CN" sz="2800" b="0" i="1" smtClean="0">
                          <a:latin typeface="Cambria Math" panose="02040503050406030204" pitchFamily="18" charset="0"/>
                        </a:rPr>
                        <m:t>   </m:t>
                      </m:r>
                      <m:r>
                        <a:rPr lang="zh-CN" altLang="en-US" sz="2800" i="1">
                          <a:latin typeface="Cambria Math" panose="02040503050406030204" pitchFamily="18" charset="0"/>
                        </a:rPr>
                        <m:t>𝑜𝑟</m:t>
                      </m:r>
                      <m:r>
                        <a:rPr lang="en-US" altLang="zh-CN" sz="2800" b="0" i="1" smtClean="0">
                          <a:latin typeface="Cambria Math" panose="02040503050406030204" pitchFamily="18" charset="0"/>
                        </a:rPr>
                        <m:t>   </m:t>
                      </m:r>
                      <m:m>
                        <m:mPr>
                          <m:plcHide m:val="on"/>
                          <m:mcs>
                            <m:mc>
                              <m:mcPr>
                                <m:count m:val="1"/>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exp</m:t>
                            </m:r>
                            <m:d>
                              <m:dPr>
                                <m:begChr m:val="["/>
                                <m:endChr m:val="]"/>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d>
                          </m:e>
                        </m:mr>
                        <m:mr>
                          <m:e>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  </m:t>
                                </m:r>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r>
                              <a:rPr lang="zh-CN" altLang="en-US" sz="2800" i="1">
                                <a:latin typeface="Cambria Math" panose="02040503050406030204" pitchFamily="18" charset="0"/>
                              </a:rPr>
                              <m:t>𝑖</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exp</m:t>
                            </m:r>
                            <m:d>
                              <m:dPr>
                                <m:begChr m:val="["/>
                                <m:endChr m:val="]"/>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d>
                          </m:e>
                        </m:mr>
                      </m:m>
                    </m:oMath>
                  </m:oMathPara>
                </a14:m>
                <a:endParaRPr lang="zh-CN" altLang="en-US" sz="2800" dirty="0"/>
              </a:p>
            </p:txBody>
          </p:sp>
        </mc:Choice>
        <mc:Fallback xmlns="">
          <p:sp>
            <p:nvSpPr>
              <p:cNvPr id="2" name="矩形 1">
                <a:extLst>
                  <a:ext uri="{FF2B5EF4-FFF2-40B4-BE49-F238E27FC236}">
                    <a16:creationId xmlns:a16="http://schemas.microsoft.com/office/drawing/2014/main" id="{C18F4426-1900-4640-AD19-142C6A2D9824}"/>
                  </a:ext>
                </a:extLst>
              </p:cNvPr>
              <p:cNvSpPr>
                <a:spLocks noRot="1" noChangeAspect="1" noMove="1" noResize="1" noEditPoints="1" noAdjustHandles="1" noChangeArrowheads="1" noChangeShapeType="1" noTextEdit="1"/>
              </p:cNvSpPr>
              <p:nvPr/>
            </p:nvSpPr>
            <p:spPr>
              <a:xfrm>
                <a:off x="1349494" y="1453793"/>
                <a:ext cx="10107639" cy="1050609"/>
              </a:xfrm>
              <a:prstGeom prst="rect">
                <a:avLst/>
              </a:prstGeom>
              <a:blipFill>
                <a:blip r:embed="rId5"/>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F0E6F20A-1002-4559-B144-55DCBCAF8AC1}"/>
              </a:ext>
            </a:extLst>
          </p:cNvPr>
          <p:cNvSpPr>
            <a:spLocks noGrp="1"/>
          </p:cNvSpPr>
          <p:nvPr>
            <p:ph type="sldNum" sz="quarter" idx="12"/>
          </p:nvPr>
        </p:nvSpPr>
        <p:spPr/>
        <p:txBody>
          <a:bodyPr/>
          <a:lstStyle/>
          <a:p>
            <a:fld id="{D8CCE6A9-4032-4ED4-9C69-890208D700DB}" type="slidenum">
              <a:rPr lang="zh-CN" altLang="en-US" smtClean="0"/>
              <a:t>13</a:t>
            </a:fld>
            <a:endParaRPr lang="zh-CN" altLang="en-US"/>
          </a:p>
        </p:txBody>
      </p:sp>
    </p:spTree>
    <p:extLst>
      <p:ext uri="{BB962C8B-B14F-4D97-AF65-F5344CB8AC3E}">
        <p14:creationId xmlns:p14="http://schemas.microsoft.com/office/powerpoint/2010/main" val="3341832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231995" y="201396"/>
            <a:ext cx="9689910" cy="1139826"/>
          </a:xfrm>
        </p:spPr>
        <p:txBody>
          <a:bodyPr>
            <a:noAutofit/>
          </a:bodyPr>
          <a:lstStyle/>
          <a:p>
            <a:pPr algn="l" eaLnBrk="1" hangingPunct="1">
              <a:defRPr/>
            </a:pPr>
            <a:r>
              <a:rPr lang="en-US" altLang="zh-CN" sz="4000" b="1" dirty="0">
                <a:latin typeface="Arial" panose="020B0604020202020204" pitchFamily="34" charset="0"/>
                <a:cs typeface="Arial" panose="020B0604020202020204" pitchFamily="34" charset="0"/>
              </a:rPr>
              <a:t>Right Circular (or Helical) Polarization</a:t>
            </a:r>
          </a:p>
        </p:txBody>
      </p:sp>
      <p:grpSp>
        <p:nvGrpSpPr>
          <p:cNvPr id="34819" name="Group 3"/>
          <p:cNvGrpSpPr>
            <a:grpSpLocks/>
          </p:cNvGrpSpPr>
          <p:nvPr/>
        </p:nvGrpSpPr>
        <p:grpSpPr bwMode="auto">
          <a:xfrm>
            <a:off x="2279650" y="2924176"/>
            <a:ext cx="3384550" cy="3171825"/>
            <a:chOff x="476" y="1842"/>
            <a:chExt cx="2132" cy="1998"/>
          </a:xfrm>
        </p:grpSpPr>
        <p:sp>
          <p:nvSpPr>
            <p:cNvPr id="34827" name="Rectangle 4"/>
            <p:cNvSpPr>
              <a:spLocks noChangeArrowheads="1"/>
            </p:cNvSpPr>
            <p:nvPr/>
          </p:nvSpPr>
          <p:spPr bwMode="auto">
            <a:xfrm>
              <a:off x="476" y="2115"/>
              <a:ext cx="2038" cy="17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28" name="Line 5"/>
            <p:cNvSpPr>
              <a:spLocks noChangeShapeType="1"/>
            </p:cNvSpPr>
            <p:nvPr/>
          </p:nvSpPr>
          <p:spPr bwMode="auto">
            <a:xfrm>
              <a:off x="668" y="3024"/>
              <a:ext cx="15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Line 6"/>
            <p:cNvSpPr>
              <a:spLocks noChangeShapeType="1"/>
            </p:cNvSpPr>
            <p:nvPr/>
          </p:nvSpPr>
          <p:spPr bwMode="auto">
            <a:xfrm rot="-5400000">
              <a:off x="878" y="3039"/>
              <a:ext cx="1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0" name="Text Box 7"/>
            <p:cNvSpPr txBox="1">
              <a:spLocks noChangeArrowheads="1"/>
            </p:cNvSpPr>
            <p:nvPr/>
          </p:nvSpPr>
          <p:spPr bwMode="auto">
            <a:xfrm>
              <a:off x="2204" y="2867"/>
              <a:ext cx="3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x</a:t>
              </a:r>
            </a:p>
          </p:txBody>
        </p:sp>
        <p:sp>
          <p:nvSpPr>
            <p:cNvPr id="34831" name="Text Box 8"/>
            <p:cNvSpPr txBox="1">
              <a:spLocks noChangeArrowheads="1"/>
            </p:cNvSpPr>
            <p:nvPr/>
          </p:nvSpPr>
          <p:spPr bwMode="auto">
            <a:xfrm>
              <a:off x="1502" y="2229"/>
              <a:ext cx="3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y</a:t>
              </a:r>
            </a:p>
          </p:txBody>
        </p:sp>
        <p:sp>
          <p:nvSpPr>
            <p:cNvPr id="932873" name="Text Box 9"/>
            <p:cNvSpPr txBox="1">
              <a:spLocks noChangeArrowheads="1"/>
            </p:cNvSpPr>
            <p:nvPr/>
          </p:nvSpPr>
          <p:spPr bwMode="auto">
            <a:xfrm>
              <a:off x="522" y="1842"/>
              <a:ext cx="1179"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600" b="1" dirty="0">
                  <a:latin typeface="Arial" charset="0"/>
                </a:rPr>
                <a:t>E-field variation over time and space</a:t>
              </a:r>
            </a:p>
          </p:txBody>
        </p:sp>
        <p:sp>
          <p:nvSpPr>
            <p:cNvPr id="34833" name="Line 10"/>
            <p:cNvSpPr>
              <a:spLocks noChangeShapeType="1"/>
            </p:cNvSpPr>
            <p:nvPr/>
          </p:nvSpPr>
          <p:spPr bwMode="auto">
            <a:xfrm>
              <a:off x="1080" y="2514"/>
              <a:ext cx="73" cy="1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Oval 11"/>
            <p:cNvSpPr>
              <a:spLocks noChangeArrowheads="1"/>
            </p:cNvSpPr>
            <p:nvPr/>
          </p:nvSpPr>
          <p:spPr bwMode="auto">
            <a:xfrm>
              <a:off x="1022" y="2574"/>
              <a:ext cx="912" cy="912"/>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4835" name="AutoShape 12"/>
            <p:cNvSpPr>
              <a:spLocks noChangeArrowheads="1"/>
            </p:cNvSpPr>
            <p:nvPr/>
          </p:nvSpPr>
          <p:spPr bwMode="auto">
            <a:xfrm rot="7082744">
              <a:off x="1608" y="2558"/>
              <a:ext cx="174" cy="153"/>
            </a:xfrm>
            <a:prstGeom prst="triangle">
              <a:avLst>
                <a:gd name="adj" fmla="val 50000"/>
              </a:avLst>
            </a:prstGeom>
            <a:solidFill>
              <a:srgbClr val="FF00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32877" name="Text Box 13"/>
            <p:cNvSpPr txBox="1">
              <a:spLocks noChangeArrowheads="1"/>
            </p:cNvSpPr>
            <p:nvPr/>
          </p:nvSpPr>
          <p:spPr bwMode="auto">
            <a:xfrm>
              <a:off x="1720" y="3398"/>
              <a:ext cx="8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b="1" i="1" dirty="0" err="1">
                  <a:latin typeface="Times New Roman" pitchFamily="18" charset="0"/>
                  <a:cs typeface="Times New Roman" pitchFamily="18" charset="0"/>
                </a:rPr>
                <a:t>kz-</a:t>
              </a:r>
              <a:r>
                <a:rPr lang="en-US" altLang="zh-CN" sz="2000" b="1" i="1" dirty="0" err="1">
                  <a:latin typeface="Symbol" pitchFamily="18" charset="2"/>
                  <a:cs typeface="Times New Roman" pitchFamily="18" charset="0"/>
                </a:rPr>
                <a:t>w</a:t>
              </a:r>
              <a:r>
                <a:rPr lang="en-US" altLang="zh-CN" sz="2000" b="1" i="1" dirty="0" err="1">
                  <a:latin typeface="Times New Roman" pitchFamily="18" charset="0"/>
                  <a:cs typeface="Times New Roman" pitchFamily="18" charset="0"/>
                </a:rPr>
                <a:t>t</a:t>
              </a:r>
              <a:r>
                <a:rPr lang="en-US" altLang="zh-CN" sz="2000" b="1" i="1" dirty="0">
                  <a:latin typeface="Times New Roman" pitchFamily="18" charset="0"/>
                  <a:cs typeface="Times New Roman" pitchFamily="18" charset="0"/>
                </a:rPr>
                <a:t> = 0°</a:t>
              </a:r>
            </a:p>
            <a:p>
              <a:pPr eaLnBrk="1" hangingPunct="1">
                <a:defRPr/>
              </a:pPr>
              <a:endParaRPr lang="en-US" altLang="zh-CN" sz="2000" b="1" i="1" dirty="0">
                <a:latin typeface="Times New Roman" pitchFamily="18" charset="0"/>
                <a:cs typeface="Times New Roman" pitchFamily="18" charset="0"/>
              </a:endParaRPr>
            </a:p>
          </p:txBody>
        </p:sp>
        <p:sp>
          <p:nvSpPr>
            <p:cNvPr id="34837" name="Line 14"/>
            <p:cNvSpPr>
              <a:spLocks noChangeShapeType="1"/>
            </p:cNvSpPr>
            <p:nvPr/>
          </p:nvSpPr>
          <p:spPr bwMode="auto">
            <a:xfrm flipH="1" flipV="1">
              <a:off x="1987" y="3065"/>
              <a:ext cx="37" cy="3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879" name="Text Box 15"/>
            <p:cNvSpPr txBox="1">
              <a:spLocks noChangeArrowheads="1"/>
            </p:cNvSpPr>
            <p:nvPr/>
          </p:nvSpPr>
          <p:spPr bwMode="auto">
            <a:xfrm>
              <a:off x="525" y="3585"/>
              <a:ext cx="8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000" b="1" i="1">
                  <a:effectLst>
                    <a:outerShdw blurRad="38100" dist="38100" dir="2700000" algn="tl">
                      <a:srgbClr val="010199"/>
                    </a:outerShdw>
                  </a:effectLst>
                  <a:latin typeface="Times New Roman" pitchFamily="18" charset="0"/>
                  <a:cs typeface="Times New Roman" pitchFamily="18" charset="0"/>
                </a:rPr>
                <a:t>kz-</a:t>
              </a:r>
              <a:r>
                <a:rPr lang="en-US" altLang="zh-CN" sz="2000" b="1" i="1">
                  <a:effectLst>
                    <a:outerShdw blurRad="38100" dist="38100" dir="2700000" algn="tl">
                      <a:srgbClr val="010199"/>
                    </a:outerShdw>
                  </a:effectLst>
                  <a:latin typeface="Symbol" pitchFamily="18" charset="2"/>
                  <a:cs typeface="Times New Roman" pitchFamily="18" charset="0"/>
                </a:rPr>
                <a:t>w</a:t>
              </a:r>
              <a:r>
                <a:rPr lang="en-US" altLang="zh-CN" sz="2000" b="1" i="1">
                  <a:effectLst>
                    <a:outerShdw blurRad="38100" dist="38100" dir="2700000" algn="tl">
                      <a:srgbClr val="010199"/>
                    </a:outerShdw>
                  </a:effectLst>
                  <a:latin typeface="Times New Roman" pitchFamily="18" charset="0"/>
                  <a:cs typeface="Times New Roman" pitchFamily="18" charset="0"/>
                </a:rPr>
                <a:t>t = 90°</a:t>
              </a:r>
            </a:p>
          </p:txBody>
        </p:sp>
        <p:sp>
          <p:nvSpPr>
            <p:cNvPr id="34839" name="Line 16"/>
            <p:cNvSpPr>
              <a:spLocks noChangeShapeType="1"/>
            </p:cNvSpPr>
            <p:nvPr/>
          </p:nvSpPr>
          <p:spPr bwMode="auto">
            <a:xfrm flipV="1">
              <a:off x="1296" y="3526"/>
              <a:ext cx="137" cy="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32885" name="Text Box 21"/>
          <p:cNvSpPr txBox="1">
            <a:spLocks noChangeArrowheads="1"/>
          </p:cNvSpPr>
          <p:nvPr/>
        </p:nvSpPr>
        <p:spPr bwMode="auto">
          <a:xfrm>
            <a:off x="6076950" y="2878086"/>
            <a:ext cx="5524499"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63525" indent="-263525">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5000"/>
              </a:lnSpc>
              <a:spcBef>
                <a:spcPct val="20000"/>
              </a:spcBef>
              <a:buClr>
                <a:srgbClr val="FF6699"/>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x- and y- components are always 90°out of phase, but in the other direction. </a:t>
            </a:r>
          </a:p>
          <a:p>
            <a:pPr eaLnBrk="1" hangingPunct="1">
              <a:lnSpc>
                <a:spcPct val="125000"/>
              </a:lnSpc>
              <a:buClr>
                <a:srgbClr val="FF6699"/>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The E-field </a:t>
            </a:r>
            <a:r>
              <a:rPr lang="en-US" altLang="zh-CN" sz="2400" i="1" u="sng" dirty="0">
                <a:latin typeface="Times New Roman" panose="02020603050405020304" pitchFamily="18" charset="0"/>
                <a:cs typeface="Times New Roman" panose="02020603050405020304" pitchFamily="18" charset="0"/>
              </a:rPr>
              <a:t>rotates</a:t>
            </a:r>
            <a:r>
              <a:rPr lang="en-US" altLang="zh-CN" sz="2400" dirty="0">
                <a:latin typeface="Times New Roman" panose="02020603050405020304" pitchFamily="18" charset="0"/>
                <a:cs typeface="Times New Roman" panose="02020603050405020304" pitchFamily="18" charset="0"/>
              </a:rPr>
              <a:t> clockwise around the  k-vector (</a:t>
            </a:r>
            <a:r>
              <a:rPr lang="en-US" altLang="zh-CN" sz="2400" i="1" dirty="0">
                <a:solidFill>
                  <a:srgbClr val="FF0000"/>
                </a:solidFill>
                <a:latin typeface="Times New Roman" panose="02020603050405020304" pitchFamily="18" charset="0"/>
                <a:cs typeface="Times New Roman" panose="02020603050405020304" pitchFamily="18" charset="0"/>
              </a:rPr>
              <a:t>looking back at the source</a:t>
            </a:r>
            <a:r>
              <a:rPr lang="en-US" altLang="zh-CN" sz="2400" dirty="0">
                <a:latin typeface="Times New Roman" panose="02020603050405020304" pitchFamily="18" charset="0"/>
                <a:cs typeface="Times New Roman" panose="02020603050405020304" pitchFamily="18" charset="0"/>
              </a:rPr>
              <a:t>).</a:t>
            </a:r>
          </a:p>
        </p:txBody>
      </p:sp>
      <p:pic>
        <p:nvPicPr>
          <p:cNvPr id="34826" name="图片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500" y="2988529"/>
            <a:ext cx="3384549" cy="32048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 name="Line 24"/>
          <p:cNvSpPr>
            <a:spLocks noChangeShapeType="1"/>
          </p:cNvSpPr>
          <p:nvPr/>
        </p:nvSpPr>
        <p:spPr bwMode="auto">
          <a:xfrm>
            <a:off x="-19050" y="1346963"/>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1940" y="208926"/>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71A709EB-612B-4495-9A13-56E253CFEAA2}"/>
                  </a:ext>
                </a:extLst>
              </p:cNvPr>
              <p:cNvSpPr/>
              <p:nvPr/>
            </p:nvSpPr>
            <p:spPr>
              <a:xfrm>
                <a:off x="1326634" y="1625066"/>
                <a:ext cx="9950545" cy="10506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800" i="1" smtClean="0">
                              <a:latin typeface="Cambria Math" panose="02040503050406030204" pitchFamily="18" charset="0"/>
                            </a:rPr>
                          </m:ctrlPr>
                        </m:mP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cos</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m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sin</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mr>
                      </m:m>
                      <m:r>
                        <a:rPr lang="en-US" altLang="zh-CN" sz="2800" b="0" i="1" smtClean="0">
                          <a:latin typeface="Cambria Math" panose="02040503050406030204" pitchFamily="18" charset="0"/>
                        </a:rPr>
                        <m:t>   </m:t>
                      </m:r>
                      <m:r>
                        <a:rPr lang="zh-CN" altLang="en-US" sz="2800" i="1">
                          <a:latin typeface="Cambria Math" panose="02040503050406030204" pitchFamily="18" charset="0"/>
                        </a:rPr>
                        <m:t>𝑜𝑟</m:t>
                      </m:r>
                      <m:r>
                        <a:rPr lang="en-US" altLang="zh-CN" sz="2800" b="0" i="1" smtClean="0">
                          <a:latin typeface="Cambria Math" panose="02040503050406030204" pitchFamily="18" charset="0"/>
                        </a:rPr>
                        <m:t>   </m:t>
                      </m:r>
                      <m:m>
                        <m:mPr>
                          <m:plcHide m:val="on"/>
                          <m:mcs>
                            <m:mc>
                              <m:mcPr>
                                <m:count m:val="1"/>
                                <m:mcJc m:val="center"/>
                              </m:mcPr>
                            </m:mc>
                          </m:mcs>
                          <m:ctrlPr>
                            <a:rPr lang="zh-CN" altLang="en-US" sz="2800" i="1">
                              <a:latin typeface="Cambria Math" panose="02040503050406030204" pitchFamily="18" charset="0"/>
                            </a:rPr>
                          </m:ctrlPr>
                        </m:mP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exp</m:t>
                            </m:r>
                            <m:d>
                              <m:dPr>
                                <m:begChr m:val="["/>
                                <m:endChr m:val="]"/>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d>
                          </m:e>
                        </m:m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r>
                              <a:rPr lang="zh-CN" altLang="en-US" sz="2800" i="1">
                                <a:latin typeface="Cambria Math" panose="02040503050406030204" pitchFamily="18" charset="0"/>
                              </a:rPr>
                              <m:t>𝑖</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sub>
                            </m:sSub>
                            <m:r>
                              <m:rPr>
                                <m:sty m:val="p"/>
                              </m:rPr>
                              <a:rPr lang="zh-CN" altLang="en-US" sz="2800" i="0">
                                <a:latin typeface="Cambria Math" panose="02040503050406030204" pitchFamily="18" charset="0"/>
                              </a:rPr>
                              <m:t>exp</m:t>
                            </m:r>
                            <m:d>
                              <m:dPr>
                                <m:begChr m:val="["/>
                                <m:endChr m:val="]"/>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r>
                                      <a:rPr lang="zh-CN" altLang="en-US" sz="2800" i="0">
                                        <a:latin typeface="Cambria Math" panose="02040503050406030204" pitchFamily="18" charset="0"/>
                                      </a:rPr>
                                      <m:t>(</m:t>
                                    </m:r>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e>
                                </m:d>
                              </m:e>
                            </m:d>
                          </m:e>
                        </m:mr>
                      </m:m>
                    </m:oMath>
                  </m:oMathPara>
                </a14:m>
                <a:endParaRPr lang="zh-CN" altLang="en-US" sz="2800" dirty="0"/>
              </a:p>
            </p:txBody>
          </p:sp>
        </mc:Choice>
        <mc:Fallback xmlns="">
          <p:sp>
            <p:nvSpPr>
              <p:cNvPr id="22" name="矩形 21">
                <a:extLst>
                  <a:ext uri="{FF2B5EF4-FFF2-40B4-BE49-F238E27FC236}">
                    <a16:creationId xmlns:a16="http://schemas.microsoft.com/office/drawing/2014/main" id="{71A709EB-612B-4495-9A13-56E253CFEAA2}"/>
                  </a:ext>
                </a:extLst>
              </p:cNvPr>
              <p:cNvSpPr>
                <a:spLocks noRot="1" noChangeAspect="1" noMove="1" noResize="1" noEditPoints="1" noAdjustHandles="1" noChangeArrowheads="1" noChangeShapeType="1" noTextEdit="1"/>
              </p:cNvSpPr>
              <p:nvPr/>
            </p:nvSpPr>
            <p:spPr>
              <a:xfrm>
                <a:off x="1326634" y="1625066"/>
                <a:ext cx="9950545" cy="1050609"/>
              </a:xfrm>
              <a:prstGeom prst="rect">
                <a:avLst/>
              </a:prstGeom>
              <a:blipFill>
                <a:blip r:embed="rId4"/>
                <a:stretch>
                  <a:fillRect/>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2D30F542-A7A7-4DB2-A2D6-0DA96FF884D8}"/>
              </a:ext>
            </a:extLst>
          </p:cNvPr>
          <p:cNvSpPr>
            <a:spLocks noGrp="1"/>
          </p:cNvSpPr>
          <p:nvPr>
            <p:ph type="sldNum" sz="quarter" idx="12"/>
          </p:nvPr>
        </p:nvSpPr>
        <p:spPr/>
        <p:txBody>
          <a:bodyPr/>
          <a:lstStyle/>
          <a:p>
            <a:fld id="{D8CCE6A9-4032-4ED4-9C69-890208D700DB}" type="slidenum">
              <a:rPr lang="zh-CN" altLang="en-US" smtClean="0"/>
              <a:t>14</a:t>
            </a:fld>
            <a:endParaRPr lang="zh-CN" altLang="en-US"/>
          </a:p>
        </p:txBody>
      </p:sp>
    </p:spTree>
    <p:extLst>
      <p:ext uri="{BB962C8B-B14F-4D97-AF65-F5344CB8AC3E}">
        <p14:creationId xmlns:p14="http://schemas.microsoft.com/office/powerpoint/2010/main" val="178669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532245" y="154460"/>
            <a:ext cx="9351882" cy="1139826"/>
          </a:xfrm>
        </p:spPr>
        <p:txBody>
          <a:bodyPr>
            <a:noAutofit/>
          </a:bodyPr>
          <a:lstStyle/>
          <a:p>
            <a:pPr algn="ctr" eaLnBrk="1" hangingPunct="1">
              <a:defRPr/>
            </a:pPr>
            <a:r>
              <a:rPr lang="en-US" altLang="zh-CN" sz="4000" b="1" dirty="0">
                <a:latin typeface="Arial" panose="020B0604020202020204" pitchFamily="34" charset="0"/>
                <a:cs typeface="Arial" panose="020B0604020202020204" pitchFamily="34" charset="0"/>
              </a:rPr>
              <a:t>Left and Right </a:t>
            </a:r>
            <a:r>
              <a:rPr lang="en-US" altLang="zh-CN" sz="4000" b="1" dirty="0" err="1">
                <a:latin typeface="Arial" panose="020B0604020202020204" pitchFamily="34" charset="0"/>
                <a:cs typeface="Arial" panose="020B0604020202020204" pitchFamily="34" charset="0"/>
              </a:rPr>
              <a:t>Handness</a:t>
            </a:r>
            <a:endParaRPr lang="en-US" altLang="zh-CN" sz="4000" b="1" dirty="0">
              <a:latin typeface="Arial" panose="020B0604020202020204" pitchFamily="34" charset="0"/>
              <a:cs typeface="Arial" panose="020B0604020202020204" pitchFamily="34" charset="0"/>
            </a:endParaRPr>
          </a:p>
        </p:txBody>
      </p:sp>
      <p:pic>
        <p:nvPicPr>
          <p:cNvPr id="35844" name="Picture 25" descr="http://upload.wikimedia.org/wikipedia/commons/thumb/d/de/Circular.Polarization.Circularly.Polarized.Light_Without.Components_Left.Handed.svg/1280px-Circular.Polarization.Circularly.Polarized.Light_Without.Components_Left.Hande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8" y="1557338"/>
            <a:ext cx="7815262"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4"/>
          <p:cNvSpPr>
            <a:spLocks noChangeShapeType="1"/>
          </p:cNvSpPr>
          <p:nvPr/>
        </p:nvSpPr>
        <p:spPr bwMode="auto">
          <a:xfrm>
            <a:off x="0" y="1294286"/>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3750" y="160978"/>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4808" y="2020941"/>
            <a:ext cx="1027893" cy="1038736"/>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6573" y="3972565"/>
            <a:ext cx="1595109" cy="930795"/>
          </a:xfrm>
          <a:prstGeom prst="rect">
            <a:avLst/>
          </a:prstGeom>
        </p:spPr>
      </p:pic>
      <p:sp>
        <p:nvSpPr>
          <p:cNvPr id="2" name="灯片编号占位符 1">
            <a:extLst>
              <a:ext uri="{FF2B5EF4-FFF2-40B4-BE49-F238E27FC236}">
                <a16:creationId xmlns:a16="http://schemas.microsoft.com/office/drawing/2014/main" id="{6A98163A-A88C-4C36-9F7E-7D09D4F845A7}"/>
              </a:ext>
            </a:extLst>
          </p:cNvPr>
          <p:cNvSpPr>
            <a:spLocks noGrp="1"/>
          </p:cNvSpPr>
          <p:nvPr>
            <p:ph type="sldNum" sz="quarter" idx="12"/>
          </p:nvPr>
        </p:nvSpPr>
        <p:spPr/>
        <p:txBody>
          <a:bodyPr/>
          <a:lstStyle/>
          <a:p>
            <a:fld id="{D8CCE6A9-4032-4ED4-9C69-890208D700DB}" type="slidenum">
              <a:rPr lang="zh-CN" altLang="en-US" smtClean="0"/>
              <a:t>15</a:t>
            </a:fld>
            <a:endParaRPr lang="zh-CN" altLang="en-US"/>
          </a:p>
        </p:txBody>
      </p:sp>
    </p:spTree>
    <p:extLst>
      <p:ext uri="{BB962C8B-B14F-4D97-AF65-F5344CB8AC3E}">
        <p14:creationId xmlns:p14="http://schemas.microsoft.com/office/powerpoint/2010/main" val="75508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1558925" y="192541"/>
            <a:ext cx="9351882" cy="1139826"/>
          </a:xfrm>
        </p:spPr>
        <p:txBody>
          <a:bodyPr>
            <a:noAutofit/>
          </a:bodyPr>
          <a:lstStyle/>
          <a:p>
            <a:pPr algn="ctr" eaLnBrk="1" hangingPunct="1">
              <a:defRPr/>
            </a:pPr>
            <a:r>
              <a:rPr lang="en-US" altLang="zh-CN" sz="3600" b="1" dirty="0">
                <a:latin typeface="Times New Roman" panose="02020603050405020304" pitchFamily="18" charset="0"/>
                <a:cs typeface="Times New Roman" panose="02020603050405020304" pitchFamily="18" charset="0"/>
              </a:rPr>
              <a:t>Left and Right Handedness</a:t>
            </a:r>
          </a:p>
        </p:txBody>
      </p:sp>
      <p:sp>
        <p:nvSpPr>
          <p:cNvPr id="8" name="Line 24"/>
          <p:cNvSpPr>
            <a:spLocks noChangeShapeType="1"/>
          </p:cNvSpPr>
          <p:nvPr/>
        </p:nvSpPr>
        <p:spPr bwMode="auto">
          <a:xfrm>
            <a:off x="0" y="1197201"/>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10807" y="131763"/>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173121" y="2595483"/>
            <a:ext cx="4231398" cy="3511539"/>
          </a:xfrm>
          <a:prstGeom prst="rect">
            <a:avLst/>
          </a:prstGeom>
        </p:spPr>
        <p:txBody>
          <a:bodyPr wrap="square">
            <a:spAutoFit/>
          </a:bodyPr>
          <a:lstStyle/>
          <a:p>
            <a:pPr marL="357188" indent="-357188">
              <a:lnSpc>
                <a:spcPct val="125000"/>
              </a:lnSpc>
              <a:spcBef>
                <a:spcPts val="600"/>
              </a:spcBef>
              <a:buClr>
                <a:schemeClr val="tx1"/>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looking back at the source</a:t>
            </a:r>
          </a:p>
          <a:p>
            <a:pPr marL="357188" indent="-357188">
              <a:lnSpc>
                <a:spcPct val="125000"/>
              </a:lnSpc>
              <a:spcBef>
                <a:spcPts val="600"/>
              </a:spcBef>
              <a:buClr>
                <a:schemeClr val="tx1"/>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Reflection changes the handedness (chirality)</a:t>
            </a:r>
          </a:p>
          <a:p>
            <a:pPr marL="357188" indent="-357188">
              <a:lnSpc>
                <a:spcPct val="125000"/>
              </a:lnSpc>
              <a:spcBef>
                <a:spcPts val="600"/>
              </a:spcBef>
              <a:buClr>
                <a:schemeClr val="tx1"/>
              </a:buClr>
              <a:buFont typeface="Wingdings" pitchFamily="2" charset="2"/>
              <a:buChar char="Ø"/>
              <a:defRPr/>
            </a:pPr>
            <a:r>
              <a:rPr lang="en-US" altLang="zh-CN" sz="2400" dirty="0">
                <a:latin typeface="Times New Roman" panose="02020603050405020304" pitchFamily="18" charset="0"/>
                <a:cs typeface="Times New Roman" panose="02020603050405020304" pitchFamily="18" charset="0"/>
              </a:rPr>
              <a:t>Phase difference between x- and y- components decides the </a:t>
            </a:r>
            <a:r>
              <a:rPr lang="en-US" altLang="zh-CN" sz="2400" dirty="0" err="1">
                <a:latin typeface="Times New Roman" panose="02020603050405020304" pitchFamily="18" charset="0"/>
                <a:cs typeface="Times New Roman" panose="02020603050405020304" pitchFamily="18" charset="0"/>
              </a:rPr>
              <a:t>handness</a:t>
            </a:r>
            <a:endParaRPr lang="en-US" altLang="zh-CN" sz="2400" dirty="0">
              <a:latin typeface="Times New Roman" panose="02020603050405020304" pitchFamily="18" charset="0"/>
              <a:cs typeface="Times New Roman" panose="02020603050405020304" pitchFamily="18" charset="0"/>
            </a:endParaRPr>
          </a:p>
          <a:p>
            <a:pPr>
              <a:lnSpc>
                <a:spcPct val="125000"/>
              </a:lnSpc>
              <a:spcBef>
                <a:spcPts val="600"/>
              </a:spcBef>
              <a:buClr>
                <a:srgbClr val="FF6699"/>
              </a:buClr>
              <a:buFont typeface="Wingdings" pitchFamily="2" charset="2"/>
              <a:buChar char="Ø"/>
              <a:defRPr/>
            </a:pPr>
            <a:endParaRPr lang="en-US" altLang="zh-CN"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50" y="1540572"/>
            <a:ext cx="4902630" cy="4566450"/>
          </a:xfrm>
          <a:prstGeom prst="rect">
            <a:avLst/>
          </a:prstGeom>
        </p:spPr>
      </p:pic>
      <p:sp>
        <p:nvSpPr>
          <p:cNvPr id="3" name="灯片编号占位符 2">
            <a:extLst>
              <a:ext uri="{FF2B5EF4-FFF2-40B4-BE49-F238E27FC236}">
                <a16:creationId xmlns:a16="http://schemas.microsoft.com/office/drawing/2014/main" id="{ADC1D69D-DC56-486E-8549-B1BD40A643DA}"/>
              </a:ext>
            </a:extLst>
          </p:cNvPr>
          <p:cNvSpPr>
            <a:spLocks noGrp="1"/>
          </p:cNvSpPr>
          <p:nvPr>
            <p:ph type="sldNum" sz="quarter" idx="12"/>
          </p:nvPr>
        </p:nvSpPr>
        <p:spPr/>
        <p:txBody>
          <a:bodyPr/>
          <a:lstStyle/>
          <a:p>
            <a:fld id="{D8CCE6A9-4032-4ED4-9C69-890208D700DB}" type="slidenum">
              <a:rPr lang="zh-CN" altLang="en-US" smtClean="0"/>
              <a:t>16</a:t>
            </a:fld>
            <a:endParaRPr lang="zh-CN" altLang="en-US"/>
          </a:p>
        </p:txBody>
      </p:sp>
    </p:spTree>
    <p:extLst>
      <p:ext uri="{BB962C8B-B14F-4D97-AF65-F5344CB8AC3E}">
        <p14:creationId xmlns:p14="http://schemas.microsoft.com/office/powerpoint/2010/main" val="120776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1981200" y="44450"/>
            <a:ext cx="8305800" cy="1143000"/>
          </a:xfrm>
        </p:spPr>
        <p:txBody>
          <a:bodyPr>
            <a:normAutofit/>
          </a:bodyPr>
          <a:lstStyle/>
          <a:p>
            <a:pPr algn="ctr" eaLnBrk="1" hangingPunct="1">
              <a:defRPr/>
            </a:pPr>
            <a:r>
              <a:rPr lang="en-US" altLang="zh-CN" sz="4000" b="1" dirty="0">
                <a:latin typeface="Arial" panose="020B0604020202020204" pitchFamily="34" charset="0"/>
                <a:cs typeface="Arial" panose="020B0604020202020204" pitchFamily="34" charset="0"/>
              </a:rPr>
              <a:t>Elliptical Polarization</a:t>
            </a:r>
          </a:p>
        </p:txBody>
      </p:sp>
      <p:sp>
        <p:nvSpPr>
          <p:cNvPr id="933891" name="Text Box 3"/>
          <p:cNvSpPr txBox="1">
            <a:spLocks noChangeArrowheads="1"/>
          </p:cNvSpPr>
          <p:nvPr/>
        </p:nvSpPr>
        <p:spPr bwMode="auto">
          <a:xfrm>
            <a:off x="1152525" y="5427249"/>
            <a:ext cx="10287000" cy="97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5000"/>
              </a:lnSpc>
              <a:defRPr/>
            </a:pP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0x</a:t>
            </a:r>
            <a:r>
              <a:rPr lang="en-US" altLang="zh-CN" sz="2400" dirty="0">
                <a:latin typeface="Times New Roman" panose="02020603050405020304" pitchFamily="18" charset="0"/>
                <a:cs typeface="Times New Roman" panose="02020603050405020304" pitchFamily="18" charset="0"/>
              </a:rPr>
              <a:t> and </a:t>
            </a:r>
            <a:r>
              <a:rPr lang="en-US" altLang="zh-CN" sz="2400" i="1" dirty="0">
                <a:latin typeface="Times New Roman" panose="02020603050405020304" pitchFamily="18" charset="0"/>
                <a:cs typeface="Times New Roman" panose="02020603050405020304" pitchFamily="18" charset="0"/>
              </a:rPr>
              <a:t>E</a:t>
            </a:r>
            <a:r>
              <a:rPr lang="en-US" altLang="zh-CN" sz="2400" i="1" baseline="-25000" dirty="0">
                <a:latin typeface="Times New Roman" panose="02020603050405020304" pitchFamily="18" charset="0"/>
                <a:cs typeface="Times New Roman" panose="02020603050405020304" pitchFamily="18" charset="0"/>
              </a:rPr>
              <a:t>0y</a:t>
            </a:r>
            <a:r>
              <a:rPr lang="en-US" altLang="zh-CN" sz="2400" dirty="0">
                <a:latin typeface="Times New Roman" panose="02020603050405020304" pitchFamily="18" charset="0"/>
                <a:cs typeface="Times New Roman" panose="02020603050405020304" pitchFamily="18" charset="0"/>
              </a:rPr>
              <a:t> are complex amplitudes. The resulting </a:t>
            </a:r>
            <a:r>
              <a:rPr lang="en-US" altLang="zh-CN" sz="2400" i="1"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-field rotates clockwise or counter-clockwise around the </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-vector (looking down the </a:t>
            </a:r>
            <a:r>
              <a:rPr lang="en-US" altLang="zh-CN" sz="2400" i="1"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rPr>
              <a:t>-axis toward the origin).</a:t>
            </a:r>
          </a:p>
        </p:txBody>
      </p:sp>
      <p:pic>
        <p:nvPicPr>
          <p:cNvPr id="36869" name="Picture 19" descr="http://jpk.hrbust.edu.cn/em/Em/Circ/Circ.files/ellipse9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48526" y="1557339"/>
            <a:ext cx="30829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18" descr="D:\教学\光学教材\OrientationAngle30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5325" y="1700213"/>
            <a:ext cx="3443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a:grpSpLocks/>
          </p:cNvGrpSpPr>
          <p:nvPr/>
        </p:nvGrpSpPr>
        <p:grpSpPr bwMode="auto">
          <a:xfrm>
            <a:off x="7118350" y="1779589"/>
            <a:ext cx="3297238" cy="2636837"/>
            <a:chOff x="7035403" y="1484313"/>
            <a:chExt cx="3297237" cy="2636837"/>
          </a:xfrm>
        </p:grpSpPr>
        <p:sp>
          <p:nvSpPr>
            <p:cNvPr id="36876" name="Rectangle 6"/>
            <p:cNvSpPr>
              <a:spLocks noChangeArrowheads="1"/>
            </p:cNvSpPr>
            <p:nvPr/>
          </p:nvSpPr>
          <p:spPr bwMode="auto">
            <a:xfrm>
              <a:off x="7035403" y="1484313"/>
              <a:ext cx="3235325" cy="26368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6877" name="Line 7"/>
            <p:cNvSpPr>
              <a:spLocks noChangeShapeType="1"/>
            </p:cNvSpPr>
            <p:nvPr/>
          </p:nvSpPr>
          <p:spPr bwMode="auto">
            <a:xfrm>
              <a:off x="7340203" y="2927350"/>
              <a:ext cx="2438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Line 8"/>
            <p:cNvSpPr>
              <a:spLocks noChangeShapeType="1"/>
            </p:cNvSpPr>
            <p:nvPr/>
          </p:nvSpPr>
          <p:spPr bwMode="auto">
            <a:xfrm rot="-5400000">
              <a:off x="7673578" y="2951163"/>
              <a:ext cx="1905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Text Box 9"/>
            <p:cNvSpPr txBox="1">
              <a:spLocks noChangeArrowheads="1"/>
            </p:cNvSpPr>
            <p:nvPr/>
          </p:nvSpPr>
          <p:spPr bwMode="auto">
            <a:xfrm>
              <a:off x="9778603" y="2678113"/>
              <a:ext cx="55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x</a:t>
              </a:r>
            </a:p>
          </p:txBody>
        </p:sp>
        <p:sp>
          <p:nvSpPr>
            <p:cNvPr id="36880" name="Text Box 10"/>
            <p:cNvSpPr txBox="1">
              <a:spLocks noChangeArrowheads="1"/>
            </p:cNvSpPr>
            <p:nvPr/>
          </p:nvSpPr>
          <p:spPr bwMode="auto">
            <a:xfrm>
              <a:off x="8664178" y="1665288"/>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cs typeface="Times New Roman" panose="02020603050405020304" pitchFamily="18" charset="0"/>
                </a:rPr>
                <a:t>y</a:t>
              </a:r>
            </a:p>
          </p:txBody>
        </p:sp>
        <p:sp>
          <p:nvSpPr>
            <p:cNvPr id="36881" name="Oval 11"/>
            <p:cNvSpPr>
              <a:spLocks noChangeArrowheads="1"/>
            </p:cNvSpPr>
            <p:nvPr/>
          </p:nvSpPr>
          <p:spPr bwMode="auto">
            <a:xfrm rot="-2379104">
              <a:off x="7625953" y="2549525"/>
              <a:ext cx="1984375" cy="795337"/>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24" name="AutoShape 12"/>
          <p:cNvSpPr>
            <a:spLocks noChangeArrowheads="1"/>
          </p:cNvSpPr>
          <p:nvPr/>
        </p:nvSpPr>
        <p:spPr bwMode="auto">
          <a:xfrm rot="2986711">
            <a:off x="8889207" y="3347244"/>
            <a:ext cx="276225" cy="242888"/>
          </a:xfrm>
          <a:prstGeom prst="triangle">
            <a:avLst>
              <a:gd name="adj" fmla="val 50000"/>
            </a:avLst>
          </a:prstGeom>
          <a:solidFill>
            <a:srgbClr val="FF00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 name="等腰三角形 1"/>
          <p:cNvSpPr/>
          <p:nvPr/>
        </p:nvSpPr>
        <p:spPr>
          <a:xfrm>
            <a:off x="8270560" y="2789602"/>
            <a:ext cx="286100" cy="309327"/>
          </a:xfrm>
          <a:prstGeom prst="triangle">
            <a:avLst/>
          </a:prstGeom>
          <a:scene3d>
            <a:camera prst="orthographicFront">
              <a:rot lat="0" lon="0" rev="18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Line 24"/>
          <p:cNvSpPr>
            <a:spLocks noChangeShapeType="1"/>
          </p:cNvSpPr>
          <p:nvPr/>
        </p:nvSpPr>
        <p:spPr bwMode="auto">
          <a:xfrm>
            <a:off x="0" y="1237990"/>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36510" y="12541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a:extLst>
              <a:ext uri="{FF2B5EF4-FFF2-40B4-BE49-F238E27FC236}">
                <a16:creationId xmlns:a16="http://schemas.microsoft.com/office/drawing/2014/main" id="{E6AAE4E7-AACC-4471-B158-825D1DDDA1D0}"/>
              </a:ext>
            </a:extLst>
          </p:cNvPr>
          <p:cNvGrpSpPr/>
          <p:nvPr/>
        </p:nvGrpSpPr>
        <p:grpSpPr>
          <a:xfrm>
            <a:off x="1142111" y="1706718"/>
            <a:ext cx="5363559" cy="3381864"/>
            <a:chOff x="1142111" y="1706718"/>
            <a:chExt cx="5363559" cy="3381864"/>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1E4DE25-4924-4152-84B8-AC3D89BF886F}"/>
                    </a:ext>
                  </a:extLst>
                </p:cNvPr>
                <p:cNvSpPr/>
                <p:nvPr/>
              </p:nvSpPr>
              <p:spPr>
                <a:xfrm>
                  <a:off x="1588747" y="4571325"/>
                  <a:ext cx="4916923" cy="517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𝑦</m:t>
                            </m:r>
                          </m:sub>
                        </m:sSub>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𝑦</m:t>
                            </m:r>
                          </m:sub>
                        </m:sSub>
                        <m:r>
                          <m:rPr>
                            <m:sty m:val="p"/>
                          </m:rPr>
                          <a:rPr lang="zh-CN" altLang="en-US" sz="2400">
                            <a:latin typeface="Cambria Math" panose="02040503050406030204" pitchFamily="18" charset="0"/>
                          </a:rPr>
                          <m:t>exp</m:t>
                        </m:r>
                        <m:d>
                          <m:dPr>
                            <m:begChr m:val="["/>
                            <m:endChr m:val="]"/>
                            <m:ctrlPr>
                              <a:rPr lang="zh-CN" altLang="en-US" sz="2400" i="1">
                                <a:latin typeface="Cambria Math" panose="02040503050406030204" pitchFamily="18" charset="0"/>
                              </a:rPr>
                            </m:ctrlPr>
                          </m:d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𝑘𝑧</m:t>
                                </m:r>
                                <m:r>
                                  <a:rPr lang="zh-CN" altLang="en-US" sz="2400">
                                    <a:latin typeface="Cambria Math" panose="02040503050406030204" pitchFamily="18" charset="0"/>
                                  </a:rPr>
                                  <m:t>−</m:t>
                                </m:r>
                                <m:r>
                                  <a:rPr lang="zh-CN" altLang="en-US" sz="2400" i="1">
                                    <a:latin typeface="Cambria Math" panose="02040503050406030204" pitchFamily="18" charset="0"/>
                                  </a:rPr>
                                  <m:t>𝜔</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𝑦</m:t>
                                    </m:r>
                                  </m:sub>
                                </m:sSub>
                              </m:e>
                            </m:d>
                          </m:e>
                        </m:d>
                      </m:oMath>
                    </m:oMathPara>
                  </a14:m>
                  <a:endParaRPr lang="zh-CN" altLang="en-US" sz="2400" dirty="0"/>
                </a:p>
              </p:txBody>
            </p:sp>
          </mc:Choice>
          <mc:Fallback xmlns="">
            <p:sp>
              <p:nvSpPr>
                <p:cNvPr id="5" name="矩形 4">
                  <a:extLst>
                    <a:ext uri="{FF2B5EF4-FFF2-40B4-BE49-F238E27FC236}">
                      <a16:creationId xmlns:a16="http://schemas.microsoft.com/office/drawing/2014/main" id="{41E4DE25-4924-4152-84B8-AC3D89BF886F}"/>
                    </a:ext>
                  </a:extLst>
                </p:cNvPr>
                <p:cNvSpPr>
                  <a:spLocks noRot="1" noChangeAspect="1" noMove="1" noResize="1" noEditPoints="1" noAdjustHandles="1" noChangeArrowheads="1" noChangeShapeType="1" noTextEdit="1"/>
                </p:cNvSpPr>
                <p:nvPr/>
              </p:nvSpPr>
              <p:spPr>
                <a:xfrm>
                  <a:off x="1588747" y="4571325"/>
                  <a:ext cx="4916923" cy="51725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DB65DE3-9313-4365-A3E8-682E4A279B50}"/>
                    </a:ext>
                  </a:extLst>
                </p:cNvPr>
                <p:cNvSpPr/>
                <p:nvPr/>
              </p:nvSpPr>
              <p:spPr>
                <a:xfrm>
                  <a:off x="1605482" y="3978974"/>
                  <a:ext cx="48755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𝑥</m:t>
                            </m:r>
                          </m:sub>
                        </m:sSub>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𝑥</m:t>
                            </m:r>
                          </m:sub>
                        </m:sSub>
                        <m:r>
                          <m:rPr>
                            <m:sty m:val="p"/>
                          </m:rPr>
                          <a:rPr lang="zh-CN" altLang="en-US" sz="2400">
                            <a:latin typeface="Cambria Math" panose="02040503050406030204" pitchFamily="18" charset="0"/>
                          </a:rPr>
                          <m:t>exp</m:t>
                        </m:r>
                        <m:d>
                          <m:dPr>
                            <m:begChr m:val="["/>
                            <m:endChr m:val="]"/>
                            <m:ctrlPr>
                              <a:rPr lang="zh-CN" altLang="en-US" sz="2400" i="1">
                                <a:latin typeface="Cambria Math" panose="02040503050406030204" pitchFamily="18" charset="0"/>
                              </a:rPr>
                            </m:ctrlPr>
                          </m:dPr>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𝑘𝑧</m:t>
                                </m:r>
                                <m:r>
                                  <a:rPr lang="zh-CN" altLang="en-US" sz="2400">
                                    <a:latin typeface="Cambria Math" panose="02040503050406030204" pitchFamily="18" charset="0"/>
                                  </a:rPr>
                                  <m:t>−</m:t>
                                </m:r>
                                <m:r>
                                  <a:rPr lang="zh-CN" altLang="en-US" sz="2400" i="1">
                                    <a:latin typeface="Cambria Math" panose="02040503050406030204" pitchFamily="18" charset="0"/>
                                  </a:rPr>
                                  <m:t>𝜔</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𝑥</m:t>
                                    </m:r>
                                  </m:sub>
                                </m:sSub>
                              </m:e>
                            </m:d>
                          </m:e>
                        </m:d>
                      </m:oMath>
                    </m:oMathPara>
                  </a14:m>
                  <a:endParaRPr lang="zh-CN" altLang="en-US" sz="2400" dirty="0"/>
                </a:p>
              </p:txBody>
            </p:sp>
          </mc:Choice>
          <mc:Fallback xmlns="">
            <p:sp>
              <p:nvSpPr>
                <p:cNvPr id="6" name="矩形 5">
                  <a:extLst>
                    <a:ext uri="{FF2B5EF4-FFF2-40B4-BE49-F238E27FC236}">
                      <a16:creationId xmlns:a16="http://schemas.microsoft.com/office/drawing/2014/main" id="{DDB65DE3-9313-4365-A3E8-682E4A279B50}"/>
                    </a:ext>
                  </a:extLst>
                </p:cNvPr>
                <p:cNvSpPr>
                  <a:spLocks noRot="1" noChangeAspect="1" noMove="1" noResize="1" noEditPoints="1" noAdjustHandles="1" noChangeArrowheads="1" noChangeShapeType="1" noTextEdit="1"/>
                </p:cNvSpPr>
                <p:nvPr/>
              </p:nvSpPr>
              <p:spPr>
                <a:xfrm>
                  <a:off x="1605482" y="3978974"/>
                  <a:ext cx="4875565" cy="461665"/>
                </a:xfrm>
                <a:prstGeom prst="rect">
                  <a:avLst/>
                </a:prstGeom>
                <a:blipFill>
                  <a:blip r:embed="rId6"/>
                  <a:stretch>
                    <a:fillRect t="-132000" r="-11750" b="-19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E2158EB-C462-44A7-B202-11CDF72B571C}"/>
                    </a:ext>
                  </a:extLst>
                </p:cNvPr>
                <p:cNvSpPr/>
                <p:nvPr/>
              </p:nvSpPr>
              <p:spPr>
                <a:xfrm>
                  <a:off x="2102629" y="3066167"/>
                  <a:ext cx="2584810"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𝑤h𝑒𝑟𝑒</m:t>
                        </m:r>
                        <m:sSub>
                          <m:sSubPr>
                            <m:ctrlPr>
                              <a:rPr lang="zh-CN" altLang="en-US" sz="2400" i="1">
                                <a:latin typeface="Cambria Math" panose="02040503050406030204" pitchFamily="18" charset="0"/>
                              </a:rPr>
                            </m:ctrlPr>
                          </m:sSubPr>
                          <m:e>
                            <m:r>
                              <a:rPr lang="en-US" altLang="zh-CN" sz="2400" b="0" i="1" smtClean="0">
                                <a:latin typeface="Cambria Math" panose="02040503050406030204" pitchFamily="18" charset="0"/>
                              </a:rPr>
                              <m:t>  </m:t>
                            </m:r>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𝑥</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𝑦</m:t>
                            </m:r>
                          </m:sub>
                        </m:sSub>
                      </m:oMath>
                    </m:oMathPara>
                  </a14:m>
                  <a:endParaRPr lang="zh-CN" altLang="en-US" sz="2400" dirty="0"/>
                </a:p>
              </p:txBody>
            </p:sp>
          </mc:Choice>
          <mc:Fallback xmlns="">
            <p:sp>
              <p:nvSpPr>
                <p:cNvPr id="7" name="矩形 6">
                  <a:extLst>
                    <a:ext uri="{FF2B5EF4-FFF2-40B4-BE49-F238E27FC236}">
                      <a16:creationId xmlns:a16="http://schemas.microsoft.com/office/drawing/2014/main" id="{AE2158EB-C462-44A7-B202-11CDF72B571C}"/>
                    </a:ext>
                  </a:extLst>
                </p:cNvPr>
                <p:cNvSpPr>
                  <a:spLocks noRot="1" noChangeAspect="1" noMove="1" noResize="1" noEditPoints="1" noAdjustHandles="1" noChangeArrowheads="1" noChangeShapeType="1" noTextEdit="1"/>
                </p:cNvSpPr>
                <p:nvPr/>
              </p:nvSpPr>
              <p:spPr>
                <a:xfrm>
                  <a:off x="2102629" y="3066167"/>
                  <a:ext cx="2584810" cy="490840"/>
                </a:xfrm>
                <a:prstGeom prst="rect">
                  <a:avLst/>
                </a:prstGeom>
                <a:blipFill>
                  <a:blip r:embed="rId7"/>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2D0C9DC-AB08-40ED-A15F-6CA2B24C61D5}"/>
                    </a:ext>
                  </a:extLst>
                </p:cNvPr>
                <p:cNvSpPr/>
                <p:nvPr/>
              </p:nvSpPr>
              <p:spPr>
                <a:xfrm>
                  <a:off x="1478200" y="2380369"/>
                  <a:ext cx="4551759" cy="517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𝑦</m:t>
                                </m:r>
                              </m:sub>
                            </m:sSub>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𝑦</m:t>
                                </m:r>
                              </m:sub>
                            </m:sSub>
                            <m:r>
                              <m:rPr>
                                <m:sty m:val="p"/>
                              </m:rPr>
                              <a:rPr lang="zh-CN" altLang="en-US" sz="2400">
                                <a:latin typeface="Cambria Math" panose="02040503050406030204" pitchFamily="18" charset="0"/>
                              </a:rPr>
                              <m:t>cos</m:t>
                            </m:r>
                            <m:r>
                              <a:rPr lang="zh-CN" altLang="en-US" sz="2400">
                                <a:latin typeface="Cambria Math" panose="02040503050406030204" pitchFamily="18" charset="0"/>
                              </a:rPr>
                              <m:t>(</m:t>
                            </m:r>
                            <m:r>
                              <a:rPr lang="zh-CN" altLang="en-US" sz="2400" i="1">
                                <a:latin typeface="Cambria Math" panose="02040503050406030204" pitchFamily="18" charset="0"/>
                              </a:rPr>
                              <m:t>𝑘𝑧</m:t>
                            </m:r>
                            <m:r>
                              <a:rPr lang="zh-CN" altLang="en-US" sz="2400">
                                <a:latin typeface="Cambria Math" panose="02040503050406030204" pitchFamily="18" charset="0"/>
                              </a:rPr>
                              <m:t>−</m:t>
                            </m:r>
                            <m:r>
                              <a:rPr lang="zh-CN" altLang="en-US" sz="2400" i="1">
                                <a:latin typeface="Cambria Math" panose="02040503050406030204" pitchFamily="18" charset="0"/>
                              </a:rPr>
                              <m:t>𝜔</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𝑦</m:t>
                                </m:r>
                              </m:sub>
                            </m:sSub>
                          </m:e>
                        </m:d>
                      </m:oMath>
                    </m:oMathPara>
                  </a14:m>
                  <a:endParaRPr lang="zh-CN" altLang="en-US" sz="2400" dirty="0"/>
                </a:p>
              </p:txBody>
            </p:sp>
          </mc:Choice>
          <mc:Fallback xmlns="">
            <p:sp>
              <p:nvSpPr>
                <p:cNvPr id="8" name="矩形 7">
                  <a:extLst>
                    <a:ext uri="{FF2B5EF4-FFF2-40B4-BE49-F238E27FC236}">
                      <a16:creationId xmlns:a16="http://schemas.microsoft.com/office/drawing/2014/main" id="{32D0C9DC-AB08-40ED-A15F-6CA2B24C61D5}"/>
                    </a:ext>
                  </a:extLst>
                </p:cNvPr>
                <p:cNvSpPr>
                  <a:spLocks noRot="1" noChangeAspect="1" noMove="1" noResize="1" noEditPoints="1" noAdjustHandles="1" noChangeArrowheads="1" noChangeShapeType="1" noTextEdit="1"/>
                </p:cNvSpPr>
                <p:nvPr/>
              </p:nvSpPr>
              <p:spPr>
                <a:xfrm>
                  <a:off x="1478200" y="2380369"/>
                  <a:ext cx="4551759" cy="51725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76DC3C0-9F84-49E8-9BFD-01A6A078F5FD}"/>
                    </a:ext>
                  </a:extLst>
                </p:cNvPr>
                <p:cNvSpPr/>
                <p:nvPr/>
              </p:nvSpPr>
              <p:spPr>
                <a:xfrm>
                  <a:off x="1478200" y="1706718"/>
                  <a:ext cx="45141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i="1">
                                    <a:latin typeface="Cambria Math" panose="02040503050406030204" pitchFamily="18" charset="0"/>
                                  </a:rPr>
                                  <m:t>𝑥</m:t>
                                </m:r>
                              </m:sub>
                            </m:sSub>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𝐸</m:t>
                                </m:r>
                              </m:e>
                              <m:sub>
                                <m:r>
                                  <a:rPr lang="zh-CN" altLang="en-US" sz="2400">
                                    <a:latin typeface="Cambria Math" panose="02040503050406030204" pitchFamily="18" charset="0"/>
                                  </a:rPr>
                                  <m:t>0</m:t>
                                </m:r>
                                <m:r>
                                  <a:rPr lang="zh-CN" altLang="en-US" sz="2400" i="1">
                                    <a:latin typeface="Cambria Math" panose="02040503050406030204" pitchFamily="18" charset="0"/>
                                  </a:rPr>
                                  <m:t>𝑥</m:t>
                                </m:r>
                              </m:sub>
                            </m:sSub>
                            <m:r>
                              <m:rPr>
                                <m:sty m:val="p"/>
                              </m:rPr>
                              <a:rPr lang="zh-CN" altLang="en-US" sz="2400">
                                <a:latin typeface="Cambria Math" panose="02040503050406030204" pitchFamily="18" charset="0"/>
                              </a:rPr>
                              <m:t>cos</m:t>
                            </m:r>
                            <m:r>
                              <a:rPr lang="zh-CN" altLang="en-US" sz="2400">
                                <a:latin typeface="Cambria Math" panose="02040503050406030204" pitchFamily="18" charset="0"/>
                              </a:rPr>
                              <m:t>(</m:t>
                            </m:r>
                            <m:r>
                              <a:rPr lang="zh-CN" altLang="en-US" sz="2400" i="1">
                                <a:latin typeface="Cambria Math" panose="02040503050406030204" pitchFamily="18" charset="0"/>
                              </a:rPr>
                              <m:t>𝑘𝑧</m:t>
                            </m:r>
                            <m:r>
                              <a:rPr lang="zh-CN" altLang="en-US" sz="2400">
                                <a:latin typeface="Cambria Math" panose="02040503050406030204" pitchFamily="18" charset="0"/>
                              </a:rPr>
                              <m:t>−</m:t>
                            </m:r>
                            <m:r>
                              <a:rPr lang="zh-CN" altLang="en-US" sz="2400" i="1">
                                <a:latin typeface="Cambria Math" panose="02040503050406030204" pitchFamily="18" charset="0"/>
                              </a:rPr>
                              <m:t>𝜔</m:t>
                            </m:r>
                            <m:r>
                              <a:rPr lang="zh-CN" altLang="en-US" sz="2400" i="1">
                                <a:latin typeface="Cambria Math" panose="02040503050406030204" pitchFamily="18" charset="0"/>
                              </a:rPr>
                              <m:t>𝑡</m:t>
                            </m:r>
                            <m:r>
                              <a:rPr lang="en-US" altLang="zh-CN"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𝑥</m:t>
                                </m:r>
                              </m:sub>
                            </m:sSub>
                          </m:e>
                        </m:d>
                      </m:oMath>
                    </m:oMathPara>
                  </a14:m>
                  <a:endParaRPr lang="zh-CN" altLang="en-US" sz="2400" dirty="0"/>
                </a:p>
              </p:txBody>
            </p:sp>
          </mc:Choice>
          <mc:Fallback xmlns="">
            <p:sp>
              <p:nvSpPr>
                <p:cNvPr id="9" name="矩形 8">
                  <a:extLst>
                    <a:ext uri="{FF2B5EF4-FFF2-40B4-BE49-F238E27FC236}">
                      <a16:creationId xmlns:a16="http://schemas.microsoft.com/office/drawing/2014/main" id="{276DC3C0-9F84-49E8-9BFD-01A6A078F5FD}"/>
                    </a:ext>
                  </a:extLst>
                </p:cNvPr>
                <p:cNvSpPr>
                  <a:spLocks noRot="1" noChangeAspect="1" noMove="1" noResize="1" noEditPoints="1" noAdjustHandles="1" noChangeArrowheads="1" noChangeShapeType="1" noTextEdit="1"/>
                </p:cNvSpPr>
                <p:nvPr/>
              </p:nvSpPr>
              <p:spPr>
                <a:xfrm>
                  <a:off x="1478200" y="1706718"/>
                  <a:ext cx="4514121" cy="461665"/>
                </a:xfrm>
                <a:prstGeom prst="rect">
                  <a:avLst/>
                </a:prstGeom>
                <a:blipFill>
                  <a:blip r:embed="rId9"/>
                  <a:stretch>
                    <a:fillRect t="-130263" r="-14980" b="-194737"/>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E9A155F0-D03D-4E88-B4FA-50BB3554074E}"/>
                </a:ext>
              </a:extLst>
            </p:cNvPr>
            <p:cNvSpPr/>
            <p:nvPr/>
          </p:nvSpPr>
          <p:spPr>
            <a:xfrm>
              <a:off x="1142111" y="3737274"/>
              <a:ext cx="44114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or</a:t>
              </a:r>
              <a:endParaRPr lang="zh-CN" altLang="en-US" sz="2400" dirty="0"/>
            </a:p>
          </p:txBody>
        </p:sp>
      </p:grpSp>
      <p:sp>
        <p:nvSpPr>
          <p:cNvPr id="3" name="灯片编号占位符 2">
            <a:extLst>
              <a:ext uri="{FF2B5EF4-FFF2-40B4-BE49-F238E27FC236}">
                <a16:creationId xmlns:a16="http://schemas.microsoft.com/office/drawing/2014/main" id="{BFEB68BB-418A-49A4-BEB3-0136E36C4426}"/>
              </a:ext>
            </a:extLst>
          </p:cNvPr>
          <p:cNvSpPr>
            <a:spLocks noGrp="1"/>
          </p:cNvSpPr>
          <p:nvPr>
            <p:ph type="sldNum" sz="quarter" idx="12"/>
          </p:nvPr>
        </p:nvSpPr>
        <p:spPr/>
        <p:txBody>
          <a:bodyPr/>
          <a:lstStyle/>
          <a:p>
            <a:fld id="{D8CCE6A9-4032-4ED4-9C69-890208D700DB}" type="slidenum">
              <a:rPr lang="zh-CN" altLang="en-US" smtClean="0"/>
              <a:t>17</a:t>
            </a:fld>
            <a:endParaRPr lang="zh-CN" altLang="en-US"/>
          </a:p>
        </p:txBody>
      </p:sp>
    </p:spTree>
    <p:extLst>
      <p:ext uri="{BB962C8B-B14F-4D97-AF65-F5344CB8AC3E}">
        <p14:creationId xmlns:p14="http://schemas.microsoft.com/office/powerpoint/2010/main" val="1502094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fade">
                                      <p:cBhvr>
                                        <p:cTn id="7" dur="1000"/>
                                        <p:tgtEl>
                                          <p:spTgt spid="26642"/>
                                        </p:tgtEl>
                                      </p:cBhvr>
                                    </p:animEffect>
                                    <p:anim calcmode="lin" valueType="num">
                                      <p:cBhvr>
                                        <p:cTn id="8" dur="1000" fill="hold"/>
                                        <p:tgtEl>
                                          <p:spTgt spid="26642"/>
                                        </p:tgtEl>
                                        <p:attrNameLst>
                                          <p:attrName>ppt_x</p:attrName>
                                        </p:attrNameLst>
                                      </p:cBhvr>
                                      <p:tavLst>
                                        <p:tav tm="0">
                                          <p:val>
                                            <p:strVal val="#ppt_x"/>
                                          </p:val>
                                        </p:tav>
                                        <p:tav tm="100000">
                                          <p:val>
                                            <p:strVal val="#ppt_x"/>
                                          </p:val>
                                        </p:tav>
                                      </p:tavLst>
                                    </p:anim>
                                    <p:anim calcmode="lin" valueType="num">
                                      <p:cBhvr>
                                        <p:cTn id="9" dur="1000" fill="hold"/>
                                        <p:tgtEl>
                                          <p:spTgt spid="2664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xit" presetSubtype="0" fill="hold" grpId="1" nodeType="clickEffect">
                                  <p:stCondLst>
                                    <p:cond delay="0"/>
                                  </p:stCondLst>
                                  <p:childTnLst>
                                    <p:animEffect transition="out" filter="fade">
                                      <p:cBhvr>
                                        <p:cTn id="23" dur="500"/>
                                        <p:tgtEl>
                                          <p:spTgt spid="24"/>
                                        </p:tgtEl>
                                      </p:cBhvr>
                                    </p:animEffect>
                                    <p:set>
                                      <p:cBhvr>
                                        <p:cTn id="24" dur="1" fill="hold">
                                          <p:stCondLst>
                                            <p:cond delay="499"/>
                                          </p:stCondLst>
                                        </p:cTn>
                                        <p:tgtEl>
                                          <p:spTgt spid="24"/>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Text Box 2"/>
          <p:cNvSpPr txBox="1">
            <a:spLocks noChangeArrowheads="1"/>
          </p:cNvSpPr>
          <p:nvPr/>
        </p:nvSpPr>
        <p:spPr bwMode="auto">
          <a:xfrm>
            <a:off x="902961" y="4262158"/>
            <a:ext cx="9336734"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0000"/>
              </a:lnSpc>
              <a:spcBef>
                <a:spcPct val="20000"/>
              </a:spcBef>
              <a:defRPr/>
            </a:pPr>
            <a:r>
              <a:rPr lang="en-US" altLang="zh-CN" sz="2800" dirty="0">
                <a:latin typeface="Times New Roman" panose="02020603050405020304" pitchFamily="18" charset="0"/>
                <a:cs typeface="Times New Roman" panose="02020603050405020304" pitchFamily="18" charset="0"/>
              </a:rPr>
              <a:t>Elliptical polarization has both real and imaginary components:</a:t>
            </a:r>
          </a:p>
        </p:txBody>
      </p:sp>
      <p:sp>
        <p:nvSpPr>
          <p:cNvPr id="934915" name="Rectangle 3"/>
          <p:cNvSpPr>
            <a:spLocks noGrp="1" noChangeArrowheads="1"/>
          </p:cNvSpPr>
          <p:nvPr>
            <p:ph type="title" idx="4294967295"/>
          </p:nvPr>
        </p:nvSpPr>
        <p:spPr>
          <a:xfrm>
            <a:off x="629879" y="198572"/>
            <a:ext cx="10244379" cy="1139826"/>
          </a:xfrm>
        </p:spPr>
        <p:txBody>
          <a:bodyPr>
            <a:normAutofit fontScale="90000"/>
          </a:bodyPr>
          <a:lstStyle/>
          <a:p>
            <a:pPr algn="ctr" eaLnBrk="1" hangingPunct="1">
              <a:defRPr/>
            </a:pPr>
            <a:r>
              <a:rPr lang="en-US" altLang="zh-CN" sz="4000" b="1" dirty="0">
                <a:latin typeface="Arial" panose="020B0604020202020204" pitchFamily="34" charset="0"/>
                <a:cs typeface="Arial" panose="020B0604020202020204" pitchFamily="34" charset="0"/>
              </a:rPr>
              <a:t>JV for Circular and Elliptical Polarizations</a:t>
            </a:r>
          </a:p>
        </p:txBody>
      </p:sp>
      <p:sp>
        <p:nvSpPr>
          <p:cNvPr id="934921" name="Rectangle 9"/>
          <p:cNvSpPr>
            <a:spLocks noChangeArrowheads="1"/>
          </p:cNvSpPr>
          <p:nvPr/>
        </p:nvSpPr>
        <p:spPr bwMode="auto">
          <a:xfrm>
            <a:off x="902961" y="1639327"/>
            <a:ext cx="103528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2800" dirty="0">
                <a:latin typeface="Times New Roman" panose="02020603050405020304" pitchFamily="18" charset="0"/>
                <a:cs typeface="Times New Roman" panose="02020603050405020304" pitchFamily="18" charset="0"/>
              </a:rPr>
              <a:t>Circular polarization has an imaginary Jones vector y-component</a:t>
            </a:r>
          </a:p>
        </p:txBody>
      </p:sp>
      <p:sp>
        <p:nvSpPr>
          <p:cNvPr id="934922" name="Rectangle 10"/>
          <p:cNvSpPr>
            <a:spLocks noChangeArrowheads="1"/>
          </p:cNvSpPr>
          <p:nvPr/>
        </p:nvSpPr>
        <p:spPr bwMode="auto">
          <a:xfrm>
            <a:off x="2314575" y="3459015"/>
            <a:ext cx="3425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dirty="0">
                <a:latin typeface="Times New Roman" panose="02020603050405020304" pitchFamily="18" charset="0"/>
                <a:cs typeface="Times New Roman" panose="02020603050405020304" pitchFamily="18" charset="0"/>
              </a:rPr>
              <a:t>Right circular polarization</a:t>
            </a:r>
          </a:p>
        </p:txBody>
      </p:sp>
      <p:sp>
        <p:nvSpPr>
          <p:cNvPr id="934923" name="Rectangle 11"/>
          <p:cNvSpPr>
            <a:spLocks noChangeArrowheads="1"/>
          </p:cNvSpPr>
          <p:nvPr/>
        </p:nvSpPr>
        <p:spPr bwMode="auto">
          <a:xfrm>
            <a:off x="6872288" y="3466953"/>
            <a:ext cx="32544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a:latin typeface="Times New Roman" panose="02020603050405020304" pitchFamily="18" charset="0"/>
                <a:cs typeface="Times New Roman" panose="02020603050405020304" pitchFamily="18" charset="0"/>
              </a:rPr>
              <a:t>Left circular polarization</a:t>
            </a:r>
          </a:p>
        </p:txBody>
      </p:sp>
      <p:sp>
        <p:nvSpPr>
          <p:cNvPr id="12" name="Line 24"/>
          <p:cNvSpPr>
            <a:spLocks noChangeShapeType="1"/>
          </p:cNvSpPr>
          <p:nvPr/>
        </p:nvSpPr>
        <p:spPr bwMode="auto">
          <a:xfrm>
            <a:off x="-16605" y="1312930"/>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41250" y="19857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65B64C3-38E8-4DB5-933C-CBD46079A8C9}"/>
                  </a:ext>
                </a:extLst>
              </p:cNvPr>
              <p:cNvSpPr/>
              <p:nvPr/>
            </p:nvSpPr>
            <p:spPr>
              <a:xfrm>
                <a:off x="3122168" y="2539612"/>
                <a:ext cx="1449179"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𝐸</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r>
                                  <a:rPr lang="zh-CN" altLang="en-US" sz="2800" i="0">
                                    <a:latin typeface="Cambria Math" panose="02040503050406030204" pitchFamily="18" charset="0"/>
                                  </a:rPr>
                                  <m:t>1</m:t>
                                </m:r>
                              </m:e>
                            </m:mr>
                            <m:mr>
                              <m:e>
                                <m:r>
                                  <a:rPr lang="zh-CN" altLang="en-US" sz="2800" i="1">
                                    <a:latin typeface="Cambria Math" panose="02040503050406030204" pitchFamily="18" charset="0"/>
                                  </a:rPr>
                                  <m:t>𝑖</m:t>
                                </m:r>
                              </m:e>
                            </m:mr>
                          </m:m>
                        </m:e>
                      </m:d>
                    </m:oMath>
                  </m:oMathPara>
                </a14:m>
                <a:endParaRPr lang="zh-CN" altLang="en-US" sz="2800" dirty="0"/>
              </a:p>
            </p:txBody>
          </p:sp>
        </mc:Choice>
        <mc:Fallback xmlns="">
          <p:sp>
            <p:nvSpPr>
              <p:cNvPr id="2" name="矩形 1">
                <a:extLst>
                  <a:ext uri="{FF2B5EF4-FFF2-40B4-BE49-F238E27FC236}">
                    <a16:creationId xmlns:a16="http://schemas.microsoft.com/office/drawing/2014/main" id="{765B64C3-38E8-4DB5-933C-CBD46079A8C9}"/>
                  </a:ext>
                </a:extLst>
              </p:cNvPr>
              <p:cNvSpPr>
                <a:spLocks noRot="1" noChangeAspect="1" noMove="1" noResize="1" noEditPoints="1" noAdjustHandles="1" noChangeArrowheads="1" noChangeShapeType="1" noTextEdit="1"/>
              </p:cNvSpPr>
              <p:nvPr/>
            </p:nvSpPr>
            <p:spPr>
              <a:xfrm>
                <a:off x="3122168" y="2539612"/>
                <a:ext cx="1449179" cy="8107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AB11EF2-5BD1-467C-9B28-9AB0D8DADB50}"/>
                  </a:ext>
                </a:extLst>
              </p:cNvPr>
              <p:cNvSpPr/>
              <p:nvPr/>
            </p:nvSpPr>
            <p:spPr>
              <a:xfrm>
                <a:off x="7525127" y="2539612"/>
                <a:ext cx="1643335"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𝐸</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r>
                                  <a:rPr lang="zh-CN" altLang="en-US" sz="2800" i="0">
                                    <a:latin typeface="Cambria Math" panose="02040503050406030204" pitchFamily="18" charset="0"/>
                                  </a:rPr>
                                  <m:t>1</m:t>
                                </m:r>
                              </m:e>
                            </m:mr>
                            <m:mr>
                              <m:e>
                                <m:r>
                                  <a:rPr lang="zh-CN" altLang="en-US" sz="2800" i="0">
                                    <a:latin typeface="Cambria Math" panose="02040503050406030204" pitchFamily="18" charset="0"/>
                                  </a:rPr>
                                  <m:t>−</m:t>
                                </m:r>
                                <m:r>
                                  <a:rPr lang="zh-CN" altLang="en-US" sz="2800" i="1">
                                    <a:latin typeface="Cambria Math" panose="02040503050406030204" pitchFamily="18" charset="0"/>
                                  </a:rPr>
                                  <m:t>𝑖</m:t>
                                </m:r>
                              </m:e>
                            </m:mr>
                          </m:m>
                        </m:e>
                      </m:d>
                    </m:oMath>
                  </m:oMathPara>
                </a14:m>
                <a:endParaRPr lang="zh-CN" altLang="en-US" sz="2800" dirty="0"/>
              </a:p>
            </p:txBody>
          </p:sp>
        </mc:Choice>
        <mc:Fallback xmlns="">
          <p:sp>
            <p:nvSpPr>
              <p:cNvPr id="5" name="矩形 4">
                <a:extLst>
                  <a:ext uri="{FF2B5EF4-FFF2-40B4-BE49-F238E27FC236}">
                    <a16:creationId xmlns:a16="http://schemas.microsoft.com/office/drawing/2014/main" id="{7AB11EF2-5BD1-467C-9B28-9AB0D8DADB50}"/>
                  </a:ext>
                </a:extLst>
              </p:cNvPr>
              <p:cNvSpPr>
                <a:spLocks noRot="1" noChangeAspect="1" noMove="1" noResize="1" noEditPoints="1" noAdjustHandles="1" noChangeArrowheads="1" noChangeShapeType="1" noTextEdit="1"/>
              </p:cNvSpPr>
              <p:nvPr/>
            </p:nvSpPr>
            <p:spPr>
              <a:xfrm>
                <a:off x="7525127" y="2539612"/>
                <a:ext cx="1643335" cy="8107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6ED1161-4EF7-451D-8B5C-D4803BB30F3B}"/>
                  </a:ext>
                </a:extLst>
              </p:cNvPr>
              <p:cNvSpPr/>
              <p:nvPr/>
            </p:nvSpPr>
            <p:spPr>
              <a:xfrm>
                <a:off x="3479569" y="5080321"/>
                <a:ext cx="4847930" cy="1051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𝐸</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r>
                                          <a:rPr lang="zh-CN" altLang="en-US" sz="2800" i="1">
                                            <a:latin typeface="Cambria Math" panose="02040503050406030204" pitchFamily="18" charset="0"/>
                                          </a:rPr>
                                          <m:t>𝑥</m:t>
                                        </m:r>
                                      </m:sub>
                                    </m:sSub>
                                    <m:r>
                                      <m:rPr>
                                        <m:sty m:val="p"/>
                                      </m:rPr>
                                      <a:rPr lang="zh-CN" altLang="en-US" sz="2800" i="0">
                                        <a:latin typeface="Cambria Math" panose="02040503050406030204" pitchFamily="18" charset="0"/>
                                      </a:rPr>
                                      <m:t>exp</m:t>
                                    </m:r>
                                    <m:r>
                                      <a:rPr lang="zh-CN" altLang="en-US" sz="2800" i="0">
                                        <a:latin typeface="Cambria Math" panose="02040503050406030204" pitchFamily="18" charset="0"/>
                                      </a:rPr>
                                      <m:t>(</m:t>
                                    </m:r>
                                    <m:r>
                                      <a:rPr lang="zh-CN" altLang="en-US" sz="2800" i="1">
                                        <a:latin typeface="Cambria Math" panose="02040503050406030204" pitchFamily="18" charset="0"/>
                                      </a:rPr>
                                      <m:t>𝑖</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𝑥</m:t>
                                        </m:r>
                                      </m:sub>
                                    </m:sSub>
                                  </m:e>
                                </m:d>
                              </m:e>
                            </m:mr>
                            <m:mr>
                              <m:e>
                                <m:d>
                                  <m:dPr>
                                    <m:begChr m:val=""/>
                                    <m:ctrlPr>
                                      <a:rPr lang="zh-CN" altLang="en-US"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0">
                                            <a:latin typeface="Cambria Math" panose="02040503050406030204" pitchFamily="18" charset="0"/>
                                          </a:rPr>
                                          <m:t>0</m:t>
                                        </m:r>
                                        <m:r>
                                          <a:rPr lang="zh-CN" altLang="en-US" sz="2800" i="1">
                                            <a:latin typeface="Cambria Math" panose="02040503050406030204" pitchFamily="18" charset="0"/>
                                          </a:rPr>
                                          <m:t>𝑦</m:t>
                                        </m:r>
                                      </m:sub>
                                    </m:sSub>
                                    <m:r>
                                      <m:rPr>
                                        <m:sty m:val="p"/>
                                      </m:rPr>
                                      <a:rPr lang="zh-CN" altLang="en-US" sz="2800" i="0">
                                        <a:latin typeface="Cambria Math" panose="02040503050406030204" pitchFamily="18" charset="0"/>
                                      </a:rPr>
                                      <m:t>exp</m:t>
                                    </m:r>
                                    <m:r>
                                      <a:rPr lang="zh-CN" altLang="en-US" sz="2800" i="0">
                                        <a:latin typeface="Cambria Math" panose="02040503050406030204" pitchFamily="18" charset="0"/>
                                      </a:rPr>
                                      <m:t>(</m:t>
                                    </m:r>
                                    <m:r>
                                      <a:rPr lang="zh-CN" altLang="en-US" sz="2800" i="1">
                                        <a:latin typeface="Cambria Math" panose="02040503050406030204" pitchFamily="18" charset="0"/>
                                      </a:rPr>
                                      <m:t>𝑖</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𝑦</m:t>
                                        </m:r>
                                      </m:sub>
                                    </m:sSub>
                                  </m:e>
                                </m:d>
                              </m:e>
                            </m:mr>
                          </m:m>
                        </m:e>
                      </m:d>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r>
                                  <a:rPr lang="zh-CN" altLang="en-US" sz="2800" i="0">
                                    <a:latin typeface="Cambria Math" panose="02040503050406030204" pitchFamily="18" charset="0"/>
                                  </a:rPr>
                                  <m:t>1</m:t>
                                </m:r>
                              </m:e>
                            </m:mr>
                            <m:mr>
                              <m:e>
                                <m:r>
                                  <a:rPr lang="zh-CN" altLang="en-US" sz="2800" i="1">
                                    <a:latin typeface="Cambria Math" panose="02040503050406030204" pitchFamily="18" charset="0"/>
                                  </a:rPr>
                                  <m:t>𝑎</m:t>
                                </m:r>
                                <m:r>
                                  <a:rPr lang="zh-CN" altLang="en-US" sz="2800" i="0">
                                    <a:latin typeface="Cambria Math" panose="02040503050406030204" pitchFamily="18" charset="0"/>
                                  </a:rPr>
                                  <m:t>+</m:t>
                                </m:r>
                                <m:r>
                                  <a:rPr lang="zh-CN" altLang="en-US" sz="2800" i="1">
                                    <a:latin typeface="Cambria Math" panose="02040503050406030204" pitchFamily="18" charset="0"/>
                                  </a:rPr>
                                  <m:t>𝑏𝑖</m:t>
                                </m:r>
                              </m:e>
                            </m:mr>
                          </m:m>
                        </m:e>
                      </m:d>
                    </m:oMath>
                  </m:oMathPara>
                </a14:m>
                <a:endParaRPr lang="zh-CN" altLang="en-US" sz="2800" dirty="0"/>
              </a:p>
            </p:txBody>
          </p:sp>
        </mc:Choice>
        <mc:Fallback xmlns="">
          <p:sp>
            <p:nvSpPr>
              <p:cNvPr id="8" name="矩形 7">
                <a:extLst>
                  <a:ext uri="{FF2B5EF4-FFF2-40B4-BE49-F238E27FC236}">
                    <a16:creationId xmlns:a16="http://schemas.microsoft.com/office/drawing/2014/main" id="{B6ED1161-4EF7-451D-8B5C-D4803BB30F3B}"/>
                  </a:ext>
                </a:extLst>
              </p:cNvPr>
              <p:cNvSpPr>
                <a:spLocks noRot="1" noChangeAspect="1" noMove="1" noResize="1" noEditPoints="1" noAdjustHandles="1" noChangeArrowheads="1" noChangeShapeType="1" noTextEdit="1"/>
              </p:cNvSpPr>
              <p:nvPr/>
            </p:nvSpPr>
            <p:spPr>
              <a:xfrm>
                <a:off x="3479569" y="5080321"/>
                <a:ext cx="4847930" cy="105118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1900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5" name="Rectangle 3"/>
          <p:cNvSpPr>
            <a:spLocks noGrp="1" noChangeArrowheads="1"/>
          </p:cNvSpPr>
          <p:nvPr>
            <p:ph type="title" idx="4294967295"/>
          </p:nvPr>
        </p:nvSpPr>
        <p:spPr>
          <a:xfrm>
            <a:off x="1360946" y="115886"/>
            <a:ext cx="9174996" cy="1139826"/>
          </a:xfrm>
        </p:spPr>
        <p:txBody>
          <a:bodyPr>
            <a:noAutofit/>
          </a:bodyPr>
          <a:lstStyle/>
          <a:p>
            <a:pPr eaLnBrk="1" hangingPunct="1">
              <a:defRPr/>
            </a:pPr>
            <a:r>
              <a:rPr lang="en-US" altLang="zh-CN" sz="4000" b="1" dirty="0">
                <a:latin typeface="Arial" panose="020B0604020202020204" pitchFamily="34" charset="0"/>
                <a:cs typeface="Arial" panose="020B0604020202020204" pitchFamily="34" charset="0"/>
              </a:rPr>
              <a:t>Electric field of elliptical polarization</a:t>
            </a:r>
          </a:p>
        </p:txBody>
      </p:sp>
      <p:pic>
        <p:nvPicPr>
          <p:cNvPr id="3891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5634" y="3702049"/>
            <a:ext cx="44989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矩形 5"/>
          <p:cNvSpPr>
            <a:spLocks noChangeArrowheads="1"/>
          </p:cNvSpPr>
          <p:nvPr/>
        </p:nvSpPr>
        <p:spPr bwMode="auto">
          <a:xfrm>
            <a:off x="626325" y="1392562"/>
            <a:ext cx="11112285" cy="111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SzTx/>
              <a:buFontTx/>
              <a:buNone/>
            </a:pPr>
            <a:r>
              <a:rPr lang="en-US" altLang="zh-CN" sz="2800" dirty="0">
                <a:latin typeface="Times New Roman" panose="02020603050405020304" pitchFamily="18" charset="0"/>
                <a:cs typeface="Times New Roman" panose="02020603050405020304" pitchFamily="18" charset="0"/>
              </a:rPr>
              <a:t>The locus of time sequence of electric field of an elliptical polarization in a plane perpendicular to the propagation follows an ellipse:</a:t>
            </a:r>
            <a:endParaRPr lang="zh-CN" altLang="en-US" sz="2800" dirty="0">
              <a:latin typeface="Times New Roman" panose="02020603050405020304" pitchFamily="18" charset="0"/>
              <a:cs typeface="Times New Roman" panose="02020603050405020304" pitchFamily="18" charset="0"/>
            </a:endParaRPr>
          </a:p>
        </p:txBody>
      </p:sp>
      <p:sp>
        <p:nvSpPr>
          <p:cNvPr id="9" name="Line 24"/>
          <p:cNvSpPr>
            <a:spLocks noChangeShapeType="1"/>
          </p:cNvSpPr>
          <p:nvPr/>
        </p:nvSpPr>
        <p:spPr bwMode="auto">
          <a:xfrm>
            <a:off x="0" y="1255712"/>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7155" y="131763"/>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D557156-8233-48FF-8F03-B8B5BF666597}"/>
                  </a:ext>
                </a:extLst>
              </p:cNvPr>
              <p:cNvSpPr/>
              <p:nvPr/>
            </p:nvSpPr>
            <p:spPr>
              <a:xfrm>
                <a:off x="626325" y="2560488"/>
                <a:ext cx="10380831" cy="10784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i="1">
                                          <a:latin typeface="Cambria Math" panose="02040503050406030204" pitchFamily="18" charset="0"/>
                                        </a:rPr>
                                        <m:t>𝑥</m:t>
                                      </m:r>
                                    </m:sub>
                                  </m:sSub>
                                </m:num>
                                <m:den>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a:latin typeface="Cambria Math" panose="02040503050406030204" pitchFamily="18" charset="0"/>
                                        </a:rPr>
                                        <m:t>0</m:t>
                                      </m:r>
                                      <m:r>
                                        <a:rPr lang="zh-CN" altLang="en-US" sz="2600" i="1">
                                          <a:latin typeface="Cambria Math" panose="02040503050406030204" pitchFamily="18" charset="0"/>
                                        </a:rPr>
                                        <m:t>𝑥</m:t>
                                      </m:r>
                                    </m:sub>
                                  </m:sSub>
                                </m:den>
                              </m:f>
                            </m:e>
                          </m:d>
                        </m:e>
                        <m:sup>
                          <m:r>
                            <a:rPr lang="zh-CN" altLang="en-US" sz="2600">
                              <a:latin typeface="Cambria Math" panose="02040503050406030204" pitchFamily="18" charset="0"/>
                            </a:rPr>
                            <m:t>2</m:t>
                          </m:r>
                        </m:sup>
                      </m:sSup>
                      <m:r>
                        <a:rPr lang="zh-CN" altLang="en-US" sz="2600">
                          <a:latin typeface="Cambria Math" panose="02040503050406030204" pitchFamily="18" charset="0"/>
                        </a:rPr>
                        <m:t>+</m:t>
                      </m:r>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i="1">
                                          <a:latin typeface="Cambria Math" panose="02040503050406030204" pitchFamily="18" charset="0"/>
                                        </a:rPr>
                                        <m:t>𝑦</m:t>
                                      </m:r>
                                    </m:sub>
                                  </m:sSub>
                                </m:num>
                                <m:den>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a:latin typeface="Cambria Math" panose="02040503050406030204" pitchFamily="18" charset="0"/>
                                        </a:rPr>
                                        <m:t>0</m:t>
                                      </m:r>
                                      <m:r>
                                        <a:rPr lang="zh-CN" altLang="en-US" sz="2600" i="1">
                                          <a:latin typeface="Cambria Math" panose="02040503050406030204" pitchFamily="18" charset="0"/>
                                        </a:rPr>
                                        <m:t>𝑦</m:t>
                                      </m:r>
                                    </m:sub>
                                  </m:sSub>
                                </m:den>
                              </m:f>
                            </m:e>
                          </m:d>
                        </m:e>
                        <m:sup>
                          <m:r>
                            <a:rPr lang="zh-CN" altLang="en-US" sz="2600">
                              <a:latin typeface="Cambria Math" panose="02040503050406030204" pitchFamily="18" charset="0"/>
                            </a:rPr>
                            <m:t>2</m:t>
                          </m:r>
                        </m:sup>
                      </m:sSup>
                      <m:r>
                        <a:rPr lang="zh-CN" altLang="en-US" sz="2600">
                          <a:latin typeface="Cambria Math" panose="02040503050406030204" pitchFamily="18" charset="0"/>
                        </a:rPr>
                        <m:t>−2(</m:t>
                      </m:r>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i="1">
                                  <a:latin typeface="Cambria Math" panose="02040503050406030204" pitchFamily="18" charset="0"/>
                                </a:rPr>
                                <m:t>𝑥</m:t>
                              </m:r>
                            </m:sub>
                          </m:sSub>
                        </m:num>
                        <m:den>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a:latin typeface="Cambria Math" panose="02040503050406030204" pitchFamily="18" charset="0"/>
                                </a:rPr>
                                <m:t>0</m:t>
                              </m:r>
                              <m:r>
                                <a:rPr lang="zh-CN" altLang="en-US" sz="2600" i="1">
                                  <a:latin typeface="Cambria Math" panose="02040503050406030204" pitchFamily="18" charset="0"/>
                                </a:rPr>
                                <m:t>𝑥</m:t>
                              </m:r>
                            </m:sub>
                          </m:sSub>
                        </m:den>
                      </m:f>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i="1">
                                  <a:latin typeface="Cambria Math" panose="02040503050406030204" pitchFamily="18" charset="0"/>
                                </a:rPr>
                                <m:t>𝑦</m:t>
                              </m:r>
                            </m:sub>
                          </m:sSub>
                        </m:num>
                        <m:den>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𝐸</m:t>
                              </m:r>
                            </m:e>
                            <m:sub>
                              <m:r>
                                <a:rPr lang="zh-CN" altLang="en-US" sz="2600">
                                  <a:latin typeface="Cambria Math" panose="02040503050406030204" pitchFamily="18" charset="0"/>
                                </a:rPr>
                                <m:t>0</m:t>
                              </m:r>
                              <m:r>
                                <a:rPr lang="zh-CN" altLang="en-US" sz="2600" i="1">
                                  <a:latin typeface="Cambria Math" panose="02040503050406030204" pitchFamily="18" charset="0"/>
                                </a:rPr>
                                <m:t>𝑦</m:t>
                              </m:r>
                            </m:sub>
                          </m:sSub>
                        </m:den>
                      </m:f>
                      <m:r>
                        <a:rPr lang="zh-CN" altLang="en-US" sz="2600">
                          <a:latin typeface="Cambria Math" panose="02040503050406030204" pitchFamily="18" charset="0"/>
                        </a:rPr>
                        <m:t>)</m:t>
                      </m:r>
                      <m:r>
                        <a:rPr lang="zh-CN" altLang="en-US" sz="2600" i="1">
                          <a:latin typeface="Cambria Math" panose="02040503050406030204" pitchFamily="18" charset="0"/>
                        </a:rPr>
                        <m:t>𝑐𝑜𝑠</m:t>
                      </m:r>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𝛿</m:t>
                          </m:r>
                        </m:e>
                        <m:sub>
                          <m:r>
                            <a:rPr lang="zh-CN" altLang="en-US" sz="2600" i="1">
                              <a:latin typeface="Cambria Math" panose="02040503050406030204" pitchFamily="18" charset="0"/>
                            </a:rPr>
                            <m:t>𝑦</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𝛿</m:t>
                          </m:r>
                        </m:e>
                        <m:sub>
                          <m:r>
                            <a:rPr lang="zh-CN" altLang="en-US" sz="2600" i="1">
                              <a:latin typeface="Cambria Math" panose="02040503050406030204" pitchFamily="18" charset="0"/>
                            </a:rPr>
                            <m:t>𝑥</m:t>
                          </m:r>
                        </m:sub>
                      </m:sSub>
                      <m:r>
                        <a:rPr lang="zh-CN" altLang="en-US" sz="2600">
                          <a:latin typeface="Cambria Math" panose="02040503050406030204" pitchFamily="18" charset="0"/>
                        </a:rPr>
                        <m:t>)=</m:t>
                      </m:r>
                      <m:r>
                        <a:rPr lang="zh-CN" altLang="en-US" sz="2600" i="1">
                          <a:latin typeface="Cambria Math" panose="02040503050406030204" pitchFamily="18" charset="0"/>
                        </a:rPr>
                        <m:t>𝑠𝑖</m:t>
                      </m:r>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𝑛</m:t>
                          </m:r>
                        </m:e>
                        <m:sup>
                          <m:r>
                            <a:rPr lang="zh-CN" altLang="en-US" sz="2600">
                              <a:latin typeface="Cambria Math" panose="02040503050406030204" pitchFamily="18" charset="0"/>
                            </a:rPr>
                            <m:t>2</m:t>
                          </m:r>
                        </m:sup>
                      </m:sSup>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𝛿</m:t>
                          </m:r>
                        </m:e>
                        <m:sub>
                          <m:r>
                            <a:rPr lang="zh-CN" altLang="en-US" sz="2600" i="1">
                              <a:latin typeface="Cambria Math" panose="02040503050406030204" pitchFamily="18" charset="0"/>
                            </a:rPr>
                            <m:t>𝑦</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𝛿</m:t>
                          </m:r>
                        </m:e>
                        <m:sub>
                          <m:r>
                            <a:rPr lang="zh-CN" altLang="en-US" sz="2600" i="1">
                              <a:latin typeface="Cambria Math" panose="02040503050406030204" pitchFamily="18" charset="0"/>
                            </a:rPr>
                            <m:t>𝑥</m:t>
                          </m:r>
                        </m:sub>
                      </m:sSub>
                      <m:r>
                        <a:rPr lang="zh-CN" altLang="en-US" sz="2600" i="1">
                          <a:latin typeface="Cambria Math" panose="02040503050406030204" pitchFamily="18" charset="0"/>
                        </a:rPr>
                        <m:t>）</m:t>
                      </m:r>
                    </m:oMath>
                  </m:oMathPara>
                </a14:m>
                <a:endParaRPr lang="zh-CN" altLang="en-US" sz="2600" dirty="0"/>
              </a:p>
            </p:txBody>
          </p:sp>
        </mc:Choice>
        <mc:Fallback xmlns="">
          <p:sp>
            <p:nvSpPr>
              <p:cNvPr id="3" name="矩形 2">
                <a:extLst>
                  <a:ext uri="{FF2B5EF4-FFF2-40B4-BE49-F238E27FC236}">
                    <a16:creationId xmlns:a16="http://schemas.microsoft.com/office/drawing/2014/main" id="{BD557156-8233-48FF-8F03-B8B5BF666597}"/>
                  </a:ext>
                </a:extLst>
              </p:cNvPr>
              <p:cNvSpPr>
                <a:spLocks noRot="1" noChangeAspect="1" noMove="1" noResize="1" noEditPoints="1" noAdjustHandles="1" noChangeArrowheads="1" noChangeShapeType="1" noTextEdit="1"/>
              </p:cNvSpPr>
              <p:nvPr/>
            </p:nvSpPr>
            <p:spPr>
              <a:xfrm>
                <a:off x="626325" y="2560488"/>
                <a:ext cx="10380831" cy="10784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2440D06-4F1E-4527-9235-EBCFFF4B9305}"/>
                  </a:ext>
                </a:extLst>
              </p:cNvPr>
              <p:cNvSpPr/>
              <p:nvPr/>
            </p:nvSpPr>
            <p:spPr>
              <a:xfrm>
                <a:off x="8646843" y="4514515"/>
                <a:ext cx="27984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2400" i="1">
                              <a:latin typeface="Cambria Math" panose="02040503050406030204" pitchFamily="18" charset="0"/>
                            </a:rPr>
                          </m:ctrlPr>
                        </m:mPr>
                        <m:mr>
                          <m:e/>
                          <m:e>
                            <m:r>
                              <a:rPr lang="zh-CN" altLang="en-US" sz="2400">
                                <a:latin typeface="Cambria Math" panose="02040503050406030204" pitchFamily="18" charset="0"/>
                              </a:rPr>
                              <m:t>0&lt;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𝑦</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𝑥</m:t>
                                </m:r>
                              </m:sub>
                            </m:sSub>
                            <m:r>
                              <a:rPr lang="zh-CN" altLang="en-US" sz="2400">
                                <a:latin typeface="Cambria Math" panose="02040503050406030204" pitchFamily="18" charset="0"/>
                              </a:rPr>
                              <m:t>&lt;</m:t>
                            </m:r>
                            <m:r>
                              <a:rPr lang="zh-CN" altLang="en-US" sz="2400" i="1">
                                <a:latin typeface="Cambria Math" panose="02040503050406030204" pitchFamily="18" charset="0"/>
                              </a:rPr>
                              <m:t>𝜋</m:t>
                            </m:r>
                          </m:e>
                        </m:mr>
                      </m:m>
                    </m:oMath>
                  </m:oMathPara>
                </a14:m>
                <a:endParaRPr lang="zh-CN" altLang="en-US" sz="2400" dirty="0"/>
              </a:p>
            </p:txBody>
          </p:sp>
        </mc:Choice>
        <mc:Fallback xmlns="">
          <p:sp>
            <p:nvSpPr>
              <p:cNvPr id="5" name="矩形 4">
                <a:extLst>
                  <a:ext uri="{FF2B5EF4-FFF2-40B4-BE49-F238E27FC236}">
                    <a16:creationId xmlns:a16="http://schemas.microsoft.com/office/drawing/2014/main" id="{A2440D06-4F1E-4527-9235-EBCFFF4B9305}"/>
                  </a:ext>
                </a:extLst>
              </p:cNvPr>
              <p:cNvSpPr>
                <a:spLocks noRot="1" noChangeAspect="1" noMove="1" noResize="1" noEditPoints="1" noAdjustHandles="1" noChangeArrowheads="1" noChangeShapeType="1" noTextEdit="1"/>
              </p:cNvSpPr>
              <p:nvPr/>
            </p:nvSpPr>
            <p:spPr>
              <a:xfrm>
                <a:off x="8646843" y="4514515"/>
                <a:ext cx="2798458" cy="461665"/>
              </a:xfrm>
              <a:prstGeom prst="rect">
                <a:avLst/>
              </a:prstGeom>
              <a:blipFill>
                <a:blip r:embed="rId5"/>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C04A7AA-F18E-497E-B6AC-DE417AA16BA6}"/>
                  </a:ext>
                </a:extLst>
              </p:cNvPr>
              <p:cNvSpPr/>
              <p:nvPr/>
            </p:nvSpPr>
            <p:spPr>
              <a:xfrm>
                <a:off x="8792715" y="5610692"/>
                <a:ext cx="2652586"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r>
                        <a:rPr lang="zh-CN" altLang="en-US" sz="2400" i="1">
                          <a:latin typeface="Cambria Math" panose="02040503050406030204" pitchFamily="18" charset="0"/>
                        </a:rPr>
                        <m:t>𝜋</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𝑦</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𝛿</m:t>
                          </m:r>
                        </m:e>
                        <m:sub>
                          <m:r>
                            <a:rPr lang="zh-CN" altLang="en-US" sz="2400" i="1">
                              <a:latin typeface="Cambria Math" panose="02040503050406030204" pitchFamily="18" charset="0"/>
                            </a:rPr>
                            <m:t>𝑥</m:t>
                          </m:r>
                        </m:sub>
                      </m:sSub>
                      <m:r>
                        <a:rPr lang="zh-CN" altLang="en-US" sz="2400">
                          <a:latin typeface="Cambria Math" panose="02040503050406030204" pitchFamily="18" charset="0"/>
                        </a:rPr>
                        <m:t>&lt;0</m:t>
                      </m:r>
                    </m:oMath>
                  </m:oMathPara>
                </a14:m>
                <a:endParaRPr lang="zh-CN" altLang="en-US" sz="2400" dirty="0"/>
              </a:p>
            </p:txBody>
          </p:sp>
        </mc:Choice>
        <mc:Fallback xmlns="">
          <p:sp>
            <p:nvSpPr>
              <p:cNvPr id="6" name="矩形 5">
                <a:extLst>
                  <a:ext uri="{FF2B5EF4-FFF2-40B4-BE49-F238E27FC236}">
                    <a16:creationId xmlns:a16="http://schemas.microsoft.com/office/drawing/2014/main" id="{7C04A7AA-F18E-497E-B6AC-DE417AA16BA6}"/>
                  </a:ext>
                </a:extLst>
              </p:cNvPr>
              <p:cNvSpPr>
                <a:spLocks noRot="1" noChangeAspect="1" noMove="1" noResize="1" noEditPoints="1" noAdjustHandles="1" noChangeArrowheads="1" noChangeShapeType="1" noTextEdit="1"/>
              </p:cNvSpPr>
              <p:nvPr/>
            </p:nvSpPr>
            <p:spPr>
              <a:xfrm>
                <a:off x="8792715" y="5610692"/>
                <a:ext cx="2652586" cy="490840"/>
              </a:xfrm>
              <a:prstGeom prst="rect">
                <a:avLst/>
              </a:prstGeom>
              <a:blipFill>
                <a:blip r:embed="rId6"/>
                <a:stretch>
                  <a:fillRect b="-6173"/>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45A7A35C-6C5B-4AC3-99F3-612E9E8F37DB}"/>
              </a:ext>
            </a:extLst>
          </p:cNvPr>
          <p:cNvSpPr/>
          <p:nvPr/>
        </p:nvSpPr>
        <p:spPr>
          <a:xfrm>
            <a:off x="7845982" y="4052850"/>
            <a:ext cx="170431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ight hand: </a:t>
            </a:r>
          </a:p>
        </p:txBody>
      </p:sp>
      <p:sp>
        <p:nvSpPr>
          <p:cNvPr id="15" name="矩形 14">
            <a:extLst>
              <a:ext uri="{FF2B5EF4-FFF2-40B4-BE49-F238E27FC236}">
                <a16:creationId xmlns:a16="http://schemas.microsoft.com/office/drawing/2014/main" id="{BCE2E181-CACC-4679-91F8-8B1705D4E9B1}"/>
              </a:ext>
            </a:extLst>
          </p:cNvPr>
          <p:cNvSpPr/>
          <p:nvPr/>
        </p:nvSpPr>
        <p:spPr>
          <a:xfrm>
            <a:off x="7845982" y="5149027"/>
            <a:ext cx="1532792" cy="461665"/>
          </a:xfrm>
          <a:prstGeom prst="rect">
            <a:avLst/>
          </a:prstGeom>
        </p:spPr>
        <p:txBody>
          <a:bodyPr wrap="none">
            <a:spAutoFit/>
          </a:bodyPr>
          <a:lstStyle/>
          <a:p>
            <a:r>
              <a:rPr lang="en-US" altLang="zh-CN" sz="2400" dirty="0" err="1">
                <a:latin typeface="Times New Roman" panose="02020603050405020304" pitchFamily="18" charset="0"/>
                <a:cs typeface="Times New Roman" panose="02020603050405020304" pitchFamily="18" charset="0"/>
              </a:rPr>
              <a:t>Lef</a:t>
            </a:r>
            <a:r>
              <a:rPr lang="zh-CN" altLang="en-US" sz="2400" dirty="0">
                <a:latin typeface="Times New Roman" panose="02020603050405020304" pitchFamily="18" charset="0"/>
                <a:cs typeface="Times New Roman" panose="02020603050405020304" pitchFamily="18" charset="0"/>
              </a:rPr>
              <a:t>t hand: </a:t>
            </a:r>
          </a:p>
        </p:txBody>
      </p:sp>
    </p:spTree>
    <p:extLst>
      <p:ext uri="{BB962C8B-B14F-4D97-AF65-F5344CB8AC3E}">
        <p14:creationId xmlns:p14="http://schemas.microsoft.com/office/powerpoint/2010/main" val="105598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Text Box 5">
            <a:extLst>
              <a:ext uri="{FF2B5EF4-FFF2-40B4-BE49-F238E27FC236}">
                <a16:creationId xmlns:a16="http://schemas.microsoft.com/office/drawing/2014/main" id="{999816E3-1862-41FE-96B7-25967FE4783C}"/>
              </a:ext>
            </a:extLst>
          </p:cNvPr>
          <p:cNvSpPr txBox="1">
            <a:spLocks noChangeArrowheads="1"/>
          </p:cNvSpPr>
          <p:nvPr/>
        </p:nvSpPr>
        <p:spPr bwMode="auto">
          <a:xfrm>
            <a:off x="4872038" y="404813"/>
            <a:ext cx="2185987"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3600" b="1" dirty="0">
                <a:effectLst>
                  <a:outerShdw blurRad="38100" dist="38100" dir="2700000" algn="tl">
                    <a:srgbClr val="FFFFFF"/>
                  </a:outerShdw>
                </a:effectLst>
              </a:rPr>
              <a:t>Contents</a:t>
            </a:r>
          </a:p>
        </p:txBody>
      </p:sp>
      <p:pic>
        <p:nvPicPr>
          <p:cNvPr id="66565" name="图片 8">
            <a:extLst>
              <a:ext uri="{FF2B5EF4-FFF2-40B4-BE49-F238E27FC236}">
                <a16:creationId xmlns:a16="http://schemas.microsoft.com/office/drawing/2014/main" id="{C391445E-F71E-4E2F-BDBA-031DDCA45C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2327" y="178767"/>
            <a:ext cx="9858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5">
            <a:extLst>
              <a:ext uri="{FF2B5EF4-FFF2-40B4-BE49-F238E27FC236}">
                <a16:creationId xmlns:a16="http://schemas.microsoft.com/office/drawing/2014/main" id="{F9ABDEA3-83B7-4E1E-B46B-065CD4E6FE30}"/>
              </a:ext>
            </a:extLst>
          </p:cNvPr>
          <p:cNvGrpSpPr>
            <a:grpSpLocks/>
          </p:cNvGrpSpPr>
          <p:nvPr/>
        </p:nvGrpSpPr>
        <p:grpSpPr bwMode="auto">
          <a:xfrm>
            <a:off x="12000" y="1268760"/>
            <a:ext cx="12168000" cy="0"/>
            <a:chOff x="0" y="119"/>
            <a:chExt cx="5804" cy="726"/>
          </a:xfrm>
        </p:grpSpPr>
        <p:pic>
          <p:nvPicPr>
            <p:cNvPr id="10" name="Picture 6" descr="nklogo">
              <a:extLst>
                <a:ext uri="{FF2B5EF4-FFF2-40B4-BE49-F238E27FC236}">
                  <a16:creationId xmlns:a16="http://schemas.microsoft.com/office/drawing/2014/main" id="{7A9A554D-3947-410F-BBE5-414D96A4F41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48" y="119"/>
              <a:ext cx="8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7">
              <a:extLst>
                <a:ext uri="{FF2B5EF4-FFF2-40B4-BE49-F238E27FC236}">
                  <a16:creationId xmlns:a16="http://schemas.microsoft.com/office/drawing/2014/main" id="{60BADB7D-F51B-44E2-967D-9673397476EC}"/>
                </a:ext>
              </a:extLst>
            </p:cNvPr>
            <p:cNvSpPr>
              <a:spLocks noChangeShapeType="1"/>
            </p:cNvSpPr>
            <p:nvPr/>
          </p:nvSpPr>
          <p:spPr bwMode="auto">
            <a:xfrm>
              <a:off x="0" y="845"/>
              <a:ext cx="580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fontAlgn="auto" hangingPunct="1">
                <a:spcBef>
                  <a:spcPts val="0"/>
                </a:spcBef>
                <a:spcAft>
                  <a:spcPts val="0"/>
                </a:spcAft>
                <a:defRPr/>
              </a:pPr>
              <a:endParaRPr lang="zh-CN" altLang="en-US">
                <a:latin typeface="Arial" charset="0"/>
                <a:ea typeface="宋体" charset="0"/>
                <a:cs typeface="宋体" charset="0"/>
              </a:endParaRPr>
            </a:p>
          </p:txBody>
        </p:sp>
      </p:grpSp>
      <p:sp>
        <p:nvSpPr>
          <p:cNvPr id="8" name="Text Box 20">
            <a:extLst>
              <a:ext uri="{FF2B5EF4-FFF2-40B4-BE49-F238E27FC236}">
                <a16:creationId xmlns:a16="http://schemas.microsoft.com/office/drawing/2014/main" id="{C2A63825-4798-4ED2-9F0D-9EB21FCB22E9}"/>
              </a:ext>
            </a:extLst>
          </p:cNvPr>
          <p:cNvSpPr txBox="1">
            <a:spLocks noChangeArrowheads="1"/>
          </p:cNvSpPr>
          <p:nvPr/>
        </p:nvSpPr>
        <p:spPr bwMode="auto">
          <a:xfrm>
            <a:off x="2763642" y="2030352"/>
            <a:ext cx="7231724" cy="363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28600" indent="-228600">
              <a:lnSpc>
                <a:spcPct val="125000"/>
              </a:lnSpc>
              <a:spcBef>
                <a:spcPts val="1000"/>
              </a:spcBef>
              <a:buFont typeface="Arial" panose="020B0604020202020204" pitchFamily="34" charset="0"/>
              <a:buChar char="•"/>
              <a:defRPr/>
            </a:pPr>
            <a:r>
              <a:rPr lang="en-US" altLang="zh-CN" sz="3200" b="1" i="1" dirty="0">
                <a:solidFill>
                  <a:schemeClr val="bg1">
                    <a:lumMod val="75000"/>
                  </a:schemeClr>
                </a:solidFill>
              </a:rPr>
              <a:t>Electromagnetic Theory of Light</a:t>
            </a:r>
          </a:p>
          <a:p>
            <a:pPr marL="228600" indent="-228600">
              <a:lnSpc>
                <a:spcPct val="125000"/>
              </a:lnSpc>
              <a:spcBef>
                <a:spcPts val="1000"/>
              </a:spcBef>
              <a:buFont typeface="Arial" panose="020B0604020202020204" pitchFamily="34" charset="0"/>
              <a:buChar char="•"/>
              <a:defRPr/>
            </a:pPr>
            <a:r>
              <a:rPr lang="en-US" altLang="zh-CN" sz="3200" b="1" i="1" dirty="0"/>
              <a:t>Polarization and Fresnel's Equations</a:t>
            </a:r>
          </a:p>
          <a:p>
            <a:pPr marL="228600" indent="-228600">
              <a:lnSpc>
                <a:spcPct val="125000"/>
              </a:lnSpc>
              <a:spcBef>
                <a:spcPts val="1000"/>
              </a:spcBef>
              <a:buFont typeface="Arial" panose="020B0604020202020204" pitchFamily="34" charset="0"/>
              <a:buChar char="•"/>
              <a:defRPr/>
            </a:pPr>
            <a:r>
              <a:rPr lang="en-US" altLang="zh-CN" sz="3200" b="1" i="1" dirty="0">
                <a:solidFill>
                  <a:schemeClr val="bg1">
                    <a:lumMod val="75000"/>
                  </a:schemeClr>
                </a:solidFill>
              </a:rPr>
              <a:t>Interference</a:t>
            </a:r>
          </a:p>
          <a:p>
            <a:pPr marL="228600" indent="-228600">
              <a:lnSpc>
                <a:spcPct val="125000"/>
              </a:lnSpc>
              <a:spcBef>
                <a:spcPts val="1000"/>
              </a:spcBef>
              <a:buFont typeface="Arial" panose="020B0604020202020204" pitchFamily="34" charset="0"/>
              <a:buChar char="•"/>
              <a:defRPr/>
            </a:pPr>
            <a:r>
              <a:rPr lang="en-US" altLang="zh-CN" sz="3200" b="1" i="1" dirty="0">
                <a:solidFill>
                  <a:schemeClr val="bg1">
                    <a:lumMod val="75000"/>
                  </a:schemeClr>
                </a:solidFill>
              </a:rPr>
              <a:t>Diffraction</a:t>
            </a:r>
          </a:p>
          <a:p>
            <a:pPr marL="228600" indent="-228600">
              <a:lnSpc>
                <a:spcPct val="125000"/>
              </a:lnSpc>
              <a:spcBef>
                <a:spcPts val="1000"/>
              </a:spcBef>
              <a:buFont typeface="Arial" panose="020B0604020202020204" pitchFamily="34" charset="0"/>
              <a:buChar char="•"/>
              <a:defRPr/>
            </a:pPr>
            <a:r>
              <a:rPr lang="en-US" altLang="zh-CN" sz="3200" b="1" i="1" dirty="0">
                <a:solidFill>
                  <a:schemeClr val="bg1">
                    <a:lumMod val="75000"/>
                  </a:schemeClr>
                </a:solidFill>
              </a:rPr>
              <a:t>Anisotropic optics</a:t>
            </a:r>
          </a:p>
        </p:txBody>
      </p:sp>
      <p:sp>
        <p:nvSpPr>
          <p:cNvPr id="2" name="灯片编号占位符 1">
            <a:extLst>
              <a:ext uri="{FF2B5EF4-FFF2-40B4-BE49-F238E27FC236}">
                <a16:creationId xmlns:a16="http://schemas.microsoft.com/office/drawing/2014/main" id="{5CFCB465-949F-4552-B29B-AB321B78A780}"/>
              </a:ext>
            </a:extLst>
          </p:cNvPr>
          <p:cNvSpPr>
            <a:spLocks noGrp="1"/>
          </p:cNvSpPr>
          <p:nvPr>
            <p:ph type="sldNum" sz="quarter" idx="12"/>
          </p:nvPr>
        </p:nvSpPr>
        <p:spPr/>
        <p:txBody>
          <a:bodyPr/>
          <a:lstStyle/>
          <a:p>
            <a:fld id="{D8CCE6A9-4032-4ED4-9C69-890208D700DB}"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2489" y="3429000"/>
            <a:ext cx="44989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矩形 5"/>
          <p:cNvSpPr>
            <a:spLocks noChangeArrowheads="1"/>
          </p:cNvSpPr>
          <p:nvPr/>
        </p:nvSpPr>
        <p:spPr bwMode="auto">
          <a:xfrm>
            <a:off x="735504" y="1341894"/>
            <a:ext cx="10402376" cy="111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SzTx/>
              <a:buFontTx/>
              <a:buNone/>
            </a:pPr>
            <a:r>
              <a:rPr lang="en-US" altLang="zh-CN" sz="2800" dirty="0">
                <a:latin typeface="Times New Roman" panose="02020603050405020304" pitchFamily="18" charset="0"/>
                <a:cs typeface="Times New Roman" panose="02020603050405020304" pitchFamily="18" charset="0"/>
              </a:rPr>
              <a:t>A more convenient description is by transforming the previous equation to its principal axes form:</a:t>
            </a:r>
            <a:endParaRPr lang="zh-CN" altLang="en-US" sz="2800" dirty="0">
              <a:latin typeface="Times New Roman" panose="02020603050405020304" pitchFamily="18" charset="0"/>
              <a:cs typeface="Times New Roman" panose="02020603050405020304" pitchFamily="18" charset="0"/>
            </a:endParaRPr>
          </a:p>
        </p:txBody>
      </p:sp>
      <p:sp>
        <p:nvSpPr>
          <p:cNvPr id="39944" name="矩形 7"/>
          <p:cNvSpPr>
            <a:spLocks noChangeArrowheads="1"/>
          </p:cNvSpPr>
          <p:nvPr/>
        </p:nvSpPr>
        <p:spPr bwMode="auto">
          <a:xfrm>
            <a:off x="6468921" y="3324701"/>
            <a:ext cx="22958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dirty="0">
                <a:latin typeface="Times New Roman" panose="02020603050405020304" pitchFamily="18" charset="0"/>
                <a:cs typeface="Times New Roman" panose="02020603050405020304" pitchFamily="18" charset="0"/>
              </a:rPr>
              <a:t>Then we have:</a:t>
            </a:r>
            <a:endParaRPr lang="zh-CN" altLang="en-US" sz="2800" dirty="0">
              <a:latin typeface="Times New Roman" panose="02020603050405020304" pitchFamily="18" charset="0"/>
              <a:cs typeface="Times New Roman" panose="02020603050405020304" pitchFamily="18" charset="0"/>
            </a:endParaRPr>
          </a:p>
        </p:txBody>
      </p:sp>
      <p:sp>
        <p:nvSpPr>
          <p:cNvPr id="39946" name="矩形 21"/>
          <p:cNvSpPr>
            <a:spLocks noChangeArrowheads="1"/>
          </p:cNvSpPr>
          <p:nvPr/>
        </p:nvSpPr>
        <p:spPr bwMode="auto">
          <a:xfrm>
            <a:off x="8881272" y="6279131"/>
            <a:ext cx="19982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1" i="1" dirty="0">
                <a:solidFill>
                  <a:srgbClr val="7030A0"/>
                </a:solidFill>
              </a:rPr>
              <a:t>+ RHEP, -LHEP</a:t>
            </a:r>
            <a:endParaRPr lang="zh-CN" altLang="en-US" sz="2000" b="1" i="1" dirty="0">
              <a:solidFill>
                <a:srgbClr val="7030A0"/>
              </a:solidFill>
            </a:endParaRPr>
          </a:p>
        </p:txBody>
      </p:sp>
      <p:sp>
        <p:nvSpPr>
          <p:cNvPr id="12" name="Rectangle 3"/>
          <p:cNvSpPr>
            <a:spLocks noGrp="1" noChangeArrowheads="1"/>
          </p:cNvSpPr>
          <p:nvPr/>
        </p:nvSpPr>
        <p:spPr>
          <a:xfrm>
            <a:off x="1061184" y="107892"/>
            <a:ext cx="9174996" cy="1139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defRPr/>
            </a:pPr>
            <a:r>
              <a:rPr lang="en-US" altLang="zh-CN" sz="4000" b="1" dirty="0">
                <a:latin typeface="Arial" panose="020B0604020202020204" pitchFamily="34" charset="0"/>
                <a:cs typeface="Arial" panose="020B0604020202020204" pitchFamily="34" charset="0"/>
              </a:rPr>
              <a:t>Electric field of elliptical polarization</a:t>
            </a:r>
          </a:p>
        </p:txBody>
      </p:sp>
      <p:sp>
        <p:nvSpPr>
          <p:cNvPr id="13" name="Line 24"/>
          <p:cNvSpPr>
            <a:spLocks noChangeShapeType="1"/>
          </p:cNvSpPr>
          <p:nvPr/>
        </p:nvSpPr>
        <p:spPr bwMode="auto">
          <a:xfrm>
            <a:off x="-19619" y="1239780"/>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4794" y="133769"/>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8D3BD38-7A7E-4665-BEDC-00B6A43633C0}"/>
                  </a:ext>
                </a:extLst>
              </p:cNvPr>
              <p:cNvSpPr/>
              <p:nvPr/>
            </p:nvSpPr>
            <p:spPr>
              <a:xfrm>
                <a:off x="1710120" y="2587629"/>
                <a:ext cx="8771760" cy="5613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𝜉</m:t>
                          </m:r>
                        </m:sub>
                      </m:sSub>
                      <m:r>
                        <m:rPr>
                          <m:sty m:val="p"/>
                        </m:rPr>
                        <a:rPr lang="zh-CN" altLang="en-US" sz="2800" i="0">
                          <a:latin typeface="Cambria Math" panose="02040503050406030204" pitchFamily="18" charset="0"/>
                        </a:rPr>
                        <m:t>cos</m:t>
                      </m:r>
                      <m:r>
                        <a:rPr lang="zh-CN" altLang="en-US" sz="2800" i="1">
                          <a:latin typeface="Cambria Math" panose="02040503050406030204" pitchFamily="18" charset="0"/>
                        </a:rPr>
                        <m:t>𝜙</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𝜁</m:t>
                          </m:r>
                        </m:sub>
                      </m:sSub>
                      <m:r>
                        <m:rPr>
                          <m:sty m:val="p"/>
                        </m:rPr>
                        <a:rPr lang="zh-CN" altLang="en-US" sz="2800" i="0">
                          <a:latin typeface="Cambria Math" panose="02040503050406030204" pitchFamily="18" charset="0"/>
                        </a:rPr>
                        <m:t>sin</m:t>
                      </m:r>
                      <m:r>
                        <a:rPr lang="zh-CN" altLang="en-US" sz="2800" i="1">
                          <a:latin typeface="Cambria Math" panose="02040503050406030204" pitchFamily="18" charset="0"/>
                        </a:rPr>
                        <m:t>𝜙</m:t>
                      </m:r>
                      <m:r>
                        <m:rPr>
                          <m:nor/>
                        </m:rPr>
                        <a:rPr lang="zh-CN" altLang="en-US" sz="2800" i="1">
                          <a:latin typeface="Cambria Math" panose="02040503050406030204" pitchFamily="18" charset="0"/>
                        </a:rPr>
                        <m:t> </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and</m:t>
                      </m:r>
                      <m:r>
                        <m:rPr>
                          <m:nor/>
                        </m:rPr>
                        <a:rPr lang="en-US" altLang="zh-CN" sz="2800" b="0" i="1" smtClean="0">
                          <a:latin typeface="Cambria Math" panose="02040503050406030204" pitchFamily="18" charset="0"/>
                        </a:rPr>
                        <m:t>     </m:t>
                      </m:r>
                      <m:r>
                        <m:rPr>
                          <m:nor/>
                        </m:rPr>
                        <a:rPr lang="zh-CN" altLang="en-US" sz="2800" i="1">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𝜉</m:t>
                          </m:r>
                        </m:sub>
                      </m:sSub>
                      <m:r>
                        <m:rPr>
                          <m:sty m:val="p"/>
                        </m:rPr>
                        <a:rPr lang="zh-CN" altLang="en-US" sz="2800" i="0">
                          <a:latin typeface="Cambria Math" panose="02040503050406030204" pitchFamily="18" charset="0"/>
                        </a:rPr>
                        <m:t>cos</m:t>
                      </m:r>
                      <m:r>
                        <a:rPr lang="zh-CN" altLang="en-US" sz="2800" i="1">
                          <a:latin typeface="Cambria Math" panose="02040503050406030204" pitchFamily="18" charset="0"/>
                        </a:rPr>
                        <m:t>𝜙</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𝜁</m:t>
                          </m:r>
                        </m:sub>
                      </m:sSub>
                      <m:r>
                        <m:rPr>
                          <m:sty m:val="p"/>
                        </m:rPr>
                        <a:rPr lang="zh-CN" altLang="en-US" sz="2800" i="0">
                          <a:latin typeface="Cambria Math" panose="02040503050406030204" pitchFamily="18" charset="0"/>
                        </a:rPr>
                        <m:t>sin</m:t>
                      </m:r>
                      <m:r>
                        <a:rPr lang="zh-CN" altLang="en-US" sz="2800" i="1">
                          <a:latin typeface="Cambria Math" panose="02040503050406030204" pitchFamily="18" charset="0"/>
                        </a:rPr>
                        <m:t>𝜙</m:t>
                      </m:r>
                    </m:oMath>
                  </m:oMathPara>
                </a14:m>
                <a:endParaRPr lang="zh-CN" altLang="en-US" sz="2800" dirty="0"/>
              </a:p>
            </p:txBody>
          </p:sp>
        </mc:Choice>
        <mc:Fallback xmlns="">
          <p:sp>
            <p:nvSpPr>
              <p:cNvPr id="2" name="矩形 1">
                <a:extLst>
                  <a:ext uri="{FF2B5EF4-FFF2-40B4-BE49-F238E27FC236}">
                    <a16:creationId xmlns:a16="http://schemas.microsoft.com/office/drawing/2014/main" id="{58D3BD38-7A7E-4665-BEDC-00B6A43633C0}"/>
                  </a:ext>
                </a:extLst>
              </p:cNvPr>
              <p:cNvSpPr>
                <a:spLocks noRot="1" noChangeAspect="1" noMove="1" noResize="1" noEditPoints="1" noAdjustHandles="1" noChangeArrowheads="1" noChangeShapeType="1" noTextEdit="1"/>
              </p:cNvSpPr>
              <p:nvPr/>
            </p:nvSpPr>
            <p:spPr>
              <a:xfrm>
                <a:off x="1710120" y="2587629"/>
                <a:ext cx="8771760" cy="5613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69E47483-D023-4AED-9C92-BFC1D226988E}"/>
                  </a:ext>
                </a:extLst>
              </p:cNvPr>
              <p:cNvSpPr/>
              <p:nvPr/>
            </p:nvSpPr>
            <p:spPr>
              <a:xfrm>
                <a:off x="6789906" y="4036065"/>
                <a:ext cx="4378506" cy="20549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800" i="1" smtClean="0">
                              <a:latin typeface="Cambria Math" panose="02040503050406030204" pitchFamily="18" charset="0"/>
                            </a:rPr>
                          </m:ctrlPr>
                        </m:mPr>
                        <m:mr>
                          <m:e>
                            <m:r>
                              <m:rPr>
                                <m:nor/>
                              </m:rPr>
                              <a:rPr lang="zh-CN" altLang="en-US" sz="2800"/>
                              <m:t> </m:t>
                            </m:r>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m:t>
                                </m:r>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𝜉</m:t>
                                        </m:r>
                                      </m:sub>
                                    </m:sSub>
                                  </m:num>
                                  <m:den>
                                    <m:r>
                                      <a:rPr lang="zh-CN" altLang="en-US" sz="2800" i="1">
                                        <a:latin typeface="Cambria Math" panose="02040503050406030204" pitchFamily="18" charset="0"/>
                                      </a:rPr>
                                      <m:t>𝑎</m:t>
                                    </m:r>
                                  </m:den>
                                </m:f>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2</m:t>
                                </m:r>
                              </m:sup>
                            </m:sSup>
                            <m:r>
                              <m:rPr>
                                <m:nor/>
                              </m:rPr>
                              <a:rPr lang="zh-CN" altLang="en-US" sz="2800"/>
                              <m:t> </m:t>
                            </m:r>
                            <m:r>
                              <a:rPr lang="zh-CN" altLang="en-US" sz="2800" i="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m:t>
                                </m:r>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𝜉</m:t>
                                        </m:r>
                                      </m:sub>
                                    </m:sSub>
                                  </m:num>
                                  <m:den>
                                    <m:r>
                                      <a:rPr lang="en-US" altLang="zh-CN" sz="2800" b="0" i="1" smtClean="0">
                                        <a:latin typeface="Cambria Math" panose="02040503050406030204" pitchFamily="18" charset="0"/>
                                      </a:rPr>
                                      <m:t>𝑏</m:t>
                                    </m:r>
                                  </m:den>
                                </m:f>
                                <m:r>
                                  <a:rPr lang="en-US" altLang="zh-CN" sz="2800" i="1">
                                    <a:latin typeface="Cambria Math" panose="02040503050406030204" pitchFamily="18" charset="0"/>
                                  </a:rPr>
                                  <m:t>)</m:t>
                                </m:r>
                              </m:e>
                              <m:sup>
                                <m:r>
                                  <a:rPr lang="en-US" altLang="zh-CN" sz="2800" i="1">
                                    <a:latin typeface="Cambria Math" panose="02040503050406030204" pitchFamily="18" charset="0"/>
                                  </a:rPr>
                                  <m:t>2</m:t>
                                </m:r>
                              </m:sup>
                            </m:sSup>
                            <m:r>
                              <a:rPr lang="zh-CN" altLang="en-US" sz="2800" i="0">
                                <a:latin typeface="Cambria Math" panose="02040503050406030204" pitchFamily="18" charset="0"/>
                              </a:rPr>
                              <m:t>=1</m:t>
                            </m:r>
                          </m:e>
                        </m:mr>
                        <m:mr>
                          <m:e>
                            <m:d>
                              <m:dPr>
                                <m:begChr m:val=""/>
                                <m:ctrlPr>
                                  <a:rPr lang="zh-CN" altLang="en-US" sz="2800" i="1">
                                    <a:latin typeface="Cambria Math" panose="02040503050406030204" pitchFamily="18" charset="0"/>
                                  </a:rPr>
                                </m:ctrlPr>
                              </m:dPr>
                              <m:e>
                                <m:r>
                                  <m:rPr>
                                    <m:nor/>
                                  </m:rPr>
                                  <a:rPr lang="zh-CN" altLang="en-US" sz="2800" i="1">
                                    <a:latin typeface="Cambria Math" panose="02040503050406030204" pitchFamily="18" charset="0"/>
                                  </a:rPr>
                                  <m:t>where</m:t>
                                </m:r>
                                <m:r>
                                  <m:rPr>
                                    <m:nor/>
                                  </m:rPr>
                                  <a:rPr lang="zh-CN" altLang="en-US" sz="2800" i="1">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𝜉</m:t>
                                    </m:r>
                                  </m:sub>
                                </m:sSub>
                                <m:r>
                                  <a:rPr lang="zh-CN" altLang="en-US" sz="2800" i="0">
                                    <a:latin typeface="Cambria Math" panose="02040503050406030204" pitchFamily="18" charset="0"/>
                                  </a:rPr>
                                  <m:t>=</m:t>
                                </m:r>
                                <m:r>
                                  <a:rPr lang="zh-CN" altLang="en-US" sz="2800" i="1">
                                    <a:latin typeface="Cambria Math" panose="02040503050406030204" pitchFamily="18" charset="0"/>
                                  </a:rPr>
                                  <m:t>𝑎</m:t>
                                </m:r>
                                <m:r>
                                  <m:rPr>
                                    <m:sty m:val="p"/>
                                  </m:rPr>
                                  <a:rPr lang="zh-CN" altLang="en-US" sz="2800" i="0">
                                    <a:latin typeface="Cambria Math" panose="02040503050406030204" pitchFamily="18" charset="0"/>
                                  </a:rPr>
                                  <m:t>cos</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0">
                                        <a:latin typeface="Cambria Math" panose="02040503050406030204" pitchFamily="18" charset="0"/>
                                      </a:rPr>
                                      <m:t>0</m:t>
                                    </m:r>
                                  </m:sub>
                                </m:sSub>
                              </m:e>
                            </m:d>
                          </m:e>
                        </m:mr>
                        <m:mr>
                          <m:e>
                            <m:d>
                              <m:dPr>
                                <m:begChr m:val=""/>
                                <m:ctrlPr>
                                  <a:rPr lang="zh-CN" altLang="en-US" sz="2800" i="1">
                                    <a:latin typeface="Cambria Math" panose="02040503050406030204" pitchFamily="18" charset="0"/>
                                  </a:rPr>
                                </m:ctrlPr>
                              </m:dPr>
                              <m:e>
                                <m:r>
                                  <m:rPr>
                                    <m:nor/>
                                  </m:rPr>
                                  <a:rPr lang="zh-CN" altLang="en-US" sz="2800" i="1">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𝜁</m:t>
                                    </m:r>
                                  </m:sub>
                                </m:sSub>
                                <m:r>
                                  <a:rPr lang="zh-CN" altLang="en-US" sz="2800" i="0">
                                    <a:latin typeface="Cambria Math" panose="02040503050406030204" pitchFamily="18" charset="0"/>
                                  </a:rPr>
                                  <m:t>=±</m:t>
                                </m:r>
                                <m:r>
                                  <a:rPr lang="zh-CN" altLang="en-US" sz="2800" i="1">
                                    <a:latin typeface="Cambria Math" panose="02040503050406030204" pitchFamily="18" charset="0"/>
                                  </a:rPr>
                                  <m:t>𝑎</m:t>
                                </m:r>
                                <m:r>
                                  <m:rPr>
                                    <m:sty m:val="p"/>
                                  </m:rPr>
                                  <a:rPr lang="zh-CN" altLang="en-US" sz="2800" i="0">
                                    <a:latin typeface="Cambria Math" panose="02040503050406030204" pitchFamily="18" charset="0"/>
                                  </a:rPr>
                                  <m:t>cos</m:t>
                                </m:r>
                                <m:r>
                                  <a:rPr lang="zh-CN" altLang="en-US" sz="2800" i="0">
                                    <a:latin typeface="Cambria Math" panose="02040503050406030204" pitchFamily="18" charset="0"/>
                                  </a:rPr>
                                  <m:t>(</m:t>
                                </m:r>
                                <m:r>
                                  <a:rPr lang="zh-CN" altLang="en-US" sz="2800" i="1">
                                    <a:latin typeface="Cambria Math" panose="02040503050406030204" pitchFamily="18" charset="0"/>
                                  </a:rPr>
                                  <m:t>𝜔</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0">
                                        <a:latin typeface="Cambria Math" panose="02040503050406030204" pitchFamily="18" charset="0"/>
                                      </a:rPr>
                                      <m:t>0</m:t>
                                    </m:r>
                                  </m:sub>
                                </m:sSub>
                              </m:e>
                            </m:d>
                          </m:e>
                        </m:mr>
                      </m:m>
                    </m:oMath>
                  </m:oMathPara>
                </a14:m>
                <a:endParaRPr lang="zh-CN" altLang="en-US" sz="2800" dirty="0"/>
              </a:p>
            </p:txBody>
          </p:sp>
        </mc:Choice>
        <mc:Fallback xmlns="">
          <p:sp>
            <p:nvSpPr>
              <p:cNvPr id="3" name="矩形 2">
                <a:extLst>
                  <a:ext uri="{FF2B5EF4-FFF2-40B4-BE49-F238E27FC236}">
                    <a16:creationId xmlns:a16="http://schemas.microsoft.com/office/drawing/2014/main" id="{69E47483-D023-4AED-9C92-BFC1D226988E}"/>
                  </a:ext>
                </a:extLst>
              </p:cNvPr>
              <p:cNvSpPr>
                <a:spLocks noRot="1" noChangeAspect="1" noMove="1" noResize="1" noEditPoints="1" noAdjustHandles="1" noChangeArrowheads="1" noChangeShapeType="1" noTextEdit="1"/>
              </p:cNvSpPr>
              <p:nvPr/>
            </p:nvSpPr>
            <p:spPr>
              <a:xfrm>
                <a:off x="6789906" y="4036065"/>
                <a:ext cx="4378506" cy="205492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189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1612900"/>
            <a:ext cx="42418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矩形 7"/>
          <p:cNvSpPr>
            <a:spLocks noChangeArrowheads="1"/>
          </p:cNvSpPr>
          <p:nvPr/>
        </p:nvSpPr>
        <p:spPr bwMode="auto">
          <a:xfrm>
            <a:off x="1395918" y="4515768"/>
            <a:ext cx="19094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latin typeface="Times New Roman" panose="02020603050405020304" pitchFamily="18" charset="0"/>
                <a:cs typeface="Times New Roman" panose="02020603050405020304" pitchFamily="18" charset="0"/>
              </a:rPr>
              <a:t>Ellipticity</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0968" name="矩形 2"/>
          <p:cNvSpPr>
            <a:spLocks noChangeArrowheads="1"/>
          </p:cNvSpPr>
          <p:nvPr/>
        </p:nvSpPr>
        <p:spPr bwMode="auto">
          <a:xfrm>
            <a:off x="1395918" y="5466680"/>
            <a:ext cx="3509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latin typeface="Times New Roman" panose="02020603050405020304" pitchFamily="18" charset="0"/>
                <a:cs typeface="Times New Roman" panose="02020603050405020304" pitchFamily="18" charset="0"/>
              </a:rPr>
              <a:t>Orientation angle: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i="1" dirty="0">
              <a:latin typeface="Times New Roman" panose="02020603050405020304" pitchFamily="18" charset="0"/>
              <a:cs typeface="Times New Roman" panose="02020603050405020304" pitchFamily="18" charset="0"/>
            </a:endParaRPr>
          </a:p>
        </p:txBody>
      </p:sp>
      <p:sp>
        <p:nvSpPr>
          <p:cNvPr id="40969" name="矩形 3"/>
          <p:cNvSpPr>
            <a:spLocks noChangeArrowheads="1"/>
          </p:cNvSpPr>
          <p:nvPr/>
        </p:nvSpPr>
        <p:spPr bwMode="auto">
          <a:xfrm>
            <a:off x="5255129" y="4509418"/>
            <a:ext cx="36904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latin typeface="Times New Roman" panose="02020603050405020304" pitchFamily="18" charset="0"/>
                <a:cs typeface="Times New Roman" panose="02020603050405020304" pitchFamily="18" charset="0"/>
              </a:rPr>
              <a:t>Ellipse's eccentricity:</a:t>
            </a:r>
            <a:endParaRPr lang="zh-CN" altLang="en-US" dirty="0">
              <a:latin typeface="Times New Roman" panose="02020603050405020304" pitchFamily="18" charset="0"/>
              <a:cs typeface="Times New Roman" panose="02020603050405020304" pitchFamily="18" charset="0"/>
            </a:endParaRPr>
          </a:p>
        </p:txBody>
      </p:sp>
      <p:sp>
        <p:nvSpPr>
          <p:cNvPr id="40971" name="矩形 4"/>
          <p:cNvSpPr>
            <a:spLocks noChangeArrowheads="1"/>
          </p:cNvSpPr>
          <p:nvPr/>
        </p:nvSpPr>
        <p:spPr bwMode="auto">
          <a:xfrm>
            <a:off x="5255129" y="5538118"/>
            <a:ext cx="29306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dirty="0">
                <a:latin typeface="Times New Roman" panose="02020603050405020304" pitchFamily="18" charset="0"/>
                <a:cs typeface="Times New Roman" panose="02020603050405020304" pitchFamily="18" charset="0"/>
              </a:rPr>
              <a:t>Ellipticity angle:</a:t>
            </a:r>
            <a:endParaRPr lang="zh-CN" altLang="en-US" dirty="0">
              <a:latin typeface="Times New Roman" panose="02020603050405020304" pitchFamily="18" charset="0"/>
              <a:cs typeface="Times New Roman" panose="02020603050405020304" pitchFamily="18" charset="0"/>
            </a:endParaRPr>
          </a:p>
        </p:txBody>
      </p:sp>
      <p:sp>
        <p:nvSpPr>
          <p:cNvPr id="14" name="Rectangle 3"/>
          <p:cNvSpPr>
            <a:spLocks noGrp="1" noChangeArrowheads="1"/>
          </p:cNvSpPr>
          <p:nvPr/>
        </p:nvSpPr>
        <p:spPr>
          <a:xfrm>
            <a:off x="1191002" y="187644"/>
            <a:ext cx="9174996" cy="11398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defRPr/>
            </a:pPr>
            <a:r>
              <a:rPr lang="en-US" altLang="zh-CN" sz="4000" b="1" dirty="0">
                <a:latin typeface="Arial" panose="020B0604020202020204" pitchFamily="34" charset="0"/>
                <a:cs typeface="Arial" panose="020B0604020202020204" pitchFamily="34" charset="0"/>
              </a:rPr>
              <a:t>Electric field of elliptical polarization</a:t>
            </a:r>
          </a:p>
        </p:txBody>
      </p:sp>
      <p:sp>
        <p:nvSpPr>
          <p:cNvPr id="15" name="Line 24"/>
          <p:cNvSpPr>
            <a:spLocks noChangeShapeType="1"/>
          </p:cNvSpPr>
          <p:nvPr/>
        </p:nvSpPr>
        <p:spPr bwMode="auto">
          <a:xfrm>
            <a:off x="-16605" y="1404542"/>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6520" y="195263"/>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CB556F26-51E9-4C11-8E27-82E9A84D0EAB}"/>
                  </a:ext>
                </a:extLst>
              </p:cNvPr>
              <p:cNvSpPr/>
              <p:nvPr/>
            </p:nvSpPr>
            <p:spPr>
              <a:xfrm>
                <a:off x="3425864" y="4398445"/>
                <a:ext cx="491609" cy="8302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𝑎</m:t>
                          </m:r>
                        </m:num>
                        <m:den>
                          <m:r>
                            <a:rPr lang="zh-CN" altLang="en-US" sz="2800" i="1">
                              <a:latin typeface="Cambria Math" panose="02040503050406030204" pitchFamily="18" charset="0"/>
                            </a:rPr>
                            <m:t>𝑏</m:t>
                          </m:r>
                        </m:den>
                      </m:f>
                    </m:oMath>
                  </m:oMathPara>
                </a14:m>
                <a:endParaRPr lang="zh-CN" altLang="en-US" sz="2800" dirty="0"/>
              </a:p>
            </p:txBody>
          </p:sp>
        </mc:Choice>
        <mc:Fallback xmlns="">
          <p:sp>
            <p:nvSpPr>
              <p:cNvPr id="2" name="矩形 1">
                <a:extLst>
                  <a:ext uri="{FF2B5EF4-FFF2-40B4-BE49-F238E27FC236}">
                    <a16:creationId xmlns:a16="http://schemas.microsoft.com/office/drawing/2014/main" id="{CB556F26-51E9-4C11-8E27-82E9A84D0EAB}"/>
                  </a:ext>
                </a:extLst>
              </p:cNvPr>
              <p:cNvSpPr>
                <a:spLocks noRot="1" noChangeAspect="1" noMove="1" noResize="1" noEditPoints="1" noAdjustHandles="1" noChangeArrowheads="1" noChangeShapeType="1" noTextEdit="1"/>
              </p:cNvSpPr>
              <p:nvPr/>
            </p:nvSpPr>
            <p:spPr>
              <a:xfrm>
                <a:off x="3425864" y="4398445"/>
                <a:ext cx="491609" cy="83029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3324691-6DF2-4F92-9BAD-D704C062B6EA}"/>
                  </a:ext>
                </a:extLst>
              </p:cNvPr>
              <p:cNvSpPr/>
              <p:nvPr/>
            </p:nvSpPr>
            <p:spPr>
              <a:xfrm>
                <a:off x="8945563" y="4096907"/>
                <a:ext cx="1715726" cy="1183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CN" altLang="en-US" sz="2400" i="1">
                              <a:latin typeface="Cambria Math" panose="02040503050406030204" pitchFamily="18" charset="0"/>
                            </a:rPr>
                          </m:ctrlPr>
                        </m:radPr>
                        <m:deg/>
                        <m:e>
                          <m:r>
                            <a:rPr lang="zh-CN" altLang="en-US" sz="2400">
                              <a:latin typeface="Cambria Math" panose="02040503050406030204" pitchFamily="18" charset="0"/>
                            </a:rPr>
                            <m:t>1</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e>
                            <m:sup>
                              <m:r>
                                <a:rPr lang="zh-CN" altLang="en-US" sz="2400" i="0">
                                  <a:latin typeface="Cambria Math" panose="02040503050406030204" pitchFamily="18" charset="0"/>
                                </a:rPr>
                                <m:t>2</m:t>
                              </m:r>
                            </m:sup>
                          </m:sSup>
                        </m:e>
                      </m:rad>
                    </m:oMath>
                  </m:oMathPara>
                </a14:m>
                <a:endParaRPr lang="zh-CN" altLang="en-US" sz="2400" dirty="0"/>
              </a:p>
            </p:txBody>
          </p:sp>
        </mc:Choice>
        <mc:Fallback xmlns="">
          <p:sp>
            <p:nvSpPr>
              <p:cNvPr id="3" name="矩形 2">
                <a:extLst>
                  <a:ext uri="{FF2B5EF4-FFF2-40B4-BE49-F238E27FC236}">
                    <a16:creationId xmlns:a16="http://schemas.microsoft.com/office/drawing/2014/main" id="{E3324691-6DF2-4F92-9BAD-D704C062B6EA}"/>
                  </a:ext>
                </a:extLst>
              </p:cNvPr>
              <p:cNvSpPr>
                <a:spLocks noRot="1" noChangeAspect="1" noMove="1" noResize="1" noEditPoints="1" noAdjustHandles="1" noChangeArrowheads="1" noChangeShapeType="1" noTextEdit="1"/>
              </p:cNvSpPr>
              <p:nvPr/>
            </p:nvSpPr>
            <p:spPr>
              <a:xfrm>
                <a:off x="8945563" y="4096907"/>
                <a:ext cx="1715726" cy="118352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F174197-540B-496D-90F4-346A629614B6}"/>
                  </a:ext>
                </a:extLst>
              </p:cNvPr>
              <p:cNvSpPr/>
              <p:nvPr/>
            </p:nvSpPr>
            <p:spPr>
              <a:xfrm>
                <a:off x="8251825" y="5433697"/>
                <a:ext cx="1775935" cy="7936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arctan</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r>
                        <a:rPr lang="zh-CN" altLang="en-US" sz="2400" i="1">
                          <a:latin typeface="Cambria Math" panose="02040503050406030204" pitchFamily="18" charset="0"/>
                        </a:rPr>
                        <m:t>）</m:t>
                      </m:r>
                    </m:oMath>
                  </m:oMathPara>
                </a14:m>
                <a:endParaRPr lang="zh-CN" altLang="en-US" sz="2400" dirty="0"/>
              </a:p>
            </p:txBody>
          </p:sp>
        </mc:Choice>
        <mc:Fallback xmlns="">
          <p:sp>
            <p:nvSpPr>
              <p:cNvPr id="5" name="矩形 4">
                <a:extLst>
                  <a:ext uri="{FF2B5EF4-FFF2-40B4-BE49-F238E27FC236}">
                    <a16:creationId xmlns:a16="http://schemas.microsoft.com/office/drawing/2014/main" id="{1F174197-540B-496D-90F4-346A629614B6}"/>
                  </a:ext>
                </a:extLst>
              </p:cNvPr>
              <p:cNvSpPr>
                <a:spLocks noRot="1" noChangeAspect="1" noMove="1" noResize="1" noEditPoints="1" noAdjustHandles="1" noChangeArrowheads="1" noChangeShapeType="1" noTextEdit="1"/>
              </p:cNvSpPr>
              <p:nvPr/>
            </p:nvSpPr>
            <p:spPr>
              <a:xfrm>
                <a:off x="8251825" y="5433697"/>
                <a:ext cx="1775935" cy="79361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660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5" name="Rectangle 3"/>
          <p:cNvSpPr>
            <a:spLocks noGrp="1" noChangeArrowheads="1"/>
          </p:cNvSpPr>
          <p:nvPr>
            <p:ph type="title" idx="4294967295"/>
          </p:nvPr>
        </p:nvSpPr>
        <p:spPr>
          <a:xfrm>
            <a:off x="1830387" y="131444"/>
            <a:ext cx="8229601" cy="1139826"/>
          </a:xfrm>
        </p:spPr>
        <p:txBody>
          <a:bodyPr>
            <a:normAutofit/>
          </a:bodyPr>
          <a:lstStyle/>
          <a:p>
            <a:pPr algn="ctr" eaLnBrk="1" hangingPunct="1">
              <a:defRPr/>
            </a:pPr>
            <a:r>
              <a:rPr lang="en-US" altLang="zh-CN" sz="4000" b="1" dirty="0">
                <a:latin typeface="Arial" panose="020B0604020202020204" pitchFamily="34" charset="0"/>
                <a:cs typeface="Arial" panose="020B0604020202020204" pitchFamily="34" charset="0"/>
              </a:rPr>
              <a:t>Stokes vector of parameter</a:t>
            </a:r>
          </a:p>
        </p:txBody>
      </p:sp>
      <p:pic>
        <p:nvPicPr>
          <p:cNvPr id="4198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425575"/>
            <a:ext cx="4241800" cy="269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p:cNvSpPr/>
          <p:nvPr/>
        </p:nvSpPr>
        <p:spPr>
          <a:xfrm rot="18559393">
            <a:off x="6984635" y="4063206"/>
            <a:ext cx="1296987" cy="576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Line 24"/>
          <p:cNvSpPr>
            <a:spLocks noChangeShapeType="1"/>
          </p:cNvSpPr>
          <p:nvPr/>
        </p:nvSpPr>
        <p:spPr bwMode="auto">
          <a:xfrm>
            <a:off x="-16605" y="1429703"/>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82230" y="290195"/>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a:extLst>
              <a:ext uri="{FF2B5EF4-FFF2-40B4-BE49-F238E27FC236}">
                <a16:creationId xmlns:a16="http://schemas.microsoft.com/office/drawing/2014/main" id="{42A56E4D-B617-4B83-94A1-4793ADAD6007}"/>
              </a:ext>
            </a:extLst>
          </p:cNvPr>
          <p:cNvGrpSpPr/>
          <p:nvPr/>
        </p:nvGrpSpPr>
        <p:grpSpPr>
          <a:xfrm>
            <a:off x="1830387" y="4061998"/>
            <a:ext cx="6836552" cy="2273829"/>
            <a:chOff x="1517372" y="4273868"/>
            <a:chExt cx="6836552" cy="2273829"/>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0C9381A-6EDB-4C22-8B27-CA9B81BF4B87}"/>
                    </a:ext>
                  </a:extLst>
                </p:cNvPr>
                <p:cNvSpPr/>
                <p:nvPr/>
              </p:nvSpPr>
              <p:spPr>
                <a:xfrm>
                  <a:off x="1517372" y="4273868"/>
                  <a:ext cx="2404826" cy="579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𝐼</m:t>
                        </m:r>
                        <m:r>
                          <a:rPr lang="zh-CN" altLang="en-US" sz="280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up>
                            <m:r>
                              <a:rPr lang="zh-CN" altLang="en-US" sz="2800">
                                <a:latin typeface="Cambria Math" panose="02040503050406030204" pitchFamily="18" charset="0"/>
                              </a:rPr>
                              <m:t>2</m:t>
                            </m:r>
                          </m:sup>
                        </m:sSubSup>
                        <m:r>
                          <a:rPr lang="zh-CN" altLang="en-US" sz="280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up>
                            <m:r>
                              <a:rPr lang="zh-CN" altLang="en-US" sz="2800">
                                <a:latin typeface="Cambria Math" panose="02040503050406030204" pitchFamily="18" charset="0"/>
                              </a:rPr>
                              <m:t>2</m:t>
                            </m:r>
                          </m:sup>
                        </m:sSubSup>
                      </m:oMath>
                    </m:oMathPara>
                  </a14:m>
                  <a:endParaRPr lang="zh-CN" altLang="en-US" sz="2800" dirty="0"/>
                </a:p>
              </p:txBody>
            </p:sp>
          </mc:Choice>
          <mc:Fallback xmlns="">
            <p:sp>
              <p:nvSpPr>
                <p:cNvPr id="8" name="矩形 7">
                  <a:extLst>
                    <a:ext uri="{FF2B5EF4-FFF2-40B4-BE49-F238E27FC236}">
                      <a16:creationId xmlns:a16="http://schemas.microsoft.com/office/drawing/2014/main" id="{70C9381A-6EDB-4C22-8B27-CA9B81BF4B87}"/>
                    </a:ext>
                  </a:extLst>
                </p:cNvPr>
                <p:cNvSpPr>
                  <a:spLocks noRot="1" noChangeAspect="1" noMove="1" noResize="1" noEditPoints="1" noAdjustHandles="1" noChangeArrowheads="1" noChangeShapeType="1" noTextEdit="1"/>
                </p:cNvSpPr>
                <p:nvPr/>
              </p:nvSpPr>
              <p:spPr>
                <a:xfrm>
                  <a:off x="1517372" y="4273868"/>
                  <a:ext cx="2404826" cy="57938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ECE2B854-5FF8-41EA-A1C3-FE963392B723}"/>
                    </a:ext>
                  </a:extLst>
                </p:cNvPr>
                <p:cNvSpPr/>
                <p:nvPr/>
              </p:nvSpPr>
              <p:spPr>
                <a:xfrm>
                  <a:off x="1517372" y="4853471"/>
                  <a:ext cx="2572114" cy="579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𝑀</m:t>
                        </m:r>
                        <m:r>
                          <a:rPr lang="zh-CN" altLang="en-US" sz="280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up>
                            <m:r>
                              <a:rPr lang="zh-CN" altLang="en-US" sz="2800">
                                <a:latin typeface="Cambria Math" panose="02040503050406030204" pitchFamily="18" charset="0"/>
                              </a:rPr>
                              <m:t>2</m:t>
                            </m:r>
                          </m:sup>
                        </m:sSubSup>
                        <m:r>
                          <a:rPr lang="zh-CN" altLang="en-US" sz="2800">
                            <a:latin typeface="Cambria Math" panose="02040503050406030204" pitchFamily="18" charset="0"/>
                          </a:rPr>
                          <m:t>−</m:t>
                        </m:r>
                        <m:sSubSup>
                          <m:sSubSupPr>
                            <m:ctrlPr>
                              <a:rPr lang="zh-CN" altLang="en-US" sz="2800" i="1">
                                <a:latin typeface="Cambria Math" panose="02040503050406030204" pitchFamily="18" charset="0"/>
                              </a:rPr>
                            </m:ctrlPr>
                          </m:sSubSup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up>
                            <m:r>
                              <a:rPr lang="zh-CN" altLang="en-US" sz="2800">
                                <a:latin typeface="Cambria Math" panose="02040503050406030204" pitchFamily="18" charset="0"/>
                              </a:rPr>
                              <m:t>2</m:t>
                            </m:r>
                          </m:sup>
                        </m:sSubSup>
                      </m:oMath>
                    </m:oMathPara>
                  </a14:m>
                  <a:endParaRPr lang="zh-CN" altLang="en-US" sz="2800" dirty="0"/>
                </a:p>
              </p:txBody>
            </p:sp>
          </mc:Choice>
          <mc:Fallback xmlns="">
            <p:sp>
              <p:nvSpPr>
                <p:cNvPr id="11" name="矩形 10">
                  <a:extLst>
                    <a:ext uri="{FF2B5EF4-FFF2-40B4-BE49-F238E27FC236}">
                      <a16:creationId xmlns:a16="http://schemas.microsoft.com/office/drawing/2014/main" id="{ECE2B854-5FF8-41EA-A1C3-FE963392B723}"/>
                    </a:ext>
                  </a:extLst>
                </p:cNvPr>
                <p:cNvSpPr>
                  <a:spLocks noRot="1" noChangeAspect="1" noMove="1" noResize="1" noEditPoints="1" noAdjustHandles="1" noChangeArrowheads="1" noChangeShapeType="1" noTextEdit="1"/>
                </p:cNvSpPr>
                <p:nvPr/>
              </p:nvSpPr>
              <p:spPr>
                <a:xfrm>
                  <a:off x="1517372" y="4853471"/>
                  <a:ext cx="2572114" cy="57938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1A524B3-7F78-42B2-9D8B-3F50E47483B9}"/>
                    </a:ext>
                  </a:extLst>
                </p:cNvPr>
                <p:cNvSpPr/>
                <p:nvPr/>
              </p:nvSpPr>
              <p:spPr>
                <a:xfrm>
                  <a:off x="1517372" y="5433074"/>
                  <a:ext cx="6836552" cy="557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𝐶</m:t>
                        </m:r>
                        <m:r>
                          <a:rPr lang="zh-CN" altLang="en-US" sz="2800">
                            <a:latin typeface="Cambria Math" panose="02040503050406030204" pitchFamily="18" charset="0"/>
                          </a:rPr>
                          <m:t>=2</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Sub>
                        <m:r>
                          <m:rPr>
                            <m:sty m:val="p"/>
                          </m:rPr>
                          <a:rPr lang="zh-CN" altLang="en-US" sz="2800">
                            <a:latin typeface="Cambria Math" panose="02040503050406030204" pitchFamily="18" charset="0"/>
                          </a:rPr>
                          <m:t>cos</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𝑦</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𝑥</m:t>
                            </m:r>
                          </m:sub>
                        </m:sSub>
                        <m:r>
                          <a:rPr lang="zh-CN" altLang="en-US" sz="2800">
                            <a:latin typeface="Cambria Math" panose="02040503050406030204" pitchFamily="18" charset="0"/>
                          </a:rPr>
                          <m:t>)=2</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Sub>
                        <m:r>
                          <m:rPr>
                            <m:sty m:val="p"/>
                          </m:rPr>
                          <a:rPr lang="zh-CN" altLang="en-US" sz="2800">
                            <a:latin typeface="Cambria Math" panose="02040503050406030204" pitchFamily="18" charset="0"/>
                          </a:rPr>
                          <m:t>cos</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𝑦</m:t>
                            </m:r>
                          </m:sub>
                        </m:sSub>
                      </m:oMath>
                    </m:oMathPara>
                  </a14:m>
                  <a:endParaRPr lang="zh-CN" altLang="en-US" sz="2800" dirty="0"/>
                </a:p>
              </p:txBody>
            </p:sp>
          </mc:Choice>
          <mc:Fallback xmlns="">
            <p:sp>
              <p:nvSpPr>
                <p:cNvPr id="12" name="矩形 11">
                  <a:extLst>
                    <a:ext uri="{FF2B5EF4-FFF2-40B4-BE49-F238E27FC236}">
                      <a16:creationId xmlns:a16="http://schemas.microsoft.com/office/drawing/2014/main" id="{31A524B3-7F78-42B2-9D8B-3F50E47483B9}"/>
                    </a:ext>
                  </a:extLst>
                </p:cNvPr>
                <p:cNvSpPr>
                  <a:spLocks noRot="1" noChangeAspect="1" noMove="1" noResize="1" noEditPoints="1" noAdjustHandles="1" noChangeArrowheads="1" noChangeShapeType="1" noTextEdit="1"/>
                </p:cNvSpPr>
                <p:nvPr/>
              </p:nvSpPr>
              <p:spPr>
                <a:xfrm>
                  <a:off x="1517372" y="5433074"/>
                  <a:ext cx="6836552" cy="5572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EB1667A3-3879-49F3-A10A-3D00E4C30580}"/>
                    </a:ext>
                  </a:extLst>
                </p:cNvPr>
                <p:cNvSpPr/>
                <p:nvPr/>
              </p:nvSpPr>
              <p:spPr>
                <a:xfrm>
                  <a:off x="1517372" y="5990493"/>
                  <a:ext cx="6742551" cy="557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𝑆</m:t>
                        </m:r>
                        <m:r>
                          <a:rPr lang="zh-CN" altLang="en-US" sz="2800">
                            <a:latin typeface="Cambria Math" panose="02040503050406030204" pitchFamily="18" charset="0"/>
                          </a:rPr>
                          <m:t>=2</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Sub>
                        <m:r>
                          <a:rPr lang="zh-CN" altLang="en-US" sz="2800" i="1">
                            <a:latin typeface="Cambria Math" panose="02040503050406030204" pitchFamily="18" charset="0"/>
                          </a:rPr>
                          <m:t>𝑠𝑖𝑛</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𝑦</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𝑥</m:t>
                            </m:r>
                          </m:sub>
                        </m:sSub>
                        <m:r>
                          <a:rPr lang="zh-CN" altLang="en-US" sz="2800">
                            <a:latin typeface="Cambria Math" panose="02040503050406030204" pitchFamily="18" charset="0"/>
                          </a:rPr>
                          <m:t>)=2</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𝑥</m:t>
                            </m:r>
                          </m:sub>
                        </m:sSub>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a:latin typeface="Cambria Math" panose="02040503050406030204" pitchFamily="18" charset="0"/>
                              </a:rPr>
                              <m:t>0</m:t>
                            </m:r>
                            <m:r>
                              <a:rPr lang="zh-CN" altLang="en-US" sz="2800" i="1">
                                <a:latin typeface="Cambria Math" panose="02040503050406030204" pitchFamily="18" charset="0"/>
                              </a:rPr>
                              <m:t>𝑦</m:t>
                            </m:r>
                          </m:sub>
                        </m:sSub>
                        <m:r>
                          <m:rPr>
                            <m:sty m:val="p"/>
                          </m:rPr>
                          <a:rPr lang="zh-CN" altLang="en-US" sz="2800">
                            <a:latin typeface="Cambria Math" panose="02040503050406030204" pitchFamily="18" charset="0"/>
                          </a:rPr>
                          <m:t>sin</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𝛿</m:t>
                            </m:r>
                          </m:e>
                          <m:sub>
                            <m:r>
                              <a:rPr lang="zh-CN" altLang="en-US" sz="2800" i="1">
                                <a:latin typeface="Cambria Math" panose="02040503050406030204" pitchFamily="18" charset="0"/>
                              </a:rPr>
                              <m:t>𝑦</m:t>
                            </m:r>
                          </m:sub>
                        </m:sSub>
                      </m:oMath>
                    </m:oMathPara>
                  </a14:m>
                  <a:endParaRPr lang="zh-CN" altLang="en-US" sz="2800" dirty="0"/>
                </a:p>
              </p:txBody>
            </p:sp>
          </mc:Choice>
          <mc:Fallback xmlns="">
            <p:sp>
              <p:nvSpPr>
                <p:cNvPr id="13" name="矩形 12">
                  <a:extLst>
                    <a:ext uri="{FF2B5EF4-FFF2-40B4-BE49-F238E27FC236}">
                      <a16:creationId xmlns:a16="http://schemas.microsoft.com/office/drawing/2014/main" id="{EB1667A3-3879-49F3-A10A-3D00E4C30580}"/>
                    </a:ext>
                  </a:extLst>
                </p:cNvPr>
                <p:cNvSpPr>
                  <a:spLocks noRot="1" noChangeAspect="1" noMove="1" noResize="1" noEditPoints="1" noAdjustHandles="1" noChangeArrowheads="1" noChangeShapeType="1" noTextEdit="1"/>
                </p:cNvSpPr>
                <p:nvPr/>
              </p:nvSpPr>
              <p:spPr>
                <a:xfrm>
                  <a:off x="1517372" y="5990493"/>
                  <a:ext cx="6742551" cy="557204"/>
                </a:xfrm>
                <a:prstGeom prst="rect">
                  <a:avLst/>
                </a:prstGeom>
                <a:blipFill>
                  <a:blip r:embed="rId8"/>
                  <a:stretch>
                    <a:fillRect/>
                  </a:stretch>
                </a:blipFill>
              </p:spPr>
              <p:txBody>
                <a:bodyPr/>
                <a:lstStyle/>
                <a:p>
                  <a:r>
                    <a:rPr lang="zh-CN" altLang="en-US">
                      <a:noFill/>
                    </a:rPr>
                    <a:t> </a:t>
                  </a:r>
                </a:p>
              </p:txBody>
            </p:sp>
          </mc:Fallback>
        </mc:AlternateContent>
      </p:grpSp>
      <p:grpSp>
        <p:nvGrpSpPr>
          <p:cNvPr id="16" name="组合 15">
            <a:extLst>
              <a:ext uri="{FF2B5EF4-FFF2-40B4-BE49-F238E27FC236}">
                <a16:creationId xmlns:a16="http://schemas.microsoft.com/office/drawing/2014/main" id="{09E6B578-FB25-41A4-960B-0455FCB07DDF}"/>
              </a:ext>
            </a:extLst>
          </p:cNvPr>
          <p:cNvGrpSpPr/>
          <p:nvPr/>
        </p:nvGrpSpPr>
        <p:grpSpPr>
          <a:xfrm>
            <a:off x="6732396" y="1927695"/>
            <a:ext cx="3610668" cy="1701813"/>
            <a:chOff x="6732396" y="1927695"/>
            <a:chExt cx="3610668" cy="1701813"/>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EE047FE-B54C-4527-8495-4FEB8C59C849}"/>
                    </a:ext>
                  </a:extLst>
                </p:cNvPr>
                <p:cNvSpPr/>
                <p:nvPr/>
              </p:nvSpPr>
              <p:spPr>
                <a:xfrm>
                  <a:off x="9218974" y="1927695"/>
                  <a:ext cx="1124090" cy="17018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r>
                                    <a:rPr lang="zh-CN" altLang="en-US" sz="2800" i="1">
                                      <a:latin typeface="Cambria Math" panose="02040503050406030204" pitchFamily="18" charset="0"/>
                                    </a:rPr>
                                    <m:t>𝐼</m:t>
                                  </m:r>
                                </m:e>
                              </m:mr>
                              <m:mr>
                                <m:e>
                                  <m:r>
                                    <a:rPr lang="zh-CN" altLang="en-US" sz="2800" i="1">
                                      <a:latin typeface="Cambria Math" panose="02040503050406030204" pitchFamily="18" charset="0"/>
                                    </a:rPr>
                                    <m:t>𝑀</m:t>
                                  </m:r>
                                </m:e>
                              </m:mr>
                              <m:mr>
                                <m:e>
                                  <m:r>
                                    <a:rPr lang="zh-CN" altLang="en-US" sz="2800" i="1">
                                      <a:latin typeface="Cambria Math" panose="02040503050406030204" pitchFamily="18" charset="0"/>
                                    </a:rPr>
                                    <m:t>𝐶</m:t>
                                  </m:r>
                                </m:e>
                              </m:mr>
                              <m:mr>
                                <m:e>
                                  <m:r>
                                    <a:rPr lang="zh-CN" altLang="en-US" sz="2800" i="1">
                                      <a:latin typeface="Cambria Math" panose="02040503050406030204" pitchFamily="18" charset="0"/>
                                    </a:rPr>
                                    <m:t>𝑆</m:t>
                                  </m:r>
                                </m:e>
                              </m:mr>
                            </m:m>
                          </m:e>
                        </m:d>
                      </m:oMath>
                    </m:oMathPara>
                  </a14:m>
                  <a:endParaRPr lang="zh-CN" altLang="en-US" sz="2800" dirty="0"/>
                </a:p>
              </p:txBody>
            </p:sp>
          </mc:Choice>
          <mc:Fallback xmlns="">
            <p:sp>
              <p:nvSpPr>
                <p:cNvPr id="4" name="矩形 3">
                  <a:extLst>
                    <a:ext uri="{FF2B5EF4-FFF2-40B4-BE49-F238E27FC236}">
                      <a16:creationId xmlns:a16="http://schemas.microsoft.com/office/drawing/2014/main" id="{FEE047FE-B54C-4527-8495-4FEB8C59C849}"/>
                    </a:ext>
                  </a:extLst>
                </p:cNvPr>
                <p:cNvSpPr>
                  <a:spLocks noRot="1" noChangeAspect="1" noMove="1" noResize="1" noEditPoints="1" noAdjustHandles="1" noChangeArrowheads="1" noChangeShapeType="1" noTextEdit="1"/>
                </p:cNvSpPr>
                <p:nvPr/>
              </p:nvSpPr>
              <p:spPr>
                <a:xfrm>
                  <a:off x="9218974" y="1927695"/>
                  <a:ext cx="1124090" cy="1701813"/>
                </a:xfrm>
                <a:prstGeom prst="rect">
                  <a:avLst/>
                </a:prstGeom>
                <a:blipFill>
                  <a:blip r:embed="rId9"/>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F19C8EE0-C693-43F3-9249-DE90B0FBD375}"/>
                </a:ext>
              </a:extLst>
            </p:cNvPr>
            <p:cNvSpPr/>
            <p:nvPr/>
          </p:nvSpPr>
          <p:spPr>
            <a:xfrm>
              <a:off x="6732396" y="2516991"/>
              <a:ext cx="2486578"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Stokes vector</a:t>
              </a:r>
              <a:r>
                <a:rPr lang="zh-CN" altLang="en-US" sz="28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963916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5" name="Rectangle 3"/>
          <p:cNvSpPr>
            <a:spLocks noGrp="1" noChangeArrowheads="1"/>
          </p:cNvSpPr>
          <p:nvPr>
            <p:ph type="title" idx="4294967295"/>
          </p:nvPr>
        </p:nvSpPr>
        <p:spPr>
          <a:xfrm>
            <a:off x="1704658" y="129580"/>
            <a:ext cx="8229601" cy="1139826"/>
          </a:xfrm>
        </p:spPr>
        <p:txBody>
          <a:bodyPr>
            <a:normAutofit/>
          </a:bodyPr>
          <a:lstStyle/>
          <a:p>
            <a:pPr eaLnBrk="1" hangingPunct="1">
              <a:defRPr/>
            </a:pPr>
            <a:r>
              <a:rPr lang="en-US" altLang="zh-CN" sz="4000" b="1" dirty="0">
                <a:latin typeface="Arial" panose="020B0604020202020204" pitchFamily="34" charset="0"/>
                <a:cs typeface="Arial" panose="020B0604020202020204" pitchFamily="34" charset="0"/>
              </a:rPr>
              <a:t>Stokes vector of parameter</a:t>
            </a:r>
          </a:p>
        </p:txBody>
      </p:sp>
      <p:pic>
        <p:nvPicPr>
          <p:cNvPr id="4301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0202" y="2267802"/>
            <a:ext cx="394811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矩形 8"/>
          <p:cNvSpPr>
            <a:spLocks noChangeArrowheads="1"/>
          </p:cNvSpPr>
          <p:nvPr/>
        </p:nvSpPr>
        <p:spPr bwMode="auto">
          <a:xfrm>
            <a:off x="960894" y="1622843"/>
            <a:ext cx="7828775" cy="111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SzTx/>
              <a:buFontTx/>
              <a:buNone/>
            </a:pPr>
            <a:r>
              <a:rPr lang="en-US" altLang="zh-CN" sz="2800" dirty="0">
                <a:latin typeface="Times New Roman" panose="02020603050405020304" pitchFamily="18" charset="0"/>
                <a:cs typeface="Times New Roman" panose="02020603050405020304" pitchFamily="18" charset="0"/>
              </a:rPr>
              <a:t>These vector components give a complete geometric description of the vibrational ellipse:</a:t>
            </a:r>
            <a:endParaRPr lang="zh-CN" altLang="en-US" sz="2800" dirty="0">
              <a:latin typeface="Times New Roman" panose="02020603050405020304" pitchFamily="18" charset="0"/>
              <a:cs typeface="Times New Roman" panose="02020603050405020304" pitchFamily="18" charset="0"/>
            </a:endParaRPr>
          </a:p>
        </p:txBody>
      </p:sp>
      <p:sp>
        <p:nvSpPr>
          <p:cNvPr id="8" name="Line 24"/>
          <p:cNvSpPr>
            <a:spLocks noChangeShapeType="1"/>
          </p:cNvSpPr>
          <p:nvPr/>
        </p:nvSpPr>
        <p:spPr bwMode="auto">
          <a:xfrm>
            <a:off x="0" y="1382626"/>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5090" y="256869"/>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52FD9B77-3057-4A6A-9582-7F2E1B5D68FC}"/>
              </a:ext>
            </a:extLst>
          </p:cNvPr>
          <p:cNvGrpSpPr/>
          <p:nvPr/>
        </p:nvGrpSpPr>
        <p:grpSpPr>
          <a:xfrm>
            <a:off x="1203532" y="2974146"/>
            <a:ext cx="6756670" cy="3192398"/>
            <a:chOff x="1269159" y="3363858"/>
            <a:chExt cx="6756670" cy="3192398"/>
          </a:xfrm>
        </p:grpSpPr>
        <p:sp>
          <p:nvSpPr>
            <p:cNvPr id="10" name="矩形 9">
              <a:extLst>
                <a:ext uri="{FF2B5EF4-FFF2-40B4-BE49-F238E27FC236}">
                  <a16:creationId xmlns:a16="http://schemas.microsoft.com/office/drawing/2014/main" id="{80188E09-17E7-4E60-9CBA-B6C06ACE04AF}"/>
                </a:ext>
              </a:extLst>
            </p:cNvPr>
            <p:cNvSpPr/>
            <p:nvPr/>
          </p:nvSpPr>
          <p:spPr>
            <a:xfrm>
              <a:off x="5456984" y="3363858"/>
              <a:ext cx="197682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Size(intensity)</a:t>
              </a:r>
              <a:endParaRPr lang="zh-CN" altLang="en-US" sz="2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F8E4243C-670F-45E0-9E23-4317DE0D4E5D}"/>
                </a:ext>
              </a:extLst>
            </p:cNvPr>
            <p:cNvSpPr/>
            <p:nvPr/>
          </p:nvSpPr>
          <p:spPr>
            <a:xfrm>
              <a:off x="5456984" y="4215263"/>
              <a:ext cx="1260281"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Azimuth</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433131D-D752-4A13-AB35-D46D1C16DF47}"/>
                    </a:ext>
                  </a:extLst>
                </p:cNvPr>
                <p:cNvSpPr/>
                <p:nvPr/>
              </p:nvSpPr>
              <p:spPr>
                <a:xfrm>
                  <a:off x="5456984" y="5254700"/>
                  <a:ext cx="2568845"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Shape(</a:t>
                  </a:r>
                  <a14:m>
                    <m:oMath xmlns:m="http://schemas.openxmlformats.org/officeDocument/2006/math">
                      <m:d>
                        <m:dPr>
                          <m:begChr m:val="|"/>
                          <m:endChr m:val="|"/>
                          <m:ctrlPr>
                            <a:rPr lang="en-US" altLang="zh-CN" sz="240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𝑡𝑎𝑛</m:t>
                          </m:r>
                          <m:r>
                            <a:rPr lang="zh-CN" altLang="en-US" sz="2400" b="0" i="1" smtClean="0">
                              <a:latin typeface="Cambria Math" panose="02040503050406030204" pitchFamily="18" charset="0"/>
                              <a:cs typeface="Times New Roman" panose="02020603050405020304" pitchFamily="18" charset="0"/>
                            </a:rPr>
                            <m:t>𝜃</m:t>
                          </m:r>
                        </m:e>
                      </m:d>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f>
                        <m:fPr>
                          <m:type m:val="skw"/>
                          <m:ctrlPr>
                            <a:rPr lang="en-US" altLang="zh-CN" sz="2400" i="1" dirty="0" smtClean="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𝑏</m:t>
                          </m:r>
                        </m:num>
                        <m:den>
                          <m:r>
                            <a:rPr lang="en-US" altLang="zh-CN" sz="2400" b="0" i="1" dirty="0" smtClean="0">
                              <a:latin typeface="Cambria Math" panose="02040503050406030204" pitchFamily="18" charset="0"/>
                              <a:cs typeface="Times New Roman" panose="02020603050405020304" pitchFamily="18" charset="0"/>
                            </a:rPr>
                            <m:t>𝑎</m:t>
                          </m:r>
                        </m:den>
                      </m:f>
                    </m:oMath>
                  </a14:m>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4433131D-D752-4A13-AB35-D46D1C16DF47}"/>
                    </a:ext>
                  </a:extLst>
                </p:cNvPr>
                <p:cNvSpPr>
                  <a:spLocks noRot="1" noChangeAspect="1" noMove="1" noResize="1" noEditPoints="1" noAdjustHandles="1" noChangeArrowheads="1" noChangeShapeType="1" noTextEdit="1"/>
                </p:cNvSpPr>
                <p:nvPr/>
              </p:nvSpPr>
              <p:spPr>
                <a:xfrm>
                  <a:off x="5456984" y="5254700"/>
                  <a:ext cx="2568845" cy="461665"/>
                </a:xfrm>
                <a:prstGeom prst="rect">
                  <a:avLst/>
                </a:prstGeom>
                <a:blipFill>
                  <a:blip r:embed="rId4"/>
                  <a:stretch>
                    <a:fillRect l="-3555" t="-127632" r="-24408" b="-188158"/>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E0AF5A87-B6E8-4B91-AF10-2F55DD7CFEEA}"/>
                </a:ext>
              </a:extLst>
            </p:cNvPr>
            <p:cNvSpPr/>
            <p:nvPr/>
          </p:nvSpPr>
          <p:spPr>
            <a:xfrm>
              <a:off x="5456984" y="6094591"/>
              <a:ext cx="167225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Handedness</a:t>
              </a:r>
              <a:endParaRPr lang="zh-CN" altLang="en-US"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3FBBB55-F7B7-4D4D-A363-099E67285F9D}"/>
                </a:ext>
              </a:extLst>
            </p:cNvPr>
            <p:cNvSpPr/>
            <p:nvPr/>
          </p:nvSpPr>
          <p:spPr>
            <a:xfrm>
              <a:off x="1399766" y="3363858"/>
              <a:ext cx="287258" cy="461665"/>
            </a:xfrm>
            <a:prstGeom prst="rect">
              <a:avLst/>
            </a:prstGeom>
          </p:spPr>
          <p:txBody>
            <a:bodyPr wrap="none">
              <a:spAutoFit/>
            </a:bodyPr>
            <a:lstStyle/>
            <a:p>
              <a:r>
                <a:rPr lang="en-US" altLang="zh-CN" sz="2400" i="1" dirty="0">
                  <a:latin typeface="Times New Roman" panose="02020603050405020304" pitchFamily="18" charset="0"/>
                  <a:cs typeface="Times New Roman" panose="02020603050405020304" pitchFamily="18" charset="0"/>
                </a:rPr>
                <a:t>I</a:t>
              </a:r>
              <a:endParaRPr lang="zh-CN" altLang="en-US" sz="2400" i="1"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FD270C9-D490-4EC3-BEBC-531087F00A12}"/>
                    </a:ext>
                  </a:extLst>
                </p:cNvPr>
                <p:cNvSpPr/>
                <p:nvPr/>
              </p:nvSpPr>
              <p:spPr>
                <a:xfrm>
                  <a:off x="1269159" y="4027391"/>
                  <a:ext cx="1751505"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𝐶</m:t>
                            </m:r>
                          </m:num>
                          <m:den>
                            <m:r>
                              <a:rPr lang="zh-CN" altLang="en-US" sz="2400" i="1">
                                <a:latin typeface="Cambria Math" panose="02040503050406030204" pitchFamily="18" charset="0"/>
                              </a:rPr>
                              <m:t>𝑀</m:t>
                            </m:r>
                          </m:den>
                        </m:f>
                        <m:r>
                          <a:rPr lang="zh-CN" altLang="en-US" sz="2400">
                            <a:latin typeface="Cambria Math" panose="02040503050406030204" pitchFamily="18" charset="0"/>
                          </a:rPr>
                          <m:t>=</m:t>
                        </m:r>
                        <m:r>
                          <m:rPr>
                            <m:sty m:val="p"/>
                          </m:rPr>
                          <a:rPr lang="zh-CN" altLang="en-US" sz="2400">
                            <a:latin typeface="Cambria Math" panose="02040503050406030204" pitchFamily="18" charset="0"/>
                          </a:rPr>
                          <m:t>tan</m:t>
                        </m:r>
                        <m:r>
                          <a:rPr lang="zh-CN" altLang="en-US" sz="2400">
                            <a:latin typeface="Cambria Math" panose="02040503050406030204" pitchFamily="18" charset="0"/>
                          </a:rPr>
                          <m:t>2</m:t>
                        </m:r>
                        <m:r>
                          <a:rPr lang="zh-CN" altLang="en-US" sz="2400" i="1">
                            <a:latin typeface="Cambria Math" panose="02040503050406030204" pitchFamily="18" charset="0"/>
                          </a:rPr>
                          <m:t>𝜙</m:t>
                        </m:r>
                      </m:oMath>
                    </m:oMathPara>
                  </a14:m>
                  <a:endParaRPr lang="zh-CN" altLang="en-US" sz="2400" dirty="0"/>
                </a:p>
              </p:txBody>
            </p:sp>
          </mc:Choice>
          <mc:Fallback xmlns="">
            <p:sp>
              <p:nvSpPr>
                <p:cNvPr id="4" name="矩形 3">
                  <a:extLst>
                    <a:ext uri="{FF2B5EF4-FFF2-40B4-BE49-F238E27FC236}">
                      <a16:creationId xmlns:a16="http://schemas.microsoft.com/office/drawing/2014/main" id="{0FD270C9-D490-4EC3-BEBC-531087F00A12}"/>
                    </a:ext>
                  </a:extLst>
                </p:cNvPr>
                <p:cNvSpPr>
                  <a:spLocks noRot="1" noChangeAspect="1" noMove="1" noResize="1" noEditPoints="1" noAdjustHandles="1" noChangeArrowheads="1" noChangeShapeType="1" noTextEdit="1"/>
                </p:cNvSpPr>
                <p:nvPr/>
              </p:nvSpPr>
              <p:spPr>
                <a:xfrm>
                  <a:off x="1269159" y="4027391"/>
                  <a:ext cx="1751505" cy="7838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740EE85-7ED8-46FF-8ACA-D027FA260DE0}"/>
                    </a:ext>
                  </a:extLst>
                </p:cNvPr>
                <p:cNvSpPr/>
                <p:nvPr/>
              </p:nvSpPr>
              <p:spPr>
                <a:xfrm>
                  <a:off x="1269159" y="5015404"/>
                  <a:ext cx="3634135" cy="8719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400" i="1">
                                <a:latin typeface="Cambria Math" panose="02040503050406030204" pitchFamily="18" charset="0"/>
                              </a:rPr>
                            </m:ctrlPr>
                          </m:fPr>
                          <m:num>
                            <m:r>
                              <a:rPr lang="zh-CN" altLang="en-US" sz="2400">
                                <a:latin typeface="Cambria Math" panose="02040503050406030204" pitchFamily="18" charset="0"/>
                              </a:rPr>
                              <m:t>|</m:t>
                            </m:r>
                            <m:r>
                              <a:rPr lang="zh-CN" altLang="en-US" sz="2400" i="1">
                                <a:latin typeface="Cambria Math" panose="02040503050406030204" pitchFamily="18" charset="0"/>
                              </a:rPr>
                              <m:t>𝑆</m:t>
                            </m:r>
                            <m:r>
                              <a:rPr lang="zh-CN" altLang="en-US" sz="2400">
                                <a:latin typeface="Cambria Math" panose="02040503050406030204" pitchFamily="18" charset="0"/>
                              </a:rPr>
                              <m:t>|</m:t>
                            </m:r>
                          </m:num>
                          <m:den>
                            <m:r>
                              <a:rPr lang="zh-CN" altLang="en-US" sz="2400" i="1">
                                <a:latin typeface="Cambria Math" panose="02040503050406030204" pitchFamily="18" charset="0"/>
                              </a:rPr>
                              <m:t>𝐼</m:t>
                            </m:r>
                          </m:den>
                        </m:f>
                        <m:r>
                          <a:rPr lang="zh-CN" altLang="en-US" sz="2400">
                            <a:latin typeface="Cambria Math" panose="02040503050406030204" pitchFamily="18" charset="0"/>
                          </a:rPr>
                          <m:t>=</m:t>
                        </m:r>
                        <m:r>
                          <m:rPr>
                            <m:sty m:val="p"/>
                          </m:rPr>
                          <a:rPr lang="zh-CN" altLang="en-US" sz="2400">
                            <a:latin typeface="Cambria Math" panose="02040503050406030204" pitchFamily="18" charset="0"/>
                          </a:rPr>
                          <m:t>sin</m:t>
                        </m:r>
                        <m:r>
                          <a:rPr lang="zh-CN" altLang="en-US" sz="2400">
                            <a:latin typeface="Cambria Math" panose="02040503050406030204" pitchFamily="18" charset="0"/>
                          </a:rPr>
                          <m:t>2</m:t>
                        </m:r>
                        <m:r>
                          <a:rPr lang="zh-CN" altLang="en-US" sz="2400" i="1">
                            <a:latin typeface="Cambria Math" panose="02040503050406030204" pitchFamily="18" charset="0"/>
                          </a:rPr>
                          <m:t>𝜃</m:t>
                        </m:r>
                        <m:r>
                          <a:rPr lang="zh-CN" altLang="en-US" sz="240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a:latin typeface="Cambria Math" panose="02040503050406030204" pitchFamily="18" charset="0"/>
                              </a:rPr>
                              <m:t>2</m:t>
                            </m:r>
                            <m:f>
                              <m:fPr>
                                <m:type m:val="lin"/>
                                <m:ctrlPr>
                                  <a:rPr lang="zh-CN" altLang="en-US" sz="2400" i="1">
                                    <a:latin typeface="Cambria Math" panose="02040503050406030204" pitchFamily="18" charset="0"/>
                                  </a:rPr>
                                </m:ctrlPr>
                              </m:fPr>
                              <m:num>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num>
                          <m:den>
                            <m:r>
                              <a:rPr lang="zh-CN" altLang="en-US" sz="2400">
                                <a:latin typeface="Cambria Math" panose="02040503050406030204" pitchFamily="18" charset="0"/>
                              </a:rPr>
                              <m:t>1+</m:t>
                            </m:r>
                            <m:f>
                              <m:fPr>
                                <m:type m:val="lin"/>
                                <m:ctrlPr>
                                  <a:rPr lang="zh-CN" altLang="en-US" sz="2400" i="1">
                                    <a:latin typeface="Cambria Math" panose="02040503050406030204" pitchFamily="18" charset="0"/>
                                  </a:rPr>
                                </m:ctrlPr>
                              </m:fPr>
                              <m:num>
                                <m:d>
                                  <m:dPr>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𝑏</m:t>
                                    </m:r>
                                  </m:e>
                                </m:d>
                              </m:num>
                              <m:den>
                                <m:r>
                                  <a:rPr lang="zh-CN" altLang="en-US" sz="2400" i="1">
                                    <a:latin typeface="Cambria Math" panose="02040503050406030204" pitchFamily="18" charset="0"/>
                                  </a:rPr>
                                  <m:t>𝑎</m:t>
                                </m:r>
                                <m:sSup>
                                  <m:sSupPr>
                                    <m:ctrlPr>
                                      <a:rPr lang="zh-CN" altLang="en-US" sz="2400" i="1">
                                        <a:latin typeface="Cambria Math" panose="02040503050406030204" pitchFamily="18" charset="0"/>
                                      </a:rPr>
                                    </m:ctrlPr>
                                  </m:sSupPr>
                                  <m:e>
                                    <m:r>
                                      <a:rPr lang="zh-CN" altLang="en-US" sz="2400">
                                        <a:latin typeface="Cambria Math" panose="02040503050406030204" pitchFamily="18" charset="0"/>
                                      </a:rPr>
                                      <m:t>)</m:t>
                                    </m:r>
                                  </m:e>
                                  <m:sup>
                                    <m:r>
                                      <a:rPr lang="zh-CN" altLang="en-US" sz="2400">
                                        <a:latin typeface="Cambria Math" panose="02040503050406030204" pitchFamily="18" charset="0"/>
                                      </a:rPr>
                                      <m:t>2</m:t>
                                    </m:r>
                                  </m:sup>
                                </m:sSup>
                              </m:den>
                            </m:f>
                          </m:den>
                        </m:f>
                      </m:oMath>
                    </m:oMathPara>
                  </a14:m>
                  <a:endParaRPr lang="zh-CN" altLang="en-US" sz="2400" dirty="0"/>
                </a:p>
              </p:txBody>
            </p:sp>
          </mc:Choice>
          <mc:Fallback xmlns="">
            <p:sp>
              <p:nvSpPr>
                <p:cNvPr id="5" name="矩形 4">
                  <a:extLst>
                    <a:ext uri="{FF2B5EF4-FFF2-40B4-BE49-F238E27FC236}">
                      <a16:creationId xmlns:a16="http://schemas.microsoft.com/office/drawing/2014/main" id="{0740EE85-7ED8-46FF-8ACA-D027FA260DE0}"/>
                    </a:ext>
                  </a:extLst>
                </p:cNvPr>
                <p:cNvSpPr>
                  <a:spLocks noRot="1" noChangeAspect="1" noMove="1" noResize="1" noEditPoints="1" noAdjustHandles="1" noChangeArrowheads="1" noChangeShapeType="1" noTextEdit="1"/>
                </p:cNvSpPr>
                <p:nvPr/>
              </p:nvSpPr>
              <p:spPr>
                <a:xfrm>
                  <a:off x="1269159" y="5015404"/>
                  <a:ext cx="3634135" cy="8719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7B0990C-70F4-4902-9AC5-E93727ADBC73}"/>
                    </a:ext>
                  </a:extLst>
                </p:cNvPr>
                <p:cNvSpPr/>
                <p:nvPr/>
              </p:nvSpPr>
              <p:spPr>
                <a:xfrm>
                  <a:off x="1269159" y="6094591"/>
                  <a:ext cx="14586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2400" i="1" smtClean="0">
                            <a:latin typeface="Cambria Math" panose="02040503050406030204" pitchFamily="18" charset="0"/>
                          </a:rPr>
                          <m:t>Sign</m:t>
                        </m:r>
                        <m:r>
                          <m:rPr>
                            <m:nor/>
                          </m:rPr>
                          <a:rPr lang="zh-CN" altLang="en-US" sz="2400" i="1" smtClean="0">
                            <a:latin typeface="Cambria Math" panose="02040503050406030204" pitchFamily="18" charset="0"/>
                          </a:rPr>
                          <m:t> </m:t>
                        </m:r>
                        <m:r>
                          <m:rPr>
                            <m:nor/>
                          </m:rPr>
                          <a:rPr lang="zh-CN" altLang="en-US" sz="2400" i="1" smtClean="0">
                            <a:latin typeface="Cambria Math" panose="02040503050406030204" pitchFamily="18" charset="0"/>
                          </a:rPr>
                          <m:t>of</m:t>
                        </m:r>
                        <m:r>
                          <m:rPr>
                            <m:nor/>
                          </m:rPr>
                          <a:rPr lang="zh-CN" altLang="en-US" sz="2400" i="1" smtClean="0">
                            <a:latin typeface="Cambria Math" panose="02040503050406030204" pitchFamily="18" charset="0"/>
                          </a:rPr>
                          <m:t> </m:t>
                        </m:r>
                        <m:r>
                          <a:rPr lang="en-US" altLang="zh-CN" sz="2400" b="0" i="1" smtClean="0">
                            <a:latin typeface="Cambria Math" panose="02040503050406030204" pitchFamily="18" charset="0"/>
                          </a:rPr>
                          <m:t> </m:t>
                        </m:r>
                        <m:r>
                          <a:rPr lang="zh-CN" altLang="en-US" sz="2400" i="1">
                            <a:latin typeface="Cambria Math" panose="02040503050406030204" pitchFamily="18" charset="0"/>
                          </a:rPr>
                          <m:t>𝑆</m:t>
                        </m:r>
                      </m:oMath>
                    </m:oMathPara>
                  </a14:m>
                  <a:endParaRPr lang="zh-CN" altLang="en-US" sz="2400" dirty="0"/>
                </a:p>
              </p:txBody>
            </p:sp>
          </mc:Choice>
          <mc:Fallback xmlns="">
            <p:sp>
              <p:nvSpPr>
                <p:cNvPr id="6" name="矩形 5">
                  <a:extLst>
                    <a:ext uri="{FF2B5EF4-FFF2-40B4-BE49-F238E27FC236}">
                      <a16:creationId xmlns:a16="http://schemas.microsoft.com/office/drawing/2014/main" id="{57B0990C-70F4-4902-9AC5-E93727ADBC73}"/>
                    </a:ext>
                  </a:extLst>
                </p:cNvPr>
                <p:cNvSpPr>
                  <a:spLocks noRot="1" noChangeAspect="1" noMove="1" noResize="1" noEditPoints="1" noAdjustHandles="1" noChangeArrowheads="1" noChangeShapeType="1" noTextEdit="1"/>
                </p:cNvSpPr>
                <p:nvPr/>
              </p:nvSpPr>
              <p:spPr>
                <a:xfrm>
                  <a:off x="1269159" y="6094591"/>
                  <a:ext cx="1458669" cy="461665"/>
                </a:xfrm>
                <a:prstGeom prst="rect">
                  <a:avLst/>
                </a:prstGeom>
                <a:blipFill>
                  <a:blip r:embed="rId7"/>
                  <a:stretch>
                    <a:fillRect b="-1578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9158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5" name="Rectangle 3"/>
          <p:cNvSpPr>
            <a:spLocks noGrp="1" noChangeArrowheads="1"/>
          </p:cNvSpPr>
          <p:nvPr>
            <p:ph type="title" idx="4294967295"/>
          </p:nvPr>
        </p:nvSpPr>
        <p:spPr>
          <a:xfrm>
            <a:off x="1515269" y="83690"/>
            <a:ext cx="8783637" cy="1139826"/>
          </a:xfrm>
        </p:spPr>
        <p:txBody>
          <a:bodyPr>
            <a:noAutofit/>
          </a:bodyPr>
          <a:lstStyle/>
          <a:p>
            <a:pPr eaLnBrk="1" hangingPunct="1">
              <a:defRPr/>
            </a:pPr>
            <a:r>
              <a:rPr lang="en-US" altLang="zh-CN" sz="4000" b="1" dirty="0" err="1">
                <a:latin typeface="Arial" panose="020B0604020202020204" pitchFamily="34" charset="0"/>
                <a:cs typeface="Arial" panose="020B0604020202020204" pitchFamily="34" charset="0"/>
              </a:rPr>
              <a:t>Poincaré</a:t>
            </a:r>
            <a:r>
              <a:rPr lang="en-US" altLang="zh-CN" sz="4000" b="1" dirty="0">
                <a:latin typeface="Arial" panose="020B0604020202020204" pitchFamily="34" charset="0"/>
                <a:cs typeface="Arial" panose="020B0604020202020204" pitchFamily="34" charset="0"/>
              </a:rPr>
              <a:t> sphere or representation</a:t>
            </a:r>
          </a:p>
        </p:txBody>
      </p:sp>
      <p:sp>
        <p:nvSpPr>
          <p:cNvPr id="44037" name="矩形 8"/>
          <p:cNvSpPr>
            <a:spLocks noChangeArrowheads="1"/>
          </p:cNvSpPr>
          <p:nvPr/>
        </p:nvSpPr>
        <p:spPr bwMode="auto">
          <a:xfrm>
            <a:off x="777215" y="2126191"/>
            <a:ext cx="6183105" cy="2734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SzTx/>
              <a:buFontTx/>
              <a:buNone/>
            </a:pPr>
            <a:r>
              <a:rPr lang="en-US" altLang="zh-CN" sz="2800" dirty="0">
                <a:latin typeface="Times New Roman" panose="02020603050405020304" pitchFamily="18" charset="0"/>
                <a:cs typeface="Times New Roman" panose="02020603050405020304" pitchFamily="18" charset="0"/>
              </a:rPr>
              <a:t>For a completely polarized field only three of parameters or vector components are independent. And we can obtain the coordinates of the </a:t>
            </a:r>
            <a:r>
              <a:rPr lang="en-US" altLang="zh-CN" sz="2800" dirty="0" err="1">
                <a:latin typeface="Times New Roman" panose="02020603050405020304" pitchFamily="18" charset="0"/>
                <a:cs typeface="Times New Roman" panose="02020603050405020304" pitchFamily="18" charset="0"/>
              </a:rPr>
              <a:t>Poincaré</a:t>
            </a:r>
            <a:r>
              <a:rPr lang="en-US" altLang="zh-CN" sz="2800" dirty="0">
                <a:latin typeface="Times New Roman" panose="02020603050405020304" pitchFamily="18" charset="0"/>
                <a:cs typeface="Times New Roman" panose="02020603050405020304" pitchFamily="18" charset="0"/>
              </a:rPr>
              <a:t> sphere or representation as:</a:t>
            </a:r>
            <a:endParaRPr lang="zh-CN" altLang="en-US" sz="2800" dirty="0">
              <a:latin typeface="Times New Roman" panose="02020603050405020304" pitchFamily="18" charset="0"/>
              <a:cs typeface="Times New Roman" panose="02020603050405020304" pitchFamily="18" charset="0"/>
            </a:endParaRPr>
          </a:p>
        </p:txBody>
      </p:sp>
      <p:sp>
        <p:nvSpPr>
          <p:cNvPr id="44039" name="矩形 2"/>
          <p:cNvSpPr>
            <a:spLocks noChangeArrowheads="1"/>
          </p:cNvSpPr>
          <p:nvPr/>
        </p:nvSpPr>
        <p:spPr bwMode="auto">
          <a:xfrm>
            <a:off x="758608" y="1273174"/>
            <a:ext cx="3321743" cy="58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0"/>
              </a:spcBef>
              <a:buClrTx/>
              <a:buSzTx/>
              <a:buFontTx/>
              <a:buNone/>
            </a:pPr>
            <a:r>
              <a:rPr lang="en-US" altLang="zh-CN" sz="2800">
                <a:latin typeface="Times New Roman" panose="02020603050405020304" pitchFamily="18" charset="0"/>
                <a:cs typeface="Times New Roman" panose="02020603050405020304" pitchFamily="18" charset="0"/>
              </a:rPr>
              <a:t>It can be proved that :</a:t>
            </a:r>
            <a:endParaRPr lang="zh-CN" altLang="en-US" sz="28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36670" y="1201745"/>
            <a:ext cx="50387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4"/>
          <p:cNvSpPr>
            <a:spLocks noChangeShapeType="1"/>
          </p:cNvSpPr>
          <p:nvPr/>
        </p:nvSpPr>
        <p:spPr bwMode="auto">
          <a:xfrm>
            <a:off x="-16605" y="1154558"/>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21528" y="120331"/>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56A85AC-B54C-4E77-9E77-072B6660BCAB}"/>
                  </a:ext>
                </a:extLst>
              </p:cNvPr>
              <p:cNvSpPr/>
              <p:nvPr/>
            </p:nvSpPr>
            <p:spPr>
              <a:xfrm>
                <a:off x="4080351" y="1458403"/>
                <a:ext cx="28613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𝐼</m:t>
                          </m:r>
                        </m:e>
                        <m:sup>
                          <m:r>
                            <a:rPr lang="zh-CN" altLang="en-US" sz="2800" i="0">
                              <a:latin typeface="Cambria Math" panose="02040503050406030204" pitchFamily="18" charset="0"/>
                            </a:rPr>
                            <m:t>2</m:t>
                          </m:r>
                        </m:sup>
                      </m:sSup>
                      <m:r>
                        <a:rPr lang="zh-CN" altLang="en-US" sz="2800" i="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𝑀</m:t>
                          </m:r>
                        </m:e>
                        <m:sup>
                          <m:r>
                            <a:rPr lang="zh-CN" altLang="en-US" sz="2800" i="0">
                              <a:latin typeface="Cambria Math" panose="02040503050406030204" pitchFamily="18" charset="0"/>
                            </a:rPr>
                            <m:t>2</m:t>
                          </m:r>
                        </m:sup>
                      </m:sSup>
                      <m:r>
                        <m:rPr>
                          <m:nor/>
                        </m:rP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𝐶</m:t>
                          </m:r>
                        </m:e>
                        <m:sup>
                          <m:r>
                            <a:rPr lang="zh-CN" altLang="en-US" sz="2800" i="0">
                              <a:latin typeface="Cambria Math" panose="02040503050406030204" pitchFamily="18" charset="0"/>
                            </a:rPr>
                            <m:t>2</m:t>
                          </m:r>
                        </m:sup>
                      </m:sSup>
                      <m:r>
                        <m:rPr>
                          <m:nor/>
                        </m:rPr>
                        <a:rPr lang="zh-CN" altLang="en-US" sz="2800" i="1">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i="1">
                              <a:latin typeface="Cambria Math" panose="02040503050406030204" pitchFamily="18" charset="0"/>
                            </a:rPr>
                            <m:t>𝑆</m:t>
                          </m:r>
                        </m:e>
                        <m:sup>
                          <m:r>
                            <a:rPr lang="zh-CN" altLang="en-US" sz="2800" i="0">
                              <a:latin typeface="Cambria Math" panose="02040503050406030204" pitchFamily="18" charset="0"/>
                            </a:rPr>
                            <m:t>2</m:t>
                          </m:r>
                        </m:sup>
                      </m:sSup>
                    </m:oMath>
                  </m:oMathPara>
                </a14:m>
                <a:endParaRPr lang="zh-CN" altLang="en-US" sz="2800" dirty="0"/>
              </a:p>
            </p:txBody>
          </p:sp>
        </mc:Choice>
        <mc:Fallback xmlns="">
          <p:sp>
            <p:nvSpPr>
              <p:cNvPr id="2" name="矩形 1">
                <a:extLst>
                  <a:ext uri="{FF2B5EF4-FFF2-40B4-BE49-F238E27FC236}">
                    <a16:creationId xmlns:a16="http://schemas.microsoft.com/office/drawing/2014/main" id="{F56A85AC-B54C-4E77-9E77-072B6660BCAB}"/>
                  </a:ext>
                </a:extLst>
              </p:cNvPr>
              <p:cNvSpPr>
                <a:spLocks noRot="1" noChangeAspect="1" noMove="1" noResize="1" noEditPoints="1" noAdjustHandles="1" noChangeArrowheads="1" noChangeShapeType="1" noTextEdit="1"/>
              </p:cNvSpPr>
              <p:nvPr/>
            </p:nvSpPr>
            <p:spPr>
              <a:xfrm>
                <a:off x="4080351" y="1458403"/>
                <a:ext cx="2861361"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B11F615-66BF-42E6-AE64-BEF8F776CF97}"/>
                  </a:ext>
                </a:extLst>
              </p:cNvPr>
              <p:cNvSpPr/>
              <p:nvPr/>
            </p:nvSpPr>
            <p:spPr>
              <a:xfrm>
                <a:off x="3285284" y="4608681"/>
                <a:ext cx="30600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𝑀</m:t>
                      </m:r>
                      <m:r>
                        <a:rPr lang="zh-CN" altLang="en-US" sz="2800">
                          <a:latin typeface="Cambria Math" panose="02040503050406030204" pitchFamily="18" charset="0"/>
                        </a:rPr>
                        <m:t>=</m:t>
                      </m:r>
                      <m:r>
                        <a:rPr lang="zh-CN" altLang="en-US" sz="2800" i="1">
                          <a:latin typeface="Cambria Math" panose="02040503050406030204" pitchFamily="18" charset="0"/>
                        </a:rPr>
                        <m:t>𝐼</m:t>
                      </m:r>
                      <m:r>
                        <m:rPr>
                          <m:sty m:val="p"/>
                        </m:rPr>
                        <a:rPr lang="zh-CN" altLang="en-US" sz="2800">
                          <a:latin typeface="Cambria Math" panose="02040503050406030204" pitchFamily="18" charset="0"/>
                        </a:rPr>
                        <m:t>cos</m:t>
                      </m:r>
                      <m:r>
                        <a:rPr lang="zh-CN" altLang="en-US" sz="2800">
                          <a:latin typeface="Cambria Math" panose="02040503050406030204" pitchFamily="18" charset="0"/>
                        </a:rPr>
                        <m:t>2</m:t>
                      </m:r>
                      <m:r>
                        <a:rPr lang="zh-CN" altLang="en-US" sz="2800" i="1">
                          <a:latin typeface="Cambria Math" panose="02040503050406030204" pitchFamily="18" charset="0"/>
                        </a:rPr>
                        <m:t>𝜃</m:t>
                      </m:r>
                      <m:r>
                        <m:rPr>
                          <m:sty m:val="p"/>
                        </m:rPr>
                        <a:rPr lang="zh-CN" altLang="en-US" sz="2800">
                          <a:latin typeface="Cambria Math" panose="02040503050406030204" pitchFamily="18" charset="0"/>
                        </a:rPr>
                        <m:t>cos</m:t>
                      </m:r>
                      <m:r>
                        <a:rPr lang="zh-CN" altLang="en-US" sz="2800">
                          <a:latin typeface="Cambria Math" panose="02040503050406030204" pitchFamily="18" charset="0"/>
                        </a:rPr>
                        <m:t>2</m:t>
                      </m:r>
                      <m:r>
                        <a:rPr lang="zh-CN" altLang="en-US" sz="2800" i="1">
                          <a:latin typeface="Cambria Math" panose="02040503050406030204" pitchFamily="18" charset="0"/>
                        </a:rPr>
                        <m:t>𝜙</m:t>
                      </m:r>
                    </m:oMath>
                  </m:oMathPara>
                </a14:m>
                <a:endParaRPr lang="zh-CN" altLang="en-US" sz="2800" dirty="0"/>
              </a:p>
            </p:txBody>
          </p:sp>
        </mc:Choice>
        <mc:Fallback xmlns="">
          <p:sp>
            <p:nvSpPr>
              <p:cNvPr id="5" name="矩形 4">
                <a:extLst>
                  <a:ext uri="{FF2B5EF4-FFF2-40B4-BE49-F238E27FC236}">
                    <a16:creationId xmlns:a16="http://schemas.microsoft.com/office/drawing/2014/main" id="{0B11F615-66BF-42E6-AE64-BEF8F776CF97}"/>
                  </a:ext>
                </a:extLst>
              </p:cNvPr>
              <p:cNvSpPr>
                <a:spLocks noRot="1" noChangeAspect="1" noMove="1" noResize="1" noEditPoints="1" noAdjustHandles="1" noChangeArrowheads="1" noChangeShapeType="1" noTextEdit="1"/>
              </p:cNvSpPr>
              <p:nvPr/>
            </p:nvSpPr>
            <p:spPr>
              <a:xfrm>
                <a:off x="3285284" y="4608681"/>
                <a:ext cx="306006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F7B939E-9345-48C5-B447-A17A958E6445}"/>
                  </a:ext>
                </a:extLst>
              </p:cNvPr>
              <p:cNvSpPr/>
              <p:nvPr/>
            </p:nvSpPr>
            <p:spPr>
              <a:xfrm>
                <a:off x="3285284" y="5180222"/>
                <a:ext cx="292599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𝐶</m:t>
                      </m:r>
                      <m:r>
                        <a:rPr lang="zh-CN" altLang="en-US" sz="2800">
                          <a:latin typeface="Cambria Math" panose="02040503050406030204" pitchFamily="18" charset="0"/>
                        </a:rPr>
                        <m:t>=</m:t>
                      </m:r>
                      <m:r>
                        <a:rPr lang="zh-CN" altLang="en-US" sz="2800" i="1">
                          <a:latin typeface="Cambria Math" panose="02040503050406030204" pitchFamily="18" charset="0"/>
                        </a:rPr>
                        <m:t>𝐼</m:t>
                      </m:r>
                      <m:r>
                        <m:rPr>
                          <m:sty m:val="p"/>
                        </m:rPr>
                        <a:rPr lang="zh-CN" altLang="en-US" sz="2800">
                          <a:latin typeface="Cambria Math" panose="02040503050406030204" pitchFamily="18" charset="0"/>
                        </a:rPr>
                        <m:t>cos</m:t>
                      </m:r>
                      <m:r>
                        <a:rPr lang="zh-CN" altLang="en-US" sz="2800">
                          <a:latin typeface="Cambria Math" panose="02040503050406030204" pitchFamily="18" charset="0"/>
                        </a:rPr>
                        <m:t>2</m:t>
                      </m:r>
                      <m:r>
                        <a:rPr lang="zh-CN" altLang="en-US" sz="2800" i="1">
                          <a:latin typeface="Cambria Math" panose="02040503050406030204" pitchFamily="18" charset="0"/>
                        </a:rPr>
                        <m:t>𝜃</m:t>
                      </m:r>
                      <m:r>
                        <m:rPr>
                          <m:sty m:val="p"/>
                        </m:rPr>
                        <a:rPr lang="zh-CN" altLang="en-US" sz="2800">
                          <a:latin typeface="Cambria Math" panose="02040503050406030204" pitchFamily="18" charset="0"/>
                        </a:rPr>
                        <m:t>sin</m:t>
                      </m:r>
                      <m:r>
                        <a:rPr lang="zh-CN" altLang="en-US" sz="2800">
                          <a:latin typeface="Cambria Math" panose="02040503050406030204" pitchFamily="18" charset="0"/>
                        </a:rPr>
                        <m:t>2</m:t>
                      </m:r>
                      <m:r>
                        <a:rPr lang="zh-CN" altLang="en-US" sz="2800" i="1">
                          <a:latin typeface="Cambria Math" panose="02040503050406030204" pitchFamily="18" charset="0"/>
                        </a:rPr>
                        <m:t>𝜙</m:t>
                      </m:r>
                    </m:oMath>
                  </m:oMathPara>
                </a14:m>
                <a:endParaRPr lang="zh-CN" altLang="en-US" sz="2800" dirty="0"/>
              </a:p>
            </p:txBody>
          </p:sp>
        </mc:Choice>
        <mc:Fallback xmlns="">
          <p:sp>
            <p:nvSpPr>
              <p:cNvPr id="6" name="矩形 5">
                <a:extLst>
                  <a:ext uri="{FF2B5EF4-FFF2-40B4-BE49-F238E27FC236}">
                    <a16:creationId xmlns:a16="http://schemas.microsoft.com/office/drawing/2014/main" id="{AF7B939E-9345-48C5-B447-A17A958E6445}"/>
                  </a:ext>
                </a:extLst>
              </p:cNvPr>
              <p:cNvSpPr>
                <a:spLocks noRot="1" noChangeAspect="1" noMove="1" noResize="1" noEditPoints="1" noAdjustHandles="1" noChangeArrowheads="1" noChangeShapeType="1" noTextEdit="1"/>
              </p:cNvSpPr>
              <p:nvPr/>
            </p:nvSpPr>
            <p:spPr>
              <a:xfrm>
                <a:off x="3285284" y="5180222"/>
                <a:ext cx="2925994"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7EF7EA6-D49C-4691-99EC-08AEF7986559}"/>
                  </a:ext>
                </a:extLst>
              </p:cNvPr>
              <p:cNvSpPr/>
              <p:nvPr/>
            </p:nvSpPr>
            <p:spPr>
              <a:xfrm>
                <a:off x="3285284" y="5725359"/>
                <a:ext cx="19486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𝑆</m:t>
                      </m:r>
                      <m:r>
                        <a:rPr lang="zh-CN" altLang="en-US" sz="2800">
                          <a:latin typeface="Cambria Math" panose="02040503050406030204" pitchFamily="18" charset="0"/>
                        </a:rPr>
                        <m:t>=</m:t>
                      </m:r>
                      <m:r>
                        <a:rPr lang="zh-CN" altLang="en-US" sz="2800" i="1">
                          <a:latin typeface="Cambria Math" panose="02040503050406030204" pitchFamily="18" charset="0"/>
                        </a:rPr>
                        <m:t>𝐼</m:t>
                      </m:r>
                      <m:r>
                        <m:rPr>
                          <m:sty m:val="p"/>
                        </m:rPr>
                        <a:rPr lang="zh-CN" altLang="en-US" sz="2800">
                          <a:latin typeface="Cambria Math" panose="02040503050406030204" pitchFamily="18" charset="0"/>
                        </a:rPr>
                        <m:t>sin</m:t>
                      </m:r>
                      <m:r>
                        <a:rPr lang="zh-CN" altLang="en-US" sz="2800">
                          <a:latin typeface="Cambria Math" panose="02040503050406030204" pitchFamily="18" charset="0"/>
                        </a:rPr>
                        <m:t>2</m:t>
                      </m:r>
                      <m:r>
                        <a:rPr lang="zh-CN" altLang="en-US" sz="2800" i="1">
                          <a:latin typeface="Cambria Math" panose="02040503050406030204" pitchFamily="18" charset="0"/>
                        </a:rPr>
                        <m:t>𝜃</m:t>
                      </m:r>
                    </m:oMath>
                  </m:oMathPara>
                </a14:m>
                <a:endParaRPr lang="zh-CN" altLang="en-US" sz="2800" dirty="0"/>
              </a:p>
            </p:txBody>
          </p:sp>
        </mc:Choice>
        <mc:Fallback xmlns="">
          <p:sp>
            <p:nvSpPr>
              <p:cNvPr id="7" name="矩形 6">
                <a:extLst>
                  <a:ext uri="{FF2B5EF4-FFF2-40B4-BE49-F238E27FC236}">
                    <a16:creationId xmlns:a16="http://schemas.microsoft.com/office/drawing/2014/main" id="{57EF7EA6-D49C-4691-99EC-08AEF7986559}"/>
                  </a:ext>
                </a:extLst>
              </p:cNvPr>
              <p:cNvSpPr>
                <a:spLocks noRot="1" noChangeAspect="1" noMove="1" noResize="1" noEditPoints="1" noAdjustHandles="1" noChangeArrowheads="1" noChangeShapeType="1" noTextEdit="1"/>
              </p:cNvSpPr>
              <p:nvPr/>
            </p:nvSpPr>
            <p:spPr>
              <a:xfrm>
                <a:off x="3285284" y="5725359"/>
                <a:ext cx="194861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401071E-F1AB-4371-AC2A-47670E01B164}"/>
                  </a:ext>
                </a:extLst>
              </p:cNvPr>
              <p:cNvSpPr/>
              <p:nvPr/>
            </p:nvSpPr>
            <p:spPr>
              <a:xfrm>
                <a:off x="10150742" y="4468301"/>
                <a:ext cx="47602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2</m:t>
                      </m:r>
                      <m:r>
                        <a:rPr lang="zh-CN" altLang="en-US" sz="1600" i="1">
                          <a:latin typeface="Cambria Math" panose="02040503050406030204" pitchFamily="18" charset="0"/>
                        </a:rPr>
                        <m:t>𝜃</m:t>
                      </m:r>
                    </m:oMath>
                  </m:oMathPara>
                </a14:m>
                <a:endParaRPr lang="zh-CN" altLang="en-US" sz="1600" dirty="0"/>
              </a:p>
            </p:txBody>
          </p:sp>
        </mc:Choice>
        <mc:Fallback xmlns="">
          <p:sp>
            <p:nvSpPr>
              <p:cNvPr id="3" name="矩形 2">
                <a:extLst>
                  <a:ext uri="{FF2B5EF4-FFF2-40B4-BE49-F238E27FC236}">
                    <a16:creationId xmlns:a16="http://schemas.microsoft.com/office/drawing/2014/main" id="{E401071E-F1AB-4371-AC2A-47670E01B164}"/>
                  </a:ext>
                </a:extLst>
              </p:cNvPr>
              <p:cNvSpPr>
                <a:spLocks noRot="1" noChangeAspect="1" noMove="1" noResize="1" noEditPoints="1" noAdjustHandles="1" noChangeArrowheads="1" noChangeShapeType="1" noTextEdit="1"/>
              </p:cNvSpPr>
              <p:nvPr/>
            </p:nvSpPr>
            <p:spPr>
              <a:xfrm>
                <a:off x="10150742" y="4468301"/>
                <a:ext cx="476028"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E3E3563-84E7-4212-B35E-AD656A3F125F}"/>
                  </a:ext>
                </a:extLst>
              </p:cNvPr>
              <p:cNvSpPr/>
              <p:nvPr/>
            </p:nvSpPr>
            <p:spPr>
              <a:xfrm>
                <a:off x="10523058" y="4238004"/>
                <a:ext cx="49847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2</m:t>
                      </m:r>
                      <m:r>
                        <a:rPr lang="zh-CN" altLang="en-US" sz="1600" i="1">
                          <a:latin typeface="Cambria Math" panose="02040503050406030204" pitchFamily="18" charset="0"/>
                        </a:rPr>
                        <m:t>𝜙</m:t>
                      </m:r>
                    </m:oMath>
                  </m:oMathPara>
                </a14:m>
                <a:endParaRPr lang="zh-CN" altLang="en-US" sz="1600" dirty="0"/>
              </a:p>
            </p:txBody>
          </p:sp>
        </mc:Choice>
        <mc:Fallback xmlns="">
          <p:sp>
            <p:nvSpPr>
              <p:cNvPr id="8" name="矩形 7">
                <a:extLst>
                  <a:ext uri="{FF2B5EF4-FFF2-40B4-BE49-F238E27FC236}">
                    <a16:creationId xmlns:a16="http://schemas.microsoft.com/office/drawing/2014/main" id="{8E3E3563-84E7-4212-B35E-AD656A3F125F}"/>
                  </a:ext>
                </a:extLst>
              </p:cNvPr>
              <p:cNvSpPr>
                <a:spLocks noRot="1" noChangeAspect="1" noMove="1" noResize="1" noEditPoints="1" noAdjustHandles="1" noChangeArrowheads="1" noChangeShapeType="1" noTextEdit="1"/>
              </p:cNvSpPr>
              <p:nvPr/>
            </p:nvSpPr>
            <p:spPr>
              <a:xfrm>
                <a:off x="10523058" y="4238004"/>
                <a:ext cx="498470" cy="338554"/>
              </a:xfrm>
              <a:prstGeom prst="rect">
                <a:avLst/>
              </a:prstGeom>
              <a:blipFill>
                <a:blip r:embed="rId10"/>
                <a:stretch>
                  <a:fillRect b="-8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1145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ChangeArrowheads="1"/>
          </p:cNvSpPr>
          <p:nvPr/>
        </p:nvSpPr>
        <p:spPr bwMode="auto">
          <a:xfrm>
            <a:off x="1012858" y="3766176"/>
            <a:ext cx="10242484"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5000"/>
              </a:lnSpc>
              <a:spcBef>
                <a:spcPct val="20000"/>
              </a:spcBef>
              <a:buClr>
                <a:schemeClr val="hlink"/>
              </a:buClr>
              <a:buSzPct val="75000"/>
              <a:buFont typeface="Wingdings" pitchFamily="2" charset="2"/>
              <a:buNone/>
              <a:defRPr/>
            </a:pPr>
            <a:r>
              <a:rPr lang="en-US" altLang="zh-CN" sz="2800" dirty="0">
                <a:latin typeface="Times New Roman" panose="02020603050405020304" pitchFamily="18" charset="0"/>
                <a:cs typeface="Times New Roman" panose="02020603050405020304" pitchFamily="18" charset="0"/>
              </a:rPr>
              <a:t>where </a:t>
            </a:r>
            <a:r>
              <a:rPr lang="el-GR" altLang="zh-CN" sz="2800" i="1" dirty="0">
                <a:latin typeface="Times New Roman" panose="02020603050405020304" pitchFamily="18" charset="0"/>
                <a:cs typeface="Times New Roman" panose="02020603050405020304" pitchFamily="18" charset="0"/>
              </a:rPr>
              <a:t>θ</a:t>
            </a:r>
            <a:r>
              <a:rPr lang="en-US" altLang="zh-CN" sz="2800" i="1" baseline="-25000"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 and </a:t>
            </a:r>
            <a:r>
              <a:rPr lang="el-GR" altLang="zh-CN" sz="2800" i="1" dirty="0">
                <a:latin typeface="Times New Roman" panose="02020603050405020304" pitchFamily="18" charset="0"/>
                <a:cs typeface="Times New Roman" panose="02020603050405020304" pitchFamily="18" charset="0"/>
              </a:rPr>
              <a:t>θ</a:t>
            </a:r>
            <a:r>
              <a:rPr lang="en-US" altLang="zh-CN" sz="2800" i="1" baseline="-25000" dirty="0">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 are functions that vary temporally. If the variation time scale is slower than 1/</a:t>
            </a:r>
            <a:r>
              <a:rPr lang="en-US" altLang="zh-CN" sz="2800" dirty="0">
                <a:latin typeface="Times New Roman" panose="02020603050405020304" pitchFamily="18" charset="0"/>
                <a:cs typeface="Times New Roman" panose="02020603050405020304" pitchFamily="18" charset="0"/>
                <a:sym typeface="Symbol"/>
              </a:rPr>
              <a:t></a:t>
            </a:r>
            <a:r>
              <a:rPr lang="en-US" altLang="zh-CN" sz="2800" dirty="0">
                <a:latin typeface="Times New Roman" panose="02020603050405020304" pitchFamily="18" charset="0"/>
                <a:cs typeface="Times New Roman" panose="02020603050405020304" pitchFamily="18" charset="0"/>
              </a:rPr>
              <a:t>, but too faster to be measurable, any single resultant polarization state is indiscernible. In this case, the light is of </a:t>
            </a:r>
            <a:r>
              <a:rPr lang="en-US" altLang="zh-CN" sz="2800" i="1" dirty="0">
                <a:solidFill>
                  <a:srgbClr val="0070C0"/>
                </a:solidFill>
                <a:latin typeface="Times New Roman" panose="02020603050405020304" pitchFamily="18" charset="0"/>
                <a:cs typeface="Times New Roman" panose="02020603050405020304" pitchFamily="18" charset="0"/>
              </a:rPr>
              <a:t>natural polarization, or randomly polarized</a:t>
            </a:r>
            <a:r>
              <a:rPr lang="en-US" altLang="zh-CN" sz="2800" dirty="0">
                <a:latin typeface="Times New Roman" panose="02020603050405020304" pitchFamily="18" charset="0"/>
                <a:cs typeface="Times New Roman" panose="02020603050405020304" pitchFamily="18" charset="0"/>
              </a:rPr>
              <a: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935943" name="Rectangle 7"/>
          <p:cNvSpPr>
            <a:spLocks noChangeArrowheads="1"/>
          </p:cNvSpPr>
          <p:nvPr/>
        </p:nvSpPr>
        <p:spPr bwMode="auto">
          <a:xfrm>
            <a:off x="1981200" y="4445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000" b="1" dirty="0">
                <a:latin typeface="Arial" panose="020B0604020202020204" pitchFamily="34" charset="0"/>
                <a:ea typeface="+mj-ea"/>
                <a:cs typeface="Arial" panose="020B0604020202020204" pitchFamily="34" charset="0"/>
              </a:rPr>
              <a:t>Natural Polarization</a:t>
            </a:r>
          </a:p>
        </p:txBody>
      </p:sp>
      <p:sp>
        <p:nvSpPr>
          <p:cNvPr id="935944" name="Text Box 8"/>
          <p:cNvSpPr txBox="1">
            <a:spLocks noChangeArrowheads="1"/>
          </p:cNvSpPr>
          <p:nvPr/>
        </p:nvSpPr>
        <p:spPr bwMode="auto">
          <a:xfrm>
            <a:off x="1012858" y="1216665"/>
            <a:ext cx="5003792" cy="5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defRPr/>
            </a:pPr>
            <a:r>
              <a:rPr lang="en-US" altLang="zh-CN" sz="2800" dirty="0">
                <a:latin typeface="Times New Roman" panose="02020603050405020304" pitchFamily="18" charset="0"/>
                <a:cs typeface="Times New Roman" panose="02020603050405020304" pitchFamily="18" charset="0"/>
              </a:rPr>
              <a:t>Lets consider the case:</a:t>
            </a:r>
          </a:p>
        </p:txBody>
      </p:sp>
      <p:sp>
        <p:nvSpPr>
          <p:cNvPr id="9" name="Line 24"/>
          <p:cNvSpPr>
            <a:spLocks noChangeShapeType="1"/>
          </p:cNvSpPr>
          <p:nvPr/>
        </p:nvSpPr>
        <p:spPr bwMode="auto">
          <a:xfrm>
            <a:off x="16605" y="1144173"/>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8538" y="12541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793E0D94-197C-43BD-8D47-475A36BF9087}"/>
                  </a:ext>
                </a:extLst>
              </p:cNvPr>
              <p:cNvSpPr/>
              <p:nvPr/>
            </p:nvSpPr>
            <p:spPr>
              <a:xfrm>
                <a:off x="2797872" y="2595948"/>
                <a:ext cx="6237990" cy="851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800" i="1">
                              <a:latin typeface="Cambria Math" panose="02040503050406030204" pitchFamily="18" charset="0"/>
                            </a:rPr>
                          </m:ctrlPr>
                        </m:mPr>
                        <m:mr>
                          <m:e/>
                        </m:m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𝑧</m:t>
                            </m:r>
                            <m:r>
                              <a:rPr lang="zh-CN" altLang="en-US" sz="2800" i="0">
                                <a:latin typeface="Cambria Math" panose="02040503050406030204" pitchFamily="18" charset="0"/>
                              </a:rPr>
                              <m:t>,</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𝐴</m:t>
                                </m:r>
                              </m:e>
                              <m:sub>
                                <m:r>
                                  <a:rPr lang="zh-CN" altLang="en-US" sz="2800" i="1">
                                    <a:latin typeface="Cambria Math" panose="02040503050406030204" pitchFamily="18" charset="0"/>
                                  </a:rPr>
                                  <m:t>𝑦</m:t>
                                </m:r>
                              </m:sub>
                            </m:sSub>
                            <m:r>
                              <m:rPr>
                                <m:sty m:val="p"/>
                              </m:rPr>
                              <a:rPr lang="zh-CN" altLang="en-US" sz="2800" i="0">
                                <a:latin typeface="Cambria Math" panose="02040503050406030204" pitchFamily="18" charset="0"/>
                              </a:rPr>
                              <m:t>exp</m:t>
                            </m:r>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d>
                                  <m:dPr>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𝑘𝑧</m:t>
                                        </m:r>
                                        <m:r>
                                          <a:rPr lang="zh-CN" altLang="en-US" sz="2800" i="0">
                                            <a:latin typeface="Cambria Math" panose="02040503050406030204" pitchFamily="18" charset="0"/>
                                          </a:rPr>
                                          <m:t>−</m:t>
                                        </m:r>
                                        <m:r>
                                          <a:rPr lang="zh-CN" altLang="en-US" sz="2800" i="1">
                                            <a:latin typeface="Cambria Math" panose="02040503050406030204" pitchFamily="18" charset="0"/>
                                          </a:rPr>
                                          <m:t>𝜔</m:t>
                                        </m:r>
                                        <m:r>
                                          <m:rPr>
                                            <m:nor/>
                                          </m:rPr>
                                          <a:rPr lang="zh-CN" altLang="en-US" sz="2800" i="1">
                                            <a:latin typeface="Cambria Math" panose="02040503050406030204" pitchFamily="18" charset="0"/>
                                          </a:rPr>
                                          <m:t>  </m:t>
                                        </m:r>
                                        <m:r>
                                          <a:rPr lang="zh-CN" altLang="en-US" sz="2800" i="1">
                                            <a:latin typeface="Cambria Math" panose="02040503050406030204" pitchFamily="18" charset="0"/>
                                          </a:rPr>
                                          <m:t>𝑡</m:t>
                                        </m:r>
                                        <m:r>
                                          <a:rPr lang="zh-CN" altLang="en-US" sz="2800" i="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𝜃</m:t>
                                            </m:r>
                                          </m:e>
                                          <m:sub>
                                            <m:r>
                                              <a:rPr lang="zh-CN" altLang="en-US" sz="2800" i="1">
                                                <a:latin typeface="Cambria Math" panose="02040503050406030204" pitchFamily="18" charset="0"/>
                                              </a:rPr>
                                              <m:t>𝑦</m:t>
                                            </m:r>
                                          </m:sub>
                                        </m:sSub>
                                        <m:r>
                                          <a:rPr lang="zh-CN" altLang="en-US" sz="2800" i="0">
                                            <a:latin typeface="Cambria Math" panose="02040503050406030204" pitchFamily="18" charset="0"/>
                                          </a:rPr>
                                          <m:t>(</m:t>
                                        </m:r>
                                        <m:r>
                                          <a:rPr lang="zh-CN" altLang="en-US" sz="2800" i="1">
                                            <a:latin typeface="Cambria Math" panose="02040503050406030204" pitchFamily="18" charset="0"/>
                                          </a:rPr>
                                          <m:t>𝑡</m:t>
                                        </m:r>
                                      </m:e>
                                    </m:d>
                                  </m:e>
                                </m:d>
                              </m:e>
                            </m:d>
                          </m:e>
                        </m:mr>
                      </m:m>
                    </m:oMath>
                  </m:oMathPara>
                </a14:m>
                <a:endParaRPr lang="zh-CN" altLang="en-US" sz="2800" dirty="0"/>
              </a:p>
            </p:txBody>
          </p:sp>
        </mc:Choice>
        <mc:Fallback xmlns="">
          <p:sp>
            <p:nvSpPr>
              <p:cNvPr id="2" name="矩形 1">
                <a:extLst>
                  <a:ext uri="{FF2B5EF4-FFF2-40B4-BE49-F238E27FC236}">
                    <a16:creationId xmlns:a16="http://schemas.microsoft.com/office/drawing/2014/main" id="{793E0D94-197C-43BD-8D47-475A36BF9087}"/>
                  </a:ext>
                </a:extLst>
              </p:cNvPr>
              <p:cNvSpPr>
                <a:spLocks noRot="1" noChangeAspect="1" noMove="1" noResize="1" noEditPoints="1" noAdjustHandles="1" noChangeArrowheads="1" noChangeShapeType="1" noTextEdit="1"/>
              </p:cNvSpPr>
              <p:nvPr/>
            </p:nvSpPr>
            <p:spPr>
              <a:xfrm>
                <a:off x="2797872" y="2595948"/>
                <a:ext cx="6237990" cy="85183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2CEEB5D-D033-4101-A1E8-F5C7DE70265E}"/>
                  </a:ext>
                </a:extLst>
              </p:cNvPr>
              <p:cNvSpPr/>
              <p:nvPr/>
            </p:nvSpPr>
            <p:spPr>
              <a:xfrm>
                <a:off x="2797872" y="2024031"/>
                <a:ext cx="6038256"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𝐸</m:t>
                          </m:r>
                        </m:e>
                        <m:sub>
                          <m:r>
                            <a:rPr lang="zh-CN" altLang="en-US" sz="2800" i="1">
                              <a:latin typeface="Cambria Math" panose="02040503050406030204" pitchFamily="18" charset="0"/>
                            </a:rPr>
                            <m:t>𝑥</m:t>
                          </m:r>
                        </m:sub>
                      </m:sSub>
                      <m:r>
                        <a:rPr lang="zh-CN" altLang="en-US" sz="2800">
                          <a:latin typeface="Cambria Math" panose="02040503050406030204" pitchFamily="18" charset="0"/>
                        </a:rPr>
                        <m:t>(</m:t>
                      </m:r>
                      <m:r>
                        <a:rPr lang="zh-CN" altLang="en-US" sz="2800" i="1">
                          <a:latin typeface="Cambria Math" panose="02040503050406030204" pitchFamily="18" charset="0"/>
                        </a:rPr>
                        <m:t>𝑧</m:t>
                      </m:r>
                      <m:r>
                        <a:rPr lang="zh-CN" altLang="en-US" sz="2800">
                          <a:latin typeface="Cambria Math" panose="02040503050406030204" pitchFamily="18" charset="0"/>
                        </a:rPr>
                        <m:t>,</m:t>
                      </m:r>
                      <m:r>
                        <a:rPr lang="zh-CN" altLang="en-US" sz="2800" i="1">
                          <a:latin typeface="Cambria Math" panose="02040503050406030204" pitchFamily="18" charset="0"/>
                        </a:rPr>
                        <m:t>𝑡</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𝐴</m:t>
                          </m:r>
                        </m:e>
                        <m:sub>
                          <m:r>
                            <a:rPr lang="zh-CN" altLang="en-US" sz="2800" i="1">
                              <a:latin typeface="Cambria Math" panose="02040503050406030204" pitchFamily="18" charset="0"/>
                            </a:rPr>
                            <m:t>𝑥</m:t>
                          </m:r>
                        </m:sub>
                      </m:sSub>
                      <m:r>
                        <m:rPr>
                          <m:sty m:val="p"/>
                        </m:rPr>
                        <a:rPr lang="zh-CN" altLang="en-US" sz="2800">
                          <a:latin typeface="Cambria Math" panose="02040503050406030204" pitchFamily="18" charset="0"/>
                        </a:rPr>
                        <m:t>exp</m:t>
                      </m:r>
                      <m:d>
                        <m:dPr>
                          <m:begChr m:val="["/>
                          <m:endChr m:val="]"/>
                          <m:ctrlPr>
                            <a:rPr lang="zh-CN" altLang="en-US" sz="2800" i="1">
                              <a:latin typeface="Cambria Math" panose="02040503050406030204" pitchFamily="18" charset="0"/>
                            </a:rPr>
                          </m:ctrlPr>
                        </m:dPr>
                        <m:e>
                          <m:r>
                            <a:rPr lang="zh-CN" altLang="en-US" sz="2800" i="1">
                              <a:latin typeface="Cambria Math" panose="02040503050406030204" pitchFamily="18" charset="0"/>
                            </a:rPr>
                            <m:t>𝑖</m:t>
                          </m:r>
                          <m:d>
                            <m:dPr>
                              <m:ctrlPr>
                                <a:rPr lang="zh-CN" altLang="en-US" sz="2800" i="1">
                                  <a:latin typeface="Cambria Math" panose="02040503050406030204" pitchFamily="18" charset="0"/>
                                </a:rPr>
                              </m:ctrlPr>
                            </m:dP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𝑘𝑧</m:t>
                                  </m:r>
                                  <m:r>
                                    <a:rPr lang="zh-CN" altLang="en-US" sz="2800">
                                      <a:latin typeface="Cambria Math" panose="02040503050406030204" pitchFamily="18" charset="0"/>
                                    </a:rPr>
                                    <m:t>−</m:t>
                                  </m:r>
                                  <m:r>
                                    <a:rPr lang="zh-CN" altLang="en-US" sz="2800" i="1">
                                      <a:latin typeface="Cambria Math" panose="02040503050406030204" pitchFamily="18" charset="0"/>
                                    </a:rPr>
                                    <m:t>𝜔</m:t>
                                  </m:r>
                                  <m:r>
                                    <m:rPr>
                                      <m:nor/>
                                    </m:rPr>
                                    <a:rPr lang="zh-CN" altLang="en-US" sz="2800" i="1">
                                      <a:latin typeface="Cambria Math" panose="02040503050406030204" pitchFamily="18" charset="0"/>
                                    </a:rPr>
                                    <m:t>  </m:t>
                                  </m:r>
                                  <m:r>
                                    <a:rPr lang="zh-CN" altLang="en-US" sz="2800" i="1">
                                      <a:latin typeface="Cambria Math" panose="02040503050406030204" pitchFamily="18" charset="0"/>
                                    </a:rPr>
                                    <m:t>𝑡</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𝜃</m:t>
                                      </m:r>
                                    </m:e>
                                    <m:sub>
                                      <m:r>
                                        <a:rPr lang="zh-CN" altLang="en-US" sz="2800" i="1">
                                          <a:latin typeface="Cambria Math" panose="02040503050406030204" pitchFamily="18" charset="0"/>
                                        </a:rPr>
                                        <m:t>𝑥</m:t>
                                      </m:r>
                                    </m:sub>
                                  </m:sSub>
                                  <m:r>
                                    <a:rPr lang="zh-CN" altLang="en-US" sz="2800">
                                      <a:latin typeface="Cambria Math" panose="02040503050406030204" pitchFamily="18" charset="0"/>
                                    </a:rPr>
                                    <m:t>(</m:t>
                                  </m:r>
                                  <m:r>
                                    <a:rPr lang="zh-CN" altLang="en-US" sz="2800" i="1">
                                      <a:latin typeface="Cambria Math" panose="02040503050406030204" pitchFamily="18" charset="0"/>
                                    </a:rPr>
                                    <m:t>𝑡</m:t>
                                  </m:r>
                                </m:e>
                              </m:d>
                            </m:e>
                          </m:d>
                        </m:e>
                      </m:d>
                    </m:oMath>
                  </m:oMathPara>
                </a14:m>
                <a:endParaRPr lang="zh-CN" altLang="en-US" sz="2800" dirty="0"/>
              </a:p>
            </p:txBody>
          </p:sp>
        </mc:Choice>
        <mc:Fallback xmlns="">
          <p:sp>
            <p:nvSpPr>
              <p:cNvPr id="3" name="矩形 2">
                <a:extLst>
                  <a:ext uri="{FF2B5EF4-FFF2-40B4-BE49-F238E27FC236}">
                    <a16:creationId xmlns:a16="http://schemas.microsoft.com/office/drawing/2014/main" id="{D2CEEB5D-D033-4101-A1E8-F5C7DE70265E}"/>
                  </a:ext>
                </a:extLst>
              </p:cNvPr>
              <p:cNvSpPr>
                <a:spLocks noRot="1" noChangeAspect="1" noMove="1" noResize="1" noEditPoints="1" noAdjustHandles="1" noChangeArrowheads="1" noChangeShapeType="1" noTextEdit="1"/>
              </p:cNvSpPr>
              <p:nvPr/>
            </p:nvSpPr>
            <p:spPr>
              <a:xfrm>
                <a:off x="2797872" y="2024031"/>
                <a:ext cx="6038256" cy="57868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065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nvSpPr>
        <p:spPr bwMode="auto">
          <a:xfrm>
            <a:off x="577497" y="1484314"/>
            <a:ext cx="11003796"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5000"/>
              </a:lnSpc>
              <a:spcBef>
                <a:spcPct val="20000"/>
              </a:spcBef>
              <a:buClr>
                <a:schemeClr val="hlink"/>
              </a:buClr>
              <a:buSzPct val="75000"/>
              <a:buFont typeface="Wingdings" pitchFamily="2" charset="2"/>
              <a:buNone/>
              <a:defRPr/>
            </a:pPr>
            <a:r>
              <a:rPr lang="en-US" altLang="zh-CN" sz="2800" dirty="0">
                <a:latin typeface="Times New Roman" panose="02020603050405020304" pitchFamily="18" charset="0"/>
                <a:cs typeface="Times New Roman" panose="02020603050405020304" pitchFamily="18" charset="0"/>
              </a:rPr>
              <a:t>More general case is that the electric field direction changes in a way that is neither totally regular nor totally irregular. It is called partial polarization. Normally we concern the partial polarization as the superposition of special amount of natural and polarized light.</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936966" name="Rectangle 6"/>
          <p:cNvSpPr>
            <a:spLocks noChangeArrowheads="1"/>
          </p:cNvSpPr>
          <p:nvPr/>
        </p:nvSpPr>
        <p:spPr bwMode="auto">
          <a:xfrm>
            <a:off x="1981200" y="4445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400" b="1" dirty="0">
                <a:latin typeface="Arial" panose="020B0604020202020204" pitchFamily="34" charset="0"/>
                <a:ea typeface="+mj-ea"/>
                <a:cs typeface="Arial" panose="020B0604020202020204" pitchFamily="34" charset="0"/>
              </a:rPr>
              <a:t>Partial Polarization</a:t>
            </a:r>
          </a:p>
        </p:txBody>
      </p:sp>
      <p:sp>
        <p:nvSpPr>
          <p:cNvPr id="936967" name="Rectangle 7"/>
          <p:cNvSpPr>
            <a:spLocks noChangeArrowheads="1"/>
          </p:cNvSpPr>
          <p:nvPr/>
        </p:nvSpPr>
        <p:spPr bwMode="auto">
          <a:xfrm>
            <a:off x="1741487" y="5766961"/>
            <a:ext cx="8785225" cy="6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20000"/>
              </a:spcBef>
              <a:buClr>
                <a:schemeClr val="hlink"/>
              </a:buClr>
              <a:buSzPct val="75000"/>
              <a:buFont typeface="Wingdings" pitchFamily="2" charset="2"/>
              <a:buNone/>
              <a:defRPr/>
            </a:pPr>
            <a:r>
              <a:rPr lang="en-US" altLang="zh-CN" sz="2800" dirty="0">
                <a:solidFill>
                  <a:srgbClr val="FF0000"/>
                </a:solidFill>
                <a:latin typeface="Times New Roman" panose="02020603050405020304" pitchFamily="18" charset="0"/>
                <a:cs typeface="Times New Roman" panose="02020603050405020304" pitchFamily="18" charset="0"/>
              </a:rPr>
              <a:t>A perfectly monochromatic plane wave is always polarized!!</a:t>
            </a:r>
          </a:p>
        </p:txBody>
      </p:sp>
      <p:pic>
        <p:nvPicPr>
          <p:cNvPr id="46085" name="Picture 9" descr="http://img.newmaker.com/u/2010/201012/art_img/201012318205782487.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11376" y="3932239"/>
            <a:ext cx="80168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4"/>
          <p:cNvSpPr>
            <a:spLocks noChangeShapeType="1"/>
          </p:cNvSpPr>
          <p:nvPr/>
        </p:nvSpPr>
        <p:spPr bwMode="auto">
          <a:xfrm>
            <a:off x="-16605" y="1254924"/>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93660" y="15319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69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ChangeArrowheads="1"/>
          </p:cNvSpPr>
          <p:nvPr/>
        </p:nvSpPr>
        <p:spPr bwMode="auto">
          <a:xfrm>
            <a:off x="577958" y="1325881"/>
            <a:ext cx="11112283"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5000"/>
              </a:lnSpc>
              <a:spcBef>
                <a:spcPct val="20000"/>
              </a:spcBef>
              <a:buClr>
                <a:schemeClr val="hlink"/>
              </a:buClr>
              <a:buSzPct val="75000"/>
              <a:buFont typeface="Wingdings" pitchFamily="2" charset="2"/>
              <a:buNone/>
              <a:defRPr/>
            </a:pPr>
            <a:r>
              <a:rPr lang="en-US" altLang="zh-CN" sz="2800" dirty="0">
                <a:latin typeface="Times New Roman" panose="02020603050405020304" pitchFamily="18" charset="0"/>
                <a:cs typeface="Times New Roman" panose="02020603050405020304" pitchFamily="18" charset="0"/>
              </a:rPr>
              <a:t>We use Polaroid or Polarizer to measure the polarization. Ideally saying, only the linear polarization component along certain direction can pass the polaroid.</a:t>
            </a:r>
            <a:endParaRPr lang="en-US" altLang="zh-CN" sz="2800" dirty="0">
              <a:solidFill>
                <a:srgbClr val="FF0000"/>
              </a:solidFill>
              <a:latin typeface="Times New Roman" panose="02020603050405020304" pitchFamily="18" charset="0"/>
              <a:cs typeface="Times New Roman" panose="02020603050405020304" pitchFamily="18" charset="0"/>
            </a:endParaRPr>
          </a:p>
        </p:txBody>
      </p:sp>
      <p:sp>
        <p:nvSpPr>
          <p:cNvPr id="936966" name="Rectangle 6"/>
          <p:cNvSpPr>
            <a:spLocks noChangeArrowheads="1"/>
          </p:cNvSpPr>
          <p:nvPr/>
        </p:nvSpPr>
        <p:spPr bwMode="auto">
          <a:xfrm>
            <a:off x="1981200" y="4445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000" b="1" dirty="0">
                <a:latin typeface="Arial" panose="020B0604020202020204" pitchFamily="34" charset="0"/>
                <a:ea typeface="+mj-ea"/>
                <a:cs typeface="Arial" panose="020B0604020202020204" pitchFamily="34" charset="0"/>
              </a:rPr>
              <a:t>How to measure polarization</a:t>
            </a:r>
          </a:p>
        </p:txBody>
      </p:sp>
      <p:pic>
        <p:nvPicPr>
          <p:cNvPr id="47108" name="Picture 2" descr="http://micro.magnet.fsu.edu/optics/lightandcolor/images/polarizationfig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890" y="3059193"/>
            <a:ext cx="529113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4"/>
          <p:cNvSpPr>
            <a:spLocks noChangeShapeType="1"/>
          </p:cNvSpPr>
          <p:nvPr/>
        </p:nvSpPr>
        <p:spPr bwMode="auto">
          <a:xfrm>
            <a:off x="0" y="1244918"/>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27950" y="125412"/>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857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a:extLst>
              <a:ext uri="{FF2B5EF4-FFF2-40B4-BE49-F238E27FC236}">
                <a16:creationId xmlns:a16="http://schemas.microsoft.com/office/drawing/2014/main" id="{89B45B4F-035F-4735-9A0B-7AB13FCD8E7C}"/>
              </a:ext>
            </a:extLst>
          </p:cNvPr>
          <p:cNvSpPr>
            <a:spLocks noGrp="1" noChangeArrowheads="1"/>
          </p:cNvSpPr>
          <p:nvPr>
            <p:ph idx="1"/>
          </p:nvPr>
        </p:nvSpPr>
        <p:spPr>
          <a:xfrm>
            <a:off x="1246809" y="1289050"/>
            <a:ext cx="9422780" cy="2139950"/>
          </a:xfrm>
        </p:spPr>
        <p:txBody>
          <a:bodyPr vert="horz" lIns="92075" tIns="46038" rIns="92075" bIns="46038" rtlCol="0">
            <a:normAutofit/>
          </a:bodyPr>
          <a:lstStyle/>
          <a:p>
            <a:pPr marL="0" indent="0" algn="just">
              <a:lnSpc>
                <a:spcPct val="150000"/>
              </a:lnSpc>
              <a:buNone/>
              <a:defRPr/>
            </a:pPr>
            <a:r>
              <a:rPr lang="en-US" altLang="zh-CN" dirty="0">
                <a:latin typeface="Times New Roman" panose="02020603050405020304" pitchFamily="18" charset="0"/>
                <a:cs typeface="Times New Roman" panose="02020603050405020304" pitchFamily="18" charset="0"/>
              </a:rPr>
              <a:t>Certain physical phenomena are observed which are most easily explained by invoking the </a:t>
            </a:r>
            <a:r>
              <a:rPr lang="en-US" altLang="zh-CN" dirty="0">
                <a:solidFill>
                  <a:srgbClr val="7030A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wave nature</a:t>
            </a:r>
            <a:r>
              <a:rPr lang="en-US" altLang="zh-CN" dirty="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of light, rather than the </a:t>
            </a:r>
            <a:r>
              <a:rPr lang="en-US" altLang="zh-CN" dirty="0">
                <a:solidFill>
                  <a:srgbClr val="7030A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particle nature</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These topics are:</a:t>
            </a:r>
          </a:p>
        </p:txBody>
      </p:sp>
      <p:sp>
        <p:nvSpPr>
          <p:cNvPr id="1129475" name="Rectangle 3">
            <a:extLst>
              <a:ext uri="{FF2B5EF4-FFF2-40B4-BE49-F238E27FC236}">
                <a16:creationId xmlns:a16="http://schemas.microsoft.com/office/drawing/2014/main" id="{3F81AF6C-1A15-4F09-B16D-18F5AE97A216}"/>
              </a:ext>
            </a:extLst>
          </p:cNvPr>
          <p:cNvSpPr>
            <a:spLocks noChangeArrowheads="1"/>
          </p:cNvSpPr>
          <p:nvPr/>
        </p:nvSpPr>
        <p:spPr bwMode="auto">
          <a:xfrm>
            <a:off x="4122234" y="3298750"/>
            <a:ext cx="4572000" cy="208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9875" indent="-269875">
              <a:lnSpc>
                <a:spcPct val="140000"/>
              </a:lnSpc>
              <a:buFontTx/>
              <a:buChar char="•"/>
              <a:defRPr/>
            </a:pPr>
            <a:r>
              <a:rPr lang="en-US" altLang="zh-CN" sz="3200" dirty="0">
                <a:solidFill>
                  <a:srgbClr val="7030A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polarization</a:t>
            </a:r>
          </a:p>
          <a:p>
            <a:pPr marL="269875" indent="-269875">
              <a:lnSpc>
                <a:spcPct val="140000"/>
              </a:lnSpc>
              <a:buFontTx/>
              <a:buChar char="•"/>
              <a:defRPr/>
            </a:pPr>
            <a:r>
              <a:rPr lang="en-US" altLang="zh-CN" sz="3200" dirty="0">
                <a:solidFill>
                  <a:srgbClr val="7030A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interference</a:t>
            </a:r>
          </a:p>
          <a:p>
            <a:pPr marL="269875" indent="-269875">
              <a:lnSpc>
                <a:spcPct val="140000"/>
              </a:lnSpc>
              <a:buFontTx/>
              <a:buChar char="•"/>
              <a:defRPr/>
            </a:pPr>
            <a:r>
              <a:rPr lang="en-US" altLang="zh-CN" sz="3200" dirty="0">
                <a:solidFill>
                  <a:srgbClr val="7030A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diffraction</a:t>
            </a:r>
          </a:p>
        </p:txBody>
      </p:sp>
      <p:pic>
        <p:nvPicPr>
          <p:cNvPr id="9220" name="图片 4">
            <a:extLst>
              <a:ext uri="{FF2B5EF4-FFF2-40B4-BE49-F238E27FC236}">
                <a16:creationId xmlns:a16="http://schemas.microsoft.com/office/drawing/2014/main" id="{98365626-F7EA-425B-8B9F-E2002C48C4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19588" y="210325"/>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1B80EE63-8BF3-42E7-A417-1A2AB783684A}"/>
              </a:ext>
            </a:extLst>
          </p:cNvPr>
          <p:cNvSpPr>
            <a:spLocks noGrp="1"/>
          </p:cNvSpPr>
          <p:nvPr>
            <p:ph type="sldNum" sz="quarter" idx="12"/>
          </p:nvPr>
        </p:nvSpPr>
        <p:spPr/>
        <p:txBody>
          <a:bodyPr/>
          <a:lstStyle/>
          <a:p>
            <a:fld id="{D8CCE6A9-4032-4ED4-9C69-890208D700DB}"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Text Box 5">
            <a:extLst>
              <a:ext uri="{FF2B5EF4-FFF2-40B4-BE49-F238E27FC236}">
                <a16:creationId xmlns:a16="http://schemas.microsoft.com/office/drawing/2014/main" id="{999816E3-1862-41FE-96B7-25967FE4783C}"/>
              </a:ext>
            </a:extLst>
          </p:cNvPr>
          <p:cNvSpPr txBox="1">
            <a:spLocks noChangeArrowheads="1"/>
          </p:cNvSpPr>
          <p:nvPr/>
        </p:nvSpPr>
        <p:spPr bwMode="auto">
          <a:xfrm>
            <a:off x="2746365" y="404813"/>
            <a:ext cx="7281160" cy="72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25000"/>
              </a:lnSpc>
              <a:spcBef>
                <a:spcPts val="1000"/>
              </a:spcBef>
              <a:defRPr/>
            </a:pPr>
            <a:r>
              <a:rPr lang="en-US" altLang="zh-CN" sz="3600" dirty="0">
                <a:latin typeface="Times New Roman" panose="02020603050405020304" pitchFamily="18" charset="0"/>
                <a:cs typeface="Times New Roman" panose="02020603050405020304" pitchFamily="18" charset="0"/>
              </a:rPr>
              <a:t>Polarization and Fresnel's Equations </a:t>
            </a:r>
          </a:p>
        </p:txBody>
      </p:sp>
      <p:pic>
        <p:nvPicPr>
          <p:cNvPr id="66565" name="图片 8">
            <a:extLst>
              <a:ext uri="{FF2B5EF4-FFF2-40B4-BE49-F238E27FC236}">
                <a16:creationId xmlns:a16="http://schemas.microsoft.com/office/drawing/2014/main" id="{C391445E-F71E-4E2F-BDBA-031DDCA45C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32327" y="178767"/>
            <a:ext cx="985838"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5">
            <a:extLst>
              <a:ext uri="{FF2B5EF4-FFF2-40B4-BE49-F238E27FC236}">
                <a16:creationId xmlns:a16="http://schemas.microsoft.com/office/drawing/2014/main" id="{F9ABDEA3-83B7-4E1E-B46B-065CD4E6FE30}"/>
              </a:ext>
            </a:extLst>
          </p:cNvPr>
          <p:cNvGrpSpPr>
            <a:grpSpLocks/>
          </p:cNvGrpSpPr>
          <p:nvPr/>
        </p:nvGrpSpPr>
        <p:grpSpPr bwMode="auto">
          <a:xfrm>
            <a:off x="12000" y="1268760"/>
            <a:ext cx="12168000" cy="0"/>
            <a:chOff x="0" y="119"/>
            <a:chExt cx="5804" cy="726"/>
          </a:xfrm>
        </p:grpSpPr>
        <p:pic>
          <p:nvPicPr>
            <p:cNvPr id="10" name="Picture 6" descr="nklogo">
              <a:extLst>
                <a:ext uri="{FF2B5EF4-FFF2-40B4-BE49-F238E27FC236}">
                  <a16:creationId xmlns:a16="http://schemas.microsoft.com/office/drawing/2014/main" id="{7A9A554D-3947-410F-BBE5-414D96A4F41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48" y="119"/>
              <a:ext cx="8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7">
              <a:extLst>
                <a:ext uri="{FF2B5EF4-FFF2-40B4-BE49-F238E27FC236}">
                  <a16:creationId xmlns:a16="http://schemas.microsoft.com/office/drawing/2014/main" id="{60BADB7D-F51B-44E2-967D-9673397476EC}"/>
                </a:ext>
              </a:extLst>
            </p:cNvPr>
            <p:cNvSpPr>
              <a:spLocks noChangeShapeType="1"/>
            </p:cNvSpPr>
            <p:nvPr/>
          </p:nvSpPr>
          <p:spPr bwMode="auto">
            <a:xfrm>
              <a:off x="0" y="845"/>
              <a:ext cx="580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fontAlgn="auto" hangingPunct="1">
                <a:spcBef>
                  <a:spcPts val="0"/>
                </a:spcBef>
                <a:spcAft>
                  <a:spcPts val="0"/>
                </a:spcAft>
                <a:defRPr/>
              </a:pPr>
              <a:endParaRPr lang="zh-CN" altLang="en-US">
                <a:latin typeface="Arial" charset="0"/>
                <a:ea typeface="宋体" charset="0"/>
                <a:cs typeface="宋体" charset="0"/>
              </a:endParaRPr>
            </a:p>
          </p:txBody>
        </p:sp>
      </p:grpSp>
      <p:sp>
        <p:nvSpPr>
          <p:cNvPr id="12" name="Text Box 20">
            <a:extLst>
              <a:ext uri="{FF2B5EF4-FFF2-40B4-BE49-F238E27FC236}">
                <a16:creationId xmlns:a16="http://schemas.microsoft.com/office/drawing/2014/main" id="{71C725B0-FCE1-4030-BECD-D402FC2E1F5E}"/>
              </a:ext>
            </a:extLst>
          </p:cNvPr>
          <p:cNvSpPr txBox="1">
            <a:spLocks noChangeArrowheads="1"/>
          </p:cNvSpPr>
          <p:nvPr/>
        </p:nvSpPr>
        <p:spPr bwMode="auto">
          <a:xfrm>
            <a:off x="2440386" y="2319177"/>
            <a:ext cx="8984860" cy="257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ts val="600"/>
              </a:spcBef>
              <a:buFont typeface="Arial" panose="020B0604020202020204" pitchFamily="34" charset="0"/>
              <a:buChar char="•"/>
            </a:pPr>
            <a:r>
              <a:rPr lang="en-US" altLang="zh-CN" sz="3600" dirty="0">
                <a:latin typeface="Imprint MT Shadow" panose="04020605060303030202" pitchFamily="82" charset="0"/>
                <a:cs typeface="Arial" panose="020B0604020202020204" pitchFamily="34" charset="0"/>
              </a:rPr>
              <a:t>Brief introduction of polarization</a:t>
            </a:r>
          </a:p>
          <a:p>
            <a:pPr marL="457200" indent="-457200">
              <a:lnSpc>
                <a:spcPct val="150000"/>
              </a:lnSpc>
              <a:spcBef>
                <a:spcPts val="600"/>
              </a:spcBef>
              <a:buFont typeface="Arial" panose="020B0604020202020204" pitchFamily="34" charset="0"/>
              <a:buChar char="•"/>
            </a:pPr>
            <a:r>
              <a:rPr lang="en-US" altLang="zh-CN" sz="3600" dirty="0">
                <a:latin typeface="Imprint MT Shadow" panose="04020605060303030202" pitchFamily="82" charset="0"/>
                <a:cs typeface="Arial" panose="020B0604020202020204" pitchFamily="34" charset="0"/>
              </a:rPr>
              <a:t>Fresnel's Equations for Reflection and Refraction</a:t>
            </a:r>
            <a:endParaRPr lang="zh-CN" altLang="en-US" sz="3600" dirty="0">
              <a:latin typeface="Imprint MT Shadow" panose="04020605060303030202" pitchFamily="82" charset="0"/>
              <a:cs typeface="Arial" panose="020B0604020202020204" pitchFamily="34" charset="0"/>
            </a:endParaRPr>
          </a:p>
        </p:txBody>
      </p:sp>
      <p:sp>
        <p:nvSpPr>
          <p:cNvPr id="2" name="灯片编号占位符 1">
            <a:extLst>
              <a:ext uri="{FF2B5EF4-FFF2-40B4-BE49-F238E27FC236}">
                <a16:creationId xmlns:a16="http://schemas.microsoft.com/office/drawing/2014/main" id="{177263DB-31AB-47B3-A59E-F715F1E7A2C2}"/>
              </a:ext>
            </a:extLst>
          </p:cNvPr>
          <p:cNvSpPr>
            <a:spLocks noGrp="1"/>
          </p:cNvSpPr>
          <p:nvPr>
            <p:ph type="sldNum" sz="quarter" idx="12"/>
          </p:nvPr>
        </p:nvSpPr>
        <p:spPr/>
        <p:txBody>
          <a:bodyPr/>
          <a:lstStyle/>
          <a:p>
            <a:fld id="{D8CCE6A9-4032-4ED4-9C69-890208D700DB}"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1981200" y="2492376"/>
            <a:ext cx="8229600" cy="1139825"/>
          </a:xfrm>
        </p:spPr>
        <p:txBody>
          <a:bodyPr>
            <a:noAutofit/>
          </a:bodyPr>
          <a:lstStyle/>
          <a:p>
            <a:pPr algn="ctr">
              <a:lnSpc>
                <a:spcPct val="125000"/>
              </a:lnSpc>
              <a:spcBef>
                <a:spcPct val="50000"/>
              </a:spcBef>
              <a:defRPr/>
            </a:pPr>
            <a:r>
              <a:rPr lang="en-US" altLang="zh-CN" sz="4800" b="1" u="sng" dirty="0">
                <a:latin typeface="+mn-lt"/>
                <a:ea typeface="+mn-ea"/>
                <a:cs typeface="+mn-cs"/>
              </a:rPr>
              <a:t>Brief introduction of polarization</a:t>
            </a:r>
          </a:p>
        </p:txBody>
      </p:sp>
      <p:pic>
        <p:nvPicPr>
          <p:cNvPr id="3" name="图片 2">
            <a:extLst>
              <a:ext uri="{FF2B5EF4-FFF2-40B4-BE49-F238E27FC236}">
                <a16:creationId xmlns:a16="http://schemas.microsoft.com/office/drawing/2014/main" id="{910209F9-CE03-4F34-963C-A29885F3E7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3318" y="3048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C4E0EA9-70AD-4197-95E7-615D64F3D382}"/>
              </a:ext>
            </a:extLst>
          </p:cNvPr>
          <p:cNvSpPr>
            <a:spLocks noGrp="1"/>
          </p:cNvSpPr>
          <p:nvPr>
            <p:ph type="sldNum" sz="quarter" idx="12"/>
          </p:nvPr>
        </p:nvSpPr>
        <p:spPr/>
        <p:txBody>
          <a:bodyPr/>
          <a:lstStyle/>
          <a:p>
            <a:fld id="{D8CCE6A9-4032-4ED4-9C69-890208D700DB}" type="slidenum">
              <a:rPr lang="zh-CN" altLang="en-US" smtClean="0"/>
              <a:t>5</a:t>
            </a:fld>
            <a:endParaRPr lang="zh-CN" altLang="en-US"/>
          </a:p>
        </p:txBody>
      </p:sp>
    </p:spTree>
    <p:extLst>
      <p:ext uri="{BB962C8B-B14F-4D97-AF65-F5344CB8AC3E}">
        <p14:creationId xmlns:p14="http://schemas.microsoft.com/office/powerpoint/2010/main" val="27358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2080260" y="496052"/>
            <a:ext cx="7772400" cy="685800"/>
          </a:xfrm>
        </p:spPr>
        <p:txBody>
          <a:bodyPr>
            <a:noAutofit/>
          </a:bodyPr>
          <a:lstStyle/>
          <a:p>
            <a:pPr algn="ctr" eaLnBrk="1" hangingPunct="1">
              <a:defRPr/>
            </a:pPr>
            <a:r>
              <a:rPr lang="en-US" altLang="zh-CN" b="1" dirty="0">
                <a:latin typeface="Arial" panose="020B0604020202020204" pitchFamily="34" charset="0"/>
                <a:cs typeface="Arial" panose="020B0604020202020204" pitchFamily="34" charset="0"/>
              </a:rPr>
              <a:t>In the Lecture Previous</a:t>
            </a:r>
          </a:p>
        </p:txBody>
      </p:sp>
      <p:sp>
        <p:nvSpPr>
          <p:cNvPr id="925699" name="Rectangle 3"/>
          <p:cNvSpPr>
            <a:spLocks noChangeArrowheads="1"/>
          </p:cNvSpPr>
          <p:nvPr/>
        </p:nvSpPr>
        <p:spPr bwMode="auto">
          <a:xfrm>
            <a:off x="1392073" y="1705769"/>
            <a:ext cx="8985416"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1"/>
              </a:buClr>
              <a:buSzPct val="75000"/>
              <a:defRPr/>
            </a:pPr>
            <a:r>
              <a:rPr lang="en-US" altLang="zh-CN" sz="2800" dirty="0">
                <a:latin typeface="Times New Roman" panose="02020603050405020304" pitchFamily="18" charset="0"/>
                <a:cs typeface="Times New Roman" panose="02020603050405020304" pitchFamily="18" charset="0"/>
              </a:rPr>
              <a:t>The electric field is along y-direction. </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 is along x direction </a:t>
            </a:r>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3357563"/>
            <a:ext cx="7869237"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Text Box 6"/>
          <p:cNvSpPr txBox="1">
            <a:spLocks noChangeArrowheads="1"/>
          </p:cNvSpPr>
          <p:nvPr/>
        </p:nvSpPr>
        <p:spPr bwMode="auto">
          <a:xfrm>
            <a:off x="9551988" y="5734051"/>
            <a:ext cx="825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400" i="1" dirty="0">
                <a:latin typeface="Times New Roman" panose="02020603050405020304" pitchFamily="18" charset="0"/>
                <a:cs typeface="Times New Roman" panose="02020603050405020304" pitchFamily="18" charset="0"/>
              </a:rPr>
              <a:t>t=t</a:t>
            </a:r>
            <a:r>
              <a:rPr lang="en-US" altLang="zh-CN" sz="2400" i="1" baseline="-25000" dirty="0">
                <a:latin typeface="Times New Roman" panose="02020603050405020304" pitchFamily="18" charset="0"/>
                <a:cs typeface="Times New Roman" panose="02020603050405020304" pitchFamily="18" charset="0"/>
              </a:rPr>
              <a:t>0</a:t>
            </a:r>
          </a:p>
        </p:txBody>
      </p:sp>
      <p:sp>
        <p:nvSpPr>
          <p:cNvPr id="9" name="Line 24"/>
          <p:cNvSpPr>
            <a:spLocks noChangeShapeType="1"/>
          </p:cNvSpPr>
          <p:nvPr/>
        </p:nvSpPr>
        <p:spPr bwMode="auto">
          <a:xfrm>
            <a:off x="-16605" y="1335797"/>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9380" y="1270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66E0658-D05B-4112-8080-97C639A6F90D}"/>
                  </a:ext>
                </a:extLst>
              </p:cNvPr>
              <p:cNvSpPr/>
              <p:nvPr/>
            </p:nvSpPr>
            <p:spPr>
              <a:xfrm>
                <a:off x="5352783" y="2513493"/>
                <a:ext cx="1842684" cy="586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𝐸</m:t>
                          </m:r>
                        </m:e>
                      </m:acc>
                      <m:r>
                        <a:rPr lang="zh-CN" altLang="en-US" sz="2800" i="0">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e>
                      </m:acc>
                      <m:r>
                        <a:rPr lang="zh-CN" altLang="en-US" sz="2800" i="0">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𝑘</m:t>
                          </m:r>
                        </m:e>
                      </m:acc>
                    </m:oMath>
                  </m:oMathPara>
                </a14:m>
                <a:endParaRPr lang="zh-CN" altLang="en-US" sz="2800" dirty="0"/>
              </a:p>
            </p:txBody>
          </p:sp>
        </mc:Choice>
        <mc:Fallback xmlns="">
          <p:sp>
            <p:nvSpPr>
              <p:cNvPr id="2" name="矩形 1">
                <a:extLst>
                  <a:ext uri="{FF2B5EF4-FFF2-40B4-BE49-F238E27FC236}">
                    <a16:creationId xmlns:a16="http://schemas.microsoft.com/office/drawing/2014/main" id="{166E0658-D05B-4112-8080-97C639A6F90D}"/>
                  </a:ext>
                </a:extLst>
              </p:cNvPr>
              <p:cNvSpPr>
                <a:spLocks noRot="1" noChangeAspect="1" noMove="1" noResize="1" noEditPoints="1" noAdjustHandles="1" noChangeArrowheads="1" noChangeShapeType="1" noTextEdit="1"/>
              </p:cNvSpPr>
              <p:nvPr/>
            </p:nvSpPr>
            <p:spPr>
              <a:xfrm>
                <a:off x="5352783" y="2513493"/>
                <a:ext cx="1842684" cy="586892"/>
              </a:xfrm>
              <a:prstGeom prst="rect">
                <a:avLst/>
              </a:prstGeom>
              <a:blipFill>
                <a:blip r:embed="rId4"/>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36A2B7CA-E5F7-4927-A993-B903F600BAB6}"/>
              </a:ext>
            </a:extLst>
          </p:cNvPr>
          <p:cNvSpPr>
            <a:spLocks noGrp="1"/>
          </p:cNvSpPr>
          <p:nvPr>
            <p:ph type="sldNum" sz="quarter" idx="12"/>
          </p:nvPr>
        </p:nvSpPr>
        <p:spPr/>
        <p:txBody>
          <a:bodyPr/>
          <a:lstStyle/>
          <a:p>
            <a:fld id="{D8CCE6A9-4032-4ED4-9C69-890208D700DB}" type="slidenum">
              <a:rPr lang="zh-CN" altLang="en-US" smtClean="0"/>
              <a:t>6</a:t>
            </a:fld>
            <a:endParaRPr lang="zh-CN" altLang="en-US"/>
          </a:p>
        </p:txBody>
      </p:sp>
    </p:spTree>
    <p:extLst>
      <p:ext uri="{BB962C8B-B14F-4D97-AF65-F5344CB8AC3E}">
        <p14:creationId xmlns:p14="http://schemas.microsoft.com/office/powerpoint/2010/main" val="35137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7" name="Rectangle 3"/>
          <p:cNvSpPr>
            <a:spLocks noChangeArrowheads="1"/>
          </p:cNvSpPr>
          <p:nvPr/>
        </p:nvSpPr>
        <p:spPr bwMode="auto">
          <a:xfrm>
            <a:off x="2057400" y="1524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400" b="1" dirty="0">
                <a:latin typeface="Arial" panose="020B0604020202020204" pitchFamily="34" charset="0"/>
                <a:ea typeface="+mj-ea"/>
                <a:cs typeface="Arial" panose="020B0604020202020204" pitchFamily="34" charset="0"/>
              </a:rPr>
              <a:t>Polarization</a:t>
            </a:r>
          </a:p>
        </p:txBody>
      </p:sp>
      <p:sp>
        <p:nvSpPr>
          <p:cNvPr id="27652" name="Rectangle 4"/>
          <p:cNvSpPr>
            <a:spLocks noChangeArrowheads="1"/>
          </p:cNvSpPr>
          <p:nvPr/>
        </p:nvSpPr>
        <p:spPr bwMode="auto">
          <a:xfrm>
            <a:off x="791570" y="1611219"/>
            <a:ext cx="10304060" cy="219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Tx/>
              <a:buNone/>
            </a:pPr>
            <a:r>
              <a:rPr lang="en-US" altLang="zh-CN" sz="2800" dirty="0">
                <a:latin typeface="Times New Roman" panose="02020603050405020304" pitchFamily="18" charset="0"/>
                <a:cs typeface="Times New Roman" panose="02020603050405020304" pitchFamily="18" charset="0"/>
              </a:rPr>
              <a:t>Polarization, is an expression of the orientation of the lines of electric flux in an electromagnetic field (EM field). Polarization can be constant -- that is, existing in a particular orientation at all times, or it can rotate with each wave cycle. </a:t>
            </a:r>
          </a:p>
        </p:txBody>
      </p:sp>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3942785"/>
            <a:ext cx="7869238"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24"/>
          <p:cNvSpPr>
            <a:spLocks noChangeShapeType="1"/>
          </p:cNvSpPr>
          <p:nvPr/>
        </p:nvSpPr>
        <p:spPr bwMode="auto">
          <a:xfrm>
            <a:off x="-16605" y="1249433"/>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5080" y="164753"/>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ACD5EAD0-627A-4C7E-AB89-740E722A7D10}"/>
              </a:ext>
            </a:extLst>
          </p:cNvPr>
          <p:cNvSpPr>
            <a:spLocks noGrp="1"/>
          </p:cNvSpPr>
          <p:nvPr>
            <p:ph type="sldNum" sz="quarter" idx="12"/>
          </p:nvPr>
        </p:nvSpPr>
        <p:spPr/>
        <p:txBody>
          <a:bodyPr/>
          <a:lstStyle/>
          <a:p>
            <a:fld id="{D8CCE6A9-4032-4ED4-9C69-890208D700DB}" type="slidenum">
              <a:rPr lang="zh-CN" altLang="en-US" smtClean="0"/>
              <a:t>7</a:t>
            </a:fld>
            <a:endParaRPr lang="zh-CN" altLang="en-US"/>
          </a:p>
        </p:txBody>
      </p:sp>
    </p:spTree>
    <p:extLst>
      <p:ext uri="{BB962C8B-B14F-4D97-AF65-F5344CB8AC3E}">
        <p14:creationId xmlns:p14="http://schemas.microsoft.com/office/powerpoint/2010/main" val="231786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3" name="Rectangle 5"/>
          <p:cNvSpPr>
            <a:spLocks noChangeArrowheads="1"/>
          </p:cNvSpPr>
          <p:nvPr/>
        </p:nvSpPr>
        <p:spPr bwMode="auto">
          <a:xfrm>
            <a:off x="2057400" y="1524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eaLnBrk="1" hangingPunct="1">
              <a:defRPr/>
            </a:pPr>
            <a:r>
              <a:rPr lang="en-US" altLang="zh-CN" sz="4400" b="1" dirty="0">
                <a:latin typeface="Arial" panose="020B0604020202020204" pitchFamily="34" charset="0"/>
                <a:ea typeface="+mj-ea"/>
                <a:cs typeface="Arial" panose="020B0604020202020204" pitchFamily="34" charset="0"/>
              </a:rPr>
              <a:t>Polarization</a:t>
            </a:r>
          </a:p>
        </p:txBody>
      </p:sp>
      <p:pic>
        <p:nvPicPr>
          <p:cNvPr id="29700" name="Picture 11" descr="http://static5.photo.sina.com.cn/bmiddle/575e6094x751c376bd904&amp;690&amp;690"/>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65512" y="3946550"/>
            <a:ext cx="2518190" cy="27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2" descr="D:\教学\光学教材\利萨如图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60885"/>
            <a:ext cx="2409995" cy="240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1833" y="1341844"/>
            <a:ext cx="11068334" cy="2819041"/>
          </a:xfrm>
          <a:prstGeom prst="rect">
            <a:avLst/>
          </a:prstGeom>
        </p:spPr>
        <p:txBody>
          <a:bodyPr wrap="square">
            <a:spAutoFit/>
          </a:bodyPr>
          <a:lstStyle/>
          <a:p>
            <a:pPr eaLnBrk="1" hangingPunct="1">
              <a:lnSpc>
                <a:spcPct val="125000"/>
              </a:lnSpc>
              <a:defRPr/>
            </a:pPr>
            <a:r>
              <a:rPr lang="en-US" altLang="zh-CN" sz="2400" dirty="0">
                <a:latin typeface="Times New Roman" panose="02020603050405020304" pitchFamily="18" charset="0"/>
                <a:cs typeface="Times New Roman" panose="02020603050405020304" pitchFamily="18" charset="0"/>
              </a:rPr>
              <a:t> All vibration can be resolved into three components according to the three orthogonal coordination axes. In light vector map, only need x- and y-components.  In optical waveband, because of the high frequency of light, oscillations along x- and y- axis must have </a:t>
            </a:r>
            <a:r>
              <a:rPr lang="en-US" altLang="zh-CN" sz="2400" i="1" dirty="0">
                <a:solidFill>
                  <a:srgbClr val="0070C0"/>
                </a:solidFill>
                <a:latin typeface="Times New Roman" panose="02020603050405020304" pitchFamily="18" charset="0"/>
                <a:cs typeface="Times New Roman" panose="02020603050405020304" pitchFamily="18" charset="0"/>
              </a:rPr>
              <a:t>the same frequency</a:t>
            </a:r>
            <a:r>
              <a:rPr lang="en-US" altLang="zh-CN" sz="2400" dirty="0">
                <a:latin typeface="Times New Roman" panose="02020603050405020304" pitchFamily="18" charset="0"/>
                <a:cs typeface="Times New Roman" panose="02020603050405020304" pitchFamily="18" charset="0"/>
              </a:rPr>
              <a:t>.</a:t>
            </a:r>
          </a:p>
          <a:p>
            <a:pPr eaLnBrk="1" hangingPunct="1">
              <a:lnSpc>
                <a:spcPct val="125000"/>
              </a:lnSpc>
              <a:defRPr/>
            </a:pPr>
            <a:r>
              <a:rPr lang="en-US" altLang="zh-CN" sz="2400" i="1" dirty="0">
                <a:solidFill>
                  <a:srgbClr val="FF0000"/>
                </a:solidFill>
                <a:latin typeface="Times New Roman" panose="02020603050405020304" pitchFamily="18" charset="0"/>
                <a:cs typeface="Times New Roman" panose="02020603050405020304" pitchFamily="18" charset="0"/>
              </a:rPr>
              <a:t> </a:t>
            </a:r>
            <a:r>
              <a:rPr lang="en-US" altLang="zh-CN" sz="2400" i="1" dirty="0">
                <a:solidFill>
                  <a:srgbClr val="7030A0"/>
                </a:solidFill>
                <a:latin typeface="Times New Roman" panose="02020603050405020304" pitchFamily="18" charset="0"/>
                <a:cs typeface="Times New Roman" panose="02020603050405020304" pitchFamily="18" charset="0"/>
              </a:rPr>
              <a:t>In the following discussion, without special emphasis, consider of the polarization is limited at a certain spatial location</a:t>
            </a:r>
            <a:r>
              <a:rPr lang="en-US" altLang="zh-CN" sz="2400" i="1" dirty="0">
                <a:solidFill>
                  <a:srgbClr val="FF0000"/>
                </a:solidFill>
                <a:latin typeface="Times New Roman" panose="02020603050405020304" pitchFamily="18" charset="0"/>
                <a:cs typeface="Times New Roman" panose="02020603050405020304" pitchFamily="18" charset="0"/>
              </a:rPr>
              <a:t>.</a:t>
            </a:r>
            <a:endParaRPr lang="zh-CN" altLang="en-US" sz="2400" i="1" dirty="0">
              <a:solidFill>
                <a:srgbClr val="FF0000"/>
              </a:solidFill>
              <a:latin typeface="Times New Roman" panose="02020603050405020304" pitchFamily="18" charset="0"/>
              <a:cs typeface="Times New Roman" panose="02020603050405020304" pitchFamily="18" charset="0"/>
            </a:endParaRPr>
          </a:p>
        </p:txBody>
      </p:sp>
      <p:sp>
        <p:nvSpPr>
          <p:cNvPr id="8" name="Line 24"/>
          <p:cNvSpPr>
            <a:spLocks noChangeShapeType="1"/>
          </p:cNvSpPr>
          <p:nvPr/>
        </p:nvSpPr>
        <p:spPr bwMode="auto">
          <a:xfrm>
            <a:off x="0" y="1231931"/>
            <a:ext cx="12192000" cy="793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39467" y="1524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31D4B1AC-FF71-4802-B5D2-692C6203EE4D}"/>
              </a:ext>
            </a:extLst>
          </p:cNvPr>
          <p:cNvSpPr>
            <a:spLocks noGrp="1"/>
          </p:cNvSpPr>
          <p:nvPr>
            <p:ph type="sldNum" sz="quarter" idx="12"/>
          </p:nvPr>
        </p:nvSpPr>
        <p:spPr/>
        <p:txBody>
          <a:bodyPr/>
          <a:lstStyle/>
          <a:p>
            <a:fld id="{D8CCE6A9-4032-4ED4-9C69-890208D700DB}" type="slidenum">
              <a:rPr lang="zh-CN" altLang="en-US" smtClean="0"/>
              <a:t>8</a:t>
            </a:fld>
            <a:endParaRPr lang="zh-CN" altLang="en-US"/>
          </a:p>
        </p:txBody>
      </p:sp>
    </p:spTree>
    <p:extLst>
      <p:ext uri="{BB962C8B-B14F-4D97-AF65-F5344CB8AC3E}">
        <p14:creationId xmlns:p14="http://schemas.microsoft.com/office/powerpoint/2010/main" val="32486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1809750" y="118427"/>
            <a:ext cx="8229600" cy="1139826"/>
          </a:xfrm>
        </p:spPr>
        <p:txBody>
          <a:bodyPr/>
          <a:lstStyle/>
          <a:p>
            <a:pPr eaLnBrk="1" hangingPunct="1">
              <a:defRPr/>
            </a:pPr>
            <a:r>
              <a:rPr lang="en-US" altLang="zh-CN" sz="3000" b="1" dirty="0">
                <a:latin typeface="Times New Roman" panose="02020603050405020304" pitchFamily="18" charset="0"/>
                <a:cs typeface="Times New Roman" panose="02020603050405020304" pitchFamily="18" charset="0"/>
              </a:rPr>
              <a:t>Composition of Vibration / </a:t>
            </a:r>
            <a:r>
              <a:rPr lang="en-US" altLang="zh-CN" sz="3000" b="1" dirty="0" err="1">
                <a:latin typeface="Times New Roman" panose="02020603050405020304" pitchFamily="18" charset="0"/>
                <a:cs typeface="Times New Roman" panose="02020603050405020304" pitchFamily="18" charset="0"/>
              </a:rPr>
              <a:t>Lissajous</a:t>
            </a:r>
            <a:r>
              <a:rPr lang="en-US" altLang="zh-CN" sz="3000" b="1" dirty="0">
                <a:latin typeface="Times New Roman" panose="02020603050405020304" pitchFamily="18" charset="0"/>
                <a:cs typeface="Times New Roman" panose="02020603050405020304" pitchFamily="18" charset="0"/>
              </a:rPr>
              <a:t> Figure</a:t>
            </a:r>
            <a:r>
              <a:rPr lang="en-US" altLang="zh-CN" sz="3000" dirty="0">
                <a:latin typeface="Times New Roman" panose="02020603050405020304" pitchFamily="18" charset="0"/>
                <a:cs typeface="Times New Roman" panose="02020603050405020304" pitchFamily="18" charset="0"/>
              </a:rPr>
              <a:t> </a:t>
            </a:r>
          </a:p>
        </p:txBody>
      </p:sp>
      <p:pic>
        <p:nvPicPr>
          <p:cNvPr id="28675" name="Picture 2" descr="http://c.hiphotos.baidu.com/zhidao/pic/item/3bf33a87e950352a34eb7c625243fbf2b3118bd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001399"/>
            <a:ext cx="88011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EEAFF878-CB92-4F1B-A122-381D6EE4396C}"/>
              </a:ext>
            </a:extLst>
          </p:cNvPr>
          <p:cNvSpPr>
            <a:spLocks noGrp="1"/>
          </p:cNvSpPr>
          <p:nvPr>
            <p:ph type="sldNum" sz="quarter" idx="12"/>
          </p:nvPr>
        </p:nvSpPr>
        <p:spPr/>
        <p:txBody>
          <a:bodyPr/>
          <a:lstStyle/>
          <a:p>
            <a:fld id="{D8CCE6A9-4032-4ED4-9C69-890208D700DB}" type="slidenum">
              <a:rPr lang="zh-CN" altLang="en-US" smtClean="0"/>
              <a:t>9</a:t>
            </a:fld>
            <a:endParaRPr lang="zh-CN" altLang="en-US"/>
          </a:p>
        </p:txBody>
      </p:sp>
    </p:spTree>
    <p:extLst>
      <p:ext uri="{BB962C8B-B14F-4D97-AF65-F5344CB8AC3E}">
        <p14:creationId xmlns:p14="http://schemas.microsoft.com/office/powerpoint/2010/main" val="270072881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DEFD1CAF-7A18-40B9-A06F-E2A1C972EF60}" vid="{9128987F-5A2C-44EF-8DBB-D2762AE268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3551</TotalTime>
  <Words>1151</Words>
  <Application>Microsoft Office PowerPoint</Application>
  <PresentationFormat>宽屏</PresentationFormat>
  <Paragraphs>165</Paragraphs>
  <Slides>27</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等线 Light</vt:lpstr>
      <vt:lpstr>华文行楷</vt:lpstr>
      <vt:lpstr>宋体</vt:lpstr>
      <vt:lpstr>Arial</vt:lpstr>
      <vt:lpstr>Cambria Math</vt:lpstr>
      <vt:lpstr>Imprint MT Shadow</vt:lpstr>
      <vt:lpstr>Symbol</vt:lpstr>
      <vt:lpstr>Tahoma</vt:lpstr>
      <vt:lpstr>Times New Roman</vt:lpstr>
      <vt:lpstr>Wingdings</vt:lpstr>
      <vt:lpstr>主题1</vt:lpstr>
      <vt:lpstr>Part 2 Wave Optics</vt:lpstr>
      <vt:lpstr>PowerPoint 演示文稿</vt:lpstr>
      <vt:lpstr>PowerPoint 演示文稿</vt:lpstr>
      <vt:lpstr>PowerPoint 演示文稿</vt:lpstr>
      <vt:lpstr>Brief introduction of polarization</vt:lpstr>
      <vt:lpstr>In the Lecture Previous</vt:lpstr>
      <vt:lpstr>PowerPoint 演示文稿</vt:lpstr>
      <vt:lpstr>PowerPoint 演示文稿</vt:lpstr>
      <vt:lpstr>Composition of Vibration / Lissajous Figure </vt:lpstr>
      <vt:lpstr>PowerPoint 演示文稿</vt:lpstr>
      <vt:lpstr>Linear Polarization with angular </vt:lpstr>
      <vt:lpstr>Jones Vector</vt:lpstr>
      <vt:lpstr>Left Circular (or Helical) Polarization</vt:lpstr>
      <vt:lpstr>Right Circular (or Helical) Polarization</vt:lpstr>
      <vt:lpstr>Left and Right Handness</vt:lpstr>
      <vt:lpstr>Left and Right Handedness</vt:lpstr>
      <vt:lpstr>Elliptical Polarization</vt:lpstr>
      <vt:lpstr>JV for Circular and Elliptical Polarizations</vt:lpstr>
      <vt:lpstr>Electric field of elliptical polarization</vt:lpstr>
      <vt:lpstr>PowerPoint 演示文稿</vt:lpstr>
      <vt:lpstr>PowerPoint 演示文稿</vt:lpstr>
      <vt:lpstr>Stokes vector of parameter</vt:lpstr>
      <vt:lpstr>Stokes vector of parameter</vt:lpstr>
      <vt:lpstr>Poincaré sphere or representation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t450</dc:creator>
  <cp:lastModifiedBy>Yudong Li</cp:lastModifiedBy>
  <cp:revision>154</cp:revision>
  <dcterms:created xsi:type="dcterms:W3CDTF">2018-10-18T09:43:26Z</dcterms:created>
  <dcterms:modified xsi:type="dcterms:W3CDTF">2022-07-13T09:23:44Z</dcterms:modified>
</cp:coreProperties>
</file>