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37"/>
  </p:notesMasterIdLst>
  <p:sldIdLst>
    <p:sldId id="256" r:id="rId2"/>
    <p:sldId id="370" r:id="rId3"/>
    <p:sldId id="336" r:id="rId4"/>
    <p:sldId id="676" r:id="rId5"/>
    <p:sldId id="677" r:id="rId6"/>
    <p:sldId id="694" r:id="rId7"/>
    <p:sldId id="695" r:id="rId8"/>
    <p:sldId id="696" r:id="rId9"/>
    <p:sldId id="724" r:id="rId10"/>
    <p:sldId id="678" r:id="rId11"/>
    <p:sldId id="679" r:id="rId12"/>
    <p:sldId id="680" r:id="rId13"/>
    <p:sldId id="681" r:id="rId14"/>
    <p:sldId id="705" r:id="rId15"/>
    <p:sldId id="706" r:id="rId16"/>
    <p:sldId id="707" r:id="rId17"/>
    <p:sldId id="708" r:id="rId18"/>
    <p:sldId id="709" r:id="rId19"/>
    <p:sldId id="710" r:id="rId20"/>
    <p:sldId id="711" r:id="rId21"/>
    <p:sldId id="712" r:id="rId22"/>
    <p:sldId id="690" r:id="rId23"/>
    <p:sldId id="691" r:id="rId24"/>
    <p:sldId id="692" r:id="rId25"/>
    <p:sldId id="713" r:id="rId26"/>
    <p:sldId id="714" r:id="rId27"/>
    <p:sldId id="715" r:id="rId28"/>
    <p:sldId id="716" r:id="rId29"/>
    <p:sldId id="717" r:id="rId30"/>
    <p:sldId id="718" r:id="rId31"/>
    <p:sldId id="719" r:id="rId32"/>
    <p:sldId id="720" r:id="rId33"/>
    <p:sldId id="721" r:id="rId34"/>
    <p:sldId id="722" r:id="rId35"/>
    <p:sldId id="723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518" autoAdjust="0"/>
  </p:normalViewPr>
  <p:slideViewPr>
    <p:cSldViewPr snapToGrid="0">
      <p:cViewPr varScale="1">
        <p:scale>
          <a:sx n="93" d="100"/>
          <a:sy n="93" d="100"/>
        </p:scale>
        <p:origin x="11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D664E-5C0F-4D84-B1D0-D40E5ADD104A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29704-7727-4120-AF15-4506A7F47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731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9704-7727-4120-AF15-4506A7F4785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952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D9726624-EB07-41E8-B7A4-25F5A677E5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728CCF-7018-402A-BACF-BF21256C52D9}" type="slidenum">
              <a:rPr lang="en-US" altLang="zh-CN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237526D-AC5E-4736-94B6-D9AEF52630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40CAD94-E0D0-45EF-B7B3-AFE5F3D696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26669F44-4961-484D-823D-127D59B930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9D2D50A-0162-44FD-A8B8-68E17764CB47}" type="slidenum">
              <a:rPr lang="en-US" altLang="zh-CN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39A92A0-7528-4D40-9B13-3A91271BCA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5535284-EA77-458C-9A4F-1B9C5BEEA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D8F26A44-0799-4487-8BA5-1DD17E16DA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56B0CD0-EAF1-41B1-84F5-0D7DCD106DE9}" type="slidenum">
              <a:rPr lang="en-US" altLang="zh-CN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CBB824E-5E7D-46AE-851B-2E5646C461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CD36EF1-DC41-4432-8207-B218BBAF8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9704-7727-4120-AF15-4506A7F4785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1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11FC9B41-B3F6-4D90-9C34-7A0F273C22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EFFEF80C-6C2C-4362-84F0-7576E9A5B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94DAFF31-5607-46CE-9DC6-99AFD51BF1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80375F7-182E-461F-869F-919E06C22778}" type="slidenum">
              <a:rPr lang="en-US" altLang="zh-CN" smtClean="0">
                <a:latin typeface="Tahoma" panose="020B0604030504040204" pitchFamily="34" charset="0"/>
              </a:rPr>
              <a:pPr/>
              <a:t>23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玻璃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空气</a:t>
                </a:r>
                <a:endParaRPr lang="en-US" altLang="zh-CN" dirty="0"/>
              </a:p>
              <a:p>
                <a:r>
                  <a:rPr lang="en-US" altLang="zh-CN" dirty="0"/>
                  <a:t>S</a:t>
                </a:r>
                <a:r>
                  <a:rPr lang="zh-CN" altLang="en-US" dirty="0"/>
                  <a:t>光与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光的全反射临界角相同，</a:t>
                </a:r>
                <a:r>
                  <a:rPr lang="en-US" altLang="zh-CN" dirty="0"/>
                  <a:t>0-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i="0">
                    <a:latin typeface="Cambria Math" panose="02040503050406030204" pitchFamily="18" charset="0"/>
                  </a:rPr>
                  <a:t>_B</a:t>
                </a:r>
                <a:r>
                  <a:rPr lang="zh-CN" altLang="en-US" dirty="0"/>
                  <a:t>之间，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光反向，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光不变；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i="0">
                    <a:latin typeface="Cambria Math" panose="02040503050406030204" pitchFamily="18" charset="0"/>
                  </a:rPr>
                  <a:t>_B</a:t>
                </a:r>
                <a:r>
                  <a:rPr lang="en-US" altLang="zh-CN" dirty="0"/>
                  <a:t>-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i="0">
                    <a:latin typeface="Cambria Math" panose="02040503050406030204" pitchFamily="18" charset="0"/>
                  </a:rPr>
                  <a:t>_C</a:t>
                </a:r>
                <a:r>
                  <a:rPr lang="zh-CN" altLang="en-US" dirty="0"/>
                  <a:t>之间，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均反向，大于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i="0">
                    <a:latin typeface="Cambria Math" panose="02040503050406030204" pitchFamily="18" charset="0"/>
                  </a:rPr>
                  <a:t>_C</a:t>
                </a:r>
                <a:r>
                  <a:rPr lang="zh-CN" altLang="en-US" dirty="0"/>
                  <a:t> 全反射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9704-7727-4120-AF15-4506A7F4785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67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9704-7727-4120-AF15-4506A7F4785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826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A0779CD-10BE-4A47-B7C6-521B3AF5AC36}" type="slidenum">
              <a:rPr lang="en-US" altLang="zh-CN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845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E99C967F-CB35-472A-B8BD-78681C9064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78FD951A-5046-4A27-A7B0-70374CB4D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54163498-F80F-4118-BA5A-1803BB999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A03991C-8894-40CA-BC48-774666C30FE1}" type="slidenum">
              <a:rPr lang="en-US" altLang="zh-CN" smtClean="0">
                <a:latin typeface="Tahoma" panose="020B0604030504040204" pitchFamily="34" charset="0"/>
              </a:rPr>
              <a:pPr/>
              <a:t>7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C8144C93-533F-4B3E-9138-97AC278CA1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54B0DC5E-DA41-476E-B3FF-74A05B258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7C9179AC-135C-4718-ADC3-B613710556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424A37-4CE0-4A7A-B64D-5A35541B133B}" type="slidenum">
              <a:rPr lang="en-US" altLang="zh-CN" smtClean="0">
                <a:latin typeface="Tahoma" panose="020B0604030504040204" pitchFamily="34" charset="0"/>
              </a:rPr>
              <a:pPr/>
              <a:t>8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462AED89-4435-42C9-B3EA-8B2FC5CA67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备注占位符 2">
                <a:extLst>
                  <a:ext uri="{FF2B5EF4-FFF2-40B4-BE49-F238E27FC236}">
                    <a16:creationId xmlns:a16="http://schemas.microsoft.com/office/drawing/2014/main" id="{5D8BBFA9-9C7F-47FA-B5BF-6C31B4361E1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noFill/>
            </p:spPr>
            <p:txBody>
              <a:bodyPr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339" name="备注占位符 2">
                <a:extLst>
                  <a:ext uri="{FF2B5EF4-FFF2-40B4-BE49-F238E27FC236}">
                    <a16:creationId xmlns:a16="http://schemas.microsoft.com/office/drawing/2014/main" id="{5D8BBFA9-9C7F-47FA-B5BF-6C31B4361E1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noFill/>
            </p:spPr>
            <p:txBody>
              <a:bodyPr/>
              <a:lstStyle/>
              <a:p>
                <a:r>
                  <a:rPr lang="zh-CN" altLang="en-US" sz="1200" i="0">
                    <a:latin typeface="Cambria Math" panose="02040503050406030204" pitchFamily="18" charset="0"/>
                  </a:rPr>
                  <a:t>𝑘_𝑖𝑥</a:t>
                </a:r>
                <a:r>
                  <a:rPr lang="en-US" altLang="zh-CN" sz="1200" b="0" i="0">
                    <a:latin typeface="Cambria Math" panose="02040503050406030204" pitchFamily="18" charset="0"/>
                  </a:rPr>
                  <a:t>\</a:t>
                </a:r>
                <a:r>
                  <a:rPr lang="zh-CN" altLang="en-US" sz="1200" i="0">
                    <a:latin typeface="Cambria Math" panose="02040503050406030204" pitchFamily="18" charset="0"/>
                  </a:rPr>
                  <a:t>𝑘_𝑟𝑥</a:t>
                </a:r>
                <a:r>
                  <a:rPr lang="en-US" altLang="zh-CN" sz="1200" b="0" i="0">
                    <a:latin typeface="Cambria Math" panose="02040503050406030204" pitchFamily="18" charset="0"/>
                  </a:rPr>
                  <a:t>\</a:t>
                </a:r>
                <a:r>
                  <a:rPr lang="zh-CN" altLang="en-US" sz="1200" i="0">
                    <a:latin typeface="Cambria Math" panose="02040503050406030204" pitchFamily="18" charset="0"/>
                  </a:rPr>
                  <a:t>𝑘_𝑡𝑥</a:t>
                </a:r>
                <a:r>
                  <a:rPr lang="zh-CN" altLang="en-US" dirty="0">
                    <a:latin typeface="Arial" panose="020B0604020202020204" pitchFamily="34" charset="0"/>
                  </a:rPr>
                  <a:t>  波矢的</a:t>
                </a:r>
                <a:r>
                  <a:rPr lang="en-US" altLang="zh-CN" dirty="0">
                    <a:latin typeface="Arial" panose="020B0604020202020204" pitchFamily="34" charset="0"/>
                  </a:rPr>
                  <a:t>x</a:t>
                </a:r>
                <a:r>
                  <a:rPr lang="zh-CN" altLang="en-US" dirty="0">
                    <a:latin typeface="Arial" panose="020B0604020202020204" pitchFamily="34" charset="0"/>
                  </a:rPr>
                  <a:t>方向分量</a:t>
                </a:r>
              </a:p>
            </p:txBody>
          </p:sp>
        </mc:Fallback>
      </mc:AlternateContent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AC780149-72C5-447D-A42A-9BECA62D6B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B514E5C-782D-433D-9E64-7A0AE29605C1}" type="slidenum">
              <a:rPr lang="en-US" altLang="zh-CN" smtClean="0">
                <a:latin typeface="Tahoma" panose="020B0604030504040204" pitchFamily="34" charset="0"/>
              </a:rPr>
              <a:pPr/>
              <a:t>9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9704-7727-4120-AF15-4506A7F4785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053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9704-7727-4120-AF15-4506A7F4785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16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9704-7727-4120-AF15-4506A7F4785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997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29704-7727-4120-AF15-4506A7F4785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CF31C-93E5-4CB0-B4B3-CEE3C2ECE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E449B9-37F3-4236-808E-A369A6919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321AAA-79B3-4547-BB7E-0EB8A74C7CD7}"/>
              </a:ext>
            </a:extLst>
          </p:cNvPr>
          <p:cNvSpPr/>
          <p:nvPr/>
        </p:nvSpPr>
        <p:spPr>
          <a:xfrm>
            <a:off x="4447151" y="6488668"/>
            <a:ext cx="3297698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lIns="91440" tIns="45720" rIns="91440" bIns="45720">
            <a:spAutoFit/>
            <a:scene3d>
              <a:camera prst="perspective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1800" b="0" cap="none" spc="0" dirty="0">
                <a:ln w="0"/>
                <a:solidFill>
                  <a:schemeClr val="tx1">
                    <a:alpha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南开大学物理科学学院  李玉栋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E6133A7D-2652-4E11-A953-92AAACF1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8CCE6A9-4032-4ED4-9C69-890208D70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70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79670-25C4-4F71-928C-FA3CC329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6F7BC-DDB7-4223-B76F-43F943339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A128067-6B64-4178-B8EA-E1E6F6E7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8CCE6A9-4032-4ED4-9C69-890208D70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56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B4816AAB-CFB7-4B49-A26A-08A19ED6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0293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8CCE6A9-4032-4ED4-9C69-890208D70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82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94DB920-54B3-45F0-A682-A541CC89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8CCE6A9-4032-4ED4-9C69-890208D70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0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5BF7A809-11C2-4038-A075-6780FCF1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8CCE6A9-4032-4ED4-9C69-890208D70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6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7C0C201-CB46-4BE2-997E-178AF576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8CCE6A9-4032-4ED4-9C69-890208D700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27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D4908C-3968-4B7C-8E96-815DD6DC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62282A-F94C-4C18-AC31-B581549B8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B172BE-350D-4C83-A555-7DD245021DC1}"/>
              </a:ext>
            </a:extLst>
          </p:cNvPr>
          <p:cNvSpPr/>
          <p:nvPr/>
        </p:nvSpPr>
        <p:spPr>
          <a:xfrm>
            <a:off x="4447151" y="6488668"/>
            <a:ext cx="3297698" cy="369332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lIns="91440" tIns="45720" rIns="91440" bIns="45720">
            <a:spAutoFit/>
            <a:scene3d>
              <a:camera prst="perspective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zh-CN" altLang="en-US" sz="1800" b="0" cap="none" spc="0" dirty="0">
                <a:ln w="0"/>
                <a:solidFill>
                  <a:schemeClr val="tx1">
                    <a:alpha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南开大学物理科学学院  李玉栋</a:t>
            </a:r>
          </a:p>
        </p:txBody>
      </p:sp>
    </p:spTree>
    <p:extLst>
      <p:ext uri="{BB962C8B-B14F-4D97-AF65-F5344CB8AC3E}">
        <p14:creationId xmlns:p14="http://schemas.microsoft.com/office/powerpoint/2010/main" val="37287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5.wmf"/><Relationship Id="rId10" Type="http://schemas.openxmlformats.org/officeDocument/2006/relationships/image" Target="../media/image2.jpe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wmf"/><Relationship Id="rId11" Type="http://schemas.openxmlformats.org/officeDocument/2006/relationships/image" Target="../media/image22.png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.jpeg"/><Relationship Id="rId4" Type="http://schemas.openxmlformats.org/officeDocument/2006/relationships/image" Target="../media/image5.wmf"/><Relationship Id="rId9" Type="http://schemas.openxmlformats.org/officeDocument/2006/relationships/image" Target="../media/image17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wmf"/><Relationship Id="rId12" Type="http://schemas.openxmlformats.org/officeDocument/2006/relationships/image" Target="../media/image16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.jpeg"/><Relationship Id="rId5" Type="http://schemas.openxmlformats.org/officeDocument/2006/relationships/image" Target="../media/image5.wmf"/><Relationship Id="rId10" Type="http://schemas.openxmlformats.org/officeDocument/2006/relationships/image" Target="../media/image191.png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1.png"/><Relationship Id="rId7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0.png"/><Relationship Id="rId4" Type="http://schemas.openxmlformats.org/officeDocument/2006/relationships/image" Target="../media/image9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5.wmf"/><Relationship Id="rId10" Type="http://schemas.openxmlformats.org/officeDocument/2006/relationships/image" Target="../media/image2.jpeg"/><Relationship Id="rId4" Type="http://schemas.openxmlformats.org/officeDocument/2006/relationships/oleObject" Target="../embeddings/oleObject22.bin"/><Relationship Id="rId9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.wmf"/><Relationship Id="rId12" Type="http://schemas.openxmlformats.org/officeDocument/2006/relationships/image" Target="../media/image105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104.png"/><Relationship Id="rId5" Type="http://schemas.openxmlformats.org/officeDocument/2006/relationships/image" Target="../media/image5.wmf"/><Relationship Id="rId10" Type="http://schemas.openxmlformats.org/officeDocument/2006/relationships/image" Target="../media/image2.jpeg"/><Relationship Id="rId4" Type="http://schemas.openxmlformats.org/officeDocument/2006/relationships/oleObject" Target="../embeddings/oleObject25.bin"/><Relationship Id="rId9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.bin"/><Relationship Id="rId18" Type="http://schemas.openxmlformats.org/officeDocument/2006/relationships/image" Target="../media/image18.emf"/><Relationship Id="rId3" Type="http://schemas.openxmlformats.org/officeDocument/2006/relationships/notesSlide" Target="../notesSlides/notesSlide11.xml"/><Relationship Id="rId12" Type="http://schemas.openxmlformats.org/officeDocument/2006/relationships/image" Target="../media/image108.png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6.wmf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30.png"/><Relationship Id="rId15" Type="http://schemas.openxmlformats.org/officeDocument/2006/relationships/oleObject" Target="../embeddings/oleObject29.bin"/><Relationship Id="rId4" Type="http://schemas.openxmlformats.org/officeDocument/2006/relationships/image" Target="../media/image2.jpeg"/><Relationship Id="rId1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2.jpeg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image" Target="../media/image121.png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8.wmf"/><Relationship Id="rId9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39.wmf"/><Relationship Id="rId10" Type="http://schemas.openxmlformats.org/officeDocument/2006/relationships/image" Target="../media/image2.jpeg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4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9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1.png"/><Relationship Id="rId4" Type="http://schemas.openxmlformats.org/officeDocument/2006/relationships/image" Target="../media/image5.wmf"/><Relationship Id="rId9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72.png"/><Relationship Id="rId5" Type="http://schemas.openxmlformats.org/officeDocument/2006/relationships/image" Target="../media/image5.wmf"/><Relationship Id="rId10" Type="http://schemas.openxmlformats.org/officeDocument/2006/relationships/image" Target="../media/image2.jpe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4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pn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5.png"/><Relationship Id="rId5" Type="http://schemas.openxmlformats.org/officeDocument/2006/relationships/image" Target="../media/image5.wmf"/><Relationship Id="rId15" Type="http://schemas.openxmlformats.org/officeDocument/2006/relationships/image" Target="../media/image19.png"/><Relationship Id="rId10" Type="http://schemas.openxmlformats.org/officeDocument/2006/relationships/image" Target="../media/image2.jpe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emf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CD4CA3A5-1BA7-4017-BBB3-7ED5C4EC0355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3837431" y="1978857"/>
            <a:ext cx="4313938" cy="158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5400" b="1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 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5400" b="1" dirty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Wave Optics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820F4B-8D90-4724-8242-34D1062C9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64150"/>
            <a:ext cx="28448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0D1587-D732-41D8-B6F1-94BEE5815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018" y="9830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A047C25-E0A2-4FB2-9FF1-75005BA0829E}"/>
              </a:ext>
            </a:extLst>
          </p:cNvPr>
          <p:cNvSpPr/>
          <p:nvPr/>
        </p:nvSpPr>
        <p:spPr>
          <a:xfrm>
            <a:off x="5183079" y="3815834"/>
            <a:ext cx="3932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---- Fresnel's Equations 1 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65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>
            <a:extLst>
              <a:ext uri="{FF2B5EF4-FFF2-40B4-BE49-F238E27FC236}">
                <a16:creationId xmlns:a16="http://schemas.microsoft.com/office/drawing/2014/main" id="{5D5562F4-9128-42CD-AF5E-FC913D2B7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4328" y="343699"/>
            <a:ext cx="7772400" cy="762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Fresnel Equations</a:t>
            </a:r>
          </a:p>
        </p:txBody>
      </p:sp>
      <p:sp>
        <p:nvSpPr>
          <p:cNvPr id="942083" name="Rectangle 3">
            <a:extLst>
              <a:ext uri="{FF2B5EF4-FFF2-40B4-BE49-F238E27FC236}">
                <a16:creationId xmlns:a16="http://schemas.microsoft.com/office/drawing/2014/main" id="{8DA044FE-2ECE-4B28-9970-3223FA4119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8720" y="1439864"/>
            <a:ext cx="10801349" cy="1422400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Fresnel was the first to the fraction of a light wave reflected and transmitted by a flat interface between two media with different refractive indices. 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5FA8180D-7183-4DFA-A9DC-376A8828D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038" y="2560639"/>
            <a:ext cx="5808662" cy="3716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15365" name="Group 5">
            <a:extLst>
              <a:ext uri="{FF2B5EF4-FFF2-40B4-BE49-F238E27FC236}">
                <a16:creationId xmlns:a16="http://schemas.microsoft.com/office/drawing/2014/main" id="{785890C1-C5E9-41BA-87C8-E09B56EDBCF3}"/>
              </a:ext>
            </a:extLst>
          </p:cNvPr>
          <p:cNvGrpSpPr>
            <a:grpSpLocks/>
          </p:cNvGrpSpPr>
          <p:nvPr/>
        </p:nvGrpSpPr>
        <p:grpSpPr bwMode="auto">
          <a:xfrm>
            <a:off x="4487863" y="2565401"/>
            <a:ext cx="5314950" cy="3281363"/>
            <a:chOff x="1867" y="1750"/>
            <a:chExt cx="3348" cy="2067"/>
          </a:xfrm>
        </p:grpSpPr>
        <p:sp>
          <p:nvSpPr>
            <p:cNvPr id="15370" name="Rectangle 6">
              <a:extLst>
                <a:ext uri="{FF2B5EF4-FFF2-40B4-BE49-F238E27FC236}">
                  <a16:creationId xmlns:a16="http://schemas.microsoft.com/office/drawing/2014/main" id="{25E97C8A-D0B3-4249-8F79-5CBA709E6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2769"/>
              <a:ext cx="3337" cy="100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5371" name="Rectangle 7">
              <a:extLst>
                <a:ext uri="{FF2B5EF4-FFF2-40B4-BE49-F238E27FC236}">
                  <a16:creationId xmlns:a16="http://schemas.microsoft.com/office/drawing/2014/main" id="{9554171D-BB18-4381-BDA1-0CE683870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1768"/>
              <a:ext cx="3337" cy="100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5372" name="Text Box 8">
              <a:extLst>
                <a:ext uri="{FF2B5EF4-FFF2-40B4-BE49-F238E27FC236}">
                  <a16:creationId xmlns:a16="http://schemas.microsoft.com/office/drawing/2014/main" id="{78BA53F9-813E-42E0-8594-72ED4AEA0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" y="2090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73" name="Text Box 9">
              <a:extLst>
                <a:ext uri="{FF2B5EF4-FFF2-40B4-BE49-F238E27FC236}">
                  <a16:creationId xmlns:a16="http://schemas.microsoft.com/office/drawing/2014/main" id="{F1CFF7DB-A156-4083-9AD0-FFDEF8E42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" y="3155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i="1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74" name="Line 10">
              <a:extLst>
                <a:ext uri="{FF2B5EF4-FFF2-40B4-BE49-F238E27FC236}">
                  <a16:creationId xmlns:a16="http://schemas.microsoft.com/office/drawing/2014/main" id="{5D2D969C-2B2A-4923-9620-B85DE653F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9" y="1874"/>
              <a:ext cx="960" cy="887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Line 11">
              <a:extLst>
                <a:ext uri="{FF2B5EF4-FFF2-40B4-BE49-F238E27FC236}">
                  <a16:creationId xmlns:a16="http://schemas.microsoft.com/office/drawing/2014/main" id="{4A1102A3-F4FD-4F10-A497-626CE0027D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7" y="1865"/>
              <a:ext cx="960" cy="887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76" name="Object 12">
              <a:extLst>
                <a:ext uri="{FF2B5EF4-FFF2-40B4-BE49-F238E27FC236}">
                  <a16:creationId xmlns:a16="http://schemas.microsoft.com/office/drawing/2014/main" id="{0F1C33DC-2E2E-48FB-9881-867BF4F91F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7" y="1750"/>
            <a:ext cx="215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129" name="Equation" r:id="rId4" imgW="152268" imgH="253780" progId="Equation.DSMT4">
                    <p:embed/>
                  </p:oleObj>
                </mc:Choice>
                <mc:Fallback>
                  <p:oleObj name="Equation" r:id="rId4" imgW="152268" imgH="253780" progId="Equation.DSMT4">
                    <p:embed/>
                    <p:pic>
                      <p:nvPicPr>
                        <p:cNvPr id="15376" name="Object 12">
                          <a:extLst>
                            <a:ext uri="{FF2B5EF4-FFF2-40B4-BE49-F238E27FC236}">
                              <a16:creationId xmlns:a16="http://schemas.microsoft.com/office/drawing/2014/main" id="{0F1C33DC-2E2E-48FB-9881-867BF4F91F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7" y="1750"/>
                          <a:ext cx="215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7" name="Object 13">
              <a:extLst>
                <a:ext uri="{FF2B5EF4-FFF2-40B4-BE49-F238E27FC236}">
                  <a16:creationId xmlns:a16="http://schemas.microsoft.com/office/drawing/2014/main" id="{F4F1707B-4B58-4FF4-A0FC-9B3C367EFE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66" y="1768"/>
            <a:ext cx="233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130" name="Equation" r:id="rId6" imgW="164957" imgH="241091" progId="Equation.DSMT4">
                    <p:embed/>
                  </p:oleObj>
                </mc:Choice>
                <mc:Fallback>
                  <p:oleObj name="Equation" r:id="rId6" imgW="164957" imgH="241091" progId="Equation.DSMT4">
                    <p:embed/>
                    <p:pic>
                      <p:nvPicPr>
                        <p:cNvPr id="15377" name="Object 13">
                          <a:extLst>
                            <a:ext uri="{FF2B5EF4-FFF2-40B4-BE49-F238E27FC236}">
                              <a16:creationId xmlns:a16="http://schemas.microsoft.com/office/drawing/2014/main" id="{F4F1707B-4B58-4FF4-A0FC-9B3C367EFE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6" y="1768"/>
                          <a:ext cx="233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8" name="Line 14">
              <a:extLst>
                <a:ext uri="{FF2B5EF4-FFF2-40B4-BE49-F238E27FC236}">
                  <a16:creationId xmlns:a16="http://schemas.microsoft.com/office/drawing/2014/main" id="{74B7A74D-4460-400B-94A7-05ED5C531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3" y="2784"/>
              <a:ext cx="530" cy="914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79" name="Object 15">
              <a:extLst>
                <a:ext uri="{FF2B5EF4-FFF2-40B4-BE49-F238E27FC236}">
                  <a16:creationId xmlns:a16="http://schemas.microsoft.com/office/drawing/2014/main" id="{024A51E1-D869-4B3B-9D5D-07FF11DE3F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1" y="3458"/>
            <a:ext cx="215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131" name="Equation" r:id="rId8" imgW="28633" imgH="133271" progId="Equation.DSMT4">
                    <p:embed/>
                  </p:oleObj>
                </mc:Choice>
                <mc:Fallback>
                  <p:oleObj name="Equation" r:id="rId8" imgW="28633" imgH="133271" progId="Equation.DSMT4">
                    <p:embed/>
                    <p:pic>
                      <p:nvPicPr>
                        <p:cNvPr id="15379" name="Object 15">
                          <a:extLst>
                            <a:ext uri="{FF2B5EF4-FFF2-40B4-BE49-F238E27FC236}">
                              <a16:creationId xmlns:a16="http://schemas.microsoft.com/office/drawing/2014/main" id="{024A51E1-D869-4B3B-9D5D-07FF11DE3F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1" y="3458"/>
                          <a:ext cx="215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0" name="Line 16">
              <a:extLst>
                <a:ext uri="{FF2B5EF4-FFF2-40B4-BE49-F238E27FC236}">
                  <a16:creationId xmlns:a16="http://schemas.microsoft.com/office/drawing/2014/main" id="{10026F63-3C39-4F01-BF6C-CB083D5F6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1" y="2113"/>
              <a:ext cx="0" cy="128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Text Box 17">
              <a:extLst>
                <a:ext uri="{FF2B5EF4-FFF2-40B4-BE49-F238E27FC236}">
                  <a16:creationId xmlns:a16="http://schemas.microsoft.com/office/drawing/2014/main" id="{4D9C128E-42CF-411B-842E-38E618756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" y="2341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82" name="Text Box 18">
              <a:extLst>
                <a:ext uri="{FF2B5EF4-FFF2-40B4-BE49-F238E27FC236}">
                  <a16:creationId xmlns:a16="http://schemas.microsoft.com/office/drawing/2014/main" id="{E851773C-4144-4A2B-B090-F95899687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4" y="2341"/>
              <a:ext cx="2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83" name="Text Box 19">
              <a:extLst>
                <a:ext uri="{FF2B5EF4-FFF2-40B4-BE49-F238E27FC236}">
                  <a16:creationId xmlns:a16="http://schemas.microsoft.com/office/drawing/2014/main" id="{6EE6BF98-62DC-46C5-B42B-04CE91F73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0" y="2950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3300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384" name="Group 20">
              <a:extLst>
                <a:ext uri="{FF2B5EF4-FFF2-40B4-BE49-F238E27FC236}">
                  <a16:creationId xmlns:a16="http://schemas.microsoft.com/office/drawing/2014/main" id="{475A7848-5440-4C05-A81F-918DCC7306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1" y="2071"/>
              <a:ext cx="604" cy="494"/>
              <a:chOff x="1902" y="2062"/>
              <a:chExt cx="604" cy="494"/>
            </a:xfrm>
          </p:grpSpPr>
          <p:sp>
            <p:nvSpPr>
              <p:cNvPr id="15405" name="Line 21">
                <a:extLst>
                  <a:ext uri="{FF2B5EF4-FFF2-40B4-BE49-F238E27FC236}">
                    <a16:creationId xmlns:a16="http://schemas.microsoft.com/office/drawing/2014/main" id="{B7B235DF-0457-46EA-9736-38CE157C22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85" y="2263"/>
                <a:ext cx="138" cy="15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6" name="Oval 22">
                <a:extLst>
                  <a:ext uri="{FF2B5EF4-FFF2-40B4-BE49-F238E27FC236}">
                    <a16:creationId xmlns:a16="http://schemas.microsoft.com/office/drawing/2014/main" id="{27751914-6A22-4C57-A9FC-102FD9C5B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" y="2213"/>
                <a:ext cx="101" cy="101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5407" name="Oval 23">
                <a:extLst>
                  <a:ext uri="{FF2B5EF4-FFF2-40B4-BE49-F238E27FC236}">
                    <a16:creationId xmlns:a16="http://schemas.microsoft.com/office/drawing/2014/main" id="{9472604A-0A6D-44A3-A5B5-7DE3AD1EC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244"/>
                <a:ext cx="38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5408" name="Text Box 24">
                <a:extLst>
                  <a:ext uri="{FF2B5EF4-FFF2-40B4-BE49-F238E27FC236}">
                    <a16:creationId xmlns:a16="http://schemas.microsoft.com/office/drawing/2014/main" id="{C0C630E4-7BF7-42C5-BADB-A74991AE27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7" y="2062"/>
                <a:ext cx="2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09" name="Text Box 25">
                <a:extLst>
                  <a:ext uri="{FF2B5EF4-FFF2-40B4-BE49-F238E27FC236}">
                    <a16:creationId xmlns:a16="http://schemas.microsoft.com/office/drawing/2014/main" id="{5F2BA1FD-8623-4957-99E0-BA530C5A8B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2" y="2268"/>
                <a:ext cx="2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85" name="Group 26">
              <a:extLst>
                <a:ext uri="{FF2B5EF4-FFF2-40B4-BE49-F238E27FC236}">
                  <a16:creationId xmlns:a16="http://schemas.microsoft.com/office/drawing/2014/main" id="{B61361A9-E174-4339-8652-E3AE361F7372}"/>
                </a:ext>
              </a:extLst>
            </p:cNvPr>
            <p:cNvGrpSpPr>
              <a:grpSpLocks/>
            </p:cNvGrpSpPr>
            <p:nvPr/>
          </p:nvGrpSpPr>
          <p:grpSpPr bwMode="auto">
            <a:xfrm rot="5912986" flipH="1" flipV="1">
              <a:off x="3964" y="2237"/>
              <a:ext cx="192" cy="201"/>
              <a:chOff x="3296" y="2309"/>
              <a:chExt cx="192" cy="201"/>
            </a:xfrm>
          </p:grpSpPr>
          <p:sp>
            <p:nvSpPr>
              <p:cNvPr id="15402" name="Line 27">
                <a:extLst>
                  <a:ext uri="{FF2B5EF4-FFF2-40B4-BE49-F238E27FC236}">
                    <a16:creationId xmlns:a16="http://schemas.microsoft.com/office/drawing/2014/main" id="{43D91265-E9C5-4C1A-BE27-A4EA09152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96" y="2359"/>
                <a:ext cx="138" cy="15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3" name="Oval 28">
                <a:extLst>
                  <a:ext uri="{FF2B5EF4-FFF2-40B4-BE49-F238E27FC236}">
                    <a16:creationId xmlns:a16="http://schemas.microsoft.com/office/drawing/2014/main" id="{86AB965B-C6C1-4990-823F-797F3FD48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7" y="2309"/>
                <a:ext cx="101" cy="101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5404" name="Oval 29">
                <a:extLst>
                  <a:ext uri="{FF2B5EF4-FFF2-40B4-BE49-F238E27FC236}">
                    <a16:creationId xmlns:a16="http://schemas.microsoft.com/office/drawing/2014/main" id="{5DEA7DB7-BF98-4E9C-9D38-05348A0D3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" y="2340"/>
                <a:ext cx="38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15386" name="Text Box 30">
              <a:extLst>
                <a:ext uri="{FF2B5EF4-FFF2-40B4-BE49-F238E27FC236}">
                  <a16:creationId xmlns:a16="http://schemas.microsoft.com/office/drawing/2014/main" id="{45269B2D-D4A2-4D59-9486-EFDBA81C8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9" y="2021"/>
              <a:ext cx="2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87" name="Text Box 31">
              <a:extLst>
                <a:ext uri="{FF2B5EF4-FFF2-40B4-BE49-F238E27FC236}">
                  <a16:creationId xmlns:a16="http://schemas.microsoft.com/office/drawing/2014/main" id="{B1A18E84-F0DE-4035-A915-6E0309DB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9" y="2282"/>
              <a:ext cx="2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388" name="Group 32">
              <a:extLst>
                <a:ext uri="{FF2B5EF4-FFF2-40B4-BE49-F238E27FC236}">
                  <a16:creationId xmlns:a16="http://schemas.microsoft.com/office/drawing/2014/main" id="{E9401EB6-171B-42EC-86AC-4CE0DC7085BB}"/>
                </a:ext>
              </a:extLst>
            </p:cNvPr>
            <p:cNvGrpSpPr>
              <a:grpSpLocks/>
            </p:cNvGrpSpPr>
            <p:nvPr/>
          </p:nvGrpSpPr>
          <p:grpSpPr bwMode="auto">
            <a:xfrm rot="875559">
              <a:off x="3694" y="3300"/>
              <a:ext cx="192" cy="201"/>
              <a:chOff x="6301" y="2715"/>
              <a:chExt cx="192" cy="201"/>
            </a:xfrm>
          </p:grpSpPr>
          <p:sp>
            <p:nvSpPr>
              <p:cNvPr id="15399" name="Line 33">
                <a:extLst>
                  <a:ext uri="{FF2B5EF4-FFF2-40B4-BE49-F238E27FC236}">
                    <a16:creationId xmlns:a16="http://schemas.microsoft.com/office/drawing/2014/main" id="{21D9645E-6EE6-4627-8ECE-6283271516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01" y="2765"/>
                <a:ext cx="138" cy="151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0" name="Oval 34">
                <a:extLst>
                  <a:ext uri="{FF2B5EF4-FFF2-40B4-BE49-F238E27FC236}">
                    <a16:creationId xmlns:a16="http://schemas.microsoft.com/office/drawing/2014/main" id="{96116916-8AEB-4A87-B373-F0EAFF670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2" y="2715"/>
                <a:ext cx="101" cy="101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5401" name="Oval 35">
                <a:extLst>
                  <a:ext uri="{FF2B5EF4-FFF2-40B4-BE49-F238E27FC236}">
                    <a16:creationId xmlns:a16="http://schemas.microsoft.com/office/drawing/2014/main" id="{98C962FC-0E0C-4EC2-A631-D13972FB0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4" y="2746"/>
                <a:ext cx="38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15389" name="Text Box 36">
              <a:extLst>
                <a:ext uri="{FF2B5EF4-FFF2-40B4-BE49-F238E27FC236}">
                  <a16:creationId xmlns:a16="http://schemas.microsoft.com/office/drawing/2014/main" id="{1C60F6B1-9330-4BCD-8B93-FF8F9B288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7" y="3103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400" i="1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90" name="Text Box 37">
              <a:extLst>
                <a:ext uri="{FF2B5EF4-FFF2-40B4-BE49-F238E27FC236}">
                  <a16:creationId xmlns:a16="http://schemas.microsoft.com/office/drawing/2014/main" id="{4A4118DB-6886-4B56-828C-771696F82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1" y="3428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i="1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91" name="Text Box 38">
              <a:extLst>
                <a:ext uri="{FF2B5EF4-FFF2-40B4-BE49-F238E27FC236}">
                  <a16:creationId xmlns:a16="http://schemas.microsoft.com/office/drawing/2014/main" id="{00D46EC5-44F8-40FD-96B6-F59993438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7" y="2567"/>
              <a:ext cx="7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Interface</a:t>
              </a:r>
            </a:p>
          </p:txBody>
        </p:sp>
        <p:grpSp>
          <p:nvGrpSpPr>
            <p:cNvPr id="15392" name="Group 39">
              <a:extLst>
                <a:ext uri="{FF2B5EF4-FFF2-40B4-BE49-F238E27FC236}">
                  <a16:creationId xmlns:a16="http://schemas.microsoft.com/office/drawing/2014/main" id="{CE032643-1C9F-4181-9C55-7709A825C3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5" y="2364"/>
              <a:ext cx="674" cy="782"/>
              <a:chOff x="4762" y="2053"/>
              <a:chExt cx="674" cy="782"/>
            </a:xfrm>
          </p:grpSpPr>
          <p:sp>
            <p:nvSpPr>
              <p:cNvPr id="15393" name="Line 40">
                <a:extLst>
                  <a:ext uri="{FF2B5EF4-FFF2-40B4-BE49-F238E27FC236}">
                    <a16:creationId xmlns:a16="http://schemas.microsoft.com/office/drawing/2014/main" id="{5C4C5C2F-FDC4-406A-B467-40C28EF1B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54" y="2243"/>
                <a:ext cx="0" cy="31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4" name="Line 41">
                <a:extLst>
                  <a:ext uri="{FF2B5EF4-FFF2-40B4-BE49-F238E27FC236}">
                    <a16:creationId xmlns:a16="http://schemas.microsoft.com/office/drawing/2014/main" id="{E32AB9D6-4DEC-455D-9A4C-B6C558AA6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4256713" flipV="1">
                <a:off x="4974" y="2513"/>
                <a:ext cx="0" cy="185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5" name="Line 42">
                <a:extLst>
                  <a:ext uri="{FF2B5EF4-FFF2-40B4-BE49-F238E27FC236}">
                    <a16:creationId xmlns:a16="http://schemas.microsoft.com/office/drawing/2014/main" id="{1099BF49-9BF1-4386-A91F-E1445A8DF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5212" y="2395"/>
                <a:ext cx="0" cy="31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6" name="Text Box 43">
                <a:extLst>
                  <a:ext uri="{FF2B5EF4-FFF2-40B4-BE49-F238E27FC236}">
                    <a16:creationId xmlns:a16="http://schemas.microsoft.com/office/drawing/2014/main" id="{9D16DC77-9163-46C3-82C8-B3F280F164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5" y="2495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5397" name="Text Box 44">
                <a:extLst>
                  <a:ext uri="{FF2B5EF4-FFF2-40B4-BE49-F238E27FC236}">
                    <a16:creationId xmlns:a16="http://schemas.microsoft.com/office/drawing/2014/main" id="{B9A06FE1-5E5C-4D56-A645-5234F3081B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8" y="2053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5398" name="Text Box 45">
                <a:extLst>
                  <a:ext uri="{FF2B5EF4-FFF2-40B4-BE49-F238E27FC236}">
                    <a16:creationId xmlns:a16="http://schemas.microsoft.com/office/drawing/2014/main" id="{B19FDB6C-71A2-4874-B0F4-FCEAF9AE6A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2" y="2547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</p:grpSp>
      <p:sp>
        <p:nvSpPr>
          <p:cNvPr id="942126" name="Text Box 46">
            <a:extLst>
              <a:ext uri="{FF2B5EF4-FFF2-40B4-BE49-F238E27FC236}">
                <a16:creationId xmlns:a16="http://schemas.microsoft.com/office/drawing/2014/main" id="{83EB19AB-84DF-4E13-8A7A-9755BF73E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814" y="2862264"/>
            <a:ext cx="3473450" cy="235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50000"/>
              </a:spcBef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proceeds by considering the boundary conditions at the interface for the electric </a:t>
            </a:r>
            <a:r>
              <a:rPr lang="en-US" altLang="zh-CN" sz="2400" dirty="0">
                <a:solidFill>
                  <a:srgbClr val="FF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magnetic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fields of the light waves.</a:t>
            </a:r>
          </a:p>
        </p:txBody>
      </p:sp>
      <p:sp>
        <p:nvSpPr>
          <p:cNvPr id="942127" name="Rectangle 47">
            <a:extLst>
              <a:ext uri="{FF2B5EF4-FFF2-40B4-BE49-F238E27FC236}">
                <a16:creationId xmlns:a16="http://schemas.microsoft.com/office/drawing/2014/main" id="{D87BF0C5-F381-4530-B46E-B34919AAE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418" y="5905005"/>
            <a:ext cx="60739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 do the perpendicular polarization first.</a:t>
            </a:r>
          </a:p>
        </p:txBody>
      </p:sp>
      <p:sp>
        <p:nvSpPr>
          <p:cNvPr id="50" name="Line 24">
            <a:extLst>
              <a:ext uri="{FF2B5EF4-FFF2-40B4-BE49-F238E27FC236}">
                <a16:creationId xmlns:a16="http://schemas.microsoft.com/office/drawing/2014/main" id="{BA79419E-97AD-4B9C-A1E5-C2C90397BF78}"/>
              </a:ext>
            </a:extLst>
          </p:cNvPr>
          <p:cNvSpPr>
            <a:spLocks noChangeShapeType="1"/>
          </p:cNvSpPr>
          <p:nvPr/>
        </p:nvSpPr>
        <p:spPr bwMode="auto">
          <a:xfrm>
            <a:off x="-16605" y="1254924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EC55C88C-56D9-427C-9BD4-C5D144A5E6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660" y="15319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C53736-BE03-4507-A930-B0738104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7" name="Rectangle 3">
            <a:extLst>
              <a:ext uri="{FF2B5EF4-FFF2-40B4-BE49-F238E27FC236}">
                <a16:creationId xmlns:a16="http://schemas.microsoft.com/office/drawing/2014/main" id="{E20B9D22-0D5B-46A0-A43C-75B64AE20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949" y="115888"/>
            <a:ext cx="9135111" cy="11430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Boundary Condition for E at an Interface</a:t>
            </a:r>
          </a:p>
        </p:txBody>
      </p:sp>
      <p:sp>
        <p:nvSpPr>
          <p:cNvPr id="943106" name="Rectangle 2">
            <a:extLst>
              <a:ext uri="{FF2B5EF4-FFF2-40B4-BE49-F238E27FC236}">
                <a16:creationId xmlns:a16="http://schemas.microsoft.com/office/drawing/2014/main" id="{207A8A99-9E11-4287-ABD3-3D1140C461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50659" y="2374020"/>
            <a:ext cx="3920808" cy="3627438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E-field in the incident plane is continuous.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all E-fields are in the z-direction, which is in the plane of the interface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</a:t>
            </a:r>
          </a:p>
        </p:txBody>
      </p:sp>
      <p:grpSp>
        <p:nvGrpSpPr>
          <p:cNvPr id="16388" name="Group 4">
            <a:extLst>
              <a:ext uri="{FF2B5EF4-FFF2-40B4-BE49-F238E27FC236}">
                <a16:creationId xmlns:a16="http://schemas.microsoft.com/office/drawing/2014/main" id="{95B6D035-70C6-455C-84F5-52C56612A4CF}"/>
              </a:ext>
            </a:extLst>
          </p:cNvPr>
          <p:cNvGrpSpPr>
            <a:grpSpLocks/>
          </p:cNvGrpSpPr>
          <p:nvPr/>
        </p:nvGrpSpPr>
        <p:grpSpPr bwMode="auto">
          <a:xfrm>
            <a:off x="5162551" y="1164631"/>
            <a:ext cx="5387975" cy="4573588"/>
            <a:chOff x="2111" y="652"/>
            <a:chExt cx="3394" cy="2881"/>
          </a:xfrm>
        </p:grpSpPr>
        <p:sp>
          <p:nvSpPr>
            <p:cNvPr id="16393" name="Rectangle 5">
              <a:extLst>
                <a:ext uri="{FF2B5EF4-FFF2-40B4-BE49-F238E27FC236}">
                  <a16:creationId xmlns:a16="http://schemas.microsoft.com/office/drawing/2014/main" id="{FEBC6B66-4A47-4A6C-8CAF-CE0D56A3B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1320"/>
              <a:ext cx="3394" cy="2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394" name="Rectangle 6">
              <a:extLst>
                <a:ext uri="{FF2B5EF4-FFF2-40B4-BE49-F238E27FC236}">
                  <a16:creationId xmlns:a16="http://schemas.microsoft.com/office/drawing/2014/main" id="{434E82E4-2962-43C7-925F-13235CE28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2410"/>
              <a:ext cx="3095" cy="951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395" name="Rectangle 7">
              <a:extLst>
                <a:ext uri="{FF2B5EF4-FFF2-40B4-BE49-F238E27FC236}">
                  <a16:creationId xmlns:a16="http://schemas.microsoft.com/office/drawing/2014/main" id="{62F80847-9117-4F73-ADF0-15BDE9EE6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" y="1467"/>
              <a:ext cx="3095" cy="9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396" name="Text Box 8">
              <a:extLst>
                <a:ext uri="{FF2B5EF4-FFF2-40B4-BE49-F238E27FC236}">
                  <a16:creationId xmlns:a16="http://schemas.microsoft.com/office/drawing/2014/main" id="{08DC0A38-B9C7-479C-98A7-77CF5C5A9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1" y="1771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i="1" baseline="-25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97" name="Text Box 9">
              <a:extLst>
                <a:ext uri="{FF2B5EF4-FFF2-40B4-BE49-F238E27FC236}">
                  <a16:creationId xmlns:a16="http://schemas.microsoft.com/office/drawing/2014/main" id="{3775DC1A-92AD-47E7-8A9E-F560BDA0D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1" y="2778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i="1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98" name="Line 10">
              <a:extLst>
                <a:ext uri="{FF2B5EF4-FFF2-40B4-BE49-F238E27FC236}">
                  <a16:creationId xmlns:a16="http://schemas.microsoft.com/office/drawing/2014/main" id="{2E81922B-5C8C-496D-96DD-46D4D4BBC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" y="1567"/>
              <a:ext cx="890" cy="838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Line 11">
              <a:extLst>
                <a:ext uri="{FF2B5EF4-FFF2-40B4-BE49-F238E27FC236}">
                  <a16:creationId xmlns:a16="http://schemas.microsoft.com/office/drawing/2014/main" id="{FBDEBADE-4E6D-4CF6-9EB5-AD0D97010C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8" y="1558"/>
              <a:ext cx="891" cy="839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00" name="Object 12">
              <a:extLst>
                <a:ext uri="{FF2B5EF4-FFF2-40B4-BE49-F238E27FC236}">
                  <a16:creationId xmlns:a16="http://schemas.microsoft.com/office/drawing/2014/main" id="{93EACA32-4D0F-4C87-BE86-2645D1AB85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9" y="1468"/>
            <a:ext cx="19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65" name="Equation" r:id="rId3" imgW="152268" imgH="253780" progId="Equation.DSMT4">
                    <p:embed/>
                  </p:oleObj>
                </mc:Choice>
                <mc:Fallback>
                  <p:oleObj name="Equation" r:id="rId3" imgW="152268" imgH="253780" progId="Equation.DSMT4">
                    <p:embed/>
                    <p:pic>
                      <p:nvPicPr>
                        <p:cNvPr id="16400" name="Object 12">
                          <a:extLst>
                            <a:ext uri="{FF2B5EF4-FFF2-40B4-BE49-F238E27FC236}">
                              <a16:creationId xmlns:a16="http://schemas.microsoft.com/office/drawing/2014/main" id="{93EACA32-4D0F-4C87-BE86-2645D1AB85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9" y="1468"/>
                          <a:ext cx="199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1" name="Object 13">
              <a:extLst>
                <a:ext uri="{FF2B5EF4-FFF2-40B4-BE49-F238E27FC236}">
                  <a16:creationId xmlns:a16="http://schemas.microsoft.com/office/drawing/2014/main" id="{2C6223AA-09C9-4915-A462-098A8C2578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7" y="1467"/>
            <a:ext cx="216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66" name="Equation" r:id="rId5" imgW="164957" imgH="241091" progId="Equation.DSMT4">
                    <p:embed/>
                  </p:oleObj>
                </mc:Choice>
                <mc:Fallback>
                  <p:oleObj name="Equation" r:id="rId5" imgW="164957" imgH="241091" progId="Equation.DSMT4">
                    <p:embed/>
                    <p:pic>
                      <p:nvPicPr>
                        <p:cNvPr id="16401" name="Object 13">
                          <a:extLst>
                            <a:ext uri="{FF2B5EF4-FFF2-40B4-BE49-F238E27FC236}">
                              <a16:creationId xmlns:a16="http://schemas.microsoft.com/office/drawing/2014/main" id="{2C6223AA-09C9-4915-A462-098A8C2578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7" y="1467"/>
                          <a:ext cx="216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2" name="Line 14">
              <a:extLst>
                <a:ext uri="{FF2B5EF4-FFF2-40B4-BE49-F238E27FC236}">
                  <a16:creationId xmlns:a16="http://schemas.microsoft.com/office/drawing/2014/main" id="{B6302AB4-9A89-4FF4-82AD-3E054D104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4" y="2427"/>
              <a:ext cx="492" cy="864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03" name="Object 15">
              <a:extLst>
                <a:ext uri="{FF2B5EF4-FFF2-40B4-BE49-F238E27FC236}">
                  <a16:creationId xmlns:a16="http://schemas.microsoft.com/office/drawing/2014/main" id="{E33E9277-F52F-4759-B5DA-0C88B1A61C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3" y="3028"/>
            <a:ext cx="200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67" name="Equation" r:id="rId7" imgW="28633" imgH="133271" progId="Equation.DSMT4">
                    <p:embed/>
                  </p:oleObj>
                </mc:Choice>
                <mc:Fallback>
                  <p:oleObj name="Equation" r:id="rId7" imgW="28633" imgH="133271" progId="Equation.DSMT4">
                    <p:embed/>
                    <p:pic>
                      <p:nvPicPr>
                        <p:cNvPr id="16403" name="Object 15">
                          <a:extLst>
                            <a:ext uri="{FF2B5EF4-FFF2-40B4-BE49-F238E27FC236}">
                              <a16:creationId xmlns:a16="http://schemas.microsoft.com/office/drawing/2014/main" id="{E33E9277-F52F-4759-B5DA-0C88B1A61C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" y="3028"/>
                          <a:ext cx="200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4" name="Line 16">
              <a:extLst>
                <a:ext uri="{FF2B5EF4-FFF2-40B4-BE49-F238E27FC236}">
                  <a16:creationId xmlns:a16="http://schemas.microsoft.com/office/drawing/2014/main" id="{87B21CEE-09BD-4340-94EE-7723F7A56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3" y="1793"/>
              <a:ext cx="0" cy="12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Text Box 17">
              <a:extLst>
                <a:ext uri="{FF2B5EF4-FFF2-40B4-BE49-F238E27FC236}">
                  <a16:creationId xmlns:a16="http://schemas.microsoft.com/office/drawing/2014/main" id="{AE525433-8910-4D78-B576-97AF33747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4" y="1992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06" name="Text Box 18">
              <a:extLst>
                <a:ext uri="{FF2B5EF4-FFF2-40B4-BE49-F238E27FC236}">
                  <a16:creationId xmlns:a16="http://schemas.microsoft.com/office/drawing/2014/main" id="{46025198-6432-41BC-9683-5A171A009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5" y="1992"/>
              <a:ext cx="2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07" name="Text Box 19">
              <a:extLst>
                <a:ext uri="{FF2B5EF4-FFF2-40B4-BE49-F238E27FC236}">
                  <a16:creationId xmlns:a16="http://schemas.microsoft.com/office/drawing/2014/main" id="{C426EE8E-92D3-4CD2-A040-67CD8E621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6" y="2584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3300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08" name="Line 20">
              <a:extLst>
                <a:ext uri="{FF2B5EF4-FFF2-40B4-BE49-F238E27FC236}">
                  <a16:creationId xmlns:a16="http://schemas.microsoft.com/office/drawing/2014/main" id="{B4C49E1F-1096-4A5E-9FFB-A3A8C380B4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5" y="1943"/>
              <a:ext cx="127" cy="14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Oval 21">
              <a:extLst>
                <a:ext uri="{FF2B5EF4-FFF2-40B4-BE49-F238E27FC236}">
                  <a16:creationId xmlns:a16="http://schemas.microsoft.com/office/drawing/2014/main" id="{1172B732-B857-4AFB-A9E3-BC3F8FA8F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" y="1896"/>
              <a:ext cx="93" cy="9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410" name="Oval 22">
              <a:extLst>
                <a:ext uri="{FF2B5EF4-FFF2-40B4-BE49-F238E27FC236}">
                  <a16:creationId xmlns:a16="http://schemas.microsoft.com/office/drawing/2014/main" id="{DB8C338E-D877-40FE-83E1-4E4337E1A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" y="1925"/>
              <a:ext cx="35" cy="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411" name="Text Box 23">
              <a:extLst>
                <a:ext uri="{FF2B5EF4-FFF2-40B4-BE49-F238E27FC236}">
                  <a16:creationId xmlns:a16="http://schemas.microsoft.com/office/drawing/2014/main" id="{4E5CBF5A-1F01-4C8E-BD90-FE70EDDEB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5" y="1753"/>
              <a:ext cx="2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12" name="Text Box 24">
              <a:extLst>
                <a:ext uri="{FF2B5EF4-FFF2-40B4-BE49-F238E27FC236}">
                  <a16:creationId xmlns:a16="http://schemas.microsoft.com/office/drawing/2014/main" id="{0DCA3BC0-A5C8-4D88-A648-422F3E1F4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" y="1942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413" name="Group 25">
              <a:extLst>
                <a:ext uri="{FF2B5EF4-FFF2-40B4-BE49-F238E27FC236}">
                  <a16:creationId xmlns:a16="http://schemas.microsoft.com/office/drawing/2014/main" id="{47E45A8A-B75B-4EB8-87CE-8AD626C44B57}"/>
                </a:ext>
              </a:extLst>
            </p:cNvPr>
            <p:cNvGrpSpPr>
              <a:grpSpLocks/>
            </p:cNvGrpSpPr>
            <p:nvPr/>
          </p:nvGrpSpPr>
          <p:grpSpPr bwMode="auto">
            <a:xfrm rot="5912986" flipH="1" flipV="1">
              <a:off x="4200" y="1913"/>
              <a:ext cx="181" cy="186"/>
              <a:chOff x="3296" y="2309"/>
              <a:chExt cx="192" cy="201"/>
            </a:xfrm>
          </p:grpSpPr>
          <p:sp>
            <p:nvSpPr>
              <p:cNvPr id="16430" name="Line 26">
                <a:extLst>
                  <a:ext uri="{FF2B5EF4-FFF2-40B4-BE49-F238E27FC236}">
                    <a16:creationId xmlns:a16="http://schemas.microsoft.com/office/drawing/2014/main" id="{4BC562A8-F648-4A70-BC95-95462AF803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96" y="2359"/>
                <a:ext cx="138" cy="15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1" name="Oval 27">
                <a:extLst>
                  <a:ext uri="{FF2B5EF4-FFF2-40B4-BE49-F238E27FC236}">
                    <a16:creationId xmlns:a16="http://schemas.microsoft.com/office/drawing/2014/main" id="{A8C1BC43-9A12-4FB3-822C-5B208A385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7" y="2309"/>
                <a:ext cx="101" cy="101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6432" name="Oval 28">
                <a:extLst>
                  <a:ext uri="{FF2B5EF4-FFF2-40B4-BE49-F238E27FC236}">
                    <a16:creationId xmlns:a16="http://schemas.microsoft.com/office/drawing/2014/main" id="{F9EC8849-E48B-424B-9D59-CA54F5D7E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" y="2340"/>
                <a:ext cx="38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16414" name="Text Box 29">
              <a:extLst>
                <a:ext uri="{FF2B5EF4-FFF2-40B4-BE49-F238E27FC236}">
                  <a16:creationId xmlns:a16="http://schemas.microsoft.com/office/drawing/2014/main" id="{EE77A09B-A409-4050-AC8B-3B393E3AC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" y="1688"/>
              <a:ext cx="2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15" name="Text Box 30">
              <a:extLst>
                <a:ext uri="{FF2B5EF4-FFF2-40B4-BE49-F238E27FC236}">
                  <a16:creationId xmlns:a16="http://schemas.microsoft.com/office/drawing/2014/main" id="{E0EBEDD1-415C-4306-9F5C-62B137A38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8" y="1952"/>
              <a:ext cx="2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416" name="Group 31">
              <a:extLst>
                <a:ext uri="{FF2B5EF4-FFF2-40B4-BE49-F238E27FC236}">
                  <a16:creationId xmlns:a16="http://schemas.microsoft.com/office/drawing/2014/main" id="{B850EF62-BA84-4547-B0EA-7506E6ED991F}"/>
                </a:ext>
              </a:extLst>
            </p:cNvPr>
            <p:cNvGrpSpPr>
              <a:grpSpLocks/>
            </p:cNvGrpSpPr>
            <p:nvPr/>
          </p:nvGrpSpPr>
          <p:grpSpPr bwMode="auto">
            <a:xfrm rot="875559">
              <a:off x="3952" y="2915"/>
              <a:ext cx="178" cy="190"/>
              <a:chOff x="6301" y="2715"/>
              <a:chExt cx="192" cy="201"/>
            </a:xfrm>
          </p:grpSpPr>
          <p:sp>
            <p:nvSpPr>
              <p:cNvPr id="16427" name="Line 32">
                <a:extLst>
                  <a:ext uri="{FF2B5EF4-FFF2-40B4-BE49-F238E27FC236}">
                    <a16:creationId xmlns:a16="http://schemas.microsoft.com/office/drawing/2014/main" id="{4679840C-516D-4BA5-869E-8B6F5C0E9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01" y="2765"/>
                <a:ext cx="138" cy="151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8" name="Oval 33">
                <a:extLst>
                  <a:ext uri="{FF2B5EF4-FFF2-40B4-BE49-F238E27FC236}">
                    <a16:creationId xmlns:a16="http://schemas.microsoft.com/office/drawing/2014/main" id="{5DD343E3-2ABB-4C6F-B307-14AE43C5F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2" y="2715"/>
                <a:ext cx="101" cy="101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6429" name="Oval 34">
                <a:extLst>
                  <a:ext uri="{FF2B5EF4-FFF2-40B4-BE49-F238E27FC236}">
                    <a16:creationId xmlns:a16="http://schemas.microsoft.com/office/drawing/2014/main" id="{1304BF9E-14E5-46F4-A6D1-DCE8E20EE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4" y="2746"/>
                <a:ext cx="38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16417" name="Text Box 35">
              <a:extLst>
                <a:ext uri="{FF2B5EF4-FFF2-40B4-BE49-F238E27FC236}">
                  <a16:creationId xmlns:a16="http://schemas.microsoft.com/office/drawing/2014/main" id="{625C575F-3679-4EB8-BCD1-C859714A6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4" y="2729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400" i="1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18" name="Text Box 36">
              <a:extLst>
                <a:ext uri="{FF2B5EF4-FFF2-40B4-BE49-F238E27FC236}">
                  <a16:creationId xmlns:a16="http://schemas.microsoft.com/office/drawing/2014/main" id="{0C21C590-0431-4057-8AEC-9CE37E6A8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4" y="3097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i="1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19" name="Text Box 37">
              <a:extLst>
                <a:ext uri="{FF2B5EF4-FFF2-40B4-BE49-F238E27FC236}">
                  <a16:creationId xmlns:a16="http://schemas.microsoft.com/office/drawing/2014/main" id="{DDCB9D17-27AA-4072-9875-AB238D09C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9" y="2378"/>
              <a:ext cx="7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3300"/>
                  </a:solidFill>
                </a:rPr>
                <a:t>Interface</a:t>
              </a:r>
            </a:p>
          </p:txBody>
        </p:sp>
        <p:grpSp>
          <p:nvGrpSpPr>
            <p:cNvPr id="16420" name="Group 38">
              <a:extLst>
                <a:ext uri="{FF2B5EF4-FFF2-40B4-BE49-F238E27FC236}">
                  <a16:creationId xmlns:a16="http://schemas.microsoft.com/office/drawing/2014/main" id="{AED254FD-ADD6-4A7E-9171-F2158A5DB7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6" y="652"/>
              <a:ext cx="674" cy="782"/>
              <a:chOff x="4762" y="2053"/>
              <a:chExt cx="674" cy="782"/>
            </a:xfrm>
          </p:grpSpPr>
          <p:sp>
            <p:nvSpPr>
              <p:cNvPr id="16421" name="Line 39">
                <a:extLst>
                  <a:ext uri="{FF2B5EF4-FFF2-40B4-BE49-F238E27FC236}">
                    <a16:creationId xmlns:a16="http://schemas.microsoft.com/office/drawing/2014/main" id="{0DAC1710-FC44-4B1D-ACEB-C43AF0979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54" y="2243"/>
                <a:ext cx="0" cy="3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2" name="Line 40">
                <a:extLst>
                  <a:ext uri="{FF2B5EF4-FFF2-40B4-BE49-F238E27FC236}">
                    <a16:creationId xmlns:a16="http://schemas.microsoft.com/office/drawing/2014/main" id="{7807FB6D-F540-441B-87DA-AEE9830B8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4256713" flipV="1">
                <a:off x="4974" y="2513"/>
                <a:ext cx="0" cy="1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3" name="Line 41">
                <a:extLst>
                  <a:ext uri="{FF2B5EF4-FFF2-40B4-BE49-F238E27FC236}">
                    <a16:creationId xmlns:a16="http://schemas.microsoft.com/office/drawing/2014/main" id="{DF41A017-270F-4F42-8313-6639838A00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5212" y="2395"/>
                <a:ext cx="0" cy="3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4" name="Text Box 42">
                <a:extLst>
                  <a:ext uri="{FF2B5EF4-FFF2-40B4-BE49-F238E27FC236}">
                    <a16:creationId xmlns:a16="http://schemas.microsoft.com/office/drawing/2014/main" id="{83C2CFF5-622A-4741-9720-C5475C1E6A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5" y="2495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6425" name="Text Box 43">
                <a:extLst>
                  <a:ext uri="{FF2B5EF4-FFF2-40B4-BE49-F238E27FC236}">
                    <a16:creationId xmlns:a16="http://schemas.microsoft.com/office/drawing/2014/main" id="{0786DB74-3A25-4031-98D9-2031002995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8" y="2053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6426" name="Text Box 44">
                <a:extLst>
                  <a:ext uri="{FF2B5EF4-FFF2-40B4-BE49-F238E27FC236}">
                    <a16:creationId xmlns:a16="http://schemas.microsoft.com/office/drawing/2014/main" id="{33651B48-6C2D-44AA-8E62-2A55168D81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2" y="2547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3149" name="Rectangle 45">
                <a:extLst>
                  <a:ext uri="{FF2B5EF4-FFF2-40B4-BE49-F238E27FC236}">
                    <a16:creationId xmlns:a16="http://schemas.microsoft.com/office/drawing/2014/main" id="{73CD9921-5077-4C5C-B3FC-B910FCCFD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113" y="1476375"/>
                <a:ext cx="6570838" cy="5064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Tangential Electric Field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Continuous</a:t>
                </a:r>
              </a:p>
            </p:txBody>
          </p:sp>
        </mc:Choice>
        <mc:Fallback xmlns="">
          <p:sp>
            <p:nvSpPr>
              <p:cNvPr id="943149" name="Rectangle 45">
                <a:extLst>
                  <a:ext uri="{FF2B5EF4-FFF2-40B4-BE49-F238E27FC236}">
                    <a16:creationId xmlns:a16="http://schemas.microsoft.com/office/drawing/2014/main" id="{73CD9921-5077-4C5C-B3FC-B910FCCFD9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1113" y="1476375"/>
                <a:ext cx="6570838" cy="506421"/>
              </a:xfrm>
              <a:prstGeom prst="rect">
                <a:avLst/>
              </a:prstGeom>
              <a:blipFill>
                <a:blip r:embed="rId9"/>
                <a:stretch>
                  <a:fillRect l="-1391" b="-277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Line 24">
            <a:extLst>
              <a:ext uri="{FF2B5EF4-FFF2-40B4-BE49-F238E27FC236}">
                <a16:creationId xmlns:a16="http://schemas.microsoft.com/office/drawing/2014/main" id="{E8AA8680-7AE7-475E-84BD-4807D3679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-16605" y="1254924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97456EC6-755E-4AB4-99A2-6C665B6CCD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660" y="15319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174EE8A-0815-43D7-AFA1-B3DE39D5184D}"/>
                  </a:ext>
                </a:extLst>
              </p:cNvPr>
              <p:cNvSpPr/>
              <p:nvPr/>
            </p:nvSpPr>
            <p:spPr>
              <a:xfrm>
                <a:off x="2195506" y="5742193"/>
                <a:ext cx="8037521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174EE8A-0815-43D7-AFA1-B3DE39D51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506" y="5742193"/>
                <a:ext cx="8037521" cy="5091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0420F0C-9E2B-4E9A-A29F-1F9F74FB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>
            <a:extLst>
              <a:ext uri="{FF2B5EF4-FFF2-40B4-BE49-F238E27FC236}">
                <a16:creationId xmlns:a16="http://schemas.microsoft.com/office/drawing/2014/main" id="{023EA4AE-5524-4AA0-BD45-EA69606781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15889"/>
            <a:ext cx="8229600" cy="1139825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 for B at an Interface</a:t>
            </a:r>
          </a:p>
        </p:txBody>
      </p:sp>
      <p:sp>
        <p:nvSpPr>
          <p:cNvPr id="944131" name="Rectangle 3">
            <a:extLst>
              <a:ext uri="{FF2B5EF4-FFF2-40B4-BE49-F238E27FC236}">
                <a16:creationId xmlns:a16="http://schemas.microsoft.com/office/drawing/2014/main" id="{2580D011-EC0D-429A-BE3E-550F4F131E9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48951" y="2382911"/>
            <a:ext cx="4098133" cy="2930227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B-field in the incident plane is continuous.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spcBef>
                <a:spcPct val="0"/>
              </a:spcBef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all B-fields are in the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-plane, so we take the x-components at the boundary:  </a:t>
            </a:r>
            <a:endParaRPr lang="en-US" altLang="zh-CN" sz="2400" baseline="-25000" dirty="0">
              <a:solidFill>
                <a:srgbClr val="CCFF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412" name="Group 4">
            <a:extLst>
              <a:ext uri="{FF2B5EF4-FFF2-40B4-BE49-F238E27FC236}">
                <a16:creationId xmlns:a16="http://schemas.microsoft.com/office/drawing/2014/main" id="{8122803A-B100-4D7B-B0D4-F5CCC453D9BD}"/>
              </a:ext>
            </a:extLst>
          </p:cNvPr>
          <p:cNvGrpSpPr>
            <a:grpSpLocks/>
          </p:cNvGrpSpPr>
          <p:nvPr/>
        </p:nvGrpSpPr>
        <p:grpSpPr bwMode="auto">
          <a:xfrm>
            <a:off x="4970464" y="2035176"/>
            <a:ext cx="5373687" cy="3527425"/>
            <a:chOff x="2068" y="1282"/>
            <a:chExt cx="3385" cy="2222"/>
          </a:xfrm>
        </p:grpSpPr>
        <p:sp>
          <p:nvSpPr>
            <p:cNvPr id="17431" name="Rectangle 5">
              <a:extLst>
                <a:ext uri="{FF2B5EF4-FFF2-40B4-BE49-F238E27FC236}">
                  <a16:creationId xmlns:a16="http://schemas.microsoft.com/office/drawing/2014/main" id="{B7F95E2E-FE7D-4E4B-BC7B-ECEFC3099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" y="1282"/>
              <a:ext cx="3385" cy="2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7432" name="Rectangle 6">
              <a:extLst>
                <a:ext uri="{FF2B5EF4-FFF2-40B4-BE49-F238E27FC236}">
                  <a16:creationId xmlns:a16="http://schemas.microsoft.com/office/drawing/2014/main" id="{E125FA3F-8DB4-4BB7-A843-C44956599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2367"/>
              <a:ext cx="3087" cy="955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7433" name="Rectangle 7">
              <a:extLst>
                <a:ext uri="{FF2B5EF4-FFF2-40B4-BE49-F238E27FC236}">
                  <a16:creationId xmlns:a16="http://schemas.microsoft.com/office/drawing/2014/main" id="{5DE11808-76DF-4522-9703-559670A97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1441"/>
              <a:ext cx="3087" cy="95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7434" name="Text Box 8">
              <a:extLst>
                <a:ext uri="{FF2B5EF4-FFF2-40B4-BE49-F238E27FC236}">
                  <a16:creationId xmlns:a16="http://schemas.microsoft.com/office/drawing/2014/main" id="{C7C4D7AA-443F-4DDE-B37D-26184EE56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" y="1735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35" name="Text Box 9">
              <a:extLst>
                <a:ext uri="{FF2B5EF4-FFF2-40B4-BE49-F238E27FC236}">
                  <a16:creationId xmlns:a16="http://schemas.microsoft.com/office/drawing/2014/main" id="{7F68F8BF-FF30-49CB-A3E9-0DC683329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" y="2746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i="1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36" name="Line 10">
              <a:extLst>
                <a:ext uri="{FF2B5EF4-FFF2-40B4-BE49-F238E27FC236}">
                  <a16:creationId xmlns:a16="http://schemas.microsoft.com/office/drawing/2014/main" id="{3BC74925-222C-46F7-96C0-1803083A3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6" y="1530"/>
              <a:ext cx="888" cy="842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Line 11">
              <a:extLst>
                <a:ext uri="{FF2B5EF4-FFF2-40B4-BE49-F238E27FC236}">
                  <a16:creationId xmlns:a16="http://schemas.microsoft.com/office/drawing/2014/main" id="{1FD926B9-D6C1-4684-973A-36B9541189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1" y="1521"/>
              <a:ext cx="888" cy="842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38" name="Object 12">
              <a:extLst>
                <a:ext uri="{FF2B5EF4-FFF2-40B4-BE49-F238E27FC236}">
                  <a16:creationId xmlns:a16="http://schemas.microsoft.com/office/drawing/2014/main" id="{6EE23DF3-4491-4DDC-80D8-DDD1B2CF6D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1" y="1412"/>
            <a:ext cx="199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99" name="Equation" r:id="rId4" imgW="152268" imgH="253780" progId="Equation.DSMT4">
                    <p:embed/>
                  </p:oleObj>
                </mc:Choice>
                <mc:Fallback>
                  <p:oleObj name="Equation" r:id="rId4" imgW="152268" imgH="253780" progId="Equation.DSMT4">
                    <p:embed/>
                    <p:pic>
                      <p:nvPicPr>
                        <p:cNvPr id="17438" name="Object 12">
                          <a:extLst>
                            <a:ext uri="{FF2B5EF4-FFF2-40B4-BE49-F238E27FC236}">
                              <a16:creationId xmlns:a16="http://schemas.microsoft.com/office/drawing/2014/main" id="{6EE23DF3-4491-4DDC-80D8-DDD1B2CF6D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1" y="1412"/>
                          <a:ext cx="199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9" name="Object 13">
              <a:extLst>
                <a:ext uri="{FF2B5EF4-FFF2-40B4-BE49-F238E27FC236}">
                  <a16:creationId xmlns:a16="http://schemas.microsoft.com/office/drawing/2014/main" id="{237B88CD-AA27-430B-BC0C-2DF07EEBD2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8" y="1429"/>
            <a:ext cx="216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00" name="Equation" r:id="rId6" imgW="164957" imgH="241091" progId="Equation.DSMT4">
                    <p:embed/>
                  </p:oleObj>
                </mc:Choice>
                <mc:Fallback>
                  <p:oleObj name="Equation" r:id="rId6" imgW="164957" imgH="241091" progId="Equation.DSMT4">
                    <p:embed/>
                    <p:pic>
                      <p:nvPicPr>
                        <p:cNvPr id="17439" name="Object 13">
                          <a:extLst>
                            <a:ext uri="{FF2B5EF4-FFF2-40B4-BE49-F238E27FC236}">
                              <a16:creationId xmlns:a16="http://schemas.microsoft.com/office/drawing/2014/main" id="{237B88CD-AA27-430B-BC0C-2DF07EEBD2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8" y="1429"/>
                          <a:ext cx="216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0" name="Line 14">
              <a:extLst>
                <a:ext uri="{FF2B5EF4-FFF2-40B4-BE49-F238E27FC236}">
                  <a16:creationId xmlns:a16="http://schemas.microsoft.com/office/drawing/2014/main" id="{78EF8383-7F64-4E66-8D53-00BA79EFC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7" y="2393"/>
              <a:ext cx="490" cy="868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41" name="Object 15">
              <a:extLst>
                <a:ext uri="{FF2B5EF4-FFF2-40B4-BE49-F238E27FC236}">
                  <a16:creationId xmlns:a16="http://schemas.microsoft.com/office/drawing/2014/main" id="{1CE6170C-4D98-4F9C-AA19-BDA6F53978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35" y="3033"/>
            <a:ext cx="199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01" name="Equation" r:id="rId8" imgW="28633" imgH="133271" progId="Equation.DSMT4">
                    <p:embed/>
                  </p:oleObj>
                </mc:Choice>
                <mc:Fallback>
                  <p:oleObj name="Equation" r:id="rId8" imgW="28633" imgH="133271" progId="Equation.DSMT4">
                    <p:embed/>
                    <p:pic>
                      <p:nvPicPr>
                        <p:cNvPr id="17441" name="Object 15">
                          <a:extLst>
                            <a:ext uri="{FF2B5EF4-FFF2-40B4-BE49-F238E27FC236}">
                              <a16:creationId xmlns:a16="http://schemas.microsoft.com/office/drawing/2014/main" id="{1CE6170C-4D98-4F9C-AA19-BDA6F53978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5" y="3033"/>
                          <a:ext cx="199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2" name="Line 16">
              <a:extLst>
                <a:ext uri="{FF2B5EF4-FFF2-40B4-BE49-F238E27FC236}">
                  <a16:creationId xmlns:a16="http://schemas.microsoft.com/office/drawing/2014/main" id="{763E1DF3-94B7-4C41-9307-C5BF26392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6" y="1757"/>
              <a:ext cx="0" cy="12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Text Box 17">
              <a:extLst>
                <a:ext uri="{FF2B5EF4-FFF2-40B4-BE49-F238E27FC236}">
                  <a16:creationId xmlns:a16="http://schemas.microsoft.com/office/drawing/2014/main" id="{82794CA3-ABB8-40E0-8FFF-BD7E5A05D3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6" y="1943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44" name="Text Box 18">
              <a:extLst>
                <a:ext uri="{FF2B5EF4-FFF2-40B4-BE49-F238E27FC236}">
                  <a16:creationId xmlns:a16="http://schemas.microsoft.com/office/drawing/2014/main" id="{ED2379FC-58D5-408E-98A9-8D433CC34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1" y="1943"/>
              <a:ext cx="2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45" name="Text Box 19">
              <a:extLst>
                <a:ext uri="{FF2B5EF4-FFF2-40B4-BE49-F238E27FC236}">
                  <a16:creationId xmlns:a16="http://schemas.microsoft.com/office/drawing/2014/main" id="{C539F64E-D9E3-491C-9A93-00CC1A6BB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9" y="2551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3300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446" name="Group 20">
              <a:extLst>
                <a:ext uri="{FF2B5EF4-FFF2-40B4-BE49-F238E27FC236}">
                  <a16:creationId xmlns:a16="http://schemas.microsoft.com/office/drawing/2014/main" id="{293D49F0-B495-48AE-AABE-9416CB39D1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3" y="1717"/>
              <a:ext cx="606" cy="670"/>
              <a:chOff x="3039" y="1564"/>
              <a:chExt cx="606" cy="670"/>
            </a:xfrm>
          </p:grpSpPr>
          <p:sp>
            <p:nvSpPr>
              <p:cNvPr id="17460" name="Oval 22">
                <a:extLst>
                  <a:ext uri="{FF2B5EF4-FFF2-40B4-BE49-F238E27FC236}">
                    <a16:creationId xmlns:a16="http://schemas.microsoft.com/office/drawing/2014/main" id="{1DC70BD6-3916-4131-BD6F-CB4EA93BE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" y="1707"/>
                <a:ext cx="93" cy="9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7461" name="Oval 23">
                <a:extLst>
                  <a:ext uri="{FF2B5EF4-FFF2-40B4-BE49-F238E27FC236}">
                    <a16:creationId xmlns:a16="http://schemas.microsoft.com/office/drawing/2014/main" id="{F085D7FC-690A-423B-A033-3699D7280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9" y="1737"/>
                <a:ext cx="35" cy="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7462" name="Text Box 24">
                <a:extLst>
                  <a:ext uri="{FF2B5EF4-FFF2-40B4-BE49-F238E27FC236}">
                    <a16:creationId xmlns:a16="http://schemas.microsoft.com/office/drawing/2014/main" id="{8485951F-647E-4774-B810-416FB82353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5" y="1564"/>
                <a:ext cx="27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63" name="Text Box 25">
                <a:extLst>
                  <a:ext uri="{FF2B5EF4-FFF2-40B4-BE49-F238E27FC236}">
                    <a16:creationId xmlns:a16="http://schemas.microsoft.com/office/drawing/2014/main" id="{E310A7B2-6949-4EDC-8EEB-42E35664B2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9" y="1945"/>
                <a:ext cx="270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64" name="Line 21">
                <a:extLst>
                  <a:ext uri="{FF2B5EF4-FFF2-40B4-BE49-F238E27FC236}">
                    <a16:creationId xmlns:a16="http://schemas.microsoft.com/office/drawing/2014/main" id="{D6002531-1844-481A-BF58-502C9C2A2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4" y="1755"/>
                <a:ext cx="188" cy="22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47" name="Group 26">
              <a:extLst>
                <a:ext uri="{FF2B5EF4-FFF2-40B4-BE49-F238E27FC236}">
                  <a16:creationId xmlns:a16="http://schemas.microsoft.com/office/drawing/2014/main" id="{0D76A48B-4ED2-490F-8CFF-A68E2CE34C2B}"/>
                </a:ext>
              </a:extLst>
            </p:cNvPr>
            <p:cNvGrpSpPr>
              <a:grpSpLocks/>
            </p:cNvGrpSpPr>
            <p:nvPr/>
          </p:nvGrpSpPr>
          <p:grpSpPr bwMode="auto">
            <a:xfrm rot="5912986" flipH="1" flipV="1">
              <a:off x="4152" y="1877"/>
              <a:ext cx="182" cy="185"/>
              <a:chOff x="3296" y="2309"/>
              <a:chExt cx="192" cy="201"/>
            </a:xfrm>
          </p:grpSpPr>
          <p:sp>
            <p:nvSpPr>
              <p:cNvPr id="17457" name="Line 27">
                <a:extLst>
                  <a:ext uri="{FF2B5EF4-FFF2-40B4-BE49-F238E27FC236}">
                    <a16:creationId xmlns:a16="http://schemas.microsoft.com/office/drawing/2014/main" id="{629FBA42-8CD9-49BD-B6CD-430D67AAFC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96" y="2359"/>
                <a:ext cx="138" cy="151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8" name="Oval 28">
                <a:extLst>
                  <a:ext uri="{FF2B5EF4-FFF2-40B4-BE49-F238E27FC236}">
                    <a16:creationId xmlns:a16="http://schemas.microsoft.com/office/drawing/2014/main" id="{34F2E858-767E-497A-85BB-AB1A583E3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7" y="2309"/>
                <a:ext cx="101" cy="101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7459" name="Oval 29">
                <a:extLst>
                  <a:ext uri="{FF2B5EF4-FFF2-40B4-BE49-F238E27FC236}">
                    <a16:creationId xmlns:a16="http://schemas.microsoft.com/office/drawing/2014/main" id="{8BA4B7EA-9704-4B19-8956-5B9611110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" y="2340"/>
                <a:ext cx="38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17448" name="Text Box 30">
              <a:extLst>
                <a:ext uri="{FF2B5EF4-FFF2-40B4-BE49-F238E27FC236}">
                  <a16:creationId xmlns:a16="http://schemas.microsoft.com/office/drawing/2014/main" id="{09227F55-9B5E-46E5-A7E4-5D4D914B4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6" y="1657"/>
              <a:ext cx="2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49" name="Text Box 31">
              <a:extLst>
                <a:ext uri="{FF2B5EF4-FFF2-40B4-BE49-F238E27FC236}">
                  <a16:creationId xmlns:a16="http://schemas.microsoft.com/office/drawing/2014/main" id="{72908764-D31B-488C-A553-E0DA3EC4B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9" y="1917"/>
              <a:ext cx="2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450" name="Group 32">
              <a:extLst>
                <a:ext uri="{FF2B5EF4-FFF2-40B4-BE49-F238E27FC236}">
                  <a16:creationId xmlns:a16="http://schemas.microsoft.com/office/drawing/2014/main" id="{1DCA969D-07A6-40B9-B412-322557D672B1}"/>
                </a:ext>
              </a:extLst>
            </p:cNvPr>
            <p:cNvGrpSpPr>
              <a:grpSpLocks/>
            </p:cNvGrpSpPr>
            <p:nvPr/>
          </p:nvGrpSpPr>
          <p:grpSpPr bwMode="auto">
            <a:xfrm rot="875559">
              <a:off x="3904" y="2883"/>
              <a:ext cx="178" cy="191"/>
              <a:chOff x="6301" y="2715"/>
              <a:chExt cx="192" cy="201"/>
            </a:xfrm>
          </p:grpSpPr>
          <p:sp>
            <p:nvSpPr>
              <p:cNvPr id="17454" name="Line 33">
                <a:extLst>
                  <a:ext uri="{FF2B5EF4-FFF2-40B4-BE49-F238E27FC236}">
                    <a16:creationId xmlns:a16="http://schemas.microsoft.com/office/drawing/2014/main" id="{AAB38615-A684-4B6A-B476-5D46FE36E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01" y="2765"/>
                <a:ext cx="138" cy="151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5" name="Oval 34">
                <a:extLst>
                  <a:ext uri="{FF2B5EF4-FFF2-40B4-BE49-F238E27FC236}">
                    <a16:creationId xmlns:a16="http://schemas.microsoft.com/office/drawing/2014/main" id="{16B891C9-567C-4521-9202-F6CCF2475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2" y="2715"/>
                <a:ext cx="101" cy="101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7456" name="Oval 35">
                <a:extLst>
                  <a:ext uri="{FF2B5EF4-FFF2-40B4-BE49-F238E27FC236}">
                    <a16:creationId xmlns:a16="http://schemas.microsoft.com/office/drawing/2014/main" id="{1AC222F2-1137-46D8-B0C0-5A3116CA7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4" y="2746"/>
                <a:ext cx="38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17451" name="Text Box 36">
              <a:extLst>
                <a:ext uri="{FF2B5EF4-FFF2-40B4-BE49-F238E27FC236}">
                  <a16:creationId xmlns:a16="http://schemas.microsoft.com/office/drawing/2014/main" id="{0457EFCC-6396-4DBB-BFC9-EF348FFC4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6" y="2696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400" i="1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52" name="Text Box 37">
              <a:extLst>
                <a:ext uri="{FF2B5EF4-FFF2-40B4-BE49-F238E27FC236}">
                  <a16:creationId xmlns:a16="http://schemas.microsoft.com/office/drawing/2014/main" id="{3725ABB5-6A88-4597-8DB5-C899C658D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7" y="3005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i="1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53" name="Text Box 38">
              <a:extLst>
                <a:ext uri="{FF2B5EF4-FFF2-40B4-BE49-F238E27FC236}">
                  <a16:creationId xmlns:a16="http://schemas.microsoft.com/office/drawing/2014/main" id="{F76D4C39-A91E-42FC-903E-08390E22F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" y="2354"/>
              <a:ext cx="7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3300"/>
                  </a:solidFill>
                </a:rPr>
                <a:t>Interface</a:t>
              </a:r>
            </a:p>
          </p:txBody>
        </p:sp>
      </p:grpSp>
      <p:grpSp>
        <p:nvGrpSpPr>
          <p:cNvPr id="17413" name="Group 39">
            <a:extLst>
              <a:ext uri="{FF2B5EF4-FFF2-40B4-BE49-F238E27FC236}">
                <a16:creationId xmlns:a16="http://schemas.microsoft.com/office/drawing/2014/main" id="{BA9A9746-73A0-4510-903B-F6054EE2896F}"/>
              </a:ext>
            </a:extLst>
          </p:cNvPr>
          <p:cNvGrpSpPr>
            <a:grpSpLocks/>
          </p:cNvGrpSpPr>
          <p:nvPr/>
        </p:nvGrpSpPr>
        <p:grpSpPr bwMode="auto">
          <a:xfrm>
            <a:off x="9256714" y="1035051"/>
            <a:ext cx="1069975" cy="1241425"/>
            <a:chOff x="4762" y="2053"/>
            <a:chExt cx="674" cy="782"/>
          </a:xfrm>
        </p:grpSpPr>
        <p:sp>
          <p:nvSpPr>
            <p:cNvPr id="17425" name="Line 40">
              <a:extLst>
                <a:ext uri="{FF2B5EF4-FFF2-40B4-BE49-F238E27FC236}">
                  <a16:creationId xmlns:a16="http://schemas.microsoft.com/office/drawing/2014/main" id="{BFC70695-0AE6-4FB9-B412-91B71B1BE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54" y="2243"/>
              <a:ext cx="0" cy="3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6" name="Line 41">
              <a:extLst>
                <a:ext uri="{FF2B5EF4-FFF2-40B4-BE49-F238E27FC236}">
                  <a16:creationId xmlns:a16="http://schemas.microsoft.com/office/drawing/2014/main" id="{E4E9D2EE-0CAE-40E2-AD8C-5BAE7542E3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4256713" flipV="1">
              <a:off x="4974" y="2513"/>
              <a:ext cx="0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7" name="Line 42">
              <a:extLst>
                <a:ext uri="{FF2B5EF4-FFF2-40B4-BE49-F238E27FC236}">
                  <a16:creationId xmlns:a16="http://schemas.microsoft.com/office/drawing/2014/main" id="{01DAF19E-840C-410C-B76D-00D9235344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212" y="2395"/>
              <a:ext cx="0" cy="3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Text Box 43">
              <a:extLst>
                <a:ext uri="{FF2B5EF4-FFF2-40B4-BE49-F238E27FC236}">
                  <a16:creationId xmlns:a16="http://schemas.microsoft.com/office/drawing/2014/main" id="{7E4EEC1A-97CE-4306-BF0E-D2120C7FB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5" y="2495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7429" name="Text Box 44">
              <a:extLst>
                <a:ext uri="{FF2B5EF4-FFF2-40B4-BE49-F238E27FC236}">
                  <a16:creationId xmlns:a16="http://schemas.microsoft.com/office/drawing/2014/main" id="{68502958-D319-4A81-80BF-C92877BF2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8" y="205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7430" name="Text Box 45">
              <a:extLst>
                <a:ext uri="{FF2B5EF4-FFF2-40B4-BE49-F238E27FC236}">
                  <a16:creationId xmlns:a16="http://schemas.microsoft.com/office/drawing/2014/main" id="{2B54F846-DE2B-4AB7-BE59-619DAE8C1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" y="2547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sp>
        <p:nvSpPr>
          <p:cNvPr id="17414" name="Line 46">
            <a:extLst>
              <a:ext uri="{FF2B5EF4-FFF2-40B4-BE49-F238E27FC236}">
                <a16:creationId xmlns:a16="http://schemas.microsoft.com/office/drawing/2014/main" id="{D1AC660B-2DE9-47C9-ADB3-E631DBD4C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4188" y="3016251"/>
            <a:ext cx="0" cy="5635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Text Box 47">
            <a:extLst>
              <a:ext uri="{FF2B5EF4-FFF2-40B4-BE49-F238E27FC236}">
                <a16:creationId xmlns:a16="http://schemas.microsoft.com/office/drawing/2014/main" id="{61EE84EB-9153-479D-B803-CFAB81B2E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3138488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Symbol" panose="05050102010706020507" pitchFamily="18" charset="2"/>
              </a:rPr>
              <a:t>q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6" name="Line 48">
            <a:extLst>
              <a:ext uri="{FF2B5EF4-FFF2-40B4-BE49-F238E27FC236}">
                <a16:creationId xmlns:a16="http://schemas.microsoft.com/office/drawing/2014/main" id="{A50357ED-3E73-4ABA-B600-A8E51540D4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69050" y="3025775"/>
            <a:ext cx="4635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7" name="Text Box 49">
            <a:extLst>
              <a:ext uri="{FF2B5EF4-FFF2-40B4-BE49-F238E27FC236}">
                <a16:creationId xmlns:a16="http://schemas.microsoft.com/office/drawing/2014/main" id="{33DB6382-2E7C-41AF-8899-820E3BD8F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38" y="2924175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Symbol" panose="05050102010706020507" pitchFamily="18" charset="2"/>
              </a:rPr>
              <a:t>q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8" name="Arc 50">
            <a:extLst>
              <a:ext uri="{FF2B5EF4-FFF2-40B4-BE49-F238E27FC236}">
                <a16:creationId xmlns:a16="http://schemas.microsoft.com/office/drawing/2014/main" id="{ED3D52BD-26BB-4B6C-80EE-964BE9C5A200}"/>
              </a:ext>
            </a:extLst>
          </p:cNvPr>
          <p:cNvSpPr>
            <a:spLocks/>
          </p:cNvSpPr>
          <p:nvPr/>
        </p:nvSpPr>
        <p:spPr bwMode="auto">
          <a:xfrm rot="1784692" flipV="1">
            <a:off x="6842125" y="3149600"/>
            <a:ext cx="107950" cy="12065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9" name="Arc 51">
            <a:extLst>
              <a:ext uri="{FF2B5EF4-FFF2-40B4-BE49-F238E27FC236}">
                <a16:creationId xmlns:a16="http://schemas.microsoft.com/office/drawing/2014/main" id="{3A333A50-2144-4A72-A9FB-F2278D2AA675}"/>
              </a:ext>
            </a:extLst>
          </p:cNvPr>
          <p:cNvSpPr>
            <a:spLocks/>
          </p:cNvSpPr>
          <p:nvPr/>
        </p:nvSpPr>
        <p:spPr bwMode="auto">
          <a:xfrm rot="6070170" flipV="1">
            <a:off x="6599238" y="3035300"/>
            <a:ext cx="107950" cy="12065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4183" name="Rectangle 55">
                <a:extLst>
                  <a:ext uri="{FF2B5EF4-FFF2-40B4-BE49-F238E27FC236}">
                    <a16:creationId xmlns:a16="http://schemas.microsoft.com/office/drawing/2014/main" id="{82A7C463-42E0-45D1-B7C4-E454C5DD3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7806" y="1456835"/>
                <a:ext cx="6615722" cy="5064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buClr>
                    <a:schemeClr val="hlink"/>
                  </a:buClr>
                  <a:buSzPct val="75000"/>
                  <a:buFont typeface="Wingdings" pitchFamily="2" charset="2"/>
                  <a:buNone/>
                  <a:defRPr/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Tangential Magnetic Field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</m:acc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Continuous</a:t>
                </a:r>
              </a:p>
            </p:txBody>
          </p:sp>
        </mc:Choice>
        <mc:Fallback xmlns="">
          <p:sp>
            <p:nvSpPr>
              <p:cNvPr id="944183" name="Rectangle 55">
                <a:extLst>
                  <a:ext uri="{FF2B5EF4-FFF2-40B4-BE49-F238E27FC236}">
                    <a16:creationId xmlns:a16="http://schemas.microsoft.com/office/drawing/2014/main" id="{82A7C463-42E0-45D1-B7C4-E454C5DD34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7806" y="1456835"/>
                <a:ext cx="6615722" cy="506421"/>
              </a:xfrm>
              <a:prstGeom prst="rect">
                <a:avLst/>
              </a:prstGeom>
              <a:blipFill>
                <a:blip r:embed="rId10"/>
                <a:stretch>
                  <a:fillRect l="-1381" r="-460" b="-277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4184" name="Rectangle 56">
            <a:extLst>
              <a:ext uri="{FF2B5EF4-FFF2-40B4-BE49-F238E27FC236}">
                <a16:creationId xmlns:a16="http://schemas.microsoft.com/office/drawing/2014/main" id="{57E7CC17-5B86-4BA9-9630-648BB0DCB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820" y="6016626"/>
            <a:ext cx="72723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*It's really the tangential B/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we're using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7" name="Line 24">
            <a:extLst>
              <a:ext uri="{FF2B5EF4-FFF2-40B4-BE49-F238E27FC236}">
                <a16:creationId xmlns:a16="http://schemas.microsoft.com/office/drawing/2014/main" id="{82F22758-6C35-421F-9032-4E3FDC9A24C5}"/>
              </a:ext>
            </a:extLst>
          </p:cNvPr>
          <p:cNvSpPr>
            <a:spLocks noChangeShapeType="1"/>
          </p:cNvSpPr>
          <p:nvPr/>
        </p:nvSpPr>
        <p:spPr bwMode="auto">
          <a:xfrm>
            <a:off x="-16605" y="1254924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7B95395D-EADF-45D8-98F8-411E5864E6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660" y="15319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D4AB2-267D-4519-8086-61E9B411D7C4}"/>
                  </a:ext>
                </a:extLst>
              </p:cNvPr>
              <p:cNvSpPr/>
              <p:nvPr/>
            </p:nvSpPr>
            <p:spPr>
              <a:xfrm>
                <a:off x="1698666" y="5405360"/>
                <a:ext cx="4743606" cy="469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+ 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 = 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4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DD4AB2-267D-4519-8086-61E9B411D7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666" y="5405360"/>
                <a:ext cx="4743606" cy="469872"/>
              </a:xfrm>
              <a:prstGeom prst="rect">
                <a:avLst/>
              </a:prstGeom>
              <a:blipFill>
                <a:blip r:embed="rId1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899AAB5-E4CB-4B84-9454-868E6C52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>
            <a:extLst>
              <a:ext uri="{FF2B5EF4-FFF2-40B4-BE49-F238E27FC236}">
                <a16:creationId xmlns:a16="http://schemas.microsoft.com/office/drawing/2014/main" id="{89A2BAFF-FF01-444F-976B-E25F082880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15905" y="153192"/>
            <a:ext cx="10126979" cy="11398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Reflection and Transmission for S-Polarized Light</a:t>
            </a:r>
          </a:p>
        </p:txBody>
      </p:sp>
      <p:sp>
        <p:nvSpPr>
          <p:cNvPr id="945155" name="Rectangle 3">
            <a:extLst>
              <a:ext uri="{FF2B5EF4-FFF2-40B4-BE49-F238E27FC236}">
                <a16:creationId xmlns:a16="http://schemas.microsoft.com/office/drawing/2014/main" id="{40DA5C0D-7339-4E44-9163-02E54A915C8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15904" y="1440449"/>
            <a:ext cx="10288366" cy="924076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temporal items, we get the relation among the complex amplitudes :</a:t>
            </a:r>
          </a:p>
        </p:txBody>
      </p:sp>
      <p:sp>
        <p:nvSpPr>
          <p:cNvPr id="12" name="Rectangle 56">
            <a:extLst>
              <a:ext uri="{FF2B5EF4-FFF2-40B4-BE49-F238E27FC236}">
                <a16:creationId xmlns:a16="http://schemas.microsoft.com/office/drawing/2014/main" id="{2157F3A0-7FF2-4312-9814-85B66A06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92" y="2741545"/>
            <a:ext cx="32084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H=B/</a:t>
            </a:r>
            <a:r>
              <a:rPr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</a:t>
            </a: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and take </a:t>
            </a:r>
            <a:r>
              <a:rPr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</a:t>
            </a:r>
            <a:r>
              <a:rPr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baseline="-25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A9A85ADD-EA0E-45D2-8FC6-AC281E24ED32}"/>
              </a:ext>
            </a:extLst>
          </p:cNvPr>
          <p:cNvSpPr>
            <a:spLocks noChangeShapeType="1"/>
          </p:cNvSpPr>
          <p:nvPr/>
        </p:nvSpPr>
        <p:spPr bwMode="auto">
          <a:xfrm>
            <a:off x="-16605" y="1254924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3F41D27-5EE2-4A59-998B-29DC1197B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660" y="15319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E919F3B-50E3-4AA5-88EB-D8734BDBA27F}"/>
                  </a:ext>
                </a:extLst>
              </p:cNvPr>
              <p:cNvSpPr/>
              <p:nvPr/>
            </p:nvSpPr>
            <p:spPr>
              <a:xfrm>
                <a:off x="4267091" y="5119724"/>
                <a:ext cx="23902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E919F3B-50E3-4AA5-88EB-D8734BDBA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091" y="5119724"/>
                <a:ext cx="2390270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F12966D-87DA-4A7E-BA42-7A7CE13328B2}"/>
                  </a:ext>
                </a:extLst>
              </p:cNvPr>
              <p:cNvSpPr/>
              <p:nvPr/>
            </p:nvSpPr>
            <p:spPr>
              <a:xfrm>
                <a:off x="2649694" y="5821891"/>
                <a:ext cx="73535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)=−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F12966D-87DA-4A7E-BA42-7A7CE1332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694" y="5821891"/>
                <a:ext cx="735355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9BD2E45-3580-4DE7-A2B1-84520A04C69E}"/>
                  </a:ext>
                </a:extLst>
              </p:cNvPr>
              <p:cNvSpPr/>
              <p:nvPr/>
            </p:nvSpPr>
            <p:spPr>
              <a:xfrm>
                <a:off x="4421988" y="2705201"/>
                <a:ext cx="5707588" cy="56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)=−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9BD2E45-3580-4DE7-A2B1-84520A04C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988" y="2705201"/>
                <a:ext cx="5707588" cy="5661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A756719-1368-47D7-B964-98593FA249D7}"/>
                  </a:ext>
                </a:extLst>
              </p:cNvPr>
              <p:cNvSpPr/>
              <p:nvPr/>
            </p:nvSpPr>
            <p:spPr>
              <a:xfrm>
                <a:off x="4348844" y="2123626"/>
                <a:ext cx="23085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A756719-1368-47D7-B964-98593FA24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844" y="2123626"/>
                <a:ext cx="2308517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BD84575-98BB-4E37-8C4B-8FBA8CBD3F5D}"/>
                  </a:ext>
                </a:extLst>
              </p:cNvPr>
              <p:cNvSpPr/>
              <p:nvPr/>
            </p:nvSpPr>
            <p:spPr>
              <a:xfrm>
                <a:off x="4479138" y="4417557"/>
                <a:ext cx="53512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)=−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BD84575-98BB-4E37-8C4B-8FBA8CBD3F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138" y="4417557"/>
                <a:ext cx="5351209" cy="461665"/>
              </a:xfrm>
              <a:prstGeom prst="rect">
                <a:avLst/>
              </a:prstGeom>
              <a:blipFill>
                <a:blip r:embed="rId7"/>
                <a:stretch>
                  <a:fillRect t="-132000" r="-12415" b="-19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09C1432-9E89-48D6-839A-05B0F83FEDA5}"/>
                  </a:ext>
                </a:extLst>
              </p:cNvPr>
              <p:cNvSpPr/>
              <p:nvPr/>
            </p:nvSpPr>
            <p:spPr>
              <a:xfrm>
                <a:off x="2340475" y="3621675"/>
                <a:ext cx="34749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</m:den>
                      </m:f>
                      <m:f>
                        <m:fPr>
                          <m:type m:val="li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𝑛</m:t>
                      </m:r>
                      <m:f>
                        <m:fPr>
                          <m:type m:val="li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09C1432-9E89-48D6-839A-05B0F83FE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475" y="3621675"/>
                <a:ext cx="3474926" cy="461665"/>
              </a:xfrm>
              <a:prstGeom prst="rect">
                <a:avLst/>
              </a:prstGeom>
              <a:blipFill>
                <a:blip r:embed="rId8"/>
                <a:stretch>
                  <a:fillRect t="-125000" r="-15614" b="-190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25DACC4-9885-4540-B7CE-00221360D58F}"/>
                  </a:ext>
                </a:extLst>
              </p:cNvPr>
              <p:cNvSpPr/>
              <p:nvPr/>
            </p:nvSpPr>
            <p:spPr>
              <a:xfrm>
                <a:off x="6657361" y="3591814"/>
                <a:ext cx="12065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25DACC4-9885-4540-B7CE-00221360D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361" y="3591814"/>
                <a:ext cx="1206549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56">
            <a:extLst>
              <a:ext uri="{FF2B5EF4-FFF2-40B4-BE49-F238E27FC236}">
                <a16:creationId xmlns:a16="http://schemas.microsoft.com/office/drawing/2014/main" id="{2DFF74F6-7A35-4265-A20B-5C3B5F71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996" y="3545648"/>
            <a:ext cx="7290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and</a:t>
            </a:r>
            <a:endParaRPr lang="en-US" altLang="zh-CN" sz="2400" baseline="-25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56">
            <a:extLst>
              <a:ext uri="{FF2B5EF4-FFF2-40B4-BE49-F238E27FC236}">
                <a16:creationId xmlns:a16="http://schemas.microsoft.com/office/drawing/2014/main" id="{080577BD-4040-4813-B94F-254BEE36F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904" y="3545648"/>
            <a:ext cx="15283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</a:p>
        </p:txBody>
      </p:sp>
      <p:sp>
        <p:nvSpPr>
          <p:cNvPr id="29" name="Rectangle 56">
            <a:extLst>
              <a:ext uri="{FF2B5EF4-FFF2-40B4-BE49-F238E27FC236}">
                <a16:creationId xmlns:a16="http://schemas.microsoft.com/office/drawing/2014/main" id="{BEA45172-44B9-455C-883C-5A0A2E4F0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92" y="5044213"/>
            <a:ext cx="42723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for 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76E5948-DEAD-4739-97D7-798029F4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>
            <a:extLst>
              <a:ext uri="{FF2B5EF4-FFF2-40B4-BE49-F238E27FC236}">
                <a16:creationId xmlns:a16="http://schemas.microsoft.com/office/drawing/2014/main" id="{522D1B02-374F-4679-81FF-8B15270A6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58118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946182" name="Rectangle 6">
            <a:extLst>
              <a:ext uri="{FF2B5EF4-FFF2-40B4-BE49-F238E27FC236}">
                <a16:creationId xmlns:a16="http://schemas.microsoft.com/office/drawing/2014/main" id="{EE3C61A0-A7D6-4B87-B318-A311D28CBA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91139" y="190901"/>
            <a:ext cx="897636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 and Transmission for S-Polarized Light</a:t>
            </a:r>
          </a:p>
        </p:txBody>
      </p:sp>
      <p:sp>
        <p:nvSpPr>
          <p:cNvPr id="19462" name="TextBox 1">
            <a:extLst>
              <a:ext uri="{FF2B5EF4-FFF2-40B4-BE49-F238E27FC236}">
                <a16:creationId xmlns:a16="http://schemas.microsoft.com/office/drawing/2014/main" id="{1552B73B-8FB0-459F-9F7B-37BE1280B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058" y="1611376"/>
            <a:ext cx="17781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9464" name="TextBox 11">
            <a:extLst>
              <a:ext uri="{FF2B5EF4-FFF2-40B4-BE49-F238E27FC236}">
                <a16:creationId xmlns:a16="http://schemas.microsoft.com/office/drawing/2014/main" id="{31111562-D985-4791-954E-555C19CEF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729" y="3573463"/>
            <a:ext cx="91582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equations we get the amplitude reflection coefficient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24">
            <a:extLst>
              <a:ext uri="{FF2B5EF4-FFF2-40B4-BE49-F238E27FC236}">
                <a16:creationId xmlns:a16="http://schemas.microsoft.com/office/drawing/2014/main" id="{C7552814-40E9-4FA6-9707-6146CB0D6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-16605" y="1254924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7D37AB5-8262-401C-B6F0-EDBEBB538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660" y="15319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B260E9C-3399-4DB4-B0D3-8B5E2A273CB0}"/>
                  </a:ext>
                </a:extLst>
              </p:cNvPr>
              <p:cNvSpPr/>
              <p:nvPr/>
            </p:nvSpPr>
            <p:spPr>
              <a:xfrm>
                <a:off x="2579053" y="1611376"/>
                <a:ext cx="7432163" cy="8193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)=−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B260E9C-3399-4DB4-B0D3-8B5E2A273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053" y="1611376"/>
                <a:ext cx="7432163" cy="819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EE79CBE-96A5-47CC-BDE3-F80669B2C1DE}"/>
                  </a:ext>
                </a:extLst>
              </p:cNvPr>
              <p:cNvSpPr/>
              <p:nvPr/>
            </p:nvSpPr>
            <p:spPr>
              <a:xfrm>
                <a:off x="2874666" y="4624795"/>
                <a:ext cx="5398337" cy="9782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EE79CBE-96A5-47CC-BDE3-F80669B2C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666" y="4624795"/>
                <a:ext cx="5398337" cy="9782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69B0170-7F42-42B4-B40B-9DBC62F6E85A}"/>
                  </a:ext>
                </a:extLst>
              </p:cNvPr>
              <p:cNvSpPr/>
              <p:nvPr/>
            </p:nvSpPr>
            <p:spPr>
              <a:xfrm>
                <a:off x="1645935" y="2405558"/>
                <a:ext cx="8900129" cy="645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)+</m:t>
                                    </m:r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)−</m:t>
                                    </m:r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69B0170-7F42-42B4-B40B-9DBC62F6E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35" y="2405558"/>
                <a:ext cx="8900129" cy="645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ABF486-2172-4812-96C4-8D9641343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4">
            <a:extLst>
              <a:ext uri="{FF2B5EF4-FFF2-40B4-BE49-F238E27FC236}">
                <a16:creationId xmlns:a16="http://schemas.microsoft.com/office/drawing/2014/main" id="{82591C95-EA04-4AAA-B6C6-9E8A061EB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58118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947205" name="Rectangle 5">
            <a:extLst>
              <a:ext uri="{FF2B5EF4-FFF2-40B4-BE49-F238E27FC236}">
                <a16:creationId xmlns:a16="http://schemas.microsoft.com/office/drawing/2014/main" id="{D5B8798E-1216-4ADD-9C04-0B3BEDF6E8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53192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 and Transmission for S-Polarized Light</a:t>
            </a:r>
          </a:p>
        </p:txBody>
      </p:sp>
      <p:sp>
        <p:nvSpPr>
          <p:cNvPr id="947209" name="Text Box 9">
            <a:extLst>
              <a:ext uri="{FF2B5EF4-FFF2-40B4-BE49-F238E27FC236}">
                <a16:creationId xmlns:a16="http://schemas.microsoft.com/office/drawing/2014/main" id="{262FD377-2C46-4D6E-8FD2-F575A4352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730516"/>
            <a:ext cx="8532813" cy="111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equations is the Fresnel Equations for S-polarized or perpendicularly polarized light</a:t>
            </a:r>
          </a:p>
        </p:txBody>
      </p:sp>
      <p:sp>
        <p:nvSpPr>
          <p:cNvPr id="20486" name="TextBox 9">
            <a:extLst>
              <a:ext uri="{FF2B5EF4-FFF2-40B4-BE49-F238E27FC236}">
                <a16:creationId xmlns:a16="http://schemas.microsoft.com/office/drawing/2014/main" id="{724BB328-B3DF-4B98-A0FC-B2892223B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213" y="1958976"/>
            <a:ext cx="89280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Analogously, we have the amplitude transmission coefficient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24">
            <a:extLst>
              <a:ext uri="{FF2B5EF4-FFF2-40B4-BE49-F238E27FC236}">
                <a16:creationId xmlns:a16="http://schemas.microsoft.com/office/drawing/2014/main" id="{A51340B7-26C7-4702-82E6-A4DC73BB711B}"/>
              </a:ext>
            </a:extLst>
          </p:cNvPr>
          <p:cNvSpPr>
            <a:spLocks noChangeShapeType="1"/>
          </p:cNvSpPr>
          <p:nvPr/>
        </p:nvSpPr>
        <p:spPr bwMode="auto">
          <a:xfrm>
            <a:off x="-16605" y="1254924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09E22CD-839C-41CE-9859-8206CC2E3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660" y="15319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6852407-08FE-461F-A070-5F30E5B401A8}"/>
                  </a:ext>
                </a:extLst>
              </p:cNvPr>
              <p:cNvSpPr/>
              <p:nvPr/>
            </p:nvSpPr>
            <p:spPr>
              <a:xfrm>
                <a:off x="2876053" y="3086898"/>
                <a:ext cx="5396990" cy="9782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6852407-08FE-461F-A070-5F30E5B40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053" y="3086898"/>
                <a:ext cx="5396990" cy="978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735F8E6-C914-4DD6-BF7F-0A7E0645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>
            <a:extLst>
              <a:ext uri="{FF2B5EF4-FFF2-40B4-BE49-F238E27FC236}">
                <a16:creationId xmlns:a16="http://schemas.microsoft.com/office/drawing/2014/main" id="{84EFEF06-B1CF-424B-81C4-F005196297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9457" y="154465"/>
            <a:ext cx="9218835" cy="11430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Fresnel Equations—Parallel electric field</a:t>
            </a:r>
          </a:p>
        </p:txBody>
      </p:sp>
      <p:grpSp>
        <p:nvGrpSpPr>
          <p:cNvPr id="21507" name="Group 3">
            <a:extLst>
              <a:ext uri="{FF2B5EF4-FFF2-40B4-BE49-F238E27FC236}">
                <a16:creationId xmlns:a16="http://schemas.microsoft.com/office/drawing/2014/main" id="{CC427FB4-7F95-43B5-84FB-B365DB635561}"/>
              </a:ext>
            </a:extLst>
          </p:cNvPr>
          <p:cNvGrpSpPr>
            <a:grpSpLocks/>
          </p:cNvGrpSpPr>
          <p:nvPr/>
        </p:nvGrpSpPr>
        <p:grpSpPr bwMode="auto">
          <a:xfrm>
            <a:off x="7626038" y="1716822"/>
            <a:ext cx="1069975" cy="1241425"/>
            <a:chOff x="4762" y="2053"/>
            <a:chExt cx="674" cy="782"/>
          </a:xfrm>
        </p:grpSpPr>
        <p:sp>
          <p:nvSpPr>
            <p:cNvPr id="21551" name="Line 4">
              <a:extLst>
                <a:ext uri="{FF2B5EF4-FFF2-40B4-BE49-F238E27FC236}">
                  <a16:creationId xmlns:a16="http://schemas.microsoft.com/office/drawing/2014/main" id="{7844B0A5-6C75-4448-8D7A-785E6A7EBF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54" y="2243"/>
              <a:ext cx="0" cy="3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2" name="Line 5">
              <a:extLst>
                <a:ext uri="{FF2B5EF4-FFF2-40B4-BE49-F238E27FC236}">
                  <a16:creationId xmlns:a16="http://schemas.microsoft.com/office/drawing/2014/main" id="{8DD99EA8-A1D6-4A9A-ADC6-794FB05AFD7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4256713" flipV="1">
              <a:off x="4974" y="2513"/>
              <a:ext cx="0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3" name="Line 6">
              <a:extLst>
                <a:ext uri="{FF2B5EF4-FFF2-40B4-BE49-F238E27FC236}">
                  <a16:creationId xmlns:a16="http://schemas.microsoft.com/office/drawing/2014/main" id="{CFDC6DC1-CC5E-4F59-8C6E-5EE594FD27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212" y="2395"/>
              <a:ext cx="0" cy="3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4" name="Text Box 7">
              <a:extLst>
                <a:ext uri="{FF2B5EF4-FFF2-40B4-BE49-F238E27FC236}">
                  <a16:creationId xmlns:a16="http://schemas.microsoft.com/office/drawing/2014/main" id="{7DE5CFB5-2BD3-44C0-8471-F46FA0E1F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5" y="2495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1555" name="Text Box 8">
              <a:extLst>
                <a:ext uri="{FF2B5EF4-FFF2-40B4-BE49-F238E27FC236}">
                  <a16:creationId xmlns:a16="http://schemas.microsoft.com/office/drawing/2014/main" id="{58AEFF04-353C-4786-B13C-953E8A806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8" y="205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1556" name="Text Box 9">
              <a:extLst>
                <a:ext uri="{FF2B5EF4-FFF2-40B4-BE49-F238E27FC236}">
                  <a16:creationId xmlns:a16="http://schemas.microsoft.com/office/drawing/2014/main" id="{72F05309-867A-4961-B535-267D53A33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" y="2547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sp>
        <p:nvSpPr>
          <p:cNvPr id="948236" name="Text Box 12">
            <a:extLst>
              <a:ext uri="{FF2B5EF4-FFF2-40B4-BE49-F238E27FC236}">
                <a16:creationId xmlns:a16="http://schemas.microsoft.com/office/drawing/2014/main" id="{F51C892F-6137-4299-8F10-B121DC68D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8790" y="5359661"/>
            <a:ext cx="9456750" cy="51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50000"/>
              </a:spcBef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in a different notation for the reflected field is used in some books.</a:t>
            </a:r>
          </a:p>
        </p:txBody>
      </p:sp>
      <p:sp>
        <p:nvSpPr>
          <p:cNvPr id="21512" name="Rectangle 14">
            <a:extLst>
              <a:ext uri="{FF2B5EF4-FFF2-40B4-BE49-F238E27FC236}">
                <a16:creationId xmlns:a16="http://schemas.microsoft.com/office/drawing/2014/main" id="{6A38C5C4-1E3D-4EAC-9FD6-CCBB33F79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027" y="3294934"/>
            <a:ext cx="5721350" cy="1709738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1513" name="Rectangle 15">
            <a:extLst>
              <a:ext uri="{FF2B5EF4-FFF2-40B4-BE49-F238E27FC236}">
                <a16:creationId xmlns:a16="http://schemas.microsoft.com/office/drawing/2014/main" id="{27F1E59B-AC76-4EE1-9E42-C1B03D49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15" y="1589959"/>
            <a:ext cx="5721350" cy="17097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1514" name="Text Box 16">
            <a:extLst>
              <a:ext uri="{FF2B5EF4-FFF2-40B4-BE49-F238E27FC236}">
                <a16:creationId xmlns:a16="http://schemas.microsoft.com/office/drawing/2014/main" id="{431371EE-0D61-46CB-BCCC-AF2CE1A65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191" y="2566272"/>
            <a:ext cx="39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5" name="Text Box 17">
            <a:extLst>
              <a:ext uri="{FF2B5EF4-FFF2-40B4-BE49-F238E27FC236}">
                <a16:creationId xmlns:a16="http://schemas.microsoft.com/office/drawing/2014/main" id="{106709A7-B105-4333-904F-02051F167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191" y="3947397"/>
            <a:ext cx="39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400" i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6" name="Line 18">
            <a:extLst>
              <a:ext uri="{FF2B5EF4-FFF2-40B4-BE49-F238E27FC236}">
                <a16:creationId xmlns:a16="http://schemas.microsoft.com/office/drawing/2014/main" id="{44F51559-AC6E-4A5D-9F20-8A0A29EA5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3502" y="1769348"/>
            <a:ext cx="1646238" cy="150812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Line 19">
            <a:extLst>
              <a:ext uri="{FF2B5EF4-FFF2-40B4-BE49-F238E27FC236}">
                <a16:creationId xmlns:a16="http://schemas.microsoft.com/office/drawing/2014/main" id="{F81EF401-A82F-4364-A75D-397A26DE0B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1491" y="1755059"/>
            <a:ext cx="1646237" cy="1506538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518" name="Object 20">
            <a:extLst>
              <a:ext uri="{FF2B5EF4-FFF2-40B4-BE49-F238E27FC236}">
                <a16:creationId xmlns:a16="http://schemas.microsoft.com/office/drawing/2014/main" id="{92FBF8F1-BACD-461A-A575-A1DAFA235C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775153"/>
              </p:ext>
            </p:extLst>
          </p:nvPr>
        </p:nvGraphicFramePr>
        <p:xfrm>
          <a:off x="2917827" y="1610597"/>
          <a:ext cx="368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96" name="Equation" r:id="rId4" imgW="152268" imgH="253780" progId="Equation.DSMT4">
                  <p:embed/>
                </p:oleObj>
              </mc:Choice>
              <mc:Fallback>
                <p:oleObj name="Equation" r:id="rId4" imgW="152268" imgH="253780" progId="Equation.DSMT4">
                  <p:embed/>
                  <p:pic>
                    <p:nvPicPr>
                      <p:cNvPr id="21518" name="Object 20">
                        <a:extLst>
                          <a:ext uri="{FF2B5EF4-FFF2-40B4-BE49-F238E27FC236}">
                            <a16:creationId xmlns:a16="http://schemas.microsoft.com/office/drawing/2014/main" id="{92FBF8F1-BACD-461A-A575-A1DAFA235C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7" y="1610597"/>
                        <a:ext cx="368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21">
            <a:extLst>
              <a:ext uri="{FF2B5EF4-FFF2-40B4-BE49-F238E27FC236}">
                <a16:creationId xmlns:a16="http://schemas.microsoft.com/office/drawing/2014/main" id="{7361FE05-8145-4BA2-8DA5-05352C17C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509213"/>
              </p:ext>
            </p:extLst>
          </p:nvPr>
        </p:nvGraphicFramePr>
        <p:xfrm>
          <a:off x="5222878" y="1589959"/>
          <a:ext cx="39846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97" name="Equation" r:id="rId6" imgW="164957" imgH="241091" progId="Equation.DSMT4">
                  <p:embed/>
                </p:oleObj>
              </mc:Choice>
              <mc:Fallback>
                <p:oleObj name="Equation" r:id="rId6" imgW="164957" imgH="241091" progId="Equation.DSMT4">
                  <p:embed/>
                  <p:pic>
                    <p:nvPicPr>
                      <p:cNvPr id="21519" name="Object 21">
                        <a:extLst>
                          <a:ext uri="{FF2B5EF4-FFF2-40B4-BE49-F238E27FC236}">
                            <a16:creationId xmlns:a16="http://schemas.microsoft.com/office/drawing/2014/main" id="{7361FE05-8145-4BA2-8DA5-05352C17C7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78" y="1589959"/>
                        <a:ext cx="398463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Line 22">
            <a:extLst>
              <a:ext uri="{FF2B5EF4-FFF2-40B4-BE49-F238E27FC236}">
                <a16:creationId xmlns:a16="http://schemas.microsoft.com/office/drawing/2014/main" id="{6323EDB2-FC11-4584-88EE-61AC15303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3552" y="3317160"/>
            <a:ext cx="909638" cy="155257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521" name="Object 23">
            <a:extLst>
              <a:ext uri="{FF2B5EF4-FFF2-40B4-BE49-F238E27FC236}">
                <a16:creationId xmlns:a16="http://schemas.microsoft.com/office/drawing/2014/main" id="{A5A81907-5DA0-489F-A1D2-C6C18FB29E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768606"/>
              </p:ext>
            </p:extLst>
          </p:nvPr>
        </p:nvGraphicFramePr>
        <p:xfrm>
          <a:off x="5197477" y="4372847"/>
          <a:ext cx="368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98" name="Equation" r:id="rId8" imgW="28633" imgH="133271" progId="Equation.DSMT4">
                  <p:embed/>
                </p:oleObj>
              </mc:Choice>
              <mc:Fallback>
                <p:oleObj name="Equation" r:id="rId8" imgW="28633" imgH="133271" progId="Equation.DSMT4">
                  <p:embed/>
                  <p:pic>
                    <p:nvPicPr>
                      <p:cNvPr id="21521" name="Object 23">
                        <a:extLst>
                          <a:ext uri="{FF2B5EF4-FFF2-40B4-BE49-F238E27FC236}">
                            <a16:creationId xmlns:a16="http://schemas.microsoft.com/office/drawing/2014/main" id="{A5A81907-5DA0-489F-A1D2-C6C18FB29E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7" y="4372847"/>
                        <a:ext cx="368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2" name="Line 24">
            <a:extLst>
              <a:ext uri="{FF2B5EF4-FFF2-40B4-BE49-F238E27FC236}">
                <a16:creationId xmlns:a16="http://schemas.microsoft.com/office/drawing/2014/main" id="{7125CF10-EF4B-4D3B-A9DA-BA61B5E7D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2915" y="2175748"/>
            <a:ext cx="0" cy="2174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3" name="Text Box 25">
            <a:extLst>
              <a:ext uri="{FF2B5EF4-FFF2-40B4-BE49-F238E27FC236}">
                <a16:creationId xmlns:a16="http://schemas.microsoft.com/office/drawing/2014/main" id="{1BFC582D-F89B-4DD8-AA23-8A1353089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1915" y="2563097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Symbol" panose="05050102010706020507" pitchFamily="18" charset="2"/>
              </a:rPr>
              <a:t>q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4" name="Text Box 26">
            <a:extLst>
              <a:ext uri="{FF2B5EF4-FFF2-40B4-BE49-F238E27FC236}">
                <a16:creationId xmlns:a16="http://schemas.microsoft.com/office/drawing/2014/main" id="{763B481B-6FB0-4160-9C97-093C8F10C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3" y="2563097"/>
            <a:ext cx="422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Symbol" panose="05050102010706020507" pitchFamily="18" charset="2"/>
              </a:rPr>
              <a:t>q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5" name="Text Box 27">
            <a:extLst>
              <a:ext uri="{FF2B5EF4-FFF2-40B4-BE49-F238E27FC236}">
                <a16:creationId xmlns:a16="http://schemas.microsoft.com/office/drawing/2014/main" id="{B2B81C94-4778-43AD-BAB1-5BD07F6FE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602" y="3598147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FF3300"/>
                </a:solidFill>
                <a:latin typeface="Symbol" panose="05050102010706020507" pitchFamily="18" charset="2"/>
              </a:rPr>
              <a:t>q</a:t>
            </a:r>
            <a:r>
              <a:rPr lang="en-US" altLang="zh-CN" sz="2400" i="1" baseline="-25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400" i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526" name="Group 28">
            <a:extLst>
              <a:ext uri="{FF2B5EF4-FFF2-40B4-BE49-F238E27FC236}">
                <a16:creationId xmlns:a16="http://schemas.microsoft.com/office/drawing/2014/main" id="{8EA75056-B7BF-4298-96CD-EFF674E6BC6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295653" y="2218610"/>
            <a:ext cx="328613" cy="341313"/>
            <a:chOff x="1775" y="1526"/>
            <a:chExt cx="207" cy="215"/>
          </a:xfrm>
        </p:grpSpPr>
        <p:sp>
          <p:nvSpPr>
            <p:cNvPr id="21548" name="Line 29">
              <a:extLst>
                <a:ext uri="{FF2B5EF4-FFF2-40B4-BE49-F238E27FC236}">
                  <a16:creationId xmlns:a16="http://schemas.microsoft.com/office/drawing/2014/main" id="{EABB4829-23E9-49C4-99B9-16F9E76D9F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5" y="1579"/>
              <a:ext cx="149" cy="16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9" name="Oval 30">
              <a:extLst>
                <a:ext uri="{FF2B5EF4-FFF2-40B4-BE49-F238E27FC236}">
                  <a16:creationId xmlns:a16="http://schemas.microsoft.com/office/drawing/2014/main" id="{C347A017-91BD-4BFD-BB1C-6B93A3BD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" y="1526"/>
              <a:ext cx="109" cy="10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1550" name="Oval 31">
              <a:extLst>
                <a:ext uri="{FF2B5EF4-FFF2-40B4-BE49-F238E27FC236}">
                  <a16:creationId xmlns:a16="http://schemas.microsoft.com/office/drawing/2014/main" id="{53AD351A-7721-4DF0-854A-CE54BA102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1559"/>
              <a:ext cx="41" cy="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21527" name="Text Box 32">
            <a:extLst>
              <a:ext uri="{FF2B5EF4-FFF2-40B4-BE49-F238E27FC236}">
                <a16:creationId xmlns:a16="http://schemas.microsoft.com/office/drawing/2014/main" id="{F12F56B4-4CB2-4954-8585-AF7A3E95C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2" y="2032872"/>
            <a:ext cx="427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8" name="Text Box 33">
            <a:extLst>
              <a:ext uri="{FF2B5EF4-FFF2-40B4-BE49-F238E27FC236}">
                <a16:creationId xmlns:a16="http://schemas.microsoft.com/office/drawing/2014/main" id="{5B03A2D2-829D-4199-AC2A-0ED37BB11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791" y="2396409"/>
            <a:ext cx="427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9" name="Line 34">
            <a:extLst>
              <a:ext uri="{FF2B5EF4-FFF2-40B4-BE49-F238E27FC236}">
                <a16:creationId xmlns:a16="http://schemas.microsoft.com/office/drawing/2014/main" id="{905D40BE-7F24-4E2C-A817-D6434F3C03EF}"/>
              </a:ext>
            </a:extLst>
          </p:cNvPr>
          <p:cNvSpPr>
            <a:spLocks noChangeShapeType="1"/>
          </p:cNvSpPr>
          <p:nvPr/>
        </p:nvSpPr>
        <p:spPr bwMode="auto">
          <a:xfrm rot="5912986" flipV="1">
            <a:off x="5128421" y="2479753"/>
            <a:ext cx="234950" cy="2587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0" name="Text Box 35">
            <a:extLst>
              <a:ext uri="{FF2B5EF4-FFF2-40B4-BE49-F238E27FC236}">
                <a16:creationId xmlns:a16="http://schemas.microsoft.com/office/drawing/2014/main" id="{927F2897-A387-4F79-B7AA-294113469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3678" y="2512297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31" name="Text Box 36">
            <a:extLst>
              <a:ext uri="{FF2B5EF4-FFF2-40B4-BE49-F238E27FC236}">
                <a16:creationId xmlns:a16="http://schemas.microsoft.com/office/drawing/2014/main" id="{6ACB54A4-3E29-4C3D-8D04-DD23FBD00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3" y="2040809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532" name="Group 37">
            <a:extLst>
              <a:ext uri="{FF2B5EF4-FFF2-40B4-BE49-F238E27FC236}">
                <a16:creationId xmlns:a16="http://schemas.microsoft.com/office/drawing/2014/main" id="{936A671F-E2B6-4CFA-9404-EE5B859987BF}"/>
              </a:ext>
            </a:extLst>
          </p:cNvPr>
          <p:cNvGrpSpPr>
            <a:grpSpLocks/>
          </p:cNvGrpSpPr>
          <p:nvPr/>
        </p:nvGrpSpPr>
        <p:grpSpPr bwMode="auto">
          <a:xfrm rot="11675559">
            <a:off x="4727578" y="3964860"/>
            <a:ext cx="328613" cy="341313"/>
            <a:chOff x="6301" y="2715"/>
            <a:chExt cx="192" cy="201"/>
          </a:xfrm>
        </p:grpSpPr>
        <p:sp>
          <p:nvSpPr>
            <p:cNvPr id="21545" name="Line 38">
              <a:extLst>
                <a:ext uri="{FF2B5EF4-FFF2-40B4-BE49-F238E27FC236}">
                  <a16:creationId xmlns:a16="http://schemas.microsoft.com/office/drawing/2014/main" id="{117BDA56-6519-45C8-A19C-4B6EDFAA42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01" y="2765"/>
              <a:ext cx="138" cy="15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6" name="Oval 39">
              <a:extLst>
                <a:ext uri="{FF2B5EF4-FFF2-40B4-BE49-F238E27FC236}">
                  <a16:creationId xmlns:a16="http://schemas.microsoft.com/office/drawing/2014/main" id="{149457BB-7CAB-44D5-A580-F4F6BB1C2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2" y="2715"/>
              <a:ext cx="101" cy="101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1547" name="Oval 40">
              <a:extLst>
                <a:ext uri="{FF2B5EF4-FFF2-40B4-BE49-F238E27FC236}">
                  <a16:creationId xmlns:a16="http://schemas.microsoft.com/office/drawing/2014/main" id="{A1E8CD2F-0267-4E2D-8909-D2665B0CE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" y="2746"/>
              <a:ext cx="38" cy="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21533" name="Text Box 41">
            <a:extLst>
              <a:ext uri="{FF2B5EF4-FFF2-40B4-BE49-F238E27FC236}">
                <a16:creationId xmlns:a16="http://schemas.microsoft.com/office/drawing/2014/main" id="{F12F2ABB-31FE-40EE-B387-C3F708633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7" y="3858497"/>
            <a:ext cx="427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400" i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34" name="Text Box 42">
            <a:extLst>
              <a:ext uri="{FF2B5EF4-FFF2-40B4-BE49-F238E27FC236}">
                <a16:creationId xmlns:a16="http://schemas.microsoft.com/office/drawing/2014/main" id="{B46A2347-BC47-431E-8A11-391E0A22B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7" y="4179172"/>
            <a:ext cx="427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400" i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35" name="Text Box 43">
            <a:extLst>
              <a:ext uri="{FF2B5EF4-FFF2-40B4-BE49-F238E27FC236}">
                <a16:creationId xmlns:a16="http://schemas.microsoft.com/office/drawing/2014/main" id="{625D4946-15B4-431C-A5BC-BDCC41D2C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566" y="2947273"/>
            <a:ext cx="1169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3300"/>
                </a:solidFill>
              </a:rPr>
              <a:t>Interface</a:t>
            </a:r>
          </a:p>
        </p:txBody>
      </p:sp>
      <p:sp>
        <p:nvSpPr>
          <p:cNvPr id="21536" name="Text Box 44">
            <a:extLst>
              <a:ext uri="{FF2B5EF4-FFF2-40B4-BE49-F238E27FC236}">
                <a16:creationId xmlns:a16="http://schemas.microsoft.com/office/drawing/2014/main" id="{A18C43C7-0D30-4C74-BD99-572F9D8A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2" y="3342560"/>
            <a:ext cx="2133600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Beam geometry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for light with its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electric field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ED181E"/>
                </a:solidFill>
              </a:rPr>
              <a:t>parallel</a:t>
            </a:r>
            <a:r>
              <a:rPr lang="en-US" altLang="zh-CN" sz="1800" b="1" dirty="0"/>
              <a:t> </a:t>
            </a:r>
            <a:r>
              <a:rPr lang="en-US" altLang="zh-CN" sz="1800" dirty="0"/>
              <a:t>to the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plane of incidence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(i.e., in the page)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1" dirty="0"/>
          </a:p>
        </p:txBody>
      </p:sp>
      <p:grpSp>
        <p:nvGrpSpPr>
          <p:cNvPr id="21537" name="Group 45">
            <a:extLst>
              <a:ext uri="{FF2B5EF4-FFF2-40B4-BE49-F238E27FC236}">
                <a16:creationId xmlns:a16="http://schemas.microsoft.com/office/drawing/2014/main" id="{372FFE2E-17D2-4EF1-9473-897D957215B1}"/>
              </a:ext>
            </a:extLst>
          </p:cNvPr>
          <p:cNvGrpSpPr>
            <a:grpSpLocks/>
          </p:cNvGrpSpPr>
          <p:nvPr/>
        </p:nvGrpSpPr>
        <p:grpSpPr bwMode="auto">
          <a:xfrm>
            <a:off x="5051428" y="2394823"/>
            <a:ext cx="168275" cy="168275"/>
            <a:chOff x="-769" y="2341"/>
            <a:chExt cx="503" cy="503"/>
          </a:xfrm>
        </p:grpSpPr>
        <p:sp>
          <p:nvSpPr>
            <p:cNvPr id="21542" name="Oval 46">
              <a:extLst>
                <a:ext uri="{FF2B5EF4-FFF2-40B4-BE49-F238E27FC236}">
                  <a16:creationId xmlns:a16="http://schemas.microsoft.com/office/drawing/2014/main" id="{10865118-AAB3-4902-8DEE-572D9086A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69" y="2341"/>
              <a:ext cx="503" cy="503"/>
            </a:xfrm>
            <a:prstGeom prst="ellipse">
              <a:avLst/>
            </a:prstGeom>
            <a:solidFill>
              <a:srgbClr val="969696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1543" name="Line 47">
              <a:extLst>
                <a:ext uri="{FF2B5EF4-FFF2-40B4-BE49-F238E27FC236}">
                  <a16:creationId xmlns:a16="http://schemas.microsoft.com/office/drawing/2014/main" id="{879A0C41-AE2F-4FCA-9B1A-19F52C81F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92" y="2418"/>
              <a:ext cx="348" cy="34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4" name="Line 48">
              <a:extLst>
                <a:ext uri="{FF2B5EF4-FFF2-40B4-BE49-F238E27FC236}">
                  <a16:creationId xmlns:a16="http://schemas.microsoft.com/office/drawing/2014/main" id="{8C35FAAD-CF43-4B33-B548-5542FD6696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91" y="2418"/>
              <a:ext cx="348" cy="34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38" name="Text Box 49">
            <a:extLst>
              <a:ext uri="{FF2B5EF4-FFF2-40B4-BE49-F238E27FC236}">
                <a16:creationId xmlns:a16="http://schemas.microsoft.com/office/drawing/2014/main" id="{9063E892-C29A-4E2D-9646-7BC7EB2C4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6616" y="1589959"/>
            <a:ext cx="12477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This B-field points into the page.</a:t>
            </a:r>
          </a:p>
        </p:txBody>
      </p:sp>
      <p:sp>
        <p:nvSpPr>
          <p:cNvPr id="21539" name="Line 50">
            <a:extLst>
              <a:ext uri="{FF2B5EF4-FFF2-40B4-BE49-F238E27FC236}">
                <a16:creationId xmlns:a16="http://schemas.microsoft.com/office/drawing/2014/main" id="{F67E63BE-5C20-402E-B5DF-8763BEA226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84790" y="2247184"/>
            <a:ext cx="812800" cy="2174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24">
            <a:extLst>
              <a:ext uri="{FF2B5EF4-FFF2-40B4-BE49-F238E27FC236}">
                <a16:creationId xmlns:a16="http://schemas.microsoft.com/office/drawing/2014/main" id="{324E1961-EB47-4323-8495-35359F451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-16605" y="1254924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850ADE02-86A4-4969-9620-4EAF4CF18A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660" y="15319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F5D6E0-6405-4320-80BF-06E27C50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>
            <a:extLst>
              <a:ext uri="{FF2B5EF4-FFF2-40B4-BE49-F238E27FC236}">
                <a16:creationId xmlns:a16="http://schemas.microsoft.com/office/drawing/2014/main" id="{8DFDDFD9-A128-494A-AA1C-EA174B788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75" y="90174"/>
            <a:ext cx="1196721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000" b="1" dirty="0">
                <a:latin typeface="Arial" panose="020B0604020202020204" pitchFamily="34" charset="0"/>
                <a:cs typeface="Arial" panose="020B0604020202020204" pitchFamily="34" charset="0"/>
              </a:rPr>
              <a:t>Reflection &amp; Transmission Coefficients for P-Polarized Light</a:t>
            </a:r>
          </a:p>
        </p:txBody>
      </p:sp>
      <p:sp>
        <p:nvSpPr>
          <p:cNvPr id="949251" name="Rectangle 3">
            <a:extLst>
              <a:ext uri="{FF2B5EF4-FFF2-40B4-BE49-F238E27FC236}">
                <a16:creationId xmlns:a16="http://schemas.microsoft.com/office/drawing/2014/main" id="{23BA1782-1EE4-43BC-8CD8-A5940A1EFB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5410" y="1562101"/>
            <a:ext cx="7981950" cy="306260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parallel polarized light, 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itchFamily="18" charset="0"/>
              </a:rPr>
              <a:t>0i</a:t>
            </a:r>
            <a:r>
              <a:rPr lang="en-US" altLang="zh-CN" i="1" dirty="0">
                <a:latin typeface="Times New Roman" panose="02020603050405020304" pitchFamily="18" charset="0"/>
                <a:cs typeface="Times New Roman" pitchFamily="18" charset="0"/>
              </a:rPr>
              <a:t> - H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itchFamily="18" charset="0"/>
              </a:rPr>
              <a:t>0r </a:t>
            </a:r>
            <a:r>
              <a:rPr lang="en-US" altLang="zh-CN" i="1" dirty="0">
                <a:latin typeface="Times New Roman" panose="02020603050405020304" pitchFamily="18" charset="0"/>
                <a:cs typeface="Times New Roman" pitchFamily="18" charset="0"/>
              </a:rPr>
              <a:t> =  H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itchFamily="18" charset="0"/>
              </a:rPr>
              <a:t>0t</a:t>
            </a:r>
            <a:endParaRPr lang="en-US" altLang="zh-CN" i="1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		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</a:t>
            </a:r>
            <a:r>
              <a:rPr lang="el-GR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4200"/>
              </a:spcBef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for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0r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E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yields the reflection coefficient,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24">
            <a:extLst>
              <a:ext uri="{FF2B5EF4-FFF2-40B4-BE49-F238E27FC236}">
                <a16:creationId xmlns:a16="http://schemas.microsoft.com/office/drawing/2014/main" id="{1239AA09-C6AB-4225-A1D5-BB5341F69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-16605" y="1254924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0C2309-79E8-4DEB-9961-CF84C093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660" y="15319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F6B26EF-9ED6-4377-957C-FB057DC8E6C5}"/>
                  </a:ext>
                </a:extLst>
              </p:cNvPr>
              <p:cNvSpPr/>
              <p:nvPr/>
            </p:nvSpPr>
            <p:spPr>
              <a:xfrm>
                <a:off x="2750660" y="4799664"/>
                <a:ext cx="5647508" cy="1539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F6B26EF-9ED6-4377-957C-FB057DC8E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660" y="4799664"/>
                <a:ext cx="5647508" cy="15393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56">
            <a:extLst>
              <a:ext uri="{FF2B5EF4-FFF2-40B4-BE49-F238E27FC236}">
                <a16:creationId xmlns:a16="http://schemas.microsoft.com/office/drawing/2014/main" id="{1B7B4855-027D-4A8D-897D-04E296112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410" y="2212167"/>
            <a:ext cx="32084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8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H=B/</a:t>
            </a:r>
            <a:r>
              <a:rPr lang="en-US" altLang="zh-CN" sz="28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</a:t>
            </a: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and</a:t>
            </a:r>
            <a:endParaRPr lang="en-US" altLang="zh-CN" sz="2800" baseline="-25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3235C72-88BC-4E10-BF40-D39B4F0F5D87}"/>
                  </a:ext>
                </a:extLst>
              </p:cNvPr>
              <p:cNvSpPr/>
              <p:nvPr/>
            </p:nvSpPr>
            <p:spPr>
              <a:xfrm>
                <a:off x="3071088" y="2212167"/>
                <a:ext cx="402629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(</m:t>
                          </m:r>
                        </m:den>
                      </m:f>
                      <m:f>
                        <m:fPr>
                          <m:type m:val="li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𝑛</m:t>
                      </m:r>
                      <m:f>
                        <m:fPr>
                          <m:type m:val="li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3235C72-88BC-4E10-BF40-D39B4F0F5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088" y="2212167"/>
                <a:ext cx="402629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5D99F01-172A-4F04-B3D8-20736327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>
            <a:extLst>
              <a:ext uri="{FF2B5EF4-FFF2-40B4-BE49-F238E27FC236}">
                <a16:creationId xmlns:a16="http://schemas.microsoft.com/office/drawing/2014/main" id="{F365C5DB-21FB-41AD-AFB1-4D00F6CE7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9650" y="190502"/>
            <a:ext cx="963168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 &amp; Transmission Coefficients for P-Polarized Light</a:t>
            </a:r>
          </a:p>
        </p:txBody>
      </p:sp>
      <p:sp>
        <p:nvSpPr>
          <p:cNvPr id="950275" name="Rectangle 3">
            <a:extLst>
              <a:ext uri="{FF2B5EF4-FFF2-40B4-BE49-F238E27FC236}">
                <a16:creationId xmlns:a16="http://schemas.microsoft.com/office/drawing/2014/main" id="{8DE93648-CA7C-4560-8E58-8B837EA23C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8160" y="3475188"/>
            <a:ext cx="9447435" cy="580415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Analogously, the transmission coefficient,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E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E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</a:t>
            </a:r>
          </a:p>
        </p:txBody>
      </p:sp>
      <p:sp>
        <p:nvSpPr>
          <p:cNvPr id="950280" name="Rectangle 8">
            <a:extLst>
              <a:ext uri="{FF2B5EF4-FFF2-40B4-BE49-F238E27FC236}">
                <a16:creationId xmlns:a16="http://schemas.microsoft.com/office/drawing/2014/main" id="{119CC799-AF55-44A9-8F76-AF4207C38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" y="5764212"/>
            <a:ext cx="11155680" cy="58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equations are called the Fresnel Equations for parallel polarized light.</a:t>
            </a:r>
          </a:p>
        </p:txBody>
      </p:sp>
      <p:sp>
        <p:nvSpPr>
          <p:cNvPr id="8" name="Line 24">
            <a:extLst>
              <a:ext uri="{FF2B5EF4-FFF2-40B4-BE49-F238E27FC236}">
                <a16:creationId xmlns:a16="http://schemas.microsoft.com/office/drawing/2014/main" id="{A16A54EB-F395-455F-9BA7-B875595E1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-16605" y="1254924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A7E9A75-2120-412E-AABA-9D38BC7CE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660" y="15319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F92748D-290C-4E9D-9C08-D7D4ABAE9F64}"/>
                  </a:ext>
                </a:extLst>
              </p:cNvPr>
              <p:cNvSpPr/>
              <p:nvPr/>
            </p:nvSpPr>
            <p:spPr>
              <a:xfrm>
                <a:off x="2788809" y="4473068"/>
                <a:ext cx="5433282" cy="9782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F92748D-290C-4E9D-9C08-D7D4ABAE9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809" y="4473068"/>
                <a:ext cx="5433282" cy="978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3A13188-FED7-485E-8D04-12964F2F8129}"/>
                  </a:ext>
                </a:extLst>
              </p:cNvPr>
              <p:cNvSpPr/>
              <p:nvPr/>
            </p:nvSpPr>
            <p:spPr>
              <a:xfrm>
                <a:off x="2933540" y="2184044"/>
                <a:ext cx="5434628" cy="9782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3A13188-FED7-485E-8D04-12964F2F8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540" y="2184044"/>
                <a:ext cx="5434628" cy="9782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BFFCF17-E9F2-4AC5-AEE1-1AEAAEBF2CF7}"/>
                  </a:ext>
                </a:extLst>
              </p:cNvPr>
              <p:cNvSpPr/>
              <p:nvPr/>
            </p:nvSpPr>
            <p:spPr>
              <a:xfrm>
                <a:off x="518160" y="1454159"/>
                <a:ext cx="1133094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media forming the interface are “nonmagnetic” dielectrics,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BFFCF17-E9F2-4AC5-AEE1-1AEAAEBF2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1454159"/>
                <a:ext cx="11330940" cy="954107"/>
              </a:xfrm>
              <a:prstGeom prst="rect">
                <a:avLst/>
              </a:prstGeom>
              <a:blipFill>
                <a:blip r:embed="rId5"/>
                <a:stretch>
                  <a:fillRect l="-1076" t="-7692" r="-1130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831316F-913F-4595-BD7B-568922AB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8" name="Rectangle 2">
            <a:extLst>
              <a:ext uri="{FF2B5EF4-FFF2-40B4-BE49-F238E27FC236}">
                <a16:creationId xmlns:a16="http://schemas.microsoft.com/office/drawing/2014/main" id="{E4311BA1-C01E-42B9-8C66-661D69D040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63935" y="111317"/>
            <a:ext cx="8229600" cy="113982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Fresnel equations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91698486-143C-4206-8A2E-25BF5591C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2023" y="4029663"/>
            <a:ext cx="4211637" cy="1597025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7177CB61-3EDE-49BA-8A91-97688CF1B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2023" y="2440576"/>
            <a:ext cx="4211637" cy="15970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E26F2656-C718-4653-8C21-95ACCBB6C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472" y="2951750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0D2C36BB-C23C-4C4F-AB4F-264604284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472" y="4642437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CC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>
                <a:solidFill>
                  <a:srgbClr val="CC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400" i="1">
              <a:solidFill>
                <a:srgbClr val="CCFF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4" name="Line 8">
            <a:extLst>
              <a:ext uri="{FF2B5EF4-FFF2-40B4-BE49-F238E27FC236}">
                <a16:creationId xmlns:a16="http://schemas.microsoft.com/office/drawing/2014/main" id="{EFEB3000-554E-45B2-AB8A-89E05623E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3459" y="2608850"/>
            <a:ext cx="1524000" cy="1408112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5" name="Line 9">
            <a:extLst>
              <a:ext uri="{FF2B5EF4-FFF2-40B4-BE49-F238E27FC236}">
                <a16:creationId xmlns:a16="http://schemas.microsoft.com/office/drawing/2014/main" id="{EEE21B3F-3DF4-4379-89C9-9DFE2C1FE1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6034" y="2594563"/>
            <a:ext cx="1524000" cy="1408113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586" name="Object 10">
            <a:extLst>
              <a:ext uri="{FF2B5EF4-FFF2-40B4-BE49-F238E27FC236}">
                <a16:creationId xmlns:a16="http://schemas.microsoft.com/office/drawing/2014/main" id="{07E7D3D0-8CA3-4853-936C-FA73F9E8E7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364669"/>
              </p:ext>
            </p:extLst>
          </p:nvPr>
        </p:nvGraphicFramePr>
        <p:xfrm>
          <a:off x="7120160" y="2412000"/>
          <a:ext cx="34131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91" name="Equation" r:id="rId4" imgW="152268" imgH="253780" progId="Equation.DSMT4">
                  <p:embed/>
                </p:oleObj>
              </mc:Choice>
              <mc:Fallback>
                <p:oleObj name="Equation" r:id="rId4" imgW="152268" imgH="253780" progId="Equation.DSMT4">
                  <p:embed/>
                  <p:pic>
                    <p:nvPicPr>
                      <p:cNvPr id="24586" name="Object 10">
                        <a:extLst>
                          <a:ext uri="{FF2B5EF4-FFF2-40B4-BE49-F238E27FC236}">
                            <a16:creationId xmlns:a16="http://schemas.microsoft.com/office/drawing/2014/main" id="{07E7D3D0-8CA3-4853-936C-FA73F9E8E7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0160" y="2412000"/>
                        <a:ext cx="341313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>
            <a:extLst>
              <a:ext uri="{FF2B5EF4-FFF2-40B4-BE49-F238E27FC236}">
                <a16:creationId xmlns:a16="http://schemas.microsoft.com/office/drawing/2014/main" id="{4DDAE515-46C2-4717-B7FD-5160BFA414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764773"/>
              </p:ext>
            </p:extLst>
          </p:nvPr>
        </p:nvGraphicFramePr>
        <p:xfrm>
          <a:off x="9277573" y="2440576"/>
          <a:ext cx="36988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92" name="Equation" r:id="rId6" imgW="164957" imgH="241091" progId="Equation.DSMT4">
                  <p:embed/>
                </p:oleObj>
              </mc:Choice>
              <mc:Fallback>
                <p:oleObj name="Equation" r:id="rId6" imgW="164957" imgH="241091" progId="Equation.DSMT4">
                  <p:embed/>
                  <p:pic>
                    <p:nvPicPr>
                      <p:cNvPr id="24587" name="Object 11">
                        <a:extLst>
                          <a:ext uri="{FF2B5EF4-FFF2-40B4-BE49-F238E27FC236}">
                            <a16:creationId xmlns:a16="http://schemas.microsoft.com/office/drawing/2014/main" id="{4DDAE515-46C2-4717-B7FD-5160BFA414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7573" y="2440576"/>
                        <a:ext cx="36988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Line 12">
            <a:extLst>
              <a:ext uri="{FF2B5EF4-FFF2-40B4-BE49-F238E27FC236}">
                <a16:creationId xmlns:a16="http://schemas.microsoft.com/office/drawing/2014/main" id="{E8259156-D1CF-46C6-BAAE-E5366B9D339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9685" y="4053476"/>
            <a:ext cx="841375" cy="145097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589" name="Object 13">
            <a:extLst>
              <a:ext uri="{FF2B5EF4-FFF2-40B4-BE49-F238E27FC236}">
                <a16:creationId xmlns:a16="http://schemas.microsoft.com/office/drawing/2014/main" id="{83669B8D-2F34-478F-95F4-10D23CC698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075057"/>
              </p:ext>
            </p:extLst>
          </p:nvPr>
        </p:nvGraphicFramePr>
        <p:xfrm>
          <a:off x="9253760" y="5123450"/>
          <a:ext cx="34131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93" name="Equation" r:id="rId8" imgW="28633" imgH="133271" progId="Equation.DSMT4">
                  <p:embed/>
                </p:oleObj>
              </mc:Choice>
              <mc:Fallback>
                <p:oleObj name="Equation" r:id="rId8" imgW="28633" imgH="133271" progId="Equation.DSMT4">
                  <p:embed/>
                  <p:pic>
                    <p:nvPicPr>
                      <p:cNvPr id="24589" name="Object 13">
                        <a:extLst>
                          <a:ext uri="{FF2B5EF4-FFF2-40B4-BE49-F238E27FC236}">
                            <a16:creationId xmlns:a16="http://schemas.microsoft.com/office/drawing/2014/main" id="{83669B8D-2F34-478F-95F4-10D23CC698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3760" y="5123450"/>
                        <a:ext cx="341313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Line 14">
            <a:extLst>
              <a:ext uri="{FF2B5EF4-FFF2-40B4-BE49-F238E27FC236}">
                <a16:creationId xmlns:a16="http://schemas.microsoft.com/office/drawing/2014/main" id="{B8BA4476-5CB3-4AF6-B663-5F9A46DF35E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0634" y="2988262"/>
            <a:ext cx="0" cy="203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1" name="Text Box 15">
            <a:extLst>
              <a:ext uri="{FF2B5EF4-FFF2-40B4-BE49-F238E27FC236}">
                <a16:creationId xmlns:a16="http://schemas.microsoft.com/office/drawing/2014/main" id="{77B1D75B-D7B5-4677-90A7-8D8D15403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622" y="3350212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Symbol" panose="05050102010706020507" pitchFamily="18" charset="2"/>
              </a:rPr>
              <a:t>q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92" name="Text Box 16">
            <a:extLst>
              <a:ext uri="{FF2B5EF4-FFF2-40B4-BE49-F238E27FC236}">
                <a16:creationId xmlns:a16="http://schemas.microsoft.com/office/drawing/2014/main" id="{56662103-44BB-43AE-B058-61E29F6FD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1898" y="3350212"/>
            <a:ext cx="422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Symbol" panose="05050102010706020507" pitchFamily="18" charset="2"/>
              </a:rPr>
              <a:t>q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93" name="Text Box 17">
            <a:extLst>
              <a:ext uri="{FF2B5EF4-FFF2-40B4-BE49-F238E27FC236}">
                <a16:creationId xmlns:a16="http://schemas.microsoft.com/office/drawing/2014/main" id="{CB39E18D-5FA2-48F9-A5FF-29D0CC14B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9672" y="4317000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CCFF99"/>
                </a:solidFill>
                <a:latin typeface="Symbol" panose="05050102010706020507" pitchFamily="18" charset="2"/>
              </a:rPr>
              <a:t>q</a:t>
            </a:r>
            <a:r>
              <a:rPr lang="en-US" altLang="zh-CN" sz="2400" i="1" baseline="-25000">
                <a:solidFill>
                  <a:srgbClr val="CC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400" i="1">
              <a:solidFill>
                <a:srgbClr val="CCFF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594" name="Group 18">
            <a:extLst>
              <a:ext uri="{FF2B5EF4-FFF2-40B4-BE49-F238E27FC236}">
                <a16:creationId xmlns:a16="http://schemas.microsoft.com/office/drawing/2014/main" id="{0B0393DF-8B52-4482-8D56-C54CCAFE2A71}"/>
              </a:ext>
            </a:extLst>
          </p:cNvPr>
          <p:cNvGrpSpPr>
            <a:grpSpLocks/>
          </p:cNvGrpSpPr>
          <p:nvPr/>
        </p:nvGrpSpPr>
        <p:grpSpPr bwMode="auto">
          <a:xfrm>
            <a:off x="7031259" y="2921588"/>
            <a:ext cx="958850" cy="784225"/>
            <a:chOff x="1902" y="2062"/>
            <a:chExt cx="604" cy="494"/>
          </a:xfrm>
        </p:grpSpPr>
        <p:sp>
          <p:nvSpPr>
            <p:cNvPr id="24618" name="Line 19">
              <a:extLst>
                <a:ext uri="{FF2B5EF4-FFF2-40B4-BE49-F238E27FC236}">
                  <a16:creationId xmlns:a16="http://schemas.microsoft.com/office/drawing/2014/main" id="{A5646567-2150-49E3-86FF-4113066B2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85" y="2263"/>
              <a:ext cx="138" cy="15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9" name="Oval 20">
              <a:extLst>
                <a:ext uri="{FF2B5EF4-FFF2-40B4-BE49-F238E27FC236}">
                  <a16:creationId xmlns:a16="http://schemas.microsoft.com/office/drawing/2014/main" id="{CC92435C-5255-4461-8067-73AA492F8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" y="2213"/>
              <a:ext cx="101" cy="101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4620" name="Oval 21">
              <a:extLst>
                <a:ext uri="{FF2B5EF4-FFF2-40B4-BE49-F238E27FC236}">
                  <a16:creationId xmlns:a16="http://schemas.microsoft.com/office/drawing/2014/main" id="{B7972995-F379-4D50-AD9A-F33B776D7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244"/>
              <a:ext cx="38" cy="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4621" name="Text Box 22">
              <a:extLst>
                <a:ext uri="{FF2B5EF4-FFF2-40B4-BE49-F238E27FC236}">
                  <a16:creationId xmlns:a16="http://schemas.microsoft.com/office/drawing/2014/main" id="{B74F7BA5-A783-4559-9076-876907A29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7" y="2062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22" name="Text Box 23">
              <a:extLst>
                <a:ext uri="{FF2B5EF4-FFF2-40B4-BE49-F238E27FC236}">
                  <a16:creationId xmlns:a16="http://schemas.microsoft.com/office/drawing/2014/main" id="{0F3E2E94-6959-435E-AA4B-511350E66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2" y="2268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595" name="Group 24">
            <a:extLst>
              <a:ext uri="{FF2B5EF4-FFF2-40B4-BE49-F238E27FC236}">
                <a16:creationId xmlns:a16="http://schemas.microsoft.com/office/drawing/2014/main" id="{2882CB74-CCE1-49AE-8F18-3C69135CCCB9}"/>
              </a:ext>
            </a:extLst>
          </p:cNvPr>
          <p:cNvGrpSpPr>
            <a:grpSpLocks/>
          </p:cNvGrpSpPr>
          <p:nvPr/>
        </p:nvGrpSpPr>
        <p:grpSpPr bwMode="auto">
          <a:xfrm rot="5912986" flipH="1" flipV="1">
            <a:off x="9114853" y="3185906"/>
            <a:ext cx="304800" cy="319088"/>
            <a:chOff x="3296" y="2309"/>
            <a:chExt cx="192" cy="201"/>
          </a:xfrm>
        </p:grpSpPr>
        <p:sp>
          <p:nvSpPr>
            <p:cNvPr id="24615" name="Line 25">
              <a:extLst>
                <a:ext uri="{FF2B5EF4-FFF2-40B4-BE49-F238E27FC236}">
                  <a16:creationId xmlns:a16="http://schemas.microsoft.com/office/drawing/2014/main" id="{1F4A0FCD-3D17-4421-803A-2BD4A61D14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6" y="2359"/>
              <a:ext cx="138" cy="15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6" name="Oval 26">
              <a:extLst>
                <a:ext uri="{FF2B5EF4-FFF2-40B4-BE49-F238E27FC236}">
                  <a16:creationId xmlns:a16="http://schemas.microsoft.com/office/drawing/2014/main" id="{EC7C8C41-304F-4ABD-932B-FF667EA61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7" y="2309"/>
              <a:ext cx="101" cy="101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4617" name="Oval 27">
              <a:extLst>
                <a:ext uri="{FF2B5EF4-FFF2-40B4-BE49-F238E27FC236}">
                  <a16:creationId xmlns:a16="http://schemas.microsoft.com/office/drawing/2014/main" id="{C55B2ECB-EA5A-40C0-A48D-5131F169D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" y="2340"/>
              <a:ext cx="38" cy="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24596" name="Text Box 28">
            <a:extLst>
              <a:ext uri="{FF2B5EF4-FFF2-40B4-BE49-F238E27FC236}">
                <a16:creationId xmlns:a16="http://schemas.microsoft.com/office/drawing/2014/main" id="{C28AC787-87E0-40B4-B6C1-FCAF5BAD2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8460" y="2842212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97" name="Text Box 29">
            <a:extLst>
              <a:ext uri="{FF2B5EF4-FFF2-40B4-BE49-F238E27FC236}">
                <a16:creationId xmlns:a16="http://schemas.microsoft.com/office/drawing/2014/main" id="{BB107832-A17A-40CB-AD45-3EE2D0709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9960" y="3256550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400" i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598" name="Group 30">
            <a:extLst>
              <a:ext uri="{FF2B5EF4-FFF2-40B4-BE49-F238E27FC236}">
                <a16:creationId xmlns:a16="http://schemas.microsoft.com/office/drawing/2014/main" id="{65C56066-FFE0-47DD-902E-480DAA403AB3}"/>
              </a:ext>
            </a:extLst>
          </p:cNvPr>
          <p:cNvGrpSpPr>
            <a:grpSpLocks/>
          </p:cNvGrpSpPr>
          <p:nvPr/>
        </p:nvGrpSpPr>
        <p:grpSpPr bwMode="auto">
          <a:xfrm rot="875559">
            <a:off x="8687022" y="4872626"/>
            <a:ext cx="304800" cy="319087"/>
            <a:chOff x="6301" y="2715"/>
            <a:chExt cx="192" cy="201"/>
          </a:xfrm>
        </p:grpSpPr>
        <p:sp>
          <p:nvSpPr>
            <p:cNvPr id="24612" name="Line 31">
              <a:extLst>
                <a:ext uri="{FF2B5EF4-FFF2-40B4-BE49-F238E27FC236}">
                  <a16:creationId xmlns:a16="http://schemas.microsoft.com/office/drawing/2014/main" id="{82192338-B1E9-45FD-B1E8-5783874362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01" y="2765"/>
              <a:ext cx="138" cy="15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3" name="Oval 32">
              <a:extLst>
                <a:ext uri="{FF2B5EF4-FFF2-40B4-BE49-F238E27FC236}">
                  <a16:creationId xmlns:a16="http://schemas.microsoft.com/office/drawing/2014/main" id="{23937C29-986A-4513-9B2A-0314D0ECF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2" y="2715"/>
              <a:ext cx="101" cy="101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4614" name="Oval 33">
              <a:extLst>
                <a:ext uri="{FF2B5EF4-FFF2-40B4-BE49-F238E27FC236}">
                  <a16:creationId xmlns:a16="http://schemas.microsoft.com/office/drawing/2014/main" id="{4A3155B9-6F88-4D4C-B827-A6B11874E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" y="2746"/>
              <a:ext cx="38" cy="3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24599" name="Text Box 34">
            <a:extLst>
              <a:ext uri="{FF2B5EF4-FFF2-40B4-BE49-F238E27FC236}">
                <a16:creationId xmlns:a16="http://schemas.microsoft.com/office/drawing/2014/main" id="{9279B11E-33BF-4B44-8ABF-96845E1F5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9909" y="4559887"/>
            <a:ext cx="427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CC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>
                <a:solidFill>
                  <a:srgbClr val="CC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400" i="1">
              <a:solidFill>
                <a:srgbClr val="CCFF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00" name="Text Box 35">
            <a:extLst>
              <a:ext uri="{FF2B5EF4-FFF2-40B4-BE49-F238E27FC236}">
                <a16:creationId xmlns:a16="http://schemas.microsoft.com/office/drawing/2014/main" id="{B9864CEC-D644-4C13-B8DD-DEFF7348B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1134" y="5075825"/>
            <a:ext cx="427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CC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>
                <a:solidFill>
                  <a:srgbClr val="CC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400" i="1">
              <a:solidFill>
                <a:srgbClr val="CCFF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601" name="Group 36">
            <a:extLst>
              <a:ext uri="{FF2B5EF4-FFF2-40B4-BE49-F238E27FC236}">
                <a16:creationId xmlns:a16="http://schemas.microsoft.com/office/drawing/2014/main" id="{ED9E1CEF-F2F1-4E76-A8A6-26567377BA79}"/>
              </a:ext>
            </a:extLst>
          </p:cNvPr>
          <p:cNvGrpSpPr>
            <a:grpSpLocks/>
          </p:cNvGrpSpPr>
          <p:nvPr/>
        </p:nvGrpSpPr>
        <p:grpSpPr bwMode="auto">
          <a:xfrm>
            <a:off x="9656985" y="3386726"/>
            <a:ext cx="1069975" cy="1241425"/>
            <a:chOff x="4762" y="2053"/>
            <a:chExt cx="674" cy="782"/>
          </a:xfrm>
        </p:grpSpPr>
        <p:sp>
          <p:nvSpPr>
            <p:cNvPr id="24606" name="Line 37">
              <a:extLst>
                <a:ext uri="{FF2B5EF4-FFF2-40B4-BE49-F238E27FC236}">
                  <a16:creationId xmlns:a16="http://schemas.microsoft.com/office/drawing/2014/main" id="{6D2B462B-30F8-490E-9237-E011AF4149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54" y="2243"/>
              <a:ext cx="0" cy="31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7" name="Line 38">
              <a:extLst>
                <a:ext uri="{FF2B5EF4-FFF2-40B4-BE49-F238E27FC236}">
                  <a16:creationId xmlns:a16="http://schemas.microsoft.com/office/drawing/2014/main" id="{16885832-582E-4CBF-A119-69C04164F1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4256713" flipV="1">
              <a:off x="4974" y="2513"/>
              <a:ext cx="0" cy="185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8" name="Line 39">
              <a:extLst>
                <a:ext uri="{FF2B5EF4-FFF2-40B4-BE49-F238E27FC236}">
                  <a16:creationId xmlns:a16="http://schemas.microsoft.com/office/drawing/2014/main" id="{7F9D8535-1077-4135-B0CA-6967C409B6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212" y="2395"/>
              <a:ext cx="0" cy="31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9" name="Text Box 40">
              <a:extLst>
                <a:ext uri="{FF2B5EF4-FFF2-40B4-BE49-F238E27FC236}">
                  <a16:creationId xmlns:a16="http://schemas.microsoft.com/office/drawing/2014/main" id="{4B298F58-0CBB-4EAE-A2B7-DA5623D44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5" y="2495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4610" name="Text Box 41">
              <a:extLst>
                <a:ext uri="{FF2B5EF4-FFF2-40B4-BE49-F238E27FC236}">
                  <a16:creationId xmlns:a16="http://schemas.microsoft.com/office/drawing/2014/main" id="{3EA9BB59-B0CE-40A3-8DA9-DD9BC13FDA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8" y="205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4611" name="Text Box 42">
              <a:extLst>
                <a:ext uri="{FF2B5EF4-FFF2-40B4-BE49-F238E27FC236}">
                  <a16:creationId xmlns:a16="http://schemas.microsoft.com/office/drawing/2014/main" id="{0F47819F-66DA-4A9B-A89C-BE6F558A1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" y="2547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</p:grpSp>
      <p:sp>
        <p:nvSpPr>
          <p:cNvPr id="1079339" name="Text Box 43">
            <a:extLst>
              <a:ext uri="{FF2B5EF4-FFF2-40B4-BE49-F238E27FC236}">
                <a16:creationId xmlns:a16="http://schemas.microsoft.com/office/drawing/2014/main" id="{E79A184B-C56C-48D8-88FE-AAEAA3931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6" y="1628776"/>
            <a:ext cx="288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latin typeface="Arial" charset="0"/>
              </a:rPr>
              <a:t>S-polarization:</a:t>
            </a:r>
          </a:p>
        </p:txBody>
      </p:sp>
      <p:sp>
        <p:nvSpPr>
          <p:cNvPr id="47" name="Line 24">
            <a:extLst>
              <a:ext uri="{FF2B5EF4-FFF2-40B4-BE49-F238E27FC236}">
                <a16:creationId xmlns:a16="http://schemas.microsoft.com/office/drawing/2014/main" id="{F8EC2D3E-FE14-47AF-80DF-71858C838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-16605" y="1254924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2CF26387-0A58-43F6-89F9-1F7E57D923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660" y="15319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92B85C-A25F-401F-981B-5B4A9B8F4F5D}"/>
                  </a:ext>
                </a:extLst>
              </p:cNvPr>
              <p:cNvSpPr/>
              <p:nvPr/>
            </p:nvSpPr>
            <p:spPr>
              <a:xfrm>
                <a:off x="1011194" y="2669866"/>
                <a:ext cx="5398337" cy="9782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992B85C-A25F-401F-981B-5B4A9B8F4F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94" y="2669866"/>
                <a:ext cx="5398337" cy="9782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E0AC9F7-A92D-421C-8BC1-ADA66BFBDEF4}"/>
                  </a:ext>
                </a:extLst>
              </p:cNvPr>
              <p:cNvSpPr/>
              <p:nvPr/>
            </p:nvSpPr>
            <p:spPr>
              <a:xfrm>
                <a:off x="1011194" y="4303601"/>
                <a:ext cx="5396990" cy="9782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E0AC9F7-A92D-421C-8BC1-ADA66BFBDE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94" y="4303601"/>
                <a:ext cx="5396990" cy="9782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264525-7956-4265-A63F-F44DEB7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Text Box 5">
            <a:extLst>
              <a:ext uri="{FF2B5EF4-FFF2-40B4-BE49-F238E27FC236}">
                <a16:creationId xmlns:a16="http://schemas.microsoft.com/office/drawing/2014/main" id="{999816E3-1862-41FE-96B7-25967FE47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404813"/>
            <a:ext cx="21859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Contents</a:t>
            </a:r>
          </a:p>
        </p:txBody>
      </p:sp>
      <p:pic>
        <p:nvPicPr>
          <p:cNvPr id="66565" name="图片 8">
            <a:extLst>
              <a:ext uri="{FF2B5EF4-FFF2-40B4-BE49-F238E27FC236}">
                <a16:creationId xmlns:a16="http://schemas.microsoft.com/office/drawing/2014/main" id="{C391445E-F71E-4E2F-BDBA-031DDCA45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327" y="178767"/>
            <a:ext cx="9858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5">
            <a:extLst>
              <a:ext uri="{FF2B5EF4-FFF2-40B4-BE49-F238E27FC236}">
                <a16:creationId xmlns:a16="http://schemas.microsoft.com/office/drawing/2014/main" id="{F9ABDEA3-83B7-4E1E-B46B-065CD4E6FE30}"/>
              </a:ext>
            </a:extLst>
          </p:cNvPr>
          <p:cNvGrpSpPr>
            <a:grpSpLocks/>
          </p:cNvGrpSpPr>
          <p:nvPr/>
        </p:nvGrpSpPr>
        <p:grpSpPr bwMode="auto">
          <a:xfrm>
            <a:off x="12000" y="1268760"/>
            <a:ext cx="12168000" cy="0"/>
            <a:chOff x="0" y="119"/>
            <a:chExt cx="5804" cy="726"/>
          </a:xfrm>
        </p:grpSpPr>
        <p:pic>
          <p:nvPicPr>
            <p:cNvPr id="10" name="Picture 6" descr="nklogo">
              <a:extLst>
                <a:ext uri="{FF2B5EF4-FFF2-40B4-BE49-F238E27FC236}">
                  <a16:creationId xmlns:a16="http://schemas.microsoft.com/office/drawing/2014/main" id="{7A9A554D-3947-410F-BBE5-414D96A4F416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8" y="119"/>
              <a:ext cx="812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60BADB7D-F51B-44E2-967D-967339747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845"/>
              <a:ext cx="58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8" name="Text Box 20">
            <a:extLst>
              <a:ext uri="{FF2B5EF4-FFF2-40B4-BE49-F238E27FC236}">
                <a16:creationId xmlns:a16="http://schemas.microsoft.com/office/drawing/2014/main" id="{AA49806D-DC4B-4190-A743-5EB26A484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7480" y="2276933"/>
            <a:ext cx="7231724" cy="363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28600" indent="-22860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3200" b="1" i="1" dirty="0">
                <a:solidFill>
                  <a:schemeClr val="bg1">
                    <a:lumMod val="75000"/>
                  </a:schemeClr>
                </a:solidFill>
              </a:rPr>
              <a:t>Electromagnetic Theory of Light</a:t>
            </a:r>
          </a:p>
          <a:p>
            <a:pPr marL="228600" indent="-22860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3200" b="1" i="1" dirty="0"/>
              <a:t>Polarization and Fresnel's Equations</a:t>
            </a:r>
          </a:p>
          <a:p>
            <a:pPr marL="228600" indent="-22860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3200" b="1" i="1" dirty="0">
                <a:solidFill>
                  <a:schemeClr val="bg1">
                    <a:lumMod val="75000"/>
                  </a:schemeClr>
                </a:solidFill>
              </a:rPr>
              <a:t>Interference</a:t>
            </a:r>
          </a:p>
          <a:p>
            <a:pPr marL="228600" indent="-22860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3200" b="1" i="1" dirty="0">
                <a:solidFill>
                  <a:schemeClr val="bg1">
                    <a:lumMod val="75000"/>
                  </a:schemeClr>
                </a:solidFill>
              </a:rPr>
              <a:t>Diffraction</a:t>
            </a:r>
          </a:p>
          <a:p>
            <a:pPr marL="228600" indent="-228600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3200" b="1" i="1" dirty="0">
                <a:solidFill>
                  <a:schemeClr val="bg1">
                    <a:lumMod val="75000"/>
                  </a:schemeClr>
                </a:solidFill>
              </a:rPr>
              <a:t>Anisotropic optics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C86544-91A5-4E1E-9B23-75CAD242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346" name="Rectangle 2">
            <a:extLst>
              <a:ext uri="{FF2B5EF4-FFF2-40B4-BE49-F238E27FC236}">
                <a16:creationId xmlns:a16="http://schemas.microsoft.com/office/drawing/2014/main" id="{62BC3AFC-B144-4559-B604-AFF90E8253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89064" y="133751"/>
            <a:ext cx="8229600" cy="1139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Fresnel equations</a:t>
            </a:r>
          </a:p>
        </p:txBody>
      </p:sp>
      <p:sp>
        <p:nvSpPr>
          <p:cNvPr id="1081348" name="Text Box 4">
            <a:extLst>
              <a:ext uri="{FF2B5EF4-FFF2-40B4-BE49-F238E27FC236}">
                <a16:creationId xmlns:a16="http://schemas.microsoft.com/office/drawing/2014/main" id="{323BBB62-EFE0-4393-8D7E-CCC60958C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1628776"/>
            <a:ext cx="288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latin typeface="Arial" charset="0"/>
              </a:rPr>
              <a:t>P-polarization:</a:t>
            </a:r>
          </a:p>
        </p:txBody>
      </p:sp>
      <p:sp>
        <p:nvSpPr>
          <p:cNvPr id="41" name="Line 24">
            <a:extLst>
              <a:ext uri="{FF2B5EF4-FFF2-40B4-BE49-F238E27FC236}">
                <a16:creationId xmlns:a16="http://schemas.microsoft.com/office/drawing/2014/main" id="{241A6D03-9EBD-4045-85CB-74F48F5BD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-16605" y="1254924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7C77C94F-BBD5-4E6F-83C8-BF5E17766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660" y="15319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9EB89AB-5657-44B3-9C38-6C5EA69D87F1}"/>
                  </a:ext>
                </a:extLst>
              </p:cNvPr>
              <p:cNvSpPr/>
              <p:nvPr/>
            </p:nvSpPr>
            <p:spPr>
              <a:xfrm>
                <a:off x="966496" y="2856704"/>
                <a:ext cx="5550045" cy="9782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9EB89AB-5657-44B3-9C38-6C5EA69D87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96" y="2856704"/>
                <a:ext cx="5550045" cy="9782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C4E7687-76A5-4450-A911-F7A6D48D9437}"/>
                  </a:ext>
                </a:extLst>
              </p:cNvPr>
              <p:cNvSpPr/>
              <p:nvPr/>
            </p:nvSpPr>
            <p:spPr>
              <a:xfrm>
                <a:off x="966496" y="4413846"/>
                <a:ext cx="5433282" cy="9782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C4E7687-76A5-4450-A911-F7A6D48D9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96" y="4413846"/>
                <a:ext cx="5433282" cy="9782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5">
            <a:extLst>
              <a:ext uri="{FF2B5EF4-FFF2-40B4-BE49-F238E27FC236}">
                <a16:creationId xmlns:a16="http://schemas.microsoft.com/office/drawing/2014/main" id="{04BFF020-F5A7-4F95-A11C-A288605D857A}"/>
              </a:ext>
            </a:extLst>
          </p:cNvPr>
          <p:cNvGrpSpPr>
            <a:grpSpLocks/>
          </p:cNvGrpSpPr>
          <p:nvPr/>
        </p:nvGrpSpPr>
        <p:grpSpPr bwMode="auto">
          <a:xfrm>
            <a:off x="7681914" y="2856704"/>
            <a:ext cx="3808413" cy="2960688"/>
            <a:chOff x="3384" y="754"/>
            <a:chExt cx="2399" cy="1865"/>
          </a:xfrm>
        </p:grpSpPr>
        <p:sp>
          <p:nvSpPr>
            <p:cNvPr id="106" name="Rectangle 6">
              <a:extLst>
                <a:ext uri="{FF2B5EF4-FFF2-40B4-BE49-F238E27FC236}">
                  <a16:creationId xmlns:a16="http://schemas.microsoft.com/office/drawing/2014/main" id="{11242825-43CF-458C-A172-E2170F90B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1678"/>
              <a:ext cx="2399" cy="908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7" name="Rectangle 7">
              <a:extLst>
                <a:ext uri="{FF2B5EF4-FFF2-40B4-BE49-F238E27FC236}">
                  <a16:creationId xmlns:a16="http://schemas.microsoft.com/office/drawing/2014/main" id="{4573F80D-9848-4EB2-830E-99D9C3B6C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770"/>
              <a:ext cx="2399" cy="90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" name="Text Box 8">
              <a:extLst>
                <a:ext uri="{FF2B5EF4-FFF2-40B4-BE49-F238E27FC236}">
                  <a16:creationId xmlns:a16="http://schemas.microsoft.com/office/drawing/2014/main" id="{6C8A170B-C390-4141-AF28-D25AD97BE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" y="1061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 Box 9">
              <a:extLst>
                <a:ext uri="{FF2B5EF4-FFF2-40B4-BE49-F238E27FC236}">
                  <a16:creationId xmlns:a16="http://schemas.microsoft.com/office/drawing/2014/main" id="{06A4705B-7299-4C59-9B3A-E8CEF96E5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0" y="2023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i="1" baseline="-25000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Line 10">
              <a:extLst>
                <a:ext uri="{FF2B5EF4-FFF2-40B4-BE49-F238E27FC236}">
                  <a16:creationId xmlns:a16="http://schemas.microsoft.com/office/drawing/2014/main" id="{BF4D8C5F-455B-4267-ADB0-64419AFFA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6" y="865"/>
              <a:ext cx="799" cy="801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1">
              <a:extLst>
                <a:ext uri="{FF2B5EF4-FFF2-40B4-BE49-F238E27FC236}">
                  <a16:creationId xmlns:a16="http://schemas.microsoft.com/office/drawing/2014/main" id="{F46D66B7-2BF6-45FA-B1E6-022B48DB9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1" y="858"/>
              <a:ext cx="799" cy="80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" name="Object 12">
              <a:extLst>
                <a:ext uri="{FF2B5EF4-FFF2-40B4-BE49-F238E27FC236}">
                  <a16:creationId xmlns:a16="http://schemas.microsoft.com/office/drawing/2014/main" id="{676063BA-51D6-4952-B854-76FEC9765C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754"/>
            <a:ext cx="179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423" name="Equation" r:id="rId13" imgW="152268" imgH="253780" progId="Equation.DSMT4">
                    <p:embed/>
                  </p:oleObj>
                </mc:Choice>
                <mc:Fallback>
                  <p:oleObj name="Equation" r:id="rId13" imgW="152268" imgH="253780" progId="Equation.DSMT4">
                    <p:embed/>
                    <p:pic>
                      <p:nvPicPr>
                        <p:cNvPr id="65551" name="Object 12">
                          <a:extLst>
                            <a:ext uri="{FF2B5EF4-FFF2-40B4-BE49-F238E27FC236}">
                              <a16:creationId xmlns:a16="http://schemas.microsoft.com/office/drawing/2014/main" id="{95CE6A23-430A-429E-9756-463E68F1F5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754"/>
                          <a:ext cx="179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" name="Object 13">
              <a:extLst>
                <a:ext uri="{FF2B5EF4-FFF2-40B4-BE49-F238E27FC236}">
                  <a16:creationId xmlns:a16="http://schemas.microsoft.com/office/drawing/2014/main" id="{7001A80A-FFC2-42DD-A366-0E45891BCE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28" y="770"/>
            <a:ext cx="19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424" name="Equation" r:id="rId15" imgW="164957" imgH="241091" progId="Equation.DSMT4">
                    <p:embed/>
                  </p:oleObj>
                </mc:Choice>
                <mc:Fallback>
                  <p:oleObj name="Equation" r:id="rId15" imgW="164957" imgH="241091" progId="Equation.DSMT4">
                    <p:embed/>
                    <p:pic>
                      <p:nvPicPr>
                        <p:cNvPr id="65552" name="Object 13">
                          <a:extLst>
                            <a:ext uri="{FF2B5EF4-FFF2-40B4-BE49-F238E27FC236}">
                              <a16:creationId xmlns:a16="http://schemas.microsoft.com/office/drawing/2014/main" id="{0AF6A772-8434-4035-B7C4-173DDD43C4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8" y="770"/>
                          <a:ext cx="193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Line 14">
              <a:extLst>
                <a:ext uri="{FF2B5EF4-FFF2-40B4-BE49-F238E27FC236}">
                  <a16:creationId xmlns:a16="http://schemas.microsoft.com/office/drawing/2014/main" id="{85F2910F-7D32-4F3D-9F3B-68F9D4200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7" y="1687"/>
              <a:ext cx="442" cy="82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5" name="Object 15">
              <a:extLst>
                <a:ext uri="{FF2B5EF4-FFF2-40B4-BE49-F238E27FC236}">
                  <a16:creationId xmlns:a16="http://schemas.microsoft.com/office/drawing/2014/main" id="{53384AB6-5A57-445E-A01E-6AEA9D119A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16" y="2295"/>
            <a:ext cx="179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425" name="Equation" r:id="rId17" imgW="104847" imgH="276212" progId="Equation.DSMT4">
                    <p:embed/>
                  </p:oleObj>
                </mc:Choice>
                <mc:Fallback>
                  <p:oleObj name="Equation" r:id="rId17" imgW="104847" imgH="276212" progId="Equation.DSMT4">
                    <p:embed/>
                    <p:pic>
                      <p:nvPicPr>
                        <p:cNvPr id="65554" name="Object 15">
                          <a:extLst>
                            <a:ext uri="{FF2B5EF4-FFF2-40B4-BE49-F238E27FC236}">
                              <a16:creationId xmlns:a16="http://schemas.microsoft.com/office/drawing/2014/main" id="{6B90FE9E-FE72-4131-9808-8C1188760B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6" y="2295"/>
                          <a:ext cx="179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" name="Line 16">
              <a:extLst>
                <a:ext uri="{FF2B5EF4-FFF2-40B4-BE49-F238E27FC236}">
                  <a16:creationId xmlns:a16="http://schemas.microsoft.com/office/drawing/2014/main" id="{BB79241C-9416-4A4F-8636-8B8F80634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7" y="1081"/>
              <a:ext cx="0" cy="11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17">
              <a:extLst>
                <a:ext uri="{FF2B5EF4-FFF2-40B4-BE49-F238E27FC236}">
                  <a16:creationId xmlns:a16="http://schemas.microsoft.com/office/drawing/2014/main" id="{D03278FE-12EF-4A07-BF4F-BBBDEF2CD4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7" y="1246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Text Box 18">
              <a:extLst>
                <a:ext uri="{FF2B5EF4-FFF2-40B4-BE49-F238E27FC236}">
                  <a16:creationId xmlns:a16="http://schemas.microsoft.com/office/drawing/2014/main" id="{D2636820-F5EE-4507-B756-4284310D0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2" y="1246"/>
              <a:ext cx="2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Text Box 19">
              <a:extLst>
                <a:ext uri="{FF2B5EF4-FFF2-40B4-BE49-F238E27FC236}">
                  <a16:creationId xmlns:a16="http://schemas.microsoft.com/office/drawing/2014/main" id="{3422CB32-6DCC-4CC2-B597-AD8A75195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4" y="1837"/>
              <a:ext cx="2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Symbol" panose="05050102010706020507" pitchFamily="18" charset="2"/>
                </a:rPr>
                <a:t>q</a:t>
              </a:r>
              <a:r>
                <a:rPr lang="en-US" altLang="zh-CN" sz="2400" i="1" baseline="-25000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0" name="Group 20">
              <a:extLst>
                <a:ext uri="{FF2B5EF4-FFF2-40B4-BE49-F238E27FC236}">
                  <a16:creationId xmlns:a16="http://schemas.microsoft.com/office/drawing/2014/main" id="{4E7DE4B9-C81A-4446-9850-95D356075990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892" y="1104"/>
              <a:ext cx="160" cy="181"/>
              <a:chOff x="1775" y="1526"/>
              <a:chExt cx="207" cy="215"/>
            </a:xfrm>
          </p:grpSpPr>
          <p:sp>
            <p:nvSpPr>
              <p:cNvPr id="133" name="Line 21">
                <a:extLst>
                  <a:ext uri="{FF2B5EF4-FFF2-40B4-BE49-F238E27FC236}">
                    <a16:creationId xmlns:a16="http://schemas.microsoft.com/office/drawing/2014/main" id="{CED8708B-D531-4F1A-984F-10A6D3FF96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75" y="1579"/>
                <a:ext cx="149" cy="16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Oval 22">
                <a:extLst>
                  <a:ext uri="{FF2B5EF4-FFF2-40B4-BE49-F238E27FC236}">
                    <a16:creationId xmlns:a16="http://schemas.microsoft.com/office/drawing/2014/main" id="{F3AF065F-516B-4EBF-BDB8-E5DB00CCE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3" y="1526"/>
                <a:ext cx="109" cy="108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35" name="Oval 23">
                <a:extLst>
                  <a:ext uri="{FF2B5EF4-FFF2-40B4-BE49-F238E27FC236}">
                    <a16:creationId xmlns:a16="http://schemas.microsoft.com/office/drawing/2014/main" id="{7B88CAB3-1095-476C-96B2-AAC9E735D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8" y="1559"/>
                <a:ext cx="41" cy="4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121" name="Text Box 24">
              <a:extLst>
                <a:ext uri="{FF2B5EF4-FFF2-40B4-BE49-F238E27FC236}">
                  <a16:creationId xmlns:a16="http://schemas.microsoft.com/office/drawing/2014/main" id="{A254F408-DE68-46D5-989E-5670A4F14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" y="1005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 Box 25">
              <a:extLst>
                <a:ext uri="{FF2B5EF4-FFF2-40B4-BE49-F238E27FC236}">
                  <a16:creationId xmlns:a16="http://schemas.microsoft.com/office/drawing/2014/main" id="{C72F7606-1E8C-4B7B-85ED-374C742E6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5" y="1199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i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Line 26">
              <a:extLst>
                <a:ext uri="{FF2B5EF4-FFF2-40B4-BE49-F238E27FC236}">
                  <a16:creationId xmlns:a16="http://schemas.microsoft.com/office/drawing/2014/main" id="{20C1131A-2D88-42DB-9FBB-238D9A86E34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712986" flipV="1">
              <a:off x="4654" y="1098"/>
              <a:ext cx="111" cy="11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Text Box 27">
              <a:extLst>
                <a:ext uri="{FF2B5EF4-FFF2-40B4-BE49-F238E27FC236}">
                  <a16:creationId xmlns:a16="http://schemas.microsoft.com/office/drawing/2014/main" id="{9668ED07-EA80-49F8-A9D1-5BF2A98F4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2" y="967"/>
              <a:ext cx="2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400" i="1" baseline="-25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 Box 28">
              <a:extLst>
                <a:ext uri="{FF2B5EF4-FFF2-40B4-BE49-F238E27FC236}">
                  <a16:creationId xmlns:a16="http://schemas.microsoft.com/office/drawing/2014/main" id="{75207188-7CCF-466A-AC8A-7A1776CF1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8" y="1208"/>
              <a:ext cx="2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i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6" name="Group 29">
              <a:extLst>
                <a:ext uri="{FF2B5EF4-FFF2-40B4-BE49-F238E27FC236}">
                  <a16:creationId xmlns:a16="http://schemas.microsoft.com/office/drawing/2014/main" id="{6D2B3BC2-DD50-41F7-BBBE-090848F9F4BA}"/>
                </a:ext>
              </a:extLst>
            </p:cNvPr>
            <p:cNvGrpSpPr>
              <a:grpSpLocks/>
            </p:cNvGrpSpPr>
            <p:nvPr/>
          </p:nvGrpSpPr>
          <p:grpSpPr bwMode="auto">
            <a:xfrm rot="-9924441">
              <a:off x="4587" y="2031"/>
              <a:ext cx="160" cy="182"/>
              <a:chOff x="6301" y="2715"/>
              <a:chExt cx="192" cy="201"/>
            </a:xfrm>
          </p:grpSpPr>
          <p:sp>
            <p:nvSpPr>
              <p:cNvPr id="130" name="Line 30">
                <a:extLst>
                  <a:ext uri="{FF2B5EF4-FFF2-40B4-BE49-F238E27FC236}">
                    <a16:creationId xmlns:a16="http://schemas.microsoft.com/office/drawing/2014/main" id="{37062285-C6E0-467B-A7A4-1E3B81D6B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01" y="2765"/>
                <a:ext cx="138" cy="151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Oval 31">
                <a:extLst>
                  <a:ext uri="{FF2B5EF4-FFF2-40B4-BE49-F238E27FC236}">
                    <a16:creationId xmlns:a16="http://schemas.microsoft.com/office/drawing/2014/main" id="{D1F43FC2-18D1-46CB-85B3-8E606181D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2" y="2715"/>
                <a:ext cx="101" cy="101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32" name="Oval 32">
                <a:extLst>
                  <a:ext uri="{FF2B5EF4-FFF2-40B4-BE49-F238E27FC236}">
                    <a16:creationId xmlns:a16="http://schemas.microsoft.com/office/drawing/2014/main" id="{6F840BF9-47F3-43C6-B6CD-99C861E55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4" y="2746"/>
                <a:ext cx="38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127" name="Text Box 33">
              <a:extLst>
                <a:ext uri="{FF2B5EF4-FFF2-40B4-BE49-F238E27FC236}">
                  <a16:creationId xmlns:a16="http://schemas.microsoft.com/office/drawing/2014/main" id="{28FBA346-12F5-48D8-B95B-FB4EC69CF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" y="1976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400" i="1" baseline="-25000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Text Box 34">
              <a:extLst>
                <a:ext uri="{FF2B5EF4-FFF2-40B4-BE49-F238E27FC236}">
                  <a16:creationId xmlns:a16="http://schemas.microsoft.com/office/drawing/2014/main" id="{3E2135D5-EF7B-49C8-B03A-74D6F6BE3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3" y="2145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i="1" baseline="-25000">
                  <a:solidFill>
                    <a:srgbClr val="CC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400" i="1">
                <a:solidFill>
                  <a:srgbClr val="CC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Text Box 35">
              <a:extLst>
                <a:ext uri="{FF2B5EF4-FFF2-40B4-BE49-F238E27FC236}">
                  <a16:creationId xmlns:a16="http://schemas.microsoft.com/office/drawing/2014/main" id="{7C4F9F71-1162-47E9-BB3C-8A5F58295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" y="1721"/>
              <a:ext cx="7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CCFF66"/>
                  </a:solidFill>
                </a:rPr>
                <a:t>Interface</a:t>
              </a: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2E74AA4D-3C44-41A0-8CCF-0C9A23BFCD7E}"/>
              </a:ext>
            </a:extLst>
          </p:cNvPr>
          <p:cNvGrpSpPr/>
          <p:nvPr/>
        </p:nvGrpSpPr>
        <p:grpSpPr>
          <a:xfrm>
            <a:off x="9840515" y="3570962"/>
            <a:ext cx="133749" cy="144337"/>
            <a:chOff x="7980681" y="2338536"/>
            <a:chExt cx="133749" cy="144337"/>
          </a:xfrm>
        </p:grpSpPr>
        <p:sp>
          <p:nvSpPr>
            <p:cNvPr id="137" name="Oval 22">
              <a:extLst>
                <a:ext uri="{FF2B5EF4-FFF2-40B4-BE49-F238E27FC236}">
                  <a16:creationId xmlns:a16="http://schemas.microsoft.com/office/drawing/2014/main" id="{68DF8674-D01D-4465-B1F7-C60C198454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7980681" y="2338536"/>
              <a:ext cx="133749" cy="144337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38" name="Oval 23">
              <a:extLst>
                <a:ext uri="{FF2B5EF4-FFF2-40B4-BE49-F238E27FC236}">
                  <a16:creationId xmlns:a16="http://schemas.microsoft.com/office/drawing/2014/main" id="{9CEEC281-2DA8-411B-BA55-13A55AA126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8021174" y="2383975"/>
              <a:ext cx="50309" cy="5479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AF0011-AF80-43B3-B518-54E26DD7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339" name="Text Box 43">
            <a:extLst>
              <a:ext uri="{FF2B5EF4-FFF2-40B4-BE49-F238E27FC236}">
                <a16:creationId xmlns:a16="http://schemas.microsoft.com/office/drawing/2014/main" id="{A18DCE1C-FD03-4696-B3EB-B4A428508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648" y="1721617"/>
            <a:ext cx="54737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forms: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2BB2C7E-1AFB-4192-A36D-4F6569B850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89064" y="133751"/>
            <a:ext cx="8229600" cy="11398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Fresnel equations</a:t>
            </a:r>
          </a:p>
        </p:txBody>
      </p:sp>
      <p:sp>
        <p:nvSpPr>
          <p:cNvPr id="11" name="Line 24">
            <a:extLst>
              <a:ext uri="{FF2B5EF4-FFF2-40B4-BE49-F238E27FC236}">
                <a16:creationId xmlns:a16="http://schemas.microsoft.com/office/drawing/2014/main" id="{B1AE7F4B-A8F8-4769-8FFD-B8D93B749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-16605" y="1254924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88FD219-1252-45E4-BEB7-718273177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660" y="15319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876021F-AC3B-4002-8021-95C26E2FFF9D}"/>
                  </a:ext>
                </a:extLst>
              </p:cNvPr>
              <p:cNvSpPr/>
              <p:nvPr/>
            </p:nvSpPr>
            <p:spPr>
              <a:xfrm>
                <a:off x="1814117" y="4321923"/>
                <a:ext cx="2880789" cy="1096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d>
                                  <m:dPr>
                                    <m:begChr m:val="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876021F-AC3B-4002-8021-95C26E2FF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117" y="4321923"/>
                <a:ext cx="2880789" cy="10965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A557B23-1CD1-4D39-AF2C-98CDB451276C}"/>
                  </a:ext>
                </a:extLst>
              </p:cNvPr>
              <p:cNvSpPr/>
              <p:nvPr/>
            </p:nvSpPr>
            <p:spPr>
              <a:xfrm>
                <a:off x="6777348" y="4321923"/>
                <a:ext cx="4802020" cy="1096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d>
                                  <m:dPr>
                                    <m:begChr m:val="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A557B23-1CD1-4D39-AF2C-98CDB4512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348" y="4321923"/>
                <a:ext cx="4802020" cy="1096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25274AB-7474-41C9-986F-247D27F48AB5}"/>
                  </a:ext>
                </a:extLst>
              </p:cNvPr>
              <p:cNvSpPr/>
              <p:nvPr/>
            </p:nvSpPr>
            <p:spPr>
              <a:xfrm>
                <a:off x="1814117" y="2704248"/>
                <a:ext cx="3184398" cy="1004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25274AB-7474-41C9-986F-247D27F48A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117" y="2704248"/>
                <a:ext cx="3184398" cy="10049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8485586-326E-4FDD-8894-07F28CCB2E39}"/>
                  </a:ext>
                </a:extLst>
              </p:cNvPr>
              <p:cNvSpPr/>
              <p:nvPr/>
            </p:nvSpPr>
            <p:spPr>
              <a:xfrm>
                <a:off x="6777348" y="2704248"/>
                <a:ext cx="3046668" cy="1004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𝑡𝑎𝑛</m:t>
                              </m:r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8485586-326E-4FDD-8894-07F28CCB2E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348" y="2704248"/>
                <a:ext cx="3046668" cy="10049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79E486-A337-42A6-B690-41226679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>
            <a:extLst>
              <a:ext uri="{FF2B5EF4-FFF2-40B4-BE49-F238E27FC236}">
                <a16:creationId xmlns:a16="http://schemas.microsoft.com/office/drawing/2014/main" id="{8681B640-BF20-42A2-9EA6-734748FCC5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5651" y="148588"/>
            <a:ext cx="11735434" cy="113982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600" b="1" dirty="0">
                <a:latin typeface="Arial" panose="020B0604020202020204" pitchFamily="34" charset="0"/>
                <a:cs typeface="Arial" panose="020B0604020202020204" pitchFamily="34" charset="0"/>
              </a:rPr>
              <a:t>Reflection &amp; Transmission Coefficients for an Air-to-Glass Interface</a:t>
            </a:r>
          </a:p>
        </p:txBody>
      </p:sp>
      <p:sp>
        <p:nvSpPr>
          <p:cNvPr id="1083395" name="Rectangle 3">
            <a:extLst>
              <a:ext uri="{FF2B5EF4-FFF2-40B4-BE49-F238E27FC236}">
                <a16:creationId xmlns:a16="http://schemas.microsoft.com/office/drawing/2014/main" id="{DB63C368-62BF-4082-BF3D-E1EDF5E7067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04924" y="1798736"/>
            <a:ext cx="3887788" cy="503237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i="1" baseline="-25000" dirty="0" err="1">
                <a:latin typeface="Times New Roman" pitchFamily="18" charset="0"/>
                <a:cs typeface="Times New Roman" pitchFamily="18" charset="0"/>
              </a:rPr>
              <a:t>air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latin typeface="Symbol" pitchFamily="18" charset="2"/>
                <a:cs typeface="Times New Roman" pitchFamily="18" charset="0"/>
              </a:rPr>
              <a:t>»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cs typeface="Times New Roman" pitchFamily="18" charset="0"/>
              </a:rPr>
              <a:t>  &lt;  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i="1" baseline="-25000" dirty="0" err="1">
                <a:latin typeface="Times New Roman" pitchFamily="18" charset="0"/>
                <a:cs typeface="Times New Roman" pitchFamily="18" charset="0"/>
              </a:rPr>
              <a:t>glass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Symbol" pitchFamily="18" charset="2"/>
              </a:rPr>
              <a:t>»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Times New Roman" pitchFamily="18" charset="0"/>
              </a:rPr>
              <a:t>1.5</a:t>
            </a:r>
            <a:endParaRPr lang="en-US" altLang="zh-CN" sz="2400" dirty="0"/>
          </a:p>
        </p:txBody>
      </p:sp>
      <p:sp>
        <p:nvSpPr>
          <p:cNvPr id="1083414" name="Rectangle 22">
            <a:extLst>
              <a:ext uri="{FF2B5EF4-FFF2-40B4-BE49-F238E27FC236}">
                <a16:creationId xmlns:a16="http://schemas.microsoft.com/office/drawing/2014/main" id="{B42D9F8F-B0AE-4093-ABF0-6BBC32D82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2" y="2772411"/>
            <a:ext cx="5745478" cy="204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9388" indent="-179388">
              <a:lnSpc>
                <a:spcPct val="125000"/>
              </a:lnSpc>
              <a:spcBef>
                <a:spcPts val="600"/>
              </a:spcBef>
              <a:buClr>
                <a:srgbClr val="FF6699"/>
              </a:buClr>
              <a:buFont typeface="Wingdings" pitchFamily="2" charset="2"/>
              <a:buChar char="Ø"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may change with the incident angle.</a:t>
            </a:r>
          </a:p>
          <a:p>
            <a:pPr marL="179388" indent="-179388">
              <a:lnSpc>
                <a:spcPct val="125000"/>
              </a:lnSpc>
              <a:spcBef>
                <a:spcPts val="600"/>
              </a:spcBef>
              <a:buClr>
                <a:srgbClr val="FF6699"/>
              </a:buClr>
              <a:buFont typeface="Wingdings" pitchFamily="2" charset="2"/>
              <a:buChar char="Ø"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reflection at grazing incident, i.e.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=90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both polarizations</a:t>
            </a:r>
          </a:p>
          <a:p>
            <a:pPr marL="179388" indent="-179388">
              <a:lnSpc>
                <a:spcPct val="125000"/>
              </a:lnSpc>
              <a:spcBef>
                <a:spcPts val="600"/>
              </a:spcBef>
              <a:buFontTx/>
              <a:buChar char="•"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47C01B0-5627-4451-8E32-7C78F98EF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635" y="1254924"/>
            <a:ext cx="5138737" cy="51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24">
            <a:extLst>
              <a:ext uri="{FF2B5EF4-FFF2-40B4-BE49-F238E27FC236}">
                <a16:creationId xmlns:a16="http://schemas.microsoft.com/office/drawing/2014/main" id="{6A9FB0F0-9298-4760-9055-A28383EA5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-16605" y="1254924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B6A9D03-D16D-4EBD-9626-CE7899F88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660" y="15319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7714AC-200D-4BE0-A481-ECD43F55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>
            <a:extLst>
              <a:ext uri="{FF2B5EF4-FFF2-40B4-BE49-F238E27FC236}">
                <a16:creationId xmlns:a16="http://schemas.microsoft.com/office/drawing/2014/main" id="{2DD3BC70-B18E-4F5A-B20D-9FD6A1E901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0915" y="201613"/>
            <a:ext cx="11287665" cy="113982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 &amp; Transmission Coefficients for an Air-to-Glass Interface</a:t>
            </a:r>
          </a:p>
        </p:txBody>
      </p:sp>
      <p:sp>
        <p:nvSpPr>
          <p:cNvPr id="1083395" name="Rectangle 3">
            <a:extLst>
              <a:ext uri="{FF2B5EF4-FFF2-40B4-BE49-F238E27FC236}">
                <a16:creationId xmlns:a16="http://schemas.microsoft.com/office/drawing/2014/main" id="{D7BA8832-4D35-4529-A222-B1564C91412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19224" y="1790384"/>
            <a:ext cx="3887788" cy="503237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i="1" baseline="-25000" dirty="0" err="1">
                <a:latin typeface="Times New Roman" pitchFamily="18" charset="0"/>
                <a:cs typeface="Times New Roman" pitchFamily="18" charset="0"/>
              </a:rPr>
              <a:t>air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latin typeface="Symbol" pitchFamily="18" charset="2"/>
                <a:cs typeface="Times New Roman" pitchFamily="18" charset="0"/>
              </a:rPr>
              <a:t>»</a:t>
            </a:r>
            <a:r>
              <a:rPr lang="en-US" altLang="zh-CN" sz="2400" dirty="0">
                <a:cs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cs typeface="Times New Roman" pitchFamily="18" charset="0"/>
              </a:rPr>
              <a:t>  &lt;  </a:t>
            </a:r>
            <a:r>
              <a:rPr lang="en-US" altLang="zh-CN" sz="24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i="1" baseline="-25000" dirty="0" err="1">
                <a:latin typeface="Times New Roman" pitchFamily="18" charset="0"/>
                <a:cs typeface="Times New Roman" pitchFamily="18" charset="0"/>
              </a:rPr>
              <a:t>glass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Symbol" pitchFamily="18" charset="2"/>
              </a:rPr>
              <a:t>»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Times New Roman" pitchFamily="18" charset="0"/>
              </a:rPr>
              <a:t>1.5</a:t>
            </a:r>
            <a:endParaRPr lang="en-US" altLang="zh-CN" sz="2400" dirty="0"/>
          </a:p>
        </p:txBody>
      </p:sp>
      <p:sp>
        <p:nvSpPr>
          <p:cNvPr id="1083414" name="Rectangle 22">
            <a:extLst>
              <a:ext uri="{FF2B5EF4-FFF2-40B4-BE49-F238E27FC236}">
                <a16:creationId xmlns:a16="http://schemas.microsoft.com/office/drawing/2014/main" id="{3D5822B8-47BA-4E45-8F36-30FEED505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05" y="3011137"/>
            <a:ext cx="5395595" cy="144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9388" indent="-179388">
              <a:lnSpc>
                <a:spcPct val="125000"/>
              </a:lnSpc>
              <a:spcBef>
                <a:spcPts val="600"/>
              </a:spcBef>
              <a:buClr>
                <a:srgbClr val="FF6699"/>
              </a:buClr>
              <a:buFont typeface="Wingdings" pitchFamily="2" charset="2"/>
              <a:buChar char="Ø"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Zero reflection for parallel polarization at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“Brewster's angle”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(56.3°for our sample).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BB01271-CAB4-43FE-A607-F95C2B74E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82688"/>
            <a:ext cx="5138737" cy="51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2" name="Text Box 17">
            <a:extLst>
              <a:ext uri="{FF2B5EF4-FFF2-40B4-BE49-F238E27FC236}">
                <a16:creationId xmlns:a16="http://schemas.microsoft.com/office/drawing/2014/main" id="{7BACA6BC-FCF4-473A-A869-B4E8218A2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4411" y="3011137"/>
            <a:ext cx="1811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CC00CC"/>
                </a:solidFill>
                <a:cs typeface="Arial" panose="020B0604020202020204" pitchFamily="34" charset="0"/>
              </a:rPr>
              <a:t>Brewster’s angle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 err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0!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24">
            <a:extLst>
              <a:ext uri="{FF2B5EF4-FFF2-40B4-BE49-F238E27FC236}">
                <a16:creationId xmlns:a16="http://schemas.microsoft.com/office/drawing/2014/main" id="{8A8BAC6A-B36E-4090-A1E0-F5ACEED50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-16605" y="1254924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BD114B1-E349-4266-B994-CE1EFB6BD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660" y="15319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6095BA-6743-48B5-89A8-22CFAAAE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F293C265-D863-4CDE-B927-E22214DF1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586" y="1266033"/>
            <a:ext cx="5114925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2610" name="Rectangle 2">
            <a:extLst>
              <a:ext uri="{FF2B5EF4-FFF2-40B4-BE49-F238E27FC236}">
                <a16:creationId xmlns:a16="http://schemas.microsoft.com/office/drawing/2014/main" id="{B4F9BF1E-C383-46B4-865D-61296E2F3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389" y="44450"/>
            <a:ext cx="8789351" cy="114300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Reflection for a Glass-to-Air Interface</a:t>
            </a:r>
          </a:p>
        </p:txBody>
      </p:sp>
      <p:sp>
        <p:nvSpPr>
          <p:cNvPr id="1092611" name="Rectangle 3">
            <a:extLst>
              <a:ext uri="{FF2B5EF4-FFF2-40B4-BE49-F238E27FC236}">
                <a16:creationId xmlns:a16="http://schemas.microsoft.com/office/drawing/2014/main" id="{D1345256-0DB2-4739-B60C-54FA3427FA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4421" y="2349501"/>
            <a:ext cx="5190490" cy="3952875"/>
          </a:xfrm>
        </p:spPr>
        <p:txBody>
          <a:bodyPr/>
          <a:lstStyle/>
          <a:p>
            <a:pPr marL="263525" indent="-263525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change still exist</a:t>
            </a:r>
          </a:p>
          <a:p>
            <a:pPr marL="263525" indent="-263525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Brewster’s angle still exist in p-polarization beam.</a:t>
            </a:r>
          </a:p>
          <a:p>
            <a:pPr marL="263525" indent="-263525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3525" indent="-263525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l-G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l-G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θ 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total internal reflection happens. Here</a:t>
            </a:r>
            <a:endParaRPr lang="en-US" altLang="zh-CN" sz="2400" dirty="0">
              <a:solidFill>
                <a:srgbClr val="ED181E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3525" indent="-263525">
              <a:lnSpc>
                <a:spcPct val="125000"/>
              </a:lnSpc>
              <a:spcBef>
                <a:spcPts val="1200"/>
              </a:spcBef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l-G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arcsin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63525" indent="-263525">
              <a:lnSpc>
                <a:spcPct val="125000"/>
              </a:lnSpc>
              <a:spcBef>
                <a:spcPct val="0"/>
              </a:spcBef>
              <a:buNone/>
              <a:defRPr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797" name="Group 7">
            <a:extLst>
              <a:ext uri="{FF2B5EF4-FFF2-40B4-BE49-F238E27FC236}">
                <a16:creationId xmlns:a16="http://schemas.microsoft.com/office/drawing/2014/main" id="{E4D91523-1B22-4A7F-A1E7-7D444DBFDDC7}"/>
              </a:ext>
            </a:extLst>
          </p:cNvPr>
          <p:cNvGrpSpPr>
            <a:grpSpLocks/>
          </p:cNvGrpSpPr>
          <p:nvPr/>
        </p:nvGrpSpPr>
        <p:grpSpPr bwMode="auto">
          <a:xfrm>
            <a:off x="7404736" y="1608932"/>
            <a:ext cx="3273425" cy="3759200"/>
            <a:chOff x="3258" y="1088"/>
            <a:chExt cx="2062" cy="2368"/>
          </a:xfrm>
        </p:grpSpPr>
        <p:sp>
          <p:nvSpPr>
            <p:cNvPr id="33801" name="Text Box 21">
              <a:extLst>
                <a:ext uri="{FF2B5EF4-FFF2-40B4-BE49-F238E27FC236}">
                  <a16:creationId xmlns:a16="http://schemas.microsoft.com/office/drawing/2014/main" id="{D4E96159-7418-4D12-9E66-DFC1B3A49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3" y="1938"/>
              <a:ext cx="99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</a:rPr>
                <a:t>Total internal reflection</a:t>
              </a:r>
            </a:p>
          </p:txBody>
        </p:sp>
        <p:sp>
          <p:nvSpPr>
            <p:cNvPr id="33802" name="Line 24">
              <a:extLst>
                <a:ext uri="{FF2B5EF4-FFF2-40B4-BE49-F238E27FC236}">
                  <a16:creationId xmlns:a16="http://schemas.microsoft.com/office/drawing/2014/main" id="{8F7C9FBB-B5A0-4B8A-9968-B7130A52B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32" y="1142"/>
              <a:ext cx="220" cy="797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Text Box 26">
              <a:extLst>
                <a:ext uri="{FF2B5EF4-FFF2-40B4-BE49-F238E27FC236}">
                  <a16:creationId xmlns:a16="http://schemas.microsoft.com/office/drawing/2014/main" id="{7693E6C3-5D65-42C7-B3D1-4376249AB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4" y="3090"/>
              <a:ext cx="86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rgbClr val="CC00CC"/>
                  </a:solidFill>
                </a:rPr>
                <a:t>Brewster’s angle</a:t>
              </a:r>
            </a:p>
          </p:txBody>
        </p:sp>
        <p:sp>
          <p:nvSpPr>
            <p:cNvPr id="33804" name="Line 27">
              <a:extLst>
                <a:ext uri="{FF2B5EF4-FFF2-40B4-BE49-F238E27FC236}">
                  <a16:creationId xmlns:a16="http://schemas.microsoft.com/office/drawing/2014/main" id="{62D72F46-670E-4AB4-9067-1929BC89F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9" y="2545"/>
              <a:ext cx="102" cy="545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5" name="Text Box 28">
              <a:extLst>
                <a:ext uri="{FF2B5EF4-FFF2-40B4-BE49-F238E27FC236}">
                  <a16:creationId xmlns:a16="http://schemas.microsoft.com/office/drawing/2014/main" id="{56F4DB1A-F74F-4767-9CE3-32E82DDCB7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8" y="1212"/>
              <a:ext cx="5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accent1"/>
                  </a:solidFill>
                </a:rPr>
                <a:t>Critical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accent1"/>
                  </a:solidFill>
                </a:rPr>
                <a:t>angle</a:t>
              </a:r>
            </a:p>
          </p:txBody>
        </p:sp>
        <p:sp>
          <p:nvSpPr>
            <p:cNvPr id="33806" name="Line 29">
              <a:extLst>
                <a:ext uri="{FF2B5EF4-FFF2-40B4-BE49-F238E27FC236}">
                  <a16:creationId xmlns:a16="http://schemas.microsoft.com/office/drawing/2014/main" id="{69A76801-ABB2-49D4-8E9D-719761EA4A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1088"/>
              <a:ext cx="369" cy="211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Oval 32">
              <a:extLst>
                <a:ext uri="{FF2B5EF4-FFF2-40B4-BE49-F238E27FC236}">
                  <a16:creationId xmlns:a16="http://schemas.microsoft.com/office/drawing/2014/main" id="{C5FF73B2-E4CC-4A4C-8A7A-827F740225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438481">
              <a:off x="3785" y="2318"/>
              <a:ext cx="87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092642" name="Rectangle 34">
            <a:extLst>
              <a:ext uri="{FF2B5EF4-FFF2-40B4-BE49-F238E27FC236}">
                <a16:creationId xmlns:a16="http://schemas.microsoft.com/office/drawing/2014/main" id="{F921A1ED-64D9-4C8E-998A-219934FD6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1529558"/>
            <a:ext cx="32111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1" dirty="0" err="1">
                <a:latin typeface="+mn-ea"/>
              </a:rPr>
              <a:t>n</a:t>
            </a:r>
            <a:r>
              <a:rPr lang="en-US" altLang="zh-CN" sz="2400" b="1" i="1" baseline="-25000" dirty="0" err="1">
                <a:latin typeface="+mn-ea"/>
              </a:rPr>
              <a:t>glass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>
                <a:latin typeface="+mn-ea"/>
                <a:sym typeface="Symbol" pitchFamily="18" charset="2"/>
              </a:rPr>
              <a:t> </a:t>
            </a:r>
            <a:r>
              <a:rPr lang="en-US" altLang="zh-CN" sz="2400" b="1" dirty="0">
                <a:latin typeface="+mn-ea"/>
              </a:rPr>
              <a:t>1.5  &gt; </a:t>
            </a:r>
            <a:r>
              <a:rPr lang="en-US" altLang="zh-CN" sz="2400" b="1" i="1" dirty="0">
                <a:latin typeface="+mn-ea"/>
              </a:rPr>
              <a:t> </a:t>
            </a:r>
            <a:r>
              <a:rPr lang="en-US" altLang="zh-CN" sz="2400" b="1" i="1" dirty="0" err="1">
                <a:latin typeface="+mn-ea"/>
              </a:rPr>
              <a:t>n</a:t>
            </a:r>
            <a:r>
              <a:rPr lang="en-US" altLang="zh-CN" sz="2400" b="1" i="1" baseline="-25000" dirty="0" err="1">
                <a:latin typeface="+mn-ea"/>
              </a:rPr>
              <a:t>air</a:t>
            </a:r>
            <a:r>
              <a:rPr lang="en-US" altLang="zh-CN" sz="2400" b="1" i="1" baseline="-25000" dirty="0">
                <a:latin typeface="+mn-ea"/>
              </a:rPr>
              <a:t> </a:t>
            </a:r>
            <a:r>
              <a:rPr lang="en-US" altLang="zh-CN" b="1" dirty="0">
                <a:latin typeface="+mn-ea"/>
                <a:sym typeface="Symbol" pitchFamily="18" charset="2"/>
              </a:rPr>
              <a:t> </a:t>
            </a:r>
            <a:r>
              <a:rPr lang="en-US" altLang="zh-CN" sz="2400" b="1" dirty="0">
                <a:latin typeface="+mn-ea"/>
              </a:rPr>
              <a:t>1.0</a:t>
            </a:r>
          </a:p>
        </p:txBody>
      </p:sp>
      <p:sp>
        <p:nvSpPr>
          <p:cNvPr id="16" name="Line 24">
            <a:extLst>
              <a:ext uri="{FF2B5EF4-FFF2-40B4-BE49-F238E27FC236}">
                <a16:creationId xmlns:a16="http://schemas.microsoft.com/office/drawing/2014/main" id="{41BC1E13-23E7-4EDF-8020-B9FFAB75A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-16605" y="1254924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1B9D899-F200-4330-ADBE-1F1CA970D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660" y="15319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55B2418-1869-4EA1-B4F9-DA7F7DD1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2">
            <a:extLst>
              <a:ext uri="{FF2B5EF4-FFF2-40B4-BE49-F238E27FC236}">
                <a16:creationId xmlns:a16="http://schemas.microsoft.com/office/drawing/2014/main" id="{4BB9B7ED-6923-46FB-98EB-604B93AE1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28680" y="510225"/>
            <a:ext cx="3657600" cy="5334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b="1" dirty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Brewster’s Law</a:t>
            </a:r>
            <a:endParaRPr lang="en-US" altLang="zh-C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828" name="Group 6">
            <a:extLst>
              <a:ext uri="{FF2B5EF4-FFF2-40B4-BE49-F238E27FC236}">
                <a16:creationId xmlns:a16="http://schemas.microsoft.com/office/drawing/2014/main" id="{AC03CD8D-F298-442F-B241-F0ABEEE4E45A}"/>
              </a:ext>
            </a:extLst>
          </p:cNvPr>
          <p:cNvGrpSpPr>
            <a:grpSpLocks/>
          </p:cNvGrpSpPr>
          <p:nvPr/>
        </p:nvGrpSpPr>
        <p:grpSpPr bwMode="auto">
          <a:xfrm>
            <a:off x="7862888" y="1738314"/>
            <a:ext cx="660400" cy="1373188"/>
            <a:chOff x="3857" y="384"/>
            <a:chExt cx="416" cy="865"/>
          </a:xfrm>
        </p:grpSpPr>
        <p:sp>
          <p:nvSpPr>
            <p:cNvPr id="34874" name="Arc 7">
              <a:extLst>
                <a:ext uri="{FF2B5EF4-FFF2-40B4-BE49-F238E27FC236}">
                  <a16:creationId xmlns:a16="http://schemas.microsoft.com/office/drawing/2014/main" id="{1B3BFEF7-A4DB-4C8A-A810-EE70A667B7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5" y="1057"/>
              <a:ext cx="178" cy="192"/>
            </a:xfrm>
            <a:custGeom>
              <a:avLst/>
              <a:gdLst>
                <a:gd name="T0" fmla="*/ 0 w 20055"/>
                <a:gd name="T1" fmla="*/ 0 h 21600"/>
                <a:gd name="T2" fmla="*/ 0 w 20055"/>
                <a:gd name="T3" fmla="*/ 0 h 21600"/>
                <a:gd name="T4" fmla="*/ 0 w 2005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055" h="21600" fill="none" extrusionOk="0">
                  <a:moveTo>
                    <a:pt x="0" y="0"/>
                  </a:moveTo>
                  <a:cubicBezTo>
                    <a:pt x="8832" y="0"/>
                    <a:pt x="16774" y="5377"/>
                    <a:pt x="20055" y="13577"/>
                  </a:cubicBezTo>
                </a:path>
                <a:path w="20055" h="21600" stroke="0" extrusionOk="0">
                  <a:moveTo>
                    <a:pt x="0" y="0"/>
                  </a:moveTo>
                  <a:cubicBezTo>
                    <a:pt x="8832" y="0"/>
                    <a:pt x="16774" y="5377"/>
                    <a:pt x="20055" y="13577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75" name="Object 8">
              <a:extLst>
                <a:ext uri="{FF2B5EF4-FFF2-40B4-BE49-F238E27FC236}">
                  <a16:creationId xmlns:a16="http://schemas.microsoft.com/office/drawing/2014/main" id="{433D1689-E14E-4CB9-B891-7BC24DDD8D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7" y="384"/>
            <a:ext cx="343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62" name="公式" r:id="rId3" imgW="165028" imgH="228501" progId="Equation.3">
                    <p:embed/>
                  </p:oleObj>
                </mc:Choice>
                <mc:Fallback>
                  <p:oleObj name="公式" r:id="rId3" imgW="165028" imgH="228501" progId="Equation.3">
                    <p:embed/>
                    <p:pic>
                      <p:nvPicPr>
                        <p:cNvPr id="34875" name="Object 8">
                          <a:extLst>
                            <a:ext uri="{FF2B5EF4-FFF2-40B4-BE49-F238E27FC236}">
                              <a16:creationId xmlns:a16="http://schemas.microsoft.com/office/drawing/2014/main" id="{433D1689-E14E-4CB9-B891-7BC24DDD8D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7" y="384"/>
                          <a:ext cx="343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29" name="Group 9">
            <a:extLst>
              <a:ext uri="{FF2B5EF4-FFF2-40B4-BE49-F238E27FC236}">
                <a16:creationId xmlns:a16="http://schemas.microsoft.com/office/drawing/2014/main" id="{6874A0F3-FC17-4429-A054-27BE7404ED95}"/>
              </a:ext>
            </a:extLst>
          </p:cNvPr>
          <p:cNvGrpSpPr>
            <a:grpSpLocks/>
          </p:cNvGrpSpPr>
          <p:nvPr/>
        </p:nvGrpSpPr>
        <p:grpSpPr bwMode="auto">
          <a:xfrm>
            <a:off x="6845300" y="1511302"/>
            <a:ext cx="3276600" cy="3427413"/>
            <a:chOff x="3216" y="241"/>
            <a:chExt cx="2064" cy="2159"/>
          </a:xfrm>
        </p:grpSpPr>
        <p:sp>
          <p:nvSpPr>
            <p:cNvPr id="34836" name="Rectangle 10">
              <a:extLst>
                <a:ext uri="{FF2B5EF4-FFF2-40B4-BE49-F238E27FC236}">
                  <a16:creationId xmlns:a16="http://schemas.microsoft.com/office/drawing/2014/main" id="{8915A4A0-6ADB-4B00-BC92-09B8E7AF9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296"/>
              <a:ext cx="2064" cy="110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4837" name="Line 11">
              <a:extLst>
                <a:ext uri="{FF2B5EF4-FFF2-40B4-BE49-F238E27FC236}">
                  <a16:creationId xmlns:a16="http://schemas.microsoft.com/office/drawing/2014/main" id="{36C7F53D-9FEA-4B2E-BB03-9F4262DD74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296"/>
              <a:ext cx="20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838" name="Group 12">
              <a:extLst>
                <a:ext uri="{FF2B5EF4-FFF2-40B4-BE49-F238E27FC236}">
                  <a16:creationId xmlns:a16="http://schemas.microsoft.com/office/drawing/2014/main" id="{1F599ABD-2338-4198-8D9B-16508D21C2F5}"/>
                </a:ext>
              </a:extLst>
            </p:cNvPr>
            <p:cNvGrpSpPr>
              <a:grpSpLocks/>
            </p:cNvGrpSpPr>
            <p:nvPr/>
          </p:nvGrpSpPr>
          <p:grpSpPr bwMode="auto">
            <a:xfrm rot="-957625">
              <a:off x="3312" y="576"/>
              <a:ext cx="864" cy="864"/>
              <a:chOff x="3360" y="2016"/>
              <a:chExt cx="864" cy="864"/>
            </a:xfrm>
          </p:grpSpPr>
          <p:sp>
            <p:nvSpPr>
              <p:cNvPr id="34861" name="Line 13">
                <a:extLst>
                  <a:ext uri="{FF2B5EF4-FFF2-40B4-BE49-F238E27FC236}">
                    <a16:creationId xmlns:a16="http://schemas.microsoft.com/office/drawing/2014/main" id="{B225E1C6-519D-46D0-AC9A-DBCDAE0C08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016"/>
                <a:ext cx="864" cy="86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62" name="Line 14">
                <a:extLst>
                  <a:ext uri="{FF2B5EF4-FFF2-40B4-BE49-F238E27FC236}">
                    <a16:creationId xmlns:a16="http://schemas.microsoft.com/office/drawing/2014/main" id="{C0170AFA-A4B8-4052-9130-E848475DE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2" y="2208"/>
                <a:ext cx="144" cy="14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63" name="Line 15">
                <a:extLst>
                  <a:ext uri="{FF2B5EF4-FFF2-40B4-BE49-F238E27FC236}">
                    <a16:creationId xmlns:a16="http://schemas.microsoft.com/office/drawing/2014/main" id="{5EE0AA53-8E7C-44E5-A540-98079E3A4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2304"/>
                <a:ext cx="144" cy="14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64" name="Line 16">
                <a:extLst>
                  <a:ext uri="{FF2B5EF4-FFF2-40B4-BE49-F238E27FC236}">
                    <a16:creationId xmlns:a16="http://schemas.microsoft.com/office/drawing/2014/main" id="{58A3DACC-E148-47C6-B8B4-AD77AA7CA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2400"/>
                <a:ext cx="144" cy="14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65" name="Line 17">
                <a:extLst>
                  <a:ext uri="{FF2B5EF4-FFF2-40B4-BE49-F238E27FC236}">
                    <a16:creationId xmlns:a16="http://schemas.microsoft.com/office/drawing/2014/main" id="{531B30E3-7BF4-4265-BCAB-86947F3F7D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496"/>
                <a:ext cx="144" cy="14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66" name="Line 18">
                <a:extLst>
                  <a:ext uri="{FF2B5EF4-FFF2-40B4-BE49-F238E27FC236}">
                    <a16:creationId xmlns:a16="http://schemas.microsoft.com/office/drawing/2014/main" id="{CFC5EA24-7E2E-448F-85F8-74AB14FA9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592"/>
                <a:ext cx="144" cy="14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67" name="Line 19">
                <a:extLst>
                  <a:ext uri="{FF2B5EF4-FFF2-40B4-BE49-F238E27FC236}">
                    <a16:creationId xmlns:a16="http://schemas.microsoft.com/office/drawing/2014/main" id="{87EFEE54-05EE-480B-9056-155A2A03A9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2" y="2688"/>
                <a:ext cx="144" cy="14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68" name="Oval 20">
                <a:extLst>
                  <a:ext uri="{FF2B5EF4-FFF2-40B4-BE49-F238E27FC236}">
                    <a16:creationId xmlns:a16="http://schemas.microsoft.com/office/drawing/2014/main" id="{7E2D44BA-EC6B-416E-859E-0B8137B33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208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869" name="Oval 21">
                <a:extLst>
                  <a:ext uri="{FF2B5EF4-FFF2-40B4-BE49-F238E27FC236}">
                    <a16:creationId xmlns:a16="http://schemas.microsoft.com/office/drawing/2014/main" id="{2E47FD48-B64F-4E47-B173-3F6898925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304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870" name="Oval 22">
                <a:extLst>
                  <a:ext uri="{FF2B5EF4-FFF2-40B4-BE49-F238E27FC236}">
                    <a16:creationId xmlns:a16="http://schemas.microsoft.com/office/drawing/2014/main" id="{7A7B1315-2207-4502-958E-55ACAD9F4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40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871" name="Oval 23">
                <a:extLst>
                  <a:ext uri="{FF2B5EF4-FFF2-40B4-BE49-F238E27FC236}">
                    <a16:creationId xmlns:a16="http://schemas.microsoft.com/office/drawing/2014/main" id="{172F568E-F5B3-462C-9676-5BEF8A6D3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872" name="Oval 24">
                <a:extLst>
                  <a:ext uri="{FF2B5EF4-FFF2-40B4-BE49-F238E27FC236}">
                    <a16:creationId xmlns:a16="http://schemas.microsoft.com/office/drawing/2014/main" id="{4A454F8C-A02C-4120-8776-3C0793688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592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873" name="Oval 25">
                <a:extLst>
                  <a:ext uri="{FF2B5EF4-FFF2-40B4-BE49-F238E27FC236}">
                    <a16:creationId xmlns:a16="http://schemas.microsoft.com/office/drawing/2014/main" id="{351CCE86-8A6B-406D-B262-B838AC4C6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688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34839" name="Line 26">
              <a:extLst>
                <a:ext uri="{FF2B5EF4-FFF2-40B4-BE49-F238E27FC236}">
                  <a16:creationId xmlns:a16="http://schemas.microsoft.com/office/drawing/2014/main" id="{6B4344FD-BD5D-47F0-B812-CD0D23ADA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3" y="241"/>
              <a:ext cx="0" cy="201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lgDashDot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840" name="Group 27">
              <a:extLst>
                <a:ext uri="{FF2B5EF4-FFF2-40B4-BE49-F238E27FC236}">
                  <a16:creationId xmlns:a16="http://schemas.microsoft.com/office/drawing/2014/main" id="{6C652CE3-9083-4E40-A9F7-A37D257CACD9}"/>
                </a:ext>
              </a:extLst>
            </p:cNvPr>
            <p:cNvGrpSpPr>
              <a:grpSpLocks/>
            </p:cNvGrpSpPr>
            <p:nvPr/>
          </p:nvGrpSpPr>
          <p:grpSpPr bwMode="auto">
            <a:xfrm rot="753905">
              <a:off x="4368" y="528"/>
              <a:ext cx="864" cy="864"/>
              <a:chOff x="4273" y="625"/>
              <a:chExt cx="864" cy="864"/>
            </a:xfrm>
          </p:grpSpPr>
          <p:sp>
            <p:nvSpPr>
              <p:cNvPr id="34853" name="Line 28">
                <a:extLst>
                  <a:ext uri="{FF2B5EF4-FFF2-40B4-BE49-F238E27FC236}">
                    <a16:creationId xmlns:a16="http://schemas.microsoft.com/office/drawing/2014/main" id="{F21ACFEA-4532-4625-8139-9368C84B1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3" y="625"/>
                <a:ext cx="864" cy="86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4" name="Oval 29">
                <a:extLst>
                  <a:ext uri="{FF2B5EF4-FFF2-40B4-BE49-F238E27FC236}">
                    <a16:creationId xmlns:a16="http://schemas.microsoft.com/office/drawing/2014/main" id="{63303F23-E993-4221-AAC3-F7FBD079D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9" y="1345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855" name="Oval 30">
                <a:extLst>
                  <a:ext uri="{FF2B5EF4-FFF2-40B4-BE49-F238E27FC236}">
                    <a16:creationId xmlns:a16="http://schemas.microsoft.com/office/drawing/2014/main" id="{4D8C3E38-E06F-4518-8A01-D139E2927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1249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856" name="Oval 31">
                <a:extLst>
                  <a:ext uri="{FF2B5EF4-FFF2-40B4-BE49-F238E27FC236}">
                    <a16:creationId xmlns:a16="http://schemas.microsoft.com/office/drawing/2014/main" id="{DCFAF18C-A09E-4F5E-B444-DCA100B08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1" y="1153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857" name="Oval 32">
                <a:extLst>
                  <a:ext uri="{FF2B5EF4-FFF2-40B4-BE49-F238E27FC236}">
                    <a16:creationId xmlns:a16="http://schemas.microsoft.com/office/drawing/2014/main" id="{C4E5A822-68C3-42D4-B40E-7B59E61BB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7" y="1057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858" name="Oval 33">
                <a:extLst>
                  <a:ext uri="{FF2B5EF4-FFF2-40B4-BE49-F238E27FC236}">
                    <a16:creationId xmlns:a16="http://schemas.microsoft.com/office/drawing/2014/main" id="{B084A419-24CD-4E1F-BBE6-3BEB850F7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3" y="961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859" name="Oval 34">
                <a:extLst>
                  <a:ext uri="{FF2B5EF4-FFF2-40B4-BE49-F238E27FC236}">
                    <a16:creationId xmlns:a16="http://schemas.microsoft.com/office/drawing/2014/main" id="{B4C72082-FE75-449C-88EF-962113CA6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9" y="865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860" name="Oval 35">
                <a:extLst>
                  <a:ext uri="{FF2B5EF4-FFF2-40B4-BE49-F238E27FC236}">
                    <a16:creationId xmlns:a16="http://schemas.microsoft.com/office/drawing/2014/main" id="{675E66C6-29C4-4836-8AA7-74EECADAD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5" y="769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34841" name="Group 36">
              <a:extLst>
                <a:ext uri="{FF2B5EF4-FFF2-40B4-BE49-F238E27FC236}">
                  <a16:creationId xmlns:a16="http://schemas.microsoft.com/office/drawing/2014/main" id="{94C3C976-3ED6-4B57-91D1-790DE1604EA6}"/>
                </a:ext>
              </a:extLst>
            </p:cNvPr>
            <p:cNvGrpSpPr>
              <a:grpSpLocks/>
            </p:cNvGrpSpPr>
            <p:nvPr/>
          </p:nvGrpSpPr>
          <p:grpSpPr bwMode="auto">
            <a:xfrm rot="-295891">
              <a:off x="4272" y="1276"/>
              <a:ext cx="576" cy="1008"/>
              <a:chOff x="4176" y="2880"/>
              <a:chExt cx="576" cy="1008"/>
            </a:xfrm>
          </p:grpSpPr>
          <p:sp>
            <p:nvSpPr>
              <p:cNvPr id="34844" name="Line 37">
                <a:extLst>
                  <a:ext uri="{FF2B5EF4-FFF2-40B4-BE49-F238E27FC236}">
                    <a16:creationId xmlns:a16="http://schemas.microsoft.com/office/drawing/2014/main" id="{75157F5D-E872-469D-8A5B-197880AA3D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2880"/>
                <a:ext cx="528" cy="1008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5" name="Line 38">
                <a:extLst>
                  <a:ext uri="{FF2B5EF4-FFF2-40B4-BE49-F238E27FC236}">
                    <a16:creationId xmlns:a16="http://schemas.microsoft.com/office/drawing/2014/main" id="{49EA16F1-F218-4B35-9058-9B4586FCA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6" y="2928"/>
                <a:ext cx="192" cy="11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6" name="Line 39">
                <a:extLst>
                  <a:ext uri="{FF2B5EF4-FFF2-40B4-BE49-F238E27FC236}">
                    <a16:creationId xmlns:a16="http://schemas.microsoft.com/office/drawing/2014/main" id="{E88E510C-1CB3-4146-8214-FA8983D827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3024"/>
                <a:ext cx="192" cy="11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7" name="Line 40">
                <a:extLst>
                  <a:ext uri="{FF2B5EF4-FFF2-40B4-BE49-F238E27FC236}">
                    <a16:creationId xmlns:a16="http://schemas.microsoft.com/office/drawing/2014/main" id="{9B05F34B-0104-451B-8CC8-C43CA70C6F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20" y="3216"/>
                <a:ext cx="192" cy="11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8" name="Line 41">
                <a:extLst>
                  <a:ext uri="{FF2B5EF4-FFF2-40B4-BE49-F238E27FC236}">
                    <a16:creationId xmlns:a16="http://schemas.microsoft.com/office/drawing/2014/main" id="{AD0D4B96-CF6F-49E2-BDDF-4F7FBDC49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68" y="3312"/>
                <a:ext cx="192" cy="11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9" name="Line 42">
                <a:extLst>
                  <a:ext uri="{FF2B5EF4-FFF2-40B4-BE49-F238E27FC236}">
                    <a16:creationId xmlns:a16="http://schemas.microsoft.com/office/drawing/2014/main" id="{ADEA90EC-1CD1-48B3-A60B-01759A4BA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85" y="3504"/>
                <a:ext cx="192" cy="11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0" name="Line 43">
                <a:extLst>
                  <a:ext uri="{FF2B5EF4-FFF2-40B4-BE49-F238E27FC236}">
                    <a16:creationId xmlns:a16="http://schemas.microsoft.com/office/drawing/2014/main" id="{E2049C27-7165-4F11-8D04-ED8403851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33" y="3600"/>
                <a:ext cx="192" cy="11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1" name="Oval 44">
                <a:extLst>
                  <a:ext uri="{FF2B5EF4-FFF2-40B4-BE49-F238E27FC236}">
                    <a16:creationId xmlns:a16="http://schemas.microsoft.com/office/drawing/2014/main" id="{6586ECC2-E89A-4199-B893-A9D4F2597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4" y="3134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4852" name="Oval 45">
                <a:extLst>
                  <a:ext uri="{FF2B5EF4-FFF2-40B4-BE49-F238E27FC236}">
                    <a16:creationId xmlns:a16="http://schemas.microsoft.com/office/drawing/2014/main" id="{DE7F818A-6A02-438B-9CB5-FDAA69FA4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449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graphicFrame>
          <p:nvGraphicFramePr>
            <p:cNvPr id="34842" name="Object 46">
              <a:extLst>
                <a:ext uri="{FF2B5EF4-FFF2-40B4-BE49-F238E27FC236}">
                  <a16:creationId xmlns:a16="http://schemas.microsoft.com/office/drawing/2014/main" id="{C51CBF46-355F-42D8-BB91-28A0714F29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65" y="921"/>
            <a:ext cx="255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63" name="公式" r:id="rId5" imgW="406224" imgH="533169" progId="Equation.3">
                    <p:embed/>
                  </p:oleObj>
                </mc:Choice>
                <mc:Fallback>
                  <p:oleObj name="公式" r:id="rId5" imgW="406224" imgH="533169" progId="Equation.3">
                    <p:embed/>
                    <p:pic>
                      <p:nvPicPr>
                        <p:cNvPr id="34842" name="Object 46">
                          <a:extLst>
                            <a:ext uri="{FF2B5EF4-FFF2-40B4-BE49-F238E27FC236}">
                              <a16:creationId xmlns:a16="http://schemas.microsoft.com/office/drawing/2014/main" id="{C51CBF46-355F-42D8-BB91-28A0714F29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5" y="921"/>
                          <a:ext cx="255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3" name="Object 47">
              <a:extLst>
                <a:ext uri="{FF2B5EF4-FFF2-40B4-BE49-F238E27FC236}">
                  <a16:creationId xmlns:a16="http://schemas.microsoft.com/office/drawing/2014/main" id="{05BC935A-D056-40A8-A356-4CB35D2D5F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5" y="1345"/>
            <a:ext cx="271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64" name="公式" r:id="rId7" imgW="431613" imgH="533169" progId="Equation.3">
                    <p:embed/>
                  </p:oleObj>
                </mc:Choice>
                <mc:Fallback>
                  <p:oleObj name="公式" r:id="rId7" imgW="431613" imgH="533169" progId="Equation.3">
                    <p:embed/>
                    <p:pic>
                      <p:nvPicPr>
                        <p:cNvPr id="34843" name="Object 47">
                          <a:extLst>
                            <a:ext uri="{FF2B5EF4-FFF2-40B4-BE49-F238E27FC236}">
                              <a16:creationId xmlns:a16="http://schemas.microsoft.com/office/drawing/2014/main" id="{05BC935A-D056-40A8-A356-4CB35D2D5F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5" y="1345"/>
                          <a:ext cx="271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30" name="Group 48">
            <a:extLst>
              <a:ext uri="{FF2B5EF4-FFF2-40B4-BE49-F238E27FC236}">
                <a16:creationId xmlns:a16="http://schemas.microsoft.com/office/drawing/2014/main" id="{55B3D9B2-3ECF-4439-AAC6-F6DCF05A16B4}"/>
              </a:ext>
            </a:extLst>
          </p:cNvPr>
          <p:cNvGrpSpPr>
            <a:grpSpLocks/>
          </p:cNvGrpSpPr>
          <p:nvPr/>
        </p:nvGrpSpPr>
        <p:grpSpPr bwMode="auto">
          <a:xfrm>
            <a:off x="8521700" y="1814514"/>
            <a:ext cx="795338" cy="1219200"/>
            <a:chOff x="4272" y="432"/>
            <a:chExt cx="501" cy="768"/>
          </a:xfrm>
        </p:grpSpPr>
        <p:sp>
          <p:nvSpPr>
            <p:cNvPr id="34834" name="Arc 49">
              <a:extLst>
                <a:ext uri="{FF2B5EF4-FFF2-40B4-BE49-F238E27FC236}">
                  <a16:creationId xmlns:a16="http://schemas.microsoft.com/office/drawing/2014/main" id="{1F212676-CAFD-4D18-BEA2-43532593DD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72" y="1008"/>
              <a:ext cx="207" cy="192"/>
            </a:xfrm>
            <a:custGeom>
              <a:avLst/>
              <a:gdLst>
                <a:gd name="T0" fmla="*/ 0 w 23264"/>
                <a:gd name="T1" fmla="*/ 0 h 21600"/>
                <a:gd name="T2" fmla="*/ 0 w 23264"/>
                <a:gd name="T3" fmla="*/ 0 h 21600"/>
                <a:gd name="T4" fmla="*/ 0 w 2326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264" h="21600" fill="none" extrusionOk="0">
                  <a:moveTo>
                    <a:pt x="0" y="15764"/>
                  </a:moveTo>
                  <a:cubicBezTo>
                    <a:pt x="2616" y="6442"/>
                    <a:pt x="11115" y="0"/>
                    <a:pt x="20797" y="0"/>
                  </a:cubicBezTo>
                  <a:cubicBezTo>
                    <a:pt x="21621" y="0"/>
                    <a:pt x="22445" y="47"/>
                    <a:pt x="23263" y="141"/>
                  </a:cubicBezTo>
                </a:path>
                <a:path w="23264" h="21600" stroke="0" extrusionOk="0">
                  <a:moveTo>
                    <a:pt x="0" y="15764"/>
                  </a:moveTo>
                  <a:cubicBezTo>
                    <a:pt x="2616" y="6442"/>
                    <a:pt x="11115" y="0"/>
                    <a:pt x="20797" y="0"/>
                  </a:cubicBezTo>
                  <a:cubicBezTo>
                    <a:pt x="21621" y="0"/>
                    <a:pt x="22445" y="47"/>
                    <a:pt x="23263" y="141"/>
                  </a:cubicBezTo>
                  <a:lnTo>
                    <a:pt x="20797" y="21600"/>
                  </a:lnTo>
                  <a:lnTo>
                    <a:pt x="0" y="15764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35" name="Object 50">
              <a:extLst>
                <a:ext uri="{FF2B5EF4-FFF2-40B4-BE49-F238E27FC236}">
                  <a16:creationId xmlns:a16="http://schemas.microsoft.com/office/drawing/2014/main" id="{E89228DB-F331-44E9-A0D4-B5CC1FD44F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8" y="432"/>
            <a:ext cx="345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65" name="公式" r:id="rId9" imgW="165028" imgH="228501" progId="Equation.3">
                    <p:embed/>
                  </p:oleObj>
                </mc:Choice>
                <mc:Fallback>
                  <p:oleObj name="公式" r:id="rId9" imgW="165028" imgH="228501" progId="Equation.3">
                    <p:embed/>
                    <p:pic>
                      <p:nvPicPr>
                        <p:cNvPr id="34835" name="Object 50">
                          <a:extLst>
                            <a:ext uri="{FF2B5EF4-FFF2-40B4-BE49-F238E27FC236}">
                              <a16:creationId xmlns:a16="http://schemas.microsoft.com/office/drawing/2014/main" id="{E89228DB-F331-44E9-A0D4-B5CC1FD44F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8" y="432"/>
                          <a:ext cx="345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31" name="Object 51">
            <a:extLst>
              <a:ext uri="{FF2B5EF4-FFF2-40B4-BE49-F238E27FC236}">
                <a16:creationId xmlns:a16="http://schemas.microsoft.com/office/drawing/2014/main" id="{60C1C42D-C821-4BCF-8C17-5674E41616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42338" y="3981452"/>
          <a:ext cx="5762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66" name="Equation" r:id="rId11" imgW="203112" imgH="228501" progId="Equation.DSMT4">
                  <p:embed/>
                </p:oleObj>
              </mc:Choice>
              <mc:Fallback>
                <p:oleObj name="Equation" r:id="rId11" imgW="203112" imgH="228501" progId="Equation.DSMT4">
                  <p:embed/>
                  <p:pic>
                    <p:nvPicPr>
                      <p:cNvPr id="34831" name="Object 51">
                        <a:extLst>
                          <a:ext uri="{FF2B5EF4-FFF2-40B4-BE49-F238E27FC236}">
                            <a16:creationId xmlns:a16="http://schemas.microsoft.com/office/drawing/2014/main" id="{60C1C42D-C821-4BCF-8C17-5674E41616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2338" y="3981452"/>
                        <a:ext cx="5762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2" name="Arc 52">
            <a:extLst>
              <a:ext uri="{FF2B5EF4-FFF2-40B4-BE49-F238E27FC236}">
                <a16:creationId xmlns:a16="http://schemas.microsoft.com/office/drawing/2014/main" id="{E3B3D1F3-865B-4D60-BA19-810F2309EB15}"/>
              </a:ext>
            </a:extLst>
          </p:cNvPr>
          <p:cNvSpPr>
            <a:spLocks/>
          </p:cNvSpPr>
          <p:nvPr/>
        </p:nvSpPr>
        <p:spPr bwMode="auto">
          <a:xfrm flipH="1">
            <a:off x="8521700" y="3567114"/>
            <a:ext cx="314325" cy="304800"/>
          </a:xfrm>
          <a:custGeom>
            <a:avLst/>
            <a:gdLst>
              <a:gd name="T0" fmla="*/ 0 w 22316"/>
              <a:gd name="T1" fmla="*/ 0 h 21600"/>
              <a:gd name="T2" fmla="*/ 0 w 22316"/>
              <a:gd name="T3" fmla="*/ 0 h 21600"/>
              <a:gd name="T4" fmla="*/ 0 w 22316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316" h="21600" fill="none" extrusionOk="0">
                <a:moveTo>
                  <a:pt x="22316" y="21477"/>
                </a:moveTo>
                <a:cubicBezTo>
                  <a:pt x="21552" y="21559"/>
                  <a:pt x="20784" y="21599"/>
                  <a:pt x="20016" y="21599"/>
                </a:cubicBezTo>
                <a:cubicBezTo>
                  <a:pt x="11222" y="21599"/>
                  <a:pt x="3306" y="16268"/>
                  <a:pt x="0" y="8119"/>
                </a:cubicBezTo>
              </a:path>
              <a:path w="22316" h="21600" stroke="0" extrusionOk="0">
                <a:moveTo>
                  <a:pt x="22316" y="21477"/>
                </a:moveTo>
                <a:cubicBezTo>
                  <a:pt x="21552" y="21559"/>
                  <a:pt x="20784" y="21599"/>
                  <a:pt x="20016" y="21599"/>
                </a:cubicBezTo>
                <a:cubicBezTo>
                  <a:pt x="11222" y="21599"/>
                  <a:pt x="3306" y="16268"/>
                  <a:pt x="0" y="8119"/>
                </a:cubicBezTo>
                <a:lnTo>
                  <a:pt x="20016" y="0"/>
                </a:lnTo>
                <a:lnTo>
                  <a:pt x="22316" y="21477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3" name="Freeform 53">
            <a:extLst>
              <a:ext uri="{FF2B5EF4-FFF2-40B4-BE49-F238E27FC236}">
                <a16:creationId xmlns:a16="http://schemas.microsoft.com/office/drawing/2014/main" id="{935AE0B3-4958-4CD8-8BCB-690F94305C6E}"/>
              </a:ext>
            </a:extLst>
          </p:cNvPr>
          <p:cNvSpPr>
            <a:spLocks/>
          </p:cNvSpPr>
          <p:nvPr/>
        </p:nvSpPr>
        <p:spPr bwMode="auto">
          <a:xfrm>
            <a:off x="8594725" y="3109914"/>
            <a:ext cx="155575" cy="171450"/>
          </a:xfrm>
          <a:custGeom>
            <a:avLst/>
            <a:gdLst>
              <a:gd name="T0" fmla="*/ 50 w 98"/>
              <a:gd name="T1" fmla="*/ 0 h 108"/>
              <a:gd name="T2" fmla="*/ 98 w 98"/>
              <a:gd name="T3" fmla="*/ 48 h 108"/>
              <a:gd name="T4" fmla="*/ 0 w 98"/>
              <a:gd name="T5" fmla="*/ 108 h 1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8" h="108">
                <a:moveTo>
                  <a:pt x="50" y="0"/>
                </a:moveTo>
                <a:lnTo>
                  <a:pt x="98" y="48"/>
                </a:lnTo>
                <a:lnTo>
                  <a:pt x="0" y="10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4470" name="Text Box 54">
            <a:extLst>
              <a:ext uri="{FF2B5EF4-FFF2-40B4-BE49-F238E27FC236}">
                <a16:creationId xmlns:a16="http://schemas.microsoft.com/office/drawing/2014/main" id="{CE04E287-077B-4046-83EF-D20BABC94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580" y="1686244"/>
            <a:ext cx="5532121" cy="143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50000"/>
              </a:spcBef>
              <a:defRPr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certain incident angle, </a:t>
            </a:r>
            <a:r>
              <a:rPr kumimoji="1"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 The incident angle is Brewster’s angle which obey  Brewster’s law:</a:t>
            </a:r>
          </a:p>
        </p:txBody>
      </p:sp>
      <p:sp>
        <p:nvSpPr>
          <p:cNvPr id="1084472" name="Text Box 56">
            <a:extLst>
              <a:ext uri="{FF2B5EF4-FFF2-40B4-BE49-F238E27FC236}">
                <a16:creationId xmlns:a16="http://schemas.microsoft.com/office/drawing/2014/main" id="{2F9BCB45-589D-45C8-854A-C332232C6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580" y="4629152"/>
            <a:ext cx="5472028" cy="143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incident angle is equal to the Brewster angle, the reflected is perpendicular to the refracted beam, i.e.</a:t>
            </a:r>
          </a:p>
        </p:txBody>
      </p:sp>
      <p:sp>
        <p:nvSpPr>
          <p:cNvPr id="60" name="Line 24">
            <a:extLst>
              <a:ext uri="{FF2B5EF4-FFF2-40B4-BE49-F238E27FC236}">
                <a16:creationId xmlns:a16="http://schemas.microsoft.com/office/drawing/2014/main" id="{639FC3FD-1BAA-4919-AB98-B5EF0EEEB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-16605" y="1254924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A2145DE9-ED7F-4ECD-855D-E08565C3FE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660" y="15319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E490EA9-008A-4FD2-AC38-D6467EA362DF}"/>
                  </a:ext>
                </a:extLst>
              </p:cNvPr>
              <p:cNvSpPr/>
              <p:nvPr/>
            </p:nvSpPr>
            <p:spPr>
              <a:xfrm>
                <a:off x="2455014" y="3198719"/>
                <a:ext cx="3151568" cy="9782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tg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sin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E490EA9-008A-4FD2-AC38-D6467EA36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014" y="3198719"/>
                <a:ext cx="3151568" cy="97828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A27A87F-5E6A-4BE4-9A87-5C5EC204EB93}"/>
                  </a:ext>
                </a:extLst>
              </p:cNvPr>
              <p:cNvSpPr/>
              <p:nvPr/>
            </p:nvSpPr>
            <p:spPr>
              <a:xfrm>
                <a:off x="6613814" y="5431026"/>
                <a:ext cx="2274020" cy="8244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𝑟𝑏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A27A87F-5E6A-4BE4-9A87-5C5EC204E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814" y="5431026"/>
                <a:ext cx="2274020" cy="8244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AE4148-3D40-4854-B4BF-FDFB190F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4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4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"/>
                                        <p:tgtEl>
                                          <p:spTgt spid="108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08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418" grpId="0" autoUpdateAnimBg="0"/>
      <p:bldP spid="1084470" grpId="0" autoUpdateAnimBg="0"/>
      <p:bldP spid="1084472" grpId="0" autoUpdateAnimBg="0"/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2" name="Text Box 2">
            <a:extLst>
              <a:ext uri="{FF2B5EF4-FFF2-40B4-BE49-F238E27FC236}">
                <a16:creationId xmlns:a16="http://schemas.microsoft.com/office/drawing/2014/main" id="{D4E8C90A-E5FF-42DA-97E9-D7494004C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169" y="1769901"/>
            <a:ext cx="46815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00FF99"/>
              </a:buClr>
              <a:buFont typeface="Wingdings" pitchFamily="2" charset="2"/>
              <a:buChar char="ü"/>
              <a:defRPr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Air-to-Glass with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=1.5 </a:t>
            </a:r>
          </a:p>
          <a:p>
            <a:pPr eaLnBrk="1" hangingPunct="1">
              <a:spcBef>
                <a:spcPct val="50000"/>
              </a:spcBef>
              <a:buClr>
                <a:srgbClr val="00FF99"/>
              </a:buClr>
              <a:buFont typeface="Wingdings" pitchFamily="2" charset="2"/>
              <a:buChar char="ü"/>
              <a:defRPr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Air-to-water with 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=1.33 </a:t>
            </a:r>
          </a:p>
          <a:p>
            <a:pPr eaLnBrk="1" hangingPunct="1">
              <a:spcBef>
                <a:spcPct val="50000"/>
              </a:spcBef>
              <a:buClr>
                <a:srgbClr val="00FF99"/>
              </a:buClr>
              <a:buFont typeface="Wingdings" pitchFamily="2" charset="2"/>
              <a:buChar char="ü"/>
              <a:defRPr/>
            </a:pP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85443" name="Object 3">
            <a:extLst>
              <a:ext uri="{FF2B5EF4-FFF2-40B4-BE49-F238E27FC236}">
                <a16:creationId xmlns:a16="http://schemas.microsoft.com/office/drawing/2014/main" id="{9791195B-1590-4155-88A0-4B2CACBBD3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4063" y="1944689"/>
          <a:ext cx="157956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6" name="公式" r:id="rId3" imgW="542763" imgH="104683" progId="Equation.3">
                  <p:embed/>
                </p:oleObj>
              </mc:Choice>
              <mc:Fallback>
                <p:oleObj name="公式" r:id="rId3" imgW="542763" imgH="104683" progId="Equation.3">
                  <p:embed/>
                  <p:pic>
                    <p:nvPicPr>
                      <p:cNvPr id="1085443" name="Object 3">
                        <a:extLst>
                          <a:ext uri="{FF2B5EF4-FFF2-40B4-BE49-F238E27FC236}">
                            <a16:creationId xmlns:a16="http://schemas.microsoft.com/office/drawing/2014/main" id="{9791195B-1590-4155-88A0-4B2CACBBD3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3" y="1944689"/>
                        <a:ext cx="1579562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44" name="Text Box 4">
            <a:extLst>
              <a:ext uri="{FF2B5EF4-FFF2-40B4-BE49-F238E27FC236}">
                <a16:creationId xmlns:a16="http://schemas.microsoft.com/office/drawing/2014/main" id="{4C87E702-64A3-4DD6-A66E-C630335C0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890" y="1528351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Samples:</a:t>
            </a:r>
            <a:endParaRPr kumimoji="1"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85445" name="Object 5">
            <a:extLst>
              <a:ext uri="{FF2B5EF4-FFF2-40B4-BE49-F238E27FC236}">
                <a16:creationId xmlns:a16="http://schemas.microsoft.com/office/drawing/2014/main" id="{1D2E25E8-5A35-4FF3-9CB1-C46C92D74A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7388" y="2520950"/>
          <a:ext cx="15795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7" name="公式" r:id="rId5" imgW="542763" imgH="104683" progId="Equation.3">
                  <p:embed/>
                </p:oleObj>
              </mc:Choice>
              <mc:Fallback>
                <p:oleObj name="公式" r:id="rId5" imgW="542763" imgH="104683" progId="Equation.3">
                  <p:embed/>
                  <p:pic>
                    <p:nvPicPr>
                      <p:cNvPr id="1085445" name="Object 5">
                        <a:extLst>
                          <a:ext uri="{FF2B5EF4-FFF2-40B4-BE49-F238E27FC236}">
                            <a16:creationId xmlns:a16="http://schemas.microsoft.com/office/drawing/2014/main" id="{1D2E25E8-5A35-4FF3-9CB1-C46C92D74A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7388" y="2520950"/>
                        <a:ext cx="1579562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6">
            <a:extLst>
              <a:ext uri="{FF2B5EF4-FFF2-40B4-BE49-F238E27FC236}">
                <a16:creationId xmlns:a16="http://schemas.microsoft.com/office/drawing/2014/main" id="{86F8CCAA-A5EA-41AA-BCA0-304BCEE22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343400"/>
            <a:ext cx="2286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3600" b="1">
              <a:latin typeface="Century Schoolbook" panose="02040604050505020304" pitchFamily="18" charset="0"/>
            </a:endParaRPr>
          </a:p>
        </p:txBody>
      </p:sp>
      <p:sp>
        <p:nvSpPr>
          <p:cNvPr id="1085447" name="Text Box 7">
            <a:extLst>
              <a:ext uri="{FF2B5EF4-FFF2-40B4-BE49-F238E27FC236}">
                <a16:creationId xmlns:a16="http://schemas.microsoft.com/office/drawing/2014/main" id="{31135785-E800-4BF8-81BD-39A931B12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792" y="3182938"/>
            <a:ext cx="9860597" cy="235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50000"/>
              </a:spcBef>
              <a:defRPr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polarized light is incident onto the interface along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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the reflected beam is s-polarized because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=0. But it does not mean the transmitted beam is p-polarized. Most energy of s-polarized beam transmits the interface. For example, at the air-to-glass interface, 85% of s-polarized beam goes into the glass when the incident angle is Brewster’s angle.</a:t>
            </a:r>
            <a:endParaRPr kumimoji="1"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CF2931B-1DC7-4F32-B55D-B8B932A80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28680" y="510225"/>
            <a:ext cx="3657600" cy="5334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Brewster’s Law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517BB6E6-E65C-4AB3-901B-7A1D825E0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-16605" y="1254924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095507D-4DB8-4267-85A0-74CE51ADF3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660" y="15319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80FB284-CEE2-44FC-AF55-17AC487D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08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08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08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42" grpId="0" autoUpdateAnimBg="0"/>
      <p:bldP spid="1085444" grpId="0" autoUpdateAnimBg="0"/>
      <p:bldP spid="108544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2">
            <a:extLst>
              <a:ext uri="{FF2B5EF4-FFF2-40B4-BE49-F238E27FC236}">
                <a16:creationId xmlns:a16="http://schemas.microsoft.com/office/drawing/2014/main" id="{202D5B70-893C-4A4F-B3C3-6B913A16E0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1198" y="499587"/>
            <a:ext cx="10521632" cy="1316038"/>
          </a:xfrm>
        </p:spPr>
        <p:txBody>
          <a:bodyPr>
            <a:normAutofit fontScale="90000"/>
          </a:bodyPr>
          <a:lstStyle/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例题：已知某材料在空气中的布儒斯特角</a:t>
            </a:r>
            <a:r>
              <a:rPr lang="en-US" altLang="zh-CN" sz="28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=58</a:t>
            </a:r>
            <a:r>
              <a:rPr lang="en-US" altLang="zh-CN" sz="28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求它的折射率？若将它放</a:t>
            </a:r>
            <a:b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在水中（水的折射率为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1.33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），求布儒斯特角？该材料对水的相对    </a:t>
            </a:r>
            <a:b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折射率是多少？</a:t>
            </a:r>
          </a:p>
        </p:txBody>
      </p:sp>
      <p:sp>
        <p:nvSpPr>
          <p:cNvPr id="1088515" name="Text Box 3">
            <a:extLst>
              <a:ext uri="{FF2B5EF4-FFF2-40B4-BE49-F238E27FC236}">
                <a16:creationId xmlns:a16="http://schemas.microsoft.com/office/drawing/2014/main" id="{275FA1C6-D650-4602-A952-592F116F0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8" y="2297112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宋体" panose="02010600030101010101" pitchFamily="2" charset="-122"/>
              </a:rPr>
              <a:t>解：设该材料的折射率为 </a:t>
            </a:r>
            <a:r>
              <a:rPr kumimoji="1" lang="en-US" altLang="zh-CN" sz="2400" b="1" i="1" dirty="0">
                <a:latin typeface="宋体" panose="02010600030101010101" pitchFamily="2" charset="-122"/>
              </a:rPr>
              <a:t>n 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，空气的折射率为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1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，</a:t>
            </a:r>
          </a:p>
        </p:txBody>
      </p:sp>
      <p:sp>
        <p:nvSpPr>
          <p:cNvPr id="1088517" name="Text Box 5">
            <a:extLst>
              <a:ext uri="{FF2B5EF4-FFF2-40B4-BE49-F238E27FC236}">
                <a16:creationId xmlns:a16="http://schemas.microsoft.com/office/drawing/2014/main" id="{62BDB496-BB64-4C37-8F08-85F65530C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1779" y="4152900"/>
            <a:ext cx="294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放在水中，则对应有</a:t>
            </a:r>
            <a:endParaRPr kumimoji="1"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36874" name="Text Box 9">
            <a:extLst>
              <a:ext uri="{FF2B5EF4-FFF2-40B4-BE49-F238E27FC236}">
                <a16:creationId xmlns:a16="http://schemas.microsoft.com/office/drawing/2014/main" id="{BB1A7BAB-10A9-4977-81F2-2AE468D4A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3840" y="4965701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latin typeface="宋体" panose="02010600030101010101" pitchFamily="2" charset="-122"/>
              </a:rPr>
              <a:t>所以：</a:t>
            </a:r>
            <a:endParaRPr kumimoji="1"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1088522" name="Text Box 10">
            <a:extLst>
              <a:ext uri="{FF2B5EF4-FFF2-40B4-BE49-F238E27FC236}">
                <a16:creationId xmlns:a16="http://schemas.microsoft.com/office/drawing/2014/main" id="{B7DC295F-FBA8-482F-8CF6-06A08AEF0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166" y="5777855"/>
            <a:ext cx="4363695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宋体" panose="02010600030101010101" pitchFamily="2" charset="-122"/>
              </a:rPr>
              <a:t>该材料对水的相对折射率为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1.2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BB0A077-1773-4D54-ADFF-5CA5CD9A6C67}"/>
                  </a:ext>
                </a:extLst>
              </p:cNvPr>
              <p:cNvSpPr/>
              <p:nvPr/>
            </p:nvSpPr>
            <p:spPr>
              <a:xfrm>
                <a:off x="4429263" y="2759090"/>
                <a:ext cx="4556184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𝑡𝑔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𝑡𝑔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58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=1.599≈1.6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BB0A077-1773-4D54-ADFF-5CA5CD9A6C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263" y="2759090"/>
                <a:ext cx="4556184" cy="7224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E958317-EECF-4366-82FB-248514D2196A}"/>
                  </a:ext>
                </a:extLst>
              </p:cNvPr>
              <p:cNvSpPr/>
              <p:nvPr/>
            </p:nvSpPr>
            <p:spPr>
              <a:xfrm>
                <a:off x="4953605" y="3931086"/>
                <a:ext cx="3507499" cy="944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𝑡𝑔</m:t>
                      </m:r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水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1.6</m:t>
                          </m:r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1.33</m:t>
                          </m:r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=1.2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E958317-EECF-4366-82FB-248514D21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605" y="3931086"/>
                <a:ext cx="3507499" cy="944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6EB42C0-6C35-40F9-AFF0-21A72A5EAC7F}"/>
                  </a:ext>
                </a:extLst>
              </p:cNvPr>
              <p:cNvSpPr/>
              <p:nvPr/>
            </p:nvSpPr>
            <p:spPr>
              <a:xfrm>
                <a:off x="2604791" y="4991924"/>
                <a:ext cx="1635897" cy="466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50.3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6EB42C0-6C35-40F9-AFF0-21A72A5EAC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791" y="4991924"/>
                <a:ext cx="1635897" cy="466666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5BCED9-2700-4F38-8A64-5EFDB2D8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08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88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8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5" grpId="0" autoUpdateAnimBg="0"/>
      <p:bldP spid="1088517" grpId="0" autoUpdateAnimBg="0"/>
      <p:bldP spid="36874" grpId="0"/>
      <p:bldP spid="1088522" grpId="0" animBg="1" autoUpdateAnimBg="0"/>
      <p:bldP spid="2" grpId="0"/>
      <p:bldP spid="3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8EE43671-C0A5-429A-941D-DC8743574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90" y="260351"/>
            <a:ext cx="10561320" cy="1666875"/>
          </a:xfrm>
        </p:spPr>
        <p:txBody>
          <a:bodyPr>
            <a:normAutofit fontScale="90000"/>
          </a:bodyPr>
          <a:lstStyle/>
          <a:p>
            <a:pPr algn="l" eaLnBrk="1" hangingPunct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 一束自然光以某一角射到平面玻璃板上，反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射光恰为线偏振光，且</a:t>
            </a:r>
            <a:b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折射光的折射角为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kumimoji="1" lang="en-US" altLang="zh-CN" sz="28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，求：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自然光的入射角；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玻璃的折射</a:t>
            </a:r>
            <a:b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率；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经过玻璃片后透射光的偏振状态。</a:t>
            </a:r>
          </a:p>
        </p:txBody>
      </p:sp>
      <p:sp>
        <p:nvSpPr>
          <p:cNvPr id="1089540" name="Text Box 4">
            <a:extLst>
              <a:ext uri="{FF2B5EF4-FFF2-40B4-BE49-F238E27FC236}">
                <a16:creationId xmlns:a16="http://schemas.microsoft.com/office/drawing/2014/main" id="{D8CA2D32-4655-4088-B576-8AFDEC6EC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30" y="2131516"/>
            <a:ext cx="10264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宋体" panose="02010600030101010101" pitchFamily="2" charset="-122"/>
              </a:rPr>
              <a:t>解：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(1) 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由布儒斯特定律，反射光为线偏振光时，反射光与折射光垂直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, </a:t>
            </a:r>
          </a:p>
        </p:txBody>
      </p:sp>
      <p:sp>
        <p:nvSpPr>
          <p:cNvPr id="1089541" name="Rectangle 5">
            <a:extLst>
              <a:ext uri="{FF2B5EF4-FFF2-40B4-BE49-F238E27FC236}">
                <a16:creationId xmlns:a16="http://schemas.microsoft.com/office/drawing/2014/main" id="{75D40279-91B3-4A9A-9613-BFC6E46E8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5745" y="2676525"/>
            <a:ext cx="1546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med" len="lg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i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800" i="1" baseline="-25000" dirty="0">
                <a:latin typeface="Times New Roman" panose="02020603050405020304" pitchFamily="18" charset="0"/>
              </a:rPr>
              <a:t>0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+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 r=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90</a:t>
            </a:r>
            <a:r>
              <a:rPr kumimoji="1" lang="en-US" altLang="zh-CN" sz="2800" baseline="300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89543" name="Text Box 7">
            <a:extLst>
              <a:ext uri="{FF2B5EF4-FFF2-40B4-BE49-F238E27FC236}">
                <a16:creationId xmlns:a16="http://schemas.microsoft.com/office/drawing/2014/main" id="{022B5603-0962-4EA4-BDF5-068F760AF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320" y="4648201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宋体" panose="02010600030101010101" pitchFamily="2" charset="-122"/>
              </a:rPr>
              <a:t>(3) </a:t>
            </a:r>
          </a:p>
        </p:txBody>
      </p:sp>
      <p:sp>
        <p:nvSpPr>
          <p:cNvPr id="1089544" name="Text Box 8">
            <a:extLst>
              <a:ext uri="{FF2B5EF4-FFF2-40B4-BE49-F238E27FC236}">
                <a16:creationId xmlns:a16="http://schemas.microsoft.com/office/drawing/2014/main" id="{5D79B7F3-D0A2-4FEB-9394-EAF7B81F9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320" y="35179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宋体" panose="02010600030101010101" pitchFamily="2" charset="-122"/>
              </a:rPr>
              <a:t>(2) </a:t>
            </a:r>
            <a:r>
              <a:rPr kumimoji="1" lang="zh-CN" altLang="en-US" sz="2400" dirty="0">
                <a:latin typeface="宋体" panose="02010600030101010101" pitchFamily="2" charset="-122"/>
              </a:rPr>
              <a:t>由</a:t>
            </a:r>
          </a:p>
        </p:txBody>
      </p:sp>
      <p:sp>
        <p:nvSpPr>
          <p:cNvPr id="1089546" name="Text Box 10">
            <a:extLst>
              <a:ext uri="{FF2B5EF4-FFF2-40B4-BE49-F238E27FC236}">
                <a16:creationId xmlns:a16="http://schemas.microsoft.com/office/drawing/2014/main" id="{E605274F-931D-46E5-B80C-289338EED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1" y="3500438"/>
            <a:ext cx="1216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i="1" dirty="0">
                <a:latin typeface="宋体" panose="02010600030101010101" pitchFamily="2" charset="-122"/>
              </a:rPr>
              <a:t>n</a:t>
            </a:r>
            <a:r>
              <a:rPr kumimoji="1" lang="en-US" altLang="zh-CN" sz="2800" baseline="-25000" dirty="0">
                <a:latin typeface="宋体" panose="02010600030101010101" pitchFamily="2" charset="-122"/>
              </a:rPr>
              <a:t>1</a:t>
            </a:r>
            <a:r>
              <a:rPr kumimoji="1" lang="en-US" altLang="zh-CN" sz="2800" dirty="0">
                <a:latin typeface="宋体" panose="02010600030101010101" pitchFamily="2" charset="-122"/>
              </a:rPr>
              <a:t>=1</a:t>
            </a:r>
            <a:r>
              <a:rPr kumimoji="1" lang="zh-CN" altLang="en-US" sz="2800" dirty="0">
                <a:latin typeface="宋体" panose="02010600030101010101" pitchFamily="2" charset="-122"/>
              </a:rPr>
              <a:t>得</a:t>
            </a:r>
            <a:endParaRPr kumimoji="1" lang="zh-CN" altLang="en-US" sz="2800" i="1" dirty="0">
              <a:latin typeface="宋体" panose="02010600030101010101" pitchFamily="2" charset="-122"/>
            </a:endParaRPr>
          </a:p>
        </p:txBody>
      </p:sp>
      <p:grpSp>
        <p:nvGrpSpPr>
          <p:cNvPr id="1089548" name="Group 12">
            <a:extLst>
              <a:ext uri="{FF2B5EF4-FFF2-40B4-BE49-F238E27FC236}">
                <a16:creationId xmlns:a16="http://schemas.microsoft.com/office/drawing/2014/main" id="{599C6246-73B1-4F94-BFE8-78C4E55F87AF}"/>
              </a:ext>
            </a:extLst>
          </p:cNvPr>
          <p:cNvGrpSpPr>
            <a:grpSpLocks/>
          </p:cNvGrpSpPr>
          <p:nvPr/>
        </p:nvGrpSpPr>
        <p:grpSpPr bwMode="auto">
          <a:xfrm>
            <a:off x="2414587" y="4589064"/>
            <a:ext cx="3124200" cy="1752600"/>
            <a:chOff x="1104" y="2976"/>
            <a:chExt cx="1968" cy="1104"/>
          </a:xfrm>
        </p:grpSpPr>
        <p:sp>
          <p:nvSpPr>
            <p:cNvPr id="37902" name="Rectangle 13">
              <a:extLst>
                <a:ext uri="{FF2B5EF4-FFF2-40B4-BE49-F238E27FC236}">
                  <a16:creationId xmlns:a16="http://schemas.microsoft.com/office/drawing/2014/main" id="{D43C5F54-698F-47AF-ACFC-2ED55BDA4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312"/>
              <a:ext cx="177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7903" name="Line 14">
              <a:extLst>
                <a:ext uri="{FF2B5EF4-FFF2-40B4-BE49-F238E27FC236}">
                  <a16:creationId xmlns:a16="http://schemas.microsoft.com/office/drawing/2014/main" id="{C5AD439F-5510-4E0A-81F8-39C1811BB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07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4" name="Line 15">
              <a:extLst>
                <a:ext uri="{FF2B5EF4-FFF2-40B4-BE49-F238E27FC236}">
                  <a16:creationId xmlns:a16="http://schemas.microsoft.com/office/drawing/2014/main" id="{823A819E-6762-430E-87B6-A7DA051C4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072"/>
              <a:ext cx="48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5" name="Line 16">
              <a:extLst>
                <a:ext uri="{FF2B5EF4-FFF2-40B4-BE49-F238E27FC236}">
                  <a16:creationId xmlns:a16="http://schemas.microsoft.com/office/drawing/2014/main" id="{B374A3BC-8D84-494A-A86A-0115A5CFC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3024"/>
              <a:ext cx="96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6" name="Oval 17">
              <a:extLst>
                <a:ext uri="{FF2B5EF4-FFF2-40B4-BE49-F238E27FC236}">
                  <a16:creationId xmlns:a16="http://schemas.microsoft.com/office/drawing/2014/main" id="{10DD524F-9B12-42D5-B9A6-1B6F19425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1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7907" name="Oval 18">
              <a:extLst>
                <a:ext uri="{FF2B5EF4-FFF2-40B4-BE49-F238E27FC236}">
                  <a16:creationId xmlns:a16="http://schemas.microsoft.com/office/drawing/2014/main" id="{0A75E6D1-0489-4BC3-80F8-42B75A29F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7908" name="Oval 19">
              <a:extLst>
                <a:ext uri="{FF2B5EF4-FFF2-40B4-BE49-F238E27FC236}">
                  <a16:creationId xmlns:a16="http://schemas.microsoft.com/office/drawing/2014/main" id="{8B705DE6-D57A-4F4F-B156-033167239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2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7909" name="Oval 20">
              <a:extLst>
                <a:ext uri="{FF2B5EF4-FFF2-40B4-BE49-F238E27FC236}">
                  <a16:creationId xmlns:a16="http://schemas.microsoft.com/office/drawing/2014/main" id="{4A8B1595-3AB6-4140-9213-AE37244EA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1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7910" name="Oval 21">
              <a:extLst>
                <a:ext uri="{FF2B5EF4-FFF2-40B4-BE49-F238E27FC236}">
                  <a16:creationId xmlns:a16="http://schemas.microsoft.com/office/drawing/2014/main" id="{1C1702AB-7B01-4A29-BAE3-FF00D404E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2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7911" name="Oval 22">
              <a:extLst>
                <a:ext uri="{FF2B5EF4-FFF2-40B4-BE49-F238E27FC236}">
                  <a16:creationId xmlns:a16="http://schemas.microsoft.com/office/drawing/2014/main" id="{45F922B1-3B69-4203-A9E2-B489E4EF0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1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7912" name="Line 23">
              <a:extLst>
                <a:ext uri="{FF2B5EF4-FFF2-40B4-BE49-F238E27FC236}">
                  <a16:creationId xmlns:a16="http://schemas.microsoft.com/office/drawing/2014/main" id="{90B6A699-25DB-412A-949B-7DEAC1CAB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3168"/>
              <a:ext cx="96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3" name="Line 24">
              <a:extLst>
                <a:ext uri="{FF2B5EF4-FFF2-40B4-BE49-F238E27FC236}">
                  <a16:creationId xmlns:a16="http://schemas.microsoft.com/office/drawing/2014/main" id="{6759F2F6-F819-4BEC-9457-F7706C59B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2976"/>
              <a:ext cx="672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4" name="Line 25">
              <a:extLst>
                <a:ext uri="{FF2B5EF4-FFF2-40B4-BE49-F238E27FC236}">
                  <a16:creationId xmlns:a16="http://schemas.microsoft.com/office/drawing/2014/main" id="{0CE129F3-F143-4144-B814-36FD0BE6E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312"/>
              <a:ext cx="24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5" name="Line 26">
              <a:extLst>
                <a:ext uri="{FF2B5EF4-FFF2-40B4-BE49-F238E27FC236}">
                  <a16:creationId xmlns:a16="http://schemas.microsoft.com/office/drawing/2014/main" id="{2636A836-0075-4F77-8CAC-CD57880A07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3312"/>
              <a:ext cx="336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6" name="Line 27">
              <a:extLst>
                <a:ext uri="{FF2B5EF4-FFF2-40B4-BE49-F238E27FC236}">
                  <a16:creationId xmlns:a16="http://schemas.microsoft.com/office/drawing/2014/main" id="{96F5721C-21CF-44C5-B104-16ABC0BCD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2976"/>
              <a:ext cx="768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7" name="Oval 28">
              <a:extLst>
                <a:ext uri="{FF2B5EF4-FFF2-40B4-BE49-F238E27FC236}">
                  <a16:creationId xmlns:a16="http://schemas.microsoft.com/office/drawing/2014/main" id="{F6AA3436-5EB5-44BC-B906-C06F9EEE0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4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7918" name="Oval 29">
              <a:extLst>
                <a:ext uri="{FF2B5EF4-FFF2-40B4-BE49-F238E27FC236}">
                  <a16:creationId xmlns:a16="http://schemas.microsoft.com/office/drawing/2014/main" id="{D5C01543-9498-4F60-85C1-4B813E28B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0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7919" name="Line 30">
              <a:extLst>
                <a:ext uri="{FF2B5EF4-FFF2-40B4-BE49-F238E27FC236}">
                  <a16:creationId xmlns:a16="http://schemas.microsoft.com/office/drawing/2014/main" id="{52AB88A5-981F-447C-B4FB-9A1D55684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3456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0" name="Line 31">
              <a:extLst>
                <a:ext uri="{FF2B5EF4-FFF2-40B4-BE49-F238E27FC236}">
                  <a16:creationId xmlns:a16="http://schemas.microsoft.com/office/drawing/2014/main" id="{067C4179-CCBA-475C-A69F-49CFBF7E22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3552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1" name="Oval 32">
              <a:extLst>
                <a:ext uri="{FF2B5EF4-FFF2-40B4-BE49-F238E27FC236}">
                  <a16:creationId xmlns:a16="http://schemas.microsoft.com/office/drawing/2014/main" id="{CAB9FCED-BBD6-4031-B347-0B177CBEF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7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7922" name="Oval 33">
              <a:extLst>
                <a:ext uri="{FF2B5EF4-FFF2-40B4-BE49-F238E27FC236}">
                  <a16:creationId xmlns:a16="http://schemas.microsoft.com/office/drawing/2014/main" id="{2DCC1E7E-B132-425B-A85A-D7213BF22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5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7923" name="Oval 34">
              <a:extLst>
                <a:ext uri="{FF2B5EF4-FFF2-40B4-BE49-F238E27FC236}">
                  <a16:creationId xmlns:a16="http://schemas.microsoft.com/office/drawing/2014/main" id="{3CF782BC-0070-4004-851D-A9D80082D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4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7924" name="Line 35">
              <a:extLst>
                <a:ext uri="{FF2B5EF4-FFF2-40B4-BE49-F238E27FC236}">
                  <a16:creationId xmlns:a16="http://schemas.microsoft.com/office/drawing/2014/main" id="{6B9DE436-B45D-4AF1-AC7F-7D190EC0E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744"/>
              <a:ext cx="72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5" name="Line 36">
              <a:extLst>
                <a:ext uri="{FF2B5EF4-FFF2-40B4-BE49-F238E27FC236}">
                  <a16:creationId xmlns:a16="http://schemas.microsoft.com/office/drawing/2014/main" id="{7F30FE6B-D515-468A-9B64-B83C90195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3792"/>
              <a:ext cx="96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6" name="Line 37">
              <a:extLst>
                <a:ext uri="{FF2B5EF4-FFF2-40B4-BE49-F238E27FC236}">
                  <a16:creationId xmlns:a16="http://schemas.microsoft.com/office/drawing/2014/main" id="{863C0F71-F00B-4E90-996B-CD9A9C069F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3936"/>
              <a:ext cx="96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7" name="Line 38">
              <a:extLst>
                <a:ext uri="{FF2B5EF4-FFF2-40B4-BE49-F238E27FC236}">
                  <a16:creationId xmlns:a16="http://schemas.microsoft.com/office/drawing/2014/main" id="{457091C6-76FF-4785-B465-B86AEC13B5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3840"/>
              <a:ext cx="96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8" name="Line 39">
              <a:extLst>
                <a:ext uri="{FF2B5EF4-FFF2-40B4-BE49-F238E27FC236}">
                  <a16:creationId xmlns:a16="http://schemas.microsoft.com/office/drawing/2014/main" id="{0C64492B-84A8-4E56-A8ED-67799B964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744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9" name="Arc 40">
              <a:extLst>
                <a:ext uri="{FF2B5EF4-FFF2-40B4-BE49-F238E27FC236}">
                  <a16:creationId xmlns:a16="http://schemas.microsoft.com/office/drawing/2014/main" id="{F646502F-3DD1-4C4D-8A06-617CDAB292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84" y="3216"/>
              <a:ext cx="134" cy="48"/>
            </a:xfrm>
            <a:custGeom>
              <a:avLst/>
              <a:gdLst>
                <a:gd name="T0" fmla="*/ 0 w 30257"/>
                <a:gd name="T1" fmla="*/ 0 h 21600"/>
                <a:gd name="T2" fmla="*/ 0 w 30257"/>
                <a:gd name="T3" fmla="*/ 0 h 21600"/>
                <a:gd name="T4" fmla="*/ 0 w 3025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257" h="21600" fill="none" extrusionOk="0">
                  <a:moveTo>
                    <a:pt x="-1" y="1810"/>
                  </a:moveTo>
                  <a:cubicBezTo>
                    <a:pt x="2729" y="616"/>
                    <a:pt x="5677" y="0"/>
                    <a:pt x="8657" y="0"/>
                  </a:cubicBezTo>
                  <a:cubicBezTo>
                    <a:pt x="20586" y="0"/>
                    <a:pt x="30257" y="9670"/>
                    <a:pt x="30257" y="21600"/>
                  </a:cubicBezTo>
                </a:path>
                <a:path w="30257" h="21600" stroke="0" extrusionOk="0">
                  <a:moveTo>
                    <a:pt x="-1" y="1810"/>
                  </a:moveTo>
                  <a:cubicBezTo>
                    <a:pt x="2729" y="616"/>
                    <a:pt x="5677" y="0"/>
                    <a:pt x="8657" y="0"/>
                  </a:cubicBezTo>
                  <a:cubicBezTo>
                    <a:pt x="20586" y="0"/>
                    <a:pt x="30257" y="9670"/>
                    <a:pt x="30257" y="21600"/>
                  </a:cubicBezTo>
                  <a:lnTo>
                    <a:pt x="8657" y="21600"/>
                  </a:lnTo>
                  <a:lnTo>
                    <a:pt x="-1" y="181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0" name="Arc 41">
              <a:extLst>
                <a:ext uri="{FF2B5EF4-FFF2-40B4-BE49-F238E27FC236}">
                  <a16:creationId xmlns:a16="http://schemas.microsoft.com/office/drawing/2014/main" id="{8E74BBDE-B055-4D24-85E7-978D66B02B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68" y="3792"/>
              <a:ext cx="192" cy="92"/>
            </a:xfrm>
            <a:custGeom>
              <a:avLst/>
              <a:gdLst>
                <a:gd name="T0" fmla="*/ 0 w 21600"/>
                <a:gd name="T1" fmla="*/ 0 h 20831"/>
                <a:gd name="T2" fmla="*/ 0 w 21600"/>
                <a:gd name="T3" fmla="*/ 0 h 20831"/>
                <a:gd name="T4" fmla="*/ 0 w 21600"/>
                <a:gd name="T5" fmla="*/ 0 h 208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0831" fill="none" extrusionOk="0">
                  <a:moveTo>
                    <a:pt x="5712" y="-1"/>
                  </a:moveTo>
                  <a:cubicBezTo>
                    <a:pt x="15095" y="2572"/>
                    <a:pt x="21600" y="11101"/>
                    <a:pt x="21600" y="20831"/>
                  </a:cubicBezTo>
                </a:path>
                <a:path w="21600" h="20831" stroke="0" extrusionOk="0">
                  <a:moveTo>
                    <a:pt x="5712" y="-1"/>
                  </a:moveTo>
                  <a:cubicBezTo>
                    <a:pt x="15095" y="2572"/>
                    <a:pt x="21600" y="11101"/>
                    <a:pt x="21600" y="20831"/>
                  </a:cubicBezTo>
                  <a:lnTo>
                    <a:pt x="0" y="20831"/>
                  </a:lnTo>
                  <a:lnTo>
                    <a:pt x="5712" y="-1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89578" name="Text Box 42">
            <a:extLst>
              <a:ext uri="{FF2B5EF4-FFF2-40B4-BE49-F238E27FC236}">
                <a16:creationId xmlns:a16="http://schemas.microsoft.com/office/drawing/2014/main" id="{6EDFF781-5BF2-4DA9-8189-99C419D8C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36764"/>
            <a:ext cx="301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透射光为部分偏振光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F45851A-7EB1-4009-9E0B-0A07CA573F12}"/>
                  </a:ext>
                </a:extLst>
              </p:cNvPr>
              <p:cNvSpPr/>
              <p:nvPr/>
            </p:nvSpPr>
            <p:spPr>
              <a:xfrm>
                <a:off x="2808589" y="3506560"/>
                <a:ext cx="1703608" cy="7852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𝑡𝑔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F45851A-7EB1-4009-9E0B-0A07CA573F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589" y="3506560"/>
                <a:ext cx="1703608" cy="785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DF3FB4E-03EF-4C0F-BE29-B2FC9A232B15}"/>
                  </a:ext>
                </a:extLst>
              </p:cNvPr>
              <p:cNvSpPr/>
              <p:nvPr/>
            </p:nvSpPr>
            <p:spPr>
              <a:xfrm>
                <a:off x="6400800" y="3535125"/>
                <a:ext cx="38709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𝑡𝑔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 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𝑡𝑔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58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DF3FB4E-03EF-4C0F-BE29-B2FC9A232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535125"/>
                <a:ext cx="3870931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B28AF3B-05E6-471F-A842-EEE31B5FF9C3}"/>
                  </a:ext>
                </a:extLst>
              </p:cNvPr>
              <p:cNvSpPr/>
              <p:nvPr/>
            </p:nvSpPr>
            <p:spPr>
              <a:xfrm>
                <a:off x="5535502" y="2730560"/>
                <a:ext cx="27329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58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B28AF3B-05E6-471F-A842-EEE31B5FF9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502" y="2730560"/>
                <a:ext cx="273299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9DCF30-9C54-4B27-BD04-E93FEAC2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9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9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9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9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89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89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89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89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89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89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89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89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89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89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89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89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89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89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89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89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89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89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9540" grpId="0" autoUpdateAnimBg="0"/>
      <p:bldP spid="1089541" grpId="0" autoUpdateAnimBg="0"/>
      <p:bldP spid="1089543" grpId="0" autoUpdateAnimBg="0"/>
      <p:bldP spid="1089544" grpId="0" autoUpdateAnimBg="0"/>
      <p:bldP spid="1089546" grpId="0" autoUpdateAnimBg="0"/>
      <p:bldP spid="1089578" grpId="0" autoUpdateAnimBg="0"/>
      <p:bldP spid="2" grpId="0"/>
      <p:bldP spid="3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7" name="Text Box 3">
            <a:extLst>
              <a:ext uri="{FF2B5EF4-FFF2-40B4-BE49-F238E27FC236}">
                <a16:creationId xmlns:a16="http://schemas.microsoft.com/office/drawing/2014/main" id="{AE3AD8F0-39BE-4A39-9B8E-98A0EDCA1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170" y="1628776"/>
            <a:ext cx="5796280" cy="111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Reflected and transmitted beams are all partial polarized.</a:t>
            </a:r>
          </a:p>
        </p:txBody>
      </p:sp>
      <p:grpSp>
        <p:nvGrpSpPr>
          <p:cNvPr id="1086468" name="Group 4">
            <a:extLst>
              <a:ext uri="{FF2B5EF4-FFF2-40B4-BE49-F238E27FC236}">
                <a16:creationId xmlns:a16="http://schemas.microsoft.com/office/drawing/2014/main" id="{AACE2924-1EF5-479F-929A-E1BDD5328AA7}"/>
              </a:ext>
            </a:extLst>
          </p:cNvPr>
          <p:cNvGrpSpPr>
            <a:grpSpLocks/>
          </p:cNvGrpSpPr>
          <p:nvPr/>
        </p:nvGrpSpPr>
        <p:grpSpPr bwMode="auto">
          <a:xfrm>
            <a:off x="6778625" y="2998788"/>
            <a:ext cx="3276600" cy="1600200"/>
            <a:chOff x="3216" y="1488"/>
            <a:chExt cx="2064" cy="1104"/>
          </a:xfrm>
        </p:grpSpPr>
        <p:sp>
          <p:nvSpPr>
            <p:cNvPr id="38964" name="Rectangle 5">
              <a:extLst>
                <a:ext uri="{FF2B5EF4-FFF2-40B4-BE49-F238E27FC236}">
                  <a16:creationId xmlns:a16="http://schemas.microsoft.com/office/drawing/2014/main" id="{7DAB6044-2CC3-4E69-B3C4-69F9C2348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488"/>
              <a:ext cx="2064" cy="110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8965" name="Line 6">
              <a:extLst>
                <a:ext uri="{FF2B5EF4-FFF2-40B4-BE49-F238E27FC236}">
                  <a16:creationId xmlns:a16="http://schemas.microsoft.com/office/drawing/2014/main" id="{5683793D-6652-4057-BA8F-E4887EE0E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488"/>
              <a:ext cx="20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86471" name="Group 7">
            <a:extLst>
              <a:ext uri="{FF2B5EF4-FFF2-40B4-BE49-F238E27FC236}">
                <a16:creationId xmlns:a16="http://schemas.microsoft.com/office/drawing/2014/main" id="{F9A0E3E4-8523-4489-B6C5-FCC132067607}"/>
              </a:ext>
            </a:extLst>
          </p:cNvPr>
          <p:cNvGrpSpPr>
            <a:grpSpLocks/>
          </p:cNvGrpSpPr>
          <p:nvPr/>
        </p:nvGrpSpPr>
        <p:grpSpPr bwMode="auto">
          <a:xfrm>
            <a:off x="7312025" y="1855789"/>
            <a:ext cx="1144588" cy="1144587"/>
            <a:chOff x="3360" y="2016"/>
            <a:chExt cx="864" cy="864"/>
          </a:xfrm>
        </p:grpSpPr>
        <p:sp>
          <p:nvSpPr>
            <p:cNvPr id="38951" name="Line 8">
              <a:extLst>
                <a:ext uri="{FF2B5EF4-FFF2-40B4-BE49-F238E27FC236}">
                  <a16:creationId xmlns:a16="http://schemas.microsoft.com/office/drawing/2014/main" id="{4D472E82-E373-49E7-B86F-96375484D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016"/>
              <a:ext cx="864" cy="8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2" name="Line 9">
              <a:extLst>
                <a:ext uri="{FF2B5EF4-FFF2-40B4-BE49-F238E27FC236}">
                  <a16:creationId xmlns:a16="http://schemas.microsoft.com/office/drawing/2014/main" id="{875B752C-2F40-46A6-B23E-0BFE423F1D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208"/>
              <a:ext cx="144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3" name="Line 10">
              <a:extLst>
                <a:ext uri="{FF2B5EF4-FFF2-40B4-BE49-F238E27FC236}">
                  <a16:creationId xmlns:a16="http://schemas.microsoft.com/office/drawing/2014/main" id="{8B1868E8-E886-4F02-9B6A-C5B3A7109F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304"/>
              <a:ext cx="144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4" name="Line 11">
              <a:extLst>
                <a:ext uri="{FF2B5EF4-FFF2-40B4-BE49-F238E27FC236}">
                  <a16:creationId xmlns:a16="http://schemas.microsoft.com/office/drawing/2014/main" id="{A9A3272F-05D9-4225-B8C3-48E62ACF73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2400"/>
              <a:ext cx="144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5" name="Line 12">
              <a:extLst>
                <a:ext uri="{FF2B5EF4-FFF2-40B4-BE49-F238E27FC236}">
                  <a16:creationId xmlns:a16="http://schemas.microsoft.com/office/drawing/2014/main" id="{29656B5E-8BED-460D-BA00-74A16B3137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496"/>
              <a:ext cx="144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6" name="Line 13">
              <a:extLst>
                <a:ext uri="{FF2B5EF4-FFF2-40B4-BE49-F238E27FC236}">
                  <a16:creationId xmlns:a16="http://schemas.microsoft.com/office/drawing/2014/main" id="{D487A7A4-9956-4920-98DA-A64C6ED5FB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592"/>
              <a:ext cx="144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7" name="Line 14">
              <a:extLst>
                <a:ext uri="{FF2B5EF4-FFF2-40B4-BE49-F238E27FC236}">
                  <a16:creationId xmlns:a16="http://schemas.microsoft.com/office/drawing/2014/main" id="{FD7AF19A-EF08-4CB9-967C-480948B585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688"/>
              <a:ext cx="144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8" name="Oval 15">
              <a:extLst>
                <a:ext uri="{FF2B5EF4-FFF2-40B4-BE49-F238E27FC236}">
                  <a16:creationId xmlns:a16="http://schemas.microsoft.com/office/drawing/2014/main" id="{7A9C3505-EAB4-49F5-98D5-2E9C98772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208"/>
              <a:ext cx="48" cy="48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8959" name="Oval 16">
              <a:extLst>
                <a:ext uri="{FF2B5EF4-FFF2-40B4-BE49-F238E27FC236}">
                  <a16:creationId xmlns:a16="http://schemas.microsoft.com/office/drawing/2014/main" id="{1F3E624E-25A1-40A1-B479-ACF4E6F22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04"/>
              <a:ext cx="48" cy="48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8960" name="Oval 17">
              <a:extLst>
                <a:ext uri="{FF2B5EF4-FFF2-40B4-BE49-F238E27FC236}">
                  <a16:creationId xmlns:a16="http://schemas.microsoft.com/office/drawing/2014/main" id="{9C7D0733-14A2-495D-AB28-39553C870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400"/>
              <a:ext cx="48" cy="48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8961" name="Oval 18">
              <a:extLst>
                <a:ext uri="{FF2B5EF4-FFF2-40B4-BE49-F238E27FC236}">
                  <a16:creationId xmlns:a16="http://schemas.microsoft.com/office/drawing/2014/main" id="{EC1650F3-BFF6-4EBE-A767-F53836820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496"/>
              <a:ext cx="48" cy="48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8962" name="Oval 19">
              <a:extLst>
                <a:ext uri="{FF2B5EF4-FFF2-40B4-BE49-F238E27FC236}">
                  <a16:creationId xmlns:a16="http://schemas.microsoft.com/office/drawing/2014/main" id="{FAA0A1A9-699A-4DB0-B3DA-9538E57F6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592"/>
              <a:ext cx="48" cy="48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8963" name="Oval 20">
              <a:extLst>
                <a:ext uri="{FF2B5EF4-FFF2-40B4-BE49-F238E27FC236}">
                  <a16:creationId xmlns:a16="http://schemas.microsoft.com/office/drawing/2014/main" id="{53C14BF9-5D91-4695-BFF8-442EC06CE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688"/>
              <a:ext cx="48" cy="48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086485" name="Line 21">
            <a:extLst>
              <a:ext uri="{FF2B5EF4-FFF2-40B4-BE49-F238E27FC236}">
                <a16:creationId xmlns:a16="http://schemas.microsoft.com/office/drawing/2014/main" id="{DF66A8A6-4BD3-49EE-84ED-503595FFD3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55026" y="1781176"/>
            <a:ext cx="3175" cy="2741613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lgDashDot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86486" name="Group 22">
            <a:extLst>
              <a:ext uri="{FF2B5EF4-FFF2-40B4-BE49-F238E27FC236}">
                <a16:creationId xmlns:a16="http://schemas.microsoft.com/office/drawing/2014/main" id="{4B0F88E0-9916-468E-8EE5-6ED4CB870FFD}"/>
              </a:ext>
            </a:extLst>
          </p:cNvPr>
          <p:cNvGrpSpPr>
            <a:grpSpLocks/>
          </p:cNvGrpSpPr>
          <p:nvPr/>
        </p:nvGrpSpPr>
        <p:grpSpPr bwMode="auto">
          <a:xfrm>
            <a:off x="8458201" y="1857375"/>
            <a:ext cx="1141413" cy="1144588"/>
            <a:chOff x="4224" y="2016"/>
            <a:chExt cx="864" cy="864"/>
          </a:xfrm>
        </p:grpSpPr>
        <p:sp>
          <p:nvSpPr>
            <p:cNvPr id="38940" name="Line 23">
              <a:extLst>
                <a:ext uri="{FF2B5EF4-FFF2-40B4-BE49-F238E27FC236}">
                  <a16:creationId xmlns:a16="http://schemas.microsoft.com/office/drawing/2014/main" id="{D47D4BAF-33EB-4C50-AF11-55A32E0AA5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016"/>
              <a:ext cx="864" cy="8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1" name="Line 24">
              <a:extLst>
                <a:ext uri="{FF2B5EF4-FFF2-40B4-BE49-F238E27FC236}">
                  <a16:creationId xmlns:a16="http://schemas.microsoft.com/office/drawing/2014/main" id="{FE35D2E6-7292-474F-8E38-FC570BD76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640"/>
              <a:ext cx="144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2" name="Line 25">
              <a:extLst>
                <a:ext uri="{FF2B5EF4-FFF2-40B4-BE49-F238E27FC236}">
                  <a16:creationId xmlns:a16="http://schemas.microsoft.com/office/drawing/2014/main" id="{5E687226-66B5-4CFC-996C-E0AA672DA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448"/>
              <a:ext cx="144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3" name="Line 26">
              <a:extLst>
                <a:ext uri="{FF2B5EF4-FFF2-40B4-BE49-F238E27FC236}">
                  <a16:creationId xmlns:a16="http://schemas.microsoft.com/office/drawing/2014/main" id="{A6276483-44DC-4BFC-BA10-7CB7FD702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256"/>
              <a:ext cx="144" cy="1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4" name="Oval 27">
              <a:extLst>
                <a:ext uri="{FF2B5EF4-FFF2-40B4-BE49-F238E27FC236}">
                  <a16:creationId xmlns:a16="http://schemas.microsoft.com/office/drawing/2014/main" id="{E35DE51B-7C8A-40B4-ABA6-224E3F3E0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736"/>
              <a:ext cx="48" cy="48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8945" name="Oval 28">
              <a:extLst>
                <a:ext uri="{FF2B5EF4-FFF2-40B4-BE49-F238E27FC236}">
                  <a16:creationId xmlns:a16="http://schemas.microsoft.com/office/drawing/2014/main" id="{8DC8C34C-EEC5-4451-9D9A-6B34C0200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640"/>
              <a:ext cx="48" cy="48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8946" name="Oval 29">
              <a:extLst>
                <a:ext uri="{FF2B5EF4-FFF2-40B4-BE49-F238E27FC236}">
                  <a16:creationId xmlns:a16="http://schemas.microsoft.com/office/drawing/2014/main" id="{65C8C35D-C786-4D5B-947D-AC515949B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544"/>
              <a:ext cx="48" cy="48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8947" name="Oval 30">
              <a:extLst>
                <a:ext uri="{FF2B5EF4-FFF2-40B4-BE49-F238E27FC236}">
                  <a16:creationId xmlns:a16="http://schemas.microsoft.com/office/drawing/2014/main" id="{8DCC376C-C06A-484D-873F-01F37FC2F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448"/>
              <a:ext cx="48" cy="48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8948" name="Oval 31">
              <a:extLst>
                <a:ext uri="{FF2B5EF4-FFF2-40B4-BE49-F238E27FC236}">
                  <a16:creationId xmlns:a16="http://schemas.microsoft.com/office/drawing/2014/main" id="{BE539912-2ADF-4065-B323-F7FF4495C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352"/>
              <a:ext cx="48" cy="48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8949" name="Oval 32">
              <a:extLst>
                <a:ext uri="{FF2B5EF4-FFF2-40B4-BE49-F238E27FC236}">
                  <a16:creationId xmlns:a16="http://schemas.microsoft.com/office/drawing/2014/main" id="{A3C9B0F9-2F84-4598-8599-8A6B7AF6A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48" cy="48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8950" name="Oval 33">
              <a:extLst>
                <a:ext uri="{FF2B5EF4-FFF2-40B4-BE49-F238E27FC236}">
                  <a16:creationId xmlns:a16="http://schemas.microsoft.com/office/drawing/2014/main" id="{A73A20B7-2EFF-48DE-A00C-21F3C6670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160"/>
              <a:ext cx="48" cy="48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086498" name="Group 34">
            <a:extLst>
              <a:ext uri="{FF2B5EF4-FFF2-40B4-BE49-F238E27FC236}">
                <a16:creationId xmlns:a16="http://schemas.microsoft.com/office/drawing/2014/main" id="{1F86F86E-D39C-45AE-A8B4-88B30D9146F1}"/>
              </a:ext>
            </a:extLst>
          </p:cNvPr>
          <p:cNvGrpSpPr>
            <a:grpSpLocks/>
          </p:cNvGrpSpPr>
          <p:nvPr/>
        </p:nvGrpSpPr>
        <p:grpSpPr bwMode="auto">
          <a:xfrm>
            <a:off x="8382001" y="3000376"/>
            <a:ext cx="684213" cy="1217613"/>
            <a:chOff x="4176" y="2880"/>
            <a:chExt cx="576" cy="1008"/>
          </a:xfrm>
        </p:grpSpPr>
        <p:sp>
          <p:nvSpPr>
            <p:cNvPr id="38931" name="Line 35">
              <a:extLst>
                <a:ext uri="{FF2B5EF4-FFF2-40B4-BE49-F238E27FC236}">
                  <a16:creationId xmlns:a16="http://schemas.microsoft.com/office/drawing/2014/main" id="{47394E9B-5131-401E-9A13-5172DF438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880"/>
              <a:ext cx="528" cy="100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2" name="Line 36">
              <a:extLst>
                <a:ext uri="{FF2B5EF4-FFF2-40B4-BE49-F238E27FC236}">
                  <a16:creationId xmlns:a16="http://schemas.microsoft.com/office/drawing/2014/main" id="{E67AD7AC-03F4-491E-B0A7-206DD78979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2928"/>
              <a:ext cx="192" cy="11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3" name="Line 37">
              <a:extLst>
                <a:ext uri="{FF2B5EF4-FFF2-40B4-BE49-F238E27FC236}">
                  <a16:creationId xmlns:a16="http://schemas.microsoft.com/office/drawing/2014/main" id="{97D815EB-7B88-4D54-B06F-D22E96643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3024"/>
              <a:ext cx="192" cy="11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4" name="Line 38">
              <a:extLst>
                <a:ext uri="{FF2B5EF4-FFF2-40B4-BE49-F238E27FC236}">
                  <a16:creationId xmlns:a16="http://schemas.microsoft.com/office/drawing/2014/main" id="{A726189D-2347-415B-A4D3-1E8634EDDC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3216"/>
              <a:ext cx="192" cy="11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5" name="Line 39">
              <a:extLst>
                <a:ext uri="{FF2B5EF4-FFF2-40B4-BE49-F238E27FC236}">
                  <a16:creationId xmlns:a16="http://schemas.microsoft.com/office/drawing/2014/main" id="{1E665D7F-8948-47E9-8020-BDC4EA7A47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3312"/>
              <a:ext cx="192" cy="11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6" name="Line 40">
              <a:extLst>
                <a:ext uri="{FF2B5EF4-FFF2-40B4-BE49-F238E27FC236}">
                  <a16:creationId xmlns:a16="http://schemas.microsoft.com/office/drawing/2014/main" id="{231C33D4-2ADC-48E7-8278-DBEDA2FD24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85" y="3504"/>
              <a:ext cx="192" cy="11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7" name="Line 41">
              <a:extLst>
                <a:ext uri="{FF2B5EF4-FFF2-40B4-BE49-F238E27FC236}">
                  <a16:creationId xmlns:a16="http://schemas.microsoft.com/office/drawing/2014/main" id="{BDF0E23B-E146-4386-B48B-9BB89B556B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3" y="3600"/>
              <a:ext cx="192" cy="11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8" name="Oval 42">
              <a:extLst>
                <a:ext uri="{FF2B5EF4-FFF2-40B4-BE49-F238E27FC236}">
                  <a16:creationId xmlns:a16="http://schemas.microsoft.com/office/drawing/2014/main" id="{7DA883ED-0363-4DBA-A912-9FF3E2293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" y="3134"/>
              <a:ext cx="48" cy="48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8939" name="Oval 43">
              <a:extLst>
                <a:ext uri="{FF2B5EF4-FFF2-40B4-BE49-F238E27FC236}">
                  <a16:creationId xmlns:a16="http://schemas.microsoft.com/office/drawing/2014/main" id="{0C570AD4-5FCC-4DA4-B106-8ED139D97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449"/>
              <a:ext cx="48" cy="48"/>
            </a:xfrm>
            <a:prstGeom prst="ellipse">
              <a:avLst/>
            </a:prstGeom>
            <a:solidFill>
              <a:srgbClr val="FF3300"/>
            </a:solidFill>
            <a:ln w="19050">
              <a:solidFill>
                <a:srgbClr val="FF33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086508" name="Arc 44">
            <a:extLst>
              <a:ext uri="{FF2B5EF4-FFF2-40B4-BE49-F238E27FC236}">
                <a16:creationId xmlns:a16="http://schemas.microsoft.com/office/drawing/2014/main" id="{BA7617A4-9730-4040-95C2-B4B01FAA27EA}"/>
              </a:ext>
            </a:extLst>
          </p:cNvPr>
          <p:cNvSpPr>
            <a:spLocks/>
          </p:cNvSpPr>
          <p:nvPr/>
        </p:nvSpPr>
        <p:spPr bwMode="auto">
          <a:xfrm flipH="1">
            <a:off x="8223250" y="2543175"/>
            <a:ext cx="254000" cy="304800"/>
          </a:xfrm>
          <a:custGeom>
            <a:avLst/>
            <a:gdLst>
              <a:gd name="T0" fmla="*/ 0 w 18004"/>
              <a:gd name="T1" fmla="*/ 0 h 21600"/>
              <a:gd name="T2" fmla="*/ 2147483646 w 18004"/>
              <a:gd name="T3" fmla="*/ 2147483646 h 21600"/>
              <a:gd name="T4" fmla="*/ 0 w 18004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004" h="21600" fill="none" extrusionOk="0">
                <a:moveTo>
                  <a:pt x="0" y="0"/>
                </a:moveTo>
                <a:cubicBezTo>
                  <a:pt x="7242" y="0"/>
                  <a:pt x="14003" y="3629"/>
                  <a:pt x="18004" y="9666"/>
                </a:cubicBezTo>
              </a:path>
              <a:path w="18004" h="21600" stroke="0" extrusionOk="0">
                <a:moveTo>
                  <a:pt x="0" y="0"/>
                </a:moveTo>
                <a:cubicBezTo>
                  <a:pt x="7242" y="0"/>
                  <a:pt x="14003" y="3629"/>
                  <a:pt x="18004" y="9666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86509" name="Object 45">
            <a:extLst>
              <a:ext uri="{FF2B5EF4-FFF2-40B4-BE49-F238E27FC236}">
                <a16:creationId xmlns:a16="http://schemas.microsoft.com/office/drawing/2014/main" id="{4AD83816-1188-4A3A-9A3A-EE22A192FE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50213" y="2076451"/>
          <a:ext cx="3365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07" name="公式" r:id="rId3" imgW="126725" imgH="177415" progId="Equation.3">
                  <p:embed/>
                </p:oleObj>
              </mc:Choice>
              <mc:Fallback>
                <p:oleObj name="公式" r:id="rId3" imgW="126725" imgH="177415" progId="Equation.3">
                  <p:embed/>
                  <p:pic>
                    <p:nvPicPr>
                      <p:cNvPr id="1086509" name="Object 45">
                        <a:extLst>
                          <a:ext uri="{FF2B5EF4-FFF2-40B4-BE49-F238E27FC236}">
                            <a16:creationId xmlns:a16="http://schemas.microsoft.com/office/drawing/2014/main" id="{4AD83816-1188-4A3A-9A3A-EE22A192FE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0213" y="2076451"/>
                        <a:ext cx="3365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510" name="Object 46">
            <a:extLst>
              <a:ext uri="{FF2B5EF4-FFF2-40B4-BE49-F238E27FC236}">
                <a16:creationId xmlns:a16="http://schemas.microsoft.com/office/drawing/2014/main" id="{B1EA1E2D-2827-4EAA-8182-36C1A76880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55163" y="2403476"/>
          <a:ext cx="4048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08" name="公式" r:id="rId5" imgW="406224" imgH="533169" progId="Equation.3">
                  <p:embed/>
                </p:oleObj>
              </mc:Choice>
              <mc:Fallback>
                <p:oleObj name="公式" r:id="rId5" imgW="406224" imgH="533169" progId="Equation.3">
                  <p:embed/>
                  <p:pic>
                    <p:nvPicPr>
                      <p:cNvPr id="1086510" name="Object 46">
                        <a:extLst>
                          <a:ext uri="{FF2B5EF4-FFF2-40B4-BE49-F238E27FC236}">
                            <a16:creationId xmlns:a16="http://schemas.microsoft.com/office/drawing/2014/main" id="{B1EA1E2D-2827-4EAA-8182-36C1A76880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5163" y="2403476"/>
                        <a:ext cx="40481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511" name="Object 47">
            <a:extLst>
              <a:ext uri="{FF2B5EF4-FFF2-40B4-BE49-F238E27FC236}">
                <a16:creationId xmlns:a16="http://schemas.microsoft.com/office/drawing/2014/main" id="{29A3C0E6-DD65-4E95-A505-EA72A4C709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3413" y="3074988"/>
          <a:ext cx="4302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09" name="公式" r:id="rId7" imgW="431613" imgH="533169" progId="Equation.3">
                  <p:embed/>
                </p:oleObj>
              </mc:Choice>
              <mc:Fallback>
                <p:oleObj name="公式" r:id="rId7" imgW="431613" imgH="533169" progId="Equation.3">
                  <p:embed/>
                  <p:pic>
                    <p:nvPicPr>
                      <p:cNvPr id="1086511" name="Object 47">
                        <a:extLst>
                          <a:ext uri="{FF2B5EF4-FFF2-40B4-BE49-F238E27FC236}">
                            <a16:creationId xmlns:a16="http://schemas.microsoft.com/office/drawing/2014/main" id="{29A3C0E6-DD65-4E95-A505-EA72A4C709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3413" y="3074988"/>
                        <a:ext cx="4302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accent2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6512" name="Text Box 48">
            <a:extLst>
              <a:ext uri="{FF2B5EF4-FFF2-40B4-BE49-F238E27FC236}">
                <a16:creationId xmlns:a16="http://schemas.microsoft.com/office/drawing/2014/main" id="{E5A29E06-2481-4F6C-AD42-EB838200F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4" y="5292775"/>
            <a:ext cx="8738235" cy="111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At Brewster’s angle, only S-polarized component exists in the reflected beam!!!</a:t>
            </a:r>
          </a:p>
        </p:txBody>
      </p:sp>
      <p:sp>
        <p:nvSpPr>
          <p:cNvPr id="1086513" name="Text Box 49">
            <a:extLst>
              <a:ext uri="{FF2B5EF4-FFF2-40B4-BE49-F238E27FC236}">
                <a16:creationId xmlns:a16="http://schemas.microsoft.com/office/drawing/2014/main" id="{979BBC53-9B66-41C8-804E-DCCA7C5BC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281" y="2924175"/>
            <a:ext cx="5848033" cy="219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In reflection direction S-polarized beam is dominant whereas in the transmission direction P-polarized beam dominates. </a:t>
            </a:r>
          </a:p>
        </p:txBody>
      </p:sp>
      <p:sp>
        <p:nvSpPr>
          <p:cNvPr id="38927" name="Text Box 50">
            <a:extLst>
              <a:ext uri="{FF2B5EF4-FFF2-40B4-BE49-F238E27FC236}">
                <a16:creationId xmlns:a16="http://schemas.microsoft.com/office/drawing/2014/main" id="{E7C9DCEA-F5E6-4AFE-9A1A-963849C54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367" y="402704"/>
            <a:ext cx="81502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000" b="1" dirty="0">
                <a:cs typeface="Arial" panose="020B0604020202020204" pitchFamily="34" charset="0"/>
              </a:rPr>
              <a:t>Get polarized light by reflection</a:t>
            </a:r>
          </a:p>
        </p:txBody>
      </p:sp>
      <p:sp>
        <p:nvSpPr>
          <p:cNvPr id="54" name="Line 24">
            <a:extLst>
              <a:ext uri="{FF2B5EF4-FFF2-40B4-BE49-F238E27FC236}">
                <a16:creationId xmlns:a16="http://schemas.microsoft.com/office/drawing/2014/main" id="{F0284A39-D954-47F5-A00C-99C662BA4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-16605" y="1254924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6B11F3A5-E518-4B31-8DB6-D5B3C479E7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660" y="15319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8D5F413-292F-4A7B-886F-C21A0B9C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6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6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86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86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6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86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8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108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8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"/>
                                        <p:tgtEl>
                                          <p:spTgt spid="108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8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8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"/>
                                        <p:tgtEl>
                                          <p:spTgt spid="108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autoUpdateAnimBg="0"/>
      <p:bldP spid="1086512" grpId="0" autoUpdateAnimBg="0"/>
      <p:bldP spid="108651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0209F9-CE03-4F34-963C-A29885F3E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318" y="304800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79CA594-A835-498C-AB4A-A9DA2CA2E158}"/>
              </a:ext>
            </a:extLst>
          </p:cNvPr>
          <p:cNvSpPr/>
          <p:nvPr/>
        </p:nvSpPr>
        <p:spPr>
          <a:xfrm>
            <a:off x="1356360" y="2240280"/>
            <a:ext cx="9216390" cy="1872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spcBef>
                <a:spcPct val="50000"/>
              </a:spcBef>
              <a:defRPr/>
            </a:pPr>
            <a:r>
              <a:rPr lang="en-US" altLang="zh-CN" sz="4800" b="1" u="sng" dirty="0"/>
              <a:t>Fresnel's Equations </a:t>
            </a:r>
            <a:br>
              <a:rPr lang="en-US" altLang="zh-CN" sz="4800" b="1" u="sng" dirty="0"/>
            </a:br>
            <a:r>
              <a:rPr lang="en-US" altLang="zh-CN" sz="4800" b="1" u="sng" dirty="0"/>
              <a:t>for Reflection and Refraction</a:t>
            </a:r>
            <a:endParaRPr lang="zh-CN" altLang="en-US" sz="4800" b="1" u="sng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12A2D3-EDD1-45F3-8DF6-907C9171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817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>
            <a:extLst>
              <a:ext uri="{FF2B5EF4-FFF2-40B4-BE49-F238E27FC236}">
                <a16:creationId xmlns:a16="http://schemas.microsoft.com/office/drawing/2014/main" id="{1EF40798-E435-4A5F-8617-E8C2B3BAEB5C}"/>
              </a:ext>
            </a:extLst>
          </p:cNvPr>
          <p:cNvGrpSpPr>
            <a:grpSpLocks/>
          </p:cNvGrpSpPr>
          <p:nvPr/>
        </p:nvGrpSpPr>
        <p:grpSpPr bwMode="auto">
          <a:xfrm>
            <a:off x="6353334" y="2774538"/>
            <a:ext cx="3733800" cy="3173413"/>
            <a:chOff x="1856" y="2202"/>
            <a:chExt cx="2352" cy="1999"/>
          </a:xfrm>
        </p:grpSpPr>
        <p:grpSp>
          <p:nvGrpSpPr>
            <p:cNvPr id="39946" name="Group 4">
              <a:extLst>
                <a:ext uri="{FF2B5EF4-FFF2-40B4-BE49-F238E27FC236}">
                  <a16:creationId xmlns:a16="http://schemas.microsoft.com/office/drawing/2014/main" id="{9E1268EA-0EBF-4D18-8DDE-22B9B3CBA9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2" y="3066"/>
              <a:ext cx="1725" cy="336"/>
              <a:chOff x="2976" y="2496"/>
              <a:chExt cx="1968" cy="432"/>
            </a:xfrm>
          </p:grpSpPr>
          <p:sp>
            <p:nvSpPr>
              <p:cNvPr id="40009" name="Rectangle 5">
                <a:extLst>
                  <a:ext uri="{FF2B5EF4-FFF2-40B4-BE49-F238E27FC236}">
                    <a16:creationId xmlns:a16="http://schemas.microsoft.com/office/drawing/2014/main" id="{341F63E2-54E6-4C0E-8699-3A85758BB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968" cy="144"/>
              </a:xfrm>
              <a:prstGeom prst="rect">
                <a:avLst/>
              </a:prstGeom>
              <a:solidFill>
                <a:srgbClr val="CCFFFF">
                  <a:alpha val="50195"/>
                </a:srgbClr>
              </a:solidFill>
              <a:ln w="19050">
                <a:solidFill>
                  <a:srgbClr val="00FFFF"/>
                </a:solidFill>
                <a:miter lim="800000"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0010" name="Rectangle 6">
                <a:extLst>
                  <a:ext uri="{FF2B5EF4-FFF2-40B4-BE49-F238E27FC236}">
                    <a16:creationId xmlns:a16="http://schemas.microsoft.com/office/drawing/2014/main" id="{0D09022E-9872-4BB6-8FA9-B2857C50A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640"/>
                <a:ext cx="1968" cy="144"/>
              </a:xfrm>
              <a:prstGeom prst="rect">
                <a:avLst/>
              </a:prstGeom>
              <a:solidFill>
                <a:srgbClr val="CCFFFF">
                  <a:alpha val="50195"/>
                </a:srgbClr>
              </a:solidFill>
              <a:ln w="19050">
                <a:solidFill>
                  <a:srgbClr val="00FFFF"/>
                </a:solidFill>
                <a:miter lim="800000"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0011" name="Rectangle 7">
                <a:extLst>
                  <a:ext uri="{FF2B5EF4-FFF2-40B4-BE49-F238E27FC236}">
                    <a16:creationId xmlns:a16="http://schemas.microsoft.com/office/drawing/2014/main" id="{A32E7ADB-31B6-4F87-B645-9C01AAB65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784"/>
                <a:ext cx="1968" cy="144"/>
              </a:xfrm>
              <a:prstGeom prst="rect">
                <a:avLst/>
              </a:prstGeom>
              <a:solidFill>
                <a:srgbClr val="CCFFFF">
                  <a:alpha val="50195"/>
                </a:srgbClr>
              </a:solidFill>
              <a:ln w="19050">
                <a:solidFill>
                  <a:srgbClr val="00FFFF"/>
                </a:solidFill>
                <a:miter lim="800000"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graphicFrame>
          <p:nvGraphicFramePr>
            <p:cNvPr id="39947" name="Object 8">
              <a:extLst>
                <a:ext uri="{FF2B5EF4-FFF2-40B4-BE49-F238E27FC236}">
                  <a16:creationId xmlns:a16="http://schemas.microsoft.com/office/drawing/2014/main" id="{03EAB7F9-BD25-429E-A052-284370F7AB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5" y="3521"/>
            <a:ext cx="235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31" name="Equation" r:id="rId4" imgW="203112" imgH="228501" progId="Equation.DSMT4">
                    <p:embed/>
                  </p:oleObj>
                </mc:Choice>
                <mc:Fallback>
                  <p:oleObj name="Equation" r:id="rId4" imgW="203112" imgH="228501" progId="Equation.DSMT4">
                    <p:embed/>
                    <p:pic>
                      <p:nvPicPr>
                        <p:cNvPr id="39947" name="Object 8">
                          <a:extLst>
                            <a:ext uri="{FF2B5EF4-FFF2-40B4-BE49-F238E27FC236}">
                              <a16:creationId xmlns:a16="http://schemas.microsoft.com/office/drawing/2014/main" id="{03EAB7F9-BD25-429E-A052-284370F7AB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3521"/>
                          <a:ext cx="235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8" name="Arc 9">
              <a:extLst>
                <a:ext uri="{FF2B5EF4-FFF2-40B4-BE49-F238E27FC236}">
                  <a16:creationId xmlns:a16="http://schemas.microsoft.com/office/drawing/2014/main" id="{FF2C6485-0F47-4A63-BC26-8B9A617AC9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16" y="3306"/>
              <a:ext cx="198" cy="192"/>
            </a:xfrm>
            <a:custGeom>
              <a:avLst/>
              <a:gdLst>
                <a:gd name="T0" fmla="*/ 0 w 22316"/>
                <a:gd name="T1" fmla="*/ 0 h 21600"/>
                <a:gd name="T2" fmla="*/ 0 w 22316"/>
                <a:gd name="T3" fmla="*/ 0 h 21600"/>
                <a:gd name="T4" fmla="*/ 0 w 2231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316" h="21600" fill="none" extrusionOk="0">
                  <a:moveTo>
                    <a:pt x="22316" y="21477"/>
                  </a:moveTo>
                  <a:cubicBezTo>
                    <a:pt x="21552" y="21559"/>
                    <a:pt x="20784" y="21599"/>
                    <a:pt x="20016" y="21599"/>
                  </a:cubicBezTo>
                  <a:cubicBezTo>
                    <a:pt x="11222" y="21599"/>
                    <a:pt x="3306" y="16268"/>
                    <a:pt x="0" y="8119"/>
                  </a:cubicBezTo>
                </a:path>
                <a:path w="22316" h="21600" stroke="0" extrusionOk="0">
                  <a:moveTo>
                    <a:pt x="22316" y="21477"/>
                  </a:moveTo>
                  <a:cubicBezTo>
                    <a:pt x="21552" y="21559"/>
                    <a:pt x="20784" y="21599"/>
                    <a:pt x="20016" y="21599"/>
                  </a:cubicBezTo>
                  <a:cubicBezTo>
                    <a:pt x="11222" y="21599"/>
                    <a:pt x="3306" y="16268"/>
                    <a:pt x="0" y="8119"/>
                  </a:cubicBezTo>
                  <a:lnTo>
                    <a:pt x="20016" y="0"/>
                  </a:lnTo>
                  <a:lnTo>
                    <a:pt x="22316" y="21477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9949" name="Group 10">
              <a:extLst>
                <a:ext uri="{FF2B5EF4-FFF2-40B4-BE49-F238E27FC236}">
                  <a16:creationId xmlns:a16="http://schemas.microsoft.com/office/drawing/2014/main" id="{B505C9C9-DE8F-443B-B17F-2F2FB5B17827}"/>
                </a:ext>
              </a:extLst>
            </p:cNvPr>
            <p:cNvGrpSpPr>
              <a:grpSpLocks/>
            </p:cNvGrpSpPr>
            <p:nvPr/>
          </p:nvGrpSpPr>
          <p:grpSpPr bwMode="auto">
            <a:xfrm rot="-957625">
              <a:off x="1856" y="2345"/>
              <a:ext cx="864" cy="864"/>
              <a:chOff x="3360" y="2016"/>
              <a:chExt cx="864" cy="864"/>
            </a:xfrm>
          </p:grpSpPr>
          <p:sp>
            <p:nvSpPr>
              <p:cNvPr id="39996" name="Line 11">
                <a:extLst>
                  <a:ext uri="{FF2B5EF4-FFF2-40B4-BE49-F238E27FC236}">
                    <a16:creationId xmlns:a16="http://schemas.microsoft.com/office/drawing/2014/main" id="{AFD362B9-1037-4AF7-A642-2918043AD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016"/>
                <a:ext cx="864" cy="86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97" name="Line 12">
                <a:extLst>
                  <a:ext uri="{FF2B5EF4-FFF2-40B4-BE49-F238E27FC236}">
                    <a16:creationId xmlns:a16="http://schemas.microsoft.com/office/drawing/2014/main" id="{14E274B9-D633-43B2-B208-61F07F8C38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2" y="2208"/>
                <a:ext cx="144" cy="14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98" name="Line 13">
                <a:extLst>
                  <a:ext uri="{FF2B5EF4-FFF2-40B4-BE49-F238E27FC236}">
                    <a16:creationId xmlns:a16="http://schemas.microsoft.com/office/drawing/2014/main" id="{FC324FBB-4F31-4635-9E71-7E47CA375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2304"/>
                <a:ext cx="144" cy="14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99" name="Line 14">
                <a:extLst>
                  <a:ext uri="{FF2B5EF4-FFF2-40B4-BE49-F238E27FC236}">
                    <a16:creationId xmlns:a16="http://schemas.microsoft.com/office/drawing/2014/main" id="{03AB2F44-C7BE-4A19-A843-61E9926DA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2400"/>
                <a:ext cx="144" cy="14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00" name="Line 15">
                <a:extLst>
                  <a:ext uri="{FF2B5EF4-FFF2-40B4-BE49-F238E27FC236}">
                    <a16:creationId xmlns:a16="http://schemas.microsoft.com/office/drawing/2014/main" id="{432DA335-E52F-4F97-92FE-8D3C2AF72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496"/>
                <a:ext cx="144" cy="14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01" name="Line 16">
                <a:extLst>
                  <a:ext uri="{FF2B5EF4-FFF2-40B4-BE49-F238E27FC236}">
                    <a16:creationId xmlns:a16="http://schemas.microsoft.com/office/drawing/2014/main" id="{3F817AE2-0146-4D7A-81B4-F5941CCDF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592"/>
                <a:ext cx="144" cy="14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02" name="Line 17">
                <a:extLst>
                  <a:ext uri="{FF2B5EF4-FFF2-40B4-BE49-F238E27FC236}">
                    <a16:creationId xmlns:a16="http://schemas.microsoft.com/office/drawing/2014/main" id="{99113160-E84A-4707-A68F-394928E98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2" y="2688"/>
                <a:ext cx="144" cy="14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03" name="Oval 18">
                <a:extLst>
                  <a:ext uri="{FF2B5EF4-FFF2-40B4-BE49-F238E27FC236}">
                    <a16:creationId xmlns:a16="http://schemas.microsoft.com/office/drawing/2014/main" id="{14BFC559-8823-42DC-8966-ECBCA2EF1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208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0004" name="Oval 19">
                <a:extLst>
                  <a:ext uri="{FF2B5EF4-FFF2-40B4-BE49-F238E27FC236}">
                    <a16:creationId xmlns:a16="http://schemas.microsoft.com/office/drawing/2014/main" id="{EDC5B062-9BFA-4D87-BF30-873DB1640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304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0005" name="Oval 20">
                <a:extLst>
                  <a:ext uri="{FF2B5EF4-FFF2-40B4-BE49-F238E27FC236}">
                    <a16:creationId xmlns:a16="http://schemas.microsoft.com/office/drawing/2014/main" id="{68280809-07BD-4DF6-9481-28D3E0CFF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40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0006" name="Oval 21">
                <a:extLst>
                  <a:ext uri="{FF2B5EF4-FFF2-40B4-BE49-F238E27FC236}">
                    <a16:creationId xmlns:a16="http://schemas.microsoft.com/office/drawing/2014/main" id="{C87CB3CA-F03A-4ED8-9CD6-41BC12D40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0007" name="Oval 22">
                <a:extLst>
                  <a:ext uri="{FF2B5EF4-FFF2-40B4-BE49-F238E27FC236}">
                    <a16:creationId xmlns:a16="http://schemas.microsoft.com/office/drawing/2014/main" id="{EB1D89BB-E0B1-45B5-B8A9-D131685B1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592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0008" name="Oval 23">
                <a:extLst>
                  <a:ext uri="{FF2B5EF4-FFF2-40B4-BE49-F238E27FC236}">
                    <a16:creationId xmlns:a16="http://schemas.microsoft.com/office/drawing/2014/main" id="{A0F45A6C-A449-4DDD-848E-FB31313FA6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688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39950" name="Line 24">
              <a:extLst>
                <a:ext uri="{FF2B5EF4-FFF2-40B4-BE49-F238E27FC236}">
                  <a16:creationId xmlns:a16="http://schemas.microsoft.com/office/drawing/2014/main" id="{636464EB-5E0D-47FA-BCB9-959166D89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3" y="2202"/>
              <a:ext cx="4" cy="18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lgDashDot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9951" name="Group 25">
              <a:extLst>
                <a:ext uri="{FF2B5EF4-FFF2-40B4-BE49-F238E27FC236}">
                  <a16:creationId xmlns:a16="http://schemas.microsoft.com/office/drawing/2014/main" id="{3B6A579A-7590-4D0C-9580-EFCCC04DB0D6}"/>
                </a:ext>
              </a:extLst>
            </p:cNvPr>
            <p:cNvGrpSpPr>
              <a:grpSpLocks/>
            </p:cNvGrpSpPr>
            <p:nvPr/>
          </p:nvGrpSpPr>
          <p:grpSpPr bwMode="auto">
            <a:xfrm rot="753905">
              <a:off x="2909" y="2297"/>
              <a:ext cx="864" cy="864"/>
              <a:chOff x="4273" y="625"/>
              <a:chExt cx="864" cy="864"/>
            </a:xfrm>
          </p:grpSpPr>
          <p:sp>
            <p:nvSpPr>
              <p:cNvPr id="39988" name="Line 26">
                <a:extLst>
                  <a:ext uri="{FF2B5EF4-FFF2-40B4-BE49-F238E27FC236}">
                    <a16:creationId xmlns:a16="http://schemas.microsoft.com/office/drawing/2014/main" id="{07911F0F-4E9D-47D9-8DDC-9A8E5E03A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3" y="625"/>
                <a:ext cx="864" cy="864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9" name="Oval 27">
                <a:extLst>
                  <a:ext uri="{FF2B5EF4-FFF2-40B4-BE49-F238E27FC236}">
                    <a16:creationId xmlns:a16="http://schemas.microsoft.com/office/drawing/2014/main" id="{70BBC011-B9C1-433E-B51B-19A09123C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9" y="1345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9990" name="Oval 28">
                <a:extLst>
                  <a:ext uri="{FF2B5EF4-FFF2-40B4-BE49-F238E27FC236}">
                    <a16:creationId xmlns:a16="http://schemas.microsoft.com/office/drawing/2014/main" id="{312D648A-5059-4092-B3A8-484B27287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1249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9991" name="Oval 29">
                <a:extLst>
                  <a:ext uri="{FF2B5EF4-FFF2-40B4-BE49-F238E27FC236}">
                    <a16:creationId xmlns:a16="http://schemas.microsoft.com/office/drawing/2014/main" id="{868440AA-C98C-4D02-8411-92C75A405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1" y="1153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9992" name="Oval 30">
                <a:extLst>
                  <a:ext uri="{FF2B5EF4-FFF2-40B4-BE49-F238E27FC236}">
                    <a16:creationId xmlns:a16="http://schemas.microsoft.com/office/drawing/2014/main" id="{2807E432-9B7A-437F-BB45-51447C377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7" y="1057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9993" name="Oval 31">
                <a:extLst>
                  <a:ext uri="{FF2B5EF4-FFF2-40B4-BE49-F238E27FC236}">
                    <a16:creationId xmlns:a16="http://schemas.microsoft.com/office/drawing/2014/main" id="{4FC84959-2063-4308-B4FA-B6F06CABC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3" y="961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9994" name="Oval 32">
                <a:extLst>
                  <a:ext uri="{FF2B5EF4-FFF2-40B4-BE49-F238E27FC236}">
                    <a16:creationId xmlns:a16="http://schemas.microsoft.com/office/drawing/2014/main" id="{0DB2BE9F-14CE-42D6-8FD1-CC5E34CD4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9" y="865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9995" name="Oval 33">
                <a:extLst>
                  <a:ext uri="{FF2B5EF4-FFF2-40B4-BE49-F238E27FC236}">
                    <a16:creationId xmlns:a16="http://schemas.microsoft.com/office/drawing/2014/main" id="{157E1699-4111-440C-AA63-C82FCF414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5" y="769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39952" name="Group 34">
              <a:extLst>
                <a:ext uri="{FF2B5EF4-FFF2-40B4-BE49-F238E27FC236}">
                  <a16:creationId xmlns:a16="http://schemas.microsoft.com/office/drawing/2014/main" id="{2BB02B75-20F2-417B-877B-25CF693198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0" y="2298"/>
              <a:ext cx="327" cy="723"/>
              <a:chOff x="3613" y="1824"/>
              <a:chExt cx="327" cy="723"/>
            </a:xfrm>
          </p:grpSpPr>
          <p:sp>
            <p:nvSpPr>
              <p:cNvPr id="39986" name="Arc 35">
                <a:extLst>
                  <a:ext uri="{FF2B5EF4-FFF2-40B4-BE49-F238E27FC236}">
                    <a16:creationId xmlns:a16="http://schemas.microsoft.com/office/drawing/2014/main" id="{9B05CA6D-BA7F-4BF6-8869-8695B2C5A9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62" y="2355"/>
                <a:ext cx="178" cy="192"/>
              </a:xfrm>
              <a:custGeom>
                <a:avLst/>
                <a:gdLst>
                  <a:gd name="T0" fmla="*/ 0 w 20055"/>
                  <a:gd name="T1" fmla="*/ 0 h 21600"/>
                  <a:gd name="T2" fmla="*/ 0 w 20055"/>
                  <a:gd name="T3" fmla="*/ 0 h 21600"/>
                  <a:gd name="T4" fmla="*/ 0 w 20055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055" h="21600" fill="none" extrusionOk="0">
                    <a:moveTo>
                      <a:pt x="0" y="0"/>
                    </a:moveTo>
                    <a:cubicBezTo>
                      <a:pt x="8832" y="0"/>
                      <a:pt x="16774" y="5377"/>
                      <a:pt x="20055" y="13577"/>
                    </a:cubicBezTo>
                  </a:path>
                  <a:path w="20055" h="21600" stroke="0" extrusionOk="0">
                    <a:moveTo>
                      <a:pt x="0" y="0"/>
                    </a:moveTo>
                    <a:cubicBezTo>
                      <a:pt x="8832" y="0"/>
                      <a:pt x="16774" y="5377"/>
                      <a:pt x="20055" y="13577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accent2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9987" name="Object 36">
                <a:extLst>
                  <a:ext uri="{FF2B5EF4-FFF2-40B4-BE49-F238E27FC236}">
                    <a16:creationId xmlns:a16="http://schemas.microsoft.com/office/drawing/2014/main" id="{6139FA5E-B88E-4C6F-9B29-538E697485A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13" y="1824"/>
              <a:ext cx="242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532" name="公式" r:id="rId6" imgW="165028" imgH="228501" progId="Equation.3">
                      <p:embed/>
                    </p:oleObj>
                  </mc:Choice>
                  <mc:Fallback>
                    <p:oleObj name="公式" r:id="rId6" imgW="165028" imgH="228501" progId="Equation.3">
                      <p:embed/>
                      <p:pic>
                        <p:nvPicPr>
                          <p:cNvPr id="39987" name="Object 36">
                            <a:extLst>
                              <a:ext uri="{FF2B5EF4-FFF2-40B4-BE49-F238E27FC236}">
                                <a16:creationId xmlns:a16="http://schemas.microsoft.com/office/drawing/2014/main" id="{6139FA5E-B88E-4C6F-9B29-538E697485A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3" y="1824"/>
                            <a:ext cx="242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953" name="Group 37">
              <a:extLst>
                <a:ext uri="{FF2B5EF4-FFF2-40B4-BE49-F238E27FC236}">
                  <a16:creationId xmlns:a16="http://schemas.microsoft.com/office/drawing/2014/main" id="{4D14B39C-A6BB-4FC4-8BBB-DDF7AC5EA5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6" y="2346"/>
              <a:ext cx="303" cy="623"/>
              <a:chOff x="3939" y="1872"/>
              <a:chExt cx="303" cy="623"/>
            </a:xfrm>
          </p:grpSpPr>
          <p:sp>
            <p:nvSpPr>
              <p:cNvPr id="39984" name="Arc 38">
                <a:extLst>
                  <a:ext uri="{FF2B5EF4-FFF2-40B4-BE49-F238E27FC236}">
                    <a16:creationId xmlns:a16="http://schemas.microsoft.com/office/drawing/2014/main" id="{2CCA6736-1C3B-45B7-947C-D496F0405D5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39" y="2303"/>
                <a:ext cx="207" cy="192"/>
              </a:xfrm>
              <a:custGeom>
                <a:avLst/>
                <a:gdLst>
                  <a:gd name="T0" fmla="*/ 0 w 23264"/>
                  <a:gd name="T1" fmla="*/ 0 h 21600"/>
                  <a:gd name="T2" fmla="*/ 0 w 23264"/>
                  <a:gd name="T3" fmla="*/ 0 h 21600"/>
                  <a:gd name="T4" fmla="*/ 0 w 23264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3264" h="21600" fill="none" extrusionOk="0">
                    <a:moveTo>
                      <a:pt x="0" y="15764"/>
                    </a:moveTo>
                    <a:cubicBezTo>
                      <a:pt x="2616" y="6442"/>
                      <a:pt x="11115" y="0"/>
                      <a:pt x="20797" y="0"/>
                    </a:cubicBezTo>
                    <a:cubicBezTo>
                      <a:pt x="21621" y="0"/>
                      <a:pt x="22445" y="47"/>
                      <a:pt x="23263" y="141"/>
                    </a:cubicBezTo>
                  </a:path>
                  <a:path w="23264" h="21600" stroke="0" extrusionOk="0">
                    <a:moveTo>
                      <a:pt x="0" y="15764"/>
                    </a:moveTo>
                    <a:cubicBezTo>
                      <a:pt x="2616" y="6442"/>
                      <a:pt x="11115" y="0"/>
                      <a:pt x="20797" y="0"/>
                    </a:cubicBezTo>
                    <a:cubicBezTo>
                      <a:pt x="21621" y="0"/>
                      <a:pt x="22445" y="47"/>
                      <a:pt x="23263" y="141"/>
                    </a:cubicBezTo>
                    <a:lnTo>
                      <a:pt x="20797" y="21600"/>
                    </a:lnTo>
                    <a:lnTo>
                      <a:pt x="0" y="15764"/>
                    </a:lnTo>
                    <a:close/>
                  </a:path>
                </a:pathLst>
              </a:custGeom>
              <a:noFill/>
              <a:ln w="19050">
                <a:solidFill>
                  <a:schemeClr val="accent2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9985" name="Object 39">
                <a:extLst>
                  <a:ext uri="{FF2B5EF4-FFF2-40B4-BE49-F238E27FC236}">
                    <a16:creationId xmlns:a16="http://schemas.microsoft.com/office/drawing/2014/main" id="{29DF6E32-216C-41A3-B596-F8BBE20CCDC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02" y="1872"/>
              <a:ext cx="240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533" name="公式" r:id="rId8" imgW="165028" imgH="228501" progId="Equation.3">
                      <p:embed/>
                    </p:oleObj>
                  </mc:Choice>
                  <mc:Fallback>
                    <p:oleObj name="公式" r:id="rId8" imgW="165028" imgH="228501" progId="Equation.3">
                      <p:embed/>
                      <p:pic>
                        <p:nvPicPr>
                          <p:cNvPr id="39985" name="Object 39">
                            <a:extLst>
                              <a:ext uri="{FF2B5EF4-FFF2-40B4-BE49-F238E27FC236}">
                                <a16:creationId xmlns:a16="http://schemas.microsoft.com/office/drawing/2014/main" id="{29DF6E32-216C-41A3-B596-F8BBE20CCDC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02" y="1872"/>
                            <a:ext cx="240" cy="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954" name="Group 40">
              <a:extLst>
                <a:ext uri="{FF2B5EF4-FFF2-40B4-BE49-F238E27FC236}">
                  <a16:creationId xmlns:a16="http://schemas.microsoft.com/office/drawing/2014/main" id="{68093C36-61E8-487D-B4A0-3F387146C7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3" y="2298"/>
              <a:ext cx="1166" cy="906"/>
              <a:chOff x="3984" y="1735"/>
              <a:chExt cx="1166" cy="906"/>
            </a:xfrm>
          </p:grpSpPr>
          <p:grpSp>
            <p:nvGrpSpPr>
              <p:cNvPr id="39974" name="Group 41">
                <a:extLst>
                  <a:ext uri="{FF2B5EF4-FFF2-40B4-BE49-F238E27FC236}">
                    <a16:creationId xmlns:a16="http://schemas.microsoft.com/office/drawing/2014/main" id="{AF4A83C3-88A7-44CC-8FBF-548E30CBED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753905">
                <a:off x="4286" y="1735"/>
                <a:ext cx="864" cy="864"/>
                <a:chOff x="4273" y="625"/>
                <a:chExt cx="864" cy="864"/>
              </a:xfrm>
            </p:grpSpPr>
            <p:sp>
              <p:nvSpPr>
                <p:cNvPr id="39976" name="Line 42">
                  <a:extLst>
                    <a:ext uri="{FF2B5EF4-FFF2-40B4-BE49-F238E27FC236}">
                      <a16:creationId xmlns:a16="http://schemas.microsoft.com/office/drawing/2014/main" id="{DEF2BD43-5FF8-43CF-8D1F-FF2BB65B1A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73" y="625"/>
                  <a:ext cx="864" cy="86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77" name="Oval 43">
                  <a:extLst>
                    <a:ext uri="{FF2B5EF4-FFF2-40B4-BE49-F238E27FC236}">
                      <a16:creationId xmlns:a16="http://schemas.microsoft.com/office/drawing/2014/main" id="{3EF0F3D4-74A5-4889-B7AC-193F2CA4EF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9" y="1345"/>
                  <a:ext cx="48" cy="48"/>
                </a:xfrm>
                <a:prstGeom prst="ellipse">
                  <a:avLst/>
                </a:prstGeom>
                <a:solidFill>
                  <a:srgbClr val="FF3300"/>
                </a:solidFill>
                <a:ln w="19050">
                  <a:solidFill>
                    <a:srgbClr val="FF3300"/>
                  </a:solidFill>
                  <a:round/>
                  <a:headEnd/>
                  <a:tailEnd type="non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9978" name="Oval 44">
                  <a:extLst>
                    <a:ext uri="{FF2B5EF4-FFF2-40B4-BE49-F238E27FC236}">
                      <a16:creationId xmlns:a16="http://schemas.microsoft.com/office/drawing/2014/main" id="{DA4B9CFD-1F35-46E7-9E2D-819ED7830D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5" y="1249"/>
                  <a:ext cx="48" cy="48"/>
                </a:xfrm>
                <a:prstGeom prst="ellipse">
                  <a:avLst/>
                </a:prstGeom>
                <a:solidFill>
                  <a:srgbClr val="FF3300"/>
                </a:solidFill>
                <a:ln w="19050">
                  <a:solidFill>
                    <a:srgbClr val="FF3300"/>
                  </a:solidFill>
                  <a:round/>
                  <a:headEnd/>
                  <a:tailEnd type="non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9979" name="Oval 45">
                  <a:extLst>
                    <a:ext uri="{FF2B5EF4-FFF2-40B4-BE49-F238E27FC236}">
                      <a16:creationId xmlns:a16="http://schemas.microsoft.com/office/drawing/2014/main" id="{01170C63-DA8F-41D3-8E69-F4FA584AD0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1" y="1153"/>
                  <a:ext cx="48" cy="48"/>
                </a:xfrm>
                <a:prstGeom prst="ellipse">
                  <a:avLst/>
                </a:prstGeom>
                <a:solidFill>
                  <a:srgbClr val="FF3300"/>
                </a:solidFill>
                <a:ln w="19050">
                  <a:solidFill>
                    <a:srgbClr val="FF3300"/>
                  </a:solidFill>
                  <a:round/>
                  <a:headEnd/>
                  <a:tailEnd type="non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9980" name="Oval 46">
                  <a:extLst>
                    <a:ext uri="{FF2B5EF4-FFF2-40B4-BE49-F238E27FC236}">
                      <a16:creationId xmlns:a16="http://schemas.microsoft.com/office/drawing/2014/main" id="{FAE8D87D-2823-429E-98F3-22AE556E7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7" y="1057"/>
                  <a:ext cx="48" cy="48"/>
                </a:xfrm>
                <a:prstGeom prst="ellipse">
                  <a:avLst/>
                </a:prstGeom>
                <a:solidFill>
                  <a:srgbClr val="FF3300"/>
                </a:solidFill>
                <a:ln w="19050">
                  <a:solidFill>
                    <a:srgbClr val="FF3300"/>
                  </a:solidFill>
                  <a:round/>
                  <a:headEnd/>
                  <a:tailEnd type="non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9981" name="Oval 47">
                  <a:extLst>
                    <a:ext uri="{FF2B5EF4-FFF2-40B4-BE49-F238E27FC236}">
                      <a16:creationId xmlns:a16="http://schemas.microsoft.com/office/drawing/2014/main" id="{095309CC-6C04-4CFC-987F-9EC7A3F6B8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3" y="961"/>
                  <a:ext cx="48" cy="48"/>
                </a:xfrm>
                <a:prstGeom prst="ellipse">
                  <a:avLst/>
                </a:prstGeom>
                <a:solidFill>
                  <a:srgbClr val="FF3300"/>
                </a:solidFill>
                <a:ln w="19050">
                  <a:solidFill>
                    <a:srgbClr val="FF3300"/>
                  </a:solidFill>
                  <a:round/>
                  <a:headEnd/>
                  <a:tailEnd type="non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9982" name="Oval 48">
                  <a:extLst>
                    <a:ext uri="{FF2B5EF4-FFF2-40B4-BE49-F238E27FC236}">
                      <a16:creationId xmlns:a16="http://schemas.microsoft.com/office/drawing/2014/main" id="{14F49664-FABA-4A67-8AF5-7E8F1C989E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49" y="865"/>
                  <a:ext cx="48" cy="48"/>
                </a:xfrm>
                <a:prstGeom prst="ellipse">
                  <a:avLst/>
                </a:prstGeom>
                <a:solidFill>
                  <a:srgbClr val="FF3300"/>
                </a:solidFill>
                <a:ln w="19050">
                  <a:solidFill>
                    <a:srgbClr val="FF3300"/>
                  </a:solidFill>
                  <a:round/>
                  <a:headEnd/>
                  <a:tailEnd type="non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9983" name="Oval 49">
                  <a:extLst>
                    <a:ext uri="{FF2B5EF4-FFF2-40B4-BE49-F238E27FC236}">
                      <a16:creationId xmlns:a16="http://schemas.microsoft.com/office/drawing/2014/main" id="{9EDF9F40-71B1-495D-8A0D-597A354009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45" y="769"/>
                  <a:ext cx="48" cy="48"/>
                </a:xfrm>
                <a:prstGeom prst="ellipse">
                  <a:avLst/>
                </a:prstGeom>
                <a:solidFill>
                  <a:srgbClr val="FF3300"/>
                </a:solidFill>
                <a:ln w="19050">
                  <a:solidFill>
                    <a:srgbClr val="FF3300"/>
                  </a:solidFill>
                  <a:round/>
                  <a:headEnd/>
                  <a:tailEnd type="non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39975" name="Freeform 50">
                <a:extLst>
                  <a:ext uri="{FF2B5EF4-FFF2-40B4-BE49-F238E27FC236}">
                    <a16:creationId xmlns:a16="http://schemas.microsoft.com/office/drawing/2014/main" id="{2BC21AB6-A309-4CD7-97F3-045BCA8BA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2489"/>
                <a:ext cx="230" cy="152"/>
              </a:xfrm>
              <a:custGeom>
                <a:avLst/>
                <a:gdLst>
                  <a:gd name="T0" fmla="*/ 0 w 230"/>
                  <a:gd name="T1" fmla="*/ 7 h 152"/>
                  <a:gd name="T2" fmla="*/ 97 w 230"/>
                  <a:gd name="T3" fmla="*/ 152 h 152"/>
                  <a:gd name="T4" fmla="*/ 230 w 230"/>
                  <a:gd name="T5" fmla="*/ 0 h 15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30" h="152">
                    <a:moveTo>
                      <a:pt x="0" y="7"/>
                    </a:moveTo>
                    <a:lnTo>
                      <a:pt x="97" y="152"/>
                    </a:lnTo>
                    <a:lnTo>
                      <a:pt x="230" y="0"/>
                    </a:ln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9955" name="Group 51">
              <a:extLst>
                <a:ext uri="{FF2B5EF4-FFF2-40B4-BE49-F238E27FC236}">
                  <a16:creationId xmlns:a16="http://schemas.microsoft.com/office/drawing/2014/main" id="{89C7BDA4-AE14-4CA2-8F37-67C79F81EA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2" y="2297"/>
              <a:ext cx="1296" cy="1056"/>
              <a:chOff x="4080" y="1728"/>
              <a:chExt cx="1296" cy="1056"/>
            </a:xfrm>
          </p:grpSpPr>
          <p:grpSp>
            <p:nvGrpSpPr>
              <p:cNvPr id="39964" name="Group 52">
                <a:extLst>
                  <a:ext uri="{FF2B5EF4-FFF2-40B4-BE49-F238E27FC236}">
                    <a16:creationId xmlns:a16="http://schemas.microsoft.com/office/drawing/2014/main" id="{637E2ACF-38CA-4C70-A66B-EAD88D4101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753905">
                <a:off x="4512" y="1728"/>
                <a:ext cx="864" cy="864"/>
                <a:chOff x="4273" y="625"/>
                <a:chExt cx="864" cy="864"/>
              </a:xfrm>
            </p:grpSpPr>
            <p:sp>
              <p:nvSpPr>
                <p:cNvPr id="39966" name="Line 53">
                  <a:extLst>
                    <a:ext uri="{FF2B5EF4-FFF2-40B4-BE49-F238E27FC236}">
                      <a16:creationId xmlns:a16="http://schemas.microsoft.com/office/drawing/2014/main" id="{6F13E795-F4C1-4EFE-98C6-ADFAB7C074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73" y="625"/>
                  <a:ext cx="864" cy="86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7" name="Oval 54">
                  <a:extLst>
                    <a:ext uri="{FF2B5EF4-FFF2-40B4-BE49-F238E27FC236}">
                      <a16:creationId xmlns:a16="http://schemas.microsoft.com/office/drawing/2014/main" id="{1BE85128-8D34-41EF-A364-F40F922B73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9" y="1345"/>
                  <a:ext cx="48" cy="48"/>
                </a:xfrm>
                <a:prstGeom prst="ellipse">
                  <a:avLst/>
                </a:prstGeom>
                <a:solidFill>
                  <a:srgbClr val="FF3300"/>
                </a:solidFill>
                <a:ln w="19050">
                  <a:solidFill>
                    <a:srgbClr val="FF3300"/>
                  </a:solidFill>
                  <a:round/>
                  <a:headEnd/>
                  <a:tailEnd type="non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9968" name="Oval 55">
                  <a:extLst>
                    <a:ext uri="{FF2B5EF4-FFF2-40B4-BE49-F238E27FC236}">
                      <a16:creationId xmlns:a16="http://schemas.microsoft.com/office/drawing/2014/main" id="{3D6CE7DF-06F4-42F5-8E00-3F6FEC8580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5" y="1249"/>
                  <a:ext cx="48" cy="48"/>
                </a:xfrm>
                <a:prstGeom prst="ellipse">
                  <a:avLst/>
                </a:prstGeom>
                <a:solidFill>
                  <a:srgbClr val="FF3300"/>
                </a:solidFill>
                <a:ln w="19050">
                  <a:solidFill>
                    <a:srgbClr val="FF3300"/>
                  </a:solidFill>
                  <a:round/>
                  <a:headEnd/>
                  <a:tailEnd type="non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9969" name="Oval 56">
                  <a:extLst>
                    <a:ext uri="{FF2B5EF4-FFF2-40B4-BE49-F238E27FC236}">
                      <a16:creationId xmlns:a16="http://schemas.microsoft.com/office/drawing/2014/main" id="{FCA50E07-373A-49A8-8D7F-25A4437E81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1" y="1153"/>
                  <a:ext cx="48" cy="48"/>
                </a:xfrm>
                <a:prstGeom prst="ellipse">
                  <a:avLst/>
                </a:prstGeom>
                <a:solidFill>
                  <a:srgbClr val="FF3300"/>
                </a:solidFill>
                <a:ln w="19050">
                  <a:solidFill>
                    <a:srgbClr val="FF3300"/>
                  </a:solidFill>
                  <a:round/>
                  <a:headEnd/>
                  <a:tailEnd type="non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9970" name="Oval 57">
                  <a:extLst>
                    <a:ext uri="{FF2B5EF4-FFF2-40B4-BE49-F238E27FC236}">
                      <a16:creationId xmlns:a16="http://schemas.microsoft.com/office/drawing/2014/main" id="{CB611456-CE4E-4BDA-9000-4224428DF7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7" y="1057"/>
                  <a:ext cx="48" cy="48"/>
                </a:xfrm>
                <a:prstGeom prst="ellipse">
                  <a:avLst/>
                </a:prstGeom>
                <a:solidFill>
                  <a:srgbClr val="FF3300"/>
                </a:solidFill>
                <a:ln w="19050">
                  <a:solidFill>
                    <a:srgbClr val="FF3300"/>
                  </a:solidFill>
                  <a:round/>
                  <a:headEnd/>
                  <a:tailEnd type="non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9971" name="Oval 58">
                  <a:extLst>
                    <a:ext uri="{FF2B5EF4-FFF2-40B4-BE49-F238E27FC236}">
                      <a16:creationId xmlns:a16="http://schemas.microsoft.com/office/drawing/2014/main" id="{1D33AEFB-7E75-476D-983C-8333E20902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3" y="961"/>
                  <a:ext cx="48" cy="48"/>
                </a:xfrm>
                <a:prstGeom prst="ellipse">
                  <a:avLst/>
                </a:prstGeom>
                <a:solidFill>
                  <a:srgbClr val="FF3300"/>
                </a:solidFill>
                <a:ln w="19050">
                  <a:solidFill>
                    <a:srgbClr val="FF3300"/>
                  </a:solidFill>
                  <a:round/>
                  <a:headEnd/>
                  <a:tailEnd type="non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9972" name="Oval 59">
                  <a:extLst>
                    <a:ext uri="{FF2B5EF4-FFF2-40B4-BE49-F238E27FC236}">
                      <a16:creationId xmlns:a16="http://schemas.microsoft.com/office/drawing/2014/main" id="{B97E8CAF-E4F9-4AC7-89CA-28B32A0351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49" y="865"/>
                  <a:ext cx="48" cy="48"/>
                </a:xfrm>
                <a:prstGeom prst="ellipse">
                  <a:avLst/>
                </a:prstGeom>
                <a:solidFill>
                  <a:srgbClr val="FF3300"/>
                </a:solidFill>
                <a:ln w="19050">
                  <a:solidFill>
                    <a:srgbClr val="FF3300"/>
                  </a:solidFill>
                  <a:round/>
                  <a:headEnd/>
                  <a:tailEnd type="non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9973" name="Oval 60">
                  <a:extLst>
                    <a:ext uri="{FF2B5EF4-FFF2-40B4-BE49-F238E27FC236}">
                      <a16:creationId xmlns:a16="http://schemas.microsoft.com/office/drawing/2014/main" id="{9EDCC666-F62C-46A8-B4C2-5C83A29C12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45" y="769"/>
                  <a:ext cx="48" cy="48"/>
                </a:xfrm>
                <a:prstGeom prst="ellipse">
                  <a:avLst/>
                </a:prstGeom>
                <a:solidFill>
                  <a:srgbClr val="FF3300"/>
                </a:solidFill>
                <a:ln w="19050">
                  <a:solidFill>
                    <a:srgbClr val="FF3300"/>
                  </a:solidFill>
                  <a:round/>
                  <a:headEnd/>
                  <a:tailEnd type="non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39965" name="Freeform 61">
                <a:extLst>
                  <a:ext uri="{FF2B5EF4-FFF2-40B4-BE49-F238E27FC236}">
                    <a16:creationId xmlns:a16="http://schemas.microsoft.com/office/drawing/2014/main" id="{FF8E8CFB-5082-4633-B5B1-575C91331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" y="2482"/>
                <a:ext cx="349" cy="302"/>
              </a:xfrm>
              <a:custGeom>
                <a:avLst/>
                <a:gdLst>
                  <a:gd name="T0" fmla="*/ 0 w 349"/>
                  <a:gd name="T1" fmla="*/ 158 h 302"/>
                  <a:gd name="T2" fmla="*/ 96 w 349"/>
                  <a:gd name="T3" fmla="*/ 302 h 302"/>
                  <a:gd name="T4" fmla="*/ 349 w 349"/>
                  <a:gd name="T5" fmla="*/ 0 h 30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9" h="302">
                    <a:moveTo>
                      <a:pt x="0" y="158"/>
                    </a:moveTo>
                    <a:lnTo>
                      <a:pt x="96" y="302"/>
                    </a:lnTo>
                    <a:lnTo>
                      <a:pt x="349" y="0"/>
                    </a:ln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9956" name="Group 62">
              <a:extLst>
                <a:ext uri="{FF2B5EF4-FFF2-40B4-BE49-F238E27FC236}">
                  <a16:creationId xmlns:a16="http://schemas.microsoft.com/office/drawing/2014/main" id="{5EC97CF0-D121-4240-BBAD-48BEC08476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9" y="3450"/>
              <a:ext cx="702" cy="751"/>
              <a:chOff x="4135" y="2976"/>
              <a:chExt cx="702" cy="751"/>
            </a:xfrm>
          </p:grpSpPr>
          <p:sp>
            <p:nvSpPr>
              <p:cNvPr id="39957" name="Line 63">
                <a:extLst>
                  <a:ext uri="{FF2B5EF4-FFF2-40B4-BE49-F238E27FC236}">
                    <a16:creationId xmlns:a16="http://schemas.microsoft.com/office/drawing/2014/main" id="{8892E32B-B66B-472E-B4FB-E90EEF94C5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99550">
                <a:off x="4135" y="3002"/>
                <a:ext cx="702" cy="707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8" name="Line 64">
                <a:extLst>
                  <a:ext uri="{FF2B5EF4-FFF2-40B4-BE49-F238E27FC236}">
                    <a16:creationId xmlns:a16="http://schemas.microsoft.com/office/drawing/2014/main" id="{493218C3-5688-452C-B2D7-FC81DCBED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99550" flipH="1">
                <a:off x="4272" y="2976"/>
                <a:ext cx="144" cy="14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9" name="Line 65">
                <a:extLst>
                  <a:ext uri="{FF2B5EF4-FFF2-40B4-BE49-F238E27FC236}">
                    <a16:creationId xmlns:a16="http://schemas.microsoft.com/office/drawing/2014/main" id="{E34725A1-2423-4B19-85FB-ED42FDD9B1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99550" flipH="1">
                <a:off x="4333" y="3098"/>
                <a:ext cx="144" cy="14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0" name="Line 66">
                <a:extLst>
                  <a:ext uri="{FF2B5EF4-FFF2-40B4-BE49-F238E27FC236}">
                    <a16:creationId xmlns:a16="http://schemas.microsoft.com/office/drawing/2014/main" id="{B7AB39CE-CADE-4F53-9199-520C6DF60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99550" flipH="1">
                <a:off x="4394" y="3219"/>
                <a:ext cx="144" cy="14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1" name="Line 67">
                <a:extLst>
                  <a:ext uri="{FF2B5EF4-FFF2-40B4-BE49-F238E27FC236}">
                    <a16:creationId xmlns:a16="http://schemas.microsoft.com/office/drawing/2014/main" id="{9E53D82D-B0F2-4943-9DE7-E02ACBAC83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99550" flipH="1">
                <a:off x="4455" y="3340"/>
                <a:ext cx="144" cy="14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2" name="Line 68">
                <a:extLst>
                  <a:ext uri="{FF2B5EF4-FFF2-40B4-BE49-F238E27FC236}">
                    <a16:creationId xmlns:a16="http://schemas.microsoft.com/office/drawing/2014/main" id="{31382293-A082-46FD-9AB9-7C45E8405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99550" flipH="1">
                <a:off x="4516" y="3461"/>
                <a:ext cx="144" cy="14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3" name="Line 69">
                <a:extLst>
                  <a:ext uri="{FF2B5EF4-FFF2-40B4-BE49-F238E27FC236}">
                    <a16:creationId xmlns:a16="http://schemas.microsoft.com/office/drawing/2014/main" id="{2A426344-8627-4C0E-95A8-C268EF05B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99550" flipH="1">
                <a:off x="4577" y="3583"/>
                <a:ext cx="144" cy="14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87558" name="Text Box 70">
            <a:extLst>
              <a:ext uri="{FF2B5EF4-FFF2-40B4-BE49-F238E27FC236}">
                <a16:creationId xmlns:a16="http://schemas.microsoft.com/office/drawing/2014/main" id="{C1FA2BC4-8F47-49C0-8213-40B95B3A0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68" y="1330325"/>
            <a:ext cx="10231492" cy="1657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50000"/>
              </a:spcBef>
              <a:defRPr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 pile-of-plates polarizer invented by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Arago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1812, the reflected beam can be totally s-polarized and the transmitted beam totally p-polarized. </a:t>
            </a:r>
          </a:p>
        </p:txBody>
      </p:sp>
      <p:sp>
        <p:nvSpPr>
          <p:cNvPr id="1087559" name="Text Box 71">
            <a:extLst>
              <a:ext uri="{FF2B5EF4-FFF2-40B4-BE49-F238E27FC236}">
                <a16:creationId xmlns:a16="http://schemas.microsoft.com/office/drawing/2014/main" id="{F751C19B-973C-4147-94C1-61D7DEE41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333375"/>
            <a:ext cx="80044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Get polarized light by reflection</a:t>
            </a:r>
          </a:p>
        </p:txBody>
      </p:sp>
      <p:sp>
        <p:nvSpPr>
          <p:cNvPr id="39942" name="Rectangle 75">
            <a:extLst>
              <a:ext uri="{FF2B5EF4-FFF2-40B4-BE49-F238E27FC236}">
                <a16:creationId xmlns:a16="http://schemas.microsoft.com/office/drawing/2014/main" id="{5D85FA3D-D654-4869-98FA-AC4F05F19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68" y="3213100"/>
            <a:ext cx="4644236" cy="2734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Normally, these kinds of polarizer are made from glass for visible, silver chloride plates for infrared, and quartz or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vycor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ultraviolet light.</a:t>
            </a:r>
          </a:p>
        </p:txBody>
      </p:sp>
      <p:sp>
        <p:nvSpPr>
          <p:cNvPr id="76" name="Line 24">
            <a:extLst>
              <a:ext uri="{FF2B5EF4-FFF2-40B4-BE49-F238E27FC236}">
                <a16:creationId xmlns:a16="http://schemas.microsoft.com/office/drawing/2014/main" id="{C04A62AD-EA2E-425C-8AE6-43021116F767}"/>
              </a:ext>
            </a:extLst>
          </p:cNvPr>
          <p:cNvSpPr>
            <a:spLocks noChangeShapeType="1"/>
          </p:cNvSpPr>
          <p:nvPr/>
        </p:nvSpPr>
        <p:spPr bwMode="auto">
          <a:xfrm>
            <a:off x="-16605" y="1254924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078DC27A-DABE-41C5-A5FC-9398E41880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660" y="15319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E6D931-30F4-49BE-8E11-805726411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>
            <a:extLst>
              <a:ext uri="{FF2B5EF4-FFF2-40B4-BE49-F238E27FC236}">
                <a16:creationId xmlns:a16="http://schemas.microsoft.com/office/drawing/2014/main" id="{73625294-7F34-4E4D-A637-88006DA3E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15889"/>
            <a:ext cx="8229600" cy="11398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Example of Glare Reduction</a:t>
            </a:r>
          </a:p>
        </p:txBody>
      </p:sp>
      <p:pic>
        <p:nvPicPr>
          <p:cNvPr id="40963" name="Picture 3" descr="FG24_24">
            <a:extLst>
              <a:ext uri="{FF2B5EF4-FFF2-40B4-BE49-F238E27FC236}">
                <a16:creationId xmlns:a16="http://schemas.microsoft.com/office/drawing/2014/main" id="{299C14E3-4B55-4634-84CB-7B871CE563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8830" y="1479882"/>
            <a:ext cx="6765608" cy="5189208"/>
          </a:xfrm>
        </p:spPr>
      </p:pic>
      <p:pic>
        <p:nvPicPr>
          <p:cNvPr id="40965" name="Picture 8" descr="http://2b.zol-img.com.cn/product/35_800x600/167/ceB2aY615Xbxo.jpg">
            <a:extLst>
              <a:ext uri="{FF2B5EF4-FFF2-40B4-BE49-F238E27FC236}">
                <a16:creationId xmlns:a16="http://schemas.microsoft.com/office/drawing/2014/main" id="{3E43B591-12DB-480F-81E0-E4CC6EBD4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4" y="1303338"/>
            <a:ext cx="4122737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24">
            <a:extLst>
              <a:ext uri="{FF2B5EF4-FFF2-40B4-BE49-F238E27FC236}">
                <a16:creationId xmlns:a16="http://schemas.microsoft.com/office/drawing/2014/main" id="{D496B032-FEDF-4433-B9C0-263549620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-16605" y="1254924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D68359-7482-4877-BA8E-FA2B5C767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660" y="15319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CA3576-F469-4B8A-A8FE-3349A8CF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>
            <a:extLst>
              <a:ext uri="{FF2B5EF4-FFF2-40B4-BE49-F238E27FC236}">
                <a16:creationId xmlns:a16="http://schemas.microsoft.com/office/drawing/2014/main" id="{13E10219-17EF-4FB8-8AB0-B9DA6CA57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15889"/>
            <a:ext cx="8229600" cy="11398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Brewster angle microscope</a:t>
            </a:r>
          </a:p>
        </p:txBody>
      </p:sp>
      <p:pic>
        <p:nvPicPr>
          <p:cNvPr id="76802" name="Picture 2" descr="D:\教学\光学教材\ep4bam.jpg">
            <a:extLst>
              <a:ext uri="{FF2B5EF4-FFF2-40B4-BE49-F238E27FC236}">
                <a16:creationId xmlns:a16="http://schemas.microsoft.com/office/drawing/2014/main" id="{CD9D8FDB-E915-4A1F-8433-811E25051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1916114"/>
            <a:ext cx="76200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3" name="Picture 3" descr="D:\教学\光学教材\Fig_4_large_01.gif">
            <a:extLst>
              <a:ext uri="{FF2B5EF4-FFF2-40B4-BE49-F238E27FC236}">
                <a16:creationId xmlns:a16="http://schemas.microsoft.com/office/drawing/2014/main" id="{D13B577B-017C-4ABD-B40A-B682D5A28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844675"/>
            <a:ext cx="57150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24">
            <a:extLst>
              <a:ext uri="{FF2B5EF4-FFF2-40B4-BE49-F238E27FC236}">
                <a16:creationId xmlns:a16="http://schemas.microsoft.com/office/drawing/2014/main" id="{CDCE4ED7-719E-4307-9126-3C23671DD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-16605" y="1254924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A7AF61-D02C-49A6-9CCC-BCCDE773A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660" y="15319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889E1C5-E1A4-4699-9D06-73018D73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Text Box 2">
            <a:extLst>
              <a:ext uri="{FF2B5EF4-FFF2-40B4-BE49-F238E27FC236}">
                <a16:creationId xmlns:a16="http://schemas.microsoft.com/office/drawing/2014/main" id="{A3E706D6-01C3-40D9-BC26-70580E10F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146" y="1445050"/>
            <a:ext cx="10087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4638" indent="-2746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0"/>
              </a:spcBef>
              <a:buFont typeface="Wingdings" pitchFamily="2" charset="2"/>
              <a:buChar char="ü"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polarization output from a Lasers use Brewster’s window with low loss.</a:t>
            </a:r>
          </a:p>
        </p:txBody>
      </p:sp>
      <p:sp>
        <p:nvSpPr>
          <p:cNvPr id="1101827" name="Rectangle 3">
            <a:extLst>
              <a:ext uri="{FF2B5EF4-FFF2-40B4-BE49-F238E27FC236}">
                <a16:creationId xmlns:a16="http://schemas.microsoft.com/office/drawing/2014/main" id="{547517A7-D79F-45D3-B986-6FA870AB8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8055" y="278180"/>
            <a:ext cx="5677216" cy="87153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Application Samples</a:t>
            </a:r>
          </a:p>
        </p:txBody>
      </p:sp>
      <p:pic>
        <p:nvPicPr>
          <p:cNvPr id="43013" name="Picture 7" descr="Hene-1">
            <a:extLst>
              <a:ext uri="{FF2B5EF4-FFF2-40B4-BE49-F238E27FC236}">
                <a16:creationId xmlns:a16="http://schemas.microsoft.com/office/drawing/2014/main" id="{937963BB-8307-438A-B744-751846ED6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2060575"/>
            <a:ext cx="5715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8" descr="10mWmultimodetube">
            <a:extLst>
              <a:ext uri="{FF2B5EF4-FFF2-40B4-BE49-F238E27FC236}">
                <a16:creationId xmlns:a16="http://schemas.microsoft.com/office/drawing/2014/main" id="{199562BA-FBE2-4758-9668-5D0CC4282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3869023"/>
            <a:ext cx="3142825" cy="235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9" descr="HeNe-2">
            <a:extLst>
              <a:ext uri="{FF2B5EF4-FFF2-40B4-BE49-F238E27FC236}">
                <a16:creationId xmlns:a16="http://schemas.microsoft.com/office/drawing/2014/main" id="{D09DA3D4-6BD7-4BD0-9C7F-9D38FC4D0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10628"/>
            <a:ext cx="39147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24">
            <a:extLst>
              <a:ext uri="{FF2B5EF4-FFF2-40B4-BE49-F238E27FC236}">
                <a16:creationId xmlns:a16="http://schemas.microsoft.com/office/drawing/2014/main" id="{CDCF971C-31FD-4DE5-8CF3-729BC864A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-16605" y="1254924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28EAC1E-DCE2-441A-9526-07604B389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660" y="15319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AE2A2A-81F8-48AE-B673-D29FC693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elium–neon laser">
            <a:extLst>
              <a:ext uri="{FF2B5EF4-FFF2-40B4-BE49-F238E27FC236}">
                <a16:creationId xmlns:a16="http://schemas.microsoft.com/office/drawing/2014/main" id="{9374CE24-621C-4A75-9DE7-790ED0A56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4" y="2781301"/>
            <a:ext cx="6048375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2851" name="Text Box 3">
            <a:extLst>
              <a:ext uri="{FF2B5EF4-FFF2-40B4-BE49-F238E27FC236}">
                <a16:creationId xmlns:a16="http://schemas.microsoft.com/office/drawing/2014/main" id="{05E16FAA-9C52-46C9-A58F-6BD2991A5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562" y="1649630"/>
            <a:ext cx="10068876" cy="111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4638" indent="-2746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100000"/>
              </a:spcBef>
              <a:buFont typeface="Wingdings" pitchFamily="2" charset="2"/>
              <a:buChar char="ü"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polarization output from a Lasers use Brewster’s window with low loss.</a:t>
            </a:r>
          </a:p>
        </p:txBody>
      </p:sp>
      <p:sp>
        <p:nvSpPr>
          <p:cNvPr id="1102852" name="Rectangle 4">
            <a:extLst>
              <a:ext uri="{FF2B5EF4-FFF2-40B4-BE49-F238E27FC236}">
                <a16:creationId xmlns:a16="http://schemas.microsoft.com/office/drawing/2014/main" id="{1430EB42-B55A-4B6E-9C75-11BB1E1B2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8558" y="484927"/>
            <a:ext cx="4217986" cy="547688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Samples</a:t>
            </a:r>
          </a:p>
        </p:txBody>
      </p:sp>
      <p:sp>
        <p:nvSpPr>
          <p:cNvPr id="44037" name="Line 5">
            <a:extLst>
              <a:ext uri="{FF2B5EF4-FFF2-40B4-BE49-F238E27FC236}">
                <a16:creationId xmlns:a16="http://schemas.microsoft.com/office/drawing/2014/main" id="{CC454ED0-9CF6-4A2F-A177-893A9A7B14DC}"/>
              </a:ext>
            </a:extLst>
          </p:cNvPr>
          <p:cNvSpPr>
            <a:spLocks noChangeShapeType="1"/>
          </p:cNvSpPr>
          <p:nvPr/>
        </p:nvSpPr>
        <p:spPr bwMode="auto">
          <a:xfrm rot="14266994" flipH="1">
            <a:off x="8481220" y="4498182"/>
            <a:ext cx="1008062" cy="73025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8" name="Line 6">
            <a:extLst>
              <a:ext uri="{FF2B5EF4-FFF2-40B4-BE49-F238E27FC236}">
                <a16:creationId xmlns:a16="http://schemas.microsoft.com/office/drawing/2014/main" id="{AFB9B767-1FDA-4A3D-B108-143EA5079237}"/>
              </a:ext>
            </a:extLst>
          </p:cNvPr>
          <p:cNvSpPr>
            <a:spLocks noChangeShapeType="1"/>
          </p:cNvSpPr>
          <p:nvPr/>
        </p:nvSpPr>
        <p:spPr bwMode="auto">
          <a:xfrm rot="18249097" flipH="1">
            <a:off x="3889376" y="4579938"/>
            <a:ext cx="935037" cy="71438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" name="Line 7">
            <a:extLst>
              <a:ext uri="{FF2B5EF4-FFF2-40B4-BE49-F238E27FC236}">
                <a16:creationId xmlns:a16="http://schemas.microsoft.com/office/drawing/2014/main" id="{108B8642-94CC-4D17-A542-96FFC29CE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3889375"/>
            <a:ext cx="0" cy="3190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0" name="Line 8">
            <a:extLst>
              <a:ext uri="{FF2B5EF4-FFF2-40B4-BE49-F238E27FC236}">
                <a16:creationId xmlns:a16="http://schemas.microsoft.com/office/drawing/2014/main" id="{370CB709-2B40-4EF1-BB34-809052122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3889375"/>
            <a:ext cx="0" cy="3190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2860" name="Text Box 12">
            <a:extLst>
              <a:ext uri="{FF2B5EF4-FFF2-40B4-BE49-F238E27FC236}">
                <a16:creationId xmlns:a16="http://schemas.microsoft.com/office/drawing/2014/main" id="{3DA1CDED-E360-4157-8D6D-492804AC8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374" y="3692525"/>
            <a:ext cx="13644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P-polarized</a:t>
            </a:r>
          </a:p>
          <a:p>
            <a:pPr algn="ctr" eaLnBrk="1" hangingPunct="1">
              <a:defRPr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</p:txBody>
      </p:sp>
      <p:sp>
        <p:nvSpPr>
          <p:cNvPr id="1102861" name="Text Box 13">
            <a:extLst>
              <a:ext uri="{FF2B5EF4-FFF2-40B4-BE49-F238E27FC236}">
                <a16:creationId xmlns:a16="http://schemas.microsoft.com/office/drawing/2014/main" id="{095215BA-4739-414E-B189-F5D48B5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5263" y="4959350"/>
            <a:ext cx="13644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S-polarized</a:t>
            </a:r>
          </a:p>
          <a:p>
            <a:pPr algn="ctr" eaLnBrk="1" hangingPunct="1">
              <a:defRPr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</p:txBody>
      </p:sp>
      <p:sp>
        <p:nvSpPr>
          <p:cNvPr id="1102862" name="Text Box 14">
            <a:extLst>
              <a:ext uri="{FF2B5EF4-FFF2-40B4-BE49-F238E27FC236}">
                <a16:creationId xmlns:a16="http://schemas.microsoft.com/office/drawing/2014/main" id="{1D43CCCB-D15A-4735-9FC8-D3706BF5C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6850" y="4941888"/>
            <a:ext cx="13644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S-polarized</a:t>
            </a:r>
          </a:p>
          <a:p>
            <a:pPr algn="ctr" eaLnBrk="1" hangingPunct="1">
              <a:defRPr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</a:p>
        </p:txBody>
      </p:sp>
      <p:sp>
        <p:nvSpPr>
          <p:cNvPr id="15" name="Line 24">
            <a:extLst>
              <a:ext uri="{FF2B5EF4-FFF2-40B4-BE49-F238E27FC236}">
                <a16:creationId xmlns:a16="http://schemas.microsoft.com/office/drawing/2014/main" id="{038803D1-B99E-461D-84C5-6098FC1AEB42}"/>
              </a:ext>
            </a:extLst>
          </p:cNvPr>
          <p:cNvSpPr>
            <a:spLocks noChangeShapeType="1"/>
          </p:cNvSpPr>
          <p:nvPr/>
        </p:nvSpPr>
        <p:spPr bwMode="auto">
          <a:xfrm>
            <a:off x="-16605" y="1254924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27CC11D-6413-46D6-BD69-82B026F9B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660" y="15319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476110-BFCB-40E4-B3D3-121DA108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Text Box 2">
            <a:extLst>
              <a:ext uri="{FF2B5EF4-FFF2-40B4-BE49-F238E27FC236}">
                <a16:creationId xmlns:a16="http://schemas.microsoft.com/office/drawing/2014/main" id="{715B968F-B2A9-4FB2-9E6F-E4320AF4F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842" y="1589251"/>
            <a:ext cx="9821101" cy="111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4638" indent="-274638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100000"/>
              </a:spcBef>
              <a:buFont typeface="Wingdings" pitchFamily="2" charset="2"/>
              <a:buChar char="ü"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polarization output from a Lasers use Brewster’s window with low loss.</a:t>
            </a:r>
          </a:p>
        </p:txBody>
      </p:sp>
      <p:sp>
        <p:nvSpPr>
          <p:cNvPr id="1103875" name="Rectangle 3">
            <a:extLst>
              <a:ext uri="{FF2B5EF4-FFF2-40B4-BE49-F238E27FC236}">
                <a16:creationId xmlns:a16="http://schemas.microsoft.com/office/drawing/2014/main" id="{712DC8E4-96E5-413D-A198-798DBD38C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38600" y="307975"/>
            <a:ext cx="5657850" cy="54610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Samples</a:t>
            </a:r>
          </a:p>
        </p:txBody>
      </p:sp>
      <p:pic>
        <p:nvPicPr>
          <p:cNvPr id="45061" name="Picture 7" descr="Laser_4_Brewster_Windows_Big">
            <a:extLst>
              <a:ext uri="{FF2B5EF4-FFF2-40B4-BE49-F238E27FC236}">
                <a16:creationId xmlns:a16="http://schemas.microsoft.com/office/drawing/2014/main" id="{5759D75A-BE37-4C65-9A79-E9D11DBC4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2245938"/>
            <a:ext cx="55245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24">
            <a:extLst>
              <a:ext uri="{FF2B5EF4-FFF2-40B4-BE49-F238E27FC236}">
                <a16:creationId xmlns:a16="http://schemas.microsoft.com/office/drawing/2014/main" id="{F8F00801-B2B0-4160-8C09-9A8C6240A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-16605" y="1254924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1B92CC9-BB23-410D-A4E2-CDFC43954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660" y="15319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DA95F4D-DBF0-471B-94F3-56952C86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>
            <a:extLst>
              <a:ext uri="{FF2B5EF4-FFF2-40B4-BE49-F238E27FC236}">
                <a16:creationId xmlns:a16="http://schemas.microsoft.com/office/drawing/2014/main" id="{AB6686A0-C18C-4E1D-AF83-D5A794949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4450"/>
            <a:ext cx="853821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600" b="1" dirty="0">
                <a:latin typeface="Arial" charset="0"/>
              </a:rPr>
              <a:t>Incident Planes and the Polarizations</a:t>
            </a:r>
          </a:p>
        </p:txBody>
      </p:sp>
      <p:sp>
        <p:nvSpPr>
          <p:cNvPr id="940035" name="Rectangle 3">
            <a:extLst>
              <a:ext uri="{FF2B5EF4-FFF2-40B4-BE49-F238E27FC236}">
                <a16:creationId xmlns:a16="http://schemas.microsoft.com/office/drawing/2014/main" id="{78DD5FA1-9DA4-4247-BF9A-B8ED126F85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389" y="1341437"/>
            <a:ext cx="4325937" cy="137477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5000"/>
              </a:lnSpc>
              <a:buNone/>
              <a:defRPr/>
            </a:pPr>
            <a:r>
              <a:rPr lang="en-US" altLang="zh-CN" sz="2400" dirty="0">
                <a:solidFill>
                  <a:srgbClr val="FF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Perpendicular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(“S”) polarization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sticks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 of or into the plane of incidence.</a:t>
            </a:r>
          </a:p>
        </p:txBody>
      </p:sp>
      <p:sp>
        <p:nvSpPr>
          <p:cNvPr id="6148" name="Line 4">
            <a:extLst>
              <a:ext uri="{FF2B5EF4-FFF2-40B4-BE49-F238E27FC236}">
                <a16:creationId xmlns:a16="http://schemas.microsoft.com/office/drawing/2014/main" id="{41E57BA1-3C41-44E2-9441-392760C1320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11826" y="3498851"/>
            <a:ext cx="200025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0037" name="Text Box 5">
            <a:extLst>
              <a:ext uri="{FF2B5EF4-FFF2-40B4-BE49-F238E27FC236}">
                <a16:creationId xmlns:a16="http://schemas.microsoft.com/office/drawing/2014/main" id="{0FEDC287-9508-48F3-BB9F-54FDA39DA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039" y="3619500"/>
            <a:ext cx="36147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0099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Plane of the interface</a:t>
            </a:r>
            <a:r>
              <a:rPr lang="en-US" altLang="zh-CN" b="1"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rPr>
              <a:t> (here the yz plane) (perpendicular to page)</a:t>
            </a:r>
          </a:p>
        </p:txBody>
      </p:sp>
      <p:sp>
        <p:nvSpPr>
          <p:cNvPr id="940038" name="Text Box 6">
            <a:extLst>
              <a:ext uri="{FF2B5EF4-FFF2-40B4-BE49-F238E27FC236}">
                <a16:creationId xmlns:a16="http://schemas.microsoft.com/office/drawing/2014/main" id="{1B3814B1-0555-469B-B7EF-175B7650C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420" y="2839402"/>
            <a:ext cx="3483280" cy="159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50000"/>
              </a:spcBef>
              <a:defRPr/>
            </a:pPr>
            <a:r>
              <a:rPr lang="en-US" altLang="zh-CN" sz="2000" dirty="0">
                <a:solidFill>
                  <a:srgbClr val="FF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 of incidence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(here the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plane) is the plane that contains the incident and reflected k-vectors.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1047BA31-E3C5-476E-8E18-E535F1512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1" y="2089150"/>
            <a:ext cx="4505325" cy="3716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6152" name="Group 8">
            <a:extLst>
              <a:ext uri="{FF2B5EF4-FFF2-40B4-BE49-F238E27FC236}">
                <a16:creationId xmlns:a16="http://schemas.microsoft.com/office/drawing/2014/main" id="{2F7AD1FE-3E70-4B6E-B6EE-DFE86FBEB7BD}"/>
              </a:ext>
            </a:extLst>
          </p:cNvPr>
          <p:cNvGrpSpPr>
            <a:grpSpLocks/>
          </p:cNvGrpSpPr>
          <p:nvPr/>
        </p:nvGrpSpPr>
        <p:grpSpPr bwMode="auto">
          <a:xfrm>
            <a:off x="5834063" y="2335213"/>
            <a:ext cx="4051300" cy="3186112"/>
            <a:chOff x="2724" y="1416"/>
            <a:chExt cx="3338" cy="2007"/>
          </a:xfrm>
        </p:grpSpPr>
        <p:sp>
          <p:nvSpPr>
            <p:cNvPr id="6213" name="Rectangle 9">
              <a:extLst>
                <a:ext uri="{FF2B5EF4-FFF2-40B4-BE49-F238E27FC236}">
                  <a16:creationId xmlns:a16="http://schemas.microsoft.com/office/drawing/2014/main" id="{77BF533A-0346-42D8-B153-63B22F899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2417"/>
              <a:ext cx="3337" cy="100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214" name="Rectangle 10">
              <a:extLst>
                <a:ext uri="{FF2B5EF4-FFF2-40B4-BE49-F238E27FC236}">
                  <a16:creationId xmlns:a16="http://schemas.microsoft.com/office/drawing/2014/main" id="{2E9B365F-355A-40B6-A878-A68CD886B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5" y="1416"/>
              <a:ext cx="3337" cy="100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940043" name="Text Box 11">
            <a:extLst>
              <a:ext uri="{FF2B5EF4-FFF2-40B4-BE49-F238E27FC236}">
                <a16:creationId xmlns:a16="http://schemas.microsoft.com/office/drawing/2014/main" id="{9BF6B7EC-D5F4-4C64-BA00-EF5858D85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0063" y="2846388"/>
            <a:ext cx="41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i="1" baseline="-25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2400" b="1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0044" name="Text Box 12">
            <a:extLst>
              <a:ext uri="{FF2B5EF4-FFF2-40B4-BE49-F238E27FC236}">
                <a16:creationId xmlns:a16="http://schemas.microsoft.com/office/drawing/2014/main" id="{EDE50C92-F9A3-4A89-9BB4-1DBA900EF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0063" y="4537075"/>
            <a:ext cx="41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 i="1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i="1" baseline="-2500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altLang="zh-CN" sz="2400" b="1" i="1">
              <a:solidFill>
                <a:srgbClr val="00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55" name="Line 13">
            <a:extLst>
              <a:ext uri="{FF2B5EF4-FFF2-40B4-BE49-F238E27FC236}">
                <a16:creationId xmlns:a16="http://schemas.microsoft.com/office/drawing/2014/main" id="{B4447244-E05A-4C9C-819C-A4E57617D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6988" y="2503488"/>
            <a:ext cx="1524000" cy="1408112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6" name="Line 14">
            <a:extLst>
              <a:ext uri="{FF2B5EF4-FFF2-40B4-BE49-F238E27FC236}">
                <a16:creationId xmlns:a16="http://schemas.microsoft.com/office/drawing/2014/main" id="{9A7F7C9D-2D71-4423-A093-C0A476798F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9563" y="2489201"/>
            <a:ext cx="1524000" cy="1408113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57" name="Object 15">
            <a:extLst>
              <a:ext uri="{FF2B5EF4-FFF2-40B4-BE49-F238E27FC236}">
                <a16:creationId xmlns:a16="http://schemas.microsoft.com/office/drawing/2014/main" id="{E98513BE-6F15-4EE7-A836-491FDA57DD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3688" y="2306638"/>
          <a:ext cx="34131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3" name="Equation" r:id="rId3" imgW="152268" imgH="253780" progId="Equation.DSMT4">
                  <p:embed/>
                </p:oleObj>
              </mc:Choice>
              <mc:Fallback>
                <p:oleObj name="Equation" r:id="rId3" imgW="152268" imgH="253780" progId="Equation.DSMT4">
                  <p:embed/>
                  <p:pic>
                    <p:nvPicPr>
                      <p:cNvPr id="6157" name="Object 15">
                        <a:extLst>
                          <a:ext uri="{FF2B5EF4-FFF2-40B4-BE49-F238E27FC236}">
                            <a16:creationId xmlns:a16="http://schemas.microsoft.com/office/drawing/2014/main" id="{E98513BE-6F15-4EE7-A836-491FDA57DD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2306638"/>
                        <a:ext cx="341312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6">
            <a:extLst>
              <a:ext uri="{FF2B5EF4-FFF2-40B4-BE49-F238E27FC236}">
                <a16:creationId xmlns:a16="http://schemas.microsoft.com/office/drawing/2014/main" id="{5835B2F7-DB59-4F14-B0BB-FCA7961EC3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01100" y="2335214"/>
          <a:ext cx="36988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4" name="Equation" r:id="rId5" imgW="164957" imgH="241091" progId="Equation.DSMT4">
                  <p:embed/>
                </p:oleObj>
              </mc:Choice>
              <mc:Fallback>
                <p:oleObj name="Equation" r:id="rId5" imgW="164957" imgH="241091" progId="Equation.DSMT4">
                  <p:embed/>
                  <p:pic>
                    <p:nvPicPr>
                      <p:cNvPr id="6158" name="Object 16">
                        <a:extLst>
                          <a:ext uri="{FF2B5EF4-FFF2-40B4-BE49-F238E27FC236}">
                            <a16:creationId xmlns:a16="http://schemas.microsoft.com/office/drawing/2014/main" id="{5835B2F7-DB59-4F14-B0BB-FCA7961EC3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1100" y="2335214"/>
                        <a:ext cx="36988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Line 17">
            <a:extLst>
              <a:ext uri="{FF2B5EF4-FFF2-40B4-BE49-F238E27FC236}">
                <a16:creationId xmlns:a16="http://schemas.microsoft.com/office/drawing/2014/main" id="{46982E7F-BF27-4E8E-95F3-FC5E2FA9D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3214" y="3948114"/>
            <a:ext cx="841375" cy="145097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60" name="Object 18">
            <a:extLst>
              <a:ext uri="{FF2B5EF4-FFF2-40B4-BE49-F238E27FC236}">
                <a16:creationId xmlns:a16="http://schemas.microsoft.com/office/drawing/2014/main" id="{49EB6349-C87D-4359-B0B9-33FC00BE71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77288" y="5018088"/>
          <a:ext cx="34131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5" name="Equation" r:id="rId7" imgW="28633" imgH="133271" progId="Equation.DSMT4">
                  <p:embed/>
                </p:oleObj>
              </mc:Choice>
              <mc:Fallback>
                <p:oleObj name="Equation" r:id="rId7" imgW="28633" imgH="133271" progId="Equation.DSMT4">
                  <p:embed/>
                  <p:pic>
                    <p:nvPicPr>
                      <p:cNvPr id="6160" name="Object 18">
                        <a:extLst>
                          <a:ext uri="{FF2B5EF4-FFF2-40B4-BE49-F238E27FC236}">
                            <a16:creationId xmlns:a16="http://schemas.microsoft.com/office/drawing/2014/main" id="{49EB6349-C87D-4359-B0B9-33FC00BE71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7288" y="5018088"/>
                        <a:ext cx="341312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Line 19">
            <a:extLst>
              <a:ext uri="{FF2B5EF4-FFF2-40B4-BE49-F238E27FC236}">
                <a16:creationId xmlns:a16="http://schemas.microsoft.com/office/drawing/2014/main" id="{79E5A70D-74D4-4EEB-8431-BC40249952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4163" y="2882900"/>
            <a:ext cx="0" cy="203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0052" name="Text Box 20">
            <a:extLst>
              <a:ext uri="{FF2B5EF4-FFF2-40B4-BE49-F238E27FC236}">
                <a16:creationId xmlns:a16="http://schemas.microsoft.com/office/drawing/2014/main" id="{5AF444C1-11CB-48CB-8F54-51D2282C4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0150" y="3244850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 i="1">
                <a:solidFill>
                  <a:schemeClr val="bg1"/>
                </a:solidFill>
                <a:latin typeface="Symbol" pitchFamily="18" charset="2"/>
              </a:rPr>
              <a:t>q</a:t>
            </a:r>
            <a:r>
              <a:rPr lang="en-US" altLang="zh-CN" sz="2400" b="1" i="1" baseline="-25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2400" b="1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0053" name="Text Box 21">
            <a:extLst>
              <a:ext uri="{FF2B5EF4-FFF2-40B4-BE49-F238E27FC236}">
                <a16:creationId xmlns:a16="http://schemas.microsoft.com/office/drawing/2014/main" id="{449F87E9-E410-4EB2-84E9-5D9FBCB63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5426" y="3244850"/>
            <a:ext cx="422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 i="1">
                <a:solidFill>
                  <a:schemeClr val="bg1"/>
                </a:solidFill>
                <a:latin typeface="Symbol" pitchFamily="18" charset="2"/>
              </a:rPr>
              <a:t>q</a:t>
            </a:r>
            <a:r>
              <a:rPr lang="en-US" altLang="zh-CN" sz="2400" b="1" i="1" baseline="-25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en-US" altLang="zh-CN" sz="2400" b="1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0054" name="Text Box 22">
            <a:extLst>
              <a:ext uri="{FF2B5EF4-FFF2-40B4-BE49-F238E27FC236}">
                <a16:creationId xmlns:a16="http://schemas.microsoft.com/office/drawing/2014/main" id="{50A4719B-0AF5-4455-80E5-7E428ABC7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4211638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 i="1">
                <a:solidFill>
                  <a:srgbClr val="00FF00"/>
                </a:solidFill>
                <a:latin typeface="Symbol" pitchFamily="18" charset="2"/>
              </a:rPr>
              <a:t>q</a:t>
            </a:r>
            <a:r>
              <a:rPr lang="en-US" altLang="zh-CN" sz="2400" b="1" i="1" baseline="-2500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altLang="zh-CN" sz="2400" b="1" i="1">
              <a:solidFill>
                <a:srgbClr val="00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0055" name="Text Box 23">
            <a:extLst>
              <a:ext uri="{FF2B5EF4-FFF2-40B4-BE49-F238E27FC236}">
                <a16:creationId xmlns:a16="http://schemas.microsoft.com/office/drawing/2014/main" id="{99DE2237-A816-405F-9193-F48CCBC38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2800350"/>
            <a:ext cx="44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i="1" baseline="-25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sz="24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0056" name="Text Box 24">
            <a:extLst>
              <a:ext uri="{FF2B5EF4-FFF2-40B4-BE49-F238E27FC236}">
                <a16:creationId xmlns:a16="http://schemas.microsoft.com/office/drawing/2014/main" id="{EEE9FDF6-B6BC-424E-9249-8BDDBECA6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0551" y="2776538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i="1" baseline="-250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en-US" altLang="zh-CN" sz="2400" b="1" i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40057" name="Group 25">
            <a:extLst>
              <a:ext uri="{FF2B5EF4-FFF2-40B4-BE49-F238E27FC236}">
                <a16:creationId xmlns:a16="http://schemas.microsoft.com/office/drawing/2014/main" id="{567C02ED-257B-406B-976E-778C0462DC4F}"/>
              </a:ext>
            </a:extLst>
          </p:cNvPr>
          <p:cNvGrpSpPr>
            <a:grpSpLocks/>
          </p:cNvGrpSpPr>
          <p:nvPr/>
        </p:nvGrpSpPr>
        <p:grpSpPr bwMode="auto">
          <a:xfrm>
            <a:off x="6989764" y="3055938"/>
            <a:ext cx="1812925" cy="1892300"/>
            <a:chOff x="3443" y="1925"/>
            <a:chExt cx="1142" cy="1192"/>
          </a:xfrm>
        </p:grpSpPr>
        <p:grpSp>
          <p:nvGrpSpPr>
            <p:cNvPr id="6204" name="Group 26">
              <a:extLst>
                <a:ext uri="{FF2B5EF4-FFF2-40B4-BE49-F238E27FC236}">
                  <a16:creationId xmlns:a16="http://schemas.microsoft.com/office/drawing/2014/main" id="{890D4A76-A2A0-4424-B48D-A63FE7FD92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3" y="1925"/>
              <a:ext cx="101" cy="101"/>
              <a:chOff x="3443" y="1925"/>
              <a:chExt cx="101" cy="101"/>
            </a:xfrm>
          </p:grpSpPr>
          <p:sp>
            <p:nvSpPr>
              <p:cNvPr id="6211" name="Oval 27">
                <a:extLst>
                  <a:ext uri="{FF2B5EF4-FFF2-40B4-BE49-F238E27FC236}">
                    <a16:creationId xmlns:a16="http://schemas.microsoft.com/office/drawing/2014/main" id="{42CC4A77-C399-487E-8AE8-720B2AEA4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3" y="1925"/>
                <a:ext cx="101" cy="101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212" name="Oval 28">
                <a:extLst>
                  <a:ext uri="{FF2B5EF4-FFF2-40B4-BE49-F238E27FC236}">
                    <a16:creationId xmlns:a16="http://schemas.microsoft.com/office/drawing/2014/main" id="{7F242856-FF72-41E4-8DE2-EDF8F92E6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5" y="1956"/>
                <a:ext cx="38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6205" name="Group 29">
              <a:extLst>
                <a:ext uri="{FF2B5EF4-FFF2-40B4-BE49-F238E27FC236}">
                  <a16:creationId xmlns:a16="http://schemas.microsoft.com/office/drawing/2014/main" id="{31AC825D-E3CD-4EB9-9228-A0A1D666D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4" y="1938"/>
              <a:ext cx="101" cy="101"/>
              <a:chOff x="4484" y="1938"/>
              <a:chExt cx="101" cy="101"/>
            </a:xfrm>
          </p:grpSpPr>
          <p:sp>
            <p:nvSpPr>
              <p:cNvPr id="6209" name="Oval 30">
                <a:extLst>
                  <a:ext uri="{FF2B5EF4-FFF2-40B4-BE49-F238E27FC236}">
                    <a16:creationId xmlns:a16="http://schemas.microsoft.com/office/drawing/2014/main" id="{D708505A-D8E3-405E-B6AC-7EBE3DC6E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912986" flipH="1" flipV="1">
                <a:off x="4484" y="1938"/>
                <a:ext cx="101" cy="101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210" name="Oval 31">
                <a:extLst>
                  <a:ext uri="{FF2B5EF4-FFF2-40B4-BE49-F238E27FC236}">
                    <a16:creationId xmlns:a16="http://schemas.microsoft.com/office/drawing/2014/main" id="{B0B5A2B4-72F5-4119-8622-EAF0B087B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912986" flipH="1" flipV="1">
                <a:off x="4516" y="1969"/>
                <a:ext cx="38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6206" name="Group 32">
              <a:extLst>
                <a:ext uri="{FF2B5EF4-FFF2-40B4-BE49-F238E27FC236}">
                  <a16:creationId xmlns:a16="http://schemas.microsoft.com/office/drawing/2014/main" id="{9F4C5A19-1100-42DE-90EC-B07BEADC2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4" y="3016"/>
              <a:ext cx="101" cy="101"/>
              <a:chOff x="4314" y="3016"/>
              <a:chExt cx="101" cy="101"/>
            </a:xfrm>
          </p:grpSpPr>
          <p:sp>
            <p:nvSpPr>
              <p:cNvPr id="6207" name="Oval 33">
                <a:extLst>
                  <a:ext uri="{FF2B5EF4-FFF2-40B4-BE49-F238E27FC236}">
                    <a16:creationId xmlns:a16="http://schemas.microsoft.com/office/drawing/2014/main" id="{C3385C2A-E32D-499D-9790-6B07DEA6F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75559">
                <a:off x="4314" y="3016"/>
                <a:ext cx="101" cy="101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208" name="Oval 34">
                <a:extLst>
                  <a:ext uri="{FF2B5EF4-FFF2-40B4-BE49-F238E27FC236}">
                    <a16:creationId xmlns:a16="http://schemas.microsoft.com/office/drawing/2014/main" id="{18760A75-E6F7-4155-8BC0-15DB9A792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75559">
                <a:off x="4346" y="3047"/>
                <a:ext cx="38" cy="3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</p:grpSp>
      <p:sp>
        <p:nvSpPr>
          <p:cNvPr id="940067" name="Text Box 35">
            <a:extLst>
              <a:ext uri="{FF2B5EF4-FFF2-40B4-BE49-F238E27FC236}">
                <a16:creationId xmlns:a16="http://schemas.microsoft.com/office/drawing/2014/main" id="{67C440D3-BD04-4526-B51B-3CE025775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763" y="4876800"/>
            <a:ext cx="44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 i="1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i="1" baseline="-2500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altLang="zh-CN" sz="2400" b="1" i="1">
              <a:solidFill>
                <a:srgbClr val="00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0068" name="Text Box 36">
            <a:extLst>
              <a:ext uri="{FF2B5EF4-FFF2-40B4-BE49-F238E27FC236}">
                <a16:creationId xmlns:a16="http://schemas.microsoft.com/office/drawing/2014/main" id="{E050954A-3B22-4174-BC85-2077C252F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926" y="3587751"/>
            <a:ext cx="1241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>
                <a:solidFill>
                  <a:schemeClr val="bg1"/>
                </a:solidFill>
                <a:latin typeface="Arial" charset="0"/>
              </a:rPr>
              <a:t>Interface</a:t>
            </a:r>
          </a:p>
        </p:txBody>
      </p:sp>
      <p:grpSp>
        <p:nvGrpSpPr>
          <p:cNvPr id="6170" name="Group 37">
            <a:extLst>
              <a:ext uri="{FF2B5EF4-FFF2-40B4-BE49-F238E27FC236}">
                <a16:creationId xmlns:a16="http://schemas.microsoft.com/office/drawing/2014/main" id="{AF5CC766-452D-434F-9B4C-2B379A64CA87}"/>
              </a:ext>
            </a:extLst>
          </p:cNvPr>
          <p:cNvGrpSpPr>
            <a:grpSpLocks/>
          </p:cNvGrpSpPr>
          <p:nvPr/>
        </p:nvGrpSpPr>
        <p:grpSpPr bwMode="auto">
          <a:xfrm>
            <a:off x="5973764" y="3967164"/>
            <a:ext cx="1087437" cy="1241425"/>
            <a:chOff x="4762" y="2053"/>
            <a:chExt cx="685" cy="782"/>
          </a:xfrm>
        </p:grpSpPr>
        <p:sp>
          <p:nvSpPr>
            <p:cNvPr id="6198" name="Line 38">
              <a:extLst>
                <a:ext uri="{FF2B5EF4-FFF2-40B4-BE49-F238E27FC236}">
                  <a16:creationId xmlns:a16="http://schemas.microsoft.com/office/drawing/2014/main" id="{8EDEEEAD-B2AA-4013-BB64-4F3DC4F84A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54" y="2243"/>
              <a:ext cx="0" cy="3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9" name="Line 39">
              <a:extLst>
                <a:ext uri="{FF2B5EF4-FFF2-40B4-BE49-F238E27FC236}">
                  <a16:creationId xmlns:a16="http://schemas.microsoft.com/office/drawing/2014/main" id="{B665019E-F814-4B5F-9C96-20064FC754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4256713" flipV="1">
              <a:off x="4974" y="2513"/>
              <a:ext cx="0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0" name="Line 40">
              <a:extLst>
                <a:ext uri="{FF2B5EF4-FFF2-40B4-BE49-F238E27FC236}">
                  <a16:creationId xmlns:a16="http://schemas.microsoft.com/office/drawing/2014/main" id="{DEA29569-AD9A-4436-BB96-C75A0C8CE5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212" y="2395"/>
              <a:ext cx="0" cy="3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0073" name="Text Box 41">
              <a:extLst>
                <a:ext uri="{FF2B5EF4-FFF2-40B4-BE49-F238E27FC236}">
                  <a16:creationId xmlns:a16="http://schemas.microsoft.com/office/drawing/2014/main" id="{361079B7-9CAF-407B-93DF-C4769C6FA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5" y="249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 i="1">
                  <a:solidFill>
                    <a:srgbClr val="00FF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940074" name="Text Box 42">
              <a:extLst>
                <a:ext uri="{FF2B5EF4-FFF2-40B4-BE49-F238E27FC236}">
                  <a16:creationId xmlns:a16="http://schemas.microsoft.com/office/drawing/2014/main" id="{43885F75-BBF0-4A3C-A704-BB6FE0611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8" y="205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 i="1">
                  <a:solidFill>
                    <a:srgbClr val="00FF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940075" name="Text Box 43">
              <a:extLst>
                <a:ext uri="{FF2B5EF4-FFF2-40B4-BE49-F238E27FC236}">
                  <a16:creationId xmlns:a16="http://schemas.microsoft.com/office/drawing/2014/main" id="{D0F1D8E1-DCF1-4CF9-A008-76F0ADA16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" y="2547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 i="1">
                  <a:solidFill>
                    <a:srgbClr val="00FF0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</p:grpSp>
      <p:sp>
        <p:nvSpPr>
          <p:cNvPr id="6171" name="Line 44">
            <a:extLst>
              <a:ext uri="{FF2B5EF4-FFF2-40B4-BE49-F238E27FC236}">
                <a16:creationId xmlns:a16="http://schemas.microsoft.com/office/drawing/2014/main" id="{D9AE8863-AD04-45F3-967B-C8D7F5E8E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7326" y="3352801"/>
            <a:ext cx="5667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0077" name="Rectangle 45">
            <a:extLst>
              <a:ext uri="{FF2B5EF4-FFF2-40B4-BE49-F238E27FC236}">
                <a16:creationId xmlns:a16="http://schemas.microsoft.com/office/drawing/2014/main" id="{3EFEE518-E2F8-4F17-9FE9-1C8DC71C4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435" y="4922145"/>
            <a:ext cx="3446463" cy="143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en-US" altLang="zh-CN" sz="2400" dirty="0">
                <a:solidFill>
                  <a:srgbClr val="FF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(“P”) polarization lies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plane of incidence.</a:t>
            </a:r>
          </a:p>
        </p:txBody>
      </p:sp>
      <p:sp>
        <p:nvSpPr>
          <p:cNvPr id="940078" name="Text Box 46">
            <a:extLst>
              <a:ext uri="{FF2B5EF4-FFF2-40B4-BE49-F238E27FC236}">
                <a16:creationId xmlns:a16="http://schemas.microsoft.com/office/drawing/2014/main" id="{306B079D-51DB-4FF7-BCBA-6E7EC4ABD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3366" y="1530987"/>
            <a:ext cx="19255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medium</a:t>
            </a:r>
          </a:p>
        </p:txBody>
      </p:sp>
      <p:sp>
        <p:nvSpPr>
          <p:cNvPr id="6174" name="Line 47">
            <a:extLst>
              <a:ext uri="{FF2B5EF4-FFF2-40B4-BE49-F238E27FC236}">
                <a16:creationId xmlns:a16="http://schemas.microsoft.com/office/drawing/2014/main" id="{1319E2BE-2356-442F-88B9-B43D89E69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4976" y="1930401"/>
            <a:ext cx="87313" cy="638175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0080" name="Text Box 48">
            <a:extLst>
              <a:ext uri="{FF2B5EF4-FFF2-40B4-BE49-F238E27FC236}">
                <a16:creationId xmlns:a16="http://schemas.microsoft.com/office/drawing/2014/main" id="{2770E8C5-D508-4300-85F9-4C2924983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8275" y="5851526"/>
            <a:ext cx="2763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latin typeface="Arial" charset="0"/>
              </a:rPr>
              <a:t>Transmitting medium</a:t>
            </a:r>
          </a:p>
        </p:txBody>
      </p:sp>
      <p:sp>
        <p:nvSpPr>
          <p:cNvPr id="6176" name="Line 49">
            <a:extLst>
              <a:ext uri="{FF2B5EF4-FFF2-40B4-BE49-F238E27FC236}">
                <a16:creationId xmlns:a16="http://schemas.microsoft.com/office/drawing/2014/main" id="{438D909E-73A0-40C8-8553-2BA051C324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50113" y="5248276"/>
            <a:ext cx="87312" cy="638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0082" name="Line 50">
            <a:extLst>
              <a:ext uri="{FF2B5EF4-FFF2-40B4-BE49-F238E27FC236}">
                <a16:creationId xmlns:a16="http://schemas.microsoft.com/office/drawing/2014/main" id="{5A7A7C53-F823-47BC-9395-B8066C30D2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3026" y="2235201"/>
            <a:ext cx="1770063" cy="885825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40083" name="Group 51">
            <a:extLst>
              <a:ext uri="{FF2B5EF4-FFF2-40B4-BE49-F238E27FC236}">
                <a16:creationId xmlns:a16="http://schemas.microsoft.com/office/drawing/2014/main" id="{866610A9-F5DD-4989-B0B5-8386653C15F4}"/>
              </a:ext>
            </a:extLst>
          </p:cNvPr>
          <p:cNvGrpSpPr>
            <a:grpSpLocks/>
          </p:cNvGrpSpPr>
          <p:nvPr/>
        </p:nvGrpSpPr>
        <p:grpSpPr bwMode="auto">
          <a:xfrm>
            <a:off x="6988176" y="3046414"/>
            <a:ext cx="1825625" cy="1901825"/>
            <a:chOff x="3442" y="1919"/>
            <a:chExt cx="1150" cy="1198"/>
          </a:xfrm>
        </p:grpSpPr>
        <p:grpSp>
          <p:nvGrpSpPr>
            <p:cNvPr id="6186" name="Group 52">
              <a:extLst>
                <a:ext uri="{FF2B5EF4-FFF2-40B4-BE49-F238E27FC236}">
                  <a16:creationId xmlns:a16="http://schemas.microsoft.com/office/drawing/2014/main" id="{D7816D38-9FD4-49D6-8833-D209D561D0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2" y="1919"/>
              <a:ext cx="106" cy="106"/>
              <a:chOff x="-769" y="2341"/>
              <a:chExt cx="503" cy="503"/>
            </a:xfrm>
          </p:grpSpPr>
          <p:sp>
            <p:nvSpPr>
              <p:cNvPr id="6195" name="Oval 53">
                <a:extLst>
                  <a:ext uri="{FF2B5EF4-FFF2-40B4-BE49-F238E27FC236}">
                    <a16:creationId xmlns:a16="http://schemas.microsoft.com/office/drawing/2014/main" id="{8A80D80C-2902-468D-A09C-A8E903F8F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69" y="2341"/>
                <a:ext cx="503" cy="503"/>
              </a:xfrm>
              <a:prstGeom prst="ellipse">
                <a:avLst/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96" name="Line 54">
                <a:extLst>
                  <a:ext uri="{FF2B5EF4-FFF2-40B4-BE49-F238E27FC236}">
                    <a16:creationId xmlns:a16="http://schemas.microsoft.com/office/drawing/2014/main" id="{1137EA6D-83CC-42DB-BA8E-33DA8C372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692" y="2418"/>
                <a:ext cx="348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7" name="Line 55">
                <a:extLst>
                  <a:ext uri="{FF2B5EF4-FFF2-40B4-BE49-F238E27FC236}">
                    <a16:creationId xmlns:a16="http://schemas.microsoft.com/office/drawing/2014/main" id="{32EDA09D-0429-4120-AD57-8B6BF62B4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691" y="2418"/>
                <a:ext cx="348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87" name="Group 56">
              <a:extLst>
                <a:ext uri="{FF2B5EF4-FFF2-40B4-BE49-F238E27FC236}">
                  <a16:creationId xmlns:a16="http://schemas.microsoft.com/office/drawing/2014/main" id="{DADEDD06-66FC-4869-A6DF-4C45EA60E0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2" y="3011"/>
              <a:ext cx="106" cy="106"/>
              <a:chOff x="-769" y="2341"/>
              <a:chExt cx="503" cy="503"/>
            </a:xfrm>
          </p:grpSpPr>
          <p:sp>
            <p:nvSpPr>
              <p:cNvPr id="6192" name="Oval 57">
                <a:extLst>
                  <a:ext uri="{FF2B5EF4-FFF2-40B4-BE49-F238E27FC236}">
                    <a16:creationId xmlns:a16="http://schemas.microsoft.com/office/drawing/2014/main" id="{9C5C3C1B-4250-4AFD-9F2A-76106190A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69" y="2341"/>
                <a:ext cx="503" cy="503"/>
              </a:xfrm>
              <a:prstGeom prst="ellipse">
                <a:avLst/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93" name="Line 58">
                <a:extLst>
                  <a:ext uri="{FF2B5EF4-FFF2-40B4-BE49-F238E27FC236}">
                    <a16:creationId xmlns:a16="http://schemas.microsoft.com/office/drawing/2014/main" id="{A9138B88-9832-4145-B87F-8FC730F9E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692" y="2418"/>
                <a:ext cx="348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4" name="Line 59">
                <a:extLst>
                  <a:ext uri="{FF2B5EF4-FFF2-40B4-BE49-F238E27FC236}">
                    <a16:creationId xmlns:a16="http://schemas.microsoft.com/office/drawing/2014/main" id="{F41A8C41-2A13-42A6-AC09-0225EAABD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691" y="2418"/>
                <a:ext cx="348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88" name="Group 60">
              <a:extLst>
                <a:ext uri="{FF2B5EF4-FFF2-40B4-BE49-F238E27FC236}">
                  <a16:creationId xmlns:a16="http://schemas.microsoft.com/office/drawing/2014/main" id="{E6171B24-512D-4E01-83E3-3FF558FC6D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6" y="1931"/>
              <a:ext cx="106" cy="106"/>
              <a:chOff x="-769" y="2341"/>
              <a:chExt cx="503" cy="503"/>
            </a:xfrm>
          </p:grpSpPr>
          <p:sp>
            <p:nvSpPr>
              <p:cNvPr id="6189" name="Oval 61">
                <a:extLst>
                  <a:ext uri="{FF2B5EF4-FFF2-40B4-BE49-F238E27FC236}">
                    <a16:creationId xmlns:a16="http://schemas.microsoft.com/office/drawing/2014/main" id="{597EAA9C-AF9D-4554-8C74-921206A96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69" y="2341"/>
                <a:ext cx="503" cy="503"/>
              </a:xfrm>
              <a:prstGeom prst="ellipse">
                <a:avLst/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190" name="Line 62">
                <a:extLst>
                  <a:ext uri="{FF2B5EF4-FFF2-40B4-BE49-F238E27FC236}">
                    <a16:creationId xmlns:a16="http://schemas.microsoft.com/office/drawing/2014/main" id="{04CC4A9A-1A18-4D3E-8A86-266FDFC5D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692" y="2418"/>
                <a:ext cx="348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91" name="Line 63">
                <a:extLst>
                  <a:ext uri="{FF2B5EF4-FFF2-40B4-BE49-F238E27FC236}">
                    <a16:creationId xmlns:a16="http://schemas.microsoft.com/office/drawing/2014/main" id="{06F9D23A-CC28-455C-8C6B-308574B35C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691" y="2418"/>
                <a:ext cx="348" cy="3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40096" name="Group 64">
            <a:extLst>
              <a:ext uri="{FF2B5EF4-FFF2-40B4-BE49-F238E27FC236}">
                <a16:creationId xmlns:a16="http://schemas.microsoft.com/office/drawing/2014/main" id="{EB35B439-F004-483B-AA6B-A1C17658761A}"/>
              </a:ext>
            </a:extLst>
          </p:cNvPr>
          <p:cNvGrpSpPr>
            <a:grpSpLocks/>
          </p:cNvGrpSpPr>
          <p:nvPr/>
        </p:nvGrpSpPr>
        <p:grpSpPr bwMode="auto">
          <a:xfrm>
            <a:off x="7072313" y="2943226"/>
            <a:ext cx="1841500" cy="1920875"/>
            <a:chOff x="3495" y="1854"/>
            <a:chExt cx="1160" cy="1210"/>
          </a:xfrm>
        </p:grpSpPr>
        <p:sp>
          <p:nvSpPr>
            <p:cNvPr id="6183" name="Line 65">
              <a:extLst>
                <a:ext uri="{FF2B5EF4-FFF2-40B4-BE49-F238E27FC236}">
                  <a16:creationId xmlns:a16="http://schemas.microsoft.com/office/drawing/2014/main" id="{0590A94C-C70A-4C4F-B251-0428A6A10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9" y="2964"/>
              <a:ext cx="146" cy="1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4" name="Line 66">
              <a:extLst>
                <a:ext uri="{FF2B5EF4-FFF2-40B4-BE49-F238E27FC236}">
                  <a16:creationId xmlns:a16="http://schemas.microsoft.com/office/drawing/2014/main" id="{0650C673-EAC7-4525-93AB-AE3545C96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5" y="1854"/>
              <a:ext cx="118" cy="10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5" name="Line 67">
              <a:extLst>
                <a:ext uri="{FF2B5EF4-FFF2-40B4-BE49-F238E27FC236}">
                  <a16:creationId xmlns:a16="http://schemas.microsoft.com/office/drawing/2014/main" id="{D31F5E46-085E-458A-A659-AB8B3DC55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5" y="1984"/>
              <a:ext cx="120" cy="12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0100" name="Line 68">
            <a:extLst>
              <a:ext uri="{FF2B5EF4-FFF2-40B4-BE49-F238E27FC236}">
                <a16:creationId xmlns:a16="http://schemas.microsoft.com/office/drawing/2014/main" id="{17948B71-345C-4FB6-B090-E2ECB54C75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53013" y="4905375"/>
            <a:ext cx="3235326" cy="5016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24">
            <a:extLst>
              <a:ext uri="{FF2B5EF4-FFF2-40B4-BE49-F238E27FC236}">
                <a16:creationId xmlns:a16="http://schemas.microsoft.com/office/drawing/2014/main" id="{884430E8-47CD-462C-AB90-5334C0E3F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-16605" y="1254924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50B2486B-7A01-47BA-B8C9-43AD759E23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660" y="15319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EFEBFD-0A79-4960-927F-CFB30EC4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xit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940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940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940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940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400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940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9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4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5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8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6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4008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40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40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40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4BBEE02-8620-4995-A500-BEAA7CC18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460" y="413945"/>
            <a:ext cx="8895080" cy="5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/>
              <a:t>Shorthand notation for the polarizations</a:t>
            </a:r>
          </a:p>
        </p:txBody>
      </p:sp>
      <p:sp>
        <p:nvSpPr>
          <p:cNvPr id="941059" name="Rectangle 3">
            <a:extLst>
              <a:ext uri="{FF2B5EF4-FFF2-40B4-BE49-F238E27FC236}">
                <a16:creationId xmlns:a16="http://schemas.microsoft.com/office/drawing/2014/main" id="{512577AD-E121-4699-B373-EC1E0BD3B8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0512" y="1735814"/>
            <a:ext cx="6883399" cy="219166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35000"/>
              </a:lnSpc>
              <a:buNone/>
              <a:defRPr/>
            </a:pPr>
            <a:r>
              <a:rPr lang="en-US" altLang="zh-CN" sz="2400" dirty="0">
                <a:solidFill>
                  <a:srgbClr val="FF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Perpendicular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 polarization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sticks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out of the plane of incidence. It is also called Transverse Electric (TE) polarization as the electric field is perpendicular to the incident plane</a:t>
            </a:r>
          </a:p>
        </p:txBody>
      </p:sp>
      <p:pic>
        <p:nvPicPr>
          <p:cNvPr id="7172" name="Picture 4" descr="~AUT0039">
            <a:extLst>
              <a:ext uri="{FF2B5EF4-FFF2-40B4-BE49-F238E27FC236}">
                <a16:creationId xmlns:a16="http://schemas.microsoft.com/office/drawing/2014/main" id="{28030264-D14C-4154-9DD2-1FC9DC76D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" b="5980"/>
          <a:stretch>
            <a:fillRect/>
          </a:stretch>
        </p:blipFill>
        <p:spPr bwMode="auto">
          <a:xfrm>
            <a:off x="8755205" y="1773238"/>
            <a:ext cx="1279525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 descr="~AUT0040">
            <a:extLst>
              <a:ext uri="{FF2B5EF4-FFF2-40B4-BE49-F238E27FC236}">
                <a16:creationId xmlns:a16="http://schemas.microsoft.com/office/drawing/2014/main" id="{3597A503-858A-4B69-A170-2A824A6AD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" t="1990" b="3979"/>
          <a:stretch>
            <a:fillRect/>
          </a:stretch>
        </p:blipFill>
        <p:spPr bwMode="auto">
          <a:xfrm>
            <a:off x="8839342" y="4255771"/>
            <a:ext cx="13049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1062" name="Rectangle 6">
            <a:extLst>
              <a:ext uri="{FF2B5EF4-FFF2-40B4-BE49-F238E27FC236}">
                <a16:creationId xmlns:a16="http://schemas.microsoft.com/office/drawing/2014/main" id="{D3E86F49-A4D9-416B-8AE0-393B8E811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512" y="4242019"/>
            <a:ext cx="6883399" cy="143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5000"/>
              </a:lnSpc>
              <a:defRPr/>
            </a:pPr>
            <a:r>
              <a:rPr lang="en-US" altLang="zh-CN" sz="2400" dirty="0">
                <a:solidFill>
                  <a:srgbClr val="FF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(“P”) polarization lies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plane of incidence. It is also called Transverse Magnetic (TM) polarization</a:t>
            </a:r>
          </a:p>
        </p:txBody>
      </p:sp>
      <p:sp>
        <p:nvSpPr>
          <p:cNvPr id="9" name="Line 24">
            <a:extLst>
              <a:ext uri="{FF2B5EF4-FFF2-40B4-BE49-F238E27FC236}">
                <a16:creationId xmlns:a16="http://schemas.microsoft.com/office/drawing/2014/main" id="{53F6CA7A-2941-4ACD-ACC3-3F8D4C5D1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-16605" y="1254924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DA803C3-5E56-42B8-8490-0F2178487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660" y="15319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B20B63F-229B-41B3-8BB9-1758CEA0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>
            <a:extLst>
              <a:ext uri="{FF2B5EF4-FFF2-40B4-BE49-F238E27FC236}">
                <a16:creationId xmlns:a16="http://schemas.microsoft.com/office/drawing/2014/main" id="{F317B26A-15C5-4237-AC4C-23817879D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041" y="100653"/>
            <a:ext cx="938822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Reconsider GO laws using EM theory</a:t>
            </a:r>
          </a:p>
        </p:txBody>
      </p:sp>
      <p:grpSp>
        <p:nvGrpSpPr>
          <p:cNvPr id="8195" name="组合 2">
            <a:extLst>
              <a:ext uri="{FF2B5EF4-FFF2-40B4-BE49-F238E27FC236}">
                <a16:creationId xmlns:a16="http://schemas.microsoft.com/office/drawing/2014/main" id="{BB5FF2E6-8AF1-4A3F-AB90-B3B23AEB002B}"/>
              </a:ext>
            </a:extLst>
          </p:cNvPr>
          <p:cNvGrpSpPr>
            <a:grpSpLocks/>
          </p:cNvGrpSpPr>
          <p:nvPr/>
        </p:nvGrpSpPr>
        <p:grpSpPr bwMode="auto">
          <a:xfrm>
            <a:off x="1774826" y="1443039"/>
            <a:ext cx="4505325" cy="4735215"/>
            <a:chOff x="4057650" y="1577975"/>
            <a:chExt cx="4505325" cy="4735215"/>
          </a:xfrm>
        </p:grpSpPr>
        <p:sp>
          <p:nvSpPr>
            <p:cNvPr id="8200" name="Line 4">
              <a:extLst>
                <a:ext uri="{FF2B5EF4-FFF2-40B4-BE49-F238E27FC236}">
                  <a16:creationId xmlns:a16="http://schemas.microsoft.com/office/drawing/2014/main" id="{1A28EDC2-089B-40A2-AE42-3BF852E2AC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87825" y="3498850"/>
              <a:ext cx="200025" cy="227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037" name="Text Box 5">
              <a:extLst>
                <a:ext uri="{FF2B5EF4-FFF2-40B4-BE49-F238E27FC236}">
                  <a16:creationId xmlns:a16="http://schemas.microsoft.com/office/drawing/2014/main" id="{26A905AB-0600-4D57-919D-3D4103105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038" y="3619500"/>
              <a:ext cx="3614737" cy="915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0099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Plane of the interface</a:t>
              </a:r>
              <a:r>
                <a:rPr lang="en-US" altLang="zh-CN" b="1">
                  <a:effectLst>
                    <a:outerShdw blurRad="38100" dist="38100" dir="2700000" algn="tl">
                      <a:srgbClr val="010199"/>
                    </a:outerShdw>
                  </a:effectLst>
                  <a:latin typeface="Arial" charset="0"/>
                </a:rPr>
                <a:t> (here the yz plane) (perpendicular to page)</a:t>
              </a:r>
            </a:p>
          </p:txBody>
        </p:sp>
        <p:sp>
          <p:nvSpPr>
            <p:cNvPr id="8202" name="Rectangle 7">
              <a:extLst>
                <a:ext uri="{FF2B5EF4-FFF2-40B4-BE49-F238E27FC236}">
                  <a16:creationId xmlns:a16="http://schemas.microsoft.com/office/drawing/2014/main" id="{3D9B5FE1-6530-49CC-834E-E6CB0A3F9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650" y="2089150"/>
              <a:ext cx="4505325" cy="3716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pSp>
          <p:nvGrpSpPr>
            <p:cNvPr id="8203" name="Group 8">
              <a:extLst>
                <a:ext uri="{FF2B5EF4-FFF2-40B4-BE49-F238E27FC236}">
                  <a16:creationId xmlns:a16="http://schemas.microsoft.com/office/drawing/2014/main" id="{E9866EE1-F3BB-49FC-B185-B5EF3CD304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0063" y="2335213"/>
              <a:ext cx="4051300" cy="3186112"/>
              <a:chOff x="2724" y="1416"/>
              <a:chExt cx="3338" cy="2007"/>
            </a:xfrm>
          </p:grpSpPr>
          <p:sp>
            <p:nvSpPr>
              <p:cNvPr id="8228" name="Rectangle 9">
                <a:extLst>
                  <a:ext uri="{FF2B5EF4-FFF2-40B4-BE49-F238E27FC236}">
                    <a16:creationId xmlns:a16="http://schemas.microsoft.com/office/drawing/2014/main" id="{2A4B0CC5-2DE4-4090-AB9D-E7847652D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4" y="2417"/>
                <a:ext cx="3337" cy="1006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8229" name="Rectangle 10">
                <a:extLst>
                  <a:ext uri="{FF2B5EF4-FFF2-40B4-BE49-F238E27FC236}">
                    <a16:creationId xmlns:a16="http://schemas.microsoft.com/office/drawing/2014/main" id="{4B54F510-AD40-4B6E-8AB4-0147F8AAF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5" y="1416"/>
                <a:ext cx="3337" cy="100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940043" name="Text Box 11">
              <a:extLst>
                <a:ext uri="{FF2B5EF4-FFF2-40B4-BE49-F238E27FC236}">
                  <a16:creationId xmlns:a16="http://schemas.microsoft.com/office/drawing/2014/main" id="{15F1CC9A-8E14-46DD-9D41-881AF6BE9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6063" y="2846387"/>
              <a:ext cx="4111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400" b="1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0044" name="Text Box 12">
              <a:extLst>
                <a:ext uri="{FF2B5EF4-FFF2-40B4-BE49-F238E27FC236}">
                  <a16:creationId xmlns:a16="http://schemas.microsoft.com/office/drawing/2014/main" id="{D556A6D7-3AEE-4687-A130-999C2F03F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6063" y="4537075"/>
              <a:ext cx="4111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 i="1">
                  <a:solidFill>
                    <a:srgbClr val="00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400" b="1" i="1" baseline="-25000">
                  <a:solidFill>
                    <a:srgbClr val="00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400" b="1" i="1">
                <a:solidFill>
                  <a:srgbClr val="00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06" name="Line 13">
              <a:extLst>
                <a:ext uri="{FF2B5EF4-FFF2-40B4-BE49-F238E27FC236}">
                  <a16:creationId xmlns:a16="http://schemas.microsoft.com/office/drawing/2014/main" id="{FFCC1E32-A154-4D47-80BB-90C95DDF2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2988" y="2503488"/>
              <a:ext cx="1524000" cy="1408112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Line 14">
              <a:extLst>
                <a:ext uri="{FF2B5EF4-FFF2-40B4-BE49-F238E27FC236}">
                  <a16:creationId xmlns:a16="http://schemas.microsoft.com/office/drawing/2014/main" id="{2B3DAB4C-132B-45E3-916E-A32D4CC894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05563" y="2489200"/>
              <a:ext cx="1524000" cy="1408113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08" name="Object 15">
              <a:extLst>
                <a:ext uri="{FF2B5EF4-FFF2-40B4-BE49-F238E27FC236}">
                  <a16:creationId xmlns:a16="http://schemas.microsoft.com/office/drawing/2014/main" id="{77063C6C-3673-406B-AAB6-DBB23A2D05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9688" y="2306638"/>
            <a:ext cx="341312" cy="569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40" name="Equation" r:id="rId3" imgW="152268" imgH="253780" progId="Equation.DSMT4">
                    <p:embed/>
                  </p:oleObj>
                </mc:Choice>
                <mc:Fallback>
                  <p:oleObj name="Equation" r:id="rId3" imgW="152268" imgH="253780" progId="Equation.DSMT4">
                    <p:embed/>
                    <p:pic>
                      <p:nvPicPr>
                        <p:cNvPr id="8208" name="Object 15">
                          <a:extLst>
                            <a:ext uri="{FF2B5EF4-FFF2-40B4-BE49-F238E27FC236}">
                              <a16:creationId xmlns:a16="http://schemas.microsoft.com/office/drawing/2014/main" id="{77063C6C-3673-406B-AAB6-DBB23A2D05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9688" y="2306638"/>
                          <a:ext cx="341312" cy="569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9" name="Object 16">
              <a:extLst>
                <a:ext uri="{FF2B5EF4-FFF2-40B4-BE49-F238E27FC236}">
                  <a16:creationId xmlns:a16="http://schemas.microsoft.com/office/drawing/2014/main" id="{2BA0A657-B9C5-46E7-98C2-F5DC64BF33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77100" y="2335213"/>
            <a:ext cx="369888" cy="541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41" name="Equation" r:id="rId5" imgW="164957" imgH="241091" progId="Equation.DSMT4">
                    <p:embed/>
                  </p:oleObj>
                </mc:Choice>
                <mc:Fallback>
                  <p:oleObj name="Equation" r:id="rId5" imgW="164957" imgH="241091" progId="Equation.DSMT4">
                    <p:embed/>
                    <p:pic>
                      <p:nvPicPr>
                        <p:cNvPr id="8209" name="Object 16">
                          <a:extLst>
                            <a:ext uri="{FF2B5EF4-FFF2-40B4-BE49-F238E27FC236}">
                              <a16:creationId xmlns:a16="http://schemas.microsoft.com/office/drawing/2014/main" id="{2BA0A657-B9C5-46E7-98C2-F5DC64BF33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7100" y="2335213"/>
                          <a:ext cx="369888" cy="541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0" name="Line 17">
              <a:extLst>
                <a:ext uri="{FF2B5EF4-FFF2-40B4-BE49-F238E27FC236}">
                  <a16:creationId xmlns:a16="http://schemas.microsoft.com/office/drawing/2014/main" id="{6C47A9DF-AFAD-4E95-8F22-7355D4F98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9213" y="3948113"/>
              <a:ext cx="841375" cy="145097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11" name="Object 18">
              <a:extLst>
                <a:ext uri="{FF2B5EF4-FFF2-40B4-BE49-F238E27FC236}">
                  <a16:creationId xmlns:a16="http://schemas.microsoft.com/office/drawing/2014/main" id="{5D0EB0A6-02D9-460E-807D-BD446966EC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53288" y="5018088"/>
            <a:ext cx="341312" cy="569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42" name="Equation" r:id="rId7" imgW="28633" imgH="133271" progId="Equation.DSMT4">
                    <p:embed/>
                  </p:oleObj>
                </mc:Choice>
                <mc:Fallback>
                  <p:oleObj name="Equation" r:id="rId7" imgW="28633" imgH="133271" progId="Equation.DSMT4">
                    <p:embed/>
                    <p:pic>
                      <p:nvPicPr>
                        <p:cNvPr id="8211" name="Object 18">
                          <a:extLst>
                            <a:ext uri="{FF2B5EF4-FFF2-40B4-BE49-F238E27FC236}">
                              <a16:creationId xmlns:a16="http://schemas.microsoft.com/office/drawing/2014/main" id="{5D0EB0A6-02D9-460E-807D-BD446966EC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3288" y="5018088"/>
                          <a:ext cx="341312" cy="569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2" name="Line 19">
              <a:extLst>
                <a:ext uri="{FF2B5EF4-FFF2-40B4-BE49-F238E27FC236}">
                  <a16:creationId xmlns:a16="http://schemas.microsoft.com/office/drawing/2014/main" id="{64433367-FEA1-472C-9469-E158BB5CF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0163" y="2882900"/>
              <a:ext cx="0" cy="20320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052" name="Text Box 20">
              <a:extLst>
                <a:ext uri="{FF2B5EF4-FFF2-40B4-BE49-F238E27FC236}">
                  <a16:creationId xmlns:a16="http://schemas.microsoft.com/office/drawing/2014/main" id="{E908D61F-E30E-4C3C-87CB-B6CA22D54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6150" y="3244850"/>
              <a:ext cx="4000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 i="1">
                  <a:solidFill>
                    <a:schemeClr val="bg1"/>
                  </a:solidFill>
                  <a:latin typeface="Symbol" pitchFamily="18" charset="2"/>
                </a:rPr>
                <a:t>q</a:t>
              </a:r>
              <a:r>
                <a:rPr lang="en-US" altLang="zh-CN" sz="2400" b="1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0053" name="Text Box 21">
              <a:extLst>
                <a:ext uri="{FF2B5EF4-FFF2-40B4-BE49-F238E27FC236}">
                  <a16:creationId xmlns:a16="http://schemas.microsoft.com/office/drawing/2014/main" id="{744B7575-84A0-4741-85F6-AA80BD089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1425" y="3244850"/>
              <a:ext cx="4222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 i="1">
                  <a:solidFill>
                    <a:schemeClr val="bg1"/>
                  </a:solidFill>
                  <a:latin typeface="Symbol" pitchFamily="18" charset="2"/>
                </a:rPr>
                <a:t>q</a:t>
              </a:r>
              <a:r>
                <a:rPr lang="en-US" altLang="zh-CN" sz="2400" b="1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en-US" altLang="zh-CN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0054" name="Text Box 22">
              <a:extLst>
                <a:ext uri="{FF2B5EF4-FFF2-40B4-BE49-F238E27FC236}">
                  <a16:creationId xmlns:a16="http://schemas.microsoft.com/office/drawing/2014/main" id="{C5799B38-18E0-4FD9-B574-0522A8C44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9200" y="4211637"/>
              <a:ext cx="4000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 i="1">
                  <a:solidFill>
                    <a:srgbClr val="00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Symbol" pitchFamily="18" charset="2"/>
                </a:rPr>
                <a:t>q</a:t>
              </a:r>
              <a:r>
                <a:rPr lang="en-US" altLang="zh-CN" sz="2400" b="1" i="1" baseline="-25000">
                  <a:solidFill>
                    <a:srgbClr val="00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400" b="1" i="1">
                <a:solidFill>
                  <a:srgbClr val="00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0068" name="Text Box 36">
              <a:extLst>
                <a:ext uri="{FF2B5EF4-FFF2-40B4-BE49-F238E27FC236}">
                  <a16:creationId xmlns:a16="http://schemas.microsoft.com/office/drawing/2014/main" id="{4AE6FF4B-45F5-4F98-B44F-E25F75721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925" y="3587750"/>
              <a:ext cx="12414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latin typeface="Arial" charset="0"/>
                </a:rPr>
                <a:t>Interface</a:t>
              </a:r>
            </a:p>
          </p:txBody>
        </p:sp>
        <p:grpSp>
          <p:nvGrpSpPr>
            <p:cNvPr id="8217" name="Group 37">
              <a:extLst>
                <a:ext uri="{FF2B5EF4-FFF2-40B4-BE49-F238E27FC236}">
                  <a16:creationId xmlns:a16="http://schemas.microsoft.com/office/drawing/2014/main" id="{233744CA-6327-47D0-91F3-0C90D9E537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9763" y="3967163"/>
              <a:ext cx="1087437" cy="1241425"/>
              <a:chOff x="4762" y="2053"/>
              <a:chExt cx="685" cy="782"/>
            </a:xfrm>
          </p:grpSpPr>
          <p:sp>
            <p:nvSpPr>
              <p:cNvPr id="8222" name="Line 38">
                <a:extLst>
                  <a:ext uri="{FF2B5EF4-FFF2-40B4-BE49-F238E27FC236}">
                    <a16:creationId xmlns:a16="http://schemas.microsoft.com/office/drawing/2014/main" id="{D5758EB7-C927-48CC-BA70-B034C9FD2F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54" y="2243"/>
                <a:ext cx="0" cy="3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3" name="Line 39">
                <a:extLst>
                  <a:ext uri="{FF2B5EF4-FFF2-40B4-BE49-F238E27FC236}">
                    <a16:creationId xmlns:a16="http://schemas.microsoft.com/office/drawing/2014/main" id="{AD84771B-200B-4599-93DC-D5ADE0ADA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4256713" flipV="1">
                <a:off x="4974" y="2513"/>
                <a:ext cx="0" cy="1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4" name="Line 40">
                <a:extLst>
                  <a:ext uri="{FF2B5EF4-FFF2-40B4-BE49-F238E27FC236}">
                    <a16:creationId xmlns:a16="http://schemas.microsoft.com/office/drawing/2014/main" id="{37458364-6C32-4BEF-9787-9D27A4B750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5212" y="2395"/>
                <a:ext cx="0" cy="3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0073" name="Text Box 41">
                <a:extLst>
                  <a:ext uri="{FF2B5EF4-FFF2-40B4-BE49-F238E27FC236}">
                    <a16:creationId xmlns:a16="http://schemas.microsoft.com/office/drawing/2014/main" id="{78C55178-9483-41B7-960F-2948217826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5" y="249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 i="1">
                    <a:solidFill>
                      <a:srgbClr val="00FF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940074" name="Text Box 42">
                <a:extLst>
                  <a:ext uri="{FF2B5EF4-FFF2-40B4-BE49-F238E27FC236}">
                    <a16:creationId xmlns:a16="http://schemas.microsoft.com/office/drawing/2014/main" id="{0A9F752D-850E-4430-A8C8-F46FE559C0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8" y="2053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 i="1">
                    <a:solidFill>
                      <a:srgbClr val="00FF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940075" name="Text Box 43">
                <a:extLst>
                  <a:ext uri="{FF2B5EF4-FFF2-40B4-BE49-F238E27FC236}">
                    <a16:creationId xmlns:a16="http://schemas.microsoft.com/office/drawing/2014/main" id="{40DD06BF-4FD1-4AED-A61D-86468A7E42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2" y="2547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 i="1">
                    <a:solidFill>
                      <a:srgbClr val="00FF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z</a:t>
                </a:r>
              </a:p>
            </p:txBody>
          </p:sp>
        </p:grpSp>
        <p:sp>
          <p:nvSpPr>
            <p:cNvPr id="940078" name="Text Box 46">
              <a:extLst>
                <a:ext uri="{FF2B5EF4-FFF2-40B4-BE49-F238E27FC236}">
                  <a16:creationId xmlns:a16="http://schemas.microsoft.com/office/drawing/2014/main" id="{113609A9-F828-4BCC-9177-AE5275E34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413" y="1577975"/>
              <a:ext cx="227498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Incident medium</a:t>
              </a:r>
            </a:p>
          </p:txBody>
        </p:sp>
        <p:sp>
          <p:nvSpPr>
            <p:cNvPr id="8219" name="Line 47">
              <a:extLst>
                <a:ext uri="{FF2B5EF4-FFF2-40B4-BE49-F238E27FC236}">
                  <a16:creationId xmlns:a16="http://schemas.microsoft.com/office/drawing/2014/main" id="{0343ACB9-DFE5-45B4-9626-6F64CBC34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0975" y="1930400"/>
              <a:ext cx="87313" cy="6381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080" name="Text Box 48">
              <a:extLst>
                <a:ext uri="{FF2B5EF4-FFF2-40B4-BE49-F238E27FC236}">
                  <a16:creationId xmlns:a16="http://schemas.microsoft.com/office/drawing/2014/main" id="{FB01EDBA-DD2D-48E4-8C4A-14669564C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4275" y="5851525"/>
              <a:ext cx="284443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Transmitting medium</a:t>
              </a:r>
            </a:p>
          </p:txBody>
        </p:sp>
        <p:sp>
          <p:nvSpPr>
            <p:cNvPr id="8221" name="Line 49">
              <a:extLst>
                <a:ext uri="{FF2B5EF4-FFF2-40B4-BE49-F238E27FC236}">
                  <a16:creationId xmlns:a16="http://schemas.microsoft.com/office/drawing/2014/main" id="{83C38C8C-D88C-46D2-B7B8-82D94BDB39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26113" y="5248275"/>
              <a:ext cx="87312" cy="638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" name="Text Box 46">
            <a:extLst>
              <a:ext uri="{FF2B5EF4-FFF2-40B4-BE49-F238E27FC236}">
                <a16:creationId xmlns:a16="http://schemas.microsoft.com/office/drawing/2014/main" id="{1A2C8847-E722-4A25-AA31-50EC163EE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517" y="1589488"/>
            <a:ext cx="4802613" cy="111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wave equations for the three beams:</a:t>
            </a:r>
          </a:p>
        </p:txBody>
      </p:sp>
      <p:sp>
        <p:nvSpPr>
          <p:cNvPr id="38" name="Line 24">
            <a:extLst>
              <a:ext uri="{FF2B5EF4-FFF2-40B4-BE49-F238E27FC236}">
                <a16:creationId xmlns:a16="http://schemas.microsoft.com/office/drawing/2014/main" id="{121AD3ED-AB49-475A-A484-CB39A656C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-16605" y="1254924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EC924358-666F-4DF4-BAB1-E4A76139E3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660" y="15319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C66037-E82D-4742-A88D-67903701CFBB}"/>
                  </a:ext>
                </a:extLst>
              </p:cNvPr>
              <p:cNvSpPr/>
              <p:nvPr/>
            </p:nvSpPr>
            <p:spPr>
              <a:xfrm>
                <a:off x="6397627" y="2860063"/>
                <a:ext cx="5208029" cy="2675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zh-CN" alt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zh-CN" alt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  </m:t>
                                    </m:r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zh-CN" alt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zh-CN" alt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  </m:t>
                                    </m:r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zh-CN" alt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zh-CN" alt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 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 </m:t>
                                    </m:r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ad>
                              <m:radPr>
                                <m:degHide m:val="on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rad>
                            <m:r>
                              <m:rPr>
                                <m:nor/>
                              </m:r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wave</m:t>
                            </m:r>
                            <m:r>
                              <m:rPr>
                                <m:nor/>
                              </m:r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vector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6C66037-E82D-4742-A88D-67903701C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627" y="2860063"/>
                <a:ext cx="5208029" cy="26750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D5F7A8-FA38-4C63-9EE2-53382DAC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>
            <a:extLst>
              <a:ext uri="{FF2B5EF4-FFF2-40B4-BE49-F238E27FC236}">
                <a16:creationId xmlns:a16="http://schemas.microsoft.com/office/drawing/2014/main" id="{9C852448-8AA7-42F7-B709-1C0B1537E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683" y="139540"/>
            <a:ext cx="833088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600" b="1" dirty="0">
                <a:latin typeface="Arial" charset="0"/>
              </a:rPr>
              <a:t>Reconsider GO laws using EM theory</a:t>
            </a:r>
          </a:p>
        </p:txBody>
      </p:sp>
      <p:sp>
        <p:nvSpPr>
          <p:cNvPr id="75" name="Text Box 46">
            <a:extLst>
              <a:ext uri="{FF2B5EF4-FFF2-40B4-BE49-F238E27FC236}">
                <a16:creationId xmlns:a16="http://schemas.microsoft.com/office/drawing/2014/main" id="{B823E69F-DCA2-4C03-BBE7-5E2E76FAB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7" y="1615933"/>
            <a:ext cx="4888863" cy="1657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interface as the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-plane, i.e. y=0. At the interface waves can be written as </a:t>
            </a:r>
          </a:p>
        </p:txBody>
      </p:sp>
      <p:grpSp>
        <p:nvGrpSpPr>
          <p:cNvPr id="9222" name="组合 38">
            <a:extLst>
              <a:ext uri="{FF2B5EF4-FFF2-40B4-BE49-F238E27FC236}">
                <a16:creationId xmlns:a16="http://schemas.microsoft.com/office/drawing/2014/main" id="{38FB37AE-4D9C-4FA1-B15F-59A8F68B557A}"/>
              </a:ext>
            </a:extLst>
          </p:cNvPr>
          <p:cNvGrpSpPr>
            <a:grpSpLocks/>
          </p:cNvGrpSpPr>
          <p:nvPr/>
        </p:nvGrpSpPr>
        <p:grpSpPr bwMode="auto">
          <a:xfrm>
            <a:off x="1416051" y="1657350"/>
            <a:ext cx="4505325" cy="3716338"/>
            <a:chOff x="4057650" y="2089150"/>
            <a:chExt cx="4505325" cy="3716338"/>
          </a:xfrm>
        </p:grpSpPr>
        <p:sp>
          <p:nvSpPr>
            <p:cNvPr id="9224" name="Line 4">
              <a:extLst>
                <a:ext uri="{FF2B5EF4-FFF2-40B4-BE49-F238E27FC236}">
                  <a16:creationId xmlns:a16="http://schemas.microsoft.com/office/drawing/2014/main" id="{FC6DB060-FA72-4182-BC25-DE54F1F352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87825" y="3498850"/>
              <a:ext cx="200025" cy="227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AEAFAFE5-EF44-4E17-B272-B8FB8B0DC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038" y="3619500"/>
              <a:ext cx="3614737" cy="915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>
                  <a:solidFill>
                    <a:srgbClr val="0099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Plane of the interface</a:t>
              </a:r>
              <a:r>
                <a:rPr lang="en-US" altLang="zh-CN" b="1">
                  <a:effectLst>
                    <a:outerShdw blurRad="38100" dist="38100" dir="2700000" algn="tl">
                      <a:srgbClr val="010199"/>
                    </a:outerShdw>
                  </a:effectLst>
                  <a:latin typeface="Arial" charset="0"/>
                </a:rPr>
                <a:t> (here the yz plane) (perpendicular to page)</a:t>
              </a:r>
            </a:p>
          </p:txBody>
        </p:sp>
        <p:sp>
          <p:nvSpPr>
            <p:cNvPr id="9226" name="Rectangle 7">
              <a:extLst>
                <a:ext uri="{FF2B5EF4-FFF2-40B4-BE49-F238E27FC236}">
                  <a16:creationId xmlns:a16="http://schemas.microsoft.com/office/drawing/2014/main" id="{8220DBB2-EF2F-4D02-8AAE-0CCFB2EAC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650" y="2089150"/>
              <a:ext cx="4505325" cy="37163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pSp>
          <p:nvGrpSpPr>
            <p:cNvPr id="9227" name="Group 8">
              <a:extLst>
                <a:ext uri="{FF2B5EF4-FFF2-40B4-BE49-F238E27FC236}">
                  <a16:creationId xmlns:a16="http://schemas.microsoft.com/office/drawing/2014/main" id="{86A21848-6BCB-4E66-8193-E804D679F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0063" y="2335213"/>
              <a:ext cx="4051300" cy="3186112"/>
              <a:chOff x="2724" y="1416"/>
              <a:chExt cx="3338" cy="2007"/>
            </a:xfrm>
          </p:grpSpPr>
          <p:sp>
            <p:nvSpPr>
              <p:cNvPr id="9248" name="Rectangle 9">
                <a:extLst>
                  <a:ext uri="{FF2B5EF4-FFF2-40B4-BE49-F238E27FC236}">
                    <a16:creationId xmlns:a16="http://schemas.microsoft.com/office/drawing/2014/main" id="{D9EFCE1A-3F1E-484F-AB86-2B79C55F5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4" y="2417"/>
                <a:ext cx="3337" cy="1006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249" name="Rectangle 10">
                <a:extLst>
                  <a:ext uri="{FF2B5EF4-FFF2-40B4-BE49-F238E27FC236}">
                    <a16:creationId xmlns:a16="http://schemas.microsoft.com/office/drawing/2014/main" id="{69573947-D8B2-49A0-B1C9-C10FE0163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5" y="1416"/>
                <a:ext cx="3337" cy="100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44" name="Text Box 11">
              <a:extLst>
                <a:ext uri="{FF2B5EF4-FFF2-40B4-BE49-F238E27FC236}">
                  <a16:creationId xmlns:a16="http://schemas.microsoft.com/office/drawing/2014/main" id="{39A2EA7A-1230-4742-99D3-7873121A2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6063" y="2846388"/>
              <a:ext cx="4111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400" b="1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 Box 12">
              <a:extLst>
                <a:ext uri="{FF2B5EF4-FFF2-40B4-BE49-F238E27FC236}">
                  <a16:creationId xmlns:a16="http://schemas.microsoft.com/office/drawing/2014/main" id="{F698F01D-1205-4C4A-ADE8-B70678059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6063" y="4537075"/>
              <a:ext cx="4111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 i="1">
                  <a:solidFill>
                    <a:srgbClr val="00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400" b="1" i="1" baseline="-25000">
                  <a:solidFill>
                    <a:srgbClr val="00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400" b="1" i="1">
                <a:solidFill>
                  <a:srgbClr val="00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30" name="Line 13">
              <a:extLst>
                <a:ext uri="{FF2B5EF4-FFF2-40B4-BE49-F238E27FC236}">
                  <a16:creationId xmlns:a16="http://schemas.microsoft.com/office/drawing/2014/main" id="{2DA02753-4DF0-44FA-82DA-A7E01C8A0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2988" y="2503488"/>
              <a:ext cx="1524000" cy="1408112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Line 14">
              <a:extLst>
                <a:ext uri="{FF2B5EF4-FFF2-40B4-BE49-F238E27FC236}">
                  <a16:creationId xmlns:a16="http://schemas.microsoft.com/office/drawing/2014/main" id="{CF601B4F-8204-4499-94E9-B4EF97C86F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05563" y="2489200"/>
              <a:ext cx="1524000" cy="1408113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32" name="Object 15">
              <a:extLst>
                <a:ext uri="{FF2B5EF4-FFF2-40B4-BE49-F238E27FC236}">
                  <a16:creationId xmlns:a16="http://schemas.microsoft.com/office/drawing/2014/main" id="{375391A7-85AD-4A62-AD5F-DA06FB232F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9688" y="2306638"/>
            <a:ext cx="341312" cy="569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53" name="Equation" r:id="rId4" imgW="152268" imgH="253780" progId="Equation.DSMT4">
                    <p:embed/>
                  </p:oleObj>
                </mc:Choice>
                <mc:Fallback>
                  <p:oleObj name="Equation" r:id="rId4" imgW="152268" imgH="253780" progId="Equation.DSMT4">
                    <p:embed/>
                    <p:pic>
                      <p:nvPicPr>
                        <p:cNvPr id="9232" name="Object 15">
                          <a:extLst>
                            <a:ext uri="{FF2B5EF4-FFF2-40B4-BE49-F238E27FC236}">
                              <a16:creationId xmlns:a16="http://schemas.microsoft.com/office/drawing/2014/main" id="{375391A7-85AD-4A62-AD5F-DA06FB232F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9688" y="2306638"/>
                          <a:ext cx="341312" cy="569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3" name="Object 16">
              <a:extLst>
                <a:ext uri="{FF2B5EF4-FFF2-40B4-BE49-F238E27FC236}">
                  <a16:creationId xmlns:a16="http://schemas.microsoft.com/office/drawing/2014/main" id="{358DE606-014D-4378-9D09-A5A25E2923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77100" y="2335213"/>
            <a:ext cx="369888" cy="541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54" name="Equation" r:id="rId6" imgW="164957" imgH="241091" progId="Equation.DSMT4">
                    <p:embed/>
                  </p:oleObj>
                </mc:Choice>
                <mc:Fallback>
                  <p:oleObj name="Equation" r:id="rId6" imgW="164957" imgH="241091" progId="Equation.DSMT4">
                    <p:embed/>
                    <p:pic>
                      <p:nvPicPr>
                        <p:cNvPr id="9233" name="Object 16">
                          <a:extLst>
                            <a:ext uri="{FF2B5EF4-FFF2-40B4-BE49-F238E27FC236}">
                              <a16:creationId xmlns:a16="http://schemas.microsoft.com/office/drawing/2014/main" id="{358DE606-014D-4378-9D09-A5A25E2923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7100" y="2335213"/>
                          <a:ext cx="369888" cy="541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4" name="Line 17">
              <a:extLst>
                <a:ext uri="{FF2B5EF4-FFF2-40B4-BE49-F238E27FC236}">
                  <a16:creationId xmlns:a16="http://schemas.microsoft.com/office/drawing/2014/main" id="{FA81A1C3-D0CF-4097-B50B-66CBFA972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9213" y="3948113"/>
              <a:ext cx="841375" cy="1450975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35" name="Object 18">
              <a:extLst>
                <a:ext uri="{FF2B5EF4-FFF2-40B4-BE49-F238E27FC236}">
                  <a16:creationId xmlns:a16="http://schemas.microsoft.com/office/drawing/2014/main" id="{A3421E40-2BFE-405D-AB38-B2C64F26E0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53288" y="5018088"/>
            <a:ext cx="341312" cy="569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55" name="Equation" r:id="rId8" imgW="28633" imgH="133271" progId="Equation.DSMT4">
                    <p:embed/>
                  </p:oleObj>
                </mc:Choice>
                <mc:Fallback>
                  <p:oleObj name="Equation" r:id="rId8" imgW="28633" imgH="133271" progId="Equation.DSMT4">
                    <p:embed/>
                    <p:pic>
                      <p:nvPicPr>
                        <p:cNvPr id="9235" name="Object 18">
                          <a:extLst>
                            <a:ext uri="{FF2B5EF4-FFF2-40B4-BE49-F238E27FC236}">
                              <a16:creationId xmlns:a16="http://schemas.microsoft.com/office/drawing/2014/main" id="{A3421E40-2BFE-405D-AB38-B2C64F26E0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3288" y="5018088"/>
                          <a:ext cx="341312" cy="569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6" name="Line 19">
              <a:extLst>
                <a:ext uri="{FF2B5EF4-FFF2-40B4-BE49-F238E27FC236}">
                  <a16:creationId xmlns:a16="http://schemas.microsoft.com/office/drawing/2014/main" id="{07D1F55C-B05E-4DE5-AF02-6176165AD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0163" y="2882900"/>
              <a:ext cx="0" cy="203200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20">
              <a:extLst>
                <a:ext uri="{FF2B5EF4-FFF2-40B4-BE49-F238E27FC236}">
                  <a16:creationId xmlns:a16="http://schemas.microsoft.com/office/drawing/2014/main" id="{5D3DD349-9F57-4CA1-9EF0-C8289C754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6150" y="3244850"/>
              <a:ext cx="4000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 i="1">
                  <a:solidFill>
                    <a:schemeClr val="bg1"/>
                  </a:solidFill>
                  <a:latin typeface="Symbol" pitchFamily="18" charset="2"/>
                </a:rPr>
                <a:t>q</a:t>
              </a:r>
              <a:r>
                <a:rPr lang="en-US" altLang="zh-CN" sz="2400" b="1" i="1" baseline="-25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altLang="zh-CN" sz="24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Text Box 21">
              <a:extLst>
                <a:ext uri="{FF2B5EF4-FFF2-40B4-BE49-F238E27FC236}">
                  <a16:creationId xmlns:a16="http://schemas.microsoft.com/office/drawing/2014/main" id="{AB0C1DCD-55FB-480E-864E-47459C28C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1425" y="3244850"/>
              <a:ext cx="4222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 i="1" dirty="0" err="1">
                  <a:solidFill>
                    <a:schemeClr val="bg1"/>
                  </a:solidFill>
                  <a:latin typeface="Symbol" pitchFamily="18" charset="2"/>
                </a:rPr>
                <a:t>q</a:t>
              </a:r>
              <a:r>
                <a:rPr lang="en-US" altLang="zh-CN" sz="2400" b="1" i="1" baseline="-250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en-US" altLang="zh-CN" sz="24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Text Box 22">
              <a:extLst>
                <a:ext uri="{FF2B5EF4-FFF2-40B4-BE49-F238E27FC236}">
                  <a16:creationId xmlns:a16="http://schemas.microsoft.com/office/drawing/2014/main" id="{83F86D4A-E95F-488D-8A9C-D30130408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9200" y="4211638"/>
              <a:ext cx="4000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1" i="1">
                  <a:solidFill>
                    <a:srgbClr val="00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Symbol" pitchFamily="18" charset="2"/>
                </a:rPr>
                <a:t>q</a:t>
              </a:r>
              <a:r>
                <a:rPr lang="en-US" altLang="zh-CN" sz="2400" b="1" i="1" baseline="-25000">
                  <a:solidFill>
                    <a:srgbClr val="00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t</a:t>
              </a:r>
              <a:endParaRPr lang="en-US" altLang="zh-CN" sz="2400" b="1" i="1">
                <a:solidFill>
                  <a:srgbClr val="00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240" name="Group 37">
              <a:extLst>
                <a:ext uri="{FF2B5EF4-FFF2-40B4-BE49-F238E27FC236}">
                  <a16:creationId xmlns:a16="http://schemas.microsoft.com/office/drawing/2014/main" id="{9F94B8FF-2724-4BCD-959A-DD52802797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9763" y="3114678"/>
              <a:ext cx="1087437" cy="1241426"/>
              <a:chOff x="4762" y="1516"/>
              <a:chExt cx="685" cy="782"/>
            </a:xfrm>
          </p:grpSpPr>
          <p:sp>
            <p:nvSpPr>
              <p:cNvPr id="9242" name="Line 38">
                <a:extLst>
                  <a:ext uri="{FF2B5EF4-FFF2-40B4-BE49-F238E27FC236}">
                    <a16:creationId xmlns:a16="http://schemas.microsoft.com/office/drawing/2014/main" id="{3EE4D346-F622-475E-A5FE-F2AAE87B5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54" y="1706"/>
                <a:ext cx="0" cy="31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3" name="Line 39">
                <a:extLst>
                  <a:ext uri="{FF2B5EF4-FFF2-40B4-BE49-F238E27FC236}">
                    <a16:creationId xmlns:a16="http://schemas.microsoft.com/office/drawing/2014/main" id="{6AA0E38F-D99B-40E2-AD63-009C6A957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4256713" flipV="1">
                <a:off x="4974" y="1976"/>
                <a:ext cx="0" cy="18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4" name="Line 40">
                <a:extLst>
                  <a:ext uri="{FF2B5EF4-FFF2-40B4-BE49-F238E27FC236}">
                    <a16:creationId xmlns:a16="http://schemas.microsoft.com/office/drawing/2014/main" id="{A3C805C1-4086-44C3-884B-A15F07FE71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5212" y="1858"/>
                <a:ext cx="0" cy="31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Text Box 41">
                <a:extLst>
                  <a:ext uri="{FF2B5EF4-FFF2-40B4-BE49-F238E27FC236}">
                    <a16:creationId xmlns:a16="http://schemas.microsoft.com/office/drawing/2014/main" id="{D926739B-A175-4874-B7BF-D1A7AB962F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5" y="195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66" name="Text Box 42">
                <a:extLst>
                  <a:ext uri="{FF2B5EF4-FFF2-40B4-BE49-F238E27FC236}">
                    <a16:creationId xmlns:a16="http://schemas.microsoft.com/office/drawing/2014/main" id="{9B43E0A3-71CA-4B65-8A09-F09DDE256F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8" y="1516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 i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67" name="Text Box 43">
                <a:extLst>
                  <a:ext uri="{FF2B5EF4-FFF2-40B4-BE49-F238E27FC236}">
                    <a16:creationId xmlns:a16="http://schemas.microsoft.com/office/drawing/2014/main" id="{615944FE-6FEE-402D-8423-09176E7175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2" y="2010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z</a:t>
                </a:r>
              </a:p>
            </p:txBody>
          </p:sp>
        </p:grpSp>
        <p:sp>
          <p:nvSpPr>
            <p:cNvPr id="60" name="Text Box 48">
              <a:extLst>
                <a:ext uri="{FF2B5EF4-FFF2-40B4-BE49-F238E27FC236}">
                  <a16:creationId xmlns:a16="http://schemas.microsoft.com/office/drawing/2014/main" id="{C83F9AF7-B007-47E7-A5FF-77DC2A86D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2138" y="3557588"/>
              <a:ext cx="1252537" cy="401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b="1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Arial" charset="0"/>
                </a:rPr>
                <a:t>Interface</a:t>
              </a:r>
            </a:p>
          </p:txBody>
        </p:sp>
      </p:grpSp>
      <p:sp>
        <p:nvSpPr>
          <p:cNvPr id="34" name="Line 24">
            <a:extLst>
              <a:ext uri="{FF2B5EF4-FFF2-40B4-BE49-F238E27FC236}">
                <a16:creationId xmlns:a16="http://schemas.microsoft.com/office/drawing/2014/main" id="{04022DD8-8269-43A5-A096-CB60FCA95C1F}"/>
              </a:ext>
            </a:extLst>
          </p:cNvPr>
          <p:cNvSpPr>
            <a:spLocks noChangeShapeType="1"/>
          </p:cNvSpPr>
          <p:nvPr/>
        </p:nvSpPr>
        <p:spPr bwMode="auto">
          <a:xfrm>
            <a:off x="-16605" y="1254924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588D686-BC3E-403B-97C5-54243CB6C3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660" y="15319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694EC43-1444-4780-B987-ED18D092B365}"/>
                  </a:ext>
                </a:extLst>
              </p:cNvPr>
              <p:cNvSpPr/>
              <p:nvPr/>
            </p:nvSpPr>
            <p:spPr>
              <a:xfrm>
                <a:off x="6097495" y="3559972"/>
                <a:ext cx="5561522" cy="1439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𝑖𝑥</m:t>
                                        </m:r>
                                      </m:sub>
                                    </m:s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𝑖𝑧</m:t>
                                        </m:r>
                                      </m:sub>
                                    </m:s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  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𝑟𝑥</m:t>
                                        </m:r>
                                      </m:sub>
                                    </m:s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𝑟𝑧</m:t>
                                        </m:r>
                                      </m:sub>
                                    </m:s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  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𝑡𝑥</m:t>
                                        </m:r>
                                      </m:sub>
                                    </m:s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𝑡𝑧</m:t>
                                        </m:r>
                                      </m:sub>
                                    </m:s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  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694EC43-1444-4780-B987-ED18D092B3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95" y="3559972"/>
                <a:ext cx="5561522" cy="14393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A8A6DA3-B430-4A50-80B0-C8DEDDC8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>
            <a:extLst>
              <a:ext uri="{FF2B5EF4-FFF2-40B4-BE49-F238E27FC236}">
                <a16:creationId xmlns:a16="http://schemas.microsoft.com/office/drawing/2014/main" id="{CF856283-97A9-47EC-8162-CE06B4E2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445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Reconsider GO laws using EM theory</a:t>
            </a:r>
          </a:p>
        </p:txBody>
      </p:sp>
      <p:sp>
        <p:nvSpPr>
          <p:cNvPr id="75" name="Text Box 46">
            <a:extLst>
              <a:ext uri="{FF2B5EF4-FFF2-40B4-BE49-F238E27FC236}">
                <a16:creationId xmlns:a16="http://schemas.microsoft.com/office/drawing/2014/main" id="{8DAF0035-B8FA-4324-871D-661ABC346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846513"/>
            <a:ext cx="4223270" cy="972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 conditions are satisfied for all value of x, z and t. </a:t>
            </a:r>
          </a:p>
        </p:txBody>
      </p:sp>
      <p:sp>
        <p:nvSpPr>
          <p:cNvPr id="2" name="直角上箭头 1">
            <a:extLst>
              <a:ext uri="{FF2B5EF4-FFF2-40B4-BE49-F238E27FC236}">
                <a16:creationId xmlns:a16="http://schemas.microsoft.com/office/drawing/2014/main" id="{03507EFC-7F57-44A5-81B1-15835FCCAC6F}"/>
              </a:ext>
            </a:extLst>
          </p:cNvPr>
          <p:cNvSpPr/>
          <p:nvPr/>
        </p:nvSpPr>
        <p:spPr>
          <a:xfrm rot="5400000">
            <a:off x="2074864" y="3995739"/>
            <a:ext cx="2376487" cy="174783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8BD64338-B1B5-4AFD-90A5-B1AE8D99E1D6}"/>
              </a:ext>
            </a:extLst>
          </p:cNvPr>
          <p:cNvSpPr/>
          <p:nvPr/>
        </p:nvSpPr>
        <p:spPr>
          <a:xfrm>
            <a:off x="6908665" y="5388411"/>
            <a:ext cx="727075" cy="71438"/>
          </a:xfrm>
          <a:prstGeom prst="rightArrow">
            <a:avLst/>
          </a:prstGeom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2" name="Line 24">
            <a:extLst>
              <a:ext uri="{FF2B5EF4-FFF2-40B4-BE49-F238E27FC236}">
                <a16:creationId xmlns:a16="http://schemas.microsoft.com/office/drawing/2014/main" id="{60DBAFAE-064F-465F-B81D-85AC25A1F0FB}"/>
              </a:ext>
            </a:extLst>
          </p:cNvPr>
          <p:cNvSpPr>
            <a:spLocks noChangeShapeType="1"/>
          </p:cNvSpPr>
          <p:nvPr/>
        </p:nvSpPr>
        <p:spPr bwMode="auto">
          <a:xfrm>
            <a:off x="-16605" y="1254924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7596B8F-6E8B-4833-B40C-F99FB7D3A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660" y="15319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BC93D2-9AC3-45C1-B483-C4081DE2445A}"/>
                  </a:ext>
                </a:extLst>
              </p:cNvPr>
              <p:cNvSpPr/>
              <p:nvPr/>
            </p:nvSpPr>
            <p:spPr>
              <a:xfrm>
                <a:off x="1126610" y="1640147"/>
                <a:ext cx="6460679" cy="16639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𝑖𝑥</m:t>
                                        </m:r>
                                      </m:sub>
                                    </m:sSub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𝑖𝑧</m:t>
                                        </m:r>
                                      </m:sub>
                                    </m:sSub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  </m:t>
                                    </m:r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𝑟𝑥</m:t>
                                        </m:r>
                                      </m:sub>
                                    </m:sSub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𝑟𝑧</m:t>
                                        </m:r>
                                      </m:sub>
                                    </m:sSub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  </m:t>
                                    </m:r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𝑡𝑥</m:t>
                                        </m:r>
                                      </m:sub>
                                    </m:sSub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𝑡𝑧</m:t>
                                        </m:r>
                                      </m:sub>
                                    </m:sSub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zh-CN" altLang="en-US" sz="28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  </m:t>
                                    </m:r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BC93D2-9AC3-45C1-B483-C4081DE24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610" y="1640147"/>
                <a:ext cx="6460679" cy="16639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23B6C5D-C7E9-4275-896D-D498A1D6276B}"/>
                  </a:ext>
                </a:extLst>
              </p:cNvPr>
              <p:cNvSpPr/>
              <p:nvPr/>
            </p:nvSpPr>
            <p:spPr>
              <a:xfrm>
                <a:off x="4356950" y="5052060"/>
                <a:ext cx="2331792" cy="1104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 </m:t>
                            </m:r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𝑖𝑥</m:t>
                                </m:r>
                              </m:sub>
                            </m:s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𝑡𝑥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𝑖𝑧</m:t>
                                </m:r>
                              </m:sub>
                            </m:s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𝑟𝑧</m:t>
                                </m:r>
                              </m:sub>
                            </m:s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𝑡𝑧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23B6C5D-C7E9-4275-896D-D498A1D62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950" y="5052060"/>
                <a:ext cx="2331792" cy="11041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9645771-0F51-4BB7-8093-C6CE71BCE3C5}"/>
                  </a:ext>
                </a:extLst>
              </p:cNvPr>
              <p:cNvSpPr/>
              <p:nvPr/>
            </p:nvSpPr>
            <p:spPr>
              <a:xfrm>
                <a:off x="7587289" y="5189906"/>
                <a:ext cx="4293740" cy="867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ad>
                              <m:radPr>
                                <m:degHide m:val="on"/>
                                <m:ctrlP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rad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ad>
                              <m:radPr>
                                <m:degHide m:val="on"/>
                                <m:ctrlP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rad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ad>
                              <m:radPr>
                                <m:degHide m:val="on"/>
                                <m:ctrlP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rad>
                            <m:r>
                              <a:rPr lang="zh-CN" altLang="en-US" sz="2400" i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9645771-0F51-4BB7-8093-C6CE71BCE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289" y="5189906"/>
                <a:ext cx="4293740" cy="8679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995F45-E712-4C6C-B4F6-76D9ED5D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2" grpId="0" animBg="1"/>
      <p:bldP spid="3" grpId="0" animBg="1"/>
      <p:bldP spid="7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7" name="组合 2">
            <a:extLst>
              <a:ext uri="{FF2B5EF4-FFF2-40B4-BE49-F238E27FC236}">
                <a16:creationId xmlns:a16="http://schemas.microsoft.com/office/drawing/2014/main" id="{F1FD1505-89D8-446C-ACC0-9B03D0185442}"/>
              </a:ext>
            </a:extLst>
          </p:cNvPr>
          <p:cNvGrpSpPr>
            <a:grpSpLocks/>
          </p:cNvGrpSpPr>
          <p:nvPr/>
        </p:nvGrpSpPr>
        <p:grpSpPr bwMode="auto">
          <a:xfrm>
            <a:off x="556655" y="1146177"/>
            <a:ext cx="4505325" cy="3716337"/>
            <a:chOff x="-108520" y="1656878"/>
            <a:chExt cx="4505325" cy="3716338"/>
          </a:xfrm>
        </p:grpSpPr>
        <p:grpSp>
          <p:nvGrpSpPr>
            <p:cNvPr id="13334" name="组合 38">
              <a:extLst>
                <a:ext uri="{FF2B5EF4-FFF2-40B4-BE49-F238E27FC236}">
                  <a16:creationId xmlns:a16="http://schemas.microsoft.com/office/drawing/2014/main" id="{82DD220D-A411-4347-BD98-8A130DBE02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08520" y="1656878"/>
              <a:ext cx="4505325" cy="3716338"/>
              <a:chOff x="4057650" y="2089150"/>
              <a:chExt cx="4505325" cy="3716338"/>
            </a:xfrm>
          </p:grpSpPr>
          <p:sp>
            <p:nvSpPr>
              <p:cNvPr id="13336" name="Line 4">
                <a:extLst>
                  <a:ext uri="{FF2B5EF4-FFF2-40B4-BE49-F238E27FC236}">
                    <a16:creationId xmlns:a16="http://schemas.microsoft.com/office/drawing/2014/main" id="{FA5D1387-25D3-473A-8FC4-4B6CE6CC3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87825" y="3498850"/>
                <a:ext cx="200025" cy="2270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Text Box 5">
                <a:extLst>
                  <a:ext uri="{FF2B5EF4-FFF2-40B4-BE49-F238E27FC236}">
                    <a16:creationId xmlns:a16="http://schemas.microsoft.com/office/drawing/2014/main" id="{258EEDB1-54E3-4989-8F4F-296CA5C3E2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4038" y="3619500"/>
                <a:ext cx="3614737" cy="9159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b="1">
                    <a:solidFill>
                      <a:srgbClr val="0099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Plane of the interface</a:t>
                </a:r>
                <a:r>
                  <a:rPr lang="en-US" altLang="zh-CN" b="1">
                    <a:effectLst>
                      <a:outerShdw blurRad="38100" dist="38100" dir="2700000" algn="tl">
                        <a:srgbClr val="010199"/>
                      </a:outerShdw>
                    </a:effectLst>
                    <a:latin typeface="Arial" charset="0"/>
                  </a:rPr>
                  <a:t> (here the yz plane) (perpendicular to page)</a:t>
                </a:r>
              </a:p>
            </p:txBody>
          </p:sp>
          <p:sp>
            <p:nvSpPr>
              <p:cNvPr id="13338" name="Rectangle 7">
                <a:extLst>
                  <a:ext uri="{FF2B5EF4-FFF2-40B4-BE49-F238E27FC236}">
                    <a16:creationId xmlns:a16="http://schemas.microsoft.com/office/drawing/2014/main" id="{BB84168C-2E3C-4718-9D85-E2BC8ED8E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7650" y="2089150"/>
                <a:ext cx="4505325" cy="3716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pSp>
            <p:nvGrpSpPr>
              <p:cNvPr id="13339" name="Group 8">
                <a:extLst>
                  <a:ext uri="{FF2B5EF4-FFF2-40B4-BE49-F238E27FC236}">
                    <a16:creationId xmlns:a16="http://schemas.microsoft.com/office/drawing/2014/main" id="{46CCD733-0B2D-4E8E-90FC-1F96905A3E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0063" y="2335213"/>
                <a:ext cx="4051300" cy="3186112"/>
                <a:chOff x="2724" y="1416"/>
                <a:chExt cx="3338" cy="2007"/>
              </a:xfrm>
            </p:grpSpPr>
            <p:sp>
              <p:nvSpPr>
                <p:cNvPr id="13359" name="Rectangle 9">
                  <a:extLst>
                    <a:ext uri="{FF2B5EF4-FFF2-40B4-BE49-F238E27FC236}">
                      <a16:creationId xmlns:a16="http://schemas.microsoft.com/office/drawing/2014/main" id="{0A69BD03-BB0D-440F-8429-990BB9E00A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4" y="2417"/>
                  <a:ext cx="3337" cy="1006"/>
                </a:xfrm>
                <a:prstGeom prst="rect">
                  <a:avLst/>
                </a:prstGeom>
                <a:solidFill>
                  <a:srgbClr val="96969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3360" name="Rectangle 10">
                  <a:extLst>
                    <a:ext uri="{FF2B5EF4-FFF2-40B4-BE49-F238E27FC236}">
                      <a16:creationId xmlns:a16="http://schemas.microsoft.com/office/drawing/2014/main" id="{072B5022-283B-426D-9D0E-FEC55050DF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5" y="1416"/>
                  <a:ext cx="3337" cy="1006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</p:grpSp>
          <p:sp>
            <p:nvSpPr>
              <p:cNvPr id="44" name="Text Box 11">
                <a:extLst>
                  <a:ext uri="{FF2B5EF4-FFF2-40B4-BE49-F238E27FC236}">
                    <a16:creationId xmlns:a16="http://schemas.microsoft.com/office/drawing/2014/main" id="{C69DE600-0D74-4DB5-9D73-3C73E59B86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66063" y="2846387"/>
                <a:ext cx="411162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 b="1" i="1" baseline="-250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en-US" altLang="zh-CN" sz="24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Text Box 12">
                <a:extLst>
                  <a:ext uri="{FF2B5EF4-FFF2-40B4-BE49-F238E27FC236}">
                    <a16:creationId xmlns:a16="http://schemas.microsoft.com/office/drawing/2014/main" id="{59FF803B-F086-4EA6-A1AB-7F69260023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66063" y="4537076"/>
                <a:ext cx="411162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 i="1">
                    <a:solidFill>
                      <a:srgbClr val="00FF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2400" b="1" i="1" baseline="-25000">
                    <a:solidFill>
                      <a:srgbClr val="00FF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en-US" altLang="zh-CN" sz="2400" b="1" i="1">
                  <a:solidFill>
                    <a:srgbClr val="00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342" name="Line 13">
                <a:extLst>
                  <a:ext uri="{FF2B5EF4-FFF2-40B4-BE49-F238E27FC236}">
                    <a16:creationId xmlns:a16="http://schemas.microsoft.com/office/drawing/2014/main" id="{CD3D7DAF-075E-41A8-B115-6D9709CF43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2988" y="2503488"/>
                <a:ext cx="1524000" cy="1408112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3" name="Line 14">
                <a:extLst>
                  <a:ext uri="{FF2B5EF4-FFF2-40B4-BE49-F238E27FC236}">
                    <a16:creationId xmlns:a16="http://schemas.microsoft.com/office/drawing/2014/main" id="{07231DBC-31E9-4DD4-8952-AC1C71973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05563" y="2489200"/>
                <a:ext cx="1524000" cy="1408113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3344" name="Object 15">
                <a:extLst>
                  <a:ext uri="{FF2B5EF4-FFF2-40B4-BE49-F238E27FC236}">
                    <a16:creationId xmlns:a16="http://schemas.microsoft.com/office/drawing/2014/main" id="{395E1B1D-85F1-42FC-948A-14FCBA9348A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19688" y="2306638"/>
              <a:ext cx="341312" cy="5699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30" name="Equation" r:id="rId4" imgW="152268" imgH="253780" progId="Equation.DSMT4">
                      <p:embed/>
                    </p:oleObj>
                  </mc:Choice>
                  <mc:Fallback>
                    <p:oleObj name="Equation" r:id="rId4" imgW="152268" imgH="253780" progId="Equation.DSMT4">
                      <p:embed/>
                      <p:pic>
                        <p:nvPicPr>
                          <p:cNvPr id="13344" name="Object 15">
                            <a:extLst>
                              <a:ext uri="{FF2B5EF4-FFF2-40B4-BE49-F238E27FC236}">
                                <a16:creationId xmlns:a16="http://schemas.microsoft.com/office/drawing/2014/main" id="{395E1B1D-85F1-42FC-948A-14FCBA9348A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9688" y="2306638"/>
                            <a:ext cx="341312" cy="5699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45" name="Object 16">
                <a:extLst>
                  <a:ext uri="{FF2B5EF4-FFF2-40B4-BE49-F238E27FC236}">
                    <a16:creationId xmlns:a16="http://schemas.microsoft.com/office/drawing/2014/main" id="{1AF0ABBE-F3FD-4B55-A2F8-8CBF1AA16AB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277100" y="2335213"/>
              <a:ext cx="369888" cy="541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31" name="Equation" r:id="rId6" imgW="164957" imgH="241091" progId="Equation.DSMT4">
                      <p:embed/>
                    </p:oleObj>
                  </mc:Choice>
                  <mc:Fallback>
                    <p:oleObj name="Equation" r:id="rId6" imgW="164957" imgH="241091" progId="Equation.DSMT4">
                      <p:embed/>
                      <p:pic>
                        <p:nvPicPr>
                          <p:cNvPr id="13345" name="Object 16">
                            <a:extLst>
                              <a:ext uri="{FF2B5EF4-FFF2-40B4-BE49-F238E27FC236}">
                                <a16:creationId xmlns:a16="http://schemas.microsoft.com/office/drawing/2014/main" id="{1AF0ABBE-F3FD-4B55-A2F8-8CBF1AA16AB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77100" y="2335213"/>
                            <a:ext cx="369888" cy="5413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46" name="Line 17">
                <a:extLst>
                  <a:ext uri="{FF2B5EF4-FFF2-40B4-BE49-F238E27FC236}">
                    <a16:creationId xmlns:a16="http://schemas.microsoft.com/office/drawing/2014/main" id="{FAEE8B6E-EF10-4731-B90E-FC9E008CF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99213" y="3948113"/>
                <a:ext cx="841375" cy="1450975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3347" name="Object 18">
                <a:extLst>
                  <a:ext uri="{FF2B5EF4-FFF2-40B4-BE49-F238E27FC236}">
                    <a16:creationId xmlns:a16="http://schemas.microsoft.com/office/drawing/2014/main" id="{BB9AA764-A526-42D2-931C-3B3CE0D9870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253288" y="5018088"/>
              <a:ext cx="341312" cy="5699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332" name="Equation" r:id="rId8" imgW="28633" imgH="133271" progId="Equation.DSMT4">
                      <p:embed/>
                    </p:oleObj>
                  </mc:Choice>
                  <mc:Fallback>
                    <p:oleObj name="Equation" r:id="rId8" imgW="28633" imgH="133271" progId="Equation.DSMT4">
                      <p:embed/>
                      <p:pic>
                        <p:nvPicPr>
                          <p:cNvPr id="13347" name="Object 18">
                            <a:extLst>
                              <a:ext uri="{FF2B5EF4-FFF2-40B4-BE49-F238E27FC236}">
                                <a16:creationId xmlns:a16="http://schemas.microsoft.com/office/drawing/2014/main" id="{BB9AA764-A526-42D2-931C-3B3CE0D9870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53288" y="5018088"/>
                            <a:ext cx="341312" cy="5699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48" name="Line 19">
                <a:extLst>
                  <a:ext uri="{FF2B5EF4-FFF2-40B4-BE49-F238E27FC236}">
                    <a16:creationId xmlns:a16="http://schemas.microsoft.com/office/drawing/2014/main" id="{1DACE9A2-7664-4F46-B58E-A01A13604E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80163" y="2882900"/>
                <a:ext cx="0" cy="203200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Text Box 20">
                <a:extLst>
                  <a:ext uri="{FF2B5EF4-FFF2-40B4-BE49-F238E27FC236}">
                    <a16:creationId xmlns:a16="http://schemas.microsoft.com/office/drawing/2014/main" id="{AF90C7D1-EB51-41B1-B505-6EE84DF51B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6150" y="3244850"/>
                <a:ext cx="4000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Symbol" pitchFamily="18" charset="2"/>
                  </a:rPr>
                  <a:t>q</a:t>
                </a:r>
                <a:r>
                  <a:rPr lang="en-US" altLang="zh-CN" sz="2400" b="1" i="1" baseline="-250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en-US" altLang="zh-CN" sz="24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" name="Text Box 21">
                <a:extLst>
                  <a:ext uri="{FF2B5EF4-FFF2-40B4-BE49-F238E27FC236}">
                    <a16:creationId xmlns:a16="http://schemas.microsoft.com/office/drawing/2014/main" id="{ACA3115B-8C1A-4765-9C72-8FF3EEF1B8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21425" y="3244850"/>
                <a:ext cx="42227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 i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Symbol" pitchFamily="18" charset="2"/>
                  </a:rPr>
                  <a:t>q</a:t>
                </a:r>
                <a:r>
                  <a:rPr lang="en-US" altLang="zh-CN" sz="2400" b="1" i="1" baseline="-250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r</a:t>
                </a:r>
                <a:endParaRPr lang="en-US" altLang="zh-CN" sz="2400" b="1" i="1">
                  <a:solidFill>
                    <a:schemeClr val="bg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Text Box 22">
                <a:extLst>
                  <a:ext uri="{FF2B5EF4-FFF2-40B4-BE49-F238E27FC236}">
                    <a16:creationId xmlns:a16="http://schemas.microsoft.com/office/drawing/2014/main" id="{AE08AD5C-4D86-49A8-8B6B-0F82567885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99200" y="4211638"/>
                <a:ext cx="4000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b="1" i="1">
                    <a:solidFill>
                      <a:srgbClr val="00FF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Symbol" pitchFamily="18" charset="2"/>
                  </a:rPr>
                  <a:t>q</a:t>
                </a:r>
                <a:r>
                  <a:rPr lang="en-US" altLang="zh-CN" sz="2400" b="1" i="1" baseline="-25000">
                    <a:solidFill>
                      <a:srgbClr val="00FF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en-US" altLang="zh-CN" sz="2400" b="1" i="1">
                  <a:solidFill>
                    <a:srgbClr val="00FF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3352" name="Group 37">
                <a:extLst>
                  <a:ext uri="{FF2B5EF4-FFF2-40B4-BE49-F238E27FC236}">
                    <a16:creationId xmlns:a16="http://schemas.microsoft.com/office/drawing/2014/main" id="{73AC066F-6529-4D74-BFC6-55CDE23518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33921" y="3114678"/>
                <a:ext cx="903288" cy="1177926"/>
                <a:chOff x="4878" y="1516"/>
                <a:chExt cx="569" cy="742"/>
              </a:xfrm>
            </p:grpSpPr>
            <p:sp>
              <p:nvSpPr>
                <p:cNvPr id="13354" name="Line 38">
                  <a:extLst>
                    <a:ext uri="{FF2B5EF4-FFF2-40B4-BE49-F238E27FC236}">
                      <a16:creationId xmlns:a16="http://schemas.microsoft.com/office/drawing/2014/main" id="{502BAB87-F8BC-4C01-A5CC-F921BD2371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54" y="1706"/>
                  <a:ext cx="0" cy="31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Text Box 41">
                  <a:extLst>
                    <a:ext uri="{FF2B5EF4-FFF2-40B4-BE49-F238E27FC236}">
                      <a16:creationId xmlns:a16="http://schemas.microsoft.com/office/drawing/2014/main" id="{D714ADA7-5171-4369-9EA3-93231B34D0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35" y="195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400" b="1" i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66" name="Text Box 42">
                  <a:extLst>
                    <a:ext uri="{FF2B5EF4-FFF2-40B4-BE49-F238E27FC236}">
                      <a16:creationId xmlns:a16="http://schemas.microsoft.com/office/drawing/2014/main" id="{FF9AA2B8-7527-46D3-BF07-96CA0A9B6F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58" y="1516"/>
                  <a:ext cx="20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400" b="1" i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</a:p>
              </p:txBody>
            </p:sp>
            <p:sp>
              <p:nvSpPr>
                <p:cNvPr id="67" name="Text Box 43">
                  <a:extLst>
                    <a:ext uri="{FF2B5EF4-FFF2-40B4-BE49-F238E27FC236}">
                      <a16:creationId xmlns:a16="http://schemas.microsoft.com/office/drawing/2014/main" id="{79A007CE-8B2E-4673-9228-F6736270C4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78" y="1970"/>
                  <a:ext cx="19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400" b="1" i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itchFamily="18" charset="0"/>
                      <a:cs typeface="Times New Roman" pitchFamily="18" charset="0"/>
                    </a:rPr>
                    <a:t>z</a:t>
                  </a:r>
                </a:p>
              </p:txBody>
            </p:sp>
            <p:sp>
              <p:nvSpPr>
                <p:cNvPr id="13358" name="Line 40">
                  <a:extLst>
                    <a:ext uri="{FF2B5EF4-FFF2-40B4-BE49-F238E27FC236}">
                      <a16:creationId xmlns:a16="http://schemas.microsoft.com/office/drawing/2014/main" id="{ED2DAA72-5C17-406C-9DB9-AEE3AD6A6E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5212" y="1858"/>
                  <a:ext cx="0" cy="31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0" name="Text Box 48">
                <a:extLst>
                  <a:ext uri="{FF2B5EF4-FFF2-40B4-BE49-F238E27FC236}">
                    <a16:creationId xmlns:a16="http://schemas.microsoft.com/office/drawing/2014/main" id="{0A986EE8-F790-4A99-9910-04F1096C90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2138" y="3557587"/>
                <a:ext cx="1252537" cy="401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effectLst>
                      <a:outerShdw blurRad="38100" dist="38100" dir="2700000" algn="tl">
                        <a:srgbClr val="010199"/>
                      </a:outerShdw>
                    </a:effectLst>
                    <a:latin typeface="Arial" charset="0"/>
                  </a:rPr>
                  <a:t>Interface</a:t>
                </a:r>
              </a:p>
            </p:txBody>
          </p:sp>
        </p:grp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1A7E564-98F9-49DA-9C0E-10646760A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43" y="3428528"/>
              <a:ext cx="144462" cy="14446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22E7725-4890-4956-A1E2-6DCF9FAB98DA}"/>
              </a:ext>
            </a:extLst>
          </p:cNvPr>
          <p:cNvGrpSpPr>
            <a:grpSpLocks/>
          </p:cNvGrpSpPr>
          <p:nvPr/>
        </p:nvGrpSpPr>
        <p:grpSpPr bwMode="auto">
          <a:xfrm>
            <a:off x="7466894" y="2693178"/>
            <a:ext cx="4215414" cy="1064423"/>
            <a:chOff x="6032146" y="2972131"/>
            <a:chExt cx="4134253" cy="641036"/>
          </a:xfrm>
        </p:grpSpPr>
        <p:sp>
          <p:nvSpPr>
            <p:cNvPr id="37" name="直角上箭头 36">
              <a:extLst>
                <a:ext uri="{FF2B5EF4-FFF2-40B4-BE49-F238E27FC236}">
                  <a16:creationId xmlns:a16="http://schemas.microsoft.com/office/drawing/2014/main" id="{C192851B-8699-4682-8297-4AF9D6269AAB}"/>
                </a:ext>
              </a:extLst>
            </p:cNvPr>
            <p:cNvSpPr/>
            <p:nvPr/>
          </p:nvSpPr>
          <p:spPr>
            <a:xfrm rot="5400000">
              <a:off x="6434067" y="2570210"/>
              <a:ext cx="405130" cy="1208971"/>
            </a:xfrm>
            <a:prstGeom prst="bentUpArrow">
              <a:avLst>
                <a:gd name="adj1" fmla="val 13673"/>
                <a:gd name="adj2" fmla="val 24351"/>
                <a:gd name="adj3" fmla="val 2823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70B24EF-346E-4318-9BBC-2D4E36C2E29D}"/>
                </a:ext>
              </a:extLst>
            </p:cNvPr>
            <p:cNvSpPr/>
            <p:nvPr/>
          </p:nvSpPr>
          <p:spPr>
            <a:xfrm>
              <a:off x="8815617" y="3390741"/>
              <a:ext cx="1350782" cy="22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Coplanarity</a:t>
              </a:r>
              <a:endPara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77CFCBA-DB74-4651-B1EE-15AD8E10B144}"/>
              </a:ext>
            </a:extLst>
          </p:cNvPr>
          <p:cNvGrpSpPr>
            <a:grpSpLocks/>
          </p:cNvGrpSpPr>
          <p:nvPr/>
        </p:nvGrpSpPr>
        <p:grpSpPr bwMode="auto">
          <a:xfrm>
            <a:off x="5944735" y="2195514"/>
            <a:ext cx="1631722" cy="4323452"/>
            <a:chOff x="4464226" y="2208436"/>
            <a:chExt cx="2365576" cy="4323598"/>
          </a:xfrm>
        </p:grpSpPr>
        <p:cxnSp>
          <p:nvCxnSpPr>
            <p:cNvPr id="9" name="肘形连接符 8">
              <a:extLst>
                <a:ext uri="{FF2B5EF4-FFF2-40B4-BE49-F238E27FC236}">
                  <a16:creationId xmlns:a16="http://schemas.microsoft.com/office/drawing/2014/main" id="{DCDDB645-297A-44AF-B82B-73D7A0D229C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13338" y="3175343"/>
              <a:ext cx="3237021" cy="130320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66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001BC8C-2AB0-4918-9A00-52B36ECF9448}"/>
                </a:ext>
              </a:extLst>
            </p:cNvPr>
            <p:cNvSpPr/>
            <p:nvPr/>
          </p:nvSpPr>
          <p:spPr>
            <a:xfrm>
              <a:off x="4464226" y="6193469"/>
              <a:ext cx="2365576" cy="338565"/>
            </a:xfrm>
            <a:prstGeom prst="rect">
              <a:avLst/>
            </a:prstGeom>
            <a:ln>
              <a:solidFill>
                <a:srgbClr val="660066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600" b="1" dirty="0">
                  <a:solidFill>
                    <a:srgbClr val="7030A0"/>
                  </a:solidFill>
                  <a:latin typeface="Arial" charset="0"/>
                </a:rPr>
                <a:t>Reflection law</a:t>
              </a:r>
              <a:endParaRPr lang="zh-CN" altLang="en-US" sz="16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9C67508-32BE-40A2-8C02-527C8028CF68}"/>
              </a:ext>
            </a:extLst>
          </p:cNvPr>
          <p:cNvGrpSpPr>
            <a:grpSpLocks/>
          </p:cNvGrpSpPr>
          <p:nvPr/>
        </p:nvGrpSpPr>
        <p:grpSpPr bwMode="auto">
          <a:xfrm>
            <a:off x="7993515" y="2159795"/>
            <a:ext cx="3688793" cy="4665832"/>
            <a:chOff x="6307521" y="2137860"/>
            <a:chExt cx="3689523" cy="4665217"/>
          </a:xfrm>
        </p:grpSpPr>
        <p:sp>
          <p:nvSpPr>
            <p:cNvPr id="29" name="任意多边形 28">
              <a:extLst>
                <a:ext uri="{FF2B5EF4-FFF2-40B4-BE49-F238E27FC236}">
                  <a16:creationId xmlns:a16="http://schemas.microsoft.com/office/drawing/2014/main" id="{7EC2B43D-4829-4B9E-BA57-4E88FEFBFD0E}"/>
                </a:ext>
              </a:extLst>
            </p:cNvPr>
            <p:cNvSpPr/>
            <p:nvPr/>
          </p:nvSpPr>
          <p:spPr>
            <a:xfrm>
              <a:off x="6307521" y="2137860"/>
              <a:ext cx="1757265" cy="2878551"/>
            </a:xfrm>
            <a:custGeom>
              <a:avLst/>
              <a:gdLst>
                <a:gd name="connsiteX0" fmla="*/ 33519 w 1034711"/>
                <a:gd name="connsiteY0" fmla="*/ 0 h 2653259"/>
                <a:gd name="connsiteX1" fmla="*/ 108470 w 1034711"/>
                <a:gd name="connsiteY1" fmla="*/ 1963711 h 2653259"/>
                <a:gd name="connsiteX2" fmla="*/ 932929 w 1034711"/>
                <a:gd name="connsiteY2" fmla="*/ 2308485 h 2653259"/>
                <a:gd name="connsiteX3" fmla="*/ 992889 w 1034711"/>
                <a:gd name="connsiteY3" fmla="*/ 2653259 h 265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4711" h="2653259">
                  <a:moveTo>
                    <a:pt x="33519" y="0"/>
                  </a:moveTo>
                  <a:cubicBezTo>
                    <a:pt x="-3957" y="789481"/>
                    <a:pt x="-41432" y="1578963"/>
                    <a:pt x="108470" y="1963711"/>
                  </a:cubicBezTo>
                  <a:cubicBezTo>
                    <a:pt x="258372" y="2348459"/>
                    <a:pt x="785526" y="2193560"/>
                    <a:pt x="932929" y="2308485"/>
                  </a:cubicBezTo>
                  <a:cubicBezTo>
                    <a:pt x="1080332" y="2423410"/>
                    <a:pt x="1036610" y="2538334"/>
                    <a:pt x="992889" y="2653259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AB1339EC-A59D-48AF-AC87-E07026703816}"/>
                </a:ext>
              </a:extLst>
            </p:cNvPr>
            <p:cNvSpPr/>
            <p:nvPr/>
          </p:nvSpPr>
          <p:spPr>
            <a:xfrm>
              <a:off x="8179135" y="6433794"/>
              <a:ext cx="1817909" cy="369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rial" charset="0"/>
                </a:rPr>
                <a:t>Snell’s relation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9" name="Line 24">
            <a:extLst>
              <a:ext uri="{FF2B5EF4-FFF2-40B4-BE49-F238E27FC236}">
                <a16:creationId xmlns:a16="http://schemas.microsoft.com/office/drawing/2014/main" id="{FFCFCC34-EA4B-4AF3-9F17-9B293DCEA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-16605" y="1254924"/>
            <a:ext cx="12192000" cy="7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b="1"/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DA7FD8CD-8494-4ABE-BA2A-E5C3690CC5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660" y="153192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340DC71-87D6-46F8-A13C-5E3A7C4D5F2B}"/>
                  </a:ext>
                </a:extLst>
              </p:cNvPr>
              <p:cNvSpPr/>
              <p:nvPr/>
            </p:nvSpPr>
            <p:spPr>
              <a:xfrm>
                <a:off x="6235074" y="1388007"/>
                <a:ext cx="2691763" cy="1272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 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𝑖𝑥</m:t>
                                </m:r>
                              </m:sub>
                            </m:sSub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𝑡𝑥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𝑖𝑧</m:t>
                                </m:r>
                              </m:sub>
                            </m:sSub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𝑟𝑧</m:t>
                                </m:r>
                              </m:sub>
                            </m:sSub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𝑡𝑧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340DC71-87D6-46F8-A13C-5E3A7C4D5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074" y="1388007"/>
                <a:ext cx="2691763" cy="127265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23CB5C7-541B-459F-8D07-91D29A223D38}"/>
                  </a:ext>
                </a:extLst>
              </p:cNvPr>
              <p:cNvSpPr/>
              <p:nvPr/>
            </p:nvSpPr>
            <p:spPr>
              <a:xfrm>
                <a:off x="4405860" y="4652468"/>
                <a:ext cx="4293740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ra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23CB5C7-541B-459F-8D07-91D29A223D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860" y="4652468"/>
                <a:ext cx="4293740" cy="462947"/>
              </a:xfrm>
              <a:prstGeom prst="rect">
                <a:avLst/>
              </a:prstGeom>
              <a:blipFill>
                <a:blip r:embed="rId1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3719D33-26F0-4367-A591-3344FADB1E83}"/>
                  </a:ext>
                </a:extLst>
              </p:cNvPr>
              <p:cNvSpPr/>
              <p:nvPr/>
            </p:nvSpPr>
            <p:spPr>
              <a:xfrm>
                <a:off x="8132780" y="3843001"/>
                <a:ext cx="2787366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3719D33-26F0-4367-A591-3344FADB1E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780" y="3843001"/>
                <a:ext cx="2787366" cy="462947"/>
              </a:xfrm>
              <a:prstGeom prst="rect">
                <a:avLst/>
              </a:prstGeom>
              <a:blipFill>
                <a:blip r:embed="rId1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6298334-9667-4E9C-9F93-3F3F361BE829}"/>
                  </a:ext>
                </a:extLst>
              </p:cNvPr>
              <p:cNvSpPr/>
              <p:nvPr/>
            </p:nvSpPr>
            <p:spPr>
              <a:xfrm>
                <a:off x="5796696" y="5603076"/>
                <a:ext cx="12246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6298334-9667-4E9C-9F93-3F3F361BE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696" y="5603076"/>
                <a:ext cx="1224694" cy="461665"/>
              </a:xfrm>
              <a:prstGeom prst="rect">
                <a:avLst/>
              </a:prstGeom>
              <a:blipFill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328E0A7-7B80-4B90-80CA-D3D39C9B49CB}"/>
                  </a:ext>
                </a:extLst>
              </p:cNvPr>
              <p:cNvSpPr/>
              <p:nvPr/>
            </p:nvSpPr>
            <p:spPr>
              <a:xfrm>
                <a:off x="8263639" y="5072938"/>
                <a:ext cx="2914131" cy="1438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f>
                              <m:f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ad>
                              <m:radPr>
                                <m:degHide m:val="on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rad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328E0A7-7B80-4B90-80CA-D3D39C9B4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639" y="5072938"/>
                <a:ext cx="2914131" cy="143898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FD9906B-9293-445E-B203-315313027FA4}"/>
                  </a:ext>
                </a:extLst>
              </p:cNvPr>
              <p:cNvSpPr/>
              <p:nvPr/>
            </p:nvSpPr>
            <p:spPr>
              <a:xfrm>
                <a:off x="8632039" y="2968468"/>
                <a:ext cx="28553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𝑟𝑧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𝑡𝑧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𝑖𝑧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FD9906B-9293-445E-B203-315313027F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039" y="2968468"/>
                <a:ext cx="2855333" cy="461665"/>
              </a:xfrm>
              <a:prstGeom prst="rect">
                <a:avLst/>
              </a:prstGeom>
              <a:blipFill>
                <a:blip r:embed="rId1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E60F2FE-7CDF-47E4-96FD-A5078E8F4F96}"/>
                  </a:ext>
                </a:extLst>
              </p:cNvPr>
              <p:cNvSpPr/>
              <p:nvPr/>
            </p:nvSpPr>
            <p:spPr>
              <a:xfrm>
                <a:off x="4824571" y="5104275"/>
                <a:ext cx="31689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E60F2FE-7CDF-47E4-96FD-A5078E8F4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571" y="5104275"/>
                <a:ext cx="316894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2">
            <a:extLst>
              <a:ext uri="{FF2B5EF4-FFF2-40B4-BE49-F238E27FC236}">
                <a16:creationId xmlns:a16="http://schemas.microsoft.com/office/drawing/2014/main" id="{FB0316EE-0222-482E-A9BC-43D99762F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445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Reconsider</a:t>
            </a:r>
            <a:r>
              <a:rPr lang="en-US" altLang="zh-CN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GO laws using EM theory</a:t>
            </a:r>
          </a:p>
        </p:txBody>
      </p:sp>
      <p:sp>
        <p:nvSpPr>
          <p:cNvPr id="52" name="Text Box 46">
            <a:extLst>
              <a:ext uri="{FF2B5EF4-FFF2-40B4-BE49-F238E27FC236}">
                <a16:creationId xmlns:a16="http://schemas.microsoft.com/office/drawing/2014/main" id="{ADD51C22-2786-44A1-B938-1D32AFDA2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517" y="5022249"/>
            <a:ext cx="4245763" cy="143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any loss of generality, we set the incident beam in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plane, i.e. take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FD3265CD-0C01-428E-B5E7-7DA72059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CE6A9-4032-4ED4-9C69-890208D700D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DEFD1CAF-7A18-40B9-A06F-E2A1C972EF60}" vid="{9128987F-5A2C-44EF-8DBB-D2762AE2685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3937</TotalTime>
  <Words>1728</Words>
  <Application>Microsoft Office PowerPoint</Application>
  <PresentationFormat>宽屏</PresentationFormat>
  <Paragraphs>373</Paragraphs>
  <Slides>35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等线</vt:lpstr>
      <vt:lpstr>等线 Light</vt:lpstr>
      <vt:lpstr>华文行楷</vt:lpstr>
      <vt:lpstr>楷体_GB2312</vt:lpstr>
      <vt:lpstr>宋体</vt:lpstr>
      <vt:lpstr>微软雅黑</vt:lpstr>
      <vt:lpstr>Arial</vt:lpstr>
      <vt:lpstr>Cambria Math</vt:lpstr>
      <vt:lpstr>Century Schoolbook</vt:lpstr>
      <vt:lpstr>Symbol</vt:lpstr>
      <vt:lpstr>Tahoma</vt:lpstr>
      <vt:lpstr>Times New Roman</vt:lpstr>
      <vt:lpstr>Wingdings</vt:lpstr>
      <vt:lpstr>主题1</vt:lpstr>
      <vt:lpstr>Equation</vt:lpstr>
      <vt:lpstr>公式</vt:lpstr>
      <vt:lpstr>Part 2 Wave Optics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Fresnel Equations</vt:lpstr>
      <vt:lpstr>Boundary Condition for E at an Interface</vt:lpstr>
      <vt:lpstr>Boundary Condition for B at an Interface</vt:lpstr>
      <vt:lpstr>Reflection and Transmission for S-Polarized Light</vt:lpstr>
      <vt:lpstr>Reflection and Transmission for S-Polarized Light</vt:lpstr>
      <vt:lpstr>Reflection and Transmission for S-Polarized Light</vt:lpstr>
      <vt:lpstr>Fresnel Equations—Parallel electric field</vt:lpstr>
      <vt:lpstr>Reflection &amp; Transmission Coefficients for P-Polarized Light</vt:lpstr>
      <vt:lpstr>Reflection &amp; Transmission Coefficients for P-Polarized Light</vt:lpstr>
      <vt:lpstr>Fresnel equations</vt:lpstr>
      <vt:lpstr>Fresnel equations</vt:lpstr>
      <vt:lpstr>Fresnel equations</vt:lpstr>
      <vt:lpstr>Reflection &amp; Transmission Coefficients for an Air-to-Glass Interface</vt:lpstr>
      <vt:lpstr>Reflection &amp; Transmission Coefficients for an Air-to-Glass Interface</vt:lpstr>
      <vt:lpstr>Reflection for a Glass-to-Air Interface</vt:lpstr>
      <vt:lpstr>Brewster’s Law</vt:lpstr>
      <vt:lpstr>Brewster’s Law</vt:lpstr>
      <vt:lpstr>例题：已知某材料在空气中的布儒斯特角ib=58o,求它的折射率？若将它放           在水中（水的折射率为 1.33），求布儒斯特角？该材料对水的相对               折射率是多少？</vt:lpstr>
      <vt:lpstr>例题： 一束自然光以某一角射到平面玻璃板上，反射光恰为线偏振光，且            折射光的折射角为320，求： (1) 自然光的入射角；(2) 玻璃的折射            率；(3) 经过玻璃片后透射光的偏振状态。</vt:lpstr>
      <vt:lpstr>PowerPoint 演示文稿</vt:lpstr>
      <vt:lpstr>PowerPoint 演示文稿</vt:lpstr>
      <vt:lpstr>Example of Glare Reduction</vt:lpstr>
      <vt:lpstr>Brewster angle microscope</vt:lpstr>
      <vt:lpstr>Application Samples</vt:lpstr>
      <vt:lpstr>Application Samples</vt:lpstr>
      <vt:lpstr>Application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t450</dc:creator>
  <cp:lastModifiedBy>Yudong Li</cp:lastModifiedBy>
  <cp:revision>173</cp:revision>
  <dcterms:created xsi:type="dcterms:W3CDTF">2018-10-18T09:43:26Z</dcterms:created>
  <dcterms:modified xsi:type="dcterms:W3CDTF">2022-08-01T10:16:59Z</dcterms:modified>
</cp:coreProperties>
</file>