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9"/>
  </p:notesMasterIdLst>
  <p:sldIdLst>
    <p:sldId id="256" r:id="rId2"/>
    <p:sldId id="761" r:id="rId3"/>
    <p:sldId id="336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9" r:id="rId16"/>
    <p:sldId id="756" r:id="rId17"/>
    <p:sldId id="740" r:id="rId18"/>
    <p:sldId id="757" r:id="rId19"/>
    <p:sldId id="735" r:id="rId20"/>
    <p:sldId id="736" r:id="rId21"/>
    <p:sldId id="737" r:id="rId22"/>
    <p:sldId id="738" r:id="rId23"/>
    <p:sldId id="76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2" r:id="rId35"/>
    <p:sldId id="753" r:id="rId36"/>
    <p:sldId id="754" r:id="rId37"/>
    <p:sldId id="75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5518" autoAdjust="0"/>
  </p:normalViewPr>
  <p:slideViewPr>
    <p:cSldViewPr snapToGrid="0">
      <p:cViewPr varScale="1">
        <p:scale>
          <a:sx n="93" d="100"/>
          <a:sy n="93" d="100"/>
        </p:scale>
        <p:origin x="3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2.emf"/><Relationship Id="rId4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5.wmf"/><Relationship Id="rId4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9.w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664E-5C0F-4D84-B1D0-D40E5ADD104A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9704-7727-4120-AF15-4506A7F47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0779CD-10BE-4A47-B7C6-521B3AF5AC36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45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8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上图，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（垂直偏振）光，入射与出射光的位相差，</a:t>
                </a:r>
                <a:r>
                  <a:rPr lang="en-US" altLang="zh-CN" dirty="0"/>
                  <a:t>0-90</a:t>
                </a:r>
                <a:r>
                  <a:rPr lang="zh-CN" altLang="en-US" dirty="0"/>
                  <a:t>角入射，均有</a:t>
                </a:r>
                <a:r>
                  <a:rPr lang="en-US" altLang="zh-CN" dirty="0"/>
                  <a:t>π</a:t>
                </a:r>
                <a:r>
                  <a:rPr lang="zh-CN" altLang="en-US" dirty="0"/>
                  <a:t>位相差</a:t>
                </a:r>
                <a:endParaRPr lang="en-US" altLang="zh-CN" dirty="0"/>
              </a:p>
              <a:p>
                <a:r>
                  <a:rPr lang="zh-CN" altLang="en-US" dirty="0"/>
                  <a:t>下图，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光（平行光），出射与入射光的位相差，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zh-CN" altLang="en-US" dirty="0"/>
                  <a:t>之间，无位相差；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en-US" altLang="zh-CN" dirty="0"/>
                  <a:t>-90 </a:t>
                </a:r>
                <a:r>
                  <a:rPr lang="zh-CN" altLang="en-US" dirty="0"/>
                  <a:t>之间，</a:t>
                </a:r>
                <a:r>
                  <a:rPr lang="en-US" altLang="zh-CN" dirty="0"/>
                  <a:t>π</a:t>
                </a:r>
                <a:r>
                  <a:rPr lang="zh-CN" altLang="en-US" dirty="0"/>
                  <a:t>位相差。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9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3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上图，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光（平行光），出射与入射光的位相差，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zh-CN" altLang="en-US" dirty="0"/>
                  <a:t>之间，</a:t>
                </a:r>
                <a:r>
                  <a:rPr lang="en-US" altLang="zh-CN" dirty="0"/>
                  <a:t>π</a:t>
                </a:r>
                <a:r>
                  <a:rPr lang="zh-CN" altLang="en-US" dirty="0"/>
                  <a:t>位相差；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en-US" altLang="zh-CN" dirty="0"/>
                  <a:t>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之间，无位相差，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-90</a:t>
                </a:r>
                <a:r>
                  <a:rPr lang="zh-CN" altLang="en-US" dirty="0"/>
                  <a:t>之间，随角度变化。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下图，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（垂直偏振）光，入射与出射光的位相差，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zh-CN" altLang="en-US" dirty="0"/>
                  <a:t>之间，无位相差；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-90</a:t>
                </a:r>
                <a:r>
                  <a:rPr lang="zh-CN" altLang="en-US" dirty="0"/>
                  <a:t>之间，随角度变化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上层图，平行光与垂直光之间的位相差，大于临界角之后，反射率为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，偏振差随角度变化，所以偏振态与角度有关。可以通过倏逝波计算。见后边</a:t>
                </a:r>
                <a:r>
                  <a:rPr lang="en-US" altLang="zh-CN" dirty="0"/>
                  <a:t>PPT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0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上图，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光（平行光），出射与入射光的位相差，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zh-CN" altLang="en-US" dirty="0"/>
                  <a:t>之间，</a:t>
                </a:r>
                <a:r>
                  <a:rPr lang="en-US" altLang="zh-CN" dirty="0"/>
                  <a:t>π</a:t>
                </a:r>
                <a:r>
                  <a:rPr lang="zh-CN" altLang="en-US" dirty="0"/>
                  <a:t>位相差；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en-US" altLang="zh-CN" dirty="0"/>
                  <a:t>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之间，无位相差，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-90</a:t>
                </a:r>
                <a:r>
                  <a:rPr lang="zh-CN" altLang="en-US" dirty="0"/>
                  <a:t>之间，随角度变化。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下图，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（垂直偏振）光，入射与出射光的位相差，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zh-CN" altLang="en-US" dirty="0"/>
                  <a:t>之间，无位相差；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en-US" altLang="zh-CN" dirty="0"/>
                  <a:t>-90</a:t>
                </a:r>
                <a:r>
                  <a:rPr lang="zh-CN" altLang="en-US" dirty="0"/>
                  <a:t>之间，随角度变化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上层图，平行光与垂直光之间的位相差，大于临界角之后，反射率为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，偏振差随角度变化，所以偏振态与角度有关。可以通过倏逝波计算。见后边</a:t>
                </a:r>
                <a:r>
                  <a:rPr lang="en-US" altLang="zh-CN" dirty="0"/>
                  <a:t>PPT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22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3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2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能流不变</a:t>
                </a:r>
                <a:r>
                  <a:rPr lang="en-US" altLang="zh-CN" dirty="0" err="1"/>
                  <a:t>wt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wi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>
                    <a:latin typeface="Cambria Math" panose="02040503050406030204" pitchFamily="18" charset="0"/>
                  </a:rPr>
                  <a:t>𝑛=√</a:t>
                </a:r>
                <a:r>
                  <a:rPr lang="zh-CN" altLang="en-US" sz="1200" b="0" i="0">
                    <a:latin typeface="Cambria Math" panose="02040503050406030204" pitchFamily="18" charset="0"/>
                  </a:rPr>
                  <a:t>𝜀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, </a:t>
                </a:r>
                <a:r>
                  <a:rPr lang="zh-CN" altLang="en-US" sz="1200"/>
                  <a:t>光频场下的介电系数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4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1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E15CC08-A1AB-4259-BB46-1B0656788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317C3F-6024-4128-9407-1E508F397746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00971B6-4F00-47F1-A9E8-D6EFF8181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AB4C998-62DC-4434-98C7-43FE4EA7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83ED85A-BC9F-4999-8533-09BFD8D17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F5B7EC-2993-4679-97DF-6E41D9B479F2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75B8A19-9F17-43EB-8A51-CF00C145E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2F49193-DD6E-4D3A-AD50-B723F1819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2AF4D97-62BB-4EEB-9575-D21D7D156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70C57D-7F66-4567-A26F-4B5F827A6638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71DCF3A-D08A-4A46-B062-4C9D7598A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0155F1-4EA2-4555-AE07-CD715BA46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F31C-93E5-4CB0-B4B3-CEE3C2EC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449B9-37F3-4236-808E-A369A691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321AAA-79B3-4547-BB7E-0EB8A74C7CD7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6133A7D-2652-4E11-A953-92AAACF1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79670-25C4-4F71-928C-FA3CC329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6F7BC-DDB7-4223-B76F-43F94333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128067-6B64-4178-B8EA-E1E6F6E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ABDF3CE-C498-4E62-A480-30FD60C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0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659A1A5-306D-40FF-8C4C-DF50AC28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9BB0A72-5270-4B01-8B69-DADE79CA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AF046A9-1569-4712-9F1C-B1FEE673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D4908C-3968-4B7C-8E96-815DD6D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2282A-F94C-4C18-AC31-B581549B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B172BE-350D-4C83-A555-7DD245021DC1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</p:spTree>
    <p:extLst>
      <p:ext uri="{BB962C8B-B14F-4D97-AF65-F5344CB8AC3E}">
        <p14:creationId xmlns:p14="http://schemas.microsoft.com/office/powerpoint/2010/main" val="34969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5" Type="http://schemas.openxmlformats.org/officeDocument/2006/relationships/image" Target="../media/image23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Relationship Id="rId1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0.png"/><Relationship Id="rId5" Type="http://schemas.openxmlformats.org/officeDocument/2006/relationships/image" Target="../media/image7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emf"/><Relationship Id="rId5" Type="http://schemas.openxmlformats.org/officeDocument/2006/relationships/image" Target="../media/image3.jpe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emf"/><Relationship Id="rId1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emf"/><Relationship Id="rId1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emf"/><Relationship Id="rId1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Relationship Id="rId1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Relationship Id="rId1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6.png"/><Relationship Id="rId4" Type="http://schemas.openxmlformats.org/officeDocument/2006/relationships/image" Target="../media/image7.wmf"/><Relationship Id="rId9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png"/><Relationship Id="rId4" Type="http://schemas.openxmlformats.org/officeDocument/2006/relationships/image" Target="../media/image7.wmf"/><Relationship Id="rId9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e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38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8.png"/><Relationship Id="rId5" Type="http://schemas.openxmlformats.org/officeDocument/2006/relationships/image" Target="../media/image7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9.png"/><Relationship Id="rId4" Type="http://schemas.openxmlformats.org/officeDocument/2006/relationships/image" Target="../media/image7.wmf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wmf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png"/><Relationship Id="rId5" Type="http://schemas.openxmlformats.org/officeDocument/2006/relationships/image" Target="../media/image7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7.png"/><Relationship Id="rId4" Type="http://schemas.openxmlformats.org/officeDocument/2006/relationships/image" Target="../media/image7.wmf"/><Relationship Id="rId9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8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3.png"/><Relationship Id="rId5" Type="http://schemas.openxmlformats.org/officeDocument/2006/relationships/image" Target="../media/image7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44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D4CA3A5-1BA7-4017-BBB3-7ED5C4EC035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7431" y="1978857"/>
            <a:ext cx="4313938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Wave Optics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20F4B-8D90-4724-8242-34D1062C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4150"/>
            <a:ext cx="28448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0D1587-D732-41D8-B6F1-94BEE581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18" y="9830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2C2934-AC6C-4363-9E76-B536555F1ECB}"/>
              </a:ext>
            </a:extLst>
          </p:cNvPr>
          <p:cNvSpPr/>
          <p:nvPr/>
        </p:nvSpPr>
        <p:spPr>
          <a:xfrm>
            <a:off x="5183079" y="3815834"/>
            <a:ext cx="3932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---- Fresnel's Equations 2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Text Box 2">
            <a:extLst>
              <a:ext uri="{FF2B5EF4-FFF2-40B4-BE49-F238E27FC236}">
                <a16:creationId xmlns:a16="http://schemas.microsoft.com/office/drawing/2014/main" id="{B45D6B1E-C148-4F78-BEA7-A3445993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37" y="1503304"/>
            <a:ext cx="854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One-way mirrors</a:t>
            </a:r>
          </a:p>
        </p:txBody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E48B551-DC85-4596-9EC7-1DA319748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693" y="412628"/>
            <a:ext cx="11441915" cy="54768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Please pay attention to incident intensity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A46DAB-BE8F-4828-8654-3CAFF6E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2229" name="Picture 2" descr="http://img1.gtimg.com/cd/pics/hv1/176/122/527/34299461.jpg">
            <a:extLst>
              <a:ext uri="{FF2B5EF4-FFF2-40B4-BE49-F238E27FC236}">
                <a16:creationId xmlns:a16="http://schemas.microsoft.com/office/drawing/2014/main" id="{83704C19-0D28-4174-838C-6DE08F90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22" y="2205039"/>
            <a:ext cx="5174555" cy="38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6">
            <a:extLst>
              <a:ext uri="{FF2B5EF4-FFF2-40B4-BE49-F238E27FC236}">
                <a16:creationId xmlns:a16="http://schemas.microsoft.com/office/drawing/2014/main" id="{4DCAD448-8BE4-4AEA-A544-A224EA8CA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图片 8">
            <a:extLst>
              <a:ext uri="{FF2B5EF4-FFF2-40B4-BE49-F238E27FC236}">
                <a16:creationId xmlns:a16="http://schemas.microsoft.com/office/drawing/2014/main" id="{73CCBE01-2844-4466-A090-F22008005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Text Box 2">
            <a:extLst>
              <a:ext uri="{FF2B5EF4-FFF2-40B4-BE49-F238E27FC236}">
                <a16:creationId xmlns:a16="http://schemas.microsoft.com/office/drawing/2014/main" id="{E104B0BF-B03B-4783-AB02-F91DDB71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2" y="1570907"/>
            <a:ext cx="328987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One-way mirrors</a:t>
            </a:r>
          </a:p>
        </p:txBody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EF2BE566-2344-4679-9EB7-EEAA9ED09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1194" y="474542"/>
            <a:ext cx="8453438" cy="54768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pay attention to incident intensity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828C5A-3D9B-4E90-A7D2-ABFEAFE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C2916321-F0F7-4B41-8B73-A329C77A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716213"/>
            <a:ext cx="938212" cy="2951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54" name="Rectangle 8">
            <a:extLst>
              <a:ext uri="{FF2B5EF4-FFF2-40B4-BE49-F238E27FC236}">
                <a16:creationId xmlns:a16="http://schemas.microsoft.com/office/drawing/2014/main" id="{843C91F3-C4CF-4281-9096-E0DFDB09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6" y="2716213"/>
            <a:ext cx="288925" cy="295116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55" name="Litebulb">
            <a:extLst>
              <a:ext uri="{FF2B5EF4-FFF2-40B4-BE49-F238E27FC236}">
                <a16:creationId xmlns:a16="http://schemas.microsoft.com/office/drawing/2014/main" id="{E4EF4849-7B39-4C1E-B8E4-B23CCF337591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3121026" y="2716214"/>
            <a:ext cx="720725" cy="13033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9786" name="Text Box 10">
            <a:extLst>
              <a:ext uri="{FF2B5EF4-FFF2-40B4-BE49-F238E27FC236}">
                <a16:creationId xmlns:a16="http://schemas.microsoft.com/office/drawing/2014/main" id="{CDC95FEA-8AE6-4A29-81B9-D0B1EE44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548" y="5822694"/>
            <a:ext cx="125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Metal film</a:t>
            </a:r>
          </a:p>
          <a:p>
            <a:pPr eaLnBrk="1" hangingPunct="1"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Quite thick</a:t>
            </a:r>
          </a:p>
        </p:txBody>
      </p:sp>
      <p:sp>
        <p:nvSpPr>
          <p:cNvPr id="53257" name="Line 11">
            <a:extLst>
              <a:ext uri="{FF2B5EF4-FFF2-40B4-BE49-F238E27FC236}">
                <a16:creationId xmlns:a16="http://schemas.microsoft.com/office/drawing/2014/main" id="{EE0C43B6-CF26-4762-8E31-F07DA307A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369" y="5537319"/>
            <a:ext cx="659607" cy="365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9788" name="Text Box 12">
            <a:extLst>
              <a:ext uri="{FF2B5EF4-FFF2-40B4-BE49-F238E27FC236}">
                <a16:creationId xmlns:a16="http://schemas.microsoft.com/office/drawing/2014/main" id="{6606C403-E1D4-48DB-A97E-15A2A8A4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029" y="5070614"/>
            <a:ext cx="20104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illumination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reflection</a:t>
            </a:r>
          </a:p>
        </p:txBody>
      </p:sp>
      <p:sp>
        <p:nvSpPr>
          <p:cNvPr id="1099789" name="Text Box 13">
            <a:extLst>
              <a:ext uri="{FF2B5EF4-FFF2-40B4-BE49-F238E27FC236}">
                <a16:creationId xmlns:a16="http://schemas.microsoft.com/office/drawing/2014/main" id="{DAF8C5D4-19F8-4676-A5CA-271C68C5D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734" y="5114808"/>
            <a:ext cx="1986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illumination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reflection</a:t>
            </a:r>
          </a:p>
        </p:txBody>
      </p:sp>
      <p:sp>
        <p:nvSpPr>
          <p:cNvPr id="1099790" name="Text Box 14">
            <a:extLst>
              <a:ext uri="{FF2B5EF4-FFF2-40B4-BE49-F238E27FC236}">
                <a16:creationId xmlns:a16="http://schemas.microsoft.com/office/drawing/2014/main" id="{D414EA23-88BD-493C-B83E-C8DB7F2F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358" y="5906924"/>
            <a:ext cx="696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D5698FEB-704A-42C1-BEFC-FC55C6ACB5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78832" y="5500756"/>
            <a:ext cx="529104" cy="4606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AutoShape 16">
            <a:extLst>
              <a:ext uri="{FF2B5EF4-FFF2-40B4-BE49-F238E27FC236}">
                <a16:creationId xmlns:a16="http://schemas.microsoft.com/office/drawing/2014/main" id="{DEE81E1C-9874-4C65-A2BE-ABDADAA0A359}"/>
              </a:ext>
            </a:extLst>
          </p:cNvPr>
          <p:cNvSpPr>
            <a:spLocks noChangeArrowheads="1"/>
          </p:cNvSpPr>
          <p:nvPr/>
        </p:nvSpPr>
        <p:spPr bwMode="auto">
          <a:xfrm rot="1307259">
            <a:off x="4470401" y="2635251"/>
            <a:ext cx="1223963" cy="13684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63" name="AutoShape 17">
            <a:extLst>
              <a:ext uri="{FF2B5EF4-FFF2-40B4-BE49-F238E27FC236}">
                <a16:creationId xmlns:a16="http://schemas.microsoft.com/office/drawing/2014/main" id="{3208D3F3-2498-47A6-85D0-2BE1260AD84B}"/>
              </a:ext>
            </a:extLst>
          </p:cNvPr>
          <p:cNvSpPr>
            <a:spLocks noChangeArrowheads="1"/>
          </p:cNvSpPr>
          <p:nvPr/>
        </p:nvSpPr>
        <p:spPr bwMode="auto">
          <a:xfrm rot="20292741" flipH="1">
            <a:off x="4581526" y="3865563"/>
            <a:ext cx="1223963" cy="1147762"/>
          </a:xfrm>
          <a:prstGeom prst="rightArrow">
            <a:avLst>
              <a:gd name="adj1" fmla="val 50000"/>
              <a:gd name="adj2" fmla="val 266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64" name="AutoShape 18">
            <a:extLst>
              <a:ext uri="{FF2B5EF4-FFF2-40B4-BE49-F238E27FC236}">
                <a16:creationId xmlns:a16="http://schemas.microsoft.com/office/drawing/2014/main" id="{BE64EA7C-3A3D-4F27-B818-971D6A0498AD}"/>
              </a:ext>
            </a:extLst>
          </p:cNvPr>
          <p:cNvSpPr>
            <a:spLocks noChangeArrowheads="1"/>
          </p:cNvSpPr>
          <p:nvPr/>
        </p:nvSpPr>
        <p:spPr bwMode="auto">
          <a:xfrm rot="20379888">
            <a:off x="7608888" y="3148013"/>
            <a:ext cx="863600" cy="2159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65" name="AutoShape 19">
            <a:extLst>
              <a:ext uri="{FF2B5EF4-FFF2-40B4-BE49-F238E27FC236}">
                <a16:creationId xmlns:a16="http://schemas.microsoft.com/office/drawing/2014/main" id="{65ABC056-15F4-4592-8BCB-67CB26B53FE7}"/>
              </a:ext>
            </a:extLst>
          </p:cNvPr>
          <p:cNvSpPr>
            <a:spLocks noChangeArrowheads="1"/>
          </p:cNvSpPr>
          <p:nvPr/>
        </p:nvSpPr>
        <p:spPr bwMode="auto">
          <a:xfrm rot="1648528">
            <a:off x="7608889" y="4227514"/>
            <a:ext cx="1152525" cy="358775"/>
          </a:xfrm>
          <a:prstGeom prst="rightArrow">
            <a:avLst>
              <a:gd name="adj1" fmla="val 50000"/>
              <a:gd name="adj2" fmla="val 8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66" name="AutoShape 20">
            <a:extLst>
              <a:ext uri="{FF2B5EF4-FFF2-40B4-BE49-F238E27FC236}">
                <a16:creationId xmlns:a16="http://schemas.microsoft.com/office/drawing/2014/main" id="{8BC2296A-AEF9-43C5-91B8-1F55F086BAB5}"/>
              </a:ext>
            </a:extLst>
          </p:cNvPr>
          <p:cNvSpPr>
            <a:spLocks noChangeArrowheads="1"/>
          </p:cNvSpPr>
          <p:nvPr/>
        </p:nvSpPr>
        <p:spPr bwMode="auto">
          <a:xfrm rot="20379888">
            <a:off x="5003800" y="5019676"/>
            <a:ext cx="863600" cy="144463"/>
          </a:xfrm>
          <a:prstGeom prst="leftArrow">
            <a:avLst>
              <a:gd name="adj1" fmla="val 50000"/>
              <a:gd name="adj2" fmla="val 1494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3267" name="AutoShape 21">
            <a:extLst>
              <a:ext uri="{FF2B5EF4-FFF2-40B4-BE49-F238E27FC236}">
                <a16:creationId xmlns:a16="http://schemas.microsoft.com/office/drawing/2014/main" id="{04C87A45-B47D-48BD-A6A8-593CD4059163}"/>
              </a:ext>
            </a:extLst>
          </p:cNvPr>
          <p:cNvSpPr>
            <a:spLocks noChangeArrowheads="1"/>
          </p:cNvSpPr>
          <p:nvPr/>
        </p:nvSpPr>
        <p:spPr bwMode="auto">
          <a:xfrm rot="1636445" flipH="1">
            <a:off x="7464425" y="4803776"/>
            <a:ext cx="863600" cy="73025"/>
          </a:xfrm>
          <a:prstGeom prst="leftArrow">
            <a:avLst>
              <a:gd name="adj1" fmla="val 50000"/>
              <a:gd name="adj2" fmla="val 2956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47ACF178-C0C4-4261-B796-001FD58CD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" name="图片 8">
            <a:extLst>
              <a:ext uri="{FF2B5EF4-FFF2-40B4-BE49-F238E27FC236}">
                <a16:creationId xmlns:a16="http://schemas.microsoft.com/office/drawing/2014/main" id="{F35C491D-91D0-4C63-BC0D-CE5CFE72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7C9A53-7966-41C9-B4F9-DF6BAA174ED8}"/>
                  </a:ext>
                </a:extLst>
              </p:cNvPr>
              <p:cNvSpPr/>
              <p:nvPr/>
            </p:nvSpPr>
            <p:spPr>
              <a:xfrm>
                <a:off x="4508391" y="1581778"/>
                <a:ext cx="2714397" cy="523220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𝑖𝑛𝑐𝑖𝑑𝑒𝑛𝑡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 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7C9A53-7966-41C9-B4F9-DF6BAA174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91" y="1581778"/>
                <a:ext cx="27143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mirror-window">
            <a:extLst>
              <a:ext uri="{FF2B5EF4-FFF2-40B4-BE49-F238E27FC236}">
                <a16:creationId xmlns:a16="http://schemas.microsoft.com/office/drawing/2014/main" id="{60452DBE-4AF7-4851-8BFF-28A591D5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043112"/>
            <a:ext cx="49514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0803" name="Text Box 3">
            <a:extLst>
              <a:ext uri="{FF2B5EF4-FFF2-40B4-BE49-F238E27FC236}">
                <a16:creationId xmlns:a16="http://schemas.microsoft.com/office/drawing/2014/main" id="{DD382D5A-DA48-4749-9FB0-91684509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079" y="1519118"/>
            <a:ext cx="854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One-way mirrors</a:t>
            </a:r>
          </a:p>
        </p:txBody>
      </p:sp>
      <p:sp>
        <p:nvSpPr>
          <p:cNvPr id="1100804" name="Rectangle 4">
            <a:extLst>
              <a:ext uri="{FF2B5EF4-FFF2-40B4-BE49-F238E27FC236}">
                <a16:creationId xmlns:a16="http://schemas.microsoft.com/office/drawing/2014/main" id="{D2B30F9C-A066-4C9C-9F7C-AF4A26F2E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6050" y="452543"/>
            <a:ext cx="8453438" cy="54768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pay attention to incident intensity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D7E0FB-D351-46D6-9554-88DD2A2C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278" name="Text Box 8">
            <a:extLst>
              <a:ext uri="{FF2B5EF4-FFF2-40B4-BE49-F238E27FC236}">
                <a16:creationId xmlns:a16="http://schemas.microsoft.com/office/drawing/2014/main" id="{90ADA3A5-D3A1-4C62-8C25-F7BCD5A2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958" y="5751512"/>
            <a:ext cx="62618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pay attention to the difference in the illumination of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plant and the girl in the two pictures</a:t>
            </a: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2F3AD1A0-FAB6-45E3-B062-7B5329A6A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图片 8">
            <a:extLst>
              <a:ext uri="{FF2B5EF4-FFF2-40B4-BE49-F238E27FC236}">
                <a16:creationId xmlns:a16="http://schemas.microsoft.com/office/drawing/2014/main" id="{74D3604E-C12E-4958-A8FA-A0658A31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C01ED-CD23-4B6B-B7DB-CBB5A41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04898" name="Rectangle 2">
            <a:extLst>
              <a:ext uri="{FF2B5EF4-FFF2-40B4-BE49-F238E27FC236}">
                <a16:creationId xmlns:a16="http://schemas.microsoft.com/office/drawing/2014/main" id="{AF261825-10D0-4678-AEDC-97909D9B8A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16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Phase Shift in Refraction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EEEBD35-D81A-44EA-8A32-FF07BB37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354" y="2614614"/>
            <a:ext cx="3808413" cy="13938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43091A29-1DB8-4418-8867-2294C6BB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354" y="1220788"/>
            <a:ext cx="3808413" cy="1395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4959A5C7-3734-4937-BBD8-7E252892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003" y="16684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6D741B4B-BCC4-4C4E-93F3-8D92BC05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003" y="31448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4BFCC2B6-A827-41D1-9E09-BDD71023D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229" y="1368426"/>
            <a:ext cx="1311275" cy="123031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19529366-23D5-40F4-B9B6-636232B34B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9316" y="1355726"/>
            <a:ext cx="1312863" cy="123031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DF7142E9-A5AB-4C59-A93A-67699C26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84762"/>
              </p:ext>
            </p:extLst>
          </p:nvPr>
        </p:nvGraphicFramePr>
        <p:xfrm>
          <a:off x="7382829" y="1196975"/>
          <a:ext cx="2936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0" name="Equation" r:id="rId4" imgW="152268" imgH="253780" progId="Equation.DSMT4">
                  <p:embed/>
                </p:oleObj>
              </mc:Choice>
              <mc:Fallback>
                <p:oleObj name="Equation" r:id="rId4" imgW="152268" imgH="253780" progId="Equation.DSMT4">
                  <p:embed/>
                  <p:pic>
                    <p:nvPicPr>
                      <p:cNvPr id="55306" name="Object 10">
                        <a:extLst>
                          <a:ext uri="{FF2B5EF4-FFF2-40B4-BE49-F238E27FC236}">
                            <a16:creationId xmlns:a16="http://schemas.microsoft.com/office/drawing/2014/main" id="{DF7142E9-A5AB-4C59-A93A-67699C26D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829" y="1196975"/>
                        <a:ext cx="2936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>
            <a:extLst>
              <a:ext uri="{FF2B5EF4-FFF2-40B4-BE49-F238E27FC236}">
                <a16:creationId xmlns:a16="http://schemas.microsoft.com/office/drawing/2014/main" id="{BD02ED7A-FBCB-45A3-AFBB-9D1927B95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45772"/>
              </p:ext>
            </p:extLst>
          </p:nvPr>
        </p:nvGraphicFramePr>
        <p:xfrm>
          <a:off x="9183054" y="1220789"/>
          <a:ext cx="319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1"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55307" name="Object 11">
                        <a:extLst>
                          <a:ext uri="{FF2B5EF4-FFF2-40B4-BE49-F238E27FC236}">
                            <a16:creationId xmlns:a16="http://schemas.microsoft.com/office/drawing/2014/main" id="{BD02ED7A-FBCB-45A3-AFBB-9D1927B95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3054" y="1220789"/>
                        <a:ext cx="3190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Line 12">
            <a:extLst>
              <a:ext uri="{FF2B5EF4-FFF2-40B4-BE49-F238E27FC236}">
                <a16:creationId xmlns:a16="http://schemas.microsoft.com/office/drawing/2014/main" id="{54B9F1E9-E249-45C6-9C57-644E60C7A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553" y="2630489"/>
            <a:ext cx="723900" cy="12668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035D7F89-E109-476B-8C7A-B9C4FB1BA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04806"/>
              </p:ext>
            </p:extLst>
          </p:nvPr>
        </p:nvGraphicFramePr>
        <p:xfrm>
          <a:off x="9219565" y="3652839"/>
          <a:ext cx="293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2" name="Equation" r:id="rId8" imgW="104847" imgH="276212" progId="Equation.DSMT4">
                  <p:embed/>
                </p:oleObj>
              </mc:Choice>
              <mc:Fallback>
                <p:oleObj name="Equation" r:id="rId8" imgW="104847" imgH="276212" progId="Equation.DSMT4">
                  <p:embed/>
                  <p:pic>
                    <p:nvPicPr>
                      <p:cNvPr id="55309" name="Object 13">
                        <a:extLst>
                          <a:ext uri="{FF2B5EF4-FFF2-40B4-BE49-F238E27FC236}">
                            <a16:creationId xmlns:a16="http://schemas.microsoft.com/office/drawing/2014/main" id="{035D7F89-E109-476B-8C7A-B9C4FB1BA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565" y="3652839"/>
                        <a:ext cx="2936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Line 14">
            <a:extLst>
              <a:ext uri="{FF2B5EF4-FFF2-40B4-BE49-F238E27FC236}">
                <a16:creationId xmlns:a16="http://schemas.microsoft.com/office/drawing/2014/main" id="{720AE64F-1E1E-46EF-86EB-423C6FE3F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678" y="1700214"/>
            <a:ext cx="0" cy="17748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DA4A5375-5CFE-4613-AAC3-FACD7C8E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015" y="19161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D086223F-4F3C-4A30-A06D-9AE0CAF0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429" y="1916113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C930A9B5-69E8-4C12-90BC-8FFA35FD7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828" y="28622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261F5DFD-A218-4ECA-82A8-7C2FCB9F6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7454" y="1920876"/>
            <a:ext cx="187325" cy="2079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Oval 19">
            <a:extLst>
              <a:ext uri="{FF2B5EF4-FFF2-40B4-BE49-F238E27FC236}">
                <a16:creationId xmlns:a16="http://schemas.microsoft.com/office/drawing/2014/main" id="{50099D6B-ACB8-4FC1-A926-700228CA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278" y="1851025"/>
            <a:ext cx="138112" cy="1397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16" name="Oval 20">
            <a:extLst>
              <a:ext uri="{FF2B5EF4-FFF2-40B4-BE49-F238E27FC236}">
                <a16:creationId xmlns:a16="http://schemas.microsoft.com/office/drawing/2014/main" id="{153C0998-E5F4-4986-8382-29455091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728" y="1893889"/>
            <a:ext cx="50800" cy="52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AC3D5CBE-6980-40D2-BFC9-E3F468E7A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116" y="1584325"/>
            <a:ext cx="42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C158C68D-0680-4E51-9489-B69F2865A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79" y="1927225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319" name="Group 23">
            <a:extLst>
              <a:ext uri="{FF2B5EF4-FFF2-40B4-BE49-F238E27FC236}">
                <a16:creationId xmlns:a16="http://schemas.microsoft.com/office/drawing/2014/main" id="{818DD453-565A-4F9C-A01F-8825F13A7707}"/>
              </a:ext>
            </a:extLst>
          </p:cNvPr>
          <p:cNvGrpSpPr>
            <a:grpSpLocks/>
          </p:cNvGrpSpPr>
          <p:nvPr/>
        </p:nvGrpSpPr>
        <p:grpSpPr bwMode="auto">
          <a:xfrm rot="5912986" flipH="1" flipV="1">
            <a:off x="9098122" y="1874045"/>
            <a:ext cx="266700" cy="274637"/>
            <a:chOff x="3296" y="2309"/>
            <a:chExt cx="192" cy="201"/>
          </a:xfrm>
        </p:grpSpPr>
        <p:sp>
          <p:nvSpPr>
            <p:cNvPr id="55368" name="Line 24">
              <a:extLst>
                <a:ext uri="{FF2B5EF4-FFF2-40B4-BE49-F238E27FC236}">
                  <a16:creationId xmlns:a16="http://schemas.microsoft.com/office/drawing/2014/main" id="{F59F47E4-E5E4-447D-8208-6856EF41C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6" y="2359"/>
              <a:ext cx="138" cy="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9" name="Oval 25">
              <a:extLst>
                <a:ext uri="{FF2B5EF4-FFF2-40B4-BE49-F238E27FC236}">
                  <a16:creationId xmlns:a16="http://schemas.microsoft.com/office/drawing/2014/main" id="{4410F471-4267-413F-B964-6E49C609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2309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5370" name="Oval 26">
              <a:extLst>
                <a:ext uri="{FF2B5EF4-FFF2-40B4-BE49-F238E27FC236}">
                  <a16:creationId xmlns:a16="http://schemas.microsoft.com/office/drawing/2014/main" id="{16AACCA6-C3D8-4B32-8B65-253C2ACA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340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20" name="Text Box 27">
            <a:extLst>
              <a:ext uri="{FF2B5EF4-FFF2-40B4-BE49-F238E27FC236}">
                <a16:creationId xmlns:a16="http://schemas.microsoft.com/office/drawing/2014/main" id="{7586C6B0-EA79-438A-AEE6-E5D3F2DF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391" y="154305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1" name="Text Box 28">
            <a:extLst>
              <a:ext uri="{FF2B5EF4-FFF2-40B4-BE49-F238E27FC236}">
                <a16:creationId xmlns:a16="http://schemas.microsoft.com/office/drawing/2014/main" id="{8D34B850-026F-42B2-8DC4-7447A2C9F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241" y="193357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322" name="Group 29">
            <a:extLst>
              <a:ext uri="{FF2B5EF4-FFF2-40B4-BE49-F238E27FC236}">
                <a16:creationId xmlns:a16="http://schemas.microsoft.com/office/drawing/2014/main" id="{3E8B64E2-B4CF-42F0-BA9E-DDB156A8C738}"/>
              </a:ext>
            </a:extLst>
          </p:cNvPr>
          <p:cNvGrpSpPr>
            <a:grpSpLocks/>
          </p:cNvGrpSpPr>
          <p:nvPr/>
        </p:nvGrpSpPr>
        <p:grpSpPr bwMode="auto">
          <a:xfrm rot="875559">
            <a:off x="8732204" y="3346451"/>
            <a:ext cx="261937" cy="277813"/>
            <a:chOff x="6301" y="2715"/>
            <a:chExt cx="192" cy="201"/>
          </a:xfrm>
        </p:grpSpPr>
        <p:sp>
          <p:nvSpPr>
            <p:cNvPr id="55365" name="Line 30">
              <a:extLst>
                <a:ext uri="{FF2B5EF4-FFF2-40B4-BE49-F238E27FC236}">
                  <a16:creationId xmlns:a16="http://schemas.microsoft.com/office/drawing/2014/main" id="{DD455F0A-EF8F-4ADB-B689-5A18C493C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1" y="2765"/>
              <a:ext cx="138" cy="15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6" name="Oval 31">
              <a:extLst>
                <a:ext uri="{FF2B5EF4-FFF2-40B4-BE49-F238E27FC236}">
                  <a16:creationId xmlns:a16="http://schemas.microsoft.com/office/drawing/2014/main" id="{DFA96ABA-D0D3-4975-AB75-4FFF0BFBC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" y="2715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5367" name="Oval 32">
              <a:extLst>
                <a:ext uri="{FF2B5EF4-FFF2-40B4-BE49-F238E27FC236}">
                  <a16:creationId xmlns:a16="http://schemas.microsoft.com/office/drawing/2014/main" id="{467E6643-06C3-430B-9635-B9B0D826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" y="274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23" name="Text Box 33">
            <a:extLst>
              <a:ext uri="{FF2B5EF4-FFF2-40B4-BE49-F238E27FC236}">
                <a16:creationId xmlns:a16="http://schemas.microsoft.com/office/drawing/2014/main" id="{E0B6F56F-AC5F-4F60-B7A9-88561DBA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165" y="3073400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4" name="Text Box 34">
            <a:extLst>
              <a:ext uri="{FF2B5EF4-FFF2-40B4-BE49-F238E27FC236}">
                <a16:creationId xmlns:a16="http://schemas.microsoft.com/office/drawing/2014/main" id="{C530B345-33E7-436D-92B4-5EEB7FD6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779" y="3522663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5" name="Text Box 35">
            <a:extLst>
              <a:ext uri="{FF2B5EF4-FFF2-40B4-BE49-F238E27FC236}">
                <a16:creationId xmlns:a16="http://schemas.microsoft.com/office/drawing/2014/main" id="{D65D68AC-564D-4A75-BB38-F17D3064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329" y="2625726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CFF66"/>
                </a:solidFill>
              </a:rPr>
              <a:t>Interface</a:t>
            </a:r>
          </a:p>
        </p:txBody>
      </p:sp>
      <p:sp>
        <p:nvSpPr>
          <p:cNvPr id="1104936" name="Text Box 40">
            <a:extLst>
              <a:ext uri="{FF2B5EF4-FFF2-40B4-BE49-F238E27FC236}">
                <a16:creationId xmlns:a16="http://schemas.microsoft.com/office/drawing/2014/main" id="{00E8F2C5-8281-449C-8845-F077C7F1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92" y="4932045"/>
            <a:ext cx="4958534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positive. So the refracted beam always be in phase with the incident beam.</a:t>
            </a:r>
          </a:p>
        </p:txBody>
      </p:sp>
      <p:sp>
        <p:nvSpPr>
          <p:cNvPr id="55329" name="Rectangle 41">
            <a:extLst>
              <a:ext uri="{FF2B5EF4-FFF2-40B4-BE49-F238E27FC236}">
                <a16:creationId xmlns:a16="http://schemas.microsoft.com/office/drawing/2014/main" id="{4B8A30EE-169A-4C48-8A86-4FE10008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464175"/>
            <a:ext cx="3808412" cy="1441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30" name="Rectangle 42">
            <a:extLst>
              <a:ext uri="{FF2B5EF4-FFF2-40B4-BE49-F238E27FC236}">
                <a16:creationId xmlns:a16="http://schemas.microsoft.com/office/drawing/2014/main" id="{A47FCDE9-A95F-4BC2-9E14-FF553D1F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022725"/>
            <a:ext cx="3808412" cy="1441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5331" name="Text Box 43">
            <a:extLst>
              <a:ext uri="{FF2B5EF4-FFF2-40B4-BE49-F238E27FC236}">
                <a16:creationId xmlns:a16="http://schemas.microsoft.com/office/drawing/2014/main" id="{0C6A4DC2-4040-47CD-A022-04BC761E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88" y="44846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32" name="Text Box 44">
            <a:extLst>
              <a:ext uri="{FF2B5EF4-FFF2-40B4-BE49-F238E27FC236}">
                <a16:creationId xmlns:a16="http://schemas.microsoft.com/office/drawing/2014/main" id="{D33E7886-EBF0-4CA6-A924-1A71B939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813" y="60118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33" name="Line 45">
            <a:extLst>
              <a:ext uri="{FF2B5EF4-FFF2-40B4-BE49-F238E27FC236}">
                <a16:creationId xmlns:a16="http://schemas.microsoft.com/office/drawing/2014/main" id="{DC894508-CA5A-450F-9747-D9CDB6821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173539"/>
            <a:ext cx="1268412" cy="12715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46">
            <a:extLst>
              <a:ext uri="{FF2B5EF4-FFF2-40B4-BE49-F238E27FC236}">
                <a16:creationId xmlns:a16="http://schemas.microsoft.com/office/drawing/2014/main" id="{CE75909B-C678-4983-95CE-2E8B01B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5026" y="4162425"/>
            <a:ext cx="1268413" cy="1270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335" name="Object 47">
            <a:extLst>
              <a:ext uri="{FF2B5EF4-FFF2-40B4-BE49-F238E27FC236}">
                <a16:creationId xmlns:a16="http://schemas.microsoft.com/office/drawing/2014/main" id="{951419C3-F2B1-475B-85D9-D4EB4BACC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3" y="3997325"/>
          <a:ext cx="2841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3" name="Equation" r:id="rId10" imgW="152268" imgH="253780" progId="Equation.DSMT4">
                  <p:embed/>
                </p:oleObj>
              </mc:Choice>
              <mc:Fallback>
                <p:oleObj name="Equation" r:id="rId10" imgW="152268" imgH="253780" progId="Equation.DSMT4">
                  <p:embed/>
                  <p:pic>
                    <p:nvPicPr>
                      <p:cNvPr id="55335" name="Object 47">
                        <a:extLst>
                          <a:ext uri="{FF2B5EF4-FFF2-40B4-BE49-F238E27FC236}">
                            <a16:creationId xmlns:a16="http://schemas.microsoft.com/office/drawing/2014/main" id="{951419C3-F2B1-475B-85D9-D4EB4BACC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997325"/>
                        <a:ext cx="2841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6" name="Object 48">
            <a:extLst>
              <a:ext uri="{FF2B5EF4-FFF2-40B4-BE49-F238E27FC236}">
                <a16:creationId xmlns:a16="http://schemas.microsoft.com/office/drawing/2014/main" id="{FA5F74B0-DE54-4FFA-8591-9BB844368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0514" y="4022725"/>
          <a:ext cx="306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4" name="Equation" r:id="rId11" imgW="164957" imgH="241091" progId="Equation.DSMT4">
                  <p:embed/>
                </p:oleObj>
              </mc:Choice>
              <mc:Fallback>
                <p:oleObj name="Equation" r:id="rId11" imgW="164957" imgH="241091" progId="Equation.DSMT4">
                  <p:embed/>
                  <p:pic>
                    <p:nvPicPr>
                      <p:cNvPr id="55336" name="Object 48">
                        <a:extLst>
                          <a:ext uri="{FF2B5EF4-FFF2-40B4-BE49-F238E27FC236}">
                            <a16:creationId xmlns:a16="http://schemas.microsoft.com/office/drawing/2014/main" id="{FA5F74B0-DE54-4FFA-8591-9BB844368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514" y="4022725"/>
                        <a:ext cx="3063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7" name="Line 49">
            <a:extLst>
              <a:ext uri="{FF2B5EF4-FFF2-40B4-BE49-F238E27FC236}">
                <a16:creationId xmlns:a16="http://schemas.microsoft.com/office/drawing/2014/main" id="{417F2995-45A6-426A-903C-6359589BA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676" y="5478464"/>
            <a:ext cx="701675" cy="13096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338" name="Object 50">
            <a:extLst>
              <a:ext uri="{FF2B5EF4-FFF2-40B4-BE49-F238E27FC236}">
                <a16:creationId xmlns:a16="http://schemas.microsoft.com/office/drawing/2014/main" id="{D8F9D596-ECFB-4224-B010-9DCB4727C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61463" y="6443663"/>
          <a:ext cx="2841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5" name="Equation" r:id="rId12" imgW="104847" imgH="276212" progId="Equation.DSMT4">
                  <p:embed/>
                </p:oleObj>
              </mc:Choice>
              <mc:Fallback>
                <p:oleObj name="Equation" r:id="rId12" imgW="104847" imgH="276212" progId="Equation.DSMT4">
                  <p:embed/>
                  <p:pic>
                    <p:nvPicPr>
                      <p:cNvPr id="55338" name="Object 50">
                        <a:extLst>
                          <a:ext uri="{FF2B5EF4-FFF2-40B4-BE49-F238E27FC236}">
                            <a16:creationId xmlns:a16="http://schemas.microsoft.com/office/drawing/2014/main" id="{D8F9D596-ECFB-4224-B010-9DCB4727C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463" y="6443663"/>
                        <a:ext cx="2841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9" name="Line 51">
            <a:extLst>
              <a:ext uri="{FF2B5EF4-FFF2-40B4-BE49-F238E27FC236}">
                <a16:creationId xmlns:a16="http://schemas.microsoft.com/office/drawing/2014/main" id="{D6A7BAAE-C0DE-455E-BD6B-CCFEEE554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4516438"/>
            <a:ext cx="0" cy="1833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Text Box 52">
            <a:extLst>
              <a:ext uri="{FF2B5EF4-FFF2-40B4-BE49-F238E27FC236}">
                <a16:creationId xmlns:a16="http://schemas.microsoft.com/office/drawing/2014/main" id="{797F5542-4727-439F-8B4C-BE780C2C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47783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1" name="Text Box 53">
            <a:extLst>
              <a:ext uri="{FF2B5EF4-FFF2-40B4-BE49-F238E27FC236}">
                <a16:creationId xmlns:a16="http://schemas.microsoft.com/office/drawing/2014/main" id="{69D5CBEE-1CD2-4874-9EC4-DAC9809C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9" y="4778375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2" name="Text Box 54">
            <a:extLst>
              <a:ext uri="{FF2B5EF4-FFF2-40B4-BE49-F238E27FC236}">
                <a16:creationId xmlns:a16="http://schemas.microsoft.com/office/drawing/2014/main" id="{D0E9ABE6-25F3-4F77-9DB4-F7DAC258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8" y="571658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343" name="Group 55">
            <a:extLst>
              <a:ext uri="{FF2B5EF4-FFF2-40B4-BE49-F238E27FC236}">
                <a16:creationId xmlns:a16="http://schemas.microsoft.com/office/drawing/2014/main" id="{5A47C5CB-C5CD-416C-837E-10C2D69A4BD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94613" y="4552950"/>
            <a:ext cx="254000" cy="287338"/>
            <a:chOff x="1775" y="1526"/>
            <a:chExt cx="207" cy="215"/>
          </a:xfrm>
        </p:grpSpPr>
        <p:sp>
          <p:nvSpPr>
            <p:cNvPr id="55360" name="Line 56">
              <a:extLst>
                <a:ext uri="{FF2B5EF4-FFF2-40B4-BE49-F238E27FC236}">
                  <a16:creationId xmlns:a16="http://schemas.microsoft.com/office/drawing/2014/main" id="{BDDC946F-92D2-49D3-BD80-37B2DB0B6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1579"/>
              <a:ext cx="149" cy="1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1" name="Oval 57">
              <a:extLst>
                <a:ext uri="{FF2B5EF4-FFF2-40B4-BE49-F238E27FC236}">
                  <a16:creationId xmlns:a16="http://schemas.microsoft.com/office/drawing/2014/main" id="{FF331474-36B7-41F5-9458-806E2850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526"/>
              <a:ext cx="109" cy="10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5362" name="Oval 58">
              <a:extLst>
                <a:ext uri="{FF2B5EF4-FFF2-40B4-BE49-F238E27FC236}">
                  <a16:creationId xmlns:a16="http://schemas.microsoft.com/office/drawing/2014/main" id="{AAA0FB6B-B34C-4AD5-AF2F-4AEB995D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559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44" name="Text Box 59">
            <a:extLst>
              <a:ext uri="{FF2B5EF4-FFF2-40B4-BE49-F238E27FC236}">
                <a16:creationId xmlns:a16="http://schemas.microsoft.com/office/drawing/2014/main" id="{8BCCAF42-C957-4395-8466-83C5115AF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395788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5" name="Text Box 60">
            <a:extLst>
              <a:ext uri="{FF2B5EF4-FFF2-40B4-BE49-F238E27FC236}">
                <a16:creationId xmlns:a16="http://schemas.microsoft.com/office/drawing/2014/main" id="{D4983EFA-66BE-439D-9B73-122A0C0B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4" y="4702175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6" name="Line 61">
            <a:extLst>
              <a:ext uri="{FF2B5EF4-FFF2-40B4-BE49-F238E27FC236}">
                <a16:creationId xmlns:a16="http://schemas.microsoft.com/office/drawing/2014/main" id="{3A9E0E2B-1875-4EF4-B6F7-0302FCD95BEE}"/>
              </a:ext>
            </a:extLst>
          </p:cNvPr>
          <p:cNvSpPr>
            <a:spLocks noChangeShapeType="1"/>
          </p:cNvSpPr>
          <p:nvPr/>
        </p:nvSpPr>
        <p:spPr bwMode="auto">
          <a:xfrm rot="5912986" flipV="1">
            <a:off x="9098758" y="4782345"/>
            <a:ext cx="198437" cy="2000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7" name="Text Box 62">
            <a:extLst>
              <a:ext uri="{FF2B5EF4-FFF2-40B4-BE49-F238E27FC236}">
                <a16:creationId xmlns:a16="http://schemas.microsoft.com/office/drawing/2014/main" id="{B26222DA-F399-4A05-A70E-52ABA80B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480060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8" name="Text Box 63">
            <a:extLst>
              <a:ext uri="{FF2B5EF4-FFF2-40B4-BE49-F238E27FC236}">
                <a16:creationId xmlns:a16="http://schemas.microsoft.com/office/drawing/2014/main" id="{1CE5823A-5A99-445F-B149-BAF69D84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6" y="431323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349" name="Group 64">
            <a:extLst>
              <a:ext uri="{FF2B5EF4-FFF2-40B4-BE49-F238E27FC236}">
                <a16:creationId xmlns:a16="http://schemas.microsoft.com/office/drawing/2014/main" id="{B0EC9ABC-933C-41E7-9668-A0CA4D893A37}"/>
              </a:ext>
            </a:extLst>
          </p:cNvPr>
          <p:cNvGrpSpPr>
            <a:grpSpLocks/>
          </p:cNvGrpSpPr>
          <p:nvPr/>
        </p:nvGrpSpPr>
        <p:grpSpPr bwMode="auto">
          <a:xfrm rot="11675559">
            <a:off x="8797925" y="6024564"/>
            <a:ext cx="254000" cy="288925"/>
            <a:chOff x="6301" y="2715"/>
            <a:chExt cx="192" cy="201"/>
          </a:xfrm>
        </p:grpSpPr>
        <p:sp>
          <p:nvSpPr>
            <p:cNvPr id="55357" name="Line 65">
              <a:extLst>
                <a:ext uri="{FF2B5EF4-FFF2-40B4-BE49-F238E27FC236}">
                  <a16:creationId xmlns:a16="http://schemas.microsoft.com/office/drawing/2014/main" id="{93DB570B-9BCE-488F-A78C-32EAB56B7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1" y="2765"/>
              <a:ext cx="138" cy="15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8" name="Oval 66">
              <a:extLst>
                <a:ext uri="{FF2B5EF4-FFF2-40B4-BE49-F238E27FC236}">
                  <a16:creationId xmlns:a16="http://schemas.microsoft.com/office/drawing/2014/main" id="{A7AF2714-832F-421D-B9FA-8A8937EA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" y="2715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5359" name="Oval 67">
              <a:extLst>
                <a:ext uri="{FF2B5EF4-FFF2-40B4-BE49-F238E27FC236}">
                  <a16:creationId xmlns:a16="http://schemas.microsoft.com/office/drawing/2014/main" id="{4A6D586B-019C-425D-83CB-C43EDEA3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" y="274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50" name="Text Box 68">
            <a:extLst>
              <a:ext uri="{FF2B5EF4-FFF2-40B4-BE49-F238E27FC236}">
                <a16:creationId xmlns:a16="http://schemas.microsoft.com/office/drawing/2014/main" id="{C59AC1B3-37B5-4904-A514-E27454FF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4" y="5937250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51" name="Text Box 69">
            <a:extLst>
              <a:ext uri="{FF2B5EF4-FFF2-40B4-BE49-F238E27FC236}">
                <a16:creationId xmlns:a16="http://schemas.microsoft.com/office/drawing/2014/main" id="{47311BD9-2786-482B-A465-AB4FF0E74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6205538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52" name="Text Box 70">
            <a:extLst>
              <a:ext uri="{FF2B5EF4-FFF2-40B4-BE49-F238E27FC236}">
                <a16:creationId xmlns:a16="http://schemas.microsoft.com/office/drawing/2014/main" id="{5C18F4C7-4F4A-433D-820E-A49606D1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532439"/>
            <a:ext cx="116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CFF66"/>
                </a:solidFill>
              </a:rPr>
              <a:t>Interface</a:t>
            </a:r>
          </a:p>
        </p:txBody>
      </p:sp>
      <p:grpSp>
        <p:nvGrpSpPr>
          <p:cNvPr id="55353" name="Group 71">
            <a:extLst>
              <a:ext uri="{FF2B5EF4-FFF2-40B4-BE49-F238E27FC236}">
                <a16:creationId xmlns:a16="http://schemas.microsoft.com/office/drawing/2014/main" id="{41B9350B-38AA-48AA-A3E4-E6FACC48B4BF}"/>
              </a:ext>
            </a:extLst>
          </p:cNvPr>
          <p:cNvGrpSpPr>
            <a:grpSpLocks/>
          </p:cNvGrpSpPr>
          <p:nvPr/>
        </p:nvGrpSpPr>
        <p:grpSpPr bwMode="auto">
          <a:xfrm>
            <a:off x="9036051" y="4697414"/>
            <a:ext cx="149225" cy="149225"/>
            <a:chOff x="-769" y="2341"/>
            <a:chExt cx="503" cy="503"/>
          </a:xfrm>
        </p:grpSpPr>
        <p:sp>
          <p:nvSpPr>
            <p:cNvPr id="55354" name="Oval 72">
              <a:extLst>
                <a:ext uri="{FF2B5EF4-FFF2-40B4-BE49-F238E27FC236}">
                  <a16:creationId xmlns:a16="http://schemas.microsoft.com/office/drawing/2014/main" id="{88B0A96F-B3B8-4868-9633-022ECE4B5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9" y="2341"/>
              <a:ext cx="503" cy="50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5355" name="Line 73">
              <a:extLst>
                <a:ext uri="{FF2B5EF4-FFF2-40B4-BE49-F238E27FC236}">
                  <a16:creationId xmlns:a16="http://schemas.microsoft.com/office/drawing/2014/main" id="{6C178E5E-39E8-4166-A5D2-08786C37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92" y="2418"/>
              <a:ext cx="348" cy="3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6" name="Line 74">
              <a:extLst>
                <a:ext uri="{FF2B5EF4-FFF2-40B4-BE49-F238E27FC236}">
                  <a16:creationId xmlns:a16="http://schemas.microsoft.com/office/drawing/2014/main" id="{C748EB5E-01D7-4A30-8D6E-8B6DAAF56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91" y="2418"/>
              <a:ext cx="348" cy="3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Line 26">
            <a:extLst>
              <a:ext uri="{FF2B5EF4-FFF2-40B4-BE49-F238E27FC236}">
                <a16:creationId xmlns:a16="http://schemas.microsoft.com/office/drawing/2014/main" id="{9B1102F6-853B-4B25-BF4A-05037FB4F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3780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7" name="图片 8">
            <a:extLst>
              <a:ext uri="{FF2B5EF4-FFF2-40B4-BE49-F238E27FC236}">
                <a16:creationId xmlns:a16="http://schemas.microsoft.com/office/drawing/2014/main" id="{B4606431-F24F-4867-83E1-A653EDFDBD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D8BCC0-C167-4619-8E02-04DC696F26F0}"/>
                  </a:ext>
                </a:extLst>
              </p:cNvPr>
              <p:cNvSpPr/>
              <p:nvPr/>
            </p:nvSpPr>
            <p:spPr>
              <a:xfrm>
                <a:off x="2136009" y="2024857"/>
                <a:ext cx="3769237" cy="972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D8BCC0-C167-4619-8E02-04DC696F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09" y="2024857"/>
                <a:ext cx="3769237" cy="9728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 Box 3">
            <a:extLst>
              <a:ext uri="{FF2B5EF4-FFF2-40B4-BE49-F238E27FC236}">
                <a16:creationId xmlns:a16="http://schemas.microsoft.com/office/drawing/2014/main" id="{6A2E067A-829B-4317-B01D-85FAE7A5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92" y="1519118"/>
            <a:ext cx="3669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10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S-polarized light: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91F522E2-89D8-4DC4-B8D6-515AC5AFE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92" y="3225581"/>
            <a:ext cx="3669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10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P-polarized light: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6297D4-B847-4CA3-B878-21B832968A17}"/>
                  </a:ext>
                </a:extLst>
              </p:cNvPr>
              <p:cNvSpPr/>
              <p:nvPr/>
            </p:nvSpPr>
            <p:spPr>
              <a:xfrm>
                <a:off x="2069974" y="3893522"/>
                <a:ext cx="3977627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6297D4-B847-4CA3-B878-21B832968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74" y="3893522"/>
                <a:ext cx="3977627" cy="8745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>
            <a:extLst>
              <a:ext uri="{FF2B5EF4-FFF2-40B4-BE49-F238E27FC236}">
                <a16:creationId xmlns:a16="http://schemas.microsoft.com/office/drawing/2014/main" id="{0655CD88-6325-45B2-8479-2DB36E81C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44451"/>
            <a:ext cx="8229600" cy="113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and Phase Shift</a:t>
            </a:r>
          </a:p>
        </p:txBody>
      </p:sp>
      <p:pic>
        <p:nvPicPr>
          <p:cNvPr id="57347" name="Picture 3" descr="FG24_05">
            <a:extLst>
              <a:ext uri="{FF2B5EF4-FFF2-40B4-BE49-F238E27FC236}">
                <a16:creationId xmlns:a16="http://schemas.microsoft.com/office/drawing/2014/main" id="{C211E6A4-864D-45A5-9607-25E7C13A64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0648" y="1994060"/>
            <a:ext cx="9958140" cy="2869880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48C3B1-735C-447F-B27D-97015280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06951" name="Text Box 7">
            <a:extLst>
              <a:ext uri="{FF2B5EF4-FFF2-40B4-BE49-F238E27FC236}">
                <a16:creationId xmlns:a16="http://schemas.microsoft.com/office/drawing/2014/main" id="{FAF6851C-EC31-4018-9325-5F514B5E7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501" y="5395913"/>
            <a:ext cx="9542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mechanism, 180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phase shift is decided by the fixing condition of the end</a:t>
            </a:r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89DFA059-3E89-452B-B2F1-410735E66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6465202A-7824-4613-8389-E61FB5AA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>
            <a:extLst>
              <a:ext uri="{FF2B5EF4-FFF2-40B4-BE49-F238E27FC236}">
                <a16:creationId xmlns:a16="http://schemas.microsoft.com/office/drawing/2014/main" id="{B1EEC60C-375F-41A3-B0B9-7647F1A3F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014" y="102396"/>
            <a:ext cx="11790810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P.S. in Reflection at near normal incidence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95989C67-0297-478F-9585-0182024E6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4396683"/>
            <a:ext cx="10055861" cy="2060575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(air to glass),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&lt;0.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reflected beam is 180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phase compared to the incident beam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Analogously, if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(glass to air),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0.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beam is in phase with the incident beam.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447F28-1951-4D04-B94A-2148B18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3493" name="Group 5">
            <a:extLst>
              <a:ext uri="{FF2B5EF4-FFF2-40B4-BE49-F238E27FC236}">
                <a16:creationId xmlns:a16="http://schemas.microsoft.com/office/drawing/2014/main" id="{AE965078-3717-496D-9571-A9AA1C6DD781}"/>
              </a:ext>
            </a:extLst>
          </p:cNvPr>
          <p:cNvGrpSpPr>
            <a:grpSpLocks/>
          </p:cNvGrpSpPr>
          <p:nvPr/>
        </p:nvGrpSpPr>
        <p:grpSpPr bwMode="auto">
          <a:xfrm>
            <a:off x="7227254" y="1450283"/>
            <a:ext cx="3925887" cy="2865437"/>
            <a:chOff x="3355" y="809"/>
            <a:chExt cx="2473" cy="1805"/>
          </a:xfrm>
        </p:grpSpPr>
        <p:sp>
          <p:nvSpPr>
            <p:cNvPr id="63497" name="Rectangle 6">
              <a:extLst>
                <a:ext uri="{FF2B5EF4-FFF2-40B4-BE49-F238E27FC236}">
                  <a16:creationId xmlns:a16="http://schemas.microsoft.com/office/drawing/2014/main" id="{48A45B1F-4CBE-45E5-B5E8-97BE65C8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473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3498" name="Rectangle 7">
              <a:extLst>
                <a:ext uri="{FF2B5EF4-FFF2-40B4-BE49-F238E27FC236}">
                  <a16:creationId xmlns:a16="http://schemas.microsoft.com/office/drawing/2014/main" id="{87B370C7-D133-4F43-B131-F1A50DE8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473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3499" name="Text Box 8">
              <a:extLst>
                <a:ext uri="{FF2B5EF4-FFF2-40B4-BE49-F238E27FC236}">
                  <a16:creationId xmlns:a16="http://schemas.microsoft.com/office/drawing/2014/main" id="{10A7E6E6-1164-4ECE-A035-3782C757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00" name="Text Box 9">
              <a:extLst>
                <a:ext uri="{FF2B5EF4-FFF2-40B4-BE49-F238E27FC236}">
                  <a16:creationId xmlns:a16="http://schemas.microsoft.com/office/drawing/2014/main" id="{4E8D53E3-E880-4757-85CF-8C2B988C8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01" name="Line 10">
              <a:extLst>
                <a:ext uri="{FF2B5EF4-FFF2-40B4-BE49-F238E27FC236}">
                  <a16:creationId xmlns:a16="http://schemas.microsoft.com/office/drawing/2014/main" id="{8A031355-F9A1-49CC-AEFD-D3C953C3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Line 11">
              <a:extLst>
                <a:ext uri="{FF2B5EF4-FFF2-40B4-BE49-F238E27FC236}">
                  <a16:creationId xmlns:a16="http://schemas.microsoft.com/office/drawing/2014/main" id="{96AC3190-E5FA-4125-A42F-72F49F442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03" name="Object 12">
              <a:extLst>
                <a:ext uri="{FF2B5EF4-FFF2-40B4-BE49-F238E27FC236}">
                  <a16:creationId xmlns:a16="http://schemas.microsoft.com/office/drawing/2014/main" id="{F19D9D46-A5F8-4BAF-8A27-ED417BC5D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0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63503" name="Object 12">
                          <a:extLst>
                            <a:ext uri="{FF2B5EF4-FFF2-40B4-BE49-F238E27FC236}">
                              <a16:creationId xmlns:a16="http://schemas.microsoft.com/office/drawing/2014/main" id="{F19D9D46-A5F8-4BAF-8A27-ED417BC5D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4" name="Object 13">
              <a:extLst>
                <a:ext uri="{FF2B5EF4-FFF2-40B4-BE49-F238E27FC236}">
                  <a16:creationId xmlns:a16="http://schemas.microsoft.com/office/drawing/2014/main" id="{29E103F1-A7C1-47F5-830C-E6E0263B5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1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63504" name="Object 13">
                          <a:extLst>
                            <a:ext uri="{FF2B5EF4-FFF2-40B4-BE49-F238E27FC236}">
                              <a16:creationId xmlns:a16="http://schemas.microsoft.com/office/drawing/2014/main" id="{29E103F1-A7C1-47F5-830C-E6E0263B5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5" name="Line 14">
              <a:extLst>
                <a:ext uri="{FF2B5EF4-FFF2-40B4-BE49-F238E27FC236}">
                  <a16:creationId xmlns:a16="http://schemas.microsoft.com/office/drawing/2014/main" id="{DAED9B8B-F19C-47FF-BE82-B6704DF66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06" name="Object 15">
              <a:extLst>
                <a:ext uri="{FF2B5EF4-FFF2-40B4-BE49-F238E27FC236}">
                  <a16:creationId xmlns:a16="http://schemas.microsoft.com/office/drawing/2014/main" id="{7409819D-0054-4028-9D8D-2A2F009EC6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2" name="Equation" r:id="rId8" imgW="104847" imgH="276212" progId="Equation.DSMT4">
                    <p:embed/>
                  </p:oleObj>
                </mc:Choice>
                <mc:Fallback>
                  <p:oleObj name="Equation" r:id="rId8" imgW="104847" imgH="276212" progId="Equation.DSMT4">
                    <p:embed/>
                    <p:pic>
                      <p:nvPicPr>
                        <p:cNvPr id="63506" name="Object 15">
                          <a:extLst>
                            <a:ext uri="{FF2B5EF4-FFF2-40B4-BE49-F238E27FC236}">
                              <a16:creationId xmlns:a16="http://schemas.microsoft.com/office/drawing/2014/main" id="{7409819D-0054-4028-9D8D-2A2F009EC6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7" name="Line 16">
              <a:extLst>
                <a:ext uri="{FF2B5EF4-FFF2-40B4-BE49-F238E27FC236}">
                  <a16:creationId xmlns:a16="http://schemas.microsoft.com/office/drawing/2014/main" id="{BE5F7311-776E-42EB-9FFC-D5A8CFCC0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Text Box 17">
              <a:extLst>
                <a:ext uri="{FF2B5EF4-FFF2-40B4-BE49-F238E27FC236}">
                  <a16:creationId xmlns:a16="http://schemas.microsoft.com/office/drawing/2014/main" id="{41605CC0-683B-4276-B7B8-B2B0D4A3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09" name="Text Box 18">
              <a:extLst>
                <a:ext uri="{FF2B5EF4-FFF2-40B4-BE49-F238E27FC236}">
                  <a16:creationId xmlns:a16="http://schemas.microsoft.com/office/drawing/2014/main" id="{A58EB26A-1736-4318-9404-DA1BE0F7E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0" name="Text Box 19">
              <a:extLst>
                <a:ext uri="{FF2B5EF4-FFF2-40B4-BE49-F238E27FC236}">
                  <a16:creationId xmlns:a16="http://schemas.microsoft.com/office/drawing/2014/main" id="{7BC7DEBC-DB8C-4488-894F-883082A71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1" name="Line 20">
              <a:extLst>
                <a:ext uri="{FF2B5EF4-FFF2-40B4-BE49-F238E27FC236}">
                  <a16:creationId xmlns:a16="http://schemas.microsoft.com/office/drawing/2014/main" id="{2208074B-D5CC-4F0B-A113-62F2DCB42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Oval 21">
              <a:extLst>
                <a:ext uri="{FF2B5EF4-FFF2-40B4-BE49-F238E27FC236}">
                  <a16:creationId xmlns:a16="http://schemas.microsoft.com/office/drawing/2014/main" id="{75C604B8-F49B-4AD2-9F20-998494BD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3513" name="Oval 22">
              <a:extLst>
                <a:ext uri="{FF2B5EF4-FFF2-40B4-BE49-F238E27FC236}">
                  <a16:creationId xmlns:a16="http://schemas.microsoft.com/office/drawing/2014/main" id="{3DB44615-C444-48BA-97C3-0515B5C22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3514" name="Text Box 23">
              <a:extLst>
                <a:ext uri="{FF2B5EF4-FFF2-40B4-BE49-F238E27FC236}">
                  <a16:creationId xmlns:a16="http://schemas.microsoft.com/office/drawing/2014/main" id="{AE085DA2-9E7C-4AF2-8756-B9D3ABE3B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3"/>
              <a:ext cx="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5" name="Text Box 24">
              <a:extLst>
                <a:ext uri="{FF2B5EF4-FFF2-40B4-BE49-F238E27FC236}">
                  <a16:creationId xmlns:a16="http://schemas.microsoft.com/office/drawing/2014/main" id="{1F72937F-E652-4774-912E-119CACBCD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516" name="Group 25">
              <a:extLst>
                <a:ext uri="{FF2B5EF4-FFF2-40B4-BE49-F238E27FC236}">
                  <a16:creationId xmlns:a16="http://schemas.microsoft.com/office/drawing/2014/main" id="{E90941A7-BF05-4C24-A327-B648EDFF4ACE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63526" name="Line 26">
                <a:extLst>
                  <a:ext uri="{FF2B5EF4-FFF2-40B4-BE49-F238E27FC236}">
                    <a16:creationId xmlns:a16="http://schemas.microsoft.com/office/drawing/2014/main" id="{DCB4E26F-3C03-46AB-9F16-EAAEA106A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7" name="Oval 27">
                <a:extLst>
                  <a:ext uri="{FF2B5EF4-FFF2-40B4-BE49-F238E27FC236}">
                    <a16:creationId xmlns:a16="http://schemas.microsoft.com/office/drawing/2014/main" id="{243DBEAD-D0FE-4B59-B254-CEDA8563E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3528" name="Oval 28">
                <a:extLst>
                  <a:ext uri="{FF2B5EF4-FFF2-40B4-BE49-F238E27FC236}">
                    <a16:creationId xmlns:a16="http://schemas.microsoft.com/office/drawing/2014/main" id="{127845DA-CCAA-46B0-AE3C-E93A56C84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3517" name="Text Box 29">
              <a:extLst>
                <a:ext uri="{FF2B5EF4-FFF2-40B4-BE49-F238E27FC236}">
                  <a16:creationId xmlns:a16="http://schemas.microsoft.com/office/drawing/2014/main" id="{CC609E23-D39E-4439-8932-A117B7A39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8" name="Text Box 30">
              <a:extLst>
                <a:ext uri="{FF2B5EF4-FFF2-40B4-BE49-F238E27FC236}">
                  <a16:creationId xmlns:a16="http://schemas.microsoft.com/office/drawing/2014/main" id="{4BAFE232-0D6F-4613-AB4D-8F4BEB0D5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3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519" name="Group 31">
              <a:extLst>
                <a:ext uri="{FF2B5EF4-FFF2-40B4-BE49-F238E27FC236}">
                  <a16:creationId xmlns:a16="http://schemas.microsoft.com/office/drawing/2014/main" id="{FEAE96F3-C5C2-42D3-A4A3-3644AD075B31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63523" name="Line 32">
                <a:extLst>
                  <a:ext uri="{FF2B5EF4-FFF2-40B4-BE49-F238E27FC236}">
                    <a16:creationId xmlns:a16="http://schemas.microsoft.com/office/drawing/2014/main" id="{52FDEF11-A83E-462D-9BF2-CBB4AA07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4" name="Oval 33">
                <a:extLst>
                  <a:ext uri="{FF2B5EF4-FFF2-40B4-BE49-F238E27FC236}">
                    <a16:creationId xmlns:a16="http://schemas.microsoft.com/office/drawing/2014/main" id="{10EC2607-C5CC-4BCC-A107-495489A15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3525" name="Oval 34">
                <a:extLst>
                  <a:ext uri="{FF2B5EF4-FFF2-40B4-BE49-F238E27FC236}">
                    <a16:creationId xmlns:a16="http://schemas.microsoft.com/office/drawing/2014/main" id="{C193537C-C384-4186-B7B2-F95E7C82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3520" name="Text Box 35">
              <a:extLst>
                <a:ext uri="{FF2B5EF4-FFF2-40B4-BE49-F238E27FC236}">
                  <a16:creationId xmlns:a16="http://schemas.microsoft.com/office/drawing/2014/main" id="{B8E8ED22-570E-44B4-A507-C8F4E8CA7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21" name="Text Box 36">
              <a:extLst>
                <a:ext uri="{FF2B5EF4-FFF2-40B4-BE49-F238E27FC236}">
                  <a16:creationId xmlns:a16="http://schemas.microsoft.com/office/drawing/2014/main" id="{4B4C73E1-9C6D-415F-8B9E-602104F31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22" name="Text Box 37">
              <a:extLst>
                <a:ext uri="{FF2B5EF4-FFF2-40B4-BE49-F238E27FC236}">
                  <a16:creationId xmlns:a16="http://schemas.microsoft.com/office/drawing/2014/main" id="{3568EBC3-B9DE-41E5-AB89-D88A6B1E2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1709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42" name="Line 26">
            <a:extLst>
              <a:ext uri="{FF2B5EF4-FFF2-40B4-BE49-F238E27FC236}">
                <a16:creationId xmlns:a16="http://schemas.microsoft.com/office/drawing/2014/main" id="{A20FA48F-5534-4B95-88D0-B92779F2B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" name="图片 8">
            <a:extLst>
              <a:ext uri="{FF2B5EF4-FFF2-40B4-BE49-F238E27FC236}">
                <a16:creationId xmlns:a16="http://schemas.microsoft.com/office/drawing/2014/main" id="{E8061CEC-C939-4BDA-8489-FAF134402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3">
            <a:extLst>
              <a:ext uri="{FF2B5EF4-FFF2-40B4-BE49-F238E27FC236}">
                <a16:creationId xmlns:a16="http://schemas.microsoft.com/office/drawing/2014/main" id="{297D98D6-BE4B-43DB-B91F-D5C121DE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266" y="1519118"/>
            <a:ext cx="3669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10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S-polarized light: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9AA8-695C-423F-853F-1B354D9C4736}"/>
                  </a:ext>
                </a:extLst>
              </p:cNvPr>
              <p:cNvSpPr/>
              <p:nvPr/>
            </p:nvSpPr>
            <p:spPr>
              <a:xfrm>
                <a:off x="2158910" y="2096077"/>
                <a:ext cx="3746667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9AA8-695C-423F-853F-1B354D9C4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10" y="2096077"/>
                <a:ext cx="3746667" cy="8745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E4B96F-BF23-48AC-9085-8383E87E2B0B}"/>
                  </a:ext>
                </a:extLst>
              </p:cNvPr>
              <p:cNvSpPr/>
              <p:nvPr/>
            </p:nvSpPr>
            <p:spPr>
              <a:xfrm>
                <a:off x="3746126" y="3136025"/>
                <a:ext cx="1463862" cy="791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E4B96F-BF23-48AC-9085-8383E87E2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26" y="3136025"/>
                <a:ext cx="1463862" cy="791050"/>
              </a:xfrm>
              <a:prstGeom prst="rect">
                <a:avLst/>
              </a:prstGeom>
              <a:blipFill>
                <a:blip r:embed="rId12"/>
                <a:stretch>
                  <a:fillRect l="-8750" b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02E06C86-3889-4101-BEE2-81AB8FCC5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3266" y="3248920"/>
                <a:ext cx="366934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74638" indent="-274638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eaLnBrk="1" hangingPunct="1">
                  <a:spcBef>
                    <a:spcPct val="100000"/>
                  </a:spcBef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02E06C86-3889-4101-BEE2-81AB8FCC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3266" y="3248920"/>
                <a:ext cx="3669347" cy="523220"/>
              </a:xfrm>
              <a:prstGeom prst="rect">
                <a:avLst/>
              </a:prstGeom>
              <a:blipFill>
                <a:blip r:embed="rId13"/>
                <a:stretch>
                  <a:fillRect l="-3488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8">
            <a:extLst>
              <a:ext uri="{FF2B5EF4-FFF2-40B4-BE49-F238E27FC236}">
                <a16:creationId xmlns:a16="http://schemas.microsoft.com/office/drawing/2014/main" id="{971D27EA-4D83-4500-A523-8ADA51C4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86" y="1277216"/>
            <a:ext cx="417671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A8351C-511C-44D9-8EB5-CD323036D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5153"/>
            <a:ext cx="39306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45D7CD-2EBB-49DF-AFC7-3DF2B74D4138}"/>
              </a:ext>
            </a:extLst>
          </p:cNvPr>
          <p:cNvSpPr/>
          <p:nvPr/>
        </p:nvSpPr>
        <p:spPr>
          <a:xfrm>
            <a:off x="3065137" y="656998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B9FF9-BFCF-4E70-B9F7-231AB18783A3}"/>
              </a:ext>
            </a:extLst>
          </p:cNvPr>
          <p:cNvSpPr/>
          <p:nvPr/>
        </p:nvSpPr>
        <p:spPr>
          <a:xfrm>
            <a:off x="7503320" y="753996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DBC448A-B6E1-4622-A52C-57B454DDB004}"/>
              </a:ext>
            </a:extLst>
          </p:cNvPr>
          <p:cNvCxnSpPr/>
          <p:nvPr/>
        </p:nvCxnSpPr>
        <p:spPr>
          <a:xfrm flipV="1">
            <a:off x="2483427" y="3938155"/>
            <a:ext cx="966355" cy="748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19E733-2DFC-4EB1-85FB-3EBF623F9AF0}"/>
              </a:ext>
            </a:extLst>
          </p:cNvPr>
          <p:cNvCxnSpPr>
            <a:cxnSpLocks/>
          </p:cNvCxnSpPr>
          <p:nvPr/>
        </p:nvCxnSpPr>
        <p:spPr>
          <a:xfrm>
            <a:off x="7076209" y="1995055"/>
            <a:ext cx="427111" cy="599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8EB34-004D-4C72-B0B9-F44DC483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>
            <a:extLst>
              <a:ext uri="{FF2B5EF4-FFF2-40B4-BE49-F238E27FC236}">
                <a16:creationId xmlns:a16="http://schemas.microsoft.com/office/drawing/2014/main" id="{95563E9A-4AFC-440C-9374-0B8FD8A8BD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7960" y="4429260"/>
            <a:ext cx="10016490" cy="1793874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(air to glass),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 s-polarized beam, the reflected p-polarized beam has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phase shift relative to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beam.</a:t>
            </a: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Analogously, if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 &gt;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(glass to air),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&lt;0.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phase shift happens.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0C017C8A-6B74-4CB2-A207-950BEDB2EEB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724025" y="1565275"/>
          <a:ext cx="3897313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6" name="Equation" r:id="rId3" imgW="1612800" imgH="1104840" progId="Equation.DSMT4">
                  <p:embed/>
                </p:oleObj>
              </mc:Choice>
              <mc:Fallback>
                <p:oleObj name="Equation" r:id="rId3" imgW="1612800" imgH="1104840" progId="Equation.DSMT4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0C017C8A-6B74-4CB2-A207-950BEDB2E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565275"/>
                        <a:ext cx="3897313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06AB8-FE44-4B2C-9668-49575548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6312AE5-BA2C-47D6-A0AB-73D225DFFDAD}"/>
              </a:ext>
            </a:extLst>
          </p:cNvPr>
          <p:cNvSpPr txBox="1">
            <a:spLocks noChangeArrowheads="1"/>
          </p:cNvSpPr>
          <p:nvPr/>
        </p:nvSpPr>
        <p:spPr>
          <a:xfrm>
            <a:off x="1102199" y="137462"/>
            <a:ext cx="8660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in Reflection at near normal incidence</a:t>
            </a:r>
          </a:p>
        </p:txBody>
      </p:sp>
      <p:sp>
        <p:nvSpPr>
          <p:cNvPr id="44" name="Line 26">
            <a:extLst>
              <a:ext uri="{FF2B5EF4-FFF2-40B4-BE49-F238E27FC236}">
                <a16:creationId xmlns:a16="http://schemas.microsoft.com/office/drawing/2014/main" id="{3037AF9A-DE2E-44CF-AA80-10449168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8">
            <a:extLst>
              <a:ext uri="{FF2B5EF4-FFF2-40B4-BE49-F238E27FC236}">
                <a16:creationId xmlns:a16="http://schemas.microsoft.com/office/drawing/2014/main" id="{14939070-EFD5-46B7-9F08-942071A16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31" y="172776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472A279-4E4E-46C9-BB66-F36C9C69CD42}"/>
              </a:ext>
            </a:extLst>
          </p:cNvPr>
          <p:cNvGrpSpPr/>
          <p:nvPr/>
        </p:nvGrpSpPr>
        <p:grpSpPr>
          <a:xfrm>
            <a:off x="7021831" y="1487510"/>
            <a:ext cx="3808413" cy="2960688"/>
            <a:chOff x="7021831" y="1487510"/>
            <a:chExt cx="3808413" cy="2960688"/>
          </a:xfrm>
        </p:grpSpPr>
        <p:grpSp>
          <p:nvGrpSpPr>
            <p:cNvPr id="65541" name="Group 5">
              <a:extLst>
                <a:ext uri="{FF2B5EF4-FFF2-40B4-BE49-F238E27FC236}">
                  <a16:creationId xmlns:a16="http://schemas.microsoft.com/office/drawing/2014/main" id="{D74A3479-A2B4-4B33-83CF-AB691015A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65545" name="Rectangle 6">
                <a:extLst>
                  <a:ext uri="{FF2B5EF4-FFF2-40B4-BE49-F238E27FC236}">
                    <a16:creationId xmlns:a16="http://schemas.microsoft.com/office/drawing/2014/main" id="{BADB3411-E979-4ABE-8F68-C6B973810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46" name="Rectangle 7">
                <a:extLst>
                  <a:ext uri="{FF2B5EF4-FFF2-40B4-BE49-F238E27FC236}">
                    <a16:creationId xmlns:a16="http://schemas.microsoft.com/office/drawing/2014/main" id="{37167315-761A-4514-9317-E5D9915CB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47" name="Text Box 8">
                <a:extLst>
                  <a:ext uri="{FF2B5EF4-FFF2-40B4-BE49-F238E27FC236}">
                    <a16:creationId xmlns:a16="http://schemas.microsoft.com/office/drawing/2014/main" id="{8C3EE24D-AA0E-4B53-A77A-880033608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8" name="Text Box 9">
                <a:extLst>
                  <a:ext uri="{FF2B5EF4-FFF2-40B4-BE49-F238E27FC236}">
                    <a16:creationId xmlns:a16="http://schemas.microsoft.com/office/drawing/2014/main" id="{B2639061-AEB8-4D99-9F04-A23C5FC7A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9" name="Line 10">
                <a:extLst>
                  <a:ext uri="{FF2B5EF4-FFF2-40B4-BE49-F238E27FC236}">
                    <a16:creationId xmlns:a16="http://schemas.microsoft.com/office/drawing/2014/main" id="{77DDF931-00E5-46CC-B15B-09F035B3F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0" name="Line 11">
                <a:extLst>
                  <a:ext uri="{FF2B5EF4-FFF2-40B4-BE49-F238E27FC236}">
                    <a16:creationId xmlns:a16="http://schemas.microsoft.com/office/drawing/2014/main" id="{C1F1D61C-31E5-476D-8F09-35EC3BF7D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5551" name="Object 12">
                <a:extLst>
                  <a:ext uri="{FF2B5EF4-FFF2-40B4-BE49-F238E27FC236}">
                    <a16:creationId xmlns:a16="http://schemas.microsoft.com/office/drawing/2014/main" id="{95CE6A23-430A-429E-9756-463E68F1F5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87" name="Equation" r:id="rId6" imgW="152268" imgH="253780" progId="Equation.DSMT4">
                      <p:embed/>
                    </p:oleObj>
                  </mc:Choice>
                  <mc:Fallback>
                    <p:oleObj name="Equation" r:id="rId6" imgW="152268" imgH="253780" progId="Equation.DSMT4">
                      <p:embed/>
                      <p:pic>
                        <p:nvPicPr>
                          <p:cNvPr id="65551" name="Object 12">
                            <a:extLst>
                              <a:ext uri="{FF2B5EF4-FFF2-40B4-BE49-F238E27FC236}">
                                <a16:creationId xmlns:a16="http://schemas.microsoft.com/office/drawing/2014/main" id="{95CE6A23-430A-429E-9756-463E68F1F5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2" name="Object 13">
                <a:extLst>
                  <a:ext uri="{FF2B5EF4-FFF2-40B4-BE49-F238E27FC236}">
                    <a16:creationId xmlns:a16="http://schemas.microsoft.com/office/drawing/2014/main" id="{0AF6A772-8434-4035-B7C4-173DDD43C4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88" name="Equation" r:id="rId8" imgW="164957" imgH="241091" progId="Equation.DSMT4">
                      <p:embed/>
                    </p:oleObj>
                  </mc:Choice>
                  <mc:Fallback>
                    <p:oleObj name="Equation" r:id="rId8" imgW="164957" imgH="241091" progId="Equation.DSMT4">
                      <p:embed/>
                      <p:pic>
                        <p:nvPicPr>
                          <p:cNvPr id="65552" name="Object 13">
                            <a:extLst>
                              <a:ext uri="{FF2B5EF4-FFF2-40B4-BE49-F238E27FC236}">
                                <a16:creationId xmlns:a16="http://schemas.microsoft.com/office/drawing/2014/main" id="{0AF6A772-8434-4035-B7C4-173DDD43C4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3" name="Line 14">
                <a:extLst>
                  <a:ext uri="{FF2B5EF4-FFF2-40B4-BE49-F238E27FC236}">
                    <a16:creationId xmlns:a16="http://schemas.microsoft.com/office/drawing/2014/main" id="{012D9C5C-0399-4A79-A286-7C3612676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5554" name="Object 15">
                <a:extLst>
                  <a:ext uri="{FF2B5EF4-FFF2-40B4-BE49-F238E27FC236}">
                    <a16:creationId xmlns:a16="http://schemas.microsoft.com/office/drawing/2014/main" id="{6B90FE9E-FE72-4131-9808-8C1188760B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89" name="Equation" r:id="rId10" imgW="104847" imgH="276212" progId="Equation.DSMT4">
                      <p:embed/>
                    </p:oleObj>
                  </mc:Choice>
                  <mc:Fallback>
                    <p:oleObj name="Equation" r:id="rId10" imgW="104847" imgH="276212" progId="Equation.DSMT4">
                      <p:embed/>
                      <p:pic>
                        <p:nvPicPr>
                          <p:cNvPr id="65554" name="Object 15">
                            <a:extLst>
                              <a:ext uri="{FF2B5EF4-FFF2-40B4-BE49-F238E27FC236}">
                                <a16:creationId xmlns:a16="http://schemas.microsoft.com/office/drawing/2014/main" id="{6B90FE9E-FE72-4131-9808-8C1188760B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5" name="Line 16">
                <a:extLst>
                  <a:ext uri="{FF2B5EF4-FFF2-40B4-BE49-F238E27FC236}">
                    <a16:creationId xmlns:a16="http://schemas.microsoft.com/office/drawing/2014/main" id="{8D921D5D-3EE8-4966-AF07-9FDC8F6B0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6" name="Text Box 17">
                <a:extLst>
                  <a:ext uri="{FF2B5EF4-FFF2-40B4-BE49-F238E27FC236}">
                    <a16:creationId xmlns:a16="http://schemas.microsoft.com/office/drawing/2014/main" id="{C71CD1E8-F381-47E7-8C74-520E049E9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7" name="Text Box 18">
                <a:extLst>
                  <a:ext uri="{FF2B5EF4-FFF2-40B4-BE49-F238E27FC236}">
                    <a16:creationId xmlns:a16="http://schemas.microsoft.com/office/drawing/2014/main" id="{38370209-64DE-4AE4-A268-2FFBC0A3F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8" name="Text Box 19">
                <a:extLst>
                  <a:ext uri="{FF2B5EF4-FFF2-40B4-BE49-F238E27FC236}">
                    <a16:creationId xmlns:a16="http://schemas.microsoft.com/office/drawing/2014/main" id="{99E807BD-BCA9-4E2F-BAE0-96DCCAF05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59" name="Group 20">
                <a:extLst>
                  <a:ext uri="{FF2B5EF4-FFF2-40B4-BE49-F238E27FC236}">
                    <a16:creationId xmlns:a16="http://schemas.microsoft.com/office/drawing/2014/main" id="{0BDB9D31-A8C4-43BD-BF01-8A6C54B54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65576" name="Line 21">
                  <a:extLst>
                    <a:ext uri="{FF2B5EF4-FFF2-40B4-BE49-F238E27FC236}">
                      <a16:creationId xmlns:a16="http://schemas.microsoft.com/office/drawing/2014/main" id="{7361CBD5-12D3-42B1-8BCD-9DEDA6F33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7" name="Oval 22">
                  <a:extLst>
                    <a:ext uri="{FF2B5EF4-FFF2-40B4-BE49-F238E27FC236}">
                      <a16:creationId xmlns:a16="http://schemas.microsoft.com/office/drawing/2014/main" id="{F3EBE6BF-CDFA-480F-80D5-D40683161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578" name="Oval 23">
                  <a:extLst>
                    <a:ext uri="{FF2B5EF4-FFF2-40B4-BE49-F238E27FC236}">
                      <a16:creationId xmlns:a16="http://schemas.microsoft.com/office/drawing/2014/main" id="{C8BC2F02-45C4-4FC8-83A0-F0EF146CB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65560" name="Text Box 24">
                <a:extLst>
                  <a:ext uri="{FF2B5EF4-FFF2-40B4-BE49-F238E27FC236}">
                    <a16:creationId xmlns:a16="http://schemas.microsoft.com/office/drawing/2014/main" id="{F256251F-1E5C-4CB6-93D9-05295B4B0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1" name="Text Box 25">
                <a:extLst>
                  <a:ext uri="{FF2B5EF4-FFF2-40B4-BE49-F238E27FC236}">
                    <a16:creationId xmlns:a16="http://schemas.microsoft.com/office/drawing/2014/main" id="{A3B88307-C02D-4EC7-A783-AD6D3723D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2" name="Line 26">
                <a:extLst>
                  <a:ext uri="{FF2B5EF4-FFF2-40B4-BE49-F238E27FC236}">
                    <a16:creationId xmlns:a16="http://schemas.microsoft.com/office/drawing/2014/main" id="{241C144A-6515-4EC3-A12E-DF7034F988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3" name="Text Box 27">
                <a:extLst>
                  <a:ext uri="{FF2B5EF4-FFF2-40B4-BE49-F238E27FC236}">
                    <a16:creationId xmlns:a16="http://schemas.microsoft.com/office/drawing/2014/main" id="{EB7331E2-7701-433E-B5F0-F3146275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4" name="Text Box 28">
                <a:extLst>
                  <a:ext uri="{FF2B5EF4-FFF2-40B4-BE49-F238E27FC236}">
                    <a16:creationId xmlns:a16="http://schemas.microsoft.com/office/drawing/2014/main" id="{115C7C6B-D1B8-4445-9C10-5499B48C1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65" name="Group 29">
                <a:extLst>
                  <a:ext uri="{FF2B5EF4-FFF2-40B4-BE49-F238E27FC236}">
                    <a16:creationId xmlns:a16="http://schemas.microsoft.com/office/drawing/2014/main" id="{7AD7BCF4-6883-4418-AF49-C6DBB7E4B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65573" name="Line 30">
                  <a:extLst>
                    <a:ext uri="{FF2B5EF4-FFF2-40B4-BE49-F238E27FC236}">
                      <a16:creationId xmlns:a16="http://schemas.microsoft.com/office/drawing/2014/main" id="{A85E02C6-ED56-41AC-939B-EB92D2F8A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4" name="Oval 31">
                  <a:extLst>
                    <a:ext uri="{FF2B5EF4-FFF2-40B4-BE49-F238E27FC236}">
                      <a16:creationId xmlns:a16="http://schemas.microsoft.com/office/drawing/2014/main" id="{4A5DC6E5-4FDF-4900-9EF8-282D9E57B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575" name="Oval 32">
                  <a:extLst>
                    <a:ext uri="{FF2B5EF4-FFF2-40B4-BE49-F238E27FC236}">
                      <a16:creationId xmlns:a16="http://schemas.microsoft.com/office/drawing/2014/main" id="{966E6803-567D-4C00-B8A9-FE90E752E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65566" name="Text Box 33">
                <a:extLst>
                  <a:ext uri="{FF2B5EF4-FFF2-40B4-BE49-F238E27FC236}">
                    <a16:creationId xmlns:a16="http://schemas.microsoft.com/office/drawing/2014/main" id="{63D792EC-7DFD-415F-BD54-A5B580551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7" name="Text Box 34">
                <a:extLst>
                  <a:ext uri="{FF2B5EF4-FFF2-40B4-BE49-F238E27FC236}">
                    <a16:creationId xmlns:a16="http://schemas.microsoft.com/office/drawing/2014/main" id="{01BBA942-3109-4BD6-8B86-5A0047610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8" name="Text Box 35">
                <a:extLst>
                  <a:ext uri="{FF2B5EF4-FFF2-40B4-BE49-F238E27FC236}">
                    <a16:creationId xmlns:a16="http://schemas.microsoft.com/office/drawing/2014/main" id="{CADE1A20-5E60-4059-83AD-3E23D7B7A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9D5D4FA-5C6C-4AC9-8212-6FD9ABB6DBD4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42" name="Oval 22">
                <a:extLst>
                  <a:ext uri="{FF2B5EF4-FFF2-40B4-BE49-F238E27FC236}">
                    <a16:creationId xmlns:a16="http://schemas.microsoft.com/office/drawing/2014/main" id="{2BBD9E83-FFC2-438D-A5B5-4FDE35E40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" name="Oval 23">
                <a:extLst>
                  <a:ext uri="{FF2B5EF4-FFF2-40B4-BE49-F238E27FC236}">
                    <a16:creationId xmlns:a16="http://schemas.microsoft.com/office/drawing/2014/main" id="{DE5E06DB-4249-465F-A2DC-B1155DF7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17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8">
            <a:extLst>
              <a:ext uri="{FF2B5EF4-FFF2-40B4-BE49-F238E27FC236}">
                <a16:creationId xmlns:a16="http://schemas.microsoft.com/office/drawing/2014/main" id="{971D27EA-4D83-4500-A523-8ADA51C4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86" y="1277216"/>
            <a:ext cx="417671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A8351C-511C-44D9-8EB5-CD323036D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5153"/>
            <a:ext cx="39306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45D7CD-2EBB-49DF-AFC7-3DF2B74D4138}"/>
              </a:ext>
            </a:extLst>
          </p:cNvPr>
          <p:cNvSpPr/>
          <p:nvPr/>
        </p:nvSpPr>
        <p:spPr>
          <a:xfrm>
            <a:off x="3065137" y="656998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B9FF9-BFCF-4E70-B9F7-231AB18783A3}"/>
              </a:ext>
            </a:extLst>
          </p:cNvPr>
          <p:cNvSpPr/>
          <p:nvPr/>
        </p:nvSpPr>
        <p:spPr>
          <a:xfrm>
            <a:off x="7503320" y="753996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DBC448A-B6E1-4622-A52C-57B454DDB004}"/>
              </a:ext>
            </a:extLst>
          </p:cNvPr>
          <p:cNvCxnSpPr>
            <a:cxnSpLocks/>
          </p:cNvCxnSpPr>
          <p:nvPr/>
        </p:nvCxnSpPr>
        <p:spPr>
          <a:xfrm flipH="1">
            <a:off x="2088573" y="2348345"/>
            <a:ext cx="846677" cy="550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19E733-2DFC-4EB1-85FB-3EBF623F9AF0}"/>
              </a:ext>
            </a:extLst>
          </p:cNvPr>
          <p:cNvCxnSpPr>
            <a:cxnSpLocks/>
          </p:cNvCxnSpPr>
          <p:nvPr/>
        </p:nvCxnSpPr>
        <p:spPr>
          <a:xfrm flipH="1" flipV="1">
            <a:off x="6587836" y="3719945"/>
            <a:ext cx="915485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961C1-72AD-4F57-BD98-56FA7983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>
            <a:extLst>
              <a:ext uri="{FF2B5EF4-FFF2-40B4-BE49-F238E27FC236}">
                <a16:creationId xmlns:a16="http://schemas.microsoft.com/office/drawing/2014/main" id="{1EA6BEA3-AFF8-4271-8B3B-B13122BD9319}"/>
              </a:ext>
            </a:extLst>
          </p:cNvPr>
          <p:cNvGrpSpPr>
            <a:grpSpLocks/>
          </p:cNvGrpSpPr>
          <p:nvPr/>
        </p:nvGrpSpPr>
        <p:grpSpPr bwMode="auto">
          <a:xfrm>
            <a:off x="6328737" y="269875"/>
            <a:ext cx="3815286" cy="2647950"/>
            <a:chOff x="3355" y="809"/>
            <a:chExt cx="2259" cy="1805"/>
          </a:xfrm>
        </p:grpSpPr>
        <p:sp>
          <p:nvSpPr>
            <p:cNvPr id="59435" name="Rectangle 3">
              <a:extLst>
                <a:ext uri="{FF2B5EF4-FFF2-40B4-BE49-F238E27FC236}">
                  <a16:creationId xmlns:a16="http://schemas.microsoft.com/office/drawing/2014/main" id="{5B63242D-7FA5-4A09-8915-8BD6F3A8F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259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9436" name="Rectangle 4">
              <a:extLst>
                <a:ext uri="{FF2B5EF4-FFF2-40B4-BE49-F238E27FC236}">
                  <a16:creationId xmlns:a16="http://schemas.microsoft.com/office/drawing/2014/main" id="{73F77B1A-9A7D-4E6A-8530-C674C4B7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259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9437" name="Text Box 5">
              <a:extLst>
                <a:ext uri="{FF2B5EF4-FFF2-40B4-BE49-F238E27FC236}">
                  <a16:creationId xmlns:a16="http://schemas.microsoft.com/office/drawing/2014/main" id="{3169EFF6-344B-469E-9238-9214F7871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38" name="Text Box 6">
              <a:extLst>
                <a:ext uri="{FF2B5EF4-FFF2-40B4-BE49-F238E27FC236}">
                  <a16:creationId xmlns:a16="http://schemas.microsoft.com/office/drawing/2014/main" id="{0299D653-D3E2-4765-A464-F2EE94B9D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3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39" name="Line 7">
              <a:extLst>
                <a:ext uri="{FF2B5EF4-FFF2-40B4-BE49-F238E27FC236}">
                  <a16:creationId xmlns:a16="http://schemas.microsoft.com/office/drawing/2014/main" id="{5A283B61-FCC6-4A2C-A287-97EE03263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0" name="Line 8">
              <a:extLst>
                <a:ext uri="{FF2B5EF4-FFF2-40B4-BE49-F238E27FC236}">
                  <a16:creationId xmlns:a16="http://schemas.microsoft.com/office/drawing/2014/main" id="{D2AED40E-2BED-40AF-B387-B2C0D39F6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41" name="Object 9">
              <a:extLst>
                <a:ext uri="{FF2B5EF4-FFF2-40B4-BE49-F238E27FC236}">
                  <a16:creationId xmlns:a16="http://schemas.microsoft.com/office/drawing/2014/main" id="{16A29A8F-7543-4C7C-BBD1-FBC86E368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98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59441" name="Object 9">
                          <a:extLst>
                            <a:ext uri="{FF2B5EF4-FFF2-40B4-BE49-F238E27FC236}">
                              <a16:creationId xmlns:a16="http://schemas.microsoft.com/office/drawing/2014/main" id="{16A29A8F-7543-4C7C-BBD1-FBC86E3688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2" name="Object 10">
              <a:extLst>
                <a:ext uri="{FF2B5EF4-FFF2-40B4-BE49-F238E27FC236}">
                  <a16:creationId xmlns:a16="http://schemas.microsoft.com/office/drawing/2014/main" id="{11F198E5-E296-40EA-BC15-D17AF5AAC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99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59442" name="Object 10">
                          <a:extLst>
                            <a:ext uri="{FF2B5EF4-FFF2-40B4-BE49-F238E27FC236}">
                              <a16:creationId xmlns:a16="http://schemas.microsoft.com/office/drawing/2014/main" id="{11F198E5-E296-40EA-BC15-D17AF5AACE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3" name="Line 11">
              <a:extLst>
                <a:ext uri="{FF2B5EF4-FFF2-40B4-BE49-F238E27FC236}">
                  <a16:creationId xmlns:a16="http://schemas.microsoft.com/office/drawing/2014/main" id="{FC1BB6C5-2304-4683-8828-B229EB353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44" name="Object 12">
              <a:extLst>
                <a:ext uri="{FF2B5EF4-FFF2-40B4-BE49-F238E27FC236}">
                  <a16:creationId xmlns:a16="http://schemas.microsoft.com/office/drawing/2014/main" id="{265FDF7A-F535-4E4C-A03E-FC782670B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00" name="Equation" r:id="rId8" imgW="142744" imgH="304800" progId="Equation.DSMT4">
                    <p:embed/>
                  </p:oleObj>
                </mc:Choice>
                <mc:Fallback>
                  <p:oleObj name="Equation" r:id="rId8" imgW="142744" imgH="304800" progId="Equation.DSMT4">
                    <p:embed/>
                    <p:pic>
                      <p:nvPicPr>
                        <p:cNvPr id="59444" name="Object 12">
                          <a:extLst>
                            <a:ext uri="{FF2B5EF4-FFF2-40B4-BE49-F238E27FC236}">
                              <a16:creationId xmlns:a16="http://schemas.microsoft.com/office/drawing/2014/main" id="{265FDF7A-F535-4E4C-A03E-FC782670B3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5" name="Line 13">
              <a:extLst>
                <a:ext uri="{FF2B5EF4-FFF2-40B4-BE49-F238E27FC236}">
                  <a16:creationId xmlns:a16="http://schemas.microsoft.com/office/drawing/2014/main" id="{9E749FA0-17C9-45E2-B54F-DCFE614BC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6" name="Text Box 14">
              <a:extLst>
                <a:ext uri="{FF2B5EF4-FFF2-40B4-BE49-F238E27FC236}">
                  <a16:creationId xmlns:a16="http://schemas.microsoft.com/office/drawing/2014/main" id="{04BB3E50-550B-4741-9A49-4D8A4CD23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3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47" name="Text Box 15">
              <a:extLst>
                <a:ext uri="{FF2B5EF4-FFF2-40B4-BE49-F238E27FC236}">
                  <a16:creationId xmlns:a16="http://schemas.microsoft.com/office/drawing/2014/main" id="{2CD87111-8702-4C84-A353-09BFAD5CC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5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48" name="Text Box 16">
              <a:extLst>
                <a:ext uri="{FF2B5EF4-FFF2-40B4-BE49-F238E27FC236}">
                  <a16:creationId xmlns:a16="http://schemas.microsoft.com/office/drawing/2014/main" id="{62FEBE98-9A0D-4C93-81C1-5284BEF4E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3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49" name="Line 17">
              <a:extLst>
                <a:ext uri="{FF2B5EF4-FFF2-40B4-BE49-F238E27FC236}">
                  <a16:creationId xmlns:a16="http://schemas.microsoft.com/office/drawing/2014/main" id="{1135E991-40F2-4E0F-BAF7-D1C64C93D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0" name="Oval 18">
              <a:extLst>
                <a:ext uri="{FF2B5EF4-FFF2-40B4-BE49-F238E27FC236}">
                  <a16:creationId xmlns:a16="http://schemas.microsoft.com/office/drawing/2014/main" id="{F11B468D-6446-4617-8444-AFFD60C5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9451" name="Oval 19">
              <a:extLst>
                <a:ext uri="{FF2B5EF4-FFF2-40B4-BE49-F238E27FC236}">
                  <a16:creationId xmlns:a16="http://schemas.microsoft.com/office/drawing/2014/main" id="{C2B0F8C6-26B8-442F-8AE7-AA257B60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9452" name="Text Box 20">
              <a:extLst>
                <a:ext uri="{FF2B5EF4-FFF2-40B4-BE49-F238E27FC236}">
                  <a16:creationId xmlns:a16="http://schemas.microsoft.com/office/drawing/2014/main" id="{DEB6A352-A7BC-428A-A6E2-36909D6A0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2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3" name="Text Box 21">
              <a:extLst>
                <a:ext uri="{FF2B5EF4-FFF2-40B4-BE49-F238E27FC236}">
                  <a16:creationId xmlns:a16="http://schemas.microsoft.com/office/drawing/2014/main" id="{38B4CE08-53DF-45AD-AF57-5123D0E25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454" name="Group 22">
              <a:extLst>
                <a:ext uri="{FF2B5EF4-FFF2-40B4-BE49-F238E27FC236}">
                  <a16:creationId xmlns:a16="http://schemas.microsoft.com/office/drawing/2014/main" id="{E7AB28BB-0159-47A2-B5C6-CDAF27728E32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59464" name="Line 23">
                <a:extLst>
                  <a:ext uri="{FF2B5EF4-FFF2-40B4-BE49-F238E27FC236}">
                    <a16:creationId xmlns:a16="http://schemas.microsoft.com/office/drawing/2014/main" id="{87EBCCF0-248E-4B42-8651-B0934541C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5" name="Oval 24">
                <a:extLst>
                  <a:ext uri="{FF2B5EF4-FFF2-40B4-BE49-F238E27FC236}">
                    <a16:creationId xmlns:a16="http://schemas.microsoft.com/office/drawing/2014/main" id="{C38FD281-4310-4738-A3DF-82F3D3D5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9466" name="Oval 25">
                <a:extLst>
                  <a:ext uri="{FF2B5EF4-FFF2-40B4-BE49-F238E27FC236}">
                    <a16:creationId xmlns:a16="http://schemas.microsoft.com/office/drawing/2014/main" id="{43BE8B8F-F3CE-4095-B1C9-E0E968017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59455" name="Text Box 26">
              <a:extLst>
                <a:ext uri="{FF2B5EF4-FFF2-40B4-BE49-F238E27FC236}">
                  <a16:creationId xmlns:a16="http://schemas.microsoft.com/office/drawing/2014/main" id="{5A01B006-FDBC-4187-80BD-C51394059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6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6" name="Text Box 27">
              <a:extLst>
                <a:ext uri="{FF2B5EF4-FFF2-40B4-BE49-F238E27FC236}">
                  <a16:creationId xmlns:a16="http://schemas.microsoft.com/office/drawing/2014/main" id="{4A86FAE5-67A9-4A37-AEBD-12D4B996E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2"/>
              <a:ext cx="2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457" name="Group 28">
              <a:extLst>
                <a:ext uri="{FF2B5EF4-FFF2-40B4-BE49-F238E27FC236}">
                  <a16:creationId xmlns:a16="http://schemas.microsoft.com/office/drawing/2014/main" id="{1D19FA55-3078-4593-89E3-298345EB7ECF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59461" name="Line 29">
                <a:extLst>
                  <a:ext uri="{FF2B5EF4-FFF2-40B4-BE49-F238E27FC236}">
                    <a16:creationId xmlns:a16="http://schemas.microsoft.com/office/drawing/2014/main" id="{A8248593-3A8C-4709-B25F-E77BF5149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2" name="Oval 30">
                <a:extLst>
                  <a:ext uri="{FF2B5EF4-FFF2-40B4-BE49-F238E27FC236}">
                    <a16:creationId xmlns:a16="http://schemas.microsoft.com/office/drawing/2014/main" id="{3799BA76-DA3B-407D-AFC1-744A04A50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9463" name="Oval 31">
                <a:extLst>
                  <a:ext uri="{FF2B5EF4-FFF2-40B4-BE49-F238E27FC236}">
                    <a16:creationId xmlns:a16="http://schemas.microsoft.com/office/drawing/2014/main" id="{2529D88C-0A67-4A8A-B6DE-89E5EE495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59458" name="Text Box 32">
              <a:extLst>
                <a:ext uri="{FF2B5EF4-FFF2-40B4-BE49-F238E27FC236}">
                  <a16:creationId xmlns:a16="http://schemas.microsoft.com/office/drawing/2014/main" id="{C15F51ED-8281-40BD-91A2-2ABE57C22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9" name="Text Box 33">
              <a:extLst>
                <a:ext uri="{FF2B5EF4-FFF2-40B4-BE49-F238E27FC236}">
                  <a16:creationId xmlns:a16="http://schemas.microsoft.com/office/drawing/2014/main" id="{E0889586-1D6D-4A3D-84A2-A18BA44C8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60" name="Text Box 34">
              <a:extLst>
                <a:ext uri="{FF2B5EF4-FFF2-40B4-BE49-F238E27FC236}">
                  <a16:creationId xmlns:a16="http://schemas.microsoft.com/office/drawing/2014/main" id="{1A11D5F9-9958-4716-93C9-C2F8A92BE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709"/>
              <a:ext cx="6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59396" name="Text Box 73">
            <a:extLst>
              <a:ext uri="{FF2B5EF4-FFF2-40B4-BE49-F238E27FC236}">
                <a16:creationId xmlns:a16="http://schemas.microsoft.com/office/drawing/2014/main" id="{B8EA50B9-0C56-4E18-BCDA-A29F1B6D9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194" y="2865840"/>
            <a:ext cx="1916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S-polarization</a:t>
            </a:r>
          </a:p>
        </p:txBody>
      </p:sp>
      <p:sp>
        <p:nvSpPr>
          <p:cNvPr id="59397" name="Text Box 74">
            <a:extLst>
              <a:ext uri="{FF2B5EF4-FFF2-40B4-BE49-F238E27FC236}">
                <a16:creationId xmlns:a16="http://schemas.microsoft.com/office/drawing/2014/main" id="{19216BE4-1B14-491B-B632-20195091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615" y="6227404"/>
            <a:ext cx="191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P-polarization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E5ADA129-9B8B-46AA-90CA-98F1EFA7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948" y="5917958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28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i="1" baseline="-25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0D8C3226-BBCD-49D5-A209-78BB2F5D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252" y="235021"/>
            <a:ext cx="37877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in normal incidence </a:t>
            </a:r>
          </a:p>
        </p:txBody>
      </p:sp>
      <p:pic>
        <p:nvPicPr>
          <p:cNvPr id="59400" name="图片 88">
            <a:extLst>
              <a:ext uri="{FF2B5EF4-FFF2-40B4-BE49-F238E27FC236}">
                <a16:creationId xmlns:a16="http://schemas.microsoft.com/office/drawing/2014/main" id="{373A26F9-0679-4EB7-A1E0-669524508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86" y="1462088"/>
            <a:ext cx="417671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71F6BD9D-8741-463F-B410-5EEDEEB2D4BB}"/>
              </a:ext>
            </a:extLst>
          </p:cNvPr>
          <p:cNvGrpSpPr/>
          <p:nvPr/>
        </p:nvGrpSpPr>
        <p:grpSpPr>
          <a:xfrm>
            <a:off x="6346280" y="3335922"/>
            <a:ext cx="3808413" cy="2960688"/>
            <a:chOff x="7021831" y="1487510"/>
            <a:chExt cx="3808413" cy="2960688"/>
          </a:xfrm>
        </p:grpSpPr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255BB777-78CF-4068-B8B5-0A6FB3B6F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E0CB42B6-A6CD-4D73-A625-614E66BA6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3DCCEC59-8757-4773-B44B-C599F976A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" name="Text Box 8">
                <a:extLst>
                  <a:ext uri="{FF2B5EF4-FFF2-40B4-BE49-F238E27FC236}">
                    <a16:creationId xmlns:a16="http://schemas.microsoft.com/office/drawing/2014/main" id="{67662357-E999-4D32-99F8-917B9617A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9">
                <a:extLst>
                  <a:ext uri="{FF2B5EF4-FFF2-40B4-BE49-F238E27FC236}">
                    <a16:creationId xmlns:a16="http://schemas.microsoft.com/office/drawing/2014/main" id="{B97C7304-DA26-4EA9-9429-D6798ACBD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10">
                <a:extLst>
                  <a:ext uri="{FF2B5EF4-FFF2-40B4-BE49-F238E27FC236}">
                    <a16:creationId xmlns:a16="http://schemas.microsoft.com/office/drawing/2014/main" id="{30290201-6136-470B-954B-1A41C8FAA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34589DF2-B50A-437A-927F-852E14D33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7" name="Object 12">
                <a:extLst>
                  <a:ext uri="{FF2B5EF4-FFF2-40B4-BE49-F238E27FC236}">
                    <a16:creationId xmlns:a16="http://schemas.microsoft.com/office/drawing/2014/main" id="{4D871A06-4BBF-49A2-A1AA-5A171B6425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01" name="Equation" r:id="rId11" imgW="152268" imgH="253780" progId="Equation.DSMT4">
                      <p:embed/>
                    </p:oleObj>
                  </mc:Choice>
                  <mc:Fallback>
                    <p:oleObj name="Equation" r:id="rId11" imgW="152268" imgH="253780" progId="Equation.DSMT4">
                      <p:embed/>
                      <p:pic>
                        <p:nvPicPr>
                          <p:cNvPr id="65551" name="Object 12">
                            <a:extLst>
                              <a:ext uri="{FF2B5EF4-FFF2-40B4-BE49-F238E27FC236}">
                                <a16:creationId xmlns:a16="http://schemas.microsoft.com/office/drawing/2014/main" id="{95CE6A23-430A-429E-9756-463E68F1F5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Object 13">
                <a:extLst>
                  <a:ext uri="{FF2B5EF4-FFF2-40B4-BE49-F238E27FC236}">
                    <a16:creationId xmlns:a16="http://schemas.microsoft.com/office/drawing/2014/main" id="{408F69D7-F51F-46BD-AAA2-2FAFDE7A2A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02" name="Equation" r:id="rId12" imgW="164957" imgH="241091" progId="Equation.DSMT4">
                      <p:embed/>
                    </p:oleObj>
                  </mc:Choice>
                  <mc:Fallback>
                    <p:oleObj name="Equation" r:id="rId12" imgW="164957" imgH="241091" progId="Equation.DSMT4">
                      <p:embed/>
                      <p:pic>
                        <p:nvPicPr>
                          <p:cNvPr id="65552" name="Object 13">
                            <a:extLst>
                              <a:ext uri="{FF2B5EF4-FFF2-40B4-BE49-F238E27FC236}">
                                <a16:creationId xmlns:a16="http://schemas.microsoft.com/office/drawing/2014/main" id="{0AF6A772-8434-4035-B7C4-173DDD43C4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14">
                <a:extLst>
                  <a:ext uri="{FF2B5EF4-FFF2-40B4-BE49-F238E27FC236}">
                    <a16:creationId xmlns:a16="http://schemas.microsoft.com/office/drawing/2014/main" id="{890A3D11-CC70-4216-B234-BC6FED3DD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1" name="Object 15">
                <a:extLst>
                  <a:ext uri="{FF2B5EF4-FFF2-40B4-BE49-F238E27FC236}">
                    <a16:creationId xmlns:a16="http://schemas.microsoft.com/office/drawing/2014/main" id="{2AA1D249-A868-434F-B07D-24EC955D9E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03" name="Equation" r:id="rId13" imgW="104847" imgH="276212" progId="Equation.DSMT4">
                      <p:embed/>
                    </p:oleObj>
                  </mc:Choice>
                  <mc:Fallback>
                    <p:oleObj name="Equation" r:id="rId13" imgW="104847" imgH="276212" progId="Equation.DSMT4">
                      <p:embed/>
                      <p:pic>
                        <p:nvPicPr>
                          <p:cNvPr id="65554" name="Object 15">
                            <a:extLst>
                              <a:ext uri="{FF2B5EF4-FFF2-40B4-BE49-F238E27FC236}">
                                <a16:creationId xmlns:a16="http://schemas.microsoft.com/office/drawing/2014/main" id="{6B90FE9E-FE72-4131-9808-8C1188760B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2109890E-5A3A-4BAE-A73A-9E5B6DE2C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Text Box 17">
                <a:extLst>
                  <a:ext uri="{FF2B5EF4-FFF2-40B4-BE49-F238E27FC236}">
                    <a16:creationId xmlns:a16="http://schemas.microsoft.com/office/drawing/2014/main" id="{B4488085-674B-4A63-8448-2D16A24E8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18">
                <a:extLst>
                  <a:ext uri="{FF2B5EF4-FFF2-40B4-BE49-F238E27FC236}">
                    <a16:creationId xmlns:a16="http://schemas.microsoft.com/office/drawing/2014/main" id="{DE88BA4D-C3AE-4D76-8248-B2685462A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9">
                <a:extLst>
                  <a:ext uri="{FF2B5EF4-FFF2-40B4-BE49-F238E27FC236}">
                    <a16:creationId xmlns:a16="http://schemas.microsoft.com/office/drawing/2014/main" id="{0780B0B0-02C0-4CB4-B15E-1681FC21B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20">
                <a:extLst>
                  <a:ext uri="{FF2B5EF4-FFF2-40B4-BE49-F238E27FC236}">
                    <a16:creationId xmlns:a16="http://schemas.microsoft.com/office/drawing/2014/main" id="{D69852DD-816B-4EB3-B29B-5890F4C3C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109" name="Line 21">
                  <a:extLst>
                    <a:ext uri="{FF2B5EF4-FFF2-40B4-BE49-F238E27FC236}">
                      <a16:creationId xmlns:a16="http://schemas.microsoft.com/office/drawing/2014/main" id="{7BF33078-2B6D-4BDE-887B-0CA701675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Oval 22">
                  <a:extLst>
                    <a:ext uri="{FF2B5EF4-FFF2-40B4-BE49-F238E27FC236}">
                      <a16:creationId xmlns:a16="http://schemas.microsoft.com/office/drawing/2014/main" id="{C0B6107A-4D1F-4D80-BBB0-2CCD9B2AB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1" name="Oval 23">
                  <a:extLst>
                    <a:ext uri="{FF2B5EF4-FFF2-40B4-BE49-F238E27FC236}">
                      <a16:creationId xmlns:a16="http://schemas.microsoft.com/office/drawing/2014/main" id="{DA5F6E2F-C44E-4F61-A1AA-44C8B257D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7" name="Text Box 24">
                <a:extLst>
                  <a:ext uri="{FF2B5EF4-FFF2-40B4-BE49-F238E27FC236}">
                    <a16:creationId xmlns:a16="http://schemas.microsoft.com/office/drawing/2014/main" id="{8FB3F0CB-34FC-4882-B5B7-65EC75D9D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25">
                <a:extLst>
                  <a:ext uri="{FF2B5EF4-FFF2-40B4-BE49-F238E27FC236}">
                    <a16:creationId xmlns:a16="http://schemas.microsoft.com/office/drawing/2014/main" id="{DF917FB9-9B36-402E-BD97-33E736DD0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6">
                <a:extLst>
                  <a:ext uri="{FF2B5EF4-FFF2-40B4-BE49-F238E27FC236}">
                    <a16:creationId xmlns:a16="http://schemas.microsoft.com/office/drawing/2014/main" id="{AAD2AC9C-F934-40EB-ACD9-68066A39B1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Text Box 27">
                <a:extLst>
                  <a:ext uri="{FF2B5EF4-FFF2-40B4-BE49-F238E27FC236}">
                    <a16:creationId xmlns:a16="http://schemas.microsoft.com/office/drawing/2014/main" id="{53DE5830-BACD-4ED3-950C-5844CCC5E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8">
                <a:extLst>
                  <a:ext uri="{FF2B5EF4-FFF2-40B4-BE49-F238E27FC236}">
                    <a16:creationId xmlns:a16="http://schemas.microsoft.com/office/drawing/2014/main" id="{6AF316FE-22AA-4733-9F49-C8ED02B04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" name="Group 29">
                <a:extLst>
                  <a:ext uri="{FF2B5EF4-FFF2-40B4-BE49-F238E27FC236}">
                    <a16:creationId xmlns:a16="http://schemas.microsoft.com/office/drawing/2014/main" id="{E983AD1F-7232-45BE-899D-D4B9D73D5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106" name="Line 30">
                  <a:extLst>
                    <a:ext uri="{FF2B5EF4-FFF2-40B4-BE49-F238E27FC236}">
                      <a16:creationId xmlns:a16="http://schemas.microsoft.com/office/drawing/2014/main" id="{B7401B4A-C064-46D8-AEB2-2E96922D1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Oval 31">
                  <a:extLst>
                    <a:ext uri="{FF2B5EF4-FFF2-40B4-BE49-F238E27FC236}">
                      <a16:creationId xmlns:a16="http://schemas.microsoft.com/office/drawing/2014/main" id="{B3E55EC7-3C8D-4BB7-9432-740857D5B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8" name="Oval 32">
                  <a:extLst>
                    <a:ext uri="{FF2B5EF4-FFF2-40B4-BE49-F238E27FC236}">
                      <a16:creationId xmlns:a16="http://schemas.microsoft.com/office/drawing/2014/main" id="{7A81C453-9DF4-4BA2-996E-14DB0C6F6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3" name="Text Box 33">
                <a:extLst>
                  <a:ext uri="{FF2B5EF4-FFF2-40B4-BE49-F238E27FC236}">
                    <a16:creationId xmlns:a16="http://schemas.microsoft.com/office/drawing/2014/main" id="{6CA96441-D05A-4333-86AB-9248307DF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4">
                <a:extLst>
                  <a:ext uri="{FF2B5EF4-FFF2-40B4-BE49-F238E27FC236}">
                    <a16:creationId xmlns:a16="http://schemas.microsoft.com/office/drawing/2014/main" id="{232DDFBC-D33B-40C3-8ED2-33F6F75E1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5">
                <a:extLst>
                  <a:ext uri="{FF2B5EF4-FFF2-40B4-BE49-F238E27FC236}">
                    <a16:creationId xmlns:a16="http://schemas.microsoft.com/office/drawing/2014/main" id="{63293FDE-6EC9-46BF-BAF4-65C71F6F0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E779261-E16F-408A-A1A1-2D513AB417D8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79" name="Oval 22">
                <a:extLst>
                  <a:ext uri="{FF2B5EF4-FFF2-40B4-BE49-F238E27FC236}">
                    <a16:creationId xmlns:a16="http://schemas.microsoft.com/office/drawing/2014/main" id="{98D0A0BF-8F1A-4659-9C9F-6C50800B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9A06842B-D12F-4F60-894D-458B068F0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1F83A7-C617-400E-AF3D-8082EC0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>
            <a:extLst>
              <a:ext uri="{FF2B5EF4-FFF2-40B4-BE49-F238E27FC236}">
                <a16:creationId xmlns:a16="http://schemas.microsoft.com/office/drawing/2014/main" id="{999816E3-1862-41FE-96B7-25967FE4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04813"/>
            <a:ext cx="21859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Contents</a:t>
            </a:r>
          </a:p>
        </p:txBody>
      </p:sp>
      <p:pic>
        <p:nvPicPr>
          <p:cNvPr id="66565" name="图片 8">
            <a:extLst>
              <a:ext uri="{FF2B5EF4-FFF2-40B4-BE49-F238E27FC236}">
                <a16:creationId xmlns:a16="http://schemas.microsoft.com/office/drawing/2014/main" id="{C391445E-F71E-4E2F-BDBA-031DDCA4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7876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5">
            <a:extLst>
              <a:ext uri="{FF2B5EF4-FFF2-40B4-BE49-F238E27FC236}">
                <a16:creationId xmlns:a16="http://schemas.microsoft.com/office/drawing/2014/main" id="{F9ABDEA3-83B7-4E1E-B46B-065CD4E6FE30}"/>
              </a:ext>
            </a:extLst>
          </p:cNvPr>
          <p:cNvGrpSpPr>
            <a:grpSpLocks/>
          </p:cNvGrpSpPr>
          <p:nvPr/>
        </p:nvGrpSpPr>
        <p:grpSpPr bwMode="auto">
          <a:xfrm>
            <a:off x="12000" y="1268760"/>
            <a:ext cx="12168000" cy="0"/>
            <a:chOff x="0" y="119"/>
            <a:chExt cx="5804" cy="726"/>
          </a:xfrm>
        </p:grpSpPr>
        <p:pic>
          <p:nvPicPr>
            <p:cNvPr id="10" name="Picture 6" descr="nklogo">
              <a:extLst>
                <a:ext uri="{FF2B5EF4-FFF2-40B4-BE49-F238E27FC236}">
                  <a16:creationId xmlns:a16="http://schemas.microsoft.com/office/drawing/2014/main" id="{7A9A554D-3947-410F-BBE5-414D96A4F41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" y="119"/>
              <a:ext cx="812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60BADB7D-F51B-44E2-967D-96733974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5"/>
              <a:ext cx="58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8" name="Text Box 20">
            <a:extLst>
              <a:ext uri="{FF2B5EF4-FFF2-40B4-BE49-F238E27FC236}">
                <a16:creationId xmlns:a16="http://schemas.microsoft.com/office/drawing/2014/main" id="{AA49806D-DC4B-4190-A743-5EB26A48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480" y="2050901"/>
            <a:ext cx="7231724" cy="363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Electromagnetic Theory of Light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/>
              <a:t>Polarization and Fresnel's Equations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Interference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Diffraction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Anisotropic optics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C01EEB-9288-4756-A3E7-1854168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>
            <a:extLst>
              <a:ext uri="{FF2B5EF4-FFF2-40B4-BE49-F238E27FC236}">
                <a16:creationId xmlns:a16="http://schemas.microsoft.com/office/drawing/2014/main" id="{58FB8B2D-B390-471B-833C-BC59508D4E10}"/>
              </a:ext>
            </a:extLst>
          </p:cNvPr>
          <p:cNvGrpSpPr>
            <a:grpSpLocks/>
          </p:cNvGrpSpPr>
          <p:nvPr/>
        </p:nvGrpSpPr>
        <p:grpSpPr bwMode="auto">
          <a:xfrm>
            <a:off x="6351597" y="269875"/>
            <a:ext cx="3815286" cy="2647950"/>
            <a:chOff x="3355" y="809"/>
            <a:chExt cx="2259" cy="1805"/>
          </a:xfrm>
        </p:grpSpPr>
        <p:sp>
          <p:nvSpPr>
            <p:cNvPr id="60459" name="Rectangle 3">
              <a:extLst>
                <a:ext uri="{FF2B5EF4-FFF2-40B4-BE49-F238E27FC236}">
                  <a16:creationId xmlns:a16="http://schemas.microsoft.com/office/drawing/2014/main" id="{B145B057-1032-4471-98E8-1DD5B5D6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259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60" name="Rectangle 4">
              <a:extLst>
                <a:ext uri="{FF2B5EF4-FFF2-40B4-BE49-F238E27FC236}">
                  <a16:creationId xmlns:a16="http://schemas.microsoft.com/office/drawing/2014/main" id="{2722B5BC-66E6-4FE9-9948-174D305C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259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61" name="Text Box 5">
              <a:extLst>
                <a:ext uri="{FF2B5EF4-FFF2-40B4-BE49-F238E27FC236}">
                  <a16:creationId xmlns:a16="http://schemas.microsoft.com/office/drawing/2014/main" id="{DE4C686D-3B6E-46F8-9507-D420437E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62" name="Text Box 6">
              <a:extLst>
                <a:ext uri="{FF2B5EF4-FFF2-40B4-BE49-F238E27FC236}">
                  <a16:creationId xmlns:a16="http://schemas.microsoft.com/office/drawing/2014/main" id="{0D3AECC3-C5C7-4549-B810-7D8117857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3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63" name="Line 7">
              <a:extLst>
                <a:ext uri="{FF2B5EF4-FFF2-40B4-BE49-F238E27FC236}">
                  <a16:creationId xmlns:a16="http://schemas.microsoft.com/office/drawing/2014/main" id="{C524FF0E-E187-4087-8190-A7C1ABD81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Line 8">
              <a:extLst>
                <a:ext uri="{FF2B5EF4-FFF2-40B4-BE49-F238E27FC236}">
                  <a16:creationId xmlns:a16="http://schemas.microsoft.com/office/drawing/2014/main" id="{328C3B44-527D-4099-805D-A843DE60D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65" name="Object 9">
              <a:extLst>
                <a:ext uri="{FF2B5EF4-FFF2-40B4-BE49-F238E27FC236}">
                  <a16:creationId xmlns:a16="http://schemas.microsoft.com/office/drawing/2014/main" id="{AEE4C381-5D6E-473E-855C-F7EA512262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16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60465" name="Object 9">
                          <a:extLst>
                            <a:ext uri="{FF2B5EF4-FFF2-40B4-BE49-F238E27FC236}">
                              <a16:creationId xmlns:a16="http://schemas.microsoft.com/office/drawing/2014/main" id="{AEE4C381-5D6E-473E-855C-F7EA51226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6" name="Object 10">
              <a:extLst>
                <a:ext uri="{FF2B5EF4-FFF2-40B4-BE49-F238E27FC236}">
                  <a16:creationId xmlns:a16="http://schemas.microsoft.com/office/drawing/2014/main" id="{60F2DCEB-4FB1-498A-8DF7-45153B8EB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17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60466" name="Object 10">
                          <a:extLst>
                            <a:ext uri="{FF2B5EF4-FFF2-40B4-BE49-F238E27FC236}">
                              <a16:creationId xmlns:a16="http://schemas.microsoft.com/office/drawing/2014/main" id="{60F2DCEB-4FB1-498A-8DF7-45153B8EB4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7" name="Line 11">
              <a:extLst>
                <a:ext uri="{FF2B5EF4-FFF2-40B4-BE49-F238E27FC236}">
                  <a16:creationId xmlns:a16="http://schemas.microsoft.com/office/drawing/2014/main" id="{19344AAD-C097-4A2C-8533-BD9DFAEA8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68" name="Object 12">
              <a:extLst>
                <a:ext uri="{FF2B5EF4-FFF2-40B4-BE49-F238E27FC236}">
                  <a16:creationId xmlns:a16="http://schemas.microsoft.com/office/drawing/2014/main" id="{0DA6266C-8199-49C3-96D6-B428B642F1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18" name="Equation" r:id="rId8" imgW="152428" imgH="314470" progId="Equation.DSMT4">
                    <p:embed/>
                  </p:oleObj>
                </mc:Choice>
                <mc:Fallback>
                  <p:oleObj name="Equation" r:id="rId8" imgW="152428" imgH="314470" progId="Equation.DSMT4">
                    <p:embed/>
                    <p:pic>
                      <p:nvPicPr>
                        <p:cNvPr id="60468" name="Object 12">
                          <a:extLst>
                            <a:ext uri="{FF2B5EF4-FFF2-40B4-BE49-F238E27FC236}">
                              <a16:creationId xmlns:a16="http://schemas.microsoft.com/office/drawing/2014/main" id="{0DA6266C-8199-49C3-96D6-B428B642F1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9" name="Line 13">
              <a:extLst>
                <a:ext uri="{FF2B5EF4-FFF2-40B4-BE49-F238E27FC236}">
                  <a16:creationId xmlns:a16="http://schemas.microsoft.com/office/drawing/2014/main" id="{5F0CBB51-0424-4CF2-B0F4-22E7AF527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Text Box 14">
              <a:extLst>
                <a:ext uri="{FF2B5EF4-FFF2-40B4-BE49-F238E27FC236}">
                  <a16:creationId xmlns:a16="http://schemas.microsoft.com/office/drawing/2014/main" id="{7A5BC023-F156-49D7-9DCA-D25C7EA4D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3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71" name="Text Box 15">
              <a:extLst>
                <a:ext uri="{FF2B5EF4-FFF2-40B4-BE49-F238E27FC236}">
                  <a16:creationId xmlns:a16="http://schemas.microsoft.com/office/drawing/2014/main" id="{C01A6958-38A0-4C56-9AA5-9D3C3265F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5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72" name="Text Box 16">
              <a:extLst>
                <a:ext uri="{FF2B5EF4-FFF2-40B4-BE49-F238E27FC236}">
                  <a16:creationId xmlns:a16="http://schemas.microsoft.com/office/drawing/2014/main" id="{78A7D2C1-8682-467B-91EB-86597B746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3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73" name="Line 17">
              <a:extLst>
                <a:ext uri="{FF2B5EF4-FFF2-40B4-BE49-F238E27FC236}">
                  <a16:creationId xmlns:a16="http://schemas.microsoft.com/office/drawing/2014/main" id="{588FB9B8-94E7-4813-89B8-6EDC82EA0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Oval 18">
              <a:extLst>
                <a:ext uri="{FF2B5EF4-FFF2-40B4-BE49-F238E27FC236}">
                  <a16:creationId xmlns:a16="http://schemas.microsoft.com/office/drawing/2014/main" id="{AFC5598A-A1F7-4DDE-AC16-28757576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75" name="Oval 19">
              <a:extLst>
                <a:ext uri="{FF2B5EF4-FFF2-40B4-BE49-F238E27FC236}">
                  <a16:creationId xmlns:a16="http://schemas.microsoft.com/office/drawing/2014/main" id="{D1AAF22F-D187-4506-A5C4-F78D1428B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476" name="Text Box 20">
              <a:extLst>
                <a:ext uri="{FF2B5EF4-FFF2-40B4-BE49-F238E27FC236}">
                  <a16:creationId xmlns:a16="http://schemas.microsoft.com/office/drawing/2014/main" id="{E314A295-8090-4B2A-8963-9BAE8FA14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2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77" name="Text Box 21">
              <a:extLst>
                <a:ext uri="{FF2B5EF4-FFF2-40B4-BE49-F238E27FC236}">
                  <a16:creationId xmlns:a16="http://schemas.microsoft.com/office/drawing/2014/main" id="{526887C8-C54E-49D5-8AB6-D33C74DC1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478" name="Group 22">
              <a:extLst>
                <a:ext uri="{FF2B5EF4-FFF2-40B4-BE49-F238E27FC236}">
                  <a16:creationId xmlns:a16="http://schemas.microsoft.com/office/drawing/2014/main" id="{5EFD9F42-0FD4-4936-9869-94FF74DFED6F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60488" name="Line 23">
                <a:extLst>
                  <a:ext uri="{FF2B5EF4-FFF2-40B4-BE49-F238E27FC236}">
                    <a16:creationId xmlns:a16="http://schemas.microsoft.com/office/drawing/2014/main" id="{8C1369E4-2101-4D06-957F-D8A16302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9" name="Oval 24">
                <a:extLst>
                  <a:ext uri="{FF2B5EF4-FFF2-40B4-BE49-F238E27FC236}">
                    <a16:creationId xmlns:a16="http://schemas.microsoft.com/office/drawing/2014/main" id="{9FA1AB19-384C-4401-B5F9-8C526AA9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0490" name="Oval 25">
                <a:extLst>
                  <a:ext uri="{FF2B5EF4-FFF2-40B4-BE49-F238E27FC236}">
                    <a16:creationId xmlns:a16="http://schemas.microsoft.com/office/drawing/2014/main" id="{17798CD1-C165-43AB-A993-71D250209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0479" name="Text Box 26">
              <a:extLst>
                <a:ext uri="{FF2B5EF4-FFF2-40B4-BE49-F238E27FC236}">
                  <a16:creationId xmlns:a16="http://schemas.microsoft.com/office/drawing/2014/main" id="{95408179-B205-414F-922E-98C3F11D0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6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80" name="Text Box 27">
              <a:extLst>
                <a:ext uri="{FF2B5EF4-FFF2-40B4-BE49-F238E27FC236}">
                  <a16:creationId xmlns:a16="http://schemas.microsoft.com/office/drawing/2014/main" id="{D870DD05-DD93-41A1-9837-A0853DC85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2"/>
              <a:ext cx="2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481" name="Group 28">
              <a:extLst>
                <a:ext uri="{FF2B5EF4-FFF2-40B4-BE49-F238E27FC236}">
                  <a16:creationId xmlns:a16="http://schemas.microsoft.com/office/drawing/2014/main" id="{C7FB951E-3DBF-4AF3-9908-E872BE6A3369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60485" name="Line 29">
                <a:extLst>
                  <a:ext uri="{FF2B5EF4-FFF2-40B4-BE49-F238E27FC236}">
                    <a16:creationId xmlns:a16="http://schemas.microsoft.com/office/drawing/2014/main" id="{84941B52-EE8E-4FCF-BA7D-94B204A67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6" name="Oval 30">
                <a:extLst>
                  <a:ext uri="{FF2B5EF4-FFF2-40B4-BE49-F238E27FC236}">
                    <a16:creationId xmlns:a16="http://schemas.microsoft.com/office/drawing/2014/main" id="{44E46DBB-947C-4DCA-8B93-EB478276B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0487" name="Oval 31">
                <a:extLst>
                  <a:ext uri="{FF2B5EF4-FFF2-40B4-BE49-F238E27FC236}">
                    <a16:creationId xmlns:a16="http://schemas.microsoft.com/office/drawing/2014/main" id="{A4BF4133-BD28-4C8D-B90E-364082C1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0482" name="Text Box 32">
              <a:extLst>
                <a:ext uri="{FF2B5EF4-FFF2-40B4-BE49-F238E27FC236}">
                  <a16:creationId xmlns:a16="http://schemas.microsoft.com/office/drawing/2014/main" id="{D71DBAF1-7100-45D2-984D-5632C21BB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83" name="Text Box 33">
              <a:extLst>
                <a:ext uri="{FF2B5EF4-FFF2-40B4-BE49-F238E27FC236}">
                  <a16:creationId xmlns:a16="http://schemas.microsoft.com/office/drawing/2014/main" id="{E8300B2C-26BB-4F36-B488-F320B402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84" name="Text Box 34">
              <a:extLst>
                <a:ext uri="{FF2B5EF4-FFF2-40B4-BE49-F238E27FC236}">
                  <a16:creationId xmlns:a16="http://schemas.microsoft.com/office/drawing/2014/main" id="{E234DF31-7C83-4ECE-98A5-744BBC2FE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709"/>
              <a:ext cx="6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60420" name="Text Box 73">
            <a:extLst>
              <a:ext uri="{FF2B5EF4-FFF2-40B4-BE49-F238E27FC236}">
                <a16:creationId xmlns:a16="http://schemas.microsoft.com/office/drawing/2014/main" id="{24728E1D-B30A-4A0C-8C24-7EB12272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793" y="2835860"/>
            <a:ext cx="1916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S-polarization</a:t>
            </a:r>
          </a:p>
        </p:txBody>
      </p:sp>
      <p:sp>
        <p:nvSpPr>
          <p:cNvPr id="60421" name="Text Box 74">
            <a:extLst>
              <a:ext uri="{FF2B5EF4-FFF2-40B4-BE49-F238E27FC236}">
                <a16:creationId xmlns:a16="http://schemas.microsoft.com/office/drawing/2014/main" id="{A3A92D4B-8C3F-4644-8510-4E356A0B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473" y="6113626"/>
            <a:ext cx="191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P-polarization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F98693AB-C82A-493C-90F5-45C5B404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5991113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2800" b="1" i="1" dirty="0" err="1">
                <a:effectLst/>
              </a:rPr>
              <a:t>n</a:t>
            </a:r>
            <a:r>
              <a:rPr lang="en-US" altLang="zh-CN" sz="2800" b="1" i="1" baseline="-25000" dirty="0" err="1">
                <a:effectLst/>
              </a:rPr>
              <a:t>i</a:t>
            </a:r>
            <a:r>
              <a:rPr lang="en-US" altLang="zh-CN" sz="2800" b="1" i="1" dirty="0">
                <a:effectLst/>
              </a:rPr>
              <a:t> &lt; </a:t>
            </a:r>
            <a:r>
              <a:rPr lang="en-US" altLang="zh-CN" sz="2800" b="1" i="1" dirty="0" err="1">
                <a:effectLst/>
              </a:rPr>
              <a:t>n</a:t>
            </a:r>
            <a:r>
              <a:rPr lang="en-US" altLang="zh-CN" sz="2800" b="1" i="1" baseline="-25000" dirty="0" err="1">
                <a:effectLst/>
              </a:rPr>
              <a:t>t</a:t>
            </a:r>
            <a:endParaRPr lang="en-US" altLang="zh-CN" sz="2800" b="1" i="1" baseline="-25000" dirty="0">
              <a:effectLst/>
            </a:endParaRP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696C2637-EC0B-478E-A282-580037A6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19063"/>
            <a:ext cx="37877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in normal incidence </a:t>
            </a:r>
          </a:p>
        </p:txBody>
      </p:sp>
      <p:pic>
        <p:nvPicPr>
          <p:cNvPr id="60424" name="图片 1">
            <a:extLst>
              <a:ext uri="{FF2B5EF4-FFF2-40B4-BE49-F238E27FC236}">
                <a16:creationId xmlns:a16="http://schemas.microsoft.com/office/drawing/2014/main" id="{D8CE9770-7118-4421-A1F1-0675C1CB41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412876"/>
            <a:ext cx="4379912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AC2FA34D-3C69-4833-905B-F663D059E684}"/>
              </a:ext>
            </a:extLst>
          </p:cNvPr>
          <p:cNvGrpSpPr/>
          <p:nvPr/>
        </p:nvGrpSpPr>
        <p:grpSpPr>
          <a:xfrm>
            <a:off x="6346280" y="3243456"/>
            <a:ext cx="3808413" cy="2960688"/>
            <a:chOff x="7021831" y="1487510"/>
            <a:chExt cx="3808413" cy="2960688"/>
          </a:xfrm>
        </p:grpSpPr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1CF338D4-BBC7-4039-B932-DD185E751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868782E7-30EB-4BC2-8657-8B9CC5BD4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62CE3773-6740-44DD-8D49-1616A6EDE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" name="Text Box 8">
                <a:extLst>
                  <a:ext uri="{FF2B5EF4-FFF2-40B4-BE49-F238E27FC236}">
                    <a16:creationId xmlns:a16="http://schemas.microsoft.com/office/drawing/2014/main" id="{00E7F87C-C210-4C6D-BE7F-140168496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9">
                <a:extLst>
                  <a:ext uri="{FF2B5EF4-FFF2-40B4-BE49-F238E27FC236}">
                    <a16:creationId xmlns:a16="http://schemas.microsoft.com/office/drawing/2014/main" id="{4D2C85C3-F65E-48E0-8509-A7FE0E232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10">
                <a:extLst>
                  <a:ext uri="{FF2B5EF4-FFF2-40B4-BE49-F238E27FC236}">
                    <a16:creationId xmlns:a16="http://schemas.microsoft.com/office/drawing/2014/main" id="{BA9D462A-21D5-4645-B3A9-AB89DB150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3BB48804-00F9-424A-83E7-FAD0BEA65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7" name="Object 12">
                <a:extLst>
                  <a:ext uri="{FF2B5EF4-FFF2-40B4-BE49-F238E27FC236}">
                    <a16:creationId xmlns:a16="http://schemas.microsoft.com/office/drawing/2014/main" id="{9F62C02A-7E05-427C-8F11-47D6023B86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19" name="Equation" r:id="rId11" imgW="152268" imgH="253780" progId="Equation.DSMT4">
                      <p:embed/>
                    </p:oleObj>
                  </mc:Choice>
                  <mc:Fallback>
                    <p:oleObj name="Equation" r:id="rId11" imgW="152268" imgH="253780" progId="Equation.DSMT4">
                      <p:embed/>
                      <p:pic>
                        <p:nvPicPr>
                          <p:cNvPr id="87" name="Object 12">
                            <a:extLst>
                              <a:ext uri="{FF2B5EF4-FFF2-40B4-BE49-F238E27FC236}">
                                <a16:creationId xmlns:a16="http://schemas.microsoft.com/office/drawing/2014/main" id="{4D871A06-4BBF-49A2-A1AA-5A171B6425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Object 13">
                <a:extLst>
                  <a:ext uri="{FF2B5EF4-FFF2-40B4-BE49-F238E27FC236}">
                    <a16:creationId xmlns:a16="http://schemas.microsoft.com/office/drawing/2014/main" id="{8E9DAF64-4C41-4891-A3BA-6B390C8409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20" name="Equation" r:id="rId12" imgW="164957" imgH="241091" progId="Equation.DSMT4">
                      <p:embed/>
                    </p:oleObj>
                  </mc:Choice>
                  <mc:Fallback>
                    <p:oleObj name="Equation" r:id="rId12" imgW="164957" imgH="241091" progId="Equation.DSMT4">
                      <p:embed/>
                      <p:pic>
                        <p:nvPicPr>
                          <p:cNvPr id="88" name="Object 13">
                            <a:extLst>
                              <a:ext uri="{FF2B5EF4-FFF2-40B4-BE49-F238E27FC236}">
                                <a16:creationId xmlns:a16="http://schemas.microsoft.com/office/drawing/2014/main" id="{408F69D7-F51F-46BD-AAA2-2FAFDE7A2A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14">
                <a:extLst>
                  <a:ext uri="{FF2B5EF4-FFF2-40B4-BE49-F238E27FC236}">
                    <a16:creationId xmlns:a16="http://schemas.microsoft.com/office/drawing/2014/main" id="{0DFD21C3-42DF-4A9E-9067-439C16F5F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1" name="Object 15">
                <a:extLst>
                  <a:ext uri="{FF2B5EF4-FFF2-40B4-BE49-F238E27FC236}">
                    <a16:creationId xmlns:a16="http://schemas.microsoft.com/office/drawing/2014/main" id="{9ED855F3-566D-4640-8FCC-98D417CECE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21" name="Equation" r:id="rId13" imgW="104847" imgH="276212" progId="Equation.DSMT4">
                      <p:embed/>
                    </p:oleObj>
                  </mc:Choice>
                  <mc:Fallback>
                    <p:oleObj name="Equation" r:id="rId13" imgW="104847" imgH="276212" progId="Equation.DSMT4">
                      <p:embed/>
                      <p:pic>
                        <p:nvPicPr>
                          <p:cNvPr id="91" name="Object 15">
                            <a:extLst>
                              <a:ext uri="{FF2B5EF4-FFF2-40B4-BE49-F238E27FC236}">
                                <a16:creationId xmlns:a16="http://schemas.microsoft.com/office/drawing/2014/main" id="{2AA1D249-A868-434F-B07D-24EC955D9E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A6E2FF5D-BA21-45DB-A272-985E1A369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Text Box 17">
                <a:extLst>
                  <a:ext uri="{FF2B5EF4-FFF2-40B4-BE49-F238E27FC236}">
                    <a16:creationId xmlns:a16="http://schemas.microsoft.com/office/drawing/2014/main" id="{146D585B-E5F7-4E0B-8D5D-408BB76B2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18">
                <a:extLst>
                  <a:ext uri="{FF2B5EF4-FFF2-40B4-BE49-F238E27FC236}">
                    <a16:creationId xmlns:a16="http://schemas.microsoft.com/office/drawing/2014/main" id="{C3D12043-E869-44D7-9ADD-3CFCDA0D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9">
                <a:extLst>
                  <a:ext uri="{FF2B5EF4-FFF2-40B4-BE49-F238E27FC236}">
                    <a16:creationId xmlns:a16="http://schemas.microsoft.com/office/drawing/2014/main" id="{256F69C6-1D20-4604-A971-90B1AD61A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20">
                <a:extLst>
                  <a:ext uri="{FF2B5EF4-FFF2-40B4-BE49-F238E27FC236}">
                    <a16:creationId xmlns:a16="http://schemas.microsoft.com/office/drawing/2014/main" id="{85C8AA4B-C0BC-464E-9D91-9D1747AC9B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109" name="Line 21">
                  <a:extLst>
                    <a:ext uri="{FF2B5EF4-FFF2-40B4-BE49-F238E27FC236}">
                      <a16:creationId xmlns:a16="http://schemas.microsoft.com/office/drawing/2014/main" id="{1CECF4B1-01F8-4E45-AA90-C70582725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Oval 22">
                  <a:extLst>
                    <a:ext uri="{FF2B5EF4-FFF2-40B4-BE49-F238E27FC236}">
                      <a16:creationId xmlns:a16="http://schemas.microsoft.com/office/drawing/2014/main" id="{4DEDD2E5-6909-4952-BBB0-6CB09CAC0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1" name="Oval 23">
                  <a:extLst>
                    <a:ext uri="{FF2B5EF4-FFF2-40B4-BE49-F238E27FC236}">
                      <a16:creationId xmlns:a16="http://schemas.microsoft.com/office/drawing/2014/main" id="{03A7E3E4-8906-417F-810F-484F2E2F4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7" name="Text Box 24">
                <a:extLst>
                  <a:ext uri="{FF2B5EF4-FFF2-40B4-BE49-F238E27FC236}">
                    <a16:creationId xmlns:a16="http://schemas.microsoft.com/office/drawing/2014/main" id="{5178A705-42E3-4C82-B74B-1988022CF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25">
                <a:extLst>
                  <a:ext uri="{FF2B5EF4-FFF2-40B4-BE49-F238E27FC236}">
                    <a16:creationId xmlns:a16="http://schemas.microsoft.com/office/drawing/2014/main" id="{8E337FF6-C04D-4469-9A1A-93514E6E2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6">
                <a:extLst>
                  <a:ext uri="{FF2B5EF4-FFF2-40B4-BE49-F238E27FC236}">
                    <a16:creationId xmlns:a16="http://schemas.microsoft.com/office/drawing/2014/main" id="{807B76B5-B520-4062-AA6E-4AC664BBC1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Text Box 27">
                <a:extLst>
                  <a:ext uri="{FF2B5EF4-FFF2-40B4-BE49-F238E27FC236}">
                    <a16:creationId xmlns:a16="http://schemas.microsoft.com/office/drawing/2014/main" id="{8E4134F9-B27A-4923-AEC9-0CF7D878C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8">
                <a:extLst>
                  <a:ext uri="{FF2B5EF4-FFF2-40B4-BE49-F238E27FC236}">
                    <a16:creationId xmlns:a16="http://schemas.microsoft.com/office/drawing/2014/main" id="{5ABBCF7F-8D1E-4733-9285-CCEADE383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" name="Group 29">
                <a:extLst>
                  <a:ext uri="{FF2B5EF4-FFF2-40B4-BE49-F238E27FC236}">
                    <a16:creationId xmlns:a16="http://schemas.microsoft.com/office/drawing/2014/main" id="{AF0B106A-155D-46DD-BAFF-04E44975A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106" name="Line 30">
                  <a:extLst>
                    <a:ext uri="{FF2B5EF4-FFF2-40B4-BE49-F238E27FC236}">
                      <a16:creationId xmlns:a16="http://schemas.microsoft.com/office/drawing/2014/main" id="{B5173E0F-B76C-4BEA-9DE0-53123AC5B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Oval 31">
                  <a:extLst>
                    <a:ext uri="{FF2B5EF4-FFF2-40B4-BE49-F238E27FC236}">
                      <a16:creationId xmlns:a16="http://schemas.microsoft.com/office/drawing/2014/main" id="{DBEC39CA-B1EE-4AE9-A969-5A3568902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8" name="Oval 32">
                  <a:extLst>
                    <a:ext uri="{FF2B5EF4-FFF2-40B4-BE49-F238E27FC236}">
                      <a16:creationId xmlns:a16="http://schemas.microsoft.com/office/drawing/2014/main" id="{D9010616-2596-4108-88B5-0777909A3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3" name="Text Box 33">
                <a:extLst>
                  <a:ext uri="{FF2B5EF4-FFF2-40B4-BE49-F238E27FC236}">
                    <a16:creationId xmlns:a16="http://schemas.microsoft.com/office/drawing/2014/main" id="{5CF3823A-0EC5-4946-B808-9FE809AC1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4">
                <a:extLst>
                  <a:ext uri="{FF2B5EF4-FFF2-40B4-BE49-F238E27FC236}">
                    <a16:creationId xmlns:a16="http://schemas.microsoft.com/office/drawing/2014/main" id="{8A0ED06F-3295-41DD-859C-7CA8A6B41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5">
                <a:extLst>
                  <a:ext uri="{FF2B5EF4-FFF2-40B4-BE49-F238E27FC236}">
                    <a16:creationId xmlns:a16="http://schemas.microsoft.com/office/drawing/2014/main" id="{554F023E-FF64-4347-8B39-B0882192F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E68081D-501C-423D-A527-ED55F07367C3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79" name="Oval 22">
                <a:extLst>
                  <a:ext uri="{FF2B5EF4-FFF2-40B4-BE49-F238E27FC236}">
                    <a16:creationId xmlns:a16="http://schemas.microsoft.com/office/drawing/2014/main" id="{BBB806C3-8276-46C1-A45E-31A7DD683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6C5827FD-7379-4776-B67B-5EDD7762C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FB7F4B-F792-4EDD-830D-D35F476D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64" name="Rectangle 20">
            <a:extLst>
              <a:ext uri="{FF2B5EF4-FFF2-40B4-BE49-F238E27FC236}">
                <a16:creationId xmlns:a16="http://schemas.microsoft.com/office/drawing/2014/main" id="{5E655B06-EDB6-465E-8630-F7CDFBF0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5689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t</a:t>
            </a:r>
            <a:r>
              <a:rPr lang="en-US" altLang="zh-CN" sz="2800" i="1" dirty="0">
                <a:latin typeface="Arial" charset="0"/>
                <a:cs typeface="Times New Roman" pitchFamily="18" charset="0"/>
              </a:rPr>
              <a:t> &lt; </a:t>
            </a: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i</a:t>
            </a:r>
            <a:endParaRPr lang="en-US" altLang="zh-CN" sz="2800" i="1" baseline="-250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61443" name="Group 2">
            <a:extLst>
              <a:ext uri="{FF2B5EF4-FFF2-40B4-BE49-F238E27FC236}">
                <a16:creationId xmlns:a16="http://schemas.microsoft.com/office/drawing/2014/main" id="{94EC6619-D775-4EDD-B7D7-E4E407E99174}"/>
              </a:ext>
            </a:extLst>
          </p:cNvPr>
          <p:cNvGrpSpPr>
            <a:grpSpLocks/>
          </p:cNvGrpSpPr>
          <p:nvPr/>
        </p:nvGrpSpPr>
        <p:grpSpPr bwMode="auto">
          <a:xfrm>
            <a:off x="6362271" y="235607"/>
            <a:ext cx="3815282" cy="2647950"/>
            <a:chOff x="3355" y="809"/>
            <a:chExt cx="2259" cy="1805"/>
          </a:xfrm>
        </p:grpSpPr>
        <p:sp>
          <p:nvSpPr>
            <p:cNvPr id="61483" name="Rectangle 3">
              <a:extLst>
                <a:ext uri="{FF2B5EF4-FFF2-40B4-BE49-F238E27FC236}">
                  <a16:creationId xmlns:a16="http://schemas.microsoft.com/office/drawing/2014/main" id="{EA5A2C5A-9A7C-4E6D-8782-71D912D4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259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484" name="Rectangle 4">
              <a:extLst>
                <a:ext uri="{FF2B5EF4-FFF2-40B4-BE49-F238E27FC236}">
                  <a16:creationId xmlns:a16="http://schemas.microsoft.com/office/drawing/2014/main" id="{72E0585A-2B95-4E42-9BED-591336D9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259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485" name="Text Box 5">
              <a:extLst>
                <a:ext uri="{FF2B5EF4-FFF2-40B4-BE49-F238E27FC236}">
                  <a16:creationId xmlns:a16="http://schemas.microsoft.com/office/drawing/2014/main" id="{F32F27D3-150F-4D56-9DF4-C790CBB8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6" name="Text Box 6">
              <a:extLst>
                <a:ext uri="{FF2B5EF4-FFF2-40B4-BE49-F238E27FC236}">
                  <a16:creationId xmlns:a16="http://schemas.microsoft.com/office/drawing/2014/main" id="{DF1E2CA3-5886-48FD-9107-F6D984011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3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7" name="Line 7">
              <a:extLst>
                <a:ext uri="{FF2B5EF4-FFF2-40B4-BE49-F238E27FC236}">
                  <a16:creationId xmlns:a16="http://schemas.microsoft.com/office/drawing/2014/main" id="{F9AB038E-4F94-4241-A276-67336B27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Line 8">
              <a:extLst>
                <a:ext uri="{FF2B5EF4-FFF2-40B4-BE49-F238E27FC236}">
                  <a16:creationId xmlns:a16="http://schemas.microsoft.com/office/drawing/2014/main" id="{AE5593D9-F78E-494F-8F69-8924396A3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89" name="Object 9">
              <a:extLst>
                <a:ext uri="{FF2B5EF4-FFF2-40B4-BE49-F238E27FC236}">
                  <a16:creationId xmlns:a16="http://schemas.microsoft.com/office/drawing/2014/main" id="{7D394E6E-3441-482D-8266-48D7498BB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46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61489" name="Object 9">
                          <a:extLst>
                            <a:ext uri="{FF2B5EF4-FFF2-40B4-BE49-F238E27FC236}">
                              <a16:creationId xmlns:a16="http://schemas.microsoft.com/office/drawing/2014/main" id="{7D394E6E-3441-482D-8266-48D7498BB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0" name="Object 10">
              <a:extLst>
                <a:ext uri="{FF2B5EF4-FFF2-40B4-BE49-F238E27FC236}">
                  <a16:creationId xmlns:a16="http://schemas.microsoft.com/office/drawing/2014/main" id="{433B3F91-F3BA-4502-8702-76691D7CE0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47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61490" name="Object 10">
                          <a:extLst>
                            <a:ext uri="{FF2B5EF4-FFF2-40B4-BE49-F238E27FC236}">
                              <a16:creationId xmlns:a16="http://schemas.microsoft.com/office/drawing/2014/main" id="{433B3F91-F3BA-4502-8702-76691D7CE0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1" name="Line 11">
              <a:extLst>
                <a:ext uri="{FF2B5EF4-FFF2-40B4-BE49-F238E27FC236}">
                  <a16:creationId xmlns:a16="http://schemas.microsoft.com/office/drawing/2014/main" id="{884FA58B-C60F-4AAF-89D8-AB5B84EA9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92" name="Object 12">
              <a:extLst>
                <a:ext uri="{FF2B5EF4-FFF2-40B4-BE49-F238E27FC236}">
                  <a16:creationId xmlns:a16="http://schemas.microsoft.com/office/drawing/2014/main" id="{D617D978-EC33-42D8-822E-9413E16375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48" name="Equation" r:id="rId8" imgW="142744" imgH="304800" progId="Equation.DSMT4">
                    <p:embed/>
                  </p:oleObj>
                </mc:Choice>
                <mc:Fallback>
                  <p:oleObj name="Equation" r:id="rId8" imgW="142744" imgH="304800" progId="Equation.DSMT4">
                    <p:embed/>
                    <p:pic>
                      <p:nvPicPr>
                        <p:cNvPr id="61492" name="Object 12">
                          <a:extLst>
                            <a:ext uri="{FF2B5EF4-FFF2-40B4-BE49-F238E27FC236}">
                              <a16:creationId xmlns:a16="http://schemas.microsoft.com/office/drawing/2014/main" id="{D617D978-EC33-42D8-822E-9413E16375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3" name="Line 13">
              <a:extLst>
                <a:ext uri="{FF2B5EF4-FFF2-40B4-BE49-F238E27FC236}">
                  <a16:creationId xmlns:a16="http://schemas.microsoft.com/office/drawing/2014/main" id="{3EA6435D-D941-458F-9771-798F61E4C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Text Box 14">
              <a:extLst>
                <a:ext uri="{FF2B5EF4-FFF2-40B4-BE49-F238E27FC236}">
                  <a16:creationId xmlns:a16="http://schemas.microsoft.com/office/drawing/2014/main" id="{D1ADCC81-9A44-406E-8893-50E396189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3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95" name="Text Box 15">
              <a:extLst>
                <a:ext uri="{FF2B5EF4-FFF2-40B4-BE49-F238E27FC236}">
                  <a16:creationId xmlns:a16="http://schemas.microsoft.com/office/drawing/2014/main" id="{AFB6692C-5EEF-452E-A44E-B452B908C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5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96" name="Text Box 16">
              <a:extLst>
                <a:ext uri="{FF2B5EF4-FFF2-40B4-BE49-F238E27FC236}">
                  <a16:creationId xmlns:a16="http://schemas.microsoft.com/office/drawing/2014/main" id="{79D87EA4-66B9-4673-8C8A-5B70F2E36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3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97" name="Line 17">
              <a:extLst>
                <a:ext uri="{FF2B5EF4-FFF2-40B4-BE49-F238E27FC236}">
                  <a16:creationId xmlns:a16="http://schemas.microsoft.com/office/drawing/2014/main" id="{E49B4868-776A-432D-977C-6EAB2F46B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Oval 18">
              <a:extLst>
                <a:ext uri="{FF2B5EF4-FFF2-40B4-BE49-F238E27FC236}">
                  <a16:creationId xmlns:a16="http://schemas.microsoft.com/office/drawing/2014/main" id="{FEED3EFA-96AB-4F37-808D-BF3BF7E6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499" name="Oval 19">
              <a:extLst>
                <a:ext uri="{FF2B5EF4-FFF2-40B4-BE49-F238E27FC236}">
                  <a16:creationId xmlns:a16="http://schemas.microsoft.com/office/drawing/2014/main" id="{3B1BC25B-CEDF-4A21-AA29-964050378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500" name="Text Box 20">
              <a:extLst>
                <a:ext uri="{FF2B5EF4-FFF2-40B4-BE49-F238E27FC236}">
                  <a16:creationId xmlns:a16="http://schemas.microsoft.com/office/drawing/2014/main" id="{B32C57A3-E21D-4DAF-9FBC-4C7A964E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2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01" name="Text Box 21">
              <a:extLst>
                <a:ext uri="{FF2B5EF4-FFF2-40B4-BE49-F238E27FC236}">
                  <a16:creationId xmlns:a16="http://schemas.microsoft.com/office/drawing/2014/main" id="{88D5D3CD-D115-42E9-B780-C1A9A09E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02" name="Group 22">
              <a:extLst>
                <a:ext uri="{FF2B5EF4-FFF2-40B4-BE49-F238E27FC236}">
                  <a16:creationId xmlns:a16="http://schemas.microsoft.com/office/drawing/2014/main" id="{951F27CB-0A1B-4B3B-97B3-8BB275BF4903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61512" name="Line 23">
                <a:extLst>
                  <a:ext uri="{FF2B5EF4-FFF2-40B4-BE49-F238E27FC236}">
                    <a16:creationId xmlns:a16="http://schemas.microsoft.com/office/drawing/2014/main" id="{E776C015-32D9-4AA2-BF8C-E087CE634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3" name="Oval 24">
                <a:extLst>
                  <a:ext uri="{FF2B5EF4-FFF2-40B4-BE49-F238E27FC236}">
                    <a16:creationId xmlns:a16="http://schemas.microsoft.com/office/drawing/2014/main" id="{DB73769E-3BBD-4281-A4EF-1A74FA6B3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14" name="Oval 25">
                <a:extLst>
                  <a:ext uri="{FF2B5EF4-FFF2-40B4-BE49-F238E27FC236}">
                    <a16:creationId xmlns:a16="http://schemas.microsoft.com/office/drawing/2014/main" id="{24DD164A-4884-4DBB-9088-2C536FB11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1503" name="Text Box 26">
              <a:extLst>
                <a:ext uri="{FF2B5EF4-FFF2-40B4-BE49-F238E27FC236}">
                  <a16:creationId xmlns:a16="http://schemas.microsoft.com/office/drawing/2014/main" id="{FE5BFE89-C8CD-4DB0-97C8-E07E9C07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6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04" name="Text Box 27">
              <a:extLst>
                <a:ext uri="{FF2B5EF4-FFF2-40B4-BE49-F238E27FC236}">
                  <a16:creationId xmlns:a16="http://schemas.microsoft.com/office/drawing/2014/main" id="{B7A232A5-C11A-4F8C-A8F5-C86611453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2"/>
              <a:ext cx="2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05" name="Group 28">
              <a:extLst>
                <a:ext uri="{FF2B5EF4-FFF2-40B4-BE49-F238E27FC236}">
                  <a16:creationId xmlns:a16="http://schemas.microsoft.com/office/drawing/2014/main" id="{80BA9527-E5C8-49F8-8B94-CFBC2B4D01CD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61509" name="Line 29">
                <a:extLst>
                  <a:ext uri="{FF2B5EF4-FFF2-40B4-BE49-F238E27FC236}">
                    <a16:creationId xmlns:a16="http://schemas.microsoft.com/office/drawing/2014/main" id="{E8FD1AE7-A8D8-4470-839B-C5643657B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0" name="Oval 30">
                <a:extLst>
                  <a:ext uri="{FF2B5EF4-FFF2-40B4-BE49-F238E27FC236}">
                    <a16:creationId xmlns:a16="http://schemas.microsoft.com/office/drawing/2014/main" id="{692A3DA4-B978-4ED3-B59A-F5DD7728C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11" name="Oval 31">
                <a:extLst>
                  <a:ext uri="{FF2B5EF4-FFF2-40B4-BE49-F238E27FC236}">
                    <a16:creationId xmlns:a16="http://schemas.microsoft.com/office/drawing/2014/main" id="{C52B6142-0B6F-4036-B2D6-E93A53956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1506" name="Text Box 32">
              <a:extLst>
                <a:ext uri="{FF2B5EF4-FFF2-40B4-BE49-F238E27FC236}">
                  <a16:creationId xmlns:a16="http://schemas.microsoft.com/office/drawing/2014/main" id="{9553B81B-4758-4F47-A9D3-B86750B0E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07" name="Text Box 33">
              <a:extLst>
                <a:ext uri="{FF2B5EF4-FFF2-40B4-BE49-F238E27FC236}">
                  <a16:creationId xmlns:a16="http://schemas.microsoft.com/office/drawing/2014/main" id="{717E956E-D59F-4E73-B0B7-292BE4CEC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08" name="Text Box 34">
              <a:extLst>
                <a:ext uri="{FF2B5EF4-FFF2-40B4-BE49-F238E27FC236}">
                  <a16:creationId xmlns:a16="http://schemas.microsoft.com/office/drawing/2014/main" id="{A66E633E-D18F-4EE9-916A-FD5757F7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709"/>
              <a:ext cx="6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61445" name="Text Box 73">
            <a:extLst>
              <a:ext uri="{FF2B5EF4-FFF2-40B4-BE49-F238E27FC236}">
                <a16:creationId xmlns:a16="http://schemas.microsoft.com/office/drawing/2014/main" id="{2D0E8E13-283D-4AF4-BE23-635EB4BFB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90" y="2835799"/>
            <a:ext cx="1916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S-polarization</a:t>
            </a:r>
          </a:p>
        </p:txBody>
      </p:sp>
      <p:sp>
        <p:nvSpPr>
          <p:cNvPr id="61446" name="Text Box 74">
            <a:extLst>
              <a:ext uri="{FF2B5EF4-FFF2-40B4-BE49-F238E27FC236}">
                <a16:creationId xmlns:a16="http://schemas.microsoft.com/office/drawing/2014/main" id="{DA7C610F-5A3E-4447-8069-13C3EF23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701" y="6132313"/>
            <a:ext cx="191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P-polarization</a:t>
            </a:r>
          </a:p>
        </p:txBody>
      </p:sp>
      <p:sp>
        <p:nvSpPr>
          <p:cNvPr id="119" name="Rectangle 19">
            <a:extLst>
              <a:ext uri="{FF2B5EF4-FFF2-40B4-BE49-F238E27FC236}">
                <a16:creationId xmlns:a16="http://schemas.microsoft.com/office/drawing/2014/main" id="{A77DD282-25C2-4831-AEDD-7D22702B0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101601"/>
            <a:ext cx="37877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in normal incidence </a:t>
            </a: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73715FC6-5469-4DE9-8686-00C209E5F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477963"/>
            <a:ext cx="39306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5BABFC8A-BEA4-4CE5-83F4-01159DA380A4}"/>
              </a:ext>
            </a:extLst>
          </p:cNvPr>
          <p:cNvGrpSpPr/>
          <p:nvPr/>
        </p:nvGrpSpPr>
        <p:grpSpPr>
          <a:xfrm>
            <a:off x="6375694" y="3220837"/>
            <a:ext cx="3808413" cy="2960688"/>
            <a:chOff x="7021831" y="1487510"/>
            <a:chExt cx="3808413" cy="2960688"/>
          </a:xfrm>
        </p:grpSpPr>
        <p:grpSp>
          <p:nvGrpSpPr>
            <p:cNvPr id="76" name="Group 5">
              <a:extLst>
                <a:ext uri="{FF2B5EF4-FFF2-40B4-BE49-F238E27FC236}">
                  <a16:creationId xmlns:a16="http://schemas.microsoft.com/office/drawing/2014/main" id="{214E9D35-0D76-46A4-8A3D-FBC51DAFF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07CB9149-B95E-451C-BB47-ACD7A43CC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1" name="Rectangle 7">
                <a:extLst>
                  <a:ext uri="{FF2B5EF4-FFF2-40B4-BE49-F238E27FC236}">
                    <a16:creationId xmlns:a16="http://schemas.microsoft.com/office/drawing/2014/main" id="{6E74F37F-6EA8-41EA-884C-87DC0578B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" name="Text Box 8">
                <a:extLst>
                  <a:ext uri="{FF2B5EF4-FFF2-40B4-BE49-F238E27FC236}">
                    <a16:creationId xmlns:a16="http://schemas.microsoft.com/office/drawing/2014/main" id="{91D2DB39-A302-44EB-890A-360EDE01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9">
                <a:extLst>
                  <a:ext uri="{FF2B5EF4-FFF2-40B4-BE49-F238E27FC236}">
                    <a16:creationId xmlns:a16="http://schemas.microsoft.com/office/drawing/2014/main" id="{C28DE822-6417-40B3-B5C8-025F01CA3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10">
                <a:extLst>
                  <a:ext uri="{FF2B5EF4-FFF2-40B4-BE49-F238E27FC236}">
                    <a16:creationId xmlns:a16="http://schemas.microsoft.com/office/drawing/2014/main" id="{C1EE4343-2D0F-4691-9B41-EBB8FCF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1">
                <a:extLst>
                  <a:ext uri="{FF2B5EF4-FFF2-40B4-BE49-F238E27FC236}">
                    <a16:creationId xmlns:a16="http://schemas.microsoft.com/office/drawing/2014/main" id="{F93CC549-BBF7-4376-AF98-89E3B8157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6" name="Object 12">
                <a:extLst>
                  <a:ext uri="{FF2B5EF4-FFF2-40B4-BE49-F238E27FC236}">
                    <a16:creationId xmlns:a16="http://schemas.microsoft.com/office/drawing/2014/main" id="{03FFD665-2423-487D-B899-CACFE1717B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49" name="Equation" r:id="rId11" imgW="152268" imgH="253780" progId="Equation.DSMT4">
                      <p:embed/>
                    </p:oleObj>
                  </mc:Choice>
                  <mc:Fallback>
                    <p:oleObj name="Equation" r:id="rId11" imgW="152268" imgH="253780" progId="Equation.DSMT4">
                      <p:embed/>
                      <p:pic>
                        <p:nvPicPr>
                          <p:cNvPr id="87" name="Object 12">
                            <a:extLst>
                              <a:ext uri="{FF2B5EF4-FFF2-40B4-BE49-F238E27FC236}">
                                <a16:creationId xmlns:a16="http://schemas.microsoft.com/office/drawing/2014/main" id="{4D871A06-4BBF-49A2-A1AA-5A171B6425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Object 13">
                <a:extLst>
                  <a:ext uri="{FF2B5EF4-FFF2-40B4-BE49-F238E27FC236}">
                    <a16:creationId xmlns:a16="http://schemas.microsoft.com/office/drawing/2014/main" id="{48C4987B-C030-49A0-942E-7840A9DD6E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50" name="Equation" r:id="rId12" imgW="164957" imgH="241091" progId="Equation.DSMT4">
                      <p:embed/>
                    </p:oleObj>
                  </mc:Choice>
                  <mc:Fallback>
                    <p:oleObj name="Equation" r:id="rId12" imgW="164957" imgH="241091" progId="Equation.DSMT4">
                      <p:embed/>
                      <p:pic>
                        <p:nvPicPr>
                          <p:cNvPr id="88" name="Object 13">
                            <a:extLst>
                              <a:ext uri="{FF2B5EF4-FFF2-40B4-BE49-F238E27FC236}">
                                <a16:creationId xmlns:a16="http://schemas.microsoft.com/office/drawing/2014/main" id="{408F69D7-F51F-46BD-AAA2-2FAFDE7A2A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Line 14">
                <a:extLst>
                  <a:ext uri="{FF2B5EF4-FFF2-40B4-BE49-F238E27FC236}">
                    <a16:creationId xmlns:a16="http://schemas.microsoft.com/office/drawing/2014/main" id="{A243617B-45DD-4735-B304-C4864877B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9" name="Object 15">
                <a:extLst>
                  <a:ext uri="{FF2B5EF4-FFF2-40B4-BE49-F238E27FC236}">
                    <a16:creationId xmlns:a16="http://schemas.microsoft.com/office/drawing/2014/main" id="{ECD6C602-6F7D-4DDD-864F-A581124141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51" name="Equation" r:id="rId13" imgW="104847" imgH="276212" progId="Equation.DSMT4">
                      <p:embed/>
                    </p:oleObj>
                  </mc:Choice>
                  <mc:Fallback>
                    <p:oleObj name="Equation" r:id="rId13" imgW="104847" imgH="276212" progId="Equation.DSMT4">
                      <p:embed/>
                      <p:pic>
                        <p:nvPicPr>
                          <p:cNvPr id="91" name="Object 15">
                            <a:extLst>
                              <a:ext uri="{FF2B5EF4-FFF2-40B4-BE49-F238E27FC236}">
                                <a16:creationId xmlns:a16="http://schemas.microsoft.com/office/drawing/2014/main" id="{2AA1D249-A868-434F-B07D-24EC955D9E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2BC0DB55-E7B1-4791-A538-7C4FC6651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17">
                <a:extLst>
                  <a:ext uri="{FF2B5EF4-FFF2-40B4-BE49-F238E27FC236}">
                    <a16:creationId xmlns:a16="http://schemas.microsoft.com/office/drawing/2014/main" id="{00F637FD-0F46-40A1-86ED-66140E910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 Box 18">
                <a:extLst>
                  <a:ext uri="{FF2B5EF4-FFF2-40B4-BE49-F238E27FC236}">
                    <a16:creationId xmlns:a16="http://schemas.microsoft.com/office/drawing/2014/main" id="{A2E1BD4B-BE7A-442C-BB72-1F49D717B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9">
                <a:extLst>
                  <a:ext uri="{FF2B5EF4-FFF2-40B4-BE49-F238E27FC236}">
                    <a16:creationId xmlns:a16="http://schemas.microsoft.com/office/drawing/2014/main" id="{C0EF4EAD-EAC3-49FC-BA9B-F83BF87FB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20">
                <a:extLst>
                  <a:ext uri="{FF2B5EF4-FFF2-40B4-BE49-F238E27FC236}">
                    <a16:creationId xmlns:a16="http://schemas.microsoft.com/office/drawing/2014/main" id="{C8FA6C32-0EAD-4CA7-8F19-0D21455E40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108" name="Line 21">
                  <a:extLst>
                    <a:ext uri="{FF2B5EF4-FFF2-40B4-BE49-F238E27FC236}">
                      <a16:creationId xmlns:a16="http://schemas.microsoft.com/office/drawing/2014/main" id="{BC3AC2E5-BB26-49B7-81DC-A9B9D509F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Oval 22">
                  <a:extLst>
                    <a:ext uri="{FF2B5EF4-FFF2-40B4-BE49-F238E27FC236}">
                      <a16:creationId xmlns:a16="http://schemas.microsoft.com/office/drawing/2014/main" id="{9B7E427F-E9D7-4F7F-8332-46C43C82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0" name="Oval 23">
                  <a:extLst>
                    <a:ext uri="{FF2B5EF4-FFF2-40B4-BE49-F238E27FC236}">
                      <a16:creationId xmlns:a16="http://schemas.microsoft.com/office/drawing/2014/main" id="{226F70B5-002F-4D97-B77E-D2BAFC2BA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5" name="Text Box 24">
                <a:extLst>
                  <a:ext uri="{FF2B5EF4-FFF2-40B4-BE49-F238E27FC236}">
                    <a16:creationId xmlns:a16="http://schemas.microsoft.com/office/drawing/2014/main" id="{20E87CA1-DBF1-4D2D-9B21-2604AA120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25">
                <a:extLst>
                  <a:ext uri="{FF2B5EF4-FFF2-40B4-BE49-F238E27FC236}">
                    <a16:creationId xmlns:a16="http://schemas.microsoft.com/office/drawing/2014/main" id="{EAB0978A-FC88-447D-8167-25774150F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06CC8232-448E-417B-8795-389400293B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Text Box 27">
                <a:extLst>
                  <a:ext uri="{FF2B5EF4-FFF2-40B4-BE49-F238E27FC236}">
                    <a16:creationId xmlns:a16="http://schemas.microsoft.com/office/drawing/2014/main" id="{1669931A-693C-40C3-9D6F-992DD4BF8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28">
                <a:extLst>
                  <a:ext uri="{FF2B5EF4-FFF2-40B4-BE49-F238E27FC236}">
                    <a16:creationId xmlns:a16="http://schemas.microsoft.com/office/drawing/2014/main" id="{55E20358-75C4-4F88-8B40-835E141D5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0" name="Group 29">
                <a:extLst>
                  <a:ext uri="{FF2B5EF4-FFF2-40B4-BE49-F238E27FC236}">
                    <a16:creationId xmlns:a16="http://schemas.microsoft.com/office/drawing/2014/main" id="{7C3EB1DC-EB4D-4F8D-93AA-D3120DB8C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105" name="Line 30">
                  <a:extLst>
                    <a:ext uri="{FF2B5EF4-FFF2-40B4-BE49-F238E27FC236}">
                      <a16:creationId xmlns:a16="http://schemas.microsoft.com/office/drawing/2014/main" id="{0302473E-EE32-419E-BFAC-06C633F46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Oval 31">
                  <a:extLst>
                    <a:ext uri="{FF2B5EF4-FFF2-40B4-BE49-F238E27FC236}">
                      <a16:creationId xmlns:a16="http://schemas.microsoft.com/office/drawing/2014/main" id="{2392E4D9-EDB4-4C7E-B3AE-5ECD0F94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7" name="Oval 32">
                  <a:extLst>
                    <a:ext uri="{FF2B5EF4-FFF2-40B4-BE49-F238E27FC236}">
                      <a16:creationId xmlns:a16="http://schemas.microsoft.com/office/drawing/2014/main" id="{B28AEC79-CD55-4E05-8C39-87C4E9A53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2" name="Text Box 33">
                <a:extLst>
                  <a:ext uri="{FF2B5EF4-FFF2-40B4-BE49-F238E27FC236}">
                    <a16:creationId xmlns:a16="http://schemas.microsoft.com/office/drawing/2014/main" id="{D9903D1C-AADD-457A-B0FA-CF21B7C9C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34">
                <a:extLst>
                  <a:ext uri="{FF2B5EF4-FFF2-40B4-BE49-F238E27FC236}">
                    <a16:creationId xmlns:a16="http://schemas.microsoft.com/office/drawing/2014/main" id="{7004405A-0145-44A8-9E42-AB36EBD64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5">
                <a:extLst>
                  <a:ext uri="{FF2B5EF4-FFF2-40B4-BE49-F238E27FC236}">
                    <a16:creationId xmlns:a16="http://schemas.microsoft.com/office/drawing/2014/main" id="{D3FB6972-BAE9-48FD-9DD4-3D575A38D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0775C76-9E26-472A-8114-2DA29B856900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78" name="Oval 22">
                <a:extLst>
                  <a:ext uri="{FF2B5EF4-FFF2-40B4-BE49-F238E27FC236}">
                    <a16:creationId xmlns:a16="http://schemas.microsoft.com/office/drawing/2014/main" id="{5DE738A2-9157-4A75-9C48-1534B158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" name="Oval 23">
                <a:extLst>
                  <a:ext uri="{FF2B5EF4-FFF2-40B4-BE49-F238E27FC236}">
                    <a16:creationId xmlns:a16="http://schemas.microsoft.com/office/drawing/2014/main" id="{BB7709A2-D66B-42D0-9EDA-4FC8BF8E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A2B39-CB3A-4642-A77D-DAF022E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64" name="Rectangle 20">
            <a:extLst>
              <a:ext uri="{FF2B5EF4-FFF2-40B4-BE49-F238E27FC236}">
                <a16:creationId xmlns:a16="http://schemas.microsoft.com/office/drawing/2014/main" id="{62629666-9E0E-4BD9-A37B-8B2CDF08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30" y="5880797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t</a:t>
            </a:r>
            <a:r>
              <a:rPr lang="en-US" altLang="zh-CN" sz="2800" i="1" dirty="0">
                <a:latin typeface="Arial" charset="0"/>
                <a:cs typeface="Times New Roman" pitchFamily="18" charset="0"/>
              </a:rPr>
              <a:t> &lt; </a:t>
            </a: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i</a:t>
            </a:r>
            <a:endParaRPr lang="en-US" altLang="zh-CN" sz="2800" i="1" baseline="-250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62467" name="Group 2">
            <a:extLst>
              <a:ext uri="{FF2B5EF4-FFF2-40B4-BE49-F238E27FC236}">
                <a16:creationId xmlns:a16="http://schemas.microsoft.com/office/drawing/2014/main" id="{55C00FC0-1BEB-48D9-AF36-2D64F8C13E04}"/>
              </a:ext>
            </a:extLst>
          </p:cNvPr>
          <p:cNvGrpSpPr>
            <a:grpSpLocks/>
          </p:cNvGrpSpPr>
          <p:nvPr/>
        </p:nvGrpSpPr>
        <p:grpSpPr bwMode="auto">
          <a:xfrm>
            <a:off x="7002724" y="362953"/>
            <a:ext cx="3815282" cy="2647950"/>
            <a:chOff x="3355" y="809"/>
            <a:chExt cx="2259" cy="1805"/>
          </a:xfrm>
        </p:grpSpPr>
        <p:sp>
          <p:nvSpPr>
            <p:cNvPr id="62508" name="Rectangle 3">
              <a:extLst>
                <a:ext uri="{FF2B5EF4-FFF2-40B4-BE49-F238E27FC236}">
                  <a16:creationId xmlns:a16="http://schemas.microsoft.com/office/drawing/2014/main" id="{7977A3BD-4F61-4E89-ACF1-E5BC08ED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259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09" name="Rectangle 4">
              <a:extLst>
                <a:ext uri="{FF2B5EF4-FFF2-40B4-BE49-F238E27FC236}">
                  <a16:creationId xmlns:a16="http://schemas.microsoft.com/office/drawing/2014/main" id="{6C93252F-D745-4D32-BDB2-F6573E58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259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10" name="Text Box 5">
              <a:extLst>
                <a:ext uri="{FF2B5EF4-FFF2-40B4-BE49-F238E27FC236}">
                  <a16:creationId xmlns:a16="http://schemas.microsoft.com/office/drawing/2014/main" id="{FE0271BD-A3ED-4834-A8E5-652238586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1" name="Text Box 6">
              <a:extLst>
                <a:ext uri="{FF2B5EF4-FFF2-40B4-BE49-F238E27FC236}">
                  <a16:creationId xmlns:a16="http://schemas.microsoft.com/office/drawing/2014/main" id="{98EFCDBE-FE10-4BB5-AED5-DA9D2F86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3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2" name="Line 7">
              <a:extLst>
                <a:ext uri="{FF2B5EF4-FFF2-40B4-BE49-F238E27FC236}">
                  <a16:creationId xmlns:a16="http://schemas.microsoft.com/office/drawing/2014/main" id="{47F03206-B808-4B01-9D08-1399DAFBF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Line 8">
              <a:extLst>
                <a:ext uri="{FF2B5EF4-FFF2-40B4-BE49-F238E27FC236}">
                  <a16:creationId xmlns:a16="http://schemas.microsoft.com/office/drawing/2014/main" id="{C7568B0E-544A-4880-A0E1-403F5DEE5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14" name="Object 9">
              <a:extLst>
                <a:ext uri="{FF2B5EF4-FFF2-40B4-BE49-F238E27FC236}">
                  <a16:creationId xmlns:a16="http://schemas.microsoft.com/office/drawing/2014/main" id="{70AD501F-A56E-453F-A382-2515EFABE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70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62514" name="Object 9">
                          <a:extLst>
                            <a:ext uri="{FF2B5EF4-FFF2-40B4-BE49-F238E27FC236}">
                              <a16:creationId xmlns:a16="http://schemas.microsoft.com/office/drawing/2014/main" id="{70AD501F-A56E-453F-A382-2515EFABE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5" name="Object 10">
              <a:extLst>
                <a:ext uri="{FF2B5EF4-FFF2-40B4-BE49-F238E27FC236}">
                  <a16:creationId xmlns:a16="http://schemas.microsoft.com/office/drawing/2014/main" id="{157E04A1-2412-422B-91B1-0A53E45F0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71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62515" name="Object 10">
                          <a:extLst>
                            <a:ext uri="{FF2B5EF4-FFF2-40B4-BE49-F238E27FC236}">
                              <a16:creationId xmlns:a16="http://schemas.microsoft.com/office/drawing/2014/main" id="{157E04A1-2412-422B-91B1-0A53E45F0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6" name="Line 11">
              <a:extLst>
                <a:ext uri="{FF2B5EF4-FFF2-40B4-BE49-F238E27FC236}">
                  <a16:creationId xmlns:a16="http://schemas.microsoft.com/office/drawing/2014/main" id="{3BAEAF1E-13F4-4D39-AA0C-78961E21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17" name="Object 12">
              <a:extLst>
                <a:ext uri="{FF2B5EF4-FFF2-40B4-BE49-F238E27FC236}">
                  <a16:creationId xmlns:a16="http://schemas.microsoft.com/office/drawing/2014/main" id="{752EF810-B90E-43BD-A70C-3EEE6F4BE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72" name="Equation" r:id="rId8" imgW="152428" imgH="314470" progId="Equation.DSMT4">
                    <p:embed/>
                  </p:oleObj>
                </mc:Choice>
                <mc:Fallback>
                  <p:oleObj name="Equation" r:id="rId8" imgW="152428" imgH="314470" progId="Equation.DSMT4">
                    <p:embed/>
                    <p:pic>
                      <p:nvPicPr>
                        <p:cNvPr id="62517" name="Object 12">
                          <a:extLst>
                            <a:ext uri="{FF2B5EF4-FFF2-40B4-BE49-F238E27FC236}">
                              <a16:creationId xmlns:a16="http://schemas.microsoft.com/office/drawing/2014/main" id="{752EF810-B90E-43BD-A70C-3EEE6F4BE2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8" name="Line 13">
              <a:extLst>
                <a:ext uri="{FF2B5EF4-FFF2-40B4-BE49-F238E27FC236}">
                  <a16:creationId xmlns:a16="http://schemas.microsoft.com/office/drawing/2014/main" id="{22933665-141D-4875-8E71-FE0C47DA9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9" name="Text Box 14">
              <a:extLst>
                <a:ext uri="{FF2B5EF4-FFF2-40B4-BE49-F238E27FC236}">
                  <a16:creationId xmlns:a16="http://schemas.microsoft.com/office/drawing/2014/main" id="{3D6F0638-2995-45A4-9CB8-9B433CA8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3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0" name="Text Box 15">
              <a:extLst>
                <a:ext uri="{FF2B5EF4-FFF2-40B4-BE49-F238E27FC236}">
                  <a16:creationId xmlns:a16="http://schemas.microsoft.com/office/drawing/2014/main" id="{391C84A0-43C2-4151-858E-56C21821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5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1" name="Text Box 16">
              <a:extLst>
                <a:ext uri="{FF2B5EF4-FFF2-40B4-BE49-F238E27FC236}">
                  <a16:creationId xmlns:a16="http://schemas.microsoft.com/office/drawing/2014/main" id="{ECDBCDE7-4BB6-4222-A5CC-F86B9C96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3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2" name="Line 17">
              <a:extLst>
                <a:ext uri="{FF2B5EF4-FFF2-40B4-BE49-F238E27FC236}">
                  <a16:creationId xmlns:a16="http://schemas.microsoft.com/office/drawing/2014/main" id="{229168C5-C7A8-460D-A031-1DF14EC7F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3" name="Oval 18">
              <a:extLst>
                <a:ext uri="{FF2B5EF4-FFF2-40B4-BE49-F238E27FC236}">
                  <a16:creationId xmlns:a16="http://schemas.microsoft.com/office/drawing/2014/main" id="{92FE82AB-6D1D-40FD-A077-AE259CA7C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24" name="Oval 19">
              <a:extLst>
                <a:ext uri="{FF2B5EF4-FFF2-40B4-BE49-F238E27FC236}">
                  <a16:creationId xmlns:a16="http://schemas.microsoft.com/office/drawing/2014/main" id="{C56A32C5-24BC-413A-A67A-67E9B431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25" name="Text Box 20">
              <a:extLst>
                <a:ext uri="{FF2B5EF4-FFF2-40B4-BE49-F238E27FC236}">
                  <a16:creationId xmlns:a16="http://schemas.microsoft.com/office/drawing/2014/main" id="{57C58CAC-7866-448B-92B8-26A19226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2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6" name="Text Box 21">
              <a:extLst>
                <a:ext uri="{FF2B5EF4-FFF2-40B4-BE49-F238E27FC236}">
                  <a16:creationId xmlns:a16="http://schemas.microsoft.com/office/drawing/2014/main" id="{D6A7480E-31D7-4447-9180-DF24181F6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27" name="Group 22">
              <a:extLst>
                <a:ext uri="{FF2B5EF4-FFF2-40B4-BE49-F238E27FC236}">
                  <a16:creationId xmlns:a16="http://schemas.microsoft.com/office/drawing/2014/main" id="{693CBC4D-2DB9-44B6-9CED-26E5FB3E9D4C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62537" name="Line 23">
                <a:extLst>
                  <a:ext uri="{FF2B5EF4-FFF2-40B4-BE49-F238E27FC236}">
                    <a16:creationId xmlns:a16="http://schemas.microsoft.com/office/drawing/2014/main" id="{08287DF4-051F-4674-9983-69B231C8A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8" name="Oval 24">
                <a:extLst>
                  <a:ext uri="{FF2B5EF4-FFF2-40B4-BE49-F238E27FC236}">
                    <a16:creationId xmlns:a16="http://schemas.microsoft.com/office/drawing/2014/main" id="{4E6F0389-798D-48D6-B443-204B76BCB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539" name="Oval 25">
                <a:extLst>
                  <a:ext uri="{FF2B5EF4-FFF2-40B4-BE49-F238E27FC236}">
                    <a16:creationId xmlns:a16="http://schemas.microsoft.com/office/drawing/2014/main" id="{D2246845-397A-4581-B259-927FA8F39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2528" name="Text Box 26">
              <a:extLst>
                <a:ext uri="{FF2B5EF4-FFF2-40B4-BE49-F238E27FC236}">
                  <a16:creationId xmlns:a16="http://schemas.microsoft.com/office/drawing/2014/main" id="{FAB51791-85D0-4D6B-B70E-3CDBA91B9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6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9" name="Text Box 27">
              <a:extLst>
                <a:ext uri="{FF2B5EF4-FFF2-40B4-BE49-F238E27FC236}">
                  <a16:creationId xmlns:a16="http://schemas.microsoft.com/office/drawing/2014/main" id="{0152CA19-4B49-4982-97CC-3C517BA7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2"/>
              <a:ext cx="2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30" name="Group 28">
              <a:extLst>
                <a:ext uri="{FF2B5EF4-FFF2-40B4-BE49-F238E27FC236}">
                  <a16:creationId xmlns:a16="http://schemas.microsoft.com/office/drawing/2014/main" id="{5A0334F8-8F7D-4A49-B001-11570656454C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62534" name="Line 29">
                <a:extLst>
                  <a:ext uri="{FF2B5EF4-FFF2-40B4-BE49-F238E27FC236}">
                    <a16:creationId xmlns:a16="http://schemas.microsoft.com/office/drawing/2014/main" id="{E7A0FB5D-F03A-4ED1-9B35-6C81B8FE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5" name="Oval 30">
                <a:extLst>
                  <a:ext uri="{FF2B5EF4-FFF2-40B4-BE49-F238E27FC236}">
                    <a16:creationId xmlns:a16="http://schemas.microsoft.com/office/drawing/2014/main" id="{613750AE-27CA-46D7-8F44-AB683613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536" name="Oval 31">
                <a:extLst>
                  <a:ext uri="{FF2B5EF4-FFF2-40B4-BE49-F238E27FC236}">
                    <a16:creationId xmlns:a16="http://schemas.microsoft.com/office/drawing/2014/main" id="{A96A7FE8-C62D-4205-98E4-15C8FF70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2531" name="Text Box 32">
              <a:extLst>
                <a:ext uri="{FF2B5EF4-FFF2-40B4-BE49-F238E27FC236}">
                  <a16:creationId xmlns:a16="http://schemas.microsoft.com/office/drawing/2014/main" id="{7837279D-63D4-4699-9DDA-7C7ED798B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32" name="Text Box 33">
              <a:extLst>
                <a:ext uri="{FF2B5EF4-FFF2-40B4-BE49-F238E27FC236}">
                  <a16:creationId xmlns:a16="http://schemas.microsoft.com/office/drawing/2014/main" id="{36331A14-9DF1-48EB-949B-059042CB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33" name="Text Box 34">
              <a:extLst>
                <a:ext uri="{FF2B5EF4-FFF2-40B4-BE49-F238E27FC236}">
                  <a16:creationId xmlns:a16="http://schemas.microsoft.com/office/drawing/2014/main" id="{31DA1F24-5DDB-4A84-A021-5CBE81DB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709"/>
              <a:ext cx="6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62469" name="Text Box 73">
            <a:extLst>
              <a:ext uri="{FF2B5EF4-FFF2-40B4-BE49-F238E27FC236}">
                <a16:creationId xmlns:a16="http://schemas.microsoft.com/office/drawing/2014/main" id="{010046D5-2DDC-466D-8D24-C375C857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2309" y="2928136"/>
            <a:ext cx="1916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S-polarization</a:t>
            </a:r>
          </a:p>
        </p:txBody>
      </p:sp>
      <p:sp>
        <p:nvSpPr>
          <p:cNvPr id="62470" name="Text Box 74">
            <a:extLst>
              <a:ext uri="{FF2B5EF4-FFF2-40B4-BE49-F238E27FC236}">
                <a16:creationId xmlns:a16="http://schemas.microsoft.com/office/drawing/2014/main" id="{368F660E-AFAE-4D73-BC93-A7133569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2307" y="6199739"/>
            <a:ext cx="191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P-polarization</a:t>
            </a:r>
          </a:p>
        </p:txBody>
      </p:sp>
      <p:sp>
        <p:nvSpPr>
          <p:cNvPr id="119" name="Rectangle 19">
            <a:extLst>
              <a:ext uri="{FF2B5EF4-FFF2-40B4-BE49-F238E27FC236}">
                <a16:creationId xmlns:a16="http://schemas.microsoft.com/office/drawing/2014/main" id="{2BD881DE-6C04-4529-AAD7-C332A717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43" y="190885"/>
            <a:ext cx="37877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in normal incidence </a:t>
            </a:r>
          </a:p>
        </p:txBody>
      </p:sp>
      <p:pic>
        <p:nvPicPr>
          <p:cNvPr id="62472" name="图片 1">
            <a:extLst>
              <a:ext uri="{FF2B5EF4-FFF2-40B4-BE49-F238E27FC236}">
                <a16:creationId xmlns:a16="http://schemas.microsoft.com/office/drawing/2014/main" id="{EA59D0C8-16FA-481C-9983-FA320BCF37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79564"/>
            <a:ext cx="4203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5A008259-9D55-4E71-A068-24E06C8196B4}"/>
              </a:ext>
            </a:extLst>
          </p:cNvPr>
          <p:cNvGrpSpPr/>
          <p:nvPr/>
        </p:nvGrpSpPr>
        <p:grpSpPr>
          <a:xfrm>
            <a:off x="7006158" y="3275594"/>
            <a:ext cx="3808413" cy="2960688"/>
            <a:chOff x="7021831" y="1487510"/>
            <a:chExt cx="3808413" cy="2960688"/>
          </a:xfrm>
        </p:grpSpPr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9DD428FA-FC12-47B7-BBED-39E8637B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D03E53EF-81E3-457A-BDDA-0FA5032A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FBBBB62E-BD2A-485D-A65B-C936A09D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" name="Text Box 8">
                <a:extLst>
                  <a:ext uri="{FF2B5EF4-FFF2-40B4-BE49-F238E27FC236}">
                    <a16:creationId xmlns:a16="http://schemas.microsoft.com/office/drawing/2014/main" id="{CF4902AC-DFAC-4848-8D52-A933BB9A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9">
                <a:extLst>
                  <a:ext uri="{FF2B5EF4-FFF2-40B4-BE49-F238E27FC236}">
                    <a16:creationId xmlns:a16="http://schemas.microsoft.com/office/drawing/2014/main" id="{339C5837-CE03-4AC2-B959-9D1041847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10">
                <a:extLst>
                  <a:ext uri="{FF2B5EF4-FFF2-40B4-BE49-F238E27FC236}">
                    <a16:creationId xmlns:a16="http://schemas.microsoft.com/office/drawing/2014/main" id="{32362CC4-BAE2-47D0-94F4-20296842A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5D9BF0B9-8FC3-4789-A83D-0FD561A40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7" name="Object 12">
                <a:extLst>
                  <a:ext uri="{FF2B5EF4-FFF2-40B4-BE49-F238E27FC236}">
                    <a16:creationId xmlns:a16="http://schemas.microsoft.com/office/drawing/2014/main" id="{C17397F2-B9D7-4799-A6C0-80A3D7689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73" name="Equation" r:id="rId11" imgW="152268" imgH="253780" progId="Equation.DSMT4">
                      <p:embed/>
                    </p:oleObj>
                  </mc:Choice>
                  <mc:Fallback>
                    <p:oleObj name="Equation" r:id="rId11" imgW="152268" imgH="253780" progId="Equation.DSMT4">
                      <p:embed/>
                      <p:pic>
                        <p:nvPicPr>
                          <p:cNvPr id="87" name="Object 12">
                            <a:extLst>
                              <a:ext uri="{FF2B5EF4-FFF2-40B4-BE49-F238E27FC236}">
                                <a16:creationId xmlns:a16="http://schemas.microsoft.com/office/drawing/2014/main" id="{4D871A06-4BBF-49A2-A1AA-5A171B6425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Object 13">
                <a:extLst>
                  <a:ext uri="{FF2B5EF4-FFF2-40B4-BE49-F238E27FC236}">
                    <a16:creationId xmlns:a16="http://schemas.microsoft.com/office/drawing/2014/main" id="{C636C22C-DEB8-45C7-B317-DB5F961A59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74" name="Equation" r:id="rId12" imgW="164957" imgH="241091" progId="Equation.DSMT4">
                      <p:embed/>
                    </p:oleObj>
                  </mc:Choice>
                  <mc:Fallback>
                    <p:oleObj name="Equation" r:id="rId12" imgW="164957" imgH="241091" progId="Equation.DSMT4">
                      <p:embed/>
                      <p:pic>
                        <p:nvPicPr>
                          <p:cNvPr id="88" name="Object 13">
                            <a:extLst>
                              <a:ext uri="{FF2B5EF4-FFF2-40B4-BE49-F238E27FC236}">
                                <a16:creationId xmlns:a16="http://schemas.microsoft.com/office/drawing/2014/main" id="{408F69D7-F51F-46BD-AAA2-2FAFDE7A2A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14">
                <a:extLst>
                  <a:ext uri="{FF2B5EF4-FFF2-40B4-BE49-F238E27FC236}">
                    <a16:creationId xmlns:a16="http://schemas.microsoft.com/office/drawing/2014/main" id="{C5DDB3EA-F8B0-410D-B10A-796FD6DF0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0" name="Object 15">
                <a:extLst>
                  <a:ext uri="{FF2B5EF4-FFF2-40B4-BE49-F238E27FC236}">
                    <a16:creationId xmlns:a16="http://schemas.microsoft.com/office/drawing/2014/main" id="{E56E8777-6E59-4A23-A0F8-005B9CB7FA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75" name="Equation" r:id="rId13" imgW="104847" imgH="276212" progId="Equation.DSMT4">
                      <p:embed/>
                    </p:oleObj>
                  </mc:Choice>
                  <mc:Fallback>
                    <p:oleObj name="Equation" r:id="rId13" imgW="104847" imgH="276212" progId="Equation.DSMT4">
                      <p:embed/>
                      <p:pic>
                        <p:nvPicPr>
                          <p:cNvPr id="91" name="Object 15">
                            <a:extLst>
                              <a:ext uri="{FF2B5EF4-FFF2-40B4-BE49-F238E27FC236}">
                                <a16:creationId xmlns:a16="http://schemas.microsoft.com/office/drawing/2014/main" id="{2AA1D249-A868-434F-B07D-24EC955D9E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1DE38B5C-174A-4F4F-9752-2FB05AFA3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17">
                <a:extLst>
                  <a:ext uri="{FF2B5EF4-FFF2-40B4-BE49-F238E27FC236}">
                    <a16:creationId xmlns:a16="http://schemas.microsoft.com/office/drawing/2014/main" id="{60E0CBD4-695E-430F-80C8-C03285C13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8">
                <a:extLst>
                  <a:ext uri="{FF2B5EF4-FFF2-40B4-BE49-F238E27FC236}">
                    <a16:creationId xmlns:a16="http://schemas.microsoft.com/office/drawing/2014/main" id="{8BEE2269-3F6F-4DAB-B7BA-EF50538FF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19">
                <a:extLst>
                  <a:ext uri="{FF2B5EF4-FFF2-40B4-BE49-F238E27FC236}">
                    <a16:creationId xmlns:a16="http://schemas.microsoft.com/office/drawing/2014/main" id="{EFBB16EF-9B42-4EEC-B10C-1892E4F32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Group 20">
                <a:extLst>
                  <a:ext uri="{FF2B5EF4-FFF2-40B4-BE49-F238E27FC236}">
                    <a16:creationId xmlns:a16="http://schemas.microsoft.com/office/drawing/2014/main" id="{15FF37CB-B285-4D7A-BCCB-7C43EB4F64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108" name="Line 21">
                  <a:extLst>
                    <a:ext uri="{FF2B5EF4-FFF2-40B4-BE49-F238E27FC236}">
                      <a16:creationId xmlns:a16="http://schemas.microsoft.com/office/drawing/2014/main" id="{7B123E0D-6494-423A-83A8-E454F20FA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Oval 22">
                  <a:extLst>
                    <a:ext uri="{FF2B5EF4-FFF2-40B4-BE49-F238E27FC236}">
                      <a16:creationId xmlns:a16="http://schemas.microsoft.com/office/drawing/2014/main" id="{D65445BD-CBD1-4D32-BEA8-C9BE98674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0" name="Oval 23">
                  <a:extLst>
                    <a:ext uri="{FF2B5EF4-FFF2-40B4-BE49-F238E27FC236}">
                      <a16:creationId xmlns:a16="http://schemas.microsoft.com/office/drawing/2014/main" id="{866F24F6-CF5E-431D-9E87-F656CD6B5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6" name="Text Box 24">
                <a:extLst>
                  <a:ext uri="{FF2B5EF4-FFF2-40B4-BE49-F238E27FC236}">
                    <a16:creationId xmlns:a16="http://schemas.microsoft.com/office/drawing/2014/main" id="{2CAF15EC-DD37-48F0-B607-4381BA9F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9AF34685-5A1C-40E6-BE97-8E82B2A8F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AF02FCAC-A746-448E-AAE9-52124345AE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4E06A086-25B2-42D4-90FF-591CBFE32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28">
                <a:extLst>
                  <a:ext uri="{FF2B5EF4-FFF2-40B4-BE49-F238E27FC236}">
                    <a16:creationId xmlns:a16="http://schemas.microsoft.com/office/drawing/2014/main" id="{2049C0D3-D19B-4DC4-A8C1-FD3EF6FCF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" name="Group 29">
                <a:extLst>
                  <a:ext uri="{FF2B5EF4-FFF2-40B4-BE49-F238E27FC236}">
                    <a16:creationId xmlns:a16="http://schemas.microsoft.com/office/drawing/2014/main" id="{DAB74F79-B92D-4673-AC8B-DFF08041E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105" name="Line 30">
                  <a:extLst>
                    <a:ext uri="{FF2B5EF4-FFF2-40B4-BE49-F238E27FC236}">
                      <a16:creationId xmlns:a16="http://schemas.microsoft.com/office/drawing/2014/main" id="{2B935F8A-1F04-472B-9F06-62457BB6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Oval 31">
                  <a:extLst>
                    <a:ext uri="{FF2B5EF4-FFF2-40B4-BE49-F238E27FC236}">
                      <a16:creationId xmlns:a16="http://schemas.microsoft.com/office/drawing/2014/main" id="{70BB92A0-A052-4077-843F-BCD758AFB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7" name="Oval 32">
                  <a:extLst>
                    <a:ext uri="{FF2B5EF4-FFF2-40B4-BE49-F238E27FC236}">
                      <a16:creationId xmlns:a16="http://schemas.microsoft.com/office/drawing/2014/main" id="{0C41EE6E-9418-4021-81E7-A6229B8A3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2" name="Text Box 33">
                <a:extLst>
                  <a:ext uri="{FF2B5EF4-FFF2-40B4-BE49-F238E27FC236}">
                    <a16:creationId xmlns:a16="http://schemas.microsoft.com/office/drawing/2014/main" id="{FF6FE7C1-F6C5-4B60-9850-70BE00DE6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34">
                <a:extLst>
                  <a:ext uri="{FF2B5EF4-FFF2-40B4-BE49-F238E27FC236}">
                    <a16:creationId xmlns:a16="http://schemas.microsoft.com/office/drawing/2014/main" id="{66ADA0D0-FD11-42FC-8AB2-CD7CDBD75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5">
                <a:extLst>
                  <a:ext uri="{FF2B5EF4-FFF2-40B4-BE49-F238E27FC236}">
                    <a16:creationId xmlns:a16="http://schemas.microsoft.com/office/drawing/2014/main" id="{24A60AF9-81C9-4582-AD97-FD0C1E46B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3561D90-99BA-4B29-BBCD-642B72FE35E0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79" name="Oval 22">
                <a:extLst>
                  <a:ext uri="{FF2B5EF4-FFF2-40B4-BE49-F238E27FC236}">
                    <a16:creationId xmlns:a16="http://schemas.microsoft.com/office/drawing/2014/main" id="{BFDC989F-B0B7-477D-871F-9945252FE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8441B17C-3115-4301-9DA7-58FB3C58B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69E055-0165-43FB-BD02-0EB1A86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64" name="Rectangle 20">
            <a:extLst>
              <a:ext uri="{FF2B5EF4-FFF2-40B4-BE49-F238E27FC236}">
                <a16:creationId xmlns:a16="http://schemas.microsoft.com/office/drawing/2014/main" id="{62629666-9E0E-4BD9-A37B-8B2CDF08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653" y="5169547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t</a:t>
            </a:r>
            <a:r>
              <a:rPr lang="en-US" altLang="zh-CN" sz="2800" i="1" dirty="0">
                <a:latin typeface="Arial" charset="0"/>
                <a:cs typeface="Times New Roman" pitchFamily="18" charset="0"/>
              </a:rPr>
              <a:t> &lt; </a:t>
            </a:r>
            <a:r>
              <a:rPr lang="en-US" altLang="zh-CN" sz="2800" i="1" dirty="0" err="1">
                <a:latin typeface="Arial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Arial" charset="0"/>
                <a:cs typeface="Times New Roman" pitchFamily="18" charset="0"/>
              </a:rPr>
              <a:t>i</a:t>
            </a:r>
            <a:endParaRPr lang="en-US" altLang="zh-CN" sz="2800" i="1" baseline="-250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62467" name="Group 2">
            <a:extLst>
              <a:ext uri="{FF2B5EF4-FFF2-40B4-BE49-F238E27FC236}">
                <a16:creationId xmlns:a16="http://schemas.microsoft.com/office/drawing/2014/main" id="{55C00FC0-1BEB-48D9-AF36-2D64F8C13E04}"/>
              </a:ext>
            </a:extLst>
          </p:cNvPr>
          <p:cNvGrpSpPr>
            <a:grpSpLocks/>
          </p:cNvGrpSpPr>
          <p:nvPr/>
        </p:nvGrpSpPr>
        <p:grpSpPr bwMode="auto">
          <a:xfrm>
            <a:off x="6992694" y="249269"/>
            <a:ext cx="3815282" cy="2647950"/>
            <a:chOff x="3355" y="809"/>
            <a:chExt cx="2259" cy="1805"/>
          </a:xfrm>
        </p:grpSpPr>
        <p:sp>
          <p:nvSpPr>
            <p:cNvPr id="62508" name="Rectangle 3">
              <a:extLst>
                <a:ext uri="{FF2B5EF4-FFF2-40B4-BE49-F238E27FC236}">
                  <a16:creationId xmlns:a16="http://schemas.microsoft.com/office/drawing/2014/main" id="{7977A3BD-4F61-4E89-ACF1-E5BC08ED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02"/>
              <a:ext cx="2259" cy="8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09" name="Rectangle 4">
              <a:extLst>
                <a:ext uri="{FF2B5EF4-FFF2-40B4-BE49-F238E27FC236}">
                  <a16:creationId xmlns:a16="http://schemas.microsoft.com/office/drawing/2014/main" id="{6C93252F-D745-4D32-BDB2-F6573E58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824"/>
              <a:ext cx="2259" cy="8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10" name="Text Box 5">
              <a:extLst>
                <a:ext uri="{FF2B5EF4-FFF2-40B4-BE49-F238E27FC236}">
                  <a16:creationId xmlns:a16="http://schemas.microsoft.com/office/drawing/2014/main" id="{FE0271BD-A3ED-4834-A8E5-652238586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1106"/>
              <a:ext cx="23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1" name="Text Box 6">
              <a:extLst>
                <a:ext uri="{FF2B5EF4-FFF2-40B4-BE49-F238E27FC236}">
                  <a16:creationId xmlns:a16="http://schemas.microsoft.com/office/drawing/2014/main" id="{98EFCDBE-FE10-4BB5-AED5-DA9D2F86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036"/>
              <a:ext cx="23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12" name="Line 7">
              <a:extLst>
                <a:ext uri="{FF2B5EF4-FFF2-40B4-BE49-F238E27FC236}">
                  <a16:creationId xmlns:a16="http://schemas.microsoft.com/office/drawing/2014/main" id="{47F03206-B808-4B01-9D08-1399DAFBF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17"/>
              <a:ext cx="826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Line 8">
              <a:extLst>
                <a:ext uri="{FF2B5EF4-FFF2-40B4-BE49-F238E27FC236}">
                  <a16:creationId xmlns:a16="http://schemas.microsoft.com/office/drawing/2014/main" id="{C7568B0E-544A-4880-A0E1-403F5DEE5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909"/>
              <a:ext cx="827" cy="7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14" name="Object 9">
              <a:extLst>
                <a:ext uri="{FF2B5EF4-FFF2-40B4-BE49-F238E27FC236}">
                  <a16:creationId xmlns:a16="http://schemas.microsoft.com/office/drawing/2014/main" id="{70AD501F-A56E-453F-A382-2515EFABE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809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48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62514" name="Object 9">
                          <a:extLst>
                            <a:ext uri="{FF2B5EF4-FFF2-40B4-BE49-F238E27FC236}">
                              <a16:creationId xmlns:a16="http://schemas.microsoft.com/office/drawing/2014/main" id="{70AD501F-A56E-453F-A382-2515EFABE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809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5" name="Object 10">
              <a:extLst>
                <a:ext uri="{FF2B5EF4-FFF2-40B4-BE49-F238E27FC236}">
                  <a16:creationId xmlns:a16="http://schemas.microsoft.com/office/drawing/2014/main" id="{157E04A1-2412-422B-91B1-0A53E45F0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" y="824"/>
            <a:ext cx="20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49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62515" name="Object 10">
                          <a:extLst>
                            <a:ext uri="{FF2B5EF4-FFF2-40B4-BE49-F238E27FC236}">
                              <a16:creationId xmlns:a16="http://schemas.microsoft.com/office/drawing/2014/main" id="{157E04A1-2412-422B-91B1-0A53E45F0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824"/>
                          <a:ext cx="20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6" name="Line 11">
              <a:extLst>
                <a:ext uri="{FF2B5EF4-FFF2-40B4-BE49-F238E27FC236}">
                  <a16:creationId xmlns:a16="http://schemas.microsoft.com/office/drawing/2014/main" id="{3BAEAF1E-13F4-4D39-AA0C-78961E21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712"/>
              <a:ext cx="456" cy="79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17" name="Object 12">
              <a:extLst>
                <a:ext uri="{FF2B5EF4-FFF2-40B4-BE49-F238E27FC236}">
                  <a16:creationId xmlns:a16="http://schemas.microsoft.com/office/drawing/2014/main" id="{752EF810-B90E-43BD-A70C-3EEE6F4BE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6" y="2301"/>
            <a:ext cx="1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50" name="Equation" r:id="rId8" imgW="152428" imgH="314470" progId="Equation.DSMT4">
                    <p:embed/>
                  </p:oleObj>
                </mc:Choice>
                <mc:Fallback>
                  <p:oleObj name="Equation" r:id="rId8" imgW="152428" imgH="314470" progId="Equation.DSMT4">
                    <p:embed/>
                    <p:pic>
                      <p:nvPicPr>
                        <p:cNvPr id="62517" name="Object 12">
                          <a:extLst>
                            <a:ext uri="{FF2B5EF4-FFF2-40B4-BE49-F238E27FC236}">
                              <a16:creationId xmlns:a16="http://schemas.microsoft.com/office/drawing/2014/main" id="{752EF810-B90E-43BD-A70C-3EEE6F4BE2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301"/>
                          <a:ext cx="1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8" name="Line 13">
              <a:extLst>
                <a:ext uri="{FF2B5EF4-FFF2-40B4-BE49-F238E27FC236}">
                  <a16:creationId xmlns:a16="http://schemas.microsoft.com/office/drawing/2014/main" id="{22933665-141D-4875-8E71-FE0C47DA9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126"/>
              <a:ext cx="0" cy="11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9" name="Text Box 14">
              <a:extLst>
                <a:ext uri="{FF2B5EF4-FFF2-40B4-BE49-F238E27FC236}">
                  <a16:creationId xmlns:a16="http://schemas.microsoft.com/office/drawing/2014/main" id="{3D6F0638-2995-45A4-9CB8-9B433CA8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1262"/>
              <a:ext cx="23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0" name="Text Box 15">
              <a:extLst>
                <a:ext uri="{FF2B5EF4-FFF2-40B4-BE49-F238E27FC236}">
                  <a16:creationId xmlns:a16="http://schemas.microsoft.com/office/drawing/2014/main" id="{391C84A0-43C2-4151-858E-56C21821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1262"/>
              <a:ext cx="25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1" name="Text Box 16">
              <a:extLst>
                <a:ext uri="{FF2B5EF4-FFF2-40B4-BE49-F238E27FC236}">
                  <a16:creationId xmlns:a16="http://schemas.microsoft.com/office/drawing/2014/main" id="{ECDBCDE7-4BB6-4222-A5CC-F86B9C96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58"/>
              <a:ext cx="23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2" name="Line 17">
              <a:extLst>
                <a:ext uri="{FF2B5EF4-FFF2-40B4-BE49-F238E27FC236}">
                  <a16:creationId xmlns:a16="http://schemas.microsoft.com/office/drawing/2014/main" id="{229168C5-C7A8-460D-A031-1DF14EC7F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1265"/>
              <a:ext cx="118" cy="13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3" name="Oval 18">
              <a:extLst>
                <a:ext uri="{FF2B5EF4-FFF2-40B4-BE49-F238E27FC236}">
                  <a16:creationId xmlns:a16="http://schemas.microsoft.com/office/drawing/2014/main" id="{92FE82AB-6D1D-40FD-A077-AE259CA7C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221"/>
              <a:ext cx="87" cy="8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24" name="Oval 19">
              <a:extLst>
                <a:ext uri="{FF2B5EF4-FFF2-40B4-BE49-F238E27FC236}">
                  <a16:creationId xmlns:a16="http://schemas.microsoft.com/office/drawing/2014/main" id="{C56A32C5-24BC-413A-A67A-67E9B431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248"/>
              <a:ext cx="32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525" name="Text Box 20">
              <a:extLst>
                <a:ext uri="{FF2B5EF4-FFF2-40B4-BE49-F238E27FC236}">
                  <a16:creationId xmlns:a16="http://schemas.microsoft.com/office/drawing/2014/main" id="{57C58CAC-7866-448B-92B8-26A19226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052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6" name="Text Box 21">
              <a:extLst>
                <a:ext uri="{FF2B5EF4-FFF2-40B4-BE49-F238E27FC236}">
                  <a16:creationId xmlns:a16="http://schemas.microsoft.com/office/drawing/2014/main" id="{D6A7480E-31D7-4447-9180-DF24181F6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269"/>
              <a:ext cx="25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27" name="Group 22">
              <a:extLst>
                <a:ext uri="{FF2B5EF4-FFF2-40B4-BE49-F238E27FC236}">
                  <a16:creationId xmlns:a16="http://schemas.microsoft.com/office/drawing/2014/main" id="{693CBC4D-2DB9-44B6-9CED-26E5FB3E9D4C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750" y="1235"/>
              <a:ext cx="168" cy="173"/>
              <a:chOff x="3296" y="2309"/>
              <a:chExt cx="192" cy="201"/>
            </a:xfrm>
          </p:grpSpPr>
          <p:sp>
            <p:nvSpPr>
              <p:cNvPr id="62537" name="Line 23">
                <a:extLst>
                  <a:ext uri="{FF2B5EF4-FFF2-40B4-BE49-F238E27FC236}">
                    <a16:creationId xmlns:a16="http://schemas.microsoft.com/office/drawing/2014/main" id="{08287DF4-051F-4674-9983-69B231C8A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8" name="Oval 24">
                <a:extLst>
                  <a:ext uri="{FF2B5EF4-FFF2-40B4-BE49-F238E27FC236}">
                    <a16:creationId xmlns:a16="http://schemas.microsoft.com/office/drawing/2014/main" id="{4E6F0389-798D-48D6-B443-204B76BCB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539" name="Oval 25">
                <a:extLst>
                  <a:ext uri="{FF2B5EF4-FFF2-40B4-BE49-F238E27FC236}">
                    <a16:creationId xmlns:a16="http://schemas.microsoft.com/office/drawing/2014/main" id="{D2246845-397A-4581-B259-927FA8F39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2528" name="Text Box 26">
              <a:extLst>
                <a:ext uri="{FF2B5EF4-FFF2-40B4-BE49-F238E27FC236}">
                  <a16:creationId xmlns:a16="http://schemas.microsoft.com/office/drawing/2014/main" id="{FAB51791-85D0-4D6B-B70E-3CDBA91B9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027"/>
              <a:ext cx="26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29" name="Text Box 27">
              <a:extLst>
                <a:ext uri="{FF2B5EF4-FFF2-40B4-BE49-F238E27FC236}">
                  <a16:creationId xmlns:a16="http://schemas.microsoft.com/office/drawing/2014/main" id="{0152CA19-4B49-4982-97CC-3C517BA7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1272"/>
              <a:ext cx="2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30" name="Group 28">
              <a:extLst>
                <a:ext uri="{FF2B5EF4-FFF2-40B4-BE49-F238E27FC236}">
                  <a16:creationId xmlns:a16="http://schemas.microsoft.com/office/drawing/2014/main" id="{5A0334F8-8F7D-4A49-B001-11570656454C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4519" y="2163"/>
              <a:ext cx="165" cy="175"/>
              <a:chOff x="6301" y="2715"/>
              <a:chExt cx="192" cy="201"/>
            </a:xfrm>
          </p:grpSpPr>
          <p:sp>
            <p:nvSpPr>
              <p:cNvPr id="62534" name="Line 29">
                <a:extLst>
                  <a:ext uri="{FF2B5EF4-FFF2-40B4-BE49-F238E27FC236}">
                    <a16:creationId xmlns:a16="http://schemas.microsoft.com/office/drawing/2014/main" id="{E7A0FB5D-F03A-4ED1-9B35-6C81B8FE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5" name="Oval 30">
                <a:extLst>
                  <a:ext uri="{FF2B5EF4-FFF2-40B4-BE49-F238E27FC236}">
                    <a16:creationId xmlns:a16="http://schemas.microsoft.com/office/drawing/2014/main" id="{613750AE-27CA-46D7-8F44-AB683613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536" name="Oval 31">
                <a:extLst>
                  <a:ext uri="{FF2B5EF4-FFF2-40B4-BE49-F238E27FC236}">
                    <a16:creationId xmlns:a16="http://schemas.microsoft.com/office/drawing/2014/main" id="{A96A7FE8-C62D-4205-98E4-15C8FF70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2531" name="Text Box 32">
              <a:extLst>
                <a:ext uri="{FF2B5EF4-FFF2-40B4-BE49-F238E27FC236}">
                  <a16:creationId xmlns:a16="http://schemas.microsoft.com/office/drawing/2014/main" id="{7837279D-63D4-4699-9DDA-7C7ED798B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1991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32" name="Text Box 33">
              <a:extLst>
                <a:ext uri="{FF2B5EF4-FFF2-40B4-BE49-F238E27FC236}">
                  <a16:creationId xmlns:a16="http://schemas.microsoft.com/office/drawing/2014/main" id="{36331A14-9DF1-48EB-949B-059042CB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274"/>
              <a:ext cx="2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33" name="Text Box 34">
              <a:extLst>
                <a:ext uri="{FF2B5EF4-FFF2-40B4-BE49-F238E27FC236}">
                  <a16:creationId xmlns:a16="http://schemas.microsoft.com/office/drawing/2014/main" id="{31DA1F24-5DDB-4A84-A021-5CBE81DB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709"/>
              <a:ext cx="6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sp>
        <p:nvSpPr>
          <p:cNvPr id="62469" name="Text Box 73">
            <a:extLst>
              <a:ext uri="{FF2B5EF4-FFF2-40B4-BE49-F238E27FC236}">
                <a16:creationId xmlns:a16="http://schemas.microsoft.com/office/drawing/2014/main" id="{010046D5-2DDC-466D-8D24-C375C857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455" y="2813324"/>
            <a:ext cx="1916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S-polarization</a:t>
            </a:r>
          </a:p>
        </p:txBody>
      </p:sp>
      <p:sp>
        <p:nvSpPr>
          <p:cNvPr id="62470" name="Text Box 74">
            <a:extLst>
              <a:ext uri="{FF2B5EF4-FFF2-40B4-BE49-F238E27FC236}">
                <a16:creationId xmlns:a16="http://schemas.microsoft.com/office/drawing/2014/main" id="{368F660E-AFAE-4D73-BC93-A7133569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893" y="6115870"/>
            <a:ext cx="191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P-polarization</a:t>
            </a:r>
          </a:p>
        </p:txBody>
      </p:sp>
      <p:sp>
        <p:nvSpPr>
          <p:cNvPr id="119" name="Rectangle 19">
            <a:extLst>
              <a:ext uri="{FF2B5EF4-FFF2-40B4-BE49-F238E27FC236}">
                <a16:creationId xmlns:a16="http://schemas.microsoft.com/office/drawing/2014/main" id="{2BD881DE-6C04-4529-AAD7-C332A717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43" y="190885"/>
            <a:ext cx="37877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in normal incidence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1F196-681D-4214-BBE0-0F8FD1D4AE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98" y="2432726"/>
            <a:ext cx="4427537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5A008259-9D55-4E71-A068-24E06C8196B4}"/>
              </a:ext>
            </a:extLst>
          </p:cNvPr>
          <p:cNvGrpSpPr/>
          <p:nvPr/>
        </p:nvGrpSpPr>
        <p:grpSpPr>
          <a:xfrm>
            <a:off x="6992694" y="3252079"/>
            <a:ext cx="3808413" cy="2960688"/>
            <a:chOff x="7021831" y="1487510"/>
            <a:chExt cx="3808413" cy="2960688"/>
          </a:xfrm>
        </p:grpSpPr>
        <p:grpSp>
          <p:nvGrpSpPr>
            <p:cNvPr id="77" name="Group 5">
              <a:extLst>
                <a:ext uri="{FF2B5EF4-FFF2-40B4-BE49-F238E27FC236}">
                  <a16:creationId xmlns:a16="http://schemas.microsoft.com/office/drawing/2014/main" id="{9DD428FA-FC12-47B7-BBED-39E8637B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831" y="1487510"/>
              <a:ext cx="3808413" cy="2960688"/>
              <a:chOff x="3384" y="754"/>
              <a:chExt cx="2399" cy="1865"/>
            </a:xfrm>
          </p:grpSpPr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D03E53EF-81E3-457A-BDDA-0FA5032A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678"/>
                <a:ext cx="2399" cy="90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FBBBB62E-BD2A-485D-A65B-C936A09D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770"/>
                <a:ext cx="2399" cy="9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" name="Text Box 8">
                <a:extLst>
                  <a:ext uri="{FF2B5EF4-FFF2-40B4-BE49-F238E27FC236}">
                    <a16:creationId xmlns:a16="http://schemas.microsoft.com/office/drawing/2014/main" id="{CF4902AC-DFAC-4848-8D52-A933BB9A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" y="1061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9">
                <a:extLst>
                  <a:ext uri="{FF2B5EF4-FFF2-40B4-BE49-F238E27FC236}">
                    <a16:creationId xmlns:a16="http://schemas.microsoft.com/office/drawing/2014/main" id="{339C5837-CE03-4AC2-B959-9D1041847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202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10">
                <a:extLst>
                  <a:ext uri="{FF2B5EF4-FFF2-40B4-BE49-F238E27FC236}">
                    <a16:creationId xmlns:a16="http://schemas.microsoft.com/office/drawing/2014/main" id="{32362CC4-BAE2-47D0-94F4-20296842A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865"/>
                <a:ext cx="799" cy="80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5D9BF0B9-8FC3-4789-A83D-0FD561A40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1" y="858"/>
                <a:ext cx="799" cy="80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7" name="Object 12">
                <a:extLst>
                  <a:ext uri="{FF2B5EF4-FFF2-40B4-BE49-F238E27FC236}">
                    <a16:creationId xmlns:a16="http://schemas.microsoft.com/office/drawing/2014/main" id="{C17397F2-B9D7-4799-A6C0-80A3D7689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54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51" name="Equation" r:id="rId11" imgW="152268" imgH="253780" progId="Equation.DSMT4">
                      <p:embed/>
                    </p:oleObj>
                  </mc:Choice>
                  <mc:Fallback>
                    <p:oleObj name="Equation" r:id="rId11" imgW="152268" imgH="253780" progId="Equation.DSMT4">
                      <p:embed/>
                      <p:pic>
                        <p:nvPicPr>
                          <p:cNvPr id="87" name="Object 12">
                            <a:extLst>
                              <a:ext uri="{FF2B5EF4-FFF2-40B4-BE49-F238E27FC236}">
                                <a16:creationId xmlns:a16="http://schemas.microsoft.com/office/drawing/2014/main" id="{C17397F2-B9D7-4799-A6C0-80A3D7689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54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Object 13">
                <a:extLst>
                  <a:ext uri="{FF2B5EF4-FFF2-40B4-BE49-F238E27FC236}">
                    <a16:creationId xmlns:a16="http://schemas.microsoft.com/office/drawing/2014/main" id="{C636C22C-DEB8-45C7-B317-DB5F961A59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770"/>
              <a:ext cx="19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52" name="Equation" r:id="rId12" imgW="164957" imgH="241091" progId="Equation.DSMT4">
                      <p:embed/>
                    </p:oleObj>
                  </mc:Choice>
                  <mc:Fallback>
                    <p:oleObj name="Equation" r:id="rId12" imgW="164957" imgH="241091" progId="Equation.DSMT4">
                      <p:embed/>
                      <p:pic>
                        <p:nvPicPr>
                          <p:cNvPr id="88" name="Object 13">
                            <a:extLst>
                              <a:ext uri="{FF2B5EF4-FFF2-40B4-BE49-F238E27FC236}">
                                <a16:creationId xmlns:a16="http://schemas.microsoft.com/office/drawing/2014/main" id="{C636C22C-DEB8-45C7-B317-DB5F961A59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770"/>
                            <a:ext cx="19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14">
                <a:extLst>
                  <a:ext uri="{FF2B5EF4-FFF2-40B4-BE49-F238E27FC236}">
                    <a16:creationId xmlns:a16="http://schemas.microsoft.com/office/drawing/2014/main" id="{C5DDB3EA-F8B0-410D-B10A-796FD6DF0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" y="1687"/>
                <a:ext cx="442" cy="82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0" name="Object 15">
                <a:extLst>
                  <a:ext uri="{FF2B5EF4-FFF2-40B4-BE49-F238E27FC236}">
                    <a16:creationId xmlns:a16="http://schemas.microsoft.com/office/drawing/2014/main" id="{E56E8777-6E59-4A23-A0F8-005B9CB7FA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6" y="2295"/>
              <a:ext cx="1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53" name="Equation" r:id="rId13" imgW="104847" imgH="276212" progId="Equation.DSMT4">
                      <p:embed/>
                    </p:oleObj>
                  </mc:Choice>
                  <mc:Fallback>
                    <p:oleObj name="Equation" r:id="rId13" imgW="104847" imgH="276212" progId="Equation.DSMT4">
                      <p:embed/>
                      <p:pic>
                        <p:nvPicPr>
                          <p:cNvPr id="90" name="Object 15">
                            <a:extLst>
                              <a:ext uri="{FF2B5EF4-FFF2-40B4-BE49-F238E27FC236}">
                                <a16:creationId xmlns:a16="http://schemas.microsoft.com/office/drawing/2014/main" id="{E56E8777-6E59-4A23-A0F8-005B9CB7FA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2295"/>
                            <a:ext cx="1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1DE38B5C-174A-4F4F-9752-2FB05AFA3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081"/>
                <a:ext cx="0" cy="115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17">
                <a:extLst>
                  <a:ext uri="{FF2B5EF4-FFF2-40B4-BE49-F238E27FC236}">
                    <a16:creationId xmlns:a16="http://schemas.microsoft.com/office/drawing/2014/main" id="{60E0CBD4-695E-430F-80C8-C03285C13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7" y="124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8">
                <a:extLst>
                  <a:ext uri="{FF2B5EF4-FFF2-40B4-BE49-F238E27FC236}">
                    <a16:creationId xmlns:a16="http://schemas.microsoft.com/office/drawing/2014/main" id="{8BEE2269-3F6F-4DAB-B7BA-EF50538FF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124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19">
                <a:extLst>
                  <a:ext uri="{FF2B5EF4-FFF2-40B4-BE49-F238E27FC236}">
                    <a16:creationId xmlns:a16="http://schemas.microsoft.com/office/drawing/2014/main" id="{EFBB16EF-9B42-4EEC-B10C-1892E4F32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1837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Group 20">
                <a:extLst>
                  <a:ext uri="{FF2B5EF4-FFF2-40B4-BE49-F238E27FC236}">
                    <a16:creationId xmlns:a16="http://schemas.microsoft.com/office/drawing/2014/main" id="{15FF37CB-B285-4D7A-BCCB-7C43EB4F64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92" y="1104"/>
                <a:ext cx="160" cy="181"/>
                <a:chOff x="1775" y="1526"/>
                <a:chExt cx="207" cy="215"/>
              </a:xfrm>
            </p:grpSpPr>
            <p:sp>
              <p:nvSpPr>
                <p:cNvPr id="108" name="Line 21">
                  <a:extLst>
                    <a:ext uri="{FF2B5EF4-FFF2-40B4-BE49-F238E27FC236}">
                      <a16:creationId xmlns:a16="http://schemas.microsoft.com/office/drawing/2014/main" id="{7B123E0D-6494-423A-83A8-E454F20FA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5" y="1579"/>
                  <a:ext cx="149" cy="16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Oval 22">
                  <a:extLst>
                    <a:ext uri="{FF2B5EF4-FFF2-40B4-BE49-F238E27FC236}">
                      <a16:creationId xmlns:a16="http://schemas.microsoft.com/office/drawing/2014/main" id="{D65445BD-CBD1-4D32-BEA8-C9BE98674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1526"/>
                  <a:ext cx="109" cy="108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10" name="Oval 23">
                  <a:extLst>
                    <a:ext uri="{FF2B5EF4-FFF2-40B4-BE49-F238E27FC236}">
                      <a16:creationId xmlns:a16="http://schemas.microsoft.com/office/drawing/2014/main" id="{866F24F6-CF5E-431D-9E87-F656CD6B5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1559"/>
                  <a:ext cx="41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96" name="Text Box 24">
                <a:extLst>
                  <a:ext uri="{FF2B5EF4-FFF2-40B4-BE49-F238E27FC236}">
                    <a16:creationId xmlns:a16="http://schemas.microsoft.com/office/drawing/2014/main" id="{2CAF15EC-DD37-48F0-B607-4381BA9F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00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9AF34685-5A1C-40E6-BE97-8E82B2A8F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1199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AF02FCAC-A746-448E-AAE9-52124345AE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712986" flipV="1">
                <a:off x="4654" y="1098"/>
                <a:ext cx="111" cy="1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4E06A086-25B2-42D4-90FF-591CBFE32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" y="96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28">
                <a:extLst>
                  <a:ext uri="{FF2B5EF4-FFF2-40B4-BE49-F238E27FC236}">
                    <a16:creationId xmlns:a16="http://schemas.microsoft.com/office/drawing/2014/main" id="{2049C0D3-D19B-4DC4-A8C1-FD3EF6FCF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8" y="120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" name="Group 29">
                <a:extLst>
                  <a:ext uri="{FF2B5EF4-FFF2-40B4-BE49-F238E27FC236}">
                    <a16:creationId xmlns:a16="http://schemas.microsoft.com/office/drawing/2014/main" id="{DAB74F79-B92D-4673-AC8B-DFF08041E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924441">
                <a:off x="4587" y="2031"/>
                <a:ext cx="160" cy="182"/>
                <a:chOff x="6301" y="2715"/>
                <a:chExt cx="192" cy="201"/>
              </a:xfrm>
            </p:grpSpPr>
            <p:sp>
              <p:nvSpPr>
                <p:cNvPr id="105" name="Line 30">
                  <a:extLst>
                    <a:ext uri="{FF2B5EF4-FFF2-40B4-BE49-F238E27FC236}">
                      <a16:creationId xmlns:a16="http://schemas.microsoft.com/office/drawing/2014/main" id="{2B935F8A-1F04-472B-9F06-62457BB6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01" y="2765"/>
                  <a:ext cx="138" cy="15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Oval 31">
                  <a:extLst>
                    <a:ext uri="{FF2B5EF4-FFF2-40B4-BE49-F238E27FC236}">
                      <a16:creationId xmlns:a16="http://schemas.microsoft.com/office/drawing/2014/main" id="{70BB92A0-A052-4077-843F-BCD758AFB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" y="2715"/>
                  <a:ext cx="101" cy="101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7" name="Oval 32">
                  <a:extLst>
                    <a:ext uri="{FF2B5EF4-FFF2-40B4-BE49-F238E27FC236}">
                      <a16:creationId xmlns:a16="http://schemas.microsoft.com/office/drawing/2014/main" id="{0C41EE6E-9418-4021-81E7-A6229B8A3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4" y="2746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2" name="Text Box 33">
                <a:extLst>
                  <a:ext uri="{FF2B5EF4-FFF2-40B4-BE49-F238E27FC236}">
                    <a16:creationId xmlns:a16="http://schemas.microsoft.com/office/drawing/2014/main" id="{FF6FE7C1-F6C5-4B60-9850-70BE00DE6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1976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34">
                <a:extLst>
                  <a:ext uri="{FF2B5EF4-FFF2-40B4-BE49-F238E27FC236}">
                    <a16:creationId xmlns:a16="http://schemas.microsoft.com/office/drawing/2014/main" id="{66ADA0D0-FD11-42FC-8AB2-CD7CDBD75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" y="214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rgbClr val="CC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5">
                <a:extLst>
                  <a:ext uri="{FF2B5EF4-FFF2-40B4-BE49-F238E27FC236}">
                    <a16:creationId xmlns:a16="http://schemas.microsoft.com/office/drawing/2014/main" id="{24A60AF9-81C9-4582-AD97-FD0C1E46B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172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FF66"/>
                    </a:solidFill>
                  </a:rPr>
                  <a:t>Interface</a:t>
                </a: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3561D90-99BA-4B29-BBCD-642B72FE35E0}"/>
                </a:ext>
              </a:extLst>
            </p:cNvPr>
            <p:cNvGrpSpPr/>
            <p:nvPr/>
          </p:nvGrpSpPr>
          <p:grpSpPr>
            <a:xfrm>
              <a:off x="9180432" y="2201768"/>
              <a:ext cx="133749" cy="144337"/>
              <a:chOff x="7980681" y="2338536"/>
              <a:chExt cx="133749" cy="144337"/>
            </a:xfrm>
          </p:grpSpPr>
          <p:sp>
            <p:nvSpPr>
              <p:cNvPr id="79" name="Oval 22">
                <a:extLst>
                  <a:ext uri="{FF2B5EF4-FFF2-40B4-BE49-F238E27FC236}">
                    <a16:creationId xmlns:a16="http://schemas.microsoft.com/office/drawing/2014/main" id="{BFDC989F-B0B7-477D-871F-9945252FE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980681" y="2338536"/>
                <a:ext cx="133749" cy="1443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8441B17C-3115-4301-9DA7-58FB3C58B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021174" y="2383975"/>
                <a:ext cx="50309" cy="5479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B6EDC4-A9BC-42B6-8DC0-B56F4CE7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>
            <a:extLst>
              <a:ext uri="{FF2B5EF4-FFF2-40B4-BE49-F238E27FC236}">
                <a16:creationId xmlns:a16="http://schemas.microsoft.com/office/drawing/2014/main" id="{AE500A95-7F5B-4ED0-9892-DC5EDD90C2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3304" y="1498917"/>
            <a:ext cx="6690201" cy="11045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the reflection of the p-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polarizated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beam when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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crit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6DD53B-0D8E-4C21-90B5-01ABB15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63CED768-899B-4B11-B1A9-413C5C4FB6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32100" y="461963"/>
            <a:ext cx="6527800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Total internal reflection</a:t>
            </a:r>
          </a:p>
        </p:txBody>
      </p:sp>
      <p:grpSp>
        <p:nvGrpSpPr>
          <p:cNvPr id="66564" name="Group 5">
            <a:extLst>
              <a:ext uri="{FF2B5EF4-FFF2-40B4-BE49-F238E27FC236}">
                <a16:creationId xmlns:a16="http://schemas.microsoft.com/office/drawing/2014/main" id="{822ED27D-C674-4258-9267-A336059F51F1}"/>
              </a:ext>
            </a:extLst>
          </p:cNvPr>
          <p:cNvGrpSpPr>
            <a:grpSpLocks/>
          </p:cNvGrpSpPr>
          <p:nvPr/>
        </p:nvGrpSpPr>
        <p:grpSpPr bwMode="auto">
          <a:xfrm>
            <a:off x="8303419" y="1425099"/>
            <a:ext cx="3021012" cy="1874838"/>
            <a:chOff x="3585" y="183"/>
            <a:chExt cx="1903" cy="1181"/>
          </a:xfrm>
        </p:grpSpPr>
        <p:sp>
          <p:nvSpPr>
            <p:cNvPr id="66571" name="Rectangle 6">
              <a:extLst>
                <a:ext uri="{FF2B5EF4-FFF2-40B4-BE49-F238E27FC236}">
                  <a16:creationId xmlns:a16="http://schemas.microsoft.com/office/drawing/2014/main" id="{17843DC3-9104-4808-B520-EC84682B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3"/>
              <a:ext cx="1903" cy="1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6572" name="Rectangle 7">
              <a:extLst>
                <a:ext uri="{FF2B5EF4-FFF2-40B4-BE49-F238E27FC236}">
                  <a16:creationId xmlns:a16="http://schemas.microsoft.com/office/drawing/2014/main" id="{8CD8E4A6-E5B2-4072-878D-D9EAF53D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803"/>
              <a:ext cx="1713" cy="47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6573" name="Rectangle 8">
              <a:extLst>
                <a:ext uri="{FF2B5EF4-FFF2-40B4-BE49-F238E27FC236}">
                  <a16:creationId xmlns:a16="http://schemas.microsoft.com/office/drawing/2014/main" id="{3A92F512-B67B-49EC-80E2-07181159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4"/>
              <a:ext cx="1712" cy="5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66574" name="Group 9">
              <a:extLst>
                <a:ext uri="{FF2B5EF4-FFF2-40B4-BE49-F238E27FC236}">
                  <a16:creationId xmlns:a16="http://schemas.microsoft.com/office/drawing/2014/main" id="{006BBF0A-F417-4E99-BBA0-C42843046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392"/>
              <a:ext cx="248" cy="761"/>
              <a:chOff x="5593" y="-43"/>
              <a:chExt cx="248" cy="761"/>
            </a:xfrm>
          </p:grpSpPr>
          <p:sp>
            <p:nvSpPr>
              <p:cNvPr id="66589" name="Text Box 10">
                <a:extLst>
                  <a:ext uri="{FF2B5EF4-FFF2-40B4-BE49-F238E27FC236}">
                    <a16:creationId xmlns:a16="http://schemas.microsoft.com/office/drawing/2014/main" id="{D3D45BCB-061A-4EAD-8FCA-A552BA4A9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-4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0" name="Text Box 11">
                <a:extLst>
                  <a:ext uri="{FF2B5EF4-FFF2-40B4-BE49-F238E27FC236}">
                    <a16:creationId xmlns:a16="http://schemas.microsoft.com/office/drawing/2014/main" id="{89FFF8B0-426A-47E9-9143-7003773D1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3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575" name="Line 12">
              <a:extLst>
                <a:ext uri="{FF2B5EF4-FFF2-40B4-BE49-F238E27FC236}">
                  <a16:creationId xmlns:a16="http://schemas.microsoft.com/office/drawing/2014/main" id="{0B93C957-5563-4D80-9706-D60B22F75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366"/>
              <a:ext cx="495" cy="4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3">
              <a:extLst>
                <a:ext uri="{FF2B5EF4-FFF2-40B4-BE49-F238E27FC236}">
                  <a16:creationId xmlns:a16="http://schemas.microsoft.com/office/drawing/2014/main" id="{CCB3E3EA-54F0-4915-995C-37C197163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344"/>
              <a:ext cx="494" cy="4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77" name="Object 14">
              <a:extLst>
                <a:ext uri="{FF2B5EF4-FFF2-40B4-BE49-F238E27FC236}">
                  <a16:creationId xmlns:a16="http://schemas.microsoft.com/office/drawing/2014/main" id="{BEDFD67E-4C8E-49A4-86D8-A8FF2DC33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420"/>
            <a:ext cx="2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74" name="Equation" r:id="rId3" imgW="152268" imgH="253780" progId="Equation.DSMT4">
                    <p:embed/>
                  </p:oleObj>
                </mc:Choice>
                <mc:Fallback>
                  <p:oleObj name="Equation" r:id="rId3" imgW="152268" imgH="253780" progId="Equation.DSMT4">
                    <p:embed/>
                    <p:pic>
                      <p:nvPicPr>
                        <p:cNvPr id="66577" name="Object 14">
                          <a:extLst>
                            <a:ext uri="{FF2B5EF4-FFF2-40B4-BE49-F238E27FC236}">
                              <a16:creationId xmlns:a16="http://schemas.microsoft.com/office/drawing/2014/main" id="{BEDFD67E-4C8E-49A4-86D8-A8FF2DC33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0"/>
                          <a:ext cx="2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15">
              <a:extLst>
                <a:ext uri="{FF2B5EF4-FFF2-40B4-BE49-F238E27FC236}">
                  <a16:creationId xmlns:a16="http://schemas.microsoft.com/office/drawing/2014/main" id="{18D6E59D-667C-4C9A-A826-5401197DC4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435"/>
            <a:ext cx="24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75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66578" name="Object 15">
                          <a:extLst>
                            <a:ext uri="{FF2B5EF4-FFF2-40B4-BE49-F238E27FC236}">
                              <a16:creationId xmlns:a16="http://schemas.microsoft.com/office/drawing/2014/main" id="{18D6E59D-667C-4C9A-A826-5401197DC4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435"/>
                          <a:ext cx="24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9" name="Line 16">
              <a:extLst>
                <a:ext uri="{FF2B5EF4-FFF2-40B4-BE49-F238E27FC236}">
                  <a16:creationId xmlns:a16="http://schemas.microsoft.com/office/drawing/2014/main" id="{6FF02835-CD18-47B5-BDAE-8CC6C19B4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802"/>
              <a:ext cx="624" cy="9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7">
              <a:extLst>
                <a:ext uri="{FF2B5EF4-FFF2-40B4-BE49-F238E27FC236}">
                  <a16:creationId xmlns:a16="http://schemas.microsoft.com/office/drawing/2014/main" id="{5970AF6B-B485-4CBF-B5DA-3D4C05E0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420"/>
              <a:ext cx="0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Text Box 18">
              <a:extLst>
                <a:ext uri="{FF2B5EF4-FFF2-40B4-BE49-F238E27FC236}">
                  <a16:creationId xmlns:a16="http://schemas.microsoft.com/office/drawing/2014/main" id="{EBDC840E-3464-45AE-9AF2-DF0427E30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82" name="Text Box 19">
              <a:extLst>
                <a:ext uri="{FF2B5EF4-FFF2-40B4-BE49-F238E27FC236}">
                  <a16:creationId xmlns:a16="http://schemas.microsoft.com/office/drawing/2014/main" id="{98D8A388-7867-4CAB-8F3E-982D45C3B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79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583" name="Group 20">
              <a:extLst>
                <a:ext uri="{FF2B5EF4-FFF2-40B4-BE49-F238E27FC236}">
                  <a16:creationId xmlns:a16="http://schemas.microsoft.com/office/drawing/2014/main" id="{979CD333-FE0A-4E8F-B6CD-70B19C05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" y="732"/>
              <a:ext cx="440" cy="594"/>
              <a:chOff x="4305" y="287"/>
              <a:chExt cx="520" cy="671"/>
            </a:xfrm>
          </p:grpSpPr>
          <p:sp>
            <p:nvSpPr>
              <p:cNvPr id="66585" name="Line 21">
                <a:extLst>
                  <a:ext uri="{FF2B5EF4-FFF2-40B4-BE49-F238E27FC236}">
                    <a16:creationId xmlns:a16="http://schemas.microsoft.com/office/drawing/2014/main" id="{E4E0F80D-B741-4DCD-ABEE-62243CD4E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477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6" name="Line 22">
                <a:extLst>
                  <a:ext uri="{FF2B5EF4-FFF2-40B4-BE49-F238E27FC236}">
                    <a16:creationId xmlns:a16="http://schemas.microsoft.com/office/drawing/2014/main" id="{381B75EB-EB0A-4552-8F36-D6F9AD9E0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463" y="629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7" name="Text Box 23">
                <a:extLst>
                  <a:ext uri="{FF2B5EF4-FFF2-40B4-BE49-F238E27FC236}">
                    <a16:creationId xmlns:a16="http://schemas.microsoft.com/office/drawing/2014/main" id="{F1492378-B343-4C47-91B0-3E9D9FE63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629"/>
                <a:ext cx="23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6588" name="Text Box 24">
                <a:extLst>
                  <a:ext uri="{FF2B5EF4-FFF2-40B4-BE49-F238E27FC236}">
                    <a16:creationId xmlns:a16="http://schemas.microsoft.com/office/drawing/2014/main" id="{D38B35E6-7370-4EC3-889F-ECDC0468D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287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66584" name="Object 25">
              <a:extLst>
                <a:ext uri="{FF2B5EF4-FFF2-40B4-BE49-F238E27FC236}">
                  <a16:creationId xmlns:a16="http://schemas.microsoft.com/office/drawing/2014/main" id="{35AECA80-3C72-4E2E-9AE6-122AB67734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878"/>
            <a:ext cx="22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76" name="Equation" r:id="rId7" imgW="104847" imgH="276212" progId="Equation.DSMT4">
                    <p:embed/>
                  </p:oleObj>
                </mc:Choice>
                <mc:Fallback>
                  <p:oleObj name="Equation" r:id="rId7" imgW="104847" imgH="276212" progId="Equation.DSMT4">
                    <p:embed/>
                    <p:pic>
                      <p:nvPicPr>
                        <p:cNvPr id="66584" name="Object 25">
                          <a:extLst>
                            <a:ext uri="{FF2B5EF4-FFF2-40B4-BE49-F238E27FC236}">
                              <a16:creationId xmlns:a16="http://schemas.microsoft.com/office/drawing/2014/main" id="{35AECA80-3C72-4E2E-9AE6-122AB67734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878"/>
                          <a:ext cx="22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4142" name="Rectangle 30">
            <a:extLst>
              <a:ext uri="{FF2B5EF4-FFF2-40B4-BE49-F238E27FC236}">
                <a16:creationId xmlns:a16="http://schemas.microsoft.com/office/drawing/2014/main" id="{4C89FCD4-63AE-463C-B6CB-72DF7274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04" y="3659506"/>
            <a:ext cx="10281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which means 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doesn’t exist,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still compute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Snell’s law. Then</a:t>
            </a:r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F221971F-5529-48AC-A539-414B89535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" name="图片 8">
            <a:extLst>
              <a:ext uri="{FF2B5EF4-FFF2-40B4-BE49-F238E27FC236}">
                <a16:creationId xmlns:a16="http://schemas.microsoft.com/office/drawing/2014/main" id="{FAB79596-A5BD-43E9-AF5A-3DEC24932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FE5631-0E55-4386-8BF4-24C544BCB84D}"/>
                  </a:ext>
                </a:extLst>
              </p:cNvPr>
              <p:cNvSpPr/>
              <p:nvPr/>
            </p:nvSpPr>
            <p:spPr>
              <a:xfrm>
                <a:off x="3490114" y="2205039"/>
                <a:ext cx="3359766" cy="903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FE5631-0E55-4386-8BF4-24C544BC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14" y="2205039"/>
                <a:ext cx="3359766" cy="9030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0FC716-69F1-4901-AF13-3C7DD273EC7F}"/>
                  </a:ext>
                </a:extLst>
              </p:cNvPr>
              <p:cNvSpPr/>
              <p:nvPr/>
            </p:nvSpPr>
            <p:spPr>
              <a:xfrm>
                <a:off x="1815831" y="4353791"/>
                <a:ext cx="8921225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Neg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Number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0FC716-69F1-4901-AF13-3C7DD273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31" y="4353791"/>
                <a:ext cx="8921225" cy="11835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1CAB867C-B372-41FB-BE97-3758C5A0D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304" y="5799805"/>
                <a:ext cx="10281125" cy="86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means that all power is reflected.</a:t>
                </a:r>
              </a:p>
            </p:txBody>
          </p:sp>
        </mc:Choice>
        <mc:Fallback xmlns=""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1CAB867C-B372-41FB-BE97-3758C5A0D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304" y="5799805"/>
                <a:ext cx="10281125" cy="863600"/>
              </a:xfrm>
              <a:prstGeom prst="rect">
                <a:avLst/>
              </a:prstGeom>
              <a:blipFill>
                <a:blip r:embed="rId12"/>
                <a:stretch>
                  <a:fillRect l="-889" t="-4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>
            <a:extLst>
              <a:ext uri="{FF2B5EF4-FFF2-40B4-BE49-F238E27FC236}">
                <a16:creationId xmlns:a16="http://schemas.microsoft.com/office/drawing/2014/main" id="{036F0564-EB51-48CC-9FE8-385CFB734B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3403" y="1355277"/>
            <a:ext cx="5689600" cy="6477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p-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polarizated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67590" name="Object 4">
            <a:extLst>
              <a:ext uri="{FF2B5EF4-FFF2-40B4-BE49-F238E27FC236}">
                <a16:creationId xmlns:a16="http://schemas.microsoft.com/office/drawing/2014/main" id="{A003EAE4-0BE9-4EB8-AD9A-C1ED0437391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36686762"/>
              </p:ext>
            </p:extLst>
          </p:nvPr>
        </p:nvGraphicFramePr>
        <p:xfrm>
          <a:off x="1447800" y="1806575"/>
          <a:ext cx="5611813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49" name="Equation" r:id="rId3" imgW="2450880" imgH="2006280" progId="Equation.DSMT4">
                  <p:embed/>
                </p:oleObj>
              </mc:Choice>
              <mc:Fallback>
                <p:oleObj name="Equation" r:id="rId3" imgW="2450880" imgH="2006280" progId="Equation.DSMT4">
                  <p:embed/>
                  <p:pic>
                    <p:nvPicPr>
                      <p:cNvPr id="67590" name="Object 4">
                        <a:extLst>
                          <a:ext uri="{FF2B5EF4-FFF2-40B4-BE49-F238E27FC236}">
                            <a16:creationId xmlns:a16="http://schemas.microsoft.com/office/drawing/2014/main" id="{A003EAE4-0BE9-4EB8-AD9A-C1ED04373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06575"/>
                        <a:ext cx="5611813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4">
            <a:extLst>
              <a:ext uri="{FF2B5EF4-FFF2-40B4-BE49-F238E27FC236}">
                <a16:creationId xmlns:a16="http://schemas.microsoft.com/office/drawing/2014/main" id="{23BD2DFF-1F87-40FB-91EE-367DA6C8365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53306197"/>
              </p:ext>
            </p:extLst>
          </p:nvPr>
        </p:nvGraphicFramePr>
        <p:xfrm>
          <a:off x="7345380" y="4881561"/>
          <a:ext cx="4035007" cy="100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50" name="Equation" r:id="rId5" imgW="2349360" imgH="583920" progId="Equation.DSMT4">
                  <p:embed/>
                </p:oleObj>
              </mc:Choice>
              <mc:Fallback>
                <p:oleObj name="Equation" r:id="rId5" imgW="2349360" imgH="583920" progId="Equation.DSMT4">
                  <p:embed/>
                  <p:pic>
                    <p:nvPicPr>
                      <p:cNvPr id="67591" name="Object 4">
                        <a:extLst>
                          <a:ext uri="{FF2B5EF4-FFF2-40B4-BE49-F238E27FC236}">
                            <a16:creationId xmlns:a16="http://schemas.microsoft.com/office/drawing/2014/main" id="{23BD2DFF-1F87-40FB-91EE-367DA6C83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80" y="4881561"/>
                        <a:ext cx="4035007" cy="100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BE761B-B2ED-410F-9352-9F06DF0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3E682D0-EC71-4153-9E3C-E4CDCE001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32100" y="461963"/>
            <a:ext cx="6527800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</a:t>
            </a:r>
          </a:p>
        </p:txBody>
      </p:sp>
      <p:grpSp>
        <p:nvGrpSpPr>
          <p:cNvPr id="67588" name="Group 5">
            <a:extLst>
              <a:ext uri="{FF2B5EF4-FFF2-40B4-BE49-F238E27FC236}">
                <a16:creationId xmlns:a16="http://schemas.microsoft.com/office/drawing/2014/main" id="{B32CF97C-71DA-413A-A94D-69CF6B03B20D}"/>
              </a:ext>
            </a:extLst>
          </p:cNvPr>
          <p:cNvGrpSpPr>
            <a:grpSpLocks/>
          </p:cNvGrpSpPr>
          <p:nvPr/>
        </p:nvGrpSpPr>
        <p:grpSpPr bwMode="auto">
          <a:xfrm>
            <a:off x="7939882" y="1524350"/>
            <a:ext cx="3021012" cy="1874838"/>
            <a:chOff x="3585" y="183"/>
            <a:chExt cx="1903" cy="1181"/>
          </a:xfrm>
        </p:grpSpPr>
        <p:sp>
          <p:nvSpPr>
            <p:cNvPr id="67594" name="Rectangle 6">
              <a:extLst>
                <a:ext uri="{FF2B5EF4-FFF2-40B4-BE49-F238E27FC236}">
                  <a16:creationId xmlns:a16="http://schemas.microsoft.com/office/drawing/2014/main" id="{8759FAC4-20FD-46BC-804B-EEB19E42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3"/>
              <a:ext cx="1903" cy="1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7595" name="Rectangle 7">
              <a:extLst>
                <a:ext uri="{FF2B5EF4-FFF2-40B4-BE49-F238E27FC236}">
                  <a16:creationId xmlns:a16="http://schemas.microsoft.com/office/drawing/2014/main" id="{36A0E14F-8848-4C97-9973-7C07006A9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803"/>
              <a:ext cx="1713" cy="47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7596" name="Rectangle 8">
              <a:extLst>
                <a:ext uri="{FF2B5EF4-FFF2-40B4-BE49-F238E27FC236}">
                  <a16:creationId xmlns:a16="http://schemas.microsoft.com/office/drawing/2014/main" id="{D3C9B114-6D51-4CD7-9D5D-D7748AF6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4"/>
              <a:ext cx="1712" cy="5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67597" name="Group 9">
              <a:extLst>
                <a:ext uri="{FF2B5EF4-FFF2-40B4-BE49-F238E27FC236}">
                  <a16:creationId xmlns:a16="http://schemas.microsoft.com/office/drawing/2014/main" id="{A35E7C06-D9F2-4589-92C2-59997ED42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392"/>
              <a:ext cx="248" cy="761"/>
              <a:chOff x="5593" y="-43"/>
              <a:chExt cx="248" cy="761"/>
            </a:xfrm>
          </p:grpSpPr>
          <p:sp>
            <p:nvSpPr>
              <p:cNvPr id="67612" name="Text Box 10">
                <a:extLst>
                  <a:ext uri="{FF2B5EF4-FFF2-40B4-BE49-F238E27FC236}">
                    <a16:creationId xmlns:a16="http://schemas.microsoft.com/office/drawing/2014/main" id="{9C6BF3CB-A7CC-4E16-92C0-7F75B3675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-4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13" name="Text Box 11">
                <a:extLst>
                  <a:ext uri="{FF2B5EF4-FFF2-40B4-BE49-F238E27FC236}">
                    <a16:creationId xmlns:a16="http://schemas.microsoft.com/office/drawing/2014/main" id="{86ED884E-70FD-4270-B308-C02375616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3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598" name="Line 12">
              <a:extLst>
                <a:ext uri="{FF2B5EF4-FFF2-40B4-BE49-F238E27FC236}">
                  <a16:creationId xmlns:a16="http://schemas.microsoft.com/office/drawing/2014/main" id="{D8E19F41-E5A7-4CEE-B89C-97974A9F0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366"/>
              <a:ext cx="495" cy="4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3">
              <a:extLst>
                <a:ext uri="{FF2B5EF4-FFF2-40B4-BE49-F238E27FC236}">
                  <a16:creationId xmlns:a16="http://schemas.microsoft.com/office/drawing/2014/main" id="{DBD52B47-275F-461A-90F8-491130756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344"/>
              <a:ext cx="494" cy="4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00" name="Object 14">
              <a:extLst>
                <a:ext uri="{FF2B5EF4-FFF2-40B4-BE49-F238E27FC236}">
                  <a16:creationId xmlns:a16="http://schemas.microsoft.com/office/drawing/2014/main" id="{302249BA-C238-4F4C-A4B9-F941DC4DB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420"/>
            <a:ext cx="2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51" name="Equation" r:id="rId7" imgW="152268" imgH="253780" progId="Equation.DSMT4">
                    <p:embed/>
                  </p:oleObj>
                </mc:Choice>
                <mc:Fallback>
                  <p:oleObj name="Equation" r:id="rId7" imgW="152268" imgH="253780" progId="Equation.DSMT4">
                    <p:embed/>
                    <p:pic>
                      <p:nvPicPr>
                        <p:cNvPr id="67600" name="Object 14">
                          <a:extLst>
                            <a:ext uri="{FF2B5EF4-FFF2-40B4-BE49-F238E27FC236}">
                              <a16:creationId xmlns:a16="http://schemas.microsoft.com/office/drawing/2014/main" id="{302249BA-C238-4F4C-A4B9-F941DC4DB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0"/>
                          <a:ext cx="2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5">
              <a:extLst>
                <a:ext uri="{FF2B5EF4-FFF2-40B4-BE49-F238E27FC236}">
                  <a16:creationId xmlns:a16="http://schemas.microsoft.com/office/drawing/2014/main" id="{DDBC9203-9E9E-493C-93FE-B8D71AEC8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435"/>
            <a:ext cx="24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52" name="Equation" r:id="rId9" imgW="164957" imgH="241091" progId="Equation.DSMT4">
                    <p:embed/>
                  </p:oleObj>
                </mc:Choice>
                <mc:Fallback>
                  <p:oleObj name="Equation" r:id="rId9" imgW="164957" imgH="241091" progId="Equation.DSMT4">
                    <p:embed/>
                    <p:pic>
                      <p:nvPicPr>
                        <p:cNvPr id="67601" name="Object 15">
                          <a:extLst>
                            <a:ext uri="{FF2B5EF4-FFF2-40B4-BE49-F238E27FC236}">
                              <a16:creationId xmlns:a16="http://schemas.microsoft.com/office/drawing/2014/main" id="{DDBC9203-9E9E-493C-93FE-B8D71AEC87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435"/>
                          <a:ext cx="24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2" name="Line 16">
              <a:extLst>
                <a:ext uri="{FF2B5EF4-FFF2-40B4-BE49-F238E27FC236}">
                  <a16:creationId xmlns:a16="http://schemas.microsoft.com/office/drawing/2014/main" id="{5BF7F74B-A218-43CC-8D39-8592D3C7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802"/>
              <a:ext cx="624" cy="9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17">
              <a:extLst>
                <a:ext uri="{FF2B5EF4-FFF2-40B4-BE49-F238E27FC236}">
                  <a16:creationId xmlns:a16="http://schemas.microsoft.com/office/drawing/2014/main" id="{5784CF4E-BC8C-4DCE-AFAE-EBE7E2F68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420"/>
              <a:ext cx="0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Text Box 18">
              <a:extLst>
                <a:ext uri="{FF2B5EF4-FFF2-40B4-BE49-F238E27FC236}">
                  <a16:creationId xmlns:a16="http://schemas.microsoft.com/office/drawing/2014/main" id="{0A89FF51-D14F-4913-8774-8A390706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Text Box 19">
              <a:extLst>
                <a:ext uri="{FF2B5EF4-FFF2-40B4-BE49-F238E27FC236}">
                  <a16:creationId xmlns:a16="http://schemas.microsoft.com/office/drawing/2014/main" id="{62CDBF55-11FE-4EF1-A8A8-17A31BADC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79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606" name="Group 20">
              <a:extLst>
                <a:ext uri="{FF2B5EF4-FFF2-40B4-BE49-F238E27FC236}">
                  <a16:creationId xmlns:a16="http://schemas.microsoft.com/office/drawing/2014/main" id="{1B354ABC-C3F8-4EFF-8232-3A47E7049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" y="732"/>
              <a:ext cx="440" cy="594"/>
              <a:chOff x="4305" y="287"/>
              <a:chExt cx="520" cy="671"/>
            </a:xfrm>
          </p:grpSpPr>
          <p:sp>
            <p:nvSpPr>
              <p:cNvPr id="67608" name="Line 21">
                <a:extLst>
                  <a:ext uri="{FF2B5EF4-FFF2-40B4-BE49-F238E27FC236}">
                    <a16:creationId xmlns:a16="http://schemas.microsoft.com/office/drawing/2014/main" id="{EB04B6B6-EC68-4F92-B53D-77E98BB04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477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9" name="Line 22">
                <a:extLst>
                  <a:ext uri="{FF2B5EF4-FFF2-40B4-BE49-F238E27FC236}">
                    <a16:creationId xmlns:a16="http://schemas.microsoft.com/office/drawing/2014/main" id="{6E1A0846-D5D2-43FC-8979-0AA7A304E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463" y="629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0" name="Text Box 23">
                <a:extLst>
                  <a:ext uri="{FF2B5EF4-FFF2-40B4-BE49-F238E27FC236}">
                    <a16:creationId xmlns:a16="http://schemas.microsoft.com/office/drawing/2014/main" id="{50C20BA6-7EA3-4AF4-9A29-132A6EFBF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629"/>
                <a:ext cx="23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7611" name="Text Box 24">
                <a:extLst>
                  <a:ext uri="{FF2B5EF4-FFF2-40B4-BE49-F238E27FC236}">
                    <a16:creationId xmlns:a16="http://schemas.microsoft.com/office/drawing/2014/main" id="{5CFD9C87-1ECB-4CD2-AC21-9C6D238CC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287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67607" name="Object 25">
              <a:extLst>
                <a:ext uri="{FF2B5EF4-FFF2-40B4-BE49-F238E27FC236}">
                  <a16:creationId xmlns:a16="http://schemas.microsoft.com/office/drawing/2014/main" id="{CA68677C-FDE0-42DB-A90C-5DA2A249D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878"/>
            <a:ext cx="22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53" name="Equation" r:id="rId11" imgW="104847" imgH="276212" progId="Equation.DSMT4">
                    <p:embed/>
                  </p:oleObj>
                </mc:Choice>
                <mc:Fallback>
                  <p:oleObj name="Equation" r:id="rId11" imgW="104847" imgH="276212" progId="Equation.DSMT4">
                    <p:embed/>
                    <p:pic>
                      <p:nvPicPr>
                        <p:cNvPr id="67607" name="Object 25">
                          <a:extLst>
                            <a:ext uri="{FF2B5EF4-FFF2-40B4-BE49-F238E27FC236}">
                              <a16:creationId xmlns:a16="http://schemas.microsoft.com/office/drawing/2014/main" id="{CA68677C-FDE0-42DB-A90C-5DA2A249D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878"/>
                          <a:ext cx="22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Line 26">
            <a:extLst>
              <a:ext uri="{FF2B5EF4-FFF2-40B4-BE49-F238E27FC236}">
                <a16:creationId xmlns:a16="http://schemas.microsoft.com/office/drawing/2014/main" id="{14A385CB-E646-42A5-99C8-BC32A21A3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" name="图片 8">
            <a:extLst>
              <a:ext uri="{FF2B5EF4-FFF2-40B4-BE49-F238E27FC236}">
                <a16:creationId xmlns:a16="http://schemas.microsoft.com/office/drawing/2014/main" id="{5B561E96-61D3-4639-ADA9-3BCD0E3504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>
            <a:extLst>
              <a:ext uri="{FF2B5EF4-FFF2-40B4-BE49-F238E27FC236}">
                <a16:creationId xmlns:a16="http://schemas.microsoft.com/office/drawing/2014/main" id="{E34FB070-B190-4D61-B61A-F5C7F77792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07" y="1631157"/>
            <a:ext cx="5689600" cy="647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important conclusion: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76D644-FA63-4D7F-9DF9-134D425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55290C8-D1FB-4C7C-AF5E-E2AFE0507D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32100" y="461963"/>
            <a:ext cx="6527800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</a:t>
            </a:r>
          </a:p>
        </p:txBody>
      </p:sp>
      <p:grpSp>
        <p:nvGrpSpPr>
          <p:cNvPr id="68612" name="Group 5">
            <a:extLst>
              <a:ext uri="{FF2B5EF4-FFF2-40B4-BE49-F238E27FC236}">
                <a16:creationId xmlns:a16="http://schemas.microsoft.com/office/drawing/2014/main" id="{82957125-84D4-4872-A2E6-B2CD4A8743B5}"/>
              </a:ext>
            </a:extLst>
          </p:cNvPr>
          <p:cNvGrpSpPr>
            <a:grpSpLocks/>
          </p:cNvGrpSpPr>
          <p:nvPr/>
        </p:nvGrpSpPr>
        <p:grpSpPr bwMode="auto">
          <a:xfrm>
            <a:off x="7421807" y="1718469"/>
            <a:ext cx="3021012" cy="1874838"/>
            <a:chOff x="3585" y="183"/>
            <a:chExt cx="1903" cy="1181"/>
          </a:xfrm>
        </p:grpSpPr>
        <p:sp>
          <p:nvSpPr>
            <p:cNvPr id="68618" name="Rectangle 6">
              <a:extLst>
                <a:ext uri="{FF2B5EF4-FFF2-40B4-BE49-F238E27FC236}">
                  <a16:creationId xmlns:a16="http://schemas.microsoft.com/office/drawing/2014/main" id="{2CE73252-12AB-4BD8-ABFC-1582B8EE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3"/>
              <a:ext cx="1903" cy="1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19" name="Rectangle 7">
              <a:extLst>
                <a:ext uri="{FF2B5EF4-FFF2-40B4-BE49-F238E27FC236}">
                  <a16:creationId xmlns:a16="http://schemas.microsoft.com/office/drawing/2014/main" id="{BEEBA415-CC12-4BE2-BCDD-827735A9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803"/>
              <a:ext cx="1713" cy="47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20" name="Rectangle 8">
              <a:extLst>
                <a:ext uri="{FF2B5EF4-FFF2-40B4-BE49-F238E27FC236}">
                  <a16:creationId xmlns:a16="http://schemas.microsoft.com/office/drawing/2014/main" id="{6BAFF6F1-92B3-4022-B2D3-2E8859339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4"/>
              <a:ext cx="1712" cy="5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68621" name="Group 9">
              <a:extLst>
                <a:ext uri="{FF2B5EF4-FFF2-40B4-BE49-F238E27FC236}">
                  <a16:creationId xmlns:a16="http://schemas.microsoft.com/office/drawing/2014/main" id="{06E5E680-F891-472D-8130-BE95F9930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392"/>
              <a:ext cx="248" cy="761"/>
              <a:chOff x="5593" y="-43"/>
              <a:chExt cx="248" cy="761"/>
            </a:xfrm>
          </p:grpSpPr>
          <p:sp>
            <p:nvSpPr>
              <p:cNvPr id="68636" name="Text Box 10">
                <a:extLst>
                  <a:ext uri="{FF2B5EF4-FFF2-40B4-BE49-F238E27FC236}">
                    <a16:creationId xmlns:a16="http://schemas.microsoft.com/office/drawing/2014/main" id="{BD15ED92-ACEE-4143-A37F-01529DC4E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-4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7" name="Text Box 11">
                <a:extLst>
                  <a:ext uri="{FF2B5EF4-FFF2-40B4-BE49-F238E27FC236}">
                    <a16:creationId xmlns:a16="http://schemas.microsoft.com/office/drawing/2014/main" id="{78653A33-03DD-41CD-AA32-2E3F3E781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3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622" name="Line 12">
              <a:extLst>
                <a:ext uri="{FF2B5EF4-FFF2-40B4-BE49-F238E27FC236}">
                  <a16:creationId xmlns:a16="http://schemas.microsoft.com/office/drawing/2014/main" id="{405662BB-5D83-45AF-9EF3-C1E5DEB7D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366"/>
              <a:ext cx="495" cy="4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3">
              <a:extLst>
                <a:ext uri="{FF2B5EF4-FFF2-40B4-BE49-F238E27FC236}">
                  <a16:creationId xmlns:a16="http://schemas.microsoft.com/office/drawing/2014/main" id="{C3572EC5-ABD6-4920-ACFC-7B3A49A58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344"/>
              <a:ext cx="494" cy="4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24" name="Object 14">
              <a:extLst>
                <a:ext uri="{FF2B5EF4-FFF2-40B4-BE49-F238E27FC236}">
                  <a16:creationId xmlns:a16="http://schemas.microsoft.com/office/drawing/2014/main" id="{9887F51E-0763-45EB-B724-E6839118A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420"/>
            <a:ext cx="2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90" name="Equation" r:id="rId3" imgW="152268" imgH="253780" progId="Equation.DSMT4">
                    <p:embed/>
                  </p:oleObj>
                </mc:Choice>
                <mc:Fallback>
                  <p:oleObj name="Equation" r:id="rId3" imgW="152268" imgH="253780" progId="Equation.DSMT4">
                    <p:embed/>
                    <p:pic>
                      <p:nvPicPr>
                        <p:cNvPr id="68624" name="Object 14">
                          <a:extLst>
                            <a:ext uri="{FF2B5EF4-FFF2-40B4-BE49-F238E27FC236}">
                              <a16:creationId xmlns:a16="http://schemas.microsoft.com/office/drawing/2014/main" id="{9887F51E-0763-45EB-B724-E6839118A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0"/>
                          <a:ext cx="2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5" name="Object 15">
              <a:extLst>
                <a:ext uri="{FF2B5EF4-FFF2-40B4-BE49-F238E27FC236}">
                  <a16:creationId xmlns:a16="http://schemas.microsoft.com/office/drawing/2014/main" id="{0EDB3A24-0974-4CF9-90BE-145D5321F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435"/>
            <a:ext cx="24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91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68625" name="Object 15">
                          <a:extLst>
                            <a:ext uri="{FF2B5EF4-FFF2-40B4-BE49-F238E27FC236}">
                              <a16:creationId xmlns:a16="http://schemas.microsoft.com/office/drawing/2014/main" id="{0EDB3A24-0974-4CF9-90BE-145D5321F1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435"/>
                          <a:ext cx="24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6" name="Line 16">
              <a:extLst>
                <a:ext uri="{FF2B5EF4-FFF2-40B4-BE49-F238E27FC236}">
                  <a16:creationId xmlns:a16="http://schemas.microsoft.com/office/drawing/2014/main" id="{DFD25680-F573-4A5E-9409-610A47C65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802"/>
              <a:ext cx="624" cy="9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7">
              <a:extLst>
                <a:ext uri="{FF2B5EF4-FFF2-40B4-BE49-F238E27FC236}">
                  <a16:creationId xmlns:a16="http://schemas.microsoft.com/office/drawing/2014/main" id="{1933C208-4FAB-496A-A919-2904C245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420"/>
              <a:ext cx="0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Text Box 18">
              <a:extLst>
                <a:ext uri="{FF2B5EF4-FFF2-40B4-BE49-F238E27FC236}">
                  <a16:creationId xmlns:a16="http://schemas.microsoft.com/office/drawing/2014/main" id="{A874731B-D072-4E12-B742-194631DD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629" name="Text Box 19">
              <a:extLst>
                <a:ext uri="{FF2B5EF4-FFF2-40B4-BE49-F238E27FC236}">
                  <a16:creationId xmlns:a16="http://schemas.microsoft.com/office/drawing/2014/main" id="{1396608F-1DAE-413B-913F-BB61ED3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79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630" name="Group 20">
              <a:extLst>
                <a:ext uri="{FF2B5EF4-FFF2-40B4-BE49-F238E27FC236}">
                  <a16:creationId xmlns:a16="http://schemas.microsoft.com/office/drawing/2014/main" id="{78241147-3380-4CDC-9D0A-69F0833BD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" y="732"/>
              <a:ext cx="440" cy="594"/>
              <a:chOff x="4305" y="287"/>
              <a:chExt cx="520" cy="671"/>
            </a:xfrm>
          </p:grpSpPr>
          <p:sp>
            <p:nvSpPr>
              <p:cNvPr id="68632" name="Line 21">
                <a:extLst>
                  <a:ext uri="{FF2B5EF4-FFF2-40B4-BE49-F238E27FC236}">
                    <a16:creationId xmlns:a16="http://schemas.microsoft.com/office/drawing/2014/main" id="{446E3B11-2018-4A4A-86EA-1970F876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477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Line 22">
                <a:extLst>
                  <a:ext uri="{FF2B5EF4-FFF2-40B4-BE49-F238E27FC236}">
                    <a16:creationId xmlns:a16="http://schemas.microsoft.com/office/drawing/2014/main" id="{8E7F443A-B0B5-42FD-8061-884A0452F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463" y="629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4" name="Text Box 23">
                <a:extLst>
                  <a:ext uri="{FF2B5EF4-FFF2-40B4-BE49-F238E27FC236}">
                    <a16:creationId xmlns:a16="http://schemas.microsoft.com/office/drawing/2014/main" id="{9329FDAD-CB8B-45A4-831D-2F942A345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629"/>
                <a:ext cx="23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8635" name="Text Box 24">
                <a:extLst>
                  <a:ext uri="{FF2B5EF4-FFF2-40B4-BE49-F238E27FC236}">
                    <a16:creationId xmlns:a16="http://schemas.microsoft.com/office/drawing/2014/main" id="{36F61B72-4F25-4D53-9B2E-02B246783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287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68631" name="Object 25">
              <a:extLst>
                <a:ext uri="{FF2B5EF4-FFF2-40B4-BE49-F238E27FC236}">
                  <a16:creationId xmlns:a16="http://schemas.microsoft.com/office/drawing/2014/main" id="{B83D656C-27B3-4ADA-9354-DA06A1DF24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878"/>
            <a:ext cx="22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92" name="Equation" r:id="rId7" imgW="104847" imgH="276212" progId="Equation.DSMT4">
                    <p:embed/>
                  </p:oleObj>
                </mc:Choice>
                <mc:Fallback>
                  <p:oleObj name="Equation" r:id="rId7" imgW="104847" imgH="276212" progId="Equation.DSMT4">
                    <p:embed/>
                    <p:pic>
                      <p:nvPicPr>
                        <p:cNvPr id="68631" name="Object 25">
                          <a:extLst>
                            <a:ext uri="{FF2B5EF4-FFF2-40B4-BE49-F238E27FC236}">
                              <a16:creationId xmlns:a16="http://schemas.microsoft.com/office/drawing/2014/main" id="{B83D656C-27B3-4ADA-9354-DA06A1DF24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878"/>
                          <a:ext cx="22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74752760-187C-460E-853E-70E93B3A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21" y="3748088"/>
            <a:ext cx="9734984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Entire energy is reflected back into the incident medium —— total internal reflection</a:t>
            </a:r>
            <a:endParaRPr lang="en-US" altLang="zh-CN" sz="28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6F8F287-2BB9-44E1-A606-B8AB3F81F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" name="图片 8">
            <a:extLst>
              <a:ext uri="{FF2B5EF4-FFF2-40B4-BE49-F238E27FC236}">
                <a16:creationId xmlns:a16="http://schemas.microsoft.com/office/drawing/2014/main" id="{82D4E74E-FE99-46BA-A133-8FC4C2D286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3AFAE0-4646-4B46-8CD5-9ED24936F26E}"/>
                  </a:ext>
                </a:extLst>
              </p:cNvPr>
              <p:cNvSpPr/>
              <p:nvPr/>
            </p:nvSpPr>
            <p:spPr>
              <a:xfrm>
                <a:off x="3311112" y="2507354"/>
                <a:ext cx="3269100" cy="767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 sz="4000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4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3AFAE0-4646-4B46-8CD5-9ED24936F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12" y="2507354"/>
                <a:ext cx="3269100" cy="7678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>
            <a:extLst>
              <a:ext uri="{FF2B5EF4-FFF2-40B4-BE49-F238E27FC236}">
                <a16:creationId xmlns:a16="http://schemas.microsoft.com/office/drawing/2014/main" id="{C8EDA158-6059-4D2B-95B3-F884482EB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5064" y="1556811"/>
            <a:ext cx="5689600" cy="6477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important conclusion: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69638" name="Object 4">
            <a:extLst>
              <a:ext uri="{FF2B5EF4-FFF2-40B4-BE49-F238E27FC236}">
                <a16:creationId xmlns:a16="http://schemas.microsoft.com/office/drawing/2014/main" id="{AF3C995E-2035-4BF4-AECC-BA45A318163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97784956"/>
              </p:ext>
            </p:extLst>
          </p:nvPr>
        </p:nvGraphicFramePr>
        <p:xfrm>
          <a:off x="2460625" y="2203450"/>
          <a:ext cx="261461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8" name="Equation" r:id="rId3" imgW="1028520" imgH="1104840" progId="Equation.DSMT4">
                  <p:embed/>
                </p:oleObj>
              </mc:Choice>
              <mc:Fallback>
                <p:oleObj name="Equation" r:id="rId3" imgW="1028520" imgH="1104840" progId="Equation.DSMT4">
                  <p:embed/>
                  <p:pic>
                    <p:nvPicPr>
                      <p:cNvPr id="69638" name="Object 4">
                        <a:extLst>
                          <a:ext uri="{FF2B5EF4-FFF2-40B4-BE49-F238E27FC236}">
                            <a16:creationId xmlns:a16="http://schemas.microsoft.com/office/drawing/2014/main" id="{AF3C995E-2035-4BF4-AECC-BA45A3181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203450"/>
                        <a:ext cx="261461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3DD8D0-DEA3-4D0D-ACA0-3F9627C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9860D95-A147-4121-93D1-B55153D5D5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32100" y="461963"/>
            <a:ext cx="6527800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</a:t>
            </a:r>
          </a:p>
        </p:txBody>
      </p:sp>
      <p:grpSp>
        <p:nvGrpSpPr>
          <p:cNvPr id="69636" name="Group 5">
            <a:extLst>
              <a:ext uri="{FF2B5EF4-FFF2-40B4-BE49-F238E27FC236}">
                <a16:creationId xmlns:a16="http://schemas.microsoft.com/office/drawing/2014/main" id="{7F882186-154F-4E2C-B12C-0A94ABAFBF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8554" y="2013974"/>
            <a:ext cx="3927317" cy="2437289"/>
            <a:chOff x="3585" y="183"/>
            <a:chExt cx="1903" cy="1181"/>
          </a:xfrm>
        </p:grpSpPr>
        <p:sp>
          <p:nvSpPr>
            <p:cNvPr id="69645" name="Rectangle 6">
              <a:extLst>
                <a:ext uri="{FF2B5EF4-FFF2-40B4-BE49-F238E27FC236}">
                  <a16:creationId xmlns:a16="http://schemas.microsoft.com/office/drawing/2014/main" id="{44803ED9-6B0F-4729-97C6-071B8DBD2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3"/>
              <a:ext cx="1903" cy="1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9646" name="Rectangle 7">
              <a:extLst>
                <a:ext uri="{FF2B5EF4-FFF2-40B4-BE49-F238E27FC236}">
                  <a16:creationId xmlns:a16="http://schemas.microsoft.com/office/drawing/2014/main" id="{29A154D8-A1A5-4D95-8521-3BA0E2C3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803"/>
              <a:ext cx="1713" cy="47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9647" name="Rectangle 8">
              <a:extLst>
                <a:ext uri="{FF2B5EF4-FFF2-40B4-BE49-F238E27FC236}">
                  <a16:creationId xmlns:a16="http://schemas.microsoft.com/office/drawing/2014/main" id="{F1ECC4D1-051E-4FA5-A546-2BF468BB5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4"/>
              <a:ext cx="1712" cy="5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69648" name="Group 9">
              <a:extLst>
                <a:ext uri="{FF2B5EF4-FFF2-40B4-BE49-F238E27FC236}">
                  <a16:creationId xmlns:a16="http://schemas.microsoft.com/office/drawing/2014/main" id="{97D0590F-7DE3-49B4-A69D-AB0C7F477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392"/>
              <a:ext cx="248" cy="761"/>
              <a:chOff x="5593" y="-43"/>
              <a:chExt cx="248" cy="761"/>
            </a:xfrm>
          </p:grpSpPr>
          <p:sp>
            <p:nvSpPr>
              <p:cNvPr id="69663" name="Text Box 10">
                <a:extLst>
                  <a:ext uri="{FF2B5EF4-FFF2-40B4-BE49-F238E27FC236}">
                    <a16:creationId xmlns:a16="http://schemas.microsoft.com/office/drawing/2014/main" id="{1732117B-DCF1-43E6-8D26-7C2BA8229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-4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4" name="Text Box 11">
                <a:extLst>
                  <a:ext uri="{FF2B5EF4-FFF2-40B4-BE49-F238E27FC236}">
                    <a16:creationId xmlns:a16="http://schemas.microsoft.com/office/drawing/2014/main" id="{56948573-7836-4C14-9EE4-5F534EFFD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3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649" name="Line 12">
              <a:extLst>
                <a:ext uri="{FF2B5EF4-FFF2-40B4-BE49-F238E27FC236}">
                  <a16:creationId xmlns:a16="http://schemas.microsoft.com/office/drawing/2014/main" id="{9AD16CA5-FB64-4A56-AA65-8A327A739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366"/>
              <a:ext cx="495" cy="4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13">
              <a:extLst>
                <a:ext uri="{FF2B5EF4-FFF2-40B4-BE49-F238E27FC236}">
                  <a16:creationId xmlns:a16="http://schemas.microsoft.com/office/drawing/2014/main" id="{0C640B15-82BB-42B4-80AA-BEDF73A9B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344"/>
              <a:ext cx="494" cy="4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51" name="Object 14">
              <a:extLst>
                <a:ext uri="{FF2B5EF4-FFF2-40B4-BE49-F238E27FC236}">
                  <a16:creationId xmlns:a16="http://schemas.microsoft.com/office/drawing/2014/main" id="{0A150C32-5086-4B44-A367-3B448E11D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420"/>
            <a:ext cx="2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9" name="Equation" r:id="rId5" imgW="152268" imgH="253780" progId="Equation.DSMT4">
                    <p:embed/>
                  </p:oleObj>
                </mc:Choice>
                <mc:Fallback>
                  <p:oleObj name="Equation" r:id="rId5" imgW="152268" imgH="253780" progId="Equation.DSMT4">
                    <p:embed/>
                    <p:pic>
                      <p:nvPicPr>
                        <p:cNvPr id="69651" name="Object 14">
                          <a:extLst>
                            <a:ext uri="{FF2B5EF4-FFF2-40B4-BE49-F238E27FC236}">
                              <a16:creationId xmlns:a16="http://schemas.microsoft.com/office/drawing/2014/main" id="{0A150C32-5086-4B44-A367-3B448E11D3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0"/>
                          <a:ext cx="2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2" name="Object 15">
              <a:extLst>
                <a:ext uri="{FF2B5EF4-FFF2-40B4-BE49-F238E27FC236}">
                  <a16:creationId xmlns:a16="http://schemas.microsoft.com/office/drawing/2014/main" id="{45512C18-8A1E-4BB9-827B-BE1078BB0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435"/>
            <a:ext cx="24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0" name="Equation" r:id="rId7" imgW="164957" imgH="241091" progId="Equation.DSMT4">
                    <p:embed/>
                  </p:oleObj>
                </mc:Choice>
                <mc:Fallback>
                  <p:oleObj name="Equation" r:id="rId7" imgW="164957" imgH="241091" progId="Equation.DSMT4">
                    <p:embed/>
                    <p:pic>
                      <p:nvPicPr>
                        <p:cNvPr id="69652" name="Object 15">
                          <a:extLst>
                            <a:ext uri="{FF2B5EF4-FFF2-40B4-BE49-F238E27FC236}">
                              <a16:creationId xmlns:a16="http://schemas.microsoft.com/office/drawing/2014/main" id="{45512C18-8A1E-4BB9-827B-BE1078BB0D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435"/>
                          <a:ext cx="24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3" name="Line 16">
              <a:extLst>
                <a:ext uri="{FF2B5EF4-FFF2-40B4-BE49-F238E27FC236}">
                  <a16:creationId xmlns:a16="http://schemas.microsoft.com/office/drawing/2014/main" id="{7030FDBF-FB92-4643-84EF-23104E647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802"/>
              <a:ext cx="624" cy="9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17">
              <a:extLst>
                <a:ext uri="{FF2B5EF4-FFF2-40B4-BE49-F238E27FC236}">
                  <a16:creationId xmlns:a16="http://schemas.microsoft.com/office/drawing/2014/main" id="{EE936DBF-612C-4EDE-9954-BD1D77455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420"/>
              <a:ext cx="0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Text Box 18">
              <a:extLst>
                <a:ext uri="{FF2B5EF4-FFF2-40B4-BE49-F238E27FC236}">
                  <a16:creationId xmlns:a16="http://schemas.microsoft.com/office/drawing/2014/main" id="{C983A98E-454F-44EC-9B30-22F0480C8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56" name="Text Box 19">
              <a:extLst>
                <a:ext uri="{FF2B5EF4-FFF2-40B4-BE49-F238E27FC236}">
                  <a16:creationId xmlns:a16="http://schemas.microsoft.com/office/drawing/2014/main" id="{C11E3F1B-D8B8-443F-BE21-1FAA2078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79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657" name="Group 20">
              <a:extLst>
                <a:ext uri="{FF2B5EF4-FFF2-40B4-BE49-F238E27FC236}">
                  <a16:creationId xmlns:a16="http://schemas.microsoft.com/office/drawing/2014/main" id="{C9C7D05F-E2E2-4A47-B0CD-074C06E7D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" y="732"/>
              <a:ext cx="440" cy="594"/>
              <a:chOff x="4305" y="287"/>
              <a:chExt cx="520" cy="671"/>
            </a:xfrm>
          </p:grpSpPr>
          <p:sp>
            <p:nvSpPr>
              <p:cNvPr id="69659" name="Line 21">
                <a:extLst>
                  <a:ext uri="{FF2B5EF4-FFF2-40B4-BE49-F238E27FC236}">
                    <a16:creationId xmlns:a16="http://schemas.microsoft.com/office/drawing/2014/main" id="{9566FFE0-9AF4-47C5-BE06-06A66AE0F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477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0" name="Line 22">
                <a:extLst>
                  <a:ext uri="{FF2B5EF4-FFF2-40B4-BE49-F238E27FC236}">
                    <a16:creationId xmlns:a16="http://schemas.microsoft.com/office/drawing/2014/main" id="{03A445D1-F62C-4B48-BE08-4F571C61D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463" y="629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1" name="Text Box 23">
                <a:extLst>
                  <a:ext uri="{FF2B5EF4-FFF2-40B4-BE49-F238E27FC236}">
                    <a16:creationId xmlns:a16="http://schemas.microsoft.com/office/drawing/2014/main" id="{6EFC4E2E-3CE3-4771-B338-F519834CE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629"/>
                <a:ext cx="23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9662" name="Text Box 24">
                <a:extLst>
                  <a:ext uri="{FF2B5EF4-FFF2-40B4-BE49-F238E27FC236}">
                    <a16:creationId xmlns:a16="http://schemas.microsoft.com/office/drawing/2014/main" id="{2822019D-2111-464E-A7A0-11ED4653E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287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69658" name="Object 25">
              <a:extLst>
                <a:ext uri="{FF2B5EF4-FFF2-40B4-BE49-F238E27FC236}">
                  <a16:creationId xmlns:a16="http://schemas.microsoft.com/office/drawing/2014/main" id="{5DD31BE8-7F73-4A5C-8724-483FC5B5A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878"/>
            <a:ext cx="22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1" name="Equation" r:id="rId9" imgW="104847" imgH="276212" progId="Equation.DSMT4">
                    <p:embed/>
                  </p:oleObj>
                </mc:Choice>
                <mc:Fallback>
                  <p:oleObj name="Equation" r:id="rId9" imgW="104847" imgH="276212" progId="Equation.DSMT4">
                    <p:embed/>
                    <p:pic>
                      <p:nvPicPr>
                        <p:cNvPr id="69658" name="Object 25">
                          <a:extLst>
                            <a:ext uri="{FF2B5EF4-FFF2-40B4-BE49-F238E27FC236}">
                              <a16:creationId xmlns:a16="http://schemas.microsoft.com/office/drawing/2014/main" id="{5DD31BE8-7F73-4A5C-8724-483FC5B5A5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878"/>
                          <a:ext cx="22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3">
            <a:extLst>
              <a:ext uri="{FF2B5EF4-FFF2-40B4-BE49-F238E27FC236}">
                <a16:creationId xmlns:a16="http://schemas.microsoft.com/office/drawing/2014/main" id="{271FF012-CD7F-48A4-A45D-707B81F9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537320"/>
            <a:ext cx="530985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Reflected beam has phase shift:</a:t>
            </a:r>
            <a:endParaRPr lang="en-US" altLang="zh-CN" sz="28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C999F9AA-73FF-43A9-A1CD-785C9BD74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" name="图片 8">
            <a:extLst>
              <a:ext uri="{FF2B5EF4-FFF2-40B4-BE49-F238E27FC236}">
                <a16:creationId xmlns:a16="http://schemas.microsoft.com/office/drawing/2014/main" id="{BC6169A9-200E-4900-ABB8-BE5F9952DB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33E5E-9888-4D38-A69B-AA7C44428FF3}"/>
                  </a:ext>
                </a:extLst>
              </p:cNvPr>
              <p:cNvSpPr/>
              <p:nvPr/>
            </p:nvSpPr>
            <p:spPr>
              <a:xfrm>
                <a:off x="5945369" y="5563574"/>
                <a:ext cx="3920945" cy="902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arctan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33E5E-9888-4D38-A69B-AA7C44428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69" y="5563574"/>
                <a:ext cx="3920945" cy="9028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41" name="Picture 377" descr="https://gimg2.baidu.com/image_search/src=http%3A%2F%2Finews.gtimg.com%2Fnewsapp_bt%2F0%2F10944529851%2F1000.jpg&amp;refer=http%3A%2F%2Finews.gtimg.com&amp;app=2002&amp;size=f9999,10000&amp;q=a80&amp;n=0&amp;g=0n&amp;fmt=auto?sec=1660298758&amp;t=03e9d279214f87e2e406a872afde5fde">
            <a:extLst>
              <a:ext uri="{FF2B5EF4-FFF2-40B4-BE49-F238E27FC236}">
                <a16:creationId xmlns:a16="http://schemas.microsoft.com/office/drawing/2014/main" id="{6F2425AB-CA70-4360-9978-14E046E4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21" y="3355975"/>
            <a:ext cx="3021012" cy="302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115" name="Rectangle 3">
            <a:extLst>
              <a:ext uri="{FF2B5EF4-FFF2-40B4-BE49-F238E27FC236}">
                <a16:creationId xmlns:a16="http://schemas.microsoft.com/office/drawing/2014/main" id="{172EF032-1CAA-484B-B1A2-9FFF2288B2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34308" y="1807369"/>
            <a:ext cx="5689600" cy="647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important conclusion: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A28374-A5E8-4C1A-8C7A-81C9BD9F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5D7668D-6B89-4267-A49D-8E96322CB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32100" y="461963"/>
            <a:ext cx="6527800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</a:t>
            </a:r>
          </a:p>
        </p:txBody>
      </p:sp>
      <p:grpSp>
        <p:nvGrpSpPr>
          <p:cNvPr id="70660" name="Group 5">
            <a:extLst>
              <a:ext uri="{FF2B5EF4-FFF2-40B4-BE49-F238E27FC236}">
                <a16:creationId xmlns:a16="http://schemas.microsoft.com/office/drawing/2014/main" id="{1B995D7A-4A0E-4305-A1B7-70CE6246E60D}"/>
              </a:ext>
            </a:extLst>
          </p:cNvPr>
          <p:cNvGrpSpPr>
            <a:grpSpLocks/>
          </p:cNvGrpSpPr>
          <p:nvPr/>
        </p:nvGrpSpPr>
        <p:grpSpPr bwMode="auto">
          <a:xfrm>
            <a:off x="7986721" y="1546907"/>
            <a:ext cx="3021012" cy="1874838"/>
            <a:chOff x="3585" y="183"/>
            <a:chExt cx="1903" cy="1181"/>
          </a:xfrm>
        </p:grpSpPr>
        <p:sp>
          <p:nvSpPr>
            <p:cNvPr id="70666" name="Rectangle 6">
              <a:extLst>
                <a:ext uri="{FF2B5EF4-FFF2-40B4-BE49-F238E27FC236}">
                  <a16:creationId xmlns:a16="http://schemas.microsoft.com/office/drawing/2014/main" id="{EDFFAF05-8ED6-4224-8F54-D09B8867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3"/>
              <a:ext cx="1903" cy="1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0667" name="Rectangle 7">
              <a:extLst>
                <a:ext uri="{FF2B5EF4-FFF2-40B4-BE49-F238E27FC236}">
                  <a16:creationId xmlns:a16="http://schemas.microsoft.com/office/drawing/2014/main" id="{92AF4ADD-9036-43D2-9BE8-4D680522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803"/>
              <a:ext cx="1713" cy="47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0668" name="Rectangle 8">
              <a:extLst>
                <a:ext uri="{FF2B5EF4-FFF2-40B4-BE49-F238E27FC236}">
                  <a16:creationId xmlns:a16="http://schemas.microsoft.com/office/drawing/2014/main" id="{6E9E80D6-7BDD-4B60-AF6D-89E5E602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4"/>
              <a:ext cx="1712" cy="5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70669" name="Group 9">
              <a:extLst>
                <a:ext uri="{FF2B5EF4-FFF2-40B4-BE49-F238E27FC236}">
                  <a16:creationId xmlns:a16="http://schemas.microsoft.com/office/drawing/2014/main" id="{9ED1D53E-1ED8-4C4A-93B0-679DDBD0B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392"/>
              <a:ext cx="248" cy="761"/>
              <a:chOff x="5593" y="-43"/>
              <a:chExt cx="248" cy="761"/>
            </a:xfrm>
          </p:grpSpPr>
          <p:sp>
            <p:nvSpPr>
              <p:cNvPr id="70684" name="Text Box 10">
                <a:extLst>
                  <a:ext uri="{FF2B5EF4-FFF2-40B4-BE49-F238E27FC236}">
                    <a16:creationId xmlns:a16="http://schemas.microsoft.com/office/drawing/2014/main" id="{C67972B3-498D-414B-870D-EE0A5AA90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-43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5" name="Text Box 11">
                <a:extLst>
                  <a:ext uri="{FF2B5EF4-FFF2-40B4-BE49-F238E27FC236}">
                    <a16:creationId xmlns:a16="http://schemas.microsoft.com/office/drawing/2014/main" id="{CDDB4F51-E178-47AE-8EDB-0449CFBEC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3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670" name="Line 12">
              <a:extLst>
                <a:ext uri="{FF2B5EF4-FFF2-40B4-BE49-F238E27FC236}">
                  <a16:creationId xmlns:a16="http://schemas.microsoft.com/office/drawing/2014/main" id="{3AC3A39A-5ADF-4ED8-8D12-74863D4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366"/>
              <a:ext cx="495" cy="4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3">
              <a:extLst>
                <a:ext uri="{FF2B5EF4-FFF2-40B4-BE49-F238E27FC236}">
                  <a16:creationId xmlns:a16="http://schemas.microsoft.com/office/drawing/2014/main" id="{DF954B85-9A4A-4D73-A801-BAAC50F7C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344"/>
              <a:ext cx="494" cy="44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72" name="Object 14">
              <a:extLst>
                <a:ext uri="{FF2B5EF4-FFF2-40B4-BE49-F238E27FC236}">
                  <a16:creationId xmlns:a16="http://schemas.microsoft.com/office/drawing/2014/main" id="{E59C777A-BF24-4E41-B383-025A4EE23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420"/>
            <a:ext cx="2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2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70672" name="Object 14">
                          <a:extLst>
                            <a:ext uri="{FF2B5EF4-FFF2-40B4-BE49-F238E27FC236}">
                              <a16:creationId xmlns:a16="http://schemas.microsoft.com/office/drawing/2014/main" id="{E59C777A-BF24-4E41-B383-025A4EE239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0"/>
                          <a:ext cx="2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15">
              <a:extLst>
                <a:ext uri="{FF2B5EF4-FFF2-40B4-BE49-F238E27FC236}">
                  <a16:creationId xmlns:a16="http://schemas.microsoft.com/office/drawing/2014/main" id="{69EC8BFA-D92F-4409-81D1-8C2FFDAE89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435"/>
            <a:ext cx="24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3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70673" name="Object 15">
                          <a:extLst>
                            <a:ext uri="{FF2B5EF4-FFF2-40B4-BE49-F238E27FC236}">
                              <a16:creationId xmlns:a16="http://schemas.microsoft.com/office/drawing/2014/main" id="{69EC8BFA-D92F-4409-81D1-8C2FFDAE89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435"/>
                          <a:ext cx="24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4" name="Line 16">
              <a:extLst>
                <a:ext uri="{FF2B5EF4-FFF2-40B4-BE49-F238E27FC236}">
                  <a16:creationId xmlns:a16="http://schemas.microsoft.com/office/drawing/2014/main" id="{7501BF36-090B-483E-A5AE-E0634B26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802"/>
              <a:ext cx="624" cy="9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7">
              <a:extLst>
                <a:ext uri="{FF2B5EF4-FFF2-40B4-BE49-F238E27FC236}">
                  <a16:creationId xmlns:a16="http://schemas.microsoft.com/office/drawing/2014/main" id="{712388FF-3F50-4C39-9515-61829896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420"/>
              <a:ext cx="0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Text Box 18">
              <a:extLst>
                <a:ext uri="{FF2B5EF4-FFF2-40B4-BE49-F238E27FC236}">
                  <a16:creationId xmlns:a16="http://schemas.microsoft.com/office/drawing/2014/main" id="{93FD0964-1AAE-4372-8B0D-503D55A2B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77" name="Text Box 19">
              <a:extLst>
                <a:ext uri="{FF2B5EF4-FFF2-40B4-BE49-F238E27FC236}">
                  <a16:creationId xmlns:a16="http://schemas.microsoft.com/office/drawing/2014/main" id="{1C83FFE3-8948-434D-83BC-3724CED0D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79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678" name="Group 20">
              <a:extLst>
                <a:ext uri="{FF2B5EF4-FFF2-40B4-BE49-F238E27FC236}">
                  <a16:creationId xmlns:a16="http://schemas.microsoft.com/office/drawing/2014/main" id="{ABB5627C-CA2C-4C54-BA55-DFC103666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" y="732"/>
              <a:ext cx="440" cy="594"/>
              <a:chOff x="4305" y="287"/>
              <a:chExt cx="520" cy="671"/>
            </a:xfrm>
          </p:grpSpPr>
          <p:sp>
            <p:nvSpPr>
              <p:cNvPr id="70680" name="Line 21">
                <a:extLst>
                  <a:ext uri="{FF2B5EF4-FFF2-40B4-BE49-F238E27FC236}">
                    <a16:creationId xmlns:a16="http://schemas.microsoft.com/office/drawing/2014/main" id="{8CE2B9FE-B851-460F-A52F-D90169969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477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1" name="Line 22">
                <a:extLst>
                  <a:ext uri="{FF2B5EF4-FFF2-40B4-BE49-F238E27FC236}">
                    <a16:creationId xmlns:a16="http://schemas.microsoft.com/office/drawing/2014/main" id="{7DCD5DE4-9C3A-47D3-8D8F-3466789A9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463" y="629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2" name="Text Box 23">
                <a:extLst>
                  <a:ext uri="{FF2B5EF4-FFF2-40B4-BE49-F238E27FC236}">
                    <a16:creationId xmlns:a16="http://schemas.microsoft.com/office/drawing/2014/main" id="{DEC6EC83-D5DA-4725-9C3F-1F14DA9BC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629"/>
                <a:ext cx="23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0683" name="Text Box 24">
                <a:extLst>
                  <a:ext uri="{FF2B5EF4-FFF2-40B4-BE49-F238E27FC236}">
                    <a16:creationId xmlns:a16="http://schemas.microsoft.com/office/drawing/2014/main" id="{807C0919-7330-48DB-91AA-35E5EFB5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287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70679" name="Object 25">
              <a:extLst>
                <a:ext uri="{FF2B5EF4-FFF2-40B4-BE49-F238E27FC236}">
                  <a16:creationId xmlns:a16="http://schemas.microsoft.com/office/drawing/2014/main" id="{7D2B0458-4AEC-4A30-AD02-9027743C3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878"/>
            <a:ext cx="22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4" name="Equation" r:id="rId8" imgW="104847" imgH="276212" progId="Equation.DSMT4">
                    <p:embed/>
                  </p:oleObj>
                </mc:Choice>
                <mc:Fallback>
                  <p:oleObj name="Equation" r:id="rId8" imgW="104847" imgH="276212" progId="Equation.DSMT4">
                    <p:embed/>
                    <p:pic>
                      <p:nvPicPr>
                        <p:cNvPr id="70679" name="Object 25">
                          <a:extLst>
                            <a:ext uri="{FF2B5EF4-FFF2-40B4-BE49-F238E27FC236}">
                              <a16:creationId xmlns:a16="http://schemas.microsoft.com/office/drawing/2014/main" id="{7D2B0458-4AEC-4A30-AD02-9027743C3C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878"/>
                          <a:ext cx="22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F4C2DEC3-A304-4229-8BF4-10431BFE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023" y="4142390"/>
            <a:ext cx="658551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obviously not equal to zero, which means in the transmitted medium EM field is not zero.</a:t>
            </a:r>
            <a:endParaRPr lang="en-US" altLang="zh-CN" sz="28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6EB1132A-A9C1-4736-9A76-5C4552B7B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" name="图片 8">
            <a:extLst>
              <a:ext uri="{FF2B5EF4-FFF2-40B4-BE49-F238E27FC236}">
                <a16:creationId xmlns:a16="http://schemas.microsoft.com/office/drawing/2014/main" id="{E377116F-C3C3-43CC-B4B5-4F7B1FF9B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89EF569-38B5-404C-BD05-4D65F15320F3}"/>
                  </a:ext>
                </a:extLst>
              </p:cNvPr>
              <p:cNvSpPr/>
              <p:nvPr/>
            </p:nvSpPr>
            <p:spPr>
              <a:xfrm>
                <a:off x="2160098" y="2706377"/>
                <a:ext cx="5433282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89EF569-38B5-404C-BD05-4D65F1532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98" y="2706377"/>
                <a:ext cx="5433282" cy="9782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9" name="Rectangle 3">
            <a:extLst>
              <a:ext uri="{FF2B5EF4-FFF2-40B4-BE49-F238E27FC236}">
                <a16:creationId xmlns:a16="http://schemas.microsoft.com/office/drawing/2014/main" id="{4096C37B-4277-4265-889D-48351F47A7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02386" y="1611886"/>
            <a:ext cx="6345202" cy="23764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total internal reflection happens, reflectivity is 1 and all incident energy is reflected. What is the transmitted wave when total internal reflection occurs?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0BB23C-3093-4BF8-8C25-DD87BEEA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15138" name="Rectangle 2">
            <a:extLst>
              <a:ext uri="{FF2B5EF4-FFF2-40B4-BE49-F238E27FC236}">
                <a16:creationId xmlns:a16="http://schemas.microsoft.com/office/drawing/2014/main" id="{B8A0EDE7-1DEC-4C87-9FCE-3A7EC6B3A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3982" y="415925"/>
            <a:ext cx="6904037" cy="63023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Evanescent Wave</a:t>
            </a:r>
          </a:p>
        </p:txBody>
      </p:sp>
      <p:sp>
        <p:nvSpPr>
          <p:cNvPr id="1115144" name="Rectangle 8">
            <a:extLst>
              <a:ext uri="{FF2B5EF4-FFF2-40B4-BE49-F238E27FC236}">
                <a16:creationId xmlns:a16="http://schemas.microsoft.com/office/drawing/2014/main" id="{77FBEF66-F01B-47F8-9DD3-E0C353C3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86" y="4015936"/>
            <a:ext cx="981630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the transmission and Snell relation is still meaningful. Then  the x- and y-component of wave vector of the transmitted beam are given by:</a:t>
            </a:r>
          </a:p>
        </p:txBody>
      </p:sp>
      <p:sp>
        <p:nvSpPr>
          <p:cNvPr id="71687" name="Rectangle 9">
            <a:extLst>
              <a:ext uri="{FF2B5EF4-FFF2-40B4-BE49-F238E27FC236}">
                <a16:creationId xmlns:a16="http://schemas.microsoft.com/office/drawing/2014/main" id="{CEB3A8D4-275E-47D0-B632-93D51C03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199" y="2538983"/>
            <a:ext cx="2797175" cy="7572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688" name="Rectangle 10">
            <a:extLst>
              <a:ext uri="{FF2B5EF4-FFF2-40B4-BE49-F238E27FC236}">
                <a16:creationId xmlns:a16="http://schemas.microsoft.com/office/drawing/2014/main" id="{BE7F62B4-4131-4898-830D-535E90B4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199" y="1699196"/>
            <a:ext cx="2797175" cy="842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1689" name="Group 11">
            <a:extLst>
              <a:ext uri="{FF2B5EF4-FFF2-40B4-BE49-F238E27FC236}">
                <a16:creationId xmlns:a16="http://schemas.microsoft.com/office/drawing/2014/main" id="{BDD9E813-375B-4DFA-881E-B422AABB27A3}"/>
              </a:ext>
            </a:extLst>
          </p:cNvPr>
          <p:cNvGrpSpPr>
            <a:grpSpLocks/>
          </p:cNvGrpSpPr>
          <p:nvPr/>
        </p:nvGrpSpPr>
        <p:grpSpPr bwMode="auto">
          <a:xfrm>
            <a:off x="10036810" y="1886522"/>
            <a:ext cx="393700" cy="1208087"/>
            <a:chOff x="5593" y="-43"/>
            <a:chExt cx="248" cy="761"/>
          </a:xfrm>
        </p:grpSpPr>
        <p:sp>
          <p:nvSpPr>
            <p:cNvPr id="71704" name="Text Box 12">
              <a:extLst>
                <a:ext uri="{FF2B5EF4-FFF2-40B4-BE49-F238E27FC236}">
                  <a16:creationId xmlns:a16="http://schemas.microsoft.com/office/drawing/2014/main" id="{FCF21665-26EF-469A-AC70-D994FCFBE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-4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05" name="Text Box 13">
              <a:extLst>
                <a:ext uri="{FF2B5EF4-FFF2-40B4-BE49-F238E27FC236}">
                  <a16:creationId xmlns:a16="http://schemas.microsoft.com/office/drawing/2014/main" id="{1E73A222-9A53-4B57-BE81-50B4A6426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43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690" name="Line 14">
            <a:extLst>
              <a:ext uri="{FF2B5EF4-FFF2-40B4-BE49-F238E27FC236}">
                <a16:creationId xmlns:a16="http://schemas.microsoft.com/office/drawing/2014/main" id="{93031EB9-B546-4D18-8B7D-BA5313A0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861" y="1845246"/>
            <a:ext cx="785813" cy="6985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15">
            <a:extLst>
              <a:ext uri="{FF2B5EF4-FFF2-40B4-BE49-F238E27FC236}">
                <a16:creationId xmlns:a16="http://schemas.microsoft.com/office/drawing/2014/main" id="{ADE8E332-3B37-4263-BC1F-D49EA0AEC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1436" y="1810322"/>
            <a:ext cx="784225" cy="7000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692" name="Object 16">
            <a:extLst>
              <a:ext uri="{FF2B5EF4-FFF2-40B4-BE49-F238E27FC236}">
                <a16:creationId xmlns:a16="http://schemas.microsoft.com/office/drawing/2014/main" id="{58C03E70-6697-4C73-A604-B1229511C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60134"/>
              </p:ext>
            </p:extLst>
          </p:nvPr>
        </p:nvGraphicFramePr>
        <p:xfrm>
          <a:off x="7995286" y="1930972"/>
          <a:ext cx="379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1" name="Equation" r:id="rId3" imgW="152268" imgH="253780" progId="Equation.DSMT4">
                  <p:embed/>
                </p:oleObj>
              </mc:Choice>
              <mc:Fallback>
                <p:oleObj name="Equation" r:id="rId3" imgW="152268" imgH="253780" progId="Equation.DSMT4">
                  <p:embed/>
                  <p:pic>
                    <p:nvPicPr>
                      <p:cNvPr id="71692" name="Object 16">
                        <a:extLst>
                          <a:ext uri="{FF2B5EF4-FFF2-40B4-BE49-F238E27FC236}">
                            <a16:creationId xmlns:a16="http://schemas.microsoft.com/office/drawing/2014/main" id="{58C03E70-6697-4C73-A604-B1229511C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286" y="1930972"/>
                        <a:ext cx="3794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7">
            <a:extLst>
              <a:ext uri="{FF2B5EF4-FFF2-40B4-BE49-F238E27FC236}">
                <a16:creationId xmlns:a16="http://schemas.microsoft.com/office/drawing/2014/main" id="{C7804843-BFDA-40D3-9467-12DF94A0A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26666"/>
              </p:ext>
            </p:extLst>
          </p:nvPr>
        </p:nvGraphicFramePr>
        <p:xfrm>
          <a:off x="9509760" y="1954783"/>
          <a:ext cx="393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2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71693" name="Object 17">
                        <a:extLst>
                          <a:ext uri="{FF2B5EF4-FFF2-40B4-BE49-F238E27FC236}">
                            <a16:creationId xmlns:a16="http://schemas.microsoft.com/office/drawing/2014/main" id="{C7804843-BFDA-40D3-9467-12DF94A0A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760" y="1954783"/>
                        <a:ext cx="393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Line 18">
            <a:extLst>
              <a:ext uri="{FF2B5EF4-FFF2-40B4-BE49-F238E27FC236}">
                <a16:creationId xmlns:a16="http://schemas.microsoft.com/office/drawing/2014/main" id="{68961CF1-AE00-4808-9072-8F840DF0D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4448" y="2537397"/>
            <a:ext cx="990600" cy="1476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5" name="Line 19">
            <a:extLst>
              <a:ext uri="{FF2B5EF4-FFF2-40B4-BE49-F238E27FC236}">
                <a16:creationId xmlns:a16="http://schemas.microsoft.com/office/drawing/2014/main" id="{5D36A175-BC17-4441-AE05-DD995DE82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035" y="1930972"/>
            <a:ext cx="0" cy="11826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6" name="Text Box 20">
            <a:extLst>
              <a:ext uri="{FF2B5EF4-FFF2-40B4-BE49-F238E27FC236}">
                <a16:creationId xmlns:a16="http://schemas.microsoft.com/office/drawing/2014/main" id="{812F28D1-047C-40BE-898A-BF5A7C74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623" y="184048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97" name="Text Box 21">
            <a:extLst>
              <a:ext uri="{FF2B5EF4-FFF2-40B4-BE49-F238E27FC236}">
                <a16:creationId xmlns:a16="http://schemas.microsoft.com/office/drawing/2014/main" id="{B5D83D76-7095-4E04-9BF0-7E59E2C8B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235" y="2527871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698" name="Group 22">
            <a:extLst>
              <a:ext uri="{FF2B5EF4-FFF2-40B4-BE49-F238E27FC236}">
                <a16:creationId xmlns:a16="http://schemas.microsoft.com/office/drawing/2014/main" id="{1E5E4E78-F35F-4104-BE12-B357E032D954}"/>
              </a:ext>
            </a:extLst>
          </p:cNvPr>
          <p:cNvGrpSpPr>
            <a:grpSpLocks/>
          </p:cNvGrpSpPr>
          <p:nvPr/>
        </p:nvGrpSpPr>
        <p:grpSpPr bwMode="auto">
          <a:xfrm>
            <a:off x="8033387" y="2426271"/>
            <a:ext cx="698256" cy="942242"/>
            <a:chOff x="4305" y="287"/>
            <a:chExt cx="520" cy="671"/>
          </a:xfrm>
        </p:grpSpPr>
        <p:sp>
          <p:nvSpPr>
            <p:cNvPr id="71700" name="Line 23">
              <a:extLst>
                <a:ext uri="{FF2B5EF4-FFF2-40B4-BE49-F238E27FC236}">
                  <a16:creationId xmlns:a16="http://schemas.microsoft.com/office/drawing/2014/main" id="{7E31333F-B3A1-49D5-BACE-144FB26A3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477"/>
              <a:ext cx="0" cy="3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Line 24">
              <a:extLst>
                <a:ext uri="{FF2B5EF4-FFF2-40B4-BE49-F238E27FC236}">
                  <a16:creationId xmlns:a16="http://schemas.microsoft.com/office/drawing/2014/main" id="{C6753694-CCF3-4ED8-947F-3F1BAAC80D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463" y="629"/>
              <a:ext cx="0" cy="3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Text Box 25">
              <a:extLst>
                <a:ext uri="{FF2B5EF4-FFF2-40B4-BE49-F238E27FC236}">
                  <a16:creationId xmlns:a16="http://schemas.microsoft.com/office/drawing/2014/main" id="{16399361-D449-41FB-902D-702710A1E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" y="629"/>
              <a:ext cx="23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1703" name="Text Box 26">
              <a:extLst>
                <a:ext uri="{FF2B5EF4-FFF2-40B4-BE49-F238E27FC236}">
                  <a16:creationId xmlns:a16="http://schemas.microsoft.com/office/drawing/2014/main" id="{1EAEBBB8-C353-48BD-8590-AB4FDABE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87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1699" name="Object 27">
            <a:extLst>
              <a:ext uri="{FF2B5EF4-FFF2-40B4-BE49-F238E27FC236}">
                <a16:creationId xmlns:a16="http://schemas.microsoft.com/office/drawing/2014/main" id="{2FE8397E-4C5C-48F8-9CAC-3D433BBB0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86129"/>
              </p:ext>
            </p:extLst>
          </p:nvPr>
        </p:nvGraphicFramePr>
        <p:xfrm>
          <a:off x="9514524" y="2658046"/>
          <a:ext cx="3635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3" name="Equation" r:id="rId7" imgW="95162" imgH="266542" progId="Equation.DSMT4">
                  <p:embed/>
                </p:oleObj>
              </mc:Choice>
              <mc:Fallback>
                <p:oleObj name="Equation" r:id="rId7" imgW="95162" imgH="266542" progId="Equation.DSMT4">
                  <p:embed/>
                  <p:pic>
                    <p:nvPicPr>
                      <p:cNvPr id="71699" name="Object 27">
                        <a:extLst>
                          <a:ext uri="{FF2B5EF4-FFF2-40B4-BE49-F238E27FC236}">
                            <a16:creationId xmlns:a16="http://schemas.microsoft.com/office/drawing/2014/main" id="{2FE8397E-4C5C-48F8-9CAC-3D433BBB0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4524" y="2658046"/>
                        <a:ext cx="3635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6">
            <a:extLst>
              <a:ext uri="{FF2B5EF4-FFF2-40B4-BE49-F238E27FC236}">
                <a16:creationId xmlns:a16="http://schemas.microsoft.com/office/drawing/2014/main" id="{85F71BA7-8367-4F2A-93C9-BCF589B8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" name="图片 8">
            <a:extLst>
              <a:ext uri="{FF2B5EF4-FFF2-40B4-BE49-F238E27FC236}">
                <a16:creationId xmlns:a16="http://schemas.microsoft.com/office/drawing/2014/main" id="{663FB4F0-60BF-4231-BF48-A5AC2A3B8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9EFF44-7CAC-4E26-A3AE-A656432705E5}"/>
                  </a:ext>
                </a:extLst>
              </p:cNvPr>
              <p:cNvSpPr/>
              <p:nvPr/>
            </p:nvSpPr>
            <p:spPr>
              <a:xfrm>
                <a:off x="3752588" y="5697485"/>
                <a:ext cx="4883195" cy="584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tx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  <m:e/>
                        </m:mr>
                      </m:m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ty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9EFF44-7CAC-4E26-A3AE-A65643270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588" y="5697485"/>
                <a:ext cx="4883195" cy="584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0209F9-CE03-4F34-963C-A29885F3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318" y="3048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79CA594-A835-498C-AB4A-A9DA2CA2E158}"/>
              </a:ext>
            </a:extLst>
          </p:cNvPr>
          <p:cNvSpPr/>
          <p:nvPr/>
        </p:nvSpPr>
        <p:spPr>
          <a:xfrm>
            <a:off x="1356360" y="2240280"/>
            <a:ext cx="9216390" cy="1872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4800" b="1" u="sng" dirty="0"/>
              <a:t>Fresnel's Equations </a:t>
            </a:r>
            <a:br>
              <a:rPr lang="en-US" altLang="zh-CN" sz="4800" b="1" u="sng" dirty="0"/>
            </a:br>
            <a:r>
              <a:rPr lang="en-US" altLang="zh-CN" sz="4800" b="1" u="sng" dirty="0"/>
              <a:t>for Reflection and Refraction</a:t>
            </a:r>
            <a:endParaRPr lang="zh-CN" altLang="en-US" sz="4800" b="1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EC6AE-A081-4D64-89C7-46A5F4CC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>
            <a:extLst>
              <a:ext uri="{FF2B5EF4-FFF2-40B4-BE49-F238E27FC236}">
                <a16:creationId xmlns:a16="http://schemas.microsoft.com/office/drawing/2014/main" id="{A15D6162-69C0-4E5A-A52D-2D39422355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36664" y="1731964"/>
            <a:ext cx="5051425" cy="6477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Snell's Law, we can write: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7DF9DC-5EA9-4DBF-806E-A38D42F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116184" name="Rectangle 24">
            <a:extLst>
              <a:ext uri="{FF2B5EF4-FFF2-40B4-BE49-F238E27FC236}">
                <a16:creationId xmlns:a16="http://schemas.microsoft.com/office/drawing/2014/main" id="{CA712E5B-E92C-49B1-BE48-C483B0C9E7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4969" y="461963"/>
            <a:ext cx="6342062" cy="63023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Evanescent Wave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63DFA31-38D1-4543-A6B7-7BB4D645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2251075"/>
            <a:ext cx="2797175" cy="7572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3FC82D9F-B556-49C8-AA42-1B4EE4B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1411288"/>
            <a:ext cx="2797175" cy="842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B7B4B647-F8D6-467D-92E9-78E26C57360A}"/>
              </a:ext>
            </a:extLst>
          </p:cNvPr>
          <p:cNvGrpSpPr>
            <a:grpSpLocks/>
          </p:cNvGrpSpPr>
          <p:nvPr/>
        </p:nvGrpSpPr>
        <p:grpSpPr bwMode="auto">
          <a:xfrm>
            <a:off x="10185400" y="1598614"/>
            <a:ext cx="393700" cy="1208087"/>
            <a:chOff x="5593" y="-43"/>
            <a:chExt cx="248" cy="761"/>
          </a:xfrm>
        </p:grpSpPr>
        <p:sp>
          <p:nvSpPr>
            <p:cNvPr id="72732" name="Text Box 7">
              <a:extLst>
                <a:ext uri="{FF2B5EF4-FFF2-40B4-BE49-F238E27FC236}">
                  <a16:creationId xmlns:a16="http://schemas.microsoft.com/office/drawing/2014/main" id="{D5B6ECA1-45B4-4AB9-A7B6-1F5E95A5C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-4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3" name="Text Box 8">
              <a:extLst>
                <a:ext uri="{FF2B5EF4-FFF2-40B4-BE49-F238E27FC236}">
                  <a16:creationId xmlns:a16="http://schemas.microsoft.com/office/drawing/2014/main" id="{670ECC62-E69E-4EA9-8613-EC6CCF714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43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711" name="Line 9">
            <a:extLst>
              <a:ext uri="{FF2B5EF4-FFF2-40B4-BE49-F238E27FC236}">
                <a16:creationId xmlns:a16="http://schemas.microsoft.com/office/drawing/2014/main" id="{BA1CB882-A83D-45C7-A38B-6553420A0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1" y="1557338"/>
            <a:ext cx="785813" cy="6985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2" name="Line 10">
            <a:extLst>
              <a:ext uri="{FF2B5EF4-FFF2-40B4-BE49-F238E27FC236}">
                <a16:creationId xmlns:a16="http://schemas.microsoft.com/office/drawing/2014/main" id="{C5744857-BFEA-470C-A8A3-63E998975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0026" y="1522414"/>
            <a:ext cx="784225" cy="7000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13" name="Object 11">
            <a:extLst>
              <a:ext uri="{FF2B5EF4-FFF2-40B4-BE49-F238E27FC236}">
                <a16:creationId xmlns:a16="http://schemas.microsoft.com/office/drawing/2014/main" id="{54B58DC4-FB92-4A38-AC13-EF8F6513C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6" y="1643064"/>
          <a:ext cx="379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1" name="Equation" r:id="rId4" imgW="152268" imgH="253780" progId="Equation.DSMT4">
                  <p:embed/>
                </p:oleObj>
              </mc:Choice>
              <mc:Fallback>
                <p:oleObj name="Equation" r:id="rId4" imgW="152268" imgH="253780" progId="Equation.DSMT4">
                  <p:embed/>
                  <p:pic>
                    <p:nvPicPr>
                      <p:cNvPr id="72713" name="Object 11">
                        <a:extLst>
                          <a:ext uri="{FF2B5EF4-FFF2-40B4-BE49-F238E27FC236}">
                            <a16:creationId xmlns:a16="http://schemas.microsoft.com/office/drawing/2014/main" id="{54B58DC4-FB92-4A38-AC13-EF8F6513C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6" y="1643064"/>
                        <a:ext cx="3794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2">
            <a:extLst>
              <a:ext uri="{FF2B5EF4-FFF2-40B4-BE49-F238E27FC236}">
                <a16:creationId xmlns:a16="http://schemas.microsoft.com/office/drawing/2014/main" id="{73BEA1C8-DD78-4997-B6AB-EB03B1B9E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8350" y="1666875"/>
          <a:ext cx="393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2"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72714" name="Object 12">
                        <a:extLst>
                          <a:ext uri="{FF2B5EF4-FFF2-40B4-BE49-F238E27FC236}">
                            <a16:creationId xmlns:a16="http://schemas.microsoft.com/office/drawing/2014/main" id="{73BEA1C8-DD78-4997-B6AB-EB03B1B9E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350" y="1666875"/>
                        <a:ext cx="393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Line 13">
            <a:extLst>
              <a:ext uri="{FF2B5EF4-FFF2-40B4-BE49-F238E27FC236}">
                <a16:creationId xmlns:a16="http://schemas.microsoft.com/office/drawing/2014/main" id="{3ED9659A-188F-4AFA-B9B8-6BD93DE85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3038" y="2249489"/>
            <a:ext cx="990600" cy="1476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4">
            <a:extLst>
              <a:ext uri="{FF2B5EF4-FFF2-40B4-BE49-F238E27FC236}">
                <a16:creationId xmlns:a16="http://schemas.microsoft.com/office/drawing/2014/main" id="{1A8AA6A7-E9C3-4E27-A699-CBCE94EDE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625" y="1643064"/>
            <a:ext cx="0" cy="11826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Text Box 15">
            <a:extLst>
              <a:ext uri="{FF2B5EF4-FFF2-40B4-BE49-F238E27FC236}">
                <a16:creationId xmlns:a16="http://schemas.microsoft.com/office/drawing/2014/main" id="{F7BF8742-6F69-41A1-82B7-ACD14290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3" y="15525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8" name="Text Box 16">
            <a:extLst>
              <a:ext uri="{FF2B5EF4-FFF2-40B4-BE49-F238E27FC236}">
                <a16:creationId xmlns:a16="http://schemas.microsoft.com/office/drawing/2014/main" id="{CAA2269C-B3C5-496F-99E6-FB634E45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22399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719" name="Group 17">
            <a:extLst>
              <a:ext uri="{FF2B5EF4-FFF2-40B4-BE49-F238E27FC236}">
                <a16:creationId xmlns:a16="http://schemas.microsoft.com/office/drawing/2014/main" id="{01CF2CE6-85E1-4FDE-BE1F-F1BE3D346A4D}"/>
              </a:ext>
            </a:extLst>
          </p:cNvPr>
          <p:cNvGrpSpPr>
            <a:grpSpLocks/>
          </p:cNvGrpSpPr>
          <p:nvPr/>
        </p:nvGrpSpPr>
        <p:grpSpPr bwMode="auto">
          <a:xfrm>
            <a:off x="8181977" y="2138363"/>
            <a:ext cx="698256" cy="942242"/>
            <a:chOff x="4305" y="287"/>
            <a:chExt cx="520" cy="671"/>
          </a:xfrm>
        </p:grpSpPr>
        <p:sp>
          <p:nvSpPr>
            <p:cNvPr id="72728" name="Line 18">
              <a:extLst>
                <a:ext uri="{FF2B5EF4-FFF2-40B4-BE49-F238E27FC236}">
                  <a16:creationId xmlns:a16="http://schemas.microsoft.com/office/drawing/2014/main" id="{F266F347-2E5E-4064-B73D-23A477F7F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477"/>
              <a:ext cx="0" cy="3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9" name="Line 19">
              <a:extLst>
                <a:ext uri="{FF2B5EF4-FFF2-40B4-BE49-F238E27FC236}">
                  <a16:creationId xmlns:a16="http://schemas.microsoft.com/office/drawing/2014/main" id="{35DF88FE-B80B-4146-9C67-A75A1471D7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463" y="629"/>
              <a:ext cx="0" cy="3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0" name="Text Box 20">
              <a:extLst>
                <a:ext uri="{FF2B5EF4-FFF2-40B4-BE49-F238E27FC236}">
                  <a16:creationId xmlns:a16="http://schemas.microsoft.com/office/drawing/2014/main" id="{3042339E-B96D-4407-BC20-26D3CE0C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" y="629"/>
              <a:ext cx="23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2731" name="Text Box 21">
              <a:extLst>
                <a:ext uri="{FF2B5EF4-FFF2-40B4-BE49-F238E27FC236}">
                  <a16:creationId xmlns:a16="http://schemas.microsoft.com/office/drawing/2014/main" id="{8C4EE19E-BA89-4616-B563-5ECC11209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87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2720" name="Object 22">
            <a:extLst>
              <a:ext uri="{FF2B5EF4-FFF2-40B4-BE49-F238E27FC236}">
                <a16:creationId xmlns:a16="http://schemas.microsoft.com/office/drawing/2014/main" id="{51C68AFC-D3C1-4CC3-8459-B84058054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3114" y="2370138"/>
          <a:ext cx="3635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3" name="Equation" r:id="rId8" imgW="95162" imgH="266542" progId="Equation.DSMT4">
                  <p:embed/>
                </p:oleObj>
              </mc:Choice>
              <mc:Fallback>
                <p:oleObj name="Equation" r:id="rId8" imgW="95162" imgH="266542" progId="Equation.DSMT4">
                  <p:embed/>
                  <p:pic>
                    <p:nvPicPr>
                      <p:cNvPr id="72720" name="Object 22">
                        <a:extLst>
                          <a:ext uri="{FF2B5EF4-FFF2-40B4-BE49-F238E27FC236}">
                            <a16:creationId xmlns:a16="http://schemas.microsoft.com/office/drawing/2014/main" id="{51C68AFC-D3C1-4CC3-8459-B84058054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3114" y="2370138"/>
                        <a:ext cx="3635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8" name="Rectangle 28">
            <a:extLst>
              <a:ext uri="{FF2B5EF4-FFF2-40B4-BE49-F238E27FC236}">
                <a16:creationId xmlns:a16="http://schemas.microsoft.com/office/drawing/2014/main" id="{9F373CBD-3656-42FC-8926-F95C3722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4" y="4540251"/>
            <a:ext cx="5051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have: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B5B24900-7A85-4239-BC8D-8D80B71C1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" name="图片 8">
            <a:extLst>
              <a:ext uri="{FF2B5EF4-FFF2-40B4-BE49-F238E27FC236}">
                <a16:creationId xmlns:a16="http://schemas.microsoft.com/office/drawing/2014/main" id="{B2FCB5FD-37A7-47C7-A94B-656B4E6179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053C2-AF36-45D6-91AF-D2682A654B20}"/>
                  </a:ext>
                </a:extLst>
              </p:cNvPr>
              <p:cNvSpPr/>
              <p:nvPr/>
            </p:nvSpPr>
            <p:spPr>
              <a:xfrm>
                <a:off x="2356872" y="3097642"/>
                <a:ext cx="7458067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053C2-AF36-45D6-91AF-D2682A654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872" y="3097642"/>
                <a:ext cx="7458067" cy="11835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344598-9199-43FD-9588-8067F4BAA554}"/>
                  </a:ext>
                </a:extLst>
              </p:cNvPr>
              <p:cNvSpPr/>
              <p:nvPr/>
            </p:nvSpPr>
            <p:spPr>
              <a:xfrm>
                <a:off x="2356872" y="2264108"/>
                <a:ext cx="2322879" cy="77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344598-9199-43FD-9588-8067F4BAA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872" y="2264108"/>
                <a:ext cx="2322879" cy="7787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43CFF0-118B-497D-82D9-CC5C064973AB}"/>
                  </a:ext>
                </a:extLst>
              </p:cNvPr>
              <p:cNvSpPr/>
              <p:nvPr/>
            </p:nvSpPr>
            <p:spPr>
              <a:xfrm>
                <a:off x="2474695" y="5174243"/>
                <a:ext cx="6891630" cy="893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43CFF0-118B-497D-82D9-CC5C06497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695" y="5174243"/>
                <a:ext cx="6891630" cy="893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001633B-EEA2-47D1-9C2C-BAD1F97D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2251075"/>
            <a:ext cx="2797175" cy="7572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7AD1E1B-9891-4735-B3CF-44A34A59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1411288"/>
            <a:ext cx="2797175" cy="842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0AC4F93D-4FF6-42FA-A6AC-C2C9C9E3D5FA}"/>
              </a:ext>
            </a:extLst>
          </p:cNvPr>
          <p:cNvGrpSpPr>
            <a:grpSpLocks/>
          </p:cNvGrpSpPr>
          <p:nvPr/>
        </p:nvGrpSpPr>
        <p:grpSpPr bwMode="auto">
          <a:xfrm>
            <a:off x="10185400" y="1598614"/>
            <a:ext cx="393700" cy="1208087"/>
            <a:chOff x="5593" y="-43"/>
            <a:chExt cx="248" cy="761"/>
          </a:xfrm>
        </p:grpSpPr>
        <p:sp>
          <p:nvSpPr>
            <p:cNvPr id="73759" name="Text Box 5">
              <a:extLst>
                <a:ext uri="{FF2B5EF4-FFF2-40B4-BE49-F238E27FC236}">
                  <a16:creationId xmlns:a16="http://schemas.microsoft.com/office/drawing/2014/main" id="{20B8F0A2-9110-4D8E-B9FD-6EF73D0D7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-4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60" name="Text Box 6">
              <a:extLst>
                <a:ext uri="{FF2B5EF4-FFF2-40B4-BE49-F238E27FC236}">
                  <a16:creationId xmlns:a16="http://schemas.microsoft.com/office/drawing/2014/main" id="{E3CB5019-4A26-42B3-AD20-285BD8546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43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733" name="Line 7">
            <a:extLst>
              <a:ext uri="{FF2B5EF4-FFF2-40B4-BE49-F238E27FC236}">
                <a16:creationId xmlns:a16="http://schemas.microsoft.com/office/drawing/2014/main" id="{A1B23106-2EC9-4C16-BC36-56C187B51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1" y="1557338"/>
            <a:ext cx="785813" cy="6985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8">
            <a:extLst>
              <a:ext uri="{FF2B5EF4-FFF2-40B4-BE49-F238E27FC236}">
                <a16:creationId xmlns:a16="http://schemas.microsoft.com/office/drawing/2014/main" id="{2C1ED06C-2F35-4D28-A9F1-01FF25A15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0026" y="1522414"/>
            <a:ext cx="784225" cy="7000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5" name="Object 9">
            <a:extLst>
              <a:ext uri="{FF2B5EF4-FFF2-40B4-BE49-F238E27FC236}">
                <a16:creationId xmlns:a16="http://schemas.microsoft.com/office/drawing/2014/main" id="{6B5A9184-FC66-4B01-9ACD-DE7984D33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6" y="1643064"/>
          <a:ext cx="379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1" name="Equation" r:id="rId3" imgW="152268" imgH="253780" progId="Equation.DSMT4">
                  <p:embed/>
                </p:oleObj>
              </mc:Choice>
              <mc:Fallback>
                <p:oleObj name="Equation" r:id="rId3" imgW="152268" imgH="253780" progId="Equation.DSMT4">
                  <p:embed/>
                  <p:pic>
                    <p:nvPicPr>
                      <p:cNvPr id="73735" name="Object 9">
                        <a:extLst>
                          <a:ext uri="{FF2B5EF4-FFF2-40B4-BE49-F238E27FC236}">
                            <a16:creationId xmlns:a16="http://schemas.microsoft.com/office/drawing/2014/main" id="{6B5A9184-FC66-4B01-9ACD-DE7984D33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6" y="1643064"/>
                        <a:ext cx="3794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0">
            <a:extLst>
              <a:ext uri="{FF2B5EF4-FFF2-40B4-BE49-F238E27FC236}">
                <a16:creationId xmlns:a16="http://schemas.microsoft.com/office/drawing/2014/main" id="{AA9AAB36-1E8E-4DAE-88DB-E3DC60C4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8350" y="1666875"/>
          <a:ext cx="393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2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73736" name="Object 10">
                        <a:extLst>
                          <a:ext uri="{FF2B5EF4-FFF2-40B4-BE49-F238E27FC236}">
                            <a16:creationId xmlns:a16="http://schemas.microsoft.com/office/drawing/2014/main" id="{AA9AAB36-1E8E-4DAE-88DB-E3DC60C49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350" y="1666875"/>
                        <a:ext cx="393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Line 11">
            <a:extLst>
              <a:ext uri="{FF2B5EF4-FFF2-40B4-BE49-F238E27FC236}">
                <a16:creationId xmlns:a16="http://schemas.microsoft.com/office/drawing/2014/main" id="{FC677D3F-BC48-4490-A85C-E24092854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3038" y="2249489"/>
            <a:ext cx="990600" cy="1476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6E1BF650-667F-4504-A42E-D523FA2D6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625" y="1643064"/>
            <a:ext cx="0" cy="11826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BC13E8A4-1392-40EB-8C1C-FE9AEAC6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3" y="15525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0EAB1A9D-992C-47CC-A577-19FA6DE6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22399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41" name="Group 15">
            <a:extLst>
              <a:ext uri="{FF2B5EF4-FFF2-40B4-BE49-F238E27FC236}">
                <a16:creationId xmlns:a16="http://schemas.microsoft.com/office/drawing/2014/main" id="{1150332E-17B5-4E46-91BC-F0CC87BA379E}"/>
              </a:ext>
            </a:extLst>
          </p:cNvPr>
          <p:cNvGrpSpPr>
            <a:grpSpLocks/>
          </p:cNvGrpSpPr>
          <p:nvPr/>
        </p:nvGrpSpPr>
        <p:grpSpPr bwMode="auto">
          <a:xfrm>
            <a:off x="8181977" y="2138363"/>
            <a:ext cx="698256" cy="942242"/>
            <a:chOff x="4305" y="287"/>
            <a:chExt cx="520" cy="671"/>
          </a:xfrm>
        </p:grpSpPr>
        <p:sp>
          <p:nvSpPr>
            <p:cNvPr id="73755" name="Line 16">
              <a:extLst>
                <a:ext uri="{FF2B5EF4-FFF2-40B4-BE49-F238E27FC236}">
                  <a16:creationId xmlns:a16="http://schemas.microsoft.com/office/drawing/2014/main" id="{314A608C-FD57-4B7B-A9E1-311CBFE52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477"/>
              <a:ext cx="0" cy="3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Line 17">
              <a:extLst>
                <a:ext uri="{FF2B5EF4-FFF2-40B4-BE49-F238E27FC236}">
                  <a16:creationId xmlns:a16="http://schemas.microsoft.com/office/drawing/2014/main" id="{EC3F4A49-F0EF-4195-AAE7-E7975F7F9F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463" y="629"/>
              <a:ext cx="0" cy="3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Text Box 18">
              <a:extLst>
                <a:ext uri="{FF2B5EF4-FFF2-40B4-BE49-F238E27FC236}">
                  <a16:creationId xmlns:a16="http://schemas.microsoft.com/office/drawing/2014/main" id="{38D7B1E5-DCAD-41A7-8E1A-AA41DEE1A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" y="629"/>
              <a:ext cx="23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3758" name="Text Box 19">
              <a:extLst>
                <a:ext uri="{FF2B5EF4-FFF2-40B4-BE49-F238E27FC236}">
                  <a16:creationId xmlns:a16="http://schemas.microsoft.com/office/drawing/2014/main" id="{1DA841B3-8439-4A7E-8BBD-A9C23254C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87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3742" name="Object 20">
            <a:extLst>
              <a:ext uri="{FF2B5EF4-FFF2-40B4-BE49-F238E27FC236}">
                <a16:creationId xmlns:a16="http://schemas.microsoft.com/office/drawing/2014/main" id="{952AA703-D683-4453-9FBA-F7F21AE6E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3114" y="2370138"/>
          <a:ext cx="3635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3" name="Equation" r:id="rId7" imgW="95162" imgH="266542" progId="Equation.DSMT4">
                  <p:embed/>
                </p:oleObj>
              </mc:Choice>
              <mc:Fallback>
                <p:oleObj name="Equation" r:id="rId7" imgW="95162" imgH="266542" progId="Equation.DSMT4">
                  <p:embed/>
                  <p:pic>
                    <p:nvPicPr>
                      <p:cNvPr id="73742" name="Object 20">
                        <a:extLst>
                          <a:ext uri="{FF2B5EF4-FFF2-40B4-BE49-F238E27FC236}">
                            <a16:creationId xmlns:a16="http://schemas.microsoft.com/office/drawing/2014/main" id="{952AA703-D683-4453-9FBA-F7F21AE6E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3114" y="2370138"/>
                        <a:ext cx="3635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>
            <a:extLst>
              <a:ext uri="{FF2B5EF4-FFF2-40B4-BE49-F238E27FC236}">
                <a16:creationId xmlns:a16="http://schemas.microsoft.com/office/drawing/2014/main" id="{DB4AD9F2-0A95-4097-93C6-4D4042B77E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8851" y="1534477"/>
            <a:ext cx="6480784" cy="1272221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the direction of y-axis and rewrite the field equation, we have: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6E562-72C8-4AAF-B8C2-D45D8187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17205" name="Rectangle 21">
            <a:extLst>
              <a:ext uri="{FF2B5EF4-FFF2-40B4-BE49-F238E27FC236}">
                <a16:creationId xmlns:a16="http://schemas.microsoft.com/office/drawing/2014/main" id="{1C771400-568B-4834-88E1-BA37DA9589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95663" y="482600"/>
            <a:ext cx="5400675" cy="63023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Evanescent Wave</a:t>
            </a:r>
          </a:p>
        </p:txBody>
      </p:sp>
      <p:sp>
        <p:nvSpPr>
          <p:cNvPr id="1117210" name="Rectangle 26">
            <a:extLst>
              <a:ext uri="{FF2B5EF4-FFF2-40B4-BE49-F238E27FC236}">
                <a16:creationId xmlns:a16="http://schemas.microsoft.com/office/drawing/2014/main" id="{5AAE38D3-B072-4F78-A0FE-9C14F1BB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4" y="4302622"/>
            <a:ext cx="9904089" cy="162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transmitted wave, called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evanescent wave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decays exponentially in the transverse direction and propagate along the interface. 1/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 is called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 depth of penetration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9220E1-02BA-4931-B401-7196B0D78E8F}"/>
              </a:ext>
            </a:extLst>
          </p:cNvPr>
          <p:cNvGrpSpPr>
            <a:grpSpLocks/>
          </p:cNvGrpSpPr>
          <p:nvPr/>
        </p:nvGrpSpPr>
        <p:grpSpPr bwMode="auto">
          <a:xfrm>
            <a:off x="8183564" y="2636839"/>
            <a:ext cx="698249" cy="936625"/>
            <a:chOff x="6660232" y="2636912"/>
            <a:chExt cx="698251" cy="9361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5D83A226-933E-4FDF-B215-E75B4021ED0D}"/>
                </a:ext>
              </a:extLst>
            </p:cNvPr>
            <p:cNvCxnSpPr/>
            <p:nvPr/>
          </p:nvCxnSpPr>
          <p:spPr>
            <a:xfrm>
              <a:off x="6660232" y="2817786"/>
              <a:ext cx="0" cy="539450"/>
            </a:xfrm>
            <a:prstGeom prst="straightConnector1">
              <a:avLst/>
            </a:prstGeom>
            <a:ln w="38100">
              <a:solidFill>
                <a:srgbClr val="99FF3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50" name="Text Box 19">
              <a:extLst>
                <a:ext uri="{FF2B5EF4-FFF2-40B4-BE49-F238E27FC236}">
                  <a16:creationId xmlns:a16="http://schemas.microsoft.com/office/drawing/2014/main" id="{E1F592E1-AFAC-4574-A51D-BD348C044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028" y="3115235"/>
              <a:ext cx="318244" cy="45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3751" name="Line 17">
              <a:extLst>
                <a:ext uri="{FF2B5EF4-FFF2-40B4-BE49-F238E27FC236}">
                  <a16:creationId xmlns:a16="http://schemas.microsoft.com/office/drawing/2014/main" id="{A17A6995-F601-4BAD-A1ED-0396BC1963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872395" y="2646618"/>
              <a:ext cx="0" cy="424325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2" name="Text Box 18">
              <a:extLst>
                <a:ext uri="{FF2B5EF4-FFF2-40B4-BE49-F238E27FC236}">
                  <a16:creationId xmlns:a16="http://schemas.microsoft.com/office/drawing/2014/main" id="{95BA31E5-D4AA-47E5-997B-1D10CC070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7560" y="2636912"/>
              <a:ext cx="320923" cy="46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34" name="Line 26">
            <a:extLst>
              <a:ext uri="{FF2B5EF4-FFF2-40B4-BE49-F238E27FC236}">
                <a16:creationId xmlns:a16="http://schemas.microsoft.com/office/drawing/2014/main" id="{E138C640-59E8-4C89-86EE-6D3C84CBD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" name="图片 8">
            <a:extLst>
              <a:ext uri="{FF2B5EF4-FFF2-40B4-BE49-F238E27FC236}">
                <a16:creationId xmlns:a16="http://schemas.microsoft.com/office/drawing/2014/main" id="{097DEBF9-0DD7-4037-A0D9-E0873F5982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7FDE2E-7C83-4FBF-88CF-31029EA2B57E}"/>
                  </a:ext>
                </a:extLst>
              </p:cNvPr>
              <p:cNvSpPr/>
              <p:nvPr/>
            </p:nvSpPr>
            <p:spPr>
              <a:xfrm>
                <a:off x="1671002" y="2732089"/>
                <a:ext cx="5377177" cy="1166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zh-CN" altLang="en-US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 </m:t>
                            </m:r>
                            <m:r>
                              <m:rPr>
                                <m:nor/>
                              </m:rPr>
                              <a:rPr lang="en-US" altLang="zh-CN" sz="240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40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400" i="1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−</m:t>
                                </m:r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7FDE2E-7C83-4FBF-88CF-31029EA2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02" y="2732089"/>
                <a:ext cx="5377177" cy="1166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5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>
            <a:extLst>
              <a:ext uri="{FF2B5EF4-FFF2-40B4-BE49-F238E27FC236}">
                <a16:creationId xmlns:a16="http://schemas.microsoft.com/office/drawing/2014/main" id="{2CDCA19C-E69A-47DA-A2AF-41070A7B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64" y="1612605"/>
            <a:ext cx="6977064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itchFamily="18" charset="0"/>
              </a:rPr>
              <a:t>Concern the function of the evanescent wave: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8213" name="Rectangle 5">
                <a:extLst>
                  <a:ext uri="{FF2B5EF4-FFF2-40B4-BE49-F238E27FC236}">
                    <a16:creationId xmlns:a16="http://schemas.microsoft.com/office/drawing/2014/main" id="{ACC54BAD-70D7-4D1D-92F7-880A31A95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664" y="4428981"/>
                <a:ext cx="9411256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Maxwell equations,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itchFamily="18" charset="2"/>
                      </a:rPr>
                      <m:t>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•</m:t>
                    </m:r>
                    <m:acc>
                      <m:accPr>
                        <m:chr m:val="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𝐸</m:t>
                        </m:r>
                      </m:e>
                    </m:acc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itchFamily="18" charset="2"/>
                      </a:rPr>
                      <m:t> = 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i.e.  </a:t>
                </a:r>
              </a:p>
            </p:txBody>
          </p:sp>
        </mc:Choice>
        <mc:Fallback xmlns="">
          <p:sp>
            <p:nvSpPr>
              <p:cNvPr id="1118213" name="Rectangle 5">
                <a:extLst>
                  <a:ext uri="{FF2B5EF4-FFF2-40B4-BE49-F238E27FC236}">
                    <a16:creationId xmlns:a16="http://schemas.microsoft.com/office/drawing/2014/main" id="{ACC54BAD-70D7-4D1D-92F7-880A31A9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64" y="4428981"/>
                <a:ext cx="9411256" cy="575479"/>
              </a:xfrm>
              <a:prstGeom prst="rect">
                <a:avLst/>
              </a:prstGeom>
              <a:blipFill>
                <a:blip r:embed="rId3"/>
                <a:stretch>
                  <a:fillRect l="-1295" t="-4255" b="-287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8215" name="Rectangle 7">
            <a:extLst>
              <a:ext uri="{FF2B5EF4-FFF2-40B4-BE49-F238E27FC236}">
                <a16:creationId xmlns:a16="http://schemas.microsoft.com/office/drawing/2014/main" id="{81FCB714-42E4-46B8-8023-7C905F2E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35" y="377292"/>
            <a:ext cx="10900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longitudinal components of the evanescent wave  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36292BF3-AA27-42A8-AFD5-47F41D43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2251075"/>
            <a:ext cx="2797175" cy="7572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4AC3486E-E7D2-469D-A5CE-61AE629C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1411288"/>
            <a:ext cx="2797175" cy="8429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4762" name="Group 10">
            <a:extLst>
              <a:ext uri="{FF2B5EF4-FFF2-40B4-BE49-F238E27FC236}">
                <a16:creationId xmlns:a16="http://schemas.microsoft.com/office/drawing/2014/main" id="{248603D4-B15D-486A-B6B2-DDAA9FB74554}"/>
              </a:ext>
            </a:extLst>
          </p:cNvPr>
          <p:cNvGrpSpPr>
            <a:grpSpLocks/>
          </p:cNvGrpSpPr>
          <p:nvPr/>
        </p:nvGrpSpPr>
        <p:grpSpPr bwMode="auto">
          <a:xfrm>
            <a:off x="10185400" y="1598614"/>
            <a:ext cx="393700" cy="1208087"/>
            <a:chOff x="5593" y="-43"/>
            <a:chExt cx="248" cy="761"/>
          </a:xfrm>
        </p:grpSpPr>
        <p:sp>
          <p:nvSpPr>
            <p:cNvPr id="74780" name="Text Box 11">
              <a:extLst>
                <a:ext uri="{FF2B5EF4-FFF2-40B4-BE49-F238E27FC236}">
                  <a16:creationId xmlns:a16="http://schemas.microsoft.com/office/drawing/2014/main" id="{4A9D6C14-CB17-4C54-BD3D-CF5461806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-4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781" name="Text Box 12">
              <a:extLst>
                <a:ext uri="{FF2B5EF4-FFF2-40B4-BE49-F238E27FC236}">
                  <a16:creationId xmlns:a16="http://schemas.microsoft.com/office/drawing/2014/main" id="{067FF6B4-897C-411A-BF41-1B385D1D5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" y="43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763" name="Line 13">
            <a:extLst>
              <a:ext uri="{FF2B5EF4-FFF2-40B4-BE49-F238E27FC236}">
                <a16:creationId xmlns:a16="http://schemas.microsoft.com/office/drawing/2014/main" id="{8C5FE506-00FC-4427-9A9A-4A063546D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1" y="1557338"/>
            <a:ext cx="785813" cy="6985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Line 14">
            <a:extLst>
              <a:ext uri="{FF2B5EF4-FFF2-40B4-BE49-F238E27FC236}">
                <a16:creationId xmlns:a16="http://schemas.microsoft.com/office/drawing/2014/main" id="{822A00E9-55AA-4833-A7E6-D9C467B0A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0026" y="1522414"/>
            <a:ext cx="784225" cy="7000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5" name="Object 15">
            <a:extLst>
              <a:ext uri="{FF2B5EF4-FFF2-40B4-BE49-F238E27FC236}">
                <a16:creationId xmlns:a16="http://schemas.microsoft.com/office/drawing/2014/main" id="{0A63E404-F446-4E51-8ACE-D820AB3D7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6" y="1643064"/>
          <a:ext cx="379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2" name="Equation" r:id="rId4" imgW="152268" imgH="253780" progId="Equation.DSMT4">
                  <p:embed/>
                </p:oleObj>
              </mc:Choice>
              <mc:Fallback>
                <p:oleObj name="Equation" r:id="rId4" imgW="152268" imgH="253780" progId="Equation.DSMT4">
                  <p:embed/>
                  <p:pic>
                    <p:nvPicPr>
                      <p:cNvPr id="74765" name="Object 15">
                        <a:extLst>
                          <a:ext uri="{FF2B5EF4-FFF2-40B4-BE49-F238E27FC236}">
                            <a16:creationId xmlns:a16="http://schemas.microsoft.com/office/drawing/2014/main" id="{0A63E404-F446-4E51-8ACE-D820AB3D7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6" y="1643064"/>
                        <a:ext cx="3794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6">
            <a:extLst>
              <a:ext uri="{FF2B5EF4-FFF2-40B4-BE49-F238E27FC236}">
                <a16:creationId xmlns:a16="http://schemas.microsoft.com/office/drawing/2014/main" id="{D2FFB537-BD8F-4645-B15B-5D3EF2F77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8350" y="1666875"/>
          <a:ext cx="393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3"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74766" name="Object 16">
                        <a:extLst>
                          <a:ext uri="{FF2B5EF4-FFF2-40B4-BE49-F238E27FC236}">
                            <a16:creationId xmlns:a16="http://schemas.microsoft.com/office/drawing/2014/main" id="{D2FFB537-BD8F-4645-B15B-5D3EF2F77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350" y="1666875"/>
                        <a:ext cx="393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7" name="Line 17">
            <a:extLst>
              <a:ext uri="{FF2B5EF4-FFF2-40B4-BE49-F238E27FC236}">
                <a16:creationId xmlns:a16="http://schemas.microsoft.com/office/drawing/2014/main" id="{5C7DB5AD-5ABA-40D5-8BF0-9BCF439EC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3038" y="2249489"/>
            <a:ext cx="990600" cy="1476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8" name="Line 18">
            <a:extLst>
              <a:ext uri="{FF2B5EF4-FFF2-40B4-BE49-F238E27FC236}">
                <a16:creationId xmlns:a16="http://schemas.microsoft.com/office/drawing/2014/main" id="{BDDC8119-5270-43D9-A9D0-6FF0042C3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625" y="1643064"/>
            <a:ext cx="0" cy="11826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9" name="Text Box 19">
            <a:extLst>
              <a:ext uri="{FF2B5EF4-FFF2-40B4-BE49-F238E27FC236}">
                <a16:creationId xmlns:a16="http://schemas.microsoft.com/office/drawing/2014/main" id="{7803A04C-7E81-46A9-A680-5284343E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3" y="15525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70" name="Text Box 20">
            <a:extLst>
              <a:ext uri="{FF2B5EF4-FFF2-40B4-BE49-F238E27FC236}">
                <a16:creationId xmlns:a16="http://schemas.microsoft.com/office/drawing/2014/main" id="{1EBD8072-E49A-4BA9-8AD3-579DF88D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22399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66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771" name="Object 26">
            <a:extLst>
              <a:ext uri="{FF2B5EF4-FFF2-40B4-BE49-F238E27FC236}">
                <a16:creationId xmlns:a16="http://schemas.microsoft.com/office/drawing/2014/main" id="{0FD8FE6E-A5F5-4398-BF53-50F3E4B68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3114" y="2370138"/>
          <a:ext cx="3635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4" name="Equation" r:id="rId8" imgW="95162" imgH="266542" progId="Equation.DSMT4">
                  <p:embed/>
                </p:oleObj>
              </mc:Choice>
              <mc:Fallback>
                <p:oleObj name="Equation" r:id="rId8" imgW="95162" imgH="266542" progId="Equation.DSMT4">
                  <p:embed/>
                  <p:pic>
                    <p:nvPicPr>
                      <p:cNvPr id="74771" name="Object 26">
                        <a:extLst>
                          <a:ext uri="{FF2B5EF4-FFF2-40B4-BE49-F238E27FC236}">
                            <a16:creationId xmlns:a16="http://schemas.microsoft.com/office/drawing/2014/main" id="{0FD8FE6E-A5F5-4398-BF53-50F3E4B68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3114" y="2370138"/>
                        <a:ext cx="3635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46A73CCA-AFD0-43FA-854B-7DCEA9198B23}"/>
              </a:ext>
            </a:extLst>
          </p:cNvPr>
          <p:cNvGrpSpPr>
            <a:grpSpLocks/>
          </p:cNvGrpSpPr>
          <p:nvPr/>
        </p:nvGrpSpPr>
        <p:grpSpPr bwMode="auto">
          <a:xfrm>
            <a:off x="8183564" y="2492376"/>
            <a:ext cx="698249" cy="936625"/>
            <a:chOff x="6660232" y="2636912"/>
            <a:chExt cx="698251" cy="93610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B553ADD-B9BC-4621-8F8B-B97AC9C0228E}"/>
                </a:ext>
              </a:extLst>
            </p:cNvPr>
            <p:cNvCxnSpPr/>
            <p:nvPr/>
          </p:nvCxnSpPr>
          <p:spPr>
            <a:xfrm>
              <a:off x="6660232" y="2817786"/>
              <a:ext cx="0" cy="539450"/>
            </a:xfrm>
            <a:prstGeom prst="straightConnector1">
              <a:avLst/>
            </a:prstGeom>
            <a:ln w="38100">
              <a:solidFill>
                <a:srgbClr val="99FF3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75" name="Text Box 19">
              <a:extLst>
                <a:ext uri="{FF2B5EF4-FFF2-40B4-BE49-F238E27FC236}">
                  <a16:creationId xmlns:a16="http://schemas.microsoft.com/office/drawing/2014/main" id="{C04DE4E8-1664-437F-BC13-93AEC91E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028" y="3115235"/>
              <a:ext cx="318244" cy="45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4776" name="Line 17">
              <a:extLst>
                <a:ext uri="{FF2B5EF4-FFF2-40B4-BE49-F238E27FC236}">
                  <a16:creationId xmlns:a16="http://schemas.microsoft.com/office/drawing/2014/main" id="{DAA1396C-64DC-4E94-B462-3385C74953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872395" y="2646618"/>
              <a:ext cx="0" cy="424325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7" name="Text Box 18">
              <a:extLst>
                <a:ext uri="{FF2B5EF4-FFF2-40B4-BE49-F238E27FC236}">
                  <a16:creationId xmlns:a16="http://schemas.microsoft.com/office/drawing/2014/main" id="{D4789E03-8B8E-4EC6-8A03-53A82FA26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7560" y="2636912"/>
              <a:ext cx="320923" cy="46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33" name="Line 26">
            <a:extLst>
              <a:ext uri="{FF2B5EF4-FFF2-40B4-BE49-F238E27FC236}">
                <a16:creationId xmlns:a16="http://schemas.microsoft.com/office/drawing/2014/main" id="{320914E1-0A2C-457E-8E6E-5BB3E82AA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" name="图片 8">
            <a:extLst>
              <a:ext uri="{FF2B5EF4-FFF2-40B4-BE49-F238E27FC236}">
                <a16:creationId xmlns:a16="http://schemas.microsoft.com/office/drawing/2014/main" id="{E3303A73-9BFB-494B-B9E3-A58EF66B9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3463F6-4418-4E08-94D9-FD0B4D8820F3}"/>
                  </a:ext>
                </a:extLst>
              </p:cNvPr>
              <p:cNvSpPr/>
              <p:nvPr/>
            </p:nvSpPr>
            <p:spPr>
              <a:xfrm>
                <a:off x="1802989" y="2399666"/>
                <a:ext cx="4879413" cy="591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3463F6-4418-4E08-94D9-FD0B4D882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989" y="2399666"/>
                <a:ext cx="4879413" cy="591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D7A734-ADF1-4964-B849-C8DC2A68D767}"/>
                  </a:ext>
                </a:extLst>
              </p:cNvPr>
              <p:cNvSpPr/>
              <p:nvPr/>
            </p:nvSpPr>
            <p:spPr>
              <a:xfrm>
                <a:off x="4556023" y="5174479"/>
                <a:ext cx="3530518" cy="997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D7A734-ADF1-4964-B849-C8DC2A68D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023" y="5174479"/>
                <a:ext cx="3530518" cy="997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">
                <a:extLst>
                  <a:ext uri="{FF2B5EF4-FFF2-40B4-BE49-F238E27FC236}">
                    <a16:creationId xmlns:a16="http://schemas.microsoft.com/office/drawing/2014/main" id="{DA3C91E6-8E7B-4B05-9383-478BFCDA5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663" y="3513025"/>
                <a:ext cx="10537065" cy="64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itchFamily="18" charset="0"/>
                  </a:rPr>
                  <a:t>Here the complex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itchFamily="18" charset="0"/>
                  </a:rPr>
                  <a:t> has three components: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Rectangle 2">
                <a:extLst>
                  <a:ext uri="{FF2B5EF4-FFF2-40B4-BE49-F238E27FC236}">
                    <a16:creationId xmlns:a16="http://schemas.microsoft.com/office/drawing/2014/main" id="{DA3C91E6-8E7B-4B05-9383-478BFCDA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63" y="3513025"/>
                <a:ext cx="10537065" cy="640560"/>
              </a:xfrm>
              <a:prstGeom prst="rect">
                <a:avLst/>
              </a:prstGeom>
              <a:blipFill>
                <a:blip r:embed="rId13"/>
                <a:stretch>
                  <a:fillRect l="-1157" b="-2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26D878-5EBD-4D69-80BD-B5BD6B9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6" name="Rectangle 4">
            <a:extLst>
              <a:ext uri="{FF2B5EF4-FFF2-40B4-BE49-F238E27FC236}">
                <a16:creationId xmlns:a16="http://schemas.microsoft.com/office/drawing/2014/main" id="{F91D579B-8B79-4CDF-8577-B844A506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05" y="1703726"/>
            <a:ext cx="2028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have: </a:t>
            </a:r>
          </a:p>
        </p:txBody>
      </p:sp>
      <p:sp>
        <p:nvSpPr>
          <p:cNvPr id="1119238" name="Rectangle 6">
            <a:extLst>
              <a:ext uri="{FF2B5EF4-FFF2-40B4-BE49-F238E27FC236}">
                <a16:creationId xmlns:a16="http://schemas.microsoft.com/office/drawing/2014/main" id="{4C7179FD-107D-4AC3-A4B7-90F7055F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4" y="473077"/>
            <a:ext cx="98236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longitudinal components of the evanescent wave  </a:t>
            </a:r>
          </a:p>
        </p:txBody>
      </p:sp>
      <p:sp>
        <p:nvSpPr>
          <p:cNvPr id="75784" name="AutoShape 10">
            <a:extLst>
              <a:ext uri="{FF2B5EF4-FFF2-40B4-BE49-F238E27FC236}">
                <a16:creationId xmlns:a16="http://schemas.microsoft.com/office/drawing/2014/main" id="{6E45FEC4-DFB3-4D15-9873-C79AB8AB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845" y="2284096"/>
            <a:ext cx="433388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5785" name="Line 11">
            <a:extLst>
              <a:ext uri="{FF2B5EF4-FFF2-40B4-BE49-F238E27FC236}">
                <a16:creationId xmlns:a16="http://schemas.microsoft.com/office/drawing/2014/main" id="{487DC673-2171-4E04-B242-AD0B69957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545" y="2212658"/>
            <a:ext cx="248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9244" name="Text Box 12">
            <a:extLst>
              <a:ext uri="{FF2B5EF4-FFF2-40B4-BE49-F238E27FC236}">
                <a16:creationId xmlns:a16="http://schemas.microsoft.com/office/drawing/2014/main" id="{8E8D32D0-40F4-4B42-BD71-BBEE6CAF4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323" y="3683328"/>
            <a:ext cx="712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E281A7EB-C3B9-41D6-AB79-3906D4A9F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8">
            <a:extLst>
              <a:ext uri="{FF2B5EF4-FFF2-40B4-BE49-F238E27FC236}">
                <a16:creationId xmlns:a16="http://schemas.microsoft.com/office/drawing/2014/main" id="{A69FB7A7-CC96-4A29-9F94-39BF49DCA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AE1516-B0D5-4284-99D9-62E4589D96C3}"/>
                  </a:ext>
                </a:extLst>
              </p:cNvPr>
              <p:cNvSpPr/>
              <p:nvPr/>
            </p:nvSpPr>
            <p:spPr>
              <a:xfrm>
                <a:off x="4472484" y="2741152"/>
                <a:ext cx="2889894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AE1516-B0D5-4284-99D9-62E4589D9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84" y="2741152"/>
                <a:ext cx="2889894" cy="49084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1641C1F-F8C8-4630-968C-38A88092C42B}"/>
                  </a:ext>
                </a:extLst>
              </p:cNvPr>
              <p:cNvSpPr/>
              <p:nvPr/>
            </p:nvSpPr>
            <p:spPr>
              <a:xfrm>
                <a:off x="2702377" y="3508653"/>
                <a:ext cx="4994957" cy="1004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1641C1F-F8C8-4630-968C-38A88092C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77" y="3508653"/>
                <a:ext cx="4994957" cy="1004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313E10-93F3-4679-A0CE-04DABA9DDE1E}"/>
                  </a:ext>
                </a:extLst>
              </p:cNvPr>
              <p:cNvSpPr/>
              <p:nvPr/>
            </p:nvSpPr>
            <p:spPr>
              <a:xfrm>
                <a:off x="1428406" y="4644030"/>
                <a:ext cx="9816277" cy="1786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evanescent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wave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has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two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components</m:t>
                            </m:r>
                            <m:r>
                              <m:rPr>
                                <m:nor/>
                              </m:rPr>
                              <a:rPr lang="zh-CN" altLang="en-US" sz="2800"/>
                              <m:t>: </m:t>
                            </m:r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𝑐𝑜𝑚𝑝𝑜𝑛𝑒𝑛𝑡</m:t>
                                  </m:r>
                                </m:e>
                                <m:e/>
                              </m:mr>
                            </m:m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𝑙𝑜𝑛𝑔𝑖𝑡𝑢𝑑𝑖𝑛𝑎𝑙</m:t>
                                  </m:r>
                                </m:e>
                              </m:mr>
                            </m:m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𝑤𝑎𝑣𝑒</m:t>
                            </m:r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𝑐𝑜𝑚𝑝𝑜𝑛𝑒𝑛𝑡</m:t>
                                  </m:r>
                                </m:e>
                                <m:e/>
                              </m:mr>
                            </m:m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transverse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wave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313E10-93F3-4679-A0CE-04DABA9DD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06" y="4644030"/>
                <a:ext cx="9816277" cy="17865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B07448-D3BD-4B60-987F-94C1D9D5834B}"/>
                  </a:ext>
                </a:extLst>
              </p:cNvPr>
              <p:cNvSpPr/>
              <p:nvPr/>
            </p:nvSpPr>
            <p:spPr>
              <a:xfrm>
                <a:off x="3623945" y="1613204"/>
                <a:ext cx="6516977" cy="635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B07448-D3BD-4B60-987F-94C1D9D58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45" y="1613204"/>
                <a:ext cx="6516977" cy="635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4D7704-5C7E-4B17-B3C2-8BE7ADA1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>
            <a:extLst>
              <a:ext uri="{FF2B5EF4-FFF2-40B4-BE49-F238E27FC236}">
                <a16:creationId xmlns:a16="http://schemas.microsoft.com/office/drawing/2014/main" id="{110524DE-53BF-44BA-A6E7-BA5469BA3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110" y="489149"/>
            <a:ext cx="9432607" cy="4572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Frustrated Total Internal Reflection</a:t>
            </a:r>
          </a:p>
        </p:txBody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694991C4-F45A-480A-A20D-8153D7134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4925" y="1587883"/>
            <a:ext cx="9251792" cy="10080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another surface approaches the interface, total internal reflection can be “frustrated.”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D1412-AEC2-4E8E-AD0F-44B4710A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121284" name="Text Box 4">
            <a:extLst>
              <a:ext uri="{FF2B5EF4-FFF2-40B4-BE49-F238E27FC236}">
                <a16:creationId xmlns:a16="http://schemas.microsoft.com/office/drawing/2014/main" id="{EA30DD78-B86A-43EB-A575-2AF194B1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5227434"/>
            <a:ext cx="9331961" cy="108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distance when frustrated total internal reflection happens is decided by the depth of penetration. 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896F7286-F980-45DB-B74F-E251B2B0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7" y="3053145"/>
            <a:ext cx="1958975" cy="1958975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149509D4-014D-48CD-9E0F-6C4C3D76D4E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116512" y="3024570"/>
            <a:ext cx="1958975" cy="1958975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108D9F42-0D51-4661-80B8-79F643888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4" y="4167570"/>
            <a:ext cx="1331913" cy="158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06ED1822-1DC4-47E4-9712-678E8DFAC92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53830" y="4768438"/>
            <a:ext cx="1177925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5DCABF4D-7311-4369-B141-828E88A1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1" y="324047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8B214AEA-CA6F-4BA4-BFA1-7EA598AF7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1" y="298805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6FA69B60-0876-4CB9-9E7C-1D5553FAA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7" y="5083556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C59224D-D039-4499-8314-66F837ECB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1399" y="2942019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Text Box 14">
            <a:extLst>
              <a:ext uri="{FF2B5EF4-FFF2-40B4-BE49-F238E27FC236}">
                <a16:creationId xmlns:a16="http://schemas.microsoft.com/office/drawing/2014/main" id="{8705D207-DB7C-459D-8B36-9E0B5F77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6" y="259594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4DF2B576-F821-4C26-9002-FA80C5C7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" name="图片 8">
            <a:extLst>
              <a:ext uri="{FF2B5EF4-FFF2-40B4-BE49-F238E27FC236}">
                <a16:creationId xmlns:a16="http://schemas.microsoft.com/office/drawing/2014/main" id="{4D271401-BF17-4FCD-85F3-043D90F5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photo9004">
            <a:extLst>
              <a:ext uri="{FF2B5EF4-FFF2-40B4-BE49-F238E27FC236}">
                <a16:creationId xmlns:a16="http://schemas.microsoft.com/office/drawing/2014/main" id="{24FEC4FC-FA79-4F97-B0BE-57CA4FC6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93826"/>
            <a:ext cx="4945063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2307" name="Text Box 3">
            <a:extLst>
              <a:ext uri="{FF2B5EF4-FFF2-40B4-BE49-F238E27FC236}">
                <a16:creationId xmlns:a16="http://schemas.microsoft.com/office/drawing/2014/main" id="{36D24253-C024-4230-80F8-574D9DEE9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7" y="427704"/>
            <a:ext cx="99909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Scanning near-field microscope (SNOM)</a:t>
            </a:r>
          </a:p>
        </p:txBody>
      </p:sp>
      <p:sp>
        <p:nvSpPr>
          <p:cNvPr id="1122308" name="Text Box 4">
            <a:extLst>
              <a:ext uri="{FF2B5EF4-FFF2-40B4-BE49-F238E27FC236}">
                <a16:creationId xmlns:a16="http://schemas.microsoft.com/office/drawing/2014/main" id="{3E2AC141-E6D8-4FA8-B248-A12DC904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227" y="1821489"/>
            <a:ext cx="4377689" cy="420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0795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716088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2352675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989263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34464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9036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43608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8180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dirty="0">
                <a:latin typeface="Times New Roman" pitchFamily="18" charset="0"/>
              </a:rPr>
              <a:t>By using a fiber tip with aperture of several tens nanometers and the precise position controlling system, we can check the distribution of the evanescent wave  from a surface. The evanescent wave is decided by the surface profile. So, we can measure the surface height.</a:t>
            </a: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6D3D671C-6417-40D7-91A0-52105CD3A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2B33CC-BCDE-4521-BF14-93F9C67C4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3C7AA0-1426-432B-9B73-EB66DF8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0866B2B8-42B6-42A9-87DC-A06735B55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36538"/>
          <a:ext cx="9144000" cy="662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1" name="Image" r:id="rId3" imgW="12203175" imgH="8838095" progId="Photoshop.Image.6">
                  <p:embed/>
                </p:oleObj>
              </mc:Choice>
              <mc:Fallback>
                <p:oleObj name="Image" r:id="rId3" imgW="12203175" imgH="8838095" progId="Photoshop.Image.6">
                  <p:embed/>
                  <p:pic>
                    <p:nvPicPr>
                      <p:cNvPr id="79874" name="Object 2">
                        <a:extLst>
                          <a:ext uri="{FF2B5EF4-FFF2-40B4-BE49-F238E27FC236}">
                            <a16:creationId xmlns:a16="http://schemas.microsoft.com/office/drawing/2014/main" id="{0866B2B8-42B6-42A9-87DC-A06735B55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538"/>
                        <a:ext cx="9144000" cy="662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1" name="Text Box 3" descr="纸袋">
            <a:extLst>
              <a:ext uri="{FF2B5EF4-FFF2-40B4-BE49-F238E27FC236}">
                <a16:creationId xmlns:a16="http://schemas.microsoft.com/office/drawing/2014/main" id="{941DB248-2C9F-421D-B039-E1EB3F57F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1"/>
            <a:ext cx="7010400" cy="8239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4800" b="1" dirty="0">
                <a:latin typeface="Arial" panose="020B0604020202020204" pitchFamily="34" charset="0"/>
                <a:ea typeface="华文琥珀" pitchFamily="2" charset="-122"/>
                <a:cs typeface="Arial" panose="020B0604020202020204" pitchFamily="34" charset="0"/>
              </a:rPr>
              <a:t>Working mode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43F99E-4A98-4C8F-A9A3-A4F25C0B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2" descr="https://imphscience.files.wordpress.com/2011/07/goos-hanchen1.png">
            <a:extLst>
              <a:ext uri="{FF2B5EF4-FFF2-40B4-BE49-F238E27FC236}">
                <a16:creationId xmlns:a16="http://schemas.microsoft.com/office/drawing/2014/main" id="{EE267843-DF1E-4E2E-83AE-448285D5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6" y="1460128"/>
            <a:ext cx="901858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2">
            <a:extLst>
              <a:ext uri="{FF2B5EF4-FFF2-40B4-BE49-F238E27FC236}">
                <a16:creationId xmlns:a16="http://schemas.microsoft.com/office/drawing/2014/main" id="{7453E386-8E65-47B0-9195-194EB0071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4033" y="341197"/>
            <a:ext cx="7772400" cy="87153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Goos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Hänchen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Shift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33E016-7A36-41D4-B9E5-1CACFF7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BE955073-AB90-4434-9639-47D159A6A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0659E-5421-4C20-BFC7-EA64BA6A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AC5BF10-FC46-473F-A8BE-9B68EA3D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4" y="3512821"/>
            <a:ext cx="34829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DB656-F17E-4AD3-8EAA-4A7A8D50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E981C299-B5A8-473E-B32E-0A6CE1116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0975"/>
            <a:ext cx="8229600" cy="11398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Transmittance (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6FA3E8BF-8CE9-45F7-8E9C-66B9AAF0DF16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3804921"/>
            <a:ext cx="3130550" cy="1279525"/>
            <a:chOff x="3360" y="3390"/>
            <a:chExt cx="1798" cy="744"/>
          </a:xfrm>
        </p:grpSpPr>
        <p:grpSp>
          <p:nvGrpSpPr>
            <p:cNvPr id="46098" name="Group 7">
              <a:extLst>
                <a:ext uri="{FF2B5EF4-FFF2-40B4-BE49-F238E27FC236}">
                  <a16:creationId xmlns:a16="http://schemas.microsoft.com/office/drawing/2014/main" id="{1EDCA3E2-6264-4F2E-BD3A-B07039981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390"/>
              <a:ext cx="1798" cy="744"/>
              <a:chOff x="3260" y="2448"/>
              <a:chExt cx="1798" cy="744"/>
            </a:xfrm>
          </p:grpSpPr>
          <p:sp>
            <p:nvSpPr>
              <p:cNvPr id="46101" name="AutoShape 8">
                <a:extLst>
                  <a:ext uri="{FF2B5EF4-FFF2-40B4-BE49-F238E27FC236}">
                    <a16:creationId xmlns:a16="http://schemas.microsoft.com/office/drawing/2014/main" id="{A3651991-F157-4EC8-B7D4-6D14203D0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08" y="2835"/>
                <a:ext cx="552" cy="332"/>
              </a:xfrm>
              <a:prstGeom prst="parallelogram">
                <a:avLst>
                  <a:gd name="adj" fmla="val 41566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102" name="AutoShape 9">
                <a:extLst>
                  <a:ext uri="{FF2B5EF4-FFF2-40B4-BE49-F238E27FC236}">
                    <a16:creationId xmlns:a16="http://schemas.microsoft.com/office/drawing/2014/main" id="{34E25241-FC94-462B-A223-81C86E734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10638">
                <a:off x="3260" y="2579"/>
                <a:ext cx="1586" cy="130"/>
              </a:xfrm>
              <a:prstGeom prst="parallelogram">
                <a:avLst>
                  <a:gd name="adj" fmla="val 305000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103" name="Line 10">
                <a:extLst>
                  <a:ext uri="{FF2B5EF4-FFF2-40B4-BE49-F238E27FC236}">
                    <a16:creationId xmlns:a16="http://schemas.microsoft.com/office/drawing/2014/main" id="{7B570623-1A04-4850-A440-AF1DAF60E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" y="2834"/>
                <a:ext cx="1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4" name="Line 11">
                <a:extLst>
                  <a:ext uri="{FF2B5EF4-FFF2-40B4-BE49-F238E27FC236}">
                    <a16:creationId xmlns:a16="http://schemas.microsoft.com/office/drawing/2014/main" id="{DAC11BEA-1ACF-47B3-B14C-D8FA894E8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25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5" name="Text Box 12">
                <a:extLst>
                  <a:ext uri="{FF2B5EF4-FFF2-40B4-BE49-F238E27FC236}">
                    <a16:creationId xmlns:a16="http://schemas.microsoft.com/office/drawing/2014/main" id="{D000A7E3-47DF-4767-91F5-C29FB0B4B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979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Symbol" panose="05050102010706020507" pitchFamily="18" charset="2"/>
                  </a:rPr>
                  <a:t>q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6106" name="Text Box 13">
                <a:extLst>
                  <a:ext uri="{FF2B5EF4-FFF2-40B4-BE49-F238E27FC236}">
                    <a16:creationId xmlns:a16="http://schemas.microsoft.com/office/drawing/2014/main" id="{F4845DFD-8361-4DC4-B40B-FF56F7A93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448"/>
                <a:ext cx="200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Symbol" panose="05050102010706020507" pitchFamily="18" charset="2"/>
                  </a:rPr>
                  <a:t>q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6107" name="Line 14">
                <a:extLst>
                  <a:ext uri="{FF2B5EF4-FFF2-40B4-BE49-F238E27FC236}">
                    <a16:creationId xmlns:a16="http://schemas.microsoft.com/office/drawing/2014/main" id="{2D3D1835-A8B6-4227-860C-9E7C3AE12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77" y="2499"/>
                <a:ext cx="45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8" name="Text Box 15">
                <a:extLst>
                  <a:ext uri="{FF2B5EF4-FFF2-40B4-BE49-F238E27FC236}">
                    <a16:creationId xmlns:a16="http://schemas.microsoft.com/office/drawing/2014/main" id="{AA0F57C6-381E-466D-B9BE-7173E290C2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8" y="2526"/>
                <a:ext cx="21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6109" name="Text Box 16">
                <a:extLst>
                  <a:ext uri="{FF2B5EF4-FFF2-40B4-BE49-F238E27FC236}">
                    <a16:creationId xmlns:a16="http://schemas.microsoft.com/office/drawing/2014/main" id="{71669330-8DBE-483D-891B-F457327A1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895"/>
                <a:ext cx="21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6110" name="Line 17">
                <a:extLst>
                  <a:ext uri="{FF2B5EF4-FFF2-40B4-BE49-F238E27FC236}">
                    <a16:creationId xmlns:a16="http://schemas.microsoft.com/office/drawing/2014/main" id="{3BF1C068-DFD9-4463-9820-203EBD3AD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4" y="2898"/>
                <a:ext cx="348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99" name="Text Box 18">
              <a:extLst>
                <a:ext uri="{FF2B5EF4-FFF2-40B4-BE49-F238E27FC236}">
                  <a16:creationId xmlns:a16="http://schemas.microsoft.com/office/drawing/2014/main" id="{050CF386-3C09-4BFA-B7F0-A969450F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3548"/>
              <a:ext cx="1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100" name="Text Box 19">
              <a:extLst>
                <a:ext uri="{FF2B5EF4-FFF2-40B4-BE49-F238E27FC236}">
                  <a16:creationId xmlns:a16="http://schemas.microsoft.com/office/drawing/2014/main" id="{ACE477CE-8E4F-4A04-9130-FCF979A0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3718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6088" name="Text Box 21">
            <a:extLst>
              <a:ext uri="{FF2B5EF4-FFF2-40B4-BE49-F238E27FC236}">
                <a16:creationId xmlns:a16="http://schemas.microsoft.com/office/drawing/2014/main" id="{6DF49AD8-6262-420F-8863-E2AF5D6D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2" y="2565401"/>
            <a:ext cx="348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 = Cross Section Area</a:t>
            </a:r>
          </a:p>
        </p:txBody>
      </p:sp>
      <p:sp>
        <p:nvSpPr>
          <p:cNvPr id="28682" name="Text Box 23">
            <a:extLst>
              <a:ext uri="{FF2B5EF4-FFF2-40B4-BE49-F238E27FC236}">
                <a16:creationId xmlns:a16="http://schemas.microsoft.com/office/drawing/2014/main" id="{F2AD9F07-8C87-4908-AF28-AD7FC740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611" y="3868686"/>
            <a:ext cx="4448980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beam has width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itchFamily="18" charset="0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beam expands in one dimension on refraction.</a:t>
            </a:r>
          </a:p>
        </p:txBody>
      </p:sp>
      <p:sp>
        <p:nvSpPr>
          <p:cNvPr id="46097" name="Line 26">
            <a:extLst>
              <a:ext uri="{FF2B5EF4-FFF2-40B4-BE49-F238E27FC236}">
                <a16:creationId xmlns:a16="http://schemas.microsoft.com/office/drawing/2014/main" id="{CF119EC4-421A-4FBF-8A6A-416147A71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AutoShape 27">
            <a:extLst>
              <a:ext uri="{FF2B5EF4-FFF2-40B4-BE49-F238E27FC236}">
                <a16:creationId xmlns:a16="http://schemas.microsoft.com/office/drawing/2014/main" id="{F36A2AFC-3F4A-4F0D-A68F-EFBEE1262293}"/>
              </a:ext>
            </a:extLst>
          </p:cNvPr>
          <p:cNvSpPr>
            <a:spLocks/>
          </p:cNvSpPr>
          <p:nvPr/>
        </p:nvSpPr>
        <p:spPr bwMode="auto">
          <a:xfrm>
            <a:off x="7535863" y="1844676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092" name="Line 37">
            <a:extLst>
              <a:ext uri="{FF2B5EF4-FFF2-40B4-BE49-F238E27FC236}">
                <a16:creationId xmlns:a16="http://schemas.microsoft.com/office/drawing/2014/main" id="{7DD37CEC-49D0-4C46-ADB6-F779C5361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025" y="4251008"/>
            <a:ext cx="0" cy="50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Line 39">
            <a:extLst>
              <a:ext uri="{FF2B5EF4-FFF2-40B4-BE49-F238E27FC236}">
                <a16:creationId xmlns:a16="http://schemas.microsoft.com/office/drawing/2014/main" id="{DC70AEDE-3264-4645-AC93-190C5AAD0A5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355850" y="4492308"/>
            <a:ext cx="0" cy="50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Text Box 40">
            <a:extLst>
              <a:ext uri="{FF2B5EF4-FFF2-40B4-BE49-F238E27FC236}">
                <a16:creationId xmlns:a16="http://schemas.microsoft.com/office/drawing/2014/main" id="{C3C8DC5C-667D-46E4-AA41-F309E1CB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4" y="465105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6095" name="Text Box 41">
            <a:extLst>
              <a:ext uri="{FF2B5EF4-FFF2-40B4-BE49-F238E27FC236}">
                <a16:creationId xmlns:a16="http://schemas.microsoft.com/office/drawing/2014/main" id="{246C210D-C802-46B5-B750-FDEC38BD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394938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ED7227-764D-4AA2-B16A-42EBFF2B38E3}"/>
                  </a:ext>
                </a:extLst>
              </p:cNvPr>
              <p:cNvSpPr/>
              <p:nvPr/>
            </p:nvSpPr>
            <p:spPr>
              <a:xfrm>
                <a:off x="1388309" y="1848236"/>
                <a:ext cx="5211683" cy="89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Transmitted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Power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Incident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Power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ED7227-764D-4AA2-B16A-42EBFF2B3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9" y="1848236"/>
                <a:ext cx="5211683" cy="899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7E105D3-0CA0-4AFE-8569-CFA1958F0862}"/>
                  </a:ext>
                </a:extLst>
              </p:cNvPr>
              <p:cNvSpPr/>
              <p:nvPr/>
            </p:nvSpPr>
            <p:spPr>
              <a:xfrm>
                <a:off x="8026711" y="1666804"/>
                <a:ext cx="2369110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7E105D3-0CA0-4AFE-8569-CFA1958F0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11" y="1666804"/>
                <a:ext cx="2369110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8">
            <a:extLst>
              <a:ext uri="{FF2B5EF4-FFF2-40B4-BE49-F238E27FC236}">
                <a16:creationId xmlns:a16="http://schemas.microsoft.com/office/drawing/2014/main" id="{69CC6550-CE64-42EA-81C1-D30D8BD59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A1E6A-76A7-4C84-8857-D3C0A8FD9A34}"/>
                  </a:ext>
                </a:extLst>
              </p:cNvPr>
              <p:cNvSpPr/>
              <p:nvPr/>
            </p:nvSpPr>
            <p:spPr>
              <a:xfrm>
                <a:off x="4847306" y="5384075"/>
                <a:ext cx="2688557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A1E6A-76A7-4C84-8857-D3C0A8FD9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06" y="5384075"/>
                <a:ext cx="2688557" cy="874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E38033-DC91-4082-A6F1-B77E04E5F9AE}"/>
                  </a:ext>
                </a:extLst>
              </p:cNvPr>
              <p:cNvSpPr txBox="1"/>
              <p:nvPr/>
            </p:nvSpPr>
            <p:spPr>
              <a:xfrm>
                <a:off x="6306761" y="3164857"/>
                <a:ext cx="1213922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E38033-DC91-4082-A6F1-B77E04E5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61" y="3164857"/>
                <a:ext cx="1213922" cy="42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E18A38C-73D3-4E9C-BE1C-4208AFC534EA}"/>
                  </a:ext>
                </a:extLst>
              </p:cNvPr>
              <p:cNvSpPr txBox="1"/>
              <p:nvPr/>
            </p:nvSpPr>
            <p:spPr>
              <a:xfrm>
                <a:off x="8021083" y="3190601"/>
                <a:ext cx="1018036" cy="37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E18A38C-73D3-4E9C-BE1C-4208AFC5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083" y="3190601"/>
                <a:ext cx="1018036" cy="373436"/>
              </a:xfrm>
              <a:prstGeom prst="rect">
                <a:avLst/>
              </a:prstGeom>
              <a:blipFill>
                <a:blip r:embed="rId8"/>
                <a:stretch>
                  <a:fillRect l="-2994" r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0" name="Text Box 4">
            <a:extLst>
              <a:ext uri="{FF2B5EF4-FFF2-40B4-BE49-F238E27FC236}">
                <a16:creationId xmlns:a16="http://schemas.microsoft.com/office/drawing/2014/main" id="{CCDA34ED-245D-47A2-9F0E-20F3B2B1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66" y="3607466"/>
            <a:ext cx="920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</p:txBody>
      </p:sp>
      <p:sp>
        <p:nvSpPr>
          <p:cNvPr id="1094663" name="Text Box 7">
            <a:extLst>
              <a:ext uri="{FF2B5EF4-FFF2-40B4-BE49-F238E27FC236}">
                <a16:creationId xmlns:a16="http://schemas.microsoft.com/office/drawing/2014/main" id="{8D915C3B-8D15-4BE5-BBB7-10D40D28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587" y="5555781"/>
            <a:ext cx="806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Transmittance is also called the Transmissivity.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22F2275-2FC2-4263-923A-50F0B656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855"/>
            <a:ext cx="8229600" cy="11398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Transmittance (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9834C8-CA27-4469-9C97-9F35C9C7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5F6E56C2-728B-48DD-998E-945C9950F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8">
            <a:extLst>
              <a:ext uri="{FF2B5EF4-FFF2-40B4-BE49-F238E27FC236}">
                <a16:creationId xmlns:a16="http://schemas.microsoft.com/office/drawing/2014/main" id="{B7F92564-88A4-44B1-80D0-B37498E4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8B8D32-A4EB-4000-83D5-F31D550B8773}"/>
                  </a:ext>
                </a:extLst>
              </p:cNvPr>
              <p:cNvSpPr/>
              <p:nvPr/>
            </p:nvSpPr>
            <p:spPr>
              <a:xfrm>
                <a:off x="1879495" y="1651747"/>
                <a:ext cx="8814464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8B8D32-A4EB-4000-83D5-F31D550B8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95" y="1651747"/>
                <a:ext cx="8814464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497573-0ED2-431A-B471-CEBD1A903719}"/>
                  </a:ext>
                </a:extLst>
              </p:cNvPr>
              <p:cNvSpPr/>
              <p:nvPr/>
            </p:nvSpPr>
            <p:spPr>
              <a:xfrm>
                <a:off x="2760162" y="3762269"/>
                <a:ext cx="2041393" cy="103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497573-0ED2-431A-B471-CEBD1A903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162" y="3762269"/>
                <a:ext cx="2041393" cy="103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E55E52-D9AE-47BF-A70B-63A5F1DE2E38}"/>
                  </a:ext>
                </a:extLst>
              </p:cNvPr>
              <p:cNvSpPr/>
              <p:nvPr/>
            </p:nvSpPr>
            <p:spPr>
              <a:xfrm>
                <a:off x="5868837" y="3762269"/>
                <a:ext cx="3448701" cy="112697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 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E55E52-D9AE-47BF-A70B-63A5F1DE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37" y="3762269"/>
                <a:ext cx="3448701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B3959BA-052E-4FA4-87E4-E4F7FC0B5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92350"/>
            <a:ext cx="4687888" cy="1365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C22ADFF6-076F-4FF3-B7D4-BFF6564A0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1463" y="303212"/>
            <a:ext cx="4321175" cy="795337"/>
          </a:xfrm>
        </p:spPr>
        <p:txBody>
          <a:bodyPr/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Reflectance (R)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1F326-6DB5-4699-B639-8755D9D8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95685" name="Rectangle 5">
            <a:extLst>
              <a:ext uri="{FF2B5EF4-FFF2-40B4-BE49-F238E27FC236}">
                <a16:creationId xmlns:a16="http://schemas.microsoft.com/office/drawing/2014/main" id="{51229859-84F1-4B7A-939C-2B83FCDC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5059363"/>
            <a:ext cx="40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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</p:txBody>
      </p:sp>
      <p:grpSp>
        <p:nvGrpSpPr>
          <p:cNvPr id="48134" name="Group 6">
            <a:extLst>
              <a:ext uri="{FF2B5EF4-FFF2-40B4-BE49-F238E27FC236}">
                <a16:creationId xmlns:a16="http://schemas.microsoft.com/office/drawing/2014/main" id="{754D8562-4ADA-4854-A649-755EE8DD9AD4}"/>
              </a:ext>
            </a:extLst>
          </p:cNvPr>
          <p:cNvGrpSpPr>
            <a:grpSpLocks/>
          </p:cNvGrpSpPr>
          <p:nvPr/>
        </p:nvGrpSpPr>
        <p:grpSpPr bwMode="auto">
          <a:xfrm>
            <a:off x="3925889" y="3644901"/>
            <a:ext cx="4256087" cy="962025"/>
            <a:chOff x="1376" y="1588"/>
            <a:chExt cx="2681" cy="606"/>
          </a:xfrm>
        </p:grpSpPr>
        <p:sp>
          <p:nvSpPr>
            <p:cNvPr id="48143" name="AutoShape 7">
              <a:extLst>
                <a:ext uri="{FF2B5EF4-FFF2-40B4-BE49-F238E27FC236}">
                  <a16:creationId xmlns:a16="http://schemas.microsoft.com/office/drawing/2014/main" id="{96832115-2DAD-4512-A8B5-F676DD6BD1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10638">
              <a:off x="1376" y="1713"/>
              <a:ext cx="1586" cy="130"/>
            </a:xfrm>
            <a:prstGeom prst="parallelogram">
              <a:avLst>
                <a:gd name="adj" fmla="val 30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144" name="Line 8">
              <a:extLst>
                <a:ext uri="{FF2B5EF4-FFF2-40B4-BE49-F238E27FC236}">
                  <a16:creationId xmlns:a16="http://schemas.microsoft.com/office/drawing/2014/main" id="{403BAB40-1AED-4A1C-A84B-6241544E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1968"/>
              <a:ext cx="1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Text Box 9">
              <a:extLst>
                <a:ext uri="{FF2B5EF4-FFF2-40B4-BE49-F238E27FC236}">
                  <a16:creationId xmlns:a16="http://schemas.microsoft.com/office/drawing/2014/main" id="{89C90B9B-E58A-42DF-8515-348D466EB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1588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Symbol" panose="05050102010706020507" pitchFamily="18" charset="2"/>
                </a:rPr>
                <a:t>q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46" name="Line 10">
              <a:extLst>
                <a:ext uri="{FF2B5EF4-FFF2-40B4-BE49-F238E27FC236}">
                  <a16:creationId xmlns:a16="http://schemas.microsoft.com/office/drawing/2014/main" id="{36BBB107-764D-44BF-BB99-8EC83BA2B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3" y="1633"/>
              <a:ext cx="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Text Box 11">
              <a:extLst>
                <a:ext uri="{FF2B5EF4-FFF2-40B4-BE49-F238E27FC236}">
                  <a16:creationId xmlns:a16="http://schemas.microsoft.com/office/drawing/2014/main" id="{7F08C30A-48BD-40CB-BDEF-DB12295F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1660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48" name="Text Box 12">
              <a:extLst>
                <a:ext uri="{FF2B5EF4-FFF2-40B4-BE49-F238E27FC236}">
                  <a16:creationId xmlns:a16="http://schemas.microsoft.com/office/drawing/2014/main" id="{EE75E358-60C2-41AE-970D-4C23453C9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7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49" name="Text Box 13">
              <a:extLst>
                <a:ext uri="{FF2B5EF4-FFF2-40B4-BE49-F238E27FC236}">
                  <a16:creationId xmlns:a16="http://schemas.microsoft.com/office/drawing/2014/main" id="{0D5D07EE-CF90-4ADD-BAA0-3C987E1D5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91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8150" name="AutoShape 14">
              <a:extLst>
                <a:ext uri="{FF2B5EF4-FFF2-40B4-BE49-F238E27FC236}">
                  <a16:creationId xmlns:a16="http://schemas.microsoft.com/office/drawing/2014/main" id="{9BD4D406-A5C2-4D23-977F-51F827D735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89362" flipH="1">
              <a:off x="2471" y="1701"/>
              <a:ext cx="1586" cy="130"/>
            </a:xfrm>
            <a:prstGeom prst="parallelogram">
              <a:avLst>
                <a:gd name="adj" fmla="val 30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151" name="Line 15">
              <a:extLst>
                <a:ext uri="{FF2B5EF4-FFF2-40B4-BE49-F238E27FC236}">
                  <a16:creationId xmlns:a16="http://schemas.microsoft.com/office/drawing/2014/main" id="{92E9F8DB-170B-41F6-9600-93BAF30CF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1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Text Box 16">
              <a:extLst>
                <a:ext uri="{FF2B5EF4-FFF2-40B4-BE49-F238E27FC236}">
                  <a16:creationId xmlns:a16="http://schemas.microsoft.com/office/drawing/2014/main" id="{8469DD29-8C16-4CAF-BB8E-C1E4BA69B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158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Symbol" panose="05050102010706020507" pitchFamily="18" charset="2"/>
                </a:rPr>
                <a:t>q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8153" name="Line 17">
              <a:extLst>
                <a:ext uri="{FF2B5EF4-FFF2-40B4-BE49-F238E27FC236}">
                  <a16:creationId xmlns:a16="http://schemas.microsoft.com/office/drawing/2014/main" id="{C0E98F7E-221A-4A23-80A2-40EBEC67B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1611"/>
              <a:ext cx="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Text Box 18">
              <a:extLst>
                <a:ext uri="{FF2B5EF4-FFF2-40B4-BE49-F238E27FC236}">
                  <a16:creationId xmlns:a16="http://schemas.microsoft.com/office/drawing/2014/main" id="{CB4057DC-C984-40C6-91A8-3CC52EF00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68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1095699" name="Text Box 19">
            <a:extLst>
              <a:ext uri="{FF2B5EF4-FFF2-40B4-BE49-F238E27FC236}">
                <a16:creationId xmlns:a16="http://schemas.microsoft.com/office/drawing/2014/main" id="{068612DF-893A-4F44-A8F4-37C74D15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5785984"/>
            <a:ext cx="7200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Reflectance is also called the Reflectivity.</a:t>
            </a:r>
          </a:p>
        </p:txBody>
      </p:sp>
      <p:sp>
        <p:nvSpPr>
          <p:cNvPr id="48140" name="AutoShape 26">
            <a:extLst>
              <a:ext uri="{FF2B5EF4-FFF2-40B4-BE49-F238E27FC236}">
                <a16:creationId xmlns:a16="http://schemas.microsoft.com/office/drawing/2014/main" id="{5A6DDE1F-BCB7-4D5C-9E2F-659471875C78}"/>
              </a:ext>
            </a:extLst>
          </p:cNvPr>
          <p:cNvSpPr>
            <a:spLocks/>
          </p:cNvSpPr>
          <p:nvPr/>
        </p:nvSpPr>
        <p:spPr bwMode="auto">
          <a:xfrm>
            <a:off x="7319963" y="1844676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9E930A28-E008-4C85-A463-52351C666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" name="图片 8">
            <a:extLst>
              <a:ext uri="{FF2B5EF4-FFF2-40B4-BE49-F238E27FC236}">
                <a16:creationId xmlns:a16="http://schemas.microsoft.com/office/drawing/2014/main" id="{48150270-E714-4894-B652-0F17B5FB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CAEDE1-5CFB-4056-81EC-575375921E33}"/>
                  </a:ext>
                </a:extLst>
              </p:cNvPr>
              <p:cNvSpPr/>
              <p:nvPr/>
            </p:nvSpPr>
            <p:spPr>
              <a:xfrm>
                <a:off x="2032786" y="1751016"/>
                <a:ext cx="4581319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Reflected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Power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Incident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Power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CAEDE1-5CFB-4056-81EC-575375921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86" y="1751016"/>
                <a:ext cx="4581319" cy="98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285A51F-7144-4ABC-A368-53C5054472F8}"/>
              </a:ext>
            </a:extLst>
          </p:cNvPr>
          <p:cNvGrpSpPr/>
          <p:nvPr/>
        </p:nvGrpSpPr>
        <p:grpSpPr>
          <a:xfrm>
            <a:off x="7464425" y="1481256"/>
            <a:ext cx="3605213" cy="1555154"/>
            <a:chOff x="7464425" y="1481256"/>
            <a:chExt cx="3605213" cy="1555154"/>
          </a:xfrm>
        </p:grpSpPr>
        <p:sp>
          <p:nvSpPr>
            <p:cNvPr id="48139" name="Text Box 25">
              <a:extLst>
                <a:ext uri="{FF2B5EF4-FFF2-40B4-BE49-F238E27FC236}">
                  <a16:creationId xmlns:a16="http://schemas.microsoft.com/office/drawing/2014/main" id="{86FF444F-FA84-4BA1-B2D0-2637D959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9990" y="2574745"/>
              <a:ext cx="35296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/>
                <a:t> = Cross Section Area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AB46FA8-1201-4723-8EB2-F467B29058F0}"/>
                    </a:ext>
                  </a:extLst>
                </p:cNvPr>
                <p:cNvSpPr/>
                <p:nvPr/>
              </p:nvSpPr>
              <p:spPr>
                <a:xfrm>
                  <a:off x="7464425" y="1481256"/>
                  <a:ext cx="2734916" cy="10604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AB46FA8-1201-4723-8EB2-F467B2905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425" y="1481256"/>
                  <a:ext cx="2734916" cy="10604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A9D27E7-695C-42F8-B049-A7F5DAE04AA2}"/>
                  </a:ext>
                </a:extLst>
              </p:cNvPr>
              <p:cNvSpPr/>
              <p:nvPr/>
            </p:nvSpPr>
            <p:spPr>
              <a:xfrm>
                <a:off x="6168576" y="5070898"/>
                <a:ext cx="1364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 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A9D27E7-695C-42F8-B049-A7F5DAE04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76" y="5070898"/>
                <a:ext cx="136486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ADC2FA35-AEAE-429E-8D04-96008A3F7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35" y="290790"/>
            <a:ext cx="10658492" cy="1143001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Reflectance and Transmittance for an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Air-to-Glass Interface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222924-2BDF-4783-9FC5-4FB6DF35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96707" name="Text Box 3">
            <a:extLst>
              <a:ext uri="{FF2B5EF4-FFF2-40B4-BE49-F238E27FC236}">
                <a16:creationId xmlns:a16="http://schemas.microsoft.com/office/drawing/2014/main" id="{DC1B970B-C7D5-46A8-BBCE-AAF99590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5678976"/>
            <a:ext cx="1708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 + T  = 1</a:t>
            </a:r>
          </a:p>
        </p:txBody>
      </p:sp>
      <p:sp>
        <p:nvSpPr>
          <p:cNvPr id="49176" name="Arc 6">
            <a:extLst>
              <a:ext uri="{FF2B5EF4-FFF2-40B4-BE49-F238E27FC236}">
                <a16:creationId xmlns:a16="http://schemas.microsoft.com/office/drawing/2014/main" id="{BFCF79DA-9988-4D62-BEDC-50C060507D26}"/>
              </a:ext>
            </a:extLst>
          </p:cNvPr>
          <p:cNvSpPr>
            <a:spLocks/>
          </p:cNvSpPr>
          <p:nvPr/>
        </p:nvSpPr>
        <p:spPr bwMode="auto">
          <a:xfrm flipV="1">
            <a:off x="2122489" y="2453115"/>
            <a:ext cx="2879725" cy="1620837"/>
          </a:xfrm>
          <a:custGeom>
            <a:avLst/>
            <a:gdLst>
              <a:gd name="T0" fmla="*/ 0 w 21600"/>
              <a:gd name="T1" fmla="*/ 0 h 22991"/>
              <a:gd name="T2" fmla="*/ 0 w 21600"/>
              <a:gd name="T3" fmla="*/ 0 h 22991"/>
              <a:gd name="T4" fmla="*/ 0 w 21600"/>
              <a:gd name="T5" fmla="*/ 0 h 22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991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</a:path>
              <a:path w="21600" h="22991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Text Box 7">
            <a:extLst>
              <a:ext uri="{FF2B5EF4-FFF2-40B4-BE49-F238E27FC236}">
                <a16:creationId xmlns:a16="http://schemas.microsoft.com/office/drawing/2014/main" id="{5C5340B8-AA5D-4512-821F-357A3A24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201" y="1895902"/>
            <a:ext cx="3599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1"/>
                </a:solidFill>
              </a:rPr>
              <a:t>                  S-polarization</a:t>
            </a:r>
          </a:p>
        </p:txBody>
      </p:sp>
      <p:sp>
        <p:nvSpPr>
          <p:cNvPr id="49178" name="Arc 8">
            <a:extLst>
              <a:ext uri="{FF2B5EF4-FFF2-40B4-BE49-F238E27FC236}">
                <a16:creationId xmlns:a16="http://schemas.microsoft.com/office/drawing/2014/main" id="{B581B881-E9E8-4F5D-AE49-D9007497B8F2}"/>
              </a:ext>
            </a:extLst>
          </p:cNvPr>
          <p:cNvSpPr>
            <a:spLocks/>
          </p:cNvSpPr>
          <p:nvPr/>
        </p:nvSpPr>
        <p:spPr bwMode="auto">
          <a:xfrm>
            <a:off x="2132014" y="2546777"/>
            <a:ext cx="2879725" cy="1620837"/>
          </a:xfrm>
          <a:custGeom>
            <a:avLst/>
            <a:gdLst>
              <a:gd name="T0" fmla="*/ 0 w 21600"/>
              <a:gd name="T1" fmla="*/ 0 h 22991"/>
              <a:gd name="T2" fmla="*/ 0 w 21600"/>
              <a:gd name="T3" fmla="*/ 0 h 22991"/>
              <a:gd name="T4" fmla="*/ 0 w 21600"/>
              <a:gd name="T5" fmla="*/ 0 h 22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991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</a:path>
              <a:path w="21600" h="22991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9">
            <a:extLst>
              <a:ext uri="{FF2B5EF4-FFF2-40B4-BE49-F238E27FC236}">
                <a16:creationId xmlns:a16="http://schemas.microsoft.com/office/drawing/2014/main" id="{69904CB5-A5D5-4DD3-98B1-98C50FB11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957" y="4678545"/>
            <a:ext cx="2731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Incidence angle, </a:t>
            </a:r>
            <a:r>
              <a:rPr lang="en-US" altLang="zh-CN" sz="2400" i="1" dirty="0">
                <a:latin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9180" name="Text Box 10">
            <a:extLst>
              <a:ext uri="{FF2B5EF4-FFF2-40B4-BE49-F238E27FC236}">
                <a16:creationId xmlns:a16="http://schemas.microsoft.com/office/drawing/2014/main" id="{58A8209A-CAED-413F-8F16-F00F67CD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2329290"/>
            <a:ext cx="484188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1.0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.5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49181" name="Text Box 11">
            <a:extLst>
              <a:ext uri="{FF2B5EF4-FFF2-40B4-BE49-F238E27FC236}">
                <a16:creationId xmlns:a16="http://schemas.microsoft.com/office/drawing/2014/main" id="{2A462AB8-7C0B-46AA-AF27-24719E48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4" y="4148565"/>
            <a:ext cx="341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30</a:t>
            </a:r>
            <a:r>
              <a:rPr lang="en-US" altLang="zh-CN" sz="1600">
                <a:cs typeface="Arial" panose="020B0604020202020204" pitchFamily="34" charset="0"/>
              </a:rPr>
              <a:t>°          6</a:t>
            </a: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90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</a:p>
        </p:txBody>
      </p:sp>
      <p:sp>
        <p:nvSpPr>
          <p:cNvPr id="49182" name="Rectangle 12">
            <a:extLst>
              <a:ext uri="{FF2B5EF4-FFF2-40B4-BE49-F238E27FC236}">
                <a16:creationId xmlns:a16="http://schemas.microsoft.com/office/drawing/2014/main" id="{C9A44802-F475-446B-A064-6F16EF55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9" y="2475340"/>
            <a:ext cx="2905125" cy="1673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83" name="Text Box 13">
            <a:extLst>
              <a:ext uri="{FF2B5EF4-FFF2-40B4-BE49-F238E27FC236}">
                <a16:creationId xmlns:a16="http://schemas.microsoft.com/office/drawing/2014/main" id="{DE9B61DB-C9D9-4569-A7FD-8A5C3AA5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1" y="3578652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9184" name="Text Box 14">
            <a:extLst>
              <a:ext uri="{FF2B5EF4-FFF2-40B4-BE49-F238E27FC236}">
                <a16:creationId xmlns:a16="http://schemas.microsoft.com/office/drawing/2014/main" id="{6F7796C8-B38D-477C-85D0-F4A327EF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9" y="261345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ED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9162" name="Text Box 17">
            <a:extLst>
              <a:ext uri="{FF2B5EF4-FFF2-40B4-BE49-F238E27FC236}">
                <a16:creationId xmlns:a16="http://schemas.microsoft.com/office/drawing/2014/main" id="{A64BBC53-DBB8-4372-A9F4-389526DE1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1895902"/>
            <a:ext cx="2579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      P-polarization</a:t>
            </a:r>
          </a:p>
        </p:txBody>
      </p:sp>
      <p:sp>
        <p:nvSpPr>
          <p:cNvPr id="49163" name="Text Box 18">
            <a:extLst>
              <a:ext uri="{FF2B5EF4-FFF2-40B4-BE49-F238E27FC236}">
                <a16:creationId xmlns:a16="http://schemas.microsoft.com/office/drawing/2014/main" id="{9953F09C-158E-45B0-81B6-5B021F12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205" y="4678545"/>
            <a:ext cx="273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Incidence angle, </a:t>
            </a:r>
            <a:r>
              <a:rPr lang="en-US" altLang="zh-CN" sz="2400" i="1" dirty="0">
                <a:latin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9164" name="Text Box 19">
            <a:extLst>
              <a:ext uri="{FF2B5EF4-FFF2-40B4-BE49-F238E27FC236}">
                <a16:creationId xmlns:a16="http://schemas.microsoft.com/office/drawing/2014/main" id="{4D1C47D1-2D77-4531-9FE7-D8B2A5E2E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335947"/>
            <a:ext cx="484188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1.0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.5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49165" name="Text Box 20">
            <a:extLst>
              <a:ext uri="{FF2B5EF4-FFF2-40B4-BE49-F238E27FC236}">
                <a16:creationId xmlns:a16="http://schemas.microsoft.com/office/drawing/2014/main" id="{343BBD88-7291-4A55-8DE4-E9F94D7E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4155222"/>
            <a:ext cx="341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30</a:t>
            </a:r>
            <a:r>
              <a:rPr lang="en-US" altLang="zh-CN" sz="1600">
                <a:cs typeface="Arial" panose="020B0604020202020204" pitchFamily="34" charset="0"/>
              </a:rPr>
              <a:t>°          6</a:t>
            </a: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90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</a:p>
        </p:txBody>
      </p:sp>
      <p:sp>
        <p:nvSpPr>
          <p:cNvPr id="49166" name="Text Box 21">
            <a:extLst>
              <a:ext uri="{FF2B5EF4-FFF2-40B4-BE49-F238E27FC236}">
                <a16:creationId xmlns:a16="http://schemas.microsoft.com/office/drawing/2014/main" id="{9A0006AE-E65B-4F26-9274-98B57DC6D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3674209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9167" name="Text Box 22">
            <a:extLst>
              <a:ext uri="{FF2B5EF4-FFF2-40B4-BE49-F238E27FC236}">
                <a16:creationId xmlns:a16="http://schemas.microsoft.com/office/drawing/2014/main" id="{92F1FD78-3305-4E8E-B46C-D3C75316F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250580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49168" name="Group 23">
            <a:extLst>
              <a:ext uri="{FF2B5EF4-FFF2-40B4-BE49-F238E27FC236}">
                <a16:creationId xmlns:a16="http://schemas.microsoft.com/office/drawing/2014/main" id="{AA22DE96-4830-494D-9F9B-4A6A0A4747AA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2488347"/>
            <a:ext cx="2881313" cy="1673225"/>
            <a:chOff x="3429" y="1409"/>
            <a:chExt cx="1815" cy="1054"/>
          </a:xfrm>
        </p:grpSpPr>
        <p:sp>
          <p:nvSpPr>
            <p:cNvPr id="49173" name="Arc 24">
              <a:extLst>
                <a:ext uri="{FF2B5EF4-FFF2-40B4-BE49-F238E27FC236}">
                  <a16:creationId xmlns:a16="http://schemas.microsoft.com/office/drawing/2014/main" id="{AAD08F49-3BF4-4AB9-B249-8F198EF68E0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12" y="1409"/>
              <a:ext cx="832" cy="1050"/>
            </a:xfrm>
            <a:custGeom>
              <a:avLst/>
              <a:gdLst>
                <a:gd name="T0" fmla="*/ 0 w 21600"/>
                <a:gd name="T1" fmla="*/ 0 h 21056"/>
                <a:gd name="T2" fmla="*/ 0 w 21600"/>
                <a:gd name="T3" fmla="*/ 0 h 21056"/>
                <a:gd name="T4" fmla="*/ 0 w 21600"/>
                <a:gd name="T5" fmla="*/ 0 h 2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056" fill="none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</a:path>
                <a:path w="21600" h="21056" stroke="0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  <a:lnTo>
                    <a:pt x="0" y="21056"/>
                  </a:lnTo>
                  <a:lnTo>
                    <a:pt x="481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Arc 25">
              <a:extLst>
                <a:ext uri="{FF2B5EF4-FFF2-40B4-BE49-F238E27FC236}">
                  <a16:creationId xmlns:a16="http://schemas.microsoft.com/office/drawing/2014/main" id="{65DF66E6-4CB8-4987-B629-8655A8B5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407"/>
              <a:ext cx="1133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69" name="Group 26">
            <a:extLst>
              <a:ext uri="{FF2B5EF4-FFF2-40B4-BE49-F238E27FC236}">
                <a16:creationId xmlns:a16="http://schemas.microsoft.com/office/drawing/2014/main" id="{6B380CA2-86C7-41C1-8AD0-71D48350AB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88175" y="2475647"/>
            <a:ext cx="2881313" cy="1673225"/>
            <a:chOff x="3429" y="1409"/>
            <a:chExt cx="1815" cy="1054"/>
          </a:xfrm>
        </p:grpSpPr>
        <p:sp>
          <p:nvSpPr>
            <p:cNvPr id="49171" name="Arc 27">
              <a:extLst>
                <a:ext uri="{FF2B5EF4-FFF2-40B4-BE49-F238E27FC236}">
                  <a16:creationId xmlns:a16="http://schemas.microsoft.com/office/drawing/2014/main" id="{74413F8B-2936-446B-94A1-DBAC554E6C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12" y="1409"/>
              <a:ext cx="832" cy="1050"/>
            </a:xfrm>
            <a:custGeom>
              <a:avLst/>
              <a:gdLst>
                <a:gd name="T0" fmla="*/ 0 w 21600"/>
                <a:gd name="T1" fmla="*/ 0 h 21056"/>
                <a:gd name="T2" fmla="*/ 0 w 21600"/>
                <a:gd name="T3" fmla="*/ 0 h 21056"/>
                <a:gd name="T4" fmla="*/ 0 w 21600"/>
                <a:gd name="T5" fmla="*/ 0 h 2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056" fill="none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</a:path>
                <a:path w="21600" h="21056" stroke="0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  <a:lnTo>
                    <a:pt x="0" y="21056"/>
                  </a:lnTo>
                  <a:lnTo>
                    <a:pt x="481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Arc 28">
              <a:extLst>
                <a:ext uri="{FF2B5EF4-FFF2-40B4-BE49-F238E27FC236}">
                  <a16:creationId xmlns:a16="http://schemas.microsoft.com/office/drawing/2014/main" id="{A7841244-5B32-42E9-834C-9C2326CC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407"/>
              <a:ext cx="1133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sp>
        <p:nvSpPr>
          <p:cNvPr id="49170" name="Rectangle 29">
            <a:extLst>
              <a:ext uri="{FF2B5EF4-FFF2-40B4-BE49-F238E27FC236}">
                <a16:creationId xmlns:a16="http://schemas.microsoft.com/office/drawing/2014/main" id="{6032C4E6-2845-4EF7-B321-76AA1888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2481997"/>
            <a:ext cx="2905125" cy="1673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F2D7D9DD-F833-48D5-A385-77CEC28C7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5478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" name="图片 8">
            <a:extLst>
              <a:ext uri="{FF2B5EF4-FFF2-40B4-BE49-F238E27FC236}">
                <a16:creationId xmlns:a16="http://schemas.microsoft.com/office/drawing/2014/main" id="{F3BC792D-A449-425C-88A6-31308B8F9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930BE246-66FA-4F6C-A95E-1518BAF3D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35" y="140374"/>
            <a:ext cx="10487949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and Transmittance for a Glass-to-Air Interface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5D6CD7-3F3F-4AE8-8357-496AEE3E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0200" name="Arc 5">
            <a:extLst>
              <a:ext uri="{FF2B5EF4-FFF2-40B4-BE49-F238E27FC236}">
                <a16:creationId xmlns:a16="http://schemas.microsoft.com/office/drawing/2014/main" id="{04CAE9FB-41A0-4AF9-9879-B6B63B3D7F54}"/>
              </a:ext>
            </a:extLst>
          </p:cNvPr>
          <p:cNvSpPr>
            <a:spLocks/>
          </p:cNvSpPr>
          <p:nvPr/>
        </p:nvSpPr>
        <p:spPr bwMode="auto">
          <a:xfrm flipV="1">
            <a:off x="1949452" y="2420084"/>
            <a:ext cx="1370013" cy="1620837"/>
          </a:xfrm>
          <a:custGeom>
            <a:avLst/>
            <a:gdLst>
              <a:gd name="T0" fmla="*/ 0 w 21600"/>
              <a:gd name="T1" fmla="*/ 0 h 22991"/>
              <a:gd name="T2" fmla="*/ 0 w 21600"/>
              <a:gd name="T3" fmla="*/ 0 h 22991"/>
              <a:gd name="T4" fmla="*/ 0 w 21600"/>
              <a:gd name="T5" fmla="*/ 0 h 22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991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</a:path>
              <a:path w="21600" h="22991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Text Box 6">
            <a:extLst>
              <a:ext uri="{FF2B5EF4-FFF2-40B4-BE49-F238E27FC236}">
                <a16:creationId xmlns:a16="http://schemas.microsoft.com/office/drawing/2014/main" id="{288BCCB3-A878-4E24-BA83-6F879221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9" y="1722195"/>
            <a:ext cx="3749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Perpendicular polarization</a:t>
            </a:r>
          </a:p>
        </p:txBody>
      </p:sp>
      <p:sp>
        <p:nvSpPr>
          <p:cNvPr id="50202" name="Arc 7">
            <a:extLst>
              <a:ext uri="{FF2B5EF4-FFF2-40B4-BE49-F238E27FC236}">
                <a16:creationId xmlns:a16="http://schemas.microsoft.com/office/drawing/2014/main" id="{4567CA5F-4AC1-4D55-AE71-E2395D48F8DE}"/>
              </a:ext>
            </a:extLst>
          </p:cNvPr>
          <p:cNvSpPr>
            <a:spLocks/>
          </p:cNvSpPr>
          <p:nvPr/>
        </p:nvSpPr>
        <p:spPr bwMode="auto">
          <a:xfrm>
            <a:off x="1958977" y="2513746"/>
            <a:ext cx="1370013" cy="1620837"/>
          </a:xfrm>
          <a:custGeom>
            <a:avLst/>
            <a:gdLst>
              <a:gd name="T0" fmla="*/ 0 w 21600"/>
              <a:gd name="T1" fmla="*/ 0 h 22991"/>
              <a:gd name="T2" fmla="*/ 0 w 21600"/>
              <a:gd name="T3" fmla="*/ 0 h 22991"/>
              <a:gd name="T4" fmla="*/ 0 w 21600"/>
              <a:gd name="T5" fmla="*/ 0 h 22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991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</a:path>
              <a:path w="21600" h="22991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4"/>
                  <a:pt x="21585" y="22527"/>
                  <a:pt x="21555" y="2299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3" name="Text Box 8">
            <a:extLst>
              <a:ext uri="{FF2B5EF4-FFF2-40B4-BE49-F238E27FC236}">
                <a16:creationId xmlns:a16="http://schemas.microsoft.com/office/drawing/2014/main" id="{382D6513-CB0A-496E-B6F6-2544BC4D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7" y="4490428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Incidence angle, </a:t>
            </a:r>
            <a:r>
              <a:rPr lang="en-US" altLang="zh-CN" sz="2000" i="1" dirty="0">
                <a:latin typeface="Symbol" panose="05050102010706020507" pitchFamily="18" charset="2"/>
              </a:rPr>
              <a:t>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0204" name="Text Box 9">
            <a:extLst>
              <a:ext uri="{FF2B5EF4-FFF2-40B4-BE49-F238E27FC236}">
                <a16:creationId xmlns:a16="http://schemas.microsoft.com/office/drawing/2014/main" id="{75BF0753-62A2-4495-A4C2-EC87248A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4" y="2296259"/>
            <a:ext cx="484188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1.0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.5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50205" name="Text Box 10">
            <a:extLst>
              <a:ext uri="{FF2B5EF4-FFF2-40B4-BE49-F238E27FC236}">
                <a16:creationId xmlns:a16="http://schemas.microsoft.com/office/drawing/2014/main" id="{C110855B-290E-49AD-BAC5-2C277160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7" y="4115534"/>
            <a:ext cx="341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 30</a:t>
            </a:r>
            <a:r>
              <a:rPr lang="en-US" altLang="zh-CN" sz="1600">
                <a:cs typeface="Arial" panose="020B0604020202020204" pitchFamily="34" charset="0"/>
              </a:rPr>
              <a:t>°         6</a:t>
            </a: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  </a:t>
            </a:r>
            <a:r>
              <a:rPr lang="en-US" altLang="zh-CN" sz="1600"/>
              <a:t>     90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</a:p>
        </p:txBody>
      </p:sp>
      <p:sp>
        <p:nvSpPr>
          <p:cNvPr id="50206" name="Rectangle 11">
            <a:extLst>
              <a:ext uri="{FF2B5EF4-FFF2-40B4-BE49-F238E27FC236}">
                <a16:creationId xmlns:a16="http://schemas.microsoft.com/office/drawing/2014/main" id="{FC08A515-22D8-4C6F-B4AB-0E2A2E87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2" y="2442309"/>
            <a:ext cx="2905125" cy="1673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0207" name="Text Box 12">
            <a:extLst>
              <a:ext uri="{FF2B5EF4-FFF2-40B4-BE49-F238E27FC236}">
                <a16:creationId xmlns:a16="http://schemas.microsoft.com/office/drawing/2014/main" id="{4F66AEA6-DA08-450C-9C1C-C23578BD3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9" y="2559784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0208" name="Text Box 13">
            <a:extLst>
              <a:ext uri="{FF2B5EF4-FFF2-40B4-BE49-F238E27FC236}">
                <a16:creationId xmlns:a16="http://schemas.microsoft.com/office/drawing/2014/main" id="{E79F30F7-DBF6-4D64-A9E3-E3944C4CF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9" y="350910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ED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0186" name="Text Box 16">
            <a:extLst>
              <a:ext uri="{FF2B5EF4-FFF2-40B4-BE49-F238E27FC236}">
                <a16:creationId xmlns:a16="http://schemas.microsoft.com/office/drawing/2014/main" id="{595FB9F9-83B8-4C1E-94D4-DF49BDE83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769" y="1722195"/>
            <a:ext cx="28761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Parallel polarization</a:t>
            </a:r>
          </a:p>
        </p:txBody>
      </p:sp>
      <p:sp>
        <p:nvSpPr>
          <p:cNvPr id="50187" name="Text Box 17">
            <a:extLst>
              <a:ext uri="{FF2B5EF4-FFF2-40B4-BE49-F238E27FC236}">
                <a16:creationId xmlns:a16="http://schemas.microsoft.com/office/drawing/2014/main" id="{13CD7FBC-BFA8-42A5-801A-3F8B0DFAC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4490428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Incidence angle, </a:t>
            </a:r>
            <a:r>
              <a:rPr lang="en-US" altLang="zh-CN" sz="2000" i="1" dirty="0">
                <a:latin typeface="Symbol" panose="05050102010706020507" pitchFamily="18" charset="2"/>
              </a:rPr>
              <a:t>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0188" name="Text Box 18">
            <a:extLst>
              <a:ext uri="{FF2B5EF4-FFF2-40B4-BE49-F238E27FC236}">
                <a16:creationId xmlns:a16="http://schemas.microsoft.com/office/drawing/2014/main" id="{B8A1B66B-7C18-4EAA-A88C-E3F028A9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296259"/>
            <a:ext cx="484188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1.0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.5</a:t>
            </a:r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algn="r"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50189" name="Text Box 19">
            <a:extLst>
              <a:ext uri="{FF2B5EF4-FFF2-40B4-BE49-F238E27FC236}">
                <a16:creationId xmlns:a16="http://schemas.microsoft.com/office/drawing/2014/main" id="{840D4A2F-554A-4BC5-96A6-0A9360F8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4115534"/>
            <a:ext cx="341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30</a:t>
            </a:r>
            <a:r>
              <a:rPr lang="en-US" altLang="zh-CN" sz="1600">
                <a:cs typeface="Arial" panose="020B0604020202020204" pitchFamily="34" charset="0"/>
              </a:rPr>
              <a:t>°          6</a:t>
            </a:r>
            <a:r>
              <a:rPr lang="en-US" altLang="zh-CN" sz="1600"/>
              <a:t>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  <a:r>
              <a:rPr lang="en-US" altLang="zh-CN" sz="1600"/>
              <a:t>         90</a:t>
            </a:r>
            <a:r>
              <a:rPr lang="en-US" altLang="zh-CN" sz="1600">
                <a:cs typeface="Arial" panose="020B0604020202020204" pitchFamily="34" charset="0"/>
              </a:rPr>
              <a:t>°</a:t>
            </a:r>
          </a:p>
        </p:txBody>
      </p:sp>
      <p:sp>
        <p:nvSpPr>
          <p:cNvPr id="50190" name="Text Box 20">
            <a:extLst>
              <a:ext uri="{FF2B5EF4-FFF2-40B4-BE49-F238E27FC236}">
                <a16:creationId xmlns:a16="http://schemas.microsoft.com/office/drawing/2014/main" id="{450B763D-8D05-4919-91AA-3DB90A83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2574071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0191" name="Text Box 21">
            <a:extLst>
              <a:ext uri="{FF2B5EF4-FFF2-40B4-BE49-F238E27FC236}">
                <a16:creationId xmlns:a16="http://schemas.microsoft.com/office/drawing/2014/main" id="{1EC38EFE-3C23-41D3-9CDF-EB9BA662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354085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50192" name="Group 22">
            <a:extLst>
              <a:ext uri="{FF2B5EF4-FFF2-40B4-BE49-F238E27FC236}">
                <a16:creationId xmlns:a16="http://schemas.microsoft.com/office/drawing/2014/main" id="{C30A88E4-E2CE-435F-B289-41353FEB1238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2448659"/>
            <a:ext cx="1373188" cy="1673225"/>
            <a:chOff x="3429" y="1409"/>
            <a:chExt cx="1815" cy="1054"/>
          </a:xfrm>
        </p:grpSpPr>
        <p:sp>
          <p:nvSpPr>
            <p:cNvPr id="50197" name="Arc 23">
              <a:extLst>
                <a:ext uri="{FF2B5EF4-FFF2-40B4-BE49-F238E27FC236}">
                  <a16:creationId xmlns:a16="http://schemas.microsoft.com/office/drawing/2014/main" id="{7165DBE3-F572-484F-B400-53A454949F4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12" y="1409"/>
              <a:ext cx="832" cy="1050"/>
            </a:xfrm>
            <a:custGeom>
              <a:avLst/>
              <a:gdLst>
                <a:gd name="T0" fmla="*/ 0 w 21600"/>
                <a:gd name="T1" fmla="*/ 0 h 21056"/>
                <a:gd name="T2" fmla="*/ 0 w 21600"/>
                <a:gd name="T3" fmla="*/ 0 h 21056"/>
                <a:gd name="T4" fmla="*/ 0 w 21600"/>
                <a:gd name="T5" fmla="*/ 0 h 2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056" fill="none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</a:path>
                <a:path w="21600" h="21056" stroke="0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  <a:lnTo>
                    <a:pt x="0" y="21056"/>
                  </a:lnTo>
                  <a:lnTo>
                    <a:pt x="481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Arc 24">
              <a:extLst>
                <a:ext uri="{FF2B5EF4-FFF2-40B4-BE49-F238E27FC236}">
                  <a16:creationId xmlns:a16="http://schemas.microsoft.com/office/drawing/2014/main" id="{8790F9AA-5788-4554-BBF9-965C298CB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407"/>
              <a:ext cx="1133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3" name="Group 25">
            <a:extLst>
              <a:ext uri="{FF2B5EF4-FFF2-40B4-BE49-F238E27FC236}">
                <a16:creationId xmlns:a16="http://schemas.microsoft.com/office/drawing/2014/main" id="{44652569-63CA-4210-8580-A97F36DB1C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88175" y="2435959"/>
            <a:ext cx="1371600" cy="1673225"/>
            <a:chOff x="3429" y="1409"/>
            <a:chExt cx="1815" cy="1054"/>
          </a:xfrm>
        </p:grpSpPr>
        <p:sp>
          <p:nvSpPr>
            <p:cNvPr id="50195" name="Arc 26">
              <a:extLst>
                <a:ext uri="{FF2B5EF4-FFF2-40B4-BE49-F238E27FC236}">
                  <a16:creationId xmlns:a16="http://schemas.microsoft.com/office/drawing/2014/main" id="{98F9CE2D-5152-483E-96C0-6E140EEA9E9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12" y="1409"/>
              <a:ext cx="832" cy="1050"/>
            </a:xfrm>
            <a:custGeom>
              <a:avLst/>
              <a:gdLst>
                <a:gd name="T0" fmla="*/ 0 w 21600"/>
                <a:gd name="T1" fmla="*/ 0 h 21056"/>
                <a:gd name="T2" fmla="*/ 0 w 21600"/>
                <a:gd name="T3" fmla="*/ 0 h 21056"/>
                <a:gd name="T4" fmla="*/ 0 w 21600"/>
                <a:gd name="T5" fmla="*/ 0 h 2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056" fill="none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</a:path>
                <a:path w="21600" h="21056" stroke="0" extrusionOk="0">
                  <a:moveTo>
                    <a:pt x="4817" y="-1"/>
                  </a:moveTo>
                  <a:cubicBezTo>
                    <a:pt x="14636" y="2246"/>
                    <a:pt x="21600" y="10982"/>
                    <a:pt x="21600" y="21056"/>
                  </a:cubicBezTo>
                  <a:lnTo>
                    <a:pt x="0" y="21056"/>
                  </a:lnTo>
                  <a:lnTo>
                    <a:pt x="481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Arc 27">
              <a:extLst>
                <a:ext uri="{FF2B5EF4-FFF2-40B4-BE49-F238E27FC236}">
                  <a16:creationId xmlns:a16="http://schemas.microsoft.com/office/drawing/2014/main" id="{413E9F87-FFF0-4453-A6F4-87CB01660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407"/>
              <a:ext cx="1133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4" name="Rectangle 28">
            <a:extLst>
              <a:ext uri="{FF2B5EF4-FFF2-40B4-BE49-F238E27FC236}">
                <a16:creationId xmlns:a16="http://schemas.microsoft.com/office/drawing/2014/main" id="{13C38D78-DB10-4FDE-8AF0-187BF40A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2442309"/>
            <a:ext cx="2905125" cy="1673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97760" name="Text Box 32">
            <a:extLst>
              <a:ext uri="{FF2B5EF4-FFF2-40B4-BE49-F238E27FC236}">
                <a16:creationId xmlns:a16="http://schemas.microsoft.com/office/drawing/2014/main" id="{B2C90E38-4EDA-4618-A9D6-261EAA1A0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5608638"/>
            <a:ext cx="1718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 + T 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77CD0E20-F953-47D2-A593-103459B5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" name="图片 8">
            <a:extLst>
              <a:ext uri="{FF2B5EF4-FFF2-40B4-BE49-F238E27FC236}">
                <a16:creationId xmlns:a16="http://schemas.microsoft.com/office/drawing/2014/main" id="{54B49C55-A19E-4C42-8405-0C2E3096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>
            <a:extLst>
              <a:ext uri="{FF2B5EF4-FFF2-40B4-BE49-F238E27FC236}">
                <a16:creationId xmlns:a16="http://schemas.microsoft.com/office/drawing/2014/main" id="{BA4801A9-9606-4223-B03B-A7811B151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3520" y="330850"/>
            <a:ext cx="8570914" cy="90805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Reflection at normal incidence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21072018-9E3D-4264-A0AC-AF11C55FF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139" y="2997200"/>
            <a:ext cx="8785225" cy="216058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air-glass interface (</a:t>
            </a:r>
            <a:r>
              <a:rPr lang="en-US" altLang="zh-CN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baseline="-30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itchFamily="18" charset="0"/>
              </a:rPr>
              <a:t> = 1.0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zh-CN" baseline="-30000" dirty="0" err="1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itchFamily="18" charset="0"/>
              </a:rPr>
              <a:t> = 1.5),</a:t>
            </a: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itchFamily="18" charset="0"/>
              </a:rPr>
              <a:t> 			R = 4%  and T = 96% </a:t>
            </a: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itchFamily="18" charset="0"/>
              </a:rPr>
              <a:t>The reflection has big implications for photography lenses.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E6679-3814-4525-8957-A0DCC7BA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98761" name="Rectangle 9">
            <a:extLst>
              <a:ext uri="{FF2B5EF4-FFF2-40B4-BE49-F238E27FC236}">
                <a16:creationId xmlns:a16="http://schemas.microsoft.com/office/drawing/2014/main" id="{7DD458F0-3D39-4D37-B94A-B8C1EA0E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39" y="1916113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</a:t>
            </a:r>
          </a:p>
        </p:txBody>
      </p:sp>
      <p:sp>
        <p:nvSpPr>
          <p:cNvPr id="1098762" name="Rectangle 10">
            <a:extLst>
              <a:ext uri="{FF2B5EF4-FFF2-40B4-BE49-F238E27FC236}">
                <a16:creationId xmlns:a16="http://schemas.microsoft.com/office/drawing/2014/main" id="{216BB5D6-10E8-46FE-A1F1-8F0B5B3F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39" y="5157789"/>
            <a:ext cx="8959723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the same, whichever direction the light travels, from air to glass or from glass to air.</a:t>
            </a: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CADD122F-E051-483F-8479-E2518B822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0680"/>
            <a:ext cx="1216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图片 8">
            <a:extLst>
              <a:ext uri="{FF2B5EF4-FFF2-40B4-BE49-F238E27FC236}">
                <a16:creationId xmlns:a16="http://schemas.microsoft.com/office/drawing/2014/main" id="{4FE70595-34B2-488B-910A-2B14219E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1018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25ECF2B-9DCD-4861-977A-94389803529E}"/>
                  </a:ext>
                </a:extLst>
              </p:cNvPr>
              <p:cNvSpPr/>
              <p:nvPr/>
            </p:nvSpPr>
            <p:spPr>
              <a:xfrm>
                <a:off x="3447929" y="1604938"/>
                <a:ext cx="2795509" cy="1145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25ECF2B-9DCD-4861-977A-943898035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929" y="1604938"/>
                <a:ext cx="2795509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2C8E54-5D65-4C54-894B-E25A1C328B88}"/>
                  </a:ext>
                </a:extLst>
              </p:cNvPr>
              <p:cNvSpPr/>
              <p:nvPr/>
            </p:nvSpPr>
            <p:spPr>
              <a:xfrm>
                <a:off x="6630655" y="1691212"/>
                <a:ext cx="2529282" cy="97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2C8E54-5D65-4C54-894B-E25A1C328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55" y="1691212"/>
                <a:ext cx="2529282" cy="97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EFD1CAF-7A18-40B9-A06F-E2A1C972EF60}" vid="{9128987F-5A2C-44EF-8DBB-D2762AE268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4063</TotalTime>
  <Words>1519</Words>
  <Application>Microsoft Office PowerPoint</Application>
  <PresentationFormat>宽屏</PresentationFormat>
  <Paragraphs>490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等线</vt:lpstr>
      <vt:lpstr>等线 Light</vt:lpstr>
      <vt:lpstr>华文琥珀</vt:lpstr>
      <vt:lpstr>华文行楷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主题1</vt:lpstr>
      <vt:lpstr>Equation</vt:lpstr>
      <vt:lpstr>Image</vt:lpstr>
      <vt:lpstr>Part 2 Wave Optics</vt:lpstr>
      <vt:lpstr>PowerPoint 演示文稿</vt:lpstr>
      <vt:lpstr>PowerPoint 演示文稿</vt:lpstr>
      <vt:lpstr>Transmittance (T)</vt:lpstr>
      <vt:lpstr>Transmittance (T)</vt:lpstr>
      <vt:lpstr>Reflectance (R)</vt:lpstr>
      <vt:lpstr>Reflectance and Transmittance for an Air-to-Glass Interface</vt:lpstr>
      <vt:lpstr>Reflectance and Transmittance for a Glass-to-Air Interface</vt:lpstr>
      <vt:lpstr>Reflection at normal incidence</vt:lpstr>
      <vt:lpstr>Please pay attention to incident intensity</vt:lpstr>
      <vt:lpstr>Please pay attention to incident intensity</vt:lpstr>
      <vt:lpstr>Please pay attention to incident intensity</vt:lpstr>
      <vt:lpstr>Phase Shift in Refraction</vt:lpstr>
      <vt:lpstr>Reflection and Phase Shift</vt:lpstr>
      <vt:lpstr>P.S. in Reflection at near normal incidence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Total internal reflection</vt:lpstr>
      <vt:lpstr>Total internal reflection</vt:lpstr>
      <vt:lpstr>Total internal reflection</vt:lpstr>
      <vt:lpstr>Total internal reflection</vt:lpstr>
      <vt:lpstr>Total internal reflection</vt:lpstr>
      <vt:lpstr>The Evanescent Wave</vt:lpstr>
      <vt:lpstr>The Evanescent Wave</vt:lpstr>
      <vt:lpstr>The Evanescent Wave</vt:lpstr>
      <vt:lpstr>PowerPoint 演示文稿</vt:lpstr>
      <vt:lpstr>PowerPoint 演示文稿</vt:lpstr>
      <vt:lpstr>Frustrated Total Internal Reflection</vt:lpstr>
      <vt:lpstr>PowerPoint 演示文稿</vt:lpstr>
      <vt:lpstr>PowerPoint 演示文稿</vt:lpstr>
      <vt:lpstr>Goos–Hänchen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t450</dc:creator>
  <cp:lastModifiedBy>Yudong Li</cp:lastModifiedBy>
  <cp:revision>238</cp:revision>
  <dcterms:created xsi:type="dcterms:W3CDTF">2018-10-18T09:43:26Z</dcterms:created>
  <dcterms:modified xsi:type="dcterms:W3CDTF">2022-07-13T10:08:30Z</dcterms:modified>
</cp:coreProperties>
</file>