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9" r:id="rId3"/>
    <p:sldId id="268" r:id="rId4"/>
    <p:sldId id="266" r:id="rId5"/>
    <p:sldId id="270" r:id="rId6"/>
    <p:sldId id="273" r:id="rId7"/>
    <p:sldId id="274" r:id="rId8"/>
    <p:sldId id="275" r:id="rId9"/>
    <p:sldId id="276" r:id="rId10"/>
    <p:sldId id="277" r:id="rId11"/>
    <p:sldId id="278" r:id="rId12"/>
    <p:sldId id="304" r:id="rId13"/>
    <p:sldId id="297" r:id="rId14"/>
    <p:sldId id="298" r:id="rId15"/>
    <p:sldId id="303" r:id="rId16"/>
    <p:sldId id="257" r:id="rId17"/>
    <p:sldId id="258" r:id="rId18"/>
    <p:sldId id="279" r:id="rId19"/>
    <p:sldId id="259" r:id="rId20"/>
    <p:sldId id="260" r:id="rId21"/>
    <p:sldId id="281" r:id="rId22"/>
    <p:sldId id="261" r:id="rId23"/>
    <p:sldId id="282" r:id="rId24"/>
    <p:sldId id="293" r:id="rId25"/>
    <p:sldId id="262" r:id="rId26"/>
    <p:sldId id="263" r:id="rId27"/>
    <p:sldId id="264" r:id="rId28"/>
    <p:sldId id="307" r:id="rId29"/>
    <p:sldId id="265" r:id="rId30"/>
    <p:sldId id="300" r:id="rId31"/>
    <p:sldId id="312" r:id="rId32"/>
    <p:sldId id="310" r:id="rId33"/>
    <p:sldId id="280" r:id="rId34"/>
    <p:sldId id="283" r:id="rId35"/>
    <p:sldId id="284" r:id="rId36"/>
    <p:sldId id="285" r:id="rId37"/>
    <p:sldId id="311" r:id="rId38"/>
    <p:sldId id="286" r:id="rId39"/>
    <p:sldId id="287" r:id="rId40"/>
    <p:sldId id="288" r:id="rId41"/>
    <p:sldId id="289" r:id="rId42"/>
    <p:sldId id="305" r:id="rId43"/>
    <p:sldId id="308" r:id="rId44"/>
    <p:sldId id="309" r:id="rId45"/>
    <p:sldId id="306" r:id="rId46"/>
    <p:sldId id="290" r:id="rId47"/>
    <p:sldId id="295" r:id="rId48"/>
    <p:sldId id="291" r:id="rId49"/>
    <p:sldId id="294" r:id="rId50"/>
    <p:sldId id="292" r:id="rId51"/>
    <p:sldId id="296" r:id="rId52"/>
    <p:sldId id="301" r:id="rId53"/>
    <p:sldId id="302"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91439" autoAdjust="0"/>
  </p:normalViewPr>
  <p:slideViewPr>
    <p:cSldViewPr>
      <p:cViewPr varScale="1">
        <p:scale>
          <a:sx n="79" d="100"/>
          <a:sy n="79" d="100"/>
        </p:scale>
        <p:origin x="8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09.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20.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6.wmf"/><Relationship Id="rId5" Type="http://schemas.openxmlformats.org/officeDocument/2006/relationships/image" Target="../media/image15.wmf"/><Relationship Id="rId4" Type="http://schemas.openxmlformats.org/officeDocument/2006/relationships/image" Target="../media/image11.wmf"/><Relationship Id="rId9"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29F3064-E2BC-4E6F-9318-6DCBBC5F7D15}" type="slidenum">
              <a:rPr lang="en-US" altLang="zh-CN"/>
              <a:pPr>
                <a:defRPr/>
              </a:pPr>
              <a:t>‹#›</a:t>
            </a:fld>
            <a:endParaRPr lang="en-US" altLang="zh-CN"/>
          </a:p>
        </p:txBody>
      </p:sp>
    </p:spTree>
    <p:extLst>
      <p:ext uri="{BB962C8B-B14F-4D97-AF65-F5344CB8AC3E}">
        <p14:creationId xmlns:p14="http://schemas.microsoft.com/office/powerpoint/2010/main" val="3264081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29F3064-E2BC-4E6F-9318-6DCBBC5F7D15}" type="slidenum">
              <a:rPr lang="en-US" altLang="zh-CN" smtClean="0"/>
              <a:pPr>
                <a:defRPr/>
              </a:pPr>
              <a:t>16</a:t>
            </a:fld>
            <a:endParaRPr lang="en-US" altLang="zh-CN"/>
          </a:p>
        </p:txBody>
      </p:sp>
    </p:spTree>
    <p:extLst>
      <p:ext uri="{BB962C8B-B14F-4D97-AF65-F5344CB8AC3E}">
        <p14:creationId xmlns:p14="http://schemas.microsoft.com/office/powerpoint/2010/main" val="161504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钠和氟发生氧化还原反应形成氟化钠。钠失去了它的外电子，使其具有稳定的电子构型，</a:t>
            </a:r>
            <a:endParaRPr lang="en-US" altLang="zh-CN" dirty="0" smtClean="0"/>
          </a:p>
          <a:p>
            <a:r>
              <a:rPr lang="zh-CN" altLang="en-US" dirty="0" smtClean="0"/>
              <a:t>这个电子以放热的方式进入氟原子。然后，电荷相反的离子</a:t>
            </a:r>
            <a:r>
              <a:rPr lang="en-US" altLang="zh-CN" dirty="0" smtClean="0"/>
              <a:t>——</a:t>
            </a:r>
            <a:r>
              <a:rPr lang="zh-CN" altLang="en-US" dirty="0" smtClean="0"/>
              <a:t>通常是大量离子</a:t>
            </a:r>
            <a:r>
              <a:rPr lang="en-US" altLang="zh-CN" dirty="0" smtClean="0"/>
              <a:t>——</a:t>
            </a:r>
            <a:r>
              <a:rPr lang="zh-CN" altLang="en-US" dirty="0" smtClean="0"/>
              <a:t>相互吸引形成固体</a:t>
            </a:r>
            <a:endParaRPr lang="zh-CN" altLang="en-US" dirty="0"/>
          </a:p>
        </p:txBody>
      </p:sp>
      <p:sp>
        <p:nvSpPr>
          <p:cNvPr id="4" name="灯片编号占位符 3"/>
          <p:cNvSpPr>
            <a:spLocks noGrp="1"/>
          </p:cNvSpPr>
          <p:nvPr>
            <p:ph type="sldNum" sz="quarter" idx="10"/>
          </p:nvPr>
        </p:nvSpPr>
        <p:spPr/>
        <p:txBody>
          <a:bodyPr/>
          <a:lstStyle/>
          <a:p>
            <a:pPr>
              <a:defRPr/>
            </a:pPr>
            <a:fld id="{D29F3064-E2BC-4E6F-9318-6DCBBC5F7D15}" type="slidenum">
              <a:rPr lang="en-US" altLang="zh-CN" smtClean="0"/>
              <a:pPr>
                <a:defRPr/>
              </a:pPr>
              <a:t>17</a:t>
            </a:fld>
            <a:endParaRPr lang="en-US" altLang="zh-CN"/>
          </a:p>
        </p:txBody>
      </p:sp>
    </p:spTree>
    <p:extLst>
      <p:ext uri="{BB962C8B-B14F-4D97-AF65-F5344CB8AC3E}">
        <p14:creationId xmlns:p14="http://schemas.microsoft.com/office/powerpoint/2010/main" val="1703066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09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29F3064-E2BC-4E6F-9318-6DCBBC5F7D15}" type="slidenum">
              <a:rPr lang="en-US" altLang="zh-CN" smtClean="0"/>
              <a:pPr>
                <a:defRPr/>
              </a:pPr>
              <a:t>20</a:t>
            </a:fld>
            <a:endParaRPr lang="en-US" altLang="zh-CN"/>
          </a:p>
        </p:txBody>
      </p:sp>
    </p:spTree>
    <p:extLst>
      <p:ext uri="{BB962C8B-B14F-4D97-AF65-F5344CB8AC3E}">
        <p14:creationId xmlns:p14="http://schemas.microsoft.com/office/powerpoint/2010/main" val="340873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由于范德华力的作用，壁虎可以粘在墙上和天花板上。</a:t>
            </a:r>
            <a:endParaRPr lang="zh-CN" altLang="en-US" dirty="0"/>
          </a:p>
        </p:txBody>
      </p:sp>
      <p:sp>
        <p:nvSpPr>
          <p:cNvPr id="4" name="灯片编号占位符 3"/>
          <p:cNvSpPr>
            <a:spLocks noGrp="1"/>
          </p:cNvSpPr>
          <p:nvPr>
            <p:ph type="sldNum" sz="quarter" idx="10"/>
          </p:nvPr>
        </p:nvSpPr>
        <p:spPr/>
        <p:txBody>
          <a:bodyPr/>
          <a:lstStyle/>
          <a:p>
            <a:pPr>
              <a:defRPr/>
            </a:pPr>
            <a:fld id="{D29F3064-E2BC-4E6F-9318-6DCBBC5F7D15}" type="slidenum">
              <a:rPr lang="en-US" altLang="zh-CN" smtClean="0"/>
              <a:pPr>
                <a:defRPr/>
              </a:pPr>
              <a:t>25</a:t>
            </a:fld>
            <a:endParaRPr lang="en-US" altLang="zh-CN"/>
          </a:p>
        </p:txBody>
      </p:sp>
    </p:spTree>
    <p:extLst>
      <p:ext uri="{BB962C8B-B14F-4D97-AF65-F5344CB8AC3E}">
        <p14:creationId xmlns:p14="http://schemas.microsoft.com/office/powerpoint/2010/main" val="199770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41C9C1-7BC9-44FB-9D71-D94F738D7547}" type="slidenum">
              <a:rPr lang="en-US" altLang="zh-CN"/>
              <a:pPr>
                <a:defRPr/>
              </a:pPr>
              <a:t>‹#›</a:t>
            </a:fld>
            <a:endParaRPr lang="en-US" altLang="zh-CN"/>
          </a:p>
        </p:txBody>
      </p:sp>
    </p:spTree>
    <p:extLst>
      <p:ext uri="{BB962C8B-B14F-4D97-AF65-F5344CB8AC3E}">
        <p14:creationId xmlns:p14="http://schemas.microsoft.com/office/powerpoint/2010/main" val="415423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74721B1-73DA-42C4-8563-0D608BF9D2D0}" type="slidenum">
              <a:rPr lang="en-US" altLang="zh-CN"/>
              <a:pPr>
                <a:defRPr/>
              </a:pPr>
              <a:t>‹#›</a:t>
            </a:fld>
            <a:endParaRPr lang="en-US" altLang="zh-CN"/>
          </a:p>
        </p:txBody>
      </p:sp>
    </p:spTree>
    <p:extLst>
      <p:ext uri="{BB962C8B-B14F-4D97-AF65-F5344CB8AC3E}">
        <p14:creationId xmlns:p14="http://schemas.microsoft.com/office/powerpoint/2010/main" val="647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8A9DB2D-2DF4-422E-BBD5-64CB7ABFBFC6}" type="slidenum">
              <a:rPr lang="en-US" altLang="zh-CN"/>
              <a:pPr>
                <a:defRPr/>
              </a:pPr>
              <a:t>‹#›</a:t>
            </a:fld>
            <a:endParaRPr lang="en-US" altLang="zh-CN"/>
          </a:p>
        </p:txBody>
      </p:sp>
    </p:spTree>
    <p:extLst>
      <p:ext uri="{BB962C8B-B14F-4D97-AF65-F5344CB8AC3E}">
        <p14:creationId xmlns:p14="http://schemas.microsoft.com/office/powerpoint/2010/main" val="261228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4DAA1E12-6D28-4886-8D64-80B171269EC2}" type="slidenum">
              <a:rPr lang="en-US" altLang="zh-CN"/>
              <a:pPr/>
              <a:t>‹#›</a:t>
            </a:fld>
            <a:endParaRPr lang="en-US" altLang="zh-CN"/>
          </a:p>
        </p:txBody>
      </p:sp>
    </p:spTree>
    <p:extLst>
      <p:ext uri="{BB962C8B-B14F-4D97-AF65-F5344CB8AC3E}">
        <p14:creationId xmlns:p14="http://schemas.microsoft.com/office/powerpoint/2010/main" val="38585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8C9E2A-6B3A-4648-B0BD-D3DFFA43DE67}" type="slidenum">
              <a:rPr lang="en-US" altLang="zh-CN"/>
              <a:pPr>
                <a:defRPr/>
              </a:pPr>
              <a:t>‹#›</a:t>
            </a:fld>
            <a:endParaRPr lang="en-US" altLang="zh-CN"/>
          </a:p>
        </p:txBody>
      </p:sp>
    </p:spTree>
    <p:extLst>
      <p:ext uri="{BB962C8B-B14F-4D97-AF65-F5344CB8AC3E}">
        <p14:creationId xmlns:p14="http://schemas.microsoft.com/office/powerpoint/2010/main" val="258551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C5FBD-A16B-4258-A362-27C50E18D4F2}" type="slidenum">
              <a:rPr lang="en-US" altLang="zh-CN"/>
              <a:pPr>
                <a:defRPr/>
              </a:pPr>
              <a:t>‹#›</a:t>
            </a:fld>
            <a:endParaRPr lang="en-US" altLang="zh-CN"/>
          </a:p>
        </p:txBody>
      </p:sp>
    </p:spTree>
    <p:extLst>
      <p:ext uri="{BB962C8B-B14F-4D97-AF65-F5344CB8AC3E}">
        <p14:creationId xmlns:p14="http://schemas.microsoft.com/office/powerpoint/2010/main" val="53929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A7B2920-0663-454F-9FDF-9C64BD3A5A04}" type="slidenum">
              <a:rPr lang="en-US" altLang="zh-CN"/>
              <a:pPr>
                <a:defRPr/>
              </a:pPr>
              <a:t>‹#›</a:t>
            </a:fld>
            <a:endParaRPr lang="en-US" altLang="zh-CN"/>
          </a:p>
        </p:txBody>
      </p:sp>
    </p:spTree>
    <p:extLst>
      <p:ext uri="{BB962C8B-B14F-4D97-AF65-F5344CB8AC3E}">
        <p14:creationId xmlns:p14="http://schemas.microsoft.com/office/powerpoint/2010/main" val="343171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665087D-BD04-4E81-B2B2-4B2797AB9C7F}" type="slidenum">
              <a:rPr lang="en-US" altLang="zh-CN"/>
              <a:pPr>
                <a:defRPr/>
              </a:pPr>
              <a:t>‹#›</a:t>
            </a:fld>
            <a:endParaRPr lang="en-US" altLang="zh-CN"/>
          </a:p>
        </p:txBody>
      </p:sp>
    </p:spTree>
    <p:extLst>
      <p:ext uri="{BB962C8B-B14F-4D97-AF65-F5344CB8AC3E}">
        <p14:creationId xmlns:p14="http://schemas.microsoft.com/office/powerpoint/2010/main" val="214433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427407E-AFAB-420D-8DCE-C96E258A7AA6}" type="slidenum">
              <a:rPr lang="en-US" altLang="zh-CN"/>
              <a:pPr>
                <a:defRPr/>
              </a:pPr>
              <a:t>‹#›</a:t>
            </a:fld>
            <a:endParaRPr lang="en-US" altLang="zh-CN"/>
          </a:p>
        </p:txBody>
      </p:sp>
    </p:spTree>
    <p:extLst>
      <p:ext uri="{BB962C8B-B14F-4D97-AF65-F5344CB8AC3E}">
        <p14:creationId xmlns:p14="http://schemas.microsoft.com/office/powerpoint/2010/main" val="152585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AEBFB56-E04F-42CD-BD24-30A8D970B37F}" type="slidenum">
              <a:rPr lang="en-US" altLang="zh-CN"/>
              <a:pPr>
                <a:defRPr/>
              </a:pPr>
              <a:t>‹#›</a:t>
            </a:fld>
            <a:endParaRPr lang="en-US" altLang="zh-CN"/>
          </a:p>
        </p:txBody>
      </p:sp>
    </p:spTree>
    <p:extLst>
      <p:ext uri="{BB962C8B-B14F-4D97-AF65-F5344CB8AC3E}">
        <p14:creationId xmlns:p14="http://schemas.microsoft.com/office/powerpoint/2010/main" val="109246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57DAAF-5C86-4CA8-8413-E2523DA3CA14}" type="slidenum">
              <a:rPr lang="en-US" altLang="zh-CN"/>
              <a:pPr>
                <a:defRPr/>
              </a:pPr>
              <a:t>‹#›</a:t>
            </a:fld>
            <a:endParaRPr lang="en-US" altLang="zh-CN"/>
          </a:p>
        </p:txBody>
      </p:sp>
    </p:spTree>
    <p:extLst>
      <p:ext uri="{BB962C8B-B14F-4D97-AF65-F5344CB8AC3E}">
        <p14:creationId xmlns:p14="http://schemas.microsoft.com/office/powerpoint/2010/main" val="207526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A70F17-D00C-4E6B-9729-7950AA2108BA}" type="slidenum">
              <a:rPr lang="en-US" altLang="zh-CN"/>
              <a:pPr>
                <a:defRPr/>
              </a:pPr>
              <a:t>‹#›</a:t>
            </a:fld>
            <a:endParaRPr lang="en-US" altLang="zh-CN"/>
          </a:p>
        </p:txBody>
      </p:sp>
    </p:spTree>
    <p:extLst>
      <p:ext uri="{BB962C8B-B14F-4D97-AF65-F5344CB8AC3E}">
        <p14:creationId xmlns:p14="http://schemas.microsoft.com/office/powerpoint/2010/main" val="293144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92E95A0-FFF4-4B01-AF48-A3CCBF3BD02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9.bin"/><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1.wmf"/><Relationship Id="rId18" Type="http://schemas.openxmlformats.org/officeDocument/2006/relationships/oleObject" Target="../embeddings/oleObject38.bin"/><Relationship Id="rId3" Type="http://schemas.openxmlformats.org/officeDocument/2006/relationships/notesSlide" Target="../notesSlides/notesSlide2.xml"/><Relationship Id="rId21" Type="http://schemas.openxmlformats.org/officeDocument/2006/relationships/oleObject" Target="../embeddings/oleObject41.bin"/><Relationship Id="rId7" Type="http://schemas.openxmlformats.org/officeDocument/2006/relationships/image" Target="../media/image48.wmf"/><Relationship Id="rId12" Type="http://schemas.openxmlformats.org/officeDocument/2006/relationships/oleObject" Target="../embeddings/oleObject34.bin"/><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oleObject" Target="../embeddings/oleObject36.bin"/><Relationship Id="rId20" Type="http://schemas.openxmlformats.org/officeDocument/2006/relationships/oleObject" Target="../embeddings/oleObject40.bin"/><Relationship Id="rId1" Type="http://schemas.openxmlformats.org/officeDocument/2006/relationships/vmlDrawing" Target="../drawings/vmlDrawing7.vml"/><Relationship Id="rId6" Type="http://schemas.openxmlformats.org/officeDocument/2006/relationships/oleObject" Target="../embeddings/oleObject31.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23" Type="http://schemas.openxmlformats.org/officeDocument/2006/relationships/image" Target="../media/image53.gif"/><Relationship Id="rId10" Type="http://schemas.openxmlformats.org/officeDocument/2006/relationships/oleObject" Target="../embeddings/oleObject33.bin"/><Relationship Id="rId19" Type="http://schemas.openxmlformats.org/officeDocument/2006/relationships/oleObject" Target="../embeddings/oleObject39.bin"/><Relationship Id="rId4" Type="http://schemas.openxmlformats.org/officeDocument/2006/relationships/oleObject" Target="../embeddings/oleObject30.bin"/><Relationship Id="rId9" Type="http://schemas.openxmlformats.org/officeDocument/2006/relationships/image" Target="../media/image49.wmf"/><Relationship Id="rId14" Type="http://schemas.openxmlformats.org/officeDocument/2006/relationships/oleObject" Target="../embeddings/oleObject35.bin"/><Relationship Id="rId22"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9.jpeg"/><Relationship Id="rId3" Type="http://schemas.openxmlformats.org/officeDocument/2006/relationships/notesSlide" Target="../notesSlides/notesSlide4.xml"/><Relationship Id="rId7" Type="http://schemas.openxmlformats.org/officeDocument/2006/relationships/image" Target="../media/image56.wmf"/><Relationship Id="rId12" Type="http://schemas.openxmlformats.org/officeDocument/2006/relationships/hyperlink" Target="http://www.hcclib.net/online/269/02.htm" TargetMode="Externa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4.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7.wmf"/></Relationships>
</file>

<file path=ppt/slides/_rels/slide21.xml.rels><?xml version="1.0" encoding="UTF-8" standalone="yes"?>
<Relationships xmlns="http://schemas.openxmlformats.org/package/2006/relationships"><Relationship Id="rId2" Type="http://schemas.openxmlformats.org/officeDocument/2006/relationships/hyperlink" Target="http://baike.baidu.com/view/63037.ht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notesSlide" Target="../notesSlides/notesSlide5.xml"/><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8.bin"/><Relationship Id="rId5" Type="http://schemas.openxmlformats.org/officeDocument/2006/relationships/image" Target="../media/image60.wmf"/><Relationship Id="rId4"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4.bin"/><Relationship Id="rId18" Type="http://schemas.openxmlformats.org/officeDocument/2006/relationships/image" Target="../media/image70.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7.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10.vml"/><Relationship Id="rId6" Type="http://schemas.openxmlformats.org/officeDocument/2006/relationships/image" Target="../media/image64.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2.bin"/><Relationship Id="rId14" Type="http://schemas.openxmlformats.org/officeDocument/2006/relationships/image" Target="../media/image68.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2.wmf"/><Relationship Id="rId11" Type="http://schemas.openxmlformats.org/officeDocument/2006/relationships/image" Target="../media/image73.png"/><Relationship Id="rId5" Type="http://schemas.openxmlformats.org/officeDocument/2006/relationships/oleObject" Target="../embeddings/oleObject58.bin"/><Relationship Id="rId10" Type="http://schemas.openxmlformats.org/officeDocument/2006/relationships/oleObject" Target="../embeddings/oleObject62.bin"/><Relationship Id="rId4" Type="http://schemas.openxmlformats.org/officeDocument/2006/relationships/image" Target="../media/image71.wmf"/><Relationship Id="rId9" Type="http://schemas.openxmlformats.org/officeDocument/2006/relationships/oleObject" Target="../embeddings/oleObject61.bin"/></Relationships>
</file>

<file path=ppt/slides/_rels/slide28.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image" Target="../media/image78.png"/><Relationship Id="rId7" Type="http://schemas.openxmlformats.org/officeDocument/2006/relationships/image" Target="../media/image76.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64.bin"/><Relationship Id="rId5" Type="http://schemas.openxmlformats.org/officeDocument/2006/relationships/image" Target="../media/image75.wmf"/><Relationship Id="rId4" Type="http://schemas.openxmlformats.org/officeDocument/2006/relationships/oleObject" Target="../embeddings/oleObject63.bin"/><Relationship Id="rId9" Type="http://schemas.openxmlformats.org/officeDocument/2006/relationships/image" Target="../media/image77.wmf"/></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5" Type="http://schemas.openxmlformats.org/officeDocument/2006/relationships/image" Target="../media/image88.png"/><Relationship Id="rId4" Type="http://schemas.openxmlformats.org/officeDocument/2006/relationships/image" Target="../media/image87.png"/></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3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7.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0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baike.baidu.com/view/135371.htm" TargetMode="External"/><Relationship Id="rId2" Type="http://schemas.openxmlformats.org/officeDocument/2006/relationships/hyperlink" Target="http://baike.baidu.com/view/152265.htm" TargetMode="External"/><Relationship Id="rId1" Type="http://schemas.openxmlformats.org/officeDocument/2006/relationships/slideLayout" Target="../slideLayouts/slideLayout7.xml"/><Relationship Id="rId4" Type="http://schemas.openxmlformats.org/officeDocument/2006/relationships/hyperlink" Target="http://baike.baidu.com/view/323971.ht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zh.wikipedia.org/wiki/%E5%88%86%E5%AD%90" TargetMode="External"/><Relationship Id="rId7" Type="http://schemas.openxmlformats.org/officeDocument/2006/relationships/hyperlink" Target="http://zh.wikipedia.org/wiki/%E6%B0%A2%E9%94%AE" TargetMode="External"/><Relationship Id="rId2" Type="http://schemas.openxmlformats.org/officeDocument/2006/relationships/hyperlink" Target="http://zh.wikipedia.org/wiki/%E5%8C%96%E5%AD%A6" TargetMode="External"/><Relationship Id="rId1" Type="http://schemas.openxmlformats.org/officeDocument/2006/relationships/slideLayout" Target="../slideLayouts/slideLayout7.xml"/><Relationship Id="rId6" Type="http://schemas.openxmlformats.org/officeDocument/2006/relationships/hyperlink" Target="http://zh.wikipedia.org/wiki/%E5%8C%96%E5%AD%A6%E9%94%AE" TargetMode="External"/><Relationship Id="rId5" Type="http://schemas.openxmlformats.org/officeDocument/2006/relationships/hyperlink" Target="http://zh.wikipedia.org/w/index.php?title=%E7%94%B5%E6%80%A7%E5%BC%95%E5%8A%9B&amp;action=edit&amp;redlink=1" TargetMode="External"/><Relationship Id="rId4" Type="http://schemas.openxmlformats.org/officeDocument/2006/relationships/hyperlink" Target="http://zh.wikipedia.org/wiki/%E7%BA%A6%E7%BF%B0%E5%86%85%E6%96%AF%C2%B7%E8%8C%83%E5%BE%B7%E7%93%A6%E8%80%B3%E6%96%A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7.bin"/><Relationship Id="rId15" Type="http://schemas.openxmlformats.org/officeDocument/2006/relationships/image" Target="../media/image11.wmf"/><Relationship Id="rId10" Type="http://schemas.openxmlformats.org/officeDocument/2006/relationships/oleObject" Target="../embeddings/oleObject10.bin"/><Relationship Id="rId4" Type="http://schemas.openxmlformats.org/officeDocument/2006/relationships/image" Target="../media/image6.wmf"/><Relationship Id="rId9" Type="http://schemas.openxmlformats.org/officeDocument/2006/relationships/oleObject" Target="../embeddings/oleObject9.bin"/><Relationship Id="rId14"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118.wmf"/><Relationship Id="rId2" Type="http://schemas.openxmlformats.org/officeDocument/2006/relationships/slideLayout" Target="../slideLayouts/slideLayout7.xml"/><Relationship Id="rId16" Type="http://schemas.openxmlformats.org/officeDocument/2006/relationships/image" Target="../media/image120.wmf"/><Relationship Id="rId1" Type="http://schemas.openxmlformats.org/officeDocument/2006/relationships/vmlDrawing" Target="../drawings/vmlDrawing14.vml"/><Relationship Id="rId6" Type="http://schemas.openxmlformats.org/officeDocument/2006/relationships/image" Target="../media/image115.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70.bin"/><Relationship Id="rId14" Type="http://schemas.openxmlformats.org/officeDocument/2006/relationships/image" Target="../media/image119.wmf"/></Relationships>
</file>

<file path=ppt/slides/_rels/slide52.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8.bin"/><Relationship Id="rId18" Type="http://schemas.openxmlformats.org/officeDocument/2006/relationships/image" Target="../media/image17.wmf"/><Relationship Id="rId3" Type="http://schemas.openxmlformats.org/officeDocument/2006/relationships/oleObject" Target="../embeddings/oleObject13.bin"/><Relationship Id="rId21" Type="http://schemas.openxmlformats.org/officeDocument/2006/relationships/image" Target="../media/image9.wmf"/><Relationship Id="rId7" Type="http://schemas.openxmlformats.org/officeDocument/2006/relationships/oleObject" Target="../embeddings/oleObject15.bin"/><Relationship Id="rId12" Type="http://schemas.openxmlformats.org/officeDocument/2006/relationships/image" Target="../media/image15.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16.wmf"/><Relationship Id="rId20" Type="http://schemas.openxmlformats.org/officeDocument/2006/relationships/oleObject" Target="../embeddings/oleObject22.bin"/><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1.wmf"/><Relationship Id="rId19" Type="http://schemas.openxmlformats.org/officeDocument/2006/relationships/oleObject" Target="../embeddings/oleObject21.bin"/><Relationship Id="rId4" Type="http://schemas.openxmlformats.org/officeDocument/2006/relationships/image" Target="../media/image12.wmf"/><Relationship Id="rId9" Type="http://schemas.openxmlformats.org/officeDocument/2006/relationships/oleObject" Target="../embeddings/oleObject16.bin"/><Relationship Id="rId1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image" Target="../media/image24.wmf"/><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26.wmf"/><Relationship Id="rId5" Type="http://schemas.openxmlformats.org/officeDocument/2006/relationships/oleObject" Target="../embeddings/oleObject24.bin"/><Relationship Id="rId10" Type="http://schemas.openxmlformats.org/officeDocument/2006/relationships/oleObject" Target="../embeddings/oleObject27.bin"/><Relationship Id="rId4" Type="http://schemas.openxmlformats.org/officeDocument/2006/relationships/image" Target="../media/image23.wmf"/><Relationship Id="rId9" Type="http://schemas.openxmlformats.org/officeDocument/2006/relationships/image" Target="../media/image25.wmf"/></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042988" y="762000"/>
            <a:ext cx="6769100" cy="720725"/>
          </a:xfrm>
          <a:prstGeom prst="rect">
            <a:avLst/>
          </a:prstGeom>
          <a:solidFill>
            <a:schemeClr val="bg1"/>
          </a:solidFill>
          <a:ln w="19050">
            <a:solidFill>
              <a:schemeClr val="hlink"/>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zh-CN" altLang="en-US" sz="4000" b="1" dirty="0">
                <a:solidFill>
                  <a:srgbClr val="080910"/>
                </a:solidFill>
                <a:latin typeface="宋体" pitchFamily="2" charset="-122"/>
              </a:rPr>
              <a:t>第二章</a:t>
            </a:r>
            <a:r>
              <a:rPr kumimoji="1" lang="zh-CN" altLang="en-US" sz="4000" b="1" dirty="0">
                <a:solidFill>
                  <a:srgbClr val="080910"/>
                </a:solidFill>
                <a:latin typeface="Times New Roman" pitchFamily="18" charset="0"/>
                <a:cs typeface="Times New Roman" pitchFamily="18" charset="0"/>
              </a:rPr>
              <a:t>   </a:t>
            </a:r>
            <a:r>
              <a:rPr kumimoji="1" lang="zh-CN" altLang="en-US" sz="3600" b="1" dirty="0">
                <a:solidFill>
                  <a:srgbClr val="080910"/>
                </a:solidFill>
                <a:latin typeface="宋体" pitchFamily="2" charset="-122"/>
                <a:cs typeface="Times New Roman" pitchFamily="18" charset="0"/>
              </a:rPr>
              <a:t>晶体中原子的结合</a:t>
            </a:r>
            <a:endParaRPr kumimoji="1" lang="zh-CN" altLang="en-US" sz="3600" b="1" dirty="0">
              <a:solidFill>
                <a:srgbClr val="080910"/>
              </a:solidFill>
              <a:latin typeface="Times New Roman" pitchFamily="18" charset="0"/>
              <a:cs typeface="Times New Roman" pitchFamily="18" charset="0"/>
            </a:endParaRPr>
          </a:p>
        </p:txBody>
      </p:sp>
      <p:sp>
        <p:nvSpPr>
          <p:cNvPr id="4099" name="Rectangle 3"/>
          <p:cNvSpPr>
            <a:spLocks noChangeArrowheads="1"/>
          </p:cNvSpPr>
          <p:nvPr/>
        </p:nvSpPr>
        <p:spPr bwMode="auto">
          <a:xfrm>
            <a:off x="611188" y="2743200"/>
            <a:ext cx="8208962" cy="1187450"/>
          </a:xfrm>
          <a:prstGeom prst="rect">
            <a:avLst/>
          </a:prstGeom>
          <a:solidFill>
            <a:schemeClr val="bg1"/>
          </a:solid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en-US" sz="2400" b="1" dirty="0">
                <a:solidFill>
                  <a:srgbClr val="080910"/>
                </a:solidFill>
                <a:latin typeface="宋体" pitchFamily="2" charset="-122"/>
              </a:rPr>
              <a:t>晶体中原子的有序排列</a:t>
            </a:r>
            <a:r>
              <a:rPr kumimoji="1" lang="en-US" altLang="zh-CN" sz="2400" b="1" dirty="0">
                <a:solidFill>
                  <a:srgbClr val="080910"/>
                </a:solidFill>
                <a:latin typeface="宋体" pitchFamily="2" charset="-122"/>
              </a:rPr>
              <a:t>------</a:t>
            </a:r>
            <a:r>
              <a:rPr kumimoji="1" lang="zh-CN" altLang="en-US" sz="2400" b="1" dirty="0">
                <a:solidFill>
                  <a:srgbClr val="080910"/>
                </a:solidFill>
                <a:latin typeface="宋体" pitchFamily="2" charset="-122"/>
              </a:rPr>
              <a:t>原子间相互作用的结果。</a:t>
            </a:r>
          </a:p>
          <a:p>
            <a:endParaRPr kumimoji="1" lang="zh-CN" altLang="en-US" sz="2400" b="1" dirty="0">
              <a:solidFill>
                <a:srgbClr val="080910"/>
              </a:solidFill>
              <a:latin typeface="宋体" pitchFamily="2" charset="-122"/>
            </a:endParaRPr>
          </a:p>
          <a:p>
            <a:r>
              <a:rPr kumimoji="1" lang="zh-CN" altLang="en-US" sz="2400" b="1" dirty="0">
                <a:solidFill>
                  <a:srgbClr val="080910"/>
                </a:solidFill>
                <a:latin typeface="宋体" pitchFamily="2" charset="-122"/>
              </a:rPr>
              <a:t>原子间键合的性质与规律</a:t>
            </a:r>
            <a:r>
              <a:rPr kumimoji="1" lang="en-US" altLang="zh-CN" sz="2400" b="1" dirty="0">
                <a:solidFill>
                  <a:srgbClr val="080910"/>
                </a:solidFill>
                <a:latin typeface="宋体" pitchFamily="2" charset="-122"/>
              </a:rPr>
              <a:t>-----</a:t>
            </a:r>
            <a:r>
              <a:rPr kumimoji="1" lang="zh-CN" altLang="en-US" sz="2400" b="1" dirty="0">
                <a:solidFill>
                  <a:srgbClr val="080910"/>
                </a:solidFill>
                <a:latin typeface="宋体" pitchFamily="2" charset="-122"/>
              </a:rPr>
              <a:t>研究晶体结构与物性的基础</a:t>
            </a:r>
            <a:r>
              <a:rPr kumimoji="1" lang="zh-CN" altLang="en-US" sz="1000" dirty="0">
                <a:latin typeface="宋体" pitchFamily="2" charset="-122"/>
              </a:rPr>
              <a:t>。</a:t>
            </a:r>
            <a:r>
              <a:rPr kumimoji="1" lang="zh-CN" altLang="en-US" sz="1400" dirty="0"/>
              <a:t> </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81000"/>
            <a:ext cx="77295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78089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733800"/>
            <a:ext cx="64008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47109" name="Object 5"/>
          <p:cNvGraphicFramePr>
            <a:graphicFrameLocks noChangeAspect="1"/>
          </p:cNvGraphicFramePr>
          <p:nvPr/>
        </p:nvGraphicFramePr>
        <p:xfrm>
          <a:off x="2514600" y="5562600"/>
          <a:ext cx="2224088" cy="762000"/>
        </p:xfrm>
        <a:graphic>
          <a:graphicData uri="http://schemas.openxmlformats.org/presentationml/2006/ole">
            <mc:AlternateContent xmlns:mc="http://schemas.openxmlformats.org/markup-compatibility/2006">
              <mc:Choice xmlns:v="urn:schemas-microsoft-com:vml" Requires="v">
                <p:oleObj spid="_x0000_s6214" name="公式" r:id="rId6" imgW="1129810" imgH="469696" progId="Equation.3">
                  <p:embed/>
                </p:oleObj>
              </mc:Choice>
              <mc:Fallback>
                <p:oleObj name="公式" r:id="rId6" imgW="1129810" imgH="469696"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562600"/>
                        <a:ext cx="22240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slide(fromBottom)">
                                      <p:cBhvr>
                                        <p:cTn id="7" dur="500"/>
                                        <p:tgtEl>
                                          <p:spTgt spid="47107"/>
                                        </p:tgtEl>
                                      </p:cBhvr>
                                    </p:animEffect>
                                  </p:childTnLst>
                                </p:cTn>
                              </p:par>
                              <p:par>
                                <p:cTn id="8" presetID="12" presetClass="entr" presetSubtype="4" fill="hold" nodeType="withEffect">
                                  <p:stCondLst>
                                    <p:cond delay="0"/>
                                  </p:stCondLst>
                                  <p:childTnLst>
                                    <p:set>
                                      <p:cBhvr>
                                        <p:cTn id="9" dur="1" fill="hold">
                                          <p:stCondLst>
                                            <p:cond delay="0"/>
                                          </p:stCondLst>
                                        </p:cTn>
                                        <p:tgtEl>
                                          <p:spTgt spid="47108"/>
                                        </p:tgtEl>
                                        <p:attrNameLst>
                                          <p:attrName>style.visibility</p:attrName>
                                        </p:attrNameLst>
                                      </p:cBhvr>
                                      <p:to>
                                        <p:strVal val="visible"/>
                                      </p:to>
                                    </p:set>
                                    <p:animEffect transition="in" filter="slide(fromBottom)">
                                      <p:cBhvr>
                                        <p:cTn id="10" dur="500"/>
                                        <p:tgtEl>
                                          <p:spTgt spid="471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7109"/>
                                        </p:tgtEl>
                                        <p:attrNameLst>
                                          <p:attrName>style.visibility</p:attrName>
                                        </p:attrNameLst>
                                      </p:cBhvr>
                                      <p:to>
                                        <p:strVal val="visible"/>
                                      </p:to>
                                    </p:set>
                                    <p:animEffect transition="in" filter="checkerboard(across)">
                                      <p:cBhvr>
                                        <p:cTn id="15"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53911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295400"/>
            <a:ext cx="8858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2066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stretch>
            <a:fillRect/>
          </a:stretch>
        </p:blipFill>
        <p:spPr>
          <a:xfrm>
            <a:off x="4489305" y="2057400"/>
            <a:ext cx="4518212" cy="4267200"/>
          </a:xfrm>
          <a:prstGeom prst="rect">
            <a:avLst/>
          </a:prstGeom>
        </p:spPr>
      </p:pic>
      <p:sp>
        <p:nvSpPr>
          <p:cNvPr id="3" name="矩形 2"/>
          <p:cNvSpPr/>
          <p:nvPr/>
        </p:nvSpPr>
        <p:spPr>
          <a:xfrm>
            <a:off x="942975" y="4038600"/>
            <a:ext cx="4572000" cy="1323439"/>
          </a:xfrm>
          <a:prstGeom prst="rect">
            <a:avLst/>
          </a:prstGeom>
        </p:spPr>
        <p:txBody>
          <a:bodyPr>
            <a:spAutoFit/>
          </a:bodyPr>
          <a:lstStyle/>
          <a:p>
            <a:r>
              <a:rPr lang="zh-CN" altLang="en-US" sz="2000" b="1" dirty="0">
                <a:solidFill>
                  <a:srgbClr val="FF3300"/>
                </a:solidFill>
                <a:latin typeface="宋体,Bold"/>
              </a:rPr>
              <a:t>体弹性模量和抗张强度都是</a:t>
            </a:r>
          </a:p>
          <a:p>
            <a:r>
              <a:rPr lang="zh-CN" altLang="en-US" sz="2000" b="1" dirty="0">
                <a:solidFill>
                  <a:srgbClr val="FF3300"/>
                </a:solidFill>
                <a:latin typeface="宋体,Bold"/>
              </a:rPr>
              <a:t>可测量，晶体相互作用能的</a:t>
            </a:r>
          </a:p>
          <a:p>
            <a:r>
              <a:rPr lang="zh-CN" altLang="en-US" sz="2000" b="1" dirty="0">
                <a:solidFill>
                  <a:srgbClr val="FF3300"/>
                </a:solidFill>
                <a:latin typeface="宋体,Bold"/>
              </a:rPr>
              <a:t>理论表达式和计算结果应该</a:t>
            </a:r>
          </a:p>
          <a:p>
            <a:r>
              <a:rPr lang="zh-CN" altLang="en-US" sz="2000" b="1" dirty="0">
                <a:solidFill>
                  <a:srgbClr val="FF3300"/>
                </a:solidFill>
                <a:latin typeface="宋体,Bold"/>
              </a:rPr>
              <a:t>可以解释其数值。</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amond(in)">
                                      <p:cBhvr>
                                        <p:cTn id="7" dur="2000"/>
                                        <p:tgtEl>
                                          <p:spTgt spid="49154"/>
                                        </p:tgtEl>
                                      </p:cBhvr>
                                    </p:animEffect>
                                  </p:childTnLst>
                                </p:cTn>
                              </p:par>
                              <p:par>
                                <p:cTn id="8" presetID="8" presetClass="entr" presetSubtype="16" fill="hold" nodeType="withEffect">
                                  <p:stCondLst>
                                    <p:cond delay="0"/>
                                  </p:stCondLst>
                                  <p:childTnLst>
                                    <p:set>
                                      <p:cBhvr>
                                        <p:cTn id="9" dur="1" fill="hold">
                                          <p:stCondLst>
                                            <p:cond delay="0"/>
                                          </p:stCondLst>
                                        </p:cTn>
                                        <p:tgtEl>
                                          <p:spTgt spid="49155"/>
                                        </p:tgtEl>
                                        <p:attrNameLst>
                                          <p:attrName>style.visibility</p:attrName>
                                        </p:attrNameLst>
                                      </p:cBhvr>
                                      <p:to>
                                        <p:strVal val="visible"/>
                                      </p:to>
                                    </p:set>
                                    <p:animEffect transition="in" filter="diamond(in)">
                                      <p:cBhvr>
                                        <p:cTn id="10" dur="20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2419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20" y="1422689"/>
            <a:ext cx="67913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23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24000" y="274638"/>
            <a:ext cx="5642201" cy="6019800"/>
          </a:xfrm>
          <a:prstGeom prst="rect">
            <a:avLst/>
          </a:prstGeom>
        </p:spPr>
      </p:pic>
    </p:spTree>
    <p:extLst>
      <p:ext uri="{BB962C8B-B14F-4D97-AF65-F5344CB8AC3E}">
        <p14:creationId xmlns:p14="http://schemas.microsoft.com/office/powerpoint/2010/main" val="1160449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14400" y="304800"/>
            <a:ext cx="6591300" cy="6232159"/>
          </a:xfrm>
          <a:prstGeom prst="rect">
            <a:avLst/>
          </a:prstGeom>
        </p:spPr>
      </p:pic>
    </p:spTree>
    <p:extLst>
      <p:ext uri="{BB962C8B-B14F-4D97-AF65-F5344CB8AC3E}">
        <p14:creationId xmlns:p14="http://schemas.microsoft.com/office/powerpoint/2010/main" val="219153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33400" y="1143000"/>
            <a:ext cx="7527710" cy="4781550"/>
          </a:xfrm>
          <a:prstGeom prst="rect">
            <a:avLst/>
          </a:prstGeom>
        </p:spPr>
      </p:pic>
      <p:sp>
        <p:nvSpPr>
          <p:cNvPr id="5" name="矩形 4"/>
          <p:cNvSpPr/>
          <p:nvPr/>
        </p:nvSpPr>
        <p:spPr>
          <a:xfrm>
            <a:off x="842781" y="381000"/>
            <a:ext cx="3278462" cy="461665"/>
          </a:xfrm>
          <a:prstGeom prst="rect">
            <a:avLst/>
          </a:prstGeom>
        </p:spPr>
        <p:txBody>
          <a:bodyPr wrap="none">
            <a:spAutoFit/>
          </a:bodyPr>
          <a:lstStyle/>
          <a:p>
            <a:r>
              <a:rPr lang="zh-CN" altLang="en-US" sz="2400" b="1" dirty="0">
                <a:latin typeface="宋体,Bold"/>
              </a:rPr>
              <a:t>晶体结合力的基本类型</a:t>
            </a:r>
            <a:endParaRPr lang="zh-CN" altLang="en-US" sz="2400" dirty="0"/>
          </a:p>
        </p:txBody>
      </p:sp>
    </p:spTree>
    <p:extLst>
      <p:ext uri="{BB962C8B-B14F-4D97-AF65-F5344CB8AC3E}">
        <p14:creationId xmlns:p14="http://schemas.microsoft.com/office/powerpoint/2010/main" val="152822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2133600"/>
            <a:ext cx="6248400" cy="1187450"/>
          </a:xfrm>
          <a:prstGeom prst="rect">
            <a:avLst/>
          </a:prstGeom>
          <a:solidFill>
            <a:srgbClr val="00FF0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dirty="0">
                <a:solidFill>
                  <a:srgbClr val="080912"/>
                </a:solidFill>
                <a:latin typeface="宋体" pitchFamily="2" charset="-122"/>
              </a:rPr>
              <a:t>是由正负离子所组成，依靠离子间的静电相互作用结合成晶体。典型的是碱金属的卤化物，结构属于</a:t>
            </a:r>
            <a:r>
              <a:rPr kumimoji="1" lang="en-US" altLang="zh-CN" sz="2400" dirty="0" err="1">
                <a:solidFill>
                  <a:srgbClr val="080912"/>
                </a:solidFill>
                <a:latin typeface="Times New Roman" pitchFamily="18" charset="0"/>
                <a:cs typeface="Times New Roman" pitchFamily="18" charset="0"/>
              </a:rPr>
              <a:t>NaCl</a:t>
            </a:r>
            <a:r>
              <a:rPr kumimoji="1" lang="zh-CN" altLang="en-US" sz="2400" dirty="0">
                <a:solidFill>
                  <a:srgbClr val="080912"/>
                </a:solidFill>
                <a:latin typeface="Times New Roman" pitchFamily="18" charset="0"/>
                <a:cs typeface="Times New Roman" pitchFamily="18" charset="0"/>
              </a:rPr>
              <a:t>型和</a:t>
            </a:r>
            <a:r>
              <a:rPr kumimoji="1" lang="syr-SY" altLang="en-US" sz="2400" dirty="0">
                <a:solidFill>
                  <a:srgbClr val="080912"/>
                </a:solidFill>
                <a:latin typeface="Times New Roman" pitchFamily="18" charset="0"/>
                <a:cs typeface="Estrangelo Edessa" pitchFamily="66" charset="0"/>
              </a:rPr>
              <a:t> ݈</a:t>
            </a:r>
            <a:r>
              <a:rPr kumimoji="1" lang="en-US" altLang="zh-CN" sz="2400" dirty="0" err="1">
                <a:solidFill>
                  <a:srgbClr val="080912"/>
                </a:solidFill>
                <a:latin typeface="Times New Roman" pitchFamily="18" charset="0"/>
                <a:cs typeface="Times New Roman" pitchFamily="18" charset="0"/>
              </a:rPr>
              <a:t>CsCl</a:t>
            </a:r>
            <a:r>
              <a:rPr kumimoji="1" lang="zh-CN" altLang="en-US" sz="2400" dirty="0">
                <a:solidFill>
                  <a:srgbClr val="080912"/>
                </a:solidFill>
                <a:latin typeface="Times New Roman" pitchFamily="18" charset="0"/>
                <a:cs typeface="Times New Roman" pitchFamily="18" charset="0"/>
              </a:rPr>
              <a:t>型。</a:t>
            </a:r>
            <a:endParaRPr kumimoji="1" lang="zh-CN" altLang="en-US" sz="2000" dirty="0">
              <a:solidFill>
                <a:srgbClr val="080912"/>
              </a:solidFill>
              <a:latin typeface="Times New Roman" pitchFamily="18" charset="0"/>
              <a:cs typeface="Times New Roman" pitchFamily="18" charset="0"/>
            </a:endParaRPr>
          </a:p>
        </p:txBody>
      </p:sp>
      <p:sp>
        <p:nvSpPr>
          <p:cNvPr id="5123" name="AutoShape 3"/>
          <p:cNvSpPr>
            <a:spLocks noChangeArrowheads="1"/>
          </p:cNvSpPr>
          <p:nvPr/>
        </p:nvSpPr>
        <p:spPr bwMode="auto">
          <a:xfrm>
            <a:off x="0" y="609600"/>
            <a:ext cx="39624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en-US" altLang="zh-CN" sz="2400" b="1">
                <a:solidFill>
                  <a:srgbClr val="BD095A"/>
                </a:solidFill>
              </a:rPr>
              <a:t>2.2.1 </a:t>
            </a:r>
            <a:r>
              <a:rPr lang="zh-CN" altLang="en-US" sz="2400" b="1">
                <a:solidFill>
                  <a:srgbClr val="BD095A"/>
                </a:solidFill>
              </a:rPr>
              <a:t>离子键和离子晶体</a:t>
            </a:r>
          </a:p>
        </p:txBody>
      </p:sp>
      <p:sp>
        <p:nvSpPr>
          <p:cNvPr id="20484" name="Rectangle 4"/>
          <p:cNvSpPr>
            <a:spLocks noChangeArrowheads="1"/>
          </p:cNvSpPr>
          <p:nvPr/>
        </p:nvSpPr>
        <p:spPr bwMode="auto">
          <a:xfrm>
            <a:off x="44529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485" name="Rectangle 5"/>
          <p:cNvSpPr>
            <a:spLocks noChangeArrowheads="1"/>
          </p:cNvSpPr>
          <p:nvPr/>
        </p:nvSpPr>
        <p:spPr bwMode="auto">
          <a:xfrm>
            <a:off x="447198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486" name="Rectangle 6"/>
          <p:cNvSpPr>
            <a:spLocks noChangeArrowheads="1"/>
          </p:cNvSpPr>
          <p:nvPr/>
        </p:nvSpPr>
        <p:spPr bwMode="auto">
          <a:xfrm>
            <a:off x="44196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0487" name="Rectangle 7"/>
          <p:cNvSpPr>
            <a:spLocks noChangeArrowheads="1"/>
          </p:cNvSpPr>
          <p:nvPr/>
        </p:nvSpPr>
        <p:spPr bwMode="auto">
          <a:xfrm>
            <a:off x="44196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5128" name="Text Box 8"/>
          <p:cNvSpPr txBox="1">
            <a:spLocks noChangeArrowheads="1"/>
          </p:cNvSpPr>
          <p:nvPr/>
        </p:nvSpPr>
        <p:spPr bwMode="auto">
          <a:xfrm>
            <a:off x="900113" y="3429000"/>
            <a:ext cx="1458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000000"/>
                </a:solidFill>
                <a:latin typeface="Times New Roman" pitchFamily="18" charset="0"/>
              </a:rPr>
              <a:t>吸引力：</a:t>
            </a:r>
          </a:p>
        </p:txBody>
      </p:sp>
      <p:sp>
        <p:nvSpPr>
          <p:cNvPr id="5129" name="Text Box 9"/>
          <p:cNvSpPr txBox="1">
            <a:spLocks noChangeArrowheads="1"/>
          </p:cNvSpPr>
          <p:nvPr/>
        </p:nvSpPr>
        <p:spPr bwMode="auto">
          <a:xfrm>
            <a:off x="2555875" y="3429000"/>
            <a:ext cx="4789488" cy="4572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080912"/>
                </a:solidFill>
                <a:latin typeface="Times New Roman" pitchFamily="18" charset="0"/>
              </a:rPr>
              <a:t>正负离子的库仑作用（远处）</a:t>
            </a:r>
          </a:p>
        </p:txBody>
      </p:sp>
      <p:sp>
        <p:nvSpPr>
          <p:cNvPr id="5130" name="Text Box 10"/>
          <p:cNvSpPr txBox="1">
            <a:spLocks noChangeArrowheads="1"/>
          </p:cNvSpPr>
          <p:nvPr/>
        </p:nvSpPr>
        <p:spPr bwMode="auto">
          <a:xfrm>
            <a:off x="900113" y="4292600"/>
            <a:ext cx="1525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000000"/>
                </a:solidFill>
                <a:latin typeface="Times New Roman" pitchFamily="18" charset="0"/>
              </a:rPr>
              <a:t>排斥力：</a:t>
            </a:r>
          </a:p>
        </p:txBody>
      </p:sp>
      <p:sp>
        <p:nvSpPr>
          <p:cNvPr id="5131" name="Text Box 11"/>
          <p:cNvSpPr txBox="1">
            <a:spLocks noChangeArrowheads="1"/>
          </p:cNvSpPr>
          <p:nvPr/>
        </p:nvSpPr>
        <p:spPr bwMode="auto">
          <a:xfrm>
            <a:off x="2627313" y="4292600"/>
            <a:ext cx="5500687" cy="822325"/>
          </a:xfrm>
          <a:prstGeom prst="rect">
            <a:avLst/>
          </a:prstGeom>
          <a:solidFill>
            <a:srgbClr val="B68B1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080912"/>
                </a:solidFill>
                <a:latin typeface="Times New Roman" pitchFamily="18" charset="0"/>
              </a:rPr>
              <a:t>正负离子的满壳层电子云重叠时由于泡利不相容原理产生斥力（近处）</a:t>
            </a:r>
          </a:p>
        </p:txBody>
      </p:sp>
      <p:sp>
        <p:nvSpPr>
          <p:cNvPr id="5132" name="Rectangle 12"/>
          <p:cNvSpPr>
            <a:spLocks noChangeArrowheads="1"/>
          </p:cNvSpPr>
          <p:nvPr/>
        </p:nvSpPr>
        <p:spPr bwMode="auto">
          <a:xfrm>
            <a:off x="762000" y="22098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b="1" u="sng">
                <a:solidFill>
                  <a:srgbClr val="BD095A"/>
                </a:solidFill>
                <a:latin typeface="宋体" pitchFamily="2" charset="-122"/>
              </a:rPr>
              <a:t>离子晶体</a:t>
            </a:r>
          </a:p>
        </p:txBody>
      </p:sp>
      <p:sp>
        <p:nvSpPr>
          <p:cNvPr id="2" name="矩形 1"/>
          <p:cNvSpPr/>
          <p:nvPr/>
        </p:nvSpPr>
        <p:spPr>
          <a:xfrm>
            <a:off x="1466850" y="5447092"/>
            <a:ext cx="2646878" cy="369332"/>
          </a:xfrm>
          <a:prstGeom prst="rect">
            <a:avLst/>
          </a:prstGeom>
        </p:spPr>
        <p:txBody>
          <a:bodyPr wrap="none">
            <a:spAutoFit/>
          </a:bodyPr>
          <a:lstStyle/>
          <a:p>
            <a:r>
              <a:rPr lang="en-US" altLang="zh-CN" dirty="0"/>
              <a:t>Pauli exclusion principle</a:t>
            </a:r>
            <a:endParaRPr lang="zh-CN" altLang="en-US" dirty="0"/>
          </a:p>
        </p:txBody>
      </p:sp>
      <p:pic>
        <p:nvPicPr>
          <p:cNvPr id="3" name="图片 2"/>
          <p:cNvPicPr>
            <a:picLocks noChangeAspect="1"/>
          </p:cNvPicPr>
          <p:nvPr/>
        </p:nvPicPr>
        <p:blipFill>
          <a:blip r:embed="rId3"/>
          <a:stretch>
            <a:fillRect/>
          </a:stretch>
        </p:blipFill>
        <p:spPr>
          <a:xfrm>
            <a:off x="4048126" y="4114800"/>
            <a:ext cx="4281487" cy="2365503"/>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2"/>
                                        </p:tgtEl>
                                        <p:attrNameLst>
                                          <p:attrName>style.visibility</p:attrName>
                                        </p:attrNameLst>
                                      </p:cBhvr>
                                      <p:to>
                                        <p:strVal val="visible"/>
                                      </p:to>
                                    </p:set>
                                    <p:animEffect transition="in" filter="blinds(horizontal)">
                                      <p:cBhvr>
                                        <p:cTn id="12" dur="500"/>
                                        <p:tgtEl>
                                          <p:spTgt spid="513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linds(horizontal)">
                                      <p:cBhvr>
                                        <p:cTn id="15" dur="500"/>
                                        <p:tgtEl>
                                          <p:spTgt spid="5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128"/>
                                        </p:tgtEl>
                                        <p:attrNameLst>
                                          <p:attrName>style.visibility</p:attrName>
                                        </p:attrNameLst>
                                      </p:cBhvr>
                                      <p:to>
                                        <p:strVal val="visible"/>
                                      </p:to>
                                    </p:set>
                                    <p:animEffect transition="in" filter="blinds(horizontal)">
                                      <p:cBhvr>
                                        <p:cTn id="20" dur="500"/>
                                        <p:tgtEl>
                                          <p:spTgt spid="512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129"/>
                                        </p:tgtEl>
                                        <p:attrNameLst>
                                          <p:attrName>style.visibility</p:attrName>
                                        </p:attrNameLst>
                                      </p:cBhvr>
                                      <p:to>
                                        <p:strVal val="visible"/>
                                      </p:to>
                                    </p:set>
                                    <p:animEffect transition="in" filter="blinds(horizontal)">
                                      <p:cBhvr>
                                        <p:cTn id="23" dur="500"/>
                                        <p:tgtEl>
                                          <p:spTgt spid="51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130"/>
                                        </p:tgtEl>
                                        <p:attrNameLst>
                                          <p:attrName>style.visibility</p:attrName>
                                        </p:attrNameLst>
                                      </p:cBhvr>
                                      <p:to>
                                        <p:strVal val="visible"/>
                                      </p:to>
                                    </p:set>
                                    <p:animEffect transition="in" filter="blinds(horizontal)">
                                      <p:cBhvr>
                                        <p:cTn id="28" dur="500"/>
                                        <p:tgtEl>
                                          <p:spTgt spid="513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131"/>
                                        </p:tgtEl>
                                        <p:attrNameLst>
                                          <p:attrName>style.visibility</p:attrName>
                                        </p:attrNameLst>
                                      </p:cBhvr>
                                      <p:to>
                                        <p:strVal val="visible"/>
                                      </p:to>
                                    </p:set>
                                    <p:animEffect transition="in" filter="blinds(horizontal)">
                                      <p:cBhvr>
                                        <p:cTn id="31" dur="500"/>
                                        <p:tgtEl>
                                          <p:spTgt spid="513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animBg="1"/>
      <p:bldP spid="5128" grpId="0"/>
      <p:bldP spid="5129" grpId="0" animBg="1"/>
      <p:bldP spid="5130" grpId="0"/>
      <p:bldP spid="5131" grpId="0" animBg="1"/>
      <p:bldP spid="5132"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09600"/>
            <a:ext cx="7543800" cy="8223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Times New Roman" pitchFamily="18" charset="0"/>
              </a:rPr>
              <a:t> </a:t>
            </a:r>
            <a:r>
              <a:rPr kumimoji="1" lang="zh-CN" altLang="en-US" sz="2400">
                <a:solidFill>
                  <a:srgbClr val="BD095A"/>
                </a:solidFill>
                <a:latin typeface="宋体" pitchFamily="2" charset="-122"/>
              </a:rPr>
              <a:t>离子晶体的特点</a:t>
            </a:r>
            <a:r>
              <a:rPr kumimoji="1" lang="zh-CN" altLang="en-US" sz="2400">
                <a:latin typeface="宋体" pitchFamily="2" charset="-122"/>
              </a:rPr>
              <a:t>：</a:t>
            </a:r>
            <a:r>
              <a:rPr kumimoji="1" lang="zh-CN" altLang="en-US" sz="2400">
                <a:latin typeface="Times New Roman" pitchFamily="18" charset="0"/>
                <a:cs typeface="Times New Roman" pitchFamily="18" charset="0"/>
              </a:rPr>
              <a:t/>
            </a:r>
            <a:br>
              <a:rPr kumimoji="1" lang="zh-CN" altLang="en-US" sz="2400">
                <a:latin typeface="Times New Roman" pitchFamily="18" charset="0"/>
                <a:cs typeface="Times New Roman" pitchFamily="18" charset="0"/>
              </a:rPr>
            </a:br>
            <a:endParaRPr kumimoji="1" lang="zh-CN" altLang="en-US" sz="2400" u="sng">
              <a:solidFill>
                <a:srgbClr val="080912"/>
              </a:solidFill>
              <a:cs typeface="Times New Roman" pitchFamily="18" charset="0"/>
            </a:endParaRPr>
          </a:p>
        </p:txBody>
      </p:sp>
      <p:grpSp>
        <p:nvGrpSpPr>
          <p:cNvPr id="2" name="Group 3"/>
          <p:cNvGrpSpPr>
            <a:grpSpLocks/>
          </p:cNvGrpSpPr>
          <p:nvPr/>
        </p:nvGrpSpPr>
        <p:grpSpPr bwMode="auto">
          <a:xfrm>
            <a:off x="3861955" y="1524000"/>
            <a:ext cx="2457450" cy="2651125"/>
            <a:chOff x="480" y="2544"/>
            <a:chExt cx="1548" cy="1670"/>
          </a:xfrm>
        </p:grpSpPr>
        <p:grpSp>
          <p:nvGrpSpPr>
            <p:cNvPr id="7201" name="Group 4"/>
            <p:cNvGrpSpPr>
              <a:grpSpLocks/>
            </p:cNvGrpSpPr>
            <p:nvPr/>
          </p:nvGrpSpPr>
          <p:grpSpPr bwMode="auto">
            <a:xfrm>
              <a:off x="480" y="2544"/>
              <a:ext cx="1548" cy="1670"/>
              <a:chOff x="480" y="2544"/>
              <a:chExt cx="1548" cy="1670"/>
            </a:xfrm>
          </p:grpSpPr>
          <p:grpSp>
            <p:nvGrpSpPr>
              <p:cNvPr id="7202" name="Group 5"/>
              <p:cNvGrpSpPr>
                <a:grpSpLocks/>
              </p:cNvGrpSpPr>
              <p:nvPr/>
            </p:nvGrpSpPr>
            <p:grpSpPr bwMode="auto">
              <a:xfrm>
                <a:off x="480" y="2640"/>
                <a:ext cx="576" cy="576"/>
                <a:chOff x="2685" y="1827"/>
                <a:chExt cx="1440" cy="1440"/>
              </a:xfrm>
            </p:grpSpPr>
            <p:grpSp>
              <p:nvGrpSpPr>
                <p:cNvPr id="7239" name="Group 6"/>
                <p:cNvGrpSpPr>
                  <a:grpSpLocks/>
                </p:cNvGrpSpPr>
                <p:nvPr/>
              </p:nvGrpSpPr>
              <p:grpSpPr bwMode="auto">
                <a:xfrm>
                  <a:off x="2685" y="1827"/>
                  <a:ext cx="1440" cy="1440"/>
                  <a:chOff x="2685" y="1827"/>
                  <a:chExt cx="1440" cy="1440"/>
                </a:xfrm>
              </p:grpSpPr>
              <p:sp>
                <p:nvSpPr>
                  <p:cNvPr id="7249" name="Oval 7"/>
                  <p:cNvSpPr>
                    <a:spLocks noChangeArrowheads="1"/>
                  </p:cNvSpPr>
                  <p:nvPr/>
                </p:nvSpPr>
                <p:spPr bwMode="auto">
                  <a:xfrm>
                    <a:off x="2685" y="1827"/>
                    <a:ext cx="1440" cy="144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0" name="Oval 8"/>
                  <p:cNvSpPr>
                    <a:spLocks noChangeArrowheads="1"/>
                  </p:cNvSpPr>
                  <p:nvPr/>
                </p:nvSpPr>
                <p:spPr bwMode="auto">
                  <a:xfrm>
                    <a:off x="2955" y="2094"/>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51" name="Oval 9"/>
                  <p:cNvSpPr>
                    <a:spLocks noChangeArrowheads="1"/>
                  </p:cNvSpPr>
                  <p:nvPr/>
                </p:nvSpPr>
                <p:spPr bwMode="auto">
                  <a:xfrm>
                    <a:off x="3240" y="2376"/>
                    <a:ext cx="360" cy="36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240" name="Oval 10"/>
                <p:cNvSpPr>
                  <a:spLocks noChangeArrowheads="1"/>
                </p:cNvSpPr>
                <p:nvPr/>
              </p:nvSpPr>
              <p:spPr bwMode="auto">
                <a:xfrm>
                  <a:off x="3690" y="2220"/>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1" name="Oval 11"/>
                <p:cNvSpPr>
                  <a:spLocks noChangeArrowheads="1"/>
                </p:cNvSpPr>
                <p:nvPr/>
              </p:nvSpPr>
              <p:spPr bwMode="auto">
                <a:xfrm>
                  <a:off x="3780" y="2532"/>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2" name="Oval 12"/>
                <p:cNvSpPr>
                  <a:spLocks noChangeArrowheads="1"/>
                </p:cNvSpPr>
                <p:nvPr/>
              </p:nvSpPr>
              <p:spPr bwMode="auto">
                <a:xfrm>
                  <a:off x="3600" y="2808"/>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3" name="Oval 13"/>
                <p:cNvSpPr>
                  <a:spLocks noChangeArrowheads="1"/>
                </p:cNvSpPr>
                <p:nvPr/>
              </p:nvSpPr>
              <p:spPr bwMode="auto">
                <a:xfrm>
                  <a:off x="3210" y="2874"/>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4" name="Oval 14"/>
                <p:cNvSpPr>
                  <a:spLocks noChangeArrowheads="1"/>
                </p:cNvSpPr>
                <p:nvPr/>
              </p:nvSpPr>
              <p:spPr bwMode="auto">
                <a:xfrm>
                  <a:off x="2910" y="2673"/>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5" name="Oval 15"/>
                <p:cNvSpPr>
                  <a:spLocks noChangeArrowheads="1"/>
                </p:cNvSpPr>
                <p:nvPr/>
              </p:nvSpPr>
              <p:spPr bwMode="auto">
                <a:xfrm>
                  <a:off x="2880" y="2376"/>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6" name="Oval 16"/>
                <p:cNvSpPr>
                  <a:spLocks noChangeArrowheads="1"/>
                </p:cNvSpPr>
                <p:nvPr/>
              </p:nvSpPr>
              <p:spPr bwMode="auto">
                <a:xfrm>
                  <a:off x="3060" y="2064"/>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7" name="Oval 17"/>
                <p:cNvSpPr>
                  <a:spLocks noChangeArrowheads="1"/>
                </p:cNvSpPr>
                <p:nvPr/>
              </p:nvSpPr>
              <p:spPr bwMode="auto">
                <a:xfrm>
                  <a:off x="3405" y="2004"/>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48" name="Oval 18"/>
                <p:cNvSpPr>
                  <a:spLocks noChangeArrowheads="1"/>
                </p:cNvSpPr>
                <p:nvPr/>
              </p:nvSpPr>
              <p:spPr bwMode="auto">
                <a:xfrm>
                  <a:off x="3780" y="1908"/>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7203" name="Group 19"/>
              <p:cNvGrpSpPr>
                <a:grpSpLocks/>
              </p:cNvGrpSpPr>
              <p:nvPr/>
            </p:nvGrpSpPr>
            <p:grpSpPr bwMode="auto">
              <a:xfrm>
                <a:off x="1296" y="2544"/>
                <a:ext cx="732" cy="758"/>
                <a:chOff x="5940" y="2064"/>
                <a:chExt cx="1830" cy="1896"/>
              </a:xfrm>
            </p:grpSpPr>
            <p:grpSp>
              <p:nvGrpSpPr>
                <p:cNvPr id="7229" name="Group 20"/>
                <p:cNvGrpSpPr>
                  <a:grpSpLocks/>
                </p:cNvGrpSpPr>
                <p:nvPr/>
              </p:nvGrpSpPr>
              <p:grpSpPr bwMode="auto">
                <a:xfrm>
                  <a:off x="5940" y="2145"/>
                  <a:ext cx="1800" cy="1800"/>
                  <a:chOff x="5940" y="2145"/>
                  <a:chExt cx="1800" cy="1800"/>
                </a:xfrm>
              </p:grpSpPr>
              <p:sp>
                <p:nvSpPr>
                  <p:cNvPr id="7237" name="Oval 21"/>
                  <p:cNvSpPr>
                    <a:spLocks noChangeArrowheads="1"/>
                  </p:cNvSpPr>
                  <p:nvPr/>
                </p:nvSpPr>
                <p:spPr bwMode="auto">
                  <a:xfrm>
                    <a:off x="5940" y="2145"/>
                    <a:ext cx="1800" cy="18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8" name="Oval 22"/>
                  <p:cNvSpPr>
                    <a:spLocks noChangeArrowheads="1"/>
                  </p:cNvSpPr>
                  <p:nvPr/>
                </p:nvSpPr>
                <p:spPr bwMode="auto">
                  <a:xfrm>
                    <a:off x="6660" y="2844"/>
                    <a:ext cx="360" cy="360"/>
                  </a:xfrm>
                  <a:prstGeom prst="ellipse">
                    <a:avLst/>
                  </a:prstGeom>
                  <a:solidFill>
                    <a:srgbClr val="FFFFFF"/>
                  </a:solidFill>
                  <a:ln w="9525">
                    <a:solidFill>
                      <a:srgbClr val="FF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230" name="Oval 23"/>
                <p:cNvSpPr>
                  <a:spLocks noChangeArrowheads="1"/>
                </p:cNvSpPr>
                <p:nvPr/>
              </p:nvSpPr>
              <p:spPr bwMode="auto">
                <a:xfrm>
                  <a:off x="7020" y="2064"/>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1" name="Oval 24"/>
                <p:cNvSpPr>
                  <a:spLocks noChangeArrowheads="1"/>
                </p:cNvSpPr>
                <p:nvPr/>
              </p:nvSpPr>
              <p:spPr bwMode="auto">
                <a:xfrm>
                  <a:off x="7470" y="2481"/>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2" name="Oval 25"/>
                <p:cNvSpPr>
                  <a:spLocks noChangeArrowheads="1"/>
                </p:cNvSpPr>
                <p:nvPr/>
              </p:nvSpPr>
              <p:spPr bwMode="auto">
                <a:xfrm>
                  <a:off x="7590" y="3186"/>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3" name="Oval 26"/>
                <p:cNvSpPr>
                  <a:spLocks noChangeArrowheads="1"/>
                </p:cNvSpPr>
                <p:nvPr/>
              </p:nvSpPr>
              <p:spPr bwMode="auto">
                <a:xfrm>
                  <a:off x="7230" y="3654"/>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4" name="Oval 27"/>
                <p:cNvSpPr>
                  <a:spLocks noChangeArrowheads="1"/>
                </p:cNvSpPr>
                <p:nvPr/>
              </p:nvSpPr>
              <p:spPr bwMode="auto">
                <a:xfrm>
                  <a:off x="6480" y="3780"/>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5" name="Oval 28"/>
                <p:cNvSpPr>
                  <a:spLocks noChangeArrowheads="1"/>
                </p:cNvSpPr>
                <p:nvPr/>
              </p:nvSpPr>
              <p:spPr bwMode="auto">
                <a:xfrm>
                  <a:off x="5970" y="3357"/>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36" name="Oval 29"/>
                <p:cNvSpPr>
                  <a:spLocks noChangeArrowheads="1"/>
                </p:cNvSpPr>
                <p:nvPr/>
              </p:nvSpPr>
              <p:spPr bwMode="auto">
                <a:xfrm>
                  <a:off x="5940" y="2592"/>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aphicFrame>
            <p:nvGraphicFramePr>
              <p:cNvPr id="7180" name="Object 30"/>
              <p:cNvGraphicFramePr>
                <a:graphicFrameLocks noChangeAspect="1"/>
              </p:cNvGraphicFramePr>
              <p:nvPr/>
            </p:nvGraphicFramePr>
            <p:xfrm>
              <a:off x="720" y="2880"/>
              <a:ext cx="150" cy="114"/>
            </p:xfrm>
            <a:graphic>
              <a:graphicData uri="http://schemas.openxmlformats.org/presentationml/2006/ole">
                <mc:AlternateContent xmlns:mc="http://schemas.openxmlformats.org/markup-compatibility/2006">
                  <mc:Choice xmlns:v="urn:schemas-microsoft-com:vml" Requires="v">
                    <p:oleObj spid="_x0000_s8035" r:id="rId4" imgW="241091" imgH="177646" progId="Equation.3">
                      <p:embed/>
                    </p:oleObj>
                  </mc:Choice>
                  <mc:Fallback>
                    <p:oleObj r:id="rId4" imgW="241091" imgH="177646"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880"/>
                            <a:ext cx="150"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4" name="AutoShape 31"/>
              <p:cNvSpPr>
                <a:spLocks noChangeArrowheads="1"/>
              </p:cNvSpPr>
              <p:nvPr/>
            </p:nvSpPr>
            <p:spPr bwMode="auto">
              <a:xfrm>
                <a:off x="960" y="2544"/>
                <a:ext cx="624" cy="96"/>
              </a:xfrm>
              <a:prstGeom prst="curvedDownArrow">
                <a:avLst>
                  <a:gd name="adj1" fmla="val 130000"/>
                  <a:gd name="adj2" fmla="val 260000"/>
                  <a:gd name="adj3" fmla="val 33333"/>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7205" name="Group 32"/>
              <p:cNvGrpSpPr>
                <a:grpSpLocks/>
              </p:cNvGrpSpPr>
              <p:nvPr/>
            </p:nvGrpSpPr>
            <p:grpSpPr bwMode="auto">
              <a:xfrm>
                <a:off x="480" y="3600"/>
                <a:ext cx="432" cy="420"/>
                <a:chOff x="3120" y="3297"/>
                <a:chExt cx="1080" cy="1050"/>
              </a:xfrm>
            </p:grpSpPr>
            <p:sp>
              <p:nvSpPr>
                <p:cNvPr id="7219" name="Oval 33"/>
                <p:cNvSpPr>
                  <a:spLocks noChangeArrowheads="1"/>
                </p:cNvSpPr>
                <p:nvPr/>
              </p:nvSpPr>
              <p:spPr bwMode="auto">
                <a:xfrm>
                  <a:off x="3195" y="3387"/>
                  <a:ext cx="900" cy="9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0" name="Oval 34"/>
                <p:cNvSpPr>
                  <a:spLocks noChangeArrowheads="1"/>
                </p:cNvSpPr>
                <p:nvPr/>
              </p:nvSpPr>
              <p:spPr bwMode="auto">
                <a:xfrm>
                  <a:off x="3480" y="3669"/>
                  <a:ext cx="360" cy="36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1" name="Oval 35"/>
                <p:cNvSpPr>
                  <a:spLocks noChangeArrowheads="1"/>
                </p:cNvSpPr>
                <p:nvPr/>
              </p:nvSpPr>
              <p:spPr bwMode="auto">
                <a:xfrm>
                  <a:off x="3930" y="3513"/>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2" name="Oval 36"/>
                <p:cNvSpPr>
                  <a:spLocks noChangeArrowheads="1"/>
                </p:cNvSpPr>
                <p:nvPr/>
              </p:nvSpPr>
              <p:spPr bwMode="auto">
                <a:xfrm>
                  <a:off x="4020" y="3825"/>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3" name="Oval 37"/>
                <p:cNvSpPr>
                  <a:spLocks noChangeArrowheads="1"/>
                </p:cNvSpPr>
                <p:nvPr/>
              </p:nvSpPr>
              <p:spPr bwMode="auto">
                <a:xfrm>
                  <a:off x="3840" y="4101"/>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4" name="Oval 38"/>
                <p:cNvSpPr>
                  <a:spLocks noChangeArrowheads="1"/>
                </p:cNvSpPr>
                <p:nvPr/>
              </p:nvSpPr>
              <p:spPr bwMode="auto">
                <a:xfrm>
                  <a:off x="3450" y="4167"/>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5" name="Oval 39"/>
                <p:cNvSpPr>
                  <a:spLocks noChangeArrowheads="1"/>
                </p:cNvSpPr>
                <p:nvPr/>
              </p:nvSpPr>
              <p:spPr bwMode="auto">
                <a:xfrm>
                  <a:off x="3150" y="3966"/>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6" name="Oval 40"/>
                <p:cNvSpPr>
                  <a:spLocks noChangeArrowheads="1"/>
                </p:cNvSpPr>
                <p:nvPr/>
              </p:nvSpPr>
              <p:spPr bwMode="auto">
                <a:xfrm>
                  <a:off x="3120" y="3669"/>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7" name="Oval 41"/>
                <p:cNvSpPr>
                  <a:spLocks noChangeArrowheads="1"/>
                </p:cNvSpPr>
                <p:nvPr/>
              </p:nvSpPr>
              <p:spPr bwMode="auto">
                <a:xfrm>
                  <a:off x="3300" y="3357"/>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28" name="Oval 42"/>
                <p:cNvSpPr>
                  <a:spLocks noChangeArrowheads="1"/>
                </p:cNvSpPr>
                <p:nvPr/>
              </p:nvSpPr>
              <p:spPr bwMode="auto">
                <a:xfrm>
                  <a:off x="3645" y="3297"/>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nvGrpSpPr>
              <p:cNvPr id="7206" name="Group 43"/>
              <p:cNvGrpSpPr>
                <a:grpSpLocks/>
              </p:cNvGrpSpPr>
              <p:nvPr/>
            </p:nvGrpSpPr>
            <p:grpSpPr bwMode="auto">
              <a:xfrm>
                <a:off x="1296" y="3456"/>
                <a:ext cx="732" cy="758"/>
                <a:chOff x="7920" y="1752"/>
                <a:chExt cx="1830" cy="1896"/>
              </a:xfrm>
            </p:grpSpPr>
            <p:grpSp>
              <p:nvGrpSpPr>
                <p:cNvPr id="7207" name="Group 44"/>
                <p:cNvGrpSpPr>
                  <a:grpSpLocks/>
                </p:cNvGrpSpPr>
                <p:nvPr/>
              </p:nvGrpSpPr>
              <p:grpSpPr bwMode="auto">
                <a:xfrm>
                  <a:off x="7920" y="1752"/>
                  <a:ext cx="1830" cy="1896"/>
                  <a:chOff x="5940" y="2064"/>
                  <a:chExt cx="1830" cy="1896"/>
                </a:xfrm>
              </p:grpSpPr>
              <p:grpSp>
                <p:nvGrpSpPr>
                  <p:cNvPr id="7209" name="Group 45"/>
                  <p:cNvGrpSpPr>
                    <a:grpSpLocks/>
                  </p:cNvGrpSpPr>
                  <p:nvPr/>
                </p:nvGrpSpPr>
                <p:grpSpPr bwMode="auto">
                  <a:xfrm>
                    <a:off x="5940" y="2145"/>
                    <a:ext cx="1800" cy="1800"/>
                    <a:chOff x="5940" y="2145"/>
                    <a:chExt cx="1800" cy="1800"/>
                  </a:xfrm>
                </p:grpSpPr>
                <p:sp>
                  <p:nvSpPr>
                    <p:cNvPr id="7217" name="Oval 46"/>
                    <p:cNvSpPr>
                      <a:spLocks noChangeArrowheads="1"/>
                    </p:cNvSpPr>
                    <p:nvPr/>
                  </p:nvSpPr>
                  <p:spPr bwMode="auto">
                    <a:xfrm>
                      <a:off x="5940" y="2145"/>
                      <a:ext cx="1800" cy="180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8" name="Oval 47"/>
                    <p:cNvSpPr>
                      <a:spLocks noChangeArrowheads="1"/>
                    </p:cNvSpPr>
                    <p:nvPr/>
                  </p:nvSpPr>
                  <p:spPr bwMode="auto">
                    <a:xfrm>
                      <a:off x="6660" y="2844"/>
                      <a:ext cx="360" cy="360"/>
                    </a:xfrm>
                    <a:prstGeom prst="ellipse">
                      <a:avLst/>
                    </a:prstGeom>
                    <a:solidFill>
                      <a:srgbClr val="FFFFFF"/>
                    </a:solidFill>
                    <a:ln w="9525">
                      <a:solidFill>
                        <a:srgbClr val="FF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210" name="Oval 48"/>
                  <p:cNvSpPr>
                    <a:spLocks noChangeArrowheads="1"/>
                  </p:cNvSpPr>
                  <p:nvPr/>
                </p:nvSpPr>
                <p:spPr bwMode="auto">
                  <a:xfrm>
                    <a:off x="7020" y="2064"/>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1" name="Oval 49"/>
                  <p:cNvSpPr>
                    <a:spLocks noChangeArrowheads="1"/>
                  </p:cNvSpPr>
                  <p:nvPr/>
                </p:nvSpPr>
                <p:spPr bwMode="auto">
                  <a:xfrm>
                    <a:off x="7470" y="2481"/>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2" name="Oval 50"/>
                  <p:cNvSpPr>
                    <a:spLocks noChangeArrowheads="1"/>
                  </p:cNvSpPr>
                  <p:nvPr/>
                </p:nvSpPr>
                <p:spPr bwMode="auto">
                  <a:xfrm>
                    <a:off x="7590" y="3186"/>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3" name="Oval 51"/>
                  <p:cNvSpPr>
                    <a:spLocks noChangeArrowheads="1"/>
                  </p:cNvSpPr>
                  <p:nvPr/>
                </p:nvSpPr>
                <p:spPr bwMode="auto">
                  <a:xfrm>
                    <a:off x="7230" y="3654"/>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4" name="Oval 52"/>
                  <p:cNvSpPr>
                    <a:spLocks noChangeArrowheads="1"/>
                  </p:cNvSpPr>
                  <p:nvPr/>
                </p:nvSpPr>
                <p:spPr bwMode="auto">
                  <a:xfrm>
                    <a:off x="6480" y="3780"/>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5" name="Oval 53"/>
                  <p:cNvSpPr>
                    <a:spLocks noChangeArrowheads="1"/>
                  </p:cNvSpPr>
                  <p:nvPr/>
                </p:nvSpPr>
                <p:spPr bwMode="auto">
                  <a:xfrm>
                    <a:off x="5970" y="3357"/>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16" name="Oval 54"/>
                  <p:cNvSpPr>
                    <a:spLocks noChangeArrowheads="1"/>
                  </p:cNvSpPr>
                  <p:nvPr/>
                </p:nvSpPr>
                <p:spPr bwMode="auto">
                  <a:xfrm>
                    <a:off x="5940" y="2592"/>
                    <a:ext cx="180" cy="180"/>
                  </a:xfrm>
                  <a:prstGeom prst="ellipse">
                    <a:avLst/>
                  </a:prstGeom>
                  <a:solidFill>
                    <a:srgbClr val="00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208" name="Oval 55"/>
                <p:cNvSpPr>
                  <a:spLocks noChangeArrowheads="1"/>
                </p:cNvSpPr>
                <p:nvPr/>
              </p:nvSpPr>
              <p:spPr bwMode="auto">
                <a:xfrm>
                  <a:off x="8325" y="1827"/>
                  <a:ext cx="180" cy="180"/>
                </a:xfrm>
                <a:prstGeom prst="ellipse">
                  <a:avLst/>
                </a:prstGeom>
                <a:solidFill>
                  <a:srgbClr val="FF99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aphicFrame>
            <p:nvGraphicFramePr>
              <p:cNvPr id="7181" name="Object 56"/>
              <p:cNvGraphicFramePr>
                <a:graphicFrameLocks noChangeAspect="1"/>
              </p:cNvGraphicFramePr>
              <p:nvPr/>
            </p:nvGraphicFramePr>
            <p:xfrm>
              <a:off x="627" y="3744"/>
              <a:ext cx="192" cy="126"/>
            </p:xfrm>
            <a:graphic>
              <a:graphicData uri="http://schemas.openxmlformats.org/presentationml/2006/ole">
                <mc:AlternateContent xmlns:mc="http://schemas.openxmlformats.org/markup-compatibility/2006">
                  <mc:Choice xmlns:v="urn:schemas-microsoft-com:vml" Requires="v">
                    <p:oleObj spid="_x0000_s8036" r:id="rId6" imgW="304536" imgH="203024" progId="Equation.3">
                      <p:embed/>
                    </p:oleObj>
                  </mc:Choice>
                  <mc:Fallback>
                    <p:oleObj r:id="rId6" imgW="304536" imgH="203024"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 y="3744"/>
                            <a:ext cx="192"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2" name="Object 57"/>
              <p:cNvGraphicFramePr>
                <a:graphicFrameLocks noChangeAspect="1"/>
              </p:cNvGraphicFramePr>
              <p:nvPr/>
            </p:nvGraphicFramePr>
            <p:xfrm>
              <a:off x="1605" y="3780"/>
              <a:ext cx="168" cy="126"/>
            </p:xfrm>
            <a:graphic>
              <a:graphicData uri="http://schemas.openxmlformats.org/presentationml/2006/ole">
                <mc:AlternateContent xmlns:mc="http://schemas.openxmlformats.org/markup-compatibility/2006">
                  <mc:Choice xmlns:v="urn:schemas-microsoft-com:vml" Requires="v">
                    <p:oleObj spid="_x0000_s8037" r:id="rId8" imgW="266469" imgH="203024" progId="Equation.3">
                      <p:embed/>
                    </p:oleObj>
                  </mc:Choice>
                  <mc:Fallback>
                    <p:oleObj r:id="rId8" imgW="266469" imgH="203024" progId="Equation.3">
                      <p:embed/>
                      <p:pic>
                        <p:nvPicPr>
                          <p:cNvPr id="0"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5" y="3780"/>
                            <a:ext cx="168"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179" name="Object 58"/>
            <p:cNvGraphicFramePr>
              <a:graphicFrameLocks noChangeAspect="1"/>
            </p:cNvGraphicFramePr>
            <p:nvPr/>
          </p:nvGraphicFramePr>
          <p:xfrm>
            <a:off x="1605" y="2880"/>
            <a:ext cx="126" cy="114"/>
          </p:xfrm>
          <a:graphic>
            <a:graphicData uri="http://schemas.openxmlformats.org/presentationml/2006/ole">
              <mc:AlternateContent xmlns:mc="http://schemas.openxmlformats.org/markup-compatibility/2006">
                <mc:Choice xmlns:v="urn:schemas-microsoft-com:vml" Requires="v">
                  <p:oleObj spid="_x0000_s8038" r:id="rId10" imgW="202936" imgH="177569" progId="Equation.3">
                    <p:embed/>
                  </p:oleObj>
                </mc:Choice>
                <mc:Fallback>
                  <p:oleObj r:id="rId10" imgW="202936" imgH="177569" progId="Equation.3">
                    <p:embed/>
                    <p:pic>
                      <p:nvPicPr>
                        <p:cNvPr id="0" name="Object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5" y="2880"/>
                          <a:ext cx="126"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59"/>
          <p:cNvGrpSpPr>
            <a:grpSpLocks/>
          </p:cNvGrpSpPr>
          <p:nvPr/>
        </p:nvGrpSpPr>
        <p:grpSpPr bwMode="auto">
          <a:xfrm>
            <a:off x="6833755" y="2057400"/>
            <a:ext cx="1409700" cy="1362075"/>
            <a:chOff x="3168" y="2832"/>
            <a:chExt cx="888" cy="858"/>
          </a:xfrm>
        </p:grpSpPr>
        <p:grpSp>
          <p:nvGrpSpPr>
            <p:cNvPr id="7189" name="Group 60"/>
            <p:cNvGrpSpPr>
              <a:grpSpLocks/>
            </p:cNvGrpSpPr>
            <p:nvPr/>
          </p:nvGrpSpPr>
          <p:grpSpPr bwMode="auto">
            <a:xfrm>
              <a:off x="3168" y="2832"/>
              <a:ext cx="888" cy="858"/>
              <a:chOff x="3168" y="2832"/>
              <a:chExt cx="888" cy="858"/>
            </a:xfrm>
          </p:grpSpPr>
          <p:grpSp>
            <p:nvGrpSpPr>
              <p:cNvPr id="7190" name="Group 61"/>
              <p:cNvGrpSpPr>
                <a:grpSpLocks/>
              </p:cNvGrpSpPr>
              <p:nvPr/>
            </p:nvGrpSpPr>
            <p:grpSpPr bwMode="auto">
              <a:xfrm>
                <a:off x="3168" y="2832"/>
                <a:ext cx="888" cy="858"/>
                <a:chOff x="4020" y="5187"/>
                <a:chExt cx="2220" cy="2145"/>
              </a:xfrm>
            </p:grpSpPr>
            <p:grpSp>
              <p:nvGrpSpPr>
                <p:cNvPr id="7191" name="Group 62"/>
                <p:cNvGrpSpPr>
                  <a:grpSpLocks/>
                </p:cNvGrpSpPr>
                <p:nvPr/>
              </p:nvGrpSpPr>
              <p:grpSpPr bwMode="auto">
                <a:xfrm>
                  <a:off x="4020" y="5187"/>
                  <a:ext cx="2220" cy="2145"/>
                  <a:chOff x="4020" y="5187"/>
                  <a:chExt cx="2220" cy="2145"/>
                </a:xfrm>
              </p:grpSpPr>
              <p:sp>
                <p:nvSpPr>
                  <p:cNvPr id="7196" name="Oval 63"/>
                  <p:cNvSpPr>
                    <a:spLocks noChangeArrowheads="1"/>
                  </p:cNvSpPr>
                  <p:nvPr/>
                </p:nvSpPr>
                <p:spPr bwMode="auto">
                  <a:xfrm>
                    <a:off x="4020" y="5187"/>
                    <a:ext cx="900" cy="900"/>
                  </a:xfrm>
                  <a:prstGeom prst="ellipse">
                    <a:avLst/>
                  </a:prstGeom>
                  <a:solidFill>
                    <a:srgbClr val="FFFFFF"/>
                  </a:solidFill>
                  <a:ln w="9525">
                    <a:solidFill>
                      <a:srgbClr val="00FF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7" name="Oval 64"/>
                  <p:cNvSpPr>
                    <a:spLocks noChangeArrowheads="1"/>
                  </p:cNvSpPr>
                  <p:nvPr/>
                </p:nvSpPr>
                <p:spPr bwMode="auto">
                  <a:xfrm>
                    <a:off x="4680" y="5808"/>
                    <a:ext cx="900" cy="900"/>
                  </a:xfrm>
                  <a:prstGeom prst="ellipse">
                    <a:avLst/>
                  </a:prstGeom>
                  <a:solidFill>
                    <a:srgbClr val="FFFFFF"/>
                  </a:solidFill>
                  <a:ln w="9525">
                    <a:solidFill>
                      <a:srgbClr val="00FF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8" name="Oval 65"/>
                  <p:cNvSpPr>
                    <a:spLocks noChangeArrowheads="1"/>
                  </p:cNvSpPr>
                  <p:nvPr/>
                </p:nvSpPr>
                <p:spPr bwMode="auto">
                  <a:xfrm>
                    <a:off x="5325" y="5196"/>
                    <a:ext cx="900" cy="900"/>
                  </a:xfrm>
                  <a:prstGeom prst="ellipse">
                    <a:avLst/>
                  </a:prstGeom>
                  <a:solidFill>
                    <a:srgbClr val="FFFFFF"/>
                  </a:solidFill>
                  <a:ln w="9525">
                    <a:solidFill>
                      <a:srgbClr val="00FF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9" name="Oval 66"/>
                  <p:cNvSpPr>
                    <a:spLocks noChangeArrowheads="1"/>
                  </p:cNvSpPr>
                  <p:nvPr/>
                </p:nvSpPr>
                <p:spPr bwMode="auto">
                  <a:xfrm>
                    <a:off x="5340" y="6417"/>
                    <a:ext cx="900" cy="900"/>
                  </a:xfrm>
                  <a:prstGeom prst="ellipse">
                    <a:avLst/>
                  </a:prstGeom>
                  <a:solidFill>
                    <a:srgbClr val="FFFFFF"/>
                  </a:solidFill>
                  <a:ln w="9525">
                    <a:solidFill>
                      <a:srgbClr val="00FF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200" name="Oval 67"/>
                  <p:cNvSpPr>
                    <a:spLocks noChangeArrowheads="1"/>
                  </p:cNvSpPr>
                  <p:nvPr/>
                </p:nvSpPr>
                <p:spPr bwMode="auto">
                  <a:xfrm>
                    <a:off x="4035" y="6432"/>
                    <a:ext cx="900" cy="900"/>
                  </a:xfrm>
                  <a:prstGeom prst="ellipse">
                    <a:avLst/>
                  </a:prstGeom>
                  <a:solidFill>
                    <a:srgbClr val="FFFFFF"/>
                  </a:solidFill>
                  <a:ln w="9525">
                    <a:solidFill>
                      <a:srgbClr val="00FF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192" name="Oval 68"/>
                <p:cNvSpPr>
                  <a:spLocks noChangeArrowheads="1"/>
                </p:cNvSpPr>
                <p:nvPr/>
              </p:nvSpPr>
              <p:spPr bwMode="auto">
                <a:xfrm>
                  <a:off x="4935" y="5448"/>
                  <a:ext cx="360" cy="360"/>
                </a:xfrm>
                <a:prstGeom prst="ellipse">
                  <a:avLst/>
                </a:prstGeom>
                <a:solidFill>
                  <a:srgbClr val="FFFFFF"/>
                </a:solidFill>
                <a:ln w="9525">
                  <a:solidFill>
                    <a:srgbClr val="FF00FF"/>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3" name="Oval 69"/>
                <p:cNvSpPr>
                  <a:spLocks noChangeArrowheads="1"/>
                </p:cNvSpPr>
                <p:nvPr/>
              </p:nvSpPr>
              <p:spPr bwMode="auto">
                <a:xfrm>
                  <a:off x="5580" y="6072"/>
                  <a:ext cx="360" cy="360"/>
                </a:xfrm>
                <a:prstGeom prst="ellipse">
                  <a:avLst/>
                </a:prstGeom>
                <a:solidFill>
                  <a:srgbClr val="FFFFFF"/>
                </a:solidFill>
                <a:ln w="9525">
                  <a:solidFill>
                    <a:srgbClr val="FF00FF"/>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4" name="Oval 70"/>
                <p:cNvSpPr>
                  <a:spLocks noChangeArrowheads="1"/>
                </p:cNvSpPr>
                <p:nvPr/>
              </p:nvSpPr>
              <p:spPr bwMode="auto">
                <a:xfrm>
                  <a:off x="4950" y="6717"/>
                  <a:ext cx="360" cy="360"/>
                </a:xfrm>
                <a:prstGeom prst="ellipse">
                  <a:avLst/>
                </a:prstGeom>
                <a:solidFill>
                  <a:srgbClr val="FFFFFF"/>
                </a:solidFill>
                <a:ln w="9525">
                  <a:solidFill>
                    <a:srgbClr val="FF00FF"/>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7195" name="Oval 71"/>
                <p:cNvSpPr>
                  <a:spLocks noChangeArrowheads="1"/>
                </p:cNvSpPr>
                <p:nvPr/>
              </p:nvSpPr>
              <p:spPr bwMode="auto">
                <a:xfrm>
                  <a:off x="4320" y="6093"/>
                  <a:ext cx="360" cy="360"/>
                </a:xfrm>
                <a:prstGeom prst="ellipse">
                  <a:avLst/>
                </a:prstGeom>
                <a:solidFill>
                  <a:srgbClr val="FFFFFF"/>
                </a:solidFill>
                <a:ln w="9525">
                  <a:solidFill>
                    <a:srgbClr val="FF00FF"/>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aphicFrame>
            <p:nvGraphicFramePr>
              <p:cNvPr id="7171" name="Object 72"/>
              <p:cNvGraphicFramePr>
                <a:graphicFrameLocks noChangeAspect="1"/>
              </p:cNvGraphicFramePr>
              <p:nvPr/>
            </p:nvGraphicFramePr>
            <p:xfrm>
              <a:off x="3540" y="2946"/>
              <a:ext cx="192" cy="126"/>
            </p:xfrm>
            <a:graphic>
              <a:graphicData uri="http://schemas.openxmlformats.org/presentationml/2006/ole">
                <mc:AlternateContent xmlns:mc="http://schemas.openxmlformats.org/markup-compatibility/2006">
                  <mc:Choice xmlns:v="urn:schemas-microsoft-com:vml" Requires="v">
                    <p:oleObj spid="_x0000_s8039" r:id="rId12" imgW="304536" imgH="203024" progId="Equation.3">
                      <p:embed/>
                    </p:oleObj>
                  </mc:Choice>
                  <mc:Fallback>
                    <p:oleObj r:id="rId12" imgW="304536" imgH="203024" progId="Equation.3">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0" y="2946"/>
                            <a:ext cx="192"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73"/>
              <p:cNvGraphicFramePr>
                <a:graphicFrameLocks noChangeAspect="1"/>
              </p:cNvGraphicFramePr>
              <p:nvPr/>
            </p:nvGraphicFramePr>
            <p:xfrm>
              <a:off x="3264" y="2910"/>
              <a:ext cx="240" cy="180"/>
            </p:xfrm>
            <a:graphic>
              <a:graphicData uri="http://schemas.openxmlformats.org/presentationml/2006/ole">
                <mc:AlternateContent xmlns:mc="http://schemas.openxmlformats.org/markup-compatibility/2006">
                  <mc:Choice xmlns:v="urn:schemas-microsoft-com:vml" Requires="v">
                    <p:oleObj spid="_x0000_s8040" r:id="rId14" imgW="266469" imgH="203024" progId="Equation.3">
                      <p:embed/>
                    </p:oleObj>
                  </mc:Choice>
                  <mc:Fallback>
                    <p:oleObj r:id="rId14" imgW="266469" imgH="203024" progId="Equation.3">
                      <p:embed/>
                      <p:pic>
                        <p:nvPicPr>
                          <p:cNvPr id="0"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4" y="2910"/>
                            <a:ext cx="24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4"/>
              <p:cNvGraphicFramePr>
                <a:graphicFrameLocks noChangeAspect="1"/>
              </p:cNvGraphicFramePr>
              <p:nvPr/>
            </p:nvGraphicFramePr>
            <p:xfrm>
              <a:off x="3552" y="3429"/>
              <a:ext cx="192" cy="126"/>
            </p:xfrm>
            <a:graphic>
              <a:graphicData uri="http://schemas.openxmlformats.org/presentationml/2006/ole">
                <mc:AlternateContent xmlns:mc="http://schemas.openxmlformats.org/markup-compatibility/2006">
                  <mc:Choice xmlns:v="urn:schemas-microsoft-com:vml" Requires="v">
                    <p:oleObj spid="_x0000_s8041" r:id="rId16" imgW="304536" imgH="203024" progId="Equation.3">
                      <p:embed/>
                    </p:oleObj>
                  </mc:Choice>
                  <mc:Fallback>
                    <p:oleObj r:id="rId16" imgW="304536" imgH="203024" progId="Equation.3">
                      <p:embed/>
                      <p:pic>
                        <p:nvPicPr>
                          <p:cNvPr id="0" name="Object 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52" y="3429"/>
                            <a:ext cx="192"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75"/>
              <p:cNvGraphicFramePr>
                <a:graphicFrameLocks noChangeAspect="1"/>
              </p:cNvGraphicFramePr>
              <p:nvPr/>
            </p:nvGraphicFramePr>
            <p:xfrm>
              <a:off x="3795" y="3192"/>
              <a:ext cx="192" cy="126"/>
            </p:xfrm>
            <a:graphic>
              <a:graphicData uri="http://schemas.openxmlformats.org/presentationml/2006/ole">
                <mc:AlternateContent xmlns:mc="http://schemas.openxmlformats.org/markup-compatibility/2006">
                  <mc:Choice xmlns:v="urn:schemas-microsoft-com:vml" Requires="v">
                    <p:oleObj spid="_x0000_s8042" r:id="rId17" imgW="304536" imgH="203024" progId="Equation.3">
                      <p:embed/>
                    </p:oleObj>
                  </mc:Choice>
                  <mc:Fallback>
                    <p:oleObj r:id="rId17" imgW="304536" imgH="203024" progId="Equation.3">
                      <p:embed/>
                      <p:pic>
                        <p:nvPicPr>
                          <p:cNvPr id="0" name="Object 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5" y="3192"/>
                            <a:ext cx="192"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76"/>
              <p:cNvGraphicFramePr>
                <a:graphicFrameLocks noChangeAspect="1"/>
              </p:cNvGraphicFramePr>
              <p:nvPr/>
            </p:nvGraphicFramePr>
            <p:xfrm>
              <a:off x="3288" y="3198"/>
              <a:ext cx="192" cy="126"/>
            </p:xfrm>
            <a:graphic>
              <a:graphicData uri="http://schemas.openxmlformats.org/presentationml/2006/ole">
                <mc:AlternateContent xmlns:mc="http://schemas.openxmlformats.org/markup-compatibility/2006">
                  <mc:Choice xmlns:v="urn:schemas-microsoft-com:vml" Requires="v">
                    <p:oleObj spid="_x0000_s8043" r:id="rId18" imgW="304536" imgH="203024" progId="Equation.3">
                      <p:embed/>
                    </p:oleObj>
                  </mc:Choice>
                  <mc:Fallback>
                    <p:oleObj r:id="rId18" imgW="304536" imgH="203024" progId="Equation.3">
                      <p:embed/>
                      <p:pic>
                        <p:nvPicPr>
                          <p:cNvPr id="0" name="Object 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88" y="3198"/>
                            <a:ext cx="192"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77"/>
              <p:cNvGraphicFramePr>
                <a:graphicFrameLocks noChangeAspect="1"/>
              </p:cNvGraphicFramePr>
              <p:nvPr/>
            </p:nvGraphicFramePr>
            <p:xfrm>
              <a:off x="3753" y="3417"/>
              <a:ext cx="240" cy="180"/>
            </p:xfrm>
            <a:graphic>
              <a:graphicData uri="http://schemas.openxmlformats.org/presentationml/2006/ole">
                <mc:AlternateContent xmlns:mc="http://schemas.openxmlformats.org/markup-compatibility/2006">
                  <mc:Choice xmlns:v="urn:schemas-microsoft-com:vml" Requires="v">
                    <p:oleObj spid="_x0000_s8044" r:id="rId19" imgW="266469" imgH="203024" progId="Equation.3">
                      <p:embed/>
                    </p:oleObj>
                  </mc:Choice>
                  <mc:Fallback>
                    <p:oleObj r:id="rId19" imgW="266469" imgH="203024" progId="Equation.3">
                      <p:embed/>
                      <p:pic>
                        <p:nvPicPr>
                          <p:cNvPr id="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3" y="3417"/>
                            <a:ext cx="24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78"/>
              <p:cNvGraphicFramePr>
                <a:graphicFrameLocks noChangeAspect="1"/>
              </p:cNvGraphicFramePr>
              <p:nvPr/>
            </p:nvGraphicFramePr>
            <p:xfrm>
              <a:off x="3285" y="3384"/>
              <a:ext cx="240" cy="180"/>
            </p:xfrm>
            <a:graphic>
              <a:graphicData uri="http://schemas.openxmlformats.org/presentationml/2006/ole">
                <mc:AlternateContent xmlns:mc="http://schemas.openxmlformats.org/markup-compatibility/2006">
                  <mc:Choice xmlns:v="urn:schemas-microsoft-com:vml" Requires="v">
                    <p:oleObj spid="_x0000_s8045" r:id="rId20" imgW="266469" imgH="203024" progId="Equation.3">
                      <p:embed/>
                    </p:oleObj>
                  </mc:Choice>
                  <mc:Fallback>
                    <p:oleObj r:id="rId20" imgW="266469" imgH="203024" progId="Equation.3">
                      <p:embed/>
                      <p:pic>
                        <p:nvPicPr>
                          <p:cNvPr id="0" name="Object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85" y="3384"/>
                            <a:ext cx="24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8" name="Object 79"/>
              <p:cNvGraphicFramePr>
                <a:graphicFrameLocks noChangeAspect="1"/>
              </p:cNvGraphicFramePr>
              <p:nvPr/>
            </p:nvGraphicFramePr>
            <p:xfrm>
              <a:off x="3753" y="2910"/>
              <a:ext cx="240" cy="180"/>
            </p:xfrm>
            <a:graphic>
              <a:graphicData uri="http://schemas.openxmlformats.org/presentationml/2006/ole">
                <mc:AlternateContent xmlns:mc="http://schemas.openxmlformats.org/markup-compatibility/2006">
                  <mc:Choice xmlns:v="urn:schemas-microsoft-com:vml" Requires="v">
                    <p:oleObj spid="_x0000_s8046" r:id="rId21" imgW="266469" imgH="203024" progId="Equation.3">
                      <p:embed/>
                    </p:oleObj>
                  </mc:Choice>
                  <mc:Fallback>
                    <p:oleObj r:id="rId21" imgW="266469" imgH="203024" progId="Equation.3">
                      <p:embed/>
                      <p:pic>
                        <p:nvPicPr>
                          <p:cNvPr id="0" name="Object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53" y="2910"/>
                            <a:ext cx="24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170" name="Object 80"/>
            <p:cNvGraphicFramePr>
              <a:graphicFrameLocks noChangeAspect="1"/>
            </p:cNvGraphicFramePr>
            <p:nvPr/>
          </p:nvGraphicFramePr>
          <p:xfrm>
            <a:off x="3504" y="3168"/>
            <a:ext cx="240" cy="180"/>
          </p:xfrm>
          <a:graphic>
            <a:graphicData uri="http://schemas.openxmlformats.org/presentationml/2006/ole">
              <mc:AlternateContent xmlns:mc="http://schemas.openxmlformats.org/markup-compatibility/2006">
                <mc:Choice xmlns:v="urn:schemas-microsoft-com:vml" Requires="v">
                  <p:oleObj spid="_x0000_s8047" r:id="rId22" imgW="266469" imgH="203024" progId="Equation.3">
                    <p:embed/>
                  </p:oleObj>
                </mc:Choice>
                <mc:Fallback>
                  <p:oleObj r:id="rId22" imgW="266469" imgH="203024" progId="Equation.3">
                    <p:embed/>
                    <p:pic>
                      <p:nvPicPr>
                        <p:cNvPr id="0" name="Object 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4" y="3168"/>
                          <a:ext cx="24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225" name="Text Box 81"/>
          <p:cNvSpPr txBox="1">
            <a:spLocks noChangeArrowheads="1"/>
          </p:cNvSpPr>
          <p:nvPr/>
        </p:nvSpPr>
        <p:spPr bwMode="auto">
          <a:xfrm>
            <a:off x="737755" y="1600200"/>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dirty="0">
                <a:solidFill>
                  <a:srgbClr val="000000"/>
                </a:solidFill>
                <a:latin typeface="Tahoma" pitchFamily="34" charset="0"/>
              </a:rPr>
              <a:t>Na 1s</a:t>
            </a:r>
            <a:r>
              <a:rPr kumimoji="1" lang="en-US" altLang="zh-CN" sz="2400" baseline="30000" dirty="0">
                <a:solidFill>
                  <a:srgbClr val="000000"/>
                </a:solidFill>
                <a:latin typeface="Tahoma" pitchFamily="34" charset="0"/>
              </a:rPr>
              <a:t>2</a:t>
            </a:r>
            <a:r>
              <a:rPr kumimoji="1" lang="en-US" altLang="zh-CN" sz="2400" dirty="0">
                <a:solidFill>
                  <a:srgbClr val="000000"/>
                </a:solidFill>
                <a:latin typeface="Tahoma" pitchFamily="34" charset="0"/>
              </a:rPr>
              <a:t>2s</a:t>
            </a:r>
            <a:r>
              <a:rPr kumimoji="1" lang="en-US" altLang="zh-CN" sz="2400" baseline="30000" dirty="0">
                <a:solidFill>
                  <a:srgbClr val="000000"/>
                </a:solidFill>
                <a:latin typeface="Tahoma" pitchFamily="34" charset="0"/>
              </a:rPr>
              <a:t>2</a:t>
            </a:r>
            <a:r>
              <a:rPr kumimoji="1" lang="en-US" altLang="zh-CN" sz="2400" dirty="0">
                <a:solidFill>
                  <a:srgbClr val="000000"/>
                </a:solidFill>
                <a:latin typeface="Tahoma" pitchFamily="34" charset="0"/>
              </a:rPr>
              <a:t>2p</a:t>
            </a:r>
            <a:r>
              <a:rPr kumimoji="1" lang="en-US" altLang="zh-CN" sz="2400" baseline="30000" dirty="0">
                <a:solidFill>
                  <a:srgbClr val="000000"/>
                </a:solidFill>
                <a:latin typeface="Tahoma" pitchFamily="34" charset="0"/>
              </a:rPr>
              <a:t>6</a:t>
            </a:r>
            <a:r>
              <a:rPr kumimoji="1" lang="en-US" altLang="zh-CN" sz="2400" dirty="0">
                <a:solidFill>
                  <a:srgbClr val="000000"/>
                </a:solidFill>
                <a:latin typeface="Tahoma" pitchFamily="34" charset="0"/>
              </a:rPr>
              <a:t>3s</a:t>
            </a:r>
            <a:r>
              <a:rPr kumimoji="1" lang="en-US" altLang="zh-CN" sz="2400" baseline="30000" dirty="0">
                <a:solidFill>
                  <a:srgbClr val="000000"/>
                </a:solidFill>
                <a:latin typeface="Tahoma" pitchFamily="34" charset="0"/>
              </a:rPr>
              <a:t>1</a:t>
            </a:r>
          </a:p>
        </p:txBody>
      </p:sp>
      <p:sp>
        <p:nvSpPr>
          <p:cNvPr id="6226" name="Text Box 82"/>
          <p:cNvSpPr txBox="1">
            <a:spLocks noChangeArrowheads="1"/>
          </p:cNvSpPr>
          <p:nvPr/>
        </p:nvSpPr>
        <p:spPr bwMode="auto">
          <a:xfrm>
            <a:off x="509155" y="3124200"/>
            <a:ext cx="2590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solidFill>
                  <a:srgbClr val="000000"/>
                </a:solidFill>
                <a:latin typeface="Tahoma" pitchFamily="34" charset="0"/>
              </a:rPr>
              <a:t>Cl</a:t>
            </a:r>
          </a:p>
          <a:p>
            <a:pPr eaLnBrk="1" hangingPunct="1">
              <a:spcBef>
                <a:spcPct val="50000"/>
              </a:spcBef>
            </a:pPr>
            <a:r>
              <a:rPr kumimoji="1" lang="en-US" altLang="zh-CN" sz="2400">
                <a:solidFill>
                  <a:srgbClr val="000000"/>
                </a:solidFill>
                <a:latin typeface="Tahoma" pitchFamily="34" charset="0"/>
              </a:rPr>
              <a:t>1s</a:t>
            </a:r>
            <a:r>
              <a:rPr kumimoji="1" lang="en-US" altLang="zh-CN" sz="2400" baseline="30000">
                <a:solidFill>
                  <a:srgbClr val="000000"/>
                </a:solidFill>
                <a:latin typeface="Tahoma" pitchFamily="34" charset="0"/>
              </a:rPr>
              <a:t>2</a:t>
            </a:r>
            <a:r>
              <a:rPr kumimoji="1" lang="en-US" altLang="zh-CN" sz="2400">
                <a:solidFill>
                  <a:srgbClr val="000000"/>
                </a:solidFill>
                <a:latin typeface="Tahoma" pitchFamily="34" charset="0"/>
              </a:rPr>
              <a:t>2s</a:t>
            </a:r>
            <a:r>
              <a:rPr kumimoji="1" lang="en-US" altLang="zh-CN" sz="2400" baseline="30000">
                <a:solidFill>
                  <a:srgbClr val="000000"/>
                </a:solidFill>
                <a:latin typeface="Tahoma" pitchFamily="34" charset="0"/>
              </a:rPr>
              <a:t>2</a:t>
            </a:r>
            <a:r>
              <a:rPr kumimoji="1" lang="en-US" altLang="zh-CN" sz="2400">
                <a:solidFill>
                  <a:srgbClr val="000000"/>
                </a:solidFill>
                <a:latin typeface="Tahoma" pitchFamily="34" charset="0"/>
              </a:rPr>
              <a:t>2p</a:t>
            </a:r>
            <a:r>
              <a:rPr kumimoji="1" lang="en-US" altLang="zh-CN" sz="2400" baseline="30000">
                <a:solidFill>
                  <a:srgbClr val="000000"/>
                </a:solidFill>
                <a:latin typeface="Tahoma" pitchFamily="34" charset="0"/>
              </a:rPr>
              <a:t>6</a:t>
            </a:r>
            <a:r>
              <a:rPr kumimoji="1" lang="en-US" altLang="zh-CN" sz="2400">
                <a:solidFill>
                  <a:srgbClr val="000000"/>
                </a:solidFill>
                <a:latin typeface="Tahoma" pitchFamily="34" charset="0"/>
              </a:rPr>
              <a:t>3s</a:t>
            </a:r>
            <a:r>
              <a:rPr kumimoji="1" lang="en-US" altLang="zh-CN" sz="2400" baseline="30000">
                <a:solidFill>
                  <a:srgbClr val="000000"/>
                </a:solidFill>
                <a:latin typeface="Tahoma" pitchFamily="34" charset="0"/>
              </a:rPr>
              <a:t>2</a:t>
            </a:r>
            <a:r>
              <a:rPr kumimoji="1" lang="en-US" altLang="zh-CN" sz="2400">
                <a:solidFill>
                  <a:srgbClr val="000000"/>
                </a:solidFill>
                <a:latin typeface="Tahoma" pitchFamily="34" charset="0"/>
              </a:rPr>
              <a:t>3p</a:t>
            </a:r>
            <a:r>
              <a:rPr kumimoji="1" lang="en-US" altLang="zh-CN" sz="2400" baseline="30000">
                <a:solidFill>
                  <a:srgbClr val="000000"/>
                </a:solidFill>
                <a:latin typeface="Tahoma" pitchFamily="34" charset="0"/>
              </a:rPr>
              <a:t>5</a:t>
            </a:r>
            <a:endParaRPr kumimoji="1" lang="en-US" altLang="zh-CN" sz="2400">
              <a:solidFill>
                <a:srgbClr val="000000"/>
              </a:solidFill>
              <a:latin typeface="Tahoma" pitchFamily="34" charset="0"/>
            </a:endParaRPr>
          </a:p>
        </p:txBody>
      </p:sp>
      <p:sp>
        <p:nvSpPr>
          <p:cNvPr id="6227" name="AutoShape 83"/>
          <p:cNvSpPr>
            <a:spLocks noChangeArrowheads="1"/>
          </p:cNvSpPr>
          <p:nvPr/>
        </p:nvSpPr>
        <p:spPr bwMode="auto">
          <a:xfrm>
            <a:off x="2414155" y="2514600"/>
            <a:ext cx="152400" cy="762000"/>
          </a:xfrm>
          <a:prstGeom prst="downArrow">
            <a:avLst>
              <a:gd name="adj1" fmla="val 50000"/>
              <a:gd name="adj2" fmla="val 1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pic>
        <p:nvPicPr>
          <p:cNvPr id="84" name="图片 8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211657" y="4562116"/>
            <a:ext cx="4419600" cy="19335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225"/>
                                        </p:tgtEl>
                                        <p:attrNameLst>
                                          <p:attrName>style.visibility</p:attrName>
                                        </p:attrNameLst>
                                      </p:cBhvr>
                                      <p:to>
                                        <p:strVal val="visible"/>
                                      </p:to>
                                    </p:set>
                                    <p:animEffect transition="in" filter="blinds(horizontal)">
                                      <p:cBhvr>
                                        <p:cTn id="18" dur="500"/>
                                        <p:tgtEl>
                                          <p:spTgt spid="62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226"/>
                                        </p:tgtEl>
                                        <p:attrNameLst>
                                          <p:attrName>style.visibility</p:attrName>
                                        </p:attrNameLst>
                                      </p:cBhvr>
                                      <p:to>
                                        <p:strVal val="visible"/>
                                      </p:to>
                                    </p:set>
                                    <p:animEffect transition="in" filter="blinds(horizontal)">
                                      <p:cBhvr>
                                        <p:cTn id="21" dur="500"/>
                                        <p:tgtEl>
                                          <p:spTgt spid="62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27"/>
                                        </p:tgtEl>
                                        <p:attrNameLst>
                                          <p:attrName>style.visibility</p:attrName>
                                        </p:attrNameLst>
                                      </p:cBhvr>
                                      <p:to>
                                        <p:strVal val="visible"/>
                                      </p:to>
                                    </p:set>
                                    <p:animEffect transition="in" filter="blinds(horizontal)">
                                      <p:cBhvr>
                                        <p:cTn id="24" dur="500"/>
                                        <p:tgtEl>
                                          <p:spTgt spid="6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225" grpId="0"/>
      <p:bldP spid="6226" grpId="0"/>
      <p:bldP spid="62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914400" y="990600"/>
            <a:ext cx="769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1507" name="TextBox 3"/>
          <p:cNvSpPr txBox="1">
            <a:spLocks noChangeArrowheads="1"/>
          </p:cNvSpPr>
          <p:nvPr/>
        </p:nvSpPr>
        <p:spPr bwMode="auto">
          <a:xfrm>
            <a:off x="533400" y="457200"/>
            <a:ext cx="7848600"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b="1"/>
              <a:t>★ </a:t>
            </a:r>
            <a:r>
              <a:rPr lang="zh-CN" altLang="zh-CN" sz="3600" b="1">
                <a:solidFill>
                  <a:srgbClr val="7030A0"/>
                </a:solidFill>
              </a:rPr>
              <a:t>离子晶体的特点及与键性的相关性</a:t>
            </a:r>
            <a:r>
              <a:rPr lang="zh-CN" altLang="zh-CN" b="1"/>
              <a:t>：</a:t>
            </a:r>
            <a:endParaRPr lang="zh-CN" altLang="zh-CN"/>
          </a:p>
          <a:p>
            <a:pPr eaLnBrk="1" hangingPunct="1"/>
            <a:r>
              <a:rPr lang="zh-CN" altLang="zh-CN" sz="2800" b="1">
                <a:solidFill>
                  <a:srgbClr val="0000CC"/>
                </a:solidFill>
              </a:rPr>
              <a:t>① 低温下不导电、不导热：因为离子构型为惰性原子，晶体中没有可移动的电子（不导电），而离子本身又被紧紧地束缚在晶格点上（不导热）。</a:t>
            </a:r>
          </a:p>
          <a:p>
            <a:pPr eaLnBrk="1" hangingPunct="1"/>
            <a:r>
              <a:rPr lang="zh-CN" altLang="zh-CN" sz="2800" b="1">
                <a:solidFill>
                  <a:srgbClr val="0000CC"/>
                </a:solidFill>
              </a:rPr>
              <a:t>② 纯离子晶体对可见—紫外光透明：因为这个区域的光子能量不足以使离子的外层电子激发。</a:t>
            </a:r>
          </a:p>
          <a:p>
            <a:pPr eaLnBrk="1" hangingPunct="1"/>
            <a:r>
              <a:rPr lang="zh-CN" altLang="zh-CN" sz="2800" b="1">
                <a:solidFill>
                  <a:srgbClr val="0000CC"/>
                </a:solidFill>
              </a:rPr>
              <a:t>③ 熔点高、硬度大：因为正负离子之间结合比较牢固，离子键能较大。</a:t>
            </a:r>
          </a:p>
          <a:p>
            <a:pPr eaLnBrk="1" hangingPunct="1"/>
            <a:r>
              <a:rPr lang="zh-CN" altLang="zh-CN" sz="2800" b="1">
                <a:solidFill>
                  <a:srgbClr val="0000CC"/>
                </a:solidFill>
              </a:rPr>
              <a:t>④ 质地脆：在外部机械力的作用下，离子之间的相对位置一旦发生滑动，原来异性离子的相间排列就变成了同性离子的相邻排列，吸引力变成了排斥力，晶体结构被破坏。</a:t>
            </a:r>
          </a:p>
          <a:p>
            <a:pPr eaLnBrk="1" hangingPunct="1"/>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0" y="152400"/>
            <a:ext cx="66294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en-US" altLang="zh-CN" sz="3200" dirty="0">
                <a:solidFill>
                  <a:schemeClr val="tx2"/>
                </a:solidFill>
              </a:rPr>
              <a:t>2.2.2 </a:t>
            </a:r>
            <a:r>
              <a:rPr lang="zh-CN" altLang="en-US" sz="3200" dirty="0">
                <a:solidFill>
                  <a:schemeClr val="tx2"/>
                </a:solidFill>
              </a:rPr>
              <a:t>共价键和共</a:t>
            </a:r>
            <a:r>
              <a:rPr lang="zh-CN" altLang="en-US" sz="3200" dirty="0" smtClean="0">
                <a:solidFill>
                  <a:schemeClr val="tx2"/>
                </a:solidFill>
              </a:rPr>
              <a:t>价（原子）晶体</a:t>
            </a:r>
            <a:endParaRPr lang="zh-CN" altLang="en-US" sz="3200" dirty="0">
              <a:solidFill>
                <a:schemeClr val="tx2"/>
              </a:solidFill>
            </a:endParaRPr>
          </a:p>
        </p:txBody>
      </p:sp>
      <p:sp>
        <p:nvSpPr>
          <p:cNvPr id="7171" name="Rectangle 3"/>
          <p:cNvSpPr>
            <a:spLocks noChangeArrowheads="1"/>
          </p:cNvSpPr>
          <p:nvPr/>
        </p:nvSpPr>
        <p:spPr bwMode="auto">
          <a:xfrm>
            <a:off x="152400" y="4648200"/>
            <a:ext cx="8991600" cy="1616075"/>
          </a:xfrm>
          <a:prstGeom prst="rect">
            <a:avLst/>
          </a:prstGeom>
          <a:solidFill>
            <a:srgbClr val="FBCE7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solidFill>
                  <a:srgbClr val="BD095A"/>
                </a:solidFill>
                <a:latin typeface="宋体" pitchFamily="2" charset="-122"/>
              </a:rPr>
              <a:t>共价键的特点：</a:t>
            </a:r>
            <a:r>
              <a:rPr kumimoji="1" lang="zh-CN" altLang="en-US" sz="2000" u="sng">
                <a:solidFill>
                  <a:srgbClr val="080912"/>
                </a:solidFill>
                <a:latin typeface="Times New Roman" pitchFamily="18" charset="0"/>
                <a:cs typeface="Times New Roman" pitchFamily="18" charset="0"/>
              </a:rPr>
              <a:t/>
            </a:r>
            <a:br>
              <a:rPr kumimoji="1" lang="zh-CN" altLang="en-US" sz="2000" u="sng">
                <a:solidFill>
                  <a:srgbClr val="080912"/>
                </a:solidFill>
                <a:latin typeface="Times New Roman" pitchFamily="18" charset="0"/>
                <a:cs typeface="Times New Roman" pitchFamily="18" charset="0"/>
              </a:rPr>
            </a:br>
            <a:r>
              <a:rPr kumimoji="1" lang="zh-CN" altLang="en-US" sz="2000" u="sng">
                <a:solidFill>
                  <a:srgbClr val="080912"/>
                </a:solidFill>
                <a:latin typeface="Times New Roman" pitchFamily="18" charset="0"/>
                <a:cs typeface="Times New Roman" pitchFamily="18" charset="0"/>
              </a:rPr>
              <a:t>    </a:t>
            </a:r>
            <a:r>
              <a:rPr kumimoji="1" lang="en-US" altLang="zh-CN" sz="2000" u="sng">
                <a:solidFill>
                  <a:srgbClr val="080912"/>
                </a:solidFill>
                <a:latin typeface="Times New Roman" pitchFamily="18" charset="0"/>
                <a:cs typeface="Times New Roman" pitchFamily="18" charset="0"/>
              </a:rPr>
              <a:t>1</a:t>
            </a:r>
            <a:r>
              <a:rPr kumimoji="1" lang="zh-CN" altLang="en-US" sz="2000" u="sng">
                <a:solidFill>
                  <a:srgbClr val="080912"/>
                </a:solidFill>
                <a:latin typeface="Times New Roman" pitchFamily="18" charset="0"/>
                <a:cs typeface="Times New Roman" pitchFamily="18" charset="0"/>
              </a:rPr>
              <a:t>、</a:t>
            </a:r>
            <a:r>
              <a:rPr kumimoji="1" lang="zh-CN" altLang="en-US" sz="2000" u="sng">
                <a:solidFill>
                  <a:srgbClr val="080912"/>
                </a:solidFill>
                <a:latin typeface="宋体" pitchFamily="2" charset="-122"/>
                <a:cs typeface="Times New Roman" pitchFamily="18" charset="0"/>
              </a:rPr>
              <a:t>饱和性：自旋反平行的两个电子形成共价键后不能与第三个电子配对。</a:t>
            </a:r>
            <a:r>
              <a:rPr kumimoji="1" lang="zh-CN" altLang="en-US" sz="2000" u="sng">
                <a:solidFill>
                  <a:srgbClr val="080912"/>
                </a:solidFill>
                <a:latin typeface="Times New Roman" pitchFamily="18" charset="0"/>
                <a:cs typeface="Times New Roman" pitchFamily="18" charset="0"/>
              </a:rPr>
              <a:t/>
            </a:r>
            <a:br>
              <a:rPr kumimoji="1" lang="zh-CN" altLang="en-US" sz="2000" u="sng">
                <a:solidFill>
                  <a:srgbClr val="080912"/>
                </a:solidFill>
                <a:latin typeface="Times New Roman" pitchFamily="18" charset="0"/>
                <a:cs typeface="Times New Roman" pitchFamily="18" charset="0"/>
              </a:rPr>
            </a:br>
            <a:r>
              <a:rPr kumimoji="1" lang="zh-CN" altLang="en-US" sz="2000" u="sng">
                <a:solidFill>
                  <a:srgbClr val="080912"/>
                </a:solidFill>
                <a:latin typeface="Times New Roman" pitchFamily="18" charset="0"/>
                <a:cs typeface="Times New Roman" pitchFamily="18" charset="0"/>
              </a:rPr>
              <a:t>    </a:t>
            </a:r>
            <a:r>
              <a:rPr kumimoji="1" lang="en-US" altLang="zh-CN" sz="2000" u="sng">
                <a:solidFill>
                  <a:srgbClr val="080912"/>
                </a:solidFill>
                <a:latin typeface="Times New Roman" pitchFamily="18" charset="0"/>
                <a:cs typeface="Times New Roman" pitchFamily="18" charset="0"/>
              </a:rPr>
              <a:t>2</a:t>
            </a:r>
            <a:r>
              <a:rPr kumimoji="1" lang="zh-CN" altLang="en-US" sz="2000" u="sng">
                <a:solidFill>
                  <a:srgbClr val="080912"/>
                </a:solidFill>
                <a:latin typeface="Times New Roman" pitchFamily="18" charset="0"/>
                <a:cs typeface="Times New Roman" pitchFamily="18" charset="0"/>
              </a:rPr>
              <a:t>、</a:t>
            </a:r>
            <a:r>
              <a:rPr kumimoji="1" lang="zh-CN" altLang="en-US" sz="2000" u="sng">
                <a:solidFill>
                  <a:srgbClr val="080912"/>
                </a:solidFill>
                <a:latin typeface="宋体" pitchFamily="2" charset="-122"/>
                <a:cs typeface="Times New Roman" pitchFamily="18" charset="0"/>
              </a:rPr>
              <a:t>方向性：按电子云密度最大的方向成键。</a:t>
            </a:r>
          </a:p>
          <a:p>
            <a:pPr eaLnBrk="1" hangingPunct="1"/>
            <a:r>
              <a:rPr kumimoji="1" lang="zh-CN" altLang="en-US" sz="2000" u="sng">
                <a:solidFill>
                  <a:srgbClr val="080912"/>
                </a:solidFill>
                <a:latin typeface="宋体" pitchFamily="2" charset="-122"/>
                <a:cs typeface="Times New Roman" pitchFamily="18" charset="0"/>
              </a:rPr>
              <a:t>  </a:t>
            </a:r>
            <a:r>
              <a:rPr kumimoji="1" lang="en-US" altLang="zh-CN" sz="2000" u="sng">
                <a:solidFill>
                  <a:srgbClr val="080912"/>
                </a:solidFill>
                <a:latin typeface="宋体" pitchFamily="2" charset="-122"/>
                <a:cs typeface="Times New Roman" pitchFamily="18" charset="0"/>
              </a:rPr>
              <a:t>3</a:t>
            </a:r>
            <a:r>
              <a:rPr kumimoji="1" lang="zh-CN" altLang="en-US" sz="2000" u="sng">
                <a:solidFill>
                  <a:srgbClr val="080912"/>
                </a:solidFill>
                <a:latin typeface="宋体" pitchFamily="2" charset="-122"/>
                <a:cs typeface="Times New Roman" pitchFamily="18" charset="0"/>
              </a:rPr>
              <a:t>、结合很强，很高的熔点和硬度。</a:t>
            </a:r>
          </a:p>
          <a:p>
            <a:pPr eaLnBrk="1" hangingPunct="1"/>
            <a:r>
              <a:rPr kumimoji="1" lang="zh-CN" altLang="en-US" sz="2000" u="sng">
                <a:solidFill>
                  <a:srgbClr val="080912"/>
                </a:solidFill>
                <a:latin typeface="宋体" pitchFamily="2" charset="-122"/>
                <a:cs typeface="Times New Roman" pitchFamily="18" charset="0"/>
              </a:rPr>
              <a:t>  </a:t>
            </a:r>
            <a:r>
              <a:rPr kumimoji="1" lang="en-US" altLang="zh-CN" sz="2000" u="sng">
                <a:solidFill>
                  <a:srgbClr val="080912"/>
                </a:solidFill>
                <a:latin typeface="宋体" pitchFamily="2" charset="-122"/>
                <a:cs typeface="Times New Roman" pitchFamily="18" charset="0"/>
              </a:rPr>
              <a:t>4</a:t>
            </a:r>
            <a:r>
              <a:rPr kumimoji="1" lang="zh-CN" altLang="en-US" sz="2000" u="sng">
                <a:solidFill>
                  <a:srgbClr val="080912"/>
                </a:solidFill>
                <a:latin typeface="宋体" pitchFamily="2" charset="-122"/>
                <a:cs typeface="Times New Roman" pitchFamily="18" charset="0"/>
              </a:rPr>
              <a:t>、导电性弱，属于绝缘体或半导体。</a:t>
            </a:r>
            <a:r>
              <a:rPr kumimoji="1" lang="zh-CN" altLang="en-US" sz="2000" u="sng">
                <a:solidFill>
                  <a:srgbClr val="080912"/>
                </a:solidFill>
                <a:cs typeface="Times New Roman" pitchFamily="18" charset="0"/>
              </a:rPr>
              <a:t> </a:t>
            </a:r>
            <a:endParaRPr kumimoji="1" lang="zh-CN" altLang="en-US" sz="2000" u="sng">
              <a:solidFill>
                <a:srgbClr val="080912"/>
              </a:solidFill>
              <a:latin typeface="Times New Roman" pitchFamily="18" charset="0"/>
              <a:cs typeface="Times New Roman" pitchFamily="18" charset="0"/>
            </a:endParaRPr>
          </a:p>
        </p:txBody>
      </p:sp>
      <p:sp>
        <p:nvSpPr>
          <p:cNvPr id="7176" name="Text Box 8"/>
          <p:cNvSpPr txBox="1">
            <a:spLocks noChangeArrowheads="1"/>
          </p:cNvSpPr>
          <p:nvPr/>
        </p:nvSpPr>
        <p:spPr bwMode="auto">
          <a:xfrm>
            <a:off x="457200" y="1143000"/>
            <a:ext cx="7924800" cy="1187450"/>
          </a:xfrm>
          <a:prstGeom prst="rect">
            <a:avLst/>
          </a:prstGeom>
          <a:solidFill>
            <a:schemeClr val="accent1">
              <a:lumMod val="90000"/>
            </a:schemeClr>
          </a:solid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latin typeface="宋体" pitchFamily="2" charset="-122"/>
              </a:rPr>
              <a:t>    </a:t>
            </a:r>
            <a:r>
              <a:rPr kumimoji="1" lang="zh-CN" altLang="en-US" sz="2400" dirty="0">
                <a:solidFill>
                  <a:srgbClr val="000000"/>
                </a:solidFill>
                <a:latin typeface="宋体" pitchFamily="2" charset="-122"/>
              </a:rPr>
              <a:t>氢气分子是靠共价键结合的典型分子。两个</a:t>
            </a:r>
            <a:r>
              <a:rPr kumimoji="1" lang="en-US" altLang="zh-CN" sz="2400" dirty="0">
                <a:solidFill>
                  <a:srgbClr val="000000"/>
                </a:solidFill>
                <a:latin typeface="Times New Roman" pitchFamily="18" charset="0"/>
                <a:cs typeface="Times New Roman" pitchFamily="18" charset="0"/>
              </a:rPr>
              <a:t>H</a:t>
            </a:r>
            <a:r>
              <a:rPr kumimoji="1" lang="zh-CN" altLang="en-US" sz="2400" dirty="0">
                <a:solidFill>
                  <a:srgbClr val="000000"/>
                </a:solidFill>
                <a:latin typeface="宋体" pitchFamily="2" charset="-122"/>
                <a:cs typeface="Times New Roman" pitchFamily="18" charset="0"/>
              </a:rPr>
              <a:t>原子组成分子时电子云发生重叠，要求这一对电子的自旋反平行，集中在两个核之间为两个原子共用，形成共价键。</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621478"/>
            <a:ext cx="4648200" cy="1992086"/>
          </a:xfrm>
          <a:prstGeom prst="rect">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6"/>
                                        </p:tgtEl>
                                        <p:attrNameLst>
                                          <p:attrName>style.visibility</p:attrName>
                                        </p:attrNameLst>
                                      </p:cBhvr>
                                      <p:to>
                                        <p:strVal val="visible"/>
                                      </p:to>
                                    </p:set>
                                    <p:animEffect transition="in" filter="blinds(horizontal)">
                                      <p:cBhvr>
                                        <p:cTn id="12" dur="500"/>
                                        <p:tgtEl>
                                          <p:spTgt spid="71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304800" y="914401"/>
            <a:ext cx="8534400" cy="2362199"/>
          </a:xfrm>
          <a:solidFill>
            <a:schemeClr val="bg1"/>
          </a:solidFill>
          <a:ln w="28575">
            <a:solidFill>
              <a:srgbClr val="CC00FF"/>
            </a:solidFill>
          </a:ln>
        </p:spPr>
        <p:txBody>
          <a:bodyPr/>
          <a:lstStyle/>
          <a:p>
            <a:pPr marL="0" indent="0" eaLnBrk="1" hangingPunct="1">
              <a:lnSpc>
                <a:spcPct val="90000"/>
              </a:lnSpc>
              <a:buNone/>
            </a:pPr>
            <a:r>
              <a:rPr lang="zh-CN" altLang="en-US" sz="3100" dirty="0" smtClean="0">
                <a:solidFill>
                  <a:srgbClr val="0000CC"/>
                </a:solidFill>
              </a:rPr>
              <a:t>在第一章中阐明了晶格的几何结构，但没有涉及到</a:t>
            </a:r>
            <a:r>
              <a:rPr lang="zh-CN" altLang="en-US" sz="3100" dirty="0">
                <a:solidFill>
                  <a:srgbClr val="0000CC"/>
                </a:solidFill>
              </a:rPr>
              <a:t>原子</a:t>
            </a:r>
            <a:r>
              <a:rPr lang="zh-CN" altLang="en-US" sz="3100" dirty="0" smtClean="0">
                <a:solidFill>
                  <a:srgbClr val="0000CC"/>
                </a:solidFill>
              </a:rPr>
              <a:t>、离子或分子结合时的物理本质。在本章中首先介绍晶体结合的类型和结合时的物理本质。然后讨论</a:t>
            </a:r>
            <a:r>
              <a:rPr lang="zh-CN" altLang="en-US" sz="3100" dirty="0" smtClean="0">
                <a:solidFill>
                  <a:srgbClr val="C00000"/>
                </a:solidFill>
              </a:rPr>
              <a:t>离子晶体</a:t>
            </a:r>
            <a:r>
              <a:rPr lang="zh-CN" altLang="en-US" sz="3100" dirty="0" smtClean="0">
                <a:solidFill>
                  <a:srgbClr val="0000CC"/>
                </a:solidFill>
              </a:rPr>
              <a:t>和</a:t>
            </a:r>
            <a:r>
              <a:rPr lang="zh-CN" altLang="en-US" sz="3100" dirty="0" smtClean="0">
                <a:solidFill>
                  <a:srgbClr val="C00000"/>
                </a:solidFill>
              </a:rPr>
              <a:t>分子晶体</a:t>
            </a:r>
            <a:r>
              <a:rPr lang="zh-CN" altLang="en-US" sz="3100" dirty="0" smtClean="0">
                <a:solidFill>
                  <a:srgbClr val="0000CC"/>
                </a:solidFill>
              </a:rPr>
              <a:t>结合时的经典理论。再简单介绍一下</a:t>
            </a:r>
            <a:r>
              <a:rPr lang="zh-CN" altLang="en-US" sz="3100" dirty="0" smtClean="0">
                <a:solidFill>
                  <a:srgbClr val="C00000"/>
                </a:solidFill>
              </a:rPr>
              <a:t>原子晶体</a:t>
            </a:r>
            <a:r>
              <a:rPr lang="zh-CN" altLang="en-US" sz="3100" dirty="0" smtClean="0">
                <a:solidFill>
                  <a:srgbClr val="0000CC"/>
                </a:solidFill>
              </a:rPr>
              <a:t>的过程。           </a:t>
            </a:r>
          </a:p>
        </p:txBody>
      </p:sp>
      <p:sp>
        <p:nvSpPr>
          <p:cNvPr id="2" name="矩形 1"/>
          <p:cNvSpPr/>
          <p:nvPr/>
        </p:nvSpPr>
        <p:spPr>
          <a:xfrm>
            <a:off x="304800" y="3623733"/>
            <a:ext cx="8534400" cy="1865126"/>
          </a:xfrm>
          <a:prstGeom prst="rect">
            <a:avLst/>
          </a:prstGeom>
          <a:solidFill>
            <a:schemeClr val="bg1"/>
          </a:solidFill>
          <a:ln w="28575">
            <a:solidFill>
              <a:srgbClr val="FF0000"/>
            </a:solidFill>
            <a:prstDash val="sysDash"/>
          </a:ln>
        </p:spPr>
        <p:txBody>
          <a:bodyPr wrap="square">
            <a:spAutoFit/>
          </a:bodyPr>
          <a:lstStyle/>
          <a:p>
            <a:pPr eaLnBrk="1" hangingPunct="1">
              <a:lnSpc>
                <a:spcPct val="90000"/>
              </a:lnSpc>
            </a:pPr>
            <a:r>
              <a:rPr lang="zh-CN" altLang="en-US" sz="3200" dirty="0">
                <a:solidFill>
                  <a:srgbClr val="002060"/>
                </a:solidFill>
              </a:rPr>
              <a:t>从能量的角度来看，一块晶体处于稳定状态时，它的总能量</a:t>
            </a:r>
            <a:r>
              <a:rPr lang="en-US" altLang="zh-CN" sz="3200" dirty="0">
                <a:solidFill>
                  <a:srgbClr val="002060"/>
                </a:solidFill>
              </a:rPr>
              <a:t>(</a:t>
            </a:r>
            <a:r>
              <a:rPr lang="zh-CN" altLang="en-US" sz="3200" dirty="0">
                <a:solidFill>
                  <a:srgbClr val="002060"/>
                </a:solidFill>
              </a:rPr>
              <a:t>动能和势能</a:t>
            </a:r>
            <a:r>
              <a:rPr lang="en-US" altLang="zh-CN" sz="3200" dirty="0">
                <a:solidFill>
                  <a:srgbClr val="002060"/>
                </a:solidFill>
              </a:rPr>
              <a:t>)</a:t>
            </a:r>
            <a:r>
              <a:rPr lang="zh-CN" altLang="en-US" sz="3200" dirty="0">
                <a:solidFill>
                  <a:srgbClr val="002060"/>
                </a:solidFill>
              </a:rPr>
              <a:t>比组成这晶体的</a:t>
            </a:r>
            <a:r>
              <a:rPr lang="en-US" altLang="zh-CN" sz="3200" dirty="0">
                <a:solidFill>
                  <a:srgbClr val="002060"/>
                </a:solidFill>
              </a:rPr>
              <a:t>N</a:t>
            </a:r>
            <a:r>
              <a:rPr lang="zh-CN" altLang="en-US" sz="3200" dirty="0">
                <a:solidFill>
                  <a:srgbClr val="002060"/>
                </a:solidFill>
              </a:rPr>
              <a:t>个原子在自由时的总能量低，两者之差就被定义为晶体的结合能。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114800" y="533400"/>
            <a:ext cx="472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a:t>       </a:t>
            </a:r>
            <a:r>
              <a:rPr lang="zh-CN" altLang="en-US" sz="2400">
                <a:solidFill>
                  <a:srgbClr val="080912"/>
                </a:solidFill>
              </a:rPr>
              <a:t>金刚石中每个</a:t>
            </a:r>
            <a:r>
              <a:rPr lang="en-US" altLang="zh-CN" sz="2400">
                <a:solidFill>
                  <a:srgbClr val="080912"/>
                </a:solidFill>
              </a:rPr>
              <a:t>C</a:t>
            </a:r>
            <a:r>
              <a:rPr lang="zh-CN" altLang="en-US" sz="2400">
                <a:solidFill>
                  <a:srgbClr val="080912"/>
                </a:solidFill>
              </a:rPr>
              <a:t>原子被</a:t>
            </a:r>
            <a:r>
              <a:rPr lang="en-US" altLang="zh-CN" sz="2400">
                <a:solidFill>
                  <a:srgbClr val="080912"/>
                </a:solidFill>
              </a:rPr>
              <a:t>4</a:t>
            </a:r>
            <a:r>
              <a:rPr lang="zh-CN" altLang="en-US" sz="2400">
                <a:solidFill>
                  <a:srgbClr val="080912"/>
                </a:solidFill>
              </a:rPr>
              <a:t>个最近邻</a:t>
            </a:r>
            <a:r>
              <a:rPr lang="en-US" altLang="zh-CN" sz="2400">
                <a:solidFill>
                  <a:srgbClr val="080912"/>
                </a:solidFill>
              </a:rPr>
              <a:t>C</a:t>
            </a:r>
            <a:r>
              <a:rPr lang="zh-CN" altLang="en-US" sz="2400">
                <a:solidFill>
                  <a:srgbClr val="080912"/>
                </a:solidFill>
              </a:rPr>
              <a:t>原子包围，并在它们形成的正四面体中心。</a:t>
            </a:r>
            <a:r>
              <a:rPr lang="en-US" altLang="zh-CN" sz="2400">
                <a:solidFill>
                  <a:srgbClr val="080912"/>
                </a:solidFill>
              </a:rPr>
              <a:t>C-C</a:t>
            </a:r>
            <a:r>
              <a:rPr lang="zh-CN" altLang="en-US" sz="2400">
                <a:solidFill>
                  <a:srgbClr val="080912"/>
                </a:solidFill>
              </a:rPr>
              <a:t>键共有</a:t>
            </a:r>
            <a:r>
              <a:rPr lang="en-US" altLang="zh-CN" sz="2400">
                <a:solidFill>
                  <a:srgbClr val="080912"/>
                </a:solidFill>
              </a:rPr>
              <a:t>4</a:t>
            </a:r>
            <a:r>
              <a:rPr lang="zh-CN" altLang="en-US" sz="2400">
                <a:solidFill>
                  <a:srgbClr val="080912"/>
                </a:solidFill>
              </a:rPr>
              <a:t>个，键角为</a:t>
            </a:r>
          </a:p>
        </p:txBody>
      </p:sp>
      <p:graphicFrame>
        <p:nvGraphicFramePr>
          <p:cNvPr id="10243" name="Object 3"/>
          <p:cNvGraphicFramePr>
            <a:graphicFrameLocks noChangeAspect="1"/>
          </p:cNvGraphicFramePr>
          <p:nvPr/>
        </p:nvGraphicFramePr>
        <p:xfrm>
          <a:off x="5105400" y="1676400"/>
          <a:ext cx="914400" cy="374650"/>
        </p:xfrm>
        <a:graphic>
          <a:graphicData uri="http://schemas.openxmlformats.org/presentationml/2006/ole">
            <mc:AlternateContent xmlns:mc="http://schemas.openxmlformats.org/markup-compatibility/2006">
              <mc:Choice xmlns:v="urn:schemas-microsoft-com:vml" Requires="v">
                <p:oleObj spid="_x0000_s8468" name="Equation" r:id="rId4" imgW="495000" imgH="203040" progId="Equation.3">
                  <p:embed/>
                </p:oleObj>
              </mc:Choice>
              <mc:Fallback>
                <p:oleObj name="Equation" r:id="rId4" imgW="495000" imgH="203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676400"/>
                        <a:ext cx="9144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4"/>
          <p:cNvGraphicFramePr>
            <a:graphicFrameLocks noChangeAspect="1"/>
          </p:cNvGraphicFramePr>
          <p:nvPr/>
        </p:nvGraphicFramePr>
        <p:xfrm>
          <a:off x="638175" y="2667000"/>
          <a:ext cx="7445375" cy="496888"/>
        </p:xfrm>
        <a:graphic>
          <a:graphicData uri="http://schemas.openxmlformats.org/presentationml/2006/ole">
            <mc:AlternateContent xmlns:mc="http://schemas.openxmlformats.org/markup-compatibility/2006">
              <mc:Choice xmlns:v="urn:schemas-microsoft-com:vml" Requires="v">
                <p:oleObj spid="_x0000_s8469" name="公式" r:id="rId6" imgW="3809880" imgH="253800" progId="Equation.3">
                  <p:embed/>
                </p:oleObj>
              </mc:Choice>
              <mc:Fallback>
                <p:oleObj name="公式" r:id="rId6" imgW="3809880" imgH="253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175" y="2667000"/>
                        <a:ext cx="744537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609600" y="3549650"/>
            <a:ext cx="2724150" cy="2470150"/>
            <a:chOff x="384" y="1872"/>
            <a:chExt cx="1716" cy="1556"/>
          </a:xfrm>
        </p:grpSpPr>
        <p:grpSp>
          <p:nvGrpSpPr>
            <p:cNvPr id="8202" name="Group 6"/>
            <p:cNvGrpSpPr>
              <a:grpSpLocks/>
            </p:cNvGrpSpPr>
            <p:nvPr/>
          </p:nvGrpSpPr>
          <p:grpSpPr bwMode="auto">
            <a:xfrm>
              <a:off x="384" y="1872"/>
              <a:ext cx="1716" cy="1556"/>
              <a:chOff x="1872" y="2092"/>
              <a:chExt cx="1716" cy="1556"/>
            </a:xfrm>
          </p:grpSpPr>
          <p:grpSp>
            <p:nvGrpSpPr>
              <p:cNvPr id="8205" name="Group 7"/>
              <p:cNvGrpSpPr>
                <a:grpSpLocks/>
              </p:cNvGrpSpPr>
              <p:nvPr/>
            </p:nvGrpSpPr>
            <p:grpSpPr bwMode="auto">
              <a:xfrm>
                <a:off x="1872" y="2092"/>
                <a:ext cx="1716" cy="1556"/>
                <a:chOff x="1872" y="2112"/>
                <a:chExt cx="1716" cy="1556"/>
              </a:xfrm>
            </p:grpSpPr>
            <p:sp>
              <p:nvSpPr>
                <p:cNvPr id="8210" name="Line 8"/>
                <p:cNvSpPr>
                  <a:spLocks noChangeShapeType="1"/>
                </p:cNvSpPr>
                <p:nvPr/>
              </p:nvSpPr>
              <p:spPr bwMode="auto">
                <a:xfrm>
                  <a:off x="2724" y="2968"/>
                  <a:ext cx="720" cy="250"/>
                </a:xfrm>
                <a:prstGeom prst="line">
                  <a:avLst/>
                </a:prstGeom>
                <a:noFill/>
                <a:ln w="3810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11" name="Group 9"/>
                <p:cNvGrpSpPr>
                  <a:grpSpLocks/>
                </p:cNvGrpSpPr>
                <p:nvPr/>
              </p:nvGrpSpPr>
              <p:grpSpPr bwMode="auto">
                <a:xfrm>
                  <a:off x="1872" y="2112"/>
                  <a:ext cx="1716" cy="1556"/>
                  <a:chOff x="4170" y="1596"/>
                  <a:chExt cx="4290" cy="3888"/>
                </a:xfrm>
              </p:grpSpPr>
              <p:grpSp>
                <p:nvGrpSpPr>
                  <p:cNvPr id="8215" name="Group 10"/>
                  <p:cNvGrpSpPr>
                    <a:grpSpLocks/>
                  </p:cNvGrpSpPr>
                  <p:nvPr/>
                </p:nvGrpSpPr>
                <p:grpSpPr bwMode="auto">
                  <a:xfrm>
                    <a:off x="4320" y="1752"/>
                    <a:ext cx="3960" cy="3588"/>
                    <a:chOff x="4320" y="1752"/>
                    <a:chExt cx="3960" cy="3588"/>
                  </a:xfrm>
                </p:grpSpPr>
                <p:sp>
                  <p:nvSpPr>
                    <p:cNvPr id="8221" name="AutoShape 11"/>
                    <p:cNvSpPr>
                      <a:spLocks noChangeArrowheads="1"/>
                    </p:cNvSpPr>
                    <p:nvPr/>
                  </p:nvSpPr>
                  <p:spPr bwMode="auto">
                    <a:xfrm>
                      <a:off x="4320" y="1752"/>
                      <a:ext cx="3960" cy="3588"/>
                    </a:xfrm>
                    <a:prstGeom prst="cube">
                      <a:avLst>
                        <a:gd name="adj" fmla="val 25000"/>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222" name="Line 12"/>
                    <p:cNvSpPr>
                      <a:spLocks noChangeShapeType="1"/>
                    </p:cNvSpPr>
                    <p:nvPr/>
                  </p:nvSpPr>
                  <p:spPr bwMode="auto">
                    <a:xfrm>
                      <a:off x="5220" y="1752"/>
                      <a:ext cx="0" cy="2652"/>
                    </a:xfrm>
                    <a:prstGeom prst="line">
                      <a:avLst/>
                    </a:prstGeom>
                    <a:noFill/>
                    <a:ln w="28575">
                      <a:solidFill>
                        <a:srgbClr val="00FF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Line 13"/>
                    <p:cNvSpPr>
                      <a:spLocks noChangeShapeType="1"/>
                    </p:cNvSpPr>
                    <p:nvPr/>
                  </p:nvSpPr>
                  <p:spPr bwMode="auto">
                    <a:xfrm>
                      <a:off x="5220" y="4404"/>
                      <a:ext cx="3060" cy="0"/>
                    </a:xfrm>
                    <a:prstGeom prst="line">
                      <a:avLst/>
                    </a:prstGeom>
                    <a:noFill/>
                    <a:ln w="28575">
                      <a:solidFill>
                        <a:srgbClr val="00FF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 name="Line 14"/>
                    <p:cNvSpPr>
                      <a:spLocks noChangeShapeType="1"/>
                    </p:cNvSpPr>
                    <p:nvPr/>
                  </p:nvSpPr>
                  <p:spPr bwMode="auto">
                    <a:xfrm flipH="1">
                      <a:off x="4320" y="4404"/>
                      <a:ext cx="900" cy="936"/>
                    </a:xfrm>
                    <a:prstGeom prst="line">
                      <a:avLst/>
                    </a:prstGeom>
                    <a:noFill/>
                    <a:ln w="28575">
                      <a:solidFill>
                        <a:srgbClr val="00FF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16" name="Oval 15"/>
                  <p:cNvSpPr>
                    <a:spLocks noChangeArrowheads="1"/>
                  </p:cNvSpPr>
                  <p:nvPr/>
                </p:nvSpPr>
                <p:spPr bwMode="auto">
                  <a:xfrm>
                    <a:off x="5940" y="3468"/>
                    <a:ext cx="360" cy="360"/>
                  </a:xfrm>
                  <a:prstGeom prst="ellipse">
                    <a:avLst/>
                  </a:prstGeom>
                  <a:solidFill>
                    <a:srgbClr val="FF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217" name="Oval 16"/>
                  <p:cNvSpPr>
                    <a:spLocks noChangeArrowheads="1"/>
                  </p:cNvSpPr>
                  <p:nvPr/>
                </p:nvSpPr>
                <p:spPr bwMode="auto">
                  <a:xfrm>
                    <a:off x="5040" y="1596"/>
                    <a:ext cx="360" cy="360"/>
                  </a:xfrm>
                  <a:prstGeom prst="ellipse">
                    <a:avLst/>
                  </a:prstGeom>
                  <a:solidFill>
                    <a:srgbClr val="FF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218" name="Oval 17"/>
                  <p:cNvSpPr>
                    <a:spLocks noChangeArrowheads="1"/>
                  </p:cNvSpPr>
                  <p:nvPr/>
                </p:nvSpPr>
                <p:spPr bwMode="auto">
                  <a:xfrm>
                    <a:off x="7200" y="2532"/>
                    <a:ext cx="360" cy="360"/>
                  </a:xfrm>
                  <a:prstGeom prst="ellipse">
                    <a:avLst/>
                  </a:prstGeom>
                  <a:solidFill>
                    <a:srgbClr val="FF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219" name="Oval 18"/>
                  <p:cNvSpPr>
                    <a:spLocks noChangeArrowheads="1"/>
                  </p:cNvSpPr>
                  <p:nvPr/>
                </p:nvSpPr>
                <p:spPr bwMode="auto">
                  <a:xfrm>
                    <a:off x="8100" y="4248"/>
                    <a:ext cx="360" cy="360"/>
                  </a:xfrm>
                  <a:prstGeom prst="ellipse">
                    <a:avLst/>
                  </a:prstGeom>
                  <a:solidFill>
                    <a:srgbClr val="FF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8220" name="Oval 19"/>
                  <p:cNvSpPr>
                    <a:spLocks noChangeArrowheads="1"/>
                  </p:cNvSpPr>
                  <p:nvPr/>
                </p:nvSpPr>
                <p:spPr bwMode="auto">
                  <a:xfrm>
                    <a:off x="4170" y="5124"/>
                    <a:ext cx="360" cy="360"/>
                  </a:xfrm>
                  <a:prstGeom prst="ellipse">
                    <a:avLst/>
                  </a:prstGeom>
                  <a:solidFill>
                    <a:srgbClr val="FFFF00"/>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8212" name="Line 20"/>
                <p:cNvSpPr>
                  <a:spLocks noChangeShapeType="1"/>
                </p:cNvSpPr>
                <p:nvPr/>
              </p:nvSpPr>
              <p:spPr bwMode="auto">
                <a:xfrm flipH="1">
                  <a:off x="2004" y="2986"/>
                  <a:ext cx="576" cy="562"/>
                </a:xfrm>
                <a:prstGeom prst="line">
                  <a:avLst/>
                </a:prstGeom>
                <a:noFill/>
                <a:ln w="3810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21"/>
                <p:cNvSpPr>
                  <a:spLocks noChangeShapeType="1"/>
                </p:cNvSpPr>
                <p:nvPr/>
              </p:nvSpPr>
              <p:spPr bwMode="auto">
                <a:xfrm>
                  <a:off x="2334" y="2237"/>
                  <a:ext cx="288" cy="624"/>
                </a:xfrm>
                <a:prstGeom prst="line">
                  <a:avLst/>
                </a:prstGeom>
                <a:noFill/>
                <a:ln w="3810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22"/>
                <p:cNvSpPr>
                  <a:spLocks noChangeShapeType="1"/>
                </p:cNvSpPr>
                <p:nvPr/>
              </p:nvSpPr>
              <p:spPr bwMode="auto">
                <a:xfrm flipV="1">
                  <a:off x="2700" y="2585"/>
                  <a:ext cx="432" cy="312"/>
                </a:xfrm>
                <a:prstGeom prst="line">
                  <a:avLst/>
                </a:prstGeom>
                <a:noFill/>
                <a:ln w="3810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06" name="Freeform 23"/>
              <p:cNvSpPr>
                <a:spLocks/>
              </p:cNvSpPr>
              <p:nvPr/>
            </p:nvSpPr>
            <p:spPr bwMode="auto">
              <a:xfrm rot="3039798">
                <a:off x="2220" y="2791"/>
                <a:ext cx="288" cy="749"/>
              </a:xfrm>
              <a:custGeom>
                <a:avLst/>
                <a:gdLst>
                  <a:gd name="T0" fmla="*/ 144 w 720"/>
                  <a:gd name="T1" fmla="*/ 0 h 1872"/>
                  <a:gd name="T2" fmla="*/ 0 w 720"/>
                  <a:gd name="T3" fmla="*/ 375 h 1872"/>
                  <a:gd name="T4" fmla="*/ 144 w 720"/>
                  <a:gd name="T5" fmla="*/ 749 h 1872"/>
                  <a:gd name="T6" fmla="*/ 288 w 720"/>
                  <a:gd name="T7" fmla="*/ 375 h 1872"/>
                  <a:gd name="T8" fmla="*/ 144 w 720"/>
                  <a:gd name="T9" fmla="*/ 0 h 1872"/>
                  <a:gd name="T10" fmla="*/ 0 60000 65536"/>
                  <a:gd name="T11" fmla="*/ 0 60000 65536"/>
                  <a:gd name="T12" fmla="*/ 0 60000 65536"/>
                  <a:gd name="T13" fmla="*/ 0 60000 65536"/>
                  <a:gd name="T14" fmla="*/ 0 60000 65536"/>
                  <a:gd name="T15" fmla="*/ 0 w 720"/>
                  <a:gd name="T16" fmla="*/ 0 h 1872"/>
                  <a:gd name="T17" fmla="*/ 720 w 720"/>
                  <a:gd name="T18" fmla="*/ 1872 h 1872"/>
                </a:gdLst>
                <a:ahLst/>
                <a:cxnLst>
                  <a:cxn ang="T10">
                    <a:pos x="T0" y="T1"/>
                  </a:cxn>
                  <a:cxn ang="T11">
                    <a:pos x="T2" y="T3"/>
                  </a:cxn>
                  <a:cxn ang="T12">
                    <a:pos x="T4" y="T5"/>
                  </a:cxn>
                  <a:cxn ang="T13">
                    <a:pos x="T6" y="T7"/>
                  </a:cxn>
                  <a:cxn ang="T14">
                    <a:pos x="T8" y="T9"/>
                  </a:cxn>
                </a:cxnLst>
                <a:rect l="T15" t="T16" r="T17" b="T18"/>
                <a:pathLst>
                  <a:path w="720" h="1872">
                    <a:moveTo>
                      <a:pt x="360" y="0"/>
                    </a:moveTo>
                    <a:cubicBezTo>
                      <a:pt x="240" y="0"/>
                      <a:pt x="0" y="624"/>
                      <a:pt x="0" y="936"/>
                    </a:cubicBezTo>
                    <a:cubicBezTo>
                      <a:pt x="0" y="1248"/>
                      <a:pt x="240" y="1872"/>
                      <a:pt x="360" y="1872"/>
                    </a:cubicBezTo>
                    <a:cubicBezTo>
                      <a:pt x="480" y="1872"/>
                      <a:pt x="720" y="1248"/>
                      <a:pt x="720" y="936"/>
                    </a:cubicBezTo>
                    <a:cubicBezTo>
                      <a:pt x="720" y="624"/>
                      <a:pt x="480" y="0"/>
                      <a:pt x="360" y="0"/>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 name="Freeform 24"/>
              <p:cNvSpPr>
                <a:spLocks/>
              </p:cNvSpPr>
              <p:nvPr/>
            </p:nvSpPr>
            <p:spPr bwMode="auto">
              <a:xfrm rot="6678929">
                <a:off x="2890" y="2683"/>
                <a:ext cx="288" cy="749"/>
              </a:xfrm>
              <a:custGeom>
                <a:avLst/>
                <a:gdLst>
                  <a:gd name="T0" fmla="*/ 144 w 720"/>
                  <a:gd name="T1" fmla="*/ 0 h 1872"/>
                  <a:gd name="T2" fmla="*/ 0 w 720"/>
                  <a:gd name="T3" fmla="*/ 375 h 1872"/>
                  <a:gd name="T4" fmla="*/ 144 w 720"/>
                  <a:gd name="T5" fmla="*/ 749 h 1872"/>
                  <a:gd name="T6" fmla="*/ 288 w 720"/>
                  <a:gd name="T7" fmla="*/ 375 h 1872"/>
                  <a:gd name="T8" fmla="*/ 144 w 720"/>
                  <a:gd name="T9" fmla="*/ 0 h 1872"/>
                  <a:gd name="T10" fmla="*/ 0 60000 65536"/>
                  <a:gd name="T11" fmla="*/ 0 60000 65536"/>
                  <a:gd name="T12" fmla="*/ 0 60000 65536"/>
                  <a:gd name="T13" fmla="*/ 0 60000 65536"/>
                  <a:gd name="T14" fmla="*/ 0 60000 65536"/>
                  <a:gd name="T15" fmla="*/ 0 w 720"/>
                  <a:gd name="T16" fmla="*/ 0 h 1872"/>
                  <a:gd name="T17" fmla="*/ 720 w 720"/>
                  <a:gd name="T18" fmla="*/ 1872 h 1872"/>
                </a:gdLst>
                <a:ahLst/>
                <a:cxnLst>
                  <a:cxn ang="T10">
                    <a:pos x="T0" y="T1"/>
                  </a:cxn>
                  <a:cxn ang="T11">
                    <a:pos x="T2" y="T3"/>
                  </a:cxn>
                  <a:cxn ang="T12">
                    <a:pos x="T4" y="T5"/>
                  </a:cxn>
                  <a:cxn ang="T13">
                    <a:pos x="T6" y="T7"/>
                  </a:cxn>
                  <a:cxn ang="T14">
                    <a:pos x="T8" y="T9"/>
                  </a:cxn>
                </a:cxnLst>
                <a:rect l="T15" t="T16" r="T17" b="T18"/>
                <a:pathLst>
                  <a:path w="720" h="1872">
                    <a:moveTo>
                      <a:pt x="360" y="0"/>
                    </a:moveTo>
                    <a:cubicBezTo>
                      <a:pt x="240" y="0"/>
                      <a:pt x="0" y="624"/>
                      <a:pt x="0" y="936"/>
                    </a:cubicBezTo>
                    <a:cubicBezTo>
                      <a:pt x="0" y="1248"/>
                      <a:pt x="240" y="1872"/>
                      <a:pt x="360" y="1872"/>
                    </a:cubicBezTo>
                    <a:cubicBezTo>
                      <a:pt x="480" y="1872"/>
                      <a:pt x="720" y="1248"/>
                      <a:pt x="720" y="936"/>
                    </a:cubicBezTo>
                    <a:cubicBezTo>
                      <a:pt x="720" y="624"/>
                      <a:pt x="480" y="0"/>
                      <a:pt x="360" y="0"/>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8" name="Freeform 25"/>
              <p:cNvSpPr>
                <a:spLocks/>
              </p:cNvSpPr>
              <p:nvPr/>
            </p:nvSpPr>
            <p:spPr bwMode="auto">
              <a:xfrm rot="3039798">
                <a:off x="2781" y="2451"/>
                <a:ext cx="192" cy="569"/>
              </a:xfrm>
              <a:custGeom>
                <a:avLst/>
                <a:gdLst>
                  <a:gd name="T0" fmla="*/ 96 w 720"/>
                  <a:gd name="T1" fmla="*/ 0 h 1872"/>
                  <a:gd name="T2" fmla="*/ 0 w 720"/>
                  <a:gd name="T3" fmla="*/ 285 h 1872"/>
                  <a:gd name="T4" fmla="*/ 96 w 720"/>
                  <a:gd name="T5" fmla="*/ 569 h 1872"/>
                  <a:gd name="T6" fmla="*/ 192 w 720"/>
                  <a:gd name="T7" fmla="*/ 285 h 1872"/>
                  <a:gd name="T8" fmla="*/ 96 w 720"/>
                  <a:gd name="T9" fmla="*/ 0 h 1872"/>
                  <a:gd name="T10" fmla="*/ 0 60000 65536"/>
                  <a:gd name="T11" fmla="*/ 0 60000 65536"/>
                  <a:gd name="T12" fmla="*/ 0 60000 65536"/>
                  <a:gd name="T13" fmla="*/ 0 60000 65536"/>
                  <a:gd name="T14" fmla="*/ 0 60000 65536"/>
                  <a:gd name="T15" fmla="*/ 0 w 720"/>
                  <a:gd name="T16" fmla="*/ 0 h 1872"/>
                  <a:gd name="T17" fmla="*/ 720 w 720"/>
                  <a:gd name="T18" fmla="*/ 1872 h 1872"/>
                </a:gdLst>
                <a:ahLst/>
                <a:cxnLst>
                  <a:cxn ang="T10">
                    <a:pos x="T0" y="T1"/>
                  </a:cxn>
                  <a:cxn ang="T11">
                    <a:pos x="T2" y="T3"/>
                  </a:cxn>
                  <a:cxn ang="T12">
                    <a:pos x="T4" y="T5"/>
                  </a:cxn>
                  <a:cxn ang="T13">
                    <a:pos x="T6" y="T7"/>
                  </a:cxn>
                  <a:cxn ang="T14">
                    <a:pos x="T8" y="T9"/>
                  </a:cxn>
                </a:cxnLst>
                <a:rect l="T15" t="T16" r="T17" b="T18"/>
                <a:pathLst>
                  <a:path w="720" h="1872">
                    <a:moveTo>
                      <a:pt x="360" y="0"/>
                    </a:moveTo>
                    <a:cubicBezTo>
                      <a:pt x="240" y="0"/>
                      <a:pt x="0" y="624"/>
                      <a:pt x="0" y="936"/>
                    </a:cubicBezTo>
                    <a:cubicBezTo>
                      <a:pt x="0" y="1248"/>
                      <a:pt x="240" y="1872"/>
                      <a:pt x="360" y="1872"/>
                    </a:cubicBezTo>
                    <a:cubicBezTo>
                      <a:pt x="480" y="1872"/>
                      <a:pt x="720" y="1248"/>
                      <a:pt x="720" y="936"/>
                    </a:cubicBezTo>
                    <a:cubicBezTo>
                      <a:pt x="720" y="624"/>
                      <a:pt x="480" y="0"/>
                      <a:pt x="360" y="0"/>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9" name="Freeform 26"/>
              <p:cNvSpPr>
                <a:spLocks/>
              </p:cNvSpPr>
              <p:nvPr/>
            </p:nvSpPr>
            <p:spPr bwMode="auto">
              <a:xfrm rot="-1546417">
                <a:off x="2364" y="2217"/>
                <a:ext cx="288" cy="749"/>
              </a:xfrm>
              <a:custGeom>
                <a:avLst/>
                <a:gdLst>
                  <a:gd name="T0" fmla="*/ 144 w 720"/>
                  <a:gd name="T1" fmla="*/ 0 h 1872"/>
                  <a:gd name="T2" fmla="*/ 0 w 720"/>
                  <a:gd name="T3" fmla="*/ 375 h 1872"/>
                  <a:gd name="T4" fmla="*/ 144 w 720"/>
                  <a:gd name="T5" fmla="*/ 749 h 1872"/>
                  <a:gd name="T6" fmla="*/ 288 w 720"/>
                  <a:gd name="T7" fmla="*/ 375 h 1872"/>
                  <a:gd name="T8" fmla="*/ 144 w 720"/>
                  <a:gd name="T9" fmla="*/ 0 h 1872"/>
                  <a:gd name="T10" fmla="*/ 0 60000 65536"/>
                  <a:gd name="T11" fmla="*/ 0 60000 65536"/>
                  <a:gd name="T12" fmla="*/ 0 60000 65536"/>
                  <a:gd name="T13" fmla="*/ 0 60000 65536"/>
                  <a:gd name="T14" fmla="*/ 0 60000 65536"/>
                  <a:gd name="T15" fmla="*/ 0 w 720"/>
                  <a:gd name="T16" fmla="*/ 0 h 1872"/>
                  <a:gd name="T17" fmla="*/ 720 w 720"/>
                  <a:gd name="T18" fmla="*/ 1872 h 1872"/>
                </a:gdLst>
                <a:ahLst/>
                <a:cxnLst>
                  <a:cxn ang="T10">
                    <a:pos x="T0" y="T1"/>
                  </a:cxn>
                  <a:cxn ang="T11">
                    <a:pos x="T2" y="T3"/>
                  </a:cxn>
                  <a:cxn ang="T12">
                    <a:pos x="T4" y="T5"/>
                  </a:cxn>
                  <a:cxn ang="T13">
                    <a:pos x="T6" y="T7"/>
                  </a:cxn>
                  <a:cxn ang="T14">
                    <a:pos x="T8" y="T9"/>
                  </a:cxn>
                </a:cxnLst>
                <a:rect l="T15" t="T16" r="T17" b="T18"/>
                <a:pathLst>
                  <a:path w="720" h="1872">
                    <a:moveTo>
                      <a:pt x="360" y="0"/>
                    </a:moveTo>
                    <a:cubicBezTo>
                      <a:pt x="240" y="0"/>
                      <a:pt x="0" y="624"/>
                      <a:pt x="0" y="936"/>
                    </a:cubicBezTo>
                    <a:cubicBezTo>
                      <a:pt x="0" y="1248"/>
                      <a:pt x="240" y="1872"/>
                      <a:pt x="360" y="1872"/>
                    </a:cubicBezTo>
                    <a:cubicBezTo>
                      <a:pt x="480" y="1872"/>
                      <a:pt x="720" y="1248"/>
                      <a:pt x="720" y="936"/>
                    </a:cubicBezTo>
                    <a:cubicBezTo>
                      <a:pt x="720" y="624"/>
                      <a:pt x="480" y="0"/>
                      <a:pt x="360" y="0"/>
                    </a:cubicBez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203" name="Group 27"/>
            <p:cNvGrpSpPr>
              <a:grpSpLocks/>
            </p:cNvGrpSpPr>
            <p:nvPr/>
          </p:nvGrpSpPr>
          <p:grpSpPr bwMode="auto">
            <a:xfrm>
              <a:off x="1008" y="2784"/>
              <a:ext cx="480" cy="239"/>
              <a:chOff x="2496" y="3030"/>
              <a:chExt cx="480" cy="239"/>
            </a:xfrm>
          </p:grpSpPr>
          <p:sp>
            <p:nvSpPr>
              <p:cNvPr id="8204" name="Freeform 28"/>
              <p:cNvSpPr>
                <a:spLocks/>
              </p:cNvSpPr>
              <p:nvPr/>
            </p:nvSpPr>
            <p:spPr bwMode="auto">
              <a:xfrm rot="-836236">
                <a:off x="2532" y="3030"/>
                <a:ext cx="288" cy="63"/>
              </a:xfrm>
              <a:custGeom>
                <a:avLst/>
                <a:gdLst>
                  <a:gd name="T0" fmla="*/ 0 w 720"/>
                  <a:gd name="T1" fmla="*/ 0 h 156"/>
                  <a:gd name="T2" fmla="*/ 144 w 720"/>
                  <a:gd name="T3" fmla="*/ 63 h 156"/>
                  <a:gd name="T4" fmla="*/ 288 w 720"/>
                  <a:gd name="T5" fmla="*/ 0 h 156"/>
                  <a:gd name="T6" fmla="*/ 0 60000 65536"/>
                  <a:gd name="T7" fmla="*/ 0 60000 65536"/>
                  <a:gd name="T8" fmla="*/ 0 60000 65536"/>
                  <a:gd name="T9" fmla="*/ 0 w 720"/>
                  <a:gd name="T10" fmla="*/ 0 h 156"/>
                  <a:gd name="T11" fmla="*/ 720 w 720"/>
                  <a:gd name="T12" fmla="*/ 156 h 156"/>
                </a:gdLst>
                <a:ahLst/>
                <a:cxnLst>
                  <a:cxn ang="T6">
                    <a:pos x="T0" y="T1"/>
                  </a:cxn>
                  <a:cxn ang="T7">
                    <a:pos x="T2" y="T3"/>
                  </a:cxn>
                  <a:cxn ang="T8">
                    <a:pos x="T4" y="T5"/>
                  </a:cxn>
                </a:cxnLst>
                <a:rect l="T9" t="T10" r="T11" b="T12"/>
                <a:pathLst>
                  <a:path w="720" h="156">
                    <a:moveTo>
                      <a:pt x="0" y="0"/>
                    </a:moveTo>
                    <a:cubicBezTo>
                      <a:pt x="120" y="78"/>
                      <a:pt x="240" y="156"/>
                      <a:pt x="360" y="156"/>
                    </a:cubicBezTo>
                    <a:cubicBezTo>
                      <a:pt x="480" y="156"/>
                      <a:pt x="600" y="78"/>
                      <a:pt x="720" y="0"/>
                    </a:cubicBezTo>
                  </a:path>
                </a:pathLst>
              </a:custGeom>
              <a:noFill/>
              <a:ln w="19050" cmpd="sng">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8197" name="Object 29"/>
              <p:cNvGraphicFramePr>
                <a:graphicFrameLocks noChangeAspect="1"/>
              </p:cNvGraphicFramePr>
              <p:nvPr/>
            </p:nvGraphicFramePr>
            <p:xfrm>
              <a:off x="2496" y="3072"/>
              <a:ext cx="480" cy="197"/>
            </p:xfrm>
            <a:graphic>
              <a:graphicData uri="http://schemas.openxmlformats.org/presentationml/2006/ole">
                <mc:AlternateContent xmlns:mc="http://schemas.openxmlformats.org/markup-compatibility/2006">
                  <mc:Choice xmlns:v="urn:schemas-microsoft-com:vml" Requires="v">
                    <p:oleObj spid="_x0000_s8470" name="Equation" r:id="rId8" imgW="495000" imgH="203040" progId="Equation.3">
                      <p:embed/>
                    </p:oleObj>
                  </mc:Choice>
                  <mc:Fallback>
                    <p:oleObj name="Equation" r:id="rId8" imgW="495000" imgH="20304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6" y="3072"/>
                            <a:ext cx="480"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0270" name="Text Box 30"/>
          <p:cNvSpPr txBox="1">
            <a:spLocks noChangeArrowheads="1"/>
          </p:cNvSpPr>
          <p:nvPr/>
        </p:nvSpPr>
        <p:spPr bwMode="auto">
          <a:xfrm>
            <a:off x="3886200" y="3448050"/>
            <a:ext cx="4876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a:solidFill>
                  <a:srgbClr val="080912"/>
                </a:solidFill>
              </a:rPr>
              <a:t>C</a:t>
            </a:r>
            <a:r>
              <a:rPr lang="zh-CN" altLang="en-US" sz="2400">
                <a:solidFill>
                  <a:srgbClr val="080912"/>
                </a:solidFill>
              </a:rPr>
              <a:t>原子中</a:t>
            </a:r>
            <a:r>
              <a:rPr lang="en-US" altLang="zh-CN" sz="2400">
                <a:solidFill>
                  <a:srgbClr val="080912"/>
                </a:solidFill>
              </a:rPr>
              <a:t>2p</a:t>
            </a:r>
            <a:r>
              <a:rPr lang="zh-CN" altLang="en-US" sz="2400">
                <a:solidFill>
                  <a:srgbClr val="080912"/>
                </a:solidFill>
              </a:rPr>
              <a:t>上只有</a:t>
            </a:r>
            <a:r>
              <a:rPr lang="en-US" altLang="zh-CN" sz="2400">
                <a:solidFill>
                  <a:srgbClr val="080912"/>
                </a:solidFill>
              </a:rPr>
              <a:t>2</a:t>
            </a:r>
            <a:r>
              <a:rPr lang="zh-CN" altLang="en-US" sz="2400">
                <a:solidFill>
                  <a:srgbClr val="080912"/>
                </a:solidFill>
              </a:rPr>
              <a:t>个未成对电子，但是</a:t>
            </a:r>
            <a:r>
              <a:rPr lang="en-US" altLang="zh-CN" sz="2400">
                <a:solidFill>
                  <a:srgbClr val="080912"/>
                </a:solidFill>
              </a:rPr>
              <a:t>2s</a:t>
            </a:r>
            <a:r>
              <a:rPr lang="zh-CN" altLang="en-US" sz="2400">
                <a:solidFill>
                  <a:srgbClr val="080912"/>
                </a:solidFill>
              </a:rPr>
              <a:t>上的一个电子激发到</a:t>
            </a:r>
            <a:r>
              <a:rPr lang="en-US" altLang="zh-CN" sz="2400">
                <a:solidFill>
                  <a:srgbClr val="080912"/>
                </a:solidFill>
              </a:rPr>
              <a:t>2p</a:t>
            </a:r>
            <a:r>
              <a:rPr lang="zh-CN" altLang="en-US" sz="2400">
                <a:solidFill>
                  <a:srgbClr val="080912"/>
                </a:solidFill>
              </a:rPr>
              <a:t>上之后</a:t>
            </a:r>
            <a:r>
              <a:rPr lang="en-US" altLang="zh-CN" sz="2400">
                <a:solidFill>
                  <a:srgbClr val="080912"/>
                </a:solidFill>
              </a:rPr>
              <a:t>,</a:t>
            </a:r>
            <a:r>
              <a:rPr lang="zh-CN" altLang="en-US" sz="2400">
                <a:solidFill>
                  <a:srgbClr val="080912"/>
                </a:solidFill>
              </a:rPr>
              <a:t>未成对电子共有四个，经过       杂化后，形成如图所示的电子云分布，形成金刚石结构时每个</a:t>
            </a:r>
            <a:r>
              <a:rPr lang="en-US" altLang="zh-CN" sz="2400">
                <a:solidFill>
                  <a:srgbClr val="080912"/>
                </a:solidFill>
              </a:rPr>
              <a:t>C</a:t>
            </a:r>
            <a:r>
              <a:rPr lang="zh-CN" altLang="en-US" sz="2400">
                <a:solidFill>
                  <a:srgbClr val="080912"/>
                </a:solidFill>
              </a:rPr>
              <a:t>原子在</a:t>
            </a:r>
            <a:r>
              <a:rPr lang="en-US" altLang="zh-CN" sz="2400">
                <a:solidFill>
                  <a:srgbClr val="080912"/>
                </a:solidFill>
              </a:rPr>
              <a:t>4</a:t>
            </a:r>
            <a:r>
              <a:rPr lang="zh-CN" altLang="en-US" sz="2400">
                <a:solidFill>
                  <a:srgbClr val="080912"/>
                </a:solidFill>
              </a:rPr>
              <a:t>个最近邻</a:t>
            </a:r>
            <a:r>
              <a:rPr lang="en-US" altLang="zh-CN" sz="2400">
                <a:solidFill>
                  <a:srgbClr val="080912"/>
                </a:solidFill>
              </a:rPr>
              <a:t>C</a:t>
            </a:r>
            <a:r>
              <a:rPr lang="zh-CN" altLang="en-US" sz="2400">
                <a:solidFill>
                  <a:srgbClr val="080912"/>
                </a:solidFill>
              </a:rPr>
              <a:t>原子构成正四面体中心。</a:t>
            </a:r>
          </a:p>
        </p:txBody>
      </p:sp>
      <p:graphicFrame>
        <p:nvGraphicFramePr>
          <p:cNvPr id="10271" name="Object 31"/>
          <p:cNvGraphicFramePr>
            <a:graphicFrameLocks noChangeAspect="1"/>
          </p:cNvGraphicFramePr>
          <p:nvPr/>
        </p:nvGraphicFramePr>
        <p:xfrm>
          <a:off x="8001000" y="4191000"/>
          <a:ext cx="514350" cy="392113"/>
        </p:xfrm>
        <a:graphic>
          <a:graphicData uri="http://schemas.openxmlformats.org/presentationml/2006/ole">
            <mc:AlternateContent xmlns:mc="http://schemas.openxmlformats.org/markup-compatibility/2006">
              <mc:Choice xmlns:v="urn:schemas-microsoft-com:vml" Requires="v">
                <p:oleObj spid="_x0000_s8471" name="Equation" r:id="rId10" imgW="266400" imgH="203040" progId="Equation.3">
                  <p:embed/>
                </p:oleObj>
              </mc:Choice>
              <mc:Fallback>
                <p:oleObj name="Equation" r:id="rId10" imgW="266400" imgH="20304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01000" y="4191000"/>
                        <a:ext cx="51435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72" name="Picture 32" descr="2b">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533400"/>
            <a:ext cx="29718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2"/>
                                        </p:tgtEl>
                                        <p:attrNameLst>
                                          <p:attrName>style.visibility</p:attrName>
                                        </p:attrNameLst>
                                      </p:cBhvr>
                                      <p:to>
                                        <p:strVal val="visible"/>
                                      </p:to>
                                    </p:set>
                                    <p:animEffect transition="in" filter="blinds(horizontal)">
                                      <p:cBhvr>
                                        <p:cTn id="7" dur="500"/>
                                        <p:tgtEl>
                                          <p:spTgt spid="10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blinds(horizontal)">
                                      <p:cBhvr>
                                        <p:cTn id="12" dur="500"/>
                                        <p:tgtEl>
                                          <p:spTgt spid="10242"/>
                                        </p:tgtEl>
                                      </p:cBhvr>
                                    </p:animEffect>
                                  </p:childTnLst>
                                </p:cTn>
                              </p:par>
                              <p:par>
                                <p:cTn id="13" presetID="3" presetClass="entr" presetSubtype="10" fill="hold" nodeType="withEffect">
                                  <p:stCondLst>
                                    <p:cond delay="0"/>
                                  </p:stCondLst>
                                  <p:childTnLst>
                                    <p:set>
                                      <p:cBhvr>
                                        <p:cTn id="14" dur="1" fill="hold">
                                          <p:stCondLst>
                                            <p:cond delay="0"/>
                                          </p:stCondLst>
                                        </p:cTn>
                                        <p:tgtEl>
                                          <p:spTgt spid="10243"/>
                                        </p:tgtEl>
                                        <p:attrNameLst>
                                          <p:attrName>style.visibility</p:attrName>
                                        </p:attrNameLst>
                                      </p:cBhvr>
                                      <p:to>
                                        <p:strVal val="visible"/>
                                      </p:to>
                                    </p:set>
                                    <p:animEffect transition="in" filter="blinds(horizontal)">
                                      <p:cBhvr>
                                        <p:cTn id="15" dur="500"/>
                                        <p:tgtEl>
                                          <p:spTgt spid="102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0244"/>
                                        </p:tgtEl>
                                        <p:attrNameLst>
                                          <p:attrName>style.visibility</p:attrName>
                                        </p:attrNameLst>
                                      </p:cBhvr>
                                      <p:to>
                                        <p:strVal val="visible"/>
                                      </p:to>
                                    </p:set>
                                    <p:animEffect transition="in" filter="blinds(horizontal)">
                                      <p:cBhvr>
                                        <p:cTn id="20" dur="500"/>
                                        <p:tgtEl>
                                          <p:spTgt spid="102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270"/>
                                        </p:tgtEl>
                                        <p:attrNameLst>
                                          <p:attrName>style.visibility</p:attrName>
                                        </p:attrNameLst>
                                      </p:cBhvr>
                                      <p:to>
                                        <p:strVal val="visible"/>
                                      </p:to>
                                    </p:set>
                                    <p:animEffect transition="in" filter="blinds(horizontal)">
                                      <p:cBhvr>
                                        <p:cTn id="30" dur="500"/>
                                        <p:tgtEl>
                                          <p:spTgt spid="10270"/>
                                        </p:tgtEl>
                                      </p:cBhvr>
                                    </p:animEffect>
                                  </p:childTnLst>
                                </p:cTn>
                              </p:par>
                              <p:par>
                                <p:cTn id="31" presetID="3" presetClass="entr" presetSubtype="10" fill="hold" nodeType="withEffect">
                                  <p:stCondLst>
                                    <p:cond delay="0"/>
                                  </p:stCondLst>
                                  <p:childTnLst>
                                    <p:set>
                                      <p:cBhvr>
                                        <p:cTn id="32" dur="1" fill="hold">
                                          <p:stCondLst>
                                            <p:cond delay="0"/>
                                          </p:stCondLst>
                                        </p:cTn>
                                        <p:tgtEl>
                                          <p:spTgt spid="10271"/>
                                        </p:tgtEl>
                                        <p:attrNameLst>
                                          <p:attrName>style.visibility</p:attrName>
                                        </p:attrNameLst>
                                      </p:cBhvr>
                                      <p:to>
                                        <p:strVal val="visible"/>
                                      </p:to>
                                    </p:set>
                                    <p:animEffect transition="in" filter="blinds(horizontal)">
                                      <p:cBhvr>
                                        <p:cTn id="33" dur="500"/>
                                        <p:tgtEl>
                                          <p:spTgt spid="10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685800" y="609600"/>
            <a:ext cx="7543800"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b="1" dirty="0"/>
              <a:t>★ </a:t>
            </a:r>
            <a:r>
              <a:rPr lang="zh-CN" altLang="zh-CN" sz="3200" b="1" dirty="0"/>
              <a:t>共</a:t>
            </a:r>
            <a:r>
              <a:rPr lang="zh-CN" altLang="zh-CN" sz="3200" b="1" dirty="0" smtClean="0"/>
              <a:t>价</a:t>
            </a:r>
            <a:r>
              <a:rPr lang="zh-CN" altLang="en-US" sz="3200" b="1" dirty="0" smtClean="0"/>
              <a:t>（原子）</a:t>
            </a:r>
            <a:r>
              <a:rPr lang="zh-CN" altLang="zh-CN" sz="3200" b="1" dirty="0" smtClean="0"/>
              <a:t>晶体</a:t>
            </a:r>
            <a:r>
              <a:rPr lang="zh-CN" altLang="zh-CN" sz="3200" b="1" dirty="0"/>
              <a:t>的特点及与键性的相关性</a:t>
            </a:r>
            <a:r>
              <a:rPr lang="zh-CN" altLang="zh-CN" b="1" dirty="0"/>
              <a:t>：</a:t>
            </a:r>
            <a:endParaRPr lang="zh-CN" altLang="zh-CN" dirty="0"/>
          </a:p>
          <a:p>
            <a:pPr eaLnBrk="1" hangingPunct="1"/>
            <a:r>
              <a:rPr lang="zh-CN" altLang="zh-CN" sz="2400" b="1" dirty="0">
                <a:solidFill>
                  <a:srgbClr val="7030A0"/>
                </a:solidFill>
              </a:rPr>
              <a:t>共价键晶体结构稳定没有可移动的电子，所以不导电，熔点从低到高范围较宽，但纯共价晶体的熔点一般都是很高的，硬度很大（同共价晶体的结合力很强相联系，如金刚石的高强度）。</a:t>
            </a:r>
          </a:p>
          <a:p>
            <a:pPr eaLnBrk="1" hangingPunct="1"/>
            <a:endParaRPr lang="zh-CN" altLang="en-US" dirty="0"/>
          </a:p>
        </p:txBody>
      </p:sp>
      <p:sp>
        <p:nvSpPr>
          <p:cNvPr id="2" name="矩形 1"/>
          <p:cNvSpPr/>
          <p:nvPr/>
        </p:nvSpPr>
        <p:spPr>
          <a:xfrm>
            <a:off x="914400" y="3733800"/>
            <a:ext cx="6375400" cy="1938992"/>
          </a:xfrm>
          <a:prstGeom prst="rect">
            <a:avLst/>
          </a:prstGeom>
        </p:spPr>
        <p:txBody>
          <a:bodyPr wrap="square">
            <a:spAutoFit/>
          </a:bodyPr>
          <a:lstStyle/>
          <a:p>
            <a:r>
              <a:rPr lang="zh-CN" altLang="en-US" sz="2400" dirty="0" smtClean="0"/>
              <a:t>原子晶体类型：</a:t>
            </a:r>
            <a:endParaRPr lang="en-US" altLang="zh-CN" sz="2400" dirty="0" smtClean="0"/>
          </a:p>
          <a:p>
            <a:r>
              <a:rPr lang="zh-CN" altLang="en-US" sz="2400" dirty="0" smtClean="0"/>
              <a:t>某些</a:t>
            </a:r>
            <a:r>
              <a:rPr lang="zh-CN" altLang="en-US" sz="2400" dirty="0"/>
              <a:t>金属单质：晶体锗（</a:t>
            </a:r>
            <a:r>
              <a:rPr lang="en-US" altLang="zh-CN" sz="2400" dirty="0"/>
              <a:t>Ge</a:t>
            </a:r>
            <a:r>
              <a:rPr lang="zh-CN" altLang="en-US" sz="2400" dirty="0"/>
              <a:t>）等。</a:t>
            </a:r>
          </a:p>
          <a:p>
            <a:r>
              <a:rPr lang="zh-CN" altLang="en-US" sz="2400" dirty="0"/>
              <a:t>某些非金属</a:t>
            </a:r>
            <a:r>
              <a:rPr lang="zh-CN" altLang="en-US" sz="2400" u="sng" dirty="0">
                <a:hlinkClick r:id="rId2"/>
              </a:rPr>
              <a:t>化合物</a:t>
            </a:r>
            <a:r>
              <a:rPr lang="zh-CN" altLang="en-US" sz="2400" dirty="0"/>
              <a:t>：氮化硼（</a:t>
            </a:r>
            <a:r>
              <a:rPr lang="en-US" altLang="zh-CN" sz="2400" dirty="0"/>
              <a:t>BN</a:t>
            </a:r>
            <a:r>
              <a:rPr lang="zh-CN" altLang="en-US" sz="2400" dirty="0"/>
              <a:t>）晶体。</a:t>
            </a:r>
          </a:p>
          <a:p>
            <a:r>
              <a:rPr lang="zh-CN" altLang="en-US" sz="2400" dirty="0"/>
              <a:t>非金属单质：金刚石、晶体硅、晶体硼等</a:t>
            </a:r>
            <a:r>
              <a:rPr lang="zh-CN" altLang="en-US" sz="2400" dirty="0" smtClean="0"/>
              <a:t>。</a:t>
            </a:r>
            <a:endParaRPr lang="zh-CN" altLang="en-US" sz="2400" dirty="0"/>
          </a:p>
          <a:p>
            <a:r>
              <a:rPr lang="zh-CN" altLang="en-US" sz="2400" dirty="0"/>
              <a:t>化合物：碳化硅、二氧化硅等</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1905000"/>
            <a:ext cx="7989888" cy="1552575"/>
          </a:xfrm>
          <a:prstGeom prst="rect">
            <a:avLst/>
          </a:prstGeom>
          <a:solidFill>
            <a:schemeClr val="accent5">
              <a:lumMod val="90000"/>
            </a:schemeClr>
          </a:solid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dirty="0">
                <a:latin typeface="宋体" pitchFamily="2" charset="-122"/>
              </a:rPr>
              <a:t>    </a:t>
            </a:r>
            <a:r>
              <a:rPr kumimoji="1" lang="zh-CN" altLang="en-US" sz="2400" dirty="0">
                <a:solidFill>
                  <a:srgbClr val="080912"/>
                </a:solidFill>
                <a:latin typeface="宋体" pitchFamily="2" charset="-122"/>
              </a:rPr>
              <a:t>金属中原子对价电子的束缚比较弱，形成晶体时价电子可以在晶格中自由运动，而不束缚在原子周围。晶体的结合靠电子与离子实之间的吸引和电子之间及离子实之间的排斥相互平衡而形成稳定晶体。</a:t>
            </a:r>
            <a:endParaRPr kumimoji="1" lang="zh-CN" altLang="en-US" sz="2400" dirty="0">
              <a:solidFill>
                <a:srgbClr val="080912"/>
              </a:solidFill>
              <a:latin typeface="Times New Roman" pitchFamily="18" charset="0"/>
            </a:endParaRPr>
          </a:p>
        </p:txBody>
      </p:sp>
      <p:sp>
        <p:nvSpPr>
          <p:cNvPr id="11267" name="AutoShape 3"/>
          <p:cNvSpPr>
            <a:spLocks noChangeArrowheads="1"/>
          </p:cNvSpPr>
          <p:nvPr/>
        </p:nvSpPr>
        <p:spPr bwMode="auto">
          <a:xfrm>
            <a:off x="0" y="609600"/>
            <a:ext cx="49530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en-US" altLang="zh-CN" sz="3200">
                <a:solidFill>
                  <a:schemeClr val="tx2"/>
                </a:solidFill>
              </a:rPr>
              <a:t>2.2.3 </a:t>
            </a:r>
            <a:r>
              <a:rPr lang="zh-CN" altLang="en-US" sz="3200">
                <a:solidFill>
                  <a:schemeClr val="tx2"/>
                </a:solidFill>
              </a:rPr>
              <a:t>金属键和金属晶体</a:t>
            </a:r>
          </a:p>
        </p:txBody>
      </p:sp>
      <p:sp>
        <p:nvSpPr>
          <p:cNvPr id="11268" name="Text Box 4"/>
          <p:cNvSpPr txBox="1">
            <a:spLocks noChangeArrowheads="1"/>
          </p:cNvSpPr>
          <p:nvPr/>
        </p:nvSpPr>
        <p:spPr bwMode="auto">
          <a:xfrm>
            <a:off x="533400" y="3657600"/>
            <a:ext cx="8001000" cy="2986088"/>
          </a:xfrm>
          <a:prstGeom prst="rect">
            <a:avLst/>
          </a:prstGeom>
          <a:noFill/>
          <a:ln w="38100">
            <a:solidFill>
              <a:srgbClr val="BD095A"/>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dirty="0"/>
              <a:t>金属键的基本特性</a:t>
            </a:r>
            <a:r>
              <a:rPr lang="zh-CN" altLang="zh-CN" sz="2800" dirty="0"/>
              <a:t>：</a:t>
            </a:r>
            <a:r>
              <a:rPr lang="zh-CN" altLang="zh-CN" sz="2800" dirty="0">
                <a:solidFill>
                  <a:srgbClr val="002060"/>
                </a:solidFill>
              </a:rPr>
              <a:t>通过共有化电子和离子实之间的相互作用而成键；没有明显方向性和饱和性。</a:t>
            </a:r>
            <a:r>
              <a:rPr lang="zh-CN" altLang="zh-CN" sz="2800" b="1" dirty="0">
                <a:solidFill>
                  <a:srgbClr val="002060"/>
                </a:solidFill>
              </a:rPr>
              <a:t>金属键能</a:t>
            </a:r>
            <a:r>
              <a:rPr lang="zh-CN" altLang="zh-CN" sz="2800" dirty="0">
                <a:solidFill>
                  <a:srgbClr val="002060"/>
                </a:solidFill>
              </a:rPr>
              <a:t>的本质是</a:t>
            </a:r>
            <a:r>
              <a:rPr lang="zh-CN" altLang="zh-CN" sz="2800" dirty="0">
                <a:solidFill>
                  <a:srgbClr val="FF0000"/>
                </a:solidFill>
              </a:rPr>
              <a:t>离域能</a:t>
            </a:r>
            <a:r>
              <a:rPr lang="zh-CN" altLang="zh-CN" sz="2800" dirty="0" smtClean="0">
                <a:solidFill>
                  <a:srgbClr val="002060"/>
                </a:solidFill>
              </a:rPr>
              <a:t>。</a:t>
            </a:r>
            <a:r>
              <a:rPr lang="en-US" altLang="zh-CN" sz="2800" dirty="0" smtClean="0">
                <a:solidFill>
                  <a:srgbClr val="002060"/>
                </a:solidFill>
              </a:rPr>
              <a:t>Delocalization energy</a:t>
            </a:r>
            <a:endParaRPr lang="zh-CN" altLang="zh-CN" sz="2800" dirty="0">
              <a:solidFill>
                <a:srgbClr val="002060"/>
              </a:solidFill>
            </a:endParaRPr>
          </a:p>
          <a:p>
            <a:pPr eaLnBrk="1" hangingPunct="1"/>
            <a:r>
              <a:rPr lang="zh-CN" altLang="zh-CN" sz="2800" b="1" dirty="0"/>
              <a:t>金属晶体的基本特性</a:t>
            </a:r>
            <a:r>
              <a:rPr lang="zh-CN" altLang="zh-CN" sz="2800" dirty="0"/>
              <a:t>：</a:t>
            </a:r>
            <a:r>
              <a:rPr lang="zh-CN" altLang="zh-CN" sz="2800" dirty="0">
                <a:solidFill>
                  <a:srgbClr val="002060"/>
                </a:solidFill>
              </a:rPr>
              <a:t>按密堆积规则排列、配位数高、结合牢固、高硬度、高熔点、密度大、韧性（延展性）大；导电和导热性能突出。</a:t>
            </a:r>
          </a:p>
          <a:p>
            <a:pPr eaLnBrk="1" hangingPunct="1"/>
            <a:endParaRPr kumimoji="1" lang="zh-CN" altLang="en-US" sz="2000" dirty="0">
              <a:cs typeface="Times New Roman"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blinds(horizontal)">
                                      <p:cBhvr>
                                        <p:cTn id="12" dur="500"/>
                                        <p:tgtEl>
                                          <p:spTgt spid="11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blinds(horizontal)">
                                      <p:cBhvr>
                                        <p:cTn id="1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P spid="112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7467600" cy="4431983"/>
          </a:xfrm>
          <a:prstGeom prst="rect">
            <a:avLst/>
          </a:prstGeom>
          <a:noFill/>
        </p:spPr>
        <p:txBody>
          <a:bodyPr>
            <a:spAutoFit/>
          </a:bodyPr>
          <a:lstStyle/>
          <a:p>
            <a:pPr>
              <a:defRPr/>
            </a:pPr>
            <a:r>
              <a:rPr lang="zh-CN" altLang="zh-CN" sz="2400" b="1" dirty="0"/>
              <a:t>★ </a:t>
            </a:r>
            <a:r>
              <a:rPr lang="zh-CN" altLang="zh-CN" sz="2400" b="1" dirty="0">
                <a:solidFill>
                  <a:schemeClr val="accent5">
                    <a:lumMod val="25000"/>
                  </a:schemeClr>
                </a:solidFill>
              </a:rPr>
              <a:t>金属晶体的特点及与键性的相关性</a:t>
            </a:r>
            <a:r>
              <a:rPr lang="zh-CN" altLang="zh-CN" sz="2400" b="1" dirty="0"/>
              <a:t>：</a:t>
            </a:r>
            <a:endParaRPr lang="zh-CN" altLang="zh-CN" sz="2400" dirty="0"/>
          </a:p>
          <a:p>
            <a:pPr>
              <a:defRPr/>
            </a:pPr>
            <a:r>
              <a:rPr lang="en-US" altLang="zh-CN" sz="2400" dirty="0"/>
              <a:t>1</a:t>
            </a:r>
            <a:r>
              <a:rPr lang="zh-CN" altLang="zh-CN" sz="2400" dirty="0"/>
              <a:t>．</a:t>
            </a:r>
            <a:r>
              <a:rPr lang="zh-CN" altLang="zh-CN" sz="2400" b="1" dirty="0">
                <a:solidFill>
                  <a:srgbClr val="7030A0"/>
                </a:solidFill>
              </a:rPr>
              <a:t>对金属导电现象的解释</a:t>
            </a:r>
            <a:r>
              <a:rPr lang="zh-CN" altLang="zh-CN" sz="2400" dirty="0"/>
              <a:t>：金属的导电可理解为金属的自由电子在外价电场的影响下，沿外加电场的电势梯度定向流动，形成电流。</a:t>
            </a:r>
          </a:p>
          <a:p>
            <a:pPr>
              <a:defRPr/>
            </a:pPr>
            <a:r>
              <a:rPr lang="en-US" altLang="zh-CN" sz="2400" dirty="0"/>
              <a:t>2</a:t>
            </a:r>
            <a:r>
              <a:rPr lang="zh-CN" altLang="zh-CN" sz="2400" dirty="0"/>
              <a:t>．</a:t>
            </a:r>
            <a:r>
              <a:rPr lang="zh-CN" altLang="zh-CN" sz="2400" b="1" dirty="0">
                <a:solidFill>
                  <a:srgbClr val="7030A0"/>
                </a:solidFill>
              </a:rPr>
              <a:t>对金属机械性能的解释</a:t>
            </a:r>
            <a:r>
              <a:rPr lang="zh-CN" altLang="zh-CN" sz="2400" b="1" dirty="0"/>
              <a:t>：</a:t>
            </a:r>
            <a:r>
              <a:rPr lang="zh-CN" altLang="zh-CN" sz="2400" dirty="0"/>
              <a:t>因为金属键是在整个晶体范围内起作用，要断开它是比较困难的。又因为金属键没有方向性，金属原子呈密排列，原子的重复周期短，加上正离子间有可流动的“电子海”，对原子移动时克服势垒起到“调剂”作用。因此，原子之间（主要是密置层之间）比较容易相对位移，从而使金属有较好的</a:t>
            </a:r>
            <a:r>
              <a:rPr lang="zh-CN" altLang="zh-CN" sz="2400" b="1" dirty="0"/>
              <a:t>延展性和可塑性</a:t>
            </a:r>
            <a:r>
              <a:rPr lang="zh-CN" altLang="zh-CN" sz="2400" dirty="0"/>
              <a:t>。</a:t>
            </a:r>
          </a:p>
          <a:p>
            <a:pPr>
              <a:defRPr/>
            </a:pP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0" y="1066800"/>
            <a:ext cx="7086600" cy="4154984"/>
          </a:xfrm>
          <a:prstGeom prst="rect">
            <a:avLst/>
          </a:prstGeom>
        </p:spPr>
        <p:txBody>
          <a:bodyPr wrap="square">
            <a:spAutoFit/>
          </a:bodyPr>
          <a:lstStyle/>
          <a:p>
            <a:pPr>
              <a:defRPr/>
            </a:pPr>
            <a:r>
              <a:rPr lang="en-US" altLang="zh-CN" sz="2400" dirty="0"/>
              <a:t>3</a:t>
            </a:r>
            <a:r>
              <a:rPr lang="zh-CN" altLang="zh-CN" sz="2400" dirty="0"/>
              <a:t>．</a:t>
            </a:r>
            <a:r>
              <a:rPr lang="zh-CN" altLang="zh-CN" sz="2400" b="1" dirty="0">
                <a:solidFill>
                  <a:srgbClr val="7030A0"/>
                </a:solidFill>
              </a:rPr>
              <a:t>定性解释离子化合物与金属合金的差别</a:t>
            </a:r>
            <a:r>
              <a:rPr lang="zh-CN" altLang="zh-CN" sz="2400" b="1" dirty="0"/>
              <a:t>：</a:t>
            </a:r>
            <a:r>
              <a:rPr lang="zh-CN" altLang="zh-CN" sz="2400" dirty="0"/>
              <a:t>在离子晶体中，通过离子键结合起来的异号离子，是由化学性质极不相同的原子所组成，如</a:t>
            </a:r>
            <a:r>
              <a:rPr lang="en-US" altLang="zh-CN" sz="2400" dirty="0" err="1"/>
              <a:t>KCl</a:t>
            </a:r>
            <a:r>
              <a:rPr lang="zh-CN" altLang="zh-CN" sz="2400" dirty="0"/>
              <a:t>，为了维持电中性，各种异号例子在数目上应具有一定的比例，如</a:t>
            </a:r>
            <a:r>
              <a:rPr lang="en-US" altLang="zh-CN" sz="2400" dirty="0" err="1"/>
              <a:t>KCl</a:t>
            </a:r>
            <a:r>
              <a:rPr lang="zh-CN" altLang="zh-CN" sz="2400" dirty="0"/>
              <a:t>和</a:t>
            </a:r>
            <a:r>
              <a:rPr lang="en-US" altLang="zh-CN" sz="2400" dirty="0"/>
              <a:t>K</a:t>
            </a:r>
            <a:r>
              <a:rPr lang="en-US" altLang="zh-CN" sz="2400" baseline="-25000" dirty="0"/>
              <a:t>2</a:t>
            </a:r>
            <a:r>
              <a:rPr lang="en-US" altLang="zh-CN" sz="2400" dirty="0"/>
              <a:t>O</a:t>
            </a:r>
            <a:r>
              <a:rPr lang="zh-CN" altLang="zh-CN" sz="2400" dirty="0"/>
              <a:t>，这样就产生了</a:t>
            </a:r>
            <a:r>
              <a:rPr lang="zh-CN" altLang="zh-CN" sz="2400" b="1" u="sng" dirty="0">
                <a:solidFill>
                  <a:srgbClr val="FF0000"/>
                </a:solidFill>
              </a:rPr>
              <a:t>定比与倍比定律所反映的规律性</a:t>
            </a:r>
            <a:r>
              <a:rPr lang="zh-CN" altLang="zh-CN" sz="2400" dirty="0"/>
              <a:t>。在金属晶体中，由电子海胶合的金属原子是相同的原子，在合金中则是化学性质相近和半径相仿的原子，例如</a:t>
            </a:r>
            <a:r>
              <a:rPr lang="en-US" altLang="zh-CN" sz="2400" dirty="0"/>
              <a:t>Cu</a:t>
            </a:r>
            <a:r>
              <a:rPr lang="zh-CN" altLang="zh-CN" sz="2400" dirty="0"/>
              <a:t>和</a:t>
            </a:r>
            <a:r>
              <a:rPr lang="en-US" altLang="zh-CN" sz="2400" dirty="0"/>
              <a:t>Au</a:t>
            </a:r>
            <a:r>
              <a:rPr lang="zh-CN" altLang="zh-CN" sz="2400" dirty="0"/>
              <a:t>的合金。在金属和合金中，电中性往往不取决于各种原子的相对数目，因此，金属间容易形成成分可变、不遵守定比或倍比定律的金属间化合物。</a:t>
            </a:r>
          </a:p>
        </p:txBody>
      </p:sp>
    </p:spTree>
    <p:extLst>
      <p:ext uri="{BB962C8B-B14F-4D97-AF65-F5344CB8AC3E}">
        <p14:creationId xmlns:p14="http://schemas.microsoft.com/office/powerpoint/2010/main" val="12424884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2100748"/>
            <a:ext cx="7696200" cy="2225675"/>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latin typeface="宋体" pitchFamily="2" charset="-122"/>
              </a:rPr>
              <a:t>    </a:t>
            </a:r>
            <a:r>
              <a:rPr kumimoji="1" lang="zh-CN" altLang="en-US" sz="2000">
                <a:solidFill>
                  <a:srgbClr val="080912"/>
                </a:solidFill>
                <a:latin typeface="宋体" pitchFamily="2" charset="-122"/>
              </a:rPr>
              <a:t>惰性元素以及</a:t>
            </a:r>
            <a:r>
              <a:rPr kumimoji="1" lang="en-US" altLang="zh-CN" sz="2000">
                <a:solidFill>
                  <a:srgbClr val="080912"/>
                </a:solidFill>
                <a:latin typeface="Times New Roman" pitchFamily="18" charset="0"/>
                <a:cs typeface="Times New Roman" pitchFamily="18" charset="0"/>
              </a:rPr>
              <a:t>H</a:t>
            </a:r>
            <a:r>
              <a:rPr kumimoji="1" lang="en-US" altLang="zh-CN" sz="2000" baseline="-30000">
                <a:solidFill>
                  <a:srgbClr val="080912"/>
                </a:solidFill>
                <a:latin typeface="Times New Roman" pitchFamily="18" charset="0"/>
                <a:cs typeface="Times New Roman" pitchFamily="18" charset="0"/>
              </a:rPr>
              <a:t>2</a:t>
            </a:r>
            <a:r>
              <a:rPr kumimoji="1" lang="zh-CN" altLang="en-US" sz="2000">
                <a:solidFill>
                  <a:srgbClr val="080912"/>
                </a:solidFill>
                <a:latin typeface="宋体" pitchFamily="2" charset="-122"/>
                <a:cs typeface="Times New Roman" pitchFamily="18" charset="0"/>
              </a:rPr>
              <a:t>，</a:t>
            </a:r>
            <a:r>
              <a:rPr kumimoji="1" lang="en-US" altLang="zh-CN" sz="2000">
                <a:solidFill>
                  <a:srgbClr val="080912"/>
                </a:solidFill>
                <a:latin typeface="Times New Roman" pitchFamily="18" charset="0"/>
                <a:cs typeface="Times New Roman" pitchFamily="18" charset="0"/>
              </a:rPr>
              <a:t>O</a:t>
            </a:r>
            <a:r>
              <a:rPr kumimoji="1" lang="en-US" altLang="zh-CN" sz="2000" baseline="-30000">
                <a:solidFill>
                  <a:srgbClr val="080912"/>
                </a:solidFill>
                <a:latin typeface="Times New Roman" pitchFamily="18" charset="0"/>
                <a:cs typeface="Times New Roman" pitchFamily="18" charset="0"/>
              </a:rPr>
              <a:t>2</a:t>
            </a:r>
            <a:r>
              <a:rPr kumimoji="1" lang="zh-CN" altLang="en-US" sz="2000">
                <a:solidFill>
                  <a:srgbClr val="080912"/>
                </a:solidFill>
                <a:latin typeface="宋体" pitchFamily="2" charset="-122"/>
                <a:cs typeface="Times New Roman" pitchFamily="18" charset="0"/>
              </a:rPr>
              <a:t>，</a:t>
            </a:r>
            <a:r>
              <a:rPr kumimoji="1" lang="en-US" altLang="zh-CN" sz="2000">
                <a:solidFill>
                  <a:srgbClr val="080912"/>
                </a:solidFill>
                <a:latin typeface="Times New Roman" pitchFamily="18" charset="0"/>
                <a:cs typeface="Times New Roman" pitchFamily="18" charset="0"/>
              </a:rPr>
              <a:t>CH</a:t>
            </a:r>
            <a:r>
              <a:rPr kumimoji="1" lang="en-US" altLang="zh-CN" sz="2000" baseline="-30000">
                <a:solidFill>
                  <a:srgbClr val="080912"/>
                </a:solidFill>
                <a:latin typeface="Times New Roman" pitchFamily="18" charset="0"/>
                <a:cs typeface="Times New Roman" pitchFamily="18" charset="0"/>
              </a:rPr>
              <a:t>4</a:t>
            </a:r>
            <a:r>
              <a:rPr kumimoji="1" lang="zh-CN" altLang="en-US" sz="2000">
                <a:solidFill>
                  <a:srgbClr val="080912"/>
                </a:solidFill>
                <a:latin typeface="宋体" pitchFamily="2" charset="-122"/>
                <a:cs typeface="Times New Roman" pitchFamily="18" charset="0"/>
              </a:rPr>
              <a:t>等气体在低温下形成的晶体。</a:t>
            </a:r>
          </a:p>
          <a:p>
            <a:pPr eaLnBrk="1" hangingPunct="1"/>
            <a:r>
              <a:rPr kumimoji="1" lang="zh-CN" altLang="en-US" sz="2000">
                <a:solidFill>
                  <a:srgbClr val="080912"/>
                </a:solidFill>
                <a:latin typeface="宋体" pitchFamily="2" charset="-122"/>
                <a:cs typeface="Times New Roman" pitchFamily="18" charset="0"/>
              </a:rPr>
              <a:t>以惰性气体为例：</a:t>
            </a:r>
          </a:p>
          <a:p>
            <a:pPr eaLnBrk="1" hangingPunct="1"/>
            <a:r>
              <a:rPr kumimoji="1" lang="zh-CN" altLang="en-US" sz="2000">
                <a:solidFill>
                  <a:srgbClr val="080912"/>
                </a:solidFill>
                <a:latin typeface="宋体" pitchFamily="2" charset="-122"/>
                <a:cs typeface="Times New Roman" pitchFamily="18" charset="0"/>
              </a:rPr>
              <a:t>    无价电子，只具有闭合的电子壳层，没有固有电偶极矩，但有瞬时电偶极矩，它们之间可产生吸引力，称范德瓦尔斯力，也称色散力或伦敦力。</a:t>
            </a:r>
          </a:p>
          <a:p>
            <a:pPr eaLnBrk="1" hangingPunct="1"/>
            <a:r>
              <a:rPr kumimoji="1" lang="zh-CN" altLang="en-US" sz="2000">
                <a:solidFill>
                  <a:srgbClr val="080912"/>
                </a:solidFill>
                <a:latin typeface="宋体" pitchFamily="2" charset="-122"/>
                <a:cs typeface="Times New Roman" pitchFamily="18" charset="0"/>
              </a:rPr>
              <a:t>    相互作用能与原子间距的</a:t>
            </a:r>
            <a:r>
              <a:rPr kumimoji="1" lang="en-US" altLang="zh-CN" sz="2000">
                <a:solidFill>
                  <a:srgbClr val="080912"/>
                </a:solidFill>
                <a:latin typeface="Times New Roman" pitchFamily="18" charset="0"/>
                <a:cs typeface="Times New Roman" pitchFamily="18" charset="0"/>
              </a:rPr>
              <a:t>6</a:t>
            </a:r>
            <a:r>
              <a:rPr kumimoji="1" lang="zh-CN" altLang="en-US" sz="2000">
                <a:solidFill>
                  <a:srgbClr val="080912"/>
                </a:solidFill>
                <a:latin typeface="宋体" pitchFamily="2" charset="-122"/>
                <a:cs typeface="Times New Roman" pitchFamily="18" charset="0"/>
              </a:rPr>
              <a:t>次方成反比。当原子更靠近时产生排斥力，平衡时形成稳定</a:t>
            </a:r>
            <a:r>
              <a:rPr kumimoji="1" lang="zh-CN" altLang="en-US" sz="2000">
                <a:solidFill>
                  <a:srgbClr val="080912"/>
                </a:solidFill>
                <a:latin typeface="Times New Roman" pitchFamily="18" charset="0"/>
                <a:cs typeface="Times New Roman" pitchFamily="18" charset="0"/>
              </a:rPr>
              <a:t>。</a:t>
            </a:r>
          </a:p>
        </p:txBody>
      </p:sp>
      <p:sp>
        <p:nvSpPr>
          <p:cNvPr id="12291" name="AutoShape 3"/>
          <p:cNvSpPr>
            <a:spLocks noChangeArrowheads="1"/>
          </p:cNvSpPr>
          <p:nvPr/>
        </p:nvSpPr>
        <p:spPr bwMode="auto">
          <a:xfrm>
            <a:off x="0" y="304800"/>
            <a:ext cx="59436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en-US" altLang="zh-CN" sz="2400" b="1">
                <a:solidFill>
                  <a:srgbClr val="BD095A"/>
                </a:solidFill>
              </a:rPr>
              <a:t>2.2.4 </a:t>
            </a:r>
            <a:r>
              <a:rPr lang="zh-CN" altLang="en-US" sz="2400" b="1">
                <a:solidFill>
                  <a:srgbClr val="BD095A"/>
                </a:solidFill>
              </a:rPr>
              <a:t>范德瓦尔斯键和分子晶体</a:t>
            </a:r>
          </a:p>
        </p:txBody>
      </p:sp>
      <p:sp>
        <p:nvSpPr>
          <p:cNvPr id="12292" name="Rectangle 4"/>
          <p:cNvSpPr>
            <a:spLocks noChangeArrowheads="1"/>
          </p:cNvSpPr>
          <p:nvPr/>
        </p:nvSpPr>
        <p:spPr bwMode="auto">
          <a:xfrm>
            <a:off x="-320676" y="5437803"/>
            <a:ext cx="6264276"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en-US" altLang="zh-CN" sz="2000" u="sng" dirty="0">
                <a:latin typeface="Times New Roman" pitchFamily="18" charset="0"/>
                <a:cs typeface="Times New Roman" pitchFamily="18" charset="0"/>
              </a:rPr>
              <a:t>1</a:t>
            </a:r>
            <a:r>
              <a:rPr kumimoji="1" lang="zh-CN" altLang="en-US" sz="2000" u="sng" dirty="0">
                <a:latin typeface="Times New Roman" pitchFamily="18" charset="0"/>
                <a:cs typeface="Times New Roman" pitchFamily="18" charset="0"/>
              </a:rPr>
              <a:t>、</a:t>
            </a:r>
            <a:r>
              <a:rPr kumimoji="1" lang="zh-CN" altLang="en-US" sz="2000" u="sng" dirty="0">
                <a:latin typeface="宋体" pitchFamily="2" charset="-122"/>
                <a:cs typeface="Times New Roman" pitchFamily="18" charset="0"/>
              </a:rPr>
              <a:t>由于这种力很弱，晶体的熔点很低</a:t>
            </a:r>
          </a:p>
          <a:p>
            <a:pPr algn="ctr" eaLnBrk="1" hangingPunct="1">
              <a:spcBef>
                <a:spcPct val="50000"/>
              </a:spcBef>
            </a:pPr>
            <a:r>
              <a:rPr kumimoji="1" lang="zh-CN" altLang="en-US" sz="2000" dirty="0">
                <a:latin typeface="Times New Roman" pitchFamily="18" charset="0"/>
                <a:cs typeface="Times New Roman" pitchFamily="18" charset="0"/>
              </a:rPr>
              <a:t>          </a:t>
            </a:r>
            <a:r>
              <a:rPr kumimoji="1" lang="en-US" altLang="zh-CN" sz="2000" u="sng" dirty="0">
                <a:latin typeface="Times New Roman" pitchFamily="18" charset="0"/>
                <a:cs typeface="Times New Roman" pitchFamily="18" charset="0"/>
              </a:rPr>
              <a:t>2</a:t>
            </a:r>
            <a:r>
              <a:rPr kumimoji="1" lang="zh-CN" altLang="en-US" sz="2000" u="sng" dirty="0">
                <a:latin typeface="Times New Roman" pitchFamily="18" charset="0"/>
                <a:cs typeface="Times New Roman" pitchFamily="18" charset="0"/>
              </a:rPr>
              <a:t>、</a:t>
            </a:r>
            <a:r>
              <a:rPr kumimoji="1" lang="zh-CN" altLang="en-US" sz="2000" u="sng" dirty="0">
                <a:latin typeface="宋体" pitchFamily="2" charset="-122"/>
                <a:cs typeface="Times New Roman" pitchFamily="18" charset="0"/>
              </a:rPr>
              <a:t>组成晶体后原子或分子保持原来电子结构</a:t>
            </a:r>
            <a:r>
              <a:rPr kumimoji="1" lang="zh-CN" altLang="en-US" sz="2000" dirty="0">
                <a:latin typeface="宋体" pitchFamily="2" charset="-122"/>
                <a:cs typeface="Times New Roman" pitchFamily="18" charset="0"/>
              </a:rPr>
              <a:t>。</a:t>
            </a:r>
          </a:p>
        </p:txBody>
      </p:sp>
      <p:grpSp>
        <p:nvGrpSpPr>
          <p:cNvPr id="2" name="Group 5"/>
          <p:cNvGrpSpPr>
            <a:grpSpLocks/>
          </p:cNvGrpSpPr>
          <p:nvPr/>
        </p:nvGrpSpPr>
        <p:grpSpPr bwMode="auto">
          <a:xfrm>
            <a:off x="6562581" y="4226394"/>
            <a:ext cx="2057400" cy="1155700"/>
            <a:chOff x="3408" y="2016"/>
            <a:chExt cx="1296" cy="728"/>
          </a:xfrm>
        </p:grpSpPr>
        <p:grpSp>
          <p:nvGrpSpPr>
            <p:cNvPr id="9226" name="Group 6"/>
            <p:cNvGrpSpPr>
              <a:grpSpLocks/>
            </p:cNvGrpSpPr>
            <p:nvPr/>
          </p:nvGrpSpPr>
          <p:grpSpPr bwMode="auto">
            <a:xfrm>
              <a:off x="3408" y="2016"/>
              <a:ext cx="1296" cy="706"/>
              <a:chOff x="4140" y="2220"/>
              <a:chExt cx="2880" cy="1764"/>
            </a:xfrm>
          </p:grpSpPr>
          <p:sp>
            <p:nvSpPr>
              <p:cNvPr id="9227" name="Oval 7"/>
              <p:cNvSpPr>
                <a:spLocks noChangeArrowheads="1"/>
              </p:cNvSpPr>
              <p:nvPr/>
            </p:nvSpPr>
            <p:spPr bwMode="auto">
              <a:xfrm>
                <a:off x="4140" y="2220"/>
                <a:ext cx="2880" cy="936"/>
              </a:xfrm>
              <a:prstGeom prst="ellipse">
                <a:avLst/>
              </a:prstGeom>
              <a:solidFill>
                <a:srgbClr val="CCFFCC"/>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228" name="Oval 8"/>
              <p:cNvSpPr>
                <a:spLocks noChangeArrowheads="1"/>
              </p:cNvSpPr>
              <p:nvPr/>
            </p:nvSpPr>
            <p:spPr bwMode="auto">
              <a:xfrm>
                <a:off x="4635" y="2496"/>
                <a:ext cx="360" cy="360"/>
              </a:xfrm>
              <a:prstGeom prst="ellipse">
                <a:avLst/>
              </a:prstGeom>
              <a:solidFill>
                <a:srgbClr val="FF00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229" name="Oval 9"/>
              <p:cNvSpPr>
                <a:spLocks noChangeArrowheads="1"/>
              </p:cNvSpPr>
              <p:nvPr/>
            </p:nvSpPr>
            <p:spPr bwMode="auto">
              <a:xfrm>
                <a:off x="4590" y="3624"/>
                <a:ext cx="360" cy="360"/>
              </a:xfrm>
              <a:prstGeom prst="ellipse">
                <a:avLst/>
              </a:prstGeom>
              <a:solidFill>
                <a:srgbClr val="FF00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230" name="Oval 10"/>
              <p:cNvSpPr>
                <a:spLocks noChangeArrowheads="1"/>
              </p:cNvSpPr>
              <p:nvPr/>
            </p:nvSpPr>
            <p:spPr bwMode="auto">
              <a:xfrm>
                <a:off x="5940" y="3624"/>
                <a:ext cx="360" cy="360"/>
              </a:xfrm>
              <a:prstGeom prst="ellipse">
                <a:avLst/>
              </a:prstGeom>
              <a:solidFill>
                <a:srgbClr val="CCFFFF"/>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231" name="AutoShape 11"/>
              <p:cNvSpPr>
                <a:spLocks noChangeArrowheads="1"/>
              </p:cNvSpPr>
              <p:nvPr/>
            </p:nvSpPr>
            <p:spPr bwMode="auto">
              <a:xfrm>
                <a:off x="5400" y="3201"/>
                <a:ext cx="180" cy="468"/>
              </a:xfrm>
              <a:prstGeom prst="downArrow">
                <a:avLst>
                  <a:gd name="adj1" fmla="val 50000"/>
                  <a:gd name="adj2" fmla="val 65000"/>
                </a:avLst>
              </a:prstGeom>
              <a:solidFill>
                <a:srgbClr val="FF6600"/>
              </a:solidFill>
              <a:ln w="9525">
                <a:solidFill>
                  <a:srgbClr val="FF6600"/>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232" name="Line 12"/>
              <p:cNvSpPr>
                <a:spLocks noChangeShapeType="1"/>
              </p:cNvSpPr>
              <p:nvPr/>
            </p:nvSpPr>
            <p:spPr bwMode="auto">
              <a:xfrm>
                <a:off x="4980" y="3780"/>
                <a:ext cx="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9218" name="Object 13"/>
            <p:cNvGraphicFramePr>
              <a:graphicFrameLocks noChangeAspect="1"/>
            </p:cNvGraphicFramePr>
            <p:nvPr/>
          </p:nvGraphicFramePr>
          <p:xfrm>
            <a:off x="3612" y="2556"/>
            <a:ext cx="188" cy="188"/>
          </p:xfrm>
          <a:graphic>
            <a:graphicData uri="http://schemas.openxmlformats.org/presentationml/2006/ole">
              <mc:AlternateContent xmlns:mc="http://schemas.openxmlformats.org/markup-compatibility/2006">
                <mc:Choice xmlns:v="urn:schemas-microsoft-com:vml" Requires="v">
                  <p:oleObj spid="_x0000_s9356" name="Equation" r:id="rId4" imgW="139680" imgH="139680" progId="Equation.3">
                    <p:embed/>
                  </p:oleObj>
                </mc:Choice>
                <mc:Fallback>
                  <p:oleObj name="Equation" r:id="rId4" imgW="139680" imgH="13968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 y="2556"/>
                          <a:ext cx="188"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14"/>
            <p:cNvGraphicFramePr>
              <a:graphicFrameLocks noChangeAspect="1"/>
            </p:cNvGraphicFramePr>
            <p:nvPr/>
          </p:nvGraphicFramePr>
          <p:xfrm>
            <a:off x="4248" y="2604"/>
            <a:ext cx="136" cy="82"/>
          </p:xfrm>
          <a:graphic>
            <a:graphicData uri="http://schemas.openxmlformats.org/presentationml/2006/ole">
              <mc:AlternateContent xmlns:mc="http://schemas.openxmlformats.org/markup-compatibility/2006">
                <mc:Choice xmlns:v="urn:schemas-microsoft-com:vml" Requires="v">
                  <p:oleObj spid="_x0000_s9357" name="Equation" r:id="rId6" imgW="126720" imgH="75960" progId="Equation.3">
                    <p:embed/>
                  </p:oleObj>
                </mc:Choice>
                <mc:Fallback>
                  <p:oleObj name="Equation" r:id="rId6" imgW="126720" imgH="7596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 y="2604"/>
                          <a:ext cx="136"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03" name="Text Box 15"/>
          <p:cNvSpPr txBox="1">
            <a:spLocks noChangeArrowheads="1"/>
          </p:cNvSpPr>
          <p:nvPr/>
        </p:nvSpPr>
        <p:spPr bwMode="auto">
          <a:xfrm>
            <a:off x="6029181" y="5481773"/>
            <a:ext cx="259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b="1" dirty="0">
                <a:solidFill>
                  <a:srgbClr val="FF0000"/>
                </a:solidFill>
              </a:rPr>
              <a:t>分子偶</a:t>
            </a:r>
            <a:r>
              <a:rPr lang="zh-CN" altLang="en-US" b="1" dirty="0">
                <a:solidFill>
                  <a:srgbClr val="FF0000"/>
                </a:solidFill>
                <a:latin typeface="Tahoma" pitchFamily="34" charset="0"/>
              </a:rPr>
              <a:t>极</a:t>
            </a:r>
            <a:r>
              <a:rPr lang="zh-CN" altLang="en-US" b="1" dirty="0">
                <a:solidFill>
                  <a:srgbClr val="FF0000"/>
                </a:solidFill>
              </a:rPr>
              <a:t>子形成分子键</a:t>
            </a:r>
          </a:p>
        </p:txBody>
      </p:sp>
      <p:sp>
        <p:nvSpPr>
          <p:cNvPr id="12304" name="Text Box 16"/>
          <p:cNvSpPr txBox="1">
            <a:spLocks noChangeArrowheads="1"/>
          </p:cNvSpPr>
          <p:nvPr/>
        </p:nvSpPr>
        <p:spPr bwMode="auto">
          <a:xfrm>
            <a:off x="304800" y="4791637"/>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u="sng" dirty="0">
                <a:solidFill>
                  <a:srgbClr val="BD095A"/>
                </a:solidFill>
                <a:latin typeface="宋体" pitchFamily="2" charset="-122"/>
              </a:rPr>
              <a:t>分子晶体特点：</a:t>
            </a:r>
          </a:p>
        </p:txBody>
      </p:sp>
      <p:pic>
        <p:nvPicPr>
          <p:cNvPr id="17" name="Picture 2" descr="https://upload.wikimedia.org/wikipedia/commons/8/8b/Gecko_on_My_Window_2_%2817729540%29.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62581" y="156197"/>
            <a:ext cx="2132415" cy="1909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linds(horizontal)">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04"/>
                                        </p:tgtEl>
                                        <p:attrNameLst>
                                          <p:attrName>style.visibility</p:attrName>
                                        </p:attrNameLst>
                                      </p:cBhvr>
                                      <p:to>
                                        <p:strVal val="visible"/>
                                      </p:to>
                                    </p:set>
                                    <p:animEffect transition="in" filter="blinds(horizontal)">
                                      <p:cBhvr>
                                        <p:cTn id="17" dur="500"/>
                                        <p:tgtEl>
                                          <p:spTgt spid="123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2"/>
                                        </p:tgtEl>
                                        <p:attrNameLst>
                                          <p:attrName>style.visibility</p:attrName>
                                        </p:attrNameLst>
                                      </p:cBhvr>
                                      <p:to>
                                        <p:strVal val="visible"/>
                                      </p:to>
                                    </p:set>
                                    <p:animEffect transition="in" filter="blinds(horizontal)">
                                      <p:cBhvr>
                                        <p:cTn id="27" dur="500"/>
                                        <p:tgtEl>
                                          <p:spTgt spid="1229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303"/>
                                        </p:tgtEl>
                                        <p:attrNameLst>
                                          <p:attrName>style.visibility</p:attrName>
                                        </p:attrNameLst>
                                      </p:cBhvr>
                                      <p:to>
                                        <p:strVal val="visible"/>
                                      </p:to>
                                    </p:set>
                                    <p:animEffect transition="in" filter="blinds(horizontal)">
                                      <p:cBhvr>
                                        <p:cTn id="30"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animBg="1"/>
      <p:bldP spid="12292" grpId="0"/>
      <p:bldP spid="12303" grpId="0"/>
      <p:bldP spid="123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2"/>
          <p:cNvSpPr>
            <a:spLocks noChangeArrowheads="1"/>
          </p:cNvSpPr>
          <p:nvPr/>
        </p:nvSpPr>
        <p:spPr bwMode="auto">
          <a:xfrm>
            <a:off x="1973263" y="1098550"/>
            <a:ext cx="779462" cy="784225"/>
          </a:xfrm>
          <a:prstGeom prst="ellipse">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3315" name="Oval 3"/>
          <p:cNvSpPr>
            <a:spLocks noChangeArrowheads="1"/>
          </p:cNvSpPr>
          <p:nvPr/>
        </p:nvSpPr>
        <p:spPr bwMode="auto">
          <a:xfrm>
            <a:off x="5592763" y="1098550"/>
            <a:ext cx="779462" cy="784225"/>
          </a:xfrm>
          <a:prstGeom prst="ellipse">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13316" name="Line 4"/>
          <p:cNvSpPr>
            <a:spLocks noChangeShapeType="1"/>
          </p:cNvSpPr>
          <p:nvPr/>
        </p:nvSpPr>
        <p:spPr bwMode="auto">
          <a:xfrm>
            <a:off x="2363788" y="1490663"/>
            <a:ext cx="3617912" cy="0"/>
          </a:xfrm>
          <a:prstGeom prst="line">
            <a:avLst/>
          </a:prstGeom>
          <a:noFill/>
          <a:ln w="38100">
            <a:solidFill>
              <a:schemeClr val="tx1"/>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3317" name="Object 5"/>
          <p:cNvGraphicFramePr>
            <a:graphicFrameLocks noChangeAspect="1"/>
          </p:cNvGraphicFramePr>
          <p:nvPr/>
        </p:nvGraphicFramePr>
        <p:xfrm>
          <a:off x="3935413" y="1500188"/>
          <a:ext cx="444500" cy="495300"/>
        </p:xfrm>
        <a:graphic>
          <a:graphicData uri="http://schemas.openxmlformats.org/presentationml/2006/ole">
            <mc:AlternateContent xmlns:mc="http://schemas.openxmlformats.org/markup-compatibility/2006">
              <mc:Choice xmlns:v="urn:schemas-microsoft-com:vml" Requires="v">
                <p:oleObj spid="_x0000_s10739" name="公式" r:id="rId3" imgW="114120" imgH="126720" progId="Equation.3">
                  <p:embed/>
                </p:oleObj>
              </mc:Choice>
              <mc:Fallback>
                <p:oleObj name="公式" r:id="rId3" imgW="114120" imgH="126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500188"/>
                        <a:ext cx="444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Line 6"/>
          <p:cNvSpPr>
            <a:spLocks noChangeShapeType="1"/>
          </p:cNvSpPr>
          <p:nvPr/>
        </p:nvSpPr>
        <p:spPr bwMode="auto">
          <a:xfrm flipV="1">
            <a:off x="2363788" y="706438"/>
            <a:ext cx="555625" cy="78422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3319" name="Object 7"/>
          <p:cNvGraphicFramePr>
            <a:graphicFrameLocks noChangeAspect="1"/>
          </p:cNvGraphicFramePr>
          <p:nvPr/>
        </p:nvGraphicFramePr>
        <p:xfrm>
          <a:off x="2768600" y="115888"/>
          <a:ext cx="530225" cy="649287"/>
        </p:xfrm>
        <a:graphic>
          <a:graphicData uri="http://schemas.openxmlformats.org/presentationml/2006/ole">
            <mc:AlternateContent xmlns:mc="http://schemas.openxmlformats.org/markup-compatibility/2006">
              <mc:Choice xmlns:v="urn:schemas-microsoft-com:vml" Requires="v">
                <p:oleObj spid="_x0000_s10740" name="公式" r:id="rId5" imgW="177480" imgH="215640" progId="Equation.3">
                  <p:embed/>
                </p:oleObj>
              </mc:Choice>
              <mc:Fallback>
                <p:oleObj name="公式" r:id="rId5" imgW="1774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8600" y="115888"/>
                        <a:ext cx="530225"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2111375" y="1893888"/>
          <a:ext cx="492125" cy="544512"/>
        </p:xfrm>
        <a:graphic>
          <a:graphicData uri="http://schemas.openxmlformats.org/presentationml/2006/ole">
            <mc:AlternateContent xmlns:mc="http://schemas.openxmlformats.org/markup-compatibility/2006">
              <mc:Choice xmlns:v="urn:schemas-microsoft-com:vml" Requires="v">
                <p:oleObj spid="_x0000_s10741" name="公式" r:id="rId7" imgW="126720" imgH="139680" progId="Equation.3">
                  <p:embed/>
                </p:oleObj>
              </mc:Choice>
              <mc:Fallback>
                <p:oleObj name="公式" r:id="rId7" imgW="126720" imgH="1396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75" y="1893888"/>
                        <a:ext cx="4921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p:cNvGraphicFramePr>
            <a:graphicFrameLocks noChangeAspect="1"/>
          </p:cNvGraphicFramePr>
          <p:nvPr/>
        </p:nvGraphicFramePr>
        <p:xfrm>
          <a:off x="5741988" y="1871663"/>
          <a:ext cx="493712" cy="693737"/>
        </p:xfrm>
        <a:graphic>
          <a:graphicData uri="http://schemas.openxmlformats.org/presentationml/2006/ole">
            <mc:AlternateContent xmlns:mc="http://schemas.openxmlformats.org/markup-compatibility/2006">
              <mc:Choice xmlns:v="urn:schemas-microsoft-com:vml" Requires="v">
                <p:oleObj spid="_x0000_s10742" name="公式" r:id="rId9" imgW="126720" imgH="177480" progId="Equation.3">
                  <p:embed/>
                </p:oleObj>
              </mc:Choice>
              <mc:Fallback>
                <p:oleObj name="公式" r:id="rId9" imgW="126720" imgH="177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1988" y="1871663"/>
                        <a:ext cx="493712"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
          <p:cNvSpPr txBox="1">
            <a:spLocks noChangeArrowheads="1"/>
          </p:cNvSpPr>
          <p:nvPr/>
        </p:nvSpPr>
        <p:spPr bwMode="auto">
          <a:xfrm>
            <a:off x="684213" y="2636838"/>
            <a:ext cx="74882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dirty="0">
                <a:solidFill>
                  <a:srgbClr val="000000"/>
                </a:solidFill>
                <a:latin typeface="Tahoma" pitchFamily="34" charset="0"/>
              </a:rPr>
              <a:t>     </a:t>
            </a:r>
            <a:r>
              <a:rPr kumimoji="1" lang="zh-CN" altLang="en-US" sz="2400" dirty="0">
                <a:solidFill>
                  <a:srgbClr val="000000"/>
                </a:solidFill>
                <a:latin typeface="Tahoma" pitchFamily="34" charset="0"/>
              </a:rPr>
              <a:t>设</a:t>
            </a:r>
            <a:r>
              <a:rPr kumimoji="1" lang="en-US" altLang="zh-CN" sz="2400" dirty="0">
                <a:solidFill>
                  <a:srgbClr val="000000"/>
                </a:solidFill>
                <a:latin typeface="Tahoma" pitchFamily="34" charset="0"/>
              </a:rPr>
              <a:t>a</a:t>
            </a:r>
            <a:r>
              <a:rPr kumimoji="1" lang="zh-CN" altLang="en-US" sz="2400" dirty="0">
                <a:solidFill>
                  <a:srgbClr val="000000"/>
                </a:solidFill>
                <a:latin typeface="Tahoma" pitchFamily="34" charset="0"/>
              </a:rPr>
              <a:t>原子的瞬时偶极矩为</a:t>
            </a:r>
            <a:r>
              <a:rPr kumimoji="1" lang="en-US" altLang="zh-CN" sz="2400" dirty="0">
                <a:solidFill>
                  <a:srgbClr val="000000"/>
                </a:solidFill>
                <a:latin typeface="Tahoma" pitchFamily="34" charset="0"/>
              </a:rPr>
              <a:t>P</a:t>
            </a:r>
            <a:r>
              <a:rPr kumimoji="1" lang="en-US" altLang="zh-CN" sz="2400" baseline="-25000" dirty="0">
                <a:solidFill>
                  <a:srgbClr val="000000"/>
                </a:solidFill>
                <a:latin typeface="Tahoma" pitchFamily="34" charset="0"/>
              </a:rPr>
              <a:t>1</a:t>
            </a:r>
            <a:r>
              <a:rPr kumimoji="1" lang="zh-CN" altLang="en-US" sz="2400" dirty="0">
                <a:solidFill>
                  <a:srgbClr val="000000"/>
                </a:solidFill>
                <a:latin typeface="Tahoma" pitchFamily="34" charset="0"/>
              </a:rPr>
              <a:t>，在相距为</a:t>
            </a:r>
            <a:r>
              <a:rPr kumimoji="1" lang="en-US" altLang="zh-CN" sz="2400" dirty="0">
                <a:solidFill>
                  <a:srgbClr val="000000"/>
                </a:solidFill>
                <a:latin typeface="Tahoma" pitchFamily="34" charset="0"/>
              </a:rPr>
              <a:t>r</a:t>
            </a:r>
            <a:r>
              <a:rPr kumimoji="1" lang="zh-CN" altLang="en-US" sz="2400" dirty="0">
                <a:solidFill>
                  <a:srgbClr val="000000"/>
                </a:solidFill>
                <a:latin typeface="Tahoma" pitchFamily="34" charset="0"/>
              </a:rPr>
              <a:t>的</a:t>
            </a:r>
            <a:r>
              <a:rPr kumimoji="1" lang="en-US" altLang="zh-CN" sz="2400" dirty="0">
                <a:solidFill>
                  <a:srgbClr val="000000"/>
                </a:solidFill>
                <a:latin typeface="Tahoma" pitchFamily="34" charset="0"/>
              </a:rPr>
              <a:t>b</a:t>
            </a:r>
            <a:r>
              <a:rPr kumimoji="1" lang="zh-CN" altLang="en-US" sz="2400" dirty="0">
                <a:solidFill>
                  <a:srgbClr val="000000"/>
                </a:solidFill>
                <a:latin typeface="Tahoma" pitchFamily="34" charset="0"/>
              </a:rPr>
              <a:t>原子处产生的电场</a:t>
            </a:r>
            <a:r>
              <a:rPr kumimoji="1" lang="en-US" altLang="zh-CN" sz="2400" dirty="0">
                <a:solidFill>
                  <a:srgbClr val="000000"/>
                </a:solidFill>
                <a:latin typeface="Tahoma" pitchFamily="34" charset="0"/>
              </a:rPr>
              <a:t>E</a:t>
            </a:r>
            <a:r>
              <a:rPr kumimoji="1" lang="zh-CN" altLang="en-US" sz="2400" dirty="0">
                <a:solidFill>
                  <a:srgbClr val="000000"/>
                </a:solidFill>
                <a:latin typeface="Tahoma" pitchFamily="34" charset="0"/>
              </a:rPr>
              <a:t>正比于</a:t>
            </a:r>
            <a:r>
              <a:rPr kumimoji="1" lang="en-US" altLang="zh-CN" sz="2400" dirty="0">
                <a:solidFill>
                  <a:srgbClr val="000000"/>
                </a:solidFill>
                <a:latin typeface="Tahoma" pitchFamily="34" charset="0"/>
              </a:rPr>
              <a:t>P</a:t>
            </a:r>
            <a:r>
              <a:rPr kumimoji="1" lang="en-US" altLang="zh-CN" sz="2400" baseline="-25000" dirty="0">
                <a:solidFill>
                  <a:srgbClr val="000000"/>
                </a:solidFill>
                <a:latin typeface="Tahoma" pitchFamily="34" charset="0"/>
              </a:rPr>
              <a:t>1</a:t>
            </a:r>
            <a:r>
              <a:rPr kumimoji="1" lang="en-US" altLang="zh-CN" sz="2400" dirty="0">
                <a:solidFill>
                  <a:srgbClr val="000000"/>
                </a:solidFill>
                <a:latin typeface="Tahoma" pitchFamily="34" charset="0"/>
              </a:rPr>
              <a:t>/r</a:t>
            </a:r>
            <a:r>
              <a:rPr kumimoji="1" lang="en-US" altLang="zh-CN" sz="2400" baseline="30000" dirty="0">
                <a:solidFill>
                  <a:srgbClr val="000000"/>
                </a:solidFill>
                <a:latin typeface="Tahoma" pitchFamily="34" charset="0"/>
              </a:rPr>
              <a:t>3</a:t>
            </a:r>
            <a:r>
              <a:rPr kumimoji="1" lang="zh-CN" altLang="en-US" sz="2400" dirty="0">
                <a:solidFill>
                  <a:srgbClr val="000000"/>
                </a:solidFill>
                <a:latin typeface="Tahoma" pitchFamily="34" charset="0"/>
              </a:rPr>
              <a:t>，它使原子</a:t>
            </a:r>
            <a:r>
              <a:rPr kumimoji="1" lang="en-US" altLang="zh-CN" sz="2400" dirty="0">
                <a:solidFill>
                  <a:srgbClr val="000000"/>
                </a:solidFill>
                <a:latin typeface="Tahoma" pitchFamily="34" charset="0"/>
              </a:rPr>
              <a:t>b</a:t>
            </a:r>
            <a:r>
              <a:rPr kumimoji="1" lang="zh-CN" altLang="en-US" sz="2400" dirty="0">
                <a:solidFill>
                  <a:srgbClr val="000000"/>
                </a:solidFill>
                <a:latin typeface="Tahoma" pitchFamily="34" charset="0"/>
              </a:rPr>
              <a:t>产生偶极矩</a:t>
            </a:r>
            <a:r>
              <a:rPr kumimoji="1" lang="en-US" altLang="zh-CN" sz="2400" dirty="0">
                <a:solidFill>
                  <a:srgbClr val="000000"/>
                </a:solidFill>
                <a:latin typeface="Tahoma" pitchFamily="34" charset="0"/>
              </a:rPr>
              <a:t>P</a:t>
            </a:r>
            <a:r>
              <a:rPr kumimoji="1" lang="en-US" altLang="zh-CN" sz="2400" baseline="-25000" dirty="0">
                <a:solidFill>
                  <a:srgbClr val="000000"/>
                </a:solidFill>
                <a:latin typeface="Tahoma" pitchFamily="34" charset="0"/>
              </a:rPr>
              <a:t>2</a:t>
            </a:r>
            <a:r>
              <a:rPr kumimoji="1" lang="zh-CN" altLang="en-US" sz="2400" dirty="0">
                <a:solidFill>
                  <a:srgbClr val="000000"/>
                </a:solidFill>
                <a:latin typeface="Tahoma" pitchFamily="34" charset="0"/>
              </a:rPr>
              <a:t>，</a:t>
            </a:r>
            <a:r>
              <a:rPr kumimoji="1" lang="en-US" altLang="zh-CN" sz="2400" dirty="0">
                <a:solidFill>
                  <a:srgbClr val="000000"/>
                </a:solidFill>
                <a:latin typeface="Tahoma" pitchFamily="34" charset="0"/>
              </a:rPr>
              <a:t>P</a:t>
            </a:r>
            <a:r>
              <a:rPr kumimoji="1" lang="en-US" altLang="zh-CN" sz="2400" baseline="-25000" dirty="0">
                <a:solidFill>
                  <a:srgbClr val="000000"/>
                </a:solidFill>
                <a:latin typeface="Tahoma" pitchFamily="34" charset="0"/>
              </a:rPr>
              <a:t>2</a:t>
            </a:r>
            <a:r>
              <a:rPr kumimoji="1" lang="zh-CN" altLang="en-US" sz="2400" dirty="0">
                <a:solidFill>
                  <a:srgbClr val="000000"/>
                </a:solidFill>
                <a:latin typeface="Tahoma" pitchFamily="34" charset="0"/>
              </a:rPr>
              <a:t>与电场</a:t>
            </a:r>
            <a:r>
              <a:rPr kumimoji="1" lang="en-US" altLang="zh-CN" sz="2400" dirty="0">
                <a:solidFill>
                  <a:srgbClr val="000000"/>
                </a:solidFill>
                <a:latin typeface="Tahoma" pitchFamily="34" charset="0"/>
              </a:rPr>
              <a:t>E</a:t>
            </a:r>
            <a:r>
              <a:rPr kumimoji="1" lang="zh-CN" altLang="en-US" sz="2400" dirty="0">
                <a:solidFill>
                  <a:srgbClr val="000000"/>
                </a:solidFill>
                <a:latin typeface="Tahoma" pitchFamily="34" charset="0"/>
              </a:rPr>
              <a:t>成正比。</a:t>
            </a:r>
          </a:p>
        </p:txBody>
      </p:sp>
      <p:graphicFrame>
        <p:nvGraphicFramePr>
          <p:cNvPr id="13323" name="Object 11"/>
          <p:cNvGraphicFramePr>
            <a:graphicFrameLocks noChangeAspect="1"/>
          </p:cNvGraphicFramePr>
          <p:nvPr/>
        </p:nvGraphicFramePr>
        <p:xfrm>
          <a:off x="1778000" y="3789363"/>
          <a:ext cx="4594225" cy="890587"/>
        </p:xfrm>
        <a:graphic>
          <a:graphicData uri="http://schemas.openxmlformats.org/presentationml/2006/ole">
            <mc:AlternateContent xmlns:mc="http://schemas.openxmlformats.org/markup-compatibility/2006">
              <mc:Choice xmlns:v="urn:schemas-microsoft-com:vml" Requires="v">
                <p:oleObj spid="_x0000_s10743" name="公式" r:id="rId11" imgW="1180800" imgH="228600" progId="Equation.3">
                  <p:embed/>
                </p:oleObj>
              </mc:Choice>
              <mc:Fallback>
                <p:oleObj name="公式" r:id="rId11" imgW="11808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8000" y="3789363"/>
                        <a:ext cx="4594225"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4" name="Object 12"/>
          <p:cNvGraphicFramePr>
            <a:graphicFrameLocks noChangeAspect="1"/>
          </p:cNvGraphicFramePr>
          <p:nvPr/>
        </p:nvGraphicFramePr>
        <p:xfrm>
          <a:off x="755650" y="4797425"/>
          <a:ext cx="7329488" cy="415925"/>
        </p:xfrm>
        <a:graphic>
          <a:graphicData uri="http://schemas.openxmlformats.org/presentationml/2006/ole">
            <mc:AlternateContent xmlns:mc="http://schemas.openxmlformats.org/markup-compatibility/2006">
              <mc:Choice xmlns:v="urn:schemas-microsoft-com:vml" Requires="v">
                <p:oleObj spid="_x0000_s10744" name="公式" r:id="rId13" imgW="3809880" imgH="215640" progId="Equation.3">
                  <p:embed/>
                </p:oleObj>
              </mc:Choice>
              <mc:Fallback>
                <p:oleObj name="公式" r:id="rId13" imgW="3809880" imgH="21564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797425"/>
                        <a:ext cx="7329488"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5" name="Object 13"/>
          <p:cNvGraphicFramePr>
            <a:graphicFrameLocks noChangeAspect="1"/>
          </p:cNvGraphicFramePr>
          <p:nvPr/>
        </p:nvGraphicFramePr>
        <p:xfrm>
          <a:off x="2555875" y="5445125"/>
          <a:ext cx="3241675" cy="1062038"/>
        </p:xfrm>
        <a:graphic>
          <a:graphicData uri="http://schemas.openxmlformats.org/presentationml/2006/ole">
            <mc:AlternateContent xmlns:mc="http://schemas.openxmlformats.org/markup-compatibility/2006">
              <mc:Choice xmlns:v="urn:schemas-microsoft-com:vml" Requires="v">
                <p:oleObj spid="_x0000_s10745" name="公式" r:id="rId15" imgW="1282680" imgH="419040" progId="Equation.3">
                  <p:embed/>
                </p:oleObj>
              </mc:Choice>
              <mc:Fallback>
                <p:oleObj name="公式" r:id="rId15" imgW="1282680" imgH="41904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5445125"/>
                        <a:ext cx="3241675"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Line 14"/>
          <p:cNvSpPr>
            <a:spLocks noChangeShapeType="1"/>
          </p:cNvSpPr>
          <p:nvPr/>
        </p:nvSpPr>
        <p:spPr bwMode="auto">
          <a:xfrm flipV="1">
            <a:off x="6011863" y="765175"/>
            <a:ext cx="288925" cy="7191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3327" name="Object 15"/>
          <p:cNvGraphicFramePr>
            <a:graphicFrameLocks noChangeAspect="1"/>
          </p:cNvGraphicFramePr>
          <p:nvPr/>
        </p:nvGraphicFramePr>
        <p:xfrm>
          <a:off x="6065838" y="260350"/>
          <a:ext cx="568325" cy="649288"/>
        </p:xfrm>
        <a:graphic>
          <a:graphicData uri="http://schemas.openxmlformats.org/presentationml/2006/ole">
            <mc:AlternateContent xmlns:mc="http://schemas.openxmlformats.org/markup-compatibility/2006">
              <mc:Choice xmlns:v="urn:schemas-microsoft-com:vml" Requires="v">
                <p:oleObj spid="_x0000_s10746" name="公式" r:id="rId17" imgW="190440" imgH="215640" progId="Equation.3">
                  <p:embed/>
                </p:oleObj>
              </mc:Choice>
              <mc:Fallback>
                <p:oleObj name="公式" r:id="rId17" imgW="190440" imgH="21564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5838" y="260350"/>
                        <a:ext cx="56832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blinds(horizontal)">
                                      <p:cBhvr>
                                        <p:cTn id="10" dur="500"/>
                                        <p:tgtEl>
                                          <p:spTgt spid="133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blinds(horizontal)">
                                      <p:cBhvr>
                                        <p:cTn id="13" dur="500"/>
                                        <p:tgtEl>
                                          <p:spTgt spid="13316"/>
                                        </p:tgtEl>
                                      </p:cBhvr>
                                    </p:animEffect>
                                  </p:childTnLst>
                                </p:cTn>
                              </p:par>
                              <p:par>
                                <p:cTn id="14" presetID="3" presetClass="entr" presetSubtype="10" fill="hold" nodeType="with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blinds(horizontal)">
                                      <p:cBhvr>
                                        <p:cTn id="16" dur="500"/>
                                        <p:tgtEl>
                                          <p:spTgt spid="133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318"/>
                                        </p:tgtEl>
                                        <p:attrNameLst>
                                          <p:attrName>style.visibility</p:attrName>
                                        </p:attrNameLst>
                                      </p:cBhvr>
                                      <p:to>
                                        <p:strVal val="visible"/>
                                      </p:to>
                                    </p:set>
                                    <p:animEffect transition="in" filter="blinds(horizontal)">
                                      <p:cBhvr>
                                        <p:cTn id="19" dur="500"/>
                                        <p:tgtEl>
                                          <p:spTgt spid="13318"/>
                                        </p:tgtEl>
                                      </p:cBhvr>
                                    </p:animEffect>
                                  </p:childTnLst>
                                </p:cTn>
                              </p:par>
                              <p:par>
                                <p:cTn id="20" presetID="3" presetClass="entr" presetSubtype="10" fill="hold" nodeType="with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blinds(horizontal)">
                                      <p:cBhvr>
                                        <p:cTn id="22" dur="500"/>
                                        <p:tgtEl>
                                          <p:spTgt spid="13319"/>
                                        </p:tgtEl>
                                      </p:cBhvr>
                                    </p:animEffect>
                                  </p:childTnLst>
                                </p:cTn>
                              </p:par>
                              <p:par>
                                <p:cTn id="23" presetID="3" presetClass="entr" presetSubtype="10" fill="hold" nodeType="withEffect">
                                  <p:stCondLst>
                                    <p:cond delay="0"/>
                                  </p:stCondLst>
                                  <p:childTnLst>
                                    <p:set>
                                      <p:cBhvr>
                                        <p:cTn id="24" dur="1" fill="hold">
                                          <p:stCondLst>
                                            <p:cond delay="0"/>
                                          </p:stCondLst>
                                        </p:cTn>
                                        <p:tgtEl>
                                          <p:spTgt spid="13320"/>
                                        </p:tgtEl>
                                        <p:attrNameLst>
                                          <p:attrName>style.visibility</p:attrName>
                                        </p:attrNameLst>
                                      </p:cBhvr>
                                      <p:to>
                                        <p:strVal val="visible"/>
                                      </p:to>
                                    </p:set>
                                    <p:animEffect transition="in" filter="blinds(horizontal)">
                                      <p:cBhvr>
                                        <p:cTn id="25" dur="500"/>
                                        <p:tgtEl>
                                          <p:spTgt spid="13320"/>
                                        </p:tgtEl>
                                      </p:cBhvr>
                                    </p:animEffect>
                                  </p:childTnLst>
                                </p:cTn>
                              </p:par>
                              <p:par>
                                <p:cTn id="26" presetID="3" presetClass="entr" presetSubtype="10" fill="hold" nodeType="withEffect">
                                  <p:stCondLst>
                                    <p:cond delay="0"/>
                                  </p:stCondLst>
                                  <p:childTnLst>
                                    <p:set>
                                      <p:cBhvr>
                                        <p:cTn id="27" dur="1" fill="hold">
                                          <p:stCondLst>
                                            <p:cond delay="0"/>
                                          </p:stCondLst>
                                        </p:cTn>
                                        <p:tgtEl>
                                          <p:spTgt spid="13321"/>
                                        </p:tgtEl>
                                        <p:attrNameLst>
                                          <p:attrName>style.visibility</p:attrName>
                                        </p:attrNameLst>
                                      </p:cBhvr>
                                      <p:to>
                                        <p:strVal val="visible"/>
                                      </p:to>
                                    </p:set>
                                    <p:animEffect transition="in" filter="blinds(horizontal)">
                                      <p:cBhvr>
                                        <p:cTn id="28" dur="500"/>
                                        <p:tgtEl>
                                          <p:spTgt spid="133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326"/>
                                        </p:tgtEl>
                                        <p:attrNameLst>
                                          <p:attrName>style.visibility</p:attrName>
                                        </p:attrNameLst>
                                      </p:cBhvr>
                                      <p:to>
                                        <p:strVal val="visible"/>
                                      </p:to>
                                    </p:set>
                                    <p:animEffect transition="in" filter="blinds(horizontal)">
                                      <p:cBhvr>
                                        <p:cTn id="31" dur="500"/>
                                        <p:tgtEl>
                                          <p:spTgt spid="13326"/>
                                        </p:tgtEl>
                                      </p:cBhvr>
                                    </p:animEffect>
                                  </p:childTnLst>
                                </p:cTn>
                              </p:par>
                              <p:par>
                                <p:cTn id="32" presetID="3" presetClass="entr" presetSubtype="10" fill="hold" nodeType="withEffect">
                                  <p:stCondLst>
                                    <p:cond delay="0"/>
                                  </p:stCondLst>
                                  <p:childTnLst>
                                    <p:set>
                                      <p:cBhvr>
                                        <p:cTn id="33" dur="1" fill="hold">
                                          <p:stCondLst>
                                            <p:cond delay="0"/>
                                          </p:stCondLst>
                                        </p:cTn>
                                        <p:tgtEl>
                                          <p:spTgt spid="13327"/>
                                        </p:tgtEl>
                                        <p:attrNameLst>
                                          <p:attrName>style.visibility</p:attrName>
                                        </p:attrNameLst>
                                      </p:cBhvr>
                                      <p:to>
                                        <p:strVal val="visible"/>
                                      </p:to>
                                    </p:set>
                                    <p:animEffect transition="in" filter="blinds(horizontal)">
                                      <p:cBhvr>
                                        <p:cTn id="34" dur="500"/>
                                        <p:tgtEl>
                                          <p:spTgt spid="133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322"/>
                                        </p:tgtEl>
                                        <p:attrNameLst>
                                          <p:attrName>style.visibility</p:attrName>
                                        </p:attrNameLst>
                                      </p:cBhvr>
                                      <p:to>
                                        <p:strVal val="visible"/>
                                      </p:to>
                                    </p:set>
                                    <p:animEffect transition="in" filter="blinds(horizontal)">
                                      <p:cBhvr>
                                        <p:cTn id="39" dur="500"/>
                                        <p:tgtEl>
                                          <p:spTgt spid="133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3323"/>
                                        </p:tgtEl>
                                        <p:attrNameLst>
                                          <p:attrName>style.visibility</p:attrName>
                                        </p:attrNameLst>
                                      </p:cBhvr>
                                      <p:to>
                                        <p:strVal val="visible"/>
                                      </p:to>
                                    </p:set>
                                    <p:animEffect transition="in" filter="blinds(horizontal)">
                                      <p:cBhvr>
                                        <p:cTn id="44" dur="500"/>
                                        <p:tgtEl>
                                          <p:spTgt spid="133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3324"/>
                                        </p:tgtEl>
                                        <p:attrNameLst>
                                          <p:attrName>style.visibility</p:attrName>
                                        </p:attrNameLst>
                                      </p:cBhvr>
                                      <p:to>
                                        <p:strVal val="visible"/>
                                      </p:to>
                                    </p:set>
                                    <p:animEffect transition="in" filter="blinds(horizontal)">
                                      <p:cBhvr>
                                        <p:cTn id="49" dur="500"/>
                                        <p:tgtEl>
                                          <p:spTgt spid="133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3325"/>
                                        </p:tgtEl>
                                        <p:attrNameLst>
                                          <p:attrName>style.visibility</p:attrName>
                                        </p:attrNameLst>
                                      </p:cBhvr>
                                      <p:to>
                                        <p:strVal val="visible"/>
                                      </p:to>
                                    </p:set>
                                    <p:animEffect transition="in" filter="blinds(horizontal)">
                                      <p:cBhvr>
                                        <p:cTn id="54"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16" grpId="0" animBg="1"/>
      <p:bldP spid="13318" grpId="0" animBg="1"/>
      <p:bldP spid="13322" grpId="0"/>
      <p:bldP spid="133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62000" y="1341438"/>
            <a:ext cx="7391400" cy="1530350"/>
          </a:xfrm>
          <a:prstGeom prst="rect">
            <a:avLst/>
          </a:prstGeom>
          <a:noFill/>
          <a:ln w="38100">
            <a:solidFill>
              <a:srgbClr val="BD095A"/>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u="sng">
                <a:latin typeface="宋体" pitchFamily="2" charset="-122"/>
              </a:rPr>
              <a:t>    </a:t>
            </a:r>
            <a:r>
              <a:rPr kumimoji="1" lang="zh-CN" altLang="en-US" sz="2400" u="sng">
                <a:solidFill>
                  <a:srgbClr val="080912"/>
                </a:solidFill>
                <a:latin typeface="宋体" pitchFamily="2" charset="-122"/>
              </a:rPr>
              <a:t>氢原子可以同时和两个原子相结合，与一个原子形成共价键后，氢核便暴露出来再与另一个原子相互吸引形成较弱的键，这种较弱的键是离子性的，称为</a:t>
            </a:r>
            <a:r>
              <a:rPr kumimoji="1" lang="zh-CN" altLang="en-US" sz="2000" b="1" u="sng">
                <a:solidFill>
                  <a:srgbClr val="BD095A"/>
                </a:solidFill>
                <a:latin typeface="宋体" pitchFamily="2" charset="-122"/>
              </a:rPr>
              <a:t>氢键</a:t>
            </a:r>
            <a:r>
              <a:rPr kumimoji="1" lang="zh-CN" altLang="en-US" sz="2000" u="sng">
                <a:latin typeface="宋体" pitchFamily="2" charset="-122"/>
              </a:rPr>
              <a:t>。</a:t>
            </a:r>
            <a:r>
              <a:rPr kumimoji="1" lang="zh-CN" altLang="en-US" sz="1400" u="sng"/>
              <a:t> </a:t>
            </a:r>
            <a:endParaRPr kumimoji="1" lang="zh-CN" altLang="en-US" sz="2400" u="sng">
              <a:latin typeface="Times New Roman" pitchFamily="18" charset="0"/>
            </a:endParaRPr>
          </a:p>
        </p:txBody>
      </p:sp>
      <p:sp>
        <p:nvSpPr>
          <p:cNvPr id="14339" name="AutoShape 3"/>
          <p:cNvSpPr>
            <a:spLocks noChangeArrowheads="1"/>
          </p:cNvSpPr>
          <p:nvPr/>
        </p:nvSpPr>
        <p:spPr bwMode="auto">
          <a:xfrm>
            <a:off x="0" y="333375"/>
            <a:ext cx="49530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en-US" altLang="zh-CN" sz="3200">
                <a:solidFill>
                  <a:srgbClr val="BD095A"/>
                </a:solidFill>
              </a:rPr>
              <a:t>2.2.5 </a:t>
            </a:r>
            <a:r>
              <a:rPr lang="zh-CN" altLang="en-US" sz="3200">
                <a:solidFill>
                  <a:srgbClr val="BD095A"/>
                </a:solidFill>
              </a:rPr>
              <a:t>氢键和</a:t>
            </a:r>
            <a:r>
              <a:rPr kumimoji="1" lang="zh-CN" altLang="en-US" sz="3200">
                <a:solidFill>
                  <a:srgbClr val="BD095A"/>
                </a:solidFill>
                <a:latin typeface="宋体" pitchFamily="2" charset="-122"/>
              </a:rPr>
              <a:t>氢键晶体</a:t>
            </a:r>
            <a:endParaRPr kumimoji="1" lang="zh-CN" altLang="en-US" sz="3200">
              <a:solidFill>
                <a:srgbClr val="BD095A"/>
              </a:solidFill>
              <a:latin typeface="Times New Roman" pitchFamily="18" charset="0"/>
              <a:cs typeface="Times New Roman" pitchFamily="18" charset="0"/>
            </a:endParaRPr>
          </a:p>
        </p:txBody>
      </p:sp>
      <p:grpSp>
        <p:nvGrpSpPr>
          <p:cNvPr id="2" name="Group 4"/>
          <p:cNvGrpSpPr>
            <a:grpSpLocks/>
          </p:cNvGrpSpPr>
          <p:nvPr/>
        </p:nvGrpSpPr>
        <p:grpSpPr bwMode="auto">
          <a:xfrm>
            <a:off x="266700" y="3054350"/>
            <a:ext cx="4191000" cy="2881313"/>
            <a:chOff x="768" y="1728"/>
            <a:chExt cx="2640" cy="1815"/>
          </a:xfrm>
        </p:grpSpPr>
        <p:grpSp>
          <p:nvGrpSpPr>
            <p:cNvPr id="11275" name="Group 5"/>
            <p:cNvGrpSpPr>
              <a:grpSpLocks/>
            </p:cNvGrpSpPr>
            <p:nvPr/>
          </p:nvGrpSpPr>
          <p:grpSpPr bwMode="auto">
            <a:xfrm>
              <a:off x="912" y="2016"/>
              <a:ext cx="1728" cy="576"/>
              <a:chOff x="912" y="2016"/>
              <a:chExt cx="1728" cy="576"/>
            </a:xfrm>
          </p:grpSpPr>
          <p:grpSp>
            <p:nvGrpSpPr>
              <p:cNvPr id="11285" name="Group 6"/>
              <p:cNvGrpSpPr>
                <a:grpSpLocks/>
              </p:cNvGrpSpPr>
              <p:nvPr/>
            </p:nvGrpSpPr>
            <p:grpSpPr bwMode="auto">
              <a:xfrm>
                <a:off x="912" y="2016"/>
                <a:ext cx="1104" cy="576"/>
                <a:chOff x="912" y="2016"/>
                <a:chExt cx="1104" cy="576"/>
              </a:xfrm>
            </p:grpSpPr>
            <p:sp>
              <p:nvSpPr>
                <p:cNvPr id="11287" name="Oval 7"/>
                <p:cNvSpPr>
                  <a:spLocks noChangeArrowheads="1"/>
                </p:cNvSpPr>
                <p:nvPr/>
              </p:nvSpPr>
              <p:spPr bwMode="auto">
                <a:xfrm>
                  <a:off x="1248" y="2016"/>
                  <a:ext cx="240" cy="24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11288" name="Group 8"/>
                <p:cNvGrpSpPr>
                  <a:grpSpLocks/>
                </p:cNvGrpSpPr>
                <p:nvPr/>
              </p:nvGrpSpPr>
              <p:grpSpPr bwMode="auto">
                <a:xfrm>
                  <a:off x="912" y="2160"/>
                  <a:ext cx="1104" cy="432"/>
                  <a:chOff x="912" y="2160"/>
                  <a:chExt cx="1104" cy="432"/>
                </a:xfrm>
              </p:grpSpPr>
              <p:sp>
                <p:nvSpPr>
                  <p:cNvPr id="11289" name="Line 9"/>
                  <p:cNvSpPr>
                    <a:spLocks noChangeShapeType="1"/>
                  </p:cNvSpPr>
                  <p:nvPr/>
                </p:nvSpPr>
                <p:spPr bwMode="auto">
                  <a:xfrm flipH="1">
                    <a:off x="912" y="2208"/>
                    <a:ext cx="384"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10"/>
                  <p:cNvSpPr>
                    <a:spLocks noChangeShapeType="1"/>
                  </p:cNvSpPr>
                  <p:nvPr/>
                </p:nvSpPr>
                <p:spPr bwMode="auto">
                  <a:xfrm>
                    <a:off x="1488" y="2160"/>
                    <a:ext cx="528"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286" name="Line 11"/>
              <p:cNvSpPr>
                <a:spLocks noChangeShapeType="1"/>
              </p:cNvSpPr>
              <p:nvPr/>
            </p:nvSpPr>
            <p:spPr bwMode="auto">
              <a:xfrm>
                <a:off x="2160" y="2496"/>
                <a:ext cx="480" cy="0"/>
              </a:xfrm>
              <a:prstGeom prst="line">
                <a:avLst/>
              </a:prstGeom>
              <a:noFill/>
              <a:ln w="57150" cap="rnd">
                <a:solidFill>
                  <a:srgbClr val="B73507"/>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76" name="Group 12"/>
            <p:cNvGrpSpPr>
              <a:grpSpLocks/>
            </p:cNvGrpSpPr>
            <p:nvPr/>
          </p:nvGrpSpPr>
          <p:grpSpPr bwMode="auto">
            <a:xfrm>
              <a:off x="768" y="1728"/>
              <a:ext cx="2640" cy="1815"/>
              <a:chOff x="768" y="1728"/>
              <a:chExt cx="2640" cy="1815"/>
            </a:xfrm>
          </p:grpSpPr>
          <p:grpSp>
            <p:nvGrpSpPr>
              <p:cNvPr id="11277" name="Group 13"/>
              <p:cNvGrpSpPr>
                <a:grpSpLocks/>
              </p:cNvGrpSpPr>
              <p:nvPr/>
            </p:nvGrpSpPr>
            <p:grpSpPr bwMode="auto">
              <a:xfrm rot="-5438941">
                <a:off x="2352" y="2112"/>
                <a:ext cx="1104" cy="576"/>
                <a:chOff x="912" y="2016"/>
                <a:chExt cx="1104" cy="576"/>
              </a:xfrm>
            </p:grpSpPr>
            <p:sp>
              <p:nvSpPr>
                <p:cNvPr id="11281" name="Oval 14"/>
                <p:cNvSpPr>
                  <a:spLocks noChangeArrowheads="1"/>
                </p:cNvSpPr>
                <p:nvPr/>
              </p:nvSpPr>
              <p:spPr bwMode="auto">
                <a:xfrm>
                  <a:off x="1248" y="2016"/>
                  <a:ext cx="240" cy="240"/>
                </a:xfrm>
                <a:prstGeom prst="ellipse">
                  <a:avLst/>
                </a:prstGeom>
                <a:solidFill>
                  <a:schemeClr val="accent1"/>
                </a:solidFill>
                <a:ln w="19050">
                  <a:solidFill>
                    <a:schemeClr val="tx1"/>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11282" name="Group 15"/>
                <p:cNvGrpSpPr>
                  <a:grpSpLocks/>
                </p:cNvGrpSpPr>
                <p:nvPr/>
              </p:nvGrpSpPr>
              <p:grpSpPr bwMode="auto">
                <a:xfrm>
                  <a:off x="912" y="2160"/>
                  <a:ext cx="1104" cy="432"/>
                  <a:chOff x="912" y="2160"/>
                  <a:chExt cx="1104" cy="432"/>
                </a:xfrm>
              </p:grpSpPr>
              <p:sp>
                <p:nvSpPr>
                  <p:cNvPr id="11283" name="Line 16"/>
                  <p:cNvSpPr>
                    <a:spLocks noChangeShapeType="1"/>
                  </p:cNvSpPr>
                  <p:nvPr/>
                </p:nvSpPr>
                <p:spPr bwMode="auto">
                  <a:xfrm flipH="1">
                    <a:off x="912" y="2208"/>
                    <a:ext cx="384"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7"/>
                  <p:cNvSpPr>
                    <a:spLocks noChangeShapeType="1"/>
                  </p:cNvSpPr>
                  <p:nvPr/>
                </p:nvSpPr>
                <p:spPr bwMode="auto">
                  <a:xfrm>
                    <a:off x="1488" y="2160"/>
                    <a:ext cx="528"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78" name="Group 18"/>
              <p:cNvGrpSpPr>
                <a:grpSpLocks/>
              </p:cNvGrpSpPr>
              <p:nvPr/>
            </p:nvGrpSpPr>
            <p:grpSpPr bwMode="auto">
              <a:xfrm>
                <a:off x="768" y="1728"/>
                <a:ext cx="2608" cy="1344"/>
                <a:chOff x="768" y="1728"/>
                <a:chExt cx="2608" cy="1344"/>
              </a:xfrm>
            </p:grpSpPr>
            <p:graphicFrame>
              <p:nvGraphicFramePr>
                <p:cNvPr id="11266" name="Object 19"/>
                <p:cNvGraphicFramePr>
                  <a:graphicFrameLocks noChangeAspect="1"/>
                </p:cNvGraphicFramePr>
                <p:nvPr/>
              </p:nvGraphicFramePr>
              <p:xfrm>
                <a:off x="1968" y="2352"/>
                <a:ext cx="304" cy="240"/>
              </p:xfrm>
              <a:graphic>
                <a:graphicData uri="http://schemas.openxmlformats.org/presentationml/2006/ole">
                  <mc:AlternateContent xmlns:mc="http://schemas.openxmlformats.org/markup-compatibility/2006">
                    <mc:Choice xmlns:v="urn:schemas-microsoft-com:vml" Requires="v">
                      <p:oleObj spid="_x0000_s11654" name="Equation" r:id="rId3" imgW="241200" imgH="190440" progId="Equation.3">
                        <p:embed/>
                      </p:oleObj>
                    </mc:Choice>
                    <mc:Fallback>
                      <p:oleObj name="Equation" r:id="rId3" imgW="241200" imgH="19044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352"/>
                              <a:ext cx="3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20"/>
                <p:cNvGraphicFramePr>
                  <a:graphicFrameLocks noChangeAspect="1"/>
                </p:cNvGraphicFramePr>
                <p:nvPr/>
              </p:nvGraphicFramePr>
              <p:xfrm>
                <a:off x="1200" y="1728"/>
                <a:ext cx="336" cy="256"/>
              </p:xfrm>
              <a:graphic>
                <a:graphicData uri="http://schemas.openxmlformats.org/presentationml/2006/ole">
                  <mc:AlternateContent xmlns:mc="http://schemas.openxmlformats.org/markup-compatibility/2006">
                    <mc:Choice xmlns:v="urn:schemas-microsoft-com:vml" Requires="v">
                      <p:oleObj spid="_x0000_s11655" name="Equation" r:id="rId5" imgW="266400" imgH="203040" progId="Equation.3">
                        <p:embed/>
                      </p:oleObj>
                    </mc:Choice>
                    <mc:Fallback>
                      <p:oleObj name="Equation" r:id="rId5" imgW="266400" imgH="20304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1728"/>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21"/>
                <p:cNvGraphicFramePr>
                  <a:graphicFrameLocks noChangeAspect="1"/>
                </p:cNvGraphicFramePr>
                <p:nvPr/>
              </p:nvGraphicFramePr>
              <p:xfrm>
                <a:off x="768" y="2448"/>
                <a:ext cx="304" cy="240"/>
              </p:xfrm>
              <a:graphic>
                <a:graphicData uri="http://schemas.openxmlformats.org/presentationml/2006/ole">
                  <mc:AlternateContent xmlns:mc="http://schemas.openxmlformats.org/markup-compatibility/2006">
                    <mc:Choice xmlns:v="urn:schemas-microsoft-com:vml" Requires="v">
                      <p:oleObj spid="_x0000_s11656" name="Equation" r:id="rId7" imgW="241200" imgH="190440" progId="Equation.3">
                        <p:embed/>
                      </p:oleObj>
                    </mc:Choice>
                    <mc:Fallback>
                      <p:oleObj name="Equation" r:id="rId7" imgW="241200" imgH="19044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448"/>
                              <a:ext cx="3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22"/>
                <p:cNvGraphicFramePr>
                  <a:graphicFrameLocks noChangeAspect="1"/>
                </p:cNvGraphicFramePr>
                <p:nvPr/>
              </p:nvGraphicFramePr>
              <p:xfrm>
                <a:off x="3072" y="2832"/>
                <a:ext cx="304" cy="240"/>
              </p:xfrm>
              <a:graphic>
                <a:graphicData uri="http://schemas.openxmlformats.org/presentationml/2006/ole">
                  <mc:AlternateContent xmlns:mc="http://schemas.openxmlformats.org/markup-compatibility/2006">
                    <mc:Choice xmlns:v="urn:schemas-microsoft-com:vml" Requires="v">
                      <p:oleObj spid="_x0000_s11657" name="Equation" r:id="rId8" imgW="241200" imgH="190440" progId="Equation.3">
                        <p:embed/>
                      </p:oleObj>
                    </mc:Choice>
                    <mc:Fallback>
                      <p:oleObj name="Equation" r:id="rId8" imgW="241200" imgH="19044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2832"/>
                              <a:ext cx="3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23"/>
                <p:cNvGraphicFramePr>
                  <a:graphicFrameLocks noChangeAspect="1"/>
                </p:cNvGraphicFramePr>
                <p:nvPr/>
              </p:nvGraphicFramePr>
              <p:xfrm>
                <a:off x="2976" y="1728"/>
                <a:ext cx="304" cy="240"/>
              </p:xfrm>
              <a:graphic>
                <a:graphicData uri="http://schemas.openxmlformats.org/presentationml/2006/ole">
                  <mc:AlternateContent xmlns:mc="http://schemas.openxmlformats.org/markup-compatibility/2006">
                    <mc:Choice xmlns:v="urn:schemas-microsoft-com:vml" Requires="v">
                      <p:oleObj spid="_x0000_s11658" name="Equation" r:id="rId9" imgW="241200" imgH="190440" progId="Equation.3">
                        <p:embed/>
                      </p:oleObj>
                    </mc:Choice>
                    <mc:Fallback>
                      <p:oleObj name="Equation" r:id="rId9" imgW="241200" imgH="19044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1728"/>
                              <a:ext cx="30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24"/>
                <p:cNvGraphicFramePr>
                  <a:graphicFrameLocks noChangeAspect="1"/>
                </p:cNvGraphicFramePr>
                <p:nvPr/>
              </p:nvGraphicFramePr>
              <p:xfrm>
                <a:off x="2928" y="2352"/>
                <a:ext cx="336" cy="256"/>
              </p:xfrm>
              <a:graphic>
                <a:graphicData uri="http://schemas.openxmlformats.org/presentationml/2006/ole">
                  <mc:AlternateContent xmlns:mc="http://schemas.openxmlformats.org/markup-compatibility/2006">
                    <mc:Choice xmlns:v="urn:schemas-microsoft-com:vml" Requires="v">
                      <p:oleObj spid="_x0000_s11659" name="Equation" r:id="rId10" imgW="266400" imgH="203040" progId="Equation.3">
                        <p:embed/>
                      </p:oleObj>
                    </mc:Choice>
                    <mc:Fallback>
                      <p:oleObj name="Equation" r:id="rId10" imgW="266400" imgH="20304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2352"/>
                              <a:ext cx="33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9" name="Text Box 25"/>
              <p:cNvSpPr txBox="1">
                <a:spLocks noChangeArrowheads="1"/>
              </p:cNvSpPr>
              <p:nvPr/>
            </p:nvSpPr>
            <p:spPr bwMode="auto">
              <a:xfrm>
                <a:off x="1248" y="3216"/>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800" b="1">
                    <a:solidFill>
                      <a:srgbClr val="080910"/>
                    </a:solidFill>
                  </a:rPr>
                  <a:t>冰中氢键</a:t>
                </a:r>
              </a:p>
            </p:txBody>
          </p:sp>
          <p:sp>
            <p:nvSpPr>
              <p:cNvPr id="11280" name="AutoShape 26"/>
              <p:cNvSpPr>
                <a:spLocks noChangeArrowheads="1"/>
              </p:cNvSpPr>
              <p:nvPr/>
            </p:nvSpPr>
            <p:spPr bwMode="auto">
              <a:xfrm>
                <a:off x="2304" y="2544"/>
                <a:ext cx="96" cy="672"/>
              </a:xfrm>
              <a:prstGeom prst="downArrow">
                <a:avLst>
                  <a:gd name="adj1" fmla="val 50000"/>
                  <a:gd name="adj2" fmla="val 175000"/>
                </a:avLst>
              </a:prstGeom>
              <a:solidFill>
                <a:schemeClr val="accent1"/>
              </a:solidFill>
              <a:ln w="19050">
                <a:solidFill>
                  <a:schemeClr val="tx1"/>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grpSp>
      <p:pic>
        <p:nvPicPr>
          <p:cNvPr id="27" name="Picture 4" descr="https://upload.wikimedia.org/wikipedia/commons/thumb/c/c6/3D_model_hydrogen_bonds_in_water.svg/400px-3D_model_hydrogen_bonds_in_water.svg.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3769" y="2871788"/>
            <a:ext cx="3586519" cy="3559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338"/>
                                        </p:tgtEl>
                                        <p:attrNameLst>
                                          <p:attrName>style.visibility</p:attrName>
                                        </p:attrNameLst>
                                      </p:cBhvr>
                                      <p:to>
                                        <p:strVal val="visible"/>
                                      </p:to>
                                    </p:set>
                                    <p:anim calcmode="lin" valueType="num">
                                      <p:cBhvr additive="base">
                                        <p:cTn id="12" dur="500" fill="hold"/>
                                        <p:tgtEl>
                                          <p:spTgt spid="14338"/>
                                        </p:tgtEl>
                                        <p:attrNameLst>
                                          <p:attrName>ppt_x</p:attrName>
                                        </p:attrNameLst>
                                      </p:cBhvr>
                                      <p:tavLst>
                                        <p:tav tm="0">
                                          <p:val>
                                            <p:strVal val="#ppt_x"/>
                                          </p:val>
                                        </p:tav>
                                        <p:tav tm="100000">
                                          <p:val>
                                            <p:strVal val="#ppt_x"/>
                                          </p:val>
                                        </p:tav>
                                      </p:tavLst>
                                    </p:anim>
                                    <p:anim calcmode="lin" valueType="num">
                                      <p:cBhvr additive="base">
                                        <p:cTn id="13"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8600" y="4114800"/>
            <a:ext cx="4572000" cy="1200329"/>
          </a:xfrm>
          <a:prstGeom prst="rect">
            <a:avLst/>
          </a:prstGeom>
        </p:spPr>
        <p:txBody>
          <a:bodyPr>
            <a:spAutoFit/>
          </a:bodyPr>
          <a:lstStyle/>
          <a:p>
            <a:r>
              <a:rPr lang="zh-CN" altLang="en-US" dirty="0"/>
              <a:t>原子力显微镜（AFM）图像显示，端银硅上的萘四羧基二亚胺分子通过氢键相互作用，拍摄于77 K.（“上图中的氢键”被成像技术的伪影夸大了</a:t>
            </a:r>
          </a:p>
        </p:txBody>
      </p:sp>
      <p:pic>
        <p:nvPicPr>
          <p:cNvPr id="3" name="Picture 2" descr="https://upload.wikimedia.org/wikipedia/commons/0/0c/NTCDI_AFM2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3200400" cy="6289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3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33400" y="15240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a:latin typeface="宋体" pitchFamily="2" charset="-122"/>
              </a:rPr>
              <a:t>    </a:t>
            </a:r>
            <a:r>
              <a:rPr kumimoji="1" lang="zh-CN" altLang="en-US" sz="2400">
                <a:solidFill>
                  <a:srgbClr val="080912"/>
                </a:solidFill>
                <a:latin typeface="宋体" pitchFamily="2" charset="-122"/>
              </a:rPr>
              <a:t>以上五中是典型的晶体结合类型。在许多晶体中原子之间的相互作用比较复杂，往往是多种键同时存在。</a:t>
            </a:r>
            <a:r>
              <a:rPr kumimoji="1" lang="zh-CN" altLang="en-US" sz="2000">
                <a:solidFill>
                  <a:srgbClr val="080912"/>
                </a:solidFill>
              </a:rPr>
              <a:t> </a:t>
            </a:r>
            <a:endParaRPr kumimoji="1" lang="zh-CN" altLang="en-US" sz="2000">
              <a:solidFill>
                <a:srgbClr val="080912"/>
              </a:solidFill>
              <a:latin typeface="Times New Roman" pitchFamily="18" charset="0"/>
            </a:endParaRPr>
          </a:p>
        </p:txBody>
      </p:sp>
      <p:sp>
        <p:nvSpPr>
          <p:cNvPr id="15363" name="AutoShape 3"/>
          <p:cNvSpPr>
            <a:spLocks noChangeArrowheads="1"/>
          </p:cNvSpPr>
          <p:nvPr/>
        </p:nvSpPr>
        <p:spPr bwMode="auto">
          <a:xfrm>
            <a:off x="0" y="381000"/>
            <a:ext cx="57912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lang="en-US" altLang="zh-CN" sz="3200">
                <a:solidFill>
                  <a:srgbClr val="FA74FA"/>
                </a:solidFill>
              </a:rPr>
              <a:t>2.2.6</a:t>
            </a:r>
            <a:r>
              <a:rPr kumimoji="1" lang="zh-CN" altLang="en-US" sz="3200">
                <a:solidFill>
                  <a:srgbClr val="FA74FA"/>
                </a:solidFill>
                <a:latin typeface="宋体" pitchFamily="2" charset="-122"/>
              </a:rPr>
              <a:t>混合键和混合键型晶体</a:t>
            </a:r>
            <a:endParaRPr kumimoji="1" lang="zh-CN" altLang="en-US" sz="3200">
              <a:solidFill>
                <a:srgbClr val="FA74FA"/>
              </a:solidFill>
              <a:latin typeface="Times New Roman" pitchFamily="18" charset="0"/>
              <a:cs typeface="Times New Roman" pitchFamily="18" charset="0"/>
            </a:endParaRP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438400"/>
            <a:ext cx="40386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5365" name="Text Box 5"/>
          <p:cNvSpPr txBox="1">
            <a:spLocks noChangeArrowheads="1"/>
          </p:cNvSpPr>
          <p:nvPr/>
        </p:nvSpPr>
        <p:spPr bwMode="auto">
          <a:xfrm>
            <a:off x="990600" y="2971800"/>
            <a:ext cx="449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080910"/>
                </a:solidFill>
                <a:latin typeface="Times New Roman" pitchFamily="18" charset="0"/>
              </a:rPr>
              <a:t>三个电子形成        杂化，形成共价键，互成        ，六角网状。</a:t>
            </a:r>
          </a:p>
        </p:txBody>
      </p:sp>
      <p:sp>
        <p:nvSpPr>
          <p:cNvPr id="15366" name="Rectangle 6"/>
          <p:cNvSpPr>
            <a:spLocks noChangeArrowheads="1"/>
          </p:cNvSpPr>
          <p:nvPr/>
        </p:nvSpPr>
        <p:spPr bwMode="auto">
          <a:xfrm>
            <a:off x="0" y="28956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u="sng">
                <a:solidFill>
                  <a:srgbClr val="BD095A"/>
                </a:solidFill>
                <a:latin typeface="Times New Roman" pitchFamily="18" charset="0"/>
              </a:rPr>
              <a:t>层内：</a:t>
            </a:r>
          </a:p>
        </p:txBody>
      </p:sp>
      <p:graphicFrame>
        <p:nvGraphicFramePr>
          <p:cNvPr id="15367" name="Object 7"/>
          <p:cNvGraphicFramePr>
            <a:graphicFrameLocks noChangeAspect="1"/>
          </p:cNvGraphicFramePr>
          <p:nvPr/>
        </p:nvGraphicFramePr>
        <p:xfrm>
          <a:off x="2917825" y="2895600"/>
          <a:ext cx="501650" cy="474663"/>
        </p:xfrm>
        <a:graphic>
          <a:graphicData uri="http://schemas.openxmlformats.org/presentationml/2006/ole">
            <mc:AlternateContent xmlns:mc="http://schemas.openxmlformats.org/markup-compatibility/2006">
              <mc:Choice xmlns:v="urn:schemas-microsoft-com:vml" Requires="v">
                <p:oleObj spid="_x0000_s12488" name="Equation" r:id="rId4" imgW="241200" imgH="228600" progId="Equation.3">
                  <p:embed/>
                </p:oleObj>
              </mc:Choice>
              <mc:Fallback>
                <p:oleObj name="Equation" r:id="rId4" imgW="2412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825" y="2895600"/>
                        <a:ext cx="501650"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8"/>
          <p:cNvGraphicFramePr>
            <a:graphicFrameLocks noChangeAspect="1"/>
          </p:cNvGraphicFramePr>
          <p:nvPr/>
        </p:nvGraphicFramePr>
        <p:xfrm>
          <a:off x="2593975" y="3309938"/>
          <a:ext cx="609600" cy="406400"/>
        </p:xfrm>
        <a:graphic>
          <a:graphicData uri="http://schemas.openxmlformats.org/presentationml/2006/ole">
            <mc:AlternateContent xmlns:mc="http://schemas.openxmlformats.org/markup-compatibility/2006">
              <mc:Choice xmlns:v="urn:schemas-microsoft-com:vml" Requires="v">
                <p:oleObj spid="_x0000_s12489" name="Equation" r:id="rId6" imgW="304560" imgH="203040" progId="Equation.3">
                  <p:embed/>
                </p:oleObj>
              </mc:Choice>
              <mc:Fallback>
                <p:oleObj name="Equation" r:id="rId6" imgW="304560" imgH="2030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3975" y="3309938"/>
                        <a:ext cx="609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0" y="3886200"/>
            <a:ext cx="5257800" cy="898525"/>
            <a:chOff x="0" y="2448"/>
            <a:chExt cx="3312" cy="566"/>
          </a:xfrm>
        </p:grpSpPr>
        <p:sp>
          <p:nvSpPr>
            <p:cNvPr id="12303" name="Text Box 10"/>
            <p:cNvSpPr txBox="1">
              <a:spLocks noChangeArrowheads="1"/>
            </p:cNvSpPr>
            <p:nvPr/>
          </p:nvSpPr>
          <p:spPr bwMode="auto">
            <a:xfrm>
              <a:off x="576" y="2496"/>
              <a:ext cx="27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dirty="0">
                  <a:solidFill>
                    <a:srgbClr val="080910"/>
                  </a:solidFill>
                  <a:latin typeface="Times New Roman" pitchFamily="18" charset="0"/>
                </a:rPr>
                <a:t>一个</a:t>
              </a:r>
              <a:r>
                <a:rPr kumimoji="1" lang="en-US" altLang="zh-CN" sz="2400" dirty="0">
                  <a:solidFill>
                    <a:srgbClr val="080910"/>
                  </a:solidFill>
                  <a:latin typeface="Times New Roman" pitchFamily="18" charset="0"/>
                </a:rPr>
                <a:t>2p</a:t>
              </a:r>
              <a:r>
                <a:rPr kumimoji="1" lang="zh-CN" altLang="en-US" sz="2400" dirty="0">
                  <a:solidFill>
                    <a:srgbClr val="080910"/>
                  </a:solidFill>
                  <a:latin typeface="Times New Roman" pitchFamily="18" charset="0"/>
                </a:rPr>
                <a:t>电子重叠形成金属键，导电性好。</a:t>
              </a:r>
            </a:p>
          </p:txBody>
        </p:sp>
        <p:sp>
          <p:nvSpPr>
            <p:cNvPr id="12304" name="Rectangle 11"/>
            <p:cNvSpPr>
              <a:spLocks noChangeArrowheads="1"/>
            </p:cNvSpPr>
            <p:nvPr/>
          </p:nvSpPr>
          <p:spPr bwMode="auto">
            <a:xfrm>
              <a:off x="0" y="2448"/>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u="sng">
                  <a:solidFill>
                    <a:srgbClr val="BD095A"/>
                  </a:solidFill>
                  <a:latin typeface="Times New Roman" pitchFamily="18" charset="0"/>
                </a:rPr>
                <a:t>层上：</a:t>
              </a:r>
            </a:p>
          </p:txBody>
        </p:sp>
      </p:grpSp>
      <p:grpSp>
        <p:nvGrpSpPr>
          <p:cNvPr id="3" name="Group 12"/>
          <p:cNvGrpSpPr>
            <a:grpSpLocks/>
          </p:cNvGrpSpPr>
          <p:nvPr/>
        </p:nvGrpSpPr>
        <p:grpSpPr bwMode="auto">
          <a:xfrm>
            <a:off x="0" y="4724400"/>
            <a:ext cx="4876800" cy="822325"/>
            <a:chOff x="0" y="2976"/>
            <a:chExt cx="3072" cy="518"/>
          </a:xfrm>
        </p:grpSpPr>
        <p:sp>
          <p:nvSpPr>
            <p:cNvPr id="12301" name="Text Box 13"/>
            <p:cNvSpPr txBox="1">
              <a:spLocks noChangeArrowheads="1"/>
            </p:cNvSpPr>
            <p:nvPr/>
          </p:nvSpPr>
          <p:spPr bwMode="auto">
            <a:xfrm>
              <a:off x="768" y="2976"/>
              <a:ext cx="23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080910"/>
                  </a:solidFill>
                  <a:latin typeface="Times New Roman" pitchFamily="18" charset="0"/>
                </a:rPr>
                <a:t>靠范德瓦尔斯键，层间易滑动</a:t>
              </a:r>
            </a:p>
          </p:txBody>
        </p:sp>
        <p:sp>
          <p:nvSpPr>
            <p:cNvPr id="12302" name="Rectangle 14"/>
            <p:cNvSpPr>
              <a:spLocks noChangeArrowheads="1"/>
            </p:cNvSpPr>
            <p:nvPr/>
          </p:nvSpPr>
          <p:spPr bwMode="auto">
            <a:xfrm>
              <a:off x="0" y="297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u="sng">
                  <a:solidFill>
                    <a:srgbClr val="BD095A"/>
                  </a:solidFill>
                  <a:latin typeface="Times New Roman" pitchFamily="18" charset="0"/>
                </a:rPr>
                <a:t>层间：</a:t>
              </a:r>
            </a:p>
          </p:txBody>
        </p:sp>
      </p:grpSp>
      <p:graphicFrame>
        <p:nvGraphicFramePr>
          <p:cNvPr id="15375" name="Object 15"/>
          <p:cNvGraphicFramePr>
            <a:graphicFrameLocks noChangeAspect="1"/>
          </p:cNvGraphicFramePr>
          <p:nvPr/>
        </p:nvGraphicFramePr>
        <p:xfrm>
          <a:off x="1216025" y="5773738"/>
          <a:ext cx="5013325" cy="993775"/>
        </p:xfrm>
        <a:graphic>
          <a:graphicData uri="http://schemas.openxmlformats.org/presentationml/2006/ole">
            <mc:AlternateContent xmlns:mc="http://schemas.openxmlformats.org/markup-compatibility/2006">
              <mc:Choice xmlns:v="urn:schemas-microsoft-com:vml" Requires="v">
                <p:oleObj spid="_x0000_s12490" name="公式" r:id="rId8" imgW="2565360" imgH="507960" progId="Equation.3">
                  <p:embed/>
                </p:oleObj>
              </mc:Choice>
              <mc:Fallback>
                <p:oleObj name="公式" r:id="rId8" imgW="2565360" imgH="50796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6025" y="5773738"/>
                        <a:ext cx="5013325"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6" name="Text Box 16"/>
          <p:cNvSpPr txBox="1">
            <a:spLocks noChangeArrowheads="1"/>
          </p:cNvSpPr>
          <p:nvPr/>
        </p:nvSpPr>
        <p:spPr bwMode="auto">
          <a:xfrm>
            <a:off x="303213" y="57848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solidFill>
                  <a:srgbClr val="080910"/>
                </a:solidFill>
                <a:latin typeface="宋体" pitchFamily="2" charset="-122"/>
              </a:rPr>
              <a:t>C</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horizontal)">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blinds(horizontal)">
                                      <p:cBhvr>
                                        <p:cTn id="12" dur="500"/>
                                        <p:tgtEl>
                                          <p:spTgt spid="15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blinds(horizontal)">
                                      <p:cBhvr>
                                        <p:cTn id="17" dur="500"/>
                                        <p:tgtEl>
                                          <p:spTgt spid="15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linds(horizontal)">
                                      <p:cBhvr>
                                        <p:cTn id="22" dur="500"/>
                                        <p:tgtEl>
                                          <p:spTgt spid="1536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365"/>
                                        </p:tgtEl>
                                        <p:attrNameLst>
                                          <p:attrName>style.visibility</p:attrName>
                                        </p:attrNameLst>
                                      </p:cBhvr>
                                      <p:to>
                                        <p:strVal val="visible"/>
                                      </p:to>
                                    </p:set>
                                    <p:animEffect transition="in" filter="blinds(horizontal)">
                                      <p:cBhvr>
                                        <p:cTn id="25" dur="500"/>
                                        <p:tgtEl>
                                          <p:spTgt spid="15365"/>
                                        </p:tgtEl>
                                      </p:cBhvr>
                                    </p:animEffect>
                                  </p:childTnLst>
                                </p:cTn>
                              </p:par>
                              <p:par>
                                <p:cTn id="26" presetID="3" presetClass="entr" presetSubtype="10" fill="hold" nodeType="withEffect">
                                  <p:stCondLst>
                                    <p:cond delay="0"/>
                                  </p:stCondLst>
                                  <p:childTnLst>
                                    <p:set>
                                      <p:cBhvr>
                                        <p:cTn id="27" dur="1" fill="hold">
                                          <p:stCondLst>
                                            <p:cond delay="0"/>
                                          </p:stCondLst>
                                        </p:cTn>
                                        <p:tgtEl>
                                          <p:spTgt spid="15367"/>
                                        </p:tgtEl>
                                        <p:attrNameLst>
                                          <p:attrName>style.visibility</p:attrName>
                                        </p:attrNameLst>
                                      </p:cBhvr>
                                      <p:to>
                                        <p:strVal val="visible"/>
                                      </p:to>
                                    </p:set>
                                    <p:animEffect transition="in" filter="blinds(horizontal)">
                                      <p:cBhvr>
                                        <p:cTn id="28" dur="500"/>
                                        <p:tgtEl>
                                          <p:spTgt spid="15367"/>
                                        </p:tgtEl>
                                      </p:cBhvr>
                                    </p:animEffect>
                                  </p:childTnLst>
                                </p:cTn>
                              </p:par>
                              <p:par>
                                <p:cTn id="29" presetID="3" presetClass="entr" presetSubtype="10" fill="hold" nodeType="withEffect">
                                  <p:stCondLst>
                                    <p:cond delay="0"/>
                                  </p:stCondLst>
                                  <p:childTnLst>
                                    <p:set>
                                      <p:cBhvr>
                                        <p:cTn id="30" dur="1" fill="hold">
                                          <p:stCondLst>
                                            <p:cond delay="0"/>
                                          </p:stCondLst>
                                        </p:cTn>
                                        <p:tgtEl>
                                          <p:spTgt spid="15368"/>
                                        </p:tgtEl>
                                        <p:attrNameLst>
                                          <p:attrName>style.visibility</p:attrName>
                                        </p:attrNameLst>
                                      </p:cBhvr>
                                      <p:to>
                                        <p:strVal val="visible"/>
                                      </p:to>
                                    </p:set>
                                    <p:animEffect transition="in" filter="blinds(horizontal)">
                                      <p:cBhvr>
                                        <p:cTn id="31" dur="500"/>
                                        <p:tgtEl>
                                          <p:spTgt spid="153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linds(horizontal)">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5376"/>
                                        </p:tgtEl>
                                        <p:attrNameLst>
                                          <p:attrName>style.visibility</p:attrName>
                                        </p:attrNameLst>
                                      </p:cBhvr>
                                      <p:to>
                                        <p:strVal val="visible"/>
                                      </p:to>
                                    </p:set>
                                    <p:animEffect transition="in" filter="blinds(horizontal)">
                                      <p:cBhvr>
                                        <p:cTn id="46" dur="500"/>
                                        <p:tgtEl>
                                          <p:spTgt spid="15376"/>
                                        </p:tgtEl>
                                      </p:cBhvr>
                                    </p:animEffect>
                                  </p:childTnLst>
                                </p:cTn>
                              </p:par>
                              <p:par>
                                <p:cTn id="47" presetID="3" presetClass="entr" presetSubtype="10" fill="hold" nodeType="withEffect">
                                  <p:stCondLst>
                                    <p:cond delay="0"/>
                                  </p:stCondLst>
                                  <p:childTnLst>
                                    <p:set>
                                      <p:cBhvr>
                                        <p:cTn id="48" dur="1" fill="hold">
                                          <p:stCondLst>
                                            <p:cond delay="0"/>
                                          </p:stCondLst>
                                        </p:cTn>
                                        <p:tgtEl>
                                          <p:spTgt spid="15375"/>
                                        </p:tgtEl>
                                        <p:attrNameLst>
                                          <p:attrName>style.visibility</p:attrName>
                                        </p:attrNameLst>
                                      </p:cBhvr>
                                      <p:to>
                                        <p:strVal val="visible"/>
                                      </p:to>
                                    </p:set>
                                    <p:animEffect transition="in" filter="blinds(horizontal)">
                                      <p:cBhvr>
                                        <p:cTn id="49"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animBg="1"/>
      <p:bldP spid="15365" grpId="0"/>
      <p:bldP spid="15366" grpId="0"/>
      <p:bldP spid="153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3"/>
          <p:cNvSpPr>
            <a:spLocks noChangeArrowheads="1"/>
          </p:cNvSpPr>
          <p:nvPr/>
        </p:nvSpPr>
        <p:spPr bwMode="auto">
          <a:xfrm>
            <a:off x="0" y="609600"/>
            <a:ext cx="3733800" cy="838200"/>
          </a:xfrm>
          <a:prstGeom prst="bevel">
            <a:avLst>
              <a:gd name="adj" fmla="val 12500"/>
            </a:avLst>
          </a:prstGeom>
          <a:gradFill rotWithShape="0">
            <a:gsLst>
              <a:gs pos="0">
                <a:srgbClr val="ADB044"/>
              </a:gs>
              <a:gs pos="50000">
                <a:srgbClr val="ADB044">
                  <a:gamma/>
                  <a:tint val="0"/>
                  <a:invGamma/>
                </a:srgbClr>
              </a:gs>
              <a:gs pos="100000">
                <a:srgbClr val="ADB044"/>
              </a:gs>
            </a:gsLst>
            <a:lin ang="5400000" scaled="1"/>
          </a:gradFill>
          <a:ln w="9525">
            <a:noFill/>
            <a:miter lim="800000"/>
            <a:headEnd/>
            <a:tailEnd/>
          </a:ln>
          <a:effectLst>
            <a:outerShdw dist="162639" dir="18519588" algn="ctr" rotWithShape="0">
              <a:srgbClr val="D9FB9D"/>
            </a:outerShdw>
          </a:effectLst>
        </p:spPr>
        <p:txBody>
          <a:bodyPr lIns="92075" tIns="46038" rIns="92075" bIns="46038" anchor="ctr"/>
          <a:lstStyle/>
          <a:p>
            <a:pPr algn="ctr" eaLnBrk="0" hangingPunct="0">
              <a:defRPr/>
            </a:pPr>
            <a:r>
              <a:rPr kumimoji="1" lang="zh-CN" altLang="en-US" sz="3200">
                <a:latin typeface="宋体" pitchFamily="2" charset="-122"/>
              </a:rPr>
              <a:t>结合能的定义</a:t>
            </a:r>
            <a:r>
              <a:rPr kumimoji="1" lang="zh-CN" altLang="en-US" sz="1400"/>
              <a:t> </a:t>
            </a:r>
          </a:p>
        </p:txBody>
      </p:sp>
      <p:graphicFrame>
        <p:nvGraphicFramePr>
          <p:cNvPr id="18436" name="Object 4"/>
          <p:cNvGraphicFramePr>
            <a:graphicFrameLocks noChangeAspect="1"/>
          </p:cNvGraphicFramePr>
          <p:nvPr/>
        </p:nvGraphicFramePr>
        <p:xfrm>
          <a:off x="3059113" y="2133600"/>
          <a:ext cx="2430462" cy="647700"/>
        </p:xfrm>
        <a:graphic>
          <a:graphicData uri="http://schemas.openxmlformats.org/presentationml/2006/ole">
            <mc:AlternateContent xmlns:mc="http://schemas.openxmlformats.org/markup-compatibility/2006">
              <mc:Choice xmlns:v="urn:schemas-microsoft-com:vml" Requires="v">
                <p:oleObj spid="_x0000_s1217" r:id="rId3" imgW="863225" imgH="228501" progId="Equation.3">
                  <p:embed/>
                </p:oleObj>
              </mc:Choice>
              <mc:Fallback>
                <p:oleObj r:id="rId3" imgW="863225" imgH="22850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133600"/>
                        <a:ext cx="2430462" cy="647700"/>
                      </a:xfrm>
                      <a:prstGeom prst="rect">
                        <a:avLst/>
                      </a:prstGeom>
                      <a:solidFill>
                        <a:srgbClr val="00FF00"/>
                      </a:solidFill>
                    </p:spPr>
                  </p:pic>
                </p:oleObj>
              </mc:Fallback>
            </mc:AlternateContent>
          </a:graphicData>
        </a:graphic>
      </p:graphicFrame>
      <p:sp>
        <p:nvSpPr>
          <p:cNvPr id="18437" name="Rectangle 5"/>
          <p:cNvSpPr>
            <a:spLocks noChangeArrowheads="1"/>
          </p:cNvSpPr>
          <p:nvPr/>
        </p:nvSpPr>
        <p:spPr bwMode="auto">
          <a:xfrm>
            <a:off x="914400" y="3200400"/>
            <a:ext cx="7239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400" dirty="0">
                <a:latin typeface="宋体" pitchFamily="2" charset="-122"/>
              </a:rPr>
              <a:t>   </a:t>
            </a:r>
            <a:r>
              <a:rPr kumimoji="1" lang="zh-CN" altLang="en-US" sz="2400" dirty="0">
                <a:solidFill>
                  <a:srgbClr val="080912"/>
                </a:solidFill>
                <a:latin typeface="宋体" pitchFamily="2" charset="-122"/>
              </a:rPr>
              <a:t>：组成晶体的</a:t>
            </a:r>
            <a:r>
              <a:rPr kumimoji="1" lang="en-US" altLang="zh-CN" sz="2400" dirty="0">
                <a:solidFill>
                  <a:srgbClr val="080912"/>
                </a:solidFill>
                <a:latin typeface="宋体" pitchFamily="2" charset="-122"/>
              </a:rPr>
              <a:t>N</a:t>
            </a:r>
            <a:r>
              <a:rPr kumimoji="1" lang="zh-CN" altLang="en-US" sz="2400" dirty="0">
                <a:solidFill>
                  <a:srgbClr val="080912"/>
                </a:solidFill>
                <a:latin typeface="宋体" pitchFamily="2" charset="-122"/>
              </a:rPr>
              <a:t>个原子在自由状态下的总能量。</a:t>
            </a:r>
            <a:br>
              <a:rPr kumimoji="1" lang="zh-CN" altLang="en-US" sz="2400" dirty="0">
                <a:solidFill>
                  <a:srgbClr val="080912"/>
                </a:solidFill>
                <a:latin typeface="宋体" pitchFamily="2" charset="-122"/>
              </a:rPr>
            </a:br>
            <a:r>
              <a:rPr kumimoji="1" lang="zh-CN" altLang="en-US" sz="2400" dirty="0">
                <a:solidFill>
                  <a:srgbClr val="080912"/>
                </a:solidFill>
                <a:latin typeface="宋体" pitchFamily="2" charset="-122"/>
              </a:rPr>
              <a:t>    ：</a:t>
            </a:r>
            <a:r>
              <a:rPr kumimoji="1" lang="en-US" altLang="zh-CN" sz="2400" dirty="0">
                <a:solidFill>
                  <a:srgbClr val="080912"/>
                </a:solidFill>
                <a:latin typeface="宋体" pitchFamily="2" charset="-122"/>
              </a:rPr>
              <a:t>0K</a:t>
            </a:r>
            <a:r>
              <a:rPr kumimoji="1" lang="zh-CN" altLang="en-US" sz="2400" dirty="0">
                <a:solidFill>
                  <a:srgbClr val="080912"/>
                </a:solidFill>
                <a:latin typeface="宋体" pitchFamily="2" charset="-122"/>
              </a:rPr>
              <a:t>时自由原子的总能量。</a:t>
            </a:r>
            <a:endParaRPr kumimoji="1" lang="zh-CN" altLang="en-US" sz="2400" dirty="0">
              <a:solidFill>
                <a:srgbClr val="080912"/>
              </a:solidFill>
              <a:latin typeface="Times New Roman" pitchFamily="18" charset="0"/>
            </a:endParaRPr>
          </a:p>
        </p:txBody>
      </p:sp>
      <p:graphicFrame>
        <p:nvGraphicFramePr>
          <p:cNvPr id="18438" name="Object 6"/>
          <p:cNvGraphicFramePr>
            <a:graphicFrameLocks noChangeAspect="1"/>
          </p:cNvGraphicFramePr>
          <p:nvPr/>
        </p:nvGraphicFramePr>
        <p:xfrm>
          <a:off x="914400" y="3200400"/>
          <a:ext cx="457200" cy="460375"/>
        </p:xfrm>
        <a:graphic>
          <a:graphicData uri="http://schemas.openxmlformats.org/presentationml/2006/ole">
            <mc:AlternateContent xmlns:mc="http://schemas.openxmlformats.org/markup-compatibility/2006">
              <mc:Choice xmlns:v="urn:schemas-microsoft-com:vml" Requires="v">
                <p:oleObj spid="_x0000_s1218" r:id="rId5" imgW="228600" imgH="228600" progId="Equation.3">
                  <p:embed/>
                </p:oleObj>
              </mc:Choice>
              <mc:Fallback>
                <p:oleObj r:id="rId5" imgW="2286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200400"/>
                        <a:ext cx="457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9" name="Object 7"/>
          <p:cNvGraphicFramePr>
            <a:graphicFrameLocks noChangeAspect="1"/>
          </p:cNvGraphicFramePr>
          <p:nvPr/>
        </p:nvGraphicFramePr>
        <p:xfrm>
          <a:off x="914400" y="3581400"/>
          <a:ext cx="406400" cy="460375"/>
        </p:xfrm>
        <a:graphic>
          <a:graphicData uri="http://schemas.openxmlformats.org/presentationml/2006/ole">
            <mc:AlternateContent xmlns:mc="http://schemas.openxmlformats.org/markup-compatibility/2006">
              <mc:Choice xmlns:v="urn:schemas-microsoft-com:vml" Requires="v">
                <p:oleObj spid="_x0000_s1219" r:id="rId7" imgW="203112" imgH="228501" progId="Equation.3">
                  <p:embed/>
                </p:oleObj>
              </mc:Choice>
              <mc:Fallback>
                <p:oleObj r:id="rId7" imgW="203112"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581400"/>
                        <a:ext cx="4064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0" name="Text Box 8"/>
          <p:cNvSpPr txBox="1">
            <a:spLocks noChangeArrowheads="1"/>
          </p:cNvSpPr>
          <p:nvPr/>
        </p:nvSpPr>
        <p:spPr bwMode="auto">
          <a:xfrm>
            <a:off x="1066800" y="1600200"/>
            <a:ext cx="7034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080912"/>
                </a:solidFill>
                <a:latin typeface="宋体" pitchFamily="2" charset="-122"/>
              </a:rPr>
              <a:t>结合能：自由原子总能量与晶体的总能量之差。</a:t>
            </a:r>
          </a:p>
        </p:txBody>
      </p:sp>
      <p:sp>
        <p:nvSpPr>
          <p:cNvPr id="18441" name="Text Box 9"/>
          <p:cNvSpPr txBox="1">
            <a:spLocks noChangeArrowheads="1"/>
          </p:cNvSpPr>
          <p:nvPr/>
        </p:nvSpPr>
        <p:spPr bwMode="auto">
          <a:xfrm>
            <a:off x="1066800" y="4648200"/>
            <a:ext cx="7467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solidFill>
                  <a:srgbClr val="080912"/>
                </a:solidFill>
                <a:latin typeface="宋体" pitchFamily="2" charset="-122"/>
              </a:rPr>
              <a:t>    </a:t>
            </a:r>
            <a:r>
              <a:rPr kumimoji="1" lang="zh-CN" altLang="en-US" sz="2400" dirty="0">
                <a:solidFill>
                  <a:srgbClr val="080912"/>
                </a:solidFill>
                <a:latin typeface="宋体" pitchFamily="2" charset="-122"/>
              </a:rPr>
              <a:t>把晶体分解为自由原子所需要的能量。原子间结合力较强时，晶体的结合能也比较大。分子晶体（氢键晶体、范氏键晶体）比离子晶体，共价键，金属键晶体的结合能小。</a:t>
            </a:r>
          </a:p>
        </p:txBody>
      </p:sp>
      <p:sp>
        <p:nvSpPr>
          <p:cNvPr id="18442" name="Text Box 10"/>
          <p:cNvSpPr txBox="1">
            <a:spLocks noChangeArrowheads="1"/>
          </p:cNvSpPr>
          <p:nvPr/>
        </p:nvSpPr>
        <p:spPr bwMode="auto">
          <a:xfrm>
            <a:off x="1066800" y="4267200"/>
            <a:ext cx="372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080910"/>
                </a:solidFill>
                <a:latin typeface="宋体" pitchFamily="2" charset="-122"/>
              </a:rPr>
              <a:t>结合能的另一种定义：</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blinds(horizontal)">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40"/>
                                        </p:tgtEl>
                                        <p:attrNameLst>
                                          <p:attrName>style.visibility</p:attrName>
                                        </p:attrNameLst>
                                      </p:cBhvr>
                                      <p:to>
                                        <p:strVal val="visible"/>
                                      </p:to>
                                    </p:set>
                                    <p:animEffect transition="in" filter="blinds(horizontal)">
                                      <p:cBhvr>
                                        <p:cTn id="12" dur="500"/>
                                        <p:tgtEl>
                                          <p:spTgt spid="184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436"/>
                                        </p:tgtEl>
                                        <p:attrNameLst>
                                          <p:attrName>style.visibility</p:attrName>
                                        </p:attrNameLst>
                                      </p:cBhvr>
                                      <p:to>
                                        <p:strVal val="visible"/>
                                      </p:to>
                                    </p:set>
                                    <p:animEffect transition="in" filter="blinds(horizontal)">
                                      <p:cBhvr>
                                        <p:cTn id="17" dur="500"/>
                                        <p:tgtEl>
                                          <p:spTgt spid="18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438"/>
                                        </p:tgtEl>
                                        <p:attrNameLst>
                                          <p:attrName>style.visibility</p:attrName>
                                        </p:attrNameLst>
                                      </p:cBhvr>
                                      <p:to>
                                        <p:strVal val="visible"/>
                                      </p:to>
                                    </p:set>
                                    <p:animEffect transition="in" filter="blinds(horizontal)">
                                      <p:cBhvr>
                                        <p:cTn id="22" dur="500"/>
                                        <p:tgtEl>
                                          <p:spTgt spid="18438"/>
                                        </p:tgtEl>
                                      </p:cBhvr>
                                    </p:animEffect>
                                  </p:childTnLst>
                                </p:cTn>
                              </p:par>
                              <p:par>
                                <p:cTn id="23" presetID="3" presetClass="entr" presetSubtype="10" fill="hold" nodeType="withEffect">
                                  <p:stCondLst>
                                    <p:cond delay="0"/>
                                  </p:stCondLst>
                                  <p:childTnLst>
                                    <p:set>
                                      <p:cBhvr>
                                        <p:cTn id="24" dur="1" fill="hold">
                                          <p:stCondLst>
                                            <p:cond delay="0"/>
                                          </p:stCondLst>
                                        </p:cTn>
                                        <p:tgtEl>
                                          <p:spTgt spid="18439"/>
                                        </p:tgtEl>
                                        <p:attrNameLst>
                                          <p:attrName>style.visibility</p:attrName>
                                        </p:attrNameLst>
                                      </p:cBhvr>
                                      <p:to>
                                        <p:strVal val="visible"/>
                                      </p:to>
                                    </p:set>
                                    <p:animEffect transition="in" filter="blinds(horizontal)">
                                      <p:cBhvr>
                                        <p:cTn id="25" dur="500"/>
                                        <p:tgtEl>
                                          <p:spTgt spid="1843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437"/>
                                        </p:tgtEl>
                                        <p:attrNameLst>
                                          <p:attrName>style.visibility</p:attrName>
                                        </p:attrNameLst>
                                      </p:cBhvr>
                                      <p:to>
                                        <p:strVal val="visible"/>
                                      </p:to>
                                    </p:set>
                                    <p:animEffect transition="in" filter="blinds(horizontal)">
                                      <p:cBhvr>
                                        <p:cTn id="28" dur="500"/>
                                        <p:tgtEl>
                                          <p:spTgt spid="1843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442"/>
                                        </p:tgtEl>
                                        <p:attrNameLst>
                                          <p:attrName>style.visibility</p:attrName>
                                        </p:attrNameLst>
                                      </p:cBhvr>
                                      <p:to>
                                        <p:strVal val="visible"/>
                                      </p:to>
                                    </p:set>
                                    <p:animEffect transition="in" filter="blinds(horizontal)">
                                      <p:cBhvr>
                                        <p:cTn id="33" dur="500"/>
                                        <p:tgtEl>
                                          <p:spTgt spid="1844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441"/>
                                        </p:tgtEl>
                                        <p:attrNameLst>
                                          <p:attrName>style.visibility</p:attrName>
                                        </p:attrNameLst>
                                      </p:cBhvr>
                                      <p:to>
                                        <p:strVal val="visible"/>
                                      </p:to>
                                    </p:set>
                                    <p:animEffect transition="in" filter="blinds(horizontal)">
                                      <p:cBhvr>
                                        <p:cTn id="38"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nimBg="1"/>
      <p:bldP spid="18437" grpId="0"/>
      <p:bldP spid="18440" grpId="0"/>
      <p:bldP spid="18441" grpId="0"/>
      <p:bldP spid="184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1027"/>
          <p:cNvSpPr>
            <a:spLocks noGrp="1" noChangeArrowheads="1"/>
          </p:cNvSpPr>
          <p:nvPr>
            <p:ph/>
          </p:nvPr>
        </p:nvSpPr>
        <p:spPr>
          <a:xfrm>
            <a:off x="381000" y="990600"/>
            <a:ext cx="8229600" cy="5029200"/>
          </a:xfrm>
          <a:noFill/>
          <a:ln/>
        </p:spPr>
        <p:txBody>
          <a:bodyPr/>
          <a:lstStyle/>
          <a:p>
            <a:pPr>
              <a:buFontTx/>
              <a:buNone/>
            </a:pPr>
            <a:r>
              <a:rPr lang="zh-CN" altLang="en-US" sz="2800" dirty="0" smtClean="0">
                <a:solidFill>
                  <a:srgbClr val="0000FF"/>
                </a:solidFill>
                <a:ea typeface="楷体_GB2312" pitchFamily="49" charset="-122"/>
              </a:rPr>
              <a:t>不同</a:t>
            </a:r>
            <a:r>
              <a:rPr lang="zh-CN" altLang="en-US" sz="2800" dirty="0">
                <a:solidFill>
                  <a:srgbClr val="0000FF"/>
                </a:solidFill>
                <a:ea typeface="楷体_GB2312" pitchFamily="49" charset="-122"/>
              </a:rPr>
              <a:t>键型晶体的结构及性质比较</a:t>
            </a:r>
            <a:endParaRPr lang="zh-CN" altLang="en-US" sz="2800" dirty="0">
              <a:ea typeface="楷体_GB2312" pitchFamily="49" charset="-122"/>
            </a:endParaRPr>
          </a:p>
          <a:p>
            <a:pPr algn="ctr">
              <a:buFontTx/>
              <a:buNone/>
            </a:pPr>
            <a:r>
              <a:rPr lang="zh-CN" altLang="en-US" sz="2800" dirty="0">
                <a:ea typeface="楷体_GB2312" pitchFamily="49" charset="-122"/>
              </a:rPr>
              <a:t>金刚石、石墨、</a:t>
            </a:r>
            <a:r>
              <a:rPr lang="en-US" altLang="zh-CN" sz="2800" dirty="0">
                <a:ea typeface="楷体_GB2312" pitchFamily="49" charset="-122"/>
              </a:rPr>
              <a:t>C</a:t>
            </a:r>
            <a:r>
              <a:rPr lang="en-US" altLang="zh-CN" sz="2800" baseline="-30000" dirty="0">
                <a:ea typeface="楷体_GB2312" pitchFamily="49" charset="-122"/>
              </a:rPr>
              <a:t>60</a:t>
            </a:r>
            <a:r>
              <a:rPr lang="zh-CN" altLang="en-US" sz="2800" dirty="0">
                <a:ea typeface="楷体_GB2312" pitchFamily="49" charset="-122"/>
              </a:rPr>
              <a:t>晶体的性质比较</a:t>
            </a:r>
          </a:p>
          <a:p>
            <a:pPr algn="just">
              <a:spcBef>
                <a:spcPct val="100000"/>
              </a:spcBef>
              <a:buFontTx/>
              <a:buNone/>
            </a:pPr>
            <a:r>
              <a:rPr lang="zh-CN" altLang="en-US" sz="2000" dirty="0">
                <a:ea typeface="楷体_GB2312" pitchFamily="49" charset="-122"/>
              </a:rPr>
              <a:t>晶体       晶体类型    晶体中粒子间的作用力   晶体的密度    软硬顺序</a:t>
            </a:r>
          </a:p>
          <a:p>
            <a:pPr algn="just">
              <a:buFontTx/>
              <a:buNone/>
            </a:pPr>
            <a:r>
              <a:rPr lang="zh-CN" altLang="en-US" sz="2000" dirty="0">
                <a:ea typeface="楷体_GB2312" pitchFamily="49" charset="-122"/>
              </a:rPr>
              <a:t>金刚石   原子晶体    共价键力                            </a:t>
            </a:r>
            <a:r>
              <a:rPr lang="en-US" altLang="zh-CN" sz="2000" dirty="0">
                <a:ea typeface="楷体_GB2312" pitchFamily="49" charset="-122"/>
              </a:rPr>
              <a:t>3.51g/cm</a:t>
            </a:r>
            <a:r>
              <a:rPr lang="en-US" altLang="zh-CN" sz="2000" baseline="30000" dirty="0">
                <a:ea typeface="楷体_GB2312" pitchFamily="49" charset="-122"/>
              </a:rPr>
              <a:t>3</a:t>
            </a:r>
            <a:r>
              <a:rPr lang="en-US" altLang="zh-CN" sz="2000" dirty="0">
                <a:ea typeface="楷体_GB2312" pitchFamily="49" charset="-122"/>
              </a:rPr>
              <a:t>         </a:t>
            </a:r>
            <a:r>
              <a:rPr lang="zh-CN" altLang="en-US" sz="2000" dirty="0">
                <a:ea typeface="楷体_GB2312" pitchFamily="49" charset="-122"/>
              </a:rPr>
              <a:t>最硬</a:t>
            </a:r>
          </a:p>
          <a:p>
            <a:pPr algn="just">
              <a:buFontTx/>
              <a:buNone/>
            </a:pPr>
            <a:r>
              <a:rPr lang="zh-CN" altLang="en-US" sz="2000" dirty="0">
                <a:ea typeface="楷体_GB2312" pitchFamily="49" charset="-122"/>
              </a:rPr>
              <a:t>石墨       混合键型     共价键力和范德华力       </a:t>
            </a:r>
            <a:r>
              <a:rPr lang="en-US" altLang="zh-CN" sz="2000" dirty="0">
                <a:ea typeface="楷体_GB2312" pitchFamily="49" charset="-122"/>
              </a:rPr>
              <a:t>2.25g/cm</a:t>
            </a:r>
            <a:r>
              <a:rPr lang="en-US" altLang="zh-CN" sz="2000" baseline="30000" dirty="0">
                <a:ea typeface="楷体_GB2312" pitchFamily="49" charset="-122"/>
              </a:rPr>
              <a:t>3</a:t>
            </a:r>
            <a:r>
              <a:rPr lang="en-US" altLang="zh-CN" sz="2000" dirty="0">
                <a:ea typeface="楷体_GB2312" pitchFamily="49" charset="-122"/>
              </a:rPr>
              <a:t>         </a:t>
            </a:r>
            <a:r>
              <a:rPr lang="zh-CN" altLang="en-US" sz="2000" dirty="0">
                <a:ea typeface="楷体_GB2312" pitchFamily="49" charset="-122"/>
              </a:rPr>
              <a:t>较软</a:t>
            </a:r>
          </a:p>
          <a:p>
            <a:pPr algn="just">
              <a:buFontTx/>
              <a:buNone/>
            </a:pPr>
            <a:r>
              <a:rPr lang="en-US" altLang="zh-CN" sz="2000" dirty="0">
                <a:ea typeface="楷体_GB2312" pitchFamily="49" charset="-122"/>
              </a:rPr>
              <a:t>C</a:t>
            </a:r>
            <a:r>
              <a:rPr lang="en-US" altLang="zh-CN" sz="2000" baseline="-30000" dirty="0">
                <a:ea typeface="楷体_GB2312" pitchFamily="49" charset="-122"/>
              </a:rPr>
              <a:t>60              </a:t>
            </a:r>
            <a:r>
              <a:rPr lang="zh-CN" altLang="en-US" sz="2000" dirty="0">
                <a:ea typeface="楷体_GB2312" pitchFamily="49" charset="-122"/>
              </a:rPr>
              <a:t>分子晶体      范德华力                           </a:t>
            </a:r>
            <a:r>
              <a:rPr lang="en-US" altLang="zh-CN" sz="2000" dirty="0">
                <a:ea typeface="楷体_GB2312" pitchFamily="49" charset="-122"/>
              </a:rPr>
              <a:t>1.69 g/cm</a:t>
            </a:r>
            <a:r>
              <a:rPr lang="en-US" altLang="zh-CN" sz="2000" baseline="30000" dirty="0">
                <a:ea typeface="楷体_GB2312" pitchFamily="49" charset="-122"/>
              </a:rPr>
              <a:t>3</a:t>
            </a:r>
            <a:r>
              <a:rPr lang="en-US" altLang="zh-CN" sz="2000" dirty="0">
                <a:ea typeface="楷体_GB2312" pitchFamily="49" charset="-122"/>
              </a:rPr>
              <a:t>        </a:t>
            </a:r>
            <a:r>
              <a:rPr lang="zh-CN" altLang="en-US" sz="2000" dirty="0">
                <a:ea typeface="楷体_GB2312" pitchFamily="49" charset="-122"/>
              </a:rPr>
              <a:t>最软</a:t>
            </a:r>
          </a:p>
          <a:p>
            <a:pPr algn="just">
              <a:spcBef>
                <a:spcPct val="40000"/>
              </a:spcBef>
              <a:buFontTx/>
              <a:buNone/>
            </a:pPr>
            <a:r>
              <a:rPr lang="zh-CN" altLang="en-US" sz="2800" dirty="0">
                <a:ea typeface="楷体_GB2312" pitchFamily="49" charset="-122"/>
              </a:rPr>
              <a:t>从上面可以看出不同键型晶体性质的不同</a:t>
            </a:r>
            <a:r>
              <a:rPr lang="zh-CN" altLang="en-US" sz="2800" dirty="0" smtClean="0">
                <a:ea typeface="楷体_GB2312" pitchFamily="49" charset="-122"/>
              </a:rPr>
              <a:t>。</a:t>
            </a:r>
            <a:endParaRPr lang="zh-CN" altLang="en-US" sz="2800" dirty="0">
              <a:ea typeface="楷体_GB2312" pitchFamily="49" charset="-122"/>
            </a:endParaRPr>
          </a:p>
        </p:txBody>
      </p:sp>
    </p:spTree>
    <p:extLst>
      <p:ext uri="{BB962C8B-B14F-4D97-AF65-F5344CB8AC3E}">
        <p14:creationId xmlns:p14="http://schemas.microsoft.com/office/powerpoint/2010/main" val="3890148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3"/>
          <p:cNvSpPr>
            <a:spLocks noChangeArrowheads="1"/>
          </p:cNvSpPr>
          <p:nvPr/>
        </p:nvSpPr>
        <p:spPr bwMode="auto">
          <a:xfrm>
            <a:off x="457200" y="533400"/>
            <a:ext cx="822853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SiO</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2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等是形成玻璃的主要形成体，</a:t>
            </a:r>
            <a:endParaRPr kumimoji="0" lang="en-US"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Stanworth</a:t>
            </a:r>
            <a:r>
              <a:rPr kumimoji="0"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发现均具有混合型键。</a:t>
            </a:r>
            <a:endParaRPr kumimoji="0" lang="zh-CN"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34" name="文本框 33"/>
          <p:cNvSpPr txBox="1"/>
          <p:nvPr/>
        </p:nvSpPr>
        <p:spPr>
          <a:xfrm>
            <a:off x="457200" y="1676400"/>
            <a:ext cx="3829895" cy="2215991"/>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SiO</a:t>
            </a:r>
            <a:r>
              <a:rPr lang="en-US" altLang="zh-CN" baseline="-30000" dirty="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有</a:t>
            </a:r>
            <a:r>
              <a:rPr lang="en-US" altLang="zh-CN" dirty="0" smtClean="0">
                <a:latin typeface="Times New Roman" panose="02020603050405020304" pitchFamily="18" charset="0"/>
                <a:cs typeface="Times New Roman" panose="02020603050405020304" pitchFamily="18" charset="0"/>
              </a:rPr>
              <a:t>50%</a:t>
            </a:r>
            <a:r>
              <a:rPr lang="zh-CN" altLang="en-US" sz="2000" dirty="0" smtClean="0">
                <a:latin typeface="Times New Roman" panose="02020603050405020304" pitchFamily="18" charset="0"/>
                <a:cs typeface="Times New Roman" panose="02020603050405020304" pitchFamily="18" charset="0"/>
              </a:rPr>
              <a:t>共价键</a:t>
            </a:r>
            <a:r>
              <a:rPr lang="en-US" altLang="zh-CN" sz="2000" dirty="0" smtClean="0">
                <a:latin typeface="Times New Roman" panose="02020603050405020304" pitchFamily="18" charset="0"/>
                <a:cs typeface="Times New Roman" panose="02020603050405020304" pitchFamily="18" charset="0"/>
              </a:rPr>
              <a:t>-50%</a:t>
            </a:r>
            <a:r>
              <a:rPr lang="zh-CN" altLang="en-US" sz="2000" dirty="0" smtClean="0">
                <a:latin typeface="Times New Roman" panose="02020603050405020304" pitchFamily="18" charset="0"/>
                <a:cs typeface="Times New Roman" panose="02020603050405020304" pitchFamily="18" charset="0"/>
              </a:rPr>
              <a:t>离子键</a:t>
            </a:r>
            <a:endParaRPr lang="en-US" altLang="zh-CN" sz="2000"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P</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5</a:t>
            </a:r>
            <a:r>
              <a:rPr lang="zh-CN" altLang="en-US" sz="16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61-39</a:t>
            </a:r>
          </a:p>
          <a:p>
            <a:r>
              <a:rPr lang="en-US" altLang="zh-CN" dirty="0" smtClean="0">
                <a:latin typeface="Times New Roman" panose="02020603050405020304" pitchFamily="18" charset="0"/>
                <a:cs typeface="Times New Roman" panose="02020603050405020304" pitchFamily="18" charset="0"/>
              </a:rPr>
              <a:t>        B</a:t>
            </a:r>
            <a:r>
              <a:rPr lang="en-US" altLang="zh-CN"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O</a:t>
            </a:r>
            <a:r>
              <a:rPr lang="en-US" altLang="zh-CN" baseline="-25000" dirty="0" smtClean="0">
                <a:latin typeface="Times New Roman" panose="02020603050405020304" pitchFamily="18" charset="0"/>
                <a:cs typeface="Times New Roman" panose="02020603050405020304" pitchFamily="18" charset="0"/>
              </a:rPr>
              <a:t>3      </a:t>
            </a:r>
            <a:r>
              <a:rPr lang="en-US" altLang="zh-CN" sz="2400" dirty="0">
                <a:latin typeface="Times New Roman" panose="02020603050405020304" pitchFamily="18" charset="0"/>
                <a:cs typeface="Times New Roman" panose="02020603050405020304" pitchFamily="18" charset="0"/>
              </a:rPr>
              <a:t>56</a:t>
            </a:r>
            <a:r>
              <a:rPr lang="en-US" altLang="zh-CN" sz="2400" dirty="0" smtClean="0">
                <a:latin typeface="Times New Roman" panose="02020603050405020304" pitchFamily="18" charset="0"/>
                <a:cs typeface="Times New Roman" panose="02020603050405020304" pitchFamily="18" charset="0"/>
              </a:rPr>
              <a:t>-44</a:t>
            </a:r>
            <a:endParaRPr lang="en-US" altLang="zh-CN" sz="2000" dirty="0" smtClean="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        </a:t>
            </a:r>
            <a:endParaRPr lang="zh-CN" altLang="en-US" sz="7200" dirty="0">
              <a:latin typeface="Times New Roman" panose="02020603050405020304" pitchFamily="18" charset="0"/>
              <a:cs typeface="Times New Roman" panose="02020603050405020304" pitchFamily="18" charset="0"/>
            </a:endParaRPr>
          </a:p>
          <a:p>
            <a:pPr lvl="0"/>
            <a:endParaRPr lang="zh-CN" altLang="en-US" sz="40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0" name="Rectangle 37"/>
          <p:cNvSpPr>
            <a:spLocks noChangeArrowheads="1"/>
          </p:cNvSpPr>
          <p:nvPr/>
        </p:nvSpPr>
        <p:spPr bwMode="auto">
          <a:xfrm>
            <a:off x="1828800" y="2339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文本框 42"/>
          <p:cNvSpPr txBox="1"/>
          <p:nvPr/>
        </p:nvSpPr>
        <p:spPr>
          <a:xfrm>
            <a:off x="457200" y="3006063"/>
            <a:ext cx="8774197"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．大部分合金都具有金属键──共价键的混合键型</a:t>
            </a:r>
            <a:r>
              <a:rPr lang="zh-CN" altLang="zh-CN"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r>
              <a:rPr lang="zh-CN" altLang="zh-CN" sz="2000" dirty="0" smtClean="0">
                <a:latin typeface="Times New Roman" panose="02020603050405020304" pitchFamily="18" charset="0"/>
                <a:cs typeface="Times New Roman" panose="02020603050405020304" pitchFamily="18" charset="0"/>
              </a:rPr>
              <a:t>同时</a:t>
            </a:r>
            <a:r>
              <a:rPr lang="zh-CN" altLang="zh-CN" sz="2000" dirty="0">
                <a:latin typeface="Times New Roman" panose="02020603050405020304" pitchFamily="18" charset="0"/>
                <a:cs typeface="Times New Roman" panose="02020603050405020304" pitchFamily="18" charset="0"/>
              </a:rPr>
              <a:t>键的性质可随成分变化</a:t>
            </a:r>
            <a:r>
              <a:rPr lang="zh-CN" altLang="zh-CN" sz="2000" dirty="0" smtClean="0">
                <a:latin typeface="Times New Roman" panose="02020603050405020304" pitchFamily="18" charset="0"/>
                <a:cs typeface="Times New Roman" panose="02020603050405020304" pitchFamily="18" charset="0"/>
              </a:rPr>
              <a:t>，故</a:t>
            </a:r>
            <a:r>
              <a:rPr lang="zh-CN" altLang="zh-CN" sz="2000" dirty="0">
                <a:latin typeface="Times New Roman" panose="02020603050405020304" pitchFamily="18" charset="0"/>
                <a:cs typeface="Times New Roman" panose="02020603050405020304" pitchFamily="18" charset="0"/>
              </a:rPr>
              <a:t>可通过改变成分改变键性比例，从而改进材料性能等</a:t>
            </a:r>
            <a:r>
              <a:rPr lang="zh-CN"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zh-CN"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键的计算、设计即电子结构的计算、设计→材料设计</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0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62000" y="609600"/>
            <a:ext cx="6745941" cy="5715000"/>
          </a:xfrm>
          <a:prstGeom prst="rect">
            <a:avLst/>
          </a:prstGeom>
        </p:spPr>
      </p:pic>
    </p:spTree>
    <p:extLst>
      <p:ext uri="{BB962C8B-B14F-4D97-AF65-F5344CB8AC3E}">
        <p14:creationId xmlns:p14="http://schemas.microsoft.com/office/powerpoint/2010/main" val="1808470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418689" cy="4001095"/>
          </a:xfrm>
          <a:prstGeom prst="rect">
            <a:avLst/>
          </a:prstGeom>
          <a:noFill/>
        </p:spPr>
        <p:txBody>
          <a:bodyPr wrap="square">
            <a:spAutoFit/>
          </a:bodyPr>
          <a:lstStyle/>
          <a:p>
            <a:pPr>
              <a:defRPr/>
            </a:pPr>
            <a:r>
              <a:rPr lang="en-US" altLang="zh-CN" sz="3200" b="1" dirty="0">
                <a:solidFill>
                  <a:srgbClr val="7030A0"/>
                </a:solidFill>
              </a:rPr>
              <a:t>2.3</a:t>
            </a:r>
            <a:r>
              <a:rPr lang="zh-CN" altLang="zh-CN" sz="3200" b="1" dirty="0">
                <a:solidFill>
                  <a:srgbClr val="7030A0"/>
                </a:solidFill>
              </a:rPr>
              <a:t>离子晶体的结合力与</a:t>
            </a:r>
            <a:r>
              <a:rPr lang="zh-CN" altLang="zh-CN" sz="3200" b="1" dirty="0" smtClean="0">
                <a:solidFill>
                  <a:srgbClr val="7030A0"/>
                </a:solidFill>
              </a:rPr>
              <a:t>结合能</a:t>
            </a:r>
            <a:endParaRPr lang="en-US" altLang="zh-CN" sz="3200" b="1" dirty="0" smtClean="0">
              <a:solidFill>
                <a:srgbClr val="7030A0"/>
              </a:solidFill>
            </a:endParaRPr>
          </a:p>
          <a:p>
            <a:pPr>
              <a:defRPr/>
            </a:pPr>
            <a:endParaRPr lang="en-US" altLang="zh-CN" sz="3200" b="1" dirty="0" smtClean="0">
              <a:solidFill>
                <a:srgbClr val="7030A0"/>
              </a:solidFill>
            </a:endParaRPr>
          </a:p>
          <a:p>
            <a:pPr>
              <a:defRPr/>
            </a:pPr>
            <a:endParaRPr lang="zh-CN" altLang="zh-CN" sz="3200" dirty="0">
              <a:solidFill>
                <a:srgbClr val="7030A0"/>
              </a:solidFill>
            </a:endParaRPr>
          </a:p>
          <a:p>
            <a:pPr>
              <a:defRPr/>
            </a:pPr>
            <a:r>
              <a:rPr lang="zh-CN" altLang="zh-CN" sz="2400" b="1" dirty="0"/>
              <a:t>离子晶体的理想化模型：</a:t>
            </a:r>
            <a:endParaRPr lang="en-US" altLang="zh-CN" sz="2400" b="1" dirty="0"/>
          </a:p>
          <a:p>
            <a:pPr>
              <a:defRPr/>
            </a:pPr>
            <a:r>
              <a:rPr lang="en-US" altLang="zh-CN" sz="2400" b="1" dirty="0">
                <a:solidFill>
                  <a:schemeClr val="accent6"/>
                </a:solidFill>
              </a:rPr>
              <a:t>1</a:t>
            </a:r>
            <a:r>
              <a:rPr lang="zh-CN" altLang="zh-CN" sz="2400" b="1" dirty="0">
                <a:solidFill>
                  <a:schemeClr val="accent6"/>
                </a:solidFill>
              </a:rPr>
              <a:t>．离子晶体完全由分别带正、负电的离子构成；</a:t>
            </a:r>
          </a:p>
          <a:p>
            <a:pPr>
              <a:defRPr/>
            </a:pPr>
            <a:r>
              <a:rPr lang="en-US" altLang="zh-CN" sz="2400" b="1" dirty="0">
                <a:solidFill>
                  <a:schemeClr val="accent6"/>
                </a:solidFill>
              </a:rPr>
              <a:t>2</a:t>
            </a:r>
            <a:r>
              <a:rPr lang="zh-CN" altLang="zh-CN" sz="2400" b="1" dirty="0">
                <a:solidFill>
                  <a:schemeClr val="accent6"/>
                </a:solidFill>
              </a:rPr>
              <a:t>．离子的电荷分布呈球对称；（类似惰性气体原子）</a:t>
            </a:r>
          </a:p>
          <a:p>
            <a:pPr>
              <a:defRPr/>
            </a:pPr>
            <a:r>
              <a:rPr lang="en-US" altLang="zh-CN" sz="2400" b="1" dirty="0">
                <a:solidFill>
                  <a:schemeClr val="accent6"/>
                </a:solidFill>
              </a:rPr>
              <a:t>3</a:t>
            </a:r>
            <a:r>
              <a:rPr lang="zh-CN" altLang="zh-CN" sz="2400" b="1" dirty="0">
                <a:solidFill>
                  <a:schemeClr val="accent6"/>
                </a:solidFill>
              </a:rPr>
              <a:t>．离子间稳定结合是库伦引力与排斥力平衡的结果；</a:t>
            </a:r>
          </a:p>
          <a:p>
            <a:pPr>
              <a:defRPr/>
            </a:pPr>
            <a:r>
              <a:rPr lang="en-US" altLang="zh-CN" sz="2400" b="1" dirty="0">
                <a:solidFill>
                  <a:schemeClr val="accent6"/>
                </a:solidFill>
              </a:rPr>
              <a:t>4</a:t>
            </a:r>
            <a:r>
              <a:rPr lang="zh-CN" altLang="zh-CN" sz="2400" b="1" dirty="0">
                <a:solidFill>
                  <a:schemeClr val="accent6"/>
                </a:solidFill>
              </a:rPr>
              <a:t>．忽略离子间的范德瓦耳斯力和其它作用力。</a:t>
            </a:r>
          </a:p>
          <a:p>
            <a:pPr>
              <a:defRPr/>
            </a:pPr>
            <a:r>
              <a:rPr lang="zh-CN" altLang="zh-CN" sz="2000" b="1" dirty="0">
                <a:solidFill>
                  <a:schemeClr val="accent6"/>
                </a:solidFill>
              </a:rPr>
              <a:t>先讨论一对离子的相互作用能，在此基础上计算晶体的总结和能。</a:t>
            </a:r>
          </a:p>
          <a:p>
            <a:pPr>
              <a:defRPr/>
            </a:pPr>
            <a:endParaRPr lang="zh-CN" alt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13258"/>
            <a:ext cx="83629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81" y="2838450"/>
            <a:ext cx="5710223" cy="176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182" y="4471772"/>
            <a:ext cx="5481622" cy="2367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33" y="339314"/>
            <a:ext cx="4010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730" y="1880540"/>
            <a:ext cx="57245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slide(fromBottom)">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79724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9800"/>
            <a:ext cx="62579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86200"/>
            <a:ext cx="72294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5486400"/>
            <a:ext cx="3848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slide(fromBottom)">
                                      <p:cBhvr>
                                        <p:cTn id="7" dur="500"/>
                                        <p:tgtEl>
                                          <p:spTgt spid="53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checkerboard(across)">
                                      <p:cBhvr>
                                        <p:cTn id="12"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1915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66770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200400"/>
            <a:ext cx="86979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3400" y="304800"/>
            <a:ext cx="8277415" cy="6257925"/>
          </a:xfrm>
          <a:prstGeom prst="rect">
            <a:avLst/>
          </a:prstGeom>
        </p:spPr>
      </p:pic>
    </p:spTree>
    <p:extLst>
      <p:ext uri="{BB962C8B-B14F-4D97-AF65-F5344CB8AC3E}">
        <p14:creationId xmlns:p14="http://schemas.microsoft.com/office/powerpoint/2010/main" val="1513476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65817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6800"/>
            <a:ext cx="63436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8353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19400"/>
            <a:ext cx="90868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733800"/>
            <a:ext cx="72866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343400"/>
            <a:ext cx="49720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381625"/>
            <a:ext cx="66865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fade">
                                      <p:cBhvr>
                                        <p:cTn id="7" dur="2000"/>
                                        <p:tgtEl>
                                          <p:spTgt spid="55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slide(fromBottom)">
                                      <p:cBhvr>
                                        <p:cTn id="12" dur="500"/>
                                        <p:tgtEl>
                                          <p:spTgt spid="55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slide(fromBottom)">
                                      <p:cBhvr>
                                        <p:cTn id="17" dur="500"/>
                                        <p:tgtEl>
                                          <p:spTgt spid="55303"/>
                                        </p:tgtEl>
                                      </p:cBhvr>
                                    </p:animEffect>
                                  </p:childTnLst>
                                </p:cTn>
                              </p:par>
                              <p:par>
                                <p:cTn id="18" presetID="12" presetClass="entr" presetSubtype="4" fill="hold" nodeType="withEffect">
                                  <p:stCondLst>
                                    <p:cond delay="0"/>
                                  </p:stCondLst>
                                  <p:childTnLst>
                                    <p:set>
                                      <p:cBhvr>
                                        <p:cTn id="19" dur="1" fill="hold">
                                          <p:stCondLst>
                                            <p:cond delay="0"/>
                                          </p:stCondLst>
                                        </p:cTn>
                                        <p:tgtEl>
                                          <p:spTgt spid="55304"/>
                                        </p:tgtEl>
                                        <p:attrNameLst>
                                          <p:attrName>style.visibility</p:attrName>
                                        </p:attrNameLst>
                                      </p:cBhvr>
                                      <p:to>
                                        <p:strVal val="visible"/>
                                      </p:to>
                                    </p:set>
                                    <p:animEffect transition="in" filter="slide(fromBottom)">
                                      <p:cBhvr>
                                        <p:cTn id="20"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27432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33475"/>
            <a:ext cx="70675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0"/>
            <a:ext cx="8267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10000"/>
            <a:ext cx="7096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715000"/>
            <a:ext cx="76581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0"/>
            <a:ext cx="8229600" cy="1143000"/>
          </a:xfrm>
        </p:spPr>
        <p:txBody>
          <a:bodyPr/>
          <a:lstStyle/>
          <a:p>
            <a:pPr algn="l" eaLnBrk="1" hangingPunct="1"/>
            <a:r>
              <a:rPr lang="en-US" altLang="zh-CN" sz="3600" dirty="0" smtClean="0">
                <a:solidFill>
                  <a:schemeClr val="hlink"/>
                </a:solidFill>
              </a:rPr>
              <a:t>2.1</a:t>
            </a:r>
            <a:r>
              <a:rPr lang="en-US" altLang="zh-CN" sz="3600" dirty="0" smtClean="0"/>
              <a:t> </a:t>
            </a:r>
            <a:r>
              <a:rPr lang="zh-CN" altLang="en-US" sz="3600" dirty="0" smtClean="0">
                <a:solidFill>
                  <a:srgbClr val="0070C0"/>
                </a:solidFill>
              </a:rPr>
              <a:t>结合力的普遍性质</a:t>
            </a:r>
          </a:p>
        </p:txBody>
      </p:sp>
      <p:grpSp>
        <p:nvGrpSpPr>
          <p:cNvPr id="2053" name="Group 4"/>
          <p:cNvGrpSpPr>
            <a:grpSpLocks/>
          </p:cNvGrpSpPr>
          <p:nvPr/>
        </p:nvGrpSpPr>
        <p:grpSpPr bwMode="auto">
          <a:xfrm>
            <a:off x="3810000" y="2057400"/>
            <a:ext cx="4953000" cy="3962400"/>
            <a:chOff x="1406" y="10842"/>
            <a:chExt cx="2879" cy="4845"/>
          </a:xfrm>
        </p:grpSpPr>
        <p:grpSp>
          <p:nvGrpSpPr>
            <p:cNvPr id="2058" name="Group 5"/>
            <p:cNvGrpSpPr>
              <a:grpSpLocks/>
            </p:cNvGrpSpPr>
            <p:nvPr/>
          </p:nvGrpSpPr>
          <p:grpSpPr bwMode="auto">
            <a:xfrm>
              <a:off x="1406" y="10842"/>
              <a:ext cx="2879" cy="2340"/>
              <a:chOff x="1406" y="10842"/>
              <a:chExt cx="2879" cy="2340"/>
            </a:xfrm>
          </p:grpSpPr>
          <p:sp>
            <p:nvSpPr>
              <p:cNvPr id="2067" name="Text Box 6"/>
              <p:cNvSpPr txBox="1">
                <a:spLocks noChangeArrowheads="1"/>
              </p:cNvSpPr>
              <p:nvPr/>
            </p:nvSpPr>
            <p:spPr bwMode="auto">
              <a:xfrm>
                <a:off x="2718" y="11987"/>
                <a:ext cx="227" cy="28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en-US" altLang="zh-CN">
                    <a:solidFill>
                      <a:srgbClr val="080910"/>
                    </a:solidFill>
                    <a:latin typeface="Calibri" pitchFamily="34" charset="0"/>
                  </a:rPr>
                  <a:t>r</a:t>
                </a:r>
                <a:r>
                  <a:rPr kumimoji="1" lang="en-US" altLang="zh-CN" baseline="-25000">
                    <a:solidFill>
                      <a:srgbClr val="080910"/>
                    </a:solidFill>
                    <a:latin typeface="Calibri" pitchFamily="34" charset="0"/>
                  </a:rPr>
                  <a:t>m</a:t>
                </a:r>
                <a:endParaRPr kumimoji="1" lang="en-US" altLang="zh-CN">
                  <a:solidFill>
                    <a:srgbClr val="080910"/>
                  </a:solidFill>
                  <a:latin typeface="宋体" pitchFamily="2" charset="-122"/>
                </a:endParaRPr>
              </a:p>
            </p:txBody>
          </p:sp>
          <p:sp>
            <p:nvSpPr>
              <p:cNvPr id="2068" name="Text Box 7"/>
              <p:cNvSpPr txBox="1">
                <a:spLocks noChangeArrowheads="1"/>
              </p:cNvSpPr>
              <p:nvPr/>
            </p:nvSpPr>
            <p:spPr bwMode="auto">
              <a:xfrm>
                <a:off x="2320" y="11997"/>
                <a:ext cx="242"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en-US" altLang="zh-CN">
                    <a:solidFill>
                      <a:srgbClr val="080910"/>
                    </a:solidFill>
                    <a:latin typeface="Calibri" pitchFamily="34" charset="0"/>
                  </a:rPr>
                  <a:t>r</a:t>
                </a:r>
                <a:r>
                  <a:rPr kumimoji="1" lang="en-US" altLang="zh-CN" baseline="-25000">
                    <a:solidFill>
                      <a:srgbClr val="080910"/>
                    </a:solidFill>
                    <a:latin typeface="Times New Roman" pitchFamily="18" charset="0"/>
                  </a:rPr>
                  <a:t>0</a:t>
                </a:r>
                <a:endParaRPr kumimoji="1" lang="en-US" altLang="zh-CN">
                  <a:solidFill>
                    <a:srgbClr val="080910"/>
                  </a:solidFill>
                  <a:latin typeface="宋体" pitchFamily="2" charset="-122"/>
                </a:endParaRPr>
              </a:p>
            </p:txBody>
          </p:sp>
          <p:grpSp>
            <p:nvGrpSpPr>
              <p:cNvPr id="2069" name="Group 8"/>
              <p:cNvGrpSpPr>
                <a:grpSpLocks/>
              </p:cNvGrpSpPr>
              <p:nvPr/>
            </p:nvGrpSpPr>
            <p:grpSpPr bwMode="auto">
              <a:xfrm>
                <a:off x="1406" y="10842"/>
                <a:ext cx="2879" cy="2340"/>
                <a:chOff x="1406" y="10842"/>
                <a:chExt cx="2879" cy="2340"/>
              </a:xfrm>
            </p:grpSpPr>
            <p:sp>
              <p:nvSpPr>
                <p:cNvPr id="2070" name="Text Box 9"/>
                <p:cNvSpPr txBox="1">
                  <a:spLocks noChangeArrowheads="1"/>
                </p:cNvSpPr>
                <p:nvPr/>
              </p:nvSpPr>
              <p:spPr bwMode="auto">
                <a:xfrm>
                  <a:off x="1406" y="10851"/>
                  <a:ext cx="36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1" lang="zh-CN" altLang="zh-CN" sz="2000">
                    <a:solidFill>
                      <a:srgbClr val="080910"/>
                    </a:solidFill>
                    <a:latin typeface="宋体" pitchFamily="2" charset="-122"/>
                  </a:endParaRPr>
                </a:p>
              </p:txBody>
            </p:sp>
            <p:grpSp>
              <p:nvGrpSpPr>
                <p:cNvPr id="2071" name="Group 10"/>
                <p:cNvGrpSpPr>
                  <a:grpSpLocks/>
                </p:cNvGrpSpPr>
                <p:nvPr/>
              </p:nvGrpSpPr>
              <p:grpSpPr bwMode="auto">
                <a:xfrm>
                  <a:off x="1690" y="10842"/>
                  <a:ext cx="2595" cy="2340"/>
                  <a:chOff x="2214" y="10182"/>
                  <a:chExt cx="2595" cy="2340"/>
                </a:xfrm>
              </p:grpSpPr>
              <p:grpSp>
                <p:nvGrpSpPr>
                  <p:cNvPr id="2072" name="Group 11"/>
                  <p:cNvGrpSpPr>
                    <a:grpSpLocks/>
                  </p:cNvGrpSpPr>
                  <p:nvPr/>
                </p:nvGrpSpPr>
                <p:grpSpPr bwMode="auto">
                  <a:xfrm>
                    <a:off x="2214" y="10182"/>
                    <a:ext cx="2595" cy="2340"/>
                    <a:chOff x="2214" y="10182"/>
                    <a:chExt cx="2595" cy="2340"/>
                  </a:xfrm>
                </p:grpSpPr>
                <p:sp>
                  <p:nvSpPr>
                    <p:cNvPr id="2074" name="Line 12"/>
                    <p:cNvSpPr>
                      <a:spLocks noChangeShapeType="1"/>
                    </p:cNvSpPr>
                    <p:nvPr/>
                  </p:nvSpPr>
                  <p:spPr bwMode="auto">
                    <a:xfrm>
                      <a:off x="2394" y="10182"/>
                      <a:ext cx="0" cy="234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75" name="Line 13"/>
                    <p:cNvSpPr>
                      <a:spLocks noChangeShapeType="1"/>
                    </p:cNvSpPr>
                    <p:nvPr/>
                  </p:nvSpPr>
                  <p:spPr bwMode="auto">
                    <a:xfrm rot="-5400000">
                      <a:off x="3384" y="10572"/>
                      <a:ext cx="0" cy="234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76" name="Text Box 14"/>
                    <p:cNvSpPr txBox="1">
                      <a:spLocks noChangeArrowheads="1"/>
                    </p:cNvSpPr>
                    <p:nvPr/>
                  </p:nvSpPr>
                  <p:spPr bwMode="auto">
                    <a:xfrm>
                      <a:off x="4629" y="11571"/>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en-US" altLang="zh-CN">
                          <a:solidFill>
                            <a:srgbClr val="080910"/>
                          </a:solidFill>
                          <a:latin typeface="Calibri" pitchFamily="34" charset="0"/>
                        </a:rPr>
                        <a:t>r</a:t>
                      </a:r>
                      <a:endParaRPr kumimoji="1" lang="en-US" altLang="zh-CN">
                        <a:solidFill>
                          <a:srgbClr val="080910"/>
                        </a:solidFill>
                        <a:latin typeface="宋体" pitchFamily="2" charset="-122"/>
                      </a:endParaRPr>
                    </a:p>
                  </p:txBody>
                </p:sp>
              </p:grpSp>
              <p:sp>
                <p:nvSpPr>
                  <p:cNvPr id="2073" name="Freeform 15"/>
                  <p:cNvSpPr>
                    <a:spLocks/>
                  </p:cNvSpPr>
                  <p:nvPr/>
                </p:nvSpPr>
                <p:spPr bwMode="auto">
                  <a:xfrm>
                    <a:off x="2564" y="10575"/>
                    <a:ext cx="1756" cy="1685"/>
                  </a:xfrm>
                  <a:custGeom>
                    <a:avLst/>
                    <a:gdLst>
                      <a:gd name="T0" fmla="*/ 0 w 1756"/>
                      <a:gd name="T1" fmla="*/ 0 h 1685"/>
                      <a:gd name="T2" fmla="*/ 270 w 1756"/>
                      <a:gd name="T3" fmla="*/ 1200 h 1685"/>
                      <a:gd name="T4" fmla="*/ 660 w 1756"/>
                      <a:gd name="T5" fmla="*/ 1650 h 1685"/>
                      <a:gd name="T6" fmla="*/ 900 w 1756"/>
                      <a:gd name="T7" fmla="*/ 1410 h 1685"/>
                      <a:gd name="T8" fmla="*/ 1036 w 1756"/>
                      <a:gd name="T9" fmla="*/ 1320 h 1685"/>
                      <a:gd name="T10" fmla="*/ 1170 w 1756"/>
                      <a:gd name="T11" fmla="*/ 1260 h 1685"/>
                      <a:gd name="T12" fmla="*/ 1426 w 1756"/>
                      <a:gd name="T13" fmla="*/ 1230 h 1685"/>
                      <a:gd name="T14" fmla="*/ 1756 w 1756"/>
                      <a:gd name="T15" fmla="*/ 1230 h 1685"/>
                      <a:gd name="T16" fmla="*/ 0 60000 65536"/>
                      <a:gd name="T17" fmla="*/ 0 60000 65536"/>
                      <a:gd name="T18" fmla="*/ 0 60000 65536"/>
                      <a:gd name="T19" fmla="*/ 0 60000 65536"/>
                      <a:gd name="T20" fmla="*/ 0 60000 65536"/>
                      <a:gd name="T21" fmla="*/ 0 60000 65536"/>
                      <a:gd name="T22" fmla="*/ 0 60000 65536"/>
                      <a:gd name="T23" fmla="*/ 0 60000 65536"/>
                      <a:gd name="T24" fmla="*/ 0 w 1756"/>
                      <a:gd name="T25" fmla="*/ 0 h 1685"/>
                      <a:gd name="T26" fmla="*/ 1756 w 1756"/>
                      <a:gd name="T27" fmla="*/ 1685 h 16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56" h="1685">
                        <a:moveTo>
                          <a:pt x="0" y="0"/>
                        </a:moveTo>
                        <a:cubicBezTo>
                          <a:pt x="80" y="462"/>
                          <a:pt x="160" y="925"/>
                          <a:pt x="270" y="1200"/>
                        </a:cubicBezTo>
                        <a:cubicBezTo>
                          <a:pt x="380" y="1475"/>
                          <a:pt x="555" y="1615"/>
                          <a:pt x="660" y="1650"/>
                        </a:cubicBezTo>
                        <a:cubicBezTo>
                          <a:pt x="765" y="1685"/>
                          <a:pt x="837" y="1465"/>
                          <a:pt x="900" y="1410"/>
                        </a:cubicBezTo>
                        <a:cubicBezTo>
                          <a:pt x="963" y="1355"/>
                          <a:pt x="991" y="1345"/>
                          <a:pt x="1036" y="1320"/>
                        </a:cubicBezTo>
                        <a:cubicBezTo>
                          <a:pt x="1081" y="1295"/>
                          <a:pt x="1105" y="1275"/>
                          <a:pt x="1170" y="1260"/>
                        </a:cubicBezTo>
                        <a:cubicBezTo>
                          <a:pt x="1235" y="1245"/>
                          <a:pt x="1328" y="1235"/>
                          <a:pt x="1426" y="1230"/>
                        </a:cubicBezTo>
                        <a:cubicBezTo>
                          <a:pt x="1524" y="1225"/>
                          <a:pt x="1640" y="1227"/>
                          <a:pt x="1756" y="123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2059" name="Line 16"/>
            <p:cNvSpPr>
              <a:spLocks noChangeShapeType="1"/>
            </p:cNvSpPr>
            <p:nvPr/>
          </p:nvSpPr>
          <p:spPr bwMode="auto">
            <a:xfrm>
              <a:off x="2294" y="12405"/>
              <a:ext cx="0" cy="297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 name="Line 17"/>
            <p:cNvSpPr>
              <a:spLocks noChangeShapeType="1"/>
            </p:cNvSpPr>
            <p:nvPr/>
          </p:nvSpPr>
          <p:spPr bwMode="auto">
            <a:xfrm>
              <a:off x="2758" y="12450"/>
              <a:ext cx="0" cy="2565"/>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61" name="Group 18"/>
            <p:cNvGrpSpPr>
              <a:grpSpLocks/>
            </p:cNvGrpSpPr>
            <p:nvPr/>
          </p:nvGrpSpPr>
          <p:grpSpPr bwMode="auto">
            <a:xfrm>
              <a:off x="1419" y="13347"/>
              <a:ext cx="2851" cy="2340"/>
              <a:chOff x="1419" y="13347"/>
              <a:chExt cx="2851" cy="2340"/>
            </a:xfrm>
          </p:grpSpPr>
          <p:sp>
            <p:nvSpPr>
              <p:cNvPr id="2062" name="Text Box 19"/>
              <p:cNvSpPr txBox="1">
                <a:spLocks noChangeArrowheads="1"/>
              </p:cNvSpPr>
              <p:nvPr/>
            </p:nvSpPr>
            <p:spPr bwMode="auto">
              <a:xfrm>
                <a:off x="1419" y="13458"/>
                <a:ext cx="354" cy="247"/>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1" lang="zh-CN" altLang="zh-CN" sz="2000">
                  <a:solidFill>
                    <a:srgbClr val="080910"/>
                  </a:solidFill>
                  <a:latin typeface="宋体" pitchFamily="2" charset="-122"/>
                </a:endParaRPr>
              </a:p>
            </p:txBody>
          </p:sp>
          <p:sp>
            <p:nvSpPr>
              <p:cNvPr id="2063" name="Line 20"/>
              <p:cNvSpPr>
                <a:spLocks noChangeShapeType="1"/>
              </p:cNvSpPr>
              <p:nvPr/>
            </p:nvSpPr>
            <p:spPr bwMode="auto">
              <a:xfrm>
                <a:off x="1855" y="13347"/>
                <a:ext cx="0" cy="234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64" name="Line 21"/>
              <p:cNvSpPr>
                <a:spLocks noChangeShapeType="1"/>
              </p:cNvSpPr>
              <p:nvPr/>
            </p:nvSpPr>
            <p:spPr bwMode="auto">
              <a:xfrm rot="-5400000">
                <a:off x="2785" y="13676"/>
                <a:ext cx="0" cy="2461"/>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065" name="Text Box 22"/>
              <p:cNvSpPr txBox="1">
                <a:spLocks noChangeArrowheads="1"/>
              </p:cNvSpPr>
              <p:nvPr/>
            </p:nvSpPr>
            <p:spPr bwMode="auto">
              <a:xfrm>
                <a:off x="4090" y="147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en-US" altLang="zh-CN">
                    <a:solidFill>
                      <a:srgbClr val="080910"/>
                    </a:solidFill>
                    <a:latin typeface="Calibri" pitchFamily="34" charset="0"/>
                  </a:rPr>
                  <a:t>r</a:t>
                </a:r>
                <a:endParaRPr kumimoji="1" lang="en-US" altLang="zh-CN">
                  <a:solidFill>
                    <a:srgbClr val="080910"/>
                  </a:solidFill>
                  <a:latin typeface="宋体" pitchFamily="2" charset="-122"/>
                </a:endParaRPr>
              </a:p>
            </p:txBody>
          </p:sp>
          <p:sp>
            <p:nvSpPr>
              <p:cNvPr id="2066" name="Freeform 23"/>
              <p:cNvSpPr>
                <a:spLocks/>
              </p:cNvSpPr>
              <p:nvPr/>
            </p:nvSpPr>
            <p:spPr bwMode="auto">
              <a:xfrm>
                <a:off x="1920" y="13620"/>
                <a:ext cx="1634" cy="1862"/>
              </a:xfrm>
              <a:custGeom>
                <a:avLst/>
                <a:gdLst>
                  <a:gd name="T0" fmla="*/ 0 w 1634"/>
                  <a:gd name="T1" fmla="*/ 0 h 1862"/>
                  <a:gd name="T2" fmla="*/ 60 w 1634"/>
                  <a:gd name="T3" fmla="*/ 1035 h 1862"/>
                  <a:gd name="T4" fmla="*/ 314 w 1634"/>
                  <a:gd name="T5" fmla="*/ 1770 h 1862"/>
                  <a:gd name="T6" fmla="*/ 554 w 1634"/>
                  <a:gd name="T7" fmla="*/ 1590 h 1862"/>
                  <a:gd name="T8" fmla="*/ 824 w 1634"/>
                  <a:gd name="T9" fmla="*/ 1425 h 1862"/>
                  <a:gd name="T10" fmla="*/ 1634 w 1634"/>
                  <a:gd name="T11" fmla="*/ 1395 h 1862"/>
                  <a:gd name="T12" fmla="*/ 0 60000 65536"/>
                  <a:gd name="T13" fmla="*/ 0 60000 65536"/>
                  <a:gd name="T14" fmla="*/ 0 60000 65536"/>
                  <a:gd name="T15" fmla="*/ 0 60000 65536"/>
                  <a:gd name="T16" fmla="*/ 0 60000 65536"/>
                  <a:gd name="T17" fmla="*/ 0 60000 65536"/>
                  <a:gd name="T18" fmla="*/ 0 w 1634"/>
                  <a:gd name="T19" fmla="*/ 0 h 1862"/>
                  <a:gd name="T20" fmla="*/ 1634 w 1634"/>
                  <a:gd name="T21" fmla="*/ 1862 h 1862"/>
                </a:gdLst>
                <a:ahLst/>
                <a:cxnLst>
                  <a:cxn ang="T12">
                    <a:pos x="T0" y="T1"/>
                  </a:cxn>
                  <a:cxn ang="T13">
                    <a:pos x="T2" y="T3"/>
                  </a:cxn>
                  <a:cxn ang="T14">
                    <a:pos x="T4" y="T5"/>
                  </a:cxn>
                  <a:cxn ang="T15">
                    <a:pos x="T6" y="T7"/>
                  </a:cxn>
                  <a:cxn ang="T16">
                    <a:pos x="T8" y="T9"/>
                  </a:cxn>
                  <a:cxn ang="T17">
                    <a:pos x="T10" y="T11"/>
                  </a:cxn>
                </a:cxnLst>
                <a:rect l="T18" t="T19" r="T20" b="T21"/>
                <a:pathLst>
                  <a:path w="1634" h="1862">
                    <a:moveTo>
                      <a:pt x="0" y="0"/>
                    </a:moveTo>
                    <a:cubicBezTo>
                      <a:pt x="4" y="370"/>
                      <a:pt x="8" y="740"/>
                      <a:pt x="60" y="1035"/>
                    </a:cubicBezTo>
                    <a:cubicBezTo>
                      <a:pt x="112" y="1330"/>
                      <a:pt x="232" y="1678"/>
                      <a:pt x="314" y="1770"/>
                    </a:cubicBezTo>
                    <a:cubicBezTo>
                      <a:pt x="396" y="1862"/>
                      <a:pt x="469" y="1647"/>
                      <a:pt x="554" y="1590"/>
                    </a:cubicBezTo>
                    <a:cubicBezTo>
                      <a:pt x="639" y="1533"/>
                      <a:pt x="644" y="1457"/>
                      <a:pt x="824" y="1425"/>
                    </a:cubicBezTo>
                    <a:cubicBezTo>
                      <a:pt x="1004" y="1393"/>
                      <a:pt x="1499" y="1400"/>
                      <a:pt x="1634" y="139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054" name="Rectangle 2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050" name="Object 24"/>
          <p:cNvGraphicFramePr>
            <a:graphicFrameLocks noChangeAspect="1"/>
          </p:cNvGraphicFramePr>
          <p:nvPr>
            <p:extLst>
              <p:ext uri="{D42A27DB-BD31-4B8C-83A1-F6EECF244321}">
                <p14:modId xmlns:p14="http://schemas.microsoft.com/office/powerpoint/2010/main" val="3862300788"/>
              </p:ext>
            </p:extLst>
          </p:nvPr>
        </p:nvGraphicFramePr>
        <p:xfrm>
          <a:off x="3581400" y="2568177"/>
          <a:ext cx="685800" cy="446087"/>
        </p:xfrm>
        <a:graphic>
          <a:graphicData uri="http://schemas.openxmlformats.org/presentationml/2006/ole">
            <mc:AlternateContent xmlns:mc="http://schemas.openxmlformats.org/markup-compatibility/2006">
              <mc:Choice xmlns:v="urn:schemas-microsoft-com:vml" Requires="v">
                <p:oleObj spid="_x0000_s2200" name="公式" r:id="rId3" imgW="317087" imgH="215619" progId="Equation.3">
                  <p:embed/>
                </p:oleObj>
              </mc:Choice>
              <mc:Fallback>
                <p:oleObj name="公式" r:id="rId3" imgW="317087" imgH="21561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68177"/>
                        <a:ext cx="685800"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27"/>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051" name="Object 26"/>
          <p:cNvGraphicFramePr>
            <a:graphicFrameLocks noChangeAspect="1"/>
          </p:cNvGraphicFramePr>
          <p:nvPr>
            <p:extLst>
              <p:ext uri="{D42A27DB-BD31-4B8C-83A1-F6EECF244321}">
                <p14:modId xmlns:p14="http://schemas.microsoft.com/office/powerpoint/2010/main" val="3715700116"/>
              </p:ext>
            </p:extLst>
          </p:nvPr>
        </p:nvGraphicFramePr>
        <p:xfrm>
          <a:off x="3564467" y="4309873"/>
          <a:ext cx="685800" cy="393700"/>
        </p:xfrm>
        <a:graphic>
          <a:graphicData uri="http://schemas.openxmlformats.org/presentationml/2006/ole">
            <mc:AlternateContent xmlns:mc="http://schemas.openxmlformats.org/markup-compatibility/2006">
              <mc:Choice xmlns:v="urn:schemas-microsoft-com:vml" Requires="v">
                <p:oleObj spid="_x0000_s2201" name="公式" r:id="rId5" imgW="469800" imgH="279360" progId="Equation.3">
                  <p:embed/>
                </p:oleObj>
              </mc:Choice>
              <mc:Fallback>
                <p:oleObj name="公式" r:id="rId5" imgW="469800" imgH="27936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4467" y="4309873"/>
                        <a:ext cx="685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a:xfrm>
            <a:off x="457200" y="6024264"/>
            <a:ext cx="7620000" cy="461665"/>
          </a:xfrm>
          <a:prstGeom prst="rect">
            <a:avLst/>
          </a:prstGeom>
          <a:solidFill>
            <a:srgbClr val="FFFF00"/>
          </a:solidFill>
          <a:ln>
            <a:solidFill>
              <a:srgbClr val="FF0000"/>
            </a:solidFill>
          </a:ln>
        </p:spPr>
        <p:txBody>
          <a:bodyPr wrap="square">
            <a:spAutoFit/>
          </a:bodyPr>
          <a:lstStyle/>
          <a:p>
            <a:pPr>
              <a:defRPr/>
            </a:pPr>
            <a:r>
              <a:rPr lang="zh-CN" altLang="zh-CN" sz="2400" b="1" dirty="0">
                <a:solidFill>
                  <a:srgbClr val="C00000"/>
                </a:solidFill>
              </a:rPr>
              <a:t>原子间作用力及相互作用能随原子间距离的变化的规律</a:t>
            </a:r>
            <a:endParaRPr lang="zh-CN" altLang="en-US" sz="2400" b="1" dirty="0">
              <a:solidFill>
                <a:srgbClr val="C00000"/>
              </a:solidFill>
            </a:endParaRPr>
          </a:p>
        </p:txBody>
      </p:sp>
      <p:sp>
        <p:nvSpPr>
          <p:cNvPr id="2057" name="Rectangle 27"/>
          <p:cNvSpPr>
            <a:spLocks noChangeArrowheads="1"/>
          </p:cNvSpPr>
          <p:nvPr/>
        </p:nvSpPr>
        <p:spPr bwMode="auto">
          <a:xfrm>
            <a:off x="0" y="745629"/>
            <a:ext cx="89154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sz="3200" b="1" dirty="0">
                <a:solidFill>
                  <a:srgbClr val="FF0000"/>
                </a:solidFill>
                <a:latin typeface="Times New Roman" pitchFamily="18" charset="0"/>
                <a:cs typeface="Times New Roman" pitchFamily="18" charset="0"/>
              </a:rPr>
              <a:t>一、定性规律</a:t>
            </a:r>
            <a:endParaRPr lang="zh-CN" altLang="en-US" sz="3200" b="1" dirty="0">
              <a:solidFill>
                <a:srgbClr val="FF0000"/>
              </a:solidFill>
              <a:latin typeface="Times New Roman" pitchFamily="18" charset="0"/>
              <a:cs typeface="Times New Roman" pitchFamily="18" charset="0"/>
            </a:endParaRPr>
          </a:p>
          <a:p>
            <a:r>
              <a:rPr lang="zh-CN" altLang="en-US" sz="2400" dirty="0">
                <a:latin typeface="Times New Roman" pitchFamily="18" charset="0"/>
                <a:cs typeface="Times New Roman" pitchFamily="18" charset="0"/>
              </a:rPr>
              <a:t>尽管不同晶体中存在不同的结合力类型，但这些不同类型的结合力</a:t>
            </a:r>
            <a:r>
              <a:rPr lang="zh-CN" altLang="en-US" sz="2400" dirty="0" smtClean="0">
                <a:latin typeface="Times New Roman" pitchFamily="18" charset="0"/>
                <a:cs typeface="Times New Roman" pitchFamily="18" charset="0"/>
              </a:rPr>
              <a:t>存在某些</a:t>
            </a:r>
            <a:r>
              <a:rPr lang="zh-CN" altLang="en-US" sz="2400" dirty="0">
                <a:latin typeface="Times New Roman" pitchFamily="18" charset="0"/>
                <a:cs typeface="Times New Roman" pitchFamily="18" charset="0"/>
              </a:rPr>
              <a:t>具有共性的普遍性质。具体表现为两原子间的相互作用力随原子间距离的变化。</a:t>
            </a:r>
            <a:r>
              <a:rPr lang="zh-CN" altLang="en-US" sz="2400" dirty="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69913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1600200"/>
            <a:ext cx="87360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8400"/>
            <a:ext cx="76771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228600" y="3886200"/>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400">
                <a:solidFill>
                  <a:srgbClr val="7030A0"/>
                </a:solidFill>
              </a:rPr>
              <a:t>如</a:t>
            </a:r>
            <a:r>
              <a:rPr lang="zh-CN" altLang="zh-CN"/>
              <a:t>：</a:t>
            </a:r>
            <a:r>
              <a:rPr lang="en-US" altLang="zh-CN" sz="2400">
                <a:solidFill>
                  <a:srgbClr val="FF0000"/>
                </a:solidFill>
              </a:rPr>
              <a:t>NaCl</a:t>
            </a:r>
            <a:r>
              <a:rPr lang="zh-CN" altLang="zh-CN" sz="2400">
                <a:solidFill>
                  <a:srgbClr val="FF0000"/>
                </a:solidFill>
              </a:rPr>
              <a:t>：</a:t>
            </a:r>
            <a:r>
              <a:rPr lang="en-US" altLang="zh-CN" sz="2400">
                <a:solidFill>
                  <a:srgbClr val="FF0000"/>
                </a:solidFill>
              </a:rPr>
              <a:t>n=7.90</a:t>
            </a:r>
            <a:r>
              <a:rPr lang="zh-CN" altLang="zh-CN" sz="2400">
                <a:solidFill>
                  <a:srgbClr val="FF0000"/>
                </a:solidFill>
              </a:rPr>
              <a:t>；</a:t>
            </a:r>
            <a:r>
              <a:rPr lang="en-US" altLang="zh-CN" sz="2400">
                <a:solidFill>
                  <a:srgbClr val="FF0000"/>
                </a:solidFill>
              </a:rPr>
              <a:t>NaBr</a:t>
            </a:r>
            <a:r>
              <a:rPr lang="zh-CN" altLang="zh-CN" sz="2400">
                <a:solidFill>
                  <a:srgbClr val="FF0000"/>
                </a:solidFill>
              </a:rPr>
              <a:t>：</a:t>
            </a:r>
            <a:r>
              <a:rPr lang="en-US" altLang="zh-CN" sz="2400">
                <a:solidFill>
                  <a:srgbClr val="FF0000"/>
                </a:solidFill>
              </a:rPr>
              <a:t>n=8.41</a:t>
            </a:r>
            <a:r>
              <a:rPr lang="zh-CN" altLang="zh-CN" sz="2400">
                <a:solidFill>
                  <a:srgbClr val="FF0000"/>
                </a:solidFill>
              </a:rPr>
              <a:t>；</a:t>
            </a:r>
            <a:r>
              <a:rPr lang="en-US" altLang="zh-CN" sz="2400">
                <a:solidFill>
                  <a:srgbClr val="FF0000"/>
                </a:solidFill>
              </a:rPr>
              <a:t>NaI</a:t>
            </a:r>
            <a:r>
              <a:rPr lang="zh-CN" altLang="zh-CN" sz="2400">
                <a:solidFill>
                  <a:srgbClr val="FF0000"/>
                </a:solidFill>
              </a:rPr>
              <a:t>：</a:t>
            </a:r>
            <a:r>
              <a:rPr lang="en-US" altLang="zh-CN" sz="2400">
                <a:solidFill>
                  <a:srgbClr val="FF0000"/>
                </a:solidFill>
              </a:rPr>
              <a:t>N=8.33</a:t>
            </a:r>
            <a:r>
              <a:rPr lang="zh-CN" altLang="zh-CN" sz="2400">
                <a:solidFill>
                  <a:srgbClr val="FF0000"/>
                </a:solidFill>
              </a:rPr>
              <a:t>；</a:t>
            </a:r>
            <a:endParaRPr lang="en-US" altLang="zh-CN" sz="2400">
              <a:solidFill>
                <a:srgbClr val="FF0000"/>
              </a:solidFill>
            </a:endParaRPr>
          </a:p>
          <a:p>
            <a:pPr eaLnBrk="1" hangingPunct="1"/>
            <a:r>
              <a:rPr lang="en-US" altLang="zh-CN" sz="2400">
                <a:solidFill>
                  <a:srgbClr val="FF0000"/>
                </a:solidFill>
              </a:rPr>
              <a:t>KCl</a:t>
            </a:r>
            <a:r>
              <a:rPr lang="zh-CN" altLang="zh-CN" sz="2400">
                <a:solidFill>
                  <a:srgbClr val="FF0000"/>
                </a:solidFill>
              </a:rPr>
              <a:t>：</a:t>
            </a:r>
            <a:r>
              <a:rPr lang="en-US" altLang="zh-CN" sz="2400">
                <a:solidFill>
                  <a:srgbClr val="FF0000"/>
                </a:solidFill>
              </a:rPr>
              <a:t>n=9.62</a:t>
            </a:r>
            <a:r>
              <a:rPr lang="zh-CN" altLang="zh-CN" sz="2400">
                <a:solidFill>
                  <a:srgbClr val="FF0000"/>
                </a:solidFill>
              </a:rPr>
              <a:t>；</a:t>
            </a:r>
            <a:r>
              <a:rPr lang="en-US" altLang="zh-CN" sz="2400">
                <a:solidFill>
                  <a:srgbClr val="FF0000"/>
                </a:solidFill>
              </a:rPr>
              <a:t>ZnS</a:t>
            </a:r>
            <a:r>
              <a:rPr lang="zh-CN" altLang="zh-CN" sz="2400">
                <a:solidFill>
                  <a:srgbClr val="FF0000"/>
                </a:solidFill>
              </a:rPr>
              <a:t>：</a:t>
            </a:r>
            <a:r>
              <a:rPr lang="en-US" altLang="zh-CN" sz="2400">
                <a:solidFill>
                  <a:srgbClr val="FF0000"/>
                </a:solidFill>
              </a:rPr>
              <a:t>N=5.4</a:t>
            </a:r>
            <a:endParaRPr lang="zh-CN" altLang="zh-CN" sz="2400">
              <a:solidFill>
                <a:srgbClr val="FF0000"/>
              </a:solidFill>
            </a:endParaRPr>
          </a:p>
        </p:txBody>
      </p:sp>
      <p:pic>
        <p:nvPicPr>
          <p:cNvPr id="573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181600"/>
            <a:ext cx="25527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slide(fromBottom)">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slide(fromBottom)">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Bottom)">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slide(fromBottom)">
                                      <p:cBhvr>
                                        <p:cTn id="22"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p:cNvSpPr>
            <a:spLocks noChangeArrowheads="1"/>
          </p:cNvSpPr>
          <p:nvPr/>
        </p:nvSpPr>
        <p:spPr bwMode="auto">
          <a:xfrm>
            <a:off x="228600" y="469900"/>
            <a:ext cx="4303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sz="3200" b="1">
                <a:latin typeface="Times New Roman" pitchFamily="18" charset="0"/>
                <a:cs typeface="Times New Roman" pitchFamily="18" charset="0"/>
              </a:rPr>
              <a:t>三、马德隆常数的计算</a:t>
            </a:r>
            <a:endParaRPr lang="zh-CN" altLang="zh-CN" sz="3200"/>
          </a:p>
        </p:txBody>
      </p:sp>
      <p:grpSp>
        <p:nvGrpSpPr>
          <p:cNvPr id="13316" name="Group 2"/>
          <p:cNvGrpSpPr>
            <a:grpSpLocks/>
          </p:cNvGrpSpPr>
          <p:nvPr/>
        </p:nvGrpSpPr>
        <p:grpSpPr bwMode="auto">
          <a:xfrm>
            <a:off x="3810000" y="2362200"/>
            <a:ext cx="4190766" cy="3505200"/>
            <a:chOff x="6093" y="2192"/>
            <a:chExt cx="4535" cy="3926"/>
          </a:xfrm>
        </p:grpSpPr>
        <p:graphicFrame>
          <p:nvGraphicFramePr>
            <p:cNvPr id="13314" name="Object 3"/>
            <p:cNvGraphicFramePr>
              <a:graphicFrameLocks noChangeAspect="1"/>
            </p:cNvGraphicFramePr>
            <p:nvPr/>
          </p:nvGraphicFramePr>
          <p:xfrm>
            <a:off x="6258" y="2192"/>
            <a:ext cx="3990" cy="3926"/>
          </p:xfrm>
          <a:graphic>
            <a:graphicData uri="http://schemas.openxmlformats.org/presentationml/2006/ole">
              <mc:AlternateContent xmlns:mc="http://schemas.openxmlformats.org/markup-compatibility/2006">
                <mc:Choice xmlns:v="urn:schemas-microsoft-com:vml" Requires="v">
                  <p:oleObj spid="_x0000_s13383" name="BMP 图像" r:id="rId3" imgW="2026667" imgH="1660952" progId="Paint.Picture">
                    <p:embed/>
                  </p:oleObj>
                </mc:Choice>
                <mc:Fallback>
                  <p:oleObj name="BMP 图像" r:id="rId3" imgW="2026667" imgH="166095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8" y="2192"/>
                          <a:ext cx="3990" cy="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 Box 4"/>
            <p:cNvSpPr txBox="1">
              <a:spLocks noChangeArrowheads="1"/>
            </p:cNvSpPr>
            <p:nvPr/>
          </p:nvSpPr>
          <p:spPr bwMode="auto">
            <a:xfrm>
              <a:off x="8154" y="2278"/>
              <a:ext cx="165" cy="426"/>
            </a:xfrm>
            <a:prstGeom prst="rect">
              <a:avLst/>
            </a:prstGeom>
            <a:solidFill>
              <a:srgbClr val="FFFF00"/>
            </a:solidFill>
            <a:ln w="9525">
              <a:solidFill>
                <a:srgbClr val="FF0000"/>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en-US" altLang="zh-CN" sz="3200" dirty="0">
                  <a:solidFill>
                    <a:srgbClr val="C00000"/>
                  </a:solidFill>
                  <a:latin typeface="Calibri" pitchFamily="34" charset="0"/>
                </a:rPr>
                <a:t>1</a:t>
              </a:r>
              <a:endParaRPr lang="zh-CN" altLang="zh-CN" sz="3200" dirty="0">
                <a:solidFill>
                  <a:srgbClr val="C00000"/>
                </a:solidFill>
              </a:endParaRPr>
            </a:p>
          </p:txBody>
        </p:sp>
        <p:sp>
          <p:nvSpPr>
            <p:cNvPr id="13318" name="Text Box 5"/>
            <p:cNvSpPr txBox="1">
              <a:spLocks noChangeArrowheads="1"/>
            </p:cNvSpPr>
            <p:nvPr/>
          </p:nvSpPr>
          <p:spPr bwMode="auto">
            <a:xfrm>
              <a:off x="6093" y="4497"/>
              <a:ext cx="330" cy="511"/>
            </a:xfrm>
            <a:prstGeom prst="rect">
              <a:avLst/>
            </a:prstGeom>
            <a:solidFill>
              <a:srgbClr val="92D050"/>
            </a:solidFill>
            <a:ln w="9525">
              <a:solidFill>
                <a:srgbClr val="FF0000"/>
              </a:solidFill>
              <a:miter lim="800000"/>
              <a:headEnd/>
              <a:tailEnd/>
            </a:ln>
          </p:spPr>
          <p:txBody>
            <a:bodyPr lIns="0" tIns="0" rIns="0" bIns="0"/>
            <a:lstStyle>
              <a:defPPr>
                <a:defRPr lang="zh-CN"/>
              </a:defPPr>
              <a:lvl1pPr algn="just" eaLnBrk="1" hangingPunct="1">
                <a:defRPr sz="3200">
                  <a:solidFill>
                    <a:srgbClr val="C00000"/>
                  </a:solidFill>
                  <a:latin typeface="Calibri" pitchFamily="34"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2</a:t>
              </a:r>
              <a:endParaRPr lang="zh-CN" altLang="zh-CN" dirty="0"/>
            </a:p>
          </p:txBody>
        </p:sp>
        <p:sp>
          <p:nvSpPr>
            <p:cNvPr id="13319" name="Text Box 6"/>
            <p:cNvSpPr txBox="1">
              <a:spLocks noChangeArrowheads="1"/>
            </p:cNvSpPr>
            <p:nvPr/>
          </p:nvSpPr>
          <p:spPr bwMode="auto">
            <a:xfrm>
              <a:off x="10298" y="2278"/>
              <a:ext cx="330" cy="426"/>
            </a:xfrm>
            <a:prstGeom prst="rect">
              <a:avLst/>
            </a:prstGeom>
            <a:solidFill>
              <a:srgbClr val="00B0F0"/>
            </a:solidFill>
            <a:ln w="9525">
              <a:solidFill>
                <a:srgbClr val="FF0000"/>
              </a:solidFill>
              <a:miter lim="800000"/>
              <a:headEnd/>
              <a:tailEnd/>
            </a:ln>
          </p:spPr>
          <p:txBody>
            <a:bodyPr lIns="0" tIns="0" rIns="0" bIns="0"/>
            <a:lstStyle>
              <a:defPPr>
                <a:defRPr lang="zh-CN"/>
              </a:defPPr>
              <a:lvl1pPr algn="just" eaLnBrk="1" hangingPunct="1">
                <a:defRPr sz="3200">
                  <a:solidFill>
                    <a:srgbClr val="C00000"/>
                  </a:solidFill>
                  <a:latin typeface="Calibri" pitchFamily="34"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3</a:t>
              </a:r>
              <a:endParaRPr lang="zh-CN" altLang="zh-CN" dirty="0"/>
            </a:p>
          </p:txBody>
        </p:sp>
      </p:grpSp>
      <p:sp>
        <p:nvSpPr>
          <p:cNvPr id="2" name="TextBox 1"/>
          <p:cNvSpPr txBox="1"/>
          <p:nvPr/>
        </p:nvSpPr>
        <p:spPr>
          <a:xfrm>
            <a:off x="1143000" y="5943600"/>
            <a:ext cx="5257800" cy="830997"/>
          </a:xfrm>
          <a:prstGeom prst="rect">
            <a:avLst/>
          </a:prstGeom>
          <a:solidFill>
            <a:srgbClr val="FFFF00"/>
          </a:solidFill>
          <a:ln>
            <a:solidFill>
              <a:schemeClr val="accent1"/>
            </a:solidFill>
          </a:ln>
        </p:spPr>
        <p:txBody>
          <a:bodyPr wrap="square" rtlCol="0">
            <a:spAutoFit/>
          </a:bodyPr>
          <a:lstStyle/>
          <a:p>
            <a:r>
              <a:rPr lang="zh-CN" altLang="en-US" sz="2400" dirty="0" smtClean="0">
                <a:solidFill>
                  <a:srgbClr val="FF0000"/>
                </a:solidFill>
              </a:rPr>
              <a:t>显然马德隆常数取决于晶体结构类型和结构常数</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1049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commons/5/56/NaCl-ionlattice-madelu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14400"/>
            <a:ext cx="4021786" cy="416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057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2400" y="685800"/>
            <a:ext cx="7762875" cy="2447925"/>
          </a:xfrm>
          <a:prstGeom prst="rect">
            <a:avLst/>
          </a:prstGeom>
        </p:spPr>
      </p:pic>
      <p:sp>
        <p:nvSpPr>
          <p:cNvPr id="3" name="文本框 2"/>
          <p:cNvSpPr txBox="1"/>
          <p:nvPr/>
        </p:nvSpPr>
        <p:spPr>
          <a:xfrm>
            <a:off x="990600" y="457200"/>
            <a:ext cx="3416320" cy="369332"/>
          </a:xfrm>
          <a:prstGeom prst="rect">
            <a:avLst/>
          </a:prstGeom>
          <a:noFill/>
        </p:spPr>
        <p:txBody>
          <a:bodyPr wrap="none" rtlCol="0">
            <a:spAutoFit/>
          </a:bodyPr>
          <a:lstStyle/>
          <a:p>
            <a:r>
              <a:rPr lang="zh-CN" altLang="en-US" dirty="0" smtClean="0"/>
              <a:t>证明：一维晶链的麦德隆常数是</a:t>
            </a:r>
            <a:endParaRPr lang="zh-CN" altLang="en-US" dirty="0"/>
          </a:p>
        </p:txBody>
      </p:sp>
      <p:pic>
        <p:nvPicPr>
          <p:cNvPr id="4" name="图片 3"/>
          <p:cNvPicPr>
            <a:picLocks noChangeAspect="1"/>
          </p:cNvPicPr>
          <p:nvPr/>
        </p:nvPicPr>
        <p:blipFill>
          <a:blip r:embed="rId3"/>
          <a:stretch>
            <a:fillRect/>
          </a:stretch>
        </p:blipFill>
        <p:spPr>
          <a:xfrm>
            <a:off x="4406920" y="202406"/>
            <a:ext cx="1613713" cy="738188"/>
          </a:xfrm>
          <a:prstGeom prst="rect">
            <a:avLst/>
          </a:prstGeom>
        </p:spPr>
      </p:pic>
    </p:spTree>
    <p:extLst>
      <p:ext uri="{BB962C8B-B14F-4D97-AF65-F5344CB8AC3E}">
        <p14:creationId xmlns:p14="http://schemas.microsoft.com/office/powerpoint/2010/main" val="13009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33400" y="609599"/>
            <a:ext cx="7924800" cy="5819603"/>
          </a:xfrm>
          <a:prstGeom prst="rect">
            <a:avLst/>
          </a:prstGeom>
        </p:spPr>
      </p:pic>
    </p:spTree>
    <p:extLst>
      <p:ext uri="{BB962C8B-B14F-4D97-AF65-F5344CB8AC3E}">
        <p14:creationId xmlns:p14="http://schemas.microsoft.com/office/powerpoint/2010/main" val="373417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1"/>
          <p:cNvSpPr txBox="1">
            <a:spLocks noChangeArrowheads="1"/>
          </p:cNvSpPr>
          <p:nvPr/>
        </p:nvSpPr>
        <p:spPr bwMode="auto">
          <a:xfrm>
            <a:off x="457200" y="609600"/>
            <a:ext cx="83058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3200" b="1" dirty="0"/>
              <a:t>§</a:t>
            </a:r>
            <a:r>
              <a:rPr lang="en-US" altLang="zh-CN" sz="3200" b="1" dirty="0"/>
              <a:t>2.4</a:t>
            </a:r>
            <a:r>
              <a:rPr lang="zh-CN" altLang="zh-CN" sz="3200" b="1" dirty="0"/>
              <a:t>原子晶体结合力的特性</a:t>
            </a:r>
            <a:endParaRPr lang="zh-CN" altLang="zh-CN" sz="3200" dirty="0"/>
          </a:p>
          <a:p>
            <a:pPr eaLnBrk="1" hangingPunct="1"/>
            <a:r>
              <a:rPr lang="zh-CN" altLang="zh-CN" sz="2400" dirty="0" smtClean="0"/>
              <a:t>原子</a:t>
            </a:r>
            <a:r>
              <a:rPr lang="zh-CN" altLang="zh-CN" sz="2400" dirty="0"/>
              <a:t>晶体的结合力为</a:t>
            </a:r>
            <a:r>
              <a:rPr lang="zh-CN" altLang="zh-CN" sz="2400" dirty="0" smtClean="0"/>
              <a:t>共价键</a:t>
            </a:r>
            <a:r>
              <a:rPr lang="zh-CN" altLang="en-US" sz="2400" dirty="0" smtClean="0"/>
              <a:t>。</a:t>
            </a:r>
            <a:endParaRPr lang="en-US" altLang="zh-CN" sz="2400" dirty="0" smtClean="0"/>
          </a:p>
          <a:p>
            <a:pPr eaLnBrk="1" hangingPunct="1"/>
            <a:endParaRPr lang="zh-CN" altLang="zh-CN" sz="2400" dirty="0"/>
          </a:p>
          <a:p>
            <a:pPr eaLnBrk="1" hangingPunct="1"/>
            <a:r>
              <a:rPr lang="zh-CN" altLang="zh-CN" sz="2800" b="1" dirty="0">
                <a:solidFill>
                  <a:srgbClr val="7030A0"/>
                </a:solidFill>
              </a:rPr>
              <a:t>一、共价键的饱和性</a:t>
            </a:r>
          </a:p>
          <a:p>
            <a:pPr eaLnBrk="1" hangingPunct="1"/>
            <a:r>
              <a:rPr lang="zh-CN" altLang="zh-CN" sz="2400" b="1" dirty="0"/>
              <a:t>共价键的饱和性</a:t>
            </a:r>
            <a:r>
              <a:rPr lang="zh-CN" altLang="zh-CN" sz="2400" dirty="0"/>
              <a:t>：</a:t>
            </a:r>
            <a:r>
              <a:rPr lang="zh-CN" altLang="zh-CN" sz="2400" b="1" dirty="0"/>
              <a:t>某一原子与其它原子化合时，</a:t>
            </a:r>
            <a:endParaRPr lang="en-US" altLang="zh-CN" sz="2400" b="1" dirty="0"/>
          </a:p>
          <a:p>
            <a:pPr eaLnBrk="1" hangingPunct="1"/>
            <a:r>
              <a:rPr lang="zh-CN" altLang="zh-CN" sz="2400" b="1" dirty="0"/>
              <a:t>所能够形成的共价键数目有一最大值，决定于它所含有的未成对电子数。</a:t>
            </a:r>
            <a:endParaRPr lang="en-US" altLang="zh-CN" sz="2400" b="1" dirty="0"/>
          </a:p>
          <a:p>
            <a:pPr eaLnBrk="1" hangingPunct="1"/>
            <a:endParaRPr lang="en-US" altLang="zh-CN" sz="2800" b="1" dirty="0" smtClean="0">
              <a:solidFill>
                <a:srgbClr val="7030A0"/>
              </a:solidFill>
            </a:endParaRPr>
          </a:p>
          <a:p>
            <a:pPr eaLnBrk="1" hangingPunct="1"/>
            <a:r>
              <a:rPr lang="zh-CN" altLang="zh-CN" sz="2800" b="1" dirty="0" smtClean="0">
                <a:solidFill>
                  <a:srgbClr val="7030A0"/>
                </a:solidFill>
              </a:rPr>
              <a:t>二</a:t>
            </a:r>
            <a:r>
              <a:rPr lang="zh-CN" altLang="zh-CN" sz="2800" b="1" dirty="0">
                <a:solidFill>
                  <a:srgbClr val="7030A0"/>
                </a:solidFill>
              </a:rPr>
              <a:t>、共价键的方向性</a:t>
            </a:r>
          </a:p>
          <a:p>
            <a:pPr eaLnBrk="1" hangingPunct="1"/>
            <a:r>
              <a:rPr lang="zh-CN" altLang="zh-CN" sz="2400" b="1" dirty="0"/>
              <a:t>共价键的方向性</a:t>
            </a:r>
            <a:r>
              <a:rPr lang="zh-CN" altLang="zh-CN" sz="2400" dirty="0"/>
              <a:t>：</a:t>
            </a:r>
            <a:r>
              <a:rPr lang="zh-CN" altLang="zh-CN" sz="2400" b="1" dirty="0"/>
              <a:t>共价键形成时，在可能的范围内，一定采用电子云密度最大的方向</a:t>
            </a:r>
            <a:r>
              <a:rPr lang="zh-CN" altLang="zh-CN" sz="2400" dirty="0"/>
              <a:t>（增大电子云的重叠，使共价键稳固，相应的结合能大。）</a:t>
            </a:r>
          </a:p>
          <a:p>
            <a:pPr eaLnBrk="1" hangingPunct="1"/>
            <a:endParaRPr lang="zh-CN" altLang="zh-CN" sz="2400" dirty="0"/>
          </a:p>
          <a:p>
            <a:pPr eaLnBrk="1" hangingPunct="1"/>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3222" y="914400"/>
            <a:ext cx="7696200" cy="4401205"/>
          </a:xfrm>
          <a:prstGeom prst="rect">
            <a:avLst/>
          </a:prstGeom>
        </p:spPr>
        <p:txBody>
          <a:bodyPr wrap="square">
            <a:spAutoFit/>
          </a:bodyPr>
          <a:lstStyle/>
          <a:p>
            <a:r>
              <a:rPr lang="en-US" altLang="zh-CN" sz="2800" dirty="0"/>
              <a:t>1.</a:t>
            </a:r>
            <a:r>
              <a:rPr lang="zh-CN" altLang="en-US" sz="2800" dirty="0"/>
              <a:t>原子间形成共价键，</a:t>
            </a:r>
            <a:r>
              <a:rPr lang="zh-CN" altLang="en-US" sz="2800" dirty="0">
                <a:hlinkClick r:id="rId2"/>
              </a:rPr>
              <a:t>原子轨道</a:t>
            </a:r>
            <a:r>
              <a:rPr lang="zh-CN" altLang="en-US" sz="2800" dirty="0"/>
              <a:t>发生重叠。原子轨道重叠程度越大，共价键的键能越大，两原子核的平均间距</a:t>
            </a:r>
            <a:r>
              <a:rPr lang="en-US" altLang="zh-CN" sz="2800" dirty="0"/>
              <a:t>—</a:t>
            </a:r>
            <a:r>
              <a:rPr lang="zh-CN" altLang="en-US" sz="2800" dirty="0">
                <a:hlinkClick r:id="rId3"/>
              </a:rPr>
              <a:t>键长</a:t>
            </a:r>
            <a:r>
              <a:rPr lang="zh-CN" altLang="en-US" sz="2800" dirty="0"/>
              <a:t>越短</a:t>
            </a:r>
            <a:r>
              <a:rPr lang="zh-CN" altLang="en-US" sz="2800" dirty="0" smtClean="0"/>
              <a:t>。</a:t>
            </a:r>
            <a:endParaRPr lang="zh-CN" altLang="en-US" sz="2800" dirty="0"/>
          </a:p>
          <a:p>
            <a:r>
              <a:rPr lang="en-US" altLang="zh-CN" sz="2800" dirty="0"/>
              <a:t>2.</a:t>
            </a:r>
            <a:r>
              <a:rPr lang="zh-CN" altLang="en-US" sz="2800" dirty="0"/>
              <a:t>一般说来：结构相似的分子，其共价键的键长越短，共价键的</a:t>
            </a:r>
            <a:r>
              <a:rPr lang="zh-CN" altLang="en-US" sz="2800" dirty="0">
                <a:hlinkClick r:id="rId4"/>
              </a:rPr>
              <a:t>键能</a:t>
            </a:r>
            <a:r>
              <a:rPr lang="zh-CN" altLang="en-US" sz="2800" dirty="0"/>
              <a:t>越大，分子越稳定</a:t>
            </a:r>
            <a:r>
              <a:rPr lang="zh-CN" altLang="en-US" sz="2800" dirty="0" smtClean="0"/>
              <a:t>。</a:t>
            </a:r>
            <a:endParaRPr lang="en-US" altLang="zh-CN" sz="2800" dirty="0" smtClean="0"/>
          </a:p>
          <a:p>
            <a:r>
              <a:rPr lang="en-US" altLang="zh-CN" sz="2800" dirty="0" smtClean="0"/>
              <a:t>3</a:t>
            </a:r>
            <a:r>
              <a:rPr lang="en-US" altLang="zh-CN" sz="2800" dirty="0"/>
              <a:t>.</a:t>
            </a:r>
            <a:r>
              <a:rPr lang="zh-CN" altLang="en-US" sz="2800" dirty="0"/>
              <a:t>一般情况下，成键电子数越多，键长越短，形成的共价键越牢固，键能越大。在成键电子数相同，键长相近时，键的极性越大，键能越大，形成时释放的能量就越多，反之破坏它消耗的能量也就越多，付出的代价也就越大。</a:t>
            </a:r>
          </a:p>
        </p:txBody>
      </p:sp>
    </p:spTree>
    <p:extLst>
      <p:ext uri="{BB962C8B-B14F-4D97-AF65-F5344CB8AC3E}">
        <p14:creationId xmlns:p14="http://schemas.microsoft.com/office/powerpoint/2010/main" val="34162113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448733" y="685800"/>
            <a:ext cx="777240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dirty="0"/>
              <a:t>§</a:t>
            </a:r>
            <a:r>
              <a:rPr lang="en-US" altLang="zh-CN" sz="2800" b="1" dirty="0"/>
              <a:t>2.5</a:t>
            </a:r>
            <a:r>
              <a:rPr lang="zh-CN" altLang="zh-CN" sz="2800" b="1" dirty="0"/>
              <a:t>分子晶体的结合力</a:t>
            </a:r>
            <a:endParaRPr lang="zh-CN" altLang="zh-CN" sz="2800" dirty="0"/>
          </a:p>
          <a:p>
            <a:pPr eaLnBrk="1" hangingPunct="1"/>
            <a:r>
              <a:rPr lang="zh-CN" altLang="zh-CN" sz="2400" dirty="0"/>
              <a:t>在离子键、共价键、金属键等结合类型中，原子中的价电子态在成键时都发生了变化，而范德瓦耳斯键则发生在分子与分子之间，与前面几种结合键类型相比，形成晶体时各原子结构（电子结构）基本保持稳定，因而更应弄清范德瓦耳斯键的本质及其</a:t>
            </a:r>
            <a:r>
              <a:rPr lang="zh-CN" altLang="zh-CN" sz="2400" dirty="0" smtClean="0"/>
              <a:t>特性</a:t>
            </a:r>
            <a:r>
              <a:rPr lang="zh-CN" altLang="en-US" sz="2400" dirty="0" smtClean="0"/>
              <a:t>。</a:t>
            </a:r>
            <a:endParaRPr lang="en-US" altLang="zh-CN" sz="2400" dirty="0" smtClean="0"/>
          </a:p>
          <a:p>
            <a:pPr eaLnBrk="1" hangingPunct="1"/>
            <a:endParaRPr lang="zh-CN" altLang="zh-CN" sz="2400" dirty="0"/>
          </a:p>
          <a:p>
            <a:pPr eaLnBrk="1" hangingPunct="1"/>
            <a:r>
              <a:rPr lang="zh-CN" altLang="zh-CN" sz="2800" b="1" dirty="0"/>
              <a:t>一、范德瓦耳斯</a:t>
            </a:r>
            <a:r>
              <a:rPr lang="zh-CN" altLang="zh-CN" sz="2800" b="1" dirty="0" smtClean="0"/>
              <a:t>键</a:t>
            </a:r>
            <a:r>
              <a:rPr lang="zh-CN" altLang="en-US" sz="2800" b="1" dirty="0" smtClean="0"/>
              <a:t>（力）</a:t>
            </a:r>
            <a:r>
              <a:rPr lang="zh-CN" altLang="zh-CN" sz="2800" b="1" dirty="0" smtClean="0"/>
              <a:t>的本质</a:t>
            </a:r>
            <a:r>
              <a:rPr lang="zh-CN" altLang="en-US" sz="2800" b="1" dirty="0" smtClean="0"/>
              <a:t>（范德华）</a:t>
            </a:r>
            <a:endParaRPr lang="en-US" altLang="zh-CN" sz="2800" b="1" dirty="0" smtClean="0"/>
          </a:p>
          <a:p>
            <a:pPr eaLnBrk="1" hangingPunct="1"/>
            <a:r>
              <a:rPr lang="en-US" altLang="zh-CN" sz="2400" dirty="0" smtClean="0"/>
              <a:t>van </a:t>
            </a:r>
            <a:r>
              <a:rPr lang="en-US" altLang="zh-CN" sz="2400" dirty="0"/>
              <a:t>der Waals' </a:t>
            </a:r>
            <a:r>
              <a:rPr lang="en-US" altLang="zh-CN" sz="2400" dirty="0" smtClean="0"/>
              <a:t>force</a:t>
            </a:r>
            <a:r>
              <a:rPr lang="zh-CN" altLang="en-US" sz="2400" dirty="0"/>
              <a:t>在</a:t>
            </a:r>
            <a:r>
              <a:rPr lang="zh-CN" altLang="en-US" sz="2400" dirty="0">
                <a:hlinkClick r:id="rId2" tooltip="化学"/>
              </a:rPr>
              <a:t>化学</a:t>
            </a:r>
            <a:r>
              <a:rPr lang="zh-CN" altLang="en-US" sz="2400" dirty="0"/>
              <a:t>中指</a:t>
            </a:r>
            <a:r>
              <a:rPr lang="zh-CN" altLang="en-US" sz="2400" dirty="0">
                <a:hlinkClick r:id="rId3" tooltip="分子"/>
              </a:rPr>
              <a:t>分子</a:t>
            </a:r>
            <a:r>
              <a:rPr lang="zh-CN" altLang="en-US" sz="2400" dirty="0"/>
              <a:t>之间非定向的、无饱和性的、较弱的相互作用力，根据荷兰物理学家</a:t>
            </a:r>
            <a:r>
              <a:rPr lang="zh-CN" altLang="en-US" sz="2400" dirty="0">
                <a:hlinkClick r:id="rId4" tooltip="约翰内斯·范德瓦耳斯"/>
              </a:rPr>
              <a:t>约翰内斯</a:t>
            </a:r>
            <a:r>
              <a:rPr lang="en-US" altLang="zh-CN" sz="2400" dirty="0">
                <a:hlinkClick r:id="rId4" tooltip="约翰内斯·范德瓦耳斯"/>
              </a:rPr>
              <a:t>·</a:t>
            </a:r>
            <a:r>
              <a:rPr lang="zh-CN" altLang="en-US" sz="2400" dirty="0">
                <a:hlinkClick r:id="rId4" tooltip="约翰内斯·范德瓦耳斯"/>
              </a:rPr>
              <a:t>范德瓦耳斯</a:t>
            </a:r>
            <a:r>
              <a:rPr lang="zh-CN" altLang="en-US" sz="2400" dirty="0"/>
              <a:t>命名。范德华力是一种</a:t>
            </a:r>
            <a:r>
              <a:rPr lang="zh-CN" altLang="en-US" sz="2400" dirty="0">
                <a:hlinkClick r:id="rId5" tooltip="电性引力（页面不存在）"/>
              </a:rPr>
              <a:t>电性引力</a:t>
            </a:r>
            <a:r>
              <a:rPr lang="zh-CN" altLang="en-US" sz="2400" dirty="0"/>
              <a:t>，但它比</a:t>
            </a:r>
            <a:r>
              <a:rPr lang="zh-CN" altLang="en-US" sz="2400" dirty="0">
                <a:hlinkClick r:id="rId6" tooltip="化学键"/>
              </a:rPr>
              <a:t>化学键</a:t>
            </a:r>
            <a:r>
              <a:rPr lang="zh-CN" altLang="en-US" sz="2400" dirty="0"/>
              <a:t>或</a:t>
            </a:r>
            <a:r>
              <a:rPr lang="zh-CN" altLang="en-US" sz="2400" dirty="0">
                <a:hlinkClick r:id="rId7" tooltip="氢键"/>
              </a:rPr>
              <a:t>氢键</a:t>
            </a:r>
            <a:r>
              <a:rPr lang="zh-CN" altLang="en-US" sz="2400" dirty="0"/>
              <a:t>弱得多，通常其能量小于</a:t>
            </a:r>
            <a:r>
              <a:rPr lang="en-US" altLang="zh-CN" sz="2400" dirty="0"/>
              <a:t>5kJ/</a:t>
            </a:r>
            <a:r>
              <a:rPr lang="en-US" altLang="zh-CN" sz="2400" dirty="0" err="1"/>
              <a:t>mol</a:t>
            </a:r>
            <a:r>
              <a:rPr lang="zh-CN" altLang="en-US" sz="2400" dirty="0"/>
              <a:t>。范德华力的大小和分子的大小成正比。</a:t>
            </a:r>
            <a:endParaRPr lang="en-US" altLang="zh-CN" sz="2400" b="1" dirty="0" smtClean="0"/>
          </a:p>
          <a:p>
            <a:pPr eaLnBrk="1" hangingPunct="1"/>
            <a:endParaRPr lang="zh-CN"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228600"/>
            <a:ext cx="8763000" cy="6186309"/>
          </a:xfrm>
          <a:prstGeom prst="rect">
            <a:avLst/>
          </a:prstGeom>
        </p:spPr>
        <p:txBody>
          <a:bodyPr wrap="square">
            <a:spAutoFit/>
          </a:bodyPr>
          <a:lstStyle/>
          <a:p>
            <a:pPr eaLnBrk="1" hangingPunct="1"/>
            <a:r>
              <a:rPr lang="en-US" altLang="zh-CN" sz="2200" b="1" dirty="0"/>
              <a:t>1</a:t>
            </a:r>
            <a:r>
              <a:rPr lang="zh-CN" altLang="zh-CN" sz="2200" b="1" dirty="0"/>
              <a:t>．</a:t>
            </a:r>
            <a:r>
              <a:rPr lang="zh-CN" altLang="zh-CN" sz="2200" b="1" dirty="0">
                <a:solidFill>
                  <a:srgbClr val="7030A0"/>
                </a:solidFill>
              </a:rPr>
              <a:t>葛生力（</a:t>
            </a:r>
            <a:r>
              <a:rPr lang="en-US" altLang="zh-CN" sz="2200" b="1" dirty="0" err="1">
                <a:solidFill>
                  <a:srgbClr val="7030A0"/>
                </a:solidFill>
              </a:rPr>
              <a:t>Keesom</a:t>
            </a:r>
            <a:r>
              <a:rPr lang="zh-CN" altLang="zh-CN" sz="2200" b="1" dirty="0">
                <a:solidFill>
                  <a:srgbClr val="7030A0"/>
                </a:solidFill>
              </a:rPr>
              <a:t>，亦称静电力）</a:t>
            </a:r>
            <a:endParaRPr lang="zh-CN" altLang="zh-CN" sz="2200" dirty="0">
              <a:solidFill>
                <a:srgbClr val="7030A0"/>
              </a:solidFill>
            </a:endParaRPr>
          </a:p>
          <a:p>
            <a:pPr eaLnBrk="1" hangingPunct="1"/>
            <a:r>
              <a:rPr lang="zh-CN" altLang="zh-CN" sz="2200" dirty="0">
                <a:solidFill>
                  <a:srgbClr val="FF0000"/>
                </a:solidFill>
              </a:rPr>
              <a:t>葛生力：极性分子的永久偶极矩间的静电相互作用。</a:t>
            </a:r>
            <a:r>
              <a:rPr lang="en-US" altLang="zh-CN" sz="2200" dirty="0">
                <a:solidFill>
                  <a:srgbClr val="FF0000"/>
                </a:solidFill>
              </a:rPr>
              <a:t> </a:t>
            </a:r>
            <a:endParaRPr lang="zh-CN" altLang="zh-CN" sz="2200" dirty="0">
              <a:solidFill>
                <a:srgbClr val="FF0000"/>
              </a:solidFill>
            </a:endParaRPr>
          </a:p>
          <a:p>
            <a:pPr eaLnBrk="1" hangingPunct="1"/>
            <a:r>
              <a:rPr lang="zh-CN" altLang="zh-CN" sz="2200" dirty="0"/>
              <a:t>最初，人们对范德瓦耳斯键的本质的认识来源于葛生力（由</a:t>
            </a:r>
            <a:r>
              <a:rPr lang="en-US" altLang="zh-CN" sz="2200" dirty="0"/>
              <a:t>Keesom1912</a:t>
            </a:r>
            <a:r>
              <a:rPr lang="zh-CN" altLang="zh-CN" sz="2200" dirty="0"/>
              <a:t>年提出而得名）。显然这种静电吸引力大小与偶极矩取向有关。</a:t>
            </a:r>
          </a:p>
          <a:p>
            <a:pPr eaLnBrk="1" hangingPunct="1"/>
            <a:r>
              <a:rPr lang="en-US" altLang="zh-CN" sz="2200" dirty="0" smtClean="0"/>
              <a:t>2</a:t>
            </a:r>
            <a:r>
              <a:rPr lang="zh-CN" altLang="zh-CN" sz="2200" dirty="0"/>
              <a:t>．</a:t>
            </a:r>
            <a:r>
              <a:rPr lang="zh-CN" altLang="zh-CN" sz="2200" b="1" dirty="0">
                <a:solidFill>
                  <a:srgbClr val="7030A0"/>
                </a:solidFill>
              </a:rPr>
              <a:t>德拜力（</a:t>
            </a:r>
            <a:r>
              <a:rPr lang="en-US" altLang="zh-CN" sz="2200" b="1" dirty="0">
                <a:solidFill>
                  <a:srgbClr val="7030A0"/>
                </a:solidFill>
              </a:rPr>
              <a:t>Debye</a:t>
            </a:r>
            <a:r>
              <a:rPr lang="zh-CN" altLang="zh-CN" sz="2200" b="1" dirty="0">
                <a:solidFill>
                  <a:srgbClr val="7030A0"/>
                </a:solidFill>
              </a:rPr>
              <a:t>，亦称诱导力）</a:t>
            </a:r>
            <a:r>
              <a:rPr lang="en-US" altLang="zh-CN" sz="2200" b="1" dirty="0">
                <a:solidFill>
                  <a:srgbClr val="7030A0"/>
                </a:solidFill>
              </a:rPr>
              <a:t> </a:t>
            </a:r>
            <a:endParaRPr lang="zh-CN" altLang="zh-CN" sz="2200" b="1" dirty="0">
              <a:solidFill>
                <a:srgbClr val="7030A0"/>
              </a:solidFill>
            </a:endParaRPr>
          </a:p>
          <a:p>
            <a:pPr eaLnBrk="1" hangingPunct="1"/>
            <a:r>
              <a:rPr lang="en-US" altLang="zh-CN" sz="2200" dirty="0" err="1"/>
              <a:t>Keesom</a:t>
            </a:r>
            <a:r>
              <a:rPr lang="zh-CN" altLang="zh-CN" sz="2200" dirty="0"/>
              <a:t>所考虑的只是极性分子间的永久偶极矩的相互作用，但某一个分子的电荷分布不可避免地要受到其它分子电场的影响，由此产生诱导偶极矩。由</a:t>
            </a:r>
            <a:r>
              <a:rPr lang="zh-CN" altLang="zh-CN" sz="2200" dirty="0">
                <a:solidFill>
                  <a:srgbClr val="FF0000"/>
                </a:solidFill>
              </a:rPr>
              <a:t>两个分子诱导偶极矩间的相互作用而产生诱导力或德拜力</a:t>
            </a:r>
            <a:r>
              <a:rPr lang="zh-CN" altLang="zh-CN" sz="2200" dirty="0"/>
              <a:t>，所以不难理解极性分子与非极性分子之间也存在作用力，即来源于非极性分子，且可被极性分子的电场极化而产生诱导偶极矩</a:t>
            </a:r>
            <a:r>
              <a:rPr lang="zh-CN" altLang="zh-CN" sz="2200" dirty="0" smtClean="0"/>
              <a:t>。</a:t>
            </a:r>
            <a:endParaRPr lang="en-US" altLang="zh-CN" sz="2200" dirty="0" smtClean="0"/>
          </a:p>
          <a:p>
            <a:pPr eaLnBrk="1" hangingPunct="1"/>
            <a:r>
              <a:rPr lang="en-US" altLang="zh-CN" sz="2200" dirty="0" smtClean="0"/>
              <a:t>3</a:t>
            </a:r>
            <a:r>
              <a:rPr lang="zh-CN" altLang="zh-CN" sz="2200" dirty="0"/>
              <a:t>．</a:t>
            </a:r>
            <a:r>
              <a:rPr lang="zh-CN" altLang="zh-CN" sz="2200" b="1" dirty="0">
                <a:solidFill>
                  <a:srgbClr val="7030A0"/>
                </a:solidFill>
              </a:rPr>
              <a:t>伦敦力（</a:t>
            </a:r>
            <a:r>
              <a:rPr lang="en-US" altLang="zh-CN" sz="2200" b="1" dirty="0">
                <a:solidFill>
                  <a:srgbClr val="7030A0"/>
                </a:solidFill>
              </a:rPr>
              <a:t>London</a:t>
            </a:r>
            <a:r>
              <a:rPr lang="zh-CN" altLang="zh-CN" sz="2200" b="1" dirty="0">
                <a:solidFill>
                  <a:srgbClr val="7030A0"/>
                </a:solidFill>
              </a:rPr>
              <a:t>，色散力）</a:t>
            </a:r>
            <a:r>
              <a:rPr lang="en-US" altLang="zh-CN" sz="2200" b="1" dirty="0">
                <a:solidFill>
                  <a:srgbClr val="7030A0"/>
                </a:solidFill>
              </a:rPr>
              <a:t> </a:t>
            </a:r>
            <a:endParaRPr lang="zh-CN" altLang="zh-CN" sz="2200" b="1" dirty="0">
              <a:solidFill>
                <a:srgbClr val="7030A0"/>
              </a:solidFill>
            </a:endParaRPr>
          </a:p>
          <a:p>
            <a:pPr eaLnBrk="1" hangingPunct="1"/>
            <a:r>
              <a:rPr lang="zh-CN" altLang="zh-CN" sz="2200" dirty="0"/>
              <a:t>惰性气体分子的电子云分布是球对称的，其偶极矩</a:t>
            </a:r>
            <a:r>
              <a:rPr lang="en-US" altLang="zh-CN" sz="2200" dirty="0"/>
              <a:t>P</a:t>
            </a:r>
            <a:r>
              <a:rPr lang="zh-CN" altLang="zh-CN" sz="2200" dirty="0"/>
              <a:t>为零（非极性分子），其相互间作用力应为零，但实验表明在惰性气体分子（非极性分子）之间仍然存在着相互作用力。这种作用力的产生按前面的思路都得不到解释，故此，除葛生力（静电力）、德拜力（诱导力）外，分子间相互作用应存在第三种</a:t>
            </a:r>
            <a:r>
              <a:rPr lang="zh-CN" altLang="zh-CN" sz="2200" dirty="0" smtClean="0"/>
              <a:t>力。</a:t>
            </a:r>
            <a:endParaRPr lang="zh-CN" altLang="zh-CN" sz="2200" dirty="0"/>
          </a:p>
          <a:p>
            <a:pPr eaLnBrk="1" hangingPunct="1"/>
            <a:endParaRPr lang="zh-CN" altLang="en-US" sz="2200" dirty="0"/>
          </a:p>
        </p:txBody>
      </p:sp>
    </p:spTree>
    <p:extLst>
      <p:ext uri="{BB962C8B-B14F-4D97-AF65-F5344CB8AC3E}">
        <p14:creationId xmlns:p14="http://schemas.microsoft.com/office/powerpoint/2010/main" val="198746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内容占位符 2"/>
          <p:cNvSpPr>
            <a:spLocks noGrp="1"/>
          </p:cNvSpPr>
          <p:nvPr>
            <p:ph idx="1"/>
          </p:nvPr>
        </p:nvSpPr>
        <p:spPr>
          <a:xfrm>
            <a:off x="304800" y="503237"/>
            <a:ext cx="8610600" cy="4525963"/>
          </a:xfrm>
        </p:spPr>
        <p:txBody>
          <a:bodyPr/>
          <a:lstStyle/>
          <a:p>
            <a:endParaRPr lang="zh-CN" altLang="zh-CN" dirty="0" smtClean="0"/>
          </a:p>
          <a:p>
            <a:r>
              <a:rPr lang="en-US" altLang="zh-CN" dirty="0" smtClean="0">
                <a:solidFill>
                  <a:srgbClr val="002060"/>
                </a:solidFill>
              </a:rPr>
              <a:t>1</a:t>
            </a:r>
            <a:r>
              <a:rPr lang="zh-CN" altLang="zh-CN" dirty="0" smtClean="0">
                <a:solidFill>
                  <a:srgbClr val="002060"/>
                </a:solidFill>
              </a:rPr>
              <a:t>．当两原子相距无穷远时，</a:t>
            </a:r>
            <a:r>
              <a:rPr lang="en-US" altLang="zh-CN" dirty="0" smtClean="0">
                <a:solidFill>
                  <a:srgbClr val="002060"/>
                </a:solidFill>
              </a:rPr>
              <a:t>     </a:t>
            </a:r>
            <a:r>
              <a:rPr lang="zh-CN" altLang="zh-CN" dirty="0" smtClean="0">
                <a:solidFill>
                  <a:srgbClr val="002060"/>
                </a:solidFill>
              </a:rPr>
              <a:t>近似为零。 </a:t>
            </a:r>
            <a:endParaRPr lang="en-US" altLang="zh-CN" dirty="0" smtClean="0">
              <a:solidFill>
                <a:srgbClr val="002060"/>
              </a:solidFill>
            </a:endParaRPr>
          </a:p>
          <a:p>
            <a:r>
              <a:rPr lang="en-US" altLang="zh-CN" dirty="0" smtClean="0">
                <a:solidFill>
                  <a:srgbClr val="002060"/>
                </a:solidFill>
              </a:rPr>
              <a:t>2</a:t>
            </a:r>
            <a:r>
              <a:rPr lang="zh-CN" altLang="zh-CN" dirty="0" smtClean="0">
                <a:solidFill>
                  <a:srgbClr val="002060"/>
                </a:solidFill>
              </a:rPr>
              <a:t>．当两原子相互靠近时，原子间产生吸引力（</a:t>
            </a:r>
            <a:r>
              <a:rPr lang="zh-CN" altLang="en-US" dirty="0" smtClean="0">
                <a:solidFill>
                  <a:srgbClr val="002060"/>
                </a:solidFill>
              </a:rPr>
              <a:t> </a:t>
            </a:r>
            <a:r>
              <a:rPr lang="en-US" altLang="zh-CN" dirty="0" smtClean="0">
                <a:solidFill>
                  <a:srgbClr val="002060"/>
                </a:solidFill>
              </a:rPr>
              <a:t>           </a:t>
            </a:r>
            <a:r>
              <a:rPr lang="zh-CN" altLang="zh-CN" dirty="0" smtClean="0">
                <a:solidFill>
                  <a:srgbClr val="002060"/>
                </a:solidFill>
              </a:rPr>
              <a:t>），且随</a:t>
            </a:r>
            <a:r>
              <a:rPr lang="en-US" altLang="zh-CN" dirty="0" smtClean="0">
                <a:solidFill>
                  <a:srgbClr val="002060"/>
                </a:solidFill>
              </a:rPr>
              <a:t>r</a:t>
            </a:r>
            <a:r>
              <a:rPr lang="zh-CN" altLang="zh-CN" dirty="0" smtClean="0">
                <a:solidFill>
                  <a:srgbClr val="002060"/>
                </a:solidFill>
              </a:rPr>
              <a:t>的减小，吸引力增大</a:t>
            </a:r>
            <a:r>
              <a:rPr lang="en-US" altLang="zh-CN" dirty="0" smtClean="0">
                <a:solidFill>
                  <a:srgbClr val="002060"/>
                </a:solidFill>
              </a:rPr>
              <a:t>.</a:t>
            </a:r>
            <a:endParaRPr lang="zh-CN" altLang="zh-CN" dirty="0" smtClean="0">
              <a:solidFill>
                <a:srgbClr val="002060"/>
              </a:solidFill>
            </a:endParaRPr>
          </a:p>
          <a:p>
            <a:r>
              <a:rPr lang="en-US" altLang="zh-CN" dirty="0" smtClean="0">
                <a:solidFill>
                  <a:srgbClr val="002060"/>
                </a:solidFill>
              </a:rPr>
              <a:t>3</a:t>
            </a:r>
            <a:r>
              <a:rPr lang="zh-CN" altLang="zh-CN" dirty="0" smtClean="0">
                <a:solidFill>
                  <a:srgbClr val="002060"/>
                </a:solidFill>
              </a:rPr>
              <a:t>．</a:t>
            </a:r>
            <a:r>
              <a:rPr lang="en-US" altLang="zh-CN" dirty="0" smtClean="0">
                <a:solidFill>
                  <a:srgbClr val="002060"/>
                </a:solidFill>
              </a:rPr>
              <a:t>       </a:t>
            </a:r>
            <a:r>
              <a:rPr lang="zh-CN" altLang="zh-CN" dirty="0" smtClean="0">
                <a:solidFill>
                  <a:srgbClr val="002060"/>
                </a:solidFill>
              </a:rPr>
              <a:t>时，</a:t>
            </a:r>
            <a:r>
              <a:rPr lang="en-US" altLang="zh-CN" dirty="0" smtClean="0">
                <a:solidFill>
                  <a:srgbClr val="002060"/>
                </a:solidFill>
              </a:rPr>
              <a:t>          </a:t>
            </a:r>
            <a:r>
              <a:rPr lang="zh-CN" altLang="zh-CN" dirty="0" smtClean="0">
                <a:solidFill>
                  <a:srgbClr val="002060"/>
                </a:solidFill>
              </a:rPr>
              <a:t>即吸引力达最大。</a:t>
            </a:r>
          </a:p>
          <a:p>
            <a:r>
              <a:rPr lang="en-US" altLang="zh-CN" dirty="0" smtClean="0">
                <a:solidFill>
                  <a:srgbClr val="002060"/>
                </a:solidFill>
              </a:rPr>
              <a:t>4</a:t>
            </a:r>
            <a:r>
              <a:rPr lang="zh-CN" altLang="zh-CN" dirty="0" smtClean="0">
                <a:solidFill>
                  <a:srgbClr val="002060"/>
                </a:solidFill>
              </a:rPr>
              <a:t>．继续减小</a:t>
            </a:r>
            <a:r>
              <a:rPr lang="en-US" altLang="zh-CN" dirty="0" smtClean="0">
                <a:solidFill>
                  <a:srgbClr val="002060"/>
                </a:solidFill>
              </a:rPr>
              <a:t>r</a:t>
            </a:r>
            <a:r>
              <a:rPr lang="zh-CN" altLang="en-US" dirty="0" smtClean="0">
                <a:solidFill>
                  <a:srgbClr val="002060"/>
                </a:solidFill>
              </a:rPr>
              <a:t> </a:t>
            </a:r>
            <a:r>
              <a:rPr lang="zh-CN" altLang="zh-CN" dirty="0" smtClean="0">
                <a:solidFill>
                  <a:srgbClr val="002060"/>
                </a:solidFill>
              </a:rPr>
              <a:t>时，吸引力趋于减小。</a:t>
            </a:r>
          </a:p>
          <a:p>
            <a:r>
              <a:rPr lang="en-US" altLang="zh-CN" dirty="0" smtClean="0">
                <a:solidFill>
                  <a:srgbClr val="002060"/>
                </a:solidFill>
              </a:rPr>
              <a:t>5</a:t>
            </a:r>
            <a:r>
              <a:rPr lang="zh-CN" altLang="zh-CN" dirty="0" smtClean="0">
                <a:solidFill>
                  <a:srgbClr val="002060"/>
                </a:solidFill>
              </a:rPr>
              <a:t>．达到</a:t>
            </a:r>
            <a:r>
              <a:rPr lang="en-US" altLang="zh-CN" dirty="0" smtClean="0">
                <a:solidFill>
                  <a:srgbClr val="002060"/>
                </a:solidFill>
              </a:rPr>
              <a:t>       </a:t>
            </a:r>
            <a:r>
              <a:rPr lang="zh-CN" altLang="en-US" dirty="0" smtClean="0">
                <a:solidFill>
                  <a:srgbClr val="002060"/>
                </a:solidFill>
              </a:rPr>
              <a:t>  </a:t>
            </a:r>
            <a:r>
              <a:rPr lang="zh-CN" altLang="zh-CN" dirty="0" smtClean="0">
                <a:solidFill>
                  <a:srgbClr val="002060"/>
                </a:solidFill>
              </a:rPr>
              <a:t>时，吸引力和斥力平衡，则</a:t>
            </a:r>
            <a:r>
              <a:rPr lang="en-US" altLang="zh-CN" dirty="0" smtClean="0">
                <a:solidFill>
                  <a:srgbClr val="002060"/>
                </a:solidFill>
              </a:rPr>
              <a:t> </a:t>
            </a:r>
            <a:endParaRPr lang="zh-CN" altLang="zh-CN" dirty="0" smtClean="0">
              <a:solidFill>
                <a:srgbClr val="002060"/>
              </a:solidFill>
            </a:endParaRPr>
          </a:p>
          <a:p>
            <a:r>
              <a:rPr lang="en-US" altLang="zh-CN" dirty="0" smtClean="0">
                <a:solidFill>
                  <a:srgbClr val="002060"/>
                </a:solidFill>
              </a:rPr>
              <a:t>6</a:t>
            </a:r>
            <a:r>
              <a:rPr lang="zh-CN" altLang="zh-CN" dirty="0" smtClean="0">
                <a:solidFill>
                  <a:srgbClr val="002060"/>
                </a:solidFill>
              </a:rPr>
              <a:t>．当</a:t>
            </a:r>
            <a:r>
              <a:rPr lang="en-US" altLang="zh-CN" dirty="0" smtClean="0">
                <a:solidFill>
                  <a:srgbClr val="002060"/>
                </a:solidFill>
              </a:rPr>
              <a:t>      </a:t>
            </a:r>
            <a:r>
              <a:rPr lang="zh-CN" altLang="en-US" dirty="0" smtClean="0">
                <a:solidFill>
                  <a:srgbClr val="002060"/>
                </a:solidFill>
              </a:rPr>
              <a:t> </a:t>
            </a:r>
            <a:r>
              <a:rPr lang="zh-CN" altLang="zh-CN" dirty="0" smtClean="0">
                <a:solidFill>
                  <a:srgbClr val="002060"/>
                </a:solidFill>
              </a:rPr>
              <a:t>时相互间作用力性质为排斥力，且随距离缩短而急剧增大。</a:t>
            </a:r>
          </a:p>
          <a:p>
            <a:endParaRPr lang="zh-CN" altLang="en-US" dirty="0" smtClean="0"/>
          </a:p>
        </p:txBody>
      </p:sp>
      <p:sp>
        <p:nvSpPr>
          <p:cNvPr id="308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3074" name="Object 1"/>
          <p:cNvGraphicFramePr>
            <a:graphicFrameLocks noChangeAspect="1"/>
          </p:cNvGraphicFramePr>
          <p:nvPr>
            <p:extLst>
              <p:ext uri="{D42A27DB-BD31-4B8C-83A1-F6EECF244321}">
                <p14:modId xmlns:p14="http://schemas.microsoft.com/office/powerpoint/2010/main" val="1648491539"/>
              </p:ext>
            </p:extLst>
          </p:nvPr>
        </p:nvGraphicFramePr>
        <p:xfrm>
          <a:off x="5638800" y="1066800"/>
          <a:ext cx="804863" cy="533400"/>
        </p:xfrm>
        <a:graphic>
          <a:graphicData uri="http://schemas.openxmlformats.org/presentationml/2006/ole">
            <mc:AlternateContent xmlns:mc="http://schemas.openxmlformats.org/markup-compatibility/2006">
              <mc:Choice xmlns:v="urn:schemas-microsoft-com:vml" Requires="v">
                <p:oleObj spid="_x0000_s3511" name="公式" r:id="rId3" imgW="317087" imgH="215619" progId="Equation.3">
                  <p:embed/>
                </p:oleObj>
              </mc:Choice>
              <mc:Fallback>
                <p:oleObj name="公式" r:id="rId3" imgW="317087" imgH="21561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066800"/>
                        <a:ext cx="8048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3075" name="Object 3"/>
          <p:cNvGraphicFramePr>
            <a:graphicFrameLocks noChangeAspect="1"/>
          </p:cNvGraphicFramePr>
          <p:nvPr>
            <p:extLst>
              <p:ext uri="{D42A27DB-BD31-4B8C-83A1-F6EECF244321}">
                <p14:modId xmlns:p14="http://schemas.microsoft.com/office/powerpoint/2010/main" val="495731308"/>
              </p:ext>
            </p:extLst>
          </p:nvPr>
        </p:nvGraphicFramePr>
        <p:xfrm>
          <a:off x="1059391" y="2179638"/>
          <a:ext cx="1377950" cy="533400"/>
        </p:xfrm>
        <a:graphic>
          <a:graphicData uri="http://schemas.openxmlformats.org/presentationml/2006/ole">
            <mc:AlternateContent xmlns:mc="http://schemas.openxmlformats.org/markup-compatibility/2006">
              <mc:Choice xmlns:v="urn:schemas-microsoft-com:vml" Requires="v">
                <p:oleObj spid="_x0000_s3512" name="公式" r:id="rId5" imgW="545626" imgH="215713" progId="Equation.3">
                  <p:embed/>
                </p:oleObj>
              </mc:Choice>
              <mc:Fallback>
                <p:oleObj name="公式" r:id="rId5" imgW="545626" imgH="2157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9391" y="2179638"/>
                        <a:ext cx="13779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3076" name="Object 5"/>
          <p:cNvGraphicFramePr>
            <a:graphicFrameLocks noChangeAspect="1"/>
          </p:cNvGraphicFramePr>
          <p:nvPr>
            <p:extLst>
              <p:ext uri="{D42A27DB-BD31-4B8C-83A1-F6EECF244321}">
                <p14:modId xmlns:p14="http://schemas.microsoft.com/office/powerpoint/2010/main" val="3411624138"/>
              </p:ext>
            </p:extLst>
          </p:nvPr>
        </p:nvGraphicFramePr>
        <p:xfrm>
          <a:off x="1219200" y="2667000"/>
          <a:ext cx="1058333" cy="609600"/>
        </p:xfrm>
        <a:graphic>
          <a:graphicData uri="http://schemas.openxmlformats.org/presentationml/2006/ole">
            <mc:AlternateContent xmlns:mc="http://schemas.openxmlformats.org/markup-compatibility/2006">
              <mc:Choice xmlns:v="urn:schemas-microsoft-com:vml" Requires="v">
                <p:oleObj spid="_x0000_s3513" name="公式" r:id="rId7" imgW="393529" imgH="228501" progId="Equation.3">
                  <p:embed/>
                </p:oleObj>
              </mc:Choice>
              <mc:Fallback>
                <p:oleObj name="公式" r:id="rId7" imgW="393529" imgH="22850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667000"/>
                        <a:ext cx="1058333" cy="609600"/>
                      </a:xfrm>
                      <a:prstGeom prst="rect">
                        <a:avLst/>
                      </a:prstGeom>
                      <a:noFill/>
                    </p:spPr>
                  </p:pic>
                </p:oleObj>
              </mc:Fallback>
            </mc:AlternateContent>
          </a:graphicData>
        </a:graphic>
      </p:graphicFrame>
      <p:graphicFrame>
        <p:nvGraphicFramePr>
          <p:cNvPr id="3077" name="Object 7"/>
          <p:cNvGraphicFramePr>
            <a:graphicFrameLocks noChangeAspect="1"/>
          </p:cNvGraphicFramePr>
          <p:nvPr>
            <p:extLst>
              <p:ext uri="{D42A27DB-BD31-4B8C-83A1-F6EECF244321}">
                <p14:modId xmlns:p14="http://schemas.microsoft.com/office/powerpoint/2010/main" val="1745440501"/>
              </p:ext>
            </p:extLst>
          </p:nvPr>
        </p:nvGraphicFramePr>
        <p:xfrm>
          <a:off x="3048000" y="2766218"/>
          <a:ext cx="804863" cy="533400"/>
        </p:xfrm>
        <a:graphic>
          <a:graphicData uri="http://schemas.openxmlformats.org/presentationml/2006/ole">
            <mc:AlternateContent xmlns:mc="http://schemas.openxmlformats.org/markup-compatibility/2006">
              <mc:Choice xmlns:v="urn:schemas-microsoft-com:vml" Requires="v">
                <p:oleObj spid="_x0000_s3514" name="公式" r:id="rId9" imgW="317087" imgH="215619" progId="Equation.3">
                  <p:embed/>
                </p:oleObj>
              </mc:Choice>
              <mc:Fallback>
                <p:oleObj name="公式" r:id="rId9" imgW="317087" imgH="21561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66218"/>
                        <a:ext cx="80486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3078" name="Object 8"/>
          <p:cNvGraphicFramePr>
            <a:graphicFrameLocks noChangeAspect="1"/>
          </p:cNvGraphicFramePr>
          <p:nvPr>
            <p:extLst>
              <p:ext uri="{D42A27DB-BD31-4B8C-83A1-F6EECF244321}">
                <p14:modId xmlns:p14="http://schemas.microsoft.com/office/powerpoint/2010/main" val="270066337"/>
              </p:ext>
            </p:extLst>
          </p:nvPr>
        </p:nvGraphicFramePr>
        <p:xfrm>
          <a:off x="2133600" y="3886200"/>
          <a:ext cx="1092039" cy="655638"/>
        </p:xfrm>
        <a:graphic>
          <a:graphicData uri="http://schemas.openxmlformats.org/presentationml/2006/ole">
            <mc:AlternateContent xmlns:mc="http://schemas.openxmlformats.org/markup-compatibility/2006">
              <mc:Choice xmlns:v="urn:schemas-microsoft-com:vml" Requires="v">
                <p:oleObj spid="_x0000_s3515" name="公式" r:id="rId10" imgW="381000" imgH="228600" progId="Equation.3">
                  <p:embed/>
                </p:oleObj>
              </mc:Choice>
              <mc:Fallback>
                <p:oleObj name="公式" r:id="rId10" imgW="38100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3600" y="3886200"/>
                        <a:ext cx="1092039" cy="655638"/>
                      </a:xfrm>
                      <a:prstGeom prst="rect">
                        <a:avLst/>
                      </a:prstGeom>
                      <a:noFill/>
                    </p:spPr>
                  </p:pic>
                </p:oleObj>
              </mc:Fallback>
            </mc:AlternateContent>
          </a:graphicData>
        </a:graphic>
      </p:graphicFrame>
      <p:sp>
        <p:nvSpPr>
          <p:cNvPr id="3086"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3079" name="Object 10"/>
          <p:cNvGraphicFramePr>
            <a:graphicFrameLocks noChangeAspect="1"/>
          </p:cNvGraphicFramePr>
          <p:nvPr/>
        </p:nvGraphicFramePr>
        <p:xfrm>
          <a:off x="7962900" y="3962400"/>
          <a:ext cx="1181100" cy="457200"/>
        </p:xfrm>
        <a:graphic>
          <a:graphicData uri="http://schemas.openxmlformats.org/presentationml/2006/ole">
            <mc:AlternateContent xmlns:mc="http://schemas.openxmlformats.org/markup-compatibility/2006">
              <mc:Choice xmlns:v="urn:schemas-microsoft-com:vml" Requires="v">
                <p:oleObj spid="_x0000_s3516" name="公式" r:id="rId12" imgW="545626" imgH="215713" progId="Equation.3">
                  <p:embed/>
                </p:oleObj>
              </mc:Choice>
              <mc:Fallback>
                <p:oleObj name="公式" r:id="rId12" imgW="545626" imgH="215713"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62900" y="3962400"/>
                        <a:ext cx="1181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3080" name="Object 12"/>
          <p:cNvGraphicFramePr>
            <a:graphicFrameLocks noChangeAspect="1"/>
          </p:cNvGraphicFramePr>
          <p:nvPr>
            <p:extLst>
              <p:ext uri="{D42A27DB-BD31-4B8C-83A1-F6EECF244321}">
                <p14:modId xmlns:p14="http://schemas.microsoft.com/office/powerpoint/2010/main" val="4015993834"/>
              </p:ext>
            </p:extLst>
          </p:nvPr>
        </p:nvGraphicFramePr>
        <p:xfrm>
          <a:off x="1752600" y="4495800"/>
          <a:ext cx="807720" cy="504825"/>
        </p:xfrm>
        <a:graphic>
          <a:graphicData uri="http://schemas.openxmlformats.org/presentationml/2006/ole">
            <mc:AlternateContent xmlns:mc="http://schemas.openxmlformats.org/markup-compatibility/2006">
              <mc:Choice xmlns:v="urn:schemas-microsoft-com:vml" Requires="v">
                <p:oleObj spid="_x0000_s3517" name="公式" r:id="rId14" imgW="368300" imgH="228600" progId="Equation.3">
                  <p:embed/>
                </p:oleObj>
              </mc:Choice>
              <mc:Fallback>
                <p:oleObj name="公式" r:id="rId14" imgW="368300" imgH="2286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4495800"/>
                        <a:ext cx="807720" cy="504825"/>
                      </a:xfrm>
                      <a:prstGeom prst="rect">
                        <a:avLst/>
                      </a:prstGeom>
                      <a:noFill/>
                    </p:spPr>
                  </p:pic>
                </p:oleObj>
              </mc:Fallback>
            </mc:AlternateContent>
          </a:graphicData>
        </a:graphic>
      </p:graphicFrame>
      <p:sp>
        <p:nvSpPr>
          <p:cNvPr id="16" name="Text Box 39"/>
          <p:cNvSpPr txBox="1">
            <a:spLocks noChangeArrowheads="1"/>
          </p:cNvSpPr>
          <p:nvPr/>
        </p:nvSpPr>
        <p:spPr bwMode="auto">
          <a:xfrm>
            <a:off x="7086600" y="2842418"/>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kumimoji="1" lang="zh-CN" altLang="zh-CN" sz="2400" b="1" dirty="0">
                <a:solidFill>
                  <a:srgbClr val="009600"/>
                </a:solidFill>
                <a:latin typeface="宋体" charset="0"/>
              </a:rPr>
              <a:t>最大有效引力</a:t>
            </a:r>
            <a:endParaRPr kumimoji="1" lang="zh-CN" altLang="en-US" sz="2400" b="1" dirty="0">
              <a:solidFill>
                <a:srgbClr val="009600"/>
              </a:solidFill>
              <a:latin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924800" cy="4740275"/>
          </a:xfrm>
          <a:prstGeom prst="rect">
            <a:avLst/>
          </a:prstGeom>
          <a:noFill/>
        </p:spPr>
        <p:txBody>
          <a:bodyPr>
            <a:spAutoFit/>
          </a:bodyPr>
          <a:lstStyle/>
          <a:p>
            <a:pPr>
              <a:defRPr/>
            </a:pPr>
            <a:r>
              <a:rPr lang="zh-CN" altLang="zh-CN" sz="3200" b="1" dirty="0"/>
              <a:t>二、范德瓦尔斯力的特性</a:t>
            </a:r>
            <a:endParaRPr lang="zh-CN" altLang="zh-CN" sz="3200" dirty="0"/>
          </a:p>
          <a:p>
            <a:pPr>
              <a:defRPr/>
            </a:pPr>
            <a:r>
              <a:rPr lang="en-US" altLang="zh-CN" sz="2800" dirty="0"/>
              <a:t>1   </a:t>
            </a:r>
            <a:r>
              <a:rPr lang="zh-CN" altLang="zh-CN" sz="2800" b="1" dirty="0">
                <a:solidFill>
                  <a:srgbClr val="002060"/>
                </a:solidFill>
              </a:rPr>
              <a:t>范德瓦尔斯力是普遍存在于原子或分子间的一种力，即使其偶极矩为零，这种力依然存在（如色散力）。</a:t>
            </a:r>
          </a:p>
          <a:p>
            <a:pPr marL="514350" indent="-514350">
              <a:buFontTx/>
              <a:buAutoNum type="arabicPlain" startAt="2"/>
              <a:defRPr/>
            </a:pPr>
            <a:r>
              <a:rPr lang="zh-CN" altLang="zh-CN" sz="2800" b="1" dirty="0">
                <a:solidFill>
                  <a:srgbClr val="002060"/>
                </a:solidFill>
              </a:rPr>
              <a:t>它是吸引力，力的大小与</a:t>
            </a:r>
            <a:r>
              <a:rPr lang="en-US" altLang="zh-CN" sz="2800" b="1" dirty="0">
                <a:solidFill>
                  <a:srgbClr val="002060"/>
                </a:solidFill>
              </a:rPr>
              <a:t>r</a:t>
            </a:r>
            <a:r>
              <a:rPr lang="en-US" altLang="zh-CN" sz="2800" b="1" baseline="30000" dirty="0">
                <a:solidFill>
                  <a:srgbClr val="002060"/>
                </a:solidFill>
              </a:rPr>
              <a:t>-7</a:t>
            </a:r>
            <a:r>
              <a:rPr lang="zh-CN" altLang="zh-CN" sz="2800" b="1" dirty="0">
                <a:solidFill>
                  <a:srgbClr val="002060"/>
                </a:solidFill>
              </a:rPr>
              <a:t>成正比，作用范围在几个</a:t>
            </a:r>
            <a:r>
              <a:rPr lang="en-US" altLang="zh-CN" sz="2800" b="1" dirty="0">
                <a:solidFill>
                  <a:srgbClr val="002060"/>
                </a:solidFill>
              </a:rPr>
              <a:t>Å</a:t>
            </a:r>
            <a:r>
              <a:rPr lang="zh-CN" altLang="zh-CN" sz="2800" b="1" dirty="0">
                <a:solidFill>
                  <a:srgbClr val="002060"/>
                </a:solidFill>
              </a:rPr>
              <a:t>。</a:t>
            </a:r>
            <a:endParaRPr lang="en-US" altLang="zh-CN" sz="2800" b="1" dirty="0">
              <a:solidFill>
                <a:srgbClr val="002060"/>
              </a:solidFill>
            </a:endParaRPr>
          </a:p>
          <a:p>
            <a:pPr>
              <a:defRPr/>
            </a:pPr>
            <a:r>
              <a:rPr lang="en-US" altLang="zh-CN" sz="2800" b="1" dirty="0">
                <a:solidFill>
                  <a:srgbClr val="002060"/>
                </a:solidFill>
              </a:rPr>
              <a:t>3   </a:t>
            </a:r>
            <a:r>
              <a:rPr lang="zh-CN" altLang="zh-CN" sz="2800" b="1" dirty="0">
                <a:solidFill>
                  <a:srgbClr val="002060"/>
                </a:solidFill>
              </a:rPr>
              <a:t>同共价键不同，范德瓦尔斯键一般没有方向性和饱和性。</a:t>
            </a:r>
          </a:p>
          <a:p>
            <a:pPr>
              <a:defRPr/>
            </a:pPr>
            <a:r>
              <a:rPr lang="en-US" altLang="zh-CN" sz="2800" b="1" dirty="0">
                <a:solidFill>
                  <a:srgbClr val="002060"/>
                </a:solidFill>
              </a:rPr>
              <a:t>4   </a:t>
            </a:r>
            <a:r>
              <a:rPr lang="zh-CN" altLang="zh-CN" sz="2800" b="1" dirty="0">
                <a:solidFill>
                  <a:srgbClr val="002060"/>
                </a:solidFill>
              </a:rPr>
              <a:t>在不同分子中，</a:t>
            </a:r>
            <a:r>
              <a:rPr lang="en-US" altLang="zh-CN" sz="2800" b="1" dirty="0">
                <a:solidFill>
                  <a:srgbClr val="002060"/>
                </a:solidFill>
              </a:rPr>
              <a:t>U</a:t>
            </a:r>
            <a:r>
              <a:rPr lang="en-US" altLang="zh-CN" sz="2800" b="1" baseline="-25000" dirty="0">
                <a:solidFill>
                  <a:srgbClr val="002060"/>
                </a:solidFill>
              </a:rPr>
              <a:t>K</a:t>
            </a:r>
            <a:r>
              <a:rPr lang="en-US" altLang="zh-CN" sz="2800" b="1" dirty="0">
                <a:solidFill>
                  <a:srgbClr val="002060"/>
                </a:solidFill>
              </a:rPr>
              <a:t> </a:t>
            </a:r>
            <a:r>
              <a:rPr lang="zh-CN" altLang="zh-CN" sz="2800" b="1" dirty="0">
                <a:solidFill>
                  <a:srgbClr val="002060"/>
                </a:solidFill>
              </a:rPr>
              <a:t>、</a:t>
            </a:r>
            <a:r>
              <a:rPr lang="en-US" altLang="zh-CN" sz="2800" b="1" dirty="0">
                <a:solidFill>
                  <a:srgbClr val="002060"/>
                </a:solidFill>
              </a:rPr>
              <a:t>U</a:t>
            </a:r>
            <a:r>
              <a:rPr lang="en-US" altLang="zh-CN" sz="2800" b="1" baseline="-25000" dirty="0">
                <a:solidFill>
                  <a:srgbClr val="002060"/>
                </a:solidFill>
              </a:rPr>
              <a:t>D</a:t>
            </a:r>
            <a:r>
              <a:rPr lang="en-US" altLang="zh-CN" sz="2800" b="1" dirty="0">
                <a:solidFill>
                  <a:srgbClr val="002060"/>
                </a:solidFill>
              </a:rPr>
              <a:t> </a:t>
            </a:r>
            <a:r>
              <a:rPr lang="zh-CN" altLang="zh-CN" sz="2800" b="1" dirty="0">
                <a:solidFill>
                  <a:srgbClr val="002060"/>
                </a:solidFill>
              </a:rPr>
              <a:t>、</a:t>
            </a:r>
            <a:r>
              <a:rPr lang="en-US" altLang="zh-CN" sz="2800" b="1" dirty="0">
                <a:solidFill>
                  <a:srgbClr val="002060"/>
                </a:solidFill>
              </a:rPr>
              <a:t>U</a:t>
            </a:r>
            <a:r>
              <a:rPr lang="en-US" altLang="zh-CN" sz="2800" b="1" baseline="-25000" dirty="0">
                <a:solidFill>
                  <a:srgbClr val="002060"/>
                </a:solidFill>
              </a:rPr>
              <a:t>L</a:t>
            </a:r>
            <a:r>
              <a:rPr lang="en-US" altLang="zh-CN" sz="2800" b="1" dirty="0">
                <a:solidFill>
                  <a:srgbClr val="002060"/>
                </a:solidFill>
              </a:rPr>
              <a:t> </a:t>
            </a:r>
            <a:r>
              <a:rPr lang="zh-CN" altLang="zh-CN" sz="2800" b="1" dirty="0">
                <a:solidFill>
                  <a:srgbClr val="002060"/>
                </a:solidFill>
              </a:rPr>
              <a:t>三种作用所占比例不同，一般色散力</a:t>
            </a:r>
            <a:r>
              <a:rPr lang="en-US" altLang="zh-CN" sz="2800" b="1" dirty="0">
                <a:solidFill>
                  <a:srgbClr val="002060"/>
                </a:solidFill>
              </a:rPr>
              <a:t> </a:t>
            </a:r>
            <a:r>
              <a:rPr lang="zh-CN" altLang="zh-CN" sz="2800" b="1" dirty="0">
                <a:solidFill>
                  <a:srgbClr val="002060"/>
                </a:solidFill>
              </a:rPr>
              <a:t>所占比例较大，</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750100934"/>
              </p:ext>
            </p:extLst>
          </p:nvPr>
        </p:nvGraphicFramePr>
        <p:xfrm>
          <a:off x="1347668" y="753314"/>
          <a:ext cx="533400" cy="490728"/>
        </p:xfrm>
        <a:graphic>
          <a:graphicData uri="http://schemas.openxmlformats.org/presentationml/2006/ole">
            <mc:AlternateContent xmlns:mc="http://schemas.openxmlformats.org/markup-compatibility/2006">
              <mc:Choice xmlns:v="urn:schemas-microsoft-com:vml" Requires="v">
                <p:oleObj spid="_x0000_s14684" name="公式" r:id="rId3" imgW="241091" imgH="215713" progId="Equation.3">
                  <p:embed/>
                </p:oleObj>
              </mc:Choice>
              <mc:Fallback>
                <p:oleObj name="公式" r:id="rId3" imgW="241091" imgH="215713"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668" y="753314"/>
                        <a:ext cx="533400" cy="490728"/>
                      </a:xfrm>
                      <a:prstGeom prst="rect">
                        <a:avLst/>
                      </a:prstGeom>
                      <a:no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49518887"/>
              </p:ext>
            </p:extLst>
          </p:nvPr>
        </p:nvGraphicFramePr>
        <p:xfrm>
          <a:off x="2490668" y="769203"/>
          <a:ext cx="457200" cy="438150"/>
        </p:xfrm>
        <a:graphic>
          <a:graphicData uri="http://schemas.openxmlformats.org/presentationml/2006/ole">
            <mc:AlternateContent xmlns:mc="http://schemas.openxmlformats.org/markup-compatibility/2006">
              <mc:Choice xmlns:v="urn:schemas-microsoft-com:vml" Requires="v">
                <p:oleObj spid="_x0000_s14685" name="公式" r:id="rId5" imgW="228501" imgH="215806" progId="Equation.3">
                  <p:embed/>
                </p:oleObj>
              </mc:Choice>
              <mc:Fallback>
                <p:oleObj name="公式" r:id="rId5" imgW="228501" imgH="21580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668" y="769203"/>
                        <a:ext cx="457200" cy="43815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47539208"/>
              </p:ext>
            </p:extLst>
          </p:nvPr>
        </p:nvGraphicFramePr>
        <p:xfrm>
          <a:off x="3671416" y="764440"/>
          <a:ext cx="447675" cy="447675"/>
        </p:xfrm>
        <a:graphic>
          <a:graphicData uri="http://schemas.openxmlformats.org/presentationml/2006/ole">
            <mc:AlternateContent xmlns:mc="http://schemas.openxmlformats.org/markup-compatibility/2006">
              <mc:Choice xmlns:v="urn:schemas-microsoft-com:vml" Requires="v">
                <p:oleObj spid="_x0000_s14686" name="公式" r:id="rId7" imgW="215619" imgH="215619" progId="Equation.3">
                  <p:embed/>
                </p:oleObj>
              </mc:Choice>
              <mc:Fallback>
                <p:oleObj name="公式" r:id="rId7" imgW="215619" imgH="21561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1416" y="764440"/>
                        <a:ext cx="447675" cy="447675"/>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0748620"/>
              </p:ext>
            </p:extLst>
          </p:nvPr>
        </p:nvGraphicFramePr>
        <p:xfrm>
          <a:off x="94152" y="1655304"/>
          <a:ext cx="779383" cy="497939"/>
        </p:xfrm>
        <a:graphic>
          <a:graphicData uri="http://schemas.openxmlformats.org/presentationml/2006/ole">
            <mc:AlternateContent xmlns:mc="http://schemas.openxmlformats.org/markup-compatibility/2006">
              <mc:Choice xmlns:v="urn:schemas-microsoft-com:vml" Requires="v">
                <p:oleObj spid="_x0000_s14687" name="公式" r:id="rId9" imgW="342603" imgH="215713" progId="Equation.3">
                  <p:embed/>
                </p:oleObj>
              </mc:Choice>
              <mc:Fallback>
                <p:oleObj name="公式" r:id="rId9" imgW="342603" imgH="215713"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152" y="1655304"/>
                        <a:ext cx="779383" cy="497939"/>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0067725"/>
              </p:ext>
            </p:extLst>
          </p:nvPr>
        </p:nvGraphicFramePr>
        <p:xfrm>
          <a:off x="228600" y="2438400"/>
          <a:ext cx="722313" cy="495300"/>
        </p:xfrm>
        <a:graphic>
          <a:graphicData uri="http://schemas.openxmlformats.org/presentationml/2006/ole">
            <mc:AlternateContent xmlns:mc="http://schemas.openxmlformats.org/markup-compatibility/2006">
              <mc:Choice xmlns:v="urn:schemas-microsoft-com:vml" Requires="v">
                <p:oleObj spid="_x0000_s14688" name="公式" r:id="rId11" imgW="330200" imgH="228600" progId="Equation.3">
                  <p:embed/>
                </p:oleObj>
              </mc:Choice>
              <mc:Fallback>
                <p:oleObj name="公式" r:id="rId11" imgW="330200" imgH="2286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2438400"/>
                        <a:ext cx="722313" cy="4953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98457780"/>
              </p:ext>
            </p:extLst>
          </p:nvPr>
        </p:nvGraphicFramePr>
        <p:xfrm>
          <a:off x="159923" y="3055203"/>
          <a:ext cx="712258" cy="421939"/>
        </p:xfrm>
        <a:graphic>
          <a:graphicData uri="http://schemas.openxmlformats.org/presentationml/2006/ole">
            <mc:AlternateContent xmlns:mc="http://schemas.openxmlformats.org/markup-compatibility/2006">
              <mc:Choice xmlns:v="urn:schemas-microsoft-com:vml" Requires="v">
                <p:oleObj spid="_x0000_s14689" name="公式" r:id="rId13" imgW="317087" imgH="177569" progId="Equation.3">
                  <p:embed/>
                </p:oleObj>
              </mc:Choice>
              <mc:Fallback>
                <p:oleObj name="公式" r:id="rId13" imgW="317087" imgH="177569"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923" y="3055203"/>
                        <a:ext cx="712258" cy="421939"/>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0651395"/>
              </p:ext>
            </p:extLst>
          </p:nvPr>
        </p:nvGraphicFramePr>
        <p:xfrm>
          <a:off x="152400" y="3793867"/>
          <a:ext cx="609600" cy="450574"/>
        </p:xfrm>
        <a:graphic>
          <a:graphicData uri="http://schemas.openxmlformats.org/presentationml/2006/ole">
            <mc:AlternateContent xmlns:mc="http://schemas.openxmlformats.org/markup-compatibility/2006">
              <mc:Choice xmlns:v="urn:schemas-microsoft-com:vml" Requires="v">
                <p:oleObj spid="_x0000_s14690" name="公式" r:id="rId15" imgW="215619" imgH="164885" progId="Equation.3">
                  <p:embed/>
                </p:oleObj>
              </mc:Choice>
              <mc:Fallback>
                <p:oleObj name="公式" r:id="rId15" imgW="215619" imgH="164885" progId="Equation.3">
                  <p:embed/>
                  <p:pic>
                    <p:nvPicPr>
                      <p:cNvPr id="0" name="Object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3793867"/>
                        <a:ext cx="609600" cy="450574"/>
                      </a:xfrm>
                      <a:prstGeom prst="rect">
                        <a:avLst/>
                      </a:prstGeom>
                      <a:noFill/>
                    </p:spPr>
                  </p:pic>
                </p:oleObj>
              </mc:Fallback>
            </mc:AlternateContent>
          </a:graphicData>
        </a:graphic>
      </p:graphicFrame>
      <p:sp>
        <p:nvSpPr>
          <p:cNvPr id="10" name="Rectangle 9"/>
          <p:cNvSpPr>
            <a:spLocks noChangeArrowheads="1"/>
          </p:cNvSpPr>
          <p:nvPr/>
        </p:nvSpPr>
        <p:spPr bwMode="auto">
          <a:xfrm>
            <a:off x="228600"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1" name="Rectangle 10"/>
          <p:cNvSpPr>
            <a:spLocks noChangeArrowheads="1"/>
          </p:cNvSpPr>
          <p:nvPr/>
        </p:nvSpPr>
        <p:spPr bwMode="auto">
          <a:xfrm>
            <a:off x="228600"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2"/>
          <p:cNvSpPr>
            <a:spLocks noChangeArrowheads="1"/>
          </p:cNvSpPr>
          <p:nvPr/>
        </p:nvSpPr>
        <p:spPr bwMode="auto">
          <a:xfrm>
            <a:off x="894644" y="1814564"/>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8.69           0.46             2.15</a:t>
            </a:r>
            <a:endParaRPr kumimoji="0" lang="zh-CN" altLang="en-US" sz="2000" b="0" i="0" u="none" strike="noStrike" cap="none" normalizeH="0" baseline="0" dirty="0" smtClean="0">
              <a:ln>
                <a:noFill/>
              </a:ln>
              <a:solidFill>
                <a:schemeClr val="tx1"/>
              </a:solidFill>
              <a:effectLst/>
              <a:ea typeface="宋体" pitchFamily="2" charset="-122"/>
              <a:cs typeface="宋体" pitchFamily="2" charset="-122"/>
            </a:endParaRPr>
          </a:p>
        </p:txBody>
      </p:sp>
      <p:sp>
        <p:nvSpPr>
          <p:cNvPr id="14" name="Rectangle 13"/>
          <p:cNvSpPr>
            <a:spLocks noChangeArrowheads="1"/>
          </p:cNvSpPr>
          <p:nvPr/>
        </p:nvSpPr>
        <p:spPr bwMode="auto">
          <a:xfrm>
            <a:off x="228600" y="2438400"/>
            <a:ext cx="502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3.18        0.37           3.57</a:t>
            </a:r>
            <a:endParaRPr kumimoji="0" lang="en-US" altLang="zh-CN" sz="2400" b="0" i="0" u="none" strike="noStrike" cap="none" normalizeH="0" baseline="0" dirty="0" smtClean="0">
              <a:ln>
                <a:noFill/>
              </a:ln>
              <a:solidFill>
                <a:schemeClr val="tx1"/>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smtClean="0">
              <a:ln>
                <a:noFill/>
              </a:ln>
              <a:solidFill>
                <a:schemeClr val="tx1"/>
              </a:solidFill>
              <a:effectLst/>
              <a:ea typeface="宋体" pitchFamily="2" charset="-122"/>
              <a:cs typeface="宋体" pitchFamily="2" charset="-122"/>
            </a:endParaRPr>
          </a:p>
        </p:txBody>
      </p:sp>
      <p:sp>
        <p:nvSpPr>
          <p:cNvPr id="15" name="Rectangle 14"/>
          <p:cNvSpPr>
            <a:spLocks noChangeArrowheads="1"/>
          </p:cNvSpPr>
          <p:nvPr/>
        </p:nvSpPr>
        <p:spPr bwMode="auto">
          <a:xfrm>
            <a:off x="873535" y="3055203"/>
            <a:ext cx="6553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0.79        0.24           4.02</a:t>
            </a:r>
            <a:endParaRPr kumimoji="0" lang="en-US" altLang="zh-CN" sz="2400" b="0" i="0" u="none" strike="noStrike" cap="none" normalizeH="0" baseline="0" dirty="0" smtClean="0">
              <a:ln>
                <a:noFill/>
              </a:ln>
              <a:solidFill>
                <a:schemeClr val="tx1"/>
              </a:solidFill>
              <a:effectLst/>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Rectangle 15"/>
          <p:cNvSpPr>
            <a:spLocks noChangeArrowheads="1"/>
          </p:cNvSpPr>
          <p:nvPr/>
        </p:nvSpPr>
        <p:spPr bwMode="auto">
          <a:xfrm>
            <a:off x="1080968" y="3773268"/>
            <a:ext cx="792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0           0             2.03</a:t>
            </a:r>
            <a:endParaRPr kumimoji="0" lang="zh-CN" altLang="en-US" sz="2400" b="0" i="0" u="none" strike="noStrike" cap="none" normalizeH="0" baseline="0" dirty="0" smtClean="0">
              <a:ln>
                <a:noFill/>
              </a:ln>
              <a:solidFill>
                <a:schemeClr val="tx1"/>
              </a:solidFill>
              <a:effectLst/>
              <a:ea typeface="宋体" pitchFamily="2" charset="-122"/>
              <a:cs typeface="宋体" pitchFamily="2" charset="-122"/>
            </a:endParaRPr>
          </a:p>
        </p:txBody>
      </p:sp>
      <p:sp>
        <p:nvSpPr>
          <p:cNvPr id="17" name="矩形 16"/>
          <p:cNvSpPr/>
          <p:nvPr/>
        </p:nvSpPr>
        <p:spPr>
          <a:xfrm>
            <a:off x="5043368" y="3588603"/>
            <a:ext cx="3262432" cy="83099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lvl="0"/>
            <a:r>
              <a:rPr lang="zh-CN" altLang="en-US" sz="2400" dirty="0">
                <a:latin typeface="Times New Roman" pitchFamily="18" charset="0"/>
                <a:cs typeface="Times New Roman" pitchFamily="18" charset="0"/>
              </a:rPr>
              <a:t>（非极性分子间作用</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0"/>
            <a:r>
              <a:rPr lang="zh-CN" altLang="en-US" sz="2400" dirty="0" smtClean="0">
                <a:latin typeface="Times New Roman" pitchFamily="18" charset="0"/>
                <a:cs typeface="Times New Roman" pitchFamily="18" charset="0"/>
              </a:rPr>
              <a:t>所以</a:t>
            </a:r>
            <a:r>
              <a:rPr lang="zh-CN" altLang="en-US" sz="2400" dirty="0">
                <a:latin typeface="Times New Roman" pitchFamily="18" charset="0"/>
                <a:cs typeface="Times New Roman" pitchFamily="18" charset="0"/>
              </a:rPr>
              <a:t>色散力大）</a:t>
            </a:r>
            <a:endParaRPr lang="zh-CN" altLang="en-US" sz="2400" dirty="0">
              <a:cs typeface="宋体" pitchFamily="2" charset="-122"/>
            </a:endParaRPr>
          </a:p>
        </p:txBody>
      </p:sp>
      <p:sp>
        <p:nvSpPr>
          <p:cNvPr id="18" name="矩形 17"/>
          <p:cNvSpPr/>
          <p:nvPr/>
        </p:nvSpPr>
        <p:spPr>
          <a:xfrm>
            <a:off x="5043368" y="1737745"/>
            <a:ext cx="2954655" cy="83099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lvl="0"/>
            <a:r>
              <a:rPr lang="zh-CN" altLang="en-US" sz="2400" dirty="0">
                <a:latin typeface="Times New Roman" pitchFamily="18" charset="0"/>
                <a:cs typeface="Times New Roman" pitchFamily="18" charset="0"/>
              </a:rPr>
              <a:t>（极性分子间作用</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0"/>
            <a:r>
              <a:rPr lang="zh-CN" altLang="en-US" sz="2400" dirty="0" smtClean="0">
                <a:latin typeface="Times New Roman" pitchFamily="18" charset="0"/>
                <a:cs typeface="Times New Roman" pitchFamily="18" charset="0"/>
              </a:rPr>
              <a:t>所以</a:t>
            </a:r>
            <a:r>
              <a:rPr lang="zh-CN" altLang="en-US" sz="2400" dirty="0">
                <a:latin typeface="Times New Roman" pitchFamily="18" charset="0"/>
                <a:cs typeface="Times New Roman" pitchFamily="18" charset="0"/>
              </a:rPr>
              <a:t>葛生力大）</a:t>
            </a:r>
            <a:endParaRPr lang="zh-CN" altLang="en-US" sz="2400" dirty="0">
              <a:cs typeface="宋体" pitchFamily="2" charset="-122"/>
            </a:endParaRPr>
          </a:p>
        </p:txBody>
      </p:sp>
    </p:spTree>
    <p:extLst>
      <p:ext uri="{BB962C8B-B14F-4D97-AF65-F5344CB8AC3E}">
        <p14:creationId xmlns:p14="http://schemas.microsoft.com/office/powerpoint/2010/main" val="382829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00" y="533400"/>
            <a:ext cx="7230241" cy="4953000"/>
          </a:xfrm>
          <a:prstGeom prst="rect">
            <a:avLst/>
          </a:prstGeom>
        </p:spPr>
      </p:pic>
    </p:spTree>
    <p:extLst>
      <p:ext uri="{BB962C8B-B14F-4D97-AF65-F5344CB8AC3E}">
        <p14:creationId xmlns:p14="http://schemas.microsoft.com/office/powerpoint/2010/main" val="511609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38200"/>
            <a:ext cx="8866109" cy="4191000"/>
          </a:xfrm>
          <a:prstGeom prst="rect">
            <a:avLst/>
          </a:prstGeom>
        </p:spPr>
      </p:pic>
      <p:sp>
        <p:nvSpPr>
          <p:cNvPr id="3" name="文本框 2"/>
          <p:cNvSpPr txBox="1"/>
          <p:nvPr/>
        </p:nvSpPr>
        <p:spPr>
          <a:xfrm>
            <a:off x="533400" y="5257800"/>
            <a:ext cx="6288901" cy="523220"/>
          </a:xfrm>
          <a:prstGeom prst="rect">
            <a:avLst/>
          </a:prstGeom>
          <a:noFill/>
        </p:spPr>
        <p:txBody>
          <a:bodyPr wrap="none" rtlCol="0">
            <a:spAutoFit/>
          </a:bodyPr>
          <a:lstStyle/>
          <a:p>
            <a:r>
              <a:rPr kumimoji="1" lang="zh-CN" altLang="en-US" sz="2800" dirty="0" smtClean="0"/>
              <a:t>是否有与库伦力无关的晶体结合类型？</a:t>
            </a:r>
            <a:endParaRPr kumimoji="1" lang="zh-CN" altLang="en-US" sz="2800" dirty="0"/>
          </a:p>
        </p:txBody>
      </p:sp>
    </p:spTree>
    <p:extLst>
      <p:ext uri="{BB962C8B-B14F-4D97-AF65-F5344CB8AC3E}">
        <p14:creationId xmlns:p14="http://schemas.microsoft.com/office/powerpoint/2010/main" val="36071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0"/>
          <p:cNvGraphicFramePr>
            <a:graphicFrameLocks noChangeAspect="1"/>
          </p:cNvGraphicFramePr>
          <p:nvPr/>
        </p:nvGraphicFramePr>
        <p:xfrm>
          <a:off x="1447800" y="304800"/>
          <a:ext cx="1181100" cy="457200"/>
        </p:xfrm>
        <a:graphic>
          <a:graphicData uri="http://schemas.openxmlformats.org/presentationml/2006/ole">
            <mc:AlternateContent xmlns:mc="http://schemas.openxmlformats.org/markup-compatibility/2006">
              <mc:Choice xmlns:v="urn:schemas-microsoft-com:vml" Requires="v">
                <p:oleObj spid="_x0000_s4712" name="公式" r:id="rId3" imgW="545626" imgH="215713" progId="Equation.3">
                  <p:embed/>
                </p:oleObj>
              </mc:Choice>
              <mc:Fallback>
                <p:oleObj name="公式" r:id="rId3" imgW="545626" imgH="21571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04800"/>
                        <a:ext cx="11811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9"/>
          <p:cNvGraphicFramePr>
            <a:graphicFrameLocks noChangeAspect="1"/>
          </p:cNvGraphicFramePr>
          <p:nvPr/>
        </p:nvGraphicFramePr>
        <p:xfrm>
          <a:off x="4648200" y="685800"/>
          <a:ext cx="1295400" cy="457200"/>
        </p:xfrm>
        <a:graphic>
          <a:graphicData uri="http://schemas.openxmlformats.org/presentationml/2006/ole">
            <mc:AlternateContent xmlns:mc="http://schemas.openxmlformats.org/markup-compatibility/2006">
              <mc:Choice xmlns:v="urn:schemas-microsoft-com:vml" Requires="v">
                <p:oleObj spid="_x0000_s4713" name="公式" r:id="rId5" imgW="647700" imgH="228600" progId="Equation.3">
                  <p:embed/>
                </p:oleObj>
              </mc:Choice>
              <mc:Fallback>
                <p:oleObj name="公式" r:id="rId5" imgW="64770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685800"/>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8"/>
          <p:cNvGraphicFramePr>
            <a:graphicFrameLocks noChangeAspect="1"/>
          </p:cNvGraphicFramePr>
          <p:nvPr/>
        </p:nvGraphicFramePr>
        <p:xfrm>
          <a:off x="7696200" y="685800"/>
          <a:ext cx="1219200" cy="415925"/>
        </p:xfrm>
        <a:graphic>
          <a:graphicData uri="http://schemas.openxmlformats.org/presentationml/2006/ole">
            <mc:AlternateContent xmlns:mc="http://schemas.openxmlformats.org/markup-compatibility/2006">
              <mc:Choice xmlns:v="urn:schemas-microsoft-com:vml" Requires="v">
                <p:oleObj spid="_x0000_s4714" name="公式" r:id="rId7" imgW="672808" imgH="228501" progId="Equation.3">
                  <p:embed/>
                </p:oleObj>
              </mc:Choice>
              <mc:Fallback>
                <p:oleObj name="公式" r:id="rId7" imgW="672808"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6200" y="685800"/>
                        <a:ext cx="12192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685800" y="1600200"/>
          <a:ext cx="762000" cy="477838"/>
        </p:xfrm>
        <a:graphic>
          <a:graphicData uri="http://schemas.openxmlformats.org/presentationml/2006/ole">
            <mc:AlternateContent xmlns:mc="http://schemas.openxmlformats.org/markup-compatibility/2006">
              <mc:Choice xmlns:v="urn:schemas-microsoft-com:vml" Requires="v">
                <p:oleObj spid="_x0000_s4715" name="公式" r:id="rId9" imgW="368300" imgH="228600" progId="Equation.3">
                  <p:embed/>
                </p:oleObj>
              </mc:Choice>
              <mc:Fallback>
                <p:oleObj name="公式" r:id="rId9" imgW="3683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600200"/>
                        <a:ext cx="7620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1752600" y="1524000"/>
          <a:ext cx="2057400" cy="490538"/>
        </p:xfrm>
        <a:graphic>
          <a:graphicData uri="http://schemas.openxmlformats.org/presentationml/2006/ole">
            <mc:AlternateContent xmlns:mc="http://schemas.openxmlformats.org/markup-compatibility/2006">
              <mc:Choice xmlns:v="urn:schemas-microsoft-com:vml" Requires="v">
                <p:oleObj spid="_x0000_s4716" name="公式" r:id="rId11" imgW="1054100" imgH="254000" progId="Equation.3">
                  <p:embed/>
                </p:oleObj>
              </mc:Choice>
              <mc:Fallback>
                <p:oleObj name="公式" r:id="rId11" imgW="1054100" imgH="2540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1524000"/>
                        <a:ext cx="20574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5"/>
          <p:cNvGraphicFramePr>
            <a:graphicFrameLocks noChangeAspect="1"/>
          </p:cNvGraphicFramePr>
          <p:nvPr/>
        </p:nvGraphicFramePr>
        <p:xfrm>
          <a:off x="5334000" y="2362200"/>
          <a:ext cx="838200" cy="555625"/>
        </p:xfrm>
        <a:graphic>
          <a:graphicData uri="http://schemas.openxmlformats.org/presentationml/2006/ole">
            <mc:AlternateContent xmlns:mc="http://schemas.openxmlformats.org/markup-compatibility/2006">
              <mc:Choice xmlns:v="urn:schemas-microsoft-com:vml" Requires="v">
                <p:oleObj spid="_x0000_s4717" name="公式" r:id="rId13" imgW="317087" imgH="215619" progId="Equation.3">
                  <p:embed/>
                </p:oleObj>
              </mc:Choice>
              <mc:Fallback>
                <p:oleObj name="公式" r:id="rId13" imgW="317087" imgH="215619"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2362200"/>
                        <a:ext cx="838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4"/>
          <p:cNvGraphicFramePr>
            <a:graphicFrameLocks noChangeAspect="1"/>
          </p:cNvGraphicFramePr>
          <p:nvPr/>
        </p:nvGraphicFramePr>
        <p:xfrm>
          <a:off x="838200" y="2362200"/>
          <a:ext cx="762000" cy="457200"/>
        </p:xfrm>
        <a:graphic>
          <a:graphicData uri="http://schemas.openxmlformats.org/presentationml/2006/ole">
            <mc:AlternateContent xmlns:mc="http://schemas.openxmlformats.org/markup-compatibility/2006">
              <mc:Choice xmlns:v="urn:schemas-microsoft-com:vml" Requires="v">
                <p:oleObj spid="_x0000_s4718" name="公式" r:id="rId15" imgW="381000" imgH="228600" progId="Equation.3">
                  <p:embed/>
                </p:oleObj>
              </mc:Choice>
              <mc:Fallback>
                <p:oleObj name="公式" r:id="rId15" imgW="381000" imgH="22860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8200" y="2362200"/>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5" name="Object 3"/>
          <p:cNvGraphicFramePr>
            <a:graphicFrameLocks noChangeAspect="1"/>
          </p:cNvGraphicFramePr>
          <p:nvPr/>
        </p:nvGraphicFramePr>
        <p:xfrm>
          <a:off x="2209800" y="2438400"/>
          <a:ext cx="1955800" cy="466725"/>
        </p:xfrm>
        <a:graphic>
          <a:graphicData uri="http://schemas.openxmlformats.org/presentationml/2006/ole">
            <mc:AlternateContent xmlns:mc="http://schemas.openxmlformats.org/markup-compatibility/2006">
              <mc:Choice xmlns:v="urn:schemas-microsoft-com:vml" Requires="v">
                <p:oleObj spid="_x0000_s4719" name="公式" r:id="rId17" imgW="1054100" imgH="254000" progId="Equation.3">
                  <p:embed/>
                </p:oleObj>
              </mc:Choice>
              <mc:Fallback>
                <p:oleObj name="公式" r:id="rId17" imgW="1054100" imgH="254000" progId="Equation.3">
                  <p:embed/>
                  <p:pic>
                    <p:nvPicPr>
                      <p:cNvPr id="0" name="Object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2438400"/>
                        <a:ext cx="19558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 name="Object 2"/>
          <p:cNvGraphicFramePr>
            <a:graphicFrameLocks noChangeAspect="1"/>
          </p:cNvGraphicFramePr>
          <p:nvPr/>
        </p:nvGraphicFramePr>
        <p:xfrm>
          <a:off x="5029200" y="1524000"/>
          <a:ext cx="919163" cy="609600"/>
        </p:xfrm>
        <a:graphic>
          <a:graphicData uri="http://schemas.openxmlformats.org/presentationml/2006/ole">
            <mc:AlternateContent xmlns:mc="http://schemas.openxmlformats.org/markup-compatibility/2006">
              <mc:Choice xmlns:v="urn:schemas-microsoft-com:vml" Requires="v">
                <p:oleObj spid="_x0000_s4720" name="公式" r:id="rId19" imgW="317087" imgH="215619" progId="Equation.3">
                  <p:embed/>
                </p:oleObj>
              </mc:Choice>
              <mc:Fallback>
                <p:oleObj name="公式" r:id="rId19" imgW="317087" imgH="215619"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1524000"/>
                        <a:ext cx="9191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 name="Object 1"/>
          <p:cNvGraphicFramePr>
            <a:graphicFrameLocks noChangeAspect="1"/>
          </p:cNvGraphicFramePr>
          <p:nvPr/>
        </p:nvGraphicFramePr>
        <p:xfrm>
          <a:off x="838200" y="3200400"/>
          <a:ext cx="838200" cy="503238"/>
        </p:xfrm>
        <a:graphic>
          <a:graphicData uri="http://schemas.openxmlformats.org/presentationml/2006/ole">
            <mc:AlternateContent xmlns:mc="http://schemas.openxmlformats.org/markup-compatibility/2006">
              <mc:Choice xmlns:v="urn:schemas-microsoft-com:vml" Requires="v">
                <p:oleObj spid="_x0000_s4721" name="公式" r:id="rId20" imgW="381000" imgH="228600" progId="Equation.3">
                  <p:embed/>
                </p:oleObj>
              </mc:Choice>
              <mc:Fallback>
                <p:oleObj name="公式" r:id="rId20" imgW="381000" imgH="228600" progId="Equation.3">
                  <p:embed/>
                  <p:pic>
                    <p:nvPicPr>
                      <p:cNvPr id="0" name="Object 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8200" y="3200400"/>
                        <a:ext cx="838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8" name="TextBox 45"/>
          <p:cNvSpPr txBox="1">
            <a:spLocks noChangeArrowheads="1"/>
          </p:cNvSpPr>
          <p:nvPr/>
        </p:nvSpPr>
        <p:spPr bwMode="auto">
          <a:xfrm>
            <a:off x="125413" y="228600"/>
            <a:ext cx="882805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dirty="0">
                <a:solidFill>
                  <a:srgbClr val="0000CC"/>
                </a:solidFill>
              </a:rPr>
              <a:t>由上述</a:t>
            </a:r>
            <a:r>
              <a:rPr lang="en-US" altLang="zh-CN" sz="2800" b="1" dirty="0">
                <a:solidFill>
                  <a:srgbClr val="0000CC"/>
                </a:solidFill>
              </a:rPr>
              <a:t>             </a:t>
            </a:r>
            <a:r>
              <a:rPr lang="zh-CN" altLang="en-US" sz="2800" b="1" dirty="0" smtClean="0">
                <a:solidFill>
                  <a:srgbClr val="0000CC"/>
                </a:solidFill>
              </a:rPr>
              <a:t>   </a:t>
            </a:r>
            <a:r>
              <a:rPr lang="zh-CN" altLang="zh-CN" sz="2800" b="1" dirty="0" smtClean="0">
                <a:solidFill>
                  <a:srgbClr val="0000CC"/>
                </a:solidFill>
              </a:rPr>
              <a:t>曲线</a:t>
            </a:r>
            <a:r>
              <a:rPr lang="zh-CN" altLang="zh-CN" sz="2800" b="1" dirty="0">
                <a:solidFill>
                  <a:srgbClr val="0000CC"/>
                </a:solidFill>
              </a:rPr>
              <a:t>的解析可知，或原子间相互</a:t>
            </a:r>
            <a:endParaRPr lang="en-US" altLang="zh-CN" sz="2800" b="1" dirty="0">
              <a:solidFill>
                <a:srgbClr val="0000CC"/>
              </a:solidFill>
            </a:endParaRPr>
          </a:p>
          <a:p>
            <a:pPr eaLnBrk="1" hangingPunct="1"/>
            <a:r>
              <a:rPr lang="zh-CN" altLang="zh-CN" sz="2800" b="1" dirty="0">
                <a:solidFill>
                  <a:srgbClr val="0000CC"/>
                </a:solidFill>
              </a:rPr>
              <a:t>作用力包括两部分：吸引力</a:t>
            </a:r>
            <a:r>
              <a:rPr lang="en-US" altLang="zh-CN" sz="2800" b="1" dirty="0">
                <a:solidFill>
                  <a:srgbClr val="0000CC"/>
                </a:solidFill>
              </a:rPr>
              <a:t>               </a:t>
            </a:r>
            <a:r>
              <a:rPr lang="zh-CN" altLang="en-US" sz="2800" b="1" dirty="0" smtClean="0">
                <a:solidFill>
                  <a:srgbClr val="0000CC"/>
                </a:solidFill>
              </a:rPr>
              <a:t> </a:t>
            </a:r>
            <a:r>
              <a:rPr lang="zh-CN" altLang="zh-CN" sz="2800" b="1" dirty="0" smtClean="0">
                <a:solidFill>
                  <a:srgbClr val="0000CC"/>
                </a:solidFill>
              </a:rPr>
              <a:t>和</a:t>
            </a:r>
            <a:r>
              <a:rPr lang="zh-CN" altLang="zh-CN" sz="2800" b="1" dirty="0">
                <a:solidFill>
                  <a:srgbClr val="0000CC"/>
                </a:solidFill>
              </a:rPr>
              <a:t>排斥力</a:t>
            </a:r>
            <a:r>
              <a:rPr lang="en-US" altLang="zh-CN" sz="2800" b="1" dirty="0">
                <a:solidFill>
                  <a:srgbClr val="0000CC"/>
                </a:solidFill>
              </a:rPr>
              <a:t>  </a:t>
            </a:r>
          </a:p>
          <a:p>
            <a:pPr eaLnBrk="1" hangingPunct="1"/>
            <a:endParaRPr lang="en-US" altLang="zh-CN" sz="2800" b="1" dirty="0">
              <a:solidFill>
                <a:srgbClr val="0000CC"/>
              </a:solidFill>
            </a:endParaRPr>
          </a:p>
          <a:p>
            <a:pPr eaLnBrk="1" hangingPunct="1"/>
            <a:r>
              <a:rPr lang="zh-CN" altLang="zh-CN" sz="2800" b="1" dirty="0">
                <a:solidFill>
                  <a:srgbClr val="0000CC"/>
                </a:solidFill>
              </a:rPr>
              <a:t>当</a:t>
            </a:r>
            <a:r>
              <a:rPr lang="en-US" altLang="zh-CN" sz="2800" b="1" dirty="0">
                <a:solidFill>
                  <a:srgbClr val="0000CC"/>
                </a:solidFill>
              </a:rPr>
              <a:t>          </a:t>
            </a:r>
            <a:r>
              <a:rPr lang="zh-CN" altLang="zh-CN" sz="2800" b="1" dirty="0">
                <a:solidFill>
                  <a:srgbClr val="0000CC"/>
                </a:solidFill>
              </a:rPr>
              <a:t>时，</a:t>
            </a:r>
            <a:r>
              <a:rPr lang="en-US" altLang="zh-CN" sz="2800" b="1" dirty="0">
                <a:solidFill>
                  <a:srgbClr val="0000CC"/>
                </a:solidFill>
              </a:rPr>
              <a:t>                  </a:t>
            </a:r>
            <a:r>
              <a:rPr lang="zh-CN" altLang="zh-CN" sz="2800" b="1" dirty="0" smtClean="0">
                <a:solidFill>
                  <a:srgbClr val="0000CC"/>
                </a:solidFill>
              </a:rPr>
              <a:t>，</a:t>
            </a:r>
            <a:r>
              <a:rPr lang="zh-CN" altLang="zh-CN" sz="2800" b="1" dirty="0">
                <a:solidFill>
                  <a:srgbClr val="0000CC"/>
                </a:solidFill>
              </a:rPr>
              <a:t>整体</a:t>
            </a:r>
            <a:r>
              <a:rPr lang="en-US" altLang="zh-CN" sz="2800" b="1" dirty="0">
                <a:solidFill>
                  <a:srgbClr val="0000CC"/>
                </a:solidFill>
              </a:rPr>
              <a:t>       </a:t>
            </a:r>
            <a:r>
              <a:rPr lang="zh-CN" altLang="en-US" sz="2800" b="1" dirty="0" smtClean="0">
                <a:solidFill>
                  <a:srgbClr val="0000CC"/>
                </a:solidFill>
              </a:rPr>
              <a:t>  </a:t>
            </a:r>
            <a:r>
              <a:rPr lang="en-US" altLang="zh-CN" sz="2800" b="1" dirty="0" smtClean="0">
                <a:solidFill>
                  <a:srgbClr val="0000CC"/>
                </a:solidFill>
              </a:rPr>
              <a:t> </a:t>
            </a:r>
            <a:r>
              <a:rPr lang="zh-CN" altLang="zh-CN" sz="2800" b="1" dirty="0">
                <a:solidFill>
                  <a:srgbClr val="0000CC"/>
                </a:solidFill>
              </a:rPr>
              <a:t>性质为排斥力。</a:t>
            </a:r>
            <a:endParaRPr lang="en-US" altLang="zh-CN" sz="2800" b="1" dirty="0">
              <a:solidFill>
                <a:srgbClr val="0000CC"/>
              </a:solidFill>
            </a:endParaRPr>
          </a:p>
          <a:p>
            <a:pPr eaLnBrk="1" hangingPunct="1"/>
            <a:endParaRPr lang="en-US" altLang="zh-CN" sz="2800" b="1" dirty="0">
              <a:solidFill>
                <a:srgbClr val="0000CC"/>
              </a:solidFill>
            </a:endParaRPr>
          </a:p>
          <a:p>
            <a:pPr eaLnBrk="1" hangingPunct="1"/>
            <a:r>
              <a:rPr lang="zh-CN" altLang="zh-CN" sz="2800" b="1" dirty="0">
                <a:solidFill>
                  <a:srgbClr val="0000CC"/>
                </a:solidFill>
              </a:rPr>
              <a:t>当</a:t>
            </a:r>
            <a:r>
              <a:rPr lang="en-US" altLang="zh-CN" sz="2800" b="1" dirty="0">
                <a:solidFill>
                  <a:srgbClr val="0000CC"/>
                </a:solidFill>
              </a:rPr>
              <a:t>           </a:t>
            </a:r>
            <a:r>
              <a:rPr lang="zh-CN" altLang="zh-CN" sz="2800" b="1" dirty="0">
                <a:solidFill>
                  <a:srgbClr val="0000CC"/>
                </a:solidFill>
              </a:rPr>
              <a:t>时，</a:t>
            </a:r>
            <a:r>
              <a:rPr lang="en-US" altLang="zh-CN" sz="2800" b="1" dirty="0">
                <a:solidFill>
                  <a:srgbClr val="0000CC"/>
                </a:solidFill>
              </a:rPr>
              <a:t>                  </a:t>
            </a:r>
            <a:r>
              <a:rPr lang="zh-CN" altLang="zh-CN" sz="2800" b="1" dirty="0">
                <a:solidFill>
                  <a:srgbClr val="0000CC"/>
                </a:solidFill>
              </a:rPr>
              <a:t>，整体</a:t>
            </a:r>
            <a:r>
              <a:rPr lang="en-US" altLang="zh-CN" sz="2800" b="1" dirty="0">
                <a:solidFill>
                  <a:srgbClr val="0000CC"/>
                </a:solidFill>
              </a:rPr>
              <a:t> </a:t>
            </a:r>
            <a:r>
              <a:rPr lang="zh-CN" altLang="en-US" sz="2800" b="1" dirty="0" smtClean="0">
                <a:solidFill>
                  <a:srgbClr val="0000CC"/>
                </a:solidFill>
              </a:rPr>
              <a:t>  </a:t>
            </a:r>
            <a:r>
              <a:rPr lang="en-US" altLang="zh-CN" sz="2800" b="1" dirty="0" smtClean="0">
                <a:solidFill>
                  <a:srgbClr val="0000CC"/>
                </a:solidFill>
              </a:rPr>
              <a:t>        </a:t>
            </a:r>
            <a:r>
              <a:rPr lang="zh-CN" altLang="zh-CN" sz="2800" b="1" dirty="0">
                <a:solidFill>
                  <a:srgbClr val="0000CC"/>
                </a:solidFill>
              </a:rPr>
              <a:t>性质为引力。</a:t>
            </a:r>
            <a:endParaRPr lang="en-US" altLang="zh-CN" sz="2800" b="1" dirty="0">
              <a:solidFill>
                <a:srgbClr val="0000CC"/>
              </a:solidFill>
            </a:endParaRPr>
          </a:p>
          <a:p>
            <a:pPr eaLnBrk="1" hangingPunct="1"/>
            <a:endParaRPr lang="en-US" altLang="zh-CN" sz="2800" b="1" dirty="0">
              <a:solidFill>
                <a:srgbClr val="0000CC"/>
              </a:solidFill>
            </a:endParaRPr>
          </a:p>
          <a:p>
            <a:pPr eaLnBrk="1" hangingPunct="1"/>
            <a:r>
              <a:rPr lang="zh-CN" altLang="zh-CN" sz="2800" b="1" dirty="0">
                <a:solidFill>
                  <a:srgbClr val="0000CC"/>
                </a:solidFill>
              </a:rPr>
              <a:t>当</a:t>
            </a:r>
            <a:r>
              <a:rPr lang="en-US" altLang="zh-CN" sz="2800" b="1" dirty="0">
                <a:solidFill>
                  <a:srgbClr val="0000CC"/>
                </a:solidFill>
              </a:rPr>
              <a:t>            </a:t>
            </a:r>
            <a:r>
              <a:rPr lang="zh-CN" altLang="zh-CN" sz="2800" b="1" dirty="0">
                <a:solidFill>
                  <a:srgbClr val="0000CC"/>
                </a:solidFill>
              </a:rPr>
              <a:t>时，</a:t>
            </a:r>
            <a:r>
              <a:rPr lang="en-US" altLang="zh-CN" sz="2800" b="1" dirty="0">
                <a:solidFill>
                  <a:srgbClr val="0000CC"/>
                </a:solidFill>
              </a:rPr>
              <a:t> </a:t>
            </a:r>
            <a:r>
              <a:rPr lang="zh-CN" altLang="zh-CN" sz="2800" b="1" dirty="0">
                <a:solidFill>
                  <a:srgbClr val="0000CC"/>
                </a:solidFill>
              </a:rPr>
              <a:t>两者相等而抵消，原子间达到平衡。</a:t>
            </a:r>
            <a:endParaRPr lang="en-US" altLang="zh-CN" sz="2800" b="1" dirty="0">
              <a:solidFill>
                <a:srgbClr val="0000CC"/>
              </a:solidFill>
            </a:endParaRPr>
          </a:p>
          <a:p>
            <a:pPr eaLnBrk="1" hangingPunct="1"/>
            <a:r>
              <a:rPr lang="zh-CN" altLang="zh-CN" sz="2800" dirty="0"/>
              <a:t>（</a:t>
            </a:r>
            <a:r>
              <a:rPr lang="zh-CN" altLang="zh-CN" sz="2800" b="1" dirty="0"/>
              <a:t>定性分析</a:t>
            </a:r>
            <a:r>
              <a:rPr lang="zh-CN" altLang="zh-CN" sz="2800" dirty="0"/>
              <a:t>）</a:t>
            </a:r>
          </a:p>
          <a:p>
            <a:pPr eaLnBrk="1" hangingPunct="1"/>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4867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63722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7086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71800"/>
            <a:ext cx="5486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191000"/>
            <a:ext cx="72977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标题 1"/>
          <p:cNvSpPr>
            <a:spLocks noGrp="1"/>
          </p:cNvSpPr>
          <p:nvPr>
            <p:ph type="title"/>
          </p:nvPr>
        </p:nvSpPr>
        <p:spPr/>
        <p:txBody>
          <a:bodyPr/>
          <a:lstStyle/>
          <a:p>
            <a:pPr algn="l"/>
            <a:r>
              <a:rPr lang="zh-CN" altLang="zh-CN" sz="3600" b="1" smtClean="0"/>
              <a:t>二、原子间相互作用能</a:t>
            </a:r>
            <a:r>
              <a:rPr lang="zh-CN" altLang="zh-CN" sz="3600" smtClean="0"/>
              <a:t/>
            </a:r>
            <a:br>
              <a:rPr lang="zh-CN" altLang="zh-CN" sz="3600" smtClean="0"/>
            </a:br>
            <a:endParaRPr lang="zh-CN" altLang="en-US" sz="3600" smtClean="0"/>
          </a:p>
        </p:txBody>
      </p:sp>
      <p:sp>
        <p:nvSpPr>
          <p:cNvPr id="5129" name="内容占位符 2"/>
          <p:cNvSpPr>
            <a:spLocks noGrp="1"/>
          </p:cNvSpPr>
          <p:nvPr>
            <p:ph idx="1"/>
          </p:nvPr>
        </p:nvSpPr>
        <p:spPr>
          <a:xfrm>
            <a:off x="381000" y="1143000"/>
            <a:ext cx="8229600" cy="4525963"/>
          </a:xfrm>
        </p:spPr>
        <p:txBody>
          <a:bodyPr/>
          <a:lstStyle/>
          <a:p>
            <a:r>
              <a:rPr lang="en-US" altLang="zh-CN" b="1" smtClean="0"/>
              <a:t>1</a:t>
            </a:r>
            <a:r>
              <a:rPr lang="zh-CN" altLang="zh-CN" b="1" smtClean="0"/>
              <a:t>．</a:t>
            </a:r>
            <a:r>
              <a:rPr lang="en-US" altLang="zh-CN" b="1" smtClean="0"/>
              <a:t>         </a:t>
            </a:r>
            <a:r>
              <a:rPr lang="zh-CN" altLang="zh-CN" b="1" smtClean="0"/>
              <a:t>的表达式</a:t>
            </a:r>
            <a:endParaRPr lang="en-US" altLang="zh-CN" b="1" smtClean="0"/>
          </a:p>
          <a:p>
            <a:pPr>
              <a:buFontTx/>
              <a:buNone/>
            </a:pPr>
            <a:r>
              <a:rPr lang="zh-CN" altLang="zh-CN" sz="2800" b="1" smtClean="0">
                <a:solidFill>
                  <a:srgbClr val="002060"/>
                </a:solidFill>
              </a:rPr>
              <a:t>以上讨论的是两原子间相互作用力的普遍规律（定性规律），下面讨论大量原子组成的晶体中总的原子间相互作用能</a:t>
            </a:r>
            <a:r>
              <a:rPr lang="en-US" altLang="zh-CN" sz="2800" b="1" smtClean="0">
                <a:solidFill>
                  <a:srgbClr val="002060"/>
                </a:solidFill>
              </a:rPr>
              <a:t>            </a:t>
            </a:r>
            <a:r>
              <a:rPr lang="zh-CN" altLang="zh-CN" sz="2800" b="1" smtClean="0">
                <a:solidFill>
                  <a:srgbClr val="002060"/>
                </a:solidFill>
              </a:rPr>
              <a:t>的性质。</a:t>
            </a:r>
            <a:endParaRPr lang="en-US" altLang="zh-CN" sz="2800" b="1" smtClean="0">
              <a:solidFill>
                <a:srgbClr val="002060"/>
              </a:solidFill>
            </a:endParaRPr>
          </a:p>
          <a:p>
            <a:pPr>
              <a:buFontTx/>
              <a:buNone/>
            </a:pPr>
            <a:endParaRPr lang="zh-CN" altLang="zh-CN" sz="2800" b="1" smtClean="0">
              <a:solidFill>
                <a:srgbClr val="002060"/>
              </a:solidFill>
            </a:endParaRPr>
          </a:p>
          <a:p>
            <a:pPr>
              <a:buFontTx/>
              <a:buNone/>
            </a:pPr>
            <a:r>
              <a:rPr lang="zh-CN" altLang="zh-CN" sz="2800" b="1" smtClean="0">
                <a:solidFill>
                  <a:srgbClr val="002060"/>
                </a:solidFill>
              </a:rPr>
              <a:t>假设晶体中两原子间相互作用能</a:t>
            </a:r>
            <a:r>
              <a:rPr lang="en-US" altLang="zh-CN" sz="2800" b="1" smtClean="0">
                <a:solidFill>
                  <a:srgbClr val="002060"/>
                </a:solidFill>
              </a:rPr>
              <a:t>          </a:t>
            </a:r>
            <a:r>
              <a:rPr lang="zh-CN" altLang="zh-CN" sz="2800" b="1" smtClean="0">
                <a:solidFill>
                  <a:srgbClr val="002060"/>
                </a:solidFill>
              </a:rPr>
              <a:t>为已知，</a:t>
            </a:r>
            <a:r>
              <a:rPr lang="en-US" altLang="zh-CN" sz="2800" b="1" smtClean="0">
                <a:solidFill>
                  <a:srgbClr val="002060"/>
                </a:solidFill>
              </a:rPr>
              <a:t>   </a:t>
            </a:r>
            <a:r>
              <a:rPr lang="zh-CN" altLang="zh-CN" sz="2800" b="1" smtClean="0">
                <a:solidFill>
                  <a:srgbClr val="002060"/>
                </a:solidFill>
              </a:rPr>
              <a:t>为第</a:t>
            </a:r>
            <a:r>
              <a:rPr lang="en-US" altLang="zh-CN" sz="2800" b="1" smtClean="0">
                <a:solidFill>
                  <a:srgbClr val="002060"/>
                </a:solidFill>
              </a:rPr>
              <a:t>i</a:t>
            </a:r>
            <a:r>
              <a:rPr lang="zh-CN" altLang="zh-CN" sz="2800" b="1" smtClean="0">
                <a:solidFill>
                  <a:srgbClr val="002060"/>
                </a:solidFill>
              </a:rPr>
              <a:t>个原子与第</a:t>
            </a:r>
            <a:r>
              <a:rPr lang="en-US" altLang="zh-CN" sz="2800" b="1" smtClean="0">
                <a:solidFill>
                  <a:srgbClr val="002060"/>
                </a:solidFill>
              </a:rPr>
              <a:t>j</a:t>
            </a:r>
            <a:r>
              <a:rPr lang="zh-CN" altLang="zh-CN" sz="2800" b="1" smtClean="0">
                <a:solidFill>
                  <a:srgbClr val="002060"/>
                </a:solidFill>
              </a:rPr>
              <a:t>个原子间的距离，则第</a:t>
            </a:r>
            <a:r>
              <a:rPr lang="en-US" altLang="zh-CN" sz="2800" b="1" smtClean="0">
                <a:solidFill>
                  <a:srgbClr val="002060"/>
                </a:solidFill>
              </a:rPr>
              <a:t>i</a:t>
            </a:r>
            <a:r>
              <a:rPr lang="zh-CN" altLang="zh-CN" sz="2800" b="1" smtClean="0">
                <a:solidFill>
                  <a:srgbClr val="002060"/>
                </a:solidFill>
              </a:rPr>
              <a:t>个原子与晶体中其他所有原子的相互作用为：</a:t>
            </a:r>
            <a:r>
              <a:rPr lang="en-US" altLang="zh-CN" sz="2800" b="1" smtClean="0">
                <a:solidFill>
                  <a:srgbClr val="002060"/>
                </a:solidFill>
              </a:rPr>
              <a:t> </a:t>
            </a:r>
          </a:p>
          <a:p>
            <a:pPr>
              <a:buFontTx/>
              <a:buNone/>
            </a:pPr>
            <a:r>
              <a:rPr lang="en-US" altLang="zh-CN" sz="2800" b="1" smtClean="0">
                <a:solidFill>
                  <a:srgbClr val="002060"/>
                </a:solidFill>
              </a:rPr>
              <a:t>                                                       </a:t>
            </a:r>
            <a:r>
              <a:rPr lang="zh-CN" altLang="zh-CN" sz="2800" b="1" smtClean="0">
                <a:solidFill>
                  <a:srgbClr val="002060"/>
                </a:solidFill>
              </a:rPr>
              <a:t>（</a:t>
            </a:r>
            <a:r>
              <a:rPr lang="en-US" altLang="zh-CN" sz="2800" b="1" smtClean="0">
                <a:solidFill>
                  <a:srgbClr val="002060"/>
                </a:solidFill>
              </a:rPr>
              <a:t>j</a:t>
            </a:r>
            <a:r>
              <a:rPr lang="zh-CN" altLang="zh-CN" sz="2800" b="1" smtClean="0">
                <a:solidFill>
                  <a:srgbClr val="002060"/>
                </a:solidFill>
              </a:rPr>
              <a:t>≠</a:t>
            </a:r>
            <a:r>
              <a:rPr lang="en-US" altLang="zh-CN" sz="2800" b="1" smtClean="0">
                <a:solidFill>
                  <a:srgbClr val="002060"/>
                </a:solidFill>
              </a:rPr>
              <a:t>i</a:t>
            </a:r>
            <a:r>
              <a:rPr lang="zh-CN" altLang="zh-CN" sz="2800" b="1" smtClean="0">
                <a:solidFill>
                  <a:srgbClr val="002060"/>
                </a:solidFill>
              </a:rPr>
              <a:t>）</a:t>
            </a:r>
          </a:p>
          <a:p>
            <a:pPr>
              <a:buFontTx/>
              <a:buNone/>
            </a:pPr>
            <a:r>
              <a:rPr lang="zh-CN" altLang="zh-CN" sz="2800" b="1" smtClean="0">
                <a:solidFill>
                  <a:srgbClr val="002060"/>
                </a:solidFill>
              </a:rPr>
              <a:t>则晶体中总的原子间相互作用能为：</a:t>
            </a:r>
            <a:r>
              <a:rPr lang="en-US" altLang="zh-CN" sz="2800" b="1" smtClean="0">
                <a:solidFill>
                  <a:srgbClr val="002060"/>
                </a:solidFill>
              </a:rPr>
              <a:t>   </a:t>
            </a:r>
          </a:p>
          <a:p>
            <a:pPr>
              <a:buFontTx/>
              <a:buNone/>
            </a:pPr>
            <a:r>
              <a:rPr lang="en-US" altLang="zh-CN" sz="2800" b="1" smtClean="0">
                <a:solidFill>
                  <a:srgbClr val="002060"/>
                </a:solidFill>
              </a:rPr>
              <a:t>                                                      </a:t>
            </a:r>
            <a:r>
              <a:rPr lang="zh-CN" altLang="zh-CN" sz="2800" b="1" smtClean="0">
                <a:solidFill>
                  <a:srgbClr val="002060"/>
                </a:solidFill>
              </a:rPr>
              <a:t>（</a:t>
            </a:r>
            <a:r>
              <a:rPr lang="en-US" altLang="zh-CN" sz="2800" b="1" smtClean="0">
                <a:solidFill>
                  <a:srgbClr val="002060"/>
                </a:solidFill>
              </a:rPr>
              <a:t>j</a:t>
            </a:r>
            <a:r>
              <a:rPr lang="zh-CN" altLang="zh-CN" sz="2800" b="1" smtClean="0">
                <a:solidFill>
                  <a:srgbClr val="002060"/>
                </a:solidFill>
              </a:rPr>
              <a:t>≠</a:t>
            </a:r>
            <a:r>
              <a:rPr lang="en-US" altLang="zh-CN" sz="2800" b="1" smtClean="0">
                <a:solidFill>
                  <a:srgbClr val="002060"/>
                </a:solidFill>
              </a:rPr>
              <a:t>i</a:t>
            </a:r>
            <a:r>
              <a:rPr lang="zh-CN" altLang="zh-CN" sz="2800" b="1" smtClean="0">
                <a:solidFill>
                  <a:srgbClr val="002060"/>
                </a:solidFill>
              </a:rPr>
              <a:t>）</a:t>
            </a:r>
          </a:p>
          <a:p>
            <a:endParaRPr lang="zh-CN" altLang="en-US" sz="2800" b="1" smtClean="0">
              <a:solidFill>
                <a:srgbClr val="002060"/>
              </a:solidFill>
            </a:endParaRPr>
          </a:p>
        </p:txBody>
      </p:sp>
      <p:sp>
        <p:nvSpPr>
          <p:cNvPr id="51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122" name="Object 1"/>
          <p:cNvGraphicFramePr>
            <a:graphicFrameLocks noChangeAspect="1"/>
          </p:cNvGraphicFramePr>
          <p:nvPr/>
        </p:nvGraphicFramePr>
        <p:xfrm>
          <a:off x="1447800" y="1219200"/>
          <a:ext cx="703263" cy="457200"/>
        </p:xfrm>
        <a:graphic>
          <a:graphicData uri="http://schemas.openxmlformats.org/presentationml/2006/ole">
            <mc:AlternateContent xmlns:mc="http://schemas.openxmlformats.org/markup-compatibility/2006">
              <mc:Choice xmlns:v="urn:schemas-microsoft-com:vml" Requires="v">
                <p:oleObj spid="_x0000_s5498" name="公式" r:id="rId3" imgW="330057" imgH="215806" progId="Equation.3">
                  <p:embed/>
                </p:oleObj>
              </mc:Choice>
              <mc:Fallback>
                <p:oleObj name="公式" r:id="rId3" imgW="330057" imgH="215806"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19200"/>
                        <a:ext cx="7032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3886200" y="2667000"/>
          <a:ext cx="703263" cy="457200"/>
        </p:xfrm>
        <a:graphic>
          <a:graphicData uri="http://schemas.openxmlformats.org/presentationml/2006/ole">
            <mc:AlternateContent xmlns:mc="http://schemas.openxmlformats.org/markup-compatibility/2006">
              <mc:Choice xmlns:v="urn:schemas-microsoft-com:vml" Requires="v">
                <p:oleObj spid="_x0000_s5499" name="公式" r:id="rId5" imgW="330057" imgH="215806" progId="Equation.3">
                  <p:embed/>
                </p:oleObj>
              </mc:Choice>
              <mc:Fallback>
                <p:oleObj name="公式" r:id="rId5" imgW="330057"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667000"/>
                        <a:ext cx="7032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124" name="Object 4"/>
          <p:cNvGraphicFramePr>
            <a:graphicFrameLocks noChangeAspect="1"/>
          </p:cNvGraphicFramePr>
          <p:nvPr/>
        </p:nvGraphicFramePr>
        <p:xfrm>
          <a:off x="5638800" y="3505200"/>
          <a:ext cx="796925" cy="533400"/>
        </p:xfrm>
        <a:graphic>
          <a:graphicData uri="http://schemas.openxmlformats.org/presentationml/2006/ole">
            <mc:AlternateContent xmlns:mc="http://schemas.openxmlformats.org/markup-compatibility/2006">
              <mc:Choice xmlns:v="urn:schemas-microsoft-com:vml" Requires="v">
                <p:oleObj spid="_x0000_s5500" name="公式" r:id="rId6" imgW="368300" imgH="241300" progId="Equation.3">
                  <p:embed/>
                </p:oleObj>
              </mc:Choice>
              <mc:Fallback>
                <p:oleObj name="公式" r:id="rId6" imgW="368300" imgH="2413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3505200"/>
                        <a:ext cx="7969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125" name="Object 6"/>
          <p:cNvGraphicFramePr>
            <a:graphicFrameLocks noChangeAspect="1"/>
          </p:cNvGraphicFramePr>
          <p:nvPr/>
        </p:nvGraphicFramePr>
        <p:xfrm>
          <a:off x="7696200" y="3276600"/>
          <a:ext cx="457200" cy="733425"/>
        </p:xfrm>
        <a:graphic>
          <a:graphicData uri="http://schemas.openxmlformats.org/presentationml/2006/ole">
            <mc:AlternateContent xmlns:mc="http://schemas.openxmlformats.org/markup-compatibility/2006">
              <mc:Choice xmlns:v="urn:schemas-microsoft-com:vml" Requires="v">
                <p:oleObj spid="_x0000_s5501" name="公式" r:id="rId8" imgW="152334" imgH="241195" progId="Equation.3">
                  <p:embed/>
                </p:oleObj>
              </mc:Choice>
              <mc:Fallback>
                <p:oleObj name="公式" r:id="rId8" imgW="152334" imgH="24119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6200" y="3276600"/>
                        <a:ext cx="4572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126" name="Object 8"/>
          <p:cNvGraphicFramePr>
            <a:graphicFrameLocks noChangeAspect="1"/>
          </p:cNvGraphicFramePr>
          <p:nvPr/>
        </p:nvGraphicFramePr>
        <p:xfrm>
          <a:off x="1828800" y="4800600"/>
          <a:ext cx="1676400" cy="831850"/>
        </p:xfrm>
        <a:graphic>
          <a:graphicData uri="http://schemas.openxmlformats.org/presentationml/2006/ole">
            <mc:AlternateContent xmlns:mc="http://schemas.openxmlformats.org/markup-compatibility/2006">
              <mc:Choice xmlns:v="urn:schemas-microsoft-com:vml" Requires="v">
                <p:oleObj spid="_x0000_s5502" name="公式" r:id="rId10" imgW="876300" imgH="431800" progId="Equation.3">
                  <p:embed/>
                </p:oleObj>
              </mc:Choice>
              <mc:Fallback>
                <p:oleObj name="公式" r:id="rId10" imgW="876300" imgH="4318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800600"/>
                        <a:ext cx="16764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127" name="Object 10"/>
          <p:cNvGraphicFramePr>
            <a:graphicFrameLocks noChangeAspect="1"/>
          </p:cNvGraphicFramePr>
          <p:nvPr/>
        </p:nvGraphicFramePr>
        <p:xfrm>
          <a:off x="1143000" y="5867400"/>
          <a:ext cx="3873500" cy="838200"/>
        </p:xfrm>
        <a:graphic>
          <a:graphicData uri="http://schemas.openxmlformats.org/presentationml/2006/ole">
            <mc:AlternateContent xmlns:mc="http://schemas.openxmlformats.org/markup-compatibility/2006">
              <mc:Choice xmlns:v="urn:schemas-microsoft-com:vml" Requires="v">
                <p:oleObj spid="_x0000_s5503" name="公式" r:id="rId12" imgW="1765300" imgH="431800" progId="Equation.3">
                  <p:embed/>
                </p:oleObj>
              </mc:Choice>
              <mc:Fallback>
                <p:oleObj name="公式" r:id="rId12" imgW="1765300" imgH="43180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5867400"/>
                        <a:ext cx="3873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7981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44291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28800"/>
            <a:ext cx="74485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14600"/>
            <a:ext cx="66198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657600"/>
            <a:ext cx="73914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slide(fromBottom)">
                                      <p:cBhvr>
                                        <p:cTn id="7" dur="500"/>
                                        <p:tgtEl>
                                          <p:spTgt spid="46084"/>
                                        </p:tgtEl>
                                      </p:cBhvr>
                                    </p:animEffect>
                                  </p:childTnLst>
                                </p:cTn>
                              </p:par>
                              <p:par>
                                <p:cTn id="8" presetID="12" presetClass="entr" presetSubtype="4" fill="hold" nodeType="withEffect">
                                  <p:stCondLst>
                                    <p:cond delay="0"/>
                                  </p:stCondLst>
                                  <p:childTnLst>
                                    <p:set>
                                      <p:cBhvr>
                                        <p:cTn id="9" dur="1" fill="hold">
                                          <p:stCondLst>
                                            <p:cond delay="0"/>
                                          </p:stCondLst>
                                        </p:cTn>
                                        <p:tgtEl>
                                          <p:spTgt spid="46085"/>
                                        </p:tgtEl>
                                        <p:attrNameLst>
                                          <p:attrName>style.visibility</p:attrName>
                                        </p:attrNameLst>
                                      </p:cBhvr>
                                      <p:to>
                                        <p:strVal val="visible"/>
                                      </p:to>
                                    </p:set>
                                    <p:animEffect transition="in" filter="slide(fromBottom)">
                                      <p:cBhvr>
                                        <p:cTn id="10" dur="500"/>
                                        <p:tgtEl>
                                          <p:spTgt spid="460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6086"/>
                                        </p:tgtEl>
                                        <p:attrNameLst>
                                          <p:attrName>style.visibility</p:attrName>
                                        </p:attrNameLst>
                                      </p:cBhvr>
                                      <p:to>
                                        <p:strVal val="visible"/>
                                      </p:to>
                                    </p:set>
                                    <p:animEffect transition="in" filter="checkerboard(across)">
                                      <p:cBhvr>
                                        <p:cTn id="15"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946</TotalTime>
  <Words>2936</Words>
  <Application>Microsoft Office PowerPoint</Application>
  <PresentationFormat>全屏显示(4:3)</PresentationFormat>
  <Paragraphs>191</Paragraphs>
  <Slides>53</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53</vt:i4>
      </vt:variant>
    </vt:vector>
  </HeadingPairs>
  <TitlesOfParts>
    <vt:vector size="66" baseType="lpstr">
      <vt:lpstr>Estrangelo Edessa</vt:lpstr>
      <vt:lpstr>楷体_GB2312</vt:lpstr>
      <vt:lpstr>宋体</vt:lpstr>
      <vt:lpstr>宋体,Bold</vt:lpstr>
      <vt:lpstr>Arial</vt:lpstr>
      <vt:lpstr>Calibri</vt:lpstr>
      <vt:lpstr>Tahoma</vt:lpstr>
      <vt:lpstr>Times New Roman</vt:lpstr>
      <vt:lpstr>默认设计模板</vt:lpstr>
      <vt:lpstr>Microsoft 公式 3.0</vt:lpstr>
      <vt:lpstr>公式</vt:lpstr>
      <vt:lpstr>Equation</vt:lpstr>
      <vt:lpstr>BMP 图像</vt:lpstr>
      <vt:lpstr>PowerPoint 演示文稿</vt:lpstr>
      <vt:lpstr>PowerPoint 演示文稿</vt:lpstr>
      <vt:lpstr>PowerPoint 演示文稿</vt:lpstr>
      <vt:lpstr>2.1 结合力的普遍性质</vt:lpstr>
      <vt:lpstr>PowerPoint 演示文稿</vt:lpstr>
      <vt:lpstr>PowerPoint 演示文稿</vt:lpstr>
      <vt:lpstr>PowerPoint 演示文稿</vt:lpstr>
      <vt:lpstr>二、原子间相互作用能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c:creator>
  <cp:lastModifiedBy>DELL</cp:lastModifiedBy>
  <cp:revision>100</cp:revision>
  <cp:lastPrinted>1601-01-01T00:00:00Z</cp:lastPrinted>
  <dcterms:created xsi:type="dcterms:W3CDTF">2011-03-17T05:07:08Z</dcterms:created>
  <dcterms:modified xsi:type="dcterms:W3CDTF">2024-03-21T09:54:03Z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