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91" y="37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46604040-2AAB-4A20-9530-1F7E6C796DD2}" type="datetimeFigureOut">
              <a:rPr lang="zh-CN" altLang="en-US" smtClean="0"/>
              <a:t>2024/6/6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D076BD-8B6D-4F42-A9E8-95CDD3840D64}" type="slidenum">
              <a:rPr lang="zh-CN" altLang="en-US" smtClean="0"/>
              <a:t>‹#›</a:t>
            </a:fld>
            <a:endParaRPr lang="zh-CN" altLang="en-US"/>
          </a:p>
        </p:txBody>
      </p:sp>
    </p:spTree>
    <p:extLst>
      <p:ext uri="{BB962C8B-B14F-4D97-AF65-F5344CB8AC3E}">
        <p14:creationId xmlns:p14="http://schemas.microsoft.com/office/powerpoint/2010/main" val="2412857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6604040-2AAB-4A20-9530-1F7E6C796DD2}" type="datetimeFigureOut">
              <a:rPr lang="zh-CN" altLang="en-US" smtClean="0"/>
              <a:t>2024/6/6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D076BD-8B6D-4F42-A9E8-95CDD3840D64}" type="slidenum">
              <a:rPr lang="zh-CN" altLang="en-US" smtClean="0"/>
              <a:t>‹#›</a:t>
            </a:fld>
            <a:endParaRPr lang="zh-CN" altLang="en-US"/>
          </a:p>
        </p:txBody>
      </p:sp>
    </p:spTree>
    <p:extLst>
      <p:ext uri="{BB962C8B-B14F-4D97-AF65-F5344CB8AC3E}">
        <p14:creationId xmlns:p14="http://schemas.microsoft.com/office/powerpoint/2010/main" val="1925876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6604040-2AAB-4A20-9530-1F7E6C796DD2}" type="datetimeFigureOut">
              <a:rPr lang="zh-CN" altLang="en-US" smtClean="0"/>
              <a:t>2024/6/6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D076BD-8B6D-4F42-A9E8-95CDD3840D64}" type="slidenum">
              <a:rPr lang="zh-CN" altLang="en-US" smtClean="0"/>
              <a:t>‹#›</a:t>
            </a:fld>
            <a:endParaRPr lang="zh-CN" altLang="en-US"/>
          </a:p>
        </p:txBody>
      </p:sp>
    </p:spTree>
    <p:extLst>
      <p:ext uri="{BB962C8B-B14F-4D97-AF65-F5344CB8AC3E}">
        <p14:creationId xmlns:p14="http://schemas.microsoft.com/office/powerpoint/2010/main" val="2885591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6604040-2AAB-4A20-9530-1F7E6C796DD2}" type="datetimeFigureOut">
              <a:rPr lang="zh-CN" altLang="en-US" smtClean="0"/>
              <a:t>2024/6/6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D076BD-8B6D-4F42-A9E8-95CDD3840D64}" type="slidenum">
              <a:rPr lang="zh-CN" altLang="en-US" smtClean="0"/>
              <a:t>‹#›</a:t>
            </a:fld>
            <a:endParaRPr lang="zh-CN" altLang="en-US"/>
          </a:p>
        </p:txBody>
      </p:sp>
    </p:spTree>
    <p:extLst>
      <p:ext uri="{BB962C8B-B14F-4D97-AF65-F5344CB8AC3E}">
        <p14:creationId xmlns:p14="http://schemas.microsoft.com/office/powerpoint/2010/main" val="275022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46604040-2AAB-4A20-9530-1F7E6C796DD2}" type="datetimeFigureOut">
              <a:rPr lang="zh-CN" altLang="en-US" smtClean="0"/>
              <a:t>2024/6/6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D076BD-8B6D-4F42-A9E8-95CDD3840D64}" type="slidenum">
              <a:rPr lang="zh-CN" altLang="en-US" smtClean="0"/>
              <a:t>‹#›</a:t>
            </a:fld>
            <a:endParaRPr lang="zh-CN" altLang="en-US"/>
          </a:p>
        </p:txBody>
      </p:sp>
    </p:spTree>
    <p:extLst>
      <p:ext uri="{BB962C8B-B14F-4D97-AF65-F5344CB8AC3E}">
        <p14:creationId xmlns:p14="http://schemas.microsoft.com/office/powerpoint/2010/main" val="4047900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6604040-2AAB-4A20-9530-1F7E6C796DD2}" type="datetimeFigureOut">
              <a:rPr lang="zh-CN" altLang="en-US" smtClean="0"/>
              <a:t>2024/6/6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D076BD-8B6D-4F42-A9E8-95CDD3840D64}" type="slidenum">
              <a:rPr lang="zh-CN" altLang="en-US" smtClean="0"/>
              <a:t>‹#›</a:t>
            </a:fld>
            <a:endParaRPr lang="zh-CN" altLang="en-US"/>
          </a:p>
        </p:txBody>
      </p:sp>
    </p:spTree>
    <p:extLst>
      <p:ext uri="{BB962C8B-B14F-4D97-AF65-F5344CB8AC3E}">
        <p14:creationId xmlns:p14="http://schemas.microsoft.com/office/powerpoint/2010/main" val="3903613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6604040-2AAB-4A20-9530-1F7E6C796DD2}" type="datetimeFigureOut">
              <a:rPr lang="zh-CN" altLang="en-US" smtClean="0"/>
              <a:t>2024/6/6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7D076BD-8B6D-4F42-A9E8-95CDD3840D64}" type="slidenum">
              <a:rPr lang="zh-CN" altLang="en-US" smtClean="0"/>
              <a:t>‹#›</a:t>
            </a:fld>
            <a:endParaRPr lang="zh-CN" altLang="en-US"/>
          </a:p>
        </p:txBody>
      </p:sp>
    </p:spTree>
    <p:extLst>
      <p:ext uri="{BB962C8B-B14F-4D97-AF65-F5344CB8AC3E}">
        <p14:creationId xmlns:p14="http://schemas.microsoft.com/office/powerpoint/2010/main" val="4121890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6604040-2AAB-4A20-9530-1F7E6C796DD2}" type="datetimeFigureOut">
              <a:rPr lang="zh-CN" altLang="en-US" smtClean="0"/>
              <a:t>2024/6/6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7D076BD-8B6D-4F42-A9E8-95CDD3840D64}" type="slidenum">
              <a:rPr lang="zh-CN" altLang="en-US" smtClean="0"/>
              <a:t>‹#›</a:t>
            </a:fld>
            <a:endParaRPr lang="zh-CN" altLang="en-US"/>
          </a:p>
        </p:txBody>
      </p:sp>
    </p:spTree>
    <p:extLst>
      <p:ext uri="{BB962C8B-B14F-4D97-AF65-F5344CB8AC3E}">
        <p14:creationId xmlns:p14="http://schemas.microsoft.com/office/powerpoint/2010/main" val="1458582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6604040-2AAB-4A20-9530-1F7E6C796DD2}" type="datetimeFigureOut">
              <a:rPr lang="zh-CN" altLang="en-US" smtClean="0"/>
              <a:t>2024/6/6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7D076BD-8B6D-4F42-A9E8-95CDD3840D64}" type="slidenum">
              <a:rPr lang="zh-CN" altLang="en-US" smtClean="0"/>
              <a:t>‹#›</a:t>
            </a:fld>
            <a:endParaRPr lang="zh-CN" altLang="en-US"/>
          </a:p>
        </p:txBody>
      </p:sp>
    </p:spTree>
    <p:extLst>
      <p:ext uri="{BB962C8B-B14F-4D97-AF65-F5344CB8AC3E}">
        <p14:creationId xmlns:p14="http://schemas.microsoft.com/office/powerpoint/2010/main" val="3487557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6604040-2AAB-4A20-9530-1F7E6C796DD2}" type="datetimeFigureOut">
              <a:rPr lang="zh-CN" altLang="en-US" smtClean="0"/>
              <a:t>2024/6/6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D076BD-8B6D-4F42-A9E8-95CDD3840D64}" type="slidenum">
              <a:rPr lang="zh-CN" altLang="en-US" smtClean="0"/>
              <a:t>‹#›</a:t>
            </a:fld>
            <a:endParaRPr lang="zh-CN" altLang="en-US"/>
          </a:p>
        </p:txBody>
      </p:sp>
    </p:spTree>
    <p:extLst>
      <p:ext uri="{BB962C8B-B14F-4D97-AF65-F5344CB8AC3E}">
        <p14:creationId xmlns:p14="http://schemas.microsoft.com/office/powerpoint/2010/main" val="1568731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6604040-2AAB-4A20-9530-1F7E6C796DD2}" type="datetimeFigureOut">
              <a:rPr lang="zh-CN" altLang="en-US" smtClean="0"/>
              <a:t>2024/6/6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D076BD-8B6D-4F42-A9E8-95CDD3840D64}" type="slidenum">
              <a:rPr lang="zh-CN" altLang="en-US" smtClean="0"/>
              <a:t>‹#›</a:t>
            </a:fld>
            <a:endParaRPr lang="zh-CN" altLang="en-US"/>
          </a:p>
        </p:txBody>
      </p:sp>
    </p:spTree>
    <p:extLst>
      <p:ext uri="{BB962C8B-B14F-4D97-AF65-F5344CB8AC3E}">
        <p14:creationId xmlns:p14="http://schemas.microsoft.com/office/powerpoint/2010/main" val="3583303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604040-2AAB-4A20-9530-1F7E6C796DD2}" type="datetimeFigureOut">
              <a:rPr lang="zh-CN" altLang="en-US" smtClean="0"/>
              <a:t>2024/6/6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076BD-8B6D-4F42-A9E8-95CDD3840D64}" type="slidenum">
              <a:rPr lang="zh-CN" altLang="en-US" smtClean="0"/>
              <a:t>‹#›</a:t>
            </a:fld>
            <a:endParaRPr lang="zh-CN" altLang="en-US"/>
          </a:p>
        </p:txBody>
      </p:sp>
    </p:spTree>
    <p:extLst>
      <p:ext uri="{BB962C8B-B14F-4D97-AF65-F5344CB8AC3E}">
        <p14:creationId xmlns:p14="http://schemas.microsoft.com/office/powerpoint/2010/main" val="1012778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621030" y="712028"/>
            <a:ext cx="11040745" cy="1515109"/>
          </a:xfrm>
        </p:spPr>
        <p:txBody>
          <a:bodyPr>
            <a:noAutofit/>
          </a:bodyPr>
          <a:lstStyle/>
          <a:p>
            <a:pPr algn="l">
              <a:lnSpc>
                <a:spcPct val="170000"/>
              </a:lnSpc>
            </a:pPr>
            <a:r>
              <a:rPr lang="zh-CN" altLang="en-US" sz="1600" dirty="0"/>
              <a:t>对比热有贡献的电子是其能态可以变化的电子</a:t>
            </a:r>
            <a:r>
              <a:rPr lang="en-US" altLang="zh-CN" sz="1600" dirty="0"/>
              <a:t>. </a:t>
            </a:r>
            <a:r>
              <a:rPr lang="zh-CN" altLang="en-US" sz="1600" dirty="0"/>
              <a:t>能态能够发生变化的电子仅是费密面附近的电子</a:t>
            </a:r>
            <a:r>
              <a:rPr lang="en-US" altLang="zh-CN" sz="1600" dirty="0"/>
              <a:t>. </a:t>
            </a:r>
            <a:r>
              <a:rPr lang="zh-CN" altLang="en-US" sz="1600" dirty="0"/>
              <a:t>因为</a:t>
            </a:r>
            <a:r>
              <a:rPr lang="en-US" altLang="zh-CN" sz="1600" dirty="0"/>
              <a:t>, </a:t>
            </a:r>
            <a:r>
              <a:rPr lang="zh-CN" altLang="en-US" sz="1600" dirty="0"/>
              <a:t>在常温下</a:t>
            </a:r>
            <a:r>
              <a:rPr lang="en-US" altLang="zh-CN" sz="1600" dirty="0"/>
              <a:t>, </a:t>
            </a:r>
            <a:r>
              <a:rPr lang="zh-CN" altLang="en-US" sz="1600" dirty="0"/>
              <a:t>费密球内部离费密面远的状态全被电子占据</a:t>
            </a:r>
            <a:r>
              <a:rPr lang="en-US" altLang="zh-CN" sz="1600" dirty="0"/>
              <a:t>, </a:t>
            </a:r>
            <a:r>
              <a:rPr lang="zh-CN" altLang="en-US" sz="1600" dirty="0"/>
              <a:t>这些电子从格波获取的能量不足以使其跃迁到费密面附近或以外的空状态上</a:t>
            </a:r>
            <a:r>
              <a:rPr lang="en-US" altLang="zh-CN" sz="1600" dirty="0"/>
              <a:t>, </a:t>
            </a:r>
            <a:r>
              <a:rPr lang="zh-CN" altLang="en-US" sz="1600" dirty="0"/>
              <a:t>能够发生能态跃迁的仅是费密面附近的电子</a:t>
            </a:r>
            <a:r>
              <a:rPr lang="en-US" altLang="zh-CN" sz="1600" dirty="0"/>
              <a:t>, </a:t>
            </a:r>
            <a:r>
              <a:rPr lang="zh-CN" altLang="en-US" sz="1600" dirty="0"/>
              <a:t>这些电子吸收声子后能跃迁到费密面附近或以外的空状态上</a:t>
            </a:r>
            <a:r>
              <a:rPr lang="en-US" altLang="zh-CN" sz="1600" dirty="0"/>
              <a:t>.</a:t>
            </a:r>
          </a:p>
          <a:p>
            <a:pPr algn="l"/>
            <a:r>
              <a:rPr lang="zh-CN" altLang="en-US" sz="1600" dirty="0"/>
              <a:t>对电导有贡献的电子</a:t>
            </a:r>
            <a:r>
              <a:rPr lang="en-US" altLang="zh-CN" sz="1600" dirty="0"/>
              <a:t>, </a:t>
            </a:r>
            <a:r>
              <a:rPr lang="zh-CN" altLang="en-US" sz="1600" dirty="0"/>
              <a:t>即是对电流有贡献的电子</a:t>
            </a:r>
            <a:r>
              <a:rPr lang="en-US" altLang="zh-CN" sz="1600" dirty="0"/>
              <a:t>, </a:t>
            </a:r>
            <a:r>
              <a:rPr lang="zh-CN" altLang="en-US" sz="1600" dirty="0"/>
              <a:t>它们是能态能够发生变化的电子</a:t>
            </a:r>
          </a:p>
          <a:p>
            <a:pPr algn="l"/>
            <a:endParaRPr lang="zh-CN" altLang="en-US" sz="16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1030" y="163830"/>
            <a:ext cx="816292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
          <p:cNvSpPr>
            <a:spLocks noChangeArrowheads="1"/>
          </p:cNvSpPr>
          <p:nvPr/>
        </p:nvSpPr>
        <p:spPr bwMode="auto">
          <a:xfrm>
            <a:off x="621030" y="2429208"/>
            <a:ext cx="8963809" cy="430887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Arial" panose="020B0604020202020204" pitchFamily="34" charset="0"/>
                <a:ea typeface="PingFangSC-Regular"/>
              </a:rPr>
              <a:t>可知, 加电场后,电子分布发生了偏移. 正是这偏移</a:t>
            </a:r>
            <a:endParaRPr kumimoji="0" lang="zh-CN" altLang="zh-CN" sz="9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Arial" panose="020B0604020202020204" pitchFamily="34" charset="0"/>
                <a:ea typeface="PingFangSC-Regular"/>
              </a:rPr>
              <a:t>  </a:t>
            </a:r>
            <a:r>
              <a:rPr kumimoji="0" lang="zh-CN" altLang="zh-CN" sz="4000" b="0" i="0" u="none" strike="noStrike" cap="none" normalizeH="0" baseline="0" dirty="0" smtClean="0">
                <a:ln>
                  <a:noFill/>
                </a:ln>
                <a:solidFill>
                  <a:srgbClr val="000000"/>
                </a:solidFill>
                <a:effectLst/>
                <a:latin typeface="Arial" panose="020B0604020202020204" pitchFamily="34" charset="0"/>
                <a:ea typeface="PingFangSC-Regular"/>
              </a:rPr>
              <a:t> </a:t>
            </a:r>
            <a:r>
              <a:rPr kumimoji="0" lang="zh-CN" altLang="zh-CN" sz="1600" b="0" i="0" u="none" strike="noStrike" cap="none" normalizeH="0" baseline="0" dirty="0" smtClean="0">
                <a:ln>
                  <a:noFill/>
                </a:ln>
                <a:solidFill>
                  <a:srgbClr val="000000"/>
                </a:solidFill>
                <a:effectLst/>
                <a:latin typeface="Arial" panose="020B0604020202020204" pitchFamily="34" charset="0"/>
                <a:ea typeface="PingFangSC-Regular"/>
              </a:rPr>
              <a:t>                    </a:t>
            </a:r>
            <a:endParaRPr kumimoji="0" lang="zh-CN" altLang="zh-CN" sz="9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Arial" panose="020B0604020202020204" pitchFamily="34" charset="0"/>
                <a:ea typeface="PingFangSC-Regular"/>
              </a:rPr>
              <a:t>部分才对电流和电导有贡献. 这偏移部分是能态发生变化的电子产生的. 而能态</a:t>
            </a:r>
            <a:endParaRPr kumimoji="0" lang="zh-CN" altLang="zh-CN" sz="9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Arial" panose="020B0604020202020204" pitchFamily="34" charset="0"/>
                <a:ea typeface="PingFangSC-Regular"/>
              </a:rPr>
              <a:t>能够发生变化的电子仅是费密面附近的电子, 这些电子能从外场中获取能量, 跃迁到费密面附近或以外的空状态上.</a:t>
            </a:r>
            <a:endParaRPr kumimoji="0" lang="en-US" altLang="zh-CN" sz="1600" b="0" i="0" u="none" strike="noStrike" cap="none" normalizeH="0" baseline="0" dirty="0" smtClean="0">
              <a:ln>
                <a:noFill/>
              </a:ln>
              <a:solidFill>
                <a:srgbClr val="000000"/>
              </a:solidFill>
              <a:effectLst/>
              <a:latin typeface="Arial" panose="020B0604020202020204" pitchFamily="34" charset="0"/>
              <a:ea typeface="PingFangSC-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Arial" panose="020B0604020202020204" pitchFamily="34" charset="0"/>
                <a:ea typeface="PingFangSC-Regular"/>
              </a:rPr>
              <a:t> 而费密球内部离费密面远的状态全被电子占拒, 这些电子从外场中获取的能量不足以使其跃迁到费密面附近或以外的空状态上. </a:t>
            </a:r>
            <a:endParaRPr kumimoji="0" lang="en-US" altLang="zh-CN" sz="1600" b="0" i="0" u="none" strike="noStrike" cap="none" normalizeH="0" baseline="0" dirty="0" smtClean="0">
              <a:ln>
                <a:noFill/>
              </a:ln>
              <a:solidFill>
                <a:srgbClr val="000000"/>
              </a:solidFill>
              <a:effectLst/>
              <a:latin typeface="Arial" panose="020B0604020202020204" pitchFamily="34" charset="0"/>
              <a:ea typeface="PingFangSC-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Arial" panose="020B0604020202020204" pitchFamily="34" charset="0"/>
                <a:ea typeface="PingFangSC-Regular"/>
              </a:rPr>
              <a:t>对电流和电导有贡献的电子仅是费密面附近电子的结论从(6.83)式</a:t>
            </a:r>
            <a:endParaRPr kumimoji="0" lang="zh-CN" altLang="zh-CN" sz="9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Arial" panose="020B0604020202020204" pitchFamily="34" charset="0"/>
                <a:ea typeface="PingFangSC-Regular"/>
              </a:rPr>
              <a:t>                                          </a:t>
            </a:r>
            <a:endParaRPr kumimoji="0" lang="zh-CN" altLang="zh-CN" sz="9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Arial" panose="020B0604020202020204" pitchFamily="34" charset="0"/>
                <a:ea typeface="PingFangSC-Regular"/>
              </a:rPr>
              <a:t>和立方结构金属的电导率</a:t>
            </a:r>
            <a:r>
              <a:rPr kumimoji="0" lang="zh-CN" altLang="zh-CN" sz="4800" b="0" i="0" u="none" strike="noStrike" cap="none" normalizeH="0" baseline="0" dirty="0" smtClean="0">
                <a:ln>
                  <a:noFill/>
                </a:ln>
                <a:solidFill>
                  <a:srgbClr val="000000"/>
                </a:solidFill>
                <a:effectLst/>
                <a:latin typeface="Arial" panose="020B0604020202020204" pitchFamily="34" charset="0"/>
                <a:ea typeface="PingFangSC-Regular"/>
              </a:rPr>
              <a:t> </a:t>
            </a:r>
            <a:r>
              <a:rPr kumimoji="0" lang="zh-CN" altLang="zh-CN" sz="1600" b="0" i="0" u="none" strike="noStrike" cap="none" normalizeH="0" baseline="0" dirty="0" smtClean="0">
                <a:ln>
                  <a:noFill/>
                </a:ln>
                <a:solidFill>
                  <a:srgbClr val="000000"/>
                </a:solidFill>
                <a:effectLst/>
                <a:latin typeface="Arial" panose="020B0604020202020204" pitchFamily="34" charset="0"/>
                <a:ea typeface="PingFangSC-Regular"/>
              </a:rPr>
              <a:t>                                 </a:t>
            </a:r>
            <a:endParaRPr kumimoji="0" lang="zh-CN" altLang="zh-CN" sz="9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Arial" panose="020B0604020202020204" pitchFamily="34" charset="0"/>
                <a:ea typeface="PingFangSC-Regular"/>
              </a:rPr>
              <a:t>看得更清楚. 以上两式的积分仅限于费密面, 说明对电导有贡献的只能是费密面附近的电子.</a:t>
            </a:r>
            <a:endParaRPr kumimoji="0" lang="zh-CN" altLang="zh-CN" sz="9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Arial" panose="020B0604020202020204" pitchFamily="34" charset="0"/>
                <a:ea typeface="PingFangSC-Regular"/>
              </a:rPr>
              <a:t>总之, 仅仅是费密面附近的电子对比热和电导有贡献, 二者本质上的联系是: 对比热和电导有贡献的电子是其能态能够发生变化的电子, </a:t>
            </a:r>
            <a:endParaRPr kumimoji="0" lang="en-US" altLang="zh-CN" sz="1600" b="0" i="0" u="none" strike="noStrike" cap="none" normalizeH="0" baseline="0" dirty="0" smtClean="0">
              <a:ln>
                <a:noFill/>
              </a:ln>
              <a:solidFill>
                <a:srgbClr val="000000"/>
              </a:solidFill>
              <a:effectLst/>
              <a:latin typeface="Arial" panose="020B0604020202020204" pitchFamily="34" charset="0"/>
              <a:ea typeface="PingFangSC-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Arial" panose="020B0604020202020204" pitchFamily="34" charset="0"/>
                <a:ea typeface="PingFangSC-Regular"/>
              </a:rPr>
              <a:t>只有费密面附近的电子才能从外界获取能量发生能态跃迁.</a:t>
            </a:r>
          </a:p>
        </p:txBody>
      </p:sp>
      <p:pic>
        <p:nvPicPr>
          <p:cNvPr id="2050" name="Picture 2" descr="https://tiku-data.cdn.bcebos.com/originalpic/5d8db68b1b059106913cf80e3df3e5d3.jpg?auth_key=2320605827-0-0-bd0aafd7bb211af01fc8acb6c79bbe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5305" y="2423362"/>
            <a:ext cx="1580516" cy="800521"/>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https://tiku-data.cdn.bcebos.com/originalpic/7e4e3bd2f5b3922796ef86d358bcf326.jpg?auth_key=2320605827-0-0-1a8f3d882be321b233642a3abf77ffe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5563" y="4139938"/>
            <a:ext cx="2888809" cy="88741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tiku-data.cdn.bcebos.com/originalpic/1184f33cd577afc47027d642ca4c61d6.jpg?auth_key=2320605827-0-0-0284e65dc2f0248fac25a4bac561f46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5608" y="4722654"/>
            <a:ext cx="2633767" cy="916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077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529590"/>
            <a:ext cx="785812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3"/>
          <a:stretch>
            <a:fillRect/>
          </a:stretch>
        </p:blipFill>
        <p:spPr>
          <a:xfrm>
            <a:off x="928687" y="1846897"/>
            <a:ext cx="9602865" cy="2599373"/>
          </a:xfrm>
          <a:prstGeom prst="rect">
            <a:avLst/>
          </a:prstGeom>
        </p:spPr>
      </p:pic>
    </p:spTree>
    <p:extLst>
      <p:ext uri="{BB962C8B-B14F-4D97-AF65-F5344CB8AC3E}">
        <p14:creationId xmlns:p14="http://schemas.microsoft.com/office/powerpoint/2010/main" val="2277397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791527" y="162877"/>
            <a:ext cx="10742410" cy="6580823"/>
          </a:xfrm>
          <a:prstGeom prst="rect">
            <a:avLst/>
          </a:prstGeom>
        </p:spPr>
      </p:pic>
    </p:spTree>
    <p:extLst>
      <p:ext uri="{BB962C8B-B14F-4D97-AF65-F5344CB8AC3E}">
        <p14:creationId xmlns:p14="http://schemas.microsoft.com/office/powerpoint/2010/main" val="3502613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911542" y="493395"/>
            <a:ext cx="10175558" cy="3232920"/>
          </a:xfrm>
          <a:prstGeom prst="rect">
            <a:avLst/>
          </a:prstGeom>
        </p:spPr>
      </p:pic>
      <p:pic>
        <p:nvPicPr>
          <p:cNvPr id="5" name="图片 4"/>
          <p:cNvPicPr>
            <a:picLocks noChangeAspect="1"/>
          </p:cNvPicPr>
          <p:nvPr/>
        </p:nvPicPr>
        <p:blipFill>
          <a:blip r:embed="rId3"/>
          <a:stretch>
            <a:fillRect/>
          </a:stretch>
        </p:blipFill>
        <p:spPr>
          <a:xfrm>
            <a:off x="625792" y="3726315"/>
            <a:ext cx="11362346" cy="2388600"/>
          </a:xfrm>
          <a:prstGeom prst="rect">
            <a:avLst/>
          </a:prstGeom>
        </p:spPr>
      </p:pic>
    </p:spTree>
    <p:extLst>
      <p:ext uri="{BB962C8B-B14F-4D97-AF65-F5344CB8AC3E}">
        <p14:creationId xmlns:p14="http://schemas.microsoft.com/office/powerpoint/2010/main" val="2160038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19124" y="890904"/>
            <a:ext cx="10581183" cy="5155565"/>
          </a:xfrm>
          <a:prstGeom prst="rect">
            <a:avLst/>
          </a:prstGeom>
        </p:spPr>
      </p:pic>
    </p:spTree>
    <p:extLst>
      <p:ext uri="{BB962C8B-B14F-4D97-AF65-F5344CB8AC3E}">
        <p14:creationId xmlns:p14="http://schemas.microsoft.com/office/powerpoint/2010/main" val="2745912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616267" y="365125"/>
            <a:ext cx="10864298" cy="2675255"/>
          </a:xfrm>
          <a:prstGeom prst="rect">
            <a:avLst/>
          </a:prstGeom>
        </p:spPr>
      </p:pic>
      <p:sp>
        <p:nvSpPr>
          <p:cNvPr id="5" name="矩形 4"/>
          <p:cNvSpPr/>
          <p:nvPr/>
        </p:nvSpPr>
        <p:spPr>
          <a:xfrm>
            <a:off x="746472" y="3040380"/>
            <a:ext cx="4984057" cy="461665"/>
          </a:xfrm>
          <a:prstGeom prst="rect">
            <a:avLst/>
          </a:prstGeom>
        </p:spPr>
        <p:txBody>
          <a:bodyPr wrap="none">
            <a:spAutoFit/>
          </a:bodyPr>
          <a:lstStyle/>
          <a:p>
            <a:pPr lvl="0" algn="just">
              <a:spcAft>
                <a:spcPts val="0"/>
              </a:spcAft>
              <a:tabLst>
                <a:tab pos="171450" algn="l"/>
              </a:tabLst>
            </a:pPr>
            <a:r>
              <a:rPr lang="en-US" altLang="zh-CN" sz="2400" b="1" kern="100" dirty="0">
                <a:latin typeface="宋体" panose="02010600030101010101" pitchFamily="2" charset="-122"/>
                <a:ea typeface="宋体" panose="02010600030101010101" pitchFamily="2" charset="-122"/>
              </a:rPr>
              <a:t>  </a:t>
            </a:r>
            <a:r>
              <a:rPr lang="zh-CN" altLang="zh-CN" sz="2000" kern="100" dirty="0" smtClean="0">
                <a:latin typeface="宋体" panose="02010600030101010101" pitchFamily="2" charset="-122"/>
                <a:ea typeface="宋体" panose="02010600030101010101" pitchFamily="2" charset="-122"/>
              </a:rPr>
              <a:t>在</a:t>
            </a:r>
            <a:r>
              <a:rPr lang="zh-CN" altLang="zh-CN" sz="2000" kern="100" dirty="0">
                <a:latin typeface="宋体" panose="02010600030101010101" pitchFamily="2" charset="-122"/>
                <a:ea typeface="宋体" panose="02010600030101010101" pitchFamily="2" charset="-122"/>
              </a:rPr>
              <a:t>布里渊区边界上电子的能带有何特点</a:t>
            </a:r>
            <a:r>
              <a:rPr lang="en-US" altLang="zh-CN" sz="2000" kern="100" dirty="0">
                <a:latin typeface="宋体" panose="02010600030101010101" pitchFamily="2" charset="-122"/>
                <a:ea typeface="宋体" panose="02010600030101010101" pitchFamily="2" charset="-122"/>
              </a:rPr>
              <a:t>?</a:t>
            </a:r>
            <a:endParaRPr lang="zh-CN" altLang="zh-CN" sz="2000" kern="100" dirty="0">
              <a:latin typeface="宋体" panose="02010600030101010101" pitchFamily="2" charset="-122"/>
              <a:ea typeface="宋体" panose="02010600030101010101" pitchFamily="2" charset="-122"/>
            </a:endParaRPr>
          </a:p>
        </p:txBody>
      </p:sp>
      <p:sp>
        <p:nvSpPr>
          <p:cNvPr id="6" name="矩形 5"/>
          <p:cNvSpPr/>
          <p:nvPr/>
        </p:nvSpPr>
        <p:spPr>
          <a:xfrm>
            <a:off x="1068674" y="3764756"/>
            <a:ext cx="8966865" cy="1323439"/>
          </a:xfrm>
          <a:prstGeom prst="rect">
            <a:avLst/>
          </a:prstGeom>
        </p:spPr>
        <p:txBody>
          <a:bodyPr wrap="square">
            <a:spAutoFit/>
          </a:bodyPr>
          <a:lstStyle/>
          <a:p>
            <a:r>
              <a:rPr lang="zh-CN" altLang="en-US" sz="2000" dirty="0">
                <a:solidFill>
                  <a:srgbClr val="111111"/>
                </a:solidFill>
                <a:latin typeface="宋体" panose="02010600030101010101" pitchFamily="2" charset="-122"/>
                <a:ea typeface="宋体" panose="02010600030101010101" pitchFamily="2" charset="-122"/>
              </a:rPr>
              <a:t>当电子的波矢落在布里渊区边界上时</a:t>
            </a:r>
            <a:r>
              <a:rPr lang="en-US" altLang="zh-CN" sz="2000" dirty="0">
                <a:solidFill>
                  <a:srgbClr val="111111"/>
                </a:solidFill>
                <a:latin typeface="宋体" panose="02010600030101010101" pitchFamily="2" charset="-122"/>
                <a:ea typeface="宋体" panose="02010600030101010101" pitchFamily="2" charset="-122"/>
              </a:rPr>
              <a:t>, </a:t>
            </a:r>
            <a:r>
              <a:rPr lang="zh-CN" altLang="en-US" sz="2000" dirty="0">
                <a:solidFill>
                  <a:srgbClr val="111111"/>
                </a:solidFill>
                <a:latin typeface="宋体" panose="02010600030101010101" pitchFamily="2" charset="-122"/>
                <a:ea typeface="宋体" panose="02010600030101010101" pitchFamily="2" charset="-122"/>
              </a:rPr>
              <a:t>与布里渊区边界平行的晶面族对电子的散射作用最强烈</a:t>
            </a:r>
            <a:r>
              <a:rPr lang="en-US" altLang="zh-CN" sz="2000" dirty="0">
                <a:solidFill>
                  <a:srgbClr val="111111"/>
                </a:solidFill>
                <a:latin typeface="宋体" panose="02010600030101010101" pitchFamily="2" charset="-122"/>
                <a:ea typeface="宋体" panose="02010600030101010101" pitchFamily="2" charset="-122"/>
              </a:rPr>
              <a:t>. </a:t>
            </a:r>
            <a:r>
              <a:rPr lang="zh-CN" altLang="en-US" sz="2000" dirty="0">
                <a:solidFill>
                  <a:srgbClr val="111111"/>
                </a:solidFill>
                <a:latin typeface="宋体" panose="02010600030101010101" pitchFamily="2" charset="-122"/>
                <a:ea typeface="宋体" panose="02010600030101010101" pitchFamily="2" charset="-122"/>
              </a:rPr>
              <a:t>在晶面族的反射方向上</a:t>
            </a:r>
            <a:r>
              <a:rPr lang="en-US" altLang="zh-CN" sz="2000" dirty="0">
                <a:solidFill>
                  <a:srgbClr val="111111"/>
                </a:solidFill>
                <a:latin typeface="宋体" panose="02010600030101010101" pitchFamily="2" charset="-122"/>
                <a:ea typeface="宋体" panose="02010600030101010101" pitchFamily="2" charset="-122"/>
              </a:rPr>
              <a:t>, </a:t>
            </a:r>
            <a:r>
              <a:rPr lang="zh-CN" altLang="en-US" sz="2000" dirty="0">
                <a:solidFill>
                  <a:srgbClr val="111111"/>
                </a:solidFill>
                <a:latin typeface="宋体" panose="02010600030101010101" pitchFamily="2" charset="-122"/>
                <a:ea typeface="宋体" panose="02010600030101010101" pitchFamily="2" charset="-122"/>
              </a:rPr>
              <a:t>各格点的散射波相位相同</a:t>
            </a:r>
            <a:r>
              <a:rPr lang="en-US" altLang="zh-CN" sz="2000" dirty="0">
                <a:solidFill>
                  <a:srgbClr val="111111"/>
                </a:solidFill>
                <a:latin typeface="宋体" panose="02010600030101010101" pitchFamily="2" charset="-122"/>
                <a:ea typeface="宋体" panose="02010600030101010101" pitchFamily="2" charset="-122"/>
              </a:rPr>
              <a:t>, </a:t>
            </a:r>
            <a:r>
              <a:rPr lang="zh-CN" altLang="en-US" sz="2000" dirty="0">
                <a:solidFill>
                  <a:srgbClr val="111111"/>
                </a:solidFill>
                <a:latin typeface="宋体" panose="02010600030101010101" pitchFamily="2" charset="-122"/>
                <a:ea typeface="宋体" panose="02010600030101010101" pitchFamily="2" charset="-122"/>
              </a:rPr>
              <a:t>迭加形成很强的反射波</a:t>
            </a:r>
            <a:r>
              <a:rPr lang="en-US" altLang="zh-CN" sz="2000" dirty="0">
                <a:solidFill>
                  <a:srgbClr val="111111"/>
                </a:solidFill>
                <a:latin typeface="宋体" panose="02010600030101010101" pitchFamily="2" charset="-122"/>
                <a:ea typeface="宋体" panose="02010600030101010101" pitchFamily="2" charset="-122"/>
              </a:rPr>
              <a:t>. </a:t>
            </a:r>
            <a:r>
              <a:rPr lang="zh-CN" altLang="en-US" sz="2000" dirty="0">
                <a:solidFill>
                  <a:srgbClr val="111111"/>
                </a:solidFill>
                <a:latin typeface="宋体" panose="02010600030101010101" pitchFamily="2" charset="-122"/>
                <a:ea typeface="宋体" panose="02010600030101010101" pitchFamily="2" charset="-122"/>
              </a:rPr>
              <a:t>正因为在布里渊区边界上的电子与晶格的作用很强</a:t>
            </a:r>
            <a:r>
              <a:rPr lang="en-US" altLang="zh-CN" sz="2000" dirty="0">
                <a:solidFill>
                  <a:srgbClr val="111111"/>
                </a:solidFill>
                <a:latin typeface="宋体" panose="02010600030101010101" pitchFamily="2" charset="-122"/>
                <a:ea typeface="宋体" panose="02010600030101010101" pitchFamily="2" charset="-122"/>
              </a:rPr>
              <a:t>, </a:t>
            </a:r>
            <a:r>
              <a:rPr lang="zh-CN" altLang="en-US" sz="2000" dirty="0">
                <a:solidFill>
                  <a:srgbClr val="111111"/>
                </a:solidFill>
                <a:latin typeface="宋体" panose="02010600030101010101" pitchFamily="2" charset="-122"/>
                <a:ea typeface="宋体" panose="02010600030101010101" pitchFamily="2" charset="-122"/>
              </a:rPr>
              <a:t>所以其</a:t>
            </a:r>
            <a:r>
              <a:rPr lang="zh-CN" altLang="en-US" sz="2000" b="1" dirty="0">
                <a:solidFill>
                  <a:srgbClr val="111111"/>
                </a:solidFill>
                <a:latin typeface="宋体" panose="02010600030101010101" pitchFamily="2" charset="-122"/>
                <a:ea typeface="宋体" panose="02010600030101010101" pitchFamily="2" charset="-122"/>
              </a:rPr>
              <a:t>有效质量与真实质量有显著差别</a:t>
            </a:r>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248716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463877" y="461152"/>
            <a:ext cx="284244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9875" eaLnBrk="0" hangingPunct="0">
              <a:tabLst>
                <a:tab pos="171450" algn="l"/>
              </a:tabLst>
              <a:defRPr>
                <a:solidFill>
                  <a:schemeClr val="tx1"/>
                </a:solidFill>
                <a:latin typeface="Arial" panose="020B0604020202020204" pitchFamily="34" charset="0"/>
              </a:defRPr>
            </a:lvl1pPr>
            <a:lvl2pPr eaLnBrk="0" hangingPunct="0">
              <a:tabLst>
                <a:tab pos="171450" algn="l"/>
              </a:tabLst>
              <a:defRPr>
                <a:solidFill>
                  <a:schemeClr val="tx1"/>
                </a:solidFill>
                <a:latin typeface="Arial" panose="020B0604020202020204" pitchFamily="34" charset="0"/>
              </a:defRPr>
            </a:lvl2pPr>
            <a:lvl3pPr eaLnBrk="0" hangingPunct="0">
              <a:tabLst>
                <a:tab pos="171450" algn="l"/>
              </a:tabLst>
              <a:defRPr>
                <a:solidFill>
                  <a:schemeClr val="tx1"/>
                </a:solidFill>
                <a:latin typeface="Arial" panose="020B0604020202020204" pitchFamily="34" charset="0"/>
              </a:defRPr>
            </a:lvl3pPr>
            <a:lvl4pPr eaLnBrk="0" hangingPunct="0">
              <a:tabLst>
                <a:tab pos="171450" algn="l"/>
              </a:tabLst>
              <a:defRPr>
                <a:solidFill>
                  <a:schemeClr val="tx1"/>
                </a:solidFill>
                <a:latin typeface="Arial" panose="020B0604020202020204" pitchFamily="34" charset="0"/>
              </a:defRPr>
            </a:lvl4pPr>
            <a:lvl5pPr eaLnBrk="0" hangingPunct="0">
              <a:tabLst>
                <a:tab pos="171450" algn="l"/>
              </a:tabLst>
              <a:defRPr>
                <a:solidFill>
                  <a:schemeClr val="tx1"/>
                </a:solidFill>
                <a:latin typeface="Arial" panose="020B0604020202020204" pitchFamily="34" charset="0"/>
              </a:defRPr>
            </a:lvl5pPr>
            <a:lvl6pPr eaLnBrk="0" fontAlgn="base" hangingPunct="0">
              <a:spcBef>
                <a:spcPct val="0"/>
              </a:spcBef>
              <a:spcAft>
                <a:spcPct val="0"/>
              </a:spcAft>
              <a:tabLst>
                <a:tab pos="171450" algn="l"/>
              </a:tabLst>
              <a:defRPr>
                <a:solidFill>
                  <a:schemeClr val="tx1"/>
                </a:solidFill>
                <a:latin typeface="Arial" panose="020B0604020202020204" pitchFamily="34" charset="0"/>
              </a:defRPr>
            </a:lvl6pPr>
            <a:lvl7pPr eaLnBrk="0" fontAlgn="base" hangingPunct="0">
              <a:spcBef>
                <a:spcPct val="0"/>
              </a:spcBef>
              <a:spcAft>
                <a:spcPct val="0"/>
              </a:spcAft>
              <a:tabLst>
                <a:tab pos="171450" algn="l"/>
              </a:tabLst>
              <a:defRPr>
                <a:solidFill>
                  <a:schemeClr val="tx1"/>
                </a:solidFill>
                <a:latin typeface="Arial" panose="020B0604020202020204" pitchFamily="34" charset="0"/>
              </a:defRPr>
            </a:lvl7pPr>
            <a:lvl8pPr eaLnBrk="0" fontAlgn="base" hangingPunct="0">
              <a:spcBef>
                <a:spcPct val="0"/>
              </a:spcBef>
              <a:spcAft>
                <a:spcPct val="0"/>
              </a:spcAft>
              <a:tabLst>
                <a:tab pos="171450" algn="l"/>
              </a:tabLst>
              <a:defRPr>
                <a:solidFill>
                  <a:schemeClr val="tx1"/>
                </a:solidFill>
                <a:latin typeface="Arial" panose="020B0604020202020204" pitchFamily="34" charset="0"/>
              </a:defRPr>
            </a:lvl8pPr>
            <a:lvl9pPr eaLnBrk="0" fontAlgn="base" hangingPunct="0">
              <a:spcBef>
                <a:spcPct val="0"/>
              </a:spcBef>
              <a:spcAft>
                <a:spcPct val="0"/>
              </a:spcAft>
              <a:tabLst>
                <a:tab pos="171450" algn="l"/>
              </a:tabLst>
              <a:defRPr>
                <a:solidFill>
                  <a:schemeClr val="tx1"/>
                </a:solidFill>
                <a:latin typeface="Arial" panose="020B0604020202020204" pitchFamily="34" charset="0"/>
              </a:defRPr>
            </a:lvl9pPr>
          </a:lstStyle>
          <a:p>
            <a:pPr marL="0" marR="0" lvl="0" indent="269875" algn="l" defTabSz="914400" rtl="0" eaLnBrk="0" fontAlgn="base" latinLnBrk="0" hangingPunct="0">
              <a:lnSpc>
                <a:spcPct val="100000"/>
              </a:lnSpc>
              <a:spcBef>
                <a:spcPct val="0"/>
              </a:spcBef>
              <a:spcAft>
                <a:spcPct val="0"/>
              </a:spcAft>
              <a:buClrTx/>
              <a:buSzTx/>
              <a:buFontTx/>
              <a:buChar char="•"/>
              <a:tabLst>
                <a:tab pos="171450" algn="l"/>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 </a:t>
            </a:r>
            <a:r>
              <a:rPr kumimoji="0" lang="zh-CN"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布洛赫函数满足</a:t>
            </a:r>
            <a:endParaRPr kumimoji="0" lang="zh-CN" altLang="zh-CN" sz="105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tab pos="171450" algn="l"/>
              </a:tabLst>
            </a:pPr>
            <a:endParaRPr kumimoji="0" lang="zh-CN" altLang="zh-CN" sz="4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6"/>
          <p:cNvSpPr>
            <a:spLocks noChangeArrowheads="1"/>
          </p:cNvSpPr>
          <p:nvPr/>
        </p:nvSpPr>
        <p:spPr bwMode="auto">
          <a:xfrm>
            <a:off x="230483" y="1072856"/>
            <a:ext cx="495520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05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何以见得上式中</a:t>
            </a:r>
            <a:endParaRPr kumimoji="0" lang="zh-CN" altLang="en-US" sz="4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57808" y="1005572"/>
            <a:ext cx="1328940" cy="4270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76493" y="905621"/>
            <a:ext cx="1296144" cy="51135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95376" y="1416453"/>
            <a:ext cx="288032" cy="30385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5"/>
          <p:cNvSpPr>
            <a:spLocks noChangeArrowheads="1"/>
          </p:cNvSpPr>
          <p:nvPr/>
        </p:nvSpPr>
        <p:spPr bwMode="auto">
          <a:xfrm>
            <a:off x="2326497" y="1061743"/>
            <a:ext cx="6303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4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7"/>
          <p:cNvSpPr>
            <a:spLocks noChangeArrowheads="1"/>
          </p:cNvSpPr>
          <p:nvPr/>
        </p:nvSpPr>
        <p:spPr bwMode="auto">
          <a:xfrm>
            <a:off x="2943722" y="1409527"/>
            <a:ext cx="24753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具有波矢的意义</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4800" b="0" i="0" u="none" strike="noStrike" cap="none" normalizeH="0" baseline="0" dirty="0" smtClean="0">
              <a:ln>
                <a:noFill/>
              </a:ln>
              <a:solidFill>
                <a:schemeClr val="tx1"/>
              </a:solidFill>
              <a:effectLst/>
              <a:latin typeface="Arial" panose="020B0604020202020204" pitchFamily="34" charset="0"/>
            </a:endParaRPr>
          </a:p>
        </p:txBody>
      </p:sp>
      <p:pic>
        <p:nvPicPr>
          <p:cNvPr id="12" name="图片 11"/>
          <p:cNvPicPr>
            <a:picLocks noChangeAspect="1"/>
          </p:cNvPicPr>
          <p:nvPr/>
        </p:nvPicPr>
        <p:blipFill>
          <a:blip r:embed="rId5"/>
          <a:stretch>
            <a:fillRect/>
          </a:stretch>
        </p:blipFill>
        <p:spPr>
          <a:xfrm>
            <a:off x="955215" y="2214788"/>
            <a:ext cx="9389234" cy="3134451"/>
          </a:xfrm>
          <a:prstGeom prst="rect">
            <a:avLst/>
          </a:prstGeom>
        </p:spPr>
      </p:pic>
    </p:spTree>
    <p:extLst>
      <p:ext uri="{BB962C8B-B14F-4D97-AF65-F5344CB8AC3E}">
        <p14:creationId xmlns:p14="http://schemas.microsoft.com/office/powerpoint/2010/main" val="192568831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245</Words>
  <Application>Microsoft Office PowerPoint</Application>
  <PresentationFormat>宽屏</PresentationFormat>
  <Paragraphs>20</Paragraphs>
  <Slides>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PingFangSC-Regular</vt:lpstr>
      <vt:lpstr>等线</vt:lpstr>
      <vt:lpstr>等线 Light</vt:lpstr>
      <vt:lpstr>宋体</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DELL</cp:lastModifiedBy>
  <cp:revision>8</cp:revision>
  <dcterms:created xsi:type="dcterms:W3CDTF">2024-05-20T07:20:24Z</dcterms:created>
  <dcterms:modified xsi:type="dcterms:W3CDTF">2024-06-06T08:30:51Z</dcterms:modified>
</cp:coreProperties>
</file>