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9.bin" ContentType="image/unknown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276" r:id="rId3"/>
    <p:sldId id="277" r:id="rId4"/>
    <p:sldId id="278" r:id="rId5"/>
    <p:sldId id="279" r:id="rId6"/>
    <p:sldId id="316" r:id="rId7"/>
    <p:sldId id="280" r:id="rId8"/>
    <p:sldId id="281" r:id="rId9"/>
    <p:sldId id="282" r:id="rId10"/>
    <p:sldId id="283" r:id="rId11"/>
    <p:sldId id="317" r:id="rId12"/>
    <p:sldId id="284" r:id="rId13"/>
    <p:sldId id="285" r:id="rId14"/>
    <p:sldId id="287" r:id="rId15"/>
    <p:sldId id="288" r:id="rId16"/>
    <p:sldId id="289" r:id="rId17"/>
    <p:sldId id="290" r:id="rId18"/>
    <p:sldId id="324" r:id="rId19"/>
    <p:sldId id="315" r:id="rId20"/>
    <p:sldId id="291" r:id="rId21"/>
    <p:sldId id="319" r:id="rId22"/>
    <p:sldId id="320" r:id="rId23"/>
    <p:sldId id="318" r:id="rId24"/>
    <p:sldId id="292" r:id="rId25"/>
    <p:sldId id="293" r:id="rId26"/>
    <p:sldId id="294" r:id="rId27"/>
    <p:sldId id="295" r:id="rId28"/>
    <p:sldId id="313" r:id="rId29"/>
    <p:sldId id="296" r:id="rId30"/>
    <p:sldId id="297" r:id="rId31"/>
    <p:sldId id="298" r:id="rId32"/>
    <p:sldId id="299" r:id="rId33"/>
    <p:sldId id="300" r:id="rId34"/>
    <p:sldId id="301" r:id="rId35"/>
    <p:sldId id="323" r:id="rId36"/>
    <p:sldId id="321" r:id="rId37"/>
    <p:sldId id="322" r:id="rId38"/>
    <p:sldId id="314" r:id="rId39"/>
    <p:sldId id="325" r:id="rId40"/>
    <p:sldId id="303" r:id="rId41"/>
    <p:sldId id="305" r:id="rId42"/>
    <p:sldId id="326" r:id="rId43"/>
    <p:sldId id="306" r:id="rId44"/>
    <p:sldId id="307" r:id="rId45"/>
    <p:sldId id="308" r:id="rId46"/>
    <p:sldId id="309" r:id="rId47"/>
    <p:sldId id="310" r:id="rId48"/>
    <p:sldId id="311" r:id="rId49"/>
    <p:sldId id="312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87614" autoAdjust="0"/>
  </p:normalViewPr>
  <p:slideViewPr>
    <p:cSldViewPr>
      <p:cViewPr varScale="1">
        <p:scale>
          <a:sx n="73" d="100"/>
          <a:sy n="73" d="100"/>
        </p:scale>
        <p:origin x="2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6.wmf"/><Relationship Id="rId1" Type="http://schemas.openxmlformats.org/officeDocument/2006/relationships/image" Target="../media/image36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5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bin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98.wmf"/><Relationship Id="rId1" Type="http://schemas.openxmlformats.org/officeDocument/2006/relationships/image" Target="../media/image100.wmf"/><Relationship Id="rId4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2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1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01B023F-631F-4318-BD4B-7E6C669110F9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C6AF923-FB14-49CA-AB3E-894A1A1587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0BBB9EF-4CC7-4B44-835B-B27340AE8467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4066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AF923-FB14-49CA-AB3E-894A1A15871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1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8935E-BAC9-417E-9626-E8C4C19002E0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CBA73-4332-43FC-ADE5-472A9E8F8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8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F3D74-71BB-4FDB-907C-F59BAE9CCE08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1316D-0930-4779-A41C-B0D0509E78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3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C0F08-75A5-4935-B61B-282323EAAF93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C2960-E1AD-4800-8834-984429B77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B0801-9C6B-49C8-913E-653FA30ADAD9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342EC-12DD-4DC3-A8FE-3C45DB39ED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2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B625D-2BC9-4D44-86B9-3DCD51B16EA6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D7723-6A7F-43C2-911C-60C590A29E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7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69D2C-A3E5-4542-8AA1-AC9472BD1A78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A5254-3EFF-4898-928B-E59A4DC43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9CFD2-55C4-4554-A782-B0283634D8DF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BBF44-F29C-4FE8-81A3-2FED4755C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2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A4AB8-5A48-4D77-88CA-22C2406172EE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EAB25-6BA1-4150-B112-76D0A8647E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2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5A82B-BDB4-4889-B400-B64EF62A5ED9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7F668-178F-4A73-B912-70377A779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C504D-3AA0-4BD4-80C3-D394D30FFEB9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E3484-A52D-4CBD-8EC0-0941EEA4B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5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1267-EB11-4B77-B398-0BBE1F43B18C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541BF-D095-4695-9C43-7B23CF3719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2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9C7B36-9538-4F29-BCF5-09AB3DE701CC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AF8AE4-0316-4809-A100-3EF4382F3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7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45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73.bin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9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4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5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58.png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8.bin"/><Relationship Id="rId7" Type="http://schemas.openxmlformats.org/officeDocument/2006/relationships/image" Target="../media/image71.wmf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64.wmf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2.bin"/><Relationship Id="rId4" Type="http://schemas.openxmlformats.org/officeDocument/2006/relationships/image" Target="../media/image70.wmf"/><Relationship Id="rId9" Type="http://schemas.openxmlformats.org/officeDocument/2006/relationships/image" Target="../media/image6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8.wmf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4.bin"/><Relationship Id="rId5" Type="http://schemas.openxmlformats.org/officeDocument/2006/relationships/image" Target="../media/image100.wmf"/><Relationship Id="rId10" Type="http://schemas.openxmlformats.org/officeDocument/2006/relationships/image" Target="../media/image53.wmf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0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0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1.wmf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8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4102" y="2902059"/>
            <a:ext cx="5184775" cy="2543175"/>
            <a:chOff x="1964" y="4020"/>
            <a:chExt cx="3531" cy="109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1964" y="4020"/>
              <a:ext cx="2776" cy="1090"/>
              <a:chOff x="1530" y="4472"/>
              <a:chExt cx="2776" cy="1090"/>
            </a:xfrm>
          </p:grpSpPr>
          <p:grpSp>
            <p:nvGrpSpPr>
              <p:cNvPr id="1035" name="Group 4"/>
              <p:cNvGrpSpPr>
                <a:grpSpLocks/>
              </p:cNvGrpSpPr>
              <p:nvPr/>
            </p:nvGrpSpPr>
            <p:grpSpPr bwMode="auto">
              <a:xfrm>
                <a:off x="2775" y="5305"/>
                <a:ext cx="963" cy="257"/>
                <a:chOff x="2775" y="5305"/>
                <a:chExt cx="963" cy="257"/>
              </a:xfrm>
            </p:grpSpPr>
            <p:sp>
              <p:nvSpPr>
                <p:cNvPr id="106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541" y="5305"/>
                  <a:ext cx="197" cy="2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296" y="5336"/>
                  <a:ext cx="144" cy="2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775" y="5326"/>
                  <a:ext cx="210" cy="2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-b</a:t>
                  </a:r>
                  <a:endParaRPr lang="zh-CN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091" y="5312"/>
                  <a:ext cx="120" cy="22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6" name="Group 9"/>
              <p:cNvGrpSpPr>
                <a:grpSpLocks/>
              </p:cNvGrpSpPr>
              <p:nvPr/>
            </p:nvGrpSpPr>
            <p:grpSpPr bwMode="auto">
              <a:xfrm>
                <a:off x="1530" y="4472"/>
                <a:ext cx="2776" cy="869"/>
                <a:chOff x="1530" y="4472"/>
                <a:chExt cx="2776" cy="869"/>
              </a:xfrm>
            </p:grpSpPr>
            <p:grpSp>
              <p:nvGrpSpPr>
                <p:cNvPr id="1037" name="Group 10"/>
                <p:cNvGrpSpPr>
                  <a:grpSpLocks/>
                </p:cNvGrpSpPr>
                <p:nvPr/>
              </p:nvGrpSpPr>
              <p:grpSpPr bwMode="auto">
                <a:xfrm>
                  <a:off x="1770" y="4934"/>
                  <a:ext cx="2536" cy="407"/>
                  <a:chOff x="1634" y="4184"/>
                  <a:chExt cx="2536" cy="407"/>
                </a:xfrm>
              </p:grpSpPr>
              <p:grpSp>
                <p:nvGrpSpPr>
                  <p:cNvPr id="1042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634" y="4230"/>
                    <a:ext cx="466" cy="361"/>
                    <a:chOff x="1634" y="4230"/>
                    <a:chExt cx="466" cy="361"/>
                  </a:xfrm>
                </p:grpSpPr>
                <p:sp>
                  <p:nvSpPr>
                    <p:cNvPr id="106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0" y="423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59" y="4230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6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4" y="4231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4" y="459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4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930" y="453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4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098" y="4214"/>
                    <a:ext cx="466" cy="361"/>
                    <a:chOff x="1634" y="4230"/>
                    <a:chExt cx="466" cy="361"/>
                  </a:xfrm>
                </p:grpSpPr>
                <p:sp>
                  <p:nvSpPr>
                    <p:cNvPr id="1060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0" y="423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1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59" y="4230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4" y="4231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3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4" y="459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045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549" y="4216"/>
                    <a:ext cx="466" cy="361"/>
                    <a:chOff x="1634" y="4230"/>
                    <a:chExt cx="466" cy="361"/>
                  </a:xfrm>
                </p:grpSpPr>
                <p:sp>
                  <p:nvSpPr>
                    <p:cNvPr id="1056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0" y="423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7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59" y="4230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8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4" y="4231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9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4" y="459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04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464" y="4184"/>
                    <a:ext cx="466" cy="361"/>
                    <a:chOff x="1634" y="4230"/>
                    <a:chExt cx="466" cy="361"/>
                  </a:xfrm>
                </p:grpSpPr>
                <p:sp>
                  <p:nvSpPr>
                    <p:cNvPr id="1052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0" y="423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3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59" y="4230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4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4" y="4231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5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4" y="459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047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998" y="4200"/>
                    <a:ext cx="466" cy="361"/>
                    <a:chOff x="1634" y="4230"/>
                    <a:chExt cx="466" cy="361"/>
                  </a:xfrm>
                </p:grpSpPr>
                <p:sp>
                  <p:nvSpPr>
                    <p:cNvPr id="1048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0" y="423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49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59" y="4230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0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4" y="4231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1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4" y="459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03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34" y="4544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54" y="4472"/>
                  <a:ext cx="496" cy="2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V(x)</a:t>
                  </a:r>
                  <a:endParaRPr lang="zh-CN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0" name="Line 39"/>
                <p:cNvSpPr>
                  <a:spLocks noChangeShapeType="1"/>
                </p:cNvSpPr>
                <p:nvPr/>
              </p:nvSpPr>
              <p:spPr bwMode="auto">
                <a:xfrm>
                  <a:off x="1890" y="49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530" y="5010"/>
                  <a:ext cx="343" cy="2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CN" sz="24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4" name="Text Box 41"/>
            <p:cNvSpPr txBox="1">
              <a:spLocks noChangeArrowheads="1"/>
            </p:cNvSpPr>
            <p:nvPr/>
          </p:nvSpPr>
          <p:spPr bwMode="auto">
            <a:xfrm>
              <a:off x="4759" y="4545"/>
              <a:ext cx="736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a=c+b</a:t>
              </a:r>
              <a:endPara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1" name="内容占位符 2"/>
          <p:cNvSpPr>
            <a:spLocks noGrp="1"/>
          </p:cNvSpPr>
          <p:nvPr>
            <p:ph idx="1"/>
          </p:nvPr>
        </p:nvSpPr>
        <p:spPr>
          <a:xfrm>
            <a:off x="539750" y="476250"/>
            <a:ext cx="8229600" cy="3168650"/>
          </a:xfrm>
        </p:spPr>
        <p:txBody>
          <a:bodyPr/>
          <a:lstStyle/>
          <a:p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8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布洛赫模型的基础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上，可采用具体的晶体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周期性势场模型对周期场中电子的运动状态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进行计算。</a:t>
            </a:r>
          </a:p>
          <a:p>
            <a:pPr>
              <a:buNone/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例：克龙尼克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潘纳模型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Kronig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-Penney model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40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63187"/>
              </p:ext>
            </p:extLst>
          </p:nvPr>
        </p:nvGraphicFramePr>
        <p:xfrm>
          <a:off x="5914302" y="3475962"/>
          <a:ext cx="13684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3" imgW="545863" imgH="482391" progId="Equation.DSMT4">
                  <p:embed/>
                </p:oleObj>
              </mc:Choice>
              <mc:Fallback>
                <p:oleObj name="Equation" r:id="rId3" imgW="545863" imgH="482391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302" y="3475962"/>
                        <a:ext cx="1368425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54781"/>
              </p:ext>
            </p:extLst>
          </p:nvPr>
        </p:nvGraphicFramePr>
        <p:xfrm>
          <a:off x="7327446" y="3545956"/>
          <a:ext cx="17605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5" imgW="710891" imgH="406224" progId="Equation.DSMT4">
                  <p:embed/>
                </p:oleObj>
              </mc:Choice>
              <mc:Fallback>
                <p:oleObj name="Equation" r:id="rId5" imgW="710891" imgH="406224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446" y="3545956"/>
                        <a:ext cx="1760538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855465" y="5594558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晶体势场模型如图所示（一维）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内容占位符 2"/>
          <p:cNvSpPr>
            <a:spLocks noGrp="1"/>
          </p:cNvSpPr>
          <p:nvPr>
            <p:ph idx="1"/>
          </p:nvPr>
        </p:nvSpPr>
        <p:spPr>
          <a:xfrm>
            <a:off x="422275" y="98107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/>
              <a:t>其中</a:t>
            </a:r>
            <a:endParaRPr lang="en-US" altLang="zh-CN" sz="2800" dirty="0" smtClean="0"/>
          </a:p>
          <a:p>
            <a:pPr>
              <a:defRPr/>
            </a:pPr>
            <a:r>
              <a:rPr lang="zh-CN" altLang="zh-CN" sz="2800" b="1" dirty="0" smtClean="0"/>
              <a:t>微扰理论不展开，只给出其结论。且证明其物理意义。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zh-CN" sz="2800" dirty="0" smtClean="0"/>
              <a:t>电子是近似自由的，故其波函数</a:t>
            </a:r>
            <a:r>
              <a:rPr lang="en-US" altLang="zh-CN" sz="2800" dirty="0" smtClean="0"/>
              <a:t>                              </a:t>
            </a:r>
            <a:r>
              <a:rPr lang="zh-CN" altLang="zh-CN" sz="2800" dirty="0" smtClean="0"/>
              <a:t>可据</a:t>
            </a:r>
            <a:r>
              <a:rPr lang="en-US" altLang="zh-CN" sz="2800" dirty="0" smtClean="0"/>
              <a:t> </a:t>
            </a:r>
          </a:p>
          <a:p>
            <a:pPr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altLang="zh-CN" sz="2800" dirty="0" smtClean="0"/>
              <a:t>           </a:t>
            </a:r>
            <a:r>
              <a:rPr lang="zh-CN" altLang="zh-CN" sz="2800" dirty="0" smtClean="0"/>
              <a:t>表示成：</a:t>
            </a:r>
          </a:p>
          <a:p>
            <a:pPr>
              <a:defRPr/>
            </a:pPr>
            <a:endParaRPr lang="zh-CN" altLang="zh-CN" sz="2800" dirty="0" smtClean="0"/>
          </a:p>
          <a:p>
            <a:pPr>
              <a:defRPr/>
            </a:pPr>
            <a:endParaRPr lang="zh-CN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-34925" y="-61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19715"/>
              </p:ext>
            </p:extLst>
          </p:nvPr>
        </p:nvGraphicFramePr>
        <p:xfrm>
          <a:off x="1603586" y="476672"/>
          <a:ext cx="5866978" cy="109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4" imgW="1993900" imgH="368300" progId="Equation.DSMT4">
                  <p:embed/>
                </p:oleObj>
              </mc:Choice>
              <mc:Fallback>
                <p:oleObj name="Equation" r:id="rId4" imgW="19939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586" y="476672"/>
                        <a:ext cx="5866978" cy="1093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-34925" y="-61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84540"/>
              </p:ext>
            </p:extLst>
          </p:nvPr>
        </p:nvGraphicFramePr>
        <p:xfrm>
          <a:off x="6156176" y="2348880"/>
          <a:ext cx="2555378" cy="73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6" imgW="787400" imgH="228600" progId="Equation.DSMT4">
                  <p:embed/>
                </p:oleObj>
              </mc:Choice>
              <mc:Fallback>
                <p:oleObj name="Equation" r:id="rId6" imgW="787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348880"/>
                        <a:ext cx="2555378" cy="738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-34925" y="-61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70208"/>
              </p:ext>
            </p:extLst>
          </p:nvPr>
        </p:nvGraphicFramePr>
        <p:xfrm>
          <a:off x="2051720" y="3284984"/>
          <a:ext cx="27955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8" imgW="1180588" imgH="304668" progId="Equation.DSMT4">
                  <p:embed/>
                </p:oleObj>
              </mc:Choice>
              <mc:Fallback>
                <p:oleObj name="Equation" r:id="rId8" imgW="1180588" imgH="3046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84984"/>
                        <a:ext cx="27955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-34925" y="-61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384220"/>
              </p:ext>
            </p:extLst>
          </p:nvPr>
        </p:nvGraphicFramePr>
        <p:xfrm>
          <a:off x="1763688" y="5085184"/>
          <a:ext cx="45354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10" imgW="1803400" imgH="342900" progId="Equation.DSMT4">
                  <p:embed/>
                </p:oleObj>
              </mc:Choice>
              <mc:Fallback>
                <p:oleObj name="Equation" r:id="rId10" imgW="1803400" imgH="342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85184"/>
                        <a:ext cx="4535487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46154"/>
              </p:ext>
            </p:extLst>
          </p:nvPr>
        </p:nvGraphicFramePr>
        <p:xfrm>
          <a:off x="467544" y="548680"/>
          <a:ext cx="792709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3" imgW="1803400" imgH="342900" progId="Equation.DSMT4">
                  <p:embed/>
                </p:oleObj>
              </mc:Choice>
              <mc:Fallback>
                <p:oleObj name="Equation" r:id="rId3" imgW="1803400" imgH="342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7927094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71600" y="2828836"/>
            <a:ext cx="7128792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其中第一项为与索莫菲电子平面波函数相同的主波函数，而第二项可认为是周期场对主波函数散射（微扰）所形成所有散射波的叠加（反映出微扰）。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0892" y="5445224"/>
            <a:ext cx="5450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在这种情况下，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可相应求得为：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513" cy="1181100"/>
          </a:xfrm>
        </p:spPr>
        <p:txBody>
          <a:bodyPr/>
          <a:lstStyle/>
          <a:p>
            <a:pPr>
              <a:buFont typeface="Arial" pitchFamily="34" charset="0"/>
              <a:buNone/>
            </a:pP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相应地第一项为与索氏自由电子相对应的能量，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291711"/>
              </p:ext>
            </p:extLst>
          </p:nvPr>
        </p:nvGraphicFramePr>
        <p:xfrm>
          <a:off x="684213" y="404813"/>
          <a:ext cx="367188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3" imgW="1257120" imgH="495000" progId="Equation.DSMT4">
                  <p:embed/>
                </p:oleObj>
              </mc:Choice>
              <mc:Fallback>
                <p:oleObj name="Equation" r:id="rId3" imgW="1257120" imgH="49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4813"/>
                        <a:ext cx="3671887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12324"/>
              </p:ext>
            </p:extLst>
          </p:nvPr>
        </p:nvGraphicFramePr>
        <p:xfrm>
          <a:off x="1403350" y="2636838"/>
          <a:ext cx="661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5" imgW="291973" imgH="253890" progId="Equation.DSMT4">
                  <p:embed/>
                </p:oleObj>
              </mc:Choice>
              <mc:Fallback>
                <p:oleObj name="Equation" r:id="rId5" imgW="291973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661988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266196"/>
              </p:ext>
            </p:extLst>
          </p:nvPr>
        </p:nvGraphicFramePr>
        <p:xfrm>
          <a:off x="395288" y="3357563"/>
          <a:ext cx="6477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7" imgW="203112" imgH="228501" progId="Equation.DSMT4">
                  <p:embed/>
                </p:oleObj>
              </mc:Choice>
              <mc:Fallback>
                <p:oleObj name="Equation" r:id="rId7" imgW="203112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64770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259076"/>
              </p:ext>
            </p:extLst>
          </p:nvPr>
        </p:nvGraphicFramePr>
        <p:xfrm>
          <a:off x="6300788" y="5373688"/>
          <a:ext cx="5762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373688"/>
                        <a:ext cx="576262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68313" y="4076700"/>
            <a:ext cx="8675687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由于前面前提中已提出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Ｅ，故不难理解第二项是较小的（通常情况各原子所产生散射在位相上无关，可相互抵消，周期场对前进的平面波影响不大。）。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Ｅ近似同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相等。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50825" y="2636838"/>
            <a:ext cx="7993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第二项</a:t>
            </a: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求和项反映出电子被周期场散射而引起的对</a:t>
            </a: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zh-CN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自由电子能量</a:t>
            </a: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的修正。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内容占位符 2"/>
          <p:cNvSpPr>
            <a:spLocks noGrp="1"/>
          </p:cNvSpPr>
          <p:nvPr>
            <p:ph idx="1"/>
          </p:nvPr>
        </p:nvSpPr>
        <p:spPr>
          <a:xfrm>
            <a:off x="395288" y="260350"/>
            <a:ext cx="8229600" cy="4781550"/>
          </a:xfrm>
        </p:spPr>
        <p:txBody>
          <a:bodyPr/>
          <a:lstStyle/>
          <a:p>
            <a:r>
              <a:rPr lang="zh-CN" altLang="zh-CN" sz="2800" dirty="0" smtClean="0"/>
              <a:t>但上述情况是有条件的，是在</a:t>
            </a:r>
            <a:r>
              <a:rPr lang="zh-CN" altLang="zh-CN" sz="2800" b="1" i="1" dirty="0" smtClean="0">
                <a:solidFill>
                  <a:srgbClr val="C00000"/>
                </a:solidFill>
              </a:rPr>
              <a:t>散射较弱的情况下适合</a:t>
            </a:r>
            <a:r>
              <a:rPr lang="zh-CN" altLang="zh-CN" sz="2800" dirty="0" smtClean="0"/>
              <a:t>。在某些情况下上述结论不成立。下面具体讨论。</a:t>
            </a:r>
            <a:endParaRPr lang="en-US" altLang="zh-CN" sz="2800" dirty="0" smtClean="0"/>
          </a:p>
          <a:p>
            <a:r>
              <a:rPr lang="zh-CN" altLang="zh-CN" sz="2800" dirty="0" smtClean="0"/>
              <a:t>上面计算是基于基本假设</a:t>
            </a:r>
            <a:r>
              <a:rPr lang="en-US" altLang="zh-CN" sz="2800" dirty="0" smtClean="0"/>
              <a:t>       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         </a:t>
            </a:r>
            <a:r>
              <a:rPr lang="zh-CN" altLang="zh-CN" sz="2800" dirty="0" smtClean="0"/>
              <a:t>，（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是个小项）但由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表达式</a:t>
            </a:r>
          </a:p>
          <a:p>
            <a:pPr>
              <a:buFont typeface="Arial" pitchFamily="34" charset="0"/>
              <a:buNone/>
            </a:pPr>
            <a:r>
              <a:rPr lang="en-US" altLang="zh-CN" sz="2800" dirty="0" smtClean="0"/>
              <a:t>                                              </a:t>
            </a:r>
            <a:r>
              <a:rPr lang="en-US" altLang="zh-CN" dirty="0" smtClean="0"/>
              <a:t> 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是个小项）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endParaRPr lang="zh-CN" altLang="en-US" dirty="0" smtClean="0"/>
          </a:p>
        </p:txBody>
      </p:sp>
      <p:sp>
        <p:nvSpPr>
          <p:cNvPr id="10255" name="Rectangle 2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4654550" y="1657350"/>
          <a:ext cx="809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" name="Equation" r:id="rId3" imgW="431613" imgH="228501" progId="Equation.DSMT4">
                  <p:embed/>
                </p:oleObj>
              </mc:Choice>
              <mc:Fallback>
                <p:oleObj name="Equation" r:id="rId3" imgW="431613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1657350"/>
                        <a:ext cx="8096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Rectangle 4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589588" y="1728788"/>
          <a:ext cx="6048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0" name="Equation" r:id="rId5" imgW="418918" imgH="203112" progId="Equation.DSMT4">
                  <p:embed/>
                </p:oleObj>
              </mc:Choice>
              <mc:Fallback>
                <p:oleObj name="Equation" r:id="rId5" imgW="41891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1728788"/>
                        <a:ext cx="6048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Rectangle 6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7031038" y="1657350"/>
          <a:ext cx="369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" name="Equation" r:id="rId7" imgW="190500" imgH="228600" progId="Equation.DSMT4">
                  <p:embed/>
                </p:oleObj>
              </mc:Choice>
              <mc:Fallback>
                <p:oleObj name="Equation" r:id="rId7" imgW="1905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8" y="1657350"/>
                        <a:ext cx="3698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8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2206625" y="2017713"/>
          <a:ext cx="4302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017713"/>
                        <a:ext cx="43021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Rectangle 10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6" name="Object 9"/>
          <p:cNvGraphicFramePr>
            <a:graphicFrameLocks noChangeAspect="1"/>
          </p:cNvGraphicFramePr>
          <p:nvPr/>
        </p:nvGraphicFramePr>
        <p:xfrm>
          <a:off x="611188" y="2492375"/>
          <a:ext cx="37703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Equation" r:id="rId10" imgW="1954951" imgH="444307" progId="Equation.DSMT4">
                  <p:embed/>
                </p:oleObj>
              </mc:Choice>
              <mc:Fallback>
                <p:oleObj name="Equation" r:id="rId10" imgW="1954951" imgH="4443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3770312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12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7" name="Object 11"/>
          <p:cNvGraphicFramePr>
            <a:graphicFrameLocks noChangeAspect="1"/>
          </p:cNvGraphicFramePr>
          <p:nvPr/>
        </p:nvGraphicFramePr>
        <p:xfrm>
          <a:off x="4725988" y="2736850"/>
          <a:ext cx="2889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Equation" r:id="rId12" imgW="177646" imgH="228402" progId="Equation.DSMT4">
                  <p:embed/>
                </p:oleObj>
              </mc:Choice>
              <mc:Fallback>
                <p:oleObj name="Equation" r:id="rId12" imgW="177646" imgH="22840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2736850"/>
                        <a:ext cx="28892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Rectangle 14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07658"/>
              </p:ext>
            </p:extLst>
          </p:nvPr>
        </p:nvGraphicFramePr>
        <p:xfrm>
          <a:off x="4211960" y="3861048"/>
          <a:ext cx="901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Equation" r:id="rId14" imgW="342603" imgH="215713" progId="Equation.DSMT4">
                  <p:embed/>
                </p:oleObj>
              </mc:Choice>
              <mc:Fallback>
                <p:oleObj name="Equation" r:id="rId14" imgW="342603" imgH="2157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61048"/>
                        <a:ext cx="9017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45020"/>
              </p:ext>
            </p:extLst>
          </p:nvPr>
        </p:nvGraphicFramePr>
        <p:xfrm>
          <a:off x="5796136" y="3861048"/>
          <a:ext cx="9445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Equation" r:id="rId16" imgW="431613" imgH="228501" progId="Equation.DSMT4">
                  <p:embed/>
                </p:oleObj>
              </mc:Choice>
              <mc:Fallback>
                <p:oleObj name="Equation" r:id="rId16" imgW="431613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861048"/>
                        <a:ext cx="9445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17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3" name="Rectangle 19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4" name="Rectangle 21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5" name="Rectangle 23"/>
          <p:cNvSpPr>
            <a:spLocks noChangeArrowheads="1"/>
          </p:cNvSpPr>
          <p:nvPr/>
        </p:nvSpPr>
        <p:spPr bwMode="auto">
          <a:xfrm>
            <a:off x="-61913" y="-13398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67544" y="4005064"/>
            <a:ext cx="78484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zh-CN" sz="2800" dirty="0"/>
              <a:t>可知当</a:t>
            </a:r>
            <a:r>
              <a:rPr lang="en-US" altLang="zh-CN" sz="2800" dirty="0"/>
              <a:t>K</a:t>
            </a:r>
            <a:r>
              <a:rPr lang="zh-CN" altLang="zh-CN" sz="2800" dirty="0"/>
              <a:t>等于或近似等于</a:t>
            </a:r>
            <a:r>
              <a:rPr lang="en-US" altLang="zh-CN" sz="2800" dirty="0"/>
              <a:t>        </a:t>
            </a:r>
            <a:r>
              <a:rPr lang="zh-CN" altLang="zh-CN" sz="2800" dirty="0"/>
              <a:t>时，</a:t>
            </a:r>
            <a:r>
              <a:rPr lang="en-US" altLang="zh-CN" sz="2800" dirty="0"/>
              <a:t>          </a:t>
            </a:r>
            <a:r>
              <a:rPr lang="zh-CN" altLang="zh-CN" sz="2800" dirty="0"/>
              <a:t>不成立。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zh-CN" sz="2800" b="1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物理意义：某些</a:t>
            </a:r>
            <a:r>
              <a:rPr lang="en-US" altLang="zh-CN" sz="2800" b="1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zh-CN" sz="2800" b="1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处能量有很大的变化或不同于简单修正。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2"/>
          <p:cNvSpPr>
            <a:spLocks noChangeArrowheads="1"/>
          </p:cNvSpPr>
          <p:nvPr/>
        </p:nvSpPr>
        <p:spPr bwMode="auto">
          <a:xfrm>
            <a:off x="11113" y="-119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Rectangle 4"/>
          <p:cNvSpPr>
            <a:spLocks noChangeArrowheads="1"/>
          </p:cNvSpPr>
          <p:nvPr/>
        </p:nvSpPr>
        <p:spPr bwMode="auto">
          <a:xfrm>
            <a:off x="11113" y="-119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Rectangle 6"/>
          <p:cNvSpPr>
            <a:spLocks noChangeArrowheads="1"/>
          </p:cNvSpPr>
          <p:nvPr/>
        </p:nvSpPr>
        <p:spPr bwMode="auto">
          <a:xfrm>
            <a:off x="11113" y="-119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Rectangle 8"/>
          <p:cNvSpPr>
            <a:spLocks noChangeArrowheads="1"/>
          </p:cNvSpPr>
          <p:nvPr/>
        </p:nvSpPr>
        <p:spPr bwMode="auto">
          <a:xfrm>
            <a:off x="11113" y="-119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Rectangle 10"/>
          <p:cNvSpPr>
            <a:spLocks noChangeArrowheads="1"/>
          </p:cNvSpPr>
          <p:nvPr/>
        </p:nvSpPr>
        <p:spPr bwMode="auto">
          <a:xfrm>
            <a:off x="11113" y="-119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4" name="Rectangle 12"/>
          <p:cNvSpPr>
            <a:spLocks noChangeArrowheads="1"/>
          </p:cNvSpPr>
          <p:nvPr/>
        </p:nvSpPr>
        <p:spPr bwMode="auto">
          <a:xfrm>
            <a:off x="11113" y="-119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Rectangle 14"/>
          <p:cNvSpPr>
            <a:spLocks noChangeArrowheads="1"/>
          </p:cNvSpPr>
          <p:nvPr/>
        </p:nvSpPr>
        <p:spPr bwMode="auto">
          <a:xfrm>
            <a:off x="11113" y="-119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Rectangle 16"/>
          <p:cNvSpPr>
            <a:spLocks noChangeArrowheads="1"/>
          </p:cNvSpPr>
          <p:nvPr/>
        </p:nvSpPr>
        <p:spPr bwMode="auto">
          <a:xfrm>
            <a:off x="11113" y="-119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764704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zh-CN" sz="2800" dirty="0" smtClean="0"/>
              <a:t>在这种情况下对</a:t>
            </a:r>
            <a:r>
              <a:rPr lang="en-US" altLang="zh-CN" sz="2800" dirty="0" smtClean="0"/>
              <a:t>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dirty="0" smtClean="0"/>
              <a:t>                            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只取</a:t>
            </a:r>
            <a:r>
              <a:rPr lang="en-US" altLang="zh-CN" sz="2800" dirty="0" smtClean="0"/>
              <a:t>             </a:t>
            </a:r>
            <a:r>
              <a:rPr lang="zh-CN" altLang="zh-CN" sz="2800" dirty="0" smtClean="0"/>
              <a:t>项和</a:t>
            </a:r>
            <a:r>
              <a:rPr lang="en-US" altLang="zh-CN" sz="2800" dirty="0" smtClean="0"/>
              <a:t>             </a:t>
            </a:r>
            <a:r>
              <a:rPr lang="zh-CN" altLang="zh-CN" sz="2800" dirty="0" smtClean="0"/>
              <a:t>项，得到</a:t>
            </a:r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178572"/>
              </p:ext>
            </p:extLst>
          </p:nvPr>
        </p:nvGraphicFramePr>
        <p:xfrm>
          <a:off x="3563888" y="477044"/>
          <a:ext cx="5010874" cy="95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Equation" r:id="rId3" imgW="1803400" imgH="342900" progId="Equation.DSMT4">
                  <p:embed/>
                </p:oleObj>
              </mc:Choice>
              <mc:Fallback>
                <p:oleObj name="Equation" r:id="rId3" imgW="1803400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7044"/>
                        <a:ext cx="5010874" cy="953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50548"/>
              </p:ext>
            </p:extLst>
          </p:nvPr>
        </p:nvGraphicFramePr>
        <p:xfrm>
          <a:off x="1187624" y="2348880"/>
          <a:ext cx="35734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5" imgW="1548728" imgH="241195" progId="Equation.DSMT4">
                  <p:embed/>
                </p:oleObj>
              </mc:Choice>
              <mc:Fallback>
                <p:oleObj name="Equation" r:id="rId5" imgW="1548728" imgH="24119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348880"/>
                        <a:ext cx="35734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687770"/>
              </p:ext>
            </p:extLst>
          </p:nvPr>
        </p:nvGraphicFramePr>
        <p:xfrm>
          <a:off x="3887726" y="1459136"/>
          <a:ext cx="57626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7" imgW="190500" imgH="228600" progId="Equation.DSMT4">
                  <p:embed/>
                </p:oleObj>
              </mc:Choice>
              <mc:Fallback>
                <p:oleObj name="Equation" r:id="rId7" imgW="1905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26" y="1459136"/>
                        <a:ext cx="57626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03587"/>
              </p:ext>
            </p:extLst>
          </p:nvPr>
        </p:nvGraphicFramePr>
        <p:xfrm>
          <a:off x="1979712" y="1544862"/>
          <a:ext cx="5032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544862"/>
                        <a:ext cx="5032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482198"/>
              </p:ext>
            </p:extLst>
          </p:nvPr>
        </p:nvGraphicFramePr>
        <p:xfrm>
          <a:off x="694681" y="3789040"/>
          <a:ext cx="777686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公式" r:id="rId11" imgW="2743200" imgH="609600" progId="Equation.3">
                  <p:embed/>
                </p:oleObj>
              </mc:Choice>
              <mc:Fallback>
                <p:oleObj name="公式" r:id="rId11" imgW="2743200" imgH="6096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81" y="3789040"/>
                        <a:ext cx="7776864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内容占位符 2"/>
          <p:cNvSpPr>
            <a:spLocks noGrp="1"/>
          </p:cNvSpPr>
          <p:nvPr>
            <p:ph idx="1"/>
          </p:nvPr>
        </p:nvSpPr>
        <p:spPr>
          <a:xfrm>
            <a:off x="611560" y="4365104"/>
            <a:ext cx="8229600" cy="3455988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dirty="0" smtClean="0">
                <a:solidFill>
                  <a:srgbClr val="FF0000"/>
                </a:solidFill>
              </a:rPr>
              <a:t>Ⅱ</a:t>
            </a:r>
            <a:r>
              <a:rPr lang="zh-CN" altLang="zh-CN" dirty="0" smtClean="0"/>
              <a:t>：当</a:t>
            </a:r>
            <a:r>
              <a:rPr lang="en-US" altLang="zh-CN" dirty="0" smtClean="0"/>
              <a:t>               </a:t>
            </a:r>
            <a:r>
              <a:rPr lang="zh-CN" altLang="zh-CN" dirty="0" smtClean="0"/>
              <a:t>时</a:t>
            </a:r>
          </a:p>
          <a:p>
            <a:pPr>
              <a:buFont typeface="Arial" pitchFamily="34" charset="0"/>
              <a:buNone/>
            </a:pPr>
            <a:endParaRPr lang="zh-CN" altLang="en-US" dirty="0" smtClean="0"/>
          </a:p>
        </p:txBody>
      </p:sp>
      <p:sp>
        <p:nvSpPr>
          <p:cNvPr id="13331" name="Rectangle 2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2" name="Rectangle 4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3" name="Rectangle 6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4" name="Rectangle 8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5" name="Rectangle 10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6" name="Rectangle 12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7" name="Rectangle 14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8" name="Rectangle 16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9" name="Rectangle 18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69349"/>
              </p:ext>
            </p:extLst>
          </p:nvPr>
        </p:nvGraphicFramePr>
        <p:xfrm>
          <a:off x="1907704" y="4438578"/>
          <a:ext cx="12969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name="Equation" r:id="rId3" imgW="622030" imgH="215806" progId="Equation.DSMT4">
                  <p:embed/>
                </p:oleObj>
              </mc:Choice>
              <mc:Fallback>
                <p:oleObj name="Equation" r:id="rId3" imgW="622030" imgH="21580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8578"/>
                        <a:ext cx="129698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Rectangle 20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1" name="Rectangle 22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2" name="Rectangle 24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3" name="Rectangle 26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4" name="Rectangle 28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5" name="Rectangle 30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6" name="Rectangle 32"/>
          <p:cNvSpPr>
            <a:spLocks noChangeArrowheads="1"/>
          </p:cNvSpPr>
          <p:nvPr/>
        </p:nvSpPr>
        <p:spPr bwMode="auto">
          <a:xfrm>
            <a:off x="0" y="-105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0879"/>
              </p:ext>
            </p:extLst>
          </p:nvPr>
        </p:nvGraphicFramePr>
        <p:xfrm>
          <a:off x="4572000" y="4437112"/>
          <a:ext cx="3013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" name="Equation" r:id="rId5" imgW="1079032" imgH="253890" progId="Equation.DSMT4">
                  <p:embed/>
                </p:oleObj>
              </mc:Choice>
              <mc:Fallback>
                <p:oleObj name="Equation" r:id="rId5" imgW="1079032" imgH="25389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37112"/>
                        <a:ext cx="30130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576912" y="371404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en-US" altLang="zh-CN" dirty="0" smtClean="0"/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Ⅰ：当</a:t>
            </a:r>
            <a:r>
              <a:rPr lang="en-US" altLang="zh-CN" dirty="0" smtClean="0"/>
              <a:t>K</a:t>
            </a:r>
            <a:r>
              <a:rPr lang="zh-CN" altLang="zh-CN" dirty="0" smtClean="0"/>
              <a:t>不在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的附近时，对</a:t>
            </a:r>
            <a:r>
              <a:rPr lang="en-US" altLang="zh-CN" dirty="0" smtClean="0"/>
              <a:t>E</a:t>
            </a:r>
            <a:r>
              <a:rPr lang="zh-CN" altLang="zh-CN" dirty="0" smtClean="0"/>
              <a:t>式中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部分展开成：</a:t>
            </a:r>
          </a:p>
          <a:p>
            <a:pPr>
              <a:buFont typeface="Arial" pitchFamily="34" charset="0"/>
              <a:buNone/>
            </a:pPr>
            <a:endParaRPr lang="zh-CN" altLang="zh-CN" dirty="0" smtClean="0"/>
          </a:p>
          <a:p>
            <a:pPr>
              <a:buFont typeface="Arial" pitchFamily="34" charset="0"/>
              <a:buNone/>
            </a:pPr>
            <a:endParaRPr lang="zh-CN" altLang="en-US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70253"/>
              </p:ext>
            </p:extLst>
          </p:nvPr>
        </p:nvGraphicFramePr>
        <p:xfrm>
          <a:off x="7164288" y="2132856"/>
          <a:ext cx="576064" cy="64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Equation" r:id="rId7" imgW="228501" imgH="253890" progId="Equation.DSMT4">
                  <p:embed/>
                </p:oleObj>
              </mc:Choice>
              <mc:Fallback>
                <p:oleObj name="Equation" r:id="rId7" imgW="228501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132856"/>
                        <a:ext cx="576064" cy="649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06645"/>
              </p:ext>
            </p:extLst>
          </p:nvPr>
        </p:nvGraphicFramePr>
        <p:xfrm>
          <a:off x="2844428" y="2133674"/>
          <a:ext cx="7207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Equation" r:id="rId9" imgW="342603" imgH="215713" progId="Equation.DSMT4">
                  <p:embed/>
                </p:oleObj>
              </mc:Choice>
              <mc:Fallback>
                <p:oleObj name="Equation" r:id="rId9" imgW="342603" imgH="2157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428" y="2133674"/>
                        <a:ext cx="7207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53930"/>
              </p:ext>
            </p:extLst>
          </p:nvPr>
        </p:nvGraphicFramePr>
        <p:xfrm>
          <a:off x="3923928" y="2852936"/>
          <a:ext cx="37433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" name="Equation" r:id="rId11" imgW="1447172" imgH="495085" progId="Equation.DSMT4">
                  <p:embed/>
                </p:oleObj>
              </mc:Choice>
              <mc:Fallback>
                <p:oleObj name="Equation" r:id="rId11" imgW="1447172" imgH="49508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852936"/>
                        <a:ext cx="37433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34482"/>
              </p:ext>
            </p:extLst>
          </p:nvPr>
        </p:nvGraphicFramePr>
        <p:xfrm>
          <a:off x="576912" y="371404"/>
          <a:ext cx="77755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" name="公式" r:id="rId13" imgW="2743200" imgH="609600" progId="Equation.3">
                  <p:embed/>
                </p:oleObj>
              </mc:Choice>
              <mc:Fallback>
                <p:oleObj name="公式" r:id="rId13" imgW="2743200" imgH="6096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12" y="371404"/>
                        <a:ext cx="777557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build="p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8" name="内容占位符 2"/>
          <p:cNvSpPr>
            <a:spLocks noGrp="1"/>
          </p:cNvSpPr>
          <p:nvPr>
            <p:ph idx="1"/>
          </p:nvPr>
        </p:nvSpPr>
        <p:spPr>
          <a:xfrm>
            <a:off x="323850" y="188913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dirty="0" smtClean="0"/>
              <a:t>其中当Ｋ由</a:t>
            </a:r>
            <a:r>
              <a:rPr lang="en-US" altLang="zh-CN" dirty="0" smtClean="0"/>
              <a:t>&lt;          </a:t>
            </a:r>
            <a:r>
              <a:rPr lang="zh-CN" altLang="zh-CN" dirty="0" smtClean="0"/>
              <a:t>变化到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时取负号　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buFont typeface="Arial" pitchFamily="34" charset="0"/>
              <a:buNone/>
              <a:defRPr/>
            </a:pPr>
            <a:r>
              <a:rPr lang="zh-CN" altLang="zh-CN" dirty="0" smtClean="0"/>
              <a:t>当Ｋ由</a:t>
            </a:r>
            <a:r>
              <a:rPr lang="en-US" altLang="zh-CN" dirty="0" smtClean="0"/>
              <a:t>&gt;         </a:t>
            </a:r>
            <a:r>
              <a:rPr lang="zh-CN" altLang="zh-CN" dirty="0" smtClean="0"/>
              <a:t>变化到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时取正号　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buFont typeface="Arial" pitchFamily="34" charset="0"/>
              <a:buNone/>
              <a:defRPr/>
            </a:pPr>
            <a:r>
              <a:rPr lang="zh-CN" altLang="zh-CN" dirty="0" smtClean="0"/>
              <a:t>故在</a:t>
            </a:r>
            <a:r>
              <a:rPr lang="zh-CN" altLang="zh-CN" b="1" dirty="0" smtClean="0"/>
              <a:t>Ｋ＝</a:t>
            </a:r>
            <a:r>
              <a:rPr lang="en-US" altLang="zh-CN" b="1" dirty="0" smtClean="0"/>
              <a:t>        </a:t>
            </a:r>
            <a:r>
              <a:rPr lang="zh-CN" altLang="zh-CN" b="1" dirty="0" smtClean="0"/>
              <a:t>时</a:t>
            </a:r>
            <a:r>
              <a:rPr lang="zh-CN" altLang="zh-CN" dirty="0" smtClean="0"/>
              <a:t>，电子能量由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突变到</a:t>
            </a:r>
            <a:r>
              <a:rPr lang="en-US" altLang="zh-CN" dirty="0" smtClean="0"/>
              <a:t>   </a:t>
            </a:r>
            <a:endParaRPr lang="zh-CN" altLang="zh-CN" dirty="0" smtClean="0"/>
          </a:p>
          <a:p>
            <a:pPr>
              <a:buFont typeface="Arial" pitchFamily="34" charset="0"/>
              <a:buNone/>
              <a:defRPr/>
            </a:pPr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在这个能量范围内没有允许的能级存在，称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之为禁带</a:t>
            </a:r>
            <a:r>
              <a:rPr lang="zh-CN" altLang="zh-CN" dirty="0" smtClean="0"/>
              <a:t>。其间的</a:t>
            </a:r>
            <a:r>
              <a:rPr lang="zh-CN" altLang="zh-CN" b="1" dirty="0" smtClean="0"/>
              <a:t>能量间距为禁带宽度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None/>
              <a:defRPr/>
            </a:pPr>
            <a:endParaRPr lang="zh-CN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14349" name="Rectangle 2"/>
          <p:cNvSpPr>
            <a:spLocks noChangeArrowheads="1"/>
          </p:cNvSpPr>
          <p:nvPr/>
        </p:nvSpPr>
        <p:spPr bwMode="auto">
          <a:xfrm>
            <a:off x="-133350" y="-141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2709863" y="223838"/>
          <a:ext cx="7921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name="Equation" r:id="rId3" imgW="342603" imgH="215713" progId="Equation.DSMT4">
                  <p:embed/>
                </p:oleObj>
              </mc:Choice>
              <mc:Fallback>
                <p:oleObj name="Equation" r:id="rId3" imgW="342603" imgH="2157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223838"/>
                        <a:ext cx="79216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4"/>
          <p:cNvSpPr>
            <a:spLocks noChangeArrowheads="1"/>
          </p:cNvSpPr>
          <p:nvPr/>
        </p:nvSpPr>
        <p:spPr bwMode="auto">
          <a:xfrm>
            <a:off x="-133350" y="-141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799013" y="288925"/>
          <a:ext cx="5683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2" name="Equation" r:id="rId5" imgW="342603" imgH="215713" progId="Equation.DSMT4">
                  <p:embed/>
                </p:oleObj>
              </mc:Choice>
              <mc:Fallback>
                <p:oleObj name="Equation" r:id="rId5" imgW="342603" imgH="2157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288925"/>
                        <a:ext cx="56832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6"/>
          <p:cNvSpPr>
            <a:spLocks noChangeArrowheads="1"/>
          </p:cNvSpPr>
          <p:nvPr/>
        </p:nvSpPr>
        <p:spPr bwMode="auto">
          <a:xfrm>
            <a:off x="-133350" y="-141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7031038" y="217488"/>
          <a:ext cx="1733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3" name="Equation" r:id="rId6" imgW="888614" imgH="253890" progId="Equation.DSMT4">
                  <p:embed/>
                </p:oleObj>
              </mc:Choice>
              <mc:Fallback>
                <p:oleObj name="Equation" r:id="rId6" imgW="88861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8" y="217488"/>
                        <a:ext cx="17335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1846263" y="793750"/>
          <a:ext cx="79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4" name="Equation" r:id="rId8" imgW="342603" imgH="215713" progId="Equation.DSMT4">
                  <p:embed/>
                </p:oleObj>
              </mc:Choice>
              <mc:Fallback>
                <p:oleObj name="Equation" r:id="rId8" imgW="342603" imgH="2157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793750"/>
                        <a:ext cx="79216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3933825" y="865188"/>
          <a:ext cx="5683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name="Equation" r:id="rId9" imgW="342603" imgH="215713" progId="Equation.DSMT4">
                  <p:embed/>
                </p:oleObj>
              </mc:Choice>
              <mc:Fallback>
                <p:oleObj name="Equation" r:id="rId9" imgW="342603" imgH="2157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865188"/>
                        <a:ext cx="5683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0"/>
          <p:cNvSpPr>
            <a:spLocks noChangeArrowheads="1"/>
          </p:cNvSpPr>
          <p:nvPr/>
        </p:nvSpPr>
        <p:spPr bwMode="auto">
          <a:xfrm>
            <a:off x="-133350" y="-141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3" name="Object 9"/>
          <p:cNvGraphicFramePr>
            <a:graphicFrameLocks noChangeAspect="1"/>
          </p:cNvGraphicFramePr>
          <p:nvPr/>
        </p:nvGraphicFramePr>
        <p:xfrm>
          <a:off x="6167438" y="793750"/>
          <a:ext cx="172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6" name="Equation" r:id="rId10" imgW="888614" imgH="253890" progId="Equation.DSMT4">
                  <p:embed/>
                </p:oleObj>
              </mc:Choice>
              <mc:Fallback>
                <p:oleObj name="Equation" r:id="rId10" imgW="888614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793750"/>
                        <a:ext cx="17272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1"/>
          <p:cNvGraphicFramePr>
            <a:graphicFrameLocks noChangeAspect="1"/>
          </p:cNvGraphicFramePr>
          <p:nvPr/>
        </p:nvGraphicFramePr>
        <p:xfrm>
          <a:off x="1990725" y="1370013"/>
          <a:ext cx="792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" name="Equation" r:id="rId12" imgW="342603" imgH="215713" progId="Equation.DSMT4">
                  <p:embed/>
                </p:oleObj>
              </mc:Choice>
              <mc:Fallback>
                <p:oleObj name="Equation" r:id="rId12" imgW="342603" imgH="2157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370013"/>
                        <a:ext cx="79216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13"/>
          <p:cNvSpPr>
            <a:spLocks noChangeArrowheads="1"/>
          </p:cNvSpPr>
          <p:nvPr/>
        </p:nvSpPr>
        <p:spPr bwMode="auto">
          <a:xfrm>
            <a:off x="-133350" y="-141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5" name="Object 12"/>
          <p:cNvGraphicFramePr>
            <a:graphicFrameLocks noChangeAspect="1"/>
          </p:cNvGraphicFramePr>
          <p:nvPr/>
        </p:nvGraphicFramePr>
        <p:xfrm>
          <a:off x="5591175" y="1441450"/>
          <a:ext cx="3603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8" name="Equation" r:id="rId13" imgW="203024" imgH="215713" progId="Equation.DSMT4">
                  <p:embed/>
                </p:oleObj>
              </mc:Choice>
              <mc:Fallback>
                <p:oleObj name="Equation" r:id="rId13" imgW="203024" imgH="2157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1441450"/>
                        <a:ext cx="36036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15"/>
          <p:cNvSpPr>
            <a:spLocks noChangeArrowheads="1"/>
          </p:cNvSpPr>
          <p:nvPr/>
        </p:nvSpPr>
        <p:spPr bwMode="auto">
          <a:xfrm>
            <a:off x="-133350" y="-141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6" name="Object 14"/>
          <p:cNvGraphicFramePr>
            <a:graphicFrameLocks noChangeAspect="1"/>
          </p:cNvGraphicFramePr>
          <p:nvPr/>
        </p:nvGraphicFramePr>
        <p:xfrm>
          <a:off x="7246938" y="1441450"/>
          <a:ext cx="3444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9" name="Equation" r:id="rId15" imgW="203024" imgH="215713" progId="Equation.DSMT4">
                  <p:embed/>
                </p:oleObj>
              </mc:Choice>
              <mc:Fallback>
                <p:oleObj name="Equation" r:id="rId15" imgW="203024" imgH="2157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8" y="1441450"/>
                        <a:ext cx="3444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Rectangle 17"/>
          <p:cNvSpPr>
            <a:spLocks noChangeArrowheads="1"/>
          </p:cNvSpPr>
          <p:nvPr/>
        </p:nvSpPr>
        <p:spPr bwMode="auto">
          <a:xfrm>
            <a:off x="-133350" y="-141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7" name="Object 16"/>
          <p:cNvGraphicFramePr>
            <a:graphicFrameLocks noChangeAspect="1"/>
          </p:cNvGraphicFramePr>
          <p:nvPr/>
        </p:nvGraphicFramePr>
        <p:xfrm>
          <a:off x="7678738" y="1441450"/>
          <a:ext cx="1323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0" name="Equation" r:id="rId17" imgW="672808" imgH="253890" progId="Equation.DSMT4">
                  <p:embed/>
                </p:oleObj>
              </mc:Choice>
              <mc:Fallback>
                <p:oleObj name="Equation" r:id="rId17" imgW="672808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1441450"/>
                        <a:ext cx="13239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-133350" y="-141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57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068638"/>
            <a:ext cx="54165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997200"/>
            <a:ext cx="3476625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1223963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发生突变（跳跃），自由电子的原本连续变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化的能量谱分裂成能带。</a:t>
            </a:r>
            <a:endParaRPr lang="zh-CN" alt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373" name="Group 2"/>
          <p:cNvGrpSpPr>
            <a:grpSpLocks/>
          </p:cNvGrpSpPr>
          <p:nvPr/>
        </p:nvGrpSpPr>
        <p:grpSpPr bwMode="auto">
          <a:xfrm>
            <a:off x="323850" y="2997200"/>
            <a:ext cx="4103688" cy="2798763"/>
            <a:chOff x="1240" y="2158"/>
            <a:chExt cx="4564" cy="3032"/>
          </a:xfrm>
        </p:grpSpPr>
        <p:grpSp>
          <p:nvGrpSpPr>
            <p:cNvPr id="15466" name="Group 3"/>
            <p:cNvGrpSpPr>
              <a:grpSpLocks/>
            </p:cNvGrpSpPr>
            <p:nvPr/>
          </p:nvGrpSpPr>
          <p:grpSpPr bwMode="auto">
            <a:xfrm>
              <a:off x="1240" y="2158"/>
              <a:ext cx="4564" cy="3032"/>
              <a:chOff x="1240" y="2158"/>
              <a:chExt cx="4564" cy="3032"/>
            </a:xfrm>
          </p:grpSpPr>
          <p:sp>
            <p:nvSpPr>
              <p:cNvPr id="15479" name="Line 6"/>
              <p:cNvSpPr>
                <a:spLocks noChangeShapeType="1"/>
              </p:cNvSpPr>
              <p:nvPr/>
            </p:nvSpPr>
            <p:spPr bwMode="auto">
              <a:xfrm>
                <a:off x="3254" y="2220"/>
                <a:ext cx="0" cy="2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" name="Line 7"/>
              <p:cNvSpPr>
                <a:spLocks noChangeShapeType="1"/>
              </p:cNvSpPr>
              <p:nvPr/>
            </p:nvSpPr>
            <p:spPr bwMode="auto">
              <a:xfrm>
                <a:off x="1240" y="4903"/>
                <a:ext cx="42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1" name="Text Box 8"/>
              <p:cNvSpPr txBox="1">
                <a:spLocks noChangeArrowheads="1"/>
              </p:cNvSpPr>
              <p:nvPr/>
            </p:nvSpPr>
            <p:spPr bwMode="auto">
              <a:xfrm>
                <a:off x="5594" y="4784"/>
                <a:ext cx="210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>
                    <a:latin typeface="Calibri" pitchFamily="34" charset="0"/>
                  </a:rPr>
                  <a:t>K</a:t>
                </a:r>
                <a:endParaRPr lang="zh-CN" altLang="zh-CN" sz="2000" b="1"/>
              </a:p>
            </p:txBody>
          </p:sp>
          <p:sp>
            <p:nvSpPr>
              <p:cNvPr id="15482" name="Text Box 9"/>
              <p:cNvSpPr txBox="1">
                <a:spLocks noChangeArrowheads="1"/>
              </p:cNvSpPr>
              <p:nvPr/>
            </p:nvSpPr>
            <p:spPr bwMode="auto">
              <a:xfrm>
                <a:off x="3402" y="2158"/>
                <a:ext cx="641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>
                    <a:solidFill>
                      <a:srgbClr val="002060"/>
                    </a:solidFill>
                    <a:latin typeface="Calibri" pitchFamily="34" charset="0"/>
                  </a:rPr>
                  <a:t>E(K)</a:t>
                </a:r>
                <a:endParaRPr lang="zh-CN" altLang="zh-CN" sz="2000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5483" name="Text Box 10"/>
              <p:cNvSpPr txBox="1">
                <a:spLocks noChangeArrowheads="1"/>
              </p:cNvSpPr>
              <p:nvPr/>
            </p:nvSpPr>
            <p:spPr bwMode="auto">
              <a:xfrm>
                <a:off x="3180" y="4934"/>
                <a:ext cx="210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>
                    <a:latin typeface="Times New Roman" pitchFamily="18" charset="0"/>
                  </a:rPr>
                  <a:t>0</a:t>
                </a:r>
                <a:endParaRPr lang="zh-CN" altLang="zh-CN" sz="2400" b="1"/>
              </a:p>
            </p:txBody>
          </p:sp>
        </p:grpSp>
        <p:sp>
          <p:nvSpPr>
            <p:cNvPr id="15467" name="Arc 15"/>
            <p:cNvSpPr>
              <a:spLocks/>
            </p:cNvSpPr>
            <p:nvPr/>
          </p:nvSpPr>
          <p:spPr bwMode="auto">
            <a:xfrm rot="10800000">
              <a:off x="2730" y="4425"/>
              <a:ext cx="51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8" name="Arc 16"/>
            <p:cNvSpPr>
              <a:spLocks/>
            </p:cNvSpPr>
            <p:nvPr/>
          </p:nvSpPr>
          <p:spPr bwMode="auto">
            <a:xfrm rot="5400000">
              <a:off x="3263" y="4389"/>
              <a:ext cx="494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" name="Freeform 17"/>
            <p:cNvSpPr>
              <a:spLocks/>
            </p:cNvSpPr>
            <p:nvPr/>
          </p:nvSpPr>
          <p:spPr bwMode="auto">
            <a:xfrm>
              <a:off x="3736" y="3510"/>
              <a:ext cx="616" cy="587"/>
            </a:xfrm>
            <a:custGeom>
              <a:avLst/>
              <a:gdLst>
                <a:gd name="T0" fmla="*/ 0 w 330"/>
                <a:gd name="T1" fmla="*/ 2309 h 287"/>
                <a:gd name="T2" fmla="*/ 676 w 330"/>
                <a:gd name="T3" fmla="*/ 2176 h 287"/>
                <a:gd name="T4" fmla="*/ 1366 w 330"/>
                <a:gd name="T5" fmla="*/ 632 h 287"/>
                <a:gd name="T6" fmla="*/ 2147 w 330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87"/>
                <a:gd name="T14" fmla="*/ 330 w 330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87">
                  <a:moveTo>
                    <a:pt x="0" y="270"/>
                  </a:moveTo>
                  <a:cubicBezTo>
                    <a:pt x="34" y="278"/>
                    <a:pt x="69" y="287"/>
                    <a:pt x="104" y="254"/>
                  </a:cubicBezTo>
                  <a:cubicBezTo>
                    <a:pt x="139" y="221"/>
                    <a:pt x="172" y="116"/>
                    <a:pt x="210" y="74"/>
                  </a:cubicBezTo>
                  <a:cubicBezTo>
                    <a:pt x="248" y="32"/>
                    <a:pt x="289" y="16"/>
                    <a:pt x="33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" name="Freeform 18"/>
            <p:cNvSpPr>
              <a:spLocks/>
            </p:cNvSpPr>
            <p:nvPr/>
          </p:nvSpPr>
          <p:spPr bwMode="auto">
            <a:xfrm>
              <a:off x="4380" y="2595"/>
              <a:ext cx="616" cy="603"/>
            </a:xfrm>
            <a:custGeom>
              <a:avLst/>
              <a:gdLst>
                <a:gd name="T0" fmla="*/ 0 w 330"/>
                <a:gd name="T1" fmla="*/ 2502 h 287"/>
                <a:gd name="T2" fmla="*/ 676 w 330"/>
                <a:gd name="T3" fmla="*/ 2357 h 287"/>
                <a:gd name="T4" fmla="*/ 1366 w 330"/>
                <a:gd name="T5" fmla="*/ 685 h 287"/>
                <a:gd name="T6" fmla="*/ 2147 w 330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87"/>
                <a:gd name="T14" fmla="*/ 330 w 330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87">
                  <a:moveTo>
                    <a:pt x="0" y="270"/>
                  </a:moveTo>
                  <a:cubicBezTo>
                    <a:pt x="34" y="278"/>
                    <a:pt x="69" y="287"/>
                    <a:pt x="104" y="254"/>
                  </a:cubicBezTo>
                  <a:cubicBezTo>
                    <a:pt x="139" y="221"/>
                    <a:pt x="172" y="116"/>
                    <a:pt x="210" y="74"/>
                  </a:cubicBezTo>
                  <a:cubicBezTo>
                    <a:pt x="248" y="32"/>
                    <a:pt x="289" y="16"/>
                    <a:pt x="33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" name="Freeform 19"/>
            <p:cNvSpPr>
              <a:spLocks/>
            </p:cNvSpPr>
            <p:nvPr/>
          </p:nvSpPr>
          <p:spPr bwMode="auto">
            <a:xfrm>
              <a:off x="2174" y="3538"/>
              <a:ext cx="554" cy="566"/>
            </a:xfrm>
            <a:custGeom>
              <a:avLst/>
              <a:gdLst>
                <a:gd name="T0" fmla="*/ 0 w 330"/>
                <a:gd name="T1" fmla="*/ 73 h 355"/>
                <a:gd name="T2" fmla="*/ 425 w 330"/>
                <a:gd name="T3" fmla="*/ 129 h 355"/>
                <a:gd name="T4" fmla="*/ 710 w 330"/>
                <a:gd name="T5" fmla="*/ 859 h 355"/>
                <a:gd name="T6" fmla="*/ 1137 w 330"/>
                <a:gd name="T7" fmla="*/ 1344 h 355"/>
                <a:gd name="T8" fmla="*/ 1561 w 330"/>
                <a:gd name="T9" fmla="*/ 1411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355"/>
                <a:gd name="T17" fmla="*/ 330 w 330"/>
                <a:gd name="T18" fmla="*/ 355 h 3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355">
                  <a:moveTo>
                    <a:pt x="0" y="18"/>
                  </a:moveTo>
                  <a:cubicBezTo>
                    <a:pt x="32" y="9"/>
                    <a:pt x="65" y="0"/>
                    <a:pt x="90" y="32"/>
                  </a:cubicBezTo>
                  <a:cubicBezTo>
                    <a:pt x="115" y="64"/>
                    <a:pt x="125" y="162"/>
                    <a:pt x="150" y="212"/>
                  </a:cubicBezTo>
                  <a:cubicBezTo>
                    <a:pt x="175" y="262"/>
                    <a:pt x="210" y="309"/>
                    <a:pt x="240" y="332"/>
                  </a:cubicBezTo>
                  <a:cubicBezTo>
                    <a:pt x="270" y="355"/>
                    <a:pt x="300" y="351"/>
                    <a:pt x="330" y="3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2" name="Freeform 20"/>
            <p:cNvSpPr>
              <a:spLocks/>
            </p:cNvSpPr>
            <p:nvPr/>
          </p:nvSpPr>
          <p:spPr bwMode="auto">
            <a:xfrm>
              <a:off x="1634" y="2698"/>
              <a:ext cx="554" cy="566"/>
            </a:xfrm>
            <a:custGeom>
              <a:avLst/>
              <a:gdLst>
                <a:gd name="T0" fmla="*/ 0 w 330"/>
                <a:gd name="T1" fmla="*/ 73 h 355"/>
                <a:gd name="T2" fmla="*/ 425 w 330"/>
                <a:gd name="T3" fmla="*/ 129 h 355"/>
                <a:gd name="T4" fmla="*/ 710 w 330"/>
                <a:gd name="T5" fmla="*/ 859 h 355"/>
                <a:gd name="T6" fmla="*/ 1137 w 330"/>
                <a:gd name="T7" fmla="*/ 1344 h 355"/>
                <a:gd name="T8" fmla="*/ 1561 w 330"/>
                <a:gd name="T9" fmla="*/ 1411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355"/>
                <a:gd name="T17" fmla="*/ 330 w 330"/>
                <a:gd name="T18" fmla="*/ 355 h 3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355">
                  <a:moveTo>
                    <a:pt x="0" y="18"/>
                  </a:moveTo>
                  <a:cubicBezTo>
                    <a:pt x="32" y="9"/>
                    <a:pt x="65" y="0"/>
                    <a:pt x="90" y="32"/>
                  </a:cubicBezTo>
                  <a:cubicBezTo>
                    <a:pt x="115" y="64"/>
                    <a:pt x="125" y="162"/>
                    <a:pt x="150" y="212"/>
                  </a:cubicBezTo>
                  <a:cubicBezTo>
                    <a:pt x="175" y="262"/>
                    <a:pt x="210" y="309"/>
                    <a:pt x="240" y="332"/>
                  </a:cubicBezTo>
                  <a:cubicBezTo>
                    <a:pt x="270" y="355"/>
                    <a:pt x="300" y="351"/>
                    <a:pt x="330" y="3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73" name="Group 21"/>
            <p:cNvGrpSpPr>
              <a:grpSpLocks/>
            </p:cNvGrpSpPr>
            <p:nvPr/>
          </p:nvGrpSpPr>
          <p:grpSpPr bwMode="auto">
            <a:xfrm>
              <a:off x="3839" y="4110"/>
              <a:ext cx="765" cy="467"/>
              <a:chOff x="3854" y="4109"/>
              <a:chExt cx="741" cy="516"/>
            </a:xfrm>
          </p:grpSpPr>
          <p:sp>
            <p:nvSpPr>
              <p:cNvPr id="15477" name="Line 22"/>
              <p:cNvSpPr>
                <a:spLocks noChangeShapeType="1"/>
              </p:cNvSpPr>
              <p:nvPr/>
            </p:nvSpPr>
            <p:spPr bwMode="auto">
              <a:xfrm>
                <a:off x="3854" y="4110"/>
                <a:ext cx="0" cy="3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8" name="Text Box 23"/>
              <p:cNvSpPr txBox="1">
                <a:spLocks noChangeArrowheads="1"/>
              </p:cNvSpPr>
              <p:nvPr/>
            </p:nvSpPr>
            <p:spPr bwMode="auto">
              <a:xfrm>
                <a:off x="3960" y="4109"/>
                <a:ext cx="63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>
                    <a:solidFill>
                      <a:srgbClr val="C00000"/>
                    </a:solidFill>
                    <a:latin typeface="Calibri" pitchFamily="34" charset="0"/>
                  </a:rPr>
                  <a:t>2V</a:t>
                </a:r>
                <a:r>
                  <a:rPr lang="en-US" altLang="zh-CN" sz="2000" b="1" baseline="-25000">
                    <a:solidFill>
                      <a:srgbClr val="C00000"/>
                    </a:solidFill>
                    <a:latin typeface="Calibri" pitchFamily="34" charset="0"/>
                  </a:rPr>
                  <a:t>1</a:t>
                </a:r>
                <a:endParaRPr lang="zh-CN" altLang="zh-CN" sz="2000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5474" name="Group 24"/>
            <p:cNvGrpSpPr>
              <a:grpSpLocks/>
            </p:cNvGrpSpPr>
            <p:nvPr/>
          </p:nvGrpSpPr>
          <p:grpSpPr bwMode="auto">
            <a:xfrm>
              <a:off x="4470" y="3179"/>
              <a:ext cx="774" cy="461"/>
              <a:chOff x="4470" y="3179"/>
              <a:chExt cx="774" cy="461"/>
            </a:xfrm>
          </p:grpSpPr>
          <p:sp>
            <p:nvSpPr>
              <p:cNvPr id="15475" name="Line 25"/>
              <p:cNvSpPr>
                <a:spLocks noChangeShapeType="1"/>
              </p:cNvSpPr>
              <p:nvPr/>
            </p:nvSpPr>
            <p:spPr bwMode="auto">
              <a:xfrm>
                <a:off x="4470" y="3195"/>
                <a:ext cx="0" cy="3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6" name="Text Box 26"/>
              <p:cNvSpPr txBox="1">
                <a:spLocks noChangeArrowheads="1"/>
              </p:cNvSpPr>
              <p:nvPr/>
            </p:nvSpPr>
            <p:spPr bwMode="auto">
              <a:xfrm>
                <a:off x="4576" y="3179"/>
                <a:ext cx="668" cy="4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>
                    <a:solidFill>
                      <a:srgbClr val="C00000"/>
                    </a:solidFill>
                    <a:latin typeface="Calibri" pitchFamily="34" charset="0"/>
                  </a:rPr>
                  <a:t>2V</a:t>
                </a:r>
                <a:r>
                  <a:rPr lang="en-US" altLang="zh-CN" sz="2000" b="1" baseline="-25000">
                    <a:solidFill>
                      <a:srgbClr val="C00000"/>
                    </a:solidFill>
                    <a:latin typeface="Calibri" pitchFamily="34" charset="0"/>
                  </a:rPr>
                  <a:t>2</a:t>
                </a:r>
                <a:endParaRPr lang="zh-CN" altLang="zh-CN" sz="2000" b="1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374" name="Group 27"/>
          <p:cNvGrpSpPr>
            <a:grpSpLocks/>
          </p:cNvGrpSpPr>
          <p:nvPr/>
        </p:nvGrpSpPr>
        <p:grpSpPr bwMode="auto">
          <a:xfrm>
            <a:off x="4427538" y="2984500"/>
            <a:ext cx="3924300" cy="3036888"/>
            <a:chOff x="6030" y="2204"/>
            <a:chExt cx="2875" cy="3094"/>
          </a:xfrm>
        </p:grpSpPr>
        <p:sp>
          <p:nvSpPr>
            <p:cNvPr id="15384" name="Freeform 28"/>
            <p:cNvSpPr>
              <a:spLocks/>
            </p:cNvSpPr>
            <p:nvPr/>
          </p:nvSpPr>
          <p:spPr bwMode="auto">
            <a:xfrm>
              <a:off x="6630" y="4348"/>
              <a:ext cx="616" cy="543"/>
            </a:xfrm>
            <a:custGeom>
              <a:avLst/>
              <a:gdLst>
                <a:gd name="T0" fmla="*/ 0 w 330"/>
                <a:gd name="T1" fmla="*/ 1830 h 287"/>
                <a:gd name="T2" fmla="*/ 676 w 330"/>
                <a:gd name="T3" fmla="*/ 1722 h 287"/>
                <a:gd name="T4" fmla="*/ 1366 w 330"/>
                <a:gd name="T5" fmla="*/ 501 h 287"/>
                <a:gd name="T6" fmla="*/ 2147 w 330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87"/>
                <a:gd name="T14" fmla="*/ 330 w 330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87">
                  <a:moveTo>
                    <a:pt x="0" y="270"/>
                  </a:moveTo>
                  <a:cubicBezTo>
                    <a:pt x="34" y="278"/>
                    <a:pt x="69" y="287"/>
                    <a:pt x="104" y="254"/>
                  </a:cubicBezTo>
                  <a:cubicBezTo>
                    <a:pt x="139" y="221"/>
                    <a:pt x="172" y="116"/>
                    <a:pt x="210" y="74"/>
                  </a:cubicBezTo>
                  <a:cubicBezTo>
                    <a:pt x="248" y="32"/>
                    <a:pt x="289" y="16"/>
                    <a:pt x="33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5" name="Group 29"/>
            <p:cNvGrpSpPr>
              <a:grpSpLocks/>
            </p:cNvGrpSpPr>
            <p:nvPr/>
          </p:nvGrpSpPr>
          <p:grpSpPr bwMode="auto">
            <a:xfrm>
              <a:off x="6556" y="2204"/>
              <a:ext cx="2349" cy="3094"/>
              <a:chOff x="7650" y="2130"/>
              <a:chExt cx="2349" cy="3094"/>
            </a:xfrm>
          </p:grpSpPr>
          <p:sp>
            <p:nvSpPr>
              <p:cNvPr id="15460" name="Text Box 30"/>
              <p:cNvSpPr txBox="1">
                <a:spLocks noChangeArrowheads="1"/>
              </p:cNvSpPr>
              <p:nvPr/>
            </p:nvSpPr>
            <p:spPr bwMode="auto">
              <a:xfrm>
                <a:off x="8622" y="4827"/>
                <a:ext cx="425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5461" name="Text Box 31"/>
              <p:cNvSpPr txBox="1">
                <a:spLocks noChangeArrowheads="1"/>
              </p:cNvSpPr>
              <p:nvPr/>
            </p:nvSpPr>
            <p:spPr bwMode="auto">
              <a:xfrm>
                <a:off x="8097" y="4827"/>
                <a:ext cx="315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5462" name="Line 32"/>
              <p:cNvSpPr>
                <a:spLocks noChangeShapeType="1"/>
              </p:cNvSpPr>
              <p:nvPr/>
            </p:nvSpPr>
            <p:spPr bwMode="auto">
              <a:xfrm>
                <a:off x="7724" y="2130"/>
                <a:ext cx="0" cy="2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Line 33"/>
              <p:cNvSpPr>
                <a:spLocks noChangeShapeType="1"/>
              </p:cNvSpPr>
              <p:nvPr/>
            </p:nvSpPr>
            <p:spPr bwMode="auto">
              <a:xfrm>
                <a:off x="7719" y="4812"/>
                <a:ext cx="22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4" name="Text Box 35"/>
              <p:cNvSpPr txBox="1">
                <a:spLocks noChangeArrowheads="1"/>
              </p:cNvSpPr>
              <p:nvPr/>
            </p:nvSpPr>
            <p:spPr bwMode="auto">
              <a:xfrm>
                <a:off x="7650" y="4844"/>
                <a:ext cx="210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>
                    <a:latin typeface="Times New Roman" pitchFamily="18" charset="0"/>
                  </a:rPr>
                  <a:t>0</a:t>
                </a:r>
                <a:endParaRPr lang="zh-CN" altLang="zh-CN" sz="2400"/>
              </a:p>
            </p:txBody>
          </p:sp>
          <p:sp>
            <p:nvSpPr>
              <p:cNvPr id="15465" name="Text Box 36"/>
              <p:cNvSpPr txBox="1">
                <a:spLocks noChangeArrowheads="1"/>
              </p:cNvSpPr>
              <p:nvPr/>
            </p:nvSpPr>
            <p:spPr bwMode="auto">
              <a:xfrm>
                <a:off x="9312" y="4826"/>
                <a:ext cx="409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5386" name="Freeform 38"/>
            <p:cNvSpPr>
              <a:spLocks/>
            </p:cNvSpPr>
            <p:nvPr/>
          </p:nvSpPr>
          <p:spPr bwMode="auto">
            <a:xfrm>
              <a:off x="7246" y="3508"/>
              <a:ext cx="616" cy="543"/>
            </a:xfrm>
            <a:custGeom>
              <a:avLst/>
              <a:gdLst>
                <a:gd name="T0" fmla="*/ 0 w 330"/>
                <a:gd name="T1" fmla="*/ 1830 h 287"/>
                <a:gd name="T2" fmla="*/ 676 w 330"/>
                <a:gd name="T3" fmla="*/ 1722 h 287"/>
                <a:gd name="T4" fmla="*/ 1366 w 330"/>
                <a:gd name="T5" fmla="*/ 501 h 287"/>
                <a:gd name="T6" fmla="*/ 2147 w 330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87"/>
                <a:gd name="T14" fmla="*/ 330 w 330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87">
                  <a:moveTo>
                    <a:pt x="0" y="270"/>
                  </a:moveTo>
                  <a:cubicBezTo>
                    <a:pt x="34" y="278"/>
                    <a:pt x="69" y="287"/>
                    <a:pt x="104" y="254"/>
                  </a:cubicBezTo>
                  <a:cubicBezTo>
                    <a:pt x="139" y="221"/>
                    <a:pt x="172" y="116"/>
                    <a:pt x="210" y="74"/>
                  </a:cubicBezTo>
                  <a:cubicBezTo>
                    <a:pt x="248" y="32"/>
                    <a:pt x="289" y="16"/>
                    <a:pt x="33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Freeform 39"/>
            <p:cNvSpPr>
              <a:spLocks/>
            </p:cNvSpPr>
            <p:nvPr/>
          </p:nvSpPr>
          <p:spPr bwMode="auto">
            <a:xfrm>
              <a:off x="7816" y="2624"/>
              <a:ext cx="616" cy="543"/>
            </a:xfrm>
            <a:custGeom>
              <a:avLst/>
              <a:gdLst>
                <a:gd name="T0" fmla="*/ 0 w 330"/>
                <a:gd name="T1" fmla="*/ 1830 h 287"/>
                <a:gd name="T2" fmla="*/ 676 w 330"/>
                <a:gd name="T3" fmla="*/ 1722 h 287"/>
                <a:gd name="T4" fmla="*/ 1366 w 330"/>
                <a:gd name="T5" fmla="*/ 501 h 287"/>
                <a:gd name="T6" fmla="*/ 2147 w 330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87"/>
                <a:gd name="T14" fmla="*/ 330 w 330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87">
                  <a:moveTo>
                    <a:pt x="0" y="270"/>
                  </a:moveTo>
                  <a:cubicBezTo>
                    <a:pt x="34" y="278"/>
                    <a:pt x="69" y="287"/>
                    <a:pt x="104" y="254"/>
                  </a:cubicBezTo>
                  <a:cubicBezTo>
                    <a:pt x="139" y="221"/>
                    <a:pt x="172" y="116"/>
                    <a:pt x="210" y="74"/>
                  </a:cubicBezTo>
                  <a:cubicBezTo>
                    <a:pt x="248" y="32"/>
                    <a:pt x="289" y="16"/>
                    <a:pt x="33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8" name="Group 40"/>
            <p:cNvGrpSpPr>
              <a:grpSpLocks/>
            </p:cNvGrpSpPr>
            <p:nvPr/>
          </p:nvGrpSpPr>
          <p:grpSpPr bwMode="auto">
            <a:xfrm>
              <a:off x="6614" y="4365"/>
              <a:ext cx="77" cy="450"/>
              <a:chOff x="5819" y="5534"/>
              <a:chExt cx="77" cy="450"/>
            </a:xfrm>
          </p:grpSpPr>
          <p:grpSp>
            <p:nvGrpSpPr>
              <p:cNvPr id="15438" name="Group 41"/>
              <p:cNvGrpSpPr>
                <a:grpSpLocks/>
              </p:cNvGrpSpPr>
              <p:nvPr/>
            </p:nvGrpSpPr>
            <p:grpSpPr bwMode="auto">
              <a:xfrm>
                <a:off x="5819" y="5774"/>
                <a:ext cx="77" cy="90"/>
                <a:chOff x="5819" y="5534"/>
                <a:chExt cx="77" cy="90"/>
              </a:xfrm>
            </p:grpSpPr>
            <p:sp>
              <p:nvSpPr>
                <p:cNvPr id="15456" name="Line 42"/>
                <p:cNvSpPr>
                  <a:spLocks noChangeShapeType="1"/>
                </p:cNvSpPr>
                <p:nvPr/>
              </p:nvSpPr>
              <p:spPr bwMode="auto">
                <a:xfrm>
                  <a:off x="5819" y="562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57" name="Line 43"/>
                <p:cNvSpPr>
                  <a:spLocks noChangeShapeType="1"/>
                </p:cNvSpPr>
                <p:nvPr/>
              </p:nvSpPr>
              <p:spPr bwMode="auto">
                <a:xfrm>
                  <a:off x="5819" y="559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58" name="Line 44"/>
                <p:cNvSpPr>
                  <a:spLocks noChangeShapeType="1"/>
                </p:cNvSpPr>
                <p:nvPr/>
              </p:nvSpPr>
              <p:spPr bwMode="auto">
                <a:xfrm>
                  <a:off x="5820" y="5563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59" name="Line 45"/>
                <p:cNvSpPr>
                  <a:spLocks noChangeShapeType="1"/>
                </p:cNvSpPr>
                <p:nvPr/>
              </p:nvSpPr>
              <p:spPr bwMode="auto">
                <a:xfrm>
                  <a:off x="5820" y="553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39" name="Group 46"/>
              <p:cNvGrpSpPr>
                <a:grpSpLocks/>
              </p:cNvGrpSpPr>
              <p:nvPr/>
            </p:nvGrpSpPr>
            <p:grpSpPr bwMode="auto">
              <a:xfrm>
                <a:off x="5819" y="5534"/>
                <a:ext cx="77" cy="450"/>
                <a:chOff x="5819" y="5534"/>
                <a:chExt cx="77" cy="450"/>
              </a:xfrm>
            </p:grpSpPr>
            <p:grpSp>
              <p:nvGrpSpPr>
                <p:cNvPr id="15440" name="Group 47"/>
                <p:cNvGrpSpPr>
                  <a:grpSpLocks/>
                </p:cNvGrpSpPr>
                <p:nvPr/>
              </p:nvGrpSpPr>
              <p:grpSpPr bwMode="auto">
                <a:xfrm>
                  <a:off x="5819" y="5534"/>
                  <a:ext cx="77" cy="210"/>
                  <a:chOff x="5819" y="5534"/>
                  <a:chExt cx="77" cy="210"/>
                </a:xfrm>
              </p:grpSpPr>
              <p:grpSp>
                <p:nvGrpSpPr>
                  <p:cNvPr id="1544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5819" y="553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5452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53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54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55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4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819" y="565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544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4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5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5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41" name="Group 58"/>
                <p:cNvGrpSpPr>
                  <a:grpSpLocks/>
                </p:cNvGrpSpPr>
                <p:nvPr/>
              </p:nvGrpSpPr>
              <p:grpSpPr bwMode="auto">
                <a:xfrm>
                  <a:off x="5819" y="5894"/>
                  <a:ext cx="77" cy="90"/>
                  <a:chOff x="5819" y="5534"/>
                  <a:chExt cx="77" cy="90"/>
                </a:xfrm>
              </p:grpSpPr>
              <p:sp>
                <p:nvSpPr>
                  <p:cNvPr id="15442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62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3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59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63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3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389" name="Group 63"/>
            <p:cNvGrpSpPr>
              <a:grpSpLocks/>
            </p:cNvGrpSpPr>
            <p:nvPr/>
          </p:nvGrpSpPr>
          <p:grpSpPr bwMode="auto">
            <a:xfrm>
              <a:off x="6600" y="3555"/>
              <a:ext cx="77" cy="450"/>
              <a:chOff x="5819" y="5534"/>
              <a:chExt cx="77" cy="450"/>
            </a:xfrm>
          </p:grpSpPr>
          <p:grpSp>
            <p:nvGrpSpPr>
              <p:cNvPr id="15416" name="Group 64"/>
              <p:cNvGrpSpPr>
                <a:grpSpLocks/>
              </p:cNvGrpSpPr>
              <p:nvPr/>
            </p:nvGrpSpPr>
            <p:grpSpPr bwMode="auto">
              <a:xfrm>
                <a:off x="5819" y="5774"/>
                <a:ext cx="77" cy="90"/>
                <a:chOff x="5819" y="5534"/>
                <a:chExt cx="77" cy="90"/>
              </a:xfrm>
            </p:grpSpPr>
            <p:sp>
              <p:nvSpPr>
                <p:cNvPr id="15434" name="Line 65"/>
                <p:cNvSpPr>
                  <a:spLocks noChangeShapeType="1"/>
                </p:cNvSpPr>
                <p:nvPr/>
              </p:nvSpPr>
              <p:spPr bwMode="auto">
                <a:xfrm>
                  <a:off x="5819" y="562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5" name="Line 66"/>
                <p:cNvSpPr>
                  <a:spLocks noChangeShapeType="1"/>
                </p:cNvSpPr>
                <p:nvPr/>
              </p:nvSpPr>
              <p:spPr bwMode="auto">
                <a:xfrm>
                  <a:off x="5819" y="559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6" name="Line 67"/>
                <p:cNvSpPr>
                  <a:spLocks noChangeShapeType="1"/>
                </p:cNvSpPr>
                <p:nvPr/>
              </p:nvSpPr>
              <p:spPr bwMode="auto">
                <a:xfrm>
                  <a:off x="5820" y="5563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7" name="Line 68"/>
                <p:cNvSpPr>
                  <a:spLocks noChangeShapeType="1"/>
                </p:cNvSpPr>
                <p:nvPr/>
              </p:nvSpPr>
              <p:spPr bwMode="auto">
                <a:xfrm>
                  <a:off x="5820" y="553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17" name="Group 69"/>
              <p:cNvGrpSpPr>
                <a:grpSpLocks/>
              </p:cNvGrpSpPr>
              <p:nvPr/>
            </p:nvGrpSpPr>
            <p:grpSpPr bwMode="auto">
              <a:xfrm>
                <a:off x="5819" y="5534"/>
                <a:ext cx="77" cy="450"/>
                <a:chOff x="5819" y="5534"/>
                <a:chExt cx="77" cy="450"/>
              </a:xfrm>
            </p:grpSpPr>
            <p:grpSp>
              <p:nvGrpSpPr>
                <p:cNvPr id="15418" name="Group 70"/>
                <p:cNvGrpSpPr>
                  <a:grpSpLocks/>
                </p:cNvGrpSpPr>
                <p:nvPr/>
              </p:nvGrpSpPr>
              <p:grpSpPr bwMode="auto">
                <a:xfrm>
                  <a:off x="5819" y="5534"/>
                  <a:ext cx="77" cy="210"/>
                  <a:chOff x="5819" y="5534"/>
                  <a:chExt cx="77" cy="210"/>
                </a:xfrm>
              </p:grpSpPr>
              <p:grpSp>
                <p:nvGrpSpPr>
                  <p:cNvPr id="15424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5819" y="553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5430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1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2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3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425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5819" y="565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5426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27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28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29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19" name="Group 81"/>
                <p:cNvGrpSpPr>
                  <a:grpSpLocks/>
                </p:cNvGrpSpPr>
                <p:nvPr/>
              </p:nvGrpSpPr>
              <p:grpSpPr bwMode="auto">
                <a:xfrm>
                  <a:off x="5819" y="5894"/>
                  <a:ext cx="77" cy="90"/>
                  <a:chOff x="5819" y="5534"/>
                  <a:chExt cx="77" cy="90"/>
                </a:xfrm>
              </p:grpSpPr>
              <p:sp>
                <p:nvSpPr>
                  <p:cNvPr id="1542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62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59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2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63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3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390" name="Group 86"/>
            <p:cNvGrpSpPr>
              <a:grpSpLocks/>
            </p:cNvGrpSpPr>
            <p:nvPr/>
          </p:nvGrpSpPr>
          <p:grpSpPr bwMode="auto">
            <a:xfrm>
              <a:off x="6614" y="2625"/>
              <a:ext cx="77" cy="450"/>
              <a:chOff x="5819" y="5534"/>
              <a:chExt cx="77" cy="450"/>
            </a:xfrm>
          </p:grpSpPr>
          <p:grpSp>
            <p:nvGrpSpPr>
              <p:cNvPr id="15394" name="Group 87"/>
              <p:cNvGrpSpPr>
                <a:grpSpLocks/>
              </p:cNvGrpSpPr>
              <p:nvPr/>
            </p:nvGrpSpPr>
            <p:grpSpPr bwMode="auto">
              <a:xfrm>
                <a:off x="5819" y="5774"/>
                <a:ext cx="77" cy="90"/>
                <a:chOff x="5819" y="5534"/>
                <a:chExt cx="77" cy="90"/>
              </a:xfrm>
            </p:grpSpPr>
            <p:sp>
              <p:nvSpPr>
                <p:cNvPr id="15412" name="Line 88"/>
                <p:cNvSpPr>
                  <a:spLocks noChangeShapeType="1"/>
                </p:cNvSpPr>
                <p:nvPr/>
              </p:nvSpPr>
              <p:spPr bwMode="auto">
                <a:xfrm>
                  <a:off x="5819" y="562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3" name="Line 89"/>
                <p:cNvSpPr>
                  <a:spLocks noChangeShapeType="1"/>
                </p:cNvSpPr>
                <p:nvPr/>
              </p:nvSpPr>
              <p:spPr bwMode="auto">
                <a:xfrm>
                  <a:off x="5819" y="559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4" name="Line 90"/>
                <p:cNvSpPr>
                  <a:spLocks noChangeShapeType="1"/>
                </p:cNvSpPr>
                <p:nvPr/>
              </p:nvSpPr>
              <p:spPr bwMode="auto">
                <a:xfrm>
                  <a:off x="5820" y="5563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5" name="Line 91"/>
                <p:cNvSpPr>
                  <a:spLocks noChangeShapeType="1"/>
                </p:cNvSpPr>
                <p:nvPr/>
              </p:nvSpPr>
              <p:spPr bwMode="auto">
                <a:xfrm>
                  <a:off x="5820" y="553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5" name="Group 92"/>
              <p:cNvGrpSpPr>
                <a:grpSpLocks/>
              </p:cNvGrpSpPr>
              <p:nvPr/>
            </p:nvGrpSpPr>
            <p:grpSpPr bwMode="auto">
              <a:xfrm>
                <a:off x="5819" y="5534"/>
                <a:ext cx="77" cy="450"/>
                <a:chOff x="5819" y="5534"/>
                <a:chExt cx="77" cy="450"/>
              </a:xfrm>
            </p:grpSpPr>
            <p:grpSp>
              <p:nvGrpSpPr>
                <p:cNvPr id="15396" name="Group 93"/>
                <p:cNvGrpSpPr>
                  <a:grpSpLocks/>
                </p:cNvGrpSpPr>
                <p:nvPr/>
              </p:nvGrpSpPr>
              <p:grpSpPr bwMode="auto">
                <a:xfrm>
                  <a:off x="5819" y="5534"/>
                  <a:ext cx="77" cy="210"/>
                  <a:chOff x="5819" y="5534"/>
                  <a:chExt cx="77" cy="210"/>
                </a:xfrm>
              </p:grpSpPr>
              <p:grpSp>
                <p:nvGrpSpPr>
                  <p:cNvPr id="1540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5819" y="553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5408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9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0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1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40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819" y="565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5404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6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7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5397" name="Group 104"/>
                <p:cNvGrpSpPr>
                  <a:grpSpLocks/>
                </p:cNvGrpSpPr>
                <p:nvPr/>
              </p:nvGrpSpPr>
              <p:grpSpPr bwMode="auto">
                <a:xfrm>
                  <a:off x="5819" y="5894"/>
                  <a:ext cx="77" cy="90"/>
                  <a:chOff x="5819" y="5534"/>
                  <a:chExt cx="77" cy="90"/>
                </a:xfrm>
              </p:grpSpPr>
              <p:sp>
                <p:nvSpPr>
                  <p:cNvPr id="1539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62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59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0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63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01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3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5391" name="Text Box 109"/>
            <p:cNvSpPr txBox="1">
              <a:spLocks noChangeArrowheads="1"/>
            </p:cNvSpPr>
            <p:nvPr/>
          </p:nvSpPr>
          <p:spPr bwMode="auto">
            <a:xfrm>
              <a:off x="6030" y="4064"/>
              <a:ext cx="464" cy="2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Calibri" pitchFamily="34" charset="0"/>
                </a:rPr>
                <a:t>△E</a:t>
              </a:r>
              <a:r>
                <a:rPr lang="en-US" altLang="zh-CN" sz="2000" b="1" baseline="-25000">
                  <a:latin typeface="Calibri" pitchFamily="34" charset="0"/>
                </a:rPr>
                <a:t>1</a:t>
              </a:r>
              <a:endParaRPr lang="zh-CN" altLang="zh-CN" sz="2000" b="1"/>
            </a:p>
          </p:txBody>
        </p:sp>
        <p:sp>
          <p:nvSpPr>
            <p:cNvPr id="15392" name="Text Box 110"/>
            <p:cNvSpPr txBox="1">
              <a:spLocks noChangeArrowheads="1"/>
            </p:cNvSpPr>
            <p:nvPr/>
          </p:nvSpPr>
          <p:spPr bwMode="auto">
            <a:xfrm>
              <a:off x="6076" y="3134"/>
              <a:ext cx="464" cy="2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Calibri" pitchFamily="34" charset="0"/>
                </a:rPr>
                <a:t>△E</a:t>
              </a:r>
              <a:r>
                <a:rPr lang="en-US" altLang="zh-CN" sz="2000" b="1" baseline="-25000">
                  <a:latin typeface="Calibri" pitchFamily="34" charset="0"/>
                </a:rPr>
                <a:t>2</a:t>
              </a:r>
              <a:endParaRPr lang="zh-CN" altLang="zh-CN" sz="2000" b="1"/>
            </a:p>
          </p:txBody>
        </p:sp>
        <p:sp>
          <p:nvSpPr>
            <p:cNvPr id="15393" name="Text Box 111"/>
            <p:cNvSpPr txBox="1">
              <a:spLocks noChangeArrowheads="1"/>
            </p:cNvSpPr>
            <p:nvPr/>
          </p:nvSpPr>
          <p:spPr bwMode="auto">
            <a:xfrm>
              <a:off x="6046" y="2308"/>
              <a:ext cx="464" cy="2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Calibri" pitchFamily="34" charset="0"/>
                </a:rPr>
                <a:t>△E</a:t>
              </a:r>
              <a:r>
                <a:rPr lang="en-US" altLang="zh-CN" sz="2000" b="1" baseline="-25000">
                  <a:latin typeface="Calibri" pitchFamily="34" charset="0"/>
                </a:rPr>
                <a:t>3</a:t>
              </a:r>
              <a:endParaRPr lang="zh-CN" altLang="zh-CN" sz="2000" b="1"/>
            </a:p>
          </p:txBody>
        </p:sp>
      </p:grpSp>
      <p:sp>
        <p:nvSpPr>
          <p:cNvPr id="114" name="矩形 113"/>
          <p:cNvSpPr/>
          <p:nvPr/>
        </p:nvSpPr>
        <p:spPr>
          <a:xfrm>
            <a:off x="395288" y="188913"/>
            <a:ext cx="8137525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zh-CN" sz="2800" dirty="0"/>
              <a:t>则</a:t>
            </a:r>
            <a:r>
              <a:rPr lang="en-US" altLang="zh-CN" sz="2800" dirty="0"/>
              <a:t>           </a:t>
            </a:r>
            <a:r>
              <a:rPr lang="zh-CN" altLang="zh-CN" sz="2800" dirty="0"/>
              <a:t>关系见图示，其物理意义在于，</a:t>
            </a:r>
            <a:r>
              <a:rPr lang="zh-CN" altLang="zh-CN" sz="2800" b="1" dirty="0">
                <a:solidFill>
                  <a:schemeClr val="accent2">
                    <a:lumMod val="75000"/>
                  </a:schemeClr>
                </a:solidFill>
              </a:rPr>
              <a:t>由于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800" b="1" dirty="0">
                <a:solidFill>
                  <a:schemeClr val="accent2">
                    <a:lumMod val="75000"/>
                  </a:schemeClr>
                </a:solidFill>
              </a:rPr>
              <a:t>受到晶格周期性势场的微扰，在某些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zh-CN" altLang="zh-CN" sz="2800" b="1" dirty="0">
                <a:solidFill>
                  <a:schemeClr val="accent2">
                    <a:lumMod val="75000"/>
                  </a:schemeClr>
                </a:solidFill>
              </a:rPr>
              <a:t>值处</a:t>
            </a:r>
            <a:r>
              <a:rPr lang="zh-CN" altLang="zh-CN" sz="2800" dirty="0"/>
              <a:t>（稍后可看到是在</a:t>
            </a:r>
            <a:r>
              <a:rPr lang="en-US" altLang="zh-CN" sz="2800" dirty="0" err="1"/>
              <a:t>Brillious</a:t>
            </a:r>
            <a:r>
              <a:rPr lang="zh-CN" altLang="zh-CN" sz="2800" dirty="0"/>
              <a:t>布里渊区的边界上。）</a:t>
            </a:r>
            <a:r>
              <a:rPr lang="zh-CN" altLang="zh-CN" sz="2800" b="1" dirty="0">
                <a:solidFill>
                  <a:schemeClr val="accent2">
                    <a:lumMod val="75000"/>
                  </a:schemeClr>
                </a:solidFill>
              </a:rPr>
              <a:t>能量</a:t>
            </a:r>
          </a:p>
        </p:txBody>
      </p:sp>
      <p:graphicFrame>
        <p:nvGraphicFramePr>
          <p:cNvPr id="15362" name="Object 21"/>
          <p:cNvGraphicFramePr>
            <a:graphicFrameLocks noChangeAspect="1"/>
          </p:cNvGraphicFramePr>
          <p:nvPr/>
        </p:nvGraphicFramePr>
        <p:xfrm>
          <a:off x="900113" y="260350"/>
          <a:ext cx="10445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" name="Equation" r:id="rId3" imgW="444114" imgH="164957" progId="Equation.DSMT4">
                  <p:embed/>
                </p:oleObj>
              </mc:Choice>
              <mc:Fallback>
                <p:oleObj name="Equation" r:id="rId3" imgW="444114" imgH="16495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10445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8"/>
          <p:cNvSpPr txBox="1">
            <a:spLocks noChangeArrowheads="1"/>
          </p:cNvSpPr>
          <p:nvPr/>
        </p:nvSpPr>
        <p:spPr bwMode="auto">
          <a:xfrm>
            <a:off x="8388350" y="5516563"/>
            <a:ext cx="188913" cy="2365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latin typeface="Calibri" pitchFamily="34" charset="0"/>
              </a:rPr>
              <a:t>K</a:t>
            </a:r>
            <a:endParaRPr lang="zh-CN" altLang="zh-CN" sz="2000" b="1"/>
          </a:p>
        </p:txBody>
      </p:sp>
      <p:sp>
        <p:nvSpPr>
          <p:cNvPr id="15377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3" name="Object 116"/>
          <p:cNvGraphicFramePr>
            <a:graphicFrameLocks noChangeAspect="1"/>
          </p:cNvGraphicFramePr>
          <p:nvPr/>
        </p:nvGraphicFramePr>
        <p:xfrm>
          <a:off x="0" y="5661025"/>
          <a:ext cx="5143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7" name="公式" r:id="rId5" imgW="469800" imgH="330120" progId="Equation.3">
                  <p:embed/>
                </p:oleObj>
              </mc:Choice>
              <mc:Fallback>
                <p:oleObj name="公式" r:id="rId5" imgW="469800" imgH="33012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61025"/>
                        <a:ext cx="5143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4" name="Object 118"/>
          <p:cNvGraphicFramePr>
            <a:graphicFrameLocks noChangeAspect="1"/>
          </p:cNvGraphicFramePr>
          <p:nvPr/>
        </p:nvGraphicFramePr>
        <p:xfrm>
          <a:off x="755650" y="5732463"/>
          <a:ext cx="4318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8" name="公式" r:id="rId7" imgW="431613" imgH="304668" progId="Equation.3">
                  <p:embed/>
                </p:oleObj>
              </mc:Choice>
              <mc:Fallback>
                <p:oleObj name="公式" r:id="rId7" imgW="431613" imgH="304668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32463"/>
                        <a:ext cx="4318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Rectangle 1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5" name="Object 120"/>
          <p:cNvGraphicFramePr>
            <a:graphicFrameLocks noChangeAspect="1"/>
          </p:cNvGraphicFramePr>
          <p:nvPr/>
        </p:nvGraphicFramePr>
        <p:xfrm>
          <a:off x="1476375" y="5732463"/>
          <a:ext cx="4159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9" name="公式" r:id="rId9" imgW="355292" imgH="304536" progId="Equation.3">
                  <p:embed/>
                </p:oleObj>
              </mc:Choice>
              <mc:Fallback>
                <p:oleObj name="公式" r:id="rId9" imgW="355292" imgH="304536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32463"/>
                        <a:ext cx="41592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1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6" name="Object 122"/>
          <p:cNvGraphicFramePr>
            <a:graphicFrameLocks noChangeAspect="1"/>
          </p:cNvGraphicFramePr>
          <p:nvPr/>
        </p:nvGraphicFramePr>
        <p:xfrm>
          <a:off x="2411413" y="5661025"/>
          <a:ext cx="360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0" name="公式" r:id="rId11" imgW="241195" imgH="304668" progId="Equation.3">
                  <p:embed/>
                </p:oleObj>
              </mc:Choice>
              <mc:Fallback>
                <p:oleObj name="公式" r:id="rId11" imgW="241195" imgH="304668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61025"/>
                        <a:ext cx="36036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1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7" name="Object 124"/>
          <p:cNvGraphicFramePr>
            <a:graphicFrameLocks noChangeAspect="1"/>
          </p:cNvGraphicFramePr>
          <p:nvPr/>
        </p:nvGraphicFramePr>
        <p:xfrm>
          <a:off x="3059113" y="5732463"/>
          <a:ext cx="393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1" name="公式" r:id="rId13" imgW="330057" imgH="304668" progId="Equation.3">
                  <p:embed/>
                </p:oleObj>
              </mc:Choice>
              <mc:Fallback>
                <p:oleObj name="公式" r:id="rId13" imgW="330057" imgH="304668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732463"/>
                        <a:ext cx="3937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8" name="Object 126"/>
          <p:cNvGraphicFramePr>
            <a:graphicFrameLocks noChangeAspect="1"/>
          </p:cNvGraphicFramePr>
          <p:nvPr/>
        </p:nvGraphicFramePr>
        <p:xfrm>
          <a:off x="3635375" y="5805488"/>
          <a:ext cx="3603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2" name="公式" r:id="rId15" imgW="317225" imgH="304536" progId="Equation.3">
                  <p:embed/>
                </p:oleObj>
              </mc:Choice>
              <mc:Fallback>
                <p:oleObj name="公式" r:id="rId15" imgW="317225" imgH="304536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05488"/>
                        <a:ext cx="360363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28"/>
          <p:cNvGraphicFramePr>
            <a:graphicFrameLocks noChangeAspect="1"/>
          </p:cNvGraphicFramePr>
          <p:nvPr/>
        </p:nvGraphicFramePr>
        <p:xfrm>
          <a:off x="6011863" y="5732463"/>
          <a:ext cx="360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3" name="公式" r:id="rId17" imgW="241195" imgH="304668" progId="Equation.3">
                  <p:embed/>
                </p:oleObj>
              </mc:Choice>
              <mc:Fallback>
                <p:oleObj name="公式" r:id="rId17" imgW="241195" imgH="304668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732463"/>
                        <a:ext cx="36036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29"/>
          <p:cNvGraphicFramePr>
            <a:graphicFrameLocks noChangeAspect="1"/>
          </p:cNvGraphicFramePr>
          <p:nvPr/>
        </p:nvGraphicFramePr>
        <p:xfrm>
          <a:off x="6804025" y="5805488"/>
          <a:ext cx="393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4" name="公式" r:id="rId18" imgW="330057" imgH="304668" progId="Equation.3">
                  <p:embed/>
                </p:oleObj>
              </mc:Choice>
              <mc:Fallback>
                <p:oleObj name="公式" r:id="rId18" imgW="330057" imgH="304668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805488"/>
                        <a:ext cx="3937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30"/>
          <p:cNvGraphicFramePr>
            <a:graphicFrameLocks noChangeAspect="1"/>
          </p:cNvGraphicFramePr>
          <p:nvPr/>
        </p:nvGraphicFramePr>
        <p:xfrm>
          <a:off x="7740650" y="5805488"/>
          <a:ext cx="3603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" name="公式" r:id="rId19" imgW="317225" imgH="304536" progId="Equation.3">
                  <p:embed/>
                </p:oleObj>
              </mc:Choice>
              <mc:Fallback>
                <p:oleObj name="公式" r:id="rId19" imgW="317225" imgH="304536" progId="Equation.3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805488"/>
                        <a:ext cx="360363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矩形 123"/>
          <p:cNvSpPr>
            <a:spLocks noChangeArrowheads="1"/>
          </p:cNvSpPr>
          <p:nvPr/>
        </p:nvSpPr>
        <p:spPr bwMode="auto">
          <a:xfrm>
            <a:off x="5364163" y="2781300"/>
            <a:ext cx="56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latin typeface="Calibri" pitchFamily="34" charset="0"/>
              </a:rPr>
              <a:t>E(K)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56524"/>
            <a:ext cx="4925656" cy="53465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38" y="476673"/>
            <a:ext cx="42195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5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771207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23850" y="4652963"/>
          <a:ext cx="85709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4" imgW="4686300" imgH="457200" progId="Equation.DSMT4">
                  <p:embed/>
                </p:oleObj>
              </mc:Choice>
              <mc:Fallback>
                <p:oleObj name="Equation" r:id="rId4" imgW="46863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52963"/>
                        <a:ext cx="8570913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内容占位符 2"/>
          <p:cNvSpPr>
            <a:spLocks noGrp="1"/>
          </p:cNvSpPr>
          <p:nvPr>
            <p:ph idx="1"/>
          </p:nvPr>
        </p:nvSpPr>
        <p:spPr>
          <a:xfrm>
            <a:off x="395288" y="3716338"/>
            <a:ext cx="8280400" cy="269240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能量与波矢的关系（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）（α为常量）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发现周期场中电子运动的能量状态与自由电子不同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</a:t>
            </a:r>
            <a:r>
              <a:rPr lang="zh-CN" altLang="zh-CN" sz="24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能量不再是连续的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，在某些能量区域有稳定的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电子态存在，在某些能量区没有稳定的电子态（即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能量禁区），即与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能带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禁带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相对应。</a:t>
            </a:r>
          </a:p>
          <a:p>
            <a:pPr>
              <a:buFont typeface="Arial" pitchFamily="34" charset="0"/>
              <a:buNone/>
              <a:defRPr/>
            </a:pP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54" name="Group 42"/>
          <p:cNvGrpSpPr>
            <a:grpSpLocks/>
          </p:cNvGrpSpPr>
          <p:nvPr/>
        </p:nvGrpSpPr>
        <p:grpSpPr bwMode="auto">
          <a:xfrm>
            <a:off x="1835150" y="1063625"/>
            <a:ext cx="2960688" cy="2076450"/>
            <a:chOff x="6616" y="3298"/>
            <a:chExt cx="2138" cy="1756"/>
          </a:xfrm>
        </p:grpSpPr>
        <p:grpSp>
          <p:nvGrpSpPr>
            <p:cNvPr id="2061" name="Group 44"/>
            <p:cNvGrpSpPr>
              <a:grpSpLocks/>
            </p:cNvGrpSpPr>
            <p:nvPr/>
          </p:nvGrpSpPr>
          <p:grpSpPr bwMode="auto">
            <a:xfrm>
              <a:off x="6616" y="3298"/>
              <a:ext cx="2138" cy="1756"/>
              <a:chOff x="5760" y="2759"/>
              <a:chExt cx="2138" cy="1756"/>
            </a:xfrm>
          </p:grpSpPr>
          <p:sp>
            <p:nvSpPr>
              <p:cNvPr id="2065" name="Line 45"/>
              <p:cNvSpPr>
                <a:spLocks noChangeShapeType="1"/>
              </p:cNvSpPr>
              <p:nvPr/>
            </p:nvSpPr>
            <p:spPr bwMode="auto">
              <a:xfrm>
                <a:off x="5760" y="2759"/>
                <a:ext cx="0" cy="1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Line 46"/>
              <p:cNvSpPr>
                <a:spLocks noChangeShapeType="1"/>
              </p:cNvSpPr>
              <p:nvPr/>
            </p:nvSpPr>
            <p:spPr bwMode="auto">
              <a:xfrm rot="-5400000">
                <a:off x="6840" y="3448"/>
                <a:ext cx="0" cy="21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2" name="Freeform 49"/>
            <p:cNvSpPr>
              <a:spLocks/>
            </p:cNvSpPr>
            <p:nvPr/>
          </p:nvSpPr>
          <p:spPr bwMode="auto">
            <a:xfrm>
              <a:off x="7154" y="4109"/>
              <a:ext cx="390" cy="363"/>
            </a:xfrm>
            <a:custGeom>
              <a:avLst/>
              <a:gdLst>
                <a:gd name="T0" fmla="*/ 0 w 316"/>
                <a:gd name="T1" fmla="*/ 360 h 363"/>
                <a:gd name="T2" fmla="*/ 226 w 316"/>
                <a:gd name="T3" fmla="*/ 316 h 363"/>
                <a:gd name="T4" fmla="*/ 450 w 316"/>
                <a:gd name="T5" fmla="*/ 76 h 363"/>
                <a:gd name="T6" fmla="*/ 594 w 316"/>
                <a:gd name="T7" fmla="*/ 0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6"/>
                <a:gd name="T13" fmla="*/ 0 h 363"/>
                <a:gd name="T14" fmla="*/ 316 w 316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6" h="363">
                  <a:moveTo>
                    <a:pt x="0" y="360"/>
                  </a:moveTo>
                  <a:cubicBezTo>
                    <a:pt x="40" y="361"/>
                    <a:pt x="80" y="363"/>
                    <a:pt x="120" y="316"/>
                  </a:cubicBezTo>
                  <a:cubicBezTo>
                    <a:pt x="160" y="269"/>
                    <a:pt x="207" y="129"/>
                    <a:pt x="240" y="76"/>
                  </a:cubicBezTo>
                  <a:cubicBezTo>
                    <a:pt x="273" y="23"/>
                    <a:pt x="293" y="15"/>
                    <a:pt x="31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50"/>
            <p:cNvSpPr>
              <a:spLocks/>
            </p:cNvSpPr>
            <p:nvPr/>
          </p:nvSpPr>
          <p:spPr bwMode="auto">
            <a:xfrm>
              <a:off x="7528" y="3584"/>
              <a:ext cx="390" cy="363"/>
            </a:xfrm>
            <a:custGeom>
              <a:avLst/>
              <a:gdLst>
                <a:gd name="T0" fmla="*/ 0 w 316"/>
                <a:gd name="T1" fmla="*/ 360 h 363"/>
                <a:gd name="T2" fmla="*/ 226 w 316"/>
                <a:gd name="T3" fmla="*/ 316 h 363"/>
                <a:gd name="T4" fmla="*/ 450 w 316"/>
                <a:gd name="T5" fmla="*/ 76 h 363"/>
                <a:gd name="T6" fmla="*/ 594 w 316"/>
                <a:gd name="T7" fmla="*/ 0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6"/>
                <a:gd name="T13" fmla="*/ 0 h 363"/>
                <a:gd name="T14" fmla="*/ 316 w 316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6" h="363">
                  <a:moveTo>
                    <a:pt x="0" y="360"/>
                  </a:moveTo>
                  <a:cubicBezTo>
                    <a:pt x="40" y="361"/>
                    <a:pt x="80" y="363"/>
                    <a:pt x="120" y="316"/>
                  </a:cubicBezTo>
                  <a:cubicBezTo>
                    <a:pt x="160" y="269"/>
                    <a:pt x="207" y="129"/>
                    <a:pt x="240" y="76"/>
                  </a:cubicBezTo>
                  <a:cubicBezTo>
                    <a:pt x="273" y="23"/>
                    <a:pt x="293" y="15"/>
                    <a:pt x="31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51"/>
            <p:cNvSpPr>
              <a:spLocks/>
            </p:cNvSpPr>
            <p:nvPr/>
          </p:nvSpPr>
          <p:spPr bwMode="auto">
            <a:xfrm>
              <a:off x="6644" y="4632"/>
              <a:ext cx="510" cy="272"/>
            </a:xfrm>
            <a:custGeom>
              <a:avLst/>
              <a:gdLst>
                <a:gd name="T0" fmla="*/ 0 w 810"/>
                <a:gd name="T1" fmla="*/ 133 h 390"/>
                <a:gd name="T2" fmla="*/ 60 w 810"/>
                <a:gd name="T3" fmla="*/ 112 h 390"/>
                <a:gd name="T4" fmla="*/ 123 w 810"/>
                <a:gd name="T5" fmla="*/ 26 h 390"/>
                <a:gd name="T6" fmla="*/ 202 w 810"/>
                <a:gd name="T7" fmla="*/ 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"/>
                <a:gd name="T13" fmla="*/ 0 h 390"/>
                <a:gd name="T14" fmla="*/ 810 w 810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" h="390">
                  <a:moveTo>
                    <a:pt x="0" y="390"/>
                  </a:moveTo>
                  <a:cubicBezTo>
                    <a:pt x="78" y="386"/>
                    <a:pt x="157" y="382"/>
                    <a:pt x="240" y="330"/>
                  </a:cubicBezTo>
                  <a:cubicBezTo>
                    <a:pt x="323" y="278"/>
                    <a:pt x="401" y="131"/>
                    <a:pt x="496" y="76"/>
                  </a:cubicBezTo>
                  <a:cubicBezTo>
                    <a:pt x="591" y="21"/>
                    <a:pt x="700" y="10"/>
                    <a:pt x="81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" name="Rectangle 55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/>
          </a:p>
        </p:txBody>
      </p:sp>
      <p:sp>
        <p:nvSpPr>
          <p:cNvPr id="2057" name="Rectangle 56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/>
              <a:t> </a:t>
            </a:r>
            <a:endParaRPr lang="en-US" altLang="zh-CN"/>
          </a:p>
        </p:txBody>
      </p:sp>
      <p:sp>
        <p:nvSpPr>
          <p:cNvPr id="205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57"/>
          <p:cNvGraphicFramePr>
            <a:graphicFrameLocks noChangeAspect="1"/>
          </p:cNvGraphicFramePr>
          <p:nvPr/>
        </p:nvGraphicFramePr>
        <p:xfrm>
          <a:off x="3276600" y="3716338"/>
          <a:ext cx="11731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3" imgW="647700" imgH="241300" progId="Equation.DSMT4">
                  <p:embed/>
                </p:oleObj>
              </mc:Choice>
              <mc:Fallback>
                <p:oleObj name="Equation" r:id="rId3" imgW="647700" imgH="2413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16338"/>
                        <a:ext cx="117316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1" name="Object 61"/>
          <p:cNvGraphicFramePr>
            <a:graphicFrameLocks noChangeAspect="1"/>
          </p:cNvGraphicFramePr>
          <p:nvPr/>
        </p:nvGraphicFramePr>
        <p:xfrm>
          <a:off x="1908175" y="692150"/>
          <a:ext cx="719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公式" r:id="rId5" imgW="317225" imgH="203024" progId="Equation.3">
                  <p:embed/>
                </p:oleObj>
              </mc:Choice>
              <mc:Fallback>
                <p:oleObj name="公式" r:id="rId5" imgW="317225" imgH="20302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92150"/>
                        <a:ext cx="7191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2" name="Object 63"/>
          <p:cNvGraphicFramePr>
            <a:graphicFrameLocks noChangeAspect="1"/>
          </p:cNvGraphicFramePr>
          <p:nvPr/>
        </p:nvGraphicFramePr>
        <p:xfrm>
          <a:off x="4859338" y="2708275"/>
          <a:ext cx="5762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708275"/>
                        <a:ext cx="57626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88913"/>
            <a:ext cx="8496300" cy="4525962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sz="2800" dirty="0" smtClean="0"/>
              <a:t>按照</a:t>
            </a:r>
            <a:r>
              <a:rPr lang="en-US" altLang="zh-CN" sz="2800" dirty="0" err="1" smtClean="0"/>
              <a:t>Brillious</a:t>
            </a:r>
            <a:r>
              <a:rPr lang="zh-CN" altLang="zh-CN" sz="2800" dirty="0" smtClean="0"/>
              <a:t>结论Ｅ</a:t>
            </a:r>
            <a:r>
              <a:rPr lang="en-US" altLang="zh-CN" sz="2800" dirty="0" smtClean="0"/>
              <a:t>(K)</a:t>
            </a:r>
            <a:r>
              <a:rPr lang="zh-CN" altLang="zh-CN" sz="2800" dirty="0" smtClean="0"/>
              <a:t>为Ｋ的周期性函数，故所有各</a:t>
            </a: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zh-CN" altLang="zh-CN" sz="2800" dirty="0" smtClean="0"/>
              <a:t>区域内Ｅ</a:t>
            </a:r>
            <a:r>
              <a:rPr lang="en-US" altLang="zh-CN" sz="2800" dirty="0" smtClean="0"/>
              <a:t>(K)</a:t>
            </a:r>
            <a:r>
              <a:rPr lang="zh-CN" altLang="zh-CN" sz="2800" dirty="0" smtClean="0"/>
              <a:t>均可归并到</a:t>
            </a:r>
            <a:r>
              <a:rPr lang="en-US" altLang="zh-CN" sz="2800" dirty="0" smtClean="0"/>
              <a:t>              </a:t>
            </a:r>
            <a:r>
              <a:rPr lang="zh-CN" altLang="zh-CN" sz="2800" dirty="0" smtClean="0"/>
              <a:t>的区域中，如图示：</a:t>
            </a: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 marL="0" indent="0" algn="just"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en-US" sz="2800" dirty="0" smtClean="0"/>
              <a:t>                                              集中反映各个区域中的情况，                  </a:t>
            </a:r>
            <a:endParaRPr lang="en-US" altLang="zh-CN" sz="2800" dirty="0" smtClean="0"/>
          </a:p>
          <a:p>
            <a:pPr marL="0" indent="0" algn="just"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sz="2800" dirty="0" smtClean="0"/>
              <a:t>                                              </a:t>
            </a:r>
            <a:r>
              <a:rPr lang="zh-CN" altLang="en-US" sz="2800" dirty="0" smtClean="0"/>
              <a:t>简约布里渊区。</a:t>
            </a:r>
            <a:endParaRPr lang="zh-CN" altLang="zh-CN" sz="5400" dirty="0" smtClean="0">
              <a:latin typeface="Arial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zh-CN" altLang="zh-CN" sz="2800" dirty="0" smtClean="0"/>
              <a:t>可见在（</a:t>
            </a:r>
            <a:r>
              <a:rPr lang="en-US" altLang="zh-CN" sz="2800" dirty="0" smtClean="0"/>
              <a:t>            </a:t>
            </a:r>
            <a:r>
              <a:rPr lang="zh-CN" altLang="zh-CN" sz="2800" dirty="0" smtClean="0"/>
              <a:t>）、（</a:t>
            </a:r>
            <a:r>
              <a:rPr lang="en-US" altLang="zh-CN" sz="2800" dirty="0" smtClean="0"/>
              <a:t>                           </a:t>
            </a:r>
            <a:r>
              <a:rPr lang="zh-CN" altLang="zh-CN" sz="2800" dirty="0" smtClean="0"/>
              <a:t>）等中能量是连续变化的，区与区之间能量不连续</a:t>
            </a:r>
          </a:p>
          <a:p>
            <a:pPr>
              <a:buFont typeface="Arial" pitchFamily="34" charset="0"/>
              <a:buNone/>
              <a:defRPr/>
            </a:pPr>
            <a:endParaRPr lang="zh-CN" altLang="en-US" sz="2800" dirty="0"/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-1223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4140200" y="620713"/>
          <a:ext cx="12239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3" imgW="571252" imgH="393529" progId="Equation.DSMT4">
                  <p:embed/>
                </p:oleObj>
              </mc:Choice>
              <mc:Fallback>
                <p:oleObj name="Equation" r:id="rId3" imgW="571252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620713"/>
                        <a:ext cx="12239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539750" y="1557338"/>
            <a:ext cx="3744913" cy="2824162"/>
            <a:chOff x="1464" y="6610"/>
            <a:chExt cx="4564" cy="3348"/>
          </a:xfrm>
        </p:grpSpPr>
        <p:grpSp>
          <p:nvGrpSpPr>
            <p:cNvPr id="17422" name="Group 4"/>
            <p:cNvGrpSpPr>
              <a:grpSpLocks/>
            </p:cNvGrpSpPr>
            <p:nvPr/>
          </p:nvGrpSpPr>
          <p:grpSpPr bwMode="auto">
            <a:xfrm>
              <a:off x="1464" y="6610"/>
              <a:ext cx="4564" cy="3348"/>
              <a:chOff x="1464" y="6610"/>
              <a:chExt cx="4564" cy="3348"/>
            </a:xfrm>
          </p:grpSpPr>
          <p:sp>
            <p:nvSpPr>
              <p:cNvPr id="17504" name="Line 6"/>
              <p:cNvSpPr>
                <a:spLocks noChangeShapeType="1"/>
              </p:cNvSpPr>
              <p:nvPr/>
            </p:nvSpPr>
            <p:spPr bwMode="auto">
              <a:xfrm>
                <a:off x="3478" y="6688"/>
                <a:ext cx="0" cy="3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5" name="Line 7"/>
              <p:cNvSpPr>
                <a:spLocks noChangeShapeType="1"/>
              </p:cNvSpPr>
              <p:nvPr/>
            </p:nvSpPr>
            <p:spPr bwMode="auto">
              <a:xfrm>
                <a:off x="1464" y="9671"/>
                <a:ext cx="42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6" name="Text Box 8"/>
              <p:cNvSpPr txBox="1">
                <a:spLocks noChangeArrowheads="1"/>
              </p:cNvSpPr>
              <p:nvPr/>
            </p:nvSpPr>
            <p:spPr bwMode="auto">
              <a:xfrm>
                <a:off x="5818" y="9552"/>
                <a:ext cx="210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>
                    <a:latin typeface="Calibri" pitchFamily="34" charset="0"/>
                  </a:rPr>
                  <a:t>K</a:t>
                </a:r>
                <a:endParaRPr lang="zh-CN" altLang="zh-CN" sz="2000" b="1"/>
              </a:p>
            </p:txBody>
          </p:sp>
          <p:sp>
            <p:nvSpPr>
              <p:cNvPr id="17507" name="Text Box 9"/>
              <p:cNvSpPr txBox="1">
                <a:spLocks noChangeArrowheads="1"/>
              </p:cNvSpPr>
              <p:nvPr/>
            </p:nvSpPr>
            <p:spPr bwMode="auto">
              <a:xfrm>
                <a:off x="3642" y="6610"/>
                <a:ext cx="885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>
                    <a:latin typeface="Calibri" pitchFamily="34" charset="0"/>
                  </a:rPr>
                  <a:t>E(K)</a:t>
                </a:r>
                <a:endParaRPr lang="zh-CN" altLang="zh-CN" sz="2400" b="1"/>
              </a:p>
            </p:txBody>
          </p:sp>
          <p:sp>
            <p:nvSpPr>
              <p:cNvPr id="17508" name="Text Box 10"/>
              <p:cNvSpPr txBox="1">
                <a:spLocks noChangeArrowheads="1"/>
              </p:cNvSpPr>
              <p:nvPr/>
            </p:nvSpPr>
            <p:spPr bwMode="auto">
              <a:xfrm>
                <a:off x="3404" y="9702"/>
                <a:ext cx="210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>
                    <a:latin typeface="Times New Roman" pitchFamily="18" charset="0"/>
                  </a:rPr>
                  <a:t>0</a:t>
                </a:r>
                <a:endParaRPr lang="zh-CN" altLang="zh-CN" sz="2000" b="1"/>
              </a:p>
            </p:txBody>
          </p:sp>
        </p:grpSp>
        <p:sp>
          <p:nvSpPr>
            <p:cNvPr id="17423" name="Freeform 12"/>
            <p:cNvSpPr>
              <a:spLocks/>
            </p:cNvSpPr>
            <p:nvPr/>
          </p:nvSpPr>
          <p:spPr bwMode="auto">
            <a:xfrm>
              <a:off x="2488" y="8203"/>
              <a:ext cx="1022" cy="603"/>
            </a:xfrm>
            <a:custGeom>
              <a:avLst/>
              <a:gdLst>
                <a:gd name="T0" fmla="*/ 0 w 330"/>
                <a:gd name="T1" fmla="*/ 2502 h 287"/>
                <a:gd name="T2" fmla="*/ 3088 w 330"/>
                <a:gd name="T3" fmla="*/ 2357 h 287"/>
                <a:gd name="T4" fmla="*/ 6234 w 330"/>
                <a:gd name="T5" fmla="*/ 685 h 287"/>
                <a:gd name="T6" fmla="*/ 9802 w 330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87"/>
                <a:gd name="T14" fmla="*/ 330 w 330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87">
                  <a:moveTo>
                    <a:pt x="0" y="270"/>
                  </a:moveTo>
                  <a:cubicBezTo>
                    <a:pt x="34" y="278"/>
                    <a:pt x="69" y="287"/>
                    <a:pt x="104" y="254"/>
                  </a:cubicBezTo>
                  <a:cubicBezTo>
                    <a:pt x="139" y="221"/>
                    <a:pt x="172" y="116"/>
                    <a:pt x="210" y="74"/>
                  </a:cubicBezTo>
                  <a:cubicBezTo>
                    <a:pt x="248" y="32"/>
                    <a:pt x="289" y="16"/>
                    <a:pt x="33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24" name="Group 13"/>
            <p:cNvGrpSpPr>
              <a:grpSpLocks/>
            </p:cNvGrpSpPr>
            <p:nvPr/>
          </p:nvGrpSpPr>
          <p:grpSpPr bwMode="auto">
            <a:xfrm>
              <a:off x="2472" y="9074"/>
              <a:ext cx="2088" cy="602"/>
              <a:chOff x="2472" y="9074"/>
              <a:chExt cx="2088" cy="602"/>
            </a:xfrm>
          </p:grpSpPr>
          <p:sp>
            <p:nvSpPr>
              <p:cNvPr id="17502" name="Freeform 14"/>
              <p:cNvSpPr>
                <a:spLocks/>
              </p:cNvSpPr>
              <p:nvPr/>
            </p:nvSpPr>
            <p:spPr bwMode="auto">
              <a:xfrm>
                <a:off x="3479" y="9074"/>
                <a:ext cx="1081" cy="602"/>
              </a:xfrm>
              <a:custGeom>
                <a:avLst/>
                <a:gdLst>
                  <a:gd name="T0" fmla="*/ 0 w 330"/>
                  <a:gd name="T1" fmla="*/ 2490 h 287"/>
                  <a:gd name="T2" fmla="*/ 3659 w 330"/>
                  <a:gd name="T3" fmla="*/ 2345 h 287"/>
                  <a:gd name="T4" fmla="*/ 7384 w 330"/>
                  <a:gd name="T5" fmla="*/ 682 h 287"/>
                  <a:gd name="T6" fmla="*/ 11599 w 330"/>
                  <a:gd name="T7" fmla="*/ 0 h 2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0"/>
                  <a:gd name="T13" fmla="*/ 0 h 287"/>
                  <a:gd name="T14" fmla="*/ 330 w 330"/>
                  <a:gd name="T15" fmla="*/ 287 h 2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0" h="287">
                    <a:moveTo>
                      <a:pt x="0" y="270"/>
                    </a:moveTo>
                    <a:cubicBezTo>
                      <a:pt x="34" y="278"/>
                      <a:pt x="69" y="287"/>
                      <a:pt x="104" y="254"/>
                    </a:cubicBezTo>
                    <a:cubicBezTo>
                      <a:pt x="139" y="221"/>
                      <a:pt x="172" y="116"/>
                      <a:pt x="210" y="74"/>
                    </a:cubicBezTo>
                    <a:cubicBezTo>
                      <a:pt x="248" y="32"/>
                      <a:pt x="289" y="16"/>
                      <a:pt x="33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3" name="Freeform 15"/>
              <p:cNvSpPr>
                <a:spLocks/>
              </p:cNvSpPr>
              <p:nvPr/>
            </p:nvSpPr>
            <p:spPr bwMode="auto">
              <a:xfrm>
                <a:off x="2472" y="9102"/>
                <a:ext cx="1020" cy="566"/>
              </a:xfrm>
              <a:custGeom>
                <a:avLst/>
                <a:gdLst>
                  <a:gd name="T0" fmla="*/ 0 w 330"/>
                  <a:gd name="T1" fmla="*/ 73 h 355"/>
                  <a:gd name="T2" fmla="*/ 2655 w 330"/>
                  <a:gd name="T3" fmla="*/ 129 h 355"/>
                  <a:gd name="T4" fmla="*/ 4432 w 330"/>
                  <a:gd name="T5" fmla="*/ 859 h 355"/>
                  <a:gd name="T6" fmla="*/ 7087 w 330"/>
                  <a:gd name="T7" fmla="*/ 1344 h 355"/>
                  <a:gd name="T8" fmla="*/ 9746 w 330"/>
                  <a:gd name="T9" fmla="*/ 1411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0"/>
                  <a:gd name="T16" fmla="*/ 0 h 355"/>
                  <a:gd name="T17" fmla="*/ 330 w 330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0" h="355">
                    <a:moveTo>
                      <a:pt x="0" y="18"/>
                    </a:moveTo>
                    <a:cubicBezTo>
                      <a:pt x="32" y="9"/>
                      <a:pt x="65" y="0"/>
                      <a:pt x="90" y="32"/>
                    </a:cubicBezTo>
                    <a:cubicBezTo>
                      <a:pt x="115" y="64"/>
                      <a:pt x="125" y="162"/>
                      <a:pt x="150" y="212"/>
                    </a:cubicBezTo>
                    <a:cubicBezTo>
                      <a:pt x="175" y="262"/>
                      <a:pt x="210" y="309"/>
                      <a:pt x="240" y="332"/>
                    </a:cubicBezTo>
                    <a:cubicBezTo>
                      <a:pt x="270" y="355"/>
                      <a:pt x="300" y="351"/>
                      <a:pt x="330" y="34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5" name="Freeform 16"/>
            <p:cNvSpPr>
              <a:spLocks/>
            </p:cNvSpPr>
            <p:nvPr/>
          </p:nvSpPr>
          <p:spPr bwMode="auto">
            <a:xfrm>
              <a:off x="3492" y="8186"/>
              <a:ext cx="1018" cy="566"/>
            </a:xfrm>
            <a:custGeom>
              <a:avLst/>
              <a:gdLst>
                <a:gd name="T0" fmla="*/ 0 w 330"/>
                <a:gd name="T1" fmla="*/ 73 h 355"/>
                <a:gd name="T2" fmla="*/ 2647 w 330"/>
                <a:gd name="T3" fmla="*/ 129 h 355"/>
                <a:gd name="T4" fmla="*/ 4405 w 330"/>
                <a:gd name="T5" fmla="*/ 859 h 355"/>
                <a:gd name="T6" fmla="*/ 7043 w 330"/>
                <a:gd name="T7" fmla="*/ 1344 h 355"/>
                <a:gd name="T8" fmla="*/ 9686 w 330"/>
                <a:gd name="T9" fmla="*/ 1411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355"/>
                <a:gd name="T17" fmla="*/ 330 w 330"/>
                <a:gd name="T18" fmla="*/ 355 h 3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355">
                  <a:moveTo>
                    <a:pt x="0" y="18"/>
                  </a:moveTo>
                  <a:cubicBezTo>
                    <a:pt x="32" y="9"/>
                    <a:pt x="65" y="0"/>
                    <a:pt x="90" y="32"/>
                  </a:cubicBezTo>
                  <a:cubicBezTo>
                    <a:pt x="115" y="64"/>
                    <a:pt x="125" y="162"/>
                    <a:pt x="150" y="212"/>
                  </a:cubicBezTo>
                  <a:cubicBezTo>
                    <a:pt x="175" y="262"/>
                    <a:pt x="210" y="309"/>
                    <a:pt x="240" y="332"/>
                  </a:cubicBezTo>
                  <a:cubicBezTo>
                    <a:pt x="270" y="355"/>
                    <a:pt x="300" y="351"/>
                    <a:pt x="330" y="3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26" name="Group 17"/>
            <p:cNvGrpSpPr>
              <a:grpSpLocks/>
            </p:cNvGrpSpPr>
            <p:nvPr/>
          </p:nvGrpSpPr>
          <p:grpSpPr bwMode="auto">
            <a:xfrm>
              <a:off x="2458" y="7124"/>
              <a:ext cx="2088" cy="602"/>
              <a:chOff x="2472" y="9074"/>
              <a:chExt cx="2088" cy="602"/>
            </a:xfrm>
          </p:grpSpPr>
          <p:sp>
            <p:nvSpPr>
              <p:cNvPr id="17500" name="Freeform 18"/>
              <p:cNvSpPr>
                <a:spLocks/>
              </p:cNvSpPr>
              <p:nvPr/>
            </p:nvSpPr>
            <p:spPr bwMode="auto">
              <a:xfrm>
                <a:off x="3479" y="9074"/>
                <a:ext cx="1081" cy="602"/>
              </a:xfrm>
              <a:custGeom>
                <a:avLst/>
                <a:gdLst>
                  <a:gd name="T0" fmla="*/ 0 w 330"/>
                  <a:gd name="T1" fmla="*/ 2490 h 287"/>
                  <a:gd name="T2" fmla="*/ 3659 w 330"/>
                  <a:gd name="T3" fmla="*/ 2345 h 287"/>
                  <a:gd name="T4" fmla="*/ 7384 w 330"/>
                  <a:gd name="T5" fmla="*/ 682 h 287"/>
                  <a:gd name="T6" fmla="*/ 11599 w 330"/>
                  <a:gd name="T7" fmla="*/ 0 h 2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0"/>
                  <a:gd name="T13" fmla="*/ 0 h 287"/>
                  <a:gd name="T14" fmla="*/ 330 w 330"/>
                  <a:gd name="T15" fmla="*/ 287 h 2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0" h="287">
                    <a:moveTo>
                      <a:pt x="0" y="270"/>
                    </a:moveTo>
                    <a:cubicBezTo>
                      <a:pt x="34" y="278"/>
                      <a:pt x="69" y="287"/>
                      <a:pt x="104" y="254"/>
                    </a:cubicBezTo>
                    <a:cubicBezTo>
                      <a:pt x="139" y="221"/>
                      <a:pt x="172" y="116"/>
                      <a:pt x="210" y="74"/>
                    </a:cubicBezTo>
                    <a:cubicBezTo>
                      <a:pt x="248" y="32"/>
                      <a:pt x="289" y="16"/>
                      <a:pt x="33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1" name="Freeform 19"/>
              <p:cNvSpPr>
                <a:spLocks/>
              </p:cNvSpPr>
              <p:nvPr/>
            </p:nvSpPr>
            <p:spPr bwMode="auto">
              <a:xfrm>
                <a:off x="2472" y="9102"/>
                <a:ext cx="1020" cy="566"/>
              </a:xfrm>
              <a:custGeom>
                <a:avLst/>
                <a:gdLst>
                  <a:gd name="T0" fmla="*/ 0 w 330"/>
                  <a:gd name="T1" fmla="*/ 73 h 355"/>
                  <a:gd name="T2" fmla="*/ 2655 w 330"/>
                  <a:gd name="T3" fmla="*/ 129 h 355"/>
                  <a:gd name="T4" fmla="*/ 4432 w 330"/>
                  <a:gd name="T5" fmla="*/ 859 h 355"/>
                  <a:gd name="T6" fmla="*/ 7087 w 330"/>
                  <a:gd name="T7" fmla="*/ 1344 h 355"/>
                  <a:gd name="T8" fmla="*/ 9746 w 330"/>
                  <a:gd name="T9" fmla="*/ 1411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0"/>
                  <a:gd name="T16" fmla="*/ 0 h 355"/>
                  <a:gd name="T17" fmla="*/ 330 w 330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0" h="355">
                    <a:moveTo>
                      <a:pt x="0" y="18"/>
                    </a:moveTo>
                    <a:cubicBezTo>
                      <a:pt x="32" y="9"/>
                      <a:pt x="65" y="0"/>
                      <a:pt x="90" y="32"/>
                    </a:cubicBezTo>
                    <a:cubicBezTo>
                      <a:pt x="115" y="64"/>
                      <a:pt x="125" y="162"/>
                      <a:pt x="150" y="212"/>
                    </a:cubicBezTo>
                    <a:cubicBezTo>
                      <a:pt x="175" y="262"/>
                      <a:pt x="210" y="309"/>
                      <a:pt x="240" y="332"/>
                    </a:cubicBezTo>
                    <a:cubicBezTo>
                      <a:pt x="270" y="355"/>
                      <a:pt x="300" y="351"/>
                      <a:pt x="330" y="34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7" name="Line 20"/>
            <p:cNvSpPr>
              <a:spLocks noChangeShapeType="1"/>
            </p:cNvSpPr>
            <p:nvPr/>
          </p:nvSpPr>
          <p:spPr bwMode="auto">
            <a:xfrm>
              <a:off x="2460" y="6914"/>
              <a:ext cx="0" cy="2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1"/>
            <p:cNvSpPr>
              <a:spLocks noChangeShapeType="1"/>
            </p:cNvSpPr>
            <p:nvPr/>
          </p:nvSpPr>
          <p:spPr bwMode="auto">
            <a:xfrm>
              <a:off x="4530" y="6914"/>
              <a:ext cx="0" cy="2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>
              <a:off x="1906" y="6914"/>
              <a:ext cx="0" cy="2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3"/>
            <p:cNvSpPr>
              <a:spLocks noChangeShapeType="1"/>
            </p:cNvSpPr>
            <p:nvPr/>
          </p:nvSpPr>
          <p:spPr bwMode="auto">
            <a:xfrm>
              <a:off x="5041" y="6900"/>
              <a:ext cx="0" cy="2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31" name="Group 24"/>
            <p:cNvGrpSpPr>
              <a:grpSpLocks/>
            </p:cNvGrpSpPr>
            <p:nvPr/>
          </p:nvGrpSpPr>
          <p:grpSpPr bwMode="auto">
            <a:xfrm>
              <a:off x="5009" y="9088"/>
              <a:ext cx="62" cy="526"/>
              <a:chOff x="5819" y="5534"/>
              <a:chExt cx="77" cy="450"/>
            </a:xfrm>
          </p:grpSpPr>
          <p:grpSp>
            <p:nvGrpSpPr>
              <p:cNvPr id="17478" name="Group 25"/>
              <p:cNvGrpSpPr>
                <a:grpSpLocks/>
              </p:cNvGrpSpPr>
              <p:nvPr/>
            </p:nvGrpSpPr>
            <p:grpSpPr bwMode="auto">
              <a:xfrm>
                <a:off x="5819" y="5774"/>
                <a:ext cx="77" cy="90"/>
                <a:chOff x="5819" y="5534"/>
                <a:chExt cx="77" cy="90"/>
              </a:xfrm>
            </p:grpSpPr>
            <p:sp>
              <p:nvSpPr>
                <p:cNvPr id="17496" name="Line 26"/>
                <p:cNvSpPr>
                  <a:spLocks noChangeShapeType="1"/>
                </p:cNvSpPr>
                <p:nvPr/>
              </p:nvSpPr>
              <p:spPr bwMode="auto">
                <a:xfrm>
                  <a:off x="5819" y="562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97" name="Line 27"/>
                <p:cNvSpPr>
                  <a:spLocks noChangeShapeType="1"/>
                </p:cNvSpPr>
                <p:nvPr/>
              </p:nvSpPr>
              <p:spPr bwMode="auto">
                <a:xfrm>
                  <a:off x="5819" y="559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98" name="Line 28"/>
                <p:cNvSpPr>
                  <a:spLocks noChangeShapeType="1"/>
                </p:cNvSpPr>
                <p:nvPr/>
              </p:nvSpPr>
              <p:spPr bwMode="auto">
                <a:xfrm>
                  <a:off x="5820" y="5563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99" name="Line 29"/>
                <p:cNvSpPr>
                  <a:spLocks noChangeShapeType="1"/>
                </p:cNvSpPr>
                <p:nvPr/>
              </p:nvSpPr>
              <p:spPr bwMode="auto">
                <a:xfrm>
                  <a:off x="5820" y="553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79" name="Group 30"/>
              <p:cNvGrpSpPr>
                <a:grpSpLocks/>
              </p:cNvGrpSpPr>
              <p:nvPr/>
            </p:nvGrpSpPr>
            <p:grpSpPr bwMode="auto">
              <a:xfrm>
                <a:off x="5819" y="5534"/>
                <a:ext cx="77" cy="450"/>
                <a:chOff x="5819" y="5534"/>
                <a:chExt cx="77" cy="450"/>
              </a:xfrm>
            </p:grpSpPr>
            <p:grpSp>
              <p:nvGrpSpPr>
                <p:cNvPr id="17480" name="Group 31"/>
                <p:cNvGrpSpPr>
                  <a:grpSpLocks/>
                </p:cNvGrpSpPr>
                <p:nvPr/>
              </p:nvGrpSpPr>
              <p:grpSpPr bwMode="auto">
                <a:xfrm>
                  <a:off x="5819" y="5534"/>
                  <a:ext cx="77" cy="210"/>
                  <a:chOff x="5819" y="5534"/>
                  <a:chExt cx="77" cy="210"/>
                </a:xfrm>
              </p:grpSpPr>
              <p:grpSp>
                <p:nvGrpSpPr>
                  <p:cNvPr id="1748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5819" y="553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7492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93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94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95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48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819" y="565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7488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89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90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91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7481" name="Group 42"/>
                <p:cNvGrpSpPr>
                  <a:grpSpLocks/>
                </p:cNvGrpSpPr>
                <p:nvPr/>
              </p:nvGrpSpPr>
              <p:grpSpPr bwMode="auto">
                <a:xfrm>
                  <a:off x="5819" y="5894"/>
                  <a:ext cx="77" cy="90"/>
                  <a:chOff x="5819" y="5534"/>
                  <a:chExt cx="77" cy="90"/>
                </a:xfrm>
              </p:grpSpPr>
              <p:sp>
                <p:nvSpPr>
                  <p:cNvPr id="1748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62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59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63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3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7432" name="Group 47"/>
            <p:cNvGrpSpPr>
              <a:grpSpLocks/>
            </p:cNvGrpSpPr>
            <p:nvPr/>
          </p:nvGrpSpPr>
          <p:grpSpPr bwMode="auto">
            <a:xfrm>
              <a:off x="5023" y="8172"/>
              <a:ext cx="62" cy="526"/>
              <a:chOff x="5819" y="5534"/>
              <a:chExt cx="77" cy="450"/>
            </a:xfrm>
          </p:grpSpPr>
          <p:grpSp>
            <p:nvGrpSpPr>
              <p:cNvPr id="17456" name="Group 48"/>
              <p:cNvGrpSpPr>
                <a:grpSpLocks/>
              </p:cNvGrpSpPr>
              <p:nvPr/>
            </p:nvGrpSpPr>
            <p:grpSpPr bwMode="auto">
              <a:xfrm>
                <a:off x="5819" y="5774"/>
                <a:ext cx="77" cy="90"/>
                <a:chOff x="5819" y="5534"/>
                <a:chExt cx="77" cy="90"/>
              </a:xfrm>
            </p:grpSpPr>
            <p:sp>
              <p:nvSpPr>
                <p:cNvPr id="17474" name="Line 49"/>
                <p:cNvSpPr>
                  <a:spLocks noChangeShapeType="1"/>
                </p:cNvSpPr>
                <p:nvPr/>
              </p:nvSpPr>
              <p:spPr bwMode="auto">
                <a:xfrm>
                  <a:off x="5819" y="562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5" name="Line 50"/>
                <p:cNvSpPr>
                  <a:spLocks noChangeShapeType="1"/>
                </p:cNvSpPr>
                <p:nvPr/>
              </p:nvSpPr>
              <p:spPr bwMode="auto">
                <a:xfrm>
                  <a:off x="5819" y="559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6" name="Line 51"/>
                <p:cNvSpPr>
                  <a:spLocks noChangeShapeType="1"/>
                </p:cNvSpPr>
                <p:nvPr/>
              </p:nvSpPr>
              <p:spPr bwMode="auto">
                <a:xfrm>
                  <a:off x="5820" y="5563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7" name="Line 52"/>
                <p:cNvSpPr>
                  <a:spLocks noChangeShapeType="1"/>
                </p:cNvSpPr>
                <p:nvPr/>
              </p:nvSpPr>
              <p:spPr bwMode="auto">
                <a:xfrm>
                  <a:off x="5820" y="553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57" name="Group 53"/>
              <p:cNvGrpSpPr>
                <a:grpSpLocks/>
              </p:cNvGrpSpPr>
              <p:nvPr/>
            </p:nvGrpSpPr>
            <p:grpSpPr bwMode="auto">
              <a:xfrm>
                <a:off x="5819" y="5534"/>
                <a:ext cx="77" cy="450"/>
                <a:chOff x="5819" y="5534"/>
                <a:chExt cx="77" cy="450"/>
              </a:xfrm>
            </p:grpSpPr>
            <p:grpSp>
              <p:nvGrpSpPr>
                <p:cNvPr id="17458" name="Group 54"/>
                <p:cNvGrpSpPr>
                  <a:grpSpLocks/>
                </p:cNvGrpSpPr>
                <p:nvPr/>
              </p:nvGrpSpPr>
              <p:grpSpPr bwMode="auto">
                <a:xfrm>
                  <a:off x="5819" y="5534"/>
                  <a:ext cx="77" cy="210"/>
                  <a:chOff x="5819" y="5534"/>
                  <a:chExt cx="77" cy="210"/>
                </a:xfrm>
              </p:grpSpPr>
              <p:grpSp>
                <p:nvGrpSpPr>
                  <p:cNvPr id="17464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5819" y="553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747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2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465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5819" y="565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7466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7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8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9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7459" name="Group 65"/>
                <p:cNvGrpSpPr>
                  <a:grpSpLocks/>
                </p:cNvGrpSpPr>
                <p:nvPr/>
              </p:nvGrpSpPr>
              <p:grpSpPr bwMode="auto">
                <a:xfrm>
                  <a:off x="5819" y="5894"/>
                  <a:ext cx="77" cy="90"/>
                  <a:chOff x="5819" y="5534"/>
                  <a:chExt cx="77" cy="90"/>
                </a:xfrm>
              </p:grpSpPr>
              <p:sp>
                <p:nvSpPr>
                  <p:cNvPr id="17460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62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59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63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3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7433" name="Group 70"/>
            <p:cNvGrpSpPr>
              <a:grpSpLocks/>
            </p:cNvGrpSpPr>
            <p:nvPr/>
          </p:nvGrpSpPr>
          <p:grpSpPr bwMode="auto">
            <a:xfrm>
              <a:off x="5023" y="7108"/>
              <a:ext cx="62" cy="526"/>
              <a:chOff x="5819" y="5534"/>
              <a:chExt cx="77" cy="450"/>
            </a:xfrm>
          </p:grpSpPr>
          <p:grpSp>
            <p:nvGrpSpPr>
              <p:cNvPr id="17434" name="Group 71"/>
              <p:cNvGrpSpPr>
                <a:grpSpLocks/>
              </p:cNvGrpSpPr>
              <p:nvPr/>
            </p:nvGrpSpPr>
            <p:grpSpPr bwMode="auto">
              <a:xfrm>
                <a:off x="5819" y="5774"/>
                <a:ext cx="77" cy="90"/>
                <a:chOff x="5819" y="5534"/>
                <a:chExt cx="77" cy="90"/>
              </a:xfrm>
            </p:grpSpPr>
            <p:sp>
              <p:nvSpPr>
                <p:cNvPr id="17452" name="Line 72"/>
                <p:cNvSpPr>
                  <a:spLocks noChangeShapeType="1"/>
                </p:cNvSpPr>
                <p:nvPr/>
              </p:nvSpPr>
              <p:spPr bwMode="auto">
                <a:xfrm>
                  <a:off x="5819" y="562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3" name="Line 73"/>
                <p:cNvSpPr>
                  <a:spLocks noChangeShapeType="1"/>
                </p:cNvSpPr>
                <p:nvPr/>
              </p:nvSpPr>
              <p:spPr bwMode="auto">
                <a:xfrm>
                  <a:off x="5819" y="559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4" name="Line 74"/>
                <p:cNvSpPr>
                  <a:spLocks noChangeShapeType="1"/>
                </p:cNvSpPr>
                <p:nvPr/>
              </p:nvSpPr>
              <p:spPr bwMode="auto">
                <a:xfrm>
                  <a:off x="5820" y="5563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5" name="Line 75"/>
                <p:cNvSpPr>
                  <a:spLocks noChangeShapeType="1"/>
                </p:cNvSpPr>
                <p:nvPr/>
              </p:nvSpPr>
              <p:spPr bwMode="auto">
                <a:xfrm>
                  <a:off x="5820" y="5534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5" name="Group 76"/>
              <p:cNvGrpSpPr>
                <a:grpSpLocks/>
              </p:cNvGrpSpPr>
              <p:nvPr/>
            </p:nvGrpSpPr>
            <p:grpSpPr bwMode="auto">
              <a:xfrm>
                <a:off x="5819" y="5534"/>
                <a:ext cx="77" cy="450"/>
                <a:chOff x="5819" y="5534"/>
                <a:chExt cx="77" cy="450"/>
              </a:xfrm>
            </p:grpSpPr>
            <p:grpSp>
              <p:nvGrpSpPr>
                <p:cNvPr id="17436" name="Group 77"/>
                <p:cNvGrpSpPr>
                  <a:grpSpLocks/>
                </p:cNvGrpSpPr>
                <p:nvPr/>
              </p:nvGrpSpPr>
              <p:grpSpPr bwMode="auto">
                <a:xfrm>
                  <a:off x="5819" y="5534"/>
                  <a:ext cx="77" cy="210"/>
                  <a:chOff x="5819" y="5534"/>
                  <a:chExt cx="77" cy="210"/>
                </a:xfrm>
              </p:grpSpPr>
              <p:grpSp>
                <p:nvGrpSpPr>
                  <p:cNvPr id="17442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5819" y="553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7448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49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50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51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44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5819" y="5654"/>
                    <a:ext cx="77" cy="90"/>
                    <a:chOff x="5819" y="5534"/>
                    <a:chExt cx="77" cy="90"/>
                  </a:xfrm>
                </p:grpSpPr>
                <p:sp>
                  <p:nvSpPr>
                    <p:cNvPr id="17444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62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45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9" y="559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46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63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47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0" y="5534"/>
                      <a:ext cx="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7437" name="Group 88"/>
                <p:cNvGrpSpPr>
                  <a:grpSpLocks/>
                </p:cNvGrpSpPr>
                <p:nvPr/>
              </p:nvGrpSpPr>
              <p:grpSpPr bwMode="auto">
                <a:xfrm>
                  <a:off x="5819" y="5894"/>
                  <a:ext cx="77" cy="90"/>
                  <a:chOff x="5819" y="5534"/>
                  <a:chExt cx="77" cy="90"/>
                </a:xfrm>
              </p:grpSpPr>
              <p:sp>
                <p:nvSpPr>
                  <p:cNvPr id="17438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62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5819" y="559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0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63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1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5820" y="5534"/>
                    <a:ext cx="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7418" name="Rectangle 95"/>
          <p:cNvSpPr>
            <a:spLocks noChangeArrowheads="1"/>
          </p:cNvSpPr>
          <p:nvPr/>
        </p:nvSpPr>
        <p:spPr bwMode="auto">
          <a:xfrm>
            <a:off x="0" y="-1223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9" name="Rectangle 97"/>
          <p:cNvSpPr>
            <a:spLocks noChangeArrowheads="1"/>
          </p:cNvSpPr>
          <p:nvPr/>
        </p:nvSpPr>
        <p:spPr bwMode="auto">
          <a:xfrm>
            <a:off x="0" y="-1223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1" name="Object 96"/>
          <p:cNvGraphicFramePr>
            <a:graphicFrameLocks noChangeAspect="1"/>
          </p:cNvGraphicFramePr>
          <p:nvPr/>
        </p:nvGraphicFramePr>
        <p:xfrm>
          <a:off x="1979613" y="5373688"/>
          <a:ext cx="9366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5" imgW="571252" imgH="393529" progId="Equation.DSMT4">
                  <p:embed/>
                </p:oleObj>
              </mc:Choice>
              <mc:Fallback>
                <p:oleObj name="Equation" r:id="rId5" imgW="571252" imgH="393529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73688"/>
                        <a:ext cx="93662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99"/>
          <p:cNvSpPr>
            <a:spLocks noChangeArrowheads="1"/>
          </p:cNvSpPr>
          <p:nvPr/>
        </p:nvSpPr>
        <p:spPr bwMode="auto">
          <a:xfrm>
            <a:off x="0" y="-1223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2" name="Object 98"/>
          <p:cNvGraphicFramePr>
            <a:graphicFrameLocks noChangeAspect="1"/>
          </p:cNvGraphicFramePr>
          <p:nvPr/>
        </p:nvGraphicFramePr>
        <p:xfrm>
          <a:off x="4067175" y="5373688"/>
          <a:ext cx="22748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6" imgW="1371600" imgH="393700" progId="Equation.DSMT4">
                  <p:embed/>
                </p:oleObj>
              </mc:Choice>
              <mc:Fallback>
                <p:oleObj name="Equation" r:id="rId6" imgW="1371600" imgH="3937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73688"/>
                        <a:ext cx="22748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1"/>
          <p:cNvGraphicFramePr>
            <a:graphicFrameLocks noChangeAspect="1"/>
          </p:cNvGraphicFramePr>
          <p:nvPr/>
        </p:nvGraphicFramePr>
        <p:xfrm>
          <a:off x="1258888" y="4437063"/>
          <a:ext cx="6651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公式" r:id="rId8" imgW="355292" imgH="304536" progId="Equation.3">
                  <p:embed/>
                </p:oleObj>
              </mc:Choice>
              <mc:Fallback>
                <p:oleObj name="公式" r:id="rId8" imgW="355292" imgH="304536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66516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2"/>
          <p:cNvGraphicFramePr>
            <a:graphicFrameLocks noChangeAspect="1"/>
          </p:cNvGraphicFramePr>
          <p:nvPr/>
        </p:nvGraphicFramePr>
        <p:xfrm>
          <a:off x="2987675" y="4437063"/>
          <a:ext cx="5048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公式" r:id="rId10" imgW="241195" imgH="304668" progId="Equation.3">
                  <p:embed/>
                </p:oleObj>
              </mc:Choice>
              <mc:Fallback>
                <p:oleObj name="公式" r:id="rId10" imgW="241195" imgH="304668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37063"/>
                        <a:ext cx="5048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84" name="Picture 10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86804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2696"/>
            <a:ext cx="8559304" cy="48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8629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一维方形势场模型有着重要意义，首先它</a:t>
            </a:r>
            <a:r>
              <a:rPr lang="zh-CN" altLang="en-US" b="1" dirty="0" smtClean="0">
                <a:solidFill>
                  <a:srgbClr val="FF0000"/>
                </a:solidFill>
              </a:rPr>
              <a:t>是第一个可以严格求解的模型，证实了周期场中的电子可以占据的能级形成能带，能带之间存在禁带</a:t>
            </a:r>
            <a:r>
              <a:rPr lang="zh-CN" altLang="en-US" dirty="0" smtClean="0"/>
              <a:t>。其次，</a:t>
            </a:r>
            <a:r>
              <a:rPr lang="zh-CN" altLang="en-US" b="1" dirty="0" smtClean="0">
                <a:solidFill>
                  <a:srgbClr val="FF0000"/>
                </a:solidFill>
              </a:rPr>
              <a:t>这个模型有多方面的适应性，经过适当修正可以用来讨论表面态，合金能带以及超晶格的能带问题。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0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内容占位符 2"/>
          <p:cNvSpPr>
            <a:spLocks noGrp="1"/>
          </p:cNvSpPr>
          <p:nvPr>
            <p:ph idx="1"/>
          </p:nvPr>
        </p:nvSpPr>
        <p:spPr>
          <a:xfrm>
            <a:off x="539750" y="549275"/>
            <a:ext cx="8229600" cy="49244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dirty="0" smtClean="0"/>
              <a:t>（即所谓在区边界上能量共变），称为布里渊</a:t>
            </a:r>
            <a:r>
              <a:rPr lang="en-US" altLang="zh-CN" dirty="0" err="1" smtClean="0"/>
              <a:t>Brillious</a:t>
            </a:r>
            <a:r>
              <a:rPr lang="zh-CN" altLang="zh-CN" dirty="0" smtClean="0"/>
              <a:t>区。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/>
              <a:t> </a:t>
            </a:r>
            <a:r>
              <a:rPr lang="zh-CN" altLang="zh-CN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Brillious</a:t>
            </a:r>
            <a:r>
              <a:rPr lang="zh-CN" altLang="zh-CN" b="1" dirty="0" smtClean="0">
                <a:solidFill>
                  <a:srgbClr val="FF0000"/>
                </a:solidFill>
              </a:rPr>
              <a:t>区边界上散射波因衍射而加强，使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zh-CN" b="1" dirty="0" smtClean="0">
                <a:solidFill>
                  <a:srgbClr val="FF0000"/>
                </a:solidFill>
              </a:rPr>
              <a:t>电子运动的平面波产生反射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buFont typeface="Arial" pitchFamily="34" charset="0"/>
              <a:buNone/>
            </a:pPr>
            <a:r>
              <a:rPr lang="en-US" altLang="zh-CN" b="1" dirty="0" smtClean="0"/>
              <a:t>2</a:t>
            </a:r>
            <a:r>
              <a:rPr lang="zh-CN" altLang="zh-CN" b="1" dirty="0" smtClean="0"/>
              <a:t>．三维的情况</a:t>
            </a:r>
            <a:endParaRPr lang="zh-CN" altLang="zh-CN" dirty="0" smtClean="0"/>
          </a:p>
          <a:p>
            <a:pPr>
              <a:buFont typeface="Arial" pitchFamily="34" charset="0"/>
              <a:buNone/>
            </a:pPr>
            <a:r>
              <a:rPr lang="en-US" altLang="zh-CN" dirty="0" smtClean="0"/>
              <a:t>  </a:t>
            </a:r>
            <a:r>
              <a:rPr lang="zh-CN" altLang="zh-CN" dirty="0" smtClean="0"/>
              <a:t>不作严格推导和说明，采用类比的方法。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对一维晶格而言，其基矢为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zh-CN" dirty="0" smtClean="0"/>
              <a:t>，其格矢量为</a:t>
            </a:r>
            <a:r>
              <a:rPr lang="en-US" altLang="zh-CN" dirty="0" smtClean="0"/>
              <a:t>             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/>
              <a:t>                   </a:t>
            </a:r>
            <a:r>
              <a:rPr lang="zh-CN" altLang="zh-CN" dirty="0" smtClean="0"/>
              <a:t>，不难看出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为其倒格子的基矢（</a:t>
            </a:r>
            <a:r>
              <a:rPr lang="en-US" altLang="zh-CN" dirty="0" smtClean="0"/>
              <a:t>            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/>
              <a:t>                            </a:t>
            </a:r>
            <a:r>
              <a:rPr lang="zh-CN" altLang="zh-CN" dirty="0" smtClean="0"/>
              <a:t>第一章定义）。</a:t>
            </a:r>
          </a:p>
          <a:p>
            <a:pPr>
              <a:buFont typeface="Arial" pitchFamily="34" charset="0"/>
              <a:buNone/>
            </a:pPr>
            <a:endParaRPr lang="zh-CN" altLang="en-US" dirty="0" smtClean="0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900113" y="4581525"/>
          <a:ext cx="13636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3" imgW="545863" imgH="190417" progId="Equation.DSMT4">
                  <p:embed/>
                </p:oleObj>
              </mc:Choice>
              <mc:Fallback>
                <p:oleObj name="Equation" r:id="rId3" imgW="545863" imgH="19041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13636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427538" y="4508500"/>
          <a:ext cx="6492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5" imgW="330057" imgH="393529" progId="Equation.DSMT4">
                  <p:embed/>
                </p:oleObj>
              </mc:Choice>
              <mc:Fallback>
                <p:oleObj name="Equation" r:id="rId5" imgW="33005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508500"/>
                        <a:ext cx="64928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900113" y="5445125"/>
          <a:ext cx="2159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7" imgW="952087" imgH="393529" progId="Equation.DSMT4">
                  <p:embed/>
                </p:oleObj>
              </mc:Choice>
              <mc:Fallback>
                <p:oleObj name="Equation" r:id="rId7" imgW="952087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21590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内容占位符 2"/>
          <p:cNvSpPr>
            <a:spLocks noGrp="1"/>
          </p:cNvSpPr>
          <p:nvPr>
            <p:ph idx="1"/>
          </p:nvPr>
        </p:nvSpPr>
        <p:spPr>
          <a:xfrm>
            <a:off x="395288" y="69215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altLang="zh-CN" dirty="0" smtClean="0"/>
              <a:t>                                             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pPr>
              <a:buFont typeface="Arial" pitchFamily="34" charset="0"/>
              <a:buNone/>
              <a:defRPr/>
            </a:pPr>
            <a:r>
              <a:rPr lang="en-US" altLang="zh-CN" dirty="0" smtClean="0"/>
              <a:t>            </a:t>
            </a:r>
            <a:r>
              <a:rPr lang="en-US" altLang="zh-CN" sz="2800" dirty="0" err="1" smtClean="0"/>
              <a:t>实际上为倒格子中（或Ｋ空间中）任一格矢量，这一结论可推广到三维，即当满足下式时</a:t>
            </a:r>
            <a:r>
              <a:rPr lang="en-US" altLang="zh-CN" sz="2800" dirty="0" smtClean="0"/>
              <a:t>：</a:t>
            </a:r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altLang="zh-CN" sz="2800" dirty="0" smtClean="0"/>
              <a:t>     </a:t>
            </a:r>
          </a:p>
          <a:p>
            <a:pPr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zh-CN" altLang="zh-CN" sz="2800" dirty="0" smtClean="0"/>
              <a:t>满足上式的</a:t>
            </a:r>
            <a:r>
              <a:rPr lang="en-US" altLang="zh-CN" sz="2800" dirty="0" smtClean="0"/>
              <a:t>     </a:t>
            </a:r>
            <a:r>
              <a:rPr lang="zh-CN" altLang="zh-CN" sz="2800" dirty="0" smtClean="0"/>
              <a:t>处，能量产生不连续变化。（即由上式可求出布里渊区的边界）。</a:t>
            </a:r>
            <a:endParaRPr lang="en-US" altLang="zh-CN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布里渊区：在空间中倒格矢的中垂线把空间分成许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多不同的区域，在同一区域中能量是连续的，在区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域的边界上能量是不连续的，把这样的区域称为</a:t>
            </a:r>
            <a:r>
              <a:rPr lang="en-US" altLang="zh-CN" sz="2800" b="1" dirty="0" err="1" smtClean="0">
                <a:solidFill>
                  <a:schemeClr val="accent2">
                    <a:lumMod val="75000"/>
                  </a:schemeClr>
                </a:solidFill>
              </a:rPr>
              <a:t>Brillious</a:t>
            </a:r>
            <a:r>
              <a:rPr lang="zh-CN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区。</a:t>
            </a:r>
          </a:p>
          <a:p>
            <a:pPr>
              <a:buFont typeface="Arial" pitchFamily="34" charset="0"/>
              <a:buNone/>
              <a:defRPr/>
            </a:pPr>
            <a:endParaRPr lang="zh-CN" altLang="zh-CN" sz="2800" dirty="0" smtClean="0"/>
          </a:p>
          <a:p>
            <a:pPr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-61913" y="-9080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765175" y="720725"/>
          <a:ext cx="3592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3" imgW="1625600" imgH="228600" progId="Equation.DSMT4">
                  <p:embed/>
                </p:oleObj>
              </mc:Choice>
              <mc:Fallback>
                <p:oleObj name="Equation" r:id="rId3" imgW="1625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720725"/>
                        <a:ext cx="35925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-61913" y="-9080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95288" y="1196975"/>
          <a:ext cx="12366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5" imgW="418918" imgH="215806" progId="Equation.DSMT4">
                  <p:embed/>
                </p:oleObj>
              </mc:Choice>
              <mc:Fallback>
                <p:oleObj name="Equation" r:id="rId5" imgW="418918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96975"/>
                        <a:ext cx="12366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-61913" y="-9080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539750" y="2636838"/>
          <a:ext cx="65532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7" imgW="2400300" imgH="393700" progId="Equation.DSMT4">
                  <p:embed/>
                </p:oleObj>
              </mc:Choice>
              <mc:Fallback>
                <p:oleObj name="Equation" r:id="rId7" imgW="2400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838"/>
                        <a:ext cx="65532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-61913" y="-9080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2195513" y="3860800"/>
          <a:ext cx="3778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9" imgW="164957" imgH="190335" progId="Equation.DSMT4">
                  <p:embed/>
                </p:oleObj>
              </mc:Choice>
              <mc:Fallback>
                <p:oleObj name="Equation" r:id="rId9" imgW="164957" imgH="1903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3778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内容占位符 2"/>
          <p:cNvSpPr>
            <a:spLocks noGrp="1"/>
          </p:cNvSpPr>
          <p:nvPr>
            <p:ph idx="1"/>
          </p:nvPr>
        </p:nvSpPr>
        <p:spPr>
          <a:xfrm>
            <a:off x="454025" y="1381918"/>
            <a:ext cx="8435975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dirty="0" smtClean="0"/>
              <a:t>具体地：</a:t>
            </a:r>
            <a:r>
              <a:rPr lang="en-US" altLang="zh-CN" dirty="0" smtClean="0"/>
              <a:t>                            (           )</a:t>
            </a:r>
            <a:r>
              <a:rPr lang="zh-CN" altLang="zh-CN" dirty="0" smtClean="0"/>
              <a:t>为倒格子空间</a:t>
            </a:r>
            <a:endParaRPr lang="en-US" altLang="zh-CN" dirty="0" smtClean="0"/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的基矢</a:t>
            </a:r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由</a:t>
            </a:r>
            <a:r>
              <a:rPr lang="en-US" altLang="zh-CN" dirty="0" smtClean="0"/>
              <a:t> </a:t>
            </a:r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以</a:t>
            </a:r>
            <a:r>
              <a:rPr lang="en-US" altLang="zh-CN" dirty="0" smtClean="0"/>
              <a:t>               </a:t>
            </a:r>
            <a:r>
              <a:rPr lang="zh-CN" altLang="zh-CN" dirty="0" smtClean="0"/>
              <a:t>为直角坐标，则形成一个</a:t>
            </a:r>
            <a:r>
              <a:rPr lang="en-US" altLang="zh-CN" dirty="0" smtClean="0"/>
              <a:t>K</a:t>
            </a:r>
            <a:r>
              <a:rPr lang="zh-CN" altLang="zh-CN" dirty="0" smtClean="0"/>
              <a:t>空间，</a:t>
            </a:r>
            <a:endParaRPr lang="en-US" altLang="zh-CN" dirty="0" smtClean="0"/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其中任一点（</a:t>
            </a:r>
            <a:r>
              <a:rPr lang="en-US" altLang="zh-CN" dirty="0" smtClean="0"/>
              <a:t>            </a:t>
            </a:r>
            <a:r>
              <a:rPr lang="zh-CN" altLang="zh-CN" dirty="0" smtClean="0"/>
              <a:t>）代表一个电子运动状态</a:t>
            </a:r>
            <a:endParaRPr lang="en-US" altLang="zh-CN" dirty="0" smtClean="0"/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，由上式代表的各平面把</a:t>
            </a:r>
            <a:r>
              <a:rPr lang="en-US" altLang="zh-CN" dirty="0" smtClean="0"/>
              <a:t>K</a:t>
            </a:r>
            <a:r>
              <a:rPr lang="zh-CN" altLang="zh-CN" dirty="0" smtClean="0"/>
              <a:t>空间分成许多间域</a:t>
            </a:r>
            <a:endParaRPr lang="en-US" altLang="zh-CN" dirty="0" smtClean="0"/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。在这些区域的边界上能量发生不连续突</a:t>
            </a:r>
            <a:r>
              <a:rPr lang="zh-CN" altLang="en-US" dirty="0" smtClean="0"/>
              <a:t>变。</a:t>
            </a:r>
            <a:endParaRPr lang="zh-CN" altLang="zh-CN" dirty="0" smtClean="0"/>
          </a:p>
          <a:p>
            <a:pPr>
              <a:buFont typeface="Arial" pitchFamily="34" charset="0"/>
              <a:buNone/>
            </a:pP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97628"/>
              </p:ext>
            </p:extLst>
          </p:nvPr>
        </p:nvGraphicFramePr>
        <p:xfrm>
          <a:off x="2118677" y="1214437"/>
          <a:ext cx="25479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3" imgW="1600200" imgH="482600" progId="Equation.DSMT4">
                  <p:embed/>
                </p:oleObj>
              </mc:Choice>
              <mc:Fallback>
                <p:oleObj name="Equation" r:id="rId3" imgW="16002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677" y="1214437"/>
                        <a:ext cx="254793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495769"/>
              </p:ext>
            </p:extLst>
          </p:nvPr>
        </p:nvGraphicFramePr>
        <p:xfrm>
          <a:off x="4932040" y="1403352"/>
          <a:ext cx="9826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5" imgW="533169" imgH="253890" progId="Equation.DSMT4">
                  <p:embed/>
                </p:oleObj>
              </mc:Choice>
              <mc:Fallback>
                <p:oleObj name="Equation" r:id="rId5" imgW="533169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403352"/>
                        <a:ext cx="9826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665735"/>
              </p:ext>
            </p:extLst>
          </p:nvPr>
        </p:nvGraphicFramePr>
        <p:xfrm>
          <a:off x="1336675" y="2534445"/>
          <a:ext cx="57467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Equation" r:id="rId7" imgW="3898900" imgH="393700" progId="Equation.DSMT4">
                  <p:embed/>
                </p:oleObj>
              </mc:Choice>
              <mc:Fallback>
                <p:oleObj name="Equation" r:id="rId7" imgW="38989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534445"/>
                        <a:ext cx="574675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86837"/>
              </p:ext>
            </p:extLst>
          </p:nvPr>
        </p:nvGraphicFramePr>
        <p:xfrm>
          <a:off x="1043608" y="3240085"/>
          <a:ext cx="1296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Equation" r:id="rId9" imgW="710891" imgH="241195" progId="Equation.DSMT4">
                  <p:embed/>
                </p:oleObj>
              </mc:Choice>
              <mc:Fallback>
                <p:oleObj name="Equation" r:id="rId9" imgW="710891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40085"/>
                        <a:ext cx="12969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6" name="Object 14"/>
          <p:cNvGraphicFramePr>
            <a:graphicFrameLocks noChangeAspect="1"/>
          </p:cNvGraphicFramePr>
          <p:nvPr/>
        </p:nvGraphicFramePr>
        <p:xfrm>
          <a:off x="2916238" y="4005263"/>
          <a:ext cx="1293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Equation" r:id="rId11" imgW="710891" imgH="241195" progId="Equation.DSMT4">
                  <p:embed/>
                </p:oleObj>
              </mc:Choice>
              <mc:Fallback>
                <p:oleObj name="Equation" r:id="rId11" imgW="710891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05263"/>
                        <a:ext cx="12938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内容占位符 2"/>
          <p:cNvSpPr>
            <a:spLocks noGrp="1"/>
          </p:cNvSpPr>
          <p:nvPr>
            <p:ph idx="1"/>
          </p:nvPr>
        </p:nvSpPr>
        <p:spPr>
          <a:xfrm>
            <a:off x="468312" y="2349500"/>
            <a:ext cx="8675687" cy="2403475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设倒格子中任一点（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              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）由原点到该点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形成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，该直线的垂直平分面上任一点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的矢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量均满足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                         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故该垂直平分面即为一能量不连续面。（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                     </a:t>
            </a:r>
            <a:r>
              <a:rPr lang="zh-CN" altLang="zh-CN" b="1" dirty="0" smtClean="0">
                <a:solidFill>
                  <a:schemeClr val="accent5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endParaRPr lang="zh-CN" altLang="zh-CN" dirty="0" smtClean="0"/>
          </a:p>
          <a:p>
            <a:pPr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815934"/>
              </p:ext>
            </p:extLst>
          </p:nvPr>
        </p:nvGraphicFramePr>
        <p:xfrm>
          <a:off x="3995936" y="2204655"/>
          <a:ext cx="2156475" cy="71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Equation" r:id="rId3" imgW="710891" imgH="241195" progId="Equation.DSMT4">
                  <p:embed/>
                </p:oleObj>
              </mc:Choice>
              <mc:Fallback>
                <p:oleObj name="Equation" r:id="rId3" imgW="710891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04655"/>
                        <a:ext cx="2156475" cy="719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70469"/>
              </p:ext>
            </p:extLst>
          </p:nvPr>
        </p:nvGraphicFramePr>
        <p:xfrm>
          <a:off x="1403648" y="2924538"/>
          <a:ext cx="576362" cy="626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Equation" r:id="rId5" imgW="215713" imgH="241091" progId="Equation.DSMT4">
                  <p:embed/>
                </p:oleObj>
              </mc:Choice>
              <mc:Fallback>
                <p:oleObj name="Equation" r:id="rId5" imgW="215713" imgH="2410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24538"/>
                        <a:ext cx="576362" cy="6266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090569"/>
              </p:ext>
            </p:extLst>
          </p:nvPr>
        </p:nvGraphicFramePr>
        <p:xfrm>
          <a:off x="2226221" y="3247555"/>
          <a:ext cx="2867261" cy="97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7" imgW="1155700" imgH="393700" progId="Equation.DSMT4">
                  <p:embed/>
                </p:oleObj>
              </mc:Choice>
              <mc:Fallback>
                <p:oleObj name="Equation" r:id="rId7" imgW="11557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221" y="3247555"/>
                        <a:ext cx="2867261" cy="970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64248"/>
              </p:ext>
            </p:extLst>
          </p:nvPr>
        </p:nvGraphicFramePr>
        <p:xfrm>
          <a:off x="5724128" y="3790794"/>
          <a:ext cx="2861682" cy="97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9" imgW="1155700" imgH="393700" progId="Equation.DSMT4">
                  <p:embed/>
                </p:oleObj>
              </mc:Choice>
              <mc:Fallback>
                <p:oleObj name="Equation" r:id="rId9" imgW="11557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790794"/>
                        <a:ext cx="2861682" cy="9713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5213350"/>
          </a:xfrm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zh-CN" altLang="zh-CN" dirty="0" smtClean="0">
                <a:solidFill>
                  <a:schemeClr val="bg2">
                    <a:lumMod val="10000"/>
                  </a:schemeClr>
                </a:solidFill>
              </a:rPr>
              <a:t>对倒格子空间中所有点均可作出一个垂直平面分面，由所有垂直平分面围绕原点构成一系列多面体，其中最围绕原点的面构成第一布氏区，第二层多面体与第一层多面间构成第二布氏区等，如此类推。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dirty="0" smtClean="0">
                <a:solidFill>
                  <a:schemeClr val="bg2">
                    <a:lumMod val="10000"/>
                  </a:schemeClr>
                </a:solidFill>
              </a:rPr>
              <a:t>由一维情况可知</a:t>
            </a:r>
            <a:r>
              <a:rPr lang="zh-CN" altLang="zh-CN" b="1" dirty="0" smtClean="0">
                <a:solidFill>
                  <a:schemeClr val="bg2">
                    <a:lumMod val="10000"/>
                  </a:schemeClr>
                </a:solidFill>
              </a:rPr>
              <a:t>各布氏区大小相同</a:t>
            </a:r>
            <a:r>
              <a:rPr lang="zh-CN" altLang="zh-CN" dirty="0" smtClean="0">
                <a:solidFill>
                  <a:schemeClr val="bg2">
                    <a:lumMod val="10000"/>
                  </a:schemeClr>
                </a:solidFill>
              </a:rPr>
              <a:t>，可推广到三维、即各布氏区大小相同。</a:t>
            </a:r>
            <a:r>
              <a:rPr lang="zh-CN" altLang="zh-CN" b="1" dirty="0" smtClean="0">
                <a:solidFill>
                  <a:schemeClr val="bg2">
                    <a:lumMod val="10000"/>
                  </a:schemeClr>
                </a:solidFill>
              </a:rPr>
              <a:t>每个布氏区包含一个倒格点</a:t>
            </a:r>
            <a:r>
              <a:rPr lang="zh-CN" altLang="zh-CN" dirty="0" smtClean="0">
                <a:solidFill>
                  <a:schemeClr val="bg2">
                    <a:lumMod val="10000"/>
                  </a:schemeClr>
                </a:solidFill>
              </a:rPr>
              <a:t> （平均）（可由一维对应类比）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24765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sz="2800" b="1" dirty="0" smtClean="0"/>
              <a:t>布里渊区：①封闭体（曲线或平面）②相邻边界　③等</a:t>
            </a:r>
            <a:r>
              <a:rPr lang="zh-CN" altLang="en-US" sz="2800" b="1" dirty="0" smtClean="0"/>
              <a:t>大</a:t>
            </a:r>
            <a:r>
              <a:rPr lang="zh-CN" altLang="zh-CN" sz="2800" b="1" dirty="0" smtClean="0"/>
              <a:t>）</a:t>
            </a:r>
            <a:endParaRPr lang="en-US" altLang="zh-CN" sz="2800" b="1" dirty="0" smtClean="0"/>
          </a:p>
          <a:p>
            <a:pPr>
              <a:buFont typeface="Arial" pitchFamily="34" charset="0"/>
              <a:buNone/>
            </a:pPr>
            <a:r>
              <a:rPr lang="zh-CN" altLang="zh-CN" sz="2800" dirty="0" smtClean="0"/>
              <a:t>例：简立方晶格中布氏区（第一）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en-US" altLang="zh-CN" sz="2800" dirty="0" smtClean="0"/>
              <a:t>                          </a:t>
            </a:r>
            <a:r>
              <a:rPr lang="zh-CN" altLang="zh-CN" sz="2800" dirty="0" smtClean="0"/>
              <a:t>（在本章第三节，</a:t>
            </a:r>
            <a:r>
              <a:rPr lang="en-US" altLang="zh-CN" sz="2800" dirty="0" smtClean="0"/>
              <a:t>K</a:t>
            </a:r>
            <a:r>
              <a:rPr lang="zh-CN" altLang="zh-CN" sz="2800" dirty="0" smtClean="0"/>
              <a:t>空间中单位体积中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zh-CN" altLang="zh-CN" sz="2800" dirty="0" smtClean="0"/>
              <a:t>的电子数）</a:t>
            </a:r>
          </a:p>
          <a:p>
            <a:pPr>
              <a:buFont typeface="Arial" pitchFamily="34" charset="0"/>
              <a:buNone/>
            </a:pPr>
            <a:endParaRPr lang="zh-CN" altLang="zh-CN" sz="2800" dirty="0" smtClean="0"/>
          </a:p>
          <a:p>
            <a:pPr>
              <a:buFont typeface="Arial" pitchFamily="34" charset="0"/>
              <a:buNone/>
            </a:pPr>
            <a:endParaRPr lang="zh-CN" altLang="zh-CN" sz="2800" dirty="0" smtClean="0"/>
          </a:p>
          <a:p>
            <a:pPr>
              <a:buFont typeface="Arial" pitchFamily="34" charset="0"/>
              <a:buNone/>
            </a:pPr>
            <a:endParaRPr lang="zh-CN" altLang="zh-CN" sz="2800" dirty="0" smtClean="0"/>
          </a:p>
          <a:p>
            <a:pPr>
              <a:buFont typeface="Arial" pitchFamily="34" charset="0"/>
              <a:buNone/>
            </a:pPr>
            <a:endParaRPr lang="zh-CN" altLang="en-US" dirty="0" smtClean="0"/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10344" y="-69148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67884"/>
              </p:ext>
            </p:extLst>
          </p:nvPr>
        </p:nvGraphicFramePr>
        <p:xfrm>
          <a:off x="496870" y="2231722"/>
          <a:ext cx="2319803" cy="81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4" name="Equation" r:id="rId3" imgW="1104900" imgH="393700" progId="Equation.DSMT4">
                  <p:embed/>
                </p:oleObj>
              </mc:Choice>
              <mc:Fallback>
                <p:oleObj name="Equation" r:id="rId3" imgW="11049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70" y="2231722"/>
                        <a:ext cx="2319803" cy="8197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10344" y="-69148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26248"/>
              </p:ext>
            </p:extLst>
          </p:nvPr>
        </p:nvGraphicFramePr>
        <p:xfrm>
          <a:off x="621531" y="3195949"/>
          <a:ext cx="6281493" cy="115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5" name="Equation" r:id="rId5" imgW="2120900" imgH="393700" progId="Equation.DSMT4">
                  <p:embed/>
                </p:oleObj>
              </mc:Choice>
              <mc:Fallback>
                <p:oleObj name="Equation" r:id="rId5" imgW="2120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31" y="3195949"/>
                        <a:ext cx="6281493" cy="11544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96870" y="4824499"/>
            <a:ext cx="7993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第一布氏区平均含有</a:t>
            </a:r>
            <a:r>
              <a:rPr lang="en-US" altLang="zh-CN" sz="2400" dirty="0"/>
              <a:t>1</a:t>
            </a:r>
            <a:r>
              <a:rPr lang="zh-CN" altLang="zh-CN" sz="2400" dirty="0"/>
              <a:t>个点</a:t>
            </a:r>
            <a:r>
              <a:rPr lang="en-US" altLang="zh-CN" sz="2400" dirty="0"/>
              <a:t>                                                </a:t>
            </a:r>
            <a:r>
              <a:rPr lang="zh-CN" altLang="zh-CN" sz="2400" dirty="0"/>
              <a:t>代表倒格子空间中原胞体积。倒格子空间中原胞体积（第一章中有关正、倒格子关系中原胞体积的关系）</a:t>
            </a:r>
            <a:endParaRPr lang="en-US" altLang="zh-CN" sz="2400" dirty="0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51747"/>
              </p:ext>
            </p:extLst>
          </p:nvPr>
        </p:nvGraphicFramePr>
        <p:xfrm>
          <a:off x="4314013" y="4596142"/>
          <a:ext cx="647190" cy="5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Equation" r:id="rId7" imgW="190417" imgH="152334" progId="Equation.DSMT4">
                  <p:embed/>
                </p:oleObj>
              </mc:Choice>
              <mc:Fallback>
                <p:oleObj name="Equation" r:id="rId7" imgW="190417" imgH="15233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013" y="4596142"/>
                        <a:ext cx="647190" cy="52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5665"/>
              </p:ext>
            </p:extLst>
          </p:nvPr>
        </p:nvGraphicFramePr>
        <p:xfrm>
          <a:off x="5148064" y="4350421"/>
          <a:ext cx="3155007" cy="83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Equation" r:id="rId9" imgW="1155199" imgH="304668" progId="Equation.DSMT4">
                  <p:embed/>
                </p:oleObj>
              </mc:Choice>
              <mc:Fallback>
                <p:oleObj name="Equation" r:id="rId9" imgW="1155199" imgH="30466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350421"/>
                        <a:ext cx="3155007" cy="8347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5473700"/>
          </a:xfrm>
        </p:spPr>
        <p:txBody>
          <a:bodyPr/>
          <a:lstStyle/>
          <a:p>
            <a:r>
              <a:rPr lang="zh-CN" altLang="zh-CN" sz="2400" dirty="0" smtClean="0"/>
              <a:t>对于周期场中电子能谱的能带结构可以从多方面对其进行认识，最典型的是从两种极端情况出发来进行理解。（势能函数的极端情况）</a:t>
            </a:r>
          </a:p>
          <a:p>
            <a:pPr>
              <a:buFont typeface="Arial" pitchFamily="34" charset="0"/>
              <a:buNone/>
            </a:pPr>
            <a:r>
              <a:rPr lang="zh-CN" altLang="en-US" sz="2400" dirty="0" smtClean="0"/>
              <a:t>     ①</a:t>
            </a:r>
            <a:r>
              <a:rPr lang="zh-CN" altLang="zh-CN" sz="2400" dirty="0" smtClean="0"/>
              <a:t>认为电子在周期场中基本是自由的，电子的势能与平均动能相比是微小的，可认为周期性势场是对电子运动的微扰——自由电子近似（</a:t>
            </a:r>
            <a:r>
              <a:rPr lang="zh-CN" altLang="zh-CN" sz="2400" b="1" u="sng" dirty="0" smtClean="0">
                <a:solidFill>
                  <a:srgbClr val="C00000"/>
                </a:solidFill>
              </a:rPr>
              <a:t>准自由电子近似</a:t>
            </a:r>
            <a:r>
              <a:rPr lang="zh-CN" altLang="zh-CN" sz="2400" dirty="0" smtClean="0"/>
              <a:t>）</a:t>
            </a:r>
          </a:p>
          <a:p>
            <a:pPr>
              <a:buFont typeface="Arial" pitchFamily="34" charset="0"/>
              <a:buNone/>
            </a:pPr>
            <a:r>
              <a:rPr lang="zh-CN" altLang="en-US" sz="2400" b="1" dirty="0" smtClean="0"/>
              <a:t>     ②</a:t>
            </a:r>
            <a:r>
              <a:rPr lang="zh-CN" altLang="zh-CN" sz="2400" b="1" u="sng" dirty="0" smtClean="0">
                <a:solidFill>
                  <a:srgbClr val="C00000"/>
                </a:solidFill>
              </a:rPr>
              <a:t>紧束缚近似</a:t>
            </a:r>
            <a:r>
              <a:rPr lang="zh-CN" altLang="zh-CN" sz="2400" dirty="0" smtClean="0"/>
              <a:t>——认为电子基本上是束缚在离子附近，受到其它原子的微小作用。</a:t>
            </a:r>
            <a:endParaRPr lang="en-US" altLang="zh-CN" sz="2400" dirty="0" smtClean="0"/>
          </a:p>
          <a:p>
            <a:pPr>
              <a:buFont typeface="Arial" pitchFamily="34" charset="0"/>
              <a:buNone/>
            </a:pPr>
            <a:endParaRPr lang="zh-CN" altLang="zh-CN" sz="2400" dirty="0" smtClean="0"/>
          </a:p>
          <a:p>
            <a:r>
              <a:rPr lang="zh-CN" altLang="zh-CN" sz="2400" dirty="0" smtClean="0"/>
              <a:t>下面主要讨论准自由电子近似。</a:t>
            </a:r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                               </a:t>
            </a:r>
            <a:r>
              <a:rPr lang="zh-CN" altLang="zh-CN" smtClean="0"/>
              <a:t>：正格子原胞体积。</a:t>
            </a:r>
            <a:endParaRPr lang="en-US" altLang="zh-CN" smtClean="0"/>
          </a:p>
          <a:p>
            <a:pPr>
              <a:buFont typeface="Arial" pitchFamily="34" charset="0"/>
              <a:buNone/>
            </a:pPr>
            <a:endParaRPr lang="en-US" altLang="zh-CN" smtClean="0"/>
          </a:p>
          <a:p>
            <a:pPr>
              <a:buFont typeface="Arial" pitchFamily="34" charset="0"/>
              <a:buNone/>
            </a:pPr>
            <a:endParaRPr lang="en-US" altLang="zh-CN" smtClean="0"/>
          </a:p>
          <a:p>
            <a:pPr>
              <a:buFont typeface="Arial" pitchFamily="34" charset="0"/>
              <a:buNone/>
            </a:pPr>
            <a:r>
              <a:rPr lang="zh-CN" altLang="zh-CN" smtClean="0"/>
              <a:t>为每个布氏区中的电子数。</a:t>
            </a:r>
            <a:endParaRPr lang="en-US" altLang="zh-CN" smtClean="0"/>
          </a:p>
          <a:p>
            <a:pPr>
              <a:buFont typeface="Arial" pitchFamily="34" charset="0"/>
              <a:buNone/>
            </a:pPr>
            <a:r>
              <a:rPr lang="zh-CN" altLang="zh-CN" smtClean="0"/>
              <a:t>　　</a:t>
            </a:r>
            <a:r>
              <a:rPr lang="en-US" altLang="zh-CN" smtClean="0"/>
              <a:t>N=</a:t>
            </a:r>
            <a:r>
              <a:rPr lang="zh-CN" altLang="zh-CN" smtClean="0"/>
              <a:t>晶体中原胞数目（由简立方得到，适用于普通情况）</a:t>
            </a:r>
          </a:p>
          <a:p>
            <a:pPr>
              <a:buFont typeface="Arial" pitchFamily="34" charset="0"/>
              <a:buNone/>
            </a:pP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971550" y="1700213"/>
          <a:ext cx="2625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3" imgW="1193800" imgH="228600" progId="Equation.DSMT4">
                  <p:embed/>
                </p:oleObj>
              </mc:Choice>
              <mc:Fallback>
                <p:oleObj name="Equation" r:id="rId3" imgW="1193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26257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5" name="Object 7"/>
          <p:cNvGraphicFramePr>
            <a:graphicFrameLocks noChangeAspect="1"/>
          </p:cNvGraphicFramePr>
          <p:nvPr/>
        </p:nvGraphicFramePr>
        <p:xfrm>
          <a:off x="684213" y="2349500"/>
          <a:ext cx="556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5" imgW="2514600" imgH="393700" progId="Equation.DSMT4">
                  <p:embed/>
                </p:oleObj>
              </mc:Choice>
              <mc:Fallback>
                <p:oleObj name="Equation" r:id="rId5" imgW="25146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5562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内容占位符 2"/>
          <p:cNvSpPr>
            <a:spLocks noGrp="1"/>
          </p:cNvSpPr>
          <p:nvPr>
            <p:ph idx="1"/>
          </p:nvPr>
        </p:nvSpPr>
        <p:spPr>
          <a:xfrm>
            <a:off x="539750" y="380052"/>
            <a:ext cx="8229600" cy="4525962"/>
          </a:xfrm>
        </p:spPr>
        <p:txBody>
          <a:bodyPr/>
          <a:lstStyle/>
          <a:p>
            <a:r>
              <a:rPr lang="zh-CN" altLang="zh-CN" sz="2800" b="1" dirty="0" smtClean="0"/>
              <a:t>总结：</a:t>
            </a:r>
            <a:endParaRPr lang="zh-CN" altLang="zh-CN" sz="2800" dirty="0" smtClean="0"/>
          </a:p>
          <a:p>
            <a:pPr>
              <a:buFont typeface="Arial" pitchFamily="34" charset="0"/>
              <a:buNone/>
            </a:pPr>
            <a:r>
              <a:rPr lang="zh-CN" altLang="zh-CN" sz="2800" dirty="0" smtClean="0"/>
              <a:t>将自由电子看作一个粒子，其动能为：</a:t>
            </a:r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  </a:t>
            </a:r>
            <a:r>
              <a:rPr lang="zh-CN" altLang="zh-CN" sz="2800" dirty="0" smtClean="0"/>
              <a:t>。电子是具有波粒二象性的粒子，由德布罗意关系</a:t>
            </a:r>
            <a:r>
              <a:rPr lang="en-US" altLang="zh-CN" sz="2800" dirty="0" smtClean="0"/>
              <a:t>  </a:t>
            </a:r>
          </a:p>
          <a:p>
            <a:pPr>
              <a:buFont typeface="Arial" pitchFamily="34" charset="0"/>
              <a:buNone/>
            </a:pPr>
            <a:r>
              <a:rPr lang="en-US" altLang="zh-CN" sz="2800" dirty="0" smtClean="0"/>
              <a:t>             </a:t>
            </a:r>
            <a:r>
              <a:rPr lang="zh-CN" altLang="en-US" sz="2800" dirty="0" smtClean="0"/>
              <a:t>  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  </a:t>
            </a:r>
            <a:r>
              <a:rPr lang="zh-CN" altLang="zh-CN" sz="2800" dirty="0" smtClean="0"/>
              <a:t>，引入一个方向与传播方向平行，</a:t>
            </a:r>
            <a:endParaRPr lang="zh-CN" altLang="en-US" sz="2800" dirty="0"/>
          </a:p>
          <a:p>
            <a:pPr>
              <a:buFont typeface="Arial" pitchFamily="34" charset="0"/>
              <a:buNone/>
            </a:pP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zh-CN" altLang="en-US" sz="2800" dirty="0" smtClean="0"/>
              <a:t>大</a:t>
            </a:r>
            <a:r>
              <a:rPr lang="zh-CN" altLang="zh-CN" sz="2800" dirty="0" smtClean="0"/>
              <a:t>小为</a:t>
            </a:r>
            <a:r>
              <a:rPr lang="en-US" altLang="zh-CN" sz="2800" dirty="0" smtClean="0"/>
              <a:t>k</a:t>
            </a:r>
            <a:r>
              <a:rPr lang="zh-CN" altLang="zh-CN" sz="2800" dirty="0" smtClean="0"/>
              <a:t>的矢量</a:t>
            </a:r>
            <a:r>
              <a:rPr lang="en-US" altLang="zh-CN" sz="2800" b="1" dirty="0" smtClean="0"/>
              <a:t>k</a:t>
            </a:r>
            <a:r>
              <a:rPr lang="zh-CN" altLang="zh-CN" sz="2800" dirty="0" smtClean="0"/>
              <a:t>，这就是我们前面提到的波矢，是倒格子空间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zh-CN" altLang="zh-CN" sz="2800" dirty="0" smtClean="0"/>
              <a:t>的向量，可得到：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en-US" altLang="zh-CN" sz="2800" dirty="0" smtClean="0"/>
              <a:t>h</a:t>
            </a:r>
            <a:r>
              <a:rPr lang="zh-CN" altLang="zh-CN" sz="2800" dirty="0" smtClean="0"/>
              <a:t>为普朗克常数，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en-US" altLang="zh-CN" sz="2800" dirty="0" smtClean="0"/>
              <a:t>E-k</a:t>
            </a:r>
            <a:r>
              <a:rPr lang="zh-CN" altLang="zh-CN" sz="2800" dirty="0" smtClean="0"/>
              <a:t>曲线则为一根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zh-CN" altLang="zh-CN" sz="2800" dirty="0" smtClean="0"/>
              <a:t>连续的抛物线。</a:t>
            </a:r>
          </a:p>
          <a:p>
            <a:pPr>
              <a:buFont typeface="Arial" pitchFamily="34" charset="0"/>
              <a:buNone/>
            </a:pPr>
            <a:endParaRPr lang="zh-CN" altLang="en-US" sz="2800" dirty="0" smtClean="0"/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8255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87620"/>
              </p:ext>
            </p:extLst>
          </p:nvPr>
        </p:nvGraphicFramePr>
        <p:xfrm>
          <a:off x="6469272" y="463330"/>
          <a:ext cx="1512837" cy="87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3" imgW="672808" imgH="393529" progId="Equation.DSMT4">
                  <p:embed/>
                </p:oleObj>
              </mc:Choice>
              <mc:Fallback>
                <p:oleObj name="Equation" r:id="rId3" imgW="672808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272" y="463330"/>
                        <a:ext cx="1512837" cy="874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8255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033289"/>
              </p:ext>
            </p:extLst>
          </p:nvPr>
        </p:nvGraphicFramePr>
        <p:xfrm>
          <a:off x="619337" y="1791270"/>
          <a:ext cx="1176987" cy="909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5" imgW="507780" imgH="393529" progId="Equation.DSMT4">
                  <p:embed/>
                </p:oleObj>
              </mc:Choice>
              <mc:Fallback>
                <p:oleObj name="Equation" r:id="rId5" imgW="507780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37" y="1791270"/>
                        <a:ext cx="1176987" cy="9096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8255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31188"/>
              </p:ext>
            </p:extLst>
          </p:nvPr>
        </p:nvGraphicFramePr>
        <p:xfrm>
          <a:off x="1897034" y="1791269"/>
          <a:ext cx="1152128" cy="909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7" imgW="495085" imgH="393529" progId="Equation.DSMT4">
                  <p:embed/>
                </p:oleObj>
              </mc:Choice>
              <mc:Fallback>
                <p:oleObj name="Equation" r:id="rId7" imgW="495085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34" y="1791269"/>
                        <a:ext cx="1152128" cy="9096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8255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78219"/>
              </p:ext>
            </p:extLst>
          </p:nvPr>
        </p:nvGraphicFramePr>
        <p:xfrm>
          <a:off x="3541054" y="3549244"/>
          <a:ext cx="165576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9" imgW="698500" imgH="457200" progId="Equation.DSMT4">
                  <p:embed/>
                </p:oleObj>
              </mc:Choice>
              <mc:Fallback>
                <p:oleObj name="Equation" r:id="rId9" imgW="698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054" y="3549244"/>
                        <a:ext cx="1655762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64163" y="4221163"/>
            <a:ext cx="3479800" cy="2401887"/>
            <a:chOff x="7396" y="9060"/>
            <a:chExt cx="2017" cy="1496"/>
          </a:xfrm>
        </p:grpSpPr>
        <p:grpSp>
          <p:nvGrpSpPr>
            <p:cNvPr id="24588" name="Group 13"/>
            <p:cNvGrpSpPr>
              <a:grpSpLocks/>
            </p:cNvGrpSpPr>
            <p:nvPr/>
          </p:nvGrpSpPr>
          <p:grpSpPr bwMode="auto">
            <a:xfrm>
              <a:off x="7396" y="9094"/>
              <a:ext cx="2017" cy="1462"/>
              <a:chOff x="7636" y="9653"/>
              <a:chExt cx="2017" cy="1462"/>
            </a:xfrm>
          </p:grpSpPr>
          <p:sp>
            <p:nvSpPr>
              <p:cNvPr id="24590" name="Text Box 14"/>
              <p:cNvSpPr txBox="1">
                <a:spLocks noChangeArrowheads="1"/>
              </p:cNvSpPr>
              <p:nvPr/>
            </p:nvSpPr>
            <p:spPr bwMode="auto">
              <a:xfrm>
                <a:off x="9473" y="10830"/>
                <a:ext cx="180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b="1">
                    <a:latin typeface="Calibri" pitchFamily="34" charset="0"/>
                  </a:rPr>
                  <a:t>k</a:t>
                </a:r>
                <a:endParaRPr lang="zh-CN" altLang="zh-CN" sz="2800" b="1"/>
              </a:p>
            </p:txBody>
          </p:sp>
          <p:grpSp>
            <p:nvGrpSpPr>
              <p:cNvPr id="24591" name="Group 15"/>
              <p:cNvGrpSpPr>
                <a:grpSpLocks/>
              </p:cNvGrpSpPr>
              <p:nvPr/>
            </p:nvGrpSpPr>
            <p:grpSpPr bwMode="auto">
              <a:xfrm>
                <a:off x="7636" y="9653"/>
                <a:ext cx="1920" cy="1395"/>
                <a:chOff x="7636" y="7316"/>
                <a:chExt cx="1920" cy="1395"/>
              </a:xfrm>
            </p:grpSpPr>
            <p:sp>
              <p:nvSpPr>
                <p:cNvPr id="24593" name="Arc 16"/>
                <p:cNvSpPr>
                  <a:spLocks/>
                </p:cNvSpPr>
                <p:nvPr/>
              </p:nvSpPr>
              <p:spPr bwMode="auto">
                <a:xfrm rot="5400000">
                  <a:off x="8330" y="7606"/>
                  <a:ext cx="923" cy="750"/>
                </a:xfrm>
                <a:custGeom>
                  <a:avLst/>
                  <a:gdLst>
                    <a:gd name="T0" fmla="*/ 0 w 21600"/>
                    <a:gd name="T1" fmla="*/ 0 h 21600"/>
                    <a:gd name="T2" fmla="*/ 2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4" name="Arc 17"/>
                <p:cNvSpPr>
                  <a:spLocks/>
                </p:cNvSpPr>
                <p:nvPr/>
              </p:nvSpPr>
              <p:spPr bwMode="auto">
                <a:xfrm rot="5400000" flipV="1">
                  <a:off x="7730" y="7606"/>
                  <a:ext cx="923" cy="750"/>
                </a:xfrm>
                <a:custGeom>
                  <a:avLst/>
                  <a:gdLst>
                    <a:gd name="T0" fmla="*/ 0 w 21600"/>
                    <a:gd name="T1" fmla="*/ 0 h 21600"/>
                    <a:gd name="T2" fmla="*/ 2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5" name="Line 18"/>
                <p:cNvSpPr>
                  <a:spLocks noChangeShapeType="1"/>
                </p:cNvSpPr>
                <p:nvPr/>
              </p:nvSpPr>
              <p:spPr bwMode="auto">
                <a:xfrm>
                  <a:off x="7636" y="8440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6" name="Line 19"/>
                <p:cNvSpPr>
                  <a:spLocks noChangeShapeType="1"/>
                </p:cNvSpPr>
                <p:nvPr/>
              </p:nvSpPr>
              <p:spPr bwMode="auto">
                <a:xfrm>
                  <a:off x="8506" y="7316"/>
                  <a:ext cx="0" cy="13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592" name="Text Box 20"/>
              <p:cNvSpPr txBox="1">
                <a:spLocks noChangeArrowheads="1"/>
              </p:cNvSpPr>
              <p:nvPr/>
            </p:nvSpPr>
            <p:spPr bwMode="auto">
              <a:xfrm>
                <a:off x="8304" y="10830"/>
                <a:ext cx="180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endParaRPr lang="zh-CN" altLang="zh-CN" sz="2800" b="1"/>
              </a:p>
            </p:txBody>
          </p:sp>
        </p:grpSp>
        <p:sp>
          <p:nvSpPr>
            <p:cNvPr id="24589" name="Text Box 21"/>
            <p:cNvSpPr txBox="1">
              <a:spLocks noChangeArrowheads="1"/>
            </p:cNvSpPr>
            <p:nvPr/>
          </p:nvSpPr>
          <p:spPr bwMode="auto">
            <a:xfrm>
              <a:off x="8370" y="9060"/>
              <a:ext cx="210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800">
                  <a:latin typeface="Calibri" pitchFamily="34" charset="0"/>
                </a:rPr>
                <a:t>E</a:t>
              </a:r>
              <a:endParaRPr lang="zh-CN" altLang="zh-CN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内容占位符 2"/>
          <p:cNvSpPr>
            <a:spLocks noGrp="1"/>
          </p:cNvSpPr>
          <p:nvPr>
            <p:ph idx="1"/>
          </p:nvPr>
        </p:nvSpPr>
        <p:spPr>
          <a:xfrm>
            <a:off x="198840" y="692696"/>
            <a:ext cx="8776854" cy="4104456"/>
          </a:xfrm>
        </p:spPr>
        <p:txBody>
          <a:bodyPr/>
          <a:lstStyle/>
          <a:p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在一般情况下，电子在晶体内传播，由各离子所产生的散射波的位相间没有什么关系，彼此之间抵消，周期势场对前进的平面波影响不大，但对某些特殊的波长，情况就大不相同了。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如设原子间距为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2a=n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λ时（即当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为电子波长λ的整数倍时），两个相邻原子的散射波具有相同的位相，他们互相加强，使得前进的电子波受到很大的干扰。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这种情况同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射线通过晶体物质时的情况类似，同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射线波长一样满足布拉格方程：</a:t>
            </a:r>
          </a:p>
          <a:p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-287854"/>
            <a:ext cx="213360" cy="36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476975"/>
              </p:ext>
            </p:extLst>
          </p:nvPr>
        </p:nvGraphicFramePr>
        <p:xfrm>
          <a:off x="2484438" y="5876924"/>
          <a:ext cx="2337744" cy="49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76924"/>
                        <a:ext cx="2337744" cy="4987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同由散射波互相叠加而产生衍射一样，此时金属中相应的电子能态不复存在，由于很强的扰动，使原有能级（即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2a=n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分裂为二，此时运动电子的能量不再符合方程式：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而是对于正好处于某个区域（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时）内侧的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值，其能量比上式给出的要低，即：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而在此区域外侧的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值，其能量比上式给出的要高，即：</a:t>
            </a:r>
          </a:p>
          <a:p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11113" y="-130861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39581"/>
              </p:ext>
            </p:extLst>
          </p:nvPr>
        </p:nvGraphicFramePr>
        <p:xfrm>
          <a:off x="4211638" y="1268413"/>
          <a:ext cx="912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Equation" r:id="rId4" imgW="495085" imgH="393529" progId="Equation.DSMT4">
                  <p:embed/>
                </p:oleObj>
              </mc:Choice>
              <mc:Fallback>
                <p:oleObj name="Equation" r:id="rId4" imgW="495085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268413"/>
                        <a:ext cx="9128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4"/>
          <p:cNvSpPr>
            <a:spLocks noChangeArrowheads="1"/>
          </p:cNvSpPr>
          <p:nvPr/>
        </p:nvSpPr>
        <p:spPr bwMode="auto">
          <a:xfrm>
            <a:off x="11113" y="-130861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492014"/>
              </p:ext>
            </p:extLst>
          </p:nvPr>
        </p:nvGraphicFramePr>
        <p:xfrm>
          <a:off x="1547813" y="2852738"/>
          <a:ext cx="15113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Equation" r:id="rId6" imgW="698500" imgH="457200" progId="Equation.DSMT4">
                  <p:embed/>
                </p:oleObj>
              </mc:Choice>
              <mc:Fallback>
                <p:oleObj name="Equation" r:id="rId6" imgW="698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15113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6"/>
          <p:cNvSpPr>
            <a:spLocks noChangeArrowheads="1"/>
          </p:cNvSpPr>
          <p:nvPr/>
        </p:nvSpPr>
        <p:spPr bwMode="auto">
          <a:xfrm>
            <a:off x="11113" y="-130861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18893"/>
              </p:ext>
            </p:extLst>
          </p:nvPr>
        </p:nvGraphicFramePr>
        <p:xfrm>
          <a:off x="5219700" y="3573463"/>
          <a:ext cx="936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1" name="Equation" r:id="rId8" imgW="495085" imgH="393529" progId="Equation.DSMT4">
                  <p:embed/>
                </p:oleObj>
              </mc:Choice>
              <mc:Fallback>
                <p:oleObj name="Equation" r:id="rId8" imgW="495085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573463"/>
                        <a:ext cx="9366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8"/>
          <p:cNvSpPr>
            <a:spLocks noChangeArrowheads="1"/>
          </p:cNvSpPr>
          <p:nvPr/>
        </p:nvSpPr>
        <p:spPr bwMode="auto">
          <a:xfrm>
            <a:off x="11113" y="-130861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016288"/>
              </p:ext>
            </p:extLst>
          </p:nvPr>
        </p:nvGraphicFramePr>
        <p:xfrm>
          <a:off x="1331913" y="4724400"/>
          <a:ext cx="21256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2" name="Equation" r:id="rId9" imgW="888614" imgH="253890" progId="Equation.DSMT4">
                  <p:embed/>
                </p:oleObj>
              </mc:Choice>
              <mc:Fallback>
                <p:oleObj name="Equation" r:id="rId9" imgW="888614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24400"/>
                        <a:ext cx="2125662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11113" y="-130861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77305"/>
              </p:ext>
            </p:extLst>
          </p:nvPr>
        </p:nvGraphicFramePr>
        <p:xfrm>
          <a:off x="1619250" y="5661025"/>
          <a:ext cx="23050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Equation" r:id="rId11" imgW="888614" imgH="253890" progId="Equation.DSMT4">
                  <p:embed/>
                </p:oleObj>
              </mc:Choice>
              <mc:Fallback>
                <p:oleObj name="Equation" r:id="rId11" imgW="888614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230505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sz="2800" smtClean="0"/>
              <a:t>将原来完全连续的能谱分成两部分，形成能隙，产</a:t>
            </a:r>
            <a:endParaRPr lang="en-US" altLang="zh-CN" sz="2800" smtClean="0"/>
          </a:p>
          <a:p>
            <a:pPr>
              <a:buFont typeface="Arial" pitchFamily="34" charset="0"/>
              <a:buNone/>
            </a:pPr>
            <a:r>
              <a:rPr lang="zh-CN" altLang="zh-CN" sz="2800" smtClean="0"/>
              <a:t>生禁区。能量随</a:t>
            </a:r>
            <a:r>
              <a:rPr lang="en-US" altLang="zh-CN" sz="2800" smtClean="0"/>
              <a:t>k</a:t>
            </a:r>
            <a:r>
              <a:rPr lang="zh-CN" altLang="zh-CN" sz="2800" smtClean="0"/>
              <a:t>连续变化的区域就是</a:t>
            </a:r>
            <a:r>
              <a:rPr lang="zh-CN" altLang="zh-CN" sz="2800" b="1" smtClean="0"/>
              <a:t>布里渊区</a:t>
            </a:r>
            <a:r>
              <a:rPr lang="zh-CN" altLang="zh-CN" sz="2800" smtClean="0"/>
              <a:t>。</a:t>
            </a:r>
          </a:p>
          <a:p>
            <a:pPr>
              <a:buFont typeface="Arial" pitchFamily="34" charset="0"/>
              <a:buNone/>
            </a:pPr>
            <a:r>
              <a:rPr lang="zh-CN" altLang="zh-CN" sz="2800" smtClean="0"/>
              <a:t>得出结论：</a:t>
            </a:r>
            <a:r>
              <a:rPr lang="zh-CN" altLang="zh-CN" sz="2800" b="1" smtClean="0"/>
              <a:t>周期势场中电子运动的模型导致能带的</a:t>
            </a:r>
            <a:endParaRPr lang="en-US" altLang="zh-CN" sz="2800" b="1" smtClean="0"/>
          </a:p>
          <a:p>
            <a:pPr>
              <a:buFont typeface="Arial" pitchFamily="34" charset="0"/>
              <a:buNone/>
            </a:pPr>
            <a:r>
              <a:rPr lang="zh-CN" altLang="zh-CN" sz="2800" b="1" smtClean="0"/>
              <a:t>出现</a:t>
            </a:r>
            <a:r>
              <a:rPr lang="zh-CN" altLang="zh-CN" sz="2800" smtClean="0"/>
              <a:t>。</a:t>
            </a:r>
            <a:endParaRPr lang="en-US" altLang="zh-CN" sz="2800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4525963"/>
          </a:xfrm>
        </p:spPr>
        <p:txBody>
          <a:bodyPr/>
          <a:lstStyle/>
          <a:p>
            <a:r>
              <a:rPr lang="zh-CN" altLang="en-US" b="1" dirty="0"/>
              <a:t>作业</a:t>
            </a:r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zh-CN" b="1" dirty="0" smtClean="0"/>
              <a:t> </a:t>
            </a:r>
            <a:r>
              <a:rPr lang="zh-CN" altLang="zh-CN" dirty="0"/>
              <a:t>波矢空间与倒格空间有何关系</a:t>
            </a:r>
            <a:r>
              <a:rPr lang="en-US" altLang="zh-CN" dirty="0"/>
              <a:t>? </a:t>
            </a:r>
            <a:r>
              <a:rPr lang="zh-CN" altLang="zh-CN" dirty="0"/>
              <a:t>为什么说波矢</a:t>
            </a:r>
            <a:r>
              <a:rPr lang="zh-CN" altLang="zh-CN" dirty="0" smtClean="0"/>
              <a:t>空间内</a:t>
            </a:r>
            <a:r>
              <a:rPr lang="zh-CN" altLang="zh-CN" dirty="0"/>
              <a:t>的状态点是准</a:t>
            </a:r>
            <a:r>
              <a:rPr lang="zh-CN" altLang="zh-CN" dirty="0" smtClean="0"/>
              <a:t>连续的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与</a:t>
            </a:r>
            <a:r>
              <a:rPr lang="zh-CN" altLang="zh-CN" dirty="0"/>
              <a:t>布里渊区边界平行的晶面族对什么状态的电子具有强烈的散射作用？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3567" y="4470887"/>
            <a:ext cx="696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  <a:tabLst>
                <a:tab pos="171450" algn="l"/>
              </a:tabLs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   </a:t>
            </a:r>
            <a:r>
              <a:rPr lang="en-US" altLang="zh-CN" sz="3200" b="1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在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布里渊区边界上电子的能带有何特点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?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45" y="5713327"/>
            <a:ext cx="1328940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11" y="5644435"/>
            <a:ext cx="1296144" cy="51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13" y="6124208"/>
            <a:ext cx="288032" cy="3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447" y="5113162"/>
            <a:ext cx="28424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布洛赫函数满足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" algn="l"/>
              </a:tabLst>
            </a:pP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46834" y="5769498"/>
            <a:ext cx="630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endParaRPr kumimoji="0" lang="en-US" altLang="zh-CN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520" y="5724866"/>
            <a:ext cx="49552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  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何以见得上式中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59" y="6117282"/>
            <a:ext cx="24753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具有波矢的意义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8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404664"/>
            <a:ext cx="9001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8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0"/>
            <a:ext cx="8280920" cy="67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74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260350"/>
            <a:ext cx="8229600" cy="3240088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dirty="0" smtClean="0"/>
              <a:t>，对于二维、三维的情况同样可以求出布里渊区的分布情况，下面我们以二维</a:t>
            </a:r>
            <a:r>
              <a:rPr lang="zh-CN" altLang="zh-CN" b="1" dirty="0" smtClean="0"/>
              <a:t>正三角形晶格</a:t>
            </a:r>
            <a:r>
              <a:rPr lang="zh-CN" altLang="zh-CN" dirty="0" smtClean="0"/>
              <a:t>为例详细介绍一下布里渊区的算法。</a:t>
            </a:r>
            <a:endParaRPr lang="en-US" altLang="zh-CN" dirty="0" smtClean="0"/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对于正三角形，存在正格子：</a:t>
            </a:r>
          </a:p>
          <a:p>
            <a:pPr>
              <a:buFont typeface="Arial" pitchFamily="34" charset="0"/>
              <a:buNone/>
            </a:pPr>
            <a:endParaRPr lang="zh-CN" altLang="zh-CN" dirty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95963" y="3573463"/>
            <a:ext cx="2711450" cy="2447925"/>
            <a:chOff x="6987" y="1253"/>
            <a:chExt cx="2356" cy="2130"/>
          </a:xfrm>
        </p:grpSpPr>
        <p:sp>
          <p:nvSpPr>
            <p:cNvPr id="27655" name="Text Box 3"/>
            <p:cNvSpPr txBox="1">
              <a:spLocks noChangeArrowheads="1"/>
            </p:cNvSpPr>
            <p:nvPr/>
          </p:nvSpPr>
          <p:spPr bwMode="auto">
            <a:xfrm>
              <a:off x="8739" y="2944"/>
              <a:ext cx="387" cy="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Calibri" pitchFamily="34" charset="0"/>
                </a:rPr>
                <a:t>a</a:t>
              </a:r>
              <a:r>
                <a:rPr lang="en-US" altLang="zh-CN" sz="2400" b="1" baseline="-25000">
                  <a:latin typeface="Calibri" pitchFamily="34" charset="0"/>
                </a:rPr>
                <a:t>1</a:t>
              </a:r>
              <a:endParaRPr lang="zh-CN" altLang="zh-CN" sz="2400" b="1"/>
            </a:p>
          </p:txBody>
        </p:sp>
        <p:sp>
          <p:nvSpPr>
            <p:cNvPr id="27656" name="Text Box 4"/>
            <p:cNvSpPr txBox="1">
              <a:spLocks noChangeArrowheads="1"/>
            </p:cNvSpPr>
            <p:nvPr/>
          </p:nvSpPr>
          <p:spPr bwMode="auto">
            <a:xfrm>
              <a:off x="7964" y="1283"/>
              <a:ext cx="25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8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Calibri" pitchFamily="34" charset="0"/>
                </a:rPr>
                <a:t>a</a:t>
              </a:r>
              <a:r>
                <a:rPr lang="en-US" altLang="zh-CN" sz="2400" b="1" baseline="-25000">
                  <a:latin typeface="Calibri" pitchFamily="34" charset="0"/>
                </a:rPr>
                <a:t>2</a:t>
              </a:r>
              <a:endParaRPr lang="zh-CN" altLang="zh-CN" sz="2400" b="1"/>
            </a:p>
          </p:txBody>
        </p:sp>
        <p:sp>
          <p:nvSpPr>
            <p:cNvPr id="27657" name="Text Box 5"/>
            <p:cNvSpPr txBox="1">
              <a:spLocks noChangeArrowheads="1"/>
            </p:cNvSpPr>
            <p:nvPr/>
          </p:nvSpPr>
          <p:spPr bwMode="auto">
            <a:xfrm>
              <a:off x="9177" y="2944"/>
              <a:ext cx="166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Calibri" pitchFamily="34" charset="0"/>
                </a:rPr>
                <a:t>i</a:t>
              </a:r>
              <a:endParaRPr lang="zh-CN" altLang="zh-CN" sz="2400"/>
            </a:p>
          </p:txBody>
        </p:sp>
        <p:sp>
          <p:nvSpPr>
            <p:cNvPr id="27658" name="Text Box 6"/>
            <p:cNvSpPr txBox="1">
              <a:spLocks noChangeArrowheads="1"/>
            </p:cNvSpPr>
            <p:nvPr/>
          </p:nvSpPr>
          <p:spPr bwMode="auto">
            <a:xfrm>
              <a:off x="6987" y="1253"/>
              <a:ext cx="313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18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latin typeface="Calibri" pitchFamily="34" charset="0"/>
                </a:rPr>
                <a:t>j</a:t>
              </a:r>
              <a:endParaRPr lang="zh-CN" altLang="zh-CN" sz="2400"/>
            </a:p>
          </p:txBody>
        </p:sp>
        <p:grpSp>
          <p:nvGrpSpPr>
            <p:cNvPr id="27659" name="Group 7"/>
            <p:cNvGrpSpPr>
              <a:grpSpLocks/>
            </p:cNvGrpSpPr>
            <p:nvPr/>
          </p:nvGrpSpPr>
          <p:grpSpPr bwMode="auto">
            <a:xfrm>
              <a:off x="7350" y="1583"/>
              <a:ext cx="1743" cy="1484"/>
              <a:chOff x="2580" y="9818"/>
              <a:chExt cx="1743" cy="1484"/>
            </a:xfrm>
          </p:grpSpPr>
          <p:sp>
            <p:nvSpPr>
              <p:cNvPr id="27663" name="Line 8"/>
              <p:cNvSpPr>
                <a:spLocks noChangeShapeType="1"/>
              </p:cNvSpPr>
              <p:nvPr/>
            </p:nvSpPr>
            <p:spPr bwMode="auto">
              <a:xfrm>
                <a:off x="2580" y="11174"/>
                <a:ext cx="14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4" name="Line 9"/>
              <p:cNvSpPr>
                <a:spLocks noChangeShapeType="1"/>
              </p:cNvSpPr>
              <p:nvPr/>
            </p:nvSpPr>
            <p:spPr bwMode="auto">
              <a:xfrm rot="-3575987" flipH="1" flipV="1">
                <a:off x="2205" y="10559"/>
                <a:ext cx="1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Line 10"/>
              <p:cNvSpPr>
                <a:spLocks noChangeShapeType="1"/>
              </p:cNvSpPr>
              <p:nvPr/>
            </p:nvSpPr>
            <p:spPr bwMode="auto">
              <a:xfrm rot="-8975987" flipH="1" flipV="1">
                <a:off x="3053" y="10184"/>
                <a:ext cx="1270" cy="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0" name="Group 11"/>
            <p:cNvGrpSpPr>
              <a:grpSpLocks/>
            </p:cNvGrpSpPr>
            <p:nvPr/>
          </p:nvGrpSpPr>
          <p:grpSpPr bwMode="auto">
            <a:xfrm>
              <a:off x="7108" y="1253"/>
              <a:ext cx="2116" cy="2130"/>
              <a:chOff x="7528" y="7904"/>
              <a:chExt cx="2116" cy="2130"/>
            </a:xfrm>
          </p:grpSpPr>
          <p:sp>
            <p:nvSpPr>
              <p:cNvPr id="27661" name="Line 12"/>
              <p:cNvSpPr>
                <a:spLocks noChangeShapeType="1"/>
              </p:cNvSpPr>
              <p:nvPr/>
            </p:nvSpPr>
            <p:spPr bwMode="auto">
              <a:xfrm>
                <a:off x="7528" y="9584"/>
                <a:ext cx="21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2" name="Line 13"/>
              <p:cNvSpPr>
                <a:spLocks noChangeShapeType="1"/>
              </p:cNvSpPr>
              <p:nvPr/>
            </p:nvSpPr>
            <p:spPr bwMode="auto">
              <a:xfrm>
                <a:off x="7768" y="7904"/>
                <a:ext cx="0" cy="2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295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6117"/>
              </p:ext>
            </p:extLst>
          </p:nvPr>
        </p:nvGraphicFramePr>
        <p:xfrm>
          <a:off x="764305" y="2959785"/>
          <a:ext cx="3264819" cy="220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3" imgW="1168400" imgH="787400" progId="Equation.DSMT4">
                  <p:embed/>
                </p:oleObj>
              </mc:Choice>
              <mc:Fallback>
                <p:oleObj name="Equation" r:id="rId3" imgW="1168400" imgH="787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05" y="2959785"/>
                        <a:ext cx="3264819" cy="22036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95288" y="53006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令</a:t>
            </a:r>
          </a:p>
        </p:txBody>
      </p:sp>
      <p:graphicFrame>
        <p:nvGraphicFramePr>
          <p:cNvPr id="829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966895"/>
              </p:ext>
            </p:extLst>
          </p:nvPr>
        </p:nvGraphicFramePr>
        <p:xfrm>
          <a:off x="1555381" y="5290087"/>
          <a:ext cx="1583903" cy="115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5" imgW="431425" imgH="317225" progId="Equation.DSMT4">
                  <p:embed/>
                </p:oleObj>
              </mc:Choice>
              <mc:Fallback>
                <p:oleObj name="Equation" r:id="rId5" imgW="431425" imgH="31722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381" y="5290087"/>
                        <a:ext cx="1583903" cy="1159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46133"/>
              </p:ext>
            </p:extLst>
          </p:nvPr>
        </p:nvGraphicFramePr>
        <p:xfrm>
          <a:off x="467544" y="404664"/>
          <a:ext cx="3264819" cy="220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3" imgW="1168400" imgH="787400" progId="Equation.DSMT4">
                  <p:embed/>
                </p:oleObj>
              </mc:Choice>
              <mc:Fallback>
                <p:oleObj name="Equation" r:id="rId3" imgW="1168400" imgH="787400" progId="Equation.DSMT4">
                  <p:embed/>
                  <p:pic>
                    <p:nvPicPr>
                      <p:cNvPr id="8295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4664"/>
                        <a:ext cx="3264819" cy="22036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9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内容占位符 2"/>
          <p:cNvSpPr>
            <a:spLocks noGrp="1"/>
          </p:cNvSpPr>
          <p:nvPr>
            <p:ph idx="1"/>
          </p:nvPr>
        </p:nvSpPr>
        <p:spPr>
          <a:xfrm>
            <a:off x="179512" y="446926"/>
            <a:ext cx="8605838" cy="4997450"/>
          </a:xfrm>
        </p:spPr>
        <p:txBody>
          <a:bodyPr/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．一维的情况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设电子沿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轴运动，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为以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为周期的周期函数，适当选择能量零点使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平均值为零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据前面讨论可知：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为以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为周期的函数，将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按傅立叶函数展开成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zh-CN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035336"/>
              </p:ext>
            </p:extLst>
          </p:nvPr>
        </p:nvGraphicFramePr>
        <p:xfrm>
          <a:off x="3707904" y="1481322"/>
          <a:ext cx="792088" cy="553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Equation" r:id="rId3" imgW="317087" imgH="215619" progId="Equation.DSMT4">
                  <p:embed/>
                </p:oleObj>
              </mc:Choice>
              <mc:Fallback>
                <p:oleObj name="Equation" r:id="rId3" imgW="317087" imgH="21561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81322"/>
                        <a:ext cx="792088" cy="553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9357"/>
              </p:ext>
            </p:extLst>
          </p:nvPr>
        </p:nvGraphicFramePr>
        <p:xfrm>
          <a:off x="971600" y="2132856"/>
          <a:ext cx="256610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5" imgW="850531" imgH="330057" progId="Equation.DSMT4">
                  <p:embed/>
                </p:oleObj>
              </mc:Choice>
              <mc:Fallback>
                <p:oleObj name="Equation" r:id="rId5" imgW="850531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2566103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566771"/>
              </p:ext>
            </p:extLst>
          </p:nvPr>
        </p:nvGraphicFramePr>
        <p:xfrm>
          <a:off x="3346418" y="2617197"/>
          <a:ext cx="2815108" cy="7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7" imgW="812447" imgH="228501" progId="Equation.DSMT4">
                  <p:embed/>
                </p:oleObj>
              </mc:Choice>
              <mc:Fallback>
                <p:oleObj name="Equation" r:id="rId7" imgW="812447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18" y="2617197"/>
                        <a:ext cx="2815108" cy="791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86852"/>
              </p:ext>
            </p:extLst>
          </p:nvPr>
        </p:nvGraphicFramePr>
        <p:xfrm>
          <a:off x="4021076" y="3373417"/>
          <a:ext cx="922710" cy="6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9" imgW="330057" imgH="215806" progId="Equation.DSMT4">
                  <p:embed/>
                </p:oleObj>
              </mc:Choice>
              <mc:Fallback>
                <p:oleObj name="Equation" r:id="rId9" imgW="330057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076" y="3373417"/>
                        <a:ext cx="922710" cy="60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73614"/>
              </p:ext>
            </p:extLst>
          </p:nvPr>
        </p:nvGraphicFramePr>
        <p:xfrm>
          <a:off x="6983439" y="2760642"/>
          <a:ext cx="988301" cy="64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11" imgW="330057" imgH="215806" progId="Equation.DSMT4">
                  <p:embed/>
                </p:oleObj>
              </mc:Choice>
              <mc:Fallback>
                <p:oleObj name="Equation" r:id="rId11" imgW="330057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39" y="2760642"/>
                        <a:ext cx="988301" cy="648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338195"/>
              </p:ext>
            </p:extLst>
          </p:nvPr>
        </p:nvGraphicFramePr>
        <p:xfrm>
          <a:off x="780988" y="4204834"/>
          <a:ext cx="4531310" cy="14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Equation" r:id="rId12" imgW="1333500" imgH="431800" progId="Equation.DSMT4">
                  <p:embed/>
                </p:oleObj>
              </mc:Choice>
              <mc:Fallback>
                <p:oleObj name="Equation" r:id="rId12" imgW="13335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88" y="4204834"/>
                        <a:ext cx="4531310" cy="145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40542"/>
              </p:ext>
            </p:extLst>
          </p:nvPr>
        </p:nvGraphicFramePr>
        <p:xfrm>
          <a:off x="5934748" y="4864855"/>
          <a:ext cx="17256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Equation" r:id="rId14" imgW="660113" imgH="215806" progId="Equation.DSMT4">
                  <p:embed/>
                </p:oleObj>
              </mc:Choice>
              <mc:Fallback>
                <p:oleObj name="Equation" r:id="rId14" imgW="660113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748" y="4864855"/>
                        <a:ext cx="172561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zh-CN" altLang="zh-CN" dirty="0" smtClean="0"/>
              <a:t>当波矢与倒格矢满足下列关系式时，能量将发生不连续的跳跃，即若以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x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y</a:t>
            </a:r>
            <a:r>
              <a:rPr lang="zh-CN" altLang="zh-CN" dirty="0" smtClean="0"/>
              <a:t>为直角坐标，就形成了一个“</a:t>
            </a:r>
            <a:r>
              <a:rPr lang="en-US" altLang="zh-CN" dirty="0" smtClean="0"/>
              <a:t>k</a:t>
            </a:r>
            <a:r>
              <a:rPr lang="zh-CN" altLang="zh-CN" dirty="0" smtClean="0"/>
              <a:t>”空间，在“</a:t>
            </a:r>
            <a:r>
              <a:rPr lang="en-US" altLang="zh-CN" dirty="0" smtClean="0"/>
              <a:t>k</a:t>
            </a:r>
            <a:r>
              <a:rPr lang="zh-CN" altLang="zh-CN" dirty="0" smtClean="0"/>
              <a:t>”空间中任意一点代表电子的一个状态，得到的曲线将把</a:t>
            </a:r>
            <a:r>
              <a:rPr lang="en-US" altLang="zh-CN" dirty="0" smtClean="0"/>
              <a:t>k</a:t>
            </a:r>
            <a:r>
              <a:rPr lang="zh-CN" altLang="zh-CN" dirty="0" smtClean="0"/>
              <a:t>空间分割成许多区域，这些区域就是布里渊区。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None/>
            </a:pPr>
            <a:r>
              <a:rPr lang="zh-CN" altLang="en-US" dirty="0" smtClean="0"/>
              <a:t>得：                                                               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09219"/>
              </p:ext>
            </p:extLst>
          </p:nvPr>
        </p:nvGraphicFramePr>
        <p:xfrm>
          <a:off x="4267200" y="3346116"/>
          <a:ext cx="2952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Equation" r:id="rId3" imgW="1155700" imgH="393700" progId="Equation.DSMT4">
                  <p:embed/>
                </p:oleObj>
              </mc:Choice>
              <mc:Fallback>
                <p:oleObj name="Equation" r:id="rId3" imgW="11557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46116"/>
                        <a:ext cx="29527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663704"/>
              </p:ext>
            </p:extLst>
          </p:nvPr>
        </p:nvGraphicFramePr>
        <p:xfrm>
          <a:off x="457200" y="5013176"/>
          <a:ext cx="842786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5" imgW="2882900" imgH="419100" progId="Equation.DSMT4">
                  <p:embed/>
                </p:oleObj>
              </mc:Choice>
              <mc:Fallback>
                <p:oleObj name="Equation" r:id="rId5" imgW="28829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13176"/>
                        <a:ext cx="8427865" cy="122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250825" y="188913"/>
            <a:ext cx="8229600" cy="4525962"/>
          </a:xfrm>
        </p:spPr>
        <p:txBody>
          <a:bodyPr/>
          <a:lstStyle/>
          <a:p>
            <a:r>
              <a:rPr lang="zh-CN" altLang="zh-CN" sz="2800" smtClean="0"/>
              <a:t>以</a:t>
            </a:r>
            <a:r>
              <a:rPr lang="en-US" altLang="zh-CN" sz="2800" smtClean="0"/>
              <a:t>k</a:t>
            </a:r>
            <a:r>
              <a:rPr lang="en-US" altLang="zh-CN" sz="2800" baseline="-25000" smtClean="0"/>
              <a:t>x</a:t>
            </a:r>
            <a:r>
              <a:rPr lang="zh-CN" altLang="zh-CN" sz="2800" smtClean="0"/>
              <a:t>、</a:t>
            </a:r>
            <a:r>
              <a:rPr lang="en-US" altLang="zh-CN" sz="2800" smtClean="0"/>
              <a:t>k</a:t>
            </a:r>
            <a:r>
              <a:rPr lang="en-US" altLang="zh-CN" sz="2800" baseline="-25000" smtClean="0"/>
              <a:t>y</a:t>
            </a:r>
            <a:r>
              <a:rPr lang="zh-CN" altLang="zh-CN" sz="2800" smtClean="0"/>
              <a:t>为直角坐标，就可得到右图：</a:t>
            </a:r>
          </a:p>
          <a:p>
            <a:r>
              <a:rPr lang="zh-CN" altLang="zh-CN" sz="2800" smtClean="0"/>
              <a:t>图中Ⅰ、Ⅱ表示的是第一、第二布</a:t>
            </a:r>
            <a:endParaRPr lang="en-US" altLang="zh-CN" sz="2800" smtClean="0"/>
          </a:p>
          <a:p>
            <a:pPr>
              <a:buFont typeface="Arial" pitchFamily="34" charset="0"/>
              <a:buNone/>
            </a:pPr>
            <a:r>
              <a:rPr lang="zh-CN" altLang="zh-CN" sz="2800" smtClean="0"/>
              <a:t>里渊区，这两个区域的能量是不连续</a:t>
            </a:r>
            <a:endParaRPr lang="en-US" altLang="zh-CN" sz="2800" smtClean="0"/>
          </a:p>
          <a:p>
            <a:pPr>
              <a:buFont typeface="Arial" pitchFamily="34" charset="0"/>
              <a:buNone/>
            </a:pPr>
            <a:r>
              <a:rPr lang="zh-CN" altLang="zh-CN" sz="2800" smtClean="0"/>
              <a:t>的，被满足式（</a:t>
            </a:r>
            <a:r>
              <a:rPr lang="en-US" altLang="zh-CN" sz="2800" smtClean="0"/>
              <a:t>1</a:t>
            </a:r>
            <a:r>
              <a:rPr lang="zh-CN" altLang="zh-CN" sz="2800" smtClean="0"/>
              <a:t>）的曲线分开。</a:t>
            </a:r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419872" y="1556792"/>
            <a:ext cx="5508625" cy="4321175"/>
            <a:chOff x="4846" y="1289"/>
            <a:chExt cx="5868" cy="465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4846" y="1289"/>
              <a:ext cx="5868" cy="4514"/>
              <a:chOff x="3255" y="1349"/>
              <a:chExt cx="5302" cy="4050"/>
            </a:xfrm>
          </p:grpSpPr>
          <p:sp>
            <p:nvSpPr>
              <p:cNvPr id="22" name="Line 4"/>
              <p:cNvSpPr>
                <a:spLocks noChangeShapeType="1"/>
              </p:cNvSpPr>
              <p:nvPr/>
            </p:nvSpPr>
            <p:spPr bwMode="auto">
              <a:xfrm>
                <a:off x="3255" y="3749"/>
                <a:ext cx="4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5"/>
              <p:cNvSpPr>
                <a:spLocks noChangeShapeType="1"/>
              </p:cNvSpPr>
              <p:nvPr/>
            </p:nvSpPr>
            <p:spPr bwMode="auto">
              <a:xfrm>
                <a:off x="5294" y="1754"/>
                <a:ext cx="0" cy="3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7860" y="3599"/>
                <a:ext cx="697" cy="7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8000" tIns="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>
                    <a:solidFill>
                      <a:srgbClr val="0070C0"/>
                    </a:solidFill>
                    <a:latin typeface="Calibri" pitchFamily="34" charset="0"/>
                  </a:rPr>
                  <a:t>k</a:t>
                </a:r>
                <a:r>
                  <a:rPr lang="en-US" altLang="zh-CN" sz="3200" b="1" baseline="-25000">
                    <a:solidFill>
                      <a:srgbClr val="0070C0"/>
                    </a:solidFill>
                    <a:latin typeface="Calibri" pitchFamily="34" charset="0"/>
                  </a:rPr>
                  <a:t>x</a:t>
                </a:r>
                <a:endParaRPr lang="zh-CN" altLang="zh-CN" sz="3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5160" y="1349"/>
                <a:ext cx="521" cy="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18000" tIns="0" rIns="18000" b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>
                    <a:solidFill>
                      <a:srgbClr val="0070C0"/>
                    </a:solidFill>
                    <a:latin typeface="Calibri" pitchFamily="34" charset="0"/>
                  </a:rPr>
                  <a:t>k</a:t>
                </a:r>
                <a:r>
                  <a:rPr lang="en-US" altLang="zh-CN" sz="3200" b="1" baseline="-25000">
                    <a:solidFill>
                      <a:srgbClr val="0070C0"/>
                    </a:solidFill>
                    <a:latin typeface="Calibri" pitchFamily="34" charset="0"/>
                  </a:rPr>
                  <a:t>y</a:t>
                </a:r>
                <a:endParaRPr lang="zh-CN" altLang="zh-CN" sz="3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469" y="1902"/>
              <a:ext cx="3301" cy="4045"/>
              <a:chOff x="5145" y="4808"/>
              <a:chExt cx="3165" cy="4019"/>
            </a:xfrm>
          </p:grpSpPr>
          <p:grpSp>
            <p:nvGrpSpPr>
              <p:cNvPr id="14" name="Group 9"/>
              <p:cNvGrpSpPr>
                <a:grpSpLocks/>
              </p:cNvGrpSpPr>
              <p:nvPr/>
            </p:nvGrpSpPr>
            <p:grpSpPr bwMode="auto">
              <a:xfrm>
                <a:off x="5176" y="5693"/>
                <a:ext cx="3134" cy="3134"/>
                <a:chOff x="5161" y="5693"/>
                <a:chExt cx="3134" cy="3134"/>
              </a:xfrm>
            </p:grpSpPr>
            <p:sp>
              <p:nvSpPr>
                <p:cNvPr id="19" name="Line 10"/>
                <p:cNvSpPr>
                  <a:spLocks noChangeShapeType="1"/>
                </p:cNvSpPr>
                <p:nvPr/>
              </p:nvSpPr>
              <p:spPr bwMode="auto">
                <a:xfrm>
                  <a:off x="5161" y="5924"/>
                  <a:ext cx="313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 rot="3577771">
                  <a:off x="4351" y="7259"/>
                  <a:ext cx="313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 rot="18022229" flipH="1">
                  <a:off x="5941" y="7259"/>
                  <a:ext cx="313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>
                <a:off x="5145" y="4808"/>
                <a:ext cx="3134" cy="3134"/>
                <a:chOff x="5131" y="5003"/>
                <a:chExt cx="3134" cy="3134"/>
              </a:xfrm>
            </p:grpSpPr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>
                  <a:off x="5131" y="7919"/>
                  <a:ext cx="313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 rot="18022229" flipH="1">
                  <a:off x="4351" y="6569"/>
                  <a:ext cx="313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 rot="3577771">
                  <a:off x="5911" y="6569"/>
                  <a:ext cx="313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6611" y="3269"/>
              <a:ext cx="996" cy="117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10800" rIns="18000" bIns="10800"/>
            <a:lstStyle/>
            <a:p>
              <a:pPr algn="just">
                <a:defRPr/>
              </a:pPr>
              <a:r>
                <a:rPr lang="en-US" altLang="zh-CN" sz="4800" dirty="0">
                  <a:solidFill>
                    <a:srgbClr val="0070C0"/>
                  </a:solidFill>
                </a:rPr>
                <a:t>Ⅰ</a:t>
              </a:r>
              <a:endParaRPr lang="zh-CN" altLang="zh-CN" dirty="0">
                <a:solidFill>
                  <a:srgbClr val="0070C0"/>
                </a:solidFill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8013" y="4337"/>
              <a:ext cx="284" cy="3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dirty="0"/>
                <a:t>Ⅱ</a:t>
              </a:r>
              <a:endParaRPr lang="zh-CN" altLang="zh-CN" dirty="0"/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5867" y="3137"/>
              <a:ext cx="284" cy="3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dirty="0"/>
                <a:t>Ⅱ</a:t>
              </a:r>
              <a:endParaRPr lang="zh-CN" altLang="zh-CN" dirty="0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8044" y="3153"/>
              <a:ext cx="284" cy="3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dirty="0"/>
                <a:t>Ⅱ</a:t>
              </a:r>
              <a:endParaRPr lang="zh-CN" altLang="zh-CN" dirty="0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854" y="4368"/>
              <a:ext cx="284" cy="3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dirty="0"/>
                <a:t>Ⅱ</a:t>
              </a:r>
              <a:endParaRPr lang="zh-CN" altLang="zh-CN" dirty="0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6950" y="5013"/>
              <a:ext cx="284" cy="3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dirty="0"/>
                <a:t>Ⅱ</a:t>
              </a:r>
              <a:endParaRPr lang="zh-CN" altLang="zh-CN" dirty="0"/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6904" y="2492"/>
              <a:ext cx="284" cy="3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dirty="0"/>
                <a:t>Ⅱ</a:t>
              </a:r>
              <a:endParaRPr lang="zh-CN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2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zh-CN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② 紧束缚近似法（或称原子轨道线性组合近似法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LCAO</a:t>
            </a:r>
            <a:r>
              <a:rPr lang="zh-CN" altLang="zh-CN" sz="3200" b="1" dirty="0" smtClean="0">
                <a:solidFill>
                  <a:schemeClr val="accent5">
                    <a:lumMod val="50000"/>
                  </a:schemeClr>
                </a:solidFill>
              </a:rPr>
              <a:t>）</a:t>
            </a:r>
            <a:r>
              <a:rPr kumimoji="1" lang="zh-CN" altLang="en-US" sz="3200" dirty="0">
                <a:latin typeface="Times New Roman" pitchFamily="18" charset="0"/>
              </a:rPr>
              <a:t>紧束缚近似 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Tight Binding Approximation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sz="2800" smtClean="0"/>
              <a:t>前面介绍的自由电子近似法认为，价电子基本上是是自由的，晶体周期性势场与电子移动的动能相比很小（可认为是常数或零）。</a:t>
            </a:r>
            <a:endParaRPr lang="en-US" altLang="zh-CN" sz="2800" smtClean="0"/>
          </a:p>
          <a:p>
            <a:pPr>
              <a:buFont typeface="Arial" pitchFamily="34" charset="0"/>
              <a:buNone/>
            </a:pPr>
            <a:r>
              <a:rPr lang="zh-CN" altLang="zh-CN" sz="2800" smtClean="0"/>
              <a:t>这种假设与金属的实际情况并不相符，现在从另一个角度假设：</a:t>
            </a:r>
            <a:endParaRPr lang="en-US" altLang="zh-CN" sz="2800" smtClean="0"/>
          </a:p>
          <a:p>
            <a:pPr>
              <a:buFont typeface="Arial" pitchFamily="34" charset="0"/>
              <a:buNone/>
            </a:pPr>
            <a:r>
              <a:rPr lang="zh-CN" altLang="zh-CN" sz="2800" b="1" smtClean="0">
                <a:solidFill>
                  <a:srgbClr val="FF0000"/>
                </a:solidFill>
              </a:rPr>
              <a:t>认为价电子基本上和离子很紧密的相结合着，微微受到其它原子的作用</a:t>
            </a:r>
            <a:r>
              <a:rPr lang="zh-CN" altLang="zh-CN" sz="2800" smtClean="0"/>
              <a:t>，这一假设类似于我们前面在共价键理论中谈到的分子轨道近似法，从这种思想出发来讨论金属中的价电子仍可以得到能带的结论。</a:t>
            </a:r>
          </a:p>
          <a:p>
            <a:pPr>
              <a:buFont typeface="Arial" pitchFamily="34" charset="0"/>
              <a:buNone/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zh-CN" sz="2800" dirty="0" smtClean="0"/>
              <a:t>．分子轨道法的推广</a:t>
            </a:r>
          </a:p>
          <a:p>
            <a:pPr>
              <a:defRPr/>
            </a:pPr>
            <a:r>
              <a:rPr lang="zh-CN" altLang="zh-CN" sz="2800" dirty="0" smtClean="0"/>
              <a:t>在双原子分子的分子轨道理论中，原子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的一个原子轨道与原子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的一个原子轨道相结合（重叠），结果形成了两个离域于两个原子轨道的分子轨道，</a:t>
            </a:r>
            <a:r>
              <a:rPr lang="zh-CN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一个是成键的分子轨道，能量比原子轨道低</a:t>
            </a:r>
            <a:r>
              <a:rPr lang="zh-CN" altLang="zh-CN" sz="2800" dirty="0" smtClean="0"/>
              <a:t>，</a:t>
            </a:r>
            <a:r>
              <a:rPr lang="zh-CN" altLang="zh-CN" sz="2800" b="1" dirty="0" smtClean="0"/>
              <a:t>另一个是反键轨道，具有较高的能量</a:t>
            </a:r>
            <a:r>
              <a:rPr lang="zh-CN" altLang="zh-CN" sz="2800" dirty="0" smtClean="0"/>
              <a:t>。</a:t>
            </a:r>
          </a:p>
          <a:p>
            <a:pPr>
              <a:defRPr/>
            </a:pPr>
            <a:r>
              <a:rPr lang="zh-CN" altLang="zh-CN" sz="2800" dirty="0" smtClean="0"/>
              <a:t>将这种处理推广到较大的分子时，导致分子轨道数目的增加，各毗邻分子轨道间的平均能隙必然减小，直至达到这样的情况：</a:t>
            </a:r>
            <a:r>
              <a:rPr lang="zh-CN" altLang="zh-CN" sz="2800" b="1" dirty="0" smtClean="0"/>
              <a:t>所形成的基本上是一个能级的连续带</a:t>
            </a:r>
            <a:r>
              <a:rPr lang="zh-CN" altLang="zh-CN" sz="2800" dirty="0" smtClean="0"/>
              <a:t>。</a:t>
            </a: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en-US" altLang="zh-CN" smtClean="0"/>
          </a:p>
          <a:p>
            <a:pPr>
              <a:buFont typeface="Arial" pitchFamily="34" charset="0"/>
              <a:buNone/>
            </a:pPr>
            <a:endParaRPr lang="en-US" altLang="zh-CN" smtClean="0"/>
          </a:p>
          <a:p>
            <a:pPr>
              <a:buFont typeface="Arial" pitchFamily="34" charset="0"/>
              <a:buNone/>
            </a:pPr>
            <a:endParaRPr lang="en-US" altLang="zh-CN" smtClean="0"/>
          </a:p>
          <a:p>
            <a:pPr>
              <a:buFont typeface="Arial" pitchFamily="34" charset="0"/>
              <a:buNone/>
            </a:pPr>
            <a:endParaRPr lang="en-US" altLang="zh-CN" smtClean="0"/>
          </a:p>
          <a:p>
            <a:pPr>
              <a:buFont typeface="Arial" pitchFamily="34" charset="0"/>
              <a:buNone/>
            </a:pPr>
            <a:r>
              <a:rPr lang="en-US" altLang="zh-CN" smtClean="0"/>
              <a:t>                                 </a:t>
            </a:r>
            <a:r>
              <a:rPr lang="zh-CN" altLang="en-US" sz="2000" smtClean="0"/>
              <a:t>分子轨道数</a:t>
            </a:r>
            <a:endParaRPr lang="en-US" altLang="zh-CN" sz="2000" smtClean="0"/>
          </a:p>
        </p:txBody>
      </p:sp>
      <p:grpSp>
        <p:nvGrpSpPr>
          <p:cNvPr id="38916" name="Group 2"/>
          <p:cNvGrpSpPr>
            <a:grpSpLocks/>
          </p:cNvGrpSpPr>
          <p:nvPr/>
        </p:nvGrpSpPr>
        <p:grpSpPr bwMode="auto">
          <a:xfrm>
            <a:off x="1403350" y="1844675"/>
            <a:ext cx="5472113" cy="1944688"/>
            <a:chOff x="1232" y="2658"/>
            <a:chExt cx="5998" cy="1513"/>
          </a:xfrm>
        </p:grpSpPr>
        <p:grpSp>
          <p:nvGrpSpPr>
            <p:cNvPr id="38917" name="Group 3"/>
            <p:cNvGrpSpPr>
              <a:grpSpLocks/>
            </p:cNvGrpSpPr>
            <p:nvPr/>
          </p:nvGrpSpPr>
          <p:grpSpPr bwMode="auto">
            <a:xfrm>
              <a:off x="1232" y="2658"/>
              <a:ext cx="5998" cy="1074"/>
              <a:chOff x="1232" y="2356"/>
              <a:chExt cx="5998" cy="1074"/>
            </a:xfrm>
          </p:grpSpPr>
          <p:grpSp>
            <p:nvGrpSpPr>
              <p:cNvPr id="38919" name="Group 4"/>
              <p:cNvGrpSpPr>
                <a:grpSpLocks/>
              </p:cNvGrpSpPr>
              <p:nvPr/>
            </p:nvGrpSpPr>
            <p:grpSpPr bwMode="auto">
              <a:xfrm>
                <a:off x="1232" y="2356"/>
                <a:ext cx="1657" cy="1074"/>
                <a:chOff x="1232" y="2356"/>
                <a:chExt cx="1657" cy="1074"/>
              </a:xfrm>
            </p:grpSpPr>
            <p:grpSp>
              <p:nvGrpSpPr>
                <p:cNvPr id="38957" name="Group 5"/>
                <p:cNvGrpSpPr>
                  <a:grpSpLocks/>
                </p:cNvGrpSpPr>
                <p:nvPr/>
              </p:nvGrpSpPr>
              <p:grpSpPr bwMode="auto">
                <a:xfrm>
                  <a:off x="1232" y="2356"/>
                  <a:ext cx="1535" cy="690"/>
                  <a:chOff x="1394" y="12824"/>
                  <a:chExt cx="1535" cy="690"/>
                </a:xfrm>
              </p:grpSpPr>
              <p:sp>
                <p:nvSpPr>
                  <p:cNvPr id="3895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629" y="13184"/>
                    <a:ext cx="3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025" y="12884"/>
                    <a:ext cx="3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394" y="13214"/>
                    <a:ext cx="3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80" y="13514"/>
                    <a:ext cx="3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3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12869"/>
                    <a:ext cx="344" cy="3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4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95" y="13169"/>
                    <a:ext cx="344" cy="3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5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281" y="12824"/>
                    <a:ext cx="344" cy="3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6" name="Line 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636" y="13169"/>
                    <a:ext cx="344" cy="3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34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54" y="3144"/>
                  <a:ext cx="1535" cy="2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defRPr/>
                  </a:pPr>
                  <a:r>
                    <a:rPr lang="zh-CN" altLang="en-US" sz="2000" b="1" dirty="0">
                      <a:solidFill>
                        <a:schemeClr val="accent6">
                          <a:lumMod val="50000"/>
                        </a:schemeClr>
                      </a:solidFill>
                      <a:latin typeface="Calibri" pitchFamily="34" charset="0"/>
                    </a:rPr>
                    <a:t>双原子分子</a:t>
                  </a:r>
                  <a:endParaRPr lang="zh-CN" sz="20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8920" name="Group 15"/>
              <p:cNvGrpSpPr>
                <a:grpSpLocks/>
              </p:cNvGrpSpPr>
              <p:nvPr/>
            </p:nvGrpSpPr>
            <p:grpSpPr bwMode="auto">
              <a:xfrm>
                <a:off x="3360" y="2398"/>
                <a:ext cx="1757" cy="977"/>
                <a:chOff x="3360" y="2398"/>
                <a:chExt cx="1757" cy="977"/>
              </a:xfrm>
            </p:grpSpPr>
            <p:grpSp>
              <p:nvGrpSpPr>
                <p:cNvPr id="38939" name="Group 16"/>
                <p:cNvGrpSpPr>
                  <a:grpSpLocks/>
                </p:cNvGrpSpPr>
                <p:nvPr/>
              </p:nvGrpSpPr>
              <p:grpSpPr bwMode="auto">
                <a:xfrm>
                  <a:off x="3360" y="2398"/>
                  <a:ext cx="1757" cy="542"/>
                  <a:chOff x="3958" y="3898"/>
                  <a:chExt cx="1757" cy="542"/>
                </a:xfrm>
              </p:grpSpPr>
              <p:sp>
                <p:nvSpPr>
                  <p:cNvPr id="3894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958" y="418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8945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4408" y="3928"/>
                    <a:ext cx="256" cy="512"/>
                    <a:chOff x="4408" y="3928"/>
                    <a:chExt cx="256" cy="512"/>
                  </a:xfrm>
                </p:grpSpPr>
                <p:sp>
                  <p:nvSpPr>
                    <p:cNvPr id="38955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8" y="3928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4" y="444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46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978" y="3914"/>
                    <a:ext cx="242" cy="509"/>
                    <a:chOff x="4978" y="3914"/>
                    <a:chExt cx="242" cy="509"/>
                  </a:xfrm>
                </p:grpSpPr>
                <p:sp>
                  <p:nvSpPr>
                    <p:cNvPr id="3895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78" y="3914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80" y="4423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80" y="4168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47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5474" y="3898"/>
                    <a:ext cx="241" cy="526"/>
                    <a:chOff x="5474" y="3898"/>
                    <a:chExt cx="241" cy="526"/>
                  </a:xfrm>
                </p:grpSpPr>
                <p:sp>
                  <p:nvSpPr>
                    <p:cNvPr id="3894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5" y="4064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49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4" y="4229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0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4" y="4424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1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4" y="3898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3894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64" y="3119"/>
                  <a:ext cx="162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>
                      <a:latin typeface="Calibri" pitchFamily="34" charset="0"/>
                    </a:rPr>
                    <a:t>1</a:t>
                  </a:r>
                  <a:endParaRPr lang="zh-CN" altLang="zh-CN" sz="2000" b="1"/>
                </a:p>
              </p:txBody>
            </p:sp>
            <p:sp>
              <p:nvSpPr>
                <p:cNvPr id="3894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894" y="3099"/>
                  <a:ext cx="162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>
                      <a:latin typeface="Calibri" pitchFamily="34" charset="0"/>
                    </a:rPr>
                    <a:t>4</a:t>
                  </a:r>
                  <a:endParaRPr lang="zh-CN" altLang="zh-CN" sz="2000" b="1"/>
                </a:p>
              </p:txBody>
            </p:sp>
            <p:sp>
              <p:nvSpPr>
                <p:cNvPr id="3894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414" y="3100"/>
                  <a:ext cx="162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>
                      <a:latin typeface="Calibri" pitchFamily="34" charset="0"/>
                    </a:rPr>
                    <a:t>3</a:t>
                  </a:r>
                  <a:endParaRPr lang="zh-CN" altLang="zh-CN" sz="2000" b="1"/>
                </a:p>
              </p:txBody>
            </p:sp>
            <p:sp>
              <p:nvSpPr>
                <p:cNvPr id="3894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858" y="3099"/>
                  <a:ext cx="162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000" b="1">
                      <a:latin typeface="Calibri" pitchFamily="34" charset="0"/>
                    </a:rPr>
                    <a:t>2</a:t>
                  </a:r>
                  <a:endParaRPr lang="zh-CN" altLang="zh-CN" sz="2000" b="1"/>
                </a:p>
              </p:txBody>
            </p:sp>
          </p:grpSp>
          <p:grpSp>
            <p:nvGrpSpPr>
              <p:cNvPr id="38921" name="Group 34"/>
              <p:cNvGrpSpPr>
                <a:grpSpLocks/>
              </p:cNvGrpSpPr>
              <p:nvPr/>
            </p:nvGrpSpPr>
            <p:grpSpPr bwMode="auto">
              <a:xfrm>
                <a:off x="6392" y="2376"/>
                <a:ext cx="838" cy="858"/>
                <a:chOff x="7172" y="2406"/>
                <a:chExt cx="838" cy="858"/>
              </a:xfrm>
            </p:grpSpPr>
            <p:grpSp>
              <p:nvGrpSpPr>
                <p:cNvPr id="38922" name="Group 35"/>
                <p:cNvGrpSpPr>
                  <a:grpSpLocks/>
                </p:cNvGrpSpPr>
                <p:nvPr/>
              </p:nvGrpSpPr>
              <p:grpSpPr bwMode="auto">
                <a:xfrm>
                  <a:off x="7172" y="2406"/>
                  <a:ext cx="494" cy="858"/>
                  <a:chOff x="7352" y="2542"/>
                  <a:chExt cx="494" cy="858"/>
                </a:xfrm>
              </p:grpSpPr>
              <p:grpSp>
                <p:nvGrpSpPr>
                  <p:cNvPr id="3892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7352" y="2542"/>
                    <a:ext cx="494" cy="600"/>
                    <a:chOff x="7485" y="12554"/>
                    <a:chExt cx="494" cy="600"/>
                  </a:xfrm>
                </p:grpSpPr>
                <p:grpSp>
                  <p:nvGrpSpPr>
                    <p:cNvPr id="38926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85" y="12554"/>
                      <a:ext cx="289" cy="600"/>
                      <a:chOff x="7485" y="12539"/>
                      <a:chExt cx="289" cy="600"/>
                    </a:xfrm>
                  </p:grpSpPr>
                  <p:grpSp>
                    <p:nvGrpSpPr>
                      <p:cNvPr id="38928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85" y="12539"/>
                        <a:ext cx="289" cy="600"/>
                        <a:chOff x="7485" y="12539"/>
                        <a:chExt cx="289" cy="600"/>
                      </a:xfrm>
                    </p:grpSpPr>
                    <p:grpSp>
                      <p:nvGrpSpPr>
                        <p:cNvPr id="38930" name="Group 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486" y="12539"/>
                          <a:ext cx="288" cy="600"/>
                          <a:chOff x="4246" y="12569"/>
                          <a:chExt cx="288" cy="600"/>
                        </a:xfrm>
                      </p:grpSpPr>
                      <p:sp>
                        <p:nvSpPr>
                          <p:cNvPr id="38937" name="Line 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48" y="13169"/>
                            <a:ext cx="28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38" name="Line 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46" y="12569"/>
                            <a:ext cx="28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3893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487" y="13079"/>
                          <a:ext cx="28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8932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485" y="12599"/>
                          <a:ext cx="28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8933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488" y="12659"/>
                          <a:ext cx="28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8934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485" y="12959"/>
                          <a:ext cx="28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8935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488" y="13019"/>
                          <a:ext cx="28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8936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488" y="12719"/>
                          <a:ext cx="28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8929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20" y="12764"/>
                        <a:ext cx="0" cy="195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27" name="Line 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979" y="12554"/>
                      <a:ext cx="0" cy="5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92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14" y="3144"/>
                    <a:ext cx="162" cy="25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2000" b="1">
                        <a:latin typeface="Calibri" pitchFamily="34" charset="0"/>
                      </a:rPr>
                      <a:t>n</a:t>
                    </a:r>
                    <a:endParaRPr lang="zh-CN" altLang="zh-CN" sz="2000" b="1"/>
                  </a:p>
                </p:txBody>
              </p:sp>
            </p:grpSp>
            <p:sp>
              <p:nvSpPr>
                <p:cNvPr id="5530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7848" y="2484"/>
                  <a:ext cx="162" cy="2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defRPr/>
                  </a:pPr>
                  <a:r>
                    <a:rPr lang="en-US" altLang="zh-CN" sz="2000" b="1" dirty="0">
                      <a:solidFill>
                        <a:schemeClr val="accent6">
                          <a:lumMod val="50000"/>
                        </a:schemeClr>
                      </a:solidFill>
                      <a:latin typeface="Calibri" pitchFamily="34" charset="0"/>
                    </a:rPr>
                    <a:t>E</a:t>
                  </a:r>
                  <a:endParaRPr lang="zh-CN" altLang="zh-CN" sz="20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8918" name="Text Box 52"/>
            <p:cNvSpPr txBox="1">
              <a:spLocks noChangeArrowheads="1"/>
            </p:cNvSpPr>
            <p:nvPr/>
          </p:nvSpPr>
          <p:spPr bwMode="auto">
            <a:xfrm>
              <a:off x="3842" y="3898"/>
              <a:ext cx="1889" cy="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latin typeface="Calibri" pitchFamily="34" charset="0"/>
                </a:rPr>
                <a:t>分子轨道数</a:t>
              </a:r>
              <a:endParaRPr lang="zh-CN" altLang="zh-CN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43528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z="2800" dirty="0" smtClean="0"/>
              <a:t>2</a:t>
            </a:r>
            <a:r>
              <a:rPr lang="zh-CN" altLang="zh-CN" sz="2800" dirty="0" smtClean="0"/>
              <a:t>．金属的引入</a:t>
            </a:r>
          </a:p>
          <a:p>
            <a:r>
              <a:rPr lang="zh-CN" altLang="zh-CN" sz="2800" dirty="0" smtClean="0"/>
              <a:t>金属可看成是无限大的“分子”，其中存在大量的能级或“分子轨道”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如金属锂，当</a:t>
            </a:r>
            <a:r>
              <a:rPr lang="en-US" altLang="zh-CN" sz="2800" dirty="0" smtClean="0"/>
              <a:t>1mol</a:t>
            </a:r>
            <a:r>
              <a:rPr lang="zh-CN" altLang="zh-CN" sz="2800" dirty="0" smtClean="0"/>
              <a:t>锂原子结合成金属锂时，约有</a:t>
            </a:r>
            <a:r>
              <a:rPr lang="en-US" altLang="zh-CN" sz="2800" dirty="0" smtClean="0"/>
              <a:t>N=10</a:t>
            </a:r>
            <a:r>
              <a:rPr lang="en-US" altLang="zh-CN" sz="2800" baseline="30000" dirty="0" smtClean="0"/>
              <a:t>23</a:t>
            </a:r>
            <a:r>
              <a:rPr lang="zh-CN" altLang="zh-CN" sz="2800" dirty="0" smtClean="0"/>
              <a:t>个锂原子的</a:t>
            </a:r>
            <a:r>
              <a:rPr lang="en-US" altLang="zh-CN" sz="2800" dirty="0" smtClean="0"/>
              <a:t>2s</a:t>
            </a:r>
            <a:r>
              <a:rPr lang="zh-CN" altLang="zh-CN" sz="2800" dirty="0" smtClean="0"/>
              <a:t>原子轨道相互重叠，并组合成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个能级非常密集的分子轨道，这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个分子轨道表明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个共有化运动的状态，其能量也已不再是原来的单一值，而发生了劈裂，展宽成一个“能带”。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68313" y="3644900"/>
            <a:ext cx="8229600" cy="26971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    </a:t>
            </a:r>
            <a:r>
              <a:rPr lang="zh-CN" altLang="zh-CN" smtClean="0"/>
              <a:t>金属锂</a:t>
            </a:r>
            <a:r>
              <a:rPr lang="en-US" altLang="zh-CN" smtClean="0"/>
              <a:t>2s</a:t>
            </a:r>
            <a:r>
              <a:rPr lang="zh-CN" altLang="zh-CN" smtClean="0"/>
              <a:t>能带的下半部充满了电子，是稳定的成键轨道，上半部是空的，为不稳定的反键轨道。</a:t>
            </a:r>
            <a:endParaRPr lang="zh-CN" altLang="en-US" smtClean="0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555875" y="1052513"/>
            <a:ext cx="3671888" cy="1439862"/>
            <a:chOff x="7754" y="5999"/>
            <a:chExt cx="1535" cy="690"/>
          </a:xfrm>
        </p:grpSpPr>
        <p:grpSp>
          <p:nvGrpSpPr>
            <p:cNvPr id="40965" name="Group 4"/>
            <p:cNvGrpSpPr>
              <a:grpSpLocks/>
            </p:cNvGrpSpPr>
            <p:nvPr/>
          </p:nvGrpSpPr>
          <p:grpSpPr bwMode="auto">
            <a:xfrm>
              <a:off x="8334" y="6539"/>
              <a:ext cx="348" cy="120"/>
              <a:chOff x="5922" y="3209"/>
              <a:chExt cx="259" cy="210"/>
            </a:xfrm>
          </p:grpSpPr>
          <p:grpSp>
            <p:nvGrpSpPr>
              <p:cNvPr id="41006" name="Group 5"/>
              <p:cNvGrpSpPr>
                <a:grpSpLocks/>
              </p:cNvGrpSpPr>
              <p:nvPr/>
            </p:nvGrpSpPr>
            <p:grpSpPr bwMode="auto">
              <a:xfrm>
                <a:off x="5923" y="3209"/>
                <a:ext cx="258" cy="90"/>
                <a:chOff x="5923" y="3209"/>
                <a:chExt cx="258" cy="90"/>
              </a:xfrm>
            </p:grpSpPr>
            <p:grpSp>
              <p:nvGrpSpPr>
                <p:cNvPr id="41014" name="Group 6"/>
                <p:cNvGrpSpPr>
                  <a:grpSpLocks/>
                </p:cNvGrpSpPr>
                <p:nvPr/>
              </p:nvGrpSpPr>
              <p:grpSpPr bwMode="auto">
                <a:xfrm>
                  <a:off x="5923" y="3209"/>
                  <a:ext cx="257" cy="30"/>
                  <a:chOff x="5923" y="3209"/>
                  <a:chExt cx="257" cy="30"/>
                </a:xfrm>
              </p:grpSpPr>
              <p:sp>
                <p:nvSpPr>
                  <p:cNvPr id="4101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924" y="3209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1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923" y="3239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015" name="Group 9"/>
                <p:cNvGrpSpPr>
                  <a:grpSpLocks/>
                </p:cNvGrpSpPr>
                <p:nvPr/>
              </p:nvGrpSpPr>
              <p:grpSpPr bwMode="auto">
                <a:xfrm>
                  <a:off x="5924" y="3269"/>
                  <a:ext cx="257" cy="30"/>
                  <a:chOff x="5923" y="3209"/>
                  <a:chExt cx="257" cy="30"/>
                </a:xfrm>
              </p:grpSpPr>
              <p:sp>
                <p:nvSpPr>
                  <p:cNvPr id="4101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924" y="3209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1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5923" y="3239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007" name="Group 12"/>
              <p:cNvGrpSpPr>
                <a:grpSpLocks/>
              </p:cNvGrpSpPr>
              <p:nvPr/>
            </p:nvGrpSpPr>
            <p:grpSpPr bwMode="auto">
              <a:xfrm>
                <a:off x="5922" y="3329"/>
                <a:ext cx="258" cy="90"/>
                <a:chOff x="5923" y="3209"/>
                <a:chExt cx="258" cy="90"/>
              </a:xfrm>
            </p:grpSpPr>
            <p:grpSp>
              <p:nvGrpSpPr>
                <p:cNvPr id="41008" name="Group 13"/>
                <p:cNvGrpSpPr>
                  <a:grpSpLocks/>
                </p:cNvGrpSpPr>
                <p:nvPr/>
              </p:nvGrpSpPr>
              <p:grpSpPr bwMode="auto">
                <a:xfrm>
                  <a:off x="5923" y="3209"/>
                  <a:ext cx="257" cy="30"/>
                  <a:chOff x="5923" y="3209"/>
                  <a:chExt cx="257" cy="30"/>
                </a:xfrm>
              </p:grpSpPr>
              <p:sp>
                <p:nvSpPr>
                  <p:cNvPr id="4101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924" y="3209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1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923" y="3239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009" name="Group 16"/>
                <p:cNvGrpSpPr>
                  <a:grpSpLocks/>
                </p:cNvGrpSpPr>
                <p:nvPr/>
              </p:nvGrpSpPr>
              <p:grpSpPr bwMode="auto">
                <a:xfrm>
                  <a:off x="5924" y="3269"/>
                  <a:ext cx="257" cy="30"/>
                  <a:chOff x="5923" y="3209"/>
                  <a:chExt cx="257" cy="30"/>
                </a:xfrm>
              </p:grpSpPr>
              <p:sp>
                <p:nvSpPr>
                  <p:cNvPr id="4101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924" y="3209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1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923" y="3239"/>
                    <a:ext cx="2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0966" name="Group 19"/>
            <p:cNvGrpSpPr>
              <a:grpSpLocks/>
            </p:cNvGrpSpPr>
            <p:nvPr/>
          </p:nvGrpSpPr>
          <p:grpSpPr bwMode="auto">
            <a:xfrm>
              <a:off x="7754" y="5999"/>
              <a:ext cx="1535" cy="690"/>
              <a:chOff x="7754" y="6779"/>
              <a:chExt cx="1535" cy="690"/>
            </a:xfrm>
          </p:grpSpPr>
          <p:grpSp>
            <p:nvGrpSpPr>
              <p:cNvPr id="40967" name="Group 20"/>
              <p:cNvGrpSpPr>
                <a:grpSpLocks/>
              </p:cNvGrpSpPr>
              <p:nvPr/>
            </p:nvGrpSpPr>
            <p:grpSpPr bwMode="auto">
              <a:xfrm>
                <a:off x="7754" y="6779"/>
                <a:ext cx="1535" cy="690"/>
                <a:chOff x="1394" y="12824"/>
                <a:chExt cx="1535" cy="690"/>
              </a:xfrm>
            </p:grpSpPr>
            <p:sp>
              <p:nvSpPr>
                <p:cNvPr id="40998" name="Line 21"/>
                <p:cNvSpPr>
                  <a:spLocks noChangeShapeType="1"/>
                </p:cNvSpPr>
                <p:nvPr/>
              </p:nvSpPr>
              <p:spPr bwMode="auto">
                <a:xfrm>
                  <a:off x="2629" y="13184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9" name="Line 22"/>
                <p:cNvSpPr>
                  <a:spLocks noChangeShapeType="1"/>
                </p:cNvSpPr>
                <p:nvPr/>
              </p:nvSpPr>
              <p:spPr bwMode="auto">
                <a:xfrm>
                  <a:off x="2025" y="12884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0" name="Line 23"/>
                <p:cNvSpPr>
                  <a:spLocks noChangeShapeType="1"/>
                </p:cNvSpPr>
                <p:nvPr/>
              </p:nvSpPr>
              <p:spPr bwMode="auto">
                <a:xfrm>
                  <a:off x="1394" y="13214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1" name="Line 24"/>
                <p:cNvSpPr>
                  <a:spLocks noChangeShapeType="1"/>
                </p:cNvSpPr>
                <p:nvPr/>
              </p:nvSpPr>
              <p:spPr bwMode="auto">
                <a:xfrm>
                  <a:off x="1980" y="13514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680" y="12869"/>
                  <a:ext cx="344" cy="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295" y="13169"/>
                  <a:ext cx="344" cy="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4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281" y="12824"/>
                  <a:ext cx="344" cy="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5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1636" y="13169"/>
                  <a:ext cx="344" cy="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68" name="Group 29"/>
              <p:cNvGrpSpPr>
                <a:grpSpLocks/>
              </p:cNvGrpSpPr>
              <p:nvPr/>
            </p:nvGrpSpPr>
            <p:grpSpPr bwMode="auto">
              <a:xfrm>
                <a:off x="8350" y="6869"/>
                <a:ext cx="348" cy="255"/>
                <a:chOff x="5922" y="3209"/>
                <a:chExt cx="259" cy="210"/>
              </a:xfrm>
            </p:grpSpPr>
            <p:grpSp>
              <p:nvGrpSpPr>
                <p:cNvPr id="40984" name="Group 30"/>
                <p:cNvGrpSpPr>
                  <a:grpSpLocks/>
                </p:cNvGrpSpPr>
                <p:nvPr/>
              </p:nvGrpSpPr>
              <p:grpSpPr bwMode="auto">
                <a:xfrm>
                  <a:off x="5923" y="3209"/>
                  <a:ext cx="258" cy="90"/>
                  <a:chOff x="5923" y="3209"/>
                  <a:chExt cx="258" cy="90"/>
                </a:xfrm>
              </p:grpSpPr>
              <p:grpSp>
                <p:nvGrpSpPr>
                  <p:cNvPr id="40992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5923" y="3209"/>
                    <a:ext cx="257" cy="30"/>
                    <a:chOff x="5923" y="3209"/>
                    <a:chExt cx="257" cy="30"/>
                  </a:xfrm>
                </p:grpSpPr>
                <p:sp>
                  <p:nvSpPr>
                    <p:cNvPr id="40996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4" y="320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97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3" y="323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0993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5924" y="3269"/>
                    <a:ext cx="257" cy="30"/>
                    <a:chOff x="5923" y="3209"/>
                    <a:chExt cx="257" cy="30"/>
                  </a:xfrm>
                </p:grpSpPr>
                <p:sp>
                  <p:nvSpPr>
                    <p:cNvPr id="40994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4" y="320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95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3" y="323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0985" name="Group 37"/>
                <p:cNvGrpSpPr>
                  <a:grpSpLocks/>
                </p:cNvGrpSpPr>
                <p:nvPr/>
              </p:nvGrpSpPr>
              <p:grpSpPr bwMode="auto">
                <a:xfrm>
                  <a:off x="5922" y="3329"/>
                  <a:ext cx="258" cy="90"/>
                  <a:chOff x="5923" y="3209"/>
                  <a:chExt cx="258" cy="90"/>
                </a:xfrm>
              </p:grpSpPr>
              <p:grpSp>
                <p:nvGrpSpPr>
                  <p:cNvPr id="40986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5923" y="3209"/>
                    <a:ext cx="257" cy="30"/>
                    <a:chOff x="5923" y="3209"/>
                    <a:chExt cx="257" cy="30"/>
                  </a:xfrm>
                </p:grpSpPr>
                <p:sp>
                  <p:nvSpPr>
                    <p:cNvPr id="40990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4" y="320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91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3" y="323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0987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5924" y="3269"/>
                    <a:ext cx="257" cy="30"/>
                    <a:chOff x="5923" y="3209"/>
                    <a:chExt cx="257" cy="30"/>
                  </a:xfrm>
                </p:grpSpPr>
                <p:sp>
                  <p:nvSpPr>
                    <p:cNvPr id="40988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4" y="320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8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3" y="323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0969" name="Group 44"/>
              <p:cNvGrpSpPr>
                <a:grpSpLocks/>
              </p:cNvGrpSpPr>
              <p:nvPr/>
            </p:nvGrpSpPr>
            <p:grpSpPr bwMode="auto">
              <a:xfrm>
                <a:off x="8336" y="7169"/>
                <a:ext cx="348" cy="120"/>
                <a:chOff x="5922" y="3209"/>
                <a:chExt cx="259" cy="210"/>
              </a:xfrm>
            </p:grpSpPr>
            <p:grpSp>
              <p:nvGrpSpPr>
                <p:cNvPr id="40970" name="Group 45"/>
                <p:cNvGrpSpPr>
                  <a:grpSpLocks/>
                </p:cNvGrpSpPr>
                <p:nvPr/>
              </p:nvGrpSpPr>
              <p:grpSpPr bwMode="auto">
                <a:xfrm>
                  <a:off x="5923" y="3209"/>
                  <a:ext cx="258" cy="90"/>
                  <a:chOff x="5923" y="3209"/>
                  <a:chExt cx="258" cy="90"/>
                </a:xfrm>
              </p:grpSpPr>
              <p:grpSp>
                <p:nvGrpSpPr>
                  <p:cNvPr id="4097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923" y="3209"/>
                    <a:ext cx="257" cy="30"/>
                    <a:chOff x="5923" y="3209"/>
                    <a:chExt cx="257" cy="30"/>
                  </a:xfrm>
                </p:grpSpPr>
                <p:sp>
                  <p:nvSpPr>
                    <p:cNvPr id="40982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4" y="320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83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3" y="323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097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5924" y="3269"/>
                    <a:ext cx="257" cy="30"/>
                    <a:chOff x="5923" y="3209"/>
                    <a:chExt cx="257" cy="30"/>
                  </a:xfrm>
                </p:grpSpPr>
                <p:sp>
                  <p:nvSpPr>
                    <p:cNvPr id="40980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4" y="320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81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3" y="323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0971" name="Group 52"/>
                <p:cNvGrpSpPr>
                  <a:grpSpLocks/>
                </p:cNvGrpSpPr>
                <p:nvPr/>
              </p:nvGrpSpPr>
              <p:grpSpPr bwMode="auto">
                <a:xfrm>
                  <a:off x="5922" y="3329"/>
                  <a:ext cx="258" cy="90"/>
                  <a:chOff x="5923" y="3209"/>
                  <a:chExt cx="258" cy="90"/>
                </a:xfrm>
              </p:grpSpPr>
              <p:grpSp>
                <p:nvGrpSpPr>
                  <p:cNvPr id="40972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923" y="3209"/>
                    <a:ext cx="257" cy="30"/>
                    <a:chOff x="5923" y="3209"/>
                    <a:chExt cx="257" cy="30"/>
                  </a:xfrm>
                </p:grpSpPr>
                <p:sp>
                  <p:nvSpPr>
                    <p:cNvPr id="40976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4" y="320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77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3" y="323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0973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924" y="3269"/>
                    <a:ext cx="257" cy="30"/>
                    <a:chOff x="5923" y="3209"/>
                    <a:chExt cx="257" cy="30"/>
                  </a:xfrm>
                </p:grpSpPr>
                <p:sp>
                  <p:nvSpPr>
                    <p:cNvPr id="40974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4" y="320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7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3" y="3239"/>
                      <a:ext cx="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40964" name="矩形 61"/>
          <p:cNvSpPr>
            <a:spLocks noChangeArrowheads="1"/>
          </p:cNvSpPr>
          <p:nvPr/>
        </p:nvSpPr>
        <p:spPr bwMode="auto">
          <a:xfrm>
            <a:off x="2241550" y="2781300"/>
            <a:ext cx="3867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Calibri" pitchFamily="34" charset="0"/>
              </a:rPr>
              <a:t>金属锂</a:t>
            </a:r>
            <a:r>
              <a:rPr lang="en-US" altLang="zh-CN" sz="2400" b="1">
                <a:latin typeface="Calibri" pitchFamily="34" charset="0"/>
              </a:rPr>
              <a:t>2s</a:t>
            </a:r>
            <a:r>
              <a:rPr lang="zh-CN" altLang="en-US" sz="2400" b="1">
                <a:latin typeface="Calibri" pitchFamily="34" charset="0"/>
              </a:rPr>
              <a:t>能带的半充满结构</a:t>
            </a:r>
            <a:endParaRPr lang="zh-CN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539750" y="47625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altLang="zh-CN" sz="44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zh-CN" sz="4400" dirty="0" smtClean="0">
                <a:solidFill>
                  <a:schemeClr val="accent6">
                    <a:lumMod val="50000"/>
                  </a:schemeClr>
                </a:solidFill>
              </a:rPr>
              <a:t>．紧束缚近似法的结论</a:t>
            </a:r>
          </a:p>
          <a:p>
            <a:pPr>
              <a:defRPr/>
            </a:pPr>
            <a:r>
              <a:rPr lang="zh-CN" altLang="zh-CN" sz="2800" dirty="0" smtClean="0"/>
              <a:t>Ⅰ．</a:t>
            </a:r>
            <a:r>
              <a:rPr lang="zh-CN" altLang="zh-CN" sz="2800" b="1" dirty="0" smtClean="0">
                <a:solidFill>
                  <a:srgbClr val="002060"/>
                </a:solidFill>
              </a:rPr>
              <a:t>晶体中的电子在周期势场中运动，不再属于某个原子，具有共有化运动的特征，这种共有化运动的结果，使无限晶体中电子的能量状态成为能带而不是分离的能级。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zh-CN" altLang="zh-CN" sz="2800" dirty="0" smtClean="0"/>
              <a:t>能带的宽窄由晶体本身的性质决定，它直接反映了共有化运动的强弱。晶体结构决定了能带的宽窄与晶体所包含的原子数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无关，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增加，表明能带中共有化能级数目增加，</a:t>
            </a:r>
            <a:r>
              <a:rPr lang="zh-CN" altLang="zh-CN" sz="2800" dirty="0" smtClean="0">
                <a:solidFill>
                  <a:srgbClr val="FF0000"/>
                </a:solidFill>
              </a:rPr>
              <a:t>这只增加能级密集的程度，而不增加能带的宽度</a:t>
            </a:r>
            <a:r>
              <a:rPr lang="zh-CN" altLang="zh-CN" sz="2800" dirty="0" smtClean="0"/>
              <a:t>。</a:t>
            </a: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2836863"/>
          </a:xfrm>
        </p:spPr>
        <p:txBody>
          <a:bodyPr/>
          <a:lstStyle/>
          <a:p>
            <a:r>
              <a:rPr lang="zh-CN" altLang="zh-CN" dirty="0" smtClean="0"/>
              <a:t>Ⅱ．</a:t>
            </a:r>
            <a:r>
              <a:rPr lang="zh-CN" altLang="zh-CN" b="1" dirty="0" smtClean="0">
                <a:solidFill>
                  <a:srgbClr val="7030A0"/>
                </a:solidFill>
              </a:rPr>
              <a:t>对应于原来原子中的一个允许的轨道就有一个能带。因为各原子相同的轨道才有相同的能级，才能有效地组合成分子轨道，在能带之间的能量范围不存在能级，称这些能量范围为禁带。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1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39715"/>
              </p:ext>
            </p:extLst>
          </p:nvPr>
        </p:nvGraphicFramePr>
        <p:xfrm>
          <a:off x="755576" y="49382"/>
          <a:ext cx="8167857" cy="1554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3" imgW="2552700" imgH="482600" progId="Equation.DSMT4">
                  <p:embed/>
                </p:oleObj>
              </mc:Choice>
              <mc:Fallback>
                <p:oleObj name="Equation" r:id="rId3" imgW="25527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9382"/>
                        <a:ext cx="8167857" cy="15542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3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42923"/>
              </p:ext>
            </p:extLst>
          </p:nvPr>
        </p:nvGraphicFramePr>
        <p:xfrm>
          <a:off x="1475656" y="2780928"/>
          <a:ext cx="2160240" cy="61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5" imgW="812447" imgH="228501" progId="Equation.DSMT4">
                  <p:embed/>
                </p:oleObj>
              </mc:Choice>
              <mc:Fallback>
                <p:oleObj name="Equation" r:id="rId5" imgW="812447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80928"/>
                        <a:ext cx="2160240" cy="610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51929"/>
              </p:ext>
            </p:extLst>
          </p:nvPr>
        </p:nvGraphicFramePr>
        <p:xfrm>
          <a:off x="6293443" y="3198460"/>
          <a:ext cx="2305712" cy="863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Equation" r:id="rId7" imgW="609600" imgH="228600" progId="Equation.DSMT4">
                  <p:embed/>
                </p:oleObj>
              </mc:Choice>
              <mc:Fallback>
                <p:oleObj name="Equation" r:id="rId7" imgW="6096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443" y="3198460"/>
                        <a:ext cx="2305712" cy="8638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6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7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236" y="1628800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一级近似：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远小于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，则电子是近似自由的，其波函数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0243" y="3429000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应同自由电子（索电子）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波函数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相近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890" y="5108338"/>
            <a:ext cx="8047396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则进而可知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u(x) </a:t>
            </a:r>
            <a:r>
              <a:rPr lang="zh-CN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应基本同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无关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近于常数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421117"/>
              </p:ext>
            </p:extLst>
          </p:nvPr>
        </p:nvGraphicFramePr>
        <p:xfrm>
          <a:off x="2843808" y="1556792"/>
          <a:ext cx="1069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9" imgW="355138" imgH="177569" progId="Equation.DSMT4">
                  <p:embed/>
                </p:oleObj>
              </mc:Choice>
              <mc:Fallback>
                <p:oleObj name="Equation" r:id="rId9" imgW="355138" imgH="17756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556792"/>
                        <a:ext cx="10699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548680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zh-CN" sz="3200" dirty="0" smtClean="0"/>
              <a:t>由</a:t>
            </a:r>
            <a:endParaRPr lang="en-US" altLang="zh-CN" sz="3200" dirty="0" smtClean="0"/>
          </a:p>
          <a:p>
            <a:pPr>
              <a:buFont typeface="Arial" pitchFamily="34" charset="0"/>
              <a:buNone/>
            </a:pPr>
            <a:r>
              <a:rPr lang="en-US" altLang="zh-CN" sz="3200" dirty="0" smtClean="0"/>
              <a:t>        </a:t>
            </a:r>
          </a:p>
          <a:p>
            <a:pPr>
              <a:buFont typeface="Arial" pitchFamily="34" charset="0"/>
              <a:buNone/>
            </a:pPr>
            <a:r>
              <a:rPr lang="zh-CN" altLang="zh-CN" sz="3200" dirty="0" smtClean="0"/>
              <a:t>可知，其中各</a:t>
            </a:r>
            <a:r>
              <a:rPr lang="en-US" altLang="zh-CN" sz="3200" dirty="0" smtClean="0"/>
              <a:t>          </a:t>
            </a:r>
            <a:r>
              <a:rPr lang="zh-CN" altLang="zh-CN" sz="3200" dirty="0" smtClean="0"/>
              <a:t>同</a:t>
            </a:r>
            <a:r>
              <a:rPr lang="en-US" altLang="zh-CN" sz="3200" dirty="0" smtClean="0"/>
              <a:t>          </a:t>
            </a:r>
            <a:r>
              <a:rPr lang="zh-CN" altLang="zh-CN" sz="3200" dirty="0" smtClean="0"/>
              <a:t>相比都要小的多</a:t>
            </a:r>
            <a:endParaRPr lang="en-US" altLang="zh-CN" sz="3200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47120"/>
              </p:ext>
            </p:extLst>
          </p:nvPr>
        </p:nvGraphicFramePr>
        <p:xfrm>
          <a:off x="5148064" y="1579731"/>
          <a:ext cx="504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1" name="Equation" r:id="rId3" imgW="190500" imgH="228600" progId="Equation.DSMT4">
                  <p:embed/>
                </p:oleObj>
              </mc:Choice>
              <mc:Fallback>
                <p:oleObj name="Equation" r:id="rId3" imgW="1905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579731"/>
                        <a:ext cx="5048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605"/>
              </p:ext>
            </p:extLst>
          </p:nvPr>
        </p:nvGraphicFramePr>
        <p:xfrm>
          <a:off x="3491880" y="1579731"/>
          <a:ext cx="504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2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579731"/>
                        <a:ext cx="5048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02542"/>
              </p:ext>
            </p:extLst>
          </p:nvPr>
        </p:nvGraphicFramePr>
        <p:xfrm>
          <a:off x="1331640" y="104498"/>
          <a:ext cx="4104456" cy="147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3" name="Equation" r:id="rId7" imgW="1193800" imgH="431800" progId="Equation.DSMT4">
                  <p:embed/>
                </p:oleObj>
              </mc:Choice>
              <mc:Fallback>
                <p:oleObj name="Equation" r:id="rId7" imgW="11938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04498"/>
                        <a:ext cx="4104456" cy="1475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82301"/>
              </p:ext>
            </p:extLst>
          </p:nvPr>
        </p:nvGraphicFramePr>
        <p:xfrm>
          <a:off x="3347864" y="2924944"/>
          <a:ext cx="486405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4" name="Equation" r:id="rId9" imgW="1625600" imgH="457200" progId="Equation.DSMT4">
                  <p:embed/>
                </p:oleObj>
              </mc:Choice>
              <mc:Fallback>
                <p:oleObj name="Equation" r:id="rId9" imgW="1625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924944"/>
                        <a:ext cx="4864052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933185"/>
              </p:ext>
            </p:extLst>
          </p:nvPr>
        </p:nvGraphicFramePr>
        <p:xfrm>
          <a:off x="1619076" y="3113857"/>
          <a:ext cx="12969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5" name="Equation" r:id="rId11" imgW="406224" imgH="228501" progId="Equation.DSMT4">
                  <p:embed/>
                </p:oleObj>
              </mc:Choice>
              <mc:Fallback>
                <p:oleObj name="Equation" r:id="rId11" imgW="406224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076" y="3113857"/>
                        <a:ext cx="12969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489485" y="4263280"/>
            <a:ext cx="423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只有这样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u(x) 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才能近似为常数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0825" y="2924944"/>
            <a:ext cx="1008807" cy="95408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基本假设</a:t>
            </a:r>
          </a:p>
        </p:txBody>
      </p:sp>
      <p:sp>
        <p:nvSpPr>
          <p:cNvPr id="15" name="矩形 14"/>
          <p:cNvSpPr/>
          <p:nvPr/>
        </p:nvSpPr>
        <p:spPr>
          <a:xfrm>
            <a:off x="395535" y="5028232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/>
              <a:t>故</a:t>
            </a:r>
            <a:r>
              <a:rPr lang="en-US" altLang="zh-CN" sz="2800" dirty="0" smtClean="0"/>
              <a:t>      </a:t>
            </a:r>
            <a:r>
              <a:rPr lang="zh-CN" altLang="zh-CN" sz="2800" dirty="0" smtClean="0"/>
              <a:t>除外其他各项系数</a:t>
            </a:r>
            <a:r>
              <a:rPr lang="en-US" altLang="zh-CN" sz="2800" dirty="0" smtClean="0"/>
              <a:t>       </a:t>
            </a:r>
            <a:r>
              <a:rPr lang="zh-CN" altLang="zh-CN" sz="2800" dirty="0" smtClean="0"/>
              <a:t>都是微小量，</a:t>
            </a:r>
            <a:r>
              <a:rPr lang="zh-CN" altLang="zh-CN" sz="2800" b="1" dirty="0" smtClean="0"/>
              <a:t>则上式</a:t>
            </a:r>
            <a:r>
              <a:rPr lang="en-US" altLang="zh-CN" sz="2800" b="1" dirty="0" smtClean="0"/>
              <a:t>                     </a:t>
            </a:r>
            <a:r>
              <a:rPr lang="zh-CN" altLang="zh-CN" sz="2800" b="1" dirty="0" smtClean="0"/>
              <a:t>中，除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外，其他各项系数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        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都是二阶微小量，与</a:t>
            </a:r>
            <a:r>
              <a:rPr lang="en-US" altLang="zh-CN" sz="2800" b="1" dirty="0" smtClean="0"/>
              <a:t>          </a:t>
            </a:r>
            <a:r>
              <a:rPr lang="zh-CN" altLang="zh-CN" sz="2800" b="1" dirty="0" smtClean="0"/>
              <a:t>相比可忽略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34401"/>
              </p:ext>
            </p:extLst>
          </p:nvPr>
        </p:nvGraphicFramePr>
        <p:xfrm>
          <a:off x="919058" y="5066338"/>
          <a:ext cx="431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6" name="Equation" r:id="rId13" imgW="190500" imgH="228600" progId="Equation.DSMT4">
                  <p:embed/>
                </p:oleObj>
              </mc:Choice>
              <mc:Fallback>
                <p:oleObj name="Equation" r:id="rId13" imgW="1905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058" y="5066338"/>
                        <a:ext cx="431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13508"/>
              </p:ext>
            </p:extLst>
          </p:nvPr>
        </p:nvGraphicFramePr>
        <p:xfrm>
          <a:off x="4391310" y="5085184"/>
          <a:ext cx="433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7" name="Equation" r:id="rId14" imgW="190500" imgH="228600" progId="Equation.DSMT4">
                  <p:embed/>
                </p:oleObj>
              </mc:Choice>
              <mc:Fallback>
                <p:oleObj name="Equation" r:id="rId14" imgW="190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310" y="5085184"/>
                        <a:ext cx="433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858589"/>
              </p:ext>
            </p:extLst>
          </p:nvPr>
        </p:nvGraphicFramePr>
        <p:xfrm>
          <a:off x="7812360" y="4494261"/>
          <a:ext cx="1392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8" name="Equation" r:id="rId15" imgW="660113" imgH="241195" progId="Equation.DSMT4">
                  <p:embed/>
                </p:oleObj>
              </mc:Choice>
              <mc:Fallback>
                <p:oleObj name="Equation" r:id="rId15" imgW="660113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494261"/>
                        <a:ext cx="13922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306170"/>
              </p:ext>
            </p:extLst>
          </p:nvPr>
        </p:nvGraphicFramePr>
        <p:xfrm>
          <a:off x="5387131" y="5525268"/>
          <a:ext cx="590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9" name="Equation" r:id="rId17" imgW="266584" imgH="228501" progId="Equation.DSMT4">
                  <p:embed/>
                </p:oleObj>
              </mc:Choice>
              <mc:Fallback>
                <p:oleObj name="Equation" r:id="rId17" imgW="266584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131" y="5525268"/>
                        <a:ext cx="590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23019"/>
              </p:ext>
            </p:extLst>
          </p:nvPr>
        </p:nvGraphicFramePr>
        <p:xfrm>
          <a:off x="1691680" y="5518918"/>
          <a:ext cx="431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0" name="Equation" r:id="rId19" imgW="190500" imgH="228600" progId="Equation.DSMT4">
                  <p:embed/>
                </p:oleObj>
              </mc:Choice>
              <mc:Fallback>
                <p:oleObj name="Equation" r:id="rId19" imgW="1905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518918"/>
                        <a:ext cx="431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43373"/>
              </p:ext>
            </p:extLst>
          </p:nvPr>
        </p:nvGraphicFramePr>
        <p:xfrm>
          <a:off x="1115616" y="6025271"/>
          <a:ext cx="504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1" name="Equation" r:id="rId20" imgW="253890" imgH="228501" progId="Equation.DSMT4">
                  <p:embed/>
                </p:oleObj>
              </mc:Choice>
              <mc:Fallback>
                <p:oleObj name="Equation" r:id="rId20" imgW="253890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025271"/>
                        <a:ext cx="5048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44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内容占位符 2"/>
          <p:cNvSpPr>
            <a:spLocks noGrp="1"/>
          </p:cNvSpPr>
          <p:nvPr>
            <p:ph idx="1"/>
          </p:nvPr>
        </p:nvSpPr>
        <p:spPr>
          <a:xfrm>
            <a:off x="179388" y="228600"/>
            <a:ext cx="8964612" cy="22320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zh-CN" sz="2800" dirty="0" smtClean="0"/>
              <a:t>则上式可简化为：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zh-CN" altLang="zh-CN" dirty="0" smtClean="0"/>
          </a:p>
          <a:p>
            <a:pPr>
              <a:buFont typeface="Arial" pitchFamily="34" charset="0"/>
              <a:buNone/>
            </a:pPr>
            <a:endParaRPr lang="zh-CN" altLang="zh-CN" dirty="0" smtClean="0"/>
          </a:p>
          <a:p>
            <a:pPr>
              <a:buFont typeface="Arial" pitchFamily="34" charset="0"/>
              <a:buNone/>
            </a:pPr>
            <a:endParaRPr lang="zh-CN" altLang="en-US" dirty="0" smtClean="0"/>
          </a:p>
        </p:txBody>
      </p:sp>
      <p:sp>
        <p:nvSpPr>
          <p:cNvPr id="5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1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3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19446"/>
              </p:ext>
            </p:extLst>
          </p:nvPr>
        </p:nvGraphicFramePr>
        <p:xfrm>
          <a:off x="161925" y="1340768"/>
          <a:ext cx="8820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3" imgW="5308600" imgH="444500" progId="Equation.DSMT4">
                  <p:embed/>
                </p:oleObj>
              </mc:Choice>
              <mc:Fallback>
                <p:oleObj name="Equation" r:id="rId3" imgW="5308600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340768"/>
                        <a:ext cx="88201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777656"/>
              </p:ext>
            </p:extLst>
          </p:nvPr>
        </p:nvGraphicFramePr>
        <p:xfrm>
          <a:off x="6372200" y="2574788"/>
          <a:ext cx="587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5" imgW="368140" imgH="406224" progId="Equation.DSMT4">
                  <p:embed/>
                </p:oleObj>
              </mc:Choice>
              <mc:Fallback>
                <p:oleObj name="Equation" r:id="rId5" imgW="368140" imgH="4062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574788"/>
                        <a:ext cx="5873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39750" y="2564904"/>
            <a:ext cx="7848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zh-CN" sz="2800" b="1" dirty="0">
                <a:solidFill>
                  <a:srgbClr val="7030A0"/>
                </a:solidFill>
              </a:rPr>
              <a:t>假定其中某一项起主要作用，讨论</a:t>
            </a:r>
            <a:r>
              <a:rPr lang="en-US" altLang="zh-CN" sz="2800" b="1" dirty="0">
                <a:solidFill>
                  <a:srgbClr val="7030A0"/>
                </a:solidFill>
              </a:rPr>
              <a:t>            </a:t>
            </a:r>
            <a:r>
              <a:rPr lang="zh-CN" altLang="zh-CN" sz="2800" b="1" dirty="0">
                <a:solidFill>
                  <a:srgbClr val="7030A0"/>
                </a:solidFill>
              </a:rPr>
              <a:t>和其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zh-CN" sz="2800" b="1" dirty="0">
                <a:solidFill>
                  <a:srgbClr val="7030A0"/>
                </a:solidFill>
              </a:rPr>
              <a:t>它边界情况。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04674" y="4077072"/>
            <a:ext cx="4575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zh-CN" sz="3200" b="1" dirty="0">
                <a:solidFill>
                  <a:srgbClr val="0070C0"/>
                </a:solidFill>
              </a:rPr>
              <a:t>由</a:t>
            </a:r>
            <a:r>
              <a:rPr lang="en-US" altLang="zh-CN" sz="3200" b="1" dirty="0">
                <a:solidFill>
                  <a:srgbClr val="0070C0"/>
                </a:solidFill>
              </a:rPr>
              <a:t>0</a:t>
            </a:r>
            <a:r>
              <a:rPr lang="zh-CN" altLang="zh-CN" sz="3200" b="1" dirty="0">
                <a:solidFill>
                  <a:srgbClr val="0070C0"/>
                </a:solidFill>
              </a:rPr>
              <a:t>到</a:t>
            </a:r>
            <a:r>
              <a:rPr lang="en-US" altLang="zh-CN" sz="3200" b="1" dirty="0">
                <a:solidFill>
                  <a:srgbClr val="0070C0"/>
                </a:solidFill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</a:rPr>
              <a:t>对</a:t>
            </a:r>
            <a:r>
              <a:rPr lang="en-US" altLang="zh-CN" sz="3200" b="1" dirty="0">
                <a:solidFill>
                  <a:srgbClr val="0070C0"/>
                </a:solidFill>
              </a:rPr>
              <a:t>x</a:t>
            </a:r>
            <a:r>
              <a:rPr lang="zh-CN" altLang="zh-CN" sz="3200" b="1" dirty="0">
                <a:solidFill>
                  <a:srgbClr val="0070C0"/>
                </a:solidFill>
              </a:rPr>
              <a:t>求积分得到：</a:t>
            </a:r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97720"/>
              </p:ext>
            </p:extLst>
          </p:nvPr>
        </p:nvGraphicFramePr>
        <p:xfrm>
          <a:off x="755576" y="5085184"/>
          <a:ext cx="791997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7" imgW="2882900" imgH="419100" progId="Equation.DSMT4">
                  <p:embed/>
                </p:oleObj>
              </mc:Choice>
              <mc:Fallback>
                <p:oleObj name="Equation" r:id="rId7" imgW="2882900" imgH="4191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85184"/>
                        <a:ext cx="7919974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build="p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内容占位符 2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altLang="zh-CN" dirty="0" smtClean="0"/>
              <a:t>                                            </a:t>
            </a:r>
          </a:p>
          <a:p>
            <a:pPr>
              <a:buFont typeface="Arial" pitchFamily="34" charset="0"/>
              <a:buNone/>
              <a:defRPr/>
            </a:pPr>
            <a:endParaRPr lang="en-US" altLang="zh-CN" dirty="0" smtClean="0"/>
          </a:p>
          <a:p>
            <a:pPr>
              <a:buFont typeface="Arial" pitchFamily="34" charset="0"/>
              <a:buNone/>
              <a:defRPr/>
            </a:pPr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显然采用一级近似条件下，得到与自由电子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b="1" dirty="0" smtClean="0">
                <a:solidFill>
                  <a:schemeClr val="accent2">
                    <a:lumMod val="75000"/>
                  </a:schemeClr>
                </a:solidFill>
              </a:rPr>
              <a:t>模型相同的结果。</a:t>
            </a:r>
          </a:p>
          <a:p>
            <a:pPr>
              <a:buFont typeface="Arial" pitchFamily="34" charset="0"/>
              <a:buNone/>
              <a:defRPr/>
            </a:pPr>
            <a:endParaRPr lang="zh-CN" altLang="zh-CN" dirty="0" smtClean="0"/>
          </a:p>
          <a:p>
            <a:pPr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11113" y="-979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11113" y="-979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11113" y="-979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1113" y="-979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3568" y="3641912"/>
            <a:ext cx="7200900" cy="107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  <a:cs typeface="Segoe UI" panose="020B0502040204020203" pitchFamily="34" charset="0"/>
              </a:rPr>
              <a:t>可见</a:t>
            </a:r>
            <a:r>
              <a:rPr lang="zh-CN" altLang="en-US" sz="3200" b="1" dirty="0" smtClean="0">
                <a:solidFill>
                  <a:srgbClr val="C00000"/>
                </a:solidFill>
                <a:latin typeface="宋体" panose="02010600030101010101" pitchFamily="2" charset="-122"/>
                <a:cs typeface="Segoe UI" panose="020B0502040204020203" pitchFamily="34" charset="0"/>
              </a:rPr>
              <a:t>，一级近</a:t>
            </a: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  <a:cs typeface="Segoe UI" panose="020B0502040204020203" pitchFamily="34" charset="0"/>
              </a:rPr>
              <a:t>似的解为自由电子解的形式，故称为近自由电子近似理论。</a:t>
            </a: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64987"/>
              </p:ext>
            </p:extLst>
          </p:nvPr>
        </p:nvGraphicFramePr>
        <p:xfrm>
          <a:off x="467544" y="836712"/>
          <a:ext cx="7920880" cy="65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公式" r:id="rId3" imgW="2768600" imgH="228600" progId="Equation.3">
                  <p:embed/>
                </p:oleObj>
              </mc:Choice>
              <mc:Fallback>
                <p:oleObj name="公式" r:id="rId3" imgW="27686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836712"/>
                        <a:ext cx="7920880" cy="653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  <p:bldP spid="1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内容占位符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4525962"/>
          </a:xfrm>
        </p:spPr>
        <p:txBody>
          <a:bodyPr/>
          <a:lstStyle/>
          <a:p>
            <a:r>
              <a:rPr lang="zh-CN" altLang="zh-CN" b="1" dirty="0" smtClean="0"/>
              <a:t>②二级近似：</a:t>
            </a:r>
            <a:endParaRPr lang="en-US" altLang="zh-CN" b="1" dirty="0" smtClean="0"/>
          </a:p>
          <a:p>
            <a:pPr>
              <a:buFont typeface="Arial" pitchFamily="34" charset="0"/>
              <a:buNone/>
            </a:pPr>
            <a:r>
              <a:rPr lang="zh-CN" altLang="zh-CN" dirty="0" smtClean="0"/>
              <a:t>第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个系数</a:t>
            </a: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zh-CN" altLang="en-US" dirty="0" smtClean="0"/>
              <a:t>                                           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en-US" altLang="zh-CN" sz="2800" dirty="0" smtClean="0"/>
              <a:t>                                                  </a:t>
            </a: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0" y="-7635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3203575" y="865188"/>
          <a:ext cx="887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3" imgW="368140" imgH="177723" progId="Equation.DSMT4">
                  <p:embed/>
                </p:oleObj>
              </mc:Choice>
              <mc:Fallback>
                <p:oleObj name="Equation" r:id="rId3" imgW="368140" imgH="17772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865188"/>
                        <a:ext cx="887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4"/>
          <p:cNvSpPr>
            <a:spLocks noChangeArrowheads="1"/>
          </p:cNvSpPr>
          <p:nvPr/>
        </p:nvSpPr>
        <p:spPr bwMode="auto">
          <a:xfrm>
            <a:off x="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23850" y="2060575"/>
          <a:ext cx="85709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5" imgW="4686300" imgH="457200" progId="Equation.DSMT4">
                  <p:embed/>
                </p:oleObj>
              </mc:Choice>
              <mc:Fallback>
                <p:oleObj name="Equation" r:id="rId5" imgW="46863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8570913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6"/>
          <p:cNvSpPr>
            <a:spLocks noChangeArrowheads="1"/>
          </p:cNvSpPr>
          <p:nvPr/>
        </p:nvSpPr>
        <p:spPr bwMode="auto">
          <a:xfrm>
            <a:off x="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611188" y="3213100"/>
          <a:ext cx="23050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Equation" r:id="rId7" imgW="1054100" imgH="393700" progId="Equation.DSMT4">
                  <p:embed/>
                </p:oleObj>
              </mc:Choice>
              <mc:Fallback>
                <p:oleObj name="Equation" r:id="rId7" imgW="10541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230505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8"/>
          <p:cNvSpPr>
            <a:spLocks noChangeArrowheads="1"/>
          </p:cNvSpPr>
          <p:nvPr/>
        </p:nvSpPr>
        <p:spPr bwMode="auto">
          <a:xfrm>
            <a:off x="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3059113" y="3213100"/>
          <a:ext cx="14414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9" imgW="685800" imgH="419100" progId="Equation.DSMT4">
                  <p:embed/>
                </p:oleObj>
              </mc:Choice>
              <mc:Fallback>
                <p:oleObj name="Equation" r:id="rId9" imgW="685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13100"/>
                        <a:ext cx="14414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0"/>
          <p:cNvSpPr>
            <a:spLocks noChangeArrowheads="1"/>
          </p:cNvSpPr>
          <p:nvPr/>
        </p:nvSpPr>
        <p:spPr bwMode="auto">
          <a:xfrm>
            <a:off x="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4" name="Object 9"/>
          <p:cNvGraphicFramePr>
            <a:graphicFrameLocks noChangeAspect="1"/>
          </p:cNvGraphicFramePr>
          <p:nvPr/>
        </p:nvGraphicFramePr>
        <p:xfrm>
          <a:off x="5508625" y="3284538"/>
          <a:ext cx="31972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Equation" r:id="rId11" imgW="1447172" imgH="393529" progId="Equation.DSMT4">
                  <p:embed/>
                </p:oleObj>
              </mc:Choice>
              <mc:Fallback>
                <p:oleObj name="Equation" r:id="rId11" imgW="1447172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3197225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5" name="Object 11"/>
          <p:cNvGraphicFramePr>
            <a:graphicFrameLocks noChangeAspect="1"/>
          </p:cNvGraphicFramePr>
          <p:nvPr/>
        </p:nvGraphicFramePr>
        <p:xfrm>
          <a:off x="900113" y="4365625"/>
          <a:ext cx="4545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" name="Equation" r:id="rId13" imgW="2552700" imgH="482600" progId="Equation.DSMT4">
                  <p:embed/>
                </p:oleObj>
              </mc:Choice>
              <mc:Fallback>
                <p:oleObj name="Equation" r:id="rId13" imgW="25527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45450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4"/>
          <p:cNvSpPr>
            <a:spLocks noChangeArrowheads="1"/>
          </p:cNvSpPr>
          <p:nvPr/>
        </p:nvSpPr>
        <p:spPr bwMode="auto">
          <a:xfrm>
            <a:off x="0" y="-76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6" name="Object 13"/>
          <p:cNvGraphicFramePr>
            <a:graphicFrameLocks noChangeAspect="1"/>
          </p:cNvGraphicFramePr>
          <p:nvPr/>
        </p:nvGraphicFramePr>
        <p:xfrm>
          <a:off x="5795963" y="5373688"/>
          <a:ext cx="2882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" name="Equation" r:id="rId15" imgW="1320227" imgH="495085" progId="Equation.DSMT4">
                  <p:embed/>
                </p:oleObj>
              </mc:Choice>
              <mc:Fallback>
                <p:oleObj name="Equation" r:id="rId15" imgW="1320227" imgH="49508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373688"/>
                        <a:ext cx="28829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0" y="5661025"/>
            <a:ext cx="58340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zh-CN" sz="2800" b="1" dirty="0">
                <a:solidFill>
                  <a:schemeClr val="accent2">
                    <a:lumMod val="75000"/>
                  </a:schemeClr>
                </a:solidFill>
              </a:rPr>
              <a:t>由微扰理论得到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zh-CN" altLang="zh-CN" sz="2800" b="1" dirty="0">
                <a:solidFill>
                  <a:schemeClr val="accent2">
                    <a:lumMod val="75000"/>
                  </a:schemeClr>
                </a:solidFill>
              </a:rPr>
              <a:t>的二级近似值为：</a:t>
            </a:r>
          </a:p>
        </p:txBody>
      </p:sp>
      <p:sp>
        <p:nvSpPr>
          <p:cNvPr id="7186" name="TextBox 19"/>
          <p:cNvSpPr txBox="1">
            <a:spLocks noChangeArrowheads="1"/>
          </p:cNvSpPr>
          <p:nvPr/>
        </p:nvSpPr>
        <p:spPr bwMode="auto">
          <a:xfrm>
            <a:off x="4643438" y="34290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18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2572</Words>
  <Application>Microsoft Office PowerPoint</Application>
  <PresentationFormat>全屏显示(4:3)</PresentationFormat>
  <Paragraphs>261</Paragraphs>
  <Slides>49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楷体</vt:lpstr>
      <vt:lpstr>宋体</vt:lpstr>
      <vt:lpstr>Arial</vt:lpstr>
      <vt:lpstr>Calibri</vt:lpstr>
      <vt:lpstr>Segoe UI</vt:lpstr>
      <vt:lpstr>Times New Roman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② 紧束缚近似法（或称原子轨道线性组合近似法LCAO）紧束缚近似 (Tight Binding Approximation)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</dc:creator>
  <cp:lastModifiedBy>DELL</cp:lastModifiedBy>
  <cp:revision>115</cp:revision>
  <dcterms:created xsi:type="dcterms:W3CDTF">2012-05-24T02:11:55Z</dcterms:created>
  <dcterms:modified xsi:type="dcterms:W3CDTF">2024-05-30T09:31:49Z</dcterms:modified>
</cp:coreProperties>
</file>