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304" r:id="rId5"/>
    <p:sldId id="305" r:id="rId6"/>
    <p:sldId id="299" r:id="rId7"/>
    <p:sldId id="300" r:id="rId8"/>
    <p:sldId id="302" r:id="rId9"/>
    <p:sldId id="301" r:id="rId10"/>
    <p:sldId id="303" r:id="rId11"/>
    <p:sldId id="282" r:id="rId12"/>
    <p:sldId id="283" r:id="rId13"/>
    <p:sldId id="285" r:id="rId14"/>
    <p:sldId id="284" r:id="rId15"/>
    <p:sldId id="257" r:id="rId16"/>
    <p:sldId id="258" r:id="rId17"/>
    <p:sldId id="272" r:id="rId18"/>
    <p:sldId id="259" r:id="rId19"/>
    <p:sldId id="260" r:id="rId20"/>
    <p:sldId id="261" r:id="rId21"/>
    <p:sldId id="266" r:id="rId22"/>
    <p:sldId id="267" r:id="rId23"/>
    <p:sldId id="268" r:id="rId24"/>
    <p:sldId id="273" r:id="rId25"/>
    <p:sldId id="286" r:id="rId26"/>
    <p:sldId id="269" r:id="rId27"/>
    <p:sldId id="274" r:id="rId28"/>
    <p:sldId id="275" r:id="rId29"/>
    <p:sldId id="276" r:id="rId30"/>
    <p:sldId id="277" r:id="rId31"/>
    <p:sldId id="278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FF99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55"/>
    <p:restoredTop sz="95082"/>
  </p:normalViewPr>
  <p:slideViewPr>
    <p:cSldViewPr>
      <p:cViewPr varScale="1">
        <p:scale>
          <a:sx n="79" d="100"/>
          <a:sy n="79" d="100"/>
        </p:scale>
        <p:origin x="86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DE5F0-ADFC-4EDF-9245-B45F92A5EF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992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FA43C-AF86-435E-846A-11F19AD59A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97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E392D-B07F-4E25-84AB-97A8E36D17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95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C9DA2-AEBA-4F17-8D38-3263D66A44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11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D51DB-2606-4334-9661-EE44782B9D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86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3B6A6-4D16-485A-B599-FC7FEB664B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6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6272F-952E-44F5-98B8-B6237D6038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27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1585D-3AB8-43D8-A8B9-D934EA2E75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574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43DA0-A483-4A7F-A201-A9EED670C6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01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3A93E-C608-4EAF-8D8B-77D47D1B07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18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70145-2D2D-442E-8108-76B6FF1AFE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60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7F92E526-29A8-4244-9CF0-6F5CDD75C9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4.wmf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0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70C0"/>
                </a:solidFill>
              </a:rPr>
              <a:t>能带理论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800080"/>
                </a:solidFill>
              </a:rPr>
              <a:t>不是严格、系统和完整的能带理论，侧重于说明和了解。</a:t>
            </a:r>
          </a:p>
          <a:p>
            <a:pPr eaLnBrk="1" hangingPunct="1"/>
            <a:r>
              <a:rPr lang="zh-CN" altLang="en-US" sz="2400" smtClean="0">
                <a:solidFill>
                  <a:srgbClr val="800080"/>
                </a:solidFill>
              </a:rPr>
              <a:t>着重利用能带理论基本知识，理解金属、绝缘体和半导体的导电特性差异及机理。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/>
              <a:t>一 、固体能理论基础</a:t>
            </a:r>
            <a:endParaRPr lang="zh-CN" altLang="en-US" sz="2800" smtClean="0"/>
          </a:p>
          <a:p>
            <a:pPr eaLnBrk="1" hangingPunct="1">
              <a:buFontTx/>
              <a:buNone/>
            </a:pPr>
            <a:r>
              <a:rPr lang="zh-CN" altLang="en-US" sz="2800" smtClean="0"/>
              <a:t>    </a:t>
            </a:r>
            <a:r>
              <a:rPr lang="zh-CN" altLang="en-US" sz="2400" smtClean="0">
                <a:solidFill>
                  <a:srgbClr val="0070C0"/>
                </a:solidFill>
              </a:rPr>
              <a:t>前面我们基于对周期场中电子运动状态的分析（一维条件下）接触和了解了能带、禁带等重要概念，发现电子运动的能量不再是连续的。由于受到晶格周期性势场的作用，在布氏区上产生能量的不连续变化，其前提是基于一维条件下的周期性势场，而实际晶体中对周期性势场的处理是基于三维条件下的。所以对晶体能带的研究也应讨论三维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 smtClean="0"/>
              <a:t>先交叠再分裂</a:t>
            </a:r>
            <a:endParaRPr lang="zh-CN" altLang="en-US" sz="3200" dirty="0"/>
          </a:p>
        </p:txBody>
      </p:sp>
      <p:pic>
        <p:nvPicPr>
          <p:cNvPr id="4" name="Picture 4" descr="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68"/>
          <a:stretch>
            <a:fillRect/>
          </a:stretch>
        </p:blipFill>
        <p:spPr bwMode="auto">
          <a:xfrm>
            <a:off x="1295400" y="1219200"/>
            <a:ext cx="6585688" cy="36576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83822" y="502920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rgbClr val="002060"/>
                </a:solidFill>
              </a:rPr>
              <a:t>金刚石结构的</a:t>
            </a:r>
            <a:r>
              <a:rPr kumimoji="1" lang="en-US" altLang="zh-CN" sz="2400" dirty="0" smtClean="0">
                <a:solidFill>
                  <a:srgbClr val="002060"/>
                </a:solidFill>
              </a:rPr>
              <a:t>s</a:t>
            </a:r>
            <a:r>
              <a:rPr kumimoji="1" lang="zh-CN" altLang="en-US" sz="2400" dirty="0" smtClean="0">
                <a:solidFill>
                  <a:srgbClr val="002060"/>
                </a:solidFill>
              </a:rPr>
              <a:t>带和</a:t>
            </a:r>
            <a:r>
              <a:rPr kumimoji="1" lang="en-US" altLang="zh-CN" sz="2400" dirty="0" smtClean="0">
                <a:solidFill>
                  <a:srgbClr val="002060"/>
                </a:solidFill>
              </a:rPr>
              <a:t>p</a:t>
            </a:r>
            <a:r>
              <a:rPr kumimoji="1" lang="zh-CN" altLang="en-US" sz="2400" dirty="0" smtClean="0">
                <a:solidFill>
                  <a:srgbClr val="002060"/>
                </a:solidFill>
              </a:rPr>
              <a:t>带交叠</a:t>
            </a:r>
            <a:r>
              <a:rPr kumimoji="1" lang="en-US" altLang="zh-CN" sz="2400" dirty="0" smtClean="0">
                <a:solidFill>
                  <a:srgbClr val="002060"/>
                </a:solidFill>
              </a:rPr>
              <a:t>SP3</a:t>
            </a:r>
            <a:r>
              <a:rPr kumimoji="1" lang="zh-CN" altLang="en-US" sz="2400" dirty="0" smtClean="0">
                <a:solidFill>
                  <a:srgbClr val="002060"/>
                </a:solidFill>
              </a:rPr>
              <a:t>杂化后又分裂成两个带，这两个带由禁带隔开，下面的一个叫价带，相应成健态。每个原子中的</a:t>
            </a:r>
            <a:r>
              <a:rPr kumimoji="1" lang="en-US" altLang="zh-CN" sz="2400" dirty="0" smtClean="0">
                <a:solidFill>
                  <a:srgbClr val="002060"/>
                </a:solidFill>
              </a:rPr>
              <a:t>4</a:t>
            </a:r>
            <a:r>
              <a:rPr kumimoji="1" lang="zh-CN" altLang="en-US" sz="2400" dirty="0" smtClean="0">
                <a:solidFill>
                  <a:srgbClr val="002060"/>
                </a:solidFill>
              </a:rPr>
              <a:t>个杂化价电子形成共价键。上面的一个带叫导带，在绝对零度时，它是空的，没有电子填充。</a:t>
            </a:r>
            <a:endParaRPr kumimoji="1"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0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70C0"/>
                </a:solidFill>
              </a:rPr>
              <a:t>金属绝缘体和半导体的能带结构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b="1" dirty="0" smtClean="0">
                <a:solidFill>
                  <a:srgbClr val="00B050"/>
                </a:solidFill>
              </a:rPr>
              <a:t>1 </a:t>
            </a:r>
            <a:r>
              <a:rPr lang="zh-CN" altLang="en-US" sz="3600" b="1" dirty="0" smtClean="0">
                <a:solidFill>
                  <a:srgbClr val="00B050"/>
                </a:solidFill>
              </a:rPr>
              <a:t>电子的基本运动状态</a:t>
            </a:r>
          </a:p>
          <a:p>
            <a:pPr eaLnBrk="1" hangingPunct="1">
              <a:buFontTx/>
              <a:buNone/>
            </a:pPr>
            <a:r>
              <a:rPr lang="zh-CN" altLang="en-US" sz="2800" dirty="0" smtClean="0">
                <a:solidFill>
                  <a:srgbClr val="002060"/>
                </a:solidFill>
              </a:rPr>
              <a:t>稳恒运动：电子具有确定运动状态（能级）</a:t>
            </a:r>
          </a:p>
          <a:p>
            <a:pPr eaLnBrk="1" hangingPunct="1">
              <a:buFontTx/>
              <a:buNone/>
            </a:pPr>
            <a:r>
              <a:rPr lang="zh-CN" altLang="en-US" sz="2800" dirty="0" smtClean="0">
                <a:solidFill>
                  <a:srgbClr val="002060"/>
                </a:solidFill>
              </a:rPr>
              <a:t>跃迁运动：由一个能级向另一个能级的突变</a:t>
            </a:r>
          </a:p>
          <a:p>
            <a:pPr eaLnBrk="1" hangingPunct="1">
              <a:buFontTx/>
              <a:buNone/>
            </a:pPr>
            <a:r>
              <a:rPr lang="zh-CN" altLang="en-US" sz="2800" dirty="0" smtClean="0">
                <a:solidFill>
                  <a:srgbClr val="002060"/>
                </a:solidFill>
              </a:rPr>
              <a:t> ①电子跃迁需在外界作用下发生（由低到高）。</a:t>
            </a:r>
          </a:p>
          <a:p>
            <a:pPr eaLnBrk="1" hangingPunct="1">
              <a:buFontTx/>
              <a:buNone/>
            </a:pPr>
            <a:r>
              <a:rPr lang="zh-CN" altLang="en-US" sz="2800" dirty="0" smtClean="0">
                <a:solidFill>
                  <a:srgbClr val="002060"/>
                </a:solidFill>
              </a:rPr>
              <a:t>②根据 </a:t>
            </a:r>
            <a:r>
              <a:rPr lang="en-US" altLang="zh-CN" sz="2800" dirty="0" smtClean="0">
                <a:solidFill>
                  <a:srgbClr val="002060"/>
                </a:solidFill>
              </a:rPr>
              <a:t>Pauli </a:t>
            </a:r>
            <a:r>
              <a:rPr lang="zh-CN" altLang="en-US" sz="2800" dirty="0" smtClean="0">
                <a:solidFill>
                  <a:srgbClr val="002060"/>
                </a:solidFill>
              </a:rPr>
              <a:t>规则，电子跃迁时是能跃迁到另一个未被电子占据的能级上，故发生电子跃迁必须存在空能级。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9933"/>
                </a:solidFill>
              </a:rPr>
              <a:t>2</a:t>
            </a:r>
            <a:r>
              <a:rPr lang="zh-CN" altLang="en-US" b="1" smtClean="0">
                <a:solidFill>
                  <a:srgbClr val="FF9933"/>
                </a:solidFill>
              </a:rPr>
              <a:t>．基本的能带结构</a:t>
            </a:r>
            <a:endParaRPr lang="zh-CN" altLang="en-US" smtClean="0">
              <a:solidFill>
                <a:srgbClr val="FF9933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mtClean="0">
                <a:solidFill>
                  <a:schemeClr val="accent2"/>
                </a:solidFill>
              </a:rPr>
              <a:t>①不同晶体的能带结构有所不同。例金属、半导体、绝缘体。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solidFill>
                  <a:schemeClr val="accent2"/>
                </a:solidFill>
              </a:rPr>
              <a:t>②讨论中取价带</a:t>
            </a:r>
            <a:r>
              <a:rPr lang="en-US" altLang="zh-CN" smtClean="0">
                <a:solidFill>
                  <a:schemeClr val="accent2"/>
                </a:solidFill>
              </a:rPr>
              <a:t>—</a:t>
            </a:r>
            <a:r>
              <a:rPr lang="zh-CN" altLang="en-US" smtClean="0">
                <a:solidFill>
                  <a:schemeClr val="accent2"/>
                </a:solidFill>
              </a:rPr>
              <a:t>禁带</a:t>
            </a:r>
            <a:r>
              <a:rPr lang="en-US" altLang="zh-CN" smtClean="0">
                <a:solidFill>
                  <a:schemeClr val="accent2"/>
                </a:solidFill>
              </a:rPr>
              <a:t>—</a:t>
            </a:r>
            <a:r>
              <a:rPr lang="zh-CN" altLang="en-US" smtClean="0">
                <a:solidFill>
                  <a:schemeClr val="accent2"/>
                </a:solidFill>
              </a:rPr>
              <a:t>导带部分</a:t>
            </a:r>
            <a:r>
              <a:rPr lang="zh-CN" altLang="en-US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8382000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78986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b="1" dirty="0" smtClean="0"/>
              <a:t>3</a:t>
            </a:r>
            <a:r>
              <a:rPr lang="zh-CN" altLang="en-US" sz="4400" b="1" dirty="0" smtClean="0"/>
              <a:t>．</a:t>
            </a:r>
            <a:r>
              <a:rPr lang="zh-CN" altLang="en-US" sz="4400" b="1" dirty="0" smtClean="0">
                <a:solidFill>
                  <a:srgbClr val="FF9933"/>
                </a:solidFill>
              </a:rPr>
              <a:t>金属、绝缘体、半导体的能带结构与导电性</a:t>
            </a:r>
            <a:endParaRPr lang="zh-CN" altLang="en-US" sz="4400" dirty="0" smtClean="0">
              <a:solidFill>
                <a:srgbClr val="FF9933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rgbClr val="002060"/>
                </a:solidFill>
              </a:rPr>
              <a:t>    在能带理论的基础上，第一次对为什么固体可以区分为导体、绝缘体、半导体的问题提出了一个理论上的说明，这是能带论发展初期的一个重大成就，一些有关导体、绝缘体、半导体的现代理论也是由此而发展起来的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rgbClr val="002060"/>
                </a:solidFill>
              </a:rPr>
              <a:t>    从微观结构上来看金属、半导体和绝缘体的差别，主要取决于几个方面，我们从下面三方面来考虑电子结构层次上的差别：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Ⅰ</a:t>
            </a:r>
            <a:r>
              <a:rPr lang="zh-CN" altLang="en-US" b="1" dirty="0" smtClean="0">
                <a:solidFill>
                  <a:srgbClr val="002060"/>
                </a:solidFill>
              </a:rPr>
              <a:t>．各自的能带结构：每个带的宽窄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Ⅱ</a:t>
            </a:r>
            <a:r>
              <a:rPr lang="zh-CN" altLang="en-US" dirty="0" smtClean="0">
                <a:solidFill>
                  <a:srgbClr val="002060"/>
                </a:solidFill>
              </a:rPr>
              <a:t>．价带是充满的还只是部分被充满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Ⅲ</a:t>
            </a:r>
            <a:r>
              <a:rPr lang="zh-CN" altLang="en-US" dirty="0" smtClean="0">
                <a:solidFill>
                  <a:srgbClr val="002060"/>
                </a:solidFill>
              </a:rPr>
              <a:t>．满带和空带之间能隙的大小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451008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41290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3868738" y="4457700"/>
          <a:ext cx="4079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4457700"/>
                        <a:ext cx="40798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5619750" y="4457700"/>
          <a:ext cx="409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5" imgW="139680" imgH="203040" progId="Equation.DSMT4">
                  <p:embed/>
                </p:oleObj>
              </mc:Choice>
              <mc:Fallback>
                <p:oleObj name="Equation" r:id="rId5" imgW="1396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4457700"/>
                        <a:ext cx="409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2700338" y="5013325"/>
          <a:ext cx="254952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7" imgW="901440" imgH="228600" progId="Equation.DSMT4">
                  <p:embed/>
                </p:oleObj>
              </mc:Choice>
              <mc:Fallback>
                <p:oleObj name="Equation" r:id="rId7" imgW="9014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013325"/>
                        <a:ext cx="2549525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762000" y="762000"/>
            <a:ext cx="7086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latin typeface="Times New Roman" pitchFamily="18" charset="0"/>
              </a:rPr>
              <a:t>        </a:t>
            </a:r>
            <a:r>
              <a:rPr kumimoji="1" lang="zh-CN" altLang="en-US" sz="3200">
                <a:latin typeface="Times New Roman" pitchFamily="18" charset="0"/>
              </a:rPr>
              <a:t>用能带理论可以说明晶体为什么可以区分为</a:t>
            </a:r>
            <a:r>
              <a:rPr kumimoji="1" lang="zh-CN" altLang="en-US" sz="3200" b="1">
                <a:latin typeface="Times New Roman" pitchFamily="18" charset="0"/>
              </a:rPr>
              <a:t>导体、半导体、绝缘体。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84213" y="3357563"/>
            <a:ext cx="777240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</a:rPr>
              <a:t>能带的填充与导电性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3200" b="1">
                <a:latin typeface="Times New Roman" pitchFamily="18" charset="0"/>
              </a:rPr>
              <a:t>   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1.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</a:rPr>
              <a:t>无外场时</a:t>
            </a:r>
            <a:r>
              <a:rPr kumimoji="1" lang="zh-CN" altLang="en-US" sz="3200" b="1">
                <a:latin typeface="Times New Roman" pitchFamily="18" charset="0"/>
              </a:rPr>
              <a:t>：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3200" b="1">
                <a:latin typeface="Times New Roman" pitchFamily="18" charset="0"/>
              </a:rPr>
              <a:t>      </a:t>
            </a:r>
            <a:r>
              <a:rPr kumimoji="1" lang="zh-CN" altLang="en-US" sz="3200">
                <a:latin typeface="Times New Roman" pitchFamily="18" charset="0"/>
              </a:rPr>
              <a:t>电子分布对称</a:t>
            </a:r>
            <a:r>
              <a:rPr kumimoji="1" lang="zh-CN" altLang="en-US" sz="3200" b="1">
                <a:latin typeface="Times New Roman" pitchFamily="18" charset="0"/>
              </a:rPr>
              <a:t>， </a:t>
            </a:r>
            <a:r>
              <a:rPr kumimoji="1" lang="zh-CN" altLang="en-US" sz="3200">
                <a:latin typeface="宋体" charset="-122"/>
              </a:rPr>
              <a:t>状态和</a:t>
            </a:r>
            <a:r>
              <a:rPr kumimoji="1" lang="en-US" altLang="zh-CN" sz="3200">
                <a:latin typeface="Times New Roman" pitchFamily="18" charset="0"/>
              </a:rPr>
              <a:t>-   </a:t>
            </a:r>
            <a:r>
              <a:rPr kumimoji="1" lang="zh-CN" altLang="en-US" sz="3200">
                <a:latin typeface="宋体" charset="-122"/>
              </a:rPr>
              <a:t>状态的电子数目相等</a:t>
            </a:r>
            <a:r>
              <a:rPr kumimoji="1" lang="zh-CN" altLang="en-US" sz="3200">
                <a:latin typeface="Times New Roman" pitchFamily="18" charset="0"/>
              </a:rPr>
              <a:t>；                           不形成宏观电流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457200"/>
            <a:ext cx="2286000" cy="91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</a:rPr>
              <a:t>2.</a:t>
            </a:r>
            <a:r>
              <a:rPr lang="zh-CN" altLang="en-US" b="1" smtClean="0">
                <a:solidFill>
                  <a:srgbClr val="FF3300"/>
                </a:solidFill>
              </a:rPr>
              <a:t>有外场时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465263" y="1328738"/>
          <a:ext cx="16414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3" imgW="596880" imgH="419040" progId="Equation.DSMT4">
                  <p:embed/>
                </p:oleObj>
              </mc:Choice>
              <mc:Fallback>
                <p:oleObj name="Equation" r:id="rId3" imgW="59688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1328738"/>
                        <a:ext cx="1641475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276600" y="19812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5176838" y="1330325"/>
          <a:ext cx="1990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5" imgW="723600" imgH="419040" progId="Equation.DSMT4">
                  <p:embed/>
                </p:oleObj>
              </mc:Choice>
              <mc:Fallback>
                <p:oleObj name="Equation" r:id="rId5" imgW="72360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1330325"/>
                        <a:ext cx="199072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3444875" y="1327150"/>
          <a:ext cx="14144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7" imgW="545760" imgH="203040" progId="Equation.DSMT4">
                  <p:embed/>
                </p:oleObj>
              </mc:Choice>
              <mc:Fallback>
                <p:oleObj name="Equation" r:id="rId7" imgW="5457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1327150"/>
                        <a:ext cx="141446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1447800" y="2286000"/>
            <a:ext cx="6248400" cy="1981200"/>
          </a:xfrm>
          <a:prstGeom prst="flowChartDecision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latin typeface="Times New Roman" pitchFamily="18" charset="0"/>
              </a:rPr>
              <a:t>每个波失   都以同样的速度在   空间运动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059113" y="2890838"/>
            <a:ext cx="2994025" cy="609600"/>
            <a:chOff x="1817" y="1944"/>
            <a:chExt cx="1886" cy="384"/>
          </a:xfrm>
        </p:grpSpPr>
        <p:graphicFrame>
          <p:nvGraphicFramePr>
            <p:cNvPr id="2054" name="Object 9"/>
            <p:cNvGraphicFramePr>
              <a:graphicFrameLocks noChangeAspect="1"/>
            </p:cNvGraphicFramePr>
            <p:nvPr/>
          </p:nvGraphicFramePr>
          <p:xfrm>
            <a:off x="1817" y="1944"/>
            <a:ext cx="15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" name="Equation" r:id="rId9" imgW="139680" imgH="203040" progId="Equation.DSMT4">
                    <p:embed/>
                  </p:oleObj>
                </mc:Choice>
                <mc:Fallback>
                  <p:oleObj name="Equation" r:id="rId9" imgW="139680" imgH="2030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7" y="1944"/>
                          <a:ext cx="15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10"/>
            <p:cNvGraphicFramePr>
              <a:graphicFrameLocks noChangeAspect="1"/>
            </p:cNvGraphicFramePr>
            <p:nvPr/>
          </p:nvGraphicFramePr>
          <p:xfrm>
            <a:off x="3545" y="1944"/>
            <a:ext cx="15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" name="Equation" r:id="rId11" imgW="139680" imgH="203040" progId="Equation.DSMT4">
                    <p:embed/>
                  </p:oleObj>
                </mc:Choice>
                <mc:Fallback>
                  <p:oleObj name="Equation" r:id="rId11" imgW="13968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5" y="1944"/>
                          <a:ext cx="15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838200" y="49530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762000" y="4267200"/>
            <a:ext cx="78486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CC"/>
                </a:solidFill>
                <a:latin typeface="Times New Roman" pitchFamily="18" charset="0"/>
              </a:rPr>
              <a:t>满带情况   </a:t>
            </a:r>
            <a:r>
              <a:rPr kumimoji="1" lang="zh-CN" altLang="en-US" sz="2800">
                <a:latin typeface="宋体" charset="-122"/>
              </a:rPr>
              <a:t>电场作用下所有电子的状态都可以同样速度变化</a:t>
            </a:r>
            <a:r>
              <a:rPr kumimoji="1" lang="en-US" altLang="zh-CN" sz="2800">
                <a:latin typeface="宋体" charset="-122"/>
              </a:rPr>
              <a:t>,</a:t>
            </a:r>
            <a:r>
              <a:rPr kumimoji="1" lang="zh-CN" altLang="en-US" sz="2800">
                <a:latin typeface="宋体" charset="-122"/>
              </a:rPr>
              <a:t>但由于                  空间的周期函数，</a:t>
            </a:r>
            <a:r>
              <a:rPr kumimoji="1" lang="zh-CN" altLang="en-US" sz="2800" b="1">
                <a:solidFill>
                  <a:srgbClr val="FF3300"/>
                </a:solidFill>
                <a:latin typeface="宋体" charset="-122"/>
              </a:rPr>
              <a:t>整个能带的电子分布情况实际上无变化</a:t>
            </a:r>
            <a:r>
              <a:rPr kumimoji="1" lang="zh-CN" altLang="en-US" sz="2800">
                <a:solidFill>
                  <a:srgbClr val="FF3300"/>
                </a:solidFill>
                <a:latin typeface="宋体" charset="-122"/>
              </a:rPr>
              <a:t>。</a:t>
            </a:r>
            <a:r>
              <a:rPr kumimoji="1" lang="zh-CN" altLang="en-US" sz="2800">
                <a:solidFill>
                  <a:srgbClr val="FF33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391001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3995738" y="4797425"/>
          <a:ext cx="30940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13" imgW="1307880" imgH="228600" progId="Equation.DSMT4">
                  <p:embed/>
                </p:oleObj>
              </mc:Choice>
              <mc:Fallback>
                <p:oleObj name="Equation" r:id="rId13" imgW="130788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797425"/>
                        <a:ext cx="3094037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AutoShape 15"/>
          <p:cNvSpPr>
            <a:spLocks noChangeArrowheads="1"/>
          </p:cNvSpPr>
          <p:nvPr/>
        </p:nvSpPr>
        <p:spPr bwMode="auto">
          <a:xfrm flipH="1" flipV="1">
            <a:off x="533400" y="4419600"/>
            <a:ext cx="228600" cy="3048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7391400" y="16764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</a:t>
            </a:r>
            <a:r>
              <a:rPr kumimoji="1" lang="en-US" altLang="zh-CN" sz="2800" b="1">
                <a:latin typeface="Times New Roman" pitchFamily="18" charset="0"/>
              </a:rPr>
              <a:t>(5.23)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  <p:bldP spid="6148" grpId="0" animBg="1"/>
      <p:bldP spid="6151" grpId="0" animBg="1"/>
      <p:bldP spid="6155" grpId="0"/>
      <p:bldP spid="6156" grpId="0"/>
      <p:bldP spid="6157" grpId="0" animBg="1"/>
      <p:bldP spid="6159" grpId="0" animBg="1"/>
      <p:bldP spid="61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6629400" cy="589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295400" y="838200"/>
            <a:ext cx="73152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CC"/>
                </a:solidFill>
                <a:latin typeface="宋体" charset="-122"/>
              </a:rPr>
              <a:t>不满带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  <a:r>
              <a:rPr kumimoji="1" lang="zh-CN" altLang="en-US" sz="3200" b="1">
                <a:solidFill>
                  <a:srgbClr val="FF33CC"/>
                </a:solidFill>
                <a:latin typeface="Times New Roman" pitchFamily="18" charset="0"/>
              </a:rPr>
              <a:t>情况</a:t>
            </a:r>
            <a:r>
              <a:rPr kumimoji="1" lang="zh-CN" altLang="en-US" sz="3200">
                <a:solidFill>
                  <a:srgbClr val="FF33CC"/>
                </a:solidFill>
                <a:latin typeface="Times New Roman" pitchFamily="18" charset="0"/>
              </a:rPr>
              <a:t>：</a:t>
            </a:r>
            <a:r>
              <a:rPr kumimoji="1" lang="zh-CN" altLang="en-US" sz="3200">
                <a:latin typeface="Times New Roman" pitchFamily="18" charset="0"/>
              </a:rPr>
              <a:t>电场作用下整个电子分布向电场反方向移动。若此移动没受阻（无散射），由于      是    的周期函数，所以电子速度随时间增加而发生周期性的振荡。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</a:rPr>
              <a:t>       但由于</a:t>
            </a:r>
            <a:r>
              <a:rPr kumimoji="1" lang="zh-CN" altLang="en-US" sz="3200">
                <a:solidFill>
                  <a:srgbClr val="FF3300"/>
                </a:solidFill>
                <a:latin typeface="Times New Roman" pitchFamily="18" charset="0"/>
              </a:rPr>
              <a:t>电子必然会受到晶格振动，杂质、缺陷的散射，不出现振荡，而很快达到一个稳定的不对称分布，此时沿外电场方向和反方向电子数目不相等，总的电流不为零。</a:t>
            </a: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 flipH="1" flipV="1">
            <a:off x="990600" y="1066800"/>
            <a:ext cx="228600" cy="3048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4479925" y="1860550"/>
          <a:ext cx="7937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3" imgW="317160" imgH="228600" progId="Equation.DSMT4">
                  <p:embed/>
                </p:oleObj>
              </mc:Choice>
              <mc:Fallback>
                <p:oleObj name="Equation" r:id="rId3" imgW="3171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1860550"/>
                        <a:ext cx="79375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451008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0" name="Rectangle 7"/>
          <p:cNvSpPr>
            <a:spLocks noChangeArrowheads="1"/>
          </p:cNvSpPr>
          <p:nvPr/>
        </p:nvSpPr>
        <p:spPr bwMode="auto">
          <a:xfrm>
            <a:off x="451008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5724525" y="1844675"/>
          <a:ext cx="3635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5" imgW="139680" imgH="203040" progId="Equation.DSMT4">
                  <p:embed/>
                </p:oleObj>
              </mc:Choice>
              <mc:Fallback>
                <p:oleObj name="Equation" r:id="rId5" imgW="1396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844675"/>
                        <a:ext cx="36353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 descr="6"/>
          <p:cNvPicPr>
            <a:picLocks noChangeAspect="1" noChangeArrowheads="1"/>
          </p:cNvPicPr>
          <p:nvPr/>
        </p:nvPicPr>
        <p:blipFill>
          <a:blip r:embed="rId3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28600"/>
            <a:ext cx="41592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3" descr="8"/>
          <p:cNvPicPr>
            <a:picLocks noChangeAspect="1" noChangeArrowheads="1"/>
          </p:cNvPicPr>
          <p:nvPr/>
        </p:nvPicPr>
        <p:blipFill>
          <a:blip r:embed="rId4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"/>
            <a:ext cx="415766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7162800" y="5181600"/>
          <a:ext cx="6238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181600"/>
                        <a:ext cx="6238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90600" y="57150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电场作用下满能带中的电子分布示意图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chemeClr val="folHlink"/>
                </a:solidFill>
              </a:rPr>
              <a:t>   </a:t>
            </a:r>
            <a:r>
              <a:rPr lang="zh-CN" altLang="en-US" sz="2400" smtClean="0">
                <a:solidFill>
                  <a:srgbClr val="0070C0"/>
                </a:solidFill>
              </a:rPr>
              <a:t>已确知固体由大量原子组成，原子则包括原子核和电子。理论上对实际固体能带的精确计算，需要写出描述原子核和相关电子的薛定谔方程，求出解。实际存在困难，且不必要，可通过相应的近似来完成。</a:t>
            </a:r>
          </a:p>
          <a:p>
            <a:pPr eaLnBrk="1" hangingPunct="1">
              <a:buFontTx/>
              <a:buNone/>
            </a:pPr>
            <a:r>
              <a:rPr lang="zh-CN" altLang="en-US" sz="2800" smtClean="0"/>
              <a:t> </a:t>
            </a:r>
            <a:r>
              <a:rPr lang="zh-CN" altLang="en-US" sz="2800" b="1" smtClean="0">
                <a:solidFill>
                  <a:srgbClr val="FF9933"/>
                </a:solidFill>
              </a:rPr>
              <a:t>能带理论中的近似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1</a:t>
            </a:r>
            <a:r>
              <a:rPr lang="zh-CN" altLang="en-US" sz="2800" b="1" smtClean="0">
                <a:solidFill>
                  <a:schemeClr val="hlink"/>
                </a:solidFill>
              </a:rPr>
              <a:t>绝热近似</a:t>
            </a:r>
            <a:r>
              <a:rPr lang="zh-CN" altLang="en-US" sz="2800" smtClean="0">
                <a:solidFill>
                  <a:schemeClr val="hlink"/>
                </a:solidFill>
              </a:rPr>
              <a:t>：</a:t>
            </a:r>
            <a:r>
              <a:rPr lang="zh-CN" altLang="en-US" sz="2400" smtClean="0">
                <a:solidFill>
                  <a:schemeClr val="hlink"/>
                </a:solidFill>
              </a:rPr>
              <a:t>认为原子核的质量 </a:t>
            </a:r>
            <a:r>
              <a:rPr lang="en-US" altLang="zh-CN" sz="2400" smtClean="0">
                <a:solidFill>
                  <a:schemeClr val="hlink"/>
                </a:solidFill>
              </a:rPr>
              <a:t>» </a:t>
            </a:r>
            <a:r>
              <a:rPr lang="zh-CN" altLang="en-US" sz="2400" smtClean="0">
                <a:solidFill>
                  <a:schemeClr val="hlink"/>
                </a:solidFill>
              </a:rPr>
              <a:t>电子质量，运动速度小，在考虑电子问题时可认为原子核是固定在瞬时位置上。       （多粒子问题多电子问题）</a:t>
            </a:r>
            <a:endParaRPr lang="zh-CN" altLang="en-US" sz="2400" b="1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/>
              <a:t>2</a:t>
            </a:r>
            <a:r>
              <a:rPr lang="zh-CN" altLang="en-US" sz="2800" b="1" smtClean="0">
                <a:solidFill>
                  <a:srgbClr val="800080"/>
                </a:solidFill>
              </a:rPr>
              <a:t>单电子近似</a:t>
            </a:r>
            <a:r>
              <a:rPr lang="zh-CN" altLang="en-US" sz="2800" smtClean="0">
                <a:solidFill>
                  <a:srgbClr val="800080"/>
                </a:solidFill>
              </a:rPr>
              <a:t>：</a:t>
            </a:r>
            <a:r>
              <a:rPr lang="zh-CN" altLang="en-US" sz="2400" smtClean="0">
                <a:solidFill>
                  <a:srgbClr val="800080"/>
                </a:solidFill>
              </a:rPr>
              <a:t>认为每个电子是在固定的原子核和核外其他电子形成的平均场（原子核平均势场和电子平均势场）中运动。  （多电子问题单电子问题</a:t>
            </a:r>
            <a:r>
              <a:rPr lang="zh-CN" altLang="en-US" sz="2800" smtClean="0">
                <a:solidFill>
                  <a:srgbClr val="800080"/>
                </a:solidFill>
              </a:rPr>
              <a:t>）</a:t>
            </a:r>
            <a:endParaRPr lang="zh-CN" altLang="en-US" sz="2800" b="1" smtClean="0">
              <a:solidFill>
                <a:srgbClr val="80008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/>
              <a:t>3</a:t>
            </a:r>
            <a:r>
              <a:rPr lang="zh-CN" altLang="en-US" sz="2800" b="1" smtClean="0">
                <a:solidFill>
                  <a:srgbClr val="000066"/>
                </a:solidFill>
              </a:rPr>
              <a:t>周期性近似</a:t>
            </a:r>
            <a:r>
              <a:rPr lang="zh-CN" altLang="en-US" sz="2800" smtClean="0">
                <a:solidFill>
                  <a:srgbClr val="000066"/>
                </a:solidFill>
              </a:rPr>
              <a:t>：</a:t>
            </a:r>
            <a:r>
              <a:rPr lang="zh-CN" altLang="en-US" sz="2400" smtClean="0">
                <a:solidFill>
                  <a:srgbClr val="000066"/>
                </a:solidFill>
              </a:rPr>
              <a:t>平均势场为周期性势场。（周期性场中的单电子问题）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2" descr="5"/>
          <p:cNvPicPr>
            <a:picLocks noChangeAspect="1" noChangeArrowheads="1"/>
          </p:cNvPicPr>
          <p:nvPr/>
        </p:nvPicPr>
        <p:blipFill>
          <a:blip r:embed="rId3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10051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762000" y="57150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电场作用下未满能带中的电子分布示意图</a:t>
            </a:r>
          </a:p>
        </p:txBody>
      </p:sp>
      <p:grpSp>
        <p:nvGrpSpPr>
          <p:cNvPr id="5126" name="Group 4"/>
          <p:cNvGrpSpPr>
            <a:grpSpLocks/>
          </p:cNvGrpSpPr>
          <p:nvPr/>
        </p:nvGrpSpPr>
        <p:grpSpPr bwMode="auto">
          <a:xfrm>
            <a:off x="4759325" y="228600"/>
            <a:ext cx="4100513" cy="5334000"/>
            <a:chOff x="2998" y="144"/>
            <a:chExt cx="2583" cy="3360"/>
          </a:xfrm>
        </p:grpSpPr>
        <p:graphicFrame>
          <p:nvGraphicFramePr>
            <p:cNvPr id="5122" name="Object 5"/>
            <p:cNvGraphicFramePr>
              <a:graphicFrameLocks noChangeAspect="1"/>
            </p:cNvGraphicFramePr>
            <p:nvPr/>
          </p:nvGraphicFramePr>
          <p:xfrm>
            <a:off x="4464" y="2928"/>
            <a:ext cx="39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6" name="Equation" r:id="rId4" imgW="126720" imgH="139680" progId="Equation.3">
                    <p:embed/>
                  </p:oleObj>
                </mc:Choice>
                <mc:Fallback>
                  <p:oleObj name="Equation" r:id="rId4" imgW="126720" imgH="1396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928"/>
                          <a:ext cx="39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Line 6"/>
            <p:cNvSpPr>
              <a:spLocks noChangeShapeType="1"/>
            </p:cNvSpPr>
            <p:nvPr/>
          </p:nvSpPr>
          <p:spPr bwMode="auto">
            <a:xfrm>
              <a:off x="3787" y="1207"/>
              <a:ext cx="0" cy="9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28" name="Group 7"/>
            <p:cNvGrpSpPr>
              <a:grpSpLocks/>
            </p:cNvGrpSpPr>
            <p:nvPr/>
          </p:nvGrpSpPr>
          <p:grpSpPr bwMode="auto">
            <a:xfrm>
              <a:off x="2998" y="144"/>
              <a:ext cx="2583" cy="3360"/>
              <a:chOff x="2998" y="144"/>
              <a:chExt cx="2583" cy="3360"/>
            </a:xfrm>
          </p:grpSpPr>
          <p:pic>
            <p:nvPicPr>
              <p:cNvPr id="5129" name="Picture 8" descr="9"/>
              <p:cNvPicPr>
                <a:picLocks noChangeAspect="1" noChangeArrowheads="1"/>
              </p:cNvPicPr>
              <p:nvPr/>
            </p:nvPicPr>
            <p:blipFill>
              <a:blip r:embed="rId6">
                <a:lum contrast="-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8" y="144"/>
                <a:ext cx="2583" cy="3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5123" name="Object 9"/>
              <p:cNvGraphicFramePr>
                <a:graphicFrameLocks noChangeAspect="1"/>
              </p:cNvGraphicFramePr>
              <p:nvPr/>
            </p:nvGraphicFramePr>
            <p:xfrm>
              <a:off x="4464" y="2928"/>
              <a:ext cx="393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7" name="Equation" r:id="rId7" imgW="126720" imgH="139680" progId="Equation.3">
                      <p:embed/>
                    </p:oleObj>
                  </mc:Choice>
                  <mc:Fallback>
                    <p:oleObj name="Equation" r:id="rId7" imgW="126720" imgH="13968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2928"/>
                            <a:ext cx="393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30" name="Line 10"/>
              <p:cNvSpPr>
                <a:spLocks noChangeShapeType="1"/>
              </p:cNvSpPr>
              <p:nvPr/>
            </p:nvSpPr>
            <p:spPr bwMode="auto">
              <a:xfrm>
                <a:off x="3787" y="1298"/>
                <a:ext cx="13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1" name="Line 11"/>
              <p:cNvSpPr>
                <a:spLocks noChangeShapeType="1"/>
              </p:cNvSpPr>
              <p:nvPr/>
            </p:nvSpPr>
            <p:spPr bwMode="auto">
              <a:xfrm>
                <a:off x="3787" y="1279"/>
                <a:ext cx="91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2" name="Line 12"/>
              <p:cNvSpPr>
                <a:spLocks noChangeShapeType="1"/>
              </p:cNvSpPr>
              <p:nvPr/>
            </p:nvSpPr>
            <p:spPr bwMode="auto">
              <a:xfrm>
                <a:off x="3787" y="1246"/>
                <a:ext cx="46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479925" y="304800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479925" y="304800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479925" y="304800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479925" y="304800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00200" y="2667000"/>
            <a:ext cx="1219200" cy="838200"/>
            <a:chOff x="1008" y="1680"/>
            <a:chExt cx="768" cy="528"/>
          </a:xfrm>
        </p:grpSpPr>
        <p:sp>
          <p:nvSpPr>
            <p:cNvPr id="15378" name="Rectangle 7"/>
            <p:cNvSpPr>
              <a:spLocks noChangeArrowheads="1"/>
            </p:cNvSpPr>
            <p:nvPr/>
          </p:nvSpPr>
          <p:spPr bwMode="auto">
            <a:xfrm>
              <a:off x="1008" y="1680"/>
              <a:ext cx="768" cy="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9" name="Text Box 8"/>
            <p:cNvSpPr txBox="1">
              <a:spLocks noChangeArrowheads="1"/>
            </p:cNvSpPr>
            <p:nvPr/>
          </p:nvSpPr>
          <p:spPr bwMode="auto">
            <a:xfrm>
              <a:off x="1104" y="1776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solidFill>
                    <a:srgbClr val="800080"/>
                  </a:solidFill>
                  <a:latin typeface="Times New Roman" pitchFamily="18" charset="0"/>
                </a:rPr>
                <a:t>导体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505200" y="3200400"/>
            <a:ext cx="1371600" cy="838200"/>
            <a:chOff x="2208" y="2016"/>
            <a:chExt cx="864" cy="528"/>
          </a:xfrm>
        </p:grpSpPr>
        <p:sp>
          <p:nvSpPr>
            <p:cNvPr id="15376" name="Rectangle 10"/>
            <p:cNvSpPr>
              <a:spLocks noChangeArrowheads="1"/>
            </p:cNvSpPr>
            <p:nvPr/>
          </p:nvSpPr>
          <p:spPr bwMode="auto">
            <a:xfrm>
              <a:off x="2208" y="2016"/>
              <a:ext cx="864" cy="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7" name="Text Box 11"/>
            <p:cNvSpPr txBox="1">
              <a:spLocks noChangeArrowheads="1"/>
            </p:cNvSpPr>
            <p:nvPr/>
          </p:nvSpPr>
          <p:spPr bwMode="auto">
            <a:xfrm>
              <a:off x="2208" y="2112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solidFill>
                    <a:srgbClr val="800080"/>
                  </a:solidFill>
                  <a:latin typeface="Times New Roman" pitchFamily="18" charset="0"/>
                </a:rPr>
                <a:t>半导体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486400" y="3733800"/>
            <a:ext cx="1295400" cy="914400"/>
            <a:chOff x="3456" y="2352"/>
            <a:chExt cx="816" cy="576"/>
          </a:xfrm>
        </p:grpSpPr>
        <p:sp>
          <p:nvSpPr>
            <p:cNvPr id="15374" name="Rectangle 13"/>
            <p:cNvSpPr>
              <a:spLocks noChangeArrowheads="1"/>
            </p:cNvSpPr>
            <p:nvPr/>
          </p:nvSpPr>
          <p:spPr bwMode="auto">
            <a:xfrm>
              <a:off x="3456" y="2352"/>
              <a:ext cx="816" cy="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5" name="Text Box 14"/>
            <p:cNvSpPr txBox="1">
              <a:spLocks noChangeArrowheads="1"/>
            </p:cNvSpPr>
            <p:nvPr/>
          </p:nvSpPr>
          <p:spPr bwMode="auto">
            <a:xfrm>
              <a:off x="3456" y="2448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solidFill>
                    <a:srgbClr val="800080"/>
                  </a:solidFill>
                  <a:latin typeface="Times New Roman" pitchFamily="18" charset="0"/>
                </a:rPr>
                <a:t>绝缘体</a:t>
              </a:r>
            </a:p>
          </p:txBody>
        </p:sp>
      </p:grp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293813" y="1828800"/>
            <a:ext cx="5895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固体按导电性能的高低可以分为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2895600" y="3276600"/>
            <a:ext cx="533400" cy="15240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4953000" y="3810000"/>
            <a:ext cx="533400" cy="15240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1295400" y="4648200"/>
            <a:ext cx="5589588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</a:rPr>
              <a:t>它们的导电性能不同，</a:t>
            </a:r>
          </a:p>
          <a:p>
            <a:pPr eaLnBrk="1" hangingPunct="1">
              <a:lnSpc>
                <a:spcPct val="140000"/>
              </a:lnSpc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</a:rPr>
              <a:t> 是因为它们的能带结构不同。</a:t>
            </a:r>
            <a:endParaRPr kumimoji="1" lang="zh-CN" altLang="en-US" sz="32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1066800" y="914400"/>
            <a:ext cx="7466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>
                <a:solidFill>
                  <a:srgbClr val="0000FF"/>
                </a:solidFill>
                <a:latin typeface="Times New Roman" pitchFamily="18" charset="0"/>
              </a:rPr>
              <a:t>导体、绝缘体与半导体的区分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 autoUpdateAnimBg="0"/>
      <p:bldP spid="14352" grpId="0" animBg="1"/>
      <p:bldP spid="14353" grpId="0" animBg="1"/>
      <p:bldP spid="14354" grpId="0" autoUpdateAnimBg="0"/>
      <p:bldP spid="143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258888" y="33337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导体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905000" y="5943600"/>
            <a:ext cx="2057400" cy="60960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905000" y="3886200"/>
            <a:ext cx="2057400" cy="609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715000" y="5943600"/>
            <a:ext cx="2057400" cy="60960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715000" y="5029200"/>
            <a:ext cx="2057400" cy="609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635375" y="1916113"/>
            <a:ext cx="2057400" cy="60960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443663" y="1628775"/>
            <a:ext cx="2057400" cy="60960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3635375" y="1412875"/>
            <a:ext cx="2057400" cy="609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211638" y="33337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导体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7019925" y="3190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导体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096000" y="4343400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半导体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2286000" y="5029200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绝缘体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6443663" y="1412875"/>
            <a:ext cx="2057400" cy="609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3733800" y="4495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7543800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3995738" y="4941888"/>
            <a:ext cx="758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800" b="1" i="1" baseline="-25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g</a:t>
            </a:r>
            <a:endParaRPr kumimoji="1" lang="en-US" altLang="zh-CN" sz="28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7772400" y="5486400"/>
            <a:ext cx="75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800" b="1" i="1" baseline="-25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g</a:t>
            </a:r>
            <a:endParaRPr kumimoji="1" lang="en-US" altLang="zh-CN" sz="28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827088" y="836613"/>
            <a:ext cx="2057400" cy="609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827088" y="1989138"/>
            <a:ext cx="2057400" cy="609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827088" y="2276475"/>
            <a:ext cx="2057400" cy="45720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2843213" y="14128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07" name="AutoShape 23"/>
          <p:cNvSpPr>
            <a:spLocks noChangeArrowheads="1"/>
          </p:cNvSpPr>
          <p:nvPr/>
        </p:nvSpPr>
        <p:spPr bwMode="auto">
          <a:xfrm>
            <a:off x="8001000" y="4114800"/>
            <a:ext cx="914400" cy="12192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latin typeface="Times New Roman" pitchFamily="18" charset="0"/>
              </a:rPr>
              <a:t>禁带</a:t>
            </a:r>
          </a:p>
          <a:p>
            <a:pPr algn="ctr" eaLnBrk="1" hangingPunct="1"/>
            <a:r>
              <a:rPr kumimoji="1" lang="zh-CN" altLang="en-US" sz="2400">
                <a:latin typeface="Times New Roman" pitchFamily="18" charset="0"/>
              </a:rPr>
              <a:t>宽度</a:t>
            </a:r>
          </a:p>
          <a:p>
            <a:pPr algn="ctr" eaLnBrk="1" hangingPunct="1"/>
            <a:r>
              <a:rPr kumimoji="1" lang="zh-CN" altLang="en-US" sz="2400">
                <a:latin typeface="Times New Roman" pitchFamily="18" charset="0"/>
              </a:rPr>
              <a:t>较小</a:t>
            </a:r>
          </a:p>
        </p:txBody>
      </p:sp>
      <p:sp>
        <p:nvSpPr>
          <p:cNvPr id="16408" name="AutoShape 24"/>
          <p:cNvSpPr>
            <a:spLocks noChangeArrowheads="1"/>
          </p:cNvSpPr>
          <p:nvPr/>
        </p:nvSpPr>
        <p:spPr bwMode="auto">
          <a:xfrm>
            <a:off x="533400" y="4648200"/>
            <a:ext cx="914400" cy="12192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latin typeface="Times New Roman" pitchFamily="18" charset="0"/>
              </a:rPr>
              <a:t>禁带</a:t>
            </a:r>
          </a:p>
          <a:p>
            <a:pPr algn="ctr" eaLnBrk="1" hangingPunct="1"/>
            <a:r>
              <a:rPr kumimoji="1" lang="zh-CN" altLang="en-US" sz="2400">
                <a:latin typeface="Times New Roman" pitchFamily="18" charset="0"/>
              </a:rPr>
              <a:t>宽度</a:t>
            </a:r>
          </a:p>
          <a:p>
            <a:pPr algn="ctr" eaLnBrk="1" hangingPunct="1"/>
            <a:r>
              <a:rPr kumimoji="1" lang="zh-CN" altLang="en-US" sz="2400">
                <a:latin typeface="Times New Roman" pitchFamily="18" charset="0"/>
              </a:rPr>
              <a:t>较大</a:t>
            </a:r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 flipH="1">
            <a:off x="8305800" y="5334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838200" y="3048000"/>
            <a:ext cx="2057400" cy="5286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3657600" y="3048000"/>
            <a:ext cx="2057400" cy="5286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6477000" y="3048000"/>
            <a:ext cx="2057400" cy="5286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153400" cy="47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导体；有不满的能带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宋体" charset="-122"/>
              </a:rPr>
              <a:t>半导体和绝缘体：只有满带和空带且不重叠</a:t>
            </a:r>
            <a:endParaRPr kumimoji="1" lang="zh-CN" altLang="en-US" sz="2800" b="1">
              <a:solidFill>
                <a:srgbClr val="0000FF"/>
              </a:solidFill>
              <a:latin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 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       </a:t>
            </a:r>
            <a:r>
              <a:rPr kumimoji="1" lang="zh-CN" altLang="en-US" sz="2800">
                <a:latin typeface="Times New Roman" pitchFamily="18" charset="0"/>
              </a:rPr>
              <a:t>一个能带可容纳</a:t>
            </a:r>
            <a:r>
              <a:rPr kumimoji="1" lang="en-US" altLang="zh-CN" sz="2800">
                <a:latin typeface="Times New Roman" pitchFamily="18" charset="0"/>
              </a:rPr>
              <a:t>2N</a:t>
            </a:r>
            <a:r>
              <a:rPr kumimoji="1" lang="zh-CN" altLang="en-US" sz="2800">
                <a:latin typeface="Times New Roman" pitchFamily="18" charset="0"/>
              </a:rPr>
              <a:t>个电子，</a:t>
            </a:r>
            <a:r>
              <a:rPr kumimoji="1" lang="en-US" altLang="zh-CN" sz="2800">
                <a:latin typeface="Times New Roman" pitchFamily="18" charset="0"/>
              </a:rPr>
              <a:t>N</a:t>
            </a:r>
            <a:r>
              <a:rPr kumimoji="1" lang="zh-CN" altLang="en-US" sz="2800">
                <a:latin typeface="Times New Roman" pitchFamily="18" charset="0"/>
              </a:rPr>
              <a:t>为原胞数，满不满取决于每个原胞提供多少个价电子，或能带是否重叠。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        如果每个原胞的价电子数为</a:t>
            </a:r>
            <a:r>
              <a:rPr kumimoji="1" lang="en-US" altLang="zh-CN" sz="2800">
                <a:latin typeface="Times New Roman" pitchFamily="18" charset="0"/>
              </a:rPr>
              <a:t>2</a:t>
            </a:r>
            <a:r>
              <a:rPr kumimoji="1" lang="zh-CN" altLang="en-US" sz="2800">
                <a:latin typeface="Times New Roman" pitchFamily="18" charset="0"/>
              </a:rPr>
              <a:t>的整数倍，且被电子占据的最高能带与其更高的空能带没有重叠，此种晶体为绝缘体或半导体，相反为导体。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5"/>
          <p:cNvGrpSpPr>
            <a:grpSpLocks noChangeAspect="1"/>
          </p:cNvGrpSpPr>
          <p:nvPr/>
        </p:nvGrpSpPr>
        <p:grpSpPr bwMode="auto">
          <a:xfrm>
            <a:off x="1150938" y="1611313"/>
            <a:ext cx="5257800" cy="2773362"/>
            <a:chOff x="1134" y="2539"/>
            <a:chExt cx="8280" cy="4368"/>
          </a:xfrm>
        </p:grpSpPr>
        <p:sp>
          <p:nvSpPr>
            <p:cNvPr id="18436" name="AutoShape 6"/>
            <p:cNvSpPr>
              <a:spLocks noChangeAspect="1" noChangeArrowheads="1"/>
            </p:cNvSpPr>
            <p:nvPr/>
          </p:nvSpPr>
          <p:spPr bwMode="auto">
            <a:xfrm>
              <a:off x="1134" y="2539"/>
              <a:ext cx="8280" cy="4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37" name="Text Box 7"/>
            <p:cNvSpPr txBox="1">
              <a:spLocks noChangeArrowheads="1"/>
            </p:cNvSpPr>
            <p:nvPr/>
          </p:nvSpPr>
          <p:spPr bwMode="auto">
            <a:xfrm>
              <a:off x="1494" y="2695"/>
              <a:ext cx="7200" cy="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1" lang="zh-CN" altLang="zh-CN" sz="3600">
                <a:latin typeface="Times New Roman" pitchFamily="18" charset="0"/>
              </a:endParaRPr>
            </a:p>
          </p:txBody>
        </p:sp>
      </p:grpSp>
      <p:pic>
        <p:nvPicPr>
          <p:cNvPr id="1843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6106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45259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zh-CN" b="1" smtClean="0">
                <a:solidFill>
                  <a:srgbClr val="800080"/>
                </a:solidFill>
              </a:rPr>
              <a:t>金属的能带结构</a:t>
            </a:r>
            <a:endParaRPr lang="en-US" altLang="zh-CN" b="1" smtClean="0">
              <a:solidFill>
                <a:srgbClr val="800080"/>
              </a:solidFill>
            </a:endParaRPr>
          </a:p>
          <a:p>
            <a:pPr>
              <a:buFontTx/>
              <a:buNone/>
            </a:pPr>
            <a:r>
              <a:rPr lang="zh-CN" altLang="zh-CN" b="1" smtClean="0"/>
              <a:t>特征：最高占有带（即价带）仅仅部分充满，或者能带发生重叠。</a:t>
            </a:r>
            <a:endParaRPr lang="en-US" altLang="zh-CN" b="1" smtClean="0"/>
          </a:p>
          <a:p>
            <a:pPr>
              <a:buFontTx/>
              <a:buNone/>
            </a:pPr>
            <a:r>
              <a:rPr lang="zh-CN" altLang="zh-CN" b="1" smtClean="0">
                <a:solidFill>
                  <a:srgbClr val="800080"/>
                </a:solidFill>
              </a:rPr>
              <a:t>绝缘体的能带结构</a:t>
            </a:r>
            <a:endParaRPr lang="en-US" altLang="zh-CN" b="1" smtClean="0">
              <a:solidFill>
                <a:srgbClr val="800080"/>
              </a:solidFill>
            </a:endParaRPr>
          </a:p>
          <a:p>
            <a:pPr>
              <a:buFontTx/>
              <a:buNone/>
            </a:pPr>
            <a:r>
              <a:rPr lang="zh-CN" altLang="zh-CN" b="1" smtClean="0"/>
              <a:t>特征：价带全满，且与下一个能带被一个大的禁带隔开。</a:t>
            </a:r>
            <a:endParaRPr lang="en-US" altLang="zh-CN" b="1" smtClean="0"/>
          </a:p>
          <a:p>
            <a:pPr>
              <a:buFontTx/>
              <a:buNone/>
            </a:pPr>
            <a:r>
              <a:rPr lang="zh-CN" altLang="zh-CN" sz="2000" b="1" smtClean="0">
                <a:solidFill>
                  <a:srgbClr val="FF0000"/>
                </a:solidFill>
              </a:rPr>
              <a:t>例如典型的绝缘体金刚石：禁带隙</a:t>
            </a:r>
            <a:r>
              <a:rPr lang="en-US" altLang="zh-CN" sz="2000" b="1" smtClean="0">
                <a:solidFill>
                  <a:srgbClr val="FF0000"/>
                </a:solidFill>
              </a:rPr>
              <a:t>Eg=6eV</a:t>
            </a:r>
            <a:r>
              <a:rPr lang="zh-CN" altLang="zh-CN" sz="2000" b="1" smtClean="0">
                <a:solidFill>
                  <a:srgbClr val="FF0000"/>
                </a:solidFill>
              </a:rPr>
              <a:t>，相当于</a:t>
            </a:r>
            <a:r>
              <a:rPr lang="en-US" altLang="zh-CN" sz="2000" b="1" smtClean="0">
                <a:solidFill>
                  <a:srgbClr val="FF0000"/>
                </a:solidFill>
              </a:rPr>
              <a:t>69565K</a:t>
            </a:r>
            <a:r>
              <a:rPr lang="zh-CN" altLang="zh-CN" sz="2000" b="1" smtClean="0">
                <a:solidFill>
                  <a:srgbClr val="FF0000"/>
                </a:solidFill>
              </a:rPr>
              <a:t>的高温才能使其成为导体，这在实际上是不可能的。</a:t>
            </a:r>
            <a:endParaRPr lang="zh-CN" altLang="zh-CN" smtClean="0"/>
          </a:p>
          <a:p>
            <a:pPr>
              <a:buFontTx/>
              <a:buNone/>
            </a:pPr>
            <a:r>
              <a:rPr lang="zh-CN" altLang="zh-CN" b="1" smtClean="0">
                <a:solidFill>
                  <a:srgbClr val="800080"/>
                </a:solidFill>
              </a:rPr>
              <a:t>半导体的能带结构</a:t>
            </a:r>
            <a:endParaRPr lang="en-US" altLang="zh-CN" b="1" smtClean="0">
              <a:solidFill>
                <a:srgbClr val="800080"/>
              </a:solidFill>
            </a:endParaRPr>
          </a:p>
          <a:p>
            <a:pPr>
              <a:buFontTx/>
              <a:buNone/>
            </a:pPr>
            <a:r>
              <a:rPr lang="zh-CN" altLang="zh-CN" b="1" smtClean="0"/>
              <a:t>特征：价带全满，且与下一个能带被一个相对于绝缘体禁带隙要小的禁带隔开。</a:t>
            </a:r>
            <a:endParaRPr lang="en-US" altLang="zh-CN" b="1" smtClean="0"/>
          </a:p>
          <a:p>
            <a:pPr>
              <a:buFontTx/>
              <a:buNone/>
            </a:pPr>
            <a:r>
              <a:rPr lang="zh-CN" altLang="zh-CN" sz="2400" b="1" smtClean="0"/>
              <a:t>（</a:t>
            </a:r>
            <a:r>
              <a:rPr lang="en-US" altLang="zh-CN" sz="2400" smtClean="0"/>
              <a:t>Eg=0.5~3eV</a:t>
            </a:r>
            <a:r>
              <a:rPr lang="zh-CN" altLang="zh-CN" sz="2400" b="1" smtClean="0"/>
              <a:t>）</a:t>
            </a:r>
            <a:endParaRPr lang="zh-CN" altLang="zh-CN" sz="2400" smtClean="0"/>
          </a:p>
          <a:p>
            <a:pPr>
              <a:buFontTx/>
              <a:buNone/>
            </a:pPr>
            <a:endParaRPr lang="zh-CN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995738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990600" y="457200"/>
            <a:ext cx="739775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 </a:t>
            </a:r>
            <a:r>
              <a:rPr kumimoji="1" lang="en-US" altLang="zh-CN" sz="2400">
                <a:latin typeface="Times New Roman" pitchFamily="18" charset="0"/>
              </a:rPr>
              <a:t>1.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一价金属</a:t>
            </a:r>
            <a:r>
              <a:rPr kumimoji="1" lang="zh-CN" altLang="en-US" sz="2400">
                <a:latin typeface="Times New Roman" pitchFamily="18" charset="0"/>
              </a:rPr>
              <a:t>：     </a:t>
            </a:r>
            <a:r>
              <a:rPr kumimoji="1" lang="en-US" altLang="zh-CN" sz="2400">
                <a:latin typeface="Times New Roman" pitchFamily="18" charset="0"/>
              </a:rPr>
              <a:t>Li,Na,K,Cu,Ag,Au</a:t>
            </a:r>
            <a:r>
              <a:rPr kumimoji="1" lang="zh-CN" altLang="en-US" sz="2400">
                <a:latin typeface="Times New Roman" pitchFamily="18" charset="0"/>
              </a:rPr>
              <a:t>等每个原胞只有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                             一个价电子只能填充半满</a:t>
            </a:r>
            <a:r>
              <a:rPr kumimoji="1" lang="en-US" altLang="zh-CN" sz="2400">
                <a:latin typeface="Times New Roman" pitchFamily="18" charset="0"/>
              </a:rPr>
              <a:t>,</a:t>
            </a:r>
            <a:r>
              <a:rPr kumimoji="1" lang="zh-CN" altLang="en-US" sz="2400">
                <a:latin typeface="Times New Roman" pitchFamily="18" charset="0"/>
              </a:rPr>
              <a:t>导体。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2</a:t>
            </a:r>
            <a:r>
              <a:rPr kumimoji="1" lang="zh-CN" altLang="en-US" sz="2400">
                <a:latin typeface="Times New Roman" pitchFamily="18" charset="0"/>
              </a:rPr>
              <a:t>．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二价金属</a:t>
            </a:r>
            <a:r>
              <a:rPr kumimoji="1" lang="zh-CN" altLang="en-US" sz="2400">
                <a:latin typeface="Times New Roman" pitchFamily="18" charset="0"/>
              </a:rPr>
              <a:t>：     </a:t>
            </a:r>
            <a:r>
              <a:rPr kumimoji="1" lang="en-US" altLang="zh-CN" sz="2400">
                <a:latin typeface="Times New Roman" pitchFamily="18" charset="0"/>
              </a:rPr>
              <a:t>Be,Mg,Zn.</a:t>
            </a:r>
            <a:r>
              <a:rPr kumimoji="1" lang="zh-CN" altLang="en-US" sz="2400">
                <a:latin typeface="Times New Roman" pitchFamily="18" charset="0"/>
              </a:rPr>
              <a:t>每个原胞有两个价电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                              子，与更高的空能带重叠，导体。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3</a:t>
            </a:r>
            <a:r>
              <a:rPr kumimoji="1" lang="zh-CN" altLang="en-US" sz="2400">
                <a:latin typeface="Times New Roman" pitchFamily="18" charset="0"/>
              </a:rPr>
              <a:t>．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半金属</a:t>
            </a:r>
            <a:r>
              <a:rPr kumimoji="1" lang="zh-CN" altLang="en-US" sz="2400">
                <a:latin typeface="Times New Roman" pitchFamily="18" charset="0"/>
              </a:rPr>
              <a:t>：       </a:t>
            </a:r>
            <a:r>
              <a:rPr kumimoji="1" lang="en-US" altLang="zh-CN" sz="2400">
                <a:latin typeface="Times New Roman" pitchFamily="18" charset="0"/>
              </a:rPr>
              <a:t>Bi,As,Sb.</a:t>
            </a:r>
            <a:r>
              <a:rPr kumimoji="1" lang="zh-CN" altLang="en-US" sz="2400">
                <a:latin typeface="Times New Roman" pitchFamily="18" charset="0"/>
              </a:rPr>
              <a:t>每个原胞含有偶数个价电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                           子，但与更高的能带重叠，但重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                           叠很少，导电性不如一般金属。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4</a:t>
            </a:r>
            <a:r>
              <a:rPr kumimoji="1" lang="zh-CN" altLang="en-US" sz="2400">
                <a:latin typeface="Times New Roman" pitchFamily="18" charset="0"/>
              </a:rPr>
              <a:t>．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四价元素晶体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  <a:r>
              <a:rPr kumimoji="1" lang="en-US" altLang="zh-CN" sz="2400">
                <a:latin typeface="Times New Roman" pitchFamily="18" charset="0"/>
              </a:rPr>
              <a:t>C,Si,Ge.</a:t>
            </a:r>
            <a:r>
              <a:rPr kumimoji="1" lang="zh-CN" altLang="en-US" sz="2400">
                <a:latin typeface="Times New Roman" pitchFamily="18" charset="0"/>
              </a:rPr>
              <a:t>金刚石结构，每个 原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                                胞有两个原子，每个原子提供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                                四个价电子，每个原胞提供八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                                个价电子。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accent2"/>
                </a:solidFill>
              </a:rPr>
              <a:t>能带理论的局限性</a:t>
            </a:r>
            <a:r>
              <a:rPr lang="zh-CN" altLang="en-US" smtClean="0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66"/>
                </a:solidFill>
              </a:rPr>
              <a:t>能带论是研究固体电子运动的一个主要理论，它被广泛地用于研究导体、绝缘体及半导体的物理性能，为这些不同的领域提供一个统一的分析方法。许多实验已证实晶体电子能带的存在</a:t>
            </a:r>
            <a:r>
              <a:rPr lang="zh-CN" altLang="en-US" sz="2800" dirty="0" smtClean="0">
                <a:solidFill>
                  <a:srgbClr val="000066"/>
                </a:solidFill>
              </a:rPr>
              <a:t>。</a:t>
            </a:r>
            <a:endParaRPr lang="en-US" altLang="zh-CN" sz="2800" dirty="0" smtClean="0">
              <a:solidFill>
                <a:srgbClr val="000066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66"/>
                </a:solidFill>
              </a:rPr>
              <a:t>虽然</a:t>
            </a:r>
            <a:r>
              <a:rPr lang="zh-CN" altLang="en-US" sz="2800" dirty="0" smtClean="0">
                <a:solidFill>
                  <a:srgbClr val="000066"/>
                </a:solidFill>
              </a:rPr>
              <a:t>能带论是为实验所验证的成功的理论，但毕竟还是一种近似理论。能带论的基础是单电子理论，是将本来相互关联运动的粒子，看成是在一定的平均势场中彼此独立运动的粒子</a:t>
            </a:r>
            <a:r>
              <a:rPr lang="zh-CN" altLang="en-US" sz="2800" dirty="0" smtClean="0">
                <a:solidFill>
                  <a:srgbClr val="000066"/>
                </a:solidFill>
              </a:rPr>
              <a:t>。</a:t>
            </a:r>
            <a:endParaRPr lang="en-US" altLang="zh-CN" sz="2800" dirty="0" smtClean="0">
              <a:solidFill>
                <a:srgbClr val="000066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66"/>
                </a:solidFill>
              </a:rPr>
              <a:t>所以</a:t>
            </a:r>
            <a:r>
              <a:rPr lang="zh-CN" altLang="en-US" sz="2800" dirty="0" smtClean="0">
                <a:solidFill>
                  <a:srgbClr val="000066"/>
                </a:solidFill>
              </a:rPr>
              <a:t>，能带论不是一个精确的理论，在应用中就必然会存在局限性。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66"/>
                </a:solidFill>
              </a:rPr>
              <a:t>首先，</a:t>
            </a:r>
            <a:r>
              <a:rPr lang="zh-CN" altLang="en-US" dirty="0" smtClean="0">
                <a:solidFill>
                  <a:srgbClr val="800080"/>
                </a:solidFill>
              </a:rPr>
              <a:t>能带论在解释过渡金属化合物的导电性方面，往往是失败的</a:t>
            </a:r>
            <a:r>
              <a:rPr lang="zh-CN" altLang="en-US" dirty="0" smtClean="0">
                <a:solidFill>
                  <a:srgbClr val="000066"/>
                </a:solidFill>
              </a:rPr>
              <a:t>。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例如，氧化锰晶体的每个原胞都含有一个锰原子及一个氧原子，因而合有五个锰的</a:t>
            </a:r>
            <a:r>
              <a:rPr lang="en-US" altLang="zh-C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电子及两个氧的</a:t>
            </a:r>
            <a:r>
              <a:rPr lang="en-US" altLang="zh-C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电子，按能带论分，</a:t>
            </a:r>
            <a:r>
              <a:rPr lang="en-US" altLang="zh-C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带应是全满的，</a:t>
            </a:r>
            <a:r>
              <a:rPr lang="en-US" altLang="zh-C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带是半满的。由于</a:t>
            </a:r>
            <a:r>
              <a:rPr lang="en-US" altLang="zh-C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带与</a:t>
            </a:r>
            <a:r>
              <a:rPr lang="en-US" altLang="zh-C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带没有发生交叠，所以，氧化锰晶体应该是导体。实际上，这种晶体是绝缘体，在室温下的电阻率为欧姆</a:t>
            </a:r>
            <a:r>
              <a:rPr lang="en-US" altLang="zh-C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厘米。又如能带论预言三氧五化铼是绝缘体，实际上却是良导体，室温下的电阻率为</a:t>
            </a:r>
            <a:r>
              <a:rPr lang="en-US" altLang="zh-C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sz="2800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zh-CN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欧姆</a:t>
            </a:r>
            <a:r>
              <a:rPr lang="en-US" altLang="zh-C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厘米，与铜的电阻率相近。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次是根据能带论的分析，晶体每个原胞含有奇数个电子时，这种晶体必然是导体。随着晶体中原子间距的增大，原于间波函数的交叠变小，能带变窄，电子的有效质量增加，晶体的电导率要逐渐下降。晶体电导率与原子间距的这种关系，可由图中的直线表示。然而，实际情况往住不是这样的</a:t>
            </a:r>
            <a:r>
              <a:rPr lang="zh-CN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例如钠晶体，</a:t>
            </a:r>
            <a:r>
              <a:rPr lang="en-US" altLang="zh-CN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i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电子形成的能带是半满的，因此是导体。现在，如果使用某种方法，使钠晶体膨胀，以增大晶格常数</a:t>
            </a:r>
            <a:r>
              <a:rPr lang="en-US" altLang="zh-CN" sz="2400" b="1" i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，电导率逐渐下降。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达到某一临界值时，电导率突然下降为零，成为绝缘体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；当晶格常数足够大时，导体就会成为绝缘体，这种现象称作金属</a:t>
            </a:r>
            <a:r>
              <a:rPr lang="en-US" altLang="zh-CN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绝缘体转变。能带论无法解释这种转变。这种转变的原因在于 </a:t>
            </a:r>
            <a:r>
              <a:rPr lang="en-US" altLang="zh-CN" sz="2400" b="1" i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愈大时，所形成的能带愈窄，致使电子的动能愈小而局域于原子的周围，并不参与导电。这样，即使能带是半满的，晶体却是绝缘体。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305800" cy="5745163"/>
          </a:xfrm>
        </p:spPr>
        <p:txBody>
          <a:bodyPr/>
          <a:lstStyle/>
          <a:p>
            <a:pPr marL="533400" indent="-533400" eaLnBrk="1" hangingPunct="1"/>
            <a:r>
              <a:rPr lang="zh-CN" altLang="en-US" smtClean="0">
                <a:solidFill>
                  <a:srgbClr val="800080"/>
                </a:solidFill>
              </a:rPr>
              <a:t>就各种实际晶体的能带结构而言，都基本保持了一维条件下所获得的基本理论或能带结构的基本特征。但由于实际条件下对问题分析时条件与一维情况不同，故实际晶体能带结构与前述一维能带结构有所区别。有两中情况是尤为值得重视的</a:t>
            </a:r>
            <a:r>
              <a:rPr lang="zh-CN" altLang="en-US" smtClean="0"/>
              <a:t>。</a:t>
            </a:r>
          </a:p>
          <a:p>
            <a:pPr marL="533400" indent="-533400" eaLnBrk="1" hangingPunct="1">
              <a:buFontTx/>
              <a:buAutoNum type="arabicPlain"/>
            </a:pPr>
            <a:r>
              <a:rPr lang="zh-CN" altLang="en-US" b="1" smtClean="0">
                <a:solidFill>
                  <a:srgbClr val="0070C0"/>
                </a:solidFill>
              </a:rPr>
              <a:t>某个方向周期场产生的禁带，被另一方向上的许可带所覆盖，晶体禁带消除。</a:t>
            </a:r>
          </a:p>
          <a:p>
            <a:pPr marL="533400" indent="-533400" eaLnBrk="1" hangingPunct="1">
              <a:buFontTx/>
              <a:buAutoNum type="arabicPlain"/>
            </a:pPr>
            <a:r>
              <a:rPr lang="zh-CN" altLang="en-US" b="1" smtClean="0">
                <a:solidFill>
                  <a:srgbClr val="800080"/>
                </a:solidFill>
              </a:rPr>
              <a:t>各个方向上的禁带重叠在一起，晶体具有能带</a:t>
            </a:r>
            <a:r>
              <a:rPr lang="en-US" altLang="zh-CN" b="1" smtClean="0">
                <a:solidFill>
                  <a:srgbClr val="800080"/>
                </a:solidFill>
              </a:rPr>
              <a:t>—</a:t>
            </a:r>
            <a:r>
              <a:rPr lang="zh-CN" altLang="en-US" b="1" smtClean="0">
                <a:solidFill>
                  <a:srgbClr val="800080"/>
                </a:solidFill>
              </a:rPr>
              <a:t>禁带</a:t>
            </a:r>
            <a:r>
              <a:rPr lang="en-US" altLang="zh-CN" b="1" smtClean="0">
                <a:solidFill>
                  <a:srgbClr val="800080"/>
                </a:solidFill>
              </a:rPr>
              <a:t>—</a:t>
            </a:r>
            <a:r>
              <a:rPr lang="zh-CN" altLang="en-US" b="1" smtClean="0">
                <a:solidFill>
                  <a:srgbClr val="800080"/>
                </a:solidFill>
              </a:rPr>
              <a:t>能带的能带结构。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"/>
            <a:ext cx="601980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66"/>
                </a:solidFill>
              </a:rPr>
              <a:t>其他如超导电性、晶体中电子的集体运动等等，都需要考虑电子</a:t>
            </a:r>
            <a:r>
              <a:rPr lang="en-US" altLang="zh-CN" smtClean="0">
                <a:solidFill>
                  <a:srgbClr val="000066"/>
                </a:solidFill>
              </a:rPr>
              <a:t>—</a:t>
            </a:r>
            <a:r>
              <a:rPr lang="zh-CN" altLang="en-US" smtClean="0">
                <a:solidFill>
                  <a:srgbClr val="000066"/>
                </a:solidFill>
              </a:rPr>
              <a:t>声子之间以及电子</a:t>
            </a:r>
            <a:r>
              <a:rPr lang="en-US" altLang="zh-CN" smtClean="0">
                <a:solidFill>
                  <a:srgbClr val="000066"/>
                </a:solidFill>
              </a:rPr>
              <a:t>—</a:t>
            </a:r>
            <a:r>
              <a:rPr lang="zh-CN" altLang="en-US" smtClean="0">
                <a:solidFill>
                  <a:srgbClr val="000066"/>
                </a:solidFill>
              </a:rPr>
              <a:t>电子之间的关联作用。所以，无法用单电子的能带论去解释。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7391400" cy="411162"/>
          </a:xfrm>
        </p:spPr>
        <p:txBody>
          <a:bodyPr/>
          <a:lstStyle/>
          <a:p>
            <a:pPr algn="l"/>
            <a:r>
              <a:rPr lang="zh-CN" altLang="zh-CN" b="1" dirty="0" smtClean="0"/>
              <a:t>小结：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zh-CN" altLang="zh-CN" dirty="0" smtClean="0"/>
              <a:t>一</a:t>
            </a:r>
            <a:r>
              <a:rPr lang="zh-CN" altLang="zh-CN" dirty="0"/>
              <a:t>、经典理论：</a:t>
            </a:r>
          </a:p>
          <a:p>
            <a:r>
              <a:rPr lang="zh-CN" altLang="zh-CN" dirty="0"/>
              <a:t>经典的自由电子理论：可以成功地解释电导、金属的机械特性，而电子比热、金属键本质及霍尔效应不能解释。</a:t>
            </a:r>
          </a:p>
          <a:p>
            <a:r>
              <a:rPr lang="zh-CN" altLang="zh-CN" dirty="0"/>
              <a:t>索末菲的自由电子量子理论：可以成功的解释电子的比热、金属键的本质（金属键是一种离域键），但对导体、绝缘体、半导体的区别不足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6531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二、能带理论：</a:t>
            </a:r>
          </a:p>
          <a:p>
            <a:r>
              <a:rPr lang="zh-CN" altLang="zh-CN" dirty="0" smtClean="0"/>
              <a:t>引进布洛赫函数的自由电子近似、紧束缚近似，可以很好的解释导体、绝缘体、半导体的区别。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4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三、价键理论</a:t>
            </a:r>
          </a:p>
          <a:p>
            <a:r>
              <a:rPr lang="zh-CN" altLang="zh-CN" dirty="0" smtClean="0"/>
              <a:t>金属的价键理论就是用电子配对法来处理金属键，使鲍林在本世纪三十年代提出的解释金属结合力的另一种观点，它的主要内容基本上是在实验数据分析的基础上提出的假设，没有直接的实验证明，因此，现代的理论中很少提到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2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3200" b="1" dirty="0" smtClean="0"/>
              <a:t>§</a:t>
            </a:r>
            <a:r>
              <a:rPr lang="en-US" altLang="zh-CN" sz="3200" b="1" dirty="0" smtClean="0"/>
              <a:t>5.5</a:t>
            </a:r>
            <a:r>
              <a:rPr lang="zh-CN" altLang="zh-CN" sz="3200" b="1" dirty="0" smtClean="0"/>
              <a:t>电子在晶体中的速度、电流密度、加速度和有效质量</a:t>
            </a:r>
            <a:r>
              <a:rPr lang="zh-CN" altLang="zh-CN" sz="2800" dirty="0" smtClean="0"/>
              <a:t/>
            </a:r>
            <a:br>
              <a:rPr lang="zh-CN" altLang="zh-CN" sz="2800" dirty="0" smtClean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b="1" dirty="0" smtClean="0"/>
              <a:t>一</a:t>
            </a:r>
            <a:r>
              <a:rPr lang="zh-CN" altLang="zh-CN" sz="2800" b="1" dirty="0"/>
              <a:t>、电子在晶体中的速度和电流密度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 smtClean="0"/>
              <a:t>为</a:t>
            </a:r>
            <a:r>
              <a:rPr lang="zh-CN" altLang="zh-CN" sz="2800" dirty="0"/>
              <a:t>简化起见，同样先在一维条件下讨论，进而推广到三维条件下进行分析和讨论。</a:t>
            </a:r>
          </a:p>
          <a:p>
            <a:pPr marL="0" indent="0">
              <a:buNone/>
            </a:pPr>
            <a:r>
              <a:rPr lang="zh-CN" altLang="zh-CN" sz="2800" dirty="0"/>
              <a:t>一维条件：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3581400"/>
            <a:ext cx="75328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eaLnBrk="0" hangingPunct="0"/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在量子力学中，自由离子的运动可用德布多意平面波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266700" eaLnBrk="0" hangingPunct="0"/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  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来表示，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389934"/>
              </p:ext>
            </p:extLst>
          </p:nvPr>
        </p:nvGraphicFramePr>
        <p:xfrm>
          <a:off x="1219200" y="4062439"/>
          <a:ext cx="1447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2" name="公式" r:id="rId3" imgW="533169" imgH="203112" progId="Equation.3">
                  <p:embed/>
                </p:oleObj>
              </mc:Choice>
              <mc:Fallback>
                <p:oleObj name="公式" r:id="rId3" imgW="533169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62439"/>
                        <a:ext cx="144780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25400" y="4637541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eaLnBrk="0" hangingPunct="0"/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其运动速度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可认为等于德氏波的群速度（移动传播速度）：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endParaRPr lang="zh-CN" altLang="en-US" sz="24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598404"/>
              </p:ext>
            </p:extLst>
          </p:nvPr>
        </p:nvGraphicFramePr>
        <p:xfrm>
          <a:off x="914400" y="5119244"/>
          <a:ext cx="6559903" cy="6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" name="公式" r:id="rId5" imgW="3670300" imgH="393700" progId="Equation.3">
                  <p:embed/>
                </p:oleObj>
              </mc:Choice>
              <mc:Fallback>
                <p:oleObj name="公式" r:id="rId5" imgW="36703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19244"/>
                        <a:ext cx="6559903" cy="698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77801"/>
              </p:ext>
            </p:extLst>
          </p:nvPr>
        </p:nvGraphicFramePr>
        <p:xfrm>
          <a:off x="838200" y="5867400"/>
          <a:ext cx="2590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公式" r:id="rId7" imgW="1167893" imgH="393529" progId="Equation.3">
                  <p:embed/>
                </p:oleObj>
              </mc:Choice>
              <mc:Fallback>
                <p:oleObj name="公式" r:id="rId7" imgW="1167893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867400"/>
                        <a:ext cx="2590800" cy="863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151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30739"/>
              </p:ext>
            </p:extLst>
          </p:nvPr>
        </p:nvGraphicFramePr>
        <p:xfrm>
          <a:off x="142794" y="1122744"/>
          <a:ext cx="1769974" cy="10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3" name="公式" r:id="rId3" imgW="748975" imgH="431613" progId="Equation.3">
                  <p:embed/>
                </p:oleObj>
              </mc:Choice>
              <mc:Fallback>
                <p:oleObj name="公式" r:id="rId3" imgW="748975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94" y="1122744"/>
                        <a:ext cx="1769974" cy="1008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390253"/>
              </p:ext>
            </p:extLst>
          </p:nvPr>
        </p:nvGraphicFramePr>
        <p:xfrm>
          <a:off x="2286000" y="1208991"/>
          <a:ext cx="1828800" cy="107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4" name="公式" r:id="rId5" imgW="761669" imgH="444307" progId="Equation.3">
                  <p:embed/>
                </p:oleObj>
              </mc:Choice>
              <mc:Fallback>
                <p:oleObj name="公式" r:id="rId5" imgW="761669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08991"/>
                        <a:ext cx="1828800" cy="1074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958181"/>
              </p:ext>
            </p:extLst>
          </p:nvPr>
        </p:nvGraphicFramePr>
        <p:xfrm>
          <a:off x="4414916" y="1205793"/>
          <a:ext cx="1757350" cy="100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5" name="公式" r:id="rId7" imgW="748975" imgH="431613" progId="Equation.3">
                  <p:embed/>
                </p:oleObj>
              </mc:Choice>
              <mc:Fallback>
                <p:oleObj name="公式" r:id="rId7" imgW="748975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916" y="1205793"/>
                        <a:ext cx="1757350" cy="10010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854910"/>
              </p:ext>
            </p:extLst>
          </p:nvPr>
        </p:nvGraphicFramePr>
        <p:xfrm>
          <a:off x="782598" y="2413706"/>
          <a:ext cx="3068717" cy="11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6" name="公式" r:id="rId9" imgW="1040948" imgH="393529" progId="Equation.3">
                  <p:embed/>
                </p:oleObj>
              </mc:Choice>
              <mc:Fallback>
                <p:oleObj name="公式" r:id="rId9" imgW="1040948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598" y="2413706"/>
                        <a:ext cx="3068717" cy="1154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612595"/>
              </p:ext>
            </p:extLst>
          </p:nvPr>
        </p:nvGraphicFramePr>
        <p:xfrm>
          <a:off x="522887" y="3757554"/>
          <a:ext cx="4245687" cy="1137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7" name="公式" r:id="rId11" imgW="1459866" imgH="393529" progId="Equation.3">
                  <p:embed/>
                </p:oleObj>
              </mc:Choice>
              <mc:Fallback>
                <p:oleObj name="公式" r:id="rId11" imgW="1459866" imgH="39352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887" y="3757554"/>
                        <a:ext cx="4245687" cy="11377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178389" y="349479"/>
            <a:ext cx="246734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三维条件下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" name="Rectangle 43"/>
          <p:cNvSpPr>
            <a:spLocks noChangeArrowheads="1"/>
          </p:cNvSpPr>
          <p:nvPr/>
        </p:nvSpPr>
        <p:spPr bwMode="auto">
          <a:xfrm>
            <a:off x="0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44"/>
          <p:cNvSpPr>
            <a:spLocks noChangeArrowheads="1"/>
          </p:cNvSpPr>
          <p:nvPr/>
        </p:nvSpPr>
        <p:spPr bwMode="auto">
          <a:xfrm>
            <a:off x="0" y="562660"/>
            <a:ext cx="4154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921138" y="1607471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" name="Rectangle 46"/>
          <p:cNvSpPr>
            <a:spLocks noChangeArrowheads="1"/>
          </p:cNvSpPr>
          <p:nvPr/>
        </p:nvSpPr>
        <p:spPr bwMode="auto">
          <a:xfrm>
            <a:off x="0" y="18060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47"/>
          <p:cNvSpPr>
            <a:spLocks noChangeArrowheads="1"/>
          </p:cNvSpPr>
          <p:nvPr/>
        </p:nvSpPr>
        <p:spPr bwMode="auto">
          <a:xfrm>
            <a:off x="228600" y="2187059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" name="Rectangle 48"/>
          <p:cNvSpPr>
            <a:spLocks noChangeArrowheads="1"/>
          </p:cNvSpPr>
          <p:nvPr/>
        </p:nvSpPr>
        <p:spPr bwMode="auto">
          <a:xfrm>
            <a:off x="0" y="28061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28600" y="5029200"/>
            <a:ext cx="7696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一个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</a:t>
            </a:r>
            <a:r>
              <a:rPr lang="zh-CN" altLang="zh-CN" sz="2800" b="1" dirty="0" smtClean="0"/>
              <a:t>态</a:t>
            </a:r>
            <a:r>
              <a:rPr lang="zh-CN" altLang="zh-CN" sz="2800" b="1" dirty="0"/>
              <a:t>的布氏电子在晶体中的运动速度等于它在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</a:t>
            </a:r>
            <a:r>
              <a:rPr lang="zh-CN" altLang="zh-CN" sz="2800" b="1" dirty="0" smtClean="0"/>
              <a:t>空间</a:t>
            </a:r>
            <a:r>
              <a:rPr lang="zh-CN" altLang="zh-CN" sz="2800" b="1" dirty="0"/>
              <a:t>表象点的能量梯度的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zh-CN" altLang="zh-CN" sz="2800" b="1" dirty="0" smtClean="0"/>
              <a:t>倍</a:t>
            </a:r>
            <a:r>
              <a:rPr lang="zh-CN" altLang="zh-CN" sz="2800" b="1" dirty="0"/>
              <a:t>。</a:t>
            </a:r>
            <a:endParaRPr lang="zh-CN" altLang="zh-CN" sz="2800" dirty="0"/>
          </a:p>
          <a:p>
            <a:endParaRPr lang="zh-CN" altLang="en-US" dirty="0"/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143668"/>
              </p:ext>
            </p:extLst>
          </p:nvPr>
        </p:nvGraphicFramePr>
        <p:xfrm>
          <a:off x="1132127" y="4800600"/>
          <a:ext cx="559865" cy="691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8" name="公式" r:id="rId13" imgW="164957" imgH="203024" progId="Equation.3">
                  <p:embed/>
                </p:oleObj>
              </mc:Choice>
              <mc:Fallback>
                <p:oleObj name="公式" r:id="rId13" imgW="164957" imgH="203024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127" y="4800600"/>
                        <a:ext cx="559865" cy="691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172812"/>
              </p:ext>
            </p:extLst>
          </p:nvPr>
        </p:nvGraphicFramePr>
        <p:xfrm>
          <a:off x="1590047" y="5298678"/>
          <a:ext cx="56038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9" name="公式" r:id="rId15" imgW="164957" imgH="203024" progId="Equation.3">
                  <p:embed/>
                </p:oleObj>
              </mc:Choice>
              <mc:Fallback>
                <p:oleObj name="公式" r:id="rId15" imgW="164957" imgH="203024" progId="Equation.3">
                  <p:embed/>
                  <p:pic>
                    <p:nvPicPr>
                      <p:cNvPr id="0" name="对象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047" y="5298678"/>
                        <a:ext cx="560387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5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109594"/>
              </p:ext>
            </p:extLst>
          </p:nvPr>
        </p:nvGraphicFramePr>
        <p:xfrm>
          <a:off x="6324600" y="5410200"/>
          <a:ext cx="3810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0" name="公式" r:id="rId16" imgW="152334" imgH="393529" progId="Equation.3">
                  <p:embed/>
                </p:oleObj>
              </mc:Choice>
              <mc:Fallback>
                <p:oleObj name="公式" r:id="rId16" imgW="152334" imgH="39352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410200"/>
                        <a:ext cx="381000" cy="976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5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817" y="37376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/>
              <a:t>就一维而言</a:t>
            </a:r>
            <a:r>
              <a:rPr lang="zh-CN" altLang="zh-CN" sz="2800" dirty="0" smtClean="0"/>
              <a:t>：</a:t>
            </a:r>
            <a:r>
              <a:rPr lang="en-US" altLang="zh-CN" sz="2800" dirty="0" smtClean="0"/>
              <a:t>                    </a:t>
            </a:r>
            <a:r>
              <a:rPr lang="zh-CN" altLang="zh-CN" sz="2800" dirty="0" smtClean="0"/>
              <a:t>（</a:t>
            </a:r>
            <a:r>
              <a:rPr lang="zh-CN" altLang="zh-CN" sz="2800" dirty="0"/>
              <a:t>自由电子）</a:t>
            </a:r>
          </a:p>
          <a:p>
            <a:pPr marL="0" indent="0">
              <a:buNone/>
            </a:pPr>
            <a:r>
              <a:rPr lang="en-US" altLang="zh-CN" sz="2800" dirty="0" smtClean="0"/>
              <a:t>      </a:t>
            </a:r>
          </a:p>
          <a:p>
            <a:pPr marL="0" indent="0">
              <a:buNone/>
            </a:pPr>
            <a:r>
              <a:rPr lang="en-US" altLang="zh-CN" sz="2800" dirty="0" smtClean="0"/>
              <a:t> </a:t>
            </a:r>
            <a:r>
              <a:rPr lang="zh-CN" altLang="zh-CN" sz="2800" dirty="0"/>
              <a:t>故</a:t>
            </a:r>
            <a:r>
              <a:rPr lang="en-US" altLang="zh-CN" sz="2800" dirty="0"/>
              <a:t>  </a:t>
            </a:r>
            <a:r>
              <a:rPr lang="en-US" altLang="zh-CN" sz="2800" dirty="0" smtClean="0"/>
              <a:t>  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若为布氏电子，则由图可知在能带的底部和顶部，电子的平均速度为零。且在</a:t>
            </a:r>
            <a:r>
              <a:rPr lang="en-US" altLang="zh-CN" sz="2800" dirty="0"/>
              <a:t>E</a:t>
            </a:r>
            <a:r>
              <a:rPr lang="zh-CN" altLang="zh-CN" sz="2800" dirty="0"/>
              <a:t>（</a:t>
            </a:r>
            <a:r>
              <a:rPr lang="en-US" altLang="zh-CN" sz="2800" dirty="0"/>
              <a:t>K</a:t>
            </a:r>
            <a:r>
              <a:rPr lang="zh-CN" altLang="zh-CN" sz="2800" dirty="0"/>
              <a:t>）曲线拐点处绝对值最大。可见布氏电子与自由电子动力学性质也有明显差异。</a:t>
            </a:r>
          </a:p>
          <a:p>
            <a:endParaRPr lang="zh-CN" altLang="en-US" sz="2800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212641" y="3232857"/>
            <a:ext cx="2557153" cy="3333750"/>
            <a:chOff x="2346" y="11250"/>
            <a:chExt cx="2280" cy="386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346" y="11250"/>
              <a:ext cx="2280" cy="1833"/>
              <a:chOff x="2346" y="11250"/>
              <a:chExt cx="2280" cy="1833"/>
            </a:xfrm>
          </p:grpSpPr>
          <p:grpSp>
            <p:nvGrpSpPr>
              <p:cNvPr id="23" name="Group 30"/>
              <p:cNvGrpSpPr>
                <a:grpSpLocks/>
              </p:cNvGrpSpPr>
              <p:nvPr/>
            </p:nvGrpSpPr>
            <p:grpSpPr bwMode="auto">
              <a:xfrm>
                <a:off x="2346" y="11250"/>
                <a:ext cx="2280" cy="1833"/>
                <a:chOff x="2346" y="11250"/>
                <a:chExt cx="2280" cy="1833"/>
              </a:xfrm>
            </p:grpSpPr>
            <p:sp>
              <p:nvSpPr>
                <p:cNvPr id="2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340" y="12545"/>
                  <a:ext cx="286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K</a:t>
                  </a:r>
                  <a:r>
                    <a:rPr kumimoji="0" lang="en-US" altLang="zh-CN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x</a:t>
                  </a:r>
                  <a:endPara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8" name="Line 34"/>
                <p:cNvSpPr>
                  <a:spLocks noChangeShapeType="1"/>
                </p:cNvSpPr>
                <p:nvPr/>
              </p:nvSpPr>
              <p:spPr bwMode="auto">
                <a:xfrm>
                  <a:off x="2346" y="12761"/>
                  <a:ext cx="19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Line 33"/>
                <p:cNvSpPr>
                  <a:spLocks noChangeShapeType="1"/>
                </p:cNvSpPr>
                <p:nvPr/>
              </p:nvSpPr>
              <p:spPr bwMode="auto">
                <a:xfrm>
                  <a:off x="3240" y="11379"/>
                  <a:ext cx="0" cy="13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46" y="12798"/>
                  <a:ext cx="180" cy="2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320" y="11250"/>
                  <a:ext cx="210" cy="25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E</a:t>
                  </a:r>
                  <a:endPara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4" name="Group 27"/>
              <p:cNvGrpSpPr>
                <a:grpSpLocks/>
              </p:cNvGrpSpPr>
              <p:nvPr/>
            </p:nvGrpSpPr>
            <p:grpSpPr bwMode="auto">
              <a:xfrm>
                <a:off x="2402" y="11829"/>
                <a:ext cx="1663" cy="936"/>
                <a:chOff x="2490" y="11844"/>
                <a:chExt cx="1619" cy="936"/>
              </a:xfrm>
            </p:grpSpPr>
            <p:sp>
              <p:nvSpPr>
                <p:cNvPr id="25" name="Freeform 29"/>
                <p:cNvSpPr>
                  <a:spLocks/>
                </p:cNvSpPr>
                <p:nvPr/>
              </p:nvSpPr>
              <p:spPr bwMode="auto">
                <a:xfrm>
                  <a:off x="3239" y="11844"/>
                  <a:ext cx="870" cy="929"/>
                </a:xfrm>
                <a:custGeom>
                  <a:avLst/>
                  <a:gdLst>
                    <a:gd name="T0" fmla="*/ 0 w 840"/>
                    <a:gd name="T1" fmla="*/ 907 h 914"/>
                    <a:gd name="T2" fmla="*/ 136 w 840"/>
                    <a:gd name="T3" fmla="*/ 862 h 914"/>
                    <a:gd name="T4" fmla="*/ 330 w 840"/>
                    <a:gd name="T5" fmla="*/ 592 h 914"/>
                    <a:gd name="T6" fmla="*/ 420 w 840"/>
                    <a:gd name="T7" fmla="*/ 337 h 914"/>
                    <a:gd name="T8" fmla="*/ 540 w 840"/>
                    <a:gd name="T9" fmla="*/ 142 h 914"/>
                    <a:gd name="T10" fmla="*/ 736 w 840"/>
                    <a:gd name="T11" fmla="*/ 22 h 914"/>
                    <a:gd name="T12" fmla="*/ 840 w 840"/>
                    <a:gd name="T13" fmla="*/ 7 h 9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0" h="914">
                      <a:moveTo>
                        <a:pt x="0" y="907"/>
                      </a:moveTo>
                      <a:cubicBezTo>
                        <a:pt x="40" y="910"/>
                        <a:pt x="81" y="914"/>
                        <a:pt x="136" y="862"/>
                      </a:cubicBezTo>
                      <a:cubicBezTo>
                        <a:pt x="191" y="810"/>
                        <a:pt x="283" y="679"/>
                        <a:pt x="330" y="592"/>
                      </a:cubicBezTo>
                      <a:cubicBezTo>
                        <a:pt x="377" y="505"/>
                        <a:pt x="385" y="412"/>
                        <a:pt x="420" y="337"/>
                      </a:cubicBezTo>
                      <a:cubicBezTo>
                        <a:pt x="455" y="262"/>
                        <a:pt x="487" y="194"/>
                        <a:pt x="540" y="142"/>
                      </a:cubicBezTo>
                      <a:cubicBezTo>
                        <a:pt x="593" y="90"/>
                        <a:pt x="686" y="44"/>
                        <a:pt x="736" y="22"/>
                      </a:cubicBezTo>
                      <a:cubicBezTo>
                        <a:pt x="786" y="0"/>
                        <a:pt x="813" y="3"/>
                        <a:pt x="840" y="7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Freeform 28"/>
                <p:cNvSpPr>
                  <a:spLocks/>
                </p:cNvSpPr>
                <p:nvPr/>
              </p:nvSpPr>
              <p:spPr bwMode="auto">
                <a:xfrm>
                  <a:off x="2490" y="11850"/>
                  <a:ext cx="750" cy="930"/>
                </a:xfrm>
                <a:custGeom>
                  <a:avLst/>
                  <a:gdLst>
                    <a:gd name="T0" fmla="*/ 0 w 600"/>
                    <a:gd name="T1" fmla="*/ 0 h 765"/>
                    <a:gd name="T2" fmla="*/ 150 w 600"/>
                    <a:gd name="T3" fmla="*/ 75 h 765"/>
                    <a:gd name="T4" fmla="*/ 330 w 600"/>
                    <a:gd name="T5" fmla="*/ 450 h 765"/>
                    <a:gd name="T6" fmla="*/ 464 w 600"/>
                    <a:gd name="T7" fmla="*/ 660 h 765"/>
                    <a:gd name="T8" fmla="*/ 600 w 600"/>
                    <a:gd name="T9" fmla="*/ 765 h 7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0" h="765">
                      <a:moveTo>
                        <a:pt x="0" y="0"/>
                      </a:moveTo>
                      <a:cubicBezTo>
                        <a:pt x="47" y="0"/>
                        <a:pt x="95" y="0"/>
                        <a:pt x="150" y="75"/>
                      </a:cubicBezTo>
                      <a:cubicBezTo>
                        <a:pt x="205" y="150"/>
                        <a:pt x="278" y="352"/>
                        <a:pt x="330" y="450"/>
                      </a:cubicBezTo>
                      <a:cubicBezTo>
                        <a:pt x="382" y="548"/>
                        <a:pt x="419" y="608"/>
                        <a:pt x="464" y="660"/>
                      </a:cubicBezTo>
                      <a:cubicBezTo>
                        <a:pt x="509" y="712"/>
                        <a:pt x="570" y="745"/>
                        <a:pt x="600" y="76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" name="Line 25"/>
            <p:cNvSpPr>
              <a:spLocks noChangeShapeType="1"/>
            </p:cNvSpPr>
            <p:nvPr/>
          </p:nvSpPr>
          <p:spPr bwMode="auto">
            <a:xfrm flipH="1">
              <a:off x="3628" y="11745"/>
              <a:ext cx="2" cy="30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Line 24"/>
            <p:cNvSpPr>
              <a:spLocks noChangeShapeType="1"/>
            </p:cNvSpPr>
            <p:nvPr/>
          </p:nvSpPr>
          <p:spPr bwMode="auto">
            <a:xfrm flipH="1">
              <a:off x="4048" y="11835"/>
              <a:ext cx="2" cy="30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 flipH="1">
              <a:off x="2804" y="11955"/>
              <a:ext cx="2" cy="30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 flipH="1">
              <a:off x="2382" y="11835"/>
              <a:ext cx="2" cy="30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382" y="13005"/>
              <a:ext cx="2214" cy="2109"/>
              <a:chOff x="2382" y="13005"/>
              <a:chExt cx="2214" cy="2109"/>
            </a:xfrm>
          </p:grpSpPr>
          <p:grpSp>
            <p:nvGrpSpPr>
              <p:cNvPr id="11" name="Group 16"/>
              <p:cNvGrpSpPr>
                <a:grpSpLocks/>
              </p:cNvGrpSpPr>
              <p:nvPr/>
            </p:nvGrpSpPr>
            <p:grpSpPr bwMode="auto">
              <a:xfrm>
                <a:off x="2420" y="13005"/>
                <a:ext cx="2176" cy="2109"/>
                <a:chOff x="2420" y="13185"/>
                <a:chExt cx="2176" cy="2109"/>
              </a:xfrm>
            </p:grpSpPr>
            <p:sp>
              <p:nvSpPr>
                <p:cNvPr id="1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310" y="14240"/>
                  <a:ext cx="286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K</a:t>
                  </a:r>
                  <a:r>
                    <a:rPr kumimoji="0" lang="en-US" altLang="zh-CN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x</a:t>
                  </a:r>
                  <a:endPara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9" name="Line 20"/>
                <p:cNvSpPr>
                  <a:spLocks noChangeShapeType="1"/>
                </p:cNvSpPr>
                <p:nvPr/>
              </p:nvSpPr>
              <p:spPr bwMode="auto">
                <a:xfrm>
                  <a:off x="2420" y="14472"/>
                  <a:ext cx="19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Line 19"/>
                <p:cNvSpPr>
                  <a:spLocks noChangeShapeType="1"/>
                </p:cNvSpPr>
                <p:nvPr/>
              </p:nvSpPr>
              <p:spPr bwMode="auto">
                <a:xfrm>
                  <a:off x="3210" y="13209"/>
                  <a:ext cx="0" cy="208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916" y="14493"/>
                  <a:ext cx="180" cy="2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334" y="13185"/>
                  <a:ext cx="344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Vx</a:t>
                  </a:r>
                  <a:endPara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3207" y="13755"/>
                <a:ext cx="826" cy="570"/>
                <a:chOff x="3222" y="13725"/>
                <a:chExt cx="826" cy="600"/>
              </a:xfrm>
            </p:grpSpPr>
            <p:sp>
              <p:nvSpPr>
                <p:cNvPr id="16" name="Arc 15"/>
                <p:cNvSpPr>
                  <a:spLocks/>
                </p:cNvSpPr>
                <p:nvPr/>
              </p:nvSpPr>
              <p:spPr bwMode="auto">
                <a:xfrm>
                  <a:off x="3628" y="13725"/>
                  <a:ext cx="420" cy="58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Arc 14"/>
                <p:cNvSpPr>
                  <a:spLocks/>
                </p:cNvSpPr>
                <p:nvPr/>
              </p:nvSpPr>
              <p:spPr bwMode="auto">
                <a:xfrm flipH="1">
                  <a:off x="3222" y="13740"/>
                  <a:ext cx="390" cy="58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10"/>
              <p:cNvGrpSpPr>
                <a:grpSpLocks/>
              </p:cNvGrpSpPr>
              <p:nvPr/>
            </p:nvGrpSpPr>
            <p:grpSpPr bwMode="auto">
              <a:xfrm flipH="1" flipV="1">
                <a:off x="2382" y="14280"/>
                <a:ext cx="826" cy="570"/>
                <a:chOff x="3222" y="13725"/>
                <a:chExt cx="826" cy="600"/>
              </a:xfrm>
            </p:grpSpPr>
            <p:sp>
              <p:nvSpPr>
                <p:cNvPr id="14" name="Arc 12"/>
                <p:cNvSpPr>
                  <a:spLocks/>
                </p:cNvSpPr>
                <p:nvPr/>
              </p:nvSpPr>
              <p:spPr bwMode="auto">
                <a:xfrm>
                  <a:off x="3628" y="13725"/>
                  <a:ext cx="420" cy="58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Arc 11"/>
                <p:cNvSpPr>
                  <a:spLocks/>
                </p:cNvSpPr>
                <p:nvPr/>
              </p:nvSpPr>
              <p:spPr bwMode="auto">
                <a:xfrm flipH="1">
                  <a:off x="3222" y="13740"/>
                  <a:ext cx="390" cy="58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246508"/>
              </p:ext>
            </p:extLst>
          </p:nvPr>
        </p:nvGraphicFramePr>
        <p:xfrm>
          <a:off x="3048000" y="228600"/>
          <a:ext cx="1524000" cy="870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7" name="公式" r:id="rId3" imgW="736600" imgH="419100" progId="Equation.3">
                  <p:embed/>
                </p:oleObj>
              </mc:Choice>
              <mc:Fallback>
                <p:oleObj name="公式" r:id="rId3" imgW="736600" imgH="419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8600"/>
                        <a:ext cx="1524000" cy="8708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485151"/>
              </p:ext>
            </p:extLst>
          </p:nvPr>
        </p:nvGraphicFramePr>
        <p:xfrm>
          <a:off x="1143000" y="1143000"/>
          <a:ext cx="2170016" cy="741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8" name="公式" r:id="rId5" imgW="1143000" imgH="393700" progId="Equation.3">
                  <p:embed/>
                </p:oleObj>
              </mc:Choice>
              <mc:Fallback>
                <p:oleObj name="公式" r:id="rId5" imgW="11430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43000"/>
                        <a:ext cx="2170016" cy="7414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2400" b="1" dirty="0" smtClean="0"/>
              <a:t>二 、晶体中电子在外场中的加速度及有效质量</a:t>
            </a:r>
            <a:r>
              <a:rPr lang="zh-CN" altLang="zh-CN" sz="2400" dirty="0" smtClean="0"/>
              <a:t/>
            </a:r>
            <a:br>
              <a:rPr lang="zh-CN" altLang="zh-CN" sz="2400" dirty="0" smtClean="0"/>
            </a:b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27432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 smtClean="0"/>
              <a:t>外场</a:t>
            </a:r>
            <a:r>
              <a:rPr lang="zh-CN" altLang="zh-CN" sz="2400" dirty="0"/>
              <a:t>可以是外加电场、磁场、掺入晶体的杂质的势场等。</a:t>
            </a:r>
            <a:r>
              <a:rPr lang="en-US" altLang="zh-CN" sz="2400" dirty="0" err="1"/>
              <a:t>Bloach</a:t>
            </a:r>
            <a:r>
              <a:rPr lang="zh-CN" altLang="zh-CN" sz="2400" dirty="0"/>
              <a:t>描述的是平衡状态下电子运动的状况，在外场作用下该平衡态就被打破，引起电子运动状态的</a:t>
            </a:r>
            <a:r>
              <a:rPr lang="zh-CN" altLang="zh-CN" sz="2400" dirty="0" smtClean="0"/>
              <a:t>变化。</a:t>
            </a:r>
            <a:r>
              <a:rPr lang="zh-CN" altLang="zh-CN" sz="2400" dirty="0"/>
              <a:t>在本章此前均属平衡态状况。</a:t>
            </a:r>
          </a:p>
          <a:p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386941"/>
              </p:ext>
            </p:extLst>
          </p:nvPr>
        </p:nvGraphicFramePr>
        <p:xfrm>
          <a:off x="7128306" y="3124200"/>
          <a:ext cx="457200" cy="51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1" name="公式" r:id="rId3" imgW="164814" imgH="177492" progId="Equation.3">
                  <p:embed/>
                </p:oleObj>
              </mc:Choice>
              <mc:Fallback>
                <p:oleObj name="公式" r:id="rId3" imgW="164814" imgH="17749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306" y="3124200"/>
                        <a:ext cx="457200" cy="510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280331"/>
              </p:ext>
            </p:extLst>
          </p:nvPr>
        </p:nvGraphicFramePr>
        <p:xfrm>
          <a:off x="3804319" y="3889022"/>
          <a:ext cx="622369" cy="492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2" name="公式" r:id="rId5" imgW="228402" imgH="177646" progId="Equation.3">
                  <p:embed/>
                </p:oleObj>
              </mc:Choice>
              <mc:Fallback>
                <p:oleObj name="公式" r:id="rId5" imgW="228402" imgH="17764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4319" y="3889022"/>
                        <a:ext cx="622369" cy="492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0332" y="3124200"/>
            <a:ext cx="66479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先讨论一维运动的情况。设在外力作用下，经过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2873" y="3889022"/>
            <a:ext cx="937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时间后，波数的变化为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0" y="3900901"/>
            <a:ext cx="2731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，则能量变化为：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600179"/>
              </p:ext>
            </p:extLst>
          </p:nvPr>
        </p:nvGraphicFramePr>
        <p:xfrm>
          <a:off x="2133600" y="4648200"/>
          <a:ext cx="2057400" cy="1004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3" name="公式" r:id="rId7" imgW="799753" imgH="393529" progId="Equation.3">
                  <p:embed/>
                </p:oleObj>
              </mc:Choice>
              <mc:Fallback>
                <p:oleObj name="公式" r:id="rId7" imgW="799753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648200"/>
                        <a:ext cx="2057400" cy="10042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788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961468"/>
              </p:ext>
            </p:extLst>
          </p:nvPr>
        </p:nvGraphicFramePr>
        <p:xfrm>
          <a:off x="761999" y="685800"/>
          <a:ext cx="572429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8" name="公式" r:id="rId3" imgW="2095500" imgH="393700" progId="Equation.3">
                  <p:embed/>
                </p:oleObj>
              </mc:Choice>
              <mc:Fallback>
                <p:oleObj name="公式" r:id="rId3" imgW="20955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99" y="685800"/>
                        <a:ext cx="5724293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511830"/>
              </p:ext>
            </p:extLst>
          </p:nvPr>
        </p:nvGraphicFramePr>
        <p:xfrm>
          <a:off x="2478317" y="1688455"/>
          <a:ext cx="5532018" cy="104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9" name="公式" r:id="rId5" imgW="2070100" imgH="393700" progId="Equation.3">
                  <p:embed/>
                </p:oleObj>
              </mc:Choice>
              <mc:Fallback>
                <p:oleObj name="公式" r:id="rId5" imgW="20701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317" y="1688455"/>
                        <a:ext cx="5532018" cy="1045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646339"/>
              </p:ext>
            </p:extLst>
          </p:nvPr>
        </p:nvGraphicFramePr>
        <p:xfrm>
          <a:off x="1967214" y="3074118"/>
          <a:ext cx="4696052" cy="1076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0" name="公式" r:id="rId7" imgW="1828800" imgH="419100" progId="Equation.3">
                  <p:embed/>
                </p:oleObj>
              </mc:Choice>
              <mc:Fallback>
                <p:oleObj name="公式" r:id="rId7" imgW="1828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214" y="3074118"/>
                        <a:ext cx="4696052" cy="1076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515182"/>
              </p:ext>
            </p:extLst>
          </p:nvPr>
        </p:nvGraphicFramePr>
        <p:xfrm>
          <a:off x="7086599" y="3276600"/>
          <a:ext cx="169498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1" name="公式" r:id="rId9" imgW="723586" imgH="393529" progId="Equation.3">
                  <p:embed/>
                </p:oleObj>
              </mc:Choice>
              <mc:Fallback>
                <p:oleObj name="公式" r:id="rId9" imgW="723586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599" y="3276600"/>
                        <a:ext cx="1694985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01022"/>
              </p:ext>
            </p:extLst>
          </p:nvPr>
        </p:nvGraphicFramePr>
        <p:xfrm>
          <a:off x="2438400" y="4648200"/>
          <a:ext cx="252152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2" name="公式" r:id="rId11" imgW="1066800" imgH="419100" progId="Equation.3">
                  <p:embed/>
                </p:oleObj>
              </mc:Choice>
              <mc:Fallback>
                <p:oleObj name="公式" r:id="rId11" imgW="10668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2521527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002848"/>
              </p:ext>
            </p:extLst>
          </p:nvPr>
        </p:nvGraphicFramePr>
        <p:xfrm>
          <a:off x="6096000" y="4876800"/>
          <a:ext cx="156117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3" name="公式" r:id="rId13" imgW="799753" imgH="393529" progId="Equation.3">
                  <p:embed/>
                </p:oleObj>
              </mc:Choice>
              <mc:Fallback>
                <p:oleObj name="公式" r:id="rId13" imgW="799753" imgH="39352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1561171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-2232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由能量守衡定律可知：　　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8254" y="2585466"/>
            <a:ext cx="41857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外力作用下电子的加速度为：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188371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250284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315054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8027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thumb/e/ef/Solid_state_electronic_band_structure.svg/388px-Solid_state_electronic_band_structur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38" y="533400"/>
            <a:ext cx="8184822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81000" y="4191000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通过大量碳原子聚集在一起形成金刚石晶体的假设示例，展示了电子能带结构是如何产生的。图（右）显示了原子间距的能级。当原子相距很远时（图的右侧），每个原子都具有具有相同能量的价原子轨道 p 和 s。然而，当原子靠得更近时，它们的轨道开始重叠。由于泡利不相容原理，每个原子轨道分裂成 N 个分子轨道，每个分子轨道具有不同的能量，其中 N 是晶体中的原子数。由于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N数量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如此之大，相邻轨道的能量非常接近，因此轨道可以被认为是连续的能带。a 是金刚石实际晶体中的原子间距。在该间距下，轨道形成两个带，称为价带和导带，它们之间的带隙为5.5 eV。</a:t>
            </a:r>
          </a:p>
        </p:txBody>
      </p:sp>
    </p:spTree>
    <p:extLst>
      <p:ext uri="{BB962C8B-B14F-4D97-AF65-F5344CB8AC3E}">
        <p14:creationId xmlns:p14="http://schemas.microsoft.com/office/powerpoint/2010/main" val="1530853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与经典公式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  <a:r>
              <a:rPr lang="zh-CN" altLang="zh-CN" dirty="0" smtClean="0"/>
              <a:t>相比</a:t>
            </a:r>
            <a:r>
              <a:rPr lang="zh-CN" altLang="zh-CN" dirty="0"/>
              <a:t>可知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  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 smtClean="0"/>
              <a:t>相当于</a:t>
            </a:r>
            <a:r>
              <a:rPr lang="zh-CN" altLang="zh-CN" dirty="0"/>
              <a:t>质量，</a:t>
            </a:r>
            <a:r>
              <a:rPr lang="zh-CN" altLang="zh-CN" b="1" dirty="0"/>
              <a:t>则称</a:t>
            </a:r>
            <a:r>
              <a:rPr lang="en-US" altLang="zh-CN" b="1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b="1" dirty="0"/>
              <a:t>为电子在晶体中的有效质量</a:t>
            </a:r>
            <a:r>
              <a:rPr lang="zh-CN" altLang="zh-CN" dirty="0"/>
              <a:t>。根据前面计算得到导带底和价带顶的能量不一样，可得出导带低和价带顶的电子有效质量不一样。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466189"/>
              </p:ext>
            </p:extLst>
          </p:nvPr>
        </p:nvGraphicFramePr>
        <p:xfrm>
          <a:off x="2819400" y="1295400"/>
          <a:ext cx="1524000" cy="90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6" name="公式" r:id="rId3" imgW="660113" imgH="393529" progId="Equation.3">
                  <p:embed/>
                </p:oleObj>
              </mc:Choice>
              <mc:Fallback>
                <p:oleObj name="公式" r:id="rId3" imgW="660113" imgH="39352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95400"/>
                        <a:ext cx="1524000" cy="9055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418950"/>
              </p:ext>
            </p:extLst>
          </p:nvPr>
        </p:nvGraphicFramePr>
        <p:xfrm>
          <a:off x="6629400" y="1371600"/>
          <a:ext cx="203981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7" name="公式" r:id="rId5" imgW="825500" imgH="368300" progId="Equation.3">
                  <p:embed/>
                </p:oleObj>
              </mc:Choice>
              <mc:Fallback>
                <p:oleObj name="公式" r:id="rId5" imgW="8255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371600"/>
                        <a:ext cx="2039815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404276"/>
              </p:ext>
            </p:extLst>
          </p:nvPr>
        </p:nvGraphicFramePr>
        <p:xfrm>
          <a:off x="4102100" y="2743200"/>
          <a:ext cx="939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8" name="公式" r:id="rId7" imgW="355292" imgH="203024" progId="Equation.3">
                  <p:embed/>
                </p:oleObj>
              </mc:Choice>
              <mc:Fallback>
                <p:oleObj name="公式" r:id="rId7" imgW="355292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2743200"/>
                        <a:ext cx="93980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538315"/>
              </p:ext>
            </p:extLst>
          </p:nvPr>
        </p:nvGraphicFramePr>
        <p:xfrm>
          <a:off x="5029200" y="2590800"/>
          <a:ext cx="186983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9" name="公式" r:id="rId9" imgW="825500" imgH="368300" progId="Equation.3">
                  <p:embed/>
                </p:oleObj>
              </mc:Choice>
              <mc:Fallback>
                <p:oleObj name="公式" r:id="rId9" imgW="8255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90800"/>
                        <a:ext cx="1869831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189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3200" dirty="0" smtClean="0"/>
              <a:t>讨论 ：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800" dirty="0" smtClean="0"/>
              <a:t>①</a:t>
            </a:r>
            <a:r>
              <a:rPr lang="zh-CN" altLang="zh-CN" sz="2800" dirty="0"/>
              <a:t>三维条件下，有效质量和加速度均具有张量的形式，反映出</a:t>
            </a:r>
            <a:r>
              <a:rPr lang="en-US" altLang="zh-CN" sz="2800" dirty="0" err="1"/>
              <a:t>Bloach</a:t>
            </a:r>
            <a:r>
              <a:rPr lang="zh-CN" altLang="zh-CN" sz="2800" dirty="0"/>
              <a:t>电子在晶体中的运动具有各向异性，在不同方向上具有不同的表观质量。作用力与加速度方向也不一定一致。</a:t>
            </a:r>
          </a:p>
          <a:p>
            <a:pPr marL="0" indent="0">
              <a:buNone/>
            </a:pPr>
            <a:r>
              <a:rPr lang="zh-CN" altLang="zh-CN" sz="2800" dirty="0"/>
              <a:t>②有效质量是一个重要的概念，所谓有效质量并不意味着电子质量的改变，它反映了周期场对电子运动的影响。</a:t>
            </a:r>
          </a:p>
          <a:p>
            <a:pPr marL="0" indent="0">
              <a:buNone/>
            </a:pPr>
            <a:r>
              <a:rPr lang="zh-CN" altLang="zh-CN" sz="2800" dirty="0"/>
              <a:t>③在上述处理中，实际上将电子近似按经典粒子处理（或称准经典粒子）</a:t>
            </a:r>
            <a:r>
              <a:rPr lang="en-US" altLang="zh-CN" sz="2800" dirty="0"/>
              <a:t> </a:t>
            </a:r>
            <a:r>
              <a:rPr lang="zh-CN" altLang="zh-CN" sz="2800" dirty="0"/>
              <a:t>量子力学中采用的研究方法（例波包等）。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55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567781"/>
          </a:xfrm>
        </p:spPr>
        <p:txBody>
          <a:bodyPr/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在平衡状态下填充各种类型材料中的电子态。在这里，高度是能量，而宽度是所列材料中某种能量的可用状态密度。阴影遵循费米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狄拉克分布（黑色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所有状态填充，白色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未填充状态）。在金属和半金属中，费米能级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000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至少一个能带内。在绝缘体和半导体中，费米能级位于带隙内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然而，在半导体中，能带足够接近费米能级，可以用电子或空穴进行热填充。</a:t>
            </a: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2" descr="https://upload.wikimedia.org/wikipedia/commons/thumb/9/9d/Band_filling_diagram.svg/351px-Band_filling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6733611" cy="328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56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 smtClean="0">
                <a:latin typeface="宋体" charset="-122"/>
              </a:rPr>
              <a:t>能级和能带一一对应</a:t>
            </a:r>
            <a:br>
              <a:rPr lang="zh-CN" altLang="en-US" sz="3200" dirty="0" smtClean="0">
                <a:latin typeface="宋体" charset="-122"/>
              </a:rPr>
            </a:br>
            <a:endParaRPr lang="zh-CN" altLang="en-US" sz="3200" dirty="0"/>
          </a:p>
        </p:txBody>
      </p:sp>
      <p:pic>
        <p:nvPicPr>
          <p:cNvPr id="4" name="Picture 4" descr="p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7" y="1465148"/>
            <a:ext cx="8321830" cy="388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371600" y="5331275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 smtClean="0"/>
              <a:t> </a:t>
            </a:r>
            <a:r>
              <a:rPr kumimoji="1" lang="zh-CN" altLang="en-US" sz="2800" b="1" dirty="0" smtClean="0"/>
              <a:t>外层电子能带较宽</a:t>
            </a:r>
            <a:r>
              <a:rPr kumimoji="1" lang="zh-CN" altLang="en-US" sz="2800" dirty="0" smtClean="0"/>
              <a:t>，</a:t>
            </a:r>
            <a:r>
              <a:rPr kumimoji="1" lang="zh-CN" altLang="en-US" sz="2800" b="1" dirty="0" smtClean="0"/>
              <a:t>内层电子轨道重叠的少，能带就较窄</a:t>
            </a:r>
            <a:r>
              <a:rPr kumimoji="1"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376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3"/>
          <p:cNvGrpSpPr>
            <a:grpSpLocks/>
          </p:cNvGrpSpPr>
          <p:nvPr/>
        </p:nvGrpSpPr>
        <p:grpSpPr bwMode="auto">
          <a:xfrm>
            <a:off x="955351" y="882479"/>
            <a:ext cx="6858000" cy="4526756"/>
            <a:chOff x="2112" y="1715"/>
            <a:chExt cx="3504" cy="2221"/>
          </a:xfrm>
        </p:grpSpPr>
        <p:sp>
          <p:nvSpPr>
            <p:cNvPr id="6" name="Rectangle 79"/>
            <p:cNvSpPr>
              <a:spLocks noChangeArrowheads="1"/>
            </p:cNvSpPr>
            <p:nvPr/>
          </p:nvSpPr>
          <p:spPr bwMode="auto">
            <a:xfrm>
              <a:off x="2304" y="3107"/>
              <a:ext cx="768" cy="240"/>
            </a:xfrm>
            <a:prstGeom prst="rect">
              <a:avLst/>
            </a:prstGeom>
            <a:solidFill>
              <a:srgbClr val="FFC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80"/>
            <p:cNvSpPr>
              <a:spLocks noChangeArrowheads="1"/>
            </p:cNvSpPr>
            <p:nvPr/>
          </p:nvSpPr>
          <p:spPr bwMode="auto">
            <a:xfrm>
              <a:off x="2304" y="2195"/>
              <a:ext cx="768" cy="480"/>
            </a:xfrm>
            <a:prstGeom prst="rect">
              <a:avLst/>
            </a:prstGeom>
            <a:solidFill>
              <a:srgbClr val="FFC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1"/>
            <p:cNvSpPr>
              <a:spLocks noChangeArrowheads="1"/>
            </p:cNvSpPr>
            <p:nvPr/>
          </p:nvSpPr>
          <p:spPr bwMode="auto">
            <a:xfrm>
              <a:off x="2304" y="2675"/>
              <a:ext cx="768" cy="432"/>
            </a:xfrm>
            <a:prstGeom prst="rect">
              <a:avLst/>
            </a:prstGeom>
            <a:solidFill>
              <a:srgbClr val="00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54"/>
            <p:cNvSpPr>
              <a:spLocks noChangeShapeType="1"/>
            </p:cNvSpPr>
            <p:nvPr/>
          </p:nvSpPr>
          <p:spPr bwMode="auto">
            <a:xfrm>
              <a:off x="3216" y="3683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55"/>
            <p:cNvSpPr>
              <a:spLocks noChangeShapeType="1"/>
            </p:cNvSpPr>
            <p:nvPr/>
          </p:nvSpPr>
          <p:spPr bwMode="auto">
            <a:xfrm flipV="1">
              <a:off x="3216" y="2003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56"/>
            <p:cNvSpPr>
              <a:spLocks noChangeShapeType="1"/>
            </p:cNvSpPr>
            <p:nvPr/>
          </p:nvSpPr>
          <p:spPr bwMode="auto">
            <a:xfrm>
              <a:off x="4080" y="3251"/>
              <a:ext cx="960" cy="0"/>
            </a:xfrm>
            <a:prstGeom prst="line">
              <a:avLst/>
            </a:prstGeom>
            <a:noFill/>
            <a:ln w="28575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57"/>
            <p:cNvSpPr>
              <a:spLocks noChangeShapeType="1"/>
            </p:cNvSpPr>
            <p:nvPr/>
          </p:nvSpPr>
          <p:spPr bwMode="auto">
            <a:xfrm>
              <a:off x="4560" y="2675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8"/>
            <p:cNvSpPr>
              <a:spLocks/>
            </p:cNvSpPr>
            <p:nvPr/>
          </p:nvSpPr>
          <p:spPr bwMode="auto">
            <a:xfrm>
              <a:off x="3456" y="2819"/>
              <a:ext cx="624" cy="432"/>
            </a:xfrm>
            <a:custGeom>
              <a:avLst/>
              <a:gdLst>
                <a:gd name="T0" fmla="*/ 624 w 624"/>
                <a:gd name="T1" fmla="*/ 432 h 432"/>
                <a:gd name="T2" fmla="*/ 240 w 624"/>
                <a:gd name="T3" fmla="*/ 288 h 432"/>
                <a:gd name="T4" fmla="*/ 0 w 624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432">
                  <a:moveTo>
                    <a:pt x="624" y="432"/>
                  </a:moveTo>
                  <a:cubicBezTo>
                    <a:pt x="484" y="396"/>
                    <a:pt x="344" y="360"/>
                    <a:pt x="240" y="288"/>
                  </a:cubicBezTo>
                  <a:cubicBezTo>
                    <a:pt x="136" y="216"/>
                    <a:pt x="68" y="108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0"/>
            <p:cNvSpPr>
              <a:spLocks/>
            </p:cNvSpPr>
            <p:nvPr/>
          </p:nvSpPr>
          <p:spPr bwMode="auto">
            <a:xfrm>
              <a:off x="3456" y="2963"/>
              <a:ext cx="624" cy="288"/>
            </a:xfrm>
            <a:custGeom>
              <a:avLst/>
              <a:gdLst>
                <a:gd name="T0" fmla="*/ 624 w 624"/>
                <a:gd name="T1" fmla="*/ 432 h 432"/>
                <a:gd name="T2" fmla="*/ 240 w 624"/>
                <a:gd name="T3" fmla="*/ 288 h 432"/>
                <a:gd name="T4" fmla="*/ 0 w 624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432">
                  <a:moveTo>
                    <a:pt x="624" y="432"/>
                  </a:moveTo>
                  <a:cubicBezTo>
                    <a:pt x="484" y="396"/>
                    <a:pt x="344" y="360"/>
                    <a:pt x="240" y="288"/>
                  </a:cubicBezTo>
                  <a:cubicBezTo>
                    <a:pt x="136" y="216"/>
                    <a:pt x="68" y="108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1"/>
            <p:cNvSpPr>
              <a:spLocks/>
            </p:cNvSpPr>
            <p:nvPr/>
          </p:nvSpPr>
          <p:spPr bwMode="auto">
            <a:xfrm>
              <a:off x="3456" y="3059"/>
              <a:ext cx="624" cy="192"/>
            </a:xfrm>
            <a:custGeom>
              <a:avLst/>
              <a:gdLst>
                <a:gd name="T0" fmla="*/ 624 w 624"/>
                <a:gd name="T1" fmla="*/ 432 h 432"/>
                <a:gd name="T2" fmla="*/ 240 w 624"/>
                <a:gd name="T3" fmla="*/ 288 h 432"/>
                <a:gd name="T4" fmla="*/ 0 w 624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432">
                  <a:moveTo>
                    <a:pt x="624" y="432"/>
                  </a:moveTo>
                  <a:cubicBezTo>
                    <a:pt x="484" y="396"/>
                    <a:pt x="344" y="360"/>
                    <a:pt x="240" y="288"/>
                  </a:cubicBezTo>
                  <a:cubicBezTo>
                    <a:pt x="136" y="216"/>
                    <a:pt x="68" y="108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3"/>
            <p:cNvSpPr>
              <a:spLocks/>
            </p:cNvSpPr>
            <p:nvPr/>
          </p:nvSpPr>
          <p:spPr bwMode="auto">
            <a:xfrm>
              <a:off x="3456" y="3251"/>
              <a:ext cx="576" cy="48"/>
            </a:xfrm>
            <a:custGeom>
              <a:avLst/>
              <a:gdLst>
                <a:gd name="T0" fmla="*/ 576 w 576"/>
                <a:gd name="T1" fmla="*/ 0 h 48"/>
                <a:gd name="T2" fmla="*/ 288 w 576"/>
                <a:gd name="T3" fmla="*/ 48 h 48"/>
                <a:gd name="T4" fmla="*/ 0 w 576"/>
                <a:gd name="T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48">
                  <a:moveTo>
                    <a:pt x="576" y="0"/>
                  </a:moveTo>
                  <a:cubicBezTo>
                    <a:pt x="480" y="24"/>
                    <a:pt x="384" y="48"/>
                    <a:pt x="288" y="48"/>
                  </a:cubicBezTo>
                  <a:cubicBezTo>
                    <a:pt x="192" y="48"/>
                    <a:pt x="96" y="24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4"/>
            <p:cNvSpPr>
              <a:spLocks/>
            </p:cNvSpPr>
            <p:nvPr/>
          </p:nvSpPr>
          <p:spPr bwMode="auto">
            <a:xfrm>
              <a:off x="3456" y="3251"/>
              <a:ext cx="576" cy="112"/>
            </a:xfrm>
            <a:custGeom>
              <a:avLst/>
              <a:gdLst>
                <a:gd name="T0" fmla="*/ 576 w 576"/>
                <a:gd name="T1" fmla="*/ 0 h 112"/>
                <a:gd name="T2" fmla="*/ 336 w 576"/>
                <a:gd name="T3" fmla="*/ 96 h 112"/>
                <a:gd name="T4" fmla="*/ 144 w 576"/>
                <a:gd name="T5" fmla="*/ 96 h 112"/>
                <a:gd name="T6" fmla="*/ 0 w 576"/>
                <a:gd name="T7" fmla="*/ 4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112">
                  <a:moveTo>
                    <a:pt x="576" y="0"/>
                  </a:moveTo>
                  <a:cubicBezTo>
                    <a:pt x="492" y="40"/>
                    <a:pt x="408" y="80"/>
                    <a:pt x="336" y="96"/>
                  </a:cubicBezTo>
                  <a:cubicBezTo>
                    <a:pt x="264" y="112"/>
                    <a:pt x="200" y="104"/>
                    <a:pt x="144" y="96"/>
                  </a:cubicBezTo>
                  <a:cubicBezTo>
                    <a:pt x="88" y="88"/>
                    <a:pt x="44" y="68"/>
                    <a:pt x="0" y="48"/>
                  </a:cubicBezTo>
                </a:path>
              </a:pathLst>
            </a:custGeom>
            <a:noFill/>
            <a:ln w="28575" cmpd="sng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5"/>
            <p:cNvSpPr>
              <a:spLocks/>
            </p:cNvSpPr>
            <p:nvPr/>
          </p:nvSpPr>
          <p:spPr bwMode="auto">
            <a:xfrm>
              <a:off x="3456" y="3155"/>
              <a:ext cx="576" cy="112"/>
            </a:xfrm>
            <a:custGeom>
              <a:avLst/>
              <a:gdLst>
                <a:gd name="T0" fmla="*/ 576 w 576"/>
                <a:gd name="T1" fmla="*/ 96 h 112"/>
                <a:gd name="T2" fmla="*/ 240 w 576"/>
                <a:gd name="T3" fmla="*/ 96 h 112"/>
                <a:gd name="T4" fmla="*/ 0 w 576"/>
                <a:gd name="T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112">
                  <a:moveTo>
                    <a:pt x="576" y="96"/>
                  </a:moveTo>
                  <a:cubicBezTo>
                    <a:pt x="456" y="104"/>
                    <a:pt x="336" y="112"/>
                    <a:pt x="240" y="96"/>
                  </a:cubicBezTo>
                  <a:cubicBezTo>
                    <a:pt x="144" y="80"/>
                    <a:pt x="72" y="40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6"/>
            <p:cNvSpPr>
              <a:spLocks noChangeShapeType="1"/>
            </p:cNvSpPr>
            <p:nvPr/>
          </p:nvSpPr>
          <p:spPr bwMode="auto">
            <a:xfrm flipV="1">
              <a:off x="3744" y="2147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7"/>
            <p:cNvSpPr>
              <a:spLocks noChangeShapeType="1"/>
            </p:cNvSpPr>
            <p:nvPr/>
          </p:nvSpPr>
          <p:spPr bwMode="auto">
            <a:xfrm>
              <a:off x="2592" y="3347"/>
              <a:ext cx="480" cy="0"/>
            </a:xfrm>
            <a:prstGeom prst="line">
              <a:avLst/>
            </a:prstGeom>
            <a:noFill/>
            <a:ln w="28575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68"/>
            <p:cNvSpPr>
              <a:spLocks noChangeShapeType="1"/>
            </p:cNvSpPr>
            <p:nvPr/>
          </p:nvSpPr>
          <p:spPr bwMode="auto">
            <a:xfrm>
              <a:off x="2592" y="3299"/>
              <a:ext cx="480" cy="0"/>
            </a:xfrm>
            <a:prstGeom prst="line">
              <a:avLst/>
            </a:prstGeom>
            <a:noFill/>
            <a:ln w="28575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69"/>
            <p:cNvSpPr>
              <a:spLocks noChangeShapeType="1"/>
            </p:cNvSpPr>
            <p:nvPr/>
          </p:nvSpPr>
          <p:spPr bwMode="auto">
            <a:xfrm>
              <a:off x="2592" y="3251"/>
              <a:ext cx="480" cy="0"/>
            </a:xfrm>
            <a:prstGeom prst="line">
              <a:avLst/>
            </a:prstGeom>
            <a:noFill/>
            <a:ln w="28575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70"/>
            <p:cNvSpPr>
              <a:spLocks noChangeShapeType="1"/>
            </p:cNvSpPr>
            <p:nvPr/>
          </p:nvSpPr>
          <p:spPr bwMode="auto">
            <a:xfrm>
              <a:off x="2592" y="3203"/>
              <a:ext cx="480" cy="0"/>
            </a:xfrm>
            <a:prstGeom prst="line">
              <a:avLst/>
            </a:prstGeom>
            <a:noFill/>
            <a:ln w="28575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71"/>
            <p:cNvSpPr>
              <a:spLocks noChangeShapeType="1"/>
            </p:cNvSpPr>
            <p:nvPr/>
          </p:nvSpPr>
          <p:spPr bwMode="auto">
            <a:xfrm>
              <a:off x="2592" y="3155"/>
              <a:ext cx="480" cy="0"/>
            </a:xfrm>
            <a:prstGeom prst="line">
              <a:avLst/>
            </a:prstGeom>
            <a:noFill/>
            <a:ln w="28575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72"/>
            <p:cNvSpPr>
              <a:spLocks noChangeShapeType="1"/>
            </p:cNvSpPr>
            <p:nvPr/>
          </p:nvSpPr>
          <p:spPr bwMode="auto">
            <a:xfrm>
              <a:off x="2592" y="3107"/>
              <a:ext cx="480" cy="0"/>
            </a:xfrm>
            <a:prstGeom prst="line">
              <a:avLst/>
            </a:prstGeom>
            <a:noFill/>
            <a:ln w="28575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73"/>
            <p:cNvSpPr>
              <a:spLocks noChangeShapeType="1"/>
            </p:cNvSpPr>
            <p:nvPr/>
          </p:nvSpPr>
          <p:spPr bwMode="auto">
            <a:xfrm>
              <a:off x="2592" y="2675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74"/>
            <p:cNvSpPr>
              <a:spLocks noChangeShapeType="1"/>
            </p:cNvSpPr>
            <p:nvPr/>
          </p:nvSpPr>
          <p:spPr bwMode="auto">
            <a:xfrm>
              <a:off x="2592" y="2291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75"/>
            <p:cNvSpPr>
              <a:spLocks noChangeShapeType="1"/>
            </p:cNvSpPr>
            <p:nvPr/>
          </p:nvSpPr>
          <p:spPr bwMode="auto">
            <a:xfrm>
              <a:off x="2592" y="2579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76"/>
            <p:cNvSpPr>
              <a:spLocks noChangeShapeType="1"/>
            </p:cNvSpPr>
            <p:nvPr/>
          </p:nvSpPr>
          <p:spPr bwMode="auto">
            <a:xfrm>
              <a:off x="2592" y="2195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77"/>
            <p:cNvSpPr>
              <a:spLocks noChangeShapeType="1"/>
            </p:cNvSpPr>
            <p:nvPr/>
          </p:nvSpPr>
          <p:spPr bwMode="auto">
            <a:xfrm>
              <a:off x="2592" y="2483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78"/>
            <p:cNvSpPr>
              <a:spLocks noChangeShapeType="1"/>
            </p:cNvSpPr>
            <p:nvPr/>
          </p:nvSpPr>
          <p:spPr bwMode="auto">
            <a:xfrm>
              <a:off x="2592" y="2387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82"/>
            <p:cNvSpPr>
              <a:spLocks noChangeShapeType="1"/>
            </p:cNvSpPr>
            <p:nvPr/>
          </p:nvSpPr>
          <p:spPr bwMode="auto">
            <a:xfrm>
              <a:off x="3072" y="3107"/>
              <a:ext cx="6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83"/>
            <p:cNvSpPr>
              <a:spLocks noChangeShapeType="1"/>
            </p:cNvSpPr>
            <p:nvPr/>
          </p:nvSpPr>
          <p:spPr bwMode="auto">
            <a:xfrm>
              <a:off x="3072" y="3347"/>
              <a:ext cx="6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84"/>
            <p:cNvSpPr>
              <a:spLocks noChangeShapeType="1"/>
            </p:cNvSpPr>
            <p:nvPr/>
          </p:nvSpPr>
          <p:spPr bwMode="auto">
            <a:xfrm>
              <a:off x="3072" y="2675"/>
              <a:ext cx="6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3072" y="2195"/>
              <a:ext cx="6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6"/>
            <p:cNvSpPr>
              <a:spLocks/>
            </p:cNvSpPr>
            <p:nvPr/>
          </p:nvSpPr>
          <p:spPr bwMode="auto">
            <a:xfrm>
              <a:off x="3600" y="2627"/>
              <a:ext cx="960" cy="152"/>
            </a:xfrm>
            <a:custGeom>
              <a:avLst/>
              <a:gdLst>
                <a:gd name="T0" fmla="*/ 960 w 960"/>
                <a:gd name="T1" fmla="*/ 48 h 152"/>
                <a:gd name="T2" fmla="*/ 624 w 960"/>
                <a:gd name="T3" fmla="*/ 144 h 152"/>
                <a:gd name="T4" fmla="*/ 0 w 960"/>
                <a:gd name="T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152">
                  <a:moveTo>
                    <a:pt x="960" y="48"/>
                  </a:moveTo>
                  <a:cubicBezTo>
                    <a:pt x="872" y="100"/>
                    <a:pt x="784" y="152"/>
                    <a:pt x="624" y="144"/>
                  </a:cubicBezTo>
                  <a:cubicBezTo>
                    <a:pt x="464" y="136"/>
                    <a:pt x="232" y="68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87"/>
            <p:cNvSpPr>
              <a:spLocks/>
            </p:cNvSpPr>
            <p:nvPr/>
          </p:nvSpPr>
          <p:spPr bwMode="auto">
            <a:xfrm>
              <a:off x="3600" y="2051"/>
              <a:ext cx="960" cy="624"/>
            </a:xfrm>
            <a:custGeom>
              <a:avLst/>
              <a:gdLst>
                <a:gd name="T0" fmla="*/ 960 w 960"/>
                <a:gd name="T1" fmla="*/ 624 h 624"/>
                <a:gd name="T2" fmla="*/ 480 w 960"/>
                <a:gd name="T3" fmla="*/ 480 h 624"/>
                <a:gd name="T4" fmla="*/ 0 w 960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624">
                  <a:moveTo>
                    <a:pt x="960" y="624"/>
                  </a:moveTo>
                  <a:cubicBezTo>
                    <a:pt x="800" y="604"/>
                    <a:pt x="640" y="584"/>
                    <a:pt x="480" y="480"/>
                  </a:cubicBezTo>
                  <a:cubicBezTo>
                    <a:pt x="320" y="376"/>
                    <a:pt x="160" y="188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89"/>
            <p:cNvSpPr>
              <a:spLocks/>
            </p:cNvSpPr>
            <p:nvPr/>
          </p:nvSpPr>
          <p:spPr bwMode="auto">
            <a:xfrm>
              <a:off x="3600" y="2531"/>
              <a:ext cx="960" cy="192"/>
            </a:xfrm>
            <a:custGeom>
              <a:avLst/>
              <a:gdLst>
                <a:gd name="T0" fmla="*/ 960 w 960"/>
                <a:gd name="T1" fmla="*/ 144 h 192"/>
                <a:gd name="T2" fmla="*/ 720 w 960"/>
                <a:gd name="T3" fmla="*/ 192 h 192"/>
                <a:gd name="T4" fmla="*/ 336 w 960"/>
                <a:gd name="T5" fmla="*/ 144 h 192"/>
                <a:gd name="T6" fmla="*/ 0 w 960"/>
                <a:gd name="T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192">
                  <a:moveTo>
                    <a:pt x="960" y="144"/>
                  </a:moveTo>
                  <a:cubicBezTo>
                    <a:pt x="892" y="168"/>
                    <a:pt x="824" y="192"/>
                    <a:pt x="720" y="192"/>
                  </a:cubicBezTo>
                  <a:cubicBezTo>
                    <a:pt x="616" y="192"/>
                    <a:pt x="456" y="176"/>
                    <a:pt x="336" y="144"/>
                  </a:cubicBezTo>
                  <a:cubicBezTo>
                    <a:pt x="216" y="112"/>
                    <a:pt x="108" y="56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91"/>
            <p:cNvSpPr>
              <a:spLocks/>
            </p:cNvSpPr>
            <p:nvPr/>
          </p:nvSpPr>
          <p:spPr bwMode="auto">
            <a:xfrm>
              <a:off x="3600" y="2435"/>
              <a:ext cx="912" cy="280"/>
            </a:xfrm>
            <a:custGeom>
              <a:avLst/>
              <a:gdLst>
                <a:gd name="T0" fmla="*/ 912 w 912"/>
                <a:gd name="T1" fmla="*/ 240 h 280"/>
                <a:gd name="T2" fmla="*/ 576 w 912"/>
                <a:gd name="T3" fmla="*/ 240 h 280"/>
                <a:gd name="T4" fmla="*/ 0 w 912"/>
                <a:gd name="T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2" h="280">
                  <a:moveTo>
                    <a:pt x="912" y="240"/>
                  </a:moveTo>
                  <a:cubicBezTo>
                    <a:pt x="820" y="260"/>
                    <a:pt x="728" y="280"/>
                    <a:pt x="576" y="240"/>
                  </a:cubicBezTo>
                  <a:cubicBezTo>
                    <a:pt x="424" y="200"/>
                    <a:pt x="212" y="100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92"/>
            <p:cNvSpPr>
              <a:spLocks/>
            </p:cNvSpPr>
            <p:nvPr/>
          </p:nvSpPr>
          <p:spPr bwMode="auto">
            <a:xfrm>
              <a:off x="3600" y="2339"/>
              <a:ext cx="960" cy="336"/>
            </a:xfrm>
            <a:custGeom>
              <a:avLst/>
              <a:gdLst>
                <a:gd name="T0" fmla="*/ 960 w 960"/>
                <a:gd name="T1" fmla="*/ 624 h 624"/>
                <a:gd name="T2" fmla="*/ 480 w 960"/>
                <a:gd name="T3" fmla="*/ 480 h 624"/>
                <a:gd name="T4" fmla="*/ 0 w 960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624">
                  <a:moveTo>
                    <a:pt x="960" y="624"/>
                  </a:moveTo>
                  <a:cubicBezTo>
                    <a:pt x="800" y="604"/>
                    <a:pt x="640" y="584"/>
                    <a:pt x="480" y="480"/>
                  </a:cubicBezTo>
                  <a:cubicBezTo>
                    <a:pt x="320" y="376"/>
                    <a:pt x="160" y="188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93"/>
            <p:cNvSpPr>
              <a:spLocks/>
            </p:cNvSpPr>
            <p:nvPr/>
          </p:nvSpPr>
          <p:spPr bwMode="auto">
            <a:xfrm>
              <a:off x="3600" y="2195"/>
              <a:ext cx="960" cy="480"/>
            </a:xfrm>
            <a:custGeom>
              <a:avLst/>
              <a:gdLst>
                <a:gd name="T0" fmla="*/ 960 w 960"/>
                <a:gd name="T1" fmla="*/ 624 h 624"/>
                <a:gd name="T2" fmla="*/ 480 w 960"/>
                <a:gd name="T3" fmla="*/ 480 h 624"/>
                <a:gd name="T4" fmla="*/ 0 w 960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624">
                  <a:moveTo>
                    <a:pt x="960" y="624"/>
                  </a:moveTo>
                  <a:cubicBezTo>
                    <a:pt x="800" y="604"/>
                    <a:pt x="640" y="584"/>
                    <a:pt x="480" y="480"/>
                  </a:cubicBezTo>
                  <a:cubicBezTo>
                    <a:pt x="320" y="376"/>
                    <a:pt x="160" y="188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94"/>
            <p:cNvSpPr>
              <a:spLocks noChangeArrowheads="1"/>
            </p:cNvSpPr>
            <p:nvPr/>
          </p:nvSpPr>
          <p:spPr bwMode="auto">
            <a:xfrm>
              <a:off x="3628" y="3648"/>
              <a:ext cx="19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r>
                <a:rPr kumimoji="1" lang="en-US" altLang="zh-CN" sz="2400" baseline="-25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                              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d  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43" name="Rectangle 95"/>
            <p:cNvSpPr>
              <a:spLocks noChangeArrowheads="1"/>
            </p:cNvSpPr>
            <p:nvPr/>
          </p:nvSpPr>
          <p:spPr bwMode="auto">
            <a:xfrm>
              <a:off x="2928" y="1907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E  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44" name="Rectangle 96"/>
            <p:cNvSpPr>
              <a:spLocks noChangeArrowheads="1"/>
            </p:cNvSpPr>
            <p:nvPr/>
          </p:nvSpPr>
          <p:spPr bwMode="auto">
            <a:xfrm>
              <a:off x="2474" y="2723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chemeClr val="tx2"/>
                  </a:solidFill>
                  <a:latin typeface="Verdana" pitchFamily="34" charset="0"/>
                </a:rPr>
                <a:t>禁带</a:t>
              </a:r>
            </a:p>
          </p:txBody>
        </p:sp>
        <p:sp>
          <p:nvSpPr>
            <p:cNvPr id="45" name="Rectangle 97"/>
            <p:cNvSpPr>
              <a:spLocks noChangeArrowheads="1"/>
            </p:cNvSpPr>
            <p:nvPr/>
          </p:nvSpPr>
          <p:spPr bwMode="auto">
            <a:xfrm>
              <a:off x="2112" y="3059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rgbClr val="FF0000"/>
                  </a:solidFill>
                  <a:latin typeface="Verdana" pitchFamily="34" charset="0"/>
                </a:rPr>
                <a:t>能带</a:t>
              </a:r>
            </a:p>
          </p:txBody>
        </p:sp>
        <p:sp>
          <p:nvSpPr>
            <p:cNvPr id="46" name="Rectangle 98"/>
            <p:cNvSpPr>
              <a:spLocks noChangeArrowheads="1"/>
            </p:cNvSpPr>
            <p:nvPr/>
          </p:nvSpPr>
          <p:spPr bwMode="auto">
            <a:xfrm>
              <a:off x="2112" y="2291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rgbClr val="FF0000"/>
                  </a:solidFill>
                  <a:latin typeface="Verdana" pitchFamily="34" charset="0"/>
                </a:rPr>
                <a:t>能带</a:t>
              </a:r>
            </a:p>
          </p:txBody>
        </p:sp>
        <p:sp>
          <p:nvSpPr>
            <p:cNvPr id="47" name="Rectangle 99"/>
            <p:cNvSpPr>
              <a:spLocks noChangeArrowheads="1"/>
            </p:cNvSpPr>
            <p:nvPr/>
          </p:nvSpPr>
          <p:spPr bwMode="auto">
            <a:xfrm>
              <a:off x="4652" y="2435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2s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  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48" name="Rectangle 100"/>
            <p:cNvSpPr>
              <a:spLocks noChangeArrowheads="1"/>
            </p:cNvSpPr>
            <p:nvPr/>
          </p:nvSpPr>
          <p:spPr bwMode="auto">
            <a:xfrm>
              <a:off x="4656" y="3011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FF6699"/>
                  </a:solidFill>
                  <a:latin typeface="Times New Roman" pitchFamily="18" charset="0"/>
                </a:rPr>
                <a:t>1s</a:t>
              </a:r>
              <a:r>
                <a:rPr kumimoji="1" lang="en-US" altLang="zh-CN" sz="2400" i="1">
                  <a:solidFill>
                    <a:srgbClr val="FF6699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49" name="Rectangle 101"/>
            <p:cNvSpPr>
              <a:spLocks noChangeArrowheads="1"/>
            </p:cNvSpPr>
            <p:nvPr/>
          </p:nvSpPr>
          <p:spPr bwMode="auto">
            <a:xfrm>
              <a:off x="4944" y="2440"/>
              <a:ext cx="346" cy="1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kumimoji="1" lang="zh-CN" altLang="en-US" sz="2400">
                  <a:solidFill>
                    <a:srgbClr val="0000FF"/>
                  </a:solidFill>
                  <a:latin typeface="Verdana" pitchFamily="34" charset="0"/>
                </a:rPr>
                <a:t>分立的能级</a:t>
              </a:r>
              <a:endParaRPr kumimoji="1" lang="zh-CN" altLang="en-US" sz="2400">
                <a:latin typeface="Verdana" pitchFamily="34" charset="0"/>
              </a:endParaRPr>
            </a:p>
          </p:txBody>
        </p:sp>
        <p:sp>
          <p:nvSpPr>
            <p:cNvPr id="50" name="AutoShape 102"/>
            <p:cNvSpPr>
              <a:spLocks noChangeArrowheads="1"/>
            </p:cNvSpPr>
            <p:nvPr/>
          </p:nvSpPr>
          <p:spPr bwMode="auto">
            <a:xfrm>
              <a:off x="3504" y="1715"/>
              <a:ext cx="2112" cy="524"/>
            </a:xfrm>
            <a:prstGeom prst="leftArrow">
              <a:avLst>
                <a:gd name="adj1" fmla="val 50000"/>
                <a:gd name="adj2" fmla="val 100763"/>
              </a:avLst>
            </a:prstGeom>
            <a:solidFill>
              <a:srgbClr val="FFFFCC">
                <a:alpha val="50000"/>
              </a:srgbClr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400">
                  <a:solidFill>
                    <a:srgbClr val="FF0000"/>
                  </a:solidFill>
                </a:rPr>
                <a:t>间距减小能级分裂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89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00" name="Rectangle 88"/>
          <p:cNvSpPr>
            <a:spLocks noChangeArrowheads="1"/>
          </p:cNvSpPr>
          <p:nvPr/>
        </p:nvSpPr>
        <p:spPr bwMode="auto">
          <a:xfrm>
            <a:off x="685800" y="371475"/>
            <a:ext cx="786606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>
                <a:latin typeface="Times New Roman" pitchFamily="18" charset="0"/>
              </a:rPr>
              <a:t>     </a:t>
            </a:r>
            <a:r>
              <a:rPr kumimoji="1" lang="zh-CN" altLang="en-US" sz="2800" dirty="0" smtClean="0">
                <a:latin typeface="Times New Roman" pitchFamily="18" charset="0"/>
              </a:rPr>
              <a:t>自由</a:t>
            </a:r>
            <a:r>
              <a:rPr kumimoji="1" lang="zh-CN" altLang="en-US" sz="2800" dirty="0">
                <a:latin typeface="Times New Roman" pitchFamily="18" charset="0"/>
              </a:rPr>
              <a:t>原子中电子的能级越高，对应的能带越宽。</a:t>
            </a:r>
            <a:endParaRPr kumimoji="1" lang="zh-CN" altLang="en-US" sz="2800" dirty="0">
              <a:latin typeface="Verdana" pitchFamily="34" charset="0"/>
            </a:endParaRPr>
          </a:p>
        </p:txBody>
      </p:sp>
      <p:sp>
        <p:nvSpPr>
          <p:cNvPr id="64625" name="Rectangle 113"/>
          <p:cNvSpPr>
            <a:spLocks noChangeArrowheads="1"/>
          </p:cNvSpPr>
          <p:nvPr/>
        </p:nvSpPr>
        <p:spPr bwMode="auto">
          <a:xfrm>
            <a:off x="1219200" y="5654675"/>
            <a:ext cx="2438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>
                <a:solidFill>
                  <a:srgbClr val="0000FF"/>
                </a:solidFill>
                <a:latin typeface="宋体" charset="-122"/>
              </a:rPr>
              <a:t>钠晶体的能带随原子间距的变化</a:t>
            </a:r>
            <a:endParaRPr kumimoji="1" lang="zh-CN" altLang="en-US" sz="2400">
              <a:latin typeface="宋体" charset="-122"/>
            </a:endParaRPr>
          </a:p>
        </p:txBody>
      </p:sp>
      <p:grpSp>
        <p:nvGrpSpPr>
          <p:cNvPr id="64626" name="Group 114"/>
          <p:cNvGrpSpPr>
            <a:grpSpLocks/>
          </p:cNvGrpSpPr>
          <p:nvPr/>
        </p:nvGrpSpPr>
        <p:grpSpPr bwMode="auto">
          <a:xfrm>
            <a:off x="533400" y="1447800"/>
            <a:ext cx="3378200" cy="4191000"/>
            <a:chOff x="336" y="912"/>
            <a:chExt cx="2128" cy="2640"/>
          </a:xfrm>
        </p:grpSpPr>
        <p:sp>
          <p:nvSpPr>
            <p:cNvPr id="64623" name="Freeform 111"/>
            <p:cNvSpPr>
              <a:spLocks/>
            </p:cNvSpPr>
            <p:nvPr/>
          </p:nvSpPr>
          <p:spPr bwMode="auto">
            <a:xfrm>
              <a:off x="1264" y="1184"/>
              <a:ext cx="944" cy="168"/>
            </a:xfrm>
            <a:custGeom>
              <a:avLst/>
              <a:gdLst>
                <a:gd name="T0" fmla="*/ 80 w 944"/>
                <a:gd name="T1" fmla="*/ 160 h 168"/>
                <a:gd name="T2" fmla="*/ 608 w 944"/>
                <a:gd name="T3" fmla="*/ 64 h 168"/>
                <a:gd name="T4" fmla="*/ 944 w 944"/>
                <a:gd name="T5" fmla="*/ 64 h 168"/>
                <a:gd name="T6" fmla="*/ 608 w 944"/>
                <a:gd name="T7" fmla="*/ 16 h 168"/>
                <a:gd name="T8" fmla="*/ 128 w 944"/>
                <a:gd name="T9" fmla="*/ 16 h 168"/>
                <a:gd name="T10" fmla="*/ 80 w 944"/>
                <a:gd name="T11" fmla="*/ 16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4" h="168">
                  <a:moveTo>
                    <a:pt x="80" y="160"/>
                  </a:moveTo>
                  <a:cubicBezTo>
                    <a:pt x="160" y="168"/>
                    <a:pt x="464" y="80"/>
                    <a:pt x="608" y="64"/>
                  </a:cubicBezTo>
                  <a:cubicBezTo>
                    <a:pt x="752" y="48"/>
                    <a:pt x="944" y="72"/>
                    <a:pt x="944" y="64"/>
                  </a:cubicBezTo>
                  <a:cubicBezTo>
                    <a:pt x="944" y="56"/>
                    <a:pt x="744" y="24"/>
                    <a:pt x="608" y="16"/>
                  </a:cubicBezTo>
                  <a:cubicBezTo>
                    <a:pt x="472" y="8"/>
                    <a:pt x="216" y="0"/>
                    <a:pt x="128" y="16"/>
                  </a:cubicBezTo>
                  <a:cubicBezTo>
                    <a:pt x="40" y="32"/>
                    <a:pt x="0" y="152"/>
                    <a:pt x="80" y="160"/>
                  </a:cubicBezTo>
                  <a:close/>
                </a:path>
              </a:pathLst>
            </a:custGeom>
            <a:solidFill>
              <a:srgbClr val="CC00CC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6" name="Freeform 104"/>
            <p:cNvSpPr>
              <a:spLocks/>
            </p:cNvSpPr>
            <p:nvPr/>
          </p:nvSpPr>
          <p:spPr bwMode="auto">
            <a:xfrm>
              <a:off x="864" y="1032"/>
              <a:ext cx="704" cy="608"/>
            </a:xfrm>
            <a:custGeom>
              <a:avLst/>
              <a:gdLst>
                <a:gd name="T0" fmla="*/ 24 w 728"/>
                <a:gd name="T1" fmla="*/ 72 h 608"/>
                <a:gd name="T2" fmla="*/ 264 w 728"/>
                <a:gd name="T3" fmla="*/ 72 h 608"/>
                <a:gd name="T4" fmla="*/ 360 w 728"/>
                <a:gd name="T5" fmla="*/ 72 h 608"/>
                <a:gd name="T6" fmla="*/ 408 w 728"/>
                <a:gd name="T7" fmla="*/ 216 h 608"/>
                <a:gd name="T8" fmla="*/ 696 w 728"/>
                <a:gd name="T9" fmla="*/ 408 h 608"/>
                <a:gd name="T10" fmla="*/ 600 w 728"/>
                <a:gd name="T11" fmla="*/ 408 h 608"/>
                <a:gd name="T12" fmla="*/ 408 w 728"/>
                <a:gd name="T13" fmla="*/ 456 h 608"/>
                <a:gd name="T14" fmla="*/ 216 w 728"/>
                <a:gd name="T15" fmla="*/ 600 h 608"/>
                <a:gd name="T16" fmla="*/ 120 w 728"/>
                <a:gd name="T17" fmla="*/ 504 h 608"/>
                <a:gd name="T18" fmla="*/ 24 w 728"/>
                <a:gd name="T19" fmla="*/ 7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8" h="608">
                  <a:moveTo>
                    <a:pt x="24" y="72"/>
                  </a:moveTo>
                  <a:cubicBezTo>
                    <a:pt x="48" y="0"/>
                    <a:pt x="208" y="72"/>
                    <a:pt x="264" y="72"/>
                  </a:cubicBezTo>
                  <a:cubicBezTo>
                    <a:pt x="320" y="72"/>
                    <a:pt x="336" y="48"/>
                    <a:pt x="360" y="72"/>
                  </a:cubicBezTo>
                  <a:cubicBezTo>
                    <a:pt x="384" y="96"/>
                    <a:pt x="352" y="160"/>
                    <a:pt x="408" y="216"/>
                  </a:cubicBezTo>
                  <a:cubicBezTo>
                    <a:pt x="464" y="272"/>
                    <a:pt x="664" y="376"/>
                    <a:pt x="696" y="408"/>
                  </a:cubicBezTo>
                  <a:cubicBezTo>
                    <a:pt x="728" y="440"/>
                    <a:pt x="648" y="400"/>
                    <a:pt x="600" y="408"/>
                  </a:cubicBezTo>
                  <a:cubicBezTo>
                    <a:pt x="552" y="416"/>
                    <a:pt x="472" y="424"/>
                    <a:pt x="408" y="456"/>
                  </a:cubicBezTo>
                  <a:cubicBezTo>
                    <a:pt x="344" y="488"/>
                    <a:pt x="264" y="592"/>
                    <a:pt x="216" y="600"/>
                  </a:cubicBezTo>
                  <a:cubicBezTo>
                    <a:pt x="168" y="608"/>
                    <a:pt x="152" y="592"/>
                    <a:pt x="120" y="504"/>
                  </a:cubicBezTo>
                  <a:cubicBezTo>
                    <a:pt x="88" y="416"/>
                    <a:pt x="0" y="144"/>
                    <a:pt x="24" y="72"/>
                  </a:cubicBezTo>
                  <a:close/>
                </a:path>
              </a:pathLst>
            </a:custGeom>
            <a:solidFill>
              <a:srgbClr val="FF66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07" name="Freeform 95"/>
            <p:cNvSpPr>
              <a:spLocks/>
            </p:cNvSpPr>
            <p:nvPr/>
          </p:nvSpPr>
          <p:spPr bwMode="auto">
            <a:xfrm>
              <a:off x="856" y="2171"/>
              <a:ext cx="256" cy="744"/>
            </a:xfrm>
            <a:custGeom>
              <a:avLst/>
              <a:gdLst>
                <a:gd name="T0" fmla="*/ 8 w 256"/>
                <a:gd name="T1" fmla="*/ 24 h 712"/>
                <a:gd name="T2" fmla="*/ 56 w 256"/>
                <a:gd name="T3" fmla="*/ 312 h 712"/>
                <a:gd name="T4" fmla="*/ 152 w 256"/>
                <a:gd name="T5" fmla="*/ 504 h 712"/>
                <a:gd name="T6" fmla="*/ 248 w 256"/>
                <a:gd name="T7" fmla="*/ 504 h 712"/>
                <a:gd name="T8" fmla="*/ 104 w 256"/>
                <a:gd name="T9" fmla="*/ 504 h 712"/>
                <a:gd name="T10" fmla="*/ 248 w 256"/>
                <a:gd name="T11" fmla="*/ 504 h 712"/>
                <a:gd name="T12" fmla="*/ 56 w 256"/>
                <a:gd name="T13" fmla="*/ 552 h 712"/>
                <a:gd name="T14" fmla="*/ 8 w 256"/>
                <a:gd name="T15" fmla="*/ 696 h 712"/>
                <a:gd name="T16" fmla="*/ 8 w 256"/>
                <a:gd name="T17" fmla="*/ 456 h 712"/>
                <a:gd name="T18" fmla="*/ 8 w 256"/>
                <a:gd name="T19" fmla="*/ 2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712">
                  <a:moveTo>
                    <a:pt x="8" y="24"/>
                  </a:moveTo>
                  <a:cubicBezTo>
                    <a:pt x="16" y="0"/>
                    <a:pt x="32" y="232"/>
                    <a:pt x="56" y="312"/>
                  </a:cubicBezTo>
                  <a:cubicBezTo>
                    <a:pt x="80" y="392"/>
                    <a:pt x="120" y="472"/>
                    <a:pt x="152" y="504"/>
                  </a:cubicBezTo>
                  <a:cubicBezTo>
                    <a:pt x="184" y="536"/>
                    <a:pt x="256" y="504"/>
                    <a:pt x="248" y="504"/>
                  </a:cubicBezTo>
                  <a:cubicBezTo>
                    <a:pt x="240" y="504"/>
                    <a:pt x="104" y="504"/>
                    <a:pt x="104" y="504"/>
                  </a:cubicBezTo>
                  <a:cubicBezTo>
                    <a:pt x="104" y="504"/>
                    <a:pt x="256" y="496"/>
                    <a:pt x="248" y="504"/>
                  </a:cubicBezTo>
                  <a:cubicBezTo>
                    <a:pt x="240" y="512"/>
                    <a:pt x="96" y="520"/>
                    <a:pt x="56" y="552"/>
                  </a:cubicBezTo>
                  <a:cubicBezTo>
                    <a:pt x="16" y="584"/>
                    <a:pt x="16" y="712"/>
                    <a:pt x="8" y="696"/>
                  </a:cubicBezTo>
                  <a:cubicBezTo>
                    <a:pt x="0" y="680"/>
                    <a:pt x="8" y="560"/>
                    <a:pt x="8" y="456"/>
                  </a:cubicBezTo>
                  <a:cubicBezTo>
                    <a:pt x="8" y="352"/>
                    <a:pt x="0" y="48"/>
                    <a:pt x="8" y="24"/>
                  </a:cubicBezTo>
                  <a:close/>
                </a:path>
              </a:pathLst>
            </a:custGeom>
            <a:solidFill>
              <a:srgbClr val="FFC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8" name="Line 46"/>
            <p:cNvSpPr>
              <a:spLocks noChangeShapeType="1"/>
            </p:cNvSpPr>
            <p:nvPr/>
          </p:nvSpPr>
          <p:spPr bwMode="auto">
            <a:xfrm>
              <a:off x="624" y="3299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9" name="Line 47"/>
            <p:cNvSpPr>
              <a:spLocks noChangeShapeType="1"/>
            </p:cNvSpPr>
            <p:nvPr/>
          </p:nvSpPr>
          <p:spPr bwMode="auto">
            <a:xfrm flipV="1">
              <a:off x="624" y="1091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0" name="Line 48"/>
            <p:cNvSpPr>
              <a:spLocks noChangeShapeType="1"/>
            </p:cNvSpPr>
            <p:nvPr/>
          </p:nvSpPr>
          <p:spPr bwMode="auto">
            <a:xfrm>
              <a:off x="1104" y="2675"/>
              <a:ext cx="1152" cy="0"/>
            </a:xfrm>
            <a:prstGeom prst="line">
              <a:avLst/>
            </a:prstGeom>
            <a:noFill/>
            <a:ln w="28575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1" name="Line 49"/>
            <p:cNvSpPr>
              <a:spLocks noChangeShapeType="1"/>
            </p:cNvSpPr>
            <p:nvPr/>
          </p:nvSpPr>
          <p:spPr bwMode="auto">
            <a:xfrm>
              <a:off x="1584" y="1424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8" name="Line 56"/>
            <p:cNvSpPr>
              <a:spLocks noChangeShapeType="1"/>
            </p:cNvSpPr>
            <p:nvPr/>
          </p:nvSpPr>
          <p:spPr bwMode="auto">
            <a:xfrm flipV="1">
              <a:off x="1152" y="1091"/>
              <a:ext cx="0" cy="2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1" name="Rectangle 79"/>
            <p:cNvSpPr>
              <a:spLocks noChangeArrowheads="1"/>
            </p:cNvSpPr>
            <p:nvPr/>
          </p:nvSpPr>
          <p:spPr bwMode="auto">
            <a:xfrm>
              <a:off x="1036" y="3264"/>
              <a:ext cx="1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r>
                <a:rPr kumimoji="1" lang="en-US" altLang="zh-CN" sz="2400" baseline="-25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                   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d  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64592" name="Rectangle 80"/>
            <p:cNvSpPr>
              <a:spLocks noChangeArrowheads="1"/>
            </p:cNvSpPr>
            <p:nvPr/>
          </p:nvSpPr>
          <p:spPr bwMode="auto">
            <a:xfrm>
              <a:off x="336" y="995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E  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64596" name="Rectangle 84"/>
            <p:cNvSpPr>
              <a:spLocks noChangeArrowheads="1"/>
            </p:cNvSpPr>
            <p:nvPr/>
          </p:nvSpPr>
          <p:spPr bwMode="auto">
            <a:xfrm>
              <a:off x="2017" y="1392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3s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  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64597" name="Rectangle 85"/>
            <p:cNvSpPr>
              <a:spLocks noChangeArrowheads="1"/>
            </p:cNvSpPr>
            <p:nvPr/>
          </p:nvSpPr>
          <p:spPr bwMode="auto">
            <a:xfrm>
              <a:off x="2016" y="2387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FF6699"/>
                  </a:solidFill>
                  <a:latin typeface="Times New Roman" pitchFamily="18" charset="0"/>
                </a:rPr>
                <a:t>2p</a:t>
              </a:r>
              <a:r>
                <a:rPr kumimoji="1" lang="en-US" altLang="zh-CN" sz="2400" i="1">
                  <a:solidFill>
                    <a:srgbClr val="FF6699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64601" name="Rectangle 89"/>
            <p:cNvSpPr>
              <a:spLocks noChangeArrowheads="1"/>
            </p:cNvSpPr>
            <p:nvPr/>
          </p:nvSpPr>
          <p:spPr bwMode="auto">
            <a:xfrm>
              <a:off x="768" y="1091"/>
              <a:ext cx="96" cy="2208"/>
            </a:xfrm>
            <a:prstGeom prst="rect">
              <a:avLst/>
            </a:prstGeom>
            <a:solidFill>
              <a:srgbClr val="FFC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02" name="Line 90"/>
            <p:cNvSpPr>
              <a:spLocks noChangeShapeType="1"/>
            </p:cNvSpPr>
            <p:nvPr/>
          </p:nvSpPr>
          <p:spPr bwMode="auto">
            <a:xfrm flipV="1">
              <a:off x="768" y="1091"/>
              <a:ext cx="0" cy="2208"/>
            </a:xfrm>
            <a:prstGeom prst="line">
              <a:avLst/>
            </a:prstGeom>
            <a:noFill/>
            <a:ln w="9525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05" name="Freeform 93"/>
            <p:cNvSpPr>
              <a:spLocks/>
            </p:cNvSpPr>
            <p:nvPr/>
          </p:nvSpPr>
          <p:spPr bwMode="auto">
            <a:xfrm>
              <a:off x="856" y="1091"/>
              <a:ext cx="248" cy="1584"/>
            </a:xfrm>
            <a:custGeom>
              <a:avLst/>
              <a:gdLst>
                <a:gd name="T0" fmla="*/ 8 w 200"/>
                <a:gd name="T1" fmla="*/ 0 h 1584"/>
                <a:gd name="T2" fmla="*/ 8 w 200"/>
                <a:gd name="T3" fmla="*/ 768 h 1584"/>
                <a:gd name="T4" fmla="*/ 8 w 200"/>
                <a:gd name="T5" fmla="*/ 1104 h 1584"/>
                <a:gd name="T6" fmla="*/ 56 w 200"/>
                <a:gd name="T7" fmla="*/ 1392 h 1584"/>
                <a:gd name="T8" fmla="*/ 104 w 200"/>
                <a:gd name="T9" fmla="*/ 1536 h 1584"/>
                <a:gd name="T10" fmla="*/ 200 w 200"/>
                <a:gd name="T11" fmla="*/ 1584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1584">
                  <a:moveTo>
                    <a:pt x="8" y="0"/>
                  </a:moveTo>
                  <a:cubicBezTo>
                    <a:pt x="8" y="292"/>
                    <a:pt x="8" y="584"/>
                    <a:pt x="8" y="768"/>
                  </a:cubicBezTo>
                  <a:cubicBezTo>
                    <a:pt x="8" y="952"/>
                    <a:pt x="0" y="1000"/>
                    <a:pt x="8" y="1104"/>
                  </a:cubicBezTo>
                  <a:cubicBezTo>
                    <a:pt x="16" y="1208"/>
                    <a:pt x="40" y="1320"/>
                    <a:pt x="56" y="1392"/>
                  </a:cubicBezTo>
                  <a:cubicBezTo>
                    <a:pt x="72" y="1464"/>
                    <a:pt x="80" y="1504"/>
                    <a:pt x="104" y="1536"/>
                  </a:cubicBezTo>
                  <a:cubicBezTo>
                    <a:pt x="128" y="1568"/>
                    <a:pt x="164" y="1576"/>
                    <a:pt x="200" y="1584"/>
                  </a:cubicBezTo>
                </a:path>
              </a:pathLst>
            </a:custGeom>
            <a:noFill/>
            <a:ln w="9525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06" name="Freeform 94"/>
            <p:cNvSpPr>
              <a:spLocks/>
            </p:cNvSpPr>
            <p:nvPr/>
          </p:nvSpPr>
          <p:spPr bwMode="auto">
            <a:xfrm>
              <a:off x="848" y="2675"/>
              <a:ext cx="256" cy="624"/>
            </a:xfrm>
            <a:custGeom>
              <a:avLst/>
              <a:gdLst>
                <a:gd name="T0" fmla="*/ 16 w 256"/>
                <a:gd name="T1" fmla="*/ 624 h 624"/>
                <a:gd name="T2" fmla="*/ 16 w 256"/>
                <a:gd name="T3" fmla="*/ 288 h 624"/>
                <a:gd name="T4" fmla="*/ 16 w 256"/>
                <a:gd name="T5" fmla="*/ 192 h 624"/>
                <a:gd name="T6" fmla="*/ 112 w 256"/>
                <a:gd name="T7" fmla="*/ 48 h 624"/>
                <a:gd name="T8" fmla="*/ 256 w 256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624">
                  <a:moveTo>
                    <a:pt x="16" y="624"/>
                  </a:moveTo>
                  <a:cubicBezTo>
                    <a:pt x="16" y="492"/>
                    <a:pt x="16" y="360"/>
                    <a:pt x="16" y="288"/>
                  </a:cubicBezTo>
                  <a:cubicBezTo>
                    <a:pt x="16" y="216"/>
                    <a:pt x="0" y="232"/>
                    <a:pt x="16" y="192"/>
                  </a:cubicBezTo>
                  <a:cubicBezTo>
                    <a:pt x="32" y="152"/>
                    <a:pt x="72" y="80"/>
                    <a:pt x="112" y="48"/>
                  </a:cubicBezTo>
                  <a:cubicBezTo>
                    <a:pt x="152" y="16"/>
                    <a:pt x="204" y="8"/>
                    <a:pt x="256" y="0"/>
                  </a:cubicBezTo>
                </a:path>
              </a:pathLst>
            </a:custGeom>
            <a:noFill/>
            <a:ln w="9525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0" name="Freeform 98"/>
            <p:cNvSpPr>
              <a:spLocks/>
            </p:cNvSpPr>
            <p:nvPr/>
          </p:nvSpPr>
          <p:spPr bwMode="auto">
            <a:xfrm>
              <a:off x="864" y="1088"/>
              <a:ext cx="720" cy="592"/>
            </a:xfrm>
            <a:custGeom>
              <a:avLst/>
              <a:gdLst>
                <a:gd name="T0" fmla="*/ 0 w 720"/>
                <a:gd name="T1" fmla="*/ 0 h 592"/>
                <a:gd name="T2" fmla="*/ 144 w 720"/>
                <a:gd name="T3" fmla="*/ 528 h 592"/>
                <a:gd name="T4" fmla="*/ 432 w 720"/>
                <a:gd name="T5" fmla="*/ 384 h 592"/>
                <a:gd name="T6" fmla="*/ 720 w 720"/>
                <a:gd name="T7" fmla="*/ 336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592">
                  <a:moveTo>
                    <a:pt x="0" y="0"/>
                  </a:moveTo>
                  <a:cubicBezTo>
                    <a:pt x="36" y="232"/>
                    <a:pt x="72" y="464"/>
                    <a:pt x="144" y="528"/>
                  </a:cubicBezTo>
                  <a:cubicBezTo>
                    <a:pt x="216" y="592"/>
                    <a:pt x="336" y="416"/>
                    <a:pt x="432" y="384"/>
                  </a:cubicBezTo>
                  <a:cubicBezTo>
                    <a:pt x="528" y="352"/>
                    <a:pt x="624" y="344"/>
                    <a:pt x="720" y="336"/>
                  </a:cubicBezTo>
                </a:path>
              </a:pathLst>
            </a:custGeom>
            <a:solidFill>
              <a:srgbClr val="FF6600">
                <a:alpha val="50000"/>
              </a:srgbClr>
            </a:solidFill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8" name="Freeform 106"/>
            <p:cNvSpPr>
              <a:spLocks/>
            </p:cNvSpPr>
            <p:nvPr/>
          </p:nvSpPr>
          <p:spPr bwMode="auto">
            <a:xfrm>
              <a:off x="1296" y="1104"/>
              <a:ext cx="912" cy="96"/>
            </a:xfrm>
            <a:custGeom>
              <a:avLst/>
              <a:gdLst>
                <a:gd name="T0" fmla="*/ 0 w 912"/>
                <a:gd name="T1" fmla="*/ 0 h 144"/>
                <a:gd name="T2" fmla="*/ 432 w 912"/>
                <a:gd name="T3" fmla="*/ 96 h 144"/>
                <a:gd name="T4" fmla="*/ 912 w 912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2" h="144">
                  <a:moveTo>
                    <a:pt x="0" y="0"/>
                  </a:moveTo>
                  <a:cubicBezTo>
                    <a:pt x="140" y="36"/>
                    <a:pt x="280" y="72"/>
                    <a:pt x="432" y="96"/>
                  </a:cubicBezTo>
                  <a:cubicBezTo>
                    <a:pt x="584" y="120"/>
                    <a:pt x="832" y="136"/>
                    <a:pt x="912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9" name="Rectangle 107"/>
            <p:cNvSpPr>
              <a:spLocks noChangeArrowheads="1"/>
            </p:cNvSpPr>
            <p:nvPr/>
          </p:nvSpPr>
          <p:spPr bwMode="auto">
            <a:xfrm>
              <a:off x="2016" y="912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660066"/>
                  </a:solidFill>
                  <a:latin typeface="Times New Roman" pitchFamily="18" charset="0"/>
                </a:rPr>
                <a:t>3p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  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64621" name="Freeform 109"/>
            <p:cNvSpPr>
              <a:spLocks/>
            </p:cNvSpPr>
            <p:nvPr/>
          </p:nvSpPr>
          <p:spPr bwMode="auto">
            <a:xfrm>
              <a:off x="960" y="1048"/>
              <a:ext cx="1272" cy="344"/>
            </a:xfrm>
            <a:custGeom>
              <a:avLst/>
              <a:gdLst>
                <a:gd name="T0" fmla="*/ 0 w 1272"/>
                <a:gd name="T1" fmla="*/ 56 h 424"/>
                <a:gd name="T2" fmla="*/ 192 w 1272"/>
                <a:gd name="T3" fmla="*/ 392 h 424"/>
                <a:gd name="T4" fmla="*/ 624 w 1272"/>
                <a:gd name="T5" fmla="*/ 248 h 424"/>
                <a:gd name="T6" fmla="*/ 1248 w 1272"/>
                <a:gd name="T7" fmla="*/ 200 h 424"/>
                <a:gd name="T8" fmla="*/ 768 w 1272"/>
                <a:gd name="T9" fmla="*/ 152 h 424"/>
                <a:gd name="T10" fmla="*/ 336 w 1272"/>
                <a:gd name="T11" fmla="*/ 56 h 424"/>
                <a:gd name="T12" fmla="*/ 192 w 1272"/>
                <a:gd name="T13" fmla="*/ 56 h 424"/>
                <a:gd name="T14" fmla="*/ 0 w 1272"/>
                <a:gd name="T15" fmla="*/ 5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2" h="424">
                  <a:moveTo>
                    <a:pt x="0" y="56"/>
                  </a:moveTo>
                  <a:cubicBezTo>
                    <a:pt x="0" y="112"/>
                    <a:pt x="88" y="360"/>
                    <a:pt x="192" y="392"/>
                  </a:cubicBezTo>
                  <a:cubicBezTo>
                    <a:pt x="296" y="424"/>
                    <a:pt x="448" y="280"/>
                    <a:pt x="624" y="248"/>
                  </a:cubicBezTo>
                  <a:cubicBezTo>
                    <a:pt x="800" y="216"/>
                    <a:pt x="1224" y="216"/>
                    <a:pt x="1248" y="200"/>
                  </a:cubicBezTo>
                  <a:cubicBezTo>
                    <a:pt x="1272" y="184"/>
                    <a:pt x="920" y="176"/>
                    <a:pt x="768" y="152"/>
                  </a:cubicBezTo>
                  <a:cubicBezTo>
                    <a:pt x="616" y="128"/>
                    <a:pt x="432" y="72"/>
                    <a:pt x="336" y="56"/>
                  </a:cubicBezTo>
                  <a:cubicBezTo>
                    <a:pt x="240" y="40"/>
                    <a:pt x="248" y="56"/>
                    <a:pt x="192" y="56"/>
                  </a:cubicBezTo>
                  <a:cubicBezTo>
                    <a:pt x="136" y="56"/>
                    <a:pt x="0" y="0"/>
                    <a:pt x="0" y="56"/>
                  </a:cubicBezTo>
                  <a:close/>
                </a:path>
              </a:pathLst>
            </a:custGeom>
            <a:solidFill>
              <a:srgbClr val="CC00CC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1" name="Freeform 99"/>
            <p:cNvSpPr>
              <a:spLocks/>
            </p:cNvSpPr>
            <p:nvPr/>
          </p:nvSpPr>
          <p:spPr bwMode="auto">
            <a:xfrm>
              <a:off x="1200" y="1088"/>
              <a:ext cx="336" cy="336"/>
            </a:xfrm>
            <a:custGeom>
              <a:avLst/>
              <a:gdLst>
                <a:gd name="T0" fmla="*/ 0 w 336"/>
                <a:gd name="T1" fmla="*/ 0 h 336"/>
                <a:gd name="T2" fmla="*/ 96 w 336"/>
                <a:gd name="T3" fmla="*/ 192 h 336"/>
                <a:gd name="T4" fmla="*/ 336 w 336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336">
                  <a:moveTo>
                    <a:pt x="0" y="0"/>
                  </a:moveTo>
                  <a:cubicBezTo>
                    <a:pt x="20" y="68"/>
                    <a:pt x="40" y="136"/>
                    <a:pt x="96" y="192"/>
                  </a:cubicBezTo>
                  <a:cubicBezTo>
                    <a:pt x="152" y="248"/>
                    <a:pt x="244" y="292"/>
                    <a:pt x="336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7" name="Freeform 105"/>
            <p:cNvSpPr>
              <a:spLocks/>
            </p:cNvSpPr>
            <p:nvPr/>
          </p:nvSpPr>
          <p:spPr bwMode="auto">
            <a:xfrm>
              <a:off x="960" y="1104"/>
              <a:ext cx="1248" cy="320"/>
            </a:xfrm>
            <a:custGeom>
              <a:avLst/>
              <a:gdLst>
                <a:gd name="T0" fmla="*/ 0 w 1248"/>
                <a:gd name="T1" fmla="*/ 0 h 320"/>
                <a:gd name="T2" fmla="*/ 192 w 1248"/>
                <a:gd name="T3" fmla="*/ 288 h 320"/>
                <a:gd name="T4" fmla="*/ 576 w 1248"/>
                <a:gd name="T5" fmla="*/ 192 h 320"/>
                <a:gd name="T6" fmla="*/ 1248 w 1248"/>
                <a:gd name="T7" fmla="*/ 14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320">
                  <a:moveTo>
                    <a:pt x="0" y="0"/>
                  </a:moveTo>
                  <a:cubicBezTo>
                    <a:pt x="48" y="128"/>
                    <a:pt x="96" y="256"/>
                    <a:pt x="192" y="288"/>
                  </a:cubicBezTo>
                  <a:cubicBezTo>
                    <a:pt x="288" y="320"/>
                    <a:pt x="400" y="216"/>
                    <a:pt x="576" y="192"/>
                  </a:cubicBezTo>
                  <a:cubicBezTo>
                    <a:pt x="752" y="168"/>
                    <a:pt x="1000" y="156"/>
                    <a:pt x="1248" y="144"/>
                  </a:cubicBezTo>
                </a:path>
              </a:pathLst>
            </a:custGeom>
            <a:solidFill>
              <a:srgbClr val="CC00CC">
                <a:alpha val="50000"/>
              </a:srgbClr>
            </a:solidFill>
            <a:ln w="28575" cmpd="sng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650" name="Rectangle 138"/>
          <p:cNvSpPr>
            <a:spLocks noChangeArrowheads="1"/>
          </p:cNvSpPr>
          <p:nvPr/>
        </p:nvSpPr>
        <p:spPr bwMode="auto">
          <a:xfrm>
            <a:off x="5257800" y="4953000"/>
            <a:ext cx="281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>
                <a:solidFill>
                  <a:srgbClr val="0000FF"/>
                </a:solidFill>
                <a:latin typeface="宋体" charset="-122"/>
              </a:rPr>
              <a:t>金刚石晶体的能带随原子间距的变化</a:t>
            </a:r>
            <a:endParaRPr kumimoji="1" lang="zh-CN" altLang="en-US" sz="2400">
              <a:latin typeface="宋体" charset="-122"/>
            </a:endParaRPr>
          </a:p>
        </p:txBody>
      </p:sp>
      <p:grpSp>
        <p:nvGrpSpPr>
          <p:cNvPr id="64672" name="Group 160"/>
          <p:cNvGrpSpPr>
            <a:grpSpLocks/>
          </p:cNvGrpSpPr>
          <p:nvPr/>
        </p:nvGrpSpPr>
        <p:grpSpPr bwMode="auto">
          <a:xfrm>
            <a:off x="4267200" y="1828800"/>
            <a:ext cx="4267200" cy="3048000"/>
            <a:chOff x="2784" y="1584"/>
            <a:chExt cx="2688" cy="1920"/>
          </a:xfrm>
        </p:grpSpPr>
        <p:sp>
          <p:nvSpPr>
            <p:cNvPr id="64662" name="Freeform 150"/>
            <p:cNvSpPr>
              <a:spLocks/>
            </p:cNvSpPr>
            <p:nvPr/>
          </p:nvSpPr>
          <p:spPr bwMode="auto">
            <a:xfrm>
              <a:off x="3640" y="1688"/>
              <a:ext cx="832" cy="768"/>
            </a:xfrm>
            <a:custGeom>
              <a:avLst/>
              <a:gdLst>
                <a:gd name="T0" fmla="*/ 8 w 832"/>
                <a:gd name="T1" fmla="*/ 88 h 768"/>
                <a:gd name="T2" fmla="*/ 200 w 832"/>
                <a:gd name="T3" fmla="*/ 616 h 768"/>
                <a:gd name="T4" fmla="*/ 248 w 832"/>
                <a:gd name="T5" fmla="*/ 760 h 768"/>
                <a:gd name="T6" fmla="*/ 440 w 832"/>
                <a:gd name="T7" fmla="*/ 664 h 768"/>
                <a:gd name="T8" fmla="*/ 632 w 832"/>
                <a:gd name="T9" fmla="*/ 568 h 768"/>
                <a:gd name="T10" fmla="*/ 824 w 832"/>
                <a:gd name="T11" fmla="*/ 520 h 768"/>
                <a:gd name="T12" fmla="*/ 680 w 832"/>
                <a:gd name="T13" fmla="*/ 472 h 768"/>
                <a:gd name="T14" fmla="*/ 488 w 832"/>
                <a:gd name="T15" fmla="*/ 328 h 768"/>
                <a:gd name="T16" fmla="*/ 344 w 832"/>
                <a:gd name="T17" fmla="*/ 88 h 768"/>
                <a:gd name="T18" fmla="*/ 152 w 832"/>
                <a:gd name="T19" fmla="*/ 88 h 768"/>
                <a:gd name="T20" fmla="*/ 8 w 832"/>
                <a:gd name="T21" fmla="*/ 8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2" h="768">
                  <a:moveTo>
                    <a:pt x="8" y="88"/>
                  </a:moveTo>
                  <a:cubicBezTo>
                    <a:pt x="16" y="176"/>
                    <a:pt x="160" y="504"/>
                    <a:pt x="200" y="616"/>
                  </a:cubicBezTo>
                  <a:cubicBezTo>
                    <a:pt x="240" y="728"/>
                    <a:pt x="208" y="752"/>
                    <a:pt x="248" y="760"/>
                  </a:cubicBezTo>
                  <a:cubicBezTo>
                    <a:pt x="288" y="768"/>
                    <a:pt x="376" y="696"/>
                    <a:pt x="440" y="664"/>
                  </a:cubicBezTo>
                  <a:cubicBezTo>
                    <a:pt x="504" y="632"/>
                    <a:pt x="568" y="592"/>
                    <a:pt x="632" y="568"/>
                  </a:cubicBezTo>
                  <a:cubicBezTo>
                    <a:pt x="696" y="544"/>
                    <a:pt x="816" y="536"/>
                    <a:pt x="824" y="520"/>
                  </a:cubicBezTo>
                  <a:cubicBezTo>
                    <a:pt x="832" y="504"/>
                    <a:pt x="736" y="504"/>
                    <a:pt x="680" y="472"/>
                  </a:cubicBezTo>
                  <a:cubicBezTo>
                    <a:pt x="624" y="440"/>
                    <a:pt x="544" y="392"/>
                    <a:pt x="488" y="328"/>
                  </a:cubicBezTo>
                  <a:cubicBezTo>
                    <a:pt x="432" y="264"/>
                    <a:pt x="400" y="128"/>
                    <a:pt x="344" y="88"/>
                  </a:cubicBezTo>
                  <a:cubicBezTo>
                    <a:pt x="288" y="48"/>
                    <a:pt x="208" y="88"/>
                    <a:pt x="152" y="88"/>
                  </a:cubicBezTo>
                  <a:cubicBezTo>
                    <a:pt x="96" y="88"/>
                    <a:pt x="0" y="0"/>
                    <a:pt x="8" y="88"/>
                  </a:cubicBezTo>
                  <a:close/>
                </a:path>
              </a:pathLst>
            </a:custGeom>
            <a:solidFill>
              <a:srgbClr val="FF66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55" name="Freeform 143"/>
            <p:cNvSpPr>
              <a:spLocks/>
            </p:cNvSpPr>
            <p:nvPr/>
          </p:nvSpPr>
          <p:spPr bwMode="auto">
            <a:xfrm>
              <a:off x="3120" y="1776"/>
              <a:ext cx="1152" cy="1216"/>
            </a:xfrm>
            <a:custGeom>
              <a:avLst/>
              <a:gdLst>
                <a:gd name="T0" fmla="*/ 0 w 1152"/>
                <a:gd name="T1" fmla="*/ 0 h 1216"/>
                <a:gd name="T2" fmla="*/ 144 w 1152"/>
                <a:gd name="T3" fmla="*/ 912 h 1216"/>
                <a:gd name="T4" fmla="*/ 480 w 1152"/>
                <a:gd name="T5" fmla="*/ 1200 h 1216"/>
                <a:gd name="T6" fmla="*/ 768 w 1152"/>
                <a:gd name="T7" fmla="*/ 1008 h 1216"/>
                <a:gd name="T8" fmla="*/ 912 w 1152"/>
                <a:gd name="T9" fmla="*/ 864 h 1216"/>
                <a:gd name="T10" fmla="*/ 1152 w 1152"/>
                <a:gd name="T11" fmla="*/ 76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2" h="1216">
                  <a:moveTo>
                    <a:pt x="0" y="0"/>
                  </a:moveTo>
                  <a:cubicBezTo>
                    <a:pt x="32" y="356"/>
                    <a:pt x="64" y="712"/>
                    <a:pt x="144" y="912"/>
                  </a:cubicBezTo>
                  <a:cubicBezTo>
                    <a:pt x="224" y="1112"/>
                    <a:pt x="376" y="1184"/>
                    <a:pt x="480" y="1200"/>
                  </a:cubicBezTo>
                  <a:cubicBezTo>
                    <a:pt x="584" y="1216"/>
                    <a:pt x="696" y="1064"/>
                    <a:pt x="768" y="1008"/>
                  </a:cubicBezTo>
                  <a:cubicBezTo>
                    <a:pt x="840" y="952"/>
                    <a:pt x="848" y="904"/>
                    <a:pt x="912" y="864"/>
                  </a:cubicBezTo>
                  <a:cubicBezTo>
                    <a:pt x="976" y="824"/>
                    <a:pt x="1064" y="796"/>
                    <a:pt x="1152" y="768"/>
                  </a:cubicBezTo>
                </a:path>
              </a:pathLst>
            </a:custGeom>
            <a:solidFill>
              <a:srgbClr val="FF6600">
                <a:alpha val="50000"/>
              </a:srgbClr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63" name="Freeform 151"/>
            <p:cNvSpPr>
              <a:spLocks/>
            </p:cNvSpPr>
            <p:nvPr/>
          </p:nvSpPr>
          <p:spPr bwMode="auto">
            <a:xfrm>
              <a:off x="3960" y="2376"/>
              <a:ext cx="360" cy="184"/>
            </a:xfrm>
            <a:custGeom>
              <a:avLst/>
              <a:gdLst>
                <a:gd name="T0" fmla="*/ 24 w 360"/>
                <a:gd name="T1" fmla="*/ 24 h 184"/>
                <a:gd name="T2" fmla="*/ 168 w 360"/>
                <a:gd name="T3" fmla="*/ 120 h 184"/>
                <a:gd name="T4" fmla="*/ 312 w 360"/>
                <a:gd name="T5" fmla="*/ 168 h 184"/>
                <a:gd name="T6" fmla="*/ 312 w 360"/>
                <a:gd name="T7" fmla="*/ 24 h 184"/>
                <a:gd name="T8" fmla="*/ 24 w 360"/>
                <a:gd name="T9" fmla="*/ 2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84">
                  <a:moveTo>
                    <a:pt x="24" y="24"/>
                  </a:moveTo>
                  <a:cubicBezTo>
                    <a:pt x="0" y="40"/>
                    <a:pt x="120" y="96"/>
                    <a:pt x="168" y="120"/>
                  </a:cubicBezTo>
                  <a:cubicBezTo>
                    <a:pt x="216" y="144"/>
                    <a:pt x="288" y="184"/>
                    <a:pt x="312" y="168"/>
                  </a:cubicBezTo>
                  <a:cubicBezTo>
                    <a:pt x="336" y="152"/>
                    <a:pt x="360" y="48"/>
                    <a:pt x="312" y="24"/>
                  </a:cubicBezTo>
                  <a:cubicBezTo>
                    <a:pt x="264" y="0"/>
                    <a:pt x="48" y="8"/>
                    <a:pt x="24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31" name="Line 119"/>
            <p:cNvSpPr>
              <a:spLocks noChangeShapeType="1"/>
            </p:cNvSpPr>
            <p:nvPr/>
          </p:nvSpPr>
          <p:spPr bwMode="auto">
            <a:xfrm>
              <a:off x="3072" y="3264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32" name="Line 120"/>
            <p:cNvSpPr>
              <a:spLocks noChangeShapeType="1"/>
            </p:cNvSpPr>
            <p:nvPr/>
          </p:nvSpPr>
          <p:spPr bwMode="auto">
            <a:xfrm flipV="1">
              <a:off x="3072" y="168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33" name="Line 121"/>
            <p:cNvSpPr>
              <a:spLocks noChangeShapeType="1"/>
            </p:cNvSpPr>
            <p:nvPr/>
          </p:nvSpPr>
          <p:spPr bwMode="auto">
            <a:xfrm>
              <a:off x="4320" y="2544"/>
              <a:ext cx="912" cy="0"/>
            </a:xfrm>
            <a:prstGeom prst="line">
              <a:avLst/>
            </a:prstGeom>
            <a:noFill/>
            <a:ln w="28575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34" name="Line 122"/>
            <p:cNvSpPr>
              <a:spLocks noChangeShapeType="1"/>
            </p:cNvSpPr>
            <p:nvPr/>
          </p:nvSpPr>
          <p:spPr bwMode="auto">
            <a:xfrm>
              <a:off x="4464" y="2208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35" name="Line 123"/>
            <p:cNvSpPr>
              <a:spLocks noChangeShapeType="1"/>
            </p:cNvSpPr>
            <p:nvPr/>
          </p:nvSpPr>
          <p:spPr bwMode="auto">
            <a:xfrm flipV="1">
              <a:off x="3744" y="1776"/>
              <a:ext cx="0" cy="1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36" name="Rectangle 124"/>
            <p:cNvSpPr>
              <a:spLocks noChangeArrowheads="1"/>
            </p:cNvSpPr>
            <p:nvPr/>
          </p:nvSpPr>
          <p:spPr bwMode="auto">
            <a:xfrm>
              <a:off x="3612" y="3216"/>
              <a:ext cx="18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r>
                <a:rPr kumimoji="1" lang="en-US" altLang="zh-CN" sz="2400" baseline="-25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                             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d       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64637" name="Rectangle 125"/>
            <p:cNvSpPr>
              <a:spLocks noChangeArrowheads="1"/>
            </p:cNvSpPr>
            <p:nvPr/>
          </p:nvSpPr>
          <p:spPr bwMode="auto">
            <a:xfrm>
              <a:off x="2784" y="158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E  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64638" name="Rectangle 126"/>
            <p:cNvSpPr>
              <a:spLocks noChangeArrowheads="1"/>
            </p:cNvSpPr>
            <p:nvPr/>
          </p:nvSpPr>
          <p:spPr bwMode="auto">
            <a:xfrm>
              <a:off x="4945" y="1920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2p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  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64639" name="Rectangle 127"/>
            <p:cNvSpPr>
              <a:spLocks noChangeArrowheads="1"/>
            </p:cNvSpPr>
            <p:nvPr/>
          </p:nvSpPr>
          <p:spPr bwMode="auto">
            <a:xfrm>
              <a:off x="4961" y="2256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FF6699"/>
                  </a:solidFill>
                  <a:latin typeface="Times New Roman" pitchFamily="18" charset="0"/>
                </a:rPr>
                <a:t>2s</a:t>
              </a:r>
              <a:r>
                <a:rPr kumimoji="1" lang="en-US" altLang="zh-CN" sz="2400" i="1">
                  <a:solidFill>
                    <a:srgbClr val="FF6699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64651" name="Line 139"/>
            <p:cNvSpPr>
              <a:spLocks noChangeShapeType="1"/>
            </p:cNvSpPr>
            <p:nvPr/>
          </p:nvSpPr>
          <p:spPr bwMode="auto">
            <a:xfrm flipV="1">
              <a:off x="3984" y="1776"/>
              <a:ext cx="0" cy="1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52" name="Freeform 140"/>
            <p:cNvSpPr>
              <a:spLocks/>
            </p:cNvSpPr>
            <p:nvPr/>
          </p:nvSpPr>
          <p:spPr bwMode="auto">
            <a:xfrm>
              <a:off x="3984" y="1776"/>
              <a:ext cx="480" cy="432"/>
            </a:xfrm>
            <a:custGeom>
              <a:avLst/>
              <a:gdLst>
                <a:gd name="T0" fmla="*/ 0 w 480"/>
                <a:gd name="T1" fmla="*/ 0 h 432"/>
                <a:gd name="T2" fmla="*/ 192 w 480"/>
                <a:gd name="T3" fmla="*/ 288 h 432"/>
                <a:gd name="T4" fmla="*/ 480 w 480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432">
                  <a:moveTo>
                    <a:pt x="0" y="0"/>
                  </a:moveTo>
                  <a:cubicBezTo>
                    <a:pt x="56" y="108"/>
                    <a:pt x="112" y="216"/>
                    <a:pt x="192" y="288"/>
                  </a:cubicBezTo>
                  <a:cubicBezTo>
                    <a:pt x="272" y="360"/>
                    <a:pt x="376" y="396"/>
                    <a:pt x="480" y="432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53" name="Freeform 141"/>
            <p:cNvSpPr>
              <a:spLocks/>
            </p:cNvSpPr>
            <p:nvPr/>
          </p:nvSpPr>
          <p:spPr bwMode="auto">
            <a:xfrm>
              <a:off x="3984" y="2208"/>
              <a:ext cx="528" cy="192"/>
            </a:xfrm>
            <a:custGeom>
              <a:avLst/>
              <a:gdLst>
                <a:gd name="T0" fmla="*/ 0 w 528"/>
                <a:gd name="T1" fmla="*/ 192 h 192"/>
                <a:gd name="T2" fmla="*/ 288 w 528"/>
                <a:gd name="T3" fmla="*/ 48 h 192"/>
                <a:gd name="T4" fmla="*/ 528 w 528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192">
                  <a:moveTo>
                    <a:pt x="0" y="192"/>
                  </a:moveTo>
                  <a:cubicBezTo>
                    <a:pt x="100" y="136"/>
                    <a:pt x="200" y="80"/>
                    <a:pt x="288" y="48"/>
                  </a:cubicBezTo>
                  <a:cubicBezTo>
                    <a:pt x="376" y="16"/>
                    <a:pt x="452" y="8"/>
                    <a:pt x="528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54" name="Freeform 142"/>
            <p:cNvSpPr>
              <a:spLocks/>
            </p:cNvSpPr>
            <p:nvPr/>
          </p:nvSpPr>
          <p:spPr bwMode="auto">
            <a:xfrm>
              <a:off x="3984" y="2400"/>
              <a:ext cx="336" cy="144"/>
            </a:xfrm>
            <a:custGeom>
              <a:avLst/>
              <a:gdLst>
                <a:gd name="T0" fmla="*/ 0 w 336"/>
                <a:gd name="T1" fmla="*/ 0 h 144"/>
                <a:gd name="T2" fmla="*/ 144 w 336"/>
                <a:gd name="T3" fmla="*/ 96 h 144"/>
                <a:gd name="T4" fmla="*/ 336 w 33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144">
                  <a:moveTo>
                    <a:pt x="0" y="0"/>
                  </a:moveTo>
                  <a:cubicBezTo>
                    <a:pt x="44" y="36"/>
                    <a:pt x="88" y="72"/>
                    <a:pt x="144" y="96"/>
                  </a:cubicBezTo>
                  <a:cubicBezTo>
                    <a:pt x="200" y="120"/>
                    <a:pt x="268" y="132"/>
                    <a:pt x="336" y="144"/>
                  </a:cubicBezTo>
                </a:path>
              </a:pathLst>
            </a:custGeom>
            <a:solidFill>
              <a:schemeClr val="bg1"/>
            </a:solidFill>
            <a:ln w="28575" cmpd="sng">
              <a:solidFill>
                <a:srgbClr val="FF66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56" name="Freeform 144"/>
            <p:cNvSpPr>
              <a:spLocks/>
            </p:cNvSpPr>
            <p:nvPr/>
          </p:nvSpPr>
          <p:spPr bwMode="auto">
            <a:xfrm>
              <a:off x="3168" y="1776"/>
              <a:ext cx="728" cy="832"/>
            </a:xfrm>
            <a:custGeom>
              <a:avLst/>
              <a:gdLst>
                <a:gd name="T0" fmla="*/ 480 w 728"/>
                <a:gd name="T1" fmla="*/ 0 h 832"/>
                <a:gd name="T2" fmla="*/ 624 w 728"/>
                <a:gd name="T3" fmla="*/ 384 h 832"/>
                <a:gd name="T4" fmla="*/ 672 w 728"/>
                <a:gd name="T5" fmla="*/ 528 h 832"/>
                <a:gd name="T6" fmla="*/ 672 w 728"/>
                <a:gd name="T7" fmla="*/ 624 h 832"/>
                <a:gd name="T8" fmla="*/ 336 w 728"/>
                <a:gd name="T9" fmla="*/ 816 h 832"/>
                <a:gd name="T10" fmla="*/ 192 w 728"/>
                <a:gd name="T11" fmla="*/ 720 h 832"/>
                <a:gd name="T12" fmla="*/ 48 w 728"/>
                <a:gd name="T13" fmla="*/ 336 h 832"/>
                <a:gd name="T14" fmla="*/ 0 w 728"/>
                <a:gd name="T15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8" h="832">
                  <a:moveTo>
                    <a:pt x="480" y="0"/>
                  </a:moveTo>
                  <a:cubicBezTo>
                    <a:pt x="536" y="148"/>
                    <a:pt x="592" y="296"/>
                    <a:pt x="624" y="384"/>
                  </a:cubicBezTo>
                  <a:cubicBezTo>
                    <a:pt x="656" y="472"/>
                    <a:pt x="664" y="488"/>
                    <a:pt x="672" y="528"/>
                  </a:cubicBezTo>
                  <a:cubicBezTo>
                    <a:pt x="680" y="568"/>
                    <a:pt x="728" y="576"/>
                    <a:pt x="672" y="624"/>
                  </a:cubicBezTo>
                  <a:cubicBezTo>
                    <a:pt x="616" y="672"/>
                    <a:pt x="416" y="800"/>
                    <a:pt x="336" y="816"/>
                  </a:cubicBezTo>
                  <a:cubicBezTo>
                    <a:pt x="256" y="832"/>
                    <a:pt x="240" y="800"/>
                    <a:pt x="192" y="720"/>
                  </a:cubicBezTo>
                  <a:cubicBezTo>
                    <a:pt x="144" y="640"/>
                    <a:pt x="80" y="456"/>
                    <a:pt x="48" y="336"/>
                  </a:cubicBezTo>
                  <a:cubicBezTo>
                    <a:pt x="16" y="216"/>
                    <a:pt x="8" y="56"/>
                    <a:pt x="0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64" name="Line 152"/>
            <p:cNvSpPr>
              <a:spLocks noChangeShapeType="1"/>
            </p:cNvSpPr>
            <p:nvPr/>
          </p:nvSpPr>
          <p:spPr bwMode="auto">
            <a:xfrm>
              <a:off x="4080" y="254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65" name="Line 153"/>
            <p:cNvSpPr>
              <a:spLocks noChangeShapeType="1"/>
            </p:cNvSpPr>
            <p:nvPr/>
          </p:nvSpPr>
          <p:spPr bwMode="auto">
            <a:xfrm flipV="1">
              <a:off x="4128" y="18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66" name="Rectangle 154"/>
            <p:cNvSpPr>
              <a:spLocks noChangeArrowheads="1"/>
            </p:cNvSpPr>
            <p:nvPr/>
          </p:nvSpPr>
          <p:spPr bwMode="auto">
            <a:xfrm>
              <a:off x="4464" y="2640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chemeClr val="tx2"/>
                  </a:solidFill>
                  <a:latin typeface="Times New Roman" pitchFamily="18" charset="0"/>
                </a:rPr>
                <a:t>N  </a:t>
              </a:r>
            </a:p>
          </p:txBody>
        </p:sp>
        <p:sp>
          <p:nvSpPr>
            <p:cNvPr id="64667" name="Rectangle 155"/>
            <p:cNvSpPr>
              <a:spLocks noChangeArrowheads="1"/>
            </p:cNvSpPr>
            <p:nvPr/>
          </p:nvSpPr>
          <p:spPr bwMode="auto">
            <a:xfrm>
              <a:off x="4368" y="1680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r>
                <a:rPr kumimoji="1" lang="en-US" altLang="zh-CN" sz="2400" i="1">
                  <a:solidFill>
                    <a:schemeClr val="tx2"/>
                  </a:solidFill>
                  <a:latin typeface="Times New Roman" pitchFamily="18" charset="0"/>
                </a:rPr>
                <a:t>N  </a:t>
              </a:r>
            </a:p>
          </p:txBody>
        </p:sp>
        <p:sp>
          <p:nvSpPr>
            <p:cNvPr id="64668" name="Line 156"/>
            <p:cNvSpPr>
              <a:spLocks noChangeShapeType="1"/>
            </p:cNvSpPr>
            <p:nvPr/>
          </p:nvSpPr>
          <p:spPr bwMode="auto">
            <a:xfrm>
              <a:off x="3552" y="20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69" name="Line 157"/>
            <p:cNvSpPr>
              <a:spLocks noChangeShapeType="1"/>
            </p:cNvSpPr>
            <p:nvPr/>
          </p:nvSpPr>
          <p:spPr bwMode="auto">
            <a:xfrm>
              <a:off x="3552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70" name="Line 158"/>
            <p:cNvSpPr>
              <a:spLocks noChangeShapeType="1"/>
            </p:cNvSpPr>
            <p:nvPr/>
          </p:nvSpPr>
          <p:spPr bwMode="auto">
            <a:xfrm>
              <a:off x="3648" y="20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71" name="Rectangle 159"/>
            <p:cNvSpPr>
              <a:spLocks noChangeArrowheads="1"/>
            </p:cNvSpPr>
            <p:nvPr/>
          </p:nvSpPr>
          <p:spPr bwMode="auto">
            <a:xfrm>
              <a:off x="3194" y="2064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chemeClr val="tx2"/>
                  </a:solidFill>
                  <a:latin typeface="Verdana" pitchFamily="34" charset="0"/>
                </a:rPr>
                <a:t>禁带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1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0" t="17461" r="4013"/>
          <a:stretch>
            <a:fillRect/>
          </a:stretch>
        </p:blipFill>
        <p:spPr bwMode="auto">
          <a:xfrm>
            <a:off x="827088" y="1393825"/>
            <a:ext cx="7416800" cy="462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752600" y="38100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/>
              <a:t>能带交叠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255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2624</Words>
  <Application>Microsoft Office PowerPoint</Application>
  <PresentationFormat>全屏显示(4:3)</PresentationFormat>
  <Paragraphs>172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宋体</vt:lpstr>
      <vt:lpstr>Arial</vt:lpstr>
      <vt:lpstr>Symbol</vt:lpstr>
      <vt:lpstr>Times New Roman</vt:lpstr>
      <vt:lpstr>Verdana</vt:lpstr>
      <vt:lpstr>默认设计模板</vt:lpstr>
      <vt:lpstr>Equation</vt:lpstr>
      <vt:lpstr>公式</vt:lpstr>
      <vt:lpstr>能带理论</vt:lpstr>
      <vt:lpstr>PowerPoint 演示文稿</vt:lpstr>
      <vt:lpstr>PowerPoint 演示文稿</vt:lpstr>
      <vt:lpstr>PowerPoint 演示文稿</vt:lpstr>
      <vt:lpstr>PowerPoint 演示文稿</vt:lpstr>
      <vt:lpstr>能级和能带一一对应 </vt:lpstr>
      <vt:lpstr>PowerPoint 演示文稿</vt:lpstr>
      <vt:lpstr>PowerPoint 演示文稿</vt:lpstr>
      <vt:lpstr>PowerPoint 演示文稿</vt:lpstr>
      <vt:lpstr>先交叠再分裂</vt:lpstr>
      <vt:lpstr>金属绝缘体和半导体的能带结构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能带理论的局限性 </vt:lpstr>
      <vt:lpstr>PowerPoint 演示文稿</vt:lpstr>
      <vt:lpstr>PowerPoint 演示文稿</vt:lpstr>
      <vt:lpstr>PowerPoint 演示文稿</vt:lpstr>
      <vt:lpstr>PowerPoint 演示文稿</vt:lpstr>
      <vt:lpstr>小结： </vt:lpstr>
      <vt:lpstr>PowerPoint 演示文稿</vt:lpstr>
      <vt:lpstr>PowerPoint 演示文稿</vt:lpstr>
      <vt:lpstr>§5.5电子在晶体中的速度、电流密度、加速度和有效质量 </vt:lpstr>
      <vt:lpstr>PowerPoint 演示文稿</vt:lpstr>
      <vt:lpstr>PowerPoint 演示文稿</vt:lpstr>
      <vt:lpstr>二 、晶体中电子在外场中的加速度及有效质量 </vt:lpstr>
      <vt:lpstr>PowerPoint 演示文稿</vt:lpstr>
      <vt:lpstr>PowerPoint 演示文稿</vt:lpstr>
      <vt:lpstr>讨论 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</dc:creator>
  <cp:lastModifiedBy>DELL</cp:lastModifiedBy>
  <cp:revision>39</cp:revision>
  <cp:lastPrinted>1601-01-01T00:00:00Z</cp:lastPrinted>
  <dcterms:created xsi:type="dcterms:W3CDTF">1601-01-01T00:00:00Z</dcterms:created>
  <dcterms:modified xsi:type="dcterms:W3CDTF">2024-06-06T08:27:36Z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