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8" r:id="rId3"/>
    <p:sldId id="257" r:id="rId4"/>
    <p:sldId id="258" r:id="rId5"/>
    <p:sldId id="269" r:id="rId6"/>
    <p:sldId id="270" r:id="rId7"/>
    <p:sldId id="271" r:id="rId8"/>
    <p:sldId id="259" r:id="rId9"/>
    <p:sldId id="260" r:id="rId10"/>
    <p:sldId id="261" r:id="rId11"/>
    <p:sldId id="262" r:id="rId12"/>
    <p:sldId id="272" r:id="rId13"/>
    <p:sldId id="263" r:id="rId14"/>
    <p:sldId id="273" r:id="rId15"/>
    <p:sldId id="264" r:id="rId16"/>
    <p:sldId id="279" r:id="rId17"/>
    <p:sldId id="280" r:id="rId18"/>
    <p:sldId id="281" r:id="rId19"/>
    <p:sldId id="282" r:id="rId20"/>
    <p:sldId id="283" r:id="rId21"/>
    <p:sldId id="284" r:id="rId22"/>
    <p:sldId id="285" r:id="rId23"/>
    <p:sldId id="287" r:id="rId24"/>
    <p:sldId id="288" r:id="rId25"/>
    <p:sldId id="289" r:id="rId26"/>
    <p:sldId id="290" r:id="rId27"/>
    <p:sldId id="291" r:id="rId28"/>
    <p:sldId id="265" r:id="rId29"/>
    <p:sldId id="266" r:id="rId30"/>
    <p:sldId id="267" r:id="rId31"/>
    <p:sldId id="274" r:id="rId32"/>
    <p:sldId id="275" r:id="rId33"/>
    <p:sldId id="276" r:id="rId34"/>
    <p:sldId id="277" r:id="rId35"/>
    <p:sldId id="278"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5"/>
    <p:restoredTop sz="83424"/>
  </p:normalViewPr>
  <p:slideViewPr>
    <p:cSldViewPr>
      <p:cViewPr varScale="1">
        <p:scale>
          <a:sx n="70" d="100"/>
          <a:sy n="70" d="100"/>
        </p:scale>
        <p:origin x="38"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3.wmf"/><Relationship Id="rId5" Type="http://schemas.openxmlformats.org/officeDocument/2006/relationships/image" Target="../media/image1.wmf"/><Relationship Id="rId4"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316AD5-8791-4570-BE4A-3ECB874A313B}" type="datetimeFigureOut">
              <a:rPr lang="zh-CN" altLang="en-US" smtClean="0"/>
              <a:t>2024/5/9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F3B0DC-61C2-4B78-9B2D-EE514ACB6D95}" type="slidenum">
              <a:rPr lang="zh-CN" altLang="en-US" smtClean="0"/>
              <a:t>‹#›</a:t>
            </a:fld>
            <a:endParaRPr lang="zh-CN" altLang="en-US"/>
          </a:p>
        </p:txBody>
      </p:sp>
    </p:spTree>
    <p:extLst>
      <p:ext uri="{BB962C8B-B14F-4D97-AF65-F5344CB8AC3E}">
        <p14:creationId xmlns:p14="http://schemas.microsoft.com/office/powerpoint/2010/main" val="3211172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127DDD-3402-4ED2-805B-59D1E18DEFB5}" type="slidenum">
              <a:rPr lang="zh-CN" altLang="en-US" smtClean="0"/>
              <a:t>23</a:t>
            </a:fld>
            <a:endParaRPr lang="zh-CN" altLang="en-US"/>
          </a:p>
        </p:txBody>
      </p:sp>
    </p:spTree>
    <p:extLst>
      <p:ext uri="{BB962C8B-B14F-4D97-AF65-F5344CB8AC3E}">
        <p14:creationId xmlns:p14="http://schemas.microsoft.com/office/powerpoint/2010/main" val="23677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127DDD-3402-4ED2-805B-59D1E18DEFB5}" type="slidenum">
              <a:rPr lang="zh-CN" altLang="en-US" smtClean="0"/>
              <a:t>24</a:t>
            </a:fld>
            <a:endParaRPr lang="zh-CN" altLang="en-US"/>
          </a:p>
        </p:txBody>
      </p:sp>
    </p:spTree>
    <p:extLst>
      <p:ext uri="{BB962C8B-B14F-4D97-AF65-F5344CB8AC3E}">
        <p14:creationId xmlns:p14="http://schemas.microsoft.com/office/powerpoint/2010/main" val="1511799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127DDD-3402-4ED2-805B-59D1E18DEFB5}" type="slidenum">
              <a:rPr lang="zh-CN" altLang="en-US" smtClean="0"/>
              <a:t>25</a:t>
            </a:fld>
            <a:endParaRPr lang="zh-CN" altLang="en-US"/>
          </a:p>
        </p:txBody>
      </p:sp>
    </p:spTree>
    <p:extLst>
      <p:ext uri="{BB962C8B-B14F-4D97-AF65-F5344CB8AC3E}">
        <p14:creationId xmlns:p14="http://schemas.microsoft.com/office/powerpoint/2010/main" val="1118923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F3B0DC-61C2-4B78-9B2D-EE514ACB6D95}" type="slidenum">
              <a:rPr lang="zh-CN" altLang="en-US" smtClean="0"/>
              <a:t>26</a:t>
            </a:fld>
            <a:endParaRPr lang="zh-CN" altLang="en-US"/>
          </a:p>
        </p:txBody>
      </p:sp>
    </p:spTree>
    <p:extLst>
      <p:ext uri="{BB962C8B-B14F-4D97-AF65-F5344CB8AC3E}">
        <p14:creationId xmlns:p14="http://schemas.microsoft.com/office/powerpoint/2010/main" val="2491305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2024/5/9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2024/5/9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2024/5/9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2024/5/9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31.png"/><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28.wmf"/><Relationship Id="rId4" Type="http://schemas.openxmlformats.org/officeDocument/2006/relationships/oleObject" Target="../embeddings/oleObject19.bin"/><Relationship Id="rId9" Type="http://schemas.openxmlformats.org/officeDocument/2006/relationships/image" Target="../media/image30.wmf"/></Relationships>
</file>

<file path=ppt/slides/_rels/slide29.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3.wmf"/><Relationship Id="rId5" Type="http://schemas.openxmlformats.org/officeDocument/2006/relationships/oleObject" Target="../embeddings/oleObject23.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25.bin"/></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7.wmf"/><Relationship Id="rId5" Type="http://schemas.openxmlformats.org/officeDocument/2006/relationships/oleObject" Target="../embeddings/oleObject27.bin"/><Relationship Id="rId4" Type="http://schemas.openxmlformats.org/officeDocument/2006/relationships/image" Target="../media/image36.wmf"/></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2.wmf"/><Relationship Id="rId5" Type="http://schemas.openxmlformats.org/officeDocument/2006/relationships/oleObject" Target="../embeddings/oleObject29.bin"/><Relationship Id="rId4" Type="http://schemas.openxmlformats.org/officeDocument/2006/relationships/image" Target="../media/image41.wmf"/></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2.bin"/><Relationship Id="rId5" Type="http://schemas.openxmlformats.org/officeDocument/2006/relationships/image" Target="../media/image44.wmf"/><Relationship Id="rId4" Type="http://schemas.openxmlformats.org/officeDocument/2006/relationships/oleObject" Target="../embeddings/oleObject31.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8.wmf"/><Relationship Id="rId5" Type="http://schemas.openxmlformats.org/officeDocument/2006/relationships/oleObject" Target="../embeddings/oleObject34.bin"/><Relationship Id="rId4" Type="http://schemas.openxmlformats.org/officeDocument/2006/relationships/image" Target="../media/image47.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1.wmf"/><Relationship Id="rId3" Type="http://schemas.openxmlformats.org/officeDocument/2006/relationships/image" Target="../media/image54.png"/><Relationship Id="rId7" Type="http://schemas.openxmlformats.org/officeDocument/2006/relationships/image" Target="../media/image50.wmf"/><Relationship Id="rId12"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6.bin"/><Relationship Id="rId11" Type="http://schemas.openxmlformats.org/officeDocument/2006/relationships/image" Target="../media/image52.wmf"/><Relationship Id="rId5" Type="http://schemas.openxmlformats.org/officeDocument/2006/relationships/image" Target="../media/image49.wmf"/><Relationship Id="rId15" Type="http://schemas.openxmlformats.org/officeDocument/2006/relationships/image" Target="../media/image53.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51.wmf"/><Relationship Id="rId14" Type="http://schemas.openxmlformats.org/officeDocument/2006/relationships/oleObject" Target="../embeddings/oleObject40.bin"/></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oleObject" Target="../embeddings/oleObject2.bin"/><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12.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1440924425"/>
              </p:ext>
            </p:extLst>
          </p:nvPr>
        </p:nvGraphicFramePr>
        <p:xfrm>
          <a:off x="0" y="2290494"/>
          <a:ext cx="114300" cy="219075"/>
        </p:xfrm>
        <a:graphic>
          <a:graphicData uri="http://schemas.openxmlformats.org/presentationml/2006/ole">
            <mc:AlternateContent xmlns:mc="http://schemas.openxmlformats.org/markup-compatibility/2006">
              <mc:Choice xmlns:v="urn:schemas-microsoft-com:vml" Requires="v">
                <p:oleObj spid="_x0000_s2090" name="公式" r:id="rId3" imgW="114151" imgH="215619" progId="Equation.3">
                  <p:embed/>
                </p:oleObj>
              </mc:Choice>
              <mc:Fallback>
                <p:oleObj name="公式" r:id="rId3" imgW="114151" imgH="21561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90494"/>
                        <a:ext cx="1143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Line 1"/>
          <p:cNvSpPr>
            <a:spLocks noChangeShapeType="1"/>
          </p:cNvSpPr>
          <p:nvPr/>
        </p:nvSpPr>
        <p:spPr bwMode="auto">
          <a:xfrm>
            <a:off x="1257300" y="3065194"/>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8" name="Rectangle 5"/>
          <p:cNvSpPr>
            <a:spLocks noChangeArrowheads="1"/>
          </p:cNvSpPr>
          <p:nvPr/>
        </p:nvSpPr>
        <p:spPr bwMode="auto">
          <a:xfrm>
            <a:off x="294208" y="127085"/>
            <a:ext cx="36086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304800" algn="l"/>
              </a:tabLst>
              <a:defRPr>
                <a:solidFill>
                  <a:schemeClr val="tx1"/>
                </a:solidFill>
                <a:latin typeface="Arial" pitchFamily="34" charset="0"/>
                <a:ea typeface="宋体" pitchFamily="2" charset="-122"/>
                <a:cs typeface="宋体" pitchFamily="2" charset="-122"/>
              </a:defRPr>
            </a:lvl1pPr>
            <a:lvl2pPr fontAlgn="base">
              <a:spcBef>
                <a:spcPct val="0"/>
              </a:spcBef>
              <a:spcAft>
                <a:spcPct val="0"/>
              </a:spcAft>
              <a:tabLst>
                <a:tab pos="304800" algn="l"/>
              </a:tabLst>
              <a:defRPr>
                <a:solidFill>
                  <a:schemeClr val="tx1"/>
                </a:solidFill>
                <a:latin typeface="Arial" pitchFamily="34" charset="0"/>
                <a:ea typeface="宋体" pitchFamily="2" charset="-122"/>
                <a:cs typeface="宋体" pitchFamily="2" charset="-122"/>
              </a:defRPr>
            </a:lvl2pPr>
            <a:lvl3pPr fontAlgn="base">
              <a:spcBef>
                <a:spcPct val="0"/>
              </a:spcBef>
              <a:spcAft>
                <a:spcPct val="0"/>
              </a:spcAft>
              <a:tabLst>
                <a:tab pos="304800" algn="l"/>
              </a:tabLst>
              <a:defRPr>
                <a:solidFill>
                  <a:schemeClr val="tx1"/>
                </a:solidFill>
                <a:latin typeface="Arial" pitchFamily="34" charset="0"/>
                <a:ea typeface="宋体" pitchFamily="2" charset="-122"/>
                <a:cs typeface="宋体" pitchFamily="2" charset="-122"/>
              </a:defRPr>
            </a:lvl3pPr>
            <a:lvl4pPr fontAlgn="base">
              <a:spcBef>
                <a:spcPct val="0"/>
              </a:spcBef>
              <a:spcAft>
                <a:spcPct val="0"/>
              </a:spcAft>
              <a:tabLst>
                <a:tab pos="304800" algn="l"/>
              </a:tabLst>
              <a:defRPr>
                <a:solidFill>
                  <a:schemeClr val="tx1"/>
                </a:solidFill>
                <a:latin typeface="Arial" pitchFamily="34" charset="0"/>
                <a:ea typeface="宋体" pitchFamily="2" charset="-122"/>
                <a:cs typeface="宋体" pitchFamily="2" charset="-122"/>
              </a:defRPr>
            </a:lvl4pPr>
            <a:lvl5pPr fontAlgn="base">
              <a:spcBef>
                <a:spcPct val="0"/>
              </a:spcBef>
              <a:spcAft>
                <a:spcPct val="0"/>
              </a:spcAft>
              <a:tabLst>
                <a:tab pos="304800" algn="l"/>
              </a:tabLst>
              <a:defRPr>
                <a:solidFill>
                  <a:schemeClr val="tx1"/>
                </a:solidFill>
                <a:latin typeface="Arial" pitchFamily="34" charset="0"/>
                <a:ea typeface="宋体" pitchFamily="2" charset="-122"/>
                <a:cs typeface="宋体" pitchFamily="2" charset="-122"/>
              </a:defRPr>
            </a:lvl5pPr>
            <a:lvl6pPr fontAlgn="base">
              <a:spcBef>
                <a:spcPct val="0"/>
              </a:spcBef>
              <a:spcAft>
                <a:spcPct val="0"/>
              </a:spcAft>
              <a:tabLst>
                <a:tab pos="304800" algn="l"/>
              </a:tabLst>
              <a:defRPr>
                <a:solidFill>
                  <a:schemeClr val="tx1"/>
                </a:solidFill>
                <a:latin typeface="Arial" pitchFamily="34" charset="0"/>
                <a:ea typeface="宋体" pitchFamily="2" charset="-122"/>
                <a:cs typeface="宋体" pitchFamily="2" charset="-122"/>
              </a:defRPr>
            </a:lvl6pPr>
            <a:lvl7pPr fontAlgn="base">
              <a:spcBef>
                <a:spcPct val="0"/>
              </a:spcBef>
              <a:spcAft>
                <a:spcPct val="0"/>
              </a:spcAft>
              <a:tabLst>
                <a:tab pos="304800" algn="l"/>
              </a:tabLst>
              <a:defRPr>
                <a:solidFill>
                  <a:schemeClr val="tx1"/>
                </a:solidFill>
                <a:latin typeface="Arial" pitchFamily="34" charset="0"/>
                <a:ea typeface="宋体" pitchFamily="2" charset="-122"/>
                <a:cs typeface="宋体" pitchFamily="2" charset="-122"/>
              </a:defRPr>
            </a:lvl7pPr>
            <a:lvl8pPr fontAlgn="base">
              <a:spcBef>
                <a:spcPct val="0"/>
              </a:spcBef>
              <a:spcAft>
                <a:spcPct val="0"/>
              </a:spcAft>
              <a:tabLst>
                <a:tab pos="304800" algn="l"/>
              </a:tabLst>
              <a:defRPr>
                <a:solidFill>
                  <a:schemeClr val="tx1"/>
                </a:solidFill>
                <a:latin typeface="Arial" pitchFamily="34" charset="0"/>
                <a:ea typeface="宋体" pitchFamily="2" charset="-122"/>
                <a:cs typeface="宋体" pitchFamily="2" charset="-122"/>
              </a:defRPr>
            </a:lvl8pPr>
            <a:lvl9pPr fontAlgn="base">
              <a:spcBef>
                <a:spcPct val="0"/>
              </a:spcBef>
              <a:spcAft>
                <a:spcPct val="0"/>
              </a:spcAft>
              <a:tabLst>
                <a:tab pos="304800" algn="l"/>
              </a:tabLs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304800" algn="l"/>
              </a:tabLst>
            </a:pPr>
            <a:r>
              <a:rPr kumimoji="0" lang="zh-CN" altLang="zh-CN"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4.5 </a:t>
            </a:r>
            <a:r>
              <a:rPr kumimoji="0" lang="zh-CN" altLang="en-US"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扩散的微观机制</a:t>
            </a:r>
            <a:endParaRPr kumimoji="0" lang="zh-CN" altLang="en-US" sz="2800" b="0" i="0" u="none" strike="noStrike" cap="none" normalizeH="0" baseline="0" dirty="0">
              <a:ln>
                <a:noFill/>
              </a:ln>
              <a:solidFill>
                <a:schemeClr val="tx1"/>
              </a:solidFill>
              <a:effectLst/>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304800" algn="l"/>
              </a:tabLst>
            </a:pPr>
            <a:endParaRPr kumimoji="0" lang="zh-CN" altLang="en-US" sz="2000" b="0" i="0" u="none" strike="noStrike" cap="none" normalizeH="0" baseline="0" dirty="0">
              <a:ln>
                <a:noFill/>
              </a:ln>
              <a:solidFill>
                <a:schemeClr val="tx1"/>
              </a:solidFill>
              <a:effectLst/>
              <a:ea typeface="宋体" pitchFamily="2" charset="-122"/>
            </a:endParaRPr>
          </a:p>
        </p:txBody>
      </p:sp>
      <p:sp>
        <p:nvSpPr>
          <p:cNvPr id="9" name="Rectangle 6"/>
          <p:cNvSpPr>
            <a:spLocks noChangeArrowheads="1"/>
          </p:cNvSpPr>
          <p:nvPr/>
        </p:nvSpPr>
        <p:spPr bwMode="auto">
          <a:xfrm>
            <a:off x="3347865" y="1903274"/>
            <a:ext cx="23762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7030A0"/>
                </a:solidFill>
                <a:effectLst/>
                <a:latin typeface="Times New Roman" pitchFamily="18" charset="0"/>
                <a:ea typeface="宋体" pitchFamily="2" charset="-122"/>
                <a:cs typeface="Times New Roman" pitchFamily="18" charset="0"/>
              </a:rPr>
              <a:t>       </a:t>
            </a:r>
            <a:r>
              <a:rPr kumimoji="0" lang="zh-CN" altLang="en-US" sz="2000" b="1" i="0" u="none" strike="noStrike" cap="none" normalizeH="0" baseline="0" dirty="0">
                <a:ln>
                  <a:noFill/>
                </a:ln>
                <a:solidFill>
                  <a:srgbClr val="7030A0"/>
                </a:solidFill>
                <a:effectLst/>
                <a:latin typeface="Times New Roman" pitchFamily="18" charset="0"/>
                <a:ea typeface="宋体" pitchFamily="2" charset="-122"/>
                <a:cs typeface="Times New Roman" pitchFamily="18" charset="0"/>
              </a:rPr>
              <a:t>相邻直接交换</a:t>
            </a:r>
            <a:endParaRPr kumimoji="0" lang="zh-CN" altLang="en-US" sz="2000" b="1" i="0" u="none" strike="noStrike" cap="none" normalizeH="0" baseline="0" dirty="0">
              <a:ln>
                <a:noFill/>
              </a:ln>
              <a:solidFill>
                <a:srgbClr val="7030A0"/>
              </a:solidFill>
              <a:effectLst/>
              <a:latin typeface="Arial" pitchFamily="34" charset="0"/>
              <a:ea typeface="宋体" pitchFamily="2" charset="-122"/>
              <a:cs typeface="宋体" pitchFamily="2" charset="-122"/>
            </a:endParaRPr>
          </a:p>
        </p:txBody>
      </p:sp>
      <p:sp>
        <p:nvSpPr>
          <p:cNvPr id="10" name="Rectangle 7"/>
          <p:cNvSpPr>
            <a:spLocks noChangeArrowheads="1"/>
          </p:cNvSpPr>
          <p:nvPr/>
        </p:nvSpPr>
        <p:spPr bwMode="auto">
          <a:xfrm>
            <a:off x="0" y="2538114"/>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000"/>
          </a:p>
        </p:txBody>
      </p:sp>
      <p:sp>
        <p:nvSpPr>
          <p:cNvPr id="11" name="Rectangle 8"/>
          <p:cNvSpPr>
            <a:spLocks noChangeArrowheads="1"/>
          </p:cNvSpPr>
          <p:nvPr/>
        </p:nvSpPr>
        <p:spPr bwMode="auto">
          <a:xfrm>
            <a:off x="203908" y="3429000"/>
            <a:ext cx="8563297"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142875" algn="l"/>
              </a:tabLst>
              <a:defRPr>
                <a:solidFill>
                  <a:schemeClr val="tx1"/>
                </a:solidFill>
                <a:latin typeface="Arial" pitchFamily="34" charset="0"/>
                <a:ea typeface="宋体" pitchFamily="2" charset="-122"/>
                <a:cs typeface="宋体" pitchFamily="2" charset="-122"/>
              </a:defRPr>
            </a:lvl1pPr>
            <a:lvl2pPr fontAlgn="base">
              <a:spcBef>
                <a:spcPct val="0"/>
              </a:spcBef>
              <a:spcAft>
                <a:spcPct val="0"/>
              </a:spcAft>
              <a:tabLst>
                <a:tab pos="142875" algn="l"/>
              </a:tabLst>
              <a:defRPr>
                <a:solidFill>
                  <a:schemeClr val="tx1"/>
                </a:solidFill>
                <a:latin typeface="Arial" pitchFamily="34" charset="0"/>
                <a:ea typeface="宋体" pitchFamily="2" charset="-122"/>
                <a:cs typeface="宋体" pitchFamily="2" charset="-122"/>
              </a:defRPr>
            </a:lvl2pPr>
            <a:lvl3pPr fontAlgn="base">
              <a:spcBef>
                <a:spcPct val="0"/>
              </a:spcBef>
              <a:spcAft>
                <a:spcPct val="0"/>
              </a:spcAft>
              <a:tabLst>
                <a:tab pos="142875" algn="l"/>
              </a:tabLst>
              <a:defRPr>
                <a:solidFill>
                  <a:schemeClr val="tx1"/>
                </a:solidFill>
                <a:latin typeface="Arial" pitchFamily="34" charset="0"/>
                <a:ea typeface="宋体" pitchFamily="2" charset="-122"/>
                <a:cs typeface="宋体" pitchFamily="2" charset="-122"/>
              </a:defRPr>
            </a:lvl3pPr>
            <a:lvl4pPr fontAlgn="base">
              <a:spcBef>
                <a:spcPct val="0"/>
              </a:spcBef>
              <a:spcAft>
                <a:spcPct val="0"/>
              </a:spcAft>
              <a:tabLst>
                <a:tab pos="142875" algn="l"/>
              </a:tabLst>
              <a:defRPr>
                <a:solidFill>
                  <a:schemeClr val="tx1"/>
                </a:solidFill>
                <a:latin typeface="Arial" pitchFamily="34" charset="0"/>
                <a:ea typeface="宋体" pitchFamily="2" charset="-122"/>
                <a:cs typeface="宋体" pitchFamily="2" charset="-122"/>
              </a:defRPr>
            </a:lvl4pPr>
            <a:lvl5pPr fontAlgn="base">
              <a:spcBef>
                <a:spcPct val="0"/>
              </a:spcBef>
              <a:spcAft>
                <a:spcPct val="0"/>
              </a:spcAft>
              <a:tabLst>
                <a:tab pos="142875" algn="l"/>
              </a:tabLst>
              <a:defRPr>
                <a:solidFill>
                  <a:schemeClr val="tx1"/>
                </a:solidFill>
                <a:latin typeface="Arial" pitchFamily="34" charset="0"/>
                <a:ea typeface="宋体" pitchFamily="2" charset="-122"/>
                <a:cs typeface="宋体" pitchFamily="2" charset="-122"/>
              </a:defRPr>
            </a:lvl5pPr>
            <a:lvl6pPr fontAlgn="base">
              <a:spcBef>
                <a:spcPct val="0"/>
              </a:spcBef>
              <a:spcAft>
                <a:spcPct val="0"/>
              </a:spcAft>
              <a:tabLst>
                <a:tab pos="142875" algn="l"/>
              </a:tabLst>
              <a:defRPr>
                <a:solidFill>
                  <a:schemeClr val="tx1"/>
                </a:solidFill>
                <a:latin typeface="Arial" pitchFamily="34" charset="0"/>
                <a:ea typeface="宋体" pitchFamily="2" charset="-122"/>
                <a:cs typeface="宋体" pitchFamily="2" charset="-122"/>
              </a:defRPr>
            </a:lvl6pPr>
            <a:lvl7pPr fontAlgn="base">
              <a:spcBef>
                <a:spcPct val="0"/>
              </a:spcBef>
              <a:spcAft>
                <a:spcPct val="0"/>
              </a:spcAft>
              <a:tabLst>
                <a:tab pos="142875" algn="l"/>
              </a:tabLst>
              <a:defRPr>
                <a:solidFill>
                  <a:schemeClr val="tx1"/>
                </a:solidFill>
                <a:latin typeface="Arial" pitchFamily="34" charset="0"/>
                <a:ea typeface="宋体" pitchFamily="2" charset="-122"/>
                <a:cs typeface="宋体" pitchFamily="2" charset="-122"/>
              </a:defRPr>
            </a:lvl7pPr>
            <a:lvl8pPr fontAlgn="base">
              <a:spcBef>
                <a:spcPct val="0"/>
              </a:spcBef>
              <a:spcAft>
                <a:spcPct val="0"/>
              </a:spcAft>
              <a:tabLst>
                <a:tab pos="142875" algn="l"/>
              </a:tabLst>
              <a:defRPr>
                <a:solidFill>
                  <a:schemeClr val="tx1"/>
                </a:solidFill>
                <a:latin typeface="Arial" pitchFamily="34" charset="0"/>
                <a:ea typeface="宋体" pitchFamily="2" charset="-122"/>
                <a:cs typeface="宋体" pitchFamily="2" charset="-122"/>
              </a:defRPr>
            </a:lvl8pPr>
            <a:lvl9pPr fontAlgn="base">
              <a:spcBef>
                <a:spcPct val="0"/>
              </a:spcBef>
              <a:spcAft>
                <a:spcPct val="0"/>
              </a:spcAft>
              <a:tabLst>
                <a:tab pos="142875" algn="l"/>
              </a:tabLst>
              <a:defRPr>
                <a:solidFill>
                  <a:schemeClr val="tx1"/>
                </a:solidFill>
                <a:latin typeface="Arial" pitchFamily="34" charset="0"/>
                <a:ea typeface="宋体" pitchFamily="2" charset="-122"/>
                <a:cs typeface="宋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142875" algn="l"/>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相邻直接交换扩散</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142875" algn="l"/>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指固体中原子依赖热运动，使相邻的两个原子互换位置而产生扩散现象。但这样简单交换将在晶体中产生很大的瞬间畸变，原子迁移时需克服极大的扩散活化能（例 </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10eV</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等），这样扩散方式通常情况下是难以实现的。</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142875" algn="l"/>
              </a:tabLst>
            </a:pPr>
            <a:endParaRPr lang="en-US" altLang="zh-CN" sz="20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142875" algn="l"/>
              </a:tabLst>
            </a:pPr>
            <a:endParaRPr kumimoji="0" lang="zh-CN" altLang="en-US" sz="2000" b="0" i="0" u="none" strike="noStrike" cap="none" normalizeH="0" baseline="0" dirty="0">
              <a:ln>
                <a:noFill/>
              </a:ln>
              <a:solidFill>
                <a:schemeClr val="tx1"/>
              </a:solidFill>
              <a:effectLst/>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142875" algn="l"/>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环形直接交换</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：指固体中多个原子同时产生环形的位置交换。计算结果显示，这种扩散方式所需激活能较小（例 </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原子环形扩散时</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E=4.0eV</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），而且参与的原子数越多，所需激活能越小。这种扩散方式实际材料研究中也有发现。（略）</a:t>
            </a:r>
            <a:endParaRPr kumimoji="0" lang="zh-CN" altLang="en-US" sz="2000" b="0" i="0" u="none" strike="noStrike" cap="none" normalizeH="0" baseline="0" dirty="0">
              <a:ln>
                <a:noFill/>
              </a:ln>
              <a:solidFill>
                <a:schemeClr val="tx1"/>
              </a:solidFill>
              <a:effectLst/>
              <a:ea typeface="宋体" pitchFamily="2" charset="-122"/>
            </a:endParaRPr>
          </a:p>
        </p:txBody>
      </p:sp>
      <p:sp>
        <p:nvSpPr>
          <p:cNvPr id="12" name="矩形 11"/>
          <p:cNvSpPr/>
          <p:nvPr/>
        </p:nvSpPr>
        <p:spPr>
          <a:xfrm>
            <a:off x="395536" y="1052736"/>
            <a:ext cx="6120680" cy="830997"/>
          </a:xfrm>
          <a:prstGeom prst="rect">
            <a:avLst/>
          </a:prstGeom>
        </p:spPr>
        <p:txBody>
          <a:bodyPr wrap="square">
            <a:spAutoFit/>
          </a:bodyPr>
          <a:lstStyle/>
          <a:p>
            <a:pPr lvl="0" eaLnBrk="0" fontAlgn="base" hangingPunct="0">
              <a:spcBef>
                <a:spcPct val="0"/>
              </a:spcBef>
              <a:spcAft>
                <a:spcPct val="0"/>
              </a:spcAft>
              <a:tabLst>
                <a:tab pos="304800" algn="l"/>
              </a:tabLst>
            </a:pPr>
            <a:r>
              <a:rPr lang="zh-CN" altLang="en-US" sz="2400" b="1" dirty="0">
                <a:latin typeface="Times New Roman" pitchFamily="18" charset="0"/>
                <a:ea typeface="宋体" pitchFamily="2" charset="-122"/>
                <a:cs typeface="Times New Roman" pitchFamily="18" charset="0"/>
              </a:rPr>
              <a:t>一 体扩散（或称晶格扩散）</a:t>
            </a:r>
            <a:endParaRPr lang="zh-CN" altLang="en-US" sz="2400" dirty="0">
              <a:ea typeface="宋体" pitchFamily="2" charset="-122"/>
            </a:endParaRPr>
          </a:p>
          <a:p>
            <a:pPr lvl="0" eaLnBrk="0" fontAlgn="base" hangingPunct="0">
              <a:spcBef>
                <a:spcPct val="0"/>
              </a:spcBef>
              <a:spcAft>
                <a:spcPct val="0"/>
              </a:spcAft>
              <a:tabLst>
                <a:tab pos="304800" algn="l"/>
              </a:tabLst>
            </a:pPr>
            <a:r>
              <a:rPr lang="en-US" altLang="zh-CN" sz="2400" dirty="0">
                <a:latin typeface="Times New Roman" pitchFamily="18" charset="0"/>
                <a:ea typeface="宋体" pitchFamily="2" charset="-122"/>
                <a:cs typeface="Times New Roman" pitchFamily="18" charset="0"/>
              </a:rPr>
              <a:t>1</a:t>
            </a:r>
            <a:r>
              <a:rPr lang="zh-CN" altLang="en-US" sz="2400" dirty="0">
                <a:latin typeface="Times New Roman" pitchFamily="18" charset="0"/>
                <a:ea typeface="宋体" pitchFamily="2" charset="-122"/>
                <a:cs typeface="Times New Roman" pitchFamily="18" charset="0"/>
              </a:rPr>
              <a:t>．直接交换扩散（或称易位机制）</a:t>
            </a:r>
            <a:endParaRPr lang="zh-CN" altLang="en-US" sz="2400" dirty="0">
              <a:ea typeface="宋体" pitchFamily="2" charset="-122"/>
            </a:endParaRPr>
          </a:p>
        </p:txBody>
      </p:sp>
      <p:sp>
        <p:nvSpPr>
          <p:cNvPr id="13" name="矩形 12"/>
          <p:cNvSpPr/>
          <p:nvPr/>
        </p:nvSpPr>
        <p:spPr>
          <a:xfrm>
            <a:off x="611560" y="1875557"/>
            <a:ext cx="4572000" cy="738664"/>
          </a:xfrm>
          <a:prstGeom prst="rect">
            <a:avLst/>
          </a:prstGeom>
        </p:spPr>
        <p:txBody>
          <a:bodyPr>
            <a:spAutoFit/>
          </a:bodyPr>
          <a:lstStyle/>
          <a:p>
            <a:pPr lvl="0" fontAlgn="base">
              <a:spcBef>
                <a:spcPct val="0"/>
              </a:spcBef>
              <a:spcAft>
                <a:spcPct val="0"/>
              </a:spcAft>
              <a:tabLst>
                <a:tab pos="142875" algn="l"/>
              </a:tabLst>
            </a:pPr>
            <a:r>
              <a:rPr lang="zh-CN" altLang="zh-CN" dirty="0">
                <a:latin typeface="Times New Roman" pitchFamily="18" charset="0"/>
                <a:ea typeface="宋体" pitchFamily="2" charset="-122"/>
                <a:cs typeface="Times New Roman" pitchFamily="18" charset="0"/>
              </a:rPr>
              <a:t/>
            </a:r>
            <a:br>
              <a:rPr lang="zh-CN" altLang="zh-CN" dirty="0">
                <a:latin typeface="Times New Roman" pitchFamily="18" charset="0"/>
                <a:ea typeface="宋体" pitchFamily="2" charset="-122"/>
                <a:cs typeface="Times New Roman" pitchFamily="18" charset="0"/>
              </a:rPr>
            </a:br>
            <a:r>
              <a:rPr lang="zh-CN" altLang="zh-CN" sz="2400" b="1" dirty="0">
                <a:solidFill>
                  <a:srgbClr val="0070C0"/>
                </a:solidFill>
                <a:latin typeface="Times New Roman" pitchFamily="18" charset="0"/>
                <a:ea typeface="宋体" pitchFamily="2" charset="-122"/>
                <a:cs typeface="Times New Roman" pitchFamily="18" charset="0"/>
              </a:rPr>
              <a:t>直接交换扩散</a:t>
            </a:r>
            <a:endParaRPr lang="zh-CN" altLang="zh-CN" sz="2400" b="1" dirty="0">
              <a:solidFill>
                <a:srgbClr val="0070C0"/>
              </a:solidFill>
              <a:ea typeface="宋体" pitchFamily="2" charset="-122"/>
            </a:endParaRPr>
          </a:p>
        </p:txBody>
      </p:sp>
      <p:sp>
        <p:nvSpPr>
          <p:cNvPr id="14" name="矩形 13"/>
          <p:cNvSpPr/>
          <p:nvPr/>
        </p:nvSpPr>
        <p:spPr>
          <a:xfrm>
            <a:off x="3758315" y="2521888"/>
            <a:ext cx="1781257" cy="400110"/>
          </a:xfrm>
          <a:prstGeom prst="rect">
            <a:avLst/>
          </a:prstGeom>
        </p:spPr>
        <p:txBody>
          <a:bodyPr wrap="none">
            <a:spAutoFit/>
          </a:bodyPr>
          <a:lstStyle/>
          <a:p>
            <a:r>
              <a:rPr lang="zh-CN" altLang="en-US" dirty="0">
                <a:latin typeface="Times New Roman" pitchFamily="18" charset="0"/>
                <a:ea typeface="宋体" pitchFamily="2" charset="-122"/>
                <a:cs typeface="Times New Roman" pitchFamily="18" charset="0"/>
              </a:rPr>
              <a:t> </a:t>
            </a:r>
            <a:r>
              <a:rPr lang="zh-CN" altLang="en-US" sz="2000" b="1" dirty="0">
                <a:solidFill>
                  <a:srgbClr val="FF0000"/>
                </a:solidFill>
                <a:latin typeface="Times New Roman" pitchFamily="18" charset="0"/>
                <a:ea typeface="宋体" pitchFamily="2" charset="-122"/>
                <a:cs typeface="Times New Roman" pitchFamily="18" charset="0"/>
              </a:rPr>
              <a:t>环形直接交换</a:t>
            </a:r>
            <a:endParaRPr lang="zh-CN" altLang="en-US" sz="2000" b="1" dirty="0">
              <a:solidFill>
                <a:srgbClr val="FF0000"/>
              </a:solidFill>
            </a:endParaRPr>
          </a:p>
        </p:txBody>
      </p:sp>
    </p:spTree>
    <p:extLst>
      <p:ext uri="{BB962C8B-B14F-4D97-AF65-F5344CB8AC3E}">
        <p14:creationId xmlns:p14="http://schemas.microsoft.com/office/powerpoint/2010/main" val="149484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marL="0" indent="0">
              <a:buNone/>
            </a:pPr>
            <a:r>
              <a:rPr lang="zh-CN" altLang="zh-CN" sz="2800" dirty="0"/>
              <a:t>①．通常可以想象，若存在填隙原子</a:t>
            </a:r>
            <a:r>
              <a:rPr lang="en-US" altLang="zh-CN" sz="2800" dirty="0"/>
              <a:t>A</a:t>
            </a:r>
            <a:r>
              <a:rPr lang="zh-CN" altLang="zh-CN" sz="2800" dirty="0"/>
              <a:t>，则其向周围迁移时可能的选择要多于空位（因为晶格中空间隙位置可认为是无穷多的，而空位的情况则刚好与之相反）。</a:t>
            </a:r>
            <a:endParaRPr lang="en-US" altLang="zh-CN" sz="2800" dirty="0"/>
          </a:p>
          <a:p>
            <a:pPr marL="0" indent="0">
              <a:buNone/>
            </a:pPr>
            <a:endParaRPr lang="en-US" altLang="zh-CN" sz="2800" dirty="0"/>
          </a:p>
          <a:p>
            <a:pPr marL="0" indent="0">
              <a:buNone/>
            </a:pPr>
            <a:r>
              <a:rPr lang="zh-CN" altLang="zh-CN" sz="2800" dirty="0"/>
              <a:t>②．以上三种方式均为晶体中自扩散或无规行走方式进行的扩散（基本假设：（类似布朗运动）①原子跃迁几率</a:t>
            </a:r>
            <a:r>
              <a:rPr lang="en-US" altLang="zh-CN" sz="2800" dirty="0"/>
              <a:t> </a:t>
            </a:r>
            <a:r>
              <a:rPr lang="zh-CN" altLang="zh-CN" sz="2800" dirty="0"/>
              <a:t>与浓度或浓度梯度状况无关。②跃迁是完全自由的、无规的（即前一次跃迁与后一次跃迁无关，且向各个方向都可能</a:t>
            </a:r>
            <a:r>
              <a:rPr lang="zh-CN" altLang="en-US" sz="2800" dirty="0"/>
              <a:t>。</a:t>
            </a:r>
          </a:p>
        </p:txBody>
      </p:sp>
    </p:spTree>
    <p:extLst>
      <p:ext uri="{BB962C8B-B14F-4D97-AF65-F5344CB8AC3E}">
        <p14:creationId xmlns:p14="http://schemas.microsoft.com/office/powerpoint/2010/main" val="26377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60648"/>
            <a:ext cx="8229600" cy="4525963"/>
          </a:xfrm>
        </p:spPr>
        <p:txBody>
          <a:bodyPr/>
          <a:lstStyle/>
          <a:p>
            <a:pPr marL="0" indent="0">
              <a:buNone/>
            </a:pPr>
            <a:r>
              <a:rPr lang="en-US" altLang="zh-CN" dirty="0"/>
              <a:t>4</a:t>
            </a:r>
            <a:r>
              <a:rPr lang="zh-CN" altLang="zh-CN" dirty="0"/>
              <a:t>．杂质扩散的扩散机制</a:t>
            </a:r>
          </a:p>
          <a:p>
            <a:pPr marL="0" indent="0">
              <a:buNone/>
            </a:pPr>
            <a:r>
              <a:rPr lang="zh-CN" altLang="zh-CN" sz="2400" dirty="0"/>
              <a:t>杂质原子由于同基体原子的差异（例 种类、半径等）。同上述固有原子的自扩散行为有所不同，杂质原子扩散与其在晶体中的位置有关。</a:t>
            </a:r>
          </a:p>
          <a:p>
            <a:endParaRPr lang="zh-CN" altLang="en-US" dirty="0"/>
          </a:p>
        </p:txBody>
      </p:sp>
      <p:sp>
        <p:nvSpPr>
          <p:cNvPr id="4" name="TextBox 3"/>
          <p:cNvSpPr txBox="1"/>
          <p:nvPr/>
        </p:nvSpPr>
        <p:spPr>
          <a:xfrm>
            <a:off x="539552" y="3501008"/>
            <a:ext cx="7848872" cy="1200329"/>
          </a:xfrm>
          <a:prstGeom prst="rect">
            <a:avLst/>
          </a:prstGeom>
          <a:noFill/>
        </p:spPr>
        <p:txBody>
          <a:bodyPr wrap="square" rtlCol="0">
            <a:spAutoFit/>
          </a:bodyPr>
          <a:lstStyle/>
          <a:p>
            <a:pPr lvl="0"/>
            <a:r>
              <a:rPr lang="en-US" altLang="zh-CN" sz="2400" dirty="0"/>
              <a:t>1 </a:t>
            </a:r>
            <a:r>
              <a:rPr lang="zh-CN" altLang="zh-CN" sz="2400" dirty="0"/>
              <a:t>杂质原子占据间隙</a:t>
            </a:r>
          </a:p>
          <a:p>
            <a:r>
              <a:rPr lang="zh-CN" altLang="zh-CN" sz="2400" dirty="0"/>
              <a:t>这种情况通常在杂质原子半径小于基质（固有原子）半径时发生</a:t>
            </a:r>
            <a:r>
              <a:rPr lang="zh-CN" altLang="en-US" sz="2400" dirty="0" smtClean="0"/>
              <a:t>。</a:t>
            </a:r>
            <a:endParaRPr lang="zh-CN" altLang="zh-CN" sz="2400" dirty="0"/>
          </a:p>
        </p:txBody>
      </p:sp>
      <p:sp>
        <p:nvSpPr>
          <p:cNvPr id="2" name="矩形 1"/>
          <p:cNvSpPr/>
          <p:nvPr/>
        </p:nvSpPr>
        <p:spPr>
          <a:xfrm>
            <a:off x="683568" y="2513345"/>
            <a:ext cx="3570208" cy="461665"/>
          </a:xfrm>
          <a:prstGeom prst="rect">
            <a:avLst/>
          </a:prstGeom>
        </p:spPr>
        <p:txBody>
          <a:bodyPr wrap="none">
            <a:spAutoFit/>
          </a:bodyPr>
          <a:lstStyle/>
          <a:p>
            <a:r>
              <a:rPr lang="zh-CN" altLang="zh-CN" sz="2400" kern="100" dirty="0">
                <a:solidFill>
                  <a:srgbClr val="C00000"/>
                </a:solidFill>
                <a:latin typeface="Times New Roman" panose="02020603050405020304" pitchFamily="18" charset="0"/>
                <a:cs typeface="Times New Roman" panose="02020603050405020304" pitchFamily="18" charset="0"/>
              </a:rPr>
              <a:t>杂质原子在晶体中的位置</a:t>
            </a:r>
            <a:endParaRPr lang="zh-CN" altLang="en-US" sz="2400" dirty="0">
              <a:solidFill>
                <a:srgbClr val="C00000"/>
              </a:solidFill>
            </a:endParaRPr>
          </a:p>
        </p:txBody>
      </p:sp>
      <p:sp>
        <p:nvSpPr>
          <p:cNvPr id="5" name="矩形 4"/>
          <p:cNvSpPr/>
          <p:nvPr/>
        </p:nvSpPr>
        <p:spPr>
          <a:xfrm>
            <a:off x="4746712" y="2112782"/>
            <a:ext cx="1723549" cy="400110"/>
          </a:xfrm>
          <a:prstGeom prst="rect">
            <a:avLst/>
          </a:prstGeom>
        </p:spPr>
        <p:txBody>
          <a:bodyPr wrap="none">
            <a:spAutoFit/>
          </a:bodyPr>
          <a:lstStyle/>
          <a:p>
            <a:r>
              <a:rPr lang="zh-CN" altLang="zh-CN" sz="2000" b="1" kern="100" dirty="0">
                <a:solidFill>
                  <a:srgbClr val="002060"/>
                </a:solidFill>
                <a:latin typeface="Times New Roman" panose="02020603050405020304" pitchFamily="18" charset="0"/>
                <a:cs typeface="Times New Roman" panose="02020603050405020304" pitchFamily="18" charset="0"/>
              </a:rPr>
              <a:t>占据晶体间隙</a:t>
            </a:r>
            <a:endParaRPr lang="zh-CN" altLang="en-US" sz="2000" b="1" dirty="0">
              <a:solidFill>
                <a:srgbClr val="002060"/>
              </a:solidFill>
            </a:endParaRPr>
          </a:p>
        </p:txBody>
      </p:sp>
      <p:sp>
        <p:nvSpPr>
          <p:cNvPr id="6" name="矩形 5"/>
          <p:cNvSpPr/>
          <p:nvPr/>
        </p:nvSpPr>
        <p:spPr>
          <a:xfrm>
            <a:off x="4746712" y="2806895"/>
            <a:ext cx="3775393" cy="400110"/>
          </a:xfrm>
          <a:prstGeom prst="rect">
            <a:avLst/>
          </a:prstGeom>
        </p:spPr>
        <p:txBody>
          <a:bodyPr wrap="none">
            <a:spAutoFit/>
          </a:bodyPr>
          <a:lstStyle/>
          <a:p>
            <a:r>
              <a:rPr lang="zh-CN" altLang="zh-CN" sz="2000" b="1" kern="100" dirty="0">
                <a:solidFill>
                  <a:srgbClr val="002060"/>
                </a:solidFill>
                <a:latin typeface="Times New Roman" panose="02020603050405020304" pitchFamily="18" charset="0"/>
                <a:cs typeface="Times New Roman" panose="02020603050405020304" pitchFamily="18" charset="0"/>
              </a:rPr>
              <a:t>取代固有原子位置（正常格点）</a:t>
            </a:r>
            <a:endParaRPr lang="zh-CN" altLang="en-US" sz="2000" b="1" dirty="0">
              <a:solidFill>
                <a:srgbClr val="002060"/>
              </a:solidFill>
            </a:endParaRPr>
          </a:p>
        </p:txBody>
      </p:sp>
    </p:spTree>
    <p:extLst>
      <p:ext uri="{BB962C8B-B14F-4D97-AF65-F5344CB8AC3E}">
        <p14:creationId xmlns:p14="http://schemas.microsoft.com/office/powerpoint/2010/main" val="333472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04664"/>
            <a:ext cx="8229600" cy="4525963"/>
          </a:xfrm>
        </p:spPr>
        <p:txBody>
          <a:bodyPr>
            <a:normAutofit/>
          </a:bodyPr>
          <a:lstStyle/>
          <a:p>
            <a:pPr lvl="0"/>
            <a:r>
              <a:rPr lang="en-US" altLang="zh-CN" sz="2400" dirty="0"/>
              <a:t>2 </a:t>
            </a:r>
            <a:r>
              <a:rPr lang="zh-CN" altLang="zh-CN" sz="2400" dirty="0"/>
              <a:t>杂质原子取代固有原子</a:t>
            </a:r>
          </a:p>
          <a:p>
            <a:r>
              <a:rPr lang="zh-CN" altLang="zh-CN" sz="2400" dirty="0"/>
              <a:t>通常其</a:t>
            </a:r>
            <a:r>
              <a:rPr lang="en-US" altLang="zh-CN" sz="2400" dirty="0"/>
              <a:t>D&gt;D</a:t>
            </a:r>
            <a:r>
              <a:rPr lang="en-US" altLang="zh-CN" sz="2400" baseline="-25000" dirty="0"/>
              <a:t>1</a:t>
            </a:r>
            <a:r>
              <a:rPr lang="zh-CN" altLang="zh-CN" sz="2400" dirty="0"/>
              <a:t>（自扩散、空位），因为因半径大小差异，杂质原子周围产生畸变区，在近邻出现的机率增大，故杂质原子按空位扩散机制迁移，且</a:t>
            </a:r>
            <a:r>
              <a:rPr lang="en-US" altLang="zh-CN" sz="2400" dirty="0"/>
              <a:t>D</a:t>
            </a:r>
            <a:r>
              <a:rPr lang="zh-CN" altLang="zh-CN" sz="2400" dirty="0"/>
              <a:t>增大</a:t>
            </a:r>
            <a:r>
              <a:rPr lang="zh-CN" altLang="zh-CN" sz="2400" dirty="0" smtClean="0"/>
              <a:t>。</a:t>
            </a:r>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r>
              <a:rPr lang="en-US" altLang="zh-CN" sz="2400" dirty="0" smtClean="0"/>
              <a:t>3 </a:t>
            </a:r>
            <a:r>
              <a:rPr lang="zh-CN" altLang="en-US" sz="2400" dirty="0" smtClean="0"/>
              <a:t>适应修正</a:t>
            </a:r>
            <a:endParaRPr lang="zh-CN" altLang="zh-CN" sz="2400" dirty="0"/>
          </a:p>
          <a:p>
            <a:endParaRPr lang="zh-CN" altLang="en-US"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2448204977"/>
              </p:ext>
            </p:extLst>
          </p:nvPr>
        </p:nvGraphicFramePr>
        <p:xfrm>
          <a:off x="755576" y="5085184"/>
          <a:ext cx="1812409" cy="620688"/>
        </p:xfrm>
        <a:graphic>
          <a:graphicData uri="http://schemas.openxmlformats.org/presentationml/2006/ole">
            <mc:AlternateContent xmlns:mc="http://schemas.openxmlformats.org/markup-compatibility/2006">
              <mc:Choice xmlns:v="urn:schemas-microsoft-com:vml" Requires="v">
                <p:oleObj spid="_x0000_s13324" name="Equation" r:id="rId3" imgW="698500" imgH="241300" progId="Equation.DSMT4">
                  <p:embed/>
                </p:oleObj>
              </mc:Choice>
              <mc:Fallback>
                <p:oleObj name="Equation" r:id="rId3" imgW="698500" imgH="241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5085184"/>
                        <a:ext cx="1812409" cy="620688"/>
                      </a:xfrm>
                      <a:prstGeom prst="rect">
                        <a:avLst/>
                      </a:prstGeom>
                      <a:noFill/>
                    </p:spPr>
                  </p:pic>
                </p:oleObj>
              </mc:Fallback>
            </mc:AlternateContent>
          </a:graphicData>
        </a:graphic>
      </p:graphicFrame>
    </p:spTree>
    <p:extLst>
      <p:ext uri="{BB962C8B-B14F-4D97-AF65-F5344CB8AC3E}">
        <p14:creationId xmlns:p14="http://schemas.microsoft.com/office/powerpoint/2010/main" val="1947940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zh-CN" b="1" dirty="0"/>
              <a:t>二、短路扩散</a:t>
            </a:r>
            <a:r>
              <a:rPr lang="zh-CN" altLang="zh-CN" dirty="0"/>
              <a:t/>
            </a:r>
            <a:br>
              <a:rPr lang="zh-CN" altLang="zh-CN" dirty="0"/>
            </a:br>
            <a:endParaRPr lang="zh-CN" altLang="en-US" dirty="0"/>
          </a:p>
        </p:txBody>
      </p:sp>
      <p:sp>
        <p:nvSpPr>
          <p:cNvPr id="3" name="内容占位符 2"/>
          <p:cNvSpPr>
            <a:spLocks noGrp="1"/>
          </p:cNvSpPr>
          <p:nvPr>
            <p:ph idx="1"/>
          </p:nvPr>
        </p:nvSpPr>
        <p:spPr/>
        <p:txBody>
          <a:bodyPr>
            <a:normAutofit/>
          </a:bodyPr>
          <a:lstStyle/>
          <a:p>
            <a:pPr marL="0" indent="0">
              <a:buNone/>
            </a:pPr>
            <a:r>
              <a:rPr lang="zh-CN" altLang="zh-CN" b="1" dirty="0">
                <a:solidFill>
                  <a:srgbClr val="0070C0"/>
                </a:solidFill>
              </a:rPr>
              <a:t>短路扩散：晶体中原子沿晶体的表面、界面、位错的扩散称为短路扩散。</a:t>
            </a:r>
          </a:p>
          <a:p>
            <a:pPr marL="0" indent="0">
              <a:buNone/>
            </a:pPr>
            <a:r>
              <a:rPr lang="zh-CN" altLang="zh-CN" sz="2800" dirty="0"/>
              <a:t>晶体表面、界面、都存在共同特点：是周期性丧失、中断或被破坏的区域，普遍存在原子排列紊乱、原子失配、电荷不平衡等状况。是晶体中高缺陷密度区域，与体内周期性排布的原子相比（至少是理论上的）。其能量状态或运动状态有明显不同，这对其扩散行为产生影响。</a:t>
            </a:r>
            <a:endParaRPr lang="zh-CN" altLang="en-US" sz="2800" dirty="0"/>
          </a:p>
        </p:txBody>
      </p:sp>
    </p:spTree>
    <p:extLst>
      <p:ext uri="{BB962C8B-B14F-4D97-AF65-F5344CB8AC3E}">
        <p14:creationId xmlns:p14="http://schemas.microsoft.com/office/powerpoint/2010/main" val="332471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26462238"/>
              </p:ext>
            </p:extLst>
          </p:nvPr>
        </p:nvGraphicFramePr>
        <p:xfrm>
          <a:off x="1875217" y="928565"/>
          <a:ext cx="2123277" cy="545772"/>
        </p:xfrm>
        <a:graphic>
          <a:graphicData uri="http://schemas.openxmlformats.org/presentationml/2006/ole">
            <mc:AlternateContent xmlns:mc="http://schemas.openxmlformats.org/markup-compatibility/2006">
              <mc:Choice xmlns:v="urn:schemas-microsoft-com:vml" Requires="v">
                <p:oleObj spid="_x0000_s14372" name="Equation" r:id="rId3" imgW="901309" imgH="228501" progId="Equation.DSMT4">
                  <p:embed/>
                </p:oleObj>
              </mc:Choice>
              <mc:Fallback>
                <p:oleObj name="Equation" r:id="rId3" imgW="901309" imgH="228501"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5217" y="928565"/>
                        <a:ext cx="2123277" cy="545772"/>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76434355"/>
              </p:ext>
            </p:extLst>
          </p:nvPr>
        </p:nvGraphicFramePr>
        <p:xfrm>
          <a:off x="834852" y="1992498"/>
          <a:ext cx="637406" cy="674357"/>
        </p:xfrm>
        <a:graphic>
          <a:graphicData uri="http://schemas.openxmlformats.org/presentationml/2006/ole">
            <mc:AlternateContent xmlns:mc="http://schemas.openxmlformats.org/markup-compatibility/2006">
              <mc:Choice xmlns:v="urn:schemas-microsoft-com:vml" Requires="v">
                <p:oleObj spid="_x0000_s14373" name="Equation" r:id="rId5" imgW="215806" imgH="228501" progId="Equation.DSMT4">
                  <p:embed/>
                </p:oleObj>
              </mc:Choice>
              <mc:Fallback>
                <p:oleObj name="Equation" r:id="rId5" imgW="215806" imgH="228501"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4852" y="1992498"/>
                        <a:ext cx="637406" cy="674357"/>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19444773"/>
              </p:ext>
            </p:extLst>
          </p:nvPr>
        </p:nvGraphicFramePr>
        <p:xfrm>
          <a:off x="1927235" y="2066927"/>
          <a:ext cx="2884133" cy="516253"/>
        </p:xfrm>
        <a:graphic>
          <a:graphicData uri="http://schemas.openxmlformats.org/presentationml/2006/ole">
            <mc:AlternateContent xmlns:mc="http://schemas.openxmlformats.org/markup-compatibility/2006">
              <mc:Choice xmlns:v="urn:schemas-microsoft-com:vml" Requires="v">
                <p:oleObj spid="_x0000_s14374" name="Equation" r:id="rId7" imgW="1333500" imgH="241300" progId="Equation.DSMT4">
                  <p:embed/>
                </p:oleObj>
              </mc:Choice>
              <mc:Fallback>
                <p:oleObj name="Equation" r:id="rId7" imgW="1333500" imgH="24130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7235" y="2066927"/>
                        <a:ext cx="2884133" cy="516253"/>
                      </a:xfrm>
                      <a:prstGeom prst="rect">
                        <a:avLst/>
                      </a:prstGeom>
                      <a:noFill/>
                    </p:spPr>
                  </p:pic>
                </p:oleObj>
              </mc:Fallback>
            </mc:AlternateContent>
          </a:graphicData>
        </a:graphic>
      </p:graphicFrame>
      <p:sp>
        <p:nvSpPr>
          <p:cNvPr id="9" name="Rectangle 6"/>
          <p:cNvSpPr>
            <a:spLocks noChangeArrowheads="1"/>
          </p:cNvSpPr>
          <p:nvPr/>
        </p:nvSpPr>
        <p:spPr bwMode="auto">
          <a:xfrm>
            <a:off x="539552" y="476672"/>
            <a:ext cx="55242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表面（固—气表面）：原子最具活力。</a:t>
            </a:r>
            <a:endParaRPr kumimoji="0" lang="zh-CN" altLang="zh-CN" sz="4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39552" y="1163751"/>
            <a:ext cx="685155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66700" algn="l"/>
              </a:tabLst>
              <a:defRPr>
                <a:solidFill>
                  <a:schemeClr val="tx1"/>
                </a:solidFill>
                <a:latin typeface="Arial" panose="020B0604020202020204" pitchFamily="34" charset="0"/>
              </a:defRPr>
            </a:lvl1pPr>
            <a:lvl2pPr eaLnBrk="0" fontAlgn="base" hangingPunct="0">
              <a:spcBef>
                <a:spcPct val="0"/>
              </a:spcBef>
              <a:spcAft>
                <a:spcPct val="0"/>
              </a:spcAft>
              <a:tabLst>
                <a:tab pos="266700" algn="l"/>
              </a:tabLst>
              <a:defRPr>
                <a:solidFill>
                  <a:schemeClr val="tx1"/>
                </a:solidFill>
                <a:latin typeface="Arial" panose="020B0604020202020204" pitchFamily="34" charset="0"/>
              </a:defRPr>
            </a:lvl2pPr>
            <a:lvl3pPr eaLnBrk="0" fontAlgn="base" hangingPunct="0">
              <a:spcBef>
                <a:spcPct val="0"/>
              </a:spcBef>
              <a:spcAft>
                <a:spcPct val="0"/>
              </a:spcAft>
              <a:tabLst>
                <a:tab pos="266700" algn="l"/>
              </a:tabLst>
              <a:defRPr>
                <a:solidFill>
                  <a:schemeClr val="tx1"/>
                </a:solidFill>
                <a:latin typeface="Arial" panose="020B0604020202020204" pitchFamily="34" charset="0"/>
              </a:defRPr>
            </a:lvl3pPr>
            <a:lvl4pPr eaLnBrk="0" fontAlgn="base" hangingPunct="0">
              <a:spcBef>
                <a:spcPct val="0"/>
              </a:spcBef>
              <a:spcAft>
                <a:spcPct val="0"/>
              </a:spcAft>
              <a:tabLst>
                <a:tab pos="266700" algn="l"/>
              </a:tabLst>
              <a:defRPr>
                <a:solidFill>
                  <a:schemeClr val="tx1"/>
                </a:solidFill>
                <a:latin typeface="Arial" panose="020B0604020202020204" pitchFamily="34" charset="0"/>
              </a:defRPr>
            </a:lvl4pPr>
            <a:lvl5pPr eaLnBrk="0" fontAlgn="base" hangingPunct="0">
              <a:spcBef>
                <a:spcPct val="0"/>
              </a:spcBef>
              <a:spcAft>
                <a:spcPct val="0"/>
              </a:spcAft>
              <a:tabLst>
                <a:tab pos="266700" algn="l"/>
              </a:tabLst>
              <a:defRPr>
                <a:solidFill>
                  <a:schemeClr val="tx1"/>
                </a:solidFill>
                <a:latin typeface="Arial" panose="020B0604020202020204" pitchFamily="34" charset="0"/>
              </a:defRPr>
            </a:lvl5pPr>
            <a:lvl6pPr eaLnBrk="0" fontAlgn="base" hangingPunct="0">
              <a:spcBef>
                <a:spcPct val="0"/>
              </a:spcBef>
              <a:spcAft>
                <a:spcPct val="0"/>
              </a:spcAft>
              <a:tabLst>
                <a:tab pos="266700" algn="l"/>
              </a:tabLst>
              <a:defRPr>
                <a:solidFill>
                  <a:schemeClr val="tx1"/>
                </a:solidFill>
                <a:latin typeface="Arial" panose="020B0604020202020204" pitchFamily="34" charset="0"/>
              </a:defRPr>
            </a:lvl6pPr>
            <a:lvl7pPr eaLnBrk="0" fontAlgn="base" hangingPunct="0">
              <a:spcBef>
                <a:spcPct val="0"/>
              </a:spcBef>
              <a:spcAft>
                <a:spcPct val="0"/>
              </a:spcAft>
              <a:tabLst>
                <a:tab pos="266700" algn="l"/>
              </a:tabLst>
              <a:defRPr>
                <a:solidFill>
                  <a:schemeClr val="tx1"/>
                </a:solidFill>
                <a:latin typeface="Arial" panose="020B0604020202020204" pitchFamily="34" charset="0"/>
              </a:defRPr>
            </a:lvl7pPr>
            <a:lvl8pPr eaLnBrk="0" fontAlgn="base" hangingPunct="0">
              <a:spcBef>
                <a:spcPct val="0"/>
              </a:spcBef>
              <a:spcAft>
                <a:spcPct val="0"/>
              </a:spcAft>
              <a:tabLst>
                <a:tab pos="266700" algn="l"/>
              </a:tabLst>
              <a:defRPr>
                <a:solidFill>
                  <a:schemeClr val="tx1"/>
                </a:solidFill>
                <a:latin typeface="Arial" panose="020B0604020202020204" pitchFamily="34" charset="0"/>
              </a:defRPr>
            </a:lvl8pPr>
            <a:lvl9pPr eaLnBrk="0" fontAlgn="base" hangingPunct="0">
              <a:spcBef>
                <a:spcPct val="0"/>
              </a:spcBef>
              <a:spcAft>
                <a:spcPct val="0"/>
              </a:spcAft>
              <a:tabLst>
                <a:tab pos="266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66700" algn="l"/>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surface</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bulk</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66700" algn="l"/>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界面、位错：原子具有高活性。</a:t>
            </a:r>
            <a:endParaRPr kumimoji="0" lang="zh-CN" altLang="en-US" sz="4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1519469" y="2089500"/>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endParaRPr kumimoji="0" lang="zh-CN" altLang="zh-CN" sz="4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4811368" y="2089500"/>
            <a:ext cx="424988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66700" algn="l"/>
              </a:tabLst>
              <a:defRPr>
                <a:solidFill>
                  <a:schemeClr val="tx1"/>
                </a:solidFill>
                <a:latin typeface="Arial" panose="020B0604020202020204" pitchFamily="34" charset="0"/>
              </a:defRPr>
            </a:lvl1pPr>
            <a:lvl2pPr eaLnBrk="0" fontAlgn="base" hangingPunct="0">
              <a:spcBef>
                <a:spcPct val="0"/>
              </a:spcBef>
              <a:spcAft>
                <a:spcPct val="0"/>
              </a:spcAft>
              <a:tabLst>
                <a:tab pos="266700" algn="l"/>
              </a:tabLst>
              <a:defRPr>
                <a:solidFill>
                  <a:schemeClr val="tx1"/>
                </a:solidFill>
                <a:latin typeface="Arial" panose="020B0604020202020204" pitchFamily="34" charset="0"/>
              </a:defRPr>
            </a:lvl2pPr>
            <a:lvl3pPr eaLnBrk="0" fontAlgn="base" hangingPunct="0">
              <a:spcBef>
                <a:spcPct val="0"/>
              </a:spcBef>
              <a:spcAft>
                <a:spcPct val="0"/>
              </a:spcAft>
              <a:tabLst>
                <a:tab pos="266700" algn="l"/>
              </a:tabLst>
              <a:defRPr>
                <a:solidFill>
                  <a:schemeClr val="tx1"/>
                </a:solidFill>
                <a:latin typeface="Arial" panose="020B0604020202020204" pitchFamily="34" charset="0"/>
              </a:defRPr>
            </a:lvl3pPr>
            <a:lvl4pPr eaLnBrk="0" fontAlgn="base" hangingPunct="0">
              <a:spcBef>
                <a:spcPct val="0"/>
              </a:spcBef>
              <a:spcAft>
                <a:spcPct val="0"/>
              </a:spcAft>
              <a:tabLst>
                <a:tab pos="266700" algn="l"/>
              </a:tabLst>
              <a:defRPr>
                <a:solidFill>
                  <a:schemeClr val="tx1"/>
                </a:solidFill>
                <a:latin typeface="Arial" panose="020B0604020202020204" pitchFamily="34" charset="0"/>
              </a:defRPr>
            </a:lvl4pPr>
            <a:lvl5pPr eaLnBrk="0" fontAlgn="base" hangingPunct="0">
              <a:spcBef>
                <a:spcPct val="0"/>
              </a:spcBef>
              <a:spcAft>
                <a:spcPct val="0"/>
              </a:spcAft>
              <a:tabLst>
                <a:tab pos="266700" algn="l"/>
              </a:tabLst>
              <a:defRPr>
                <a:solidFill>
                  <a:schemeClr val="tx1"/>
                </a:solidFill>
                <a:latin typeface="Arial" panose="020B0604020202020204" pitchFamily="34" charset="0"/>
              </a:defRPr>
            </a:lvl5pPr>
            <a:lvl6pPr eaLnBrk="0" fontAlgn="base" hangingPunct="0">
              <a:spcBef>
                <a:spcPct val="0"/>
              </a:spcBef>
              <a:spcAft>
                <a:spcPct val="0"/>
              </a:spcAft>
              <a:tabLst>
                <a:tab pos="266700" algn="l"/>
              </a:tabLst>
              <a:defRPr>
                <a:solidFill>
                  <a:schemeClr val="tx1"/>
                </a:solidFill>
                <a:latin typeface="Arial" panose="020B0604020202020204" pitchFamily="34" charset="0"/>
              </a:defRPr>
            </a:lvl6pPr>
            <a:lvl7pPr eaLnBrk="0" fontAlgn="base" hangingPunct="0">
              <a:spcBef>
                <a:spcPct val="0"/>
              </a:spcBef>
              <a:spcAft>
                <a:spcPct val="0"/>
              </a:spcAft>
              <a:tabLst>
                <a:tab pos="266700" algn="l"/>
              </a:tabLst>
              <a:defRPr>
                <a:solidFill>
                  <a:schemeClr val="tx1"/>
                </a:solidFill>
                <a:latin typeface="Arial" panose="020B0604020202020204" pitchFamily="34" charset="0"/>
              </a:defRPr>
            </a:lvl7pPr>
            <a:lvl8pPr eaLnBrk="0" fontAlgn="base" hangingPunct="0">
              <a:spcBef>
                <a:spcPct val="0"/>
              </a:spcBef>
              <a:spcAft>
                <a:spcPct val="0"/>
              </a:spcAft>
              <a:tabLst>
                <a:tab pos="266700" algn="l"/>
              </a:tabLst>
              <a:defRPr>
                <a:solidFill>
                  <a:schemeClr val="tx1"/>
                </a:solidFill>
                <a:latin typeface="Arial" panose="020B0604020202020204" pitchFamily="34" charset="0"/>
              </a:defRPr>
            </a:lvl8pPr>
            <a:lvl9pPr eaLnBrk="0" fontAlgn="base" hangingPunct="0">
              <a:spcBef>
                <a:spcPct val="0"/>
              </a:spcBef>
              <a:spcAft>
                <a:spcPct val="0"/>
              </a:spcAft>
              <a:tabLst>
                <a:tab pos="266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66700" algn="l"/>
              </a:tabLst>
            </a:pP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dislocation</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grainboundary</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66700" algn="l"/>
              </a:tabLst>
            </a:pPr>
            <a:endParaRPr kumimoji="0" lang="zh-CN" altLang="en-US" sz="4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395536" y="3686740"/>
            <a:ext cx="818685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直观地说：短路扩散较体扩散要快的多（“扩散快速</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827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marL="0" lvl="0" indent="0">
              <a:buNone/>
            </a:pPr>
            <a:r>
              <a:rPr lang="en-US" altLang="zh-CN" dirty="0"/>
              <a:t>1</a:t>
            </a:r>
            <a:r>
              <a:rPr lang="zh-CN" altLang="en-US" dirty="0"/>
              <a:t>在</a:t>
            </a:r>
            <a:r>
              <a:rPr lang="zh-CN" altLang="zh-CN" dirty="0"/>
              <a:t>不同温度范围内、起主导作用的扩散机制不同。</a:t>
            </a:r>
          </a:p>
          <a:p>
            <a:pPr marL="0" indent="0">
              <a:buNone/>
            </a:pPr>
            <a:r>
              <a:rPr lang="zh-CN" altLang="zh-CN" dirty="0"/>
              <a:t>温度较低时：短路扩散</a:t>
            </a:r>
          </a:p>
          <a:p>
            <a:pPr marL="0" indent="0">
              <a:buNone/>
            </a:pPr>
            <a:r>
              <a:rPr lang="zh-CN" altLang="zh-CN" dirty="0"/>
              <a:t>温度较高时：体扩散</a:t>
            </a:r>
          </a:p>
          <a:p>
            <a:pPr marL="0" lvl="0" indent="0">
              <a:buNone/>
            </a:pPr>
            <a:r>
              <a:rPr lang="en-US" altLang="zh-CN" dirty="0"/>
              <a:t>2</a:t>
            </a:r>
            <a:r>
              <a:rPr lang="zh-CN" altLang="zh-CN" dirty="0"/>
              <a:t>扩散中质量传递的有效性</a:t>
            </a:r>
          </a:p>
          <a:p>
            <a:pPr marL="0" indent="0">
              <a:buNone/>
            </a:pPr>
            <a:r>
              <a:rPr lang="zh-CN" altLang="zh-CN" dirty="0"/>
              <a:t>再大多数情况下，体扩散是质量传递或传输更有效的方式，即使在低温下短路扩散过程质量传递的有效截面要小的多。</a:t>
            </a:r>
          </a:p>
          <a:p>
            <a:pPr marL="0" lvl="0" indent="0">
              <a:buNone/>
            </a:pPr>
            <a:r>
              <a:rPr lang="en-US" altLang="zh-CN" dirty="0"/>
              <a:t>3 </a:t>
            </a:r>
            <a:r>
              <a:rPr lang="zh-CN" altLang="zh-CN" dirty="0"/>
              <a:t>短路扩散的重要意义</a:t>
            </a:r>
          </a:p>
          <a:p>
            <a:pPr marL="0" indent="0">
              <a:buNone/>
            </a:pPr>
            <a:r>
              <a:rPr lang="zh-CN" altLang="zh-CN" dirty="0"/>
              <a:t>短路扩散在许多情况下引起许多体扩散所不能实现的材料现象。</a:t>
            </a:r>
            <a:endParaRPr lang="zh-CN" altLang="en-US" dirty="0"/>
          </a:p>
        </p:txBody>
      </p:sp>
      <p:sp>
        <p:nvSpPr>
          <p:cNvPr id="4" name="Rectangle 11"/>
          <p:cNvSpPr>
            <a:spLocks noChangeArrowheads="1"/>
          </p:cNvSpPr>
          <p:nvPr/>
        </p:nvSpPr>
        <p:spPr bwMode="auto">
          <a:xfrm>
            <a:off x="457200" y="517903"/>
            <a:ext cx="44935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对体扩散和短路扩散的讨论</a:t>
            </a:r>
            <a:endParaRPr kumimoji="0" lang="zh-CN" altLang="zh-CN" sz="5400" b="0" i="0" u="none" strike="noStrike" cap="none" normalizeH="0" baseline="0" dirty="0" smtClean="0">
              <a:ln>
                <a:noFill/>
              </a:ln>
              <a:solidFill>
                <a:srgbClr val="002060"/>
              </a:solidFill>
              <a:effectLst/>
              <a:latin typeface="Arial" panose="020B0604020202020204" pitchFamily="34" charset="0"/>
            </a:endParaRPr>
          </a:p>
        </p:txBody>
      </p:sp>
    </p:spTree>
    <p:extLst>
      <p:ext uri="{BB962C8B-B14F-4D97-AF65-F5344CB8AC3E}">
        <p14:creationId xmlns:p14="http://schemas.microsoft.com/office/powerpoint/2010/main" val="395710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274638"/>
            <a:ext cx="8712968" cy="1938992"/>
          </a:xfrm>
          <a:prstGeom prst="rect">
            <a:avLst/>
          </a:prstGeom>
        </p:spPr>
        <p:txBody>
          <a:bodyPr wrap="square">
            <a:spAutoFit/>
          </a:bodyPr>
          <a:lstStyle/>
          <a:p>
            <a:r>
              <a:rPr lang="zh-CN" altLang="en-US" sz="2400" b="1" dirty="0">
                <a:solidFill>
                  <a:srgbClr val="002060"/>
                </a:solidFill>
                <a:latin typeface="Times New Roman" panose="02020603050405020304" pitchFamily="18" charset="0"/>
                <a:cs typeface="Times New Roman" panose="02020603050405020304" pitchFamily="18" charset="0"/>
              </a:rPr>
              <a:t>通常，一维和二维缺陷被认为是材料中的短路，例如位错线、位错壁、晶界（即不同取向晶粒之间的界面）和相边界（即不同相之间的界面，甚至可以是相同取向的）。此外，这种缺陷是三重线或三重结，即三个不同取向的晶粒在多晶材料中相遇的线，以及自由表面，见图，其中绘制了可能的短路路径。</a:t>
            </a:r>
          </a:p>
        </p:txBody>
      </p:sp>
      <p:pic>
        <p:nvPicPr>
          <p:cNvPr id="5" name="图片 4"/>
          <p:cNvPicPr>
            <a:picLocks noChangeAspect="1"/>
          </p:cNvPicPr>
          <p:nvPr/>
        </p:nvPicPr>
        <p:blipFill>
          <a:blip r:embed="rId2"/>
          <a:stretch>
            <a:fillRect/>
          </a:stretch>
        </p:blipFill>
        <p:spPr>
          <a:xfrm>
            <a:off x="2411760" y="2336442"/>
            <a:ext cx="5904656" cy="3149829"/>
          </a:xfrm>
          <a:prstGeom prst="rect">
            <a:avLst/>
          </a:prstGeom>
        </p:spPr>
      </p:pic>
      <p:sp>
        <p:nvSpPr>
          <p:cNvPr id="6" name="矩形 5"/>
          <p:cNvSpPr/>
          <p:nvPr/>
        </p:nvSpPr>
        <p:spPr>
          <a:xfrm>
            <a:off x="323528" y="5733256"/>
            <a:ext cx="8568952" cy="646331"/>
          </a:xfrm>
          <a:prstGeom prst="rect">
            <a:avLst/>
          </a:prstGeom>
        </p:spPr>
        <p:txBody>
          <a:bodyPr wrap="square">
            <a:spAutoFit/>
          </a:bodyPr>
          <a:lstStyle/>
          <a:p>
            <a:r>
              <a:rPr lang="zh-CN" altLang="en-US" b="1" dirty="0">
                <a:solidFill>
                  <a:srgbClr val="002060"/>
                </a:solidFill>
                <a:latin typeface="Times New Roman" panose="02020603050405020304" pitchFamily="18" charset="0"/>
                <a:cs typeface="Times New Roman" panose="02020603050405020304" pitchFamily="18" charset="0"/>
              </a:rPr>
              <a:t>多晶材料中可能充当短路路径的缺陷的示意图：位错线</a:t>
            </a:r>
            <a:r>
              <a:rPr lang="en-US" altLang="zh-CN" b="1" dirty="0">
                <a:solidFill>
                  <a:srgbClr val="002060"/>
                </a:solidFill>
                <a:latin typeface="Times New Roman" panose="02020603050405020304" pitchFamily="18" charset="0"/>
                <a:cs typeface="Times New Roman" panose="02020603050405020304" pitchFamily="18" charset="0"/>
              </a:rPr>
              <a:t>q</a:t>
            </a:r>
            <a:r>
              <a:rPr lang="zh-CN" altLang="en-US" b="1" dirty="0">
                <a:solidFill>
                  <a:srgbClr val="002060"/>
                </a:solidFill>
                <a:latin typeface="Times New Roman" panose="02020603050405020304" pitchFamily="18" charset="0"/>
                <a:cs typeface="Times New Roman" panose="02020603050405020304" pitchFamily="18" charset="0"/>
              </a:rPr>
              <a:t>；晶界，例如</a:t>
            </a:r>
            <a:r>
              <a:rPr lang="en-US" altLang="zh-CN" b="1" dirty="0">
                <a:solidFill>
                  <a:srgbClr val="002060"/>
                </a:solidFill>
                <a:latin typeface="Times New Roman" panose="02020603050405020304" pitchFamily="18" charset="0"/>
                <a:cs typeface="Times New Roman" panose="02020603050405020304" pitchFamily="18" charset="0"/>
              </a:rPr>
              <a:t>ABCD one</a:t>
            </a:r>
            <a:r>
              <a:rPr lang="zh-CN" altLang="en-US" b="1" dirty="0">
                <a:solidFill>
                  <a:srgbClr val="002060"/>
                </a:solidFill>
                <a:latin typeface="Times New Roman" panose="02020603050405020304" pitchFamily="18" charset="0"/>
                <a:cs typeface="Times New Roman" panose="02020603050405020304" pitchFamily="18" charset="0"/>
              </a:rPr>
              <a:t>；三线作为</a:t>
            </a:r>
            <a:r>
              <a:rPr lang="en-US" altLang="zh-CN" b="1" dirty="0">
                <a:solidFill>
                  <a:srgbClr val="002060"/>
                </a:solidFill>
                <a:latin typeface="Times New Roman" panose="02020603050405020304" pitchFamily="18" charset="0"/>
                <a:cs typeface="Times New Roman" panose="02020603050405020304" pitchFamily="18" charset="0"/>
              </a:rPr>
              <a:t>AD</a:t>
            </a:r>
            <a:r>
              <a:rPr lang="zh-CN" altLang="en-US" b="1" dirty="0">
                <a:solidFill>
                  <a:srgbClr val="002060"/>
                </a:solidFill>
                <a:latin typeface="Times New Roman" panose="02020603050405020304" pitchFamily="18" charset="0"/>
                <a:cs typeface="Times New Roman" panose="02020603050405020304" pitchFamily="18" charset="0"/>
              </a:rPr>
              <a:t>一；以及相边界作为相</a:t>
            </a:r>
            <a:r>
              <a:rPr lang="en-US" altLang="zh-CN" b="1" dirty="0">
                <a:solidFill>
                  <a:srgbClr val="002060"/>
                </a:solidFill>
                <a:latin typeface="Times New Roman" panose="02020603050405020304" pitchFamily="18" charset="0"/>
                <a:cs typeface="Times New Roman" panose="02020603050405020304" pitchFamily="18" charset="0"/>
              </a:rPr>
              <a:t>a</a:t>
            </a:r>
            <a:r>
              <a:rPr lang="zh-CN" altLang="en-US" b="1" dirty="0">
                <a:solidFill>
                  <a:srgbClr val="002060"/>
                </a:solidFill>
                <a:latin typeface="Times New Roman" panose="02020603050405020304" pitchFamily="18" charset="0"/>
                <a:cs typeface="Times New Roman" panose="02020603050405020304" pitchFamily="18" charset="0"/>
              </a:rPr>
              <a:t>和相</a:t>
            </a:r>
            <a:r>
              <a:rPr lang="en-US" altLang="zh-CN" b="1" dirty="0">
                <a:solidFill>
                  <a:srgbClr val="002060"/>
                </a:solidFill>
                <a:latin typeface="Times New Roman" panose="02020603050405020304" pitchFamily="18" charset="0"/>
                <a:cs typeface="Times New Roman" panose="02020603050405020304" pitchFamily="18" charset="0"/>
              </a:rPr>
              <a:t>b</a:t>
            </a:r>
            <a:r>
              <a:rPr lang="zh-CN" altLang="en-US" b="1" dirty="0">
                <a:solidFill>
                  <a:srgbClr val="002060"/>
                </a:solidFill>
                <a:latin typeface="Times New Roman" panose="02020603050405020304" pitchFamily="18" charset="0"/>
                <a:cs typeface="Times New Roman" panose="02020603050405020304" pitchFamily="18" charset="0"/>
              </a:rPr>
              <a:t>之间的界面</a:t>
            </a:r>
          </a:p>
        </p:txBody>
      </p:sp>
    </p:spTree>
    <p:extLst>
      <p:ext uri="{BB962C8B-B14F-4D97-AF65-F5344CB8AC3E}">
        <p14:creationId xmlns:p14="http://schemas.microsoft.com/office/powerpoint/2010/main" val="347006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99592" y="15826"/>
            <a:ext cx="6336704" cy="5414098"/>
          </a:xfrm>
          <a:prstGeom prst="rect">
            <a:avLst/>
          </a:prstGeom>
        </p:spPr>
      </p:pic>
      <p:sp>
        <p:nvSpPr>
          <p:cNvPr id="5" name="矩形 4"/>
          <p:cNvSpPr/>
          <p:nvPr/>
        </p:nvSpPr>
        <p:spPr>
          <a:xfrm>
            <a:off x="17938" y="5589240"/>
            <a:ext cx="9143999" cy="707886"/>
          </a:xfrm>
          <a:prstGeom prst="rect">
            <a:avLst/>
          </a:prstGeom>
        </p:spPr>
        <p:txBody>
          <a:bodyPr wrap="square">
            <a:spAutoFit/>
          </a:bodyPr>
          <a:lstStyle/>
          <a:p>
            <a:r>
              <a:rPr lang="zh-CN" altLang="en-US" sz="2000" b="1" dirty="0">
                <a:solidFill>
                  <a:srgbClr val="000000"/>
                </a:solidFill>
                <a:latin typeface="Times New Roman" panose="02020603050405020304" pitchFamily="18" charset="0"/>
                <a:cs typeface="Times New Roman" panose="02020603050405020304" pitchFamily="18" charset="0"/>
              </a:rPr>
              <a:t>纯</a:t>
            </a:r>
            <a:r>
              <a:rPr lang="en-US" altLang="zh-CN" sz="2000" b="1" dirty="0">
                <a:solidFill>
                  <a:srgbClr val="000000"/>
                </a:solidFill>
                <a:latin typeface="Times New Roman" panose="02020603050405020304" pitchFamily="18" charset="0"/>
                <a:cs typeface="Times New Roman" panose="02020603050405020304" pitchFamily="18" charset="0"/>
              </a:rPr>
              <a:t>Ag</a:t>
            </a:r>
            <a:r>
              <a:rPr lang="zh-CN" altLang="en-US" sz="2000" b="1" dirty="0">
                <a:solidFill>
                  <a:srgbClr val="000000"/>
                </a:solidFill>
                <a:latin typeface="Times New Roman" panose="02020603050405020304" pitchFamily="18" charset="0"/>
                <a:cs typeface="Times New Roman" panose="02020603050405020304" pitchFamily="18" charset="0"/>
              </a:rPr>
              <a:t>体相扩散速率</a:t>
            </a:r>
            <a:r>
              <a:rPr lang="en-US" altLang="zh-CN" sz="2000" b="1" dirty="0" err="1">
                <a:solidFill>
                  <a:srgbClr val="000000"/>
                </a:solidFill>
                <a:latin typeface="Times New Roman" panose="02020603050405020304" pitchFamily="18" charset="0"/>
                <a:cs typeface="Times New Roman" panose="02020603050405020304" pitchFamily="18" charset="0"/>
              </a:rPr>
              <a:t>Dv</a:t>
            </a:r>
            <a:r>
              <a:rPr lang="zh-CN" altLang="en-US" sz="2000" b="1" dirty="0">
                <a:solidFill>
                  <a:srgbClr val="000000"/>
                </a:solidFill>
                <a:latin typeface="Times New Roman" panose="02020603050405020304" pitchFamily="18" charset="0"/>
                <a:cs typeface="Times New Roman" panose="02020603050405020304" pitchFamily="18" charset="0"/>
              </a:rPr>
              <a:t>、沿位错扩散速率</a:t>
            </a:r>
            <a:r>
              <a:rPr lang="en-US" altLang="zh-CN" sz="2000" b="1" dirty="0" err="1">
                <a:solidFill>
                  <a:srgbClr val="000000"/>
                </a:solidFill>
                <a:latin typeface="Times New Roman" panose="02020603050405020304" pitchFamily="18" charset="0"/>
                <a:cs typeface="Times New Roman" panose="02020603050405020304" pitchFamily="18" charset="0"/>
              </a:rPr>
              <a:t>Dd</a:t>
            </a:r>
            <a:r>
              <a:rPr lang="zh-CN" altLang="en-US" sz="2000" b="1" dirty="0">
                <a:solidFill>
                  <a:srgbClr val="000000"/>
                </a:solidFill>
                <a:latin typeface="Times New Roman" panose="02020603050405020304" pitchFamily="18" charset="0"/>
                <a:cs typeface="Times New Roman" panose="02020603050405020304" pitchFamily="18" charset="0"/>
              </a:rPr>
              <a:t>、长晶界扩散速率</a:t>
            </a:r>
            <a:r>
              <a:rPr lang="en-US" altLang="zh-CN" sz="2000" b="1" dirty="0" err="1">
                <a:solidFill>
                  <a:srgbClr val="000000"/>
                </a:solidFill>
                <a:latin typeface="Times New Roman" panose="02020603050405020304" pitchFamily="18" charset="0"/>
                <a:cs typeface="Times New Roman" panose="02020603050405020304" pitchFamily="18" charset="0"/>
              </a:rPr>
              <a:t>Dgb</a:t>
            </a:r>
            <a:r>
              <a:rPr lang="zh-CN" altLang="en-US" sz="2000" b="1" dirty="0">
                <a:solidFill>
                  <a:srgbClr val="000000"/>
                </a:solidFill>
                <a:latin typeface="Times New Roman" panose="02020603050405020304" pitchFamily="18" charset="0"/>
                <a:cs typeface="Times New Roman" panose="02020603050405020304" pitchFamily="18" charset="0"/>
              </a:rPr>
              <a:t>和真空表面扩散速率</a:t>
            </a:r>
            <a:r>
              <a:rPr lang="en-US" altLang="zh-CN" sz="2000" b="1" dirty="0">
                <a:solidFill>
                  <a:srgbClr val="000000"/>
                </a:solidFill>
                <a:latin typeface="Times New Roman" panose="02020603050405020304" pitchFamily="18" charset="0"/>
                <a:cs typeface="Times New Roman" panose="02020603050405020304" pitchFamily="18" charset="0"/>
              </a:rPr>
              <a:t>Ds</a:t>
            </a:r>
            <a:r>
              <a:rPr lang="zh-CN" altLang="en-US" sz="2000" b="1" dirty="0">
                <a:solidFill>
                  <a:srgbClr val="000000"/>
                </a:solidFill>
                <a:latin typeface="Times New Roman" panose="02020603050405020304" pitchFamily="18" charset="0"/>
                <a:cs typeface="Times New Roman" panose="02020603050405020304" pitchFamily="18" charset="0"/>
              </a:rPr>
              <a:t>的实验数据比较。一般来说，温度标度以</a:t>
            </a:r>
            <a:r>
              <a:rPr lang="en-US" altLang="zh-CN" sz="2000" b="1" dirty="0">
                <a:solidFill>
                  <a:srgbClr val="000000"/>
                </a:solidFill>
                <a:latin typeface="Times New Roman" panose="02020603050405020304" pitchFamily="18" charset="0"/>
                <a:cs typeface="Times New Roman" panose="02020603050405020304" pitchFamily="18" charset="0"/>
              </a:rPr>
              <a:t>Ag</a:t>
            </a:r>
            <a:r>
              <a:rPr lang="zh-CN" altLang="en-US" sz="2000" b="1" dirty="0">
                <a:solidFill>
                  <a:srgbClr val="000000"/>
                </a:solidFill>
                <a:latin typeface="Times New Roman" panose="02020603050405020304" pitchFamily="18" charset="0"/>
                <a:cs typeface="Times New Roman" panose="02020603050405020304" pitchFamily="18" charset="0"/>
              </a:rPr>
              <a:t>的熔点</a:t>
            </a:r>
            <a:r>
              <a:rPr lang="en-US" altLang="zh-CN" sz="2000" b="1" dirty="0">
                <a:solidFill>
                  <a:srgbClr val="000000"/>
                </a:solidFill>
                <a:latin typeface="Times New Roman" panose="02020603050405020304" pitchFamily="18" charset="0"/>
                <a:cs typeface="Times New Roman" panose="02020603050405020304" pitchFamily="18" charset="0"/>
              </a:rPr>
              <a:t>Tm=1235 K</a:t>
            </a:r>
            <a:r>
              <a:rPr lang="zh-CN" altLang="en-US" sz="2000" b="1" dirty="0">
                <a:solidFill>
                  <a:srgbClr val="000000"/>
                </a:solidFill>
                <a:latin typeface="Times New Roman" panose="02020603050405020304" pitchFamily="18" charset="0"/>
                <a:cs typeface="Times New Roman" panose="02020603050405020304" pitchFamily="18" charset="0"/>
              </a:rPr>
              <a:t>为标准</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987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83568" y="821581"/>
            <a:ext cx="8286750" cy="5514975"/>
          </a:xfrm>
          <a:prstGeom prst="rect">
            <a:avLst/>
          </a:prstGeom>
        </p:spPr>
      </p:pic>
    </p:spTree>
    <p:extLst>
      <p:ext uri="{BB962C8B-B14F-4D97-AF65-F5344CB8AC3E}">
        <p14:creationId xmlns:p14="http://schemas.microsoft.com/office/powerpoint/2010/main" val="1068989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51520" y="116632"/>
            <a:ext cx="8772525" cy="6315075"/>
          </a:xfrm>
          <a:prstGeom prst="rect">
            <a:avLst/>
          </a:prstGeom>
        </p:spPr>
      </p:pic>
    </p:spTree>
    <p:extLst>
      <p:ext uri="{BB962C8B-B14F-4D97-AF65-F5344CB8AC3E}">
        <p14:creationId xmlns:p14="http://schemas.microsoft.com/office/powerpoint/2010/main" val="1624056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692696"/>
            <a:ext cx="3657600" cy="2743200"/>
          </a:xfrm>
          <a:prstGeom prst="rect">
            <a:avLst/>
          </a:prstGeom>
        </p:spPr>
      </p:pic>
      <p:sp>
        <p:nvSpPr>
          <p:cNvPr id="5" name="矩形 4"/>
          <p:cNvSpPr/>
          <p:nvPr/>
        </p:nvSpPr>
        <p:spPr>
          <a:xfrm>
            <a:off x="467544" y="4149080"/>
            <a:ext cx="8424936" cy="2246769"/>
          </a:xfrm>
          <a:prstGeom prst="rect">
            <a:avLst/>
          </a:prstGeom>
        </p:spPr>
        <p:txBody>
          <a:bodyPr wrap="square">
            <a:spAutoFit/>
          </a:bodyPr>
          <a:lstStyle/>
          <a:p>
            <a:r>
              <a:rPr lang="zh-CN" altLang="en-US" sz="2800" b="1" dirty="0">
                <a:solidFill>
                  <a:srgbClr val="0070C0"/>
                </a:solidFill>
              </a:rPr>
              <a:t>Interstitial Atomic diffusion across a 4-coordinated lattice. Note that the atoms often block each other from moving to adjacent sites. As per Fick’s law, the net flux (or movement of atoms) is always in the opposite direction of the concentration gradient.</a:t>
            </a:r>
          </a:p>
        </p:txBody>
      </p:sp>
    </p:spTree>
    <p:extLst>
      <p:ext uri="{BB962C8B-B14F-4D97-AF65-F5344CB8AC3E}">
        <p14:creationId xmlns:p14="http://schemas.microsoft.com/office/powerpoint/2010/main" val="1130304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04800" y="261937"/>
            <a:ext cx="8534400" cy="6334125"/>
          </a:xfrm>
          <a:prstGeom prst="rect">
            <a:avLst/>
          </a:prstGeom>
        </p:spPr>
      </p:pic>
    </p:spTree>
    <p:extLst>
      <p:ext uri="{BB962C8B-B14F-4D97-AF65-F5344CB8AC3E}">
        <p14:creationId xmlns:p14="http://schemas.microsoft.com/office/powerpoint/2010/main" val="35503492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 y="188641"/>
            <a:ext cx="8927146" cy="6120680"/>
          </a:xfrm>
          <a:prstGeom prst="rect">
            <a:avLst/>
          </a:prstGeom>
        </p:spPr>
      </p:pic>
      <p:sp>
        <p:nvSpPr>
          <p:cNvPr id="5" name="文本框 4"/>
          <p:cNvSpPr txBox="1"/>
          <p:nvPr/>
        </p:nvSpPr>
        <p:spPr>
          <a:xfrm>
            <a:off x="5580112" y="6309321"/>
            <a:ext cx="2357761" cy="369332"/>
          </a:xfrm>
          <a:prstGeom prst="rect">
            <a:avLst/>
          </a:prstGeom>
          <a:noFill/>
        </p:spPr>
        <p:txBody>
          <a:bodyPr wrap="none" rtlCol="0">
            <a:spAutoFit/>
          </a:bodyPr>
          <a:lstStyle/>
          <a:p>
            <a:r>
              <a:rPr lang="en-US" altLang="zh-CN" dirty="0" smtClean="0"/>
              <a:t>Relaxed atom positions</a:t>
            </a:r>
            <a:endParaRPr lang="zh-CN" altLang="en-US" dirty="0"/>
          </a:p>
        </p:txBody>
      </p:sp>
    </p:spTree>
    <p:extLst>
      <p:ext uri="{BB962C8B-B14F-4D97-AF65-F5344CB8AC3E}">
        <p14:creationId xmlns:p14="http://schemas.microsoft.com/office/powerpoint/2010/main" val="564602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23850" y="304800"/>
            <a:ext cx="8496300" cy="6248400"/>
          </a:xfrm>
          <a:prstGeom prst="rect">
            <a:avLst/>
          </a:prstGeom>
        </p:spPr>
      </p:pic>
    </p:spTree>
    <p:extLst>
      <p:ext uri="{BB962C8B-B14F-4D97-AF65-F5344CB8AC3E}">
        <p14:creationId xmlns:p14="http://schemas.microsoft.com/office/powerpoint/2010/main" val="39562439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questions</a:t>
            </a:r>
            <a:endParaRPr lang="zh-CN" altLang="en-US" dirty="0"/>
          </a:p>
        </p:txBody>
      </p:sp>
      <p:sp>
        <p:nvSpPr>
          <p:cNvPr id="3" name="内容占位符 2"/>
          <p:cNvSpPr>
            <a:spLocks noGrp="1"/>
          </p:cNvSpPr>
          <p:nvPr>
            <p:ph idx="1"/>
          </p:nvPr>
        </p:nvSpPr>
        <p:spPr/>
        <p:txBody>
          <a:bodyPr/>
          <a:lstStyle/>
          <a:p>
            <a:pPr marL="0" indent="0">
              <a:buNone/>
            </a:pPr>
            <a:r>
              <a:rPr lang="en-US" altLang="zh-CN" dirty="0"/>
              <a:t>1</a:t>
            </a:r>
            <a:r>
              <a:rPr lang="zh-CN" altLang="en-US" dirty="0"/>
              <a:t>取代杂质原子扩散系数大于自扩散系数的原因是什么</a:t>
            </a:r>
          </a:p>
        </p:txBody>
      </p:sp>
    </p:spTree>
    <p:extLst>
      <p:ext uri="{BB962C8B-B14F-4D97-AF65-F5344CB8AC3E}">
        <p14:creationId xmlns:p14="http://schemas.microsoft.com/office/powerpoint/2010/main" val="2831044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t>2</a:t>
            </a:r>
            <a:r>
              <a:rPr lang="zh-CN" altLang="en-US" dirty="0"/>
              <a:t>为什么自扩散系数的理论值比实验值小得多</a:t>
            </a:r>
          </a:p>
        </p:txBody>
      </p:sp>
    </p:spTree>
    <p:extLst>
      <p:ext uri="{BB962C8B-B14F-4D97-AF65-F5344CB8AC3E}">
        <p14:creationId xmlns:p14="http://schemas.microsoft.com/office/powerpoint/2010/main" val="234307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t>3</a:t>
            </a:r>
            <a:r>
              <a:rPr lang="zh-CN" altLang="en-US" dirty="0"/>
              <a:t>列出</a:t>
            </a:r>
            <a:r>
              <a:rPr lang="en-US" altLang="zh-CN" dirty="0" smtClean="0"/>
              <a:t>A+B–</a:t>
            </a:r>
            <a:r>
              <a:rPr lang="zh-CN" altLang="en-US" dirty="0" smtClean="0"/>
              <a:t>离子晶体</a:t>
            </a:r>
            <a:r>
              <a:rPr lang="zh-CN" altLang="en-US" dirty="0"/>
              <a:t>的导电机制</a:t>
            </a:r>
          </a:p>
        </p:txBody>
      </p:sp>
    </p:spTree>
    <p:extLst>
      <p:ext uri="{BB962C8B-B14F-4D97-AF65-F5344CB8AC3E}">
        <p14:creationId xmlns:p14="http://schemas.microsoft.com/office/powerpoint/2010/main" val="1290619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4525963"/>
          </a:xfrm>
        </p:spPr>
        <p:txBody>
          <a:bodyPr/>
          <a:lstStyle/>
          <a:p>
            <a:pPr marL="0" indent="0">
              <a:buNone/>
            </a:pPr>
            <a:r>
              <a:rPr lang="en-US" altLang="zh-CN" dirty="0"/>
              <a:t>4</a:t>
            </a:r>
            <a:r>
              <a:rPr lang="zh-CN" altLang="en-US" dirty="0"/>
              <a:t>弹性变形和塑性变形有什么区别</a:t>
            </a:r>
          </a:p>
        </p:txBody>
      </p:sp>
      <p:pic>
        <p:nvPicPr>
          <p:cNvPr id="4" name="图片 3"/>
          <p:cNvPicPr>
            <a:picLocks noChangeAspect="1"/>
          </p:cNvPicPr>
          <p:nvPr/>
        </p:nvPicPr>
        <p:blipFill>
          <a:blip r:embed="rId3"/>
          <a:stretch>
            <a:fillRect/>
          </a:stretch>
        </p:blipFill>
        <p:spPr>
          <a:xfrm>
            <a:off x="1073299" y="1844824"/>
            <a:ext cx="6997402" cy="4725857"/>
          </a:xfrm>
          <a:prstGeom prst="rect">
            <a:avLst/>
          </a:prstGeom>
        </p:spPr>
      </p:pic>
    </p:spTree>
    <p:extLst>
      <p:ext uri="{BB962C8B-B14F-4D97-AF65-F5344CB8AC3E}">
        <p14:creationId xmlns:p14="http://schemas.microsoft.com/office/powerpoint/2010/main" val="208435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8671"/>
            <a:ext cx="8229600" cy="4525963"/>
          </a:xfrm>
        </p:spPr>
        <p:txBody>
          <a:bodyPr/>
          <a:lstStyle/>
          <a:p>
            <a:r>
              <a:rPr lang="en-US" altLang="zh-CN" dirty="0"/>
              <a:t>5</a:t>
            </a:r>
            <a:r>
              <a:rPr lang="zh-CN" altLang="en-US" dirty="0"/>
              <a:t>为什么金属在淬火后会变硬</a:t>
            </a:r>
          </a:p>
        </p:txBody>
      </p:sp>
      <p:sp>
        <p:nvSpPr>
          <p:cNvPr id="5" name="文本框 4"/>
          <p:cNvSpPr txBox="1"/>
          <p:nvPr/>
        </p:nvSpPr>
        <p:spPr>
          <a:xfrm>
            <a:off x="323528" y="1484784"/>
            <a:ext cx="8244408" cy="5262979"/>
          </a:xfrm>
          <a:prstGeom prst="rect">
            <a:avLst/>
          </a:prstGeom>
          <a:noFill/>
        </p:spPr>
        <p:txBody>
          <a:bodyPr wrap="square" rtlCol="0">
            <a:spAutoFit/>
          </a:bodyPr>
          <a:lstStyle/>
          <a:p>
            <a:r>
              <a:rPr lang="zh-CN" altLang="en-US" sz="2400" dirty="0"/>
              <a:t>我们已经知道 晶体的一部分相对于另一部分的滑移 </a:t>
            </a:r>
            <a:r>
              <a:rPr lang="en-US" altLang="zh-CN" sz="2400" dirty="0"/>
              <a:t>, </a:t>
            </a:r>
            <a:r>
              <a:rPr lang="zh-CN" altLang="en-US" sz="2400" dirty="0"/>
              <a:t>实际是位错线的滑移 </a:t>
            </a:r>
            <a:r>
              <a:rPr lang="en-US" altLang="zh-CN" sz="2400" dirty="0"/>
              <a:t>, </a:t>
            </a:r>
            <a:r>
              <a:rPr lang="zh-CN" altLang="en-US" sz="2400" dirty="0"/>
              <a:t>位错线的 移动是逐步进行的 </a:t>
            </a:r>
            <a:r>
              <a:rPr lang="en-US" altLang="zh-CN" sz="2400" dirty="0"/>
              <a:t>, </a:t>
            </a:r>
            <a:r>
              <a:rPr lang="zh-CN" altLang="en-US" sz="2400" dirty="0"/>
              <a:t>使得滑移的切应力最小 </a:t>
            </a:r>
            <a:r>
              <a:rPr lang="en-US" altLang="zh-CN" sz="2400" dirty="0"/>
              <a:t>. </a:t>
            </a:r>
            <a:r>
              <a:rPr lang="zh-CN" altLang="en-US" sz="2400" dirty="0"/>
              <a:t>这就是金属一般较软的原因之一 </a:t>
            </a:r>
            <a:r>
              <a:rPr lang="en-US" altLang="zh-CN" sz="2400" dirty="0"/>
              <a:t>. </a:t>
            </a:r>
            <a:r>
              <a:rPr lang="zh-CN" altLang="en-US" sz="2400" dirty="0"/>
              <a:t>显然 </a:t>
            </a:r>
            <a:r>
              <a:rPr lang="en-US" altLang="zh-CN" sz="2400" dirty="0"/>
              <a:t>, </a:t>
            </a:r>
            <a:r>
              <a:rPr lang="zh-CN" altLang="en-US" sz="2400" dirty="0"/>
              <a:t>要 提高金属的强度和硬度 </a:t>
            </a:r>
            <a:r>
              <a:rPr lang="en-US" altLang="zh-CN" sz="2400" dirty="0"/>
              <a:t>, </a:t>
            </a:r>
            <a:r>
              <a:rPr lang="zh-CN" altLang="en-US" sz="2400" dirty="0"/>
              <a:t>似乎可以通过消除位错的办法来实现 </a:t>
            </a:r>
            <a:r>
              <a:rPr lang="en-US" altLang="zh-CN" sz="2400" dirty="0"/>
              <a:t>. </a:t>
            </a:r>
            <a:r>
              <a:rPr lang="zh-CN" altLang="en-US" sz="2400" dirty="0"/>
              <a:t>但事实上位错是很难消除 的</a:t>
            </a:r>
            <a:r>
              <a:rPr lang="en-US" altLang="zh-CN" sz="2400" dirty="0"/>
              <a:t>. </a:t>
            </a:r>
            <a:r>
              <a:rPr lang="zh-CN" altLang="en-US" sz="2400" dirty="0"/>
              <a:t>相反 </a:t>
            </a:r>
            <a:r>
              <a:rPr lang="en-US" altLang="zh-CN" sz="2400" dirty="0"/>
              <a:t>, </a:t>
            </a:r>
            <a:r>
              <a:rPr lang="zh-CN" altLang="en-US" sz="2400" dirty="0"/>
              <a:t>要提高金属的强度和硬度 </a:t>
            </a:r>
            <a:r>
              <a:rPr lang="en-US" altLang="zh-CN" sz="2400" dirty="0"/>
              <a:t>, </a:t>
            </a:r>
            <a:r>
              <a:rPr lang="zh-CN" altLang="en-US" sz="2400" dirty="0"/>
              <a:t>通常采用增加位错的办法来实现 </a:t>
            </a:r>
            <a:r>
              <a:rPr lang="en-US" altLang="zh-CN" sz="2400" dirty="0"/>
              <a:t>. </a:t>
            </a:r>
            <a:r>
              <a:rPr lang="zh-CN" altLang="en-US" sz="2400" dirty="0"/>
              <a:t>金属淬火就是增 加位错的有效办法 </a:t>
            </a:r>
            <a:r>
              <a:rPr lang="en-US" altLang="zh-CN" sz="2400" dirty="0"/>
              <a:t>. </a:t>
            </a:r>
            <a:r>
              <a:rPr lang="zh-CN" altLang="en-US" sz="2400" dirty="0"/>
              <a:t>将金属加热到一定高温 </a:t>
            </a:r>
            <a:r>
              <a:rPr lang="en-US" altLang="zh-CN" sz="2400" dirty="0"/>
              <a:t>, </a:t>
            </a:r>
            <a:r>
              <a:rPr lang="zh-CN" altLang="en-US" sz="2400" dirty="0"/>
              <a:t>原子振动的幅度比常温时的幅度大得多 </a:t>
            </a:r>
            <a:r>
              <a:rPr lang="en-US" altLang="zh-CN" sz="2400" dirty="0"/>
              <a:t>, </a:t>
            </a:r>
            <a:r>
              <a:rPr lang="zh-CN" altLang="en-US" sz="2400" dirty="0"/>
              <a:t>原 子脱离正常格点的几率比常温时大得多 </a:t>
            </a:r>
            <a:r>
              <a:rPr lang="en-US" altLang="zh-CN" sz="2400" dirty="0"/>
              <a:t>, </a:t>
            </a:r>
            <a:r>
              <a:rPr lang="zh-CN" altLang="en-US" sz="2400" dirty="0"/>
              <a:t>晶体中产生大量的空位、 填隙缺陷 </a:t>
            </a:r>
            <a:r>
              <a:rPr lang="en-US" altLang="zh-CN" sz="2400" dirty="0"/>
              <a:t>. </a:t>
            </a:r>
            <a:r>
              <a:rPr lang="zh-CN" altLang="en-US" sz="2400" dirty="0"/>
              <a:t>这些点缺陷容 易形成位错 </a:t>
            </a:r>
            <a:r>
              <a:rPr lang="en-US" altLang="zh-CN" sz="2400" dirty="0"/>
              <a:t>. </a:t>
            </a:r>
            <a:r>
              <a:rPr lang="zh-CN" altLang="en-US" sz="2400" dirty="0"/>
              <a:t>也就是说 </a:t>
            </a:r>
            <a:r>
              <a:rPr lang="en-US" altLang="zh-CN" sz="2400" dirty="0"/>
              <a:t>, </a:t>
            </a:r>
            <a:r>
              <a:rPr lang="zh-CN" altLang="en-US" sz="2400" dirty="0"/>
              <a:t>在高温时 </a:t>
            </a:r>
            <a:r>
              <a:rPr lang="en-US" altLang="zh-CN" sz="2400" dirty="0"/>
              <a:t>, </a:t>
            </a:r>
            <a:r>
              <a:rPr lang="zh-CN" altLang="en-US" sz="2400" dirty="0"/>
              <a:t>晶体内的位错缺陷比常温时多得多 </a:t>
            </a:r>
            <a:r>
              <a:rPr lang="en-US" altLang="zh-CN" sz="2400" dirty="0"/>
              <a:t>. </a:t>
            </a:r>
            <a:r>
              <a:rPr lang="zh-CN" altLang="en-US" sz="2400" dirty="0"/>
              <a:t>高温的晶体在适 宜的液体中急冷 </a:t>
            </a:r>
            <a:r>
              <a:rPr lang="en-US" altLang="zh-CN" sz="2400" dirty="0"/>
              <a:t>, </a:t>
            </a:r>
            <a:r>
              <a:rPr lang="zh-CN" altLang="en-US" sz="2400" dirty="0"/>
              <a:t>高温时新产生的位错来不及恢复和消退 </a:t>
            </a:r>
            <a:r>
              <a:rPr lang="en-US" altLang="zh-CN" sz="2400" dirty="0"/>
              <a:t>, </a:t>
            </a:r>
            <a:r>
              <a:rPr lang="zh-CN" altLang="en-US" sz="2400" dirty="0"/>
              <a:t>大部分被存留了下来 </a:t>
            </a:r>
            <a:r>
              <a:rPr lang="en-US" altLang="zh-CN" sz="2400" dirty="0"/>
              <a:t>. </a:t>
            </a:r>
            <a:r>
              <a:rPr lang="zh-CN" altLang="en-US" sz="2400" dirty="0"/>
              <a:t>数目众 多的位错相互交织在一起 </a:t>
            </a:r>
            <a:r>
              <a:rPr lang="en-US" altLang="zh-CN" sz="2400" dirty="0"/>
              <a:t>, </a:t>
            </a:r>
            <a:r>
              <a:rPr lang="zh-CN" altLang="en-US" sz="2400" dirty="0"/>
              <a:t>某一方向的位错的滑移 </a:t>
            </a:r>
            <a:r>
              <a:rPr lang="en-US" altLang="zh-CN" sz="2400" dirty="0"/>
              <a:t>, </a:t>
            </a:r>
            <a:r>
              <a:rPr lang="zh-CN" altLang="en-US" sz="2400" dirty="0"/>
              <a:t>会受到其它方向位错的牵制 </a:t>
            </a:r>
            <a:r>
              <a:rPr lang="en-US" altLang="zh-CN" sz="2400" dirty="0"/>
              <a:t>, </a:t>
            </a:r>
            <a:r>
              <a:rPr lang="zh-CN" altLang="en-US" sz="2400" dirty="0"/>
              <a:t>使位错 滑移的阻力大大增加 </a:t>
            </a:r>
            <a:r>
              <a:rPr lang="en-US" altLang="zh-CN" sz="2400" dirty="0"/>
              <a:t>, </a:t>
            </a:r>
            <a:r>
              <a:rPr lang="zh-CN" altLang="en-US" sz="2400" dirty="0"/>
              <a:t>使得金属变硬 </a:t>
            </a:r>
            <a:r>
              <a:rPr lang="en-US" altLang="zh-CN" sz="2400" dirty="0"/>
              <a:t>.</a:t>
            </a:r>
            <a:endParaRPr lang="zh-CN" altLang="en-US" sz="2400" dirty="0"/>
          </a:p>
        </p:txBody>
      </p:sp>
    </p:spTree>
    <p:extLst>
      <p:ext uri="{BB962C8B-B14F-4D97-AF65-F5344CB8AC3E}">
        <p14:creationId xmlns:p14="http://schemas.microsoft.com/office/powerpoint/2010/main" val="19718065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0708" y="8018"/>
            <a:ext cx="8229600" cy="1143000"/>
          </a:xfrm>
        </p:spPr>
        <p:txBody>
          <a:bodyPr>
            <a:normAutofit/>
          </a:bodyPr>
          <a:lstStyle/>
          <a:p>
            <a:pPr algn="l"/>
            <a:r>
              <a:rPr lang="en-US" altLang="zh-CN" sz="3200" b="1" dirty="0"/>
              <a:t>4.6 </a:t>
            </a:r>
            <a:r>
              <a:rPr lang="zh-CN" altLang="zh-CN" sz="3200" b="1" dirty="0"/>
              <a:t>热缺陷在外力作用下的运动</a:t>
            </a:r>
            <a:endParaRPr lang="zh-CN" altLang="en-US" sz="3200" dirty="0"/>
          </a:p>
        </p:txBody>
      </p:sp>
      <p:sp>
        <p:nvSpPr>
          <p:cNvPr id="3" name="内容占位符 2"/>
          <p:cNvSpPr>
            <a:spLocks noGrp="1"/>
          </p:cNvSpPr>
          <p:nvPr>
            <p:ph idx="1"/>
          </p:nvPr>
        </p:nvSpPr>
        <p:spPr>
          <a:xfrm>
            <a:off x="457200" y="1600200"/>
            <a:ext cx="8229600" cy="1036711"/>
          </a:xfrm>
        </p:spPr>
        <p:txBody>
          <a:bodyPr>
            <a:normAutofit/>
          </a:bodyPr>
          <a:lstStyle/>
          <a:p>
            <a:pPr marL="0" indent="0">
              <a:buNone/>
            </a:pPr>
            <a:r>
              <a:rPr lang="zh-CN" altLang="zh-CN" sz="2600" b="1" dirty="0"/>
              <a:t>一、热缺陷在外力作用下的运动</a:t>
            </a:r>
            <a:endParaRPr lang="zh-CN" altLang="zh-CN" sz="2600" dirty="0"/>
          </a:p>
          <a:p>
            <a:pPr marL="0" indent="0">
              <a:buNone/>
            </a:pPr>
            <a:r>
              <a:rPr lang="en-US" altLang="zh-CN" sz="2400" dirty="0"/>
              <a:t>1</a:t>
            </a:r>
            <a:r>
              <a:rPr lang="zh-CN" altLang="zh-CN" sz="2400" dirty="0"/>
              <a:t>．设一填隙原子的运动状况如图</a:t>
            </a:r>
            <a:endParaRPr lang="zh-CN" altLang="en-US" sz="24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052736"/>
            <a:ext cx="35052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38495" y="2852936"/>
            <a:ext cx="4572000" cy="1569660"/>
          </a:xfrm>
          <a:prstGeom prst="rect">
            <a:avLst/>
          </a:prstGeom>
        </p:spPr>
        <p:txBody>
          <a:bodyPr>
            <a:spAutoFit/>
          </a:bodyPr>
          <a:lstStyle/>
          <a:p>
            <a:r>
              <a:rPr lang="zh-CN" altLang="zh-CN" sz="2400" dirty="0"/>
              <a:t>在无外力作用下，各个位置上势能是对称的 如图（</a:t>
            </a:r>
            <a:r>
              <a:rPr lang="en-US" altLang="zh-CN" sz="2400" dirty="0"/>
              <a:t>b</a:t>
            </a:r>
            <a:r>
              <a:rPr lang="zh-CN" altLang="zh-CN" sz="2400" dirty="0"/>
              <a:t>）。则该填隙原子向左右跃过势差</a:t>
            </a:r>
            <a:r>
              <a:rPr lang="en-US" altLang="zh-CN" sz="2400" dirty="0"/>
              <a:t>E</a:t>
            </a:r>
            <a:r>
              <a:rPr lang="zh-CN" altLang="zh-CN" sz="2400" dirty="0"/>
              <a:t>而运动的几率均为</a:t>
            </a:r>
            <a:endParaRPr lang="zh-CN" altLang="en-US" sz="2400" dirty="0"/>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578216193"/>
              </p:ext>
            </p:extLst>
          </p:nvPr>
        </p:nvGraphicFramePr>
        <p:xfrm>
          <a:off x="835396" y="4283602"/>
          <a:ext cx="3456384" cy="1011051"/>
        </p:xfrm>
        <a:graphic>
          <a:graphicData uri="http://schemas.openxmlformats.org/presentationml/2006/ole">
            <mc:AlternateContent xmlns:mc="http://schemas.openxmlformats.org/markup-compatibility/2006">
              <mc:Choice xmlns:v="urn:schemas-microsoft-com:vml" Requires="v">
                <p:oleObj spid="_x0000_s7248" name="公式" r:id="rId4" imgW="1396394" imgH="406224" progId="Equation.3">
                  <p:embed/>
                </p:oleObj>
              </mc:Choice>
              <mc:Fallback>
                <p:oleObj name="公式" r:id="rId4" imgW="1396394" imgH="406224"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396" y="4283602"/>
                        <a:ext cx="3456384" cy="1011051"/>
                      </a:xfrm>
                      <a:prstGeom prst="rect">
                        <a:avLst/>
                      </a:prstGeom>
                      <a:noFill/>
                    </p:spPr>
                  </p:pic>
                </p:oleObj>
              </mc:Fallback>
            </mc:AlternateContent>
          </a:graphicData>
        </a:graphic>
      </p:graphicFrame>
      <p:sp>
        <p:nvSpPr>
          <p:cNvPr id="7" name="矩形 6"/>
          <p:cNvSpPr/>
          <p:nvPr/>
        </p:nvSpPr>
        <p:spPr>
          <a:xfrm>
            <a:off x="470708" y="5294653"/>
            <a:ext cx="4185761" cy="461665"/>
          </a:xfrm>
          <a:prstGeom prst="rect">
            <a:avLst/>
          </a:prstGeom>
        </p:spPr>
        <p:txBody>
          <a:bodyPr wrap="none">
            <a:spAutoFit/>
          </a:bodyPr>
          <a:lstStyle/>
          <a:p>
            <a:r>
              <a:rPr lang="zh-CN" altLang="zh-CN" sz="2400" dirty="0">
                <a:solidFill>
                  <a:srgbClr val="7030A0"/>
                </a:solidFill>
              </a:rPr>
              <a:t>若存在外力作用，则势能变为</a:t>
            </a:r>
            <a:endParaRPr lang="zh-CN" altLang="en-US" sz="2400" dirty="0">
              <a:solidFill>
                <a:srgbClr val="7030A0"/>
              </a:solidFill>
            </a:endParaRPr>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99937687"/>
              </p:ext>
            </p:extLst>
          </p:nvPr>
        </p:nvGraphicFramePr>
        <p:xfrm>
          <a:off x="470708" y="5776736"/>
          <a:ext cx="1164608" cy="388203"/>
        </p:xfrm>
        <a:graphic>
          <a:graphicData uri="http://schemas.openxmlformats.org/presentationml/2006/ole">
            <mc:AlternateContent xmlns:mc="http://schemas.openxmlformats.org/markup-compatibility/2006">
              <mc:Choice xmlns:v="urn:schemas-microsoft-com:vml" Requires="v">
                <p:oleObj spid="_x0000_s7249" name="公式" r:id="rId6" imgW="545626" imgH="177646" progId="Equation.3">
                  <p:embed/>
                </p:oleObj>
              </mc:Choice>
              <mc:Fallback>
                <p:oleObj name="公式" r:id="rId6" imgW="545626" imgH="177646"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708" y="5776736"/>
                        <a:ext cx="1164608" cy="388203"/>
                      </a:xfrm>
                      <a:prstGeom prst="rect">
                        <a:avLst/>
                      </a:prstGeom>
                      <a:noFill/>
                    </p:spPr>
                  </p:pic>
                </p:oleObj>
              </mc:Fallback>
            </mc:AlternateContent>
          </a:graphicData>
        </a:graphic>
      </p:graphicFrame>
      <p:sp>
        <p:nvSpPr>
          <p:cNvPr id="10" name="矩形 9"/>
          <p:cNvSpPr/>
          <p:nvPr/>
        </p:nvSpPr>
        <p:spPr>
          <a:xfrm>
            <a:off x="1932360" y="5778931"/>
            <a:ext cx="3262432" cy="461665"/>
          </a:xfrm>
          <a:prstGeom prst="rect">
            <a:avLst/>
          </a:prstGeom>
        </p:spPr>
        <p:txBody>
          <a:bodyPr wrap="none">
            <a:spAutoFit/>
          </a:bodyPr>
          <a:lstStyle/>
          <a:p>
            <a:r>
              <a:rPr lang="zh-CN" altLang="zh-CN" sz="2400" dirty="0"/>
              <a:t>填隙原子左端势差增高</a:t>
            </a:r>
            <a:endParaRPr lang="zh-CN" altLang="en-US" sz="2400" dirty="0"/>
          </a:p>
        </p:txBody>
      </p:sp>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247473267"/>
              </p:ext>
            </p:extLst>
          </p:nvPr>
        </p:nvGraphicFramePr>
        <p:xfrm>
          <a:off x="2229756" y="6240596"/>
          <a:ext cx="667663" cy="485573"/>
        </p:xfrm>
        <a:graphic>
          <a:graphicData uri="http://schemas.openxmlformats.org/presentationml/2006/ole">
            <mc:AlternateContent xmlns:mc="http://schemas.openxmlformats.org/markup-compatibility/2006">
              <mc:Choice xmlns:v="urn:schemas-microsoft-com:vml" Requires="v">
                <p:oleObj spid="_x0000_s7250" name="公式" r:id="rId8" imgW="317362" imgH="228501" progId="Equation.3">
                  <p:embed/>
                </p:oleObj>
              </mc:Choice>
              <mc:Fallback>
                <p:oleObj name="公式" r:id="rId8" imgW="317362" imgH="228501"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29756" y="6240596"/>
                        <a:ext cx="667663" cy="485573"/>
                      </a:xfrm>
                      <a:prstGeom prst="rect">
                        <a:avLst/>
                      </a:prstGeom>
                      <a:noFill/>
                    </p:spPr>
                  </p:pic>
                </p:oleObj>
              </mc:Fallback>
            </mc:AlternateContent>
          </a:graphicData>
        </a:graphic>
      </p:graphicFrame>
    </p:spTree>
    <p:extLst>
      <p:ext uri="{BB962C8B-B14F-4D97-AF65-F5344CB8AC3E}">
        <p14:creationId xmlns:p14="http://schemas.microsoft.com/office/powerpoint/2010/main" val="400520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279737564"/>
              </p:ext>
            </p:extLst>
          </p:nvPr>
        </p:nvGraphicFramePr>
        <p:xfrm>
          <a:off x="1105258" y="553174"/>
          <a:ext cx="4104456" cy="954009"/>
        </p:xfrm>
        <a:graphic>
          <a:graphicData uri="http://schemas.openxmlformats.org/presentationml/2006/ole">
            <mc:AlternateContent xmlns:mc="http://schemas.openxmlformats.org/markup-compatibility/2006">
              <mc:Choice xmlns:v="urn:schemas-microsoft-com:vml" Requires="v">
                <p:oleObj spid="_x0000_s8295" name="公式" r:id="rId3" imgW="1764534" imgH="406224" progId="Equation.3">
                  <p:embed/>
                </p:oleObj>
              </mc:Choice>
              <mc:Fallback>
                <p:oleObj name="公式" r:id="rId3" imgW="1764534" imgH="406224"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5258" y="553174"/>
                        <a:ext cx="4104456" cy="954009"/>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19285399"/>
              </p:ext>
            </p:extLst>
          </p:nvPr>
        </p:nvGraphicFramePr>
        <p:xfrm>
          <a:off x="1090613" y="1498600"/>
          <a:ext cx="4019550" cy="971550"/>
        </p:xfrm>
        <a:graphic>
          <a:graphicData uri="http://schemas.openxmlformats.org/presentationml/2006/ole">
            <mc:AlternateContent xmlns:mc="http://schemas.openxmlformats.org/markup-compatibility/2006">
              <mc:Choice xmlns:v="urn:schemas-microsoft-com:vml" Requires="v">
                <p:oleObj spid="_x0000_s8296" name="公式" r:id="rId5" imgW="1904760" imgH="457200" progId="Equation.3">
                  <p:embed/>
                </p:oleObj>
              </mc:Choice>
              <mc:Fallback>
                <p:oleObj name="公式" r:id="rId5" imgW="1904760" imgH="457200" progId="Equation.3">
                  <p:embed/>
                  <p:pic>
                    <p:nvPicPr>
                      <p:cNvPr id="0" name="Object 1"/>
                      <p:cNvPicPr>
                        <a:picLocks noChangeAspect="1" noChangeArrowheads="1"/>
                      </p:cNvPicPr>
                      <p:nvPr/>
                    </p:nvPicPr>
                    <p:blipFill>
                      <a:blip r:embed="rId6"/>
                      <a:srcRect/>
                      <a:stretch>
                        <a:fillRect/>
                      </a:stretch>
                    </p:blipFill>
                    <p:spPr bwMode="auto">
                      <a:xfrm>
                        <a:off x="1090613" y="1498600"/>
                        <a:ext cx="4019550" cy="971550"/>
                      </a:xfrm>
                      <a:prstGeom prst="rect">
                        <a:avLst/>
                      </a:prstGeom>
                      <a:noFill/>
                    </p:spPr>
                  </p:pic>
                </p:oleObj>
              </mc:Fallback>
            </mc:AlternateContent>
          </a:graphicData>
        </a:graphic>
      </p:graphicFrame>
      <p:sp>
        <p:nvSpPr>
          <p:cNvPr id="6" name="Rectangle 3"/>
          <p:cNvSpPr>
            <a:spLocks noChangeArrowheads="1"/>
          </p:cNvSpPr>
          <p:nvPr/>
        </p:nvSpPr>
        <p:spPr bwMode="auto">
          <a:xfrm>
            <a:off x="518687" y="814685"/>
            <a:ext cx="5613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a:t>
            </a:r>
            <a:r>
              <a:rPr kumimoji="0" lang="zh-CN" altLang="en-US" sz="24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左</a:t>
            </a:r>
            <a:endParaRPr kumimoji="0" lang="zh-CN" altLang="en-US"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 name="Rectangle 4"/>
          <p:cNvSpPr>
            <a:spLocks noChangeArrowheads="1"/>
          </p:cNvSpPr>
          <p:nvPr/>
        </p:nvSpPr>
        <p:spPr bwMode="auto">
          <a:xfrm>
            <a:off x="518687" y="1753069"/>
            <a:ext cx="5613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a:t>
            </a:r>
            <a:r>
              <a:rPr lang="zh-CN" altLang="en-US" sz="2400" baseline="-30000" dirty="0">
                <a:latin typeface="Times New Roman" pitchFamily="18" charset="0"/>
                <a:ea typeface="宋体" pitchFamily="2" charset="-122"/>
                <a:cs typeface="Times New Roman" pitchFamily="18" charset="0"/>
              </a:rPr>
              <a:t>右</a:t>
            </a:r>
            <a:endParaRPr kumimoji="0" lang="zh-CN" altLang="en-US"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Rectangle 5"/>
          <p:cNvSpPr>
            <a:spLocks noChangeArrowheads="1"/>
          </p:cNvSpPr>
          <p:nvPr/>
        </p:nvSpPr>
        <p:spPr bwMode="auto">
          <a:xfrm>
            <a:off x="0" y="1045518"/>
            <a:ext cx="5693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p:cNvSpPr/>
          <p:nvPr/>
        </p:nvSpPr>
        <p:spPr>
          <a:xfrm>
            <a:off x="1103841" y="2708920"/>
            <a:ext cx="4562467" cy="461665"/>
          </a:xfrm>
          <a:prstGeom prst="rect">
            <a:avLst/>
          </a:prstGeom>
        </p:spPr>
        <p:txBody>
          <a:bodyPr wrap="none">
            <a:spAutoFit/>
          </a:bodyPr>
          <a:lstStyle/>
          <a:p>
            <a:r>
              <a:rPr lang="zh-CN" altLang="zh-CN" sz="2400" dirty="0"/>
              <a:t> 则向右</a:t>
            </a:r>
            <a:r>
              <a:rPr lang="zh-CN" altLang="en-US" sz="2400" dirty="0"/>
              <a:t>迁移</a:t>
            </a:r>
            <a:r>
              <a:rPr lang="zh-CN" altLang="zh-CN" sz="2400" dirty="0"/>
              <a:t>的净几率（步数）：</a:t>
            </a:r>
            <a:endParaRPr lang="zh-CN" altLang="en-US" sz="2400" dirty="0"/>
          </a:p>
        </p:txBody>
      </p:sp>
      <p:sp>
        <p:nvSpPr>
          <p:cNvPr id="10" name="Rectangle 7"/>
          <p:cNvSpPr>
            <a:spLocks noChangeArrowheads="1"/>
          </p:cNvSpPr>
          <p:nvPr/>
        </p:nvSpPr>
        <p:spPr bwMode="auto">
          <a:xfrm>
            <a:off x="284693" y="3429000"/>
            <a:ext cx="27382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a:t>
            </a:r>
            <a:r>
              <a:rPr kumimoji="0" lang="zh-CN" altLang="en-US" sz="24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净</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a:t>
            </a:r>
            <a:r>
              <a:rPr kumimoji="0" lang="zh-CN" altLang="en-US" sz="24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右</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a:t>
            </a:r>
            <a:r>
              <a:rPr kumimoji="0" lang="zh-CN" altLang="en-US" sz="24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左</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lang="en-US" altLang="zh-CN" sz="2400" dirty="0">
                <a:latin typeface="Times New Roman" pitchFamily="18" charset="0"/>
                <a:ea typeface="宋体" pitchFamily="2" charset="-122"/>
                <a:cs typeface="Times New Roman" pitchFamily="18" charset="0"/>
              </a:rPr>
              <a:t>&gt;0</a:t>
            </a:r>
            <a:r>
              <a:rPr lang="zh-CN" altLang="en-US" sz="2400" dirty="0">
                <a:latin typeface="Times New Roman" pitchFamily="18" charset="0"/>
                <a:ea typeface="宋体" pitchFamily="2" charset="-122"/>
                <a:cs typeface="Times New Roman" pitchFamily="18" charset="0"/>
              </a:rPr>
              <a:t>）</a:t>
            </a:r>
            <a:endParaRPr lang="zh-CN" altLang="en-US" sz="4800" dirty="0">
              <a:latin typeface="Arial" pitchFamily="34"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4036720122"/>
              </p:ext>
            </p:extLst>
          </p:nvPr>
        </p:nvGraphicFramePr>
        <p:xfrm>
          <a:off x="1331640" y="4162316"/>
          <a:ext cx="7554632" cy="922867"/>
        </p:xfrm>
        <a:graphic>
          <a:graphicData uri="http://schemas.openxmlformats.org/presentationml/2006/ole">
            <mc:AlternateContent xmlns:mc="http://schemas.openxmlformats.org/markup-compatibility/2006">
              <mc:Choice xmlns:v="urn:schemas-microsoft-com:vml" Requires="v">
                <p:oleObj spid="_x0000_s8297" name="公式" r:id="rId7" imgW="3352800" imgH="406400" progId="Equation.3">
                  <p:embed/>
                </p:oleObj>
              </mc:Choice>
              <mc:Fallback>
                <p:oleObj name="公式" r:id="rId7" imgW="3352800" imgH="4064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640" y="4162316"/>
                        <a:ext cx="7554632" cy="922867"/>
                      </a:xfrm>
                      <a:prstGeom prst="rect">
                        <a:avLst/>
                      </a:prstGeom>
                      <a:noFill/>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343553832"/>
              </p:ext>
            </p:extLst>
          </p:nvPr>
        </p:nvGraphicFramePr>
        <p:xfrm>
          <a:off x="1403648" y="5301208"/>
          <a:ext cx="7272203" cy="1054819"/>
        </p:xfrm>
        <a:graphic>
          <a:graphicData uri="http://schemas.openxmlformats.org/presentationml/2006/ole">
            <mc:AlternateContent xmlns:mc="http://schemas.openxmlformats.org/markup-compatibility/2006">
              <mc:Choice xmlns:v="urn:schemas-microsoft-com:vml" Requires="v">
                <p:oleObj spid="_x0000_s8298" name="公式" r:id="rId9" imgW="3301920" imgH="482400" progId="Equation.3">
                  <p:embed/>
                </p:oleObj>
              </mc:Choice>
              <mc:Fallback>
                <p:oleObj name="公式" r:id="rId9" imgW="3301920" imgH="482400" progId="Equation.3">
                  <p:embed/>
                  <p:pic>
                    <p:nvPicPr>
                      <p:cNvPr id="0" name="Object 9"/>
                      <p:cNvPicPr>
                        <a:picLocks noChangeAspect="1" noChangeArrowheads="1"/>
                      </p:cNvPicPr>
                      <p:nvPr/>
                    </p:nvPicPr>
                    <p:blipFill>
                      <a:blip r:embed="rId10"/>
                      <a:srcRect/>
                      <a:stretch>
                        <a:fillRect/>
                      </a:stretch>
                    </p:blipFill>
                    <p:spPr bwMode="auto">
                      <a:xfrm>
                        <a:off x="1403648" y="5301208"/>
                        <a:ext cx="7272203" cy="1054819"/>
                      </a:xfrm>
                      <a:prstGeom prst="rect">
                        <a:avLst/>
                      </a:prstGeom>
                      <a:noFill/>
                    </p:spPr>
                  </p:pic>
                </p:oleObj>
              </mc:Fallback>
            </mc:AlternateContent>
          </a:graphicData>
        </a:graphic>
      </p:graphicFrame>
      <p:sp>
        <p:nvSpPr>
          <p:cNvPr id="15" name="Rectangle 11"/>
          <p:cNvSpPr>
            <a:spLocks noChangeArrowheads="1"/>
          </p:cNvSpPr>
          <p:nvPr/>
        </p:nvSpPr>
        <p:spPr bwMode="auto">
          <a:xfrm>
            <a:off x="780546" y="4444516"/>
            <a:ext cx="4219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6" name="Rectangle 12"/>
          <p:cNvSpPr>
            <a:spLocks noChangeArrowheads="1"/>
          </p:cNvSpPr>
          <p:nvPr/>
        </p:nvSpPr>
        <p:spPr bwMode="auto">
          <a:xfrm>
            <a:off x="697189" y="5515000"/>
            <a:ext cx="5886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83506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3665" y="77251"/>
            <a:ext cx="8229600" cy="2548880"/>
          </a:xfrm>
        </p:spPr>
        <p:txBody>
          <a:bodyPr/>
          <a:lstStyle/>
          <a:p>
            <a:pPr marL="0" indent="0">
              <a:buNone/>
            </a:pPr>
            <a:r>
              <a:rPr lang="en-US" altLang="zh-CN" dirty="0"/>
              <a:t>2</a:t>
            </a:r>
            <a:r>
              <a:rPr lang="zh-CN" altLang="zh-CN" dirty="0"/>
              <a:t>．空位扩散</a:t>
            </a:r>
          </a:p>
          <a:p>
            <a:pPr marL="0" indent="0">
              <a:buNone/>
            </a:pPr>
            <a:r>
              <a:rPr lang="zh-CN" altLang="zh-CN" sz="2400" dirty="0"/>
              <a:t>空位扩散是以空位为机制的扩散（即原子的扩散过程是通过空位的迁移来实现的），空位扩散机制如后图所示。</a:t>
            </a:r>
            <a:endParaRPr lang="zh-CN" altLang="en-US" sz="2400" dirty="0"/>
          </a:p>
        </p:txBody>
      </p:sp>
      <p:grpSp>
        <p:nvGrpSpPr>
          <p:cNvPr id="4" name="Group 4"/>
          <p:cNvGrpSpPr>
            <a:grpSpLocks/>
          </p:cNvGrpSpPr>
          <p:nvPr/>
        </p:nvGrpSpPr>
        <p:grpSpPr bwMode="auto">
          <a:xfrm>
            <a:off x="620514" y="1653414"/>
            <a:ext cx="5735584" cy="3374986"/>
            <a:chOff x="1675" y="8472"/>
            <a:chExt cx="6119" cy="4212"/>
          </a:xfrm>
        </p:grpSpPr>
        <p:sp>
          <p:nvSpPr>
            <p:cNvPr id="5" name="Line 5"/>
            <p:cNvSpPr>
              <a:spLocks noChangeShapeType="1"/>
            </p:cNvSpPr>
            <p:nvPr/>
          </p:nvSpPr>
          <p:spPr bwMode="auto">
            <a:xfrm>
              <a:off x="2214" y="8472"/>
              <a:ext cx="0" cy="3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6"/>
            <p:cNvSpPr>
              <a:spLocks noChangeShapeType="1"/>
            </p:cNvSpPr>
            <p:nvPr/>
          </p:nvSpPr>
          <p:spPr bwMode="auto">
            <a:xfrm>
              <a:off x="2754" y="8472"/>
              <a:ext cx="2" cy="3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7"/>
            <p:cNvSpPr>
              <a:spLocks noChangeShapeType="1"/>
            </p:cNvSpPr>
            <p:nvPr/>
          </p:nvSpPr>
          <p:spPr bwMode="auto">
            <a:xfrm>
              <a:off x="3294" y="8472"/>
              <a:ext cx="2" cy="3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8"/>
            <p:cNvSpPr>
              <a:spLocks noChangeShapeType="1"/>
            </p:cNvSpPr>
            <p:nvPr/>
          </p:nvSpPr>
          <p:spPr bwMode="auto">
            <a:xfrm>
              <a:off x="3834" y="8472"/>
              <a:ext cx="2" cy="3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9"/>
            <p:cNvSpPr>
              <a:spLocks noChangeShapeType="1"/>
            </p:cNvSpPr>
            <p:nvPr/>
          </p:nvSpPr>
          <p:spPr bwMode="auto">
            <a:xfrm>
              <a:off x="4374" y="8472"/>
              <a:ext cx="4" cy="3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0"/>
            <p:cNvSpPr>
              <a:spLocks noChangeShapeType="1"/>
            </p:cNvSpPr>
            <p:nvPr/>
          </p:nvSpPr>
          <p:spPr bwMode="auto">
            <a:xfrm>
              <a:off x="4914" y="8472"/>
              <a:ext cx="2" cy="3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1"/>
            <p:cNvSpPr>
              <a:spLocks noChangeShapeType="1"/>
            </p:cNvSpPr>
            <p:nvPr/>
          </p:nvSpPr>
          <p:spPr bwMode="auto">
            <a:xfrm>
              <a:off x="5454" y="8472"/>
              <a:ext cx="2" cy="3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2"/>
            <p:cNvSpPr>
              <a:spLocks noChangeShapeType="1"/>
            </p:cNvSpPr>
            <p:nvPr/>
          </p:nvSpPr>
          <p:spPr bwMode="auto">
            <a:xfrm>
              <a:off x="5994" y="8472"/>
              <a:ext cx="3" cy="3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3"/>
            <p:cNvSpPr>
              <a:spLocks noChangeShapeType="1"/>
            </p:cNvSpPr>
            <p:nvPr/>
          </p:nvSpPr>
          <p:spPr bwMode="auto">
            <a:xfrm>
              <a:off x="6533" y="8472"/>
              <a:ext cx="2" cy="3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4"/>
            <p:cNvSpPr>
              <a:spLocks noChangeShapeType="1"/>
            </p:cNvSpPr>
            <p:nvPr/>
          </p:nvSpPr>
          <p:spPr bwMode="auto">
            <a:xfrm>
              <a:off x="7074" y="8472"/>
              <a:ext cx="3" cy="3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Oval 15"/>
            <p:cNvSpPr>
              <a:spLocks noChangeArrowheads="1"/>
            </p:cNvSpPr>
            <p:nvPr/>
          </p:nvSpPr>
          <p:spPr bwMode="auto">
            <a:xfrm>
              <a:off x="5079" y="10017"/>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16" name="Oval 16"/>
            <p:cNvSpPr>
              <a:spLocks noChangeArrowheads="1"/>
            </p:cNvSpPr>
            <p:nvPr/>
          </p:nvSpPr>
          <p:spPr bwMode="auto">
            <a:xfrm>
              <a:off x="5619" y="10017"/>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17" name="Oval 17"/>
            <p:cNvSpPr>
              <a:spLocks noChangeArrowheads="1"/>
            </p:cNvSpPr>
            <p:nvPr/>
          </p:nvSpPr>
          <p:spPr bwMode="auto">
            <a:xfrm>
              <a:off x="5619" y="10470"/>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18" name="Line 18"/>
            <p:cNvSpPr>
              <a:spLocks noChangeShapeType="1"/>
            </p:cNvSpPr>
            <p:nvPr/>
          </p:nvSpPr>
          <p:spPr bwMode="auto">
            <a:xfrm flipV="1">
              <a:off x="4944" y="10203"/>
              <a:ext cx="180" cy="468"/>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9"/>
            <p:cNvSpPr>
              <a:spLocks noChangeShapeType="1"/>
            </p:cNvSpPr>
            <p:nvPr/>
          </p:nvSpPr>
          <p:spPr bwMode="auto">
            <a:xfrm>
              <a:off x="5274" y="10098"/>
              <a:ext cx="360" cy="1"/>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20"/>
            <p:cNvSpPr>
              <a:spLocks noChangeShapeType="1"/>
            </p:cNvSpPr>
            <p:nvPr/>
          </p:nvSpPr>
          <p:spPr bwMode="auto">
            <a:xfrm>
              <a:off x="5709" y="10188"/>
              <a:ext cx="1" cy="312"/>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1"/>
            <p:cNvSpPr>
              <a:spLocks noChangeShapeType="1"/>
            </p:cNvSpPr>
            <p:nvPr/>
          </p:nvSpPr>
          <p:spPr bwMode="auto">
            <a:xfrm>
              <a:off x="5814" y="10560"/>
              <a:ext cx="540" cy="1"/>
            </a:xfrm>
            <a:prstGeom prst="line">
              <a:avLst/>
            </a:prstGeom>
            <a:noFill/>
            <a:ln w="952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 name="Text Box 22"/>
            <p:cNvSpPr txBox="1">
              <a:spLocks noChangeArrowheads="1"/>
            </p:cNvSpPr>
            <p:nvPr/>
          </p:nvSpPr>
          <p:spPr bwMode="auto">
            <a:xfrm>
              <a:off x="2800" y="10129"/>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spcBef>
                  <a:spcPct val="0"/>
                </a:spcBef>
                <a:buFontTx/>
                <a:buNone/>
              </a:pPr>
              <a:r>
                <a:rPr lang="en-US" altLang="zh-CN" b="1">
                  <a:latin typeface="Times New Roman" pitchFamily="18" charset="0"/>
                </a:rPr>
                <a:t>a</a:t>
              </a:r>
              <a:endParaRPr lang="en-US" altLang="zh-CN" b="1"/>
            </a:p>
          </p:txBody>
        </p:sp>
        <p:sp>
          <p:nvSpPr>
            <p:cNvPr id="23" name="Text Box 23"/>
            <p:cNvSpPr txBox="1">
              <a:spLocks noChangeArrowheads="1"/>
            </p:cNvSpPr>
            <p:nvPr/>
          </p:nvSpPr>
          <p:spPr bwMode="auto">
            <a:xfrm>
              <a:off x="4981" y="9577"/>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spcBef>
                  <a:spcPct val="0"/>
                </a:spcBef>
                <a:buFontTx/>
                <a:buNone/>
              </a:pPr>
              <a:r>
                <a:rPr lang="en-US" altLang="zh-CN" b="1">
                  <a:latin typeface="Times New Roman" pitchFamily="18" charset="0"/>
                </a:rPr>
                <a:t>b</a:t>
              </a:r>
              <a:endParaRPr lang="en-US" altLang="zh-CN" b="1"/>
            </a:p>
          </p:txBody>
        </p:sp>
        <p:grpSp>
          <p:nvGrpSpPr>
            <p:cNvPr id="24" name="Group 24"/>
            <p:cNvGrpSpPr>
              <a:grpSpLocks/>
            </p:cNvGrpSpPr>
            <p:nvPr/>
          </p:nvGrpSpPr>
          <p:grpSpPr bwMode="auto">
            <a:xfrm>
              <a:off x="1675" y="8820"/>
              <a:ext cx="6119" cy="3864"/>
              <a:chOff x="1675" y="8820"/>
              <a:chExt cx="6119" cy="3864"/>
            </a:xfrm>
          </p:grpSpPr>
          <p:grpSp>
            <p:nvGrpSpPr>
              <p:cNvPr id="25" name="Group 25"/>
              <p:cNvGrpSpPr>
                <a:grpSpLocks/>
              </p:cNvGrpSpPr>
              <p:nvPr/>
            </p:nvGrpSpPr>
            <p:grpSpPr bwMode="auto">
              <a:xfrm>
                <a:off x="1675" y="8820"/>
                <a:ext cx="5940" cy="2598"/>
                <a:chOff x="1675" y="8820"/>
                <a:chExt cx="5940" cy="2598"/>
              </a:xfrm>
            </p:grpSpPr>
            <p:sp>
              <p:nvSpPr>
                <p:cNvPr id="27" name="Line 26"/>
                <p:cNvSpPr>
                  <a:spLocks noChangeShapeType="1"/>
                </p:cNvSpPr>
                <p:nvPr/>
              </p:nvSpPr>
              <p:spPr bwMode="auto">
                <a:xfrm>
                  <a:off x="1675" y="8940"/>
                  <a:ext cx="59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7"/>
                <p:cNvSpPr>
                  <a:spLocks noChangeShapeType="1"/>
                </p:cNvSpPr>
                <p:nvPr/>
              </p:nvSpPr>
              <p:spPr bwMode="auto">
                <a:xfrm>
                  <a:off x="1675" y="9408"/>
                  <a:ext cx="59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8"/>
                <p:cNvSpPr>
                  <a:spLocks noChangeShapeType="1"/>
                </p:cNvSpPr>
                <p:nvPr/>
              </p:nvSpPr>
              <p:spPr bwMode="auto">
                <a:xfrm>
                  <a:off x="1675" y="9876"/>
                  <a:ext cx="59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9"/>
                <p:cNvSpPr>
                  <a:spLocks noChangeShapeType="1"/>
                </p:cNvSpPr>
                <p:nvPr/>
              </p:nvSpPr>
              <p:spPr bwMode="auto">
                <a:xfrm>
                  <a:off x="1675" y="10344"/>
                  <a:ext cx="59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30"/>
                <p:cNvSpPr>
                  <a:spLocks noChangeShapeType="1"/>
                </p:cNvSpPr>
                <p:nvPr/>
              </p:nvSpPr>
              <p:spPr bwMode="auto">
                <a:xfrm>
                  <a:off x="1675" y="10812"/>
                  <a:ext cx="59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31"/>
                <p:cNvSpPr>
                  <a:spLocks noChangeShapeType="1"/>
                </p:cNvSpPr>
                <p:nvPr/>
              </p:nvSpPr>
              <p:spPr bwMode="auto">
                <a:xfrm>
                  <a:off x="1675" y="11280"/>
                  <a:ext cx="59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 name="Group 32"/>
                <p:cNvGrpSpPr>
                  <a:grpSpLocks/>
                </p:cNvGrpSpPr>
                <p:nvPr/>
              </p:nvGrpSpPr>
              <p:grpSpPr bwMode="auto">
                <a:xfrm>
                  <a:off x="2109" y="8829"/>
                  <a:ext cx="213" cy="2553"/>
                  <a:chOff x="2109" y="8829"/>
                  <a:chExt cx="213" cy="2553"/>
                </a:xfrm>
              </p:grpSpPr>
              <p:sp>
                <p:nvSpPr>
                  <p:cNvPr id="100" name="Oval 33"/>
                  <p:cNvSpPr>
                    <a:spLocks noChangeArrowheads="1"/>
                  </p:cNvSpPr>
                  <p:nvPr/>
                </p:nvSpPr>
                <p:spPr bwMode="auto">
                  <a:xfrm>
                    <a:off x="2109" y="8829"/>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101" name="Oval 34"/>
                  <p:cNvSpPr>
                    <a:spLocks noChangeArrowheads="1"/>
                  </p:cNvSpPr>
                  <p:nvPr/>
                </p:nvSpPr>
                <p:spPr bwMode="auto">
                  <a:xfrm>
                    <a:off x="2109" y="9312"/>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102" name="Oval 35"/>
                  <p:cNvSpPr>
                    <a:spLocks noChangeArrowheads="1"/>
                  </p:cNvSpPr>
                  <p:nvPr/>
                </p:nvSpPr>
                <p:spPr bwMode="auto">
                  <a:xfrm>
                    <a:off x="2109" y="9780"/>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103" name="Oval 36"/>
                  <p:cNvSpPr>
                    <a:spLocks noChangeArrowheads="1"/>
                  </p:cNvSpPr>
                  <p:nvPr/>
                </p:nvSpPr>
                <p:spPr bwMode="auto">
                  <a:xfrm>
                    <a:off x="2109" y="10701"/>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104" name="Oval 37"/>
                  <p:cNvSpPr>
                    <a:spLocks noChangeArrowheads="1"/>
                  </p:cNvSpPr>
                  <p:nvPr/>
                </p:nvSpPr>
                <p:spPr bwMode="auto">
                  <a:xfrm>
                    <a:off x="2109" y="11184"/>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105" name="Oval 38"/>
                  <p:cNvSpPr>
                    <a:spLocks noChangeArrowheads="1"/>
                  </p:cNvSpPr>
                  <p:nvPr/>
                </p:nvSpPr>
                <p:spPr bwMode="auto">
                  <a:xfrm>
                    <a:off x="2124" y="10239"/>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grpSp>
            <p:grpSp>
              <p:nvGrpSpPr>
                <p:cNvPr id="34" name="Group 39"/>
                <p:cNvGrpSpPr>
                  <a:grpSpLocks/>
                </p:cNvGrpSpPr>
                <p:nvPr/>
              </p:nvGrpSpPr>
              <p:grpSpPr bwMode="auto">
                <a:xfrm>
                  <a:off x="3729" y="8835"/>
                  <a:ext cx="213" cy="2553"/>
                  <a:chOff x="2109" y="8829"/>
                  <a:chExt cx="213" cy="2553"/>
                </a:xfrm>
              </p:grpSpPr>
              <p:sp>
                <p:nvSpPr>
                  <p:cNvPr id="94" name="Oval 40"/>
                  <p:cNvSpPr>
                    <a:spLocks noChangeArrowheads="1"/>
                  </p:cNvSpPr>
                  <p:nvPr/>
                </p:nvSpPr>
                <p:spPr bwMode="auto">
                  <a:xfrm>
                    <a:off x="2109" y="8829"/>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95" name="Oval 41"/>
                  <p:cNvSpPr>
                    <a:spLocks noChangeArrowheads="1"/>
                  </p:cNvSpPr>
                  <p:nvPr/>
                </p:nvSpPr>
                <p:spPr bwMode="auto">
                  <a:xfrm>
                    <a:off x="2109" y="9312"/>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96" name="Oval 42"/>
                  <p:cNvSpPr>
                    <a:spLocks noChangeArrowheads="1"/>
                  </p:cNvSpPr>
                  <p:nvPr/>
                </p:nvSpPr>
                <p:spPr bwMode="auto">
                  <a:xfrm>
                    <a:off x="2109" y="9780"/>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97" name="Oval 43"/>
                  <p:cNvSpPr>
                    <a:spLocks noChangeArrowheads="1"/>
                  </p:cNvSpPr>
                  <p:nvPr/>
                </p:nvSpPr>
                <p:spPr bwMode="auto">
                  <a:xfrm>
                    <a:off x="2109" y="10701"/>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98" name="Oval 44"/>
                  <p:cNvSpPr>
                    <a:spLocks noChangeArrowheads="1"/>
                  </p:cNvSpPr>
                  <p:nvPr/>
                </p:nvSpPr>
                <p:spPr bwMode="auto">
                  <a:xfrm>
                    <a:off x="2109" y="11184"/>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99" name="Oval 45"/>
                  <p:cNvSpPr>
                    <a:spLocks noChangeArrowheads="1"/>
                  </p:cNvSpPr>
                  <p:nvPr/>
                </p:nvSpPr>
                <p:spPr bwMode="auto">
                  <a:xfrm>
                    <a:off x="2124" y="10239"/>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grpSp>
            <p:grpSp>
              <p:nvGrpSpPr>
                <p:cNvPr id="35" name="Group 46"/>
                <p:cNvGrpSpPr>
                  <a:grpSpLocks/>
                </p:cNvGrpSpPr>
                <p:nvPr/>
              </p:nvGrpSpPr>
              <p:grpSpPr bwMode="auto">
                <a:xfrm>
                  <a:off x="4254" y="8865"/>
                  <a:ext cx="213" cy="2553"/>
                  <a:chOff x="2109" y="8829"/>
                  <a:chExt cx="213" cy="2553"/>
                </a:xfrm>
              </p:grpSpPr>
              <p:sp>
                <p:nvSpPr>
                  <p:cNvPr id="88" name="Oval 47"/>
                  <p:cNvSpPr>
                    <a:spLocks noChangeArrowheads="1"/>
                  </p:cNvSpPr>
                  <p:nvPr/>
                </p:nvSpPr>
                <p:spPr bwMode="auto">
                  <a:xfrm>
                    <a:off x="2109" y="8829"/>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89" name="Oval 48"/>
                  <p:cNvSpPr>
                    <a:spLocks noChangeArrowheads="1"/>
                  </p:cNvSpPr>
                  <p:nvPr/>
                </p:nvSpPr>
                <p:spPr bwMode="auto">
                  <a:xfrm>
                    <a:off x="2109" y="9312"/>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90" name="Oval 49"/>
                  <p:cNvSpPr>
                    <a:spLocks noChangeArrowheads="1"/>
                  </p:cNvSpPr>
                  <p:nvPr/>
                </p:nvSpPr>
                <p:spPr bwMode="auto">
                  <a:xfrm>
                    <a:off x="2109" y="9780"/>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91" name="Oval 50"/>
                  <p:cNvSpPr>
                    <a:spLocks noChangeArrowheads="1"/>
                  </p:cNvSpPr>
                  <p:nvPr/>
                </p:nvSpPr>
                <p:spPr bwMode="auto">
                  <a:xfrm>
                    <a:off x="2109" y="10701"/>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92" name="Oval 51"/>
                  <p:cNvSpPr>
                    <a:spLocks noChangeArrowheads="1"/>
                  </p:cNvSpPr>
                  <p:nvPr/>
                </p:nvSpPr>
                <p:spPr bwMode="auto">
                  <a:xfrm>
                    <a:off x="2109" y="11184"/>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93" name="Oval 52"/>
                  <p:cNvSpPr>
                    <a:spLocks noChangeArrowheads="1"/>
                  </p:cNvSpPr>
                  <p:nvPr/>
                </p:nvSpPr>
                <p:spPr bwMode="auto">
                  <a:xfrm>
                    <a:off x="2124" y="10239"/>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grpSp>
            <p:grpSp>
              <p:nvGrpSpPr>
                <p:cNvPr id="36" name="Group 53"/>
                <p:cNvGrpSpPr>
                  <a:grpSpLocks/>
                </p:cNvGrpSpPr>
                <p:nvPr/>
              </p:nvGrpSpPr>
              <p:grpSpPr bwMode="auto">
                <a:xfrm>
                  <a:off x="4809" y="8835"/>
                  <a:ext cx="213" cy="2553"/>
                  <a:chOff x="2109" y="8829"/>
                  <a:chExt cx="213" cy="2553"/>
                </a:xfrm>
              </p:grpSpPr>
              <p:sp>
                <p:nvSpPr>
                  <p:cNvPr id="82" name="Oval 54"/>
                  <p:cNvSpPr>
                    <a:spLocks noChangeArrowheads="1"/>
                  </p:cNvSpPr>
                  <p:nvPr/>
                </p:nvSpPr>
                <p:spPr bwMode="auto">
                  <a:xfrm>
                    <a:off x="2109" y="8829"/>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83" name="Oval 55"/>
                  <p:cNvSpPr>
                    <a:spLocks noChangeArrowheads="1"/>
                  </p:cNvSpPr>
                  <p:nvPr/>
                </p:nvSpPr>
                <p:spPr bwMode="auto">
                  <a:xfrm>
                    <a:off x="2109" y="9312"/>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84" name="Oval 56"/>
                  <p:cNvSpPr>
                    <a:spLocks noChangeArrowheads="1"/>
                  </p:cNvSpPr>
                  <p:nvPr/>
                </p:nvSpPr>
                <p:spPr bwMode="auto">
                  <a:xfrm>
                    <a:off x="2109" y="9780"/>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85" name="Oval 57"/>
                  <p:cNvSpPr>
                    <a:spLocks noChangeArrowheads="1"/>
                  </p:cNvSpPr>
                  <p:nvPr/>
                </p:nvSpPr>
                <p:spPr bwMode="auto">
                  <a:xfrm>
                    <a:off x="2109" y="10701"/>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86" name="Oval 58"/>
                  <p:cNvSpPr>
                    <a:spLocks noChangeArrowheads="1"/>
                  </p:cNvSpPr>
                  <p:nvPr/>
                </p:nvSpPr>
                <p:spPr bwMode="auto">
                  <a:xfrm>
                    <a:off x="2109" y="11184"/>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87" name="Oval 59"/>
                  <p:cNvSpPr>
                    <a:spLocks noChangeArrowheads="1"/>
                  </p:cNvSpPr>
                  <p:nvPr/>
                </p:nvSpPr>
                <p:spPr bwMode="auto">
                  <a:xfrm>
                    <a:off x="2124" y="10239"/>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grpSp>
            <p:grpSp>
              <p:nvGrpSpPr>
                <p:cNvPr id="37" name="Group 60"/>
                <p:cNvGrpSpPr>
                  <a:grpSpLocks/>
                </p:cNvGrpSpPr>
                <p:nvPr/>
              </p:nvGrpSpPr>
              <p:grpSpPr bwMode="auto">
                <a:xfrm>
                  <a:off x="5349" y="8865"/>
                  <a:ext cx="213" cy="2553"/>
                  <a:chOff x="2109" y="8829"/>
                  <a:chExt cx="213" cy="2553"/>
                </a:xfrm>
              </p:grpSpPr>
              <p:sp>
                <p:nvSpPr>
                  <p:cNvPr id="76" name="Oval 61"/>
                  <p:cNvSpPr>
                    <a:spLocks noChangeArrowheads="1"/>
                  </p:cNvSpPr>
                  <p:nvPr/>
                </p:nvSpPr>
                <p:spPr bwMode="auto">
                  <a:xfrm>
                    <a:off x="2109" y="8829"/>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77" name="Oval 62"/>
                  <p:cNvSpPr>
                    <a:spLocks noChangeArrowheads="1"/>
                  </p:cNvSpPr>
                  <p:nvPr/>
                </p:nvSpPr>
                <p:spPr bwMode="auto">
                  <a:xfrm>
                    <a:off x="2109" y="9312"/>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78" name="Oval 63"/>
                  <p:cNvSpPr>
                    <a:spLocks noChangeArrowheads="1"/>
                  </p:cNvSpPr>
                  <p:nvPr/>
                </p:nvSpPr>
                <p:spPr bwMode="auto">
                  <a:xfrm>
                    <a:off x="2109" y="9780"/>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79" name="Oval 64"/>
                  <p:cNvSpPr>
                    <a:spLocks noChangeArrowheads="1"/>
                  </p:cNvSpPr>
                  <p:nvPr/>
                </p:nvSpPr>
                <p:spPr bwMode="auto">
                  <a:xfrm>
                    <a:off x="2109" y="10701"/>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80" name="Oval 65"/>
                  <p:cNvSpPr>
                    <a:spLocks noChangeArrowheads="1"/>
                  </p:cNvSpPr>
                  <p:nvPr/>
                </p:nvSpPr>
                <p:spPr bwMode="auto">
                  <a:xfrm>
                    <a:off x="2109" y="11184"/>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81" name="Oval 66"/>
                  <p:cNvSpPr>
                    <a:spLocks noChangeArrowheads="1"/>
                  </p:cNvSpPr>
                  <p:nvPr/>
                </p:nvSpPr>
                <p:spPr bwMode="auto">
                  <a:xfrm>
                    <a:off x="2124" y="10239"/>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grpSp>
            <p:grpSp>
              <p:nvGrpSpPr>
                <p:cNvPr id="38" name="Group 67"/>
                <p:cNvGrpSpPr>
                  <a:grpSpLocks/>
                </p:cNvGrpSpPr>
                <p:nvPr/>
              </p:nvGrpSpPr>
              <p:grpSpPr bwMode="auto">
                <a:xfrm>
                  <a:off x="5889" y="8865"/>
                  <a:ext cx="213" cy="2553"/>
                  <a:chOff x="2109" y="8829"/>
                  <a:chExt cx="213" cy="2553"/>
                </a:xfrm>
              </p:grpSpPr>
              <p:sp>
                <p:nvSpPr>
                  <p:cNvPr id="70" name="Oval 68"/>
                  <p:cNvSpPr>
                    <a:spLocks noChangeArrowheads="1"/>
                  </p:cNvSpPr>
                  <p:nvPr/>
                </p:nvSpPr>
                <p:spPr bwMode="auto">
                  <a:xfrm>
                    <a:off x="2109" y="8829"/>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71" name="Oval 69"/>
                  <p:cNvSpPr>
                    <a:spLocks noChangeArrowheads="1"/>
                  </p:cNvSpPr>
                  <p:nvPr/>
                </p:nvSpPr>
                <p:spPr bwMode="auto">
                  <a:xfrm>
                    <a:off x="2109" y="9312"/>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72" name="Oval 70"/>
                  <p:cNvSpPr>
                    <a:spLocks noChangeArrowheads="1"/>
                  </p:cNvSpPr>
                  <p:nvPr/>
                </p:nvSpPr>
                <p:spPr bwMode="auto">
                  <a:xfrm>
                    <a:off x="2109" y="9780"/>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73" name="Oval 71"/>
                  <p:cNvSpPr>
                    <a:spLocks noChangeArrowheads="1"/>
                  </p:cNvSpPr>
                  <p:nvPr/>
                </p:nvSpPr>
                <p:spPr bwMode="auto">
                  <a:xfrm>
                    <a:off x="2109" y="10701"/>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74" name="Oval 72"/>
                  <p:cNvSpPr>
                    <a:spLocks noChangeArrowheads="1"/>
                  </p:cNvSpPr>
                  <p:nvPr/>
                </p:nvSpPr>
                <p:spPr bwMode="auto">
                  <a:xfrm>
                    <a:off x="2109" y="11184"/>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75" name="Oval 73"/>
                  <p:cNvSpPr>
                    <a:spLocks noChangeArrowheads="1"/>
                  </p:cNvSpPr>
                  <p:nvPr/>
                </p:nvSpPr>
                <p:spPr bwMode="auto">
                  <a:xfrm>
                    <a:off x="2124" y="10239"/>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grpSp>
            <p:grpSp>
              <p:nvGrpSpPr>
                <p:cNvPr id="39" name="Group 74"/>
                <p:cNvGrpSpPr>
                  <a:grpSpLocks/>
                </p:cNvGrpSpPr>
                <p:nvPr/>
              </p:nvGrpSpPr>
              <p:grpSpPr bwMode="auto">
                <a:xfrm>
                  <a:off x="6429" y="8844"/>
                  <a:ext cx="753" cy="2574"/>
                  <a:chOff x="6429" y="8844"/>
                  <a:chExt cx="753" cy="2574"/>
                </a:xfrm>
              </p:grpSpPr>
              <p:grpSp>
                <p:nvGrpSpPr>
                  <p:cNvPr id="57" name="Group 75"/>
                  <p:cNvGrpSpPr>
                    <a:grpSpLocks/>
                  </p:cNvGrpSpPr>
                  <p:nvPr/>
                </p:nvGrpSpPr>
                <p:grpSpPr bwMode="auto">
                  <a:xfrm>
                    <a:off x="6429" y="8865"/>
                    <a:ext cx="213" cy="2553"/>
                    <a:chOff x="2109" y="8829"/>
                    <a:chExt cx="213" cy="2553"/>
                  </a:xfrm>
                </p:grpSpPr>
                <p:sp>
                  <p:nvSpPr>
                    <p:cNvPr id="64" name="Oval 76"/>
                    <p:cNvSpPr>
                      <a:spLocks noChangeArrowheads="1"/>
                    </p:cNvSpPr>
                    <p:nvPr/>
                  </p:nvSpPr>
                  <p:spPr bwMode="auto">
                    <a:xfrm>
                      <a:off x="2109" y="8829"/>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65" name="Oval 77"/>
                    <p:cNvSpPr>
                      <a:spLocks noChangeArrowheads="1"/>
                    </p:cNvSpPr>
                    <p:nvPr/>
                  </p:nvSpPr>
                  <p:spPr bwMode="auto">
                    <a:xfrm>
                      <a:off x="2109" y="9312"/>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66" name="Oval 78"/>
                    <p:cNvSpPr>
                      <a:spLocks noChangeArrowheads="1"/>
                    </p:cNvSpPr>
                    <p:nvPr/>
                  </p:nvSpPr>
                  <p:spPr bwMode="auto">
                    <a:xfrm>
                      <a:off x="2109" y="9780"/>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67" name="Oval 79"/>
                    <p:cNvSpPr>
                      <a:spLocks noChangeArrowheads="1"/>
                    </p:cNvSpPr>
                    <p:nvPr/>
                  </p:nvSpPr>
                  <p:spPr bwMode="auto">
                    <a:xfrm>
                      <a:off x="2109" y="10701"/>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68" name="Oval 80"/>
                    <p:cNvSpPr>
                      <a:spLocks noChangeArrowheads="1"/>
                    </p:cNvSpPr>
                    <p:nvPr/>
                  </p:nvSpPr>
                  <p:spPr bwMode="auto">
                    <a:xfrm>
                      <a:off x="2109" y="11184"/>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69" name="Oval 81"/>
                    <p:cNvSpPr>
                      <a:spLocks noChangeArrowheads="1"/>
                    </p:cNvSpPr>
                    <p:nvPr/>
                  </p:nvSpPr>
                  <p:spPr bwMode="auto">
                    <a:xfrm>
                      <a:off x="2124" y="10239"/>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grpSp>
              <p:sp>
                <p:nvSpPr>
                  <p:cNvPr id="58" name="Oval 82"/>
                  <p:cNvSpPr>
                    <a:spLocks noChangeArrowheads="1"/>
                  </p:cNvSpPr>
                  <p:nvPr/>
                </p:nvSpPr>
                <p:spPr bwMode="auto">
                  <a:xfrm>
                    <a:off x="6969" y="8844"/>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59" name="Oval 83"/>
                  <p:cNvSpPr>
                    <a:spLocks noChangeArrowheads="1"/>
                  </p:cNvSpPr>
                  <p:nvPr/>
                </p:nvSpPr>
                <p:spPr bwMode="auto">
                  <a:xfrm>
                    <a:off x="6969" y="9327"/>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60" name="Oval 84"/>
                  <p:cNvSpPr>
                    <a:spLocks noChangeArrowheads="1"/>
                  </p:cNvSpPr>
                  <p:nvPr/>
                </p:nvSpPr>
                <p:spPr bwMode="auto">
                  <a:xfrm>
                    <a:off x="6969" y="9795"/>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61" name="Oval 85"/>
                  <p:cNvSpPr>
                    <a:spLocks noChangeArrowheads="1"/>
                  </p:cNvSpPr>
                  <p:nvPr/>
                </p:nvSpPr>
                <p:spPr bwMode="auto">
                  <a:xfrm>
                    <a:off x="6969" y="10716"/>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62" name="Oval 86"/>
                  <p:cNvSpPr>
                    <a:spLocks noChangeArrowheads="1"/>
                  </p:cNvSpPr>
                  <p:nvPr/>
                </p:nvSpPr>
                <p:spPr bwMode="auto">
                  <a:xfrm>
                    <a:off x="6969" y="11199"/>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63" name="Oval 87"/>
                  <p:cNvSpPr>
                    <a:spLocks noChangeArrowheads="1"/>
                  </p:cNvSpPr>
                  <p:nvPr/>
                </p:nvSpPr>
                <p:spPr bwMode="auto">
                  <a:xfrm>
                    <a:off x="6984" y="10254"/>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grpSp>
            <p:grpSp>
              <p:nvGrpSpPr>
                <p:cNvPr id="40" name="Group 88"/>
                <p:cNvGrpSpPr>
                  <a:grpSpLocks/>
                </p:cNvGrpSpPr>
                <p:nvPr/>
              </p:nvGrpSpPr>
              <p:grpSpPr bwMode="auto">
                <a:xfrm>
                  <a:off x="2649" y="8829"/>
                  <a:ext cx="213" cy="2553"/>
                  <a:chOff x="2109" y="8829"/>
                  <a:chExt cx="213" cy="2553"/>
                </a:xfrm>
              </p:grpSpPr>
              <p:sp>
                <p:nvSpPr>
                  <p:cNvPr id="51" name="Oval 89"/>
                  <p:cNvSpPr>
                    <a:spLocks noChangeArrowheads="1"/>
                  </p:cNvSpPr>
                  <p:nvPr/>
                </p:nvSpPr>
                <p:spPr bwMode="auto">
                  <a:xfrm>
                    <a:off x="2109" y="8829"/>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52" name="Oval 90"/>
                  <p:cNvSpPr>
                    <a:spLocks noChangeArrowheads="1"/>
                  </p:cNvSpPr>
                  <p:nvPr/>
                </p:nvSpPr>
                <p:spPr bwMode="auto">
                  <a:xfrm>
                    <a:off x="2109" y="9312"/>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53" name="Oval 91"/>
                  <p:cNvSpPr>
                    <a:spLocks noChangeArrowheads="1"/>
                  </p:cNvSpPr>
                  <p:nvPr/>
                </p:nvSpPr>
                <p:spPr bwMode="auto">
                  <a:xfrm>
                    <a:off x="2109" y="9780"/>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54" name="Oval 92"/>
                  <p:cNvSpPr>
                    <a:spLocks noChangeArrowheads="1"/>
                  </p:cNvSpPr>
                  <p:nvPr/>
                </p:nvSpPr>
                <p:spPr bwMode="auto">
                  <a:xfrm>
                    <a:off x="2109" y="10701"/>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55" name="Oval 93"/>
                  <p:cNvSpPr>
                    <a:spLocks noChangeArrowheads="1"/>
                  </p:cNvSpPr>
                  <p:nvPr/>
                </p:nvSpPr>
                <p:spPr bwMode="auto">
                  <a:xfrm>
                    <a:off x="2109" y="11184"/>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56" name="Oval 94"/>
                  <p:cNvSpPr>
                    <a:spLocks noChangeArrowheads="1"/>
                  </p:cNvSpPr>
                  <p:nvPr/>
                </p:nvSpPr>
                <p:spPr bwMode="auto">
                  <a:xfrm>
                    <a:off x="2124" y="10239"/>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grpSp>
            <p:grpSp>
              <p:nvGrpSpPr>
                <p:cNvPr id="41" name="Group 95"/>
                <p:cNvGrpSpPr>
                  <a:grpSpLocks/>
                </p:cNvGrpSpPr>
                <p:nvPr/>
              </p:nvGrpSpPr>
              <p:grpSpPr bwMode="auto">
                <a:xfrm>
                  <a:off x="3189" y="8820"/>
                  <a:ext cx="213" cy="2553"/>
                  <a:chOff x="2109" y="8829"/>
                  <a:chExt cx="213" cy="2553"/>
                </a:xfrm>
              </p:grpSpPr>
              <p:sp>
                <p:nvSpPr>
                  <p:cNvPr id="45" name="Oval 96"/>
                  <p:cNvSpPr>
                    <a:spLocks noChangeArrowheads="1"/>
                  </p:cNvSpPr>
                  <p:nvPr/>
                </p:nvSpPr>
                <p:spPr bwMode="auto">
                  <a:xfrm>
                    <a:off x="2109" y="8829"/>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46" name="Oval 97"/>
                  <p:cNvSpPr>
                    <a:spLocks noChangeArrowheads="1"/>
                  </p:cNvSpPr>
                  <p:nvPr/>
                </p:nvSpPr>
                <p:spPr bwMode="auto">
                  <a:xfrm>
                    <a:off x="2109" y="9312"/>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47" name="Oval 98"/>
                  <p:cNvSpPr>
                    <a:spLocks noChangeArrowheads="1"/>
                  </p:cNvSpPr>
                  <p:nvPr/>
                </p:nvSpPr>
                <p:spPr bwMode="auto">
                  <a:xfrm>
                    <a:off x="2109" y="9780"/>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48" name="Oval 99"/>
                  <p:cNvSpPr>
                    <a:spLocks noChangeArrowheads="1"/>
                  </p:cNvSpPr>
                  <p:nvPr/>
                </p:nvSpPr>
                <p:spPr bwMode="auto">
                  <a:xfrm>
                    <a:off x="2109" y="10701"/>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49" name="Oval 100"/>
                  <p:cNvSpPr>
                    <a:spLocks noChangeArrowheads="1"/>
                  </p:cNvSpPr>
                  <p:nvPr/>
                </p:nvSpPr>
                <p:spPr bwMode="auto">
                  <a:xfrm>
                    <a:off x="2109" y="11184"/>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50" name="Oval 101"/>
                  <p:cNvSpPr>
                    <a:spLocks noChangeArrowheads="1"/>
                  </p:cNvSpPr>
                  <p:nvPr/>
                </p:nvSpPr>
                <p:spPr bwMode="auto">
                  <a:xfrm>
                    <a:off x="2124" y="10239"/>
                    <a:ext cx="198" cy="19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grpSp>
            <p:sp>
              <p:nvSpPr>
                <p:cNvPr id="42" name="Rectangle 102"/>
                <p:cNvSpPr>
                  <a:spLocks noChangeArrowheads="1"/>
                </p:cNvSpPr>
                <p:nvPr/>
              </p:nvSpPr>
              <p:spPr bwMode="auto">
                <a:xfrm>
                  <a:off x="3114" y="10590"/>
                  <a:ext cx="360" cy="425"/>
                </a:xfrm>
                <a:prstGeom prst="rect">
                  <a:avLst/>
                </a:prstGeom>
                <a:solidFill>
                  <a:srgbClr val="FFFFFF"/>
                </a:solidFill>
                <a:ln w="25400">
                  <a:solidFill>
                    <a:srgbClr val="008000"/>
                  </a:solidFill>
                  <a:miter lim="800000"/>
                  <a:headEnd/>
                  <a:tailEnd/>
                </a:ln>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43" name="Line 103"/>
                <p:cNvSpPr>
                  <a:spLocks noChangeShapeType="1"/>
                </p:cNvSpPr>
                <p:nvPr/>
              </p:nvSpPr>
              <p:spPr bwMode="auto">
                <a:xfrm>
                  <a:off x="2844" y="10812"/>
                  <a:ext cx="540" cy="1"/>
                </a:xfrm>
                <a:prstGeom prst="line">
                  <a:avLst/>
                </a:prstGeom>
                <a:noFill/>
                <a:ln w="22225">
                  <a:solidFill>
                    <a:srgbClr val="FF66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 name="Rectangle 104"/>
                <p:cNvSpPr>
                  <a:spLocks noChangeArrowheads="1"/>
                </p:cNvSpPr>
                <p:nvPr/>
              </p:nvSpPr>
              <p:spPr bwMode="auto">
                <a:xfrm>
                  <a:off x="4734" y="10581"/>
                  <a:ext cx="360" cy="425"/>
                </a:xfrm>
                <a:prstGeom prst="rect">
                  <a:avLst/>
                </a:prstGeom>
                <a:solidFill>
                  <a:srgbClr val="FFFFFF"/>
                </a:solidFill>
                <a:ln w="25400">
                  <a:solidFill>
                    <a:srgbClr val="008000"/>
                  </a:solidFill>
                  <a:miter lim="800000"/>
                  <a:headEnd/>
                  <a:tailEnd/>
                </a:ln>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grpSp>
          <p:sp>
            <p:nvSpPr>
              <p:cNvPr id="26" name="Text Box 105"/>
              <p:cNvSpPr txBox="1">
                <a:spLocks noChangeArrowheads="1"/>
              </p:cNvSpPr>
              <p:nvPr/>
            </p:nvSpPr>
            <p:spPr bwMode="auto">
              <a:xfrm>
                <a:off x="1854" y="12216"/>
                <a:ext cx="59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spcBef>
                    <a:spcPct val="0"/>
                  </a:spcBef>
                  <a:buFontTx/>
                  <a:buNone/>
                </a:pPr>
                <a:r>
                  <a:rPr lang="zh-CN" altLang="en-US" sz="2400" b="1">
                    <a:latin typeface="Times New Roman" pitchFamily="18" charset="0"/>
                  </a:rPr>
                  <a:t>空位机制和间隙机制示意图（</a:t>
                </a:r>
                <a:r>
                  <a:rPr lang="en-US" altLang="zh-CN" sz="2400" b="1">
                    <a:latin typeface="Times New Roman" pitchFamily="18" charset="0"/>
                  </a:rPr>
                  <a:t>a</a:t>
                </a:r>
                <a:r>
                  <a:rPr lang="zh-CN" altLang="en-US" sz="2400" b="1">
                    <a:latin typeface="Times New Roman" pitchFamily="18" charset="0"/>
                  </a:rPr>
                  <a:t>）空位机制（</a:t>
                </a:r>
                <a:r>
                  <a:rPr lang="en-US" altLang="zh-CN" sz="2400" b="1">
                    <a:latin typeface="Times New Roman" pitchFamily="18" charset="0"/>
                  </a:rPr>
                  <a:t>b</a:t>
                </a:r>
                <a:r>
                  <a:rPr lang="zh-CN" altLang="en-US" sz="2400" b="1">
                    <a:latin typeface="Times New Roman" pitchFamily="18" charset="0"/>
                  </a:rPr>
                  <a:t>）间隙原子机制</a:t>
                </a:r>
                <a:endParaRPr lang="zh-CN" altLang="en-US" sz="2400"/>
              </a:p>
            </p:txBody>
          </p:sp>
        </p:grpSp>
      </p:grpSp>
      <p:sp>
        <p:nvSpPr>
          <p:cNvPr id="106" name="矩形 105"/>
          <p:cNvSpPr/>
          <p:nvPr/>
        </p:nvSpPr>
        <p:spPr>
          <a:xfrm>
            <a:off x="2419738" y="5696381"/>
            <a:ext cx="5921703" cy="707886"/>
          </a:xfrm>
          <a:prstGeom prst="rect">
            <a:avLst/>
          </a:prstGeom>
        </p:spPr>
        <p:txBody>
          <a:bodyPr wrap="square">
            <a:spAutoFit/>
          </a:bodyPr>
          <a:lstStyle/>
          <a:p>
            <a:r>
              <a:rPr lang="zh-CN" altLang="zh-CN" sz="2000" b="1" dirty="0">
                <a:solidFill>
                  <a:srgbClr val="0070C0"/>
                </a:solidFill>
              </a:rPr>
              <a:t>空位所在的地方是能量最低处。相邻原子若要跃入该空位，则必须克服周围原子所形成的势差。</a:t>
            </a:r>
            <a:endParaRPr lang="zh-CN" altLang="en-US" sz="2000" b="1" dirty="0">
              <a:solidFill>
                <a:srgbClr val="0070C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04" y="2137132"/>
            <a:ext cx="2798161" cy="2426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743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44695271"/>
              </p:ext>
            </p:extLst>
          </p:nvPr>
        </p:nvGraphicFramePr>
        <p:xfrm>
          <a:off x="1115616" y="404664"/>
          <a:ext cx="5760640" cy="1105837"/>
        </p:xfrm>
        <a:graphic>
          <a:graphicData uri="http://schemas.openxmlformats.org/presentationml/2006/ole">
            <mc:AlternateContent xmlns:mc="http://schemas.openxmlformats.org/markup-compatibility/2006">
              <mc:Choice xmlns:v="urn:schemas-microsoft-com:vml" Requires="v">
                <p:oleObj spid="_x0000_s9265" name="公式" r:id="rId3" imgW="2132674" imgH="406224" progId="Equation.3">
                  <p:embed/>
                </p:oleObj>
              </mc:Choice>
              <mc:Fallback>
                <p:oleObj name="公式" r:id="rId3" imgW="2132674" imgH="406224"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04664"/>
                        <a:ext cx="5760640" cy="1105837"/>
                      </a:xfrm>
                      <a:prstGeom prst="rect">
                        <a:avLst/>
                      </a:prstGeom>
                      <a:noFill/>
                    </p:spPr>
                  </p:pic>
                </p:oleObj>
              </mc:Fallback>
            </mc:AlternateContent>
          </a:graphicData>
        </a:graphic>
      </p:graphicFrame>
      <p:sp>
        <p:nvSpPr>
          <p:cNvPr id="6" name="矩形 5"/>
          <p:cNvSpPr/>
          <p:nvPr/>
        </p:nvSpPr>
        <p:spPr>
          <a:xfrm>
            <a:off x="755576" y="1916832"/>
            <a:ext cx="5264583" cy="461665"/>
          </a:xfrm>
          <a:prstGeom prst="rect">
            <a:avLst/>
          </a:prstGeom>
        </p:spPr>
        <p:txBody>
          <a:bodyPr wrap="none">
            <a:spAutoFit/>
          </a:bodyPr>
          <a:lstStyle/>
          <a:p>
            <a:r>
              <a:rPr lang="en-US" altLang="zh-CN" sz="2400" dirty="0"/>
              <a:t>2</a:t>
            </a:r>
            <a:r>
              <a:rPr lang="zh-CN" altLang="zh-CN" sz="2400" dirty="0"/>
              <a:t>．同理对空位也有，向右运动的速度</a:t>
            </a:r>
            <a:endParaRPr lang="zh-CN" altLang="en-US" sz="2400" dirty="0"/>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580956564"/>
              </p:ext>
            </p:extLst>
          </p:nvPr>
        </p:nvGraphicFramePr>
        <p:xfrm>
          <a:off x="1475656" y="2564904"/>
          <a:ext cx="5802505" cy="1080120"/>
        </p:xfrm>
        <a:graphic>
          <a:graphicData uri="http://schemas.openxmlformats.org/presentationml/2006/ole">
            <mc:AlternateContent xmlns:mc="http://schemas.openxmlformats.org/markup-compatibility/2006">
              <mc:Choice xmlns:v="urn:schemas-microsoft-com:vml" Requires="v">
                <p:oleObj spid="_x0000_s9266" name="公式" r:id="rId5" imgW="2197100" imgH="406400" progId="Equation.3">
                  <p:embed/>
                </p:oleObj>
              </mc:Choice>
              <mc:Fallback>
                <p:oleObj name="公式" r:id="rId5" imgW="2197100" imgH="406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2564904"/>
                        <a:ext cx="5802505" cy="1080120"/>
                      </a:xfrm>
                      <a:prstGeom prst="rect">
                        <a:avLst/>
                      </a:prstGeom>
                      <a:noFill/>
                    </p:spPr>
                  </p:pic>
                </p:oleObj>
              </mc:Fallback>
            </mc:AlternateContent>
          </a:graphicData>
        </a:graphic>
      </p:graphicFrame>
      <p:sp>
        <p:nvSpPr>
          <p:cNvPr id="9" name="矩形 8"/>
          <p:cNvSpPr/>
          <p:nvPr/>
        </p:nvSpPr>
        <p:spPr>
          <a:xfrm>
            <a:off x="755576" y="3933056"/>
            <a:ext cx="7632848" cy="830997"/>
          </a:xfrm>
          <a:prstGeom prst="rect">
            <a:avLst/>
          </a:prstGeom>
        </p:spPr>
        <p:txBody>
          <a:bodyPr wrap="square">
            <a:spAutoFit/>
          </a:bodyPr>
          <a:lstStyle/>
          <a:p>
            <a:r>
              <a:rPr lang="zh-CN" altLang="zh-CN" sz="2400" dirty="0"/>
              <a:t>负号指原子移动方向和空位移动方向相反，即原子运动方向与</a:t>
            </a:r>
            <a:r>
              <a:rPr lang="en-US" altLang="zh-CN" sz="2400" dirty="0"/>
              <a:t>F</a:t>
            </a:r>
            <a:r>
              <a:rPr lang="zh-CN" altLang="zh-CN" sz="2400" dirty="0"/>
              <a:t>方向相同，向右，而空位则与</a:t>
            </a:r>
            <a:r>
              <a:rPr lang="en-US" altLang="zh-CN" sz="2400" dirty="0"/>
              <a:t>F</a:t>
            </a:r>
            <a:r>
              <a:rPr lang="zh-CN" altLang="zh-CN" sz="2400" dirty="0"/>
              <a:t>方向相反，向左。</a:t>
            </a:r>
          </a:p>
        </p:txBody>
      </p:sp>
      <p:sp>
        <p:nvSpPr>
          <p:cNvPr id="10" name="矩形 9"/>
          <p:cNvSpPr/>
          <p:nvPr/>
        </p:nvSpPr>
        <p:spPr>
          <a:xfrm>
            <a:off x="827584" y="5085184"/>
            <a:ext cx="7704856" cy="1569660"/>
          </a:xfrm>
          <a:prstGeom prst="rect">
            <a:avLst/>
          </a:prstGeom>
        </p:spPr>
        <p:txBody>
          <a:bodyPr wrap="square">
            <a:spAutoFit/>
          </a:bodyPr>
          <a:lstStyle/>
          <a:p>
            <a:r>
              <a:rPr lang="zh-CN" altLang="zh-CN" sz="2400" dirty="0"/>
              <a:t>显然，这种在外力作用下的运动与前述的无规运动不同，将产生净输送或传递（即传质过程）如果对于质点荷电的离子晶体而言，若外场为电场，则在电场驱动下荷电离子的定向运动则引起导电现象。</a:t>
            </a:r>
            <a:endParaRPr lang="zh-CN" altLang="en-US" sz="2400" dirty="0"/>
          </a:p>
        </p:txBody>
      </p:sp>
    </p:spTree>
    <p:extLst>
      <p:ext uri="{BB962C8B-B14F-4D97-AF65-F5344CB8AC3E}">
        <p14:creationId xmlns:p14="http://schemas.microsoft.com/office/powerpoint/2010/main" val="67253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58648" y="2740297"/>
            <a:ext cx="3067050" cy="3609975"/>
          </a:xfrm>
          <a:prstGeom prst="rect">
            <a:avLst/>
          </a:prstGeom>
        </p:spPr>
      </p:pic>
      <p:sp>
        <p:nvSpPr>
          <p:cNvPr id="5" name="Rectangle 2"/>
          <p:cNvSpPr>
            <a:spLocks noChangeArrowheads="1"/>
          </p:cNvSpPr>
          <p:nvPr/>
        </p:nvSpPr>
        <p:spPr bwMode="auto">
          <a:xfrm>
            <a:off x="272852" y="841270"/>
            <a:ext cx="5287025"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离子晶体的导电性（</a:t>
            </a: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a:t>
            </a: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型）</a:t>
            </a:r>
            <a:endParaRPr kumimoji="0" lang="zh-CN"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4400" b="0" i="0" u="none" strike="noStrike" cap="none" normalizeH="0" baseline="0" dirty="0" smtClean="0">
              <a:ln>
                <a:noFill/>
              </a:ln>
              <a:solidFill>
                <a:schemeClr val="tx1"/>
              </a:solidFill>
              <a:effectLst/>
              <a:latin typeface="Arial" panose="020B0604020202020204" pitchFamily="34" charset="0"/>
            </a:endParaRPr>
          </a:p>
        </p:txBody>
      </p:sp>
      <p:sp>
        <p:nvSpPr>
          <p:cNvPr id="6" name="AutoShape 1"/>
          <p:cNvSpPr>
            <a:spLocks/>
          </p:cNvSpPr>
          <p:nvPr/>
        </p:nvSpPr>
        <p:spPr bwMode="auto">
          <a:xfrm>
            <a:off x="2916364" y="1783385"/>
            <a:ext cx="489942" cy="782116"/>
          </a:xfrm>
          <a:prstGeom prst="leftBrace">
            <a:avLst>
              <a:gd name="adj1" fmla="val 3472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4400"/>
          </a:p>
        </p:txBody>
      </p:sp>
      <p:sp>
        <p:nvSpPr>
          <p:cNvPr id="7" name="Rectangle 3"/>
          <p:cNvSpPr>
            <a:spLocks noChangeArrowheads="1"/>
          </p:cNvSpPr>
          <p:nvPr/>
        </p:nvSpPr>
        <p:spPr bwMode="auto">
          <a:xfrm>
            <a:off x="-180528" y="1574278"/>
            <a:ext cx="689708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A</a:t>
            </a:r>
            <a:r>
              <a:rPr kumimoji="0" lang="en-US" altLang="zh-CN" sz="2400" b="0" i="0" u="none" strike="noStrike" cap="none" normalizeH="0" baseline="30000" dirty="0" smtClean="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cap="none" normalizeH="0" baseline="0" dirty="0" smtClean="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空位，</a:t>
            </a:r>
            <a:r>
              <a:rPr kumimoji="0" lang="en-US" altLang="zh-CN" sz="2400" b="0" i="0" u="none" strike="noStrike" cap="none" normalizeH="0" baseline="0" dirty="0" smtClean="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0" i="0" u="none" strike="noStrike" cap="none" normalizeH="0" baseline="30000" dirty="0" smtClean="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cap="none" normalizeH="0" baseline="0" dirty="0" smtClean="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空位</a:t>
            </a:r>
            <a:endParaRPr kumimoji="0" lang="zh-CN" altLang="en-US" sz="1400" b="0" i="0" u="none" strike="noStrike" cap="none" normalizeH="0" baseline="0" dirty="0" smtClean="0">
              <a:ln>
                <a:noFill/>
              </a:ln>
              <a:solidFill>
                <a:srgbClr val="002060"/>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离子晶体点缺陷有：      </a:t>
            </a:r>
            <a:endParaRPr kumimoji="0" lang="zh-CN" altLang="en-US" sz="1400" b="0" i="0" u="none" strike="noStrike" cap="none" normalizeH="0" baseline="0" dirty="0" smtClean="0">
              <a:ln>
                <a:noFill/>
              </a:ln>
              <a:solidFill>
                <a:srgbClr val="002060"/>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smtClean="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0" i="0" u="none" strike="noStrike" cap="none" normalizeH="0" baseline="30000" dirty="0" smtClean="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cap="none" normalizeH="0" baseline="0" dirty="0" smtClean="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空位，</a:t>
            </a:r>
            <a:r>
              <a:rPr kumimoji="0" lang="en-US" altLang="zh-CN" sz="2400" b="0" i="0" u="none" strike="noStrike" cap="none" normalizeH="0" baseline="0" dirty="0" smtClean="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0" i="0" u="none" strike="noStrike" cap="none" normalizeH="0" baseline="30000" dirty="0" smtClean="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cap="none" normalizeH="0" baseline="0" dirty="0" smtClean="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填隙离子  </a:t>
            </a:r>
            <a:endParaRPr kumimoji="0" lang="zh-CN" altLang="en-US" sz="4800" b="0" i="0" u="none" strike="noStrike" cap="none" normalizeH="0" baseline="0" dirty="0" smtClean="0">
              <a:ln>
                <a:noFill/>
              </a:ln>
              <a:solidFill>
                <a:srgbClr val="002060"/>
              </a:solidFill>
              <a:effectLst/>
            </a:endParaRPr>
          </a:p>
        </p:txBody>
      </p:sp>
      <p:pic>
        <p:nvPicPr>
          <p:cNvPr id="8" name="图片 7"/>
          <p:cNvPicPr>
            <a:picLocks noChangeAspect="1"/>
          </p:cNvPicPr>
          <p:nvPr/>
        </p:nvPicPr>
        <p:blipFill>
          <a:blip r:embed="rId3"/>
          <a:stretch>
            <a:fillRect/>
          </a:stretch>
        </p:blipFill>
        <p:spPr>
          <a:xfrm>
            <a:off x="4716016" y="2906915"/>
            <a:ext cx="3024336" cy="2385689"/>
          </a:xfrm>
          <a:prstGeom prst="rect">
            <a:avLst/>
          </a:prstGeom>
        </p:spPr>
      </p:pic>
      <p:pic>
        <p:nvPicPr>
          <p:cNvPr id="9" name="图片 8"/>
          <p:cNvPicPr>
            <a:picLocks noChangeAspect="1"/>
          </p:cNvPicPr>
          <p:nvPr/>
        </p:nvPicPr>
        <p:blipFill>
          <a:blip r:embed="rId4"/>
          <a:stretch>
            <a:fillRect/>
          </a:stretch>
        </p:blipFill>
        <p:spPr>
          <a:xfrm>
            <a:off x="4734276" y="5424912"/>
            <a:ext cx="3015184" cy="1343846"/>
          </a:xfrm>
          <a:prstGeom prst="rect">
            <a:avLst/>
          </a:prstGeom>
        </p:spPr>
      </p:pic>
    </p:spTree>
    <p:extLst>
      <p:ext uri="{BB962C8B-B14F-4D97-AF65-F5344CB8AC3E}">
        <p14:creationId xmlns:p14="http://schemas.microsoft.com/office/powerpoint/2010/main" val="1096779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3485608828"/>
              </p:ext>
            </p:extLst>
          </p:nvPr>
        </p:nvGraphicFramePr>
        <p:xfrm>
          <a:off x="467544" y="798987"/>
          <a:ext cx="4992824" cy="978186"/>
        </p:xfrm>
        <a:graphic>
          <a:graphicData uri="http://schemas.openxmlformats.org/presentationml/2006/ole">
            <mc:AlternateContent xmlns:mc="http://schemas.openxmlformats.org/markup-compatibility/2006">
              <mc:Choice xmlns:v="urn:schemas-microsoft-com:vml" Requires="v">
                <p:oleObj spid="_x0000_s17439" name="Equation" r:id="rId3" imgW="2336800" imgH="457200" progId="Equation.DSMT4">
                  <p:embed/>
                </p:oleObj>
              </mc:Choice>
              <mc:Fallback>
                <p:oleObj name="Equation" r:id="rId3" imgW="2336800" imgH="457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798987"/>
                        <a:ext cx="4992824" cy="978186"/>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69316566"/>
              </p:ext>
            </p:extLst>
          </p:nvPr>
        </p:nvGraphicFramePr>
        <p:xfrm>
          <a:off x="1894974" y="2005770"/>
          <a:ext cx="4725525" cy="1008112"/>
        </p:xfrm>
        <a:graphic>
          <a:graphicData uri="http://schemas.openxmlformats.org/presentationml/2006/ole">
            <mc:AlternateContent xmlns:mc="http://schemas.openxmlformats.org/markup-compatibility/2006">
              <mc:Choice xmlns:v="urn:schemas-microsoft-com:vml" Requires="v">
                <p:oleObj spid="_x0000_s17440" name="Equation" r:id="rId5" imgW="2146300" imgH="457200" progId="Equation.DSMT4">
                  <p:embed/>
                </p:oleObj>
              </mc:Choice>
              <mc:Fallback>
                <p:oleObj name="Equation" r:id="rId5" imgW="2146300" imgH="4572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4974" y="2005770"/>
                        <a:ext cx="4725525" cy="1008112"/>
                      </a:xfrm>
                      <a:prstGeom prst="rect">
                        <a:avLst/>
                      </a:prstGeom>
                      <a:noFill/>
                    </p:spPr>
                  </p:pic>
                </p:oleObj>
              </mc:Fallback>
            </mc:AlternateContent>
          </a:graphicData>
        </a:graphic>
      </p:graphicFrame>
      <p:sp>
        <p:nvSpPr>
          <p:cNvPr id="6" name="Rectangle 3"/>
          <p:cNvSpPr>
            <a:spLocks noChangeArrowheads="1"/>
          </p:cNvSpPr>
          <p:nvPr/>
        </p:nvSpPr>
        <p:spPr bwMode="auto">
          <a:xfrm>
            <a:off x="755576" y="506598"/>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3200"/>
          </a:p>
        </p:txBody>
      </p:sp>
      <p:sp>
        <p:nvSpPr>
          <p:cNvPr id="7" name="Rectangle 4"/>
          <p:cNvSpPr>
            <a:spLocks noChangeArrowheads="1"/>
          </p:cNvSpPr>
          <p:nvPr/>
        </p:nvSpPr>
        <p:spPr bwMode="auto">
          <a:xfrm>
            <a:off x="755576" y="1192398"/>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3200"/>
          </a:p>
        </p:txBody>
      </p:sp>
      <p:graphicFrame>
        <p:nvGraphicFramePr>
          <p:cNvPr id="9" name="对象 8"/>
          <p:cNvGraphicFramePr>
            <a:graphicFrameLocks noChangeAspect="1"/>
          </p:cNvGraphicFramePr>
          <p:nvPr>
            <p:extLst>
              <p:ext uri="{D42A27DB-BD31-4B8C-83A1-F6EECF244321}">
                <p14:modId xmlns:p14="http://schemas.microsoft.com/office/powerpoint/2010/main" val="3105388674"/>
              </p:ext>
            </p:extLst>
          </p:nvPr>
        </p:nvGraphicFramePr>
        <p:xfrm>
          <a:off x="6621605" y="3289636"/>
          <a:ext cx="1637605" cy="506598"/>
        </p:xfrm>
        <a:graphic>
          <a:graphicData uri="http://schemas.openxmlformats.org/presentationml/2006/ole">
            <mc:AlternateContent xmlns:mc="http://schemas.openxmlformats.org/markup-compatibility/2006">
              <mc:Choice xmlns:v="urn:schemas-microsoft-com:vml" Requires="v">
                <p:oleObj spid="_x0000_s17441" name="Equation" r:id="rId7" imgW="660113" imgH="203112" progId="Equation.DSMT4">
                  <p:embed/>
                </p:oleObj>
              </mc:Choice>
              <mc:Fallback>
                <p:oleObj name="Equation" r:id="rId7" imgW="660113" imgH="203112"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1605" y="3289636"/>
                        <a:ext cx="1637605" cy="506598"/>
                      </a:xfrm>
                      <a:prstGeom prst="rect">
                        <a:avLst/>
                      </a:prstGeom>
                      <a:noFill/>
                    </p:spPr>
                  </p:pic>
                </p:oleObj>
              </mc:Fallback>
            </mc:AlternateContent>
          </a:graphicData>
        </a:graphic>
      </p:graphicFrame>
      <p:sp>
        <p:nvSpPr>
          <p:cNvPr id="10" name="文本框 9"/>
          <p:cNvSpPr txBox="1"/>
          <p:nvPr/>
        </p:nvSpPr>
        <p:spPr>
          <a:xfrm>
            <a:off x="179512" y="5085184"/>
            <a:ext cx="8568952" cy="1569660"/>
          </a:xfrm>
          <a:prstGeom prst="rect">
            <a:avLst/>
          </a:prstGeom>
          <a:noFill/>
        </p:spPr>
        <p:txBody>
          <a:bodyPr wrap="square" rtlCol="0">
            <a:spAutoFit/>
          </a:bodyPr>
          <a:lstStyle/>
          <a:p>
            <a:r>
              <a:rPr lang="zh-CN" altLang="zh-CN" sz="2400" dirty="0"/>
              <a:t>对于这种在外场作用下，在原有无规运动基础上附加的平均设为漂移运动</a:t>
            </a:r>
            <a:r>
              <a:rPr lang="zh-CN" altLang="zh-CN" sz="2400" dirty="0" smtClean="0"/>
              <a:t>。</a:t>
            </a:r>
            <a:endParaRPr lang="en-US" altLang="zh-CN" sz="2400" dirty="0" smtClean="0"/>
          </a:p>
          <a:p>
            <a:r>
              <a:rPr lang="zh-CN" altLang="zh-CN" sz="2400" dirty="0" smtClean="0"/>
              <a:t>（</a:t>
            </a:r>
            <a:r>
              <a:rPr lang="zh-CN" altLang="zh-CN" sz="2400" dirty="0"/>
              <a:t>引起的电流为漂移电流，例</a:t>
            </a:r>
            <a:r>
              <a:rPr lang="en-US" altLang="zh-CN" sz="2400" dirty="0"/>
              <a:t>PN</a:t>
            </a:r>
            <a:r>
              <a:rPr lang="zh-CN" altLang="zh-CN" sz="2400" dirty="0"/>
              <a:t>结，漂移运动—扩散运动）</a:t>
            </a:r>
          </a:p>
          <a:p>
            <a:endParaRPr lang="zh-CN" altLang="en-US" sz="2400" dirty="0"/>
          </a:p>
        </p:txBody>
      </p:sp>
    </p:spTree>
    <p:extLst>
      <p:ext uri="{BB962C8B-B14F-4D97-AF65-F5344CB8AC3E}">
        <p14:creationId xmlns:p14="http://schemas.microsoft.com/office/powerpoint/2010/main" val="274063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323528" y="332656"/>
            <a:ext cx="5571929" cy="864096"/>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1958539972"/>
              </p:ext>
            </p:extLst>
          </p:nvPr>
        </p:nvGraphicFramePr>
        <p:xfrm>
          <a:off x="1901808" y="1556792"/>
          <a:ext cx="3993649" cy="1080120"/>
        </p:xfrm>
        <a:graphic>
          <a:graphicData uri="http://schemas.openxmlformats.org/presentationml/2006/ole">
            <mc:AlternateContent xmlns:mc="http://schemas.openxmlformats.org/markup-compatibility/2006">
              <mc:Choice xmlns:v="urn:schemas-microsoft-com:vml" Requires="v">
                <p:oleObj spid="_x0000_s18453" name="Equation" r:id="rId4" imgW="1587500" imgH="431800" progId="Equation.DSMT4">
                  <p:embed/>
                </p:oleObj>
              </mc:Choice>
              <mc:Fallback>
                <p:oleObj name="Equation" r:id="rId4" imgW="1587500" imgH="4318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1808" y="1556792"/>
                        <a:ext cx="3993649" cy="1080120"/>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247100254"/>
              </p:ext>
            </p:extLst>
          </p:nvPr>
        </p:nvGraphicFramePr>
        <p:xfrm>
          <a:off x="3707904" y="3212976"/>
          <a:ext cx="3388890" cy="1008112"/>
        </p:xfrm>
        <a:graphic>
          <a:graphicData uri="http://schemas.openxmlformats.org/presentationml/2006/ole">
            <mc:AlternateContent xmlns:mc="http://schemas.openxmlformats.org/markup-compatibility/2006">
              <mc:Choice xmlns:v="urn:schemas-microsoft-com:vml" Requires="v">
                <p:oleObj spid="_x0000_s18454" name="Equation" r:id="rId6" imgW="1447800" imgH="431800" progId="Equation.DSMT4">
                  <p:embed/>
                </p:oleObj>
              </mc:Choice>
              <mc:Fallback>
                <p:oleObj name="Equation" r:id="rId6" imgW="1447800" imgH="4318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7904" y="3212976"/>
                        <a:ext cx="3388890" cy="1008112"/>
                      </a:xfrm>
                      <a:prstGeom prst="rect">
                        <a:avLst/>
                      </a:prstGeom>
                      <a:noFill/>
                    </p:spPr>
                  </p:pic>
                </p:oleObj>
              </mc:Fallback>
            </mc:AlternateContent>
          </a:graphicData>
        </a:graphic>
      </p:graphicFrame>
    </p:spTree>
    <p:extLst>
      <p:ext uri="{BB962C8B-B14F-4D97-AF65-F5344CB8AC3E}">
        <p14:creationId xmlns:p14="http://schemas.microsoft.com/office/powerpoint/2010/main" val="1940123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260648"/>
            <a:ext cx="7344816" cy="523220"/>
          </a:xfrm>
          <a:prstGeom prst="rect">
            <a:avLst/>
          </a:prstGeom>
        </p:spPr>
        <p:txBody>
          <a:bodyPr wrap="square">
            <a:spAutoFit/>
          </a:bodyPr>
          <a:lstStyle/>
          <a:p>
            <a:r>
              <a:rPr lang="zh-CN" altLang="zh-CN" sz="2800" kern="100" dirty="0">
                <a:latin typeface="Times New Roman" panose="02020603050405020304" pitchFamily="18" charset="0"/>
                <a:cs typeface="Times New Roman" panose="02020603050405020304" pitchFamily="18" charset="0"/>
              </a:rPr>
              <a:t>若不考虑填隙离子的形成或在定向运动条件下</a:t>
            </a:r>
            <a:endParaRPr lang="zh-CN" altLang="en-US" sz="2800" dirty="0"/>
          </a:p>
        </p:txBody>
      </p:sp>
      <p:graphicFrame>
        <p:nvGraphicFramePr>
          <p:cNvPr id="6" name="对象 5"/>
          <p:cNvGraphicFramePr>
            <a:graphicFrameLocks noChangeAspect="1"/>
          </p:cNvGraphicFramePr>
          <p:nvPr>
            <p:extLst>
              <p:ext uri="{D42A27DB-BD31-4B8C-83A1-F6EECF244321}">
                <p14:modId xmlns:p14="http://schemas.microsoft.com/office/powerpoint/2010/main" val="1614443718"/>
              </p:ext>
            </p:extLst>
          </p:nvPr>
        </p:nvGraphicFramePr>
        <p:xfrm>
          <a:off x="1187624" y="1412776"/>
          <a:ext cx="6859099" cy="648072"/>
        </p:xfrm>
        <a:graphic>
          <a:graphicData uri="http://schemas.openxmlformats.org/presentationml/2006/ole">
            <mc:AlternateContent xmlns:mc="http://schemas.openxmlformats.org/markup-compatibility/2006">
              <mc:Choice xmlns:v="urn:schemas-microsoft-com:vml" Requires="v">
                <p:oleObj spid="_x0000_s19477" name="Equation" r:id="rId3" imgW="2184400" imgH="241300" progId="Equation.DSMT4">
                  <p:embed/>
                </p:oleObj>
              </mc:Choice>
              <mc:Fallback>
                <p:oleObj name="Equation" r:id="rId3" imgW="2184400" imgH="241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412776"/>
                        <a:ext cx="6859099" cy="648072"/>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829789071"/>
              </p:ext>
            </p:extLst>
          </p:nvPr>
        </p:nvGraphicFramePr>
        <p:xfrm>
          <a:off x="1192188" y="2693164"/>
          <a:ext cx="4775076" cy="936104"/>
        </p:xfrm>
        <a:graphic>
          <a:graphicData uri="http://schemas.openxmlformats.org/presentationml/2006/ole">
            <mc:AlternateContent xmlns:mc="http://schemas.openxmlformats.org/markup-compatibility/2006">
              <mc:Choice xmlns:v="urn:schemas-microsoft-com:vml" Requires="v">
                <p:oleObj spid="_x0000_s19478" name="Equation" r:id="rId5" imgW="1600200" imgH="317500" progId="Equation.DSMT4">
                  <p:embed/>
                </p:oleObj>
              </mc:Choice>
              <mc:Fallback>
                <p:oleObj name="Equation" r:id="rId5" imgW="1600200" imgH="3175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188" y="2693164"/>
                        <a:ext cx="4775076" cy="936104"/>
                      </a:xfrm>
                      <a:prstGeom prst="rect">
                        <a:avLst/>
                      </a:prstGeom>
                      <a:noFill/>
                    </p:spPr>
                  </p:pic>
                </p:oleObj>
              </mc:Fallback>
            </mc:AlternateContent>
          </a:graphicData>
        </a:graphic>
      </p:graphicFrame>
    </p:spTree>
    <p:extLst>
      <p:ext uri="{BB962C8B-B14F-4D97-AF65-F5344CB8AC3E}">
        <p14:creationId xmlns:p14="http://schemas.microsoft.com/office/powerpoint/2010/main" val="2792829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33144" y="260648"/>
            <a:ext cx="6780723" cy="1089759"/>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3741288974"/>
              </p:ext>
            </p:extLst>
          </p:nvPr>
        </p:nvGraphicFramePr>
        <p:xfrm>
          <a:off x="899592" y="1857518"/>
          <a:ext cx="2213506" cy="792088"/>
        </p:xfrm>
        <a:graphic>
          <a:graphicData uri="http://schemas.openxmlformats.org/presentationml/2006/ole">
            <mc:AlternateContent xmlns:mc="http://schemas.openxmlformats.org/markup-compatibility/2006">
              <mc:Choice xmlns:v="urn:schemas-microsoft-com:vml" Requires="v">
                <p:oleObj spid="_x0000_s20548" name="Equation" r:id="rId4" imgW="647700" imgH="228600" progId="Equation.DSMT4">
                  <p:embed/>
                </p:oleObj>
              </mc:Choice>
              <mc:Fallback>
                <p:oleObj name="Equation" r:id="rId4" imgW="647700" imgH="2286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1857518"/>
                        <a:ext cx="2213506" cy="792088"/>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7614554"/>
              </p:ext>
            </p:extLst>
          </p:nvPr>
        </p:nvGraphicFramePr>
        <p:xfrm>
          <a:off x="3347864" y="2041977"/>
          <a:ext cx="1215258" cy="607629"/>
        </p:xfrm>
        <a:graphic>
          <a:graphicData uri="http://schemas.openxmlformats.org/presentationml/2006/ole">
            <mc:AlternateContent xmlns:mc="http://schemas.openxmlformats.org/markup-compatibility/2006">
              <mc:Choice xmlns:v="urn:schemas-microsoft-com:vml" Requires="v">
                <p:oleObj spid="_x0000_s20549" name="Equation" r:id="rId6" imgW="355138" imgH="177569" progId="Equation.DSMT4">
                  <p:embed/>
                </p:oleObj>
              </mc:Choice>
              <mc:Fallback>
                <p:oleObj name="Equation" r:id="rId6" imgW="355138" imgH="177569"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7864" y="2041977"/>
                        <a:ext cx="1215258" cy="607629"/>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894737717"/>
              </p:ext>
            </p:extLst>
          </p:nvPr>
        </p:nvGraphicFramePr>
        <p:xfrm>
          <a:off x="395536" y="3275175"/>
          <a:ext cx="3977590" cy="1230376"/>
        </p:xfrm>
        <a:graphic>
          <a:graphicData uri="http://schemas.openxmlformats.org/presentationml/2006/ole">
            <mc:AlternateContent xmlns:mc="http://schemas.openxmlformats.org/markup-compatibility/2006">
              <mc:Choice xmlns:v="urn:schemas-microsoft-com:vml" Requires="v">
                <p:oleObj spid="_x0000_s20550" name="Equation" r:id="rId8" imgW="1346200" imgH="419100" progId="Equation.DSMT4">
                  <p:embed/>
                </p:oleObj>
              </mc:Choice>
              <mc:Fallback>
                <p:oleObj name="Equation" r:id="rId8" imgW="1346200" imgH="41910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536" y="3275175"/>
                        <a:ext cx="3977590" cy="1230376"/>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071893112"/>
              </p:ext>
            </p:extLst>
          </p:nvPr>
        </p:nvGraphicFramePr>
        <p:xfrm>
          <a:off x="1610794" y="4925374"/>
          <a:ext cx="2028880" cy="907281"/>
        </p:xfrm>
        <a:graphic>
          <a:graphicData uri="http://schemas.openxmlformats.org/presentationml/2006/ole">
            <mc:AlternateContent xmlns:mc="http://schemas.openxmlformats.org/markup-compatibility/2006">
              <mc:Choice xmlns:v="urn:schemas-microsoft-com:vml" Requires="v">
                <p:oleObj spid="_x0000_s20551" name="Equation" r:id="rId10" imgW="901309" imgH="406224" progId="Equation.DSMT4">
                  <p:embed/>
                </p:oleObj>
              </mc:Choice>
              <mc:Fallback>
                <p:oleObj name="Equation" r:id="rId10" imgW="901309" imgH="406224"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0794" y="4925374"/>
                        <a:ext cx="2028880" cy="907281"/>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964843704"/>
              </p:ext>
            </p:extLst>
          </p:nvPr>
        </p:nvGraphicFramePr>
        <p:xfrm>
          <a:off x="899591" y="4678908"/>
          <a:ext cx="260755" cy="492932"/>
        </p:xfrm>
        <a:graphic>
          <a:graphicData uri="http://schemas.openxmlformats.org/presentationml/2006/ole">
            <mc:AlternateContent xmlns:mc="http://schemas.openxmlformats.org/markup-compatibility/2006">
              <mc:Choice xmlns:v="urn:schemas-microsoft-com:vml" Requires="v">
                <p:oleObj spid="_x0000_s20552" name="Equation" r:id="rId12" imgW="114151" imgH="215619" progId="Equation.DSMT4">
                  <p:embed/>
                </p:oleObj>
              </mc:Choice>
              <mc:Fallback>
                <p:oleObj name="Equation" r:id="rId12" imgW="114151" imgH="215619"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9591" y="4678908"/>
                        <a:ext cx="260755" cy="492932"/>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042236050"/>
              </p:ext>
            </p:extLst>
          </p:nvPr>
        </p:nvGraphicFramePr>
        <p:xfrm>
          <a:off x="4283968" y="4925374"/>
          <a:ext cx="2057456" cy="907281"/>
        </p:xfrm>
        <a:graphic>
          <a:graphicData uri="http://schemas.openxmlformats.org/presentationml/2006/ole">
            <mc:AlternateContent xmlns:mc="http://schemas.openxmlformats.org/markup-compatibility/2006">
              <mc:Choice xmlns:v="urn:schemas-microsoft-com:vml" Requires="v">
                <p:oleObj spid="_x0000_s20553" name="Equation" r:id="rId14" imgW="914003" imgH="406224" progId="Equation.DSMT4">
                  <p:embed/>
                </p:oleObj>
              </mc:Choice>
              <mc:Fallback>
                <p:oleObj name="Equation" r:id="rId14" imgW="914003" imgH="406224" progId="Equation.DSMT4">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3968" y="4925374"/>
                        <a:ext cx="2057456" cy="907281"/>
                      </a:xfrm>
                      <a:prstGeom prst="rect">
                        <a:avLst/>
                      </a:prstGeom>
                      <a:noFill/>
                    </p:spPr>
                  </p:pic>
                </p:oleObj>
              </mc:Fallback>
            </mc:AlternateContent>
          </a:graphicData>
        </a:graphic>
      </p:graphicFrame>
      <p:sp>
        <p:nvSpPr>
          <p:cNvPr id="15" name="Rectangle 11"/>
          <p:cNvSpPr>
            <a:spLocks noChangeArrowheads="1"/>
          </p:cNvSpPr>
          <p:nvPr/>
        </p:nvSpPr>
        <p:spPr bwMode="auto">
          <a:xfrm>
            <a:off x="899592" y="4678907"/>
            <a:ext cx="144016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272643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1610" y="375663"/>
            <a:ext cx="3931571" cy="1900808"/>
          </a:xfrm>
        </p:spPr>
        <p:txBody>
          <a:bodyPr>
            <a:normAutofit lnSpcReduction="10000"/>
          </a:bodyPr>
          <a:lstStyle/>
          <a:p>
            <a:pPr marL="0" indent="0">
              <a:buNone/>
            </a:pPr>
            <a:r>
              <a:rPr lang="zh-CN" altLang="zh-CN" sz="2400" dirty="0"/>
              <a:t>通过热振动能量的涨落，空位相邻的原子有一定几率获得</a:t>
            </a:r>
            <a:r>
              <a:rPr lang="en-US" altLang="zh-CN" sz="2400" dirty="0"/>
              <a:t>E</a:t>
            </a:r>
            <a:r>
              <a:rPr lang="en-US" altLang="zh-CN" sz="2400" baseline="-25000" dirty="0"/>
              <a:t>1</a:t>
            </a:r>
            <a:r>
              <a:rPr lang="zh-CN" altLang="zh-CN" sz="2400" dirty="0"/>
              <a:t>的能量而跳到空位上，则原子和空位分别产生相反方向的迁移运动</a:t>
            </a:r>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1559350167"/>
              </p:ext>
            </p:extLst>
          </p:nvPr>
        </p:nvGraphicFramePr>
        <p:xfrm>
          <a:off x="827584" y="3307675"/>
          <a:ext cx="936104" cy="686476"/>
        </p:xfrm>
        <a:graphic>
          <a:graphicData uri="http://schemas.openxmlformats.org/presentationml/2006/ole">
            <mc:AlternateContent xmlns:mc="http://schemas.openxmlformats.org/markup-compatibility/2006">
              <mc:Choice xmlns:v="urn:schemas-microsoft-com:vml" Requires="v">
                <p:oleObj spid="_x0000_s4195" name="公式" r:id="rId3" imgW="431425" imgH="317225" progId="Equation.3">
                  <p:embed/>
                </p:oleObj>
              </mc:Choice>
              <mc:Fallback>
                <p:oleObj name="公式" r:id="rId3" imgW="431425" imgH="31722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307675"/>
                        <a:ext cx="936104" cy="686476"/>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35369632"/>
              </p:ext>
            </p:extLst>
          </p:nvPr>
        </p:nvGraphicFramePr>
        <p:xfrm>
          <a:off x="4498625" y="4581128"/>
          <a:ext cx="879318" cy="644833"/>
        </p:xfrm>
        <a:graphic>
          <a:graphicData uri="http://schemas.openxmlformats.org/presentationml/2006/ole">
            <mc:AlternateContent xmlns:mc="http://schemas.openxmlformats.org/markup-compatibility/2006">
              <mc:Choice xmlns:v="urn:schemas-microsoft-com:vml" Requires="v">
                <p:oleObj spid="_x0000_s4196" name="公式" r:id="rId5" imgW="431425" imgH="317225" progId="Equation.3">
                  <p:embed/>
                </p:oleObj>
              </mc:Choice>
              <mc:Fallback>
                <p:oleObj name="公式" r:id="rId5" imgW="431425" imgH="317225"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8625" y="4581128"/>
                        <a:ext cx="879318" cy="644833"/>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77788016"/>
              </p:ext>
            </p:extLst>
          </p:nvPr>
        </p:nvGraphicFramePr>
        <p:xfrm>
          <a:off x="1187624" y="5517232"/>
          <a:ext cx="2345403" cy="864096"/>
        </p:xfrm>
        <a:graphic>
          <a:graphicData uri="http://schemas.openxmlformats.org/presentationml/2006/ole">
            <mc:AlternateContent xmlns:mc="http://schemas.openxmlformats.org/markup-compatibility/2006">
              <mc:Choice xmlns:v="urn:schemas-microsoft-com:vml" Requires="v">
                <p:oleObj spid="_x0000_s4197" name="公式" r:id="rId6" imgW="901309" imgH="330057" progId="Equation.3">
                  <p:embed/>
                </p:oleObj>
              </mc:Choice>
              <mc:Fallback>
                <p:oleObj name="公式" r:id="rId6" imgW="901309" imgH="330057"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624" y="5517232"/>
                        <a:ext cx="2345403" cy="864096"/>
                      </a:xfrm>
                      <a:prstGeom prst="rect">
                        <a:avLst/>
                      </a:prstGeom>
                      <a:noFill/>
                    </p:spPr>
                  </p:pic>
                </p:oleObj>
              </mc:Fallback>
            </mc:AlternateContent>
          </a:graphicData>
        </a:graphic>
      </p:graphicFrame>
      <p:sp>
        <p:nvSpPr>
          <p:cNvPr id="7" name="Rectangle 4"/>
          <p:cNvSpPr>
            <a:spLocks noChangeArrowheads="1"/>
          </p:cNvSpPr>
          <p:nvPr/>
        </p:nvSpPr>
        <p:spPr bwMode="auto">
          <a:xfrm>
            <a:off x="125147" y="2275886"/>
            <a:ext cx="44644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57175"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根据</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Boatsman</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分布，温度</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时原子具有能量为</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E</a:t>
            </a:r>
            <a:r>
              <a:rPr kumimoji="0" lang="en-US" altLang="zh-CN" sz="24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的几率与</a:t>
            </a:r>
            <a:endParaRPr kumimoji="0" lang="zh-CN" altLang="en-US"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Rectangle 5"/>
          <p:cNvSpPr>
            <a:spLocks noChangeArrowheads="1"/>
          </p:cNvSpPr>
          <p:nvPr/>
        </p:nvSpPr>
        <p:spPr bwMode="auto">
          <a:xfrm>
            <a:off x="1907704" y="3544888"/>
            <a:ext cx="28694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57175"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成正比，</a:t>
            </a:r>
            <a:endParaRPr kumimoji="0" lang="zh-CN" altLang="en-US"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9" name="Rectangle 6"/>
          <p:cNvSpPr>
            <a:spLocks noChangeArrowheads="1"/>
          </p:cNvSpPr>
          <p:nvPr/>
        </p:nvSpPr>
        <p:spPr bwMode="auto">
          <a:xfrm>
            <a:off x="5566489" y="4672711"/>
            <a:ext cx="16754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57175"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成正比：</a:t>
            </a:r>
            <a:endParaRPr kumimoji="0" lang="zh-CN"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0" name="矩形 9"/>
          <p:cNvSpPr/>
          <p:nvPr/>
        </p:nvSpPr>
        <p:spPr>
          <a:xfrm>
            <a:off x="661835" y="4154966"/>
            <a:ext cx="5742384" cy="830997"/>
          </a:xfrm>
          <a:prstGeom prst="rect">
            <a:avLst/>
          </a:prstGeom>
        </p:spPr>
        <p:txBody>
          <a:bodyPr wrap="square">
            <a:spAutoFit/>
          </a:bodyPr>
          <a:lstStyle/>
          <a:p>
            <a:pPr lvl="0" indent="257175" fontAlgn="base">
              <a:spcBef>
                <a:spcPct val="0"/>
              </a:spcBef>
              <a:spcAft>
                <a:spcPct val="0"/>
              </a:spcAft>
            </a:pPr>
            <a:r>
              <a:rPr lang="zh-CN" altLang="zh-CN" sz="2400" dirty="0">
                <a:latin typeface="Times New Roman" pitchFamily="18" charset="0"/>
                <a:ea typeface="宋体" pitchFamily="2" charset="-122"/>
                <a:cs typeface="Times New Roman" pitchFamily="18" charset="0"/>
              </a:rPr>
              <a:t>则空位相邻原子在单位时间内越过势差的而跃入空位的几率</a:t>
            </a:r>
            <a:r>
              <a:rPr lang="en-US" altLang="zh-CN" sz="2400" dirty="0">
                <a:latin typeface="Times New Roman" pitchFamily="18" charset="0"/>
                <a:ea typeface="宋体" pitchFamily="2" charset="-122"/>
                <a:cs typeface="Times New Roman" pitchFamily="18" charset="0"/>
              </a:rPr>
              <a:t>q</a:t>
            </a:r>
            <a:r>
              <a:rPr lang="en-US" altLang="zh-CN" sz="2400" baseline="30000" dirty="0">
                <a:latin typeface="Times New Roman" pitchFamily="18" charset="0"/>
                <a:ea typeface="宋体" pitchFamily="2" charset="-122"/>
                <a:cs typeface="Times New Roman" pitchFamily="18" charset="0"/>
              </a:rPr>
              <a:t>‘</a:t>
            </a:r>
            <a:r>
              <a:rPr lang="zh-CN" altLang="en-US" sz="2400" dirty="0">
                <a:latin typeface="Times New Roman" pitchFamily="18" charset="0"/>
                <a:ea typeface="宋体" pitchFamily="2" charset="-122"/>
                <a:cs typeface="Times New Roman" pitchFamily="18" charset="0"/>
              </a:rPr>
              <a:t>也与</a:t>
            </a:r>
            <a:endParaRPr lang="zh-CN" altLang="en-US" sz="2400" dirty="0">
              <a:latin typeface="Arial" pitchFamily="34" charset="0"/>
              <a:ea typeface="宋体" pitchFamily="2" charset="-122"/>
              <a:cs typeface="宋体" pitchFamily="2" charset="-122"/>
            </a:endParaRPr>
          </a:p>
        </p:txBody>
      </p:sp>
      <p:pic>
        <p:nvPicPr>
          <p:cNvPr id="11"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6106" y="318854"/>
            <a:ext cx="4146442" cy="3596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528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16632"/>
            <a:ext cx="4146442" cy="3596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对象 4"/>
          <p:cNvGraphicFramePr>
            <a:graphicFrameLocks noChangeAspect="1"/>
          </p:cNvGraphicFramePr>
          <p:nvPr>
            <p:extLst>
              <p:ext uri="{D42A27DB-BD31-4B8C-83A1-F6EECF244321}">
                <p14:modId xmlns:p14="http://schemas.microsoft.com/office/powerpoint/2010/main" val="202199249"/>
              </p:ext>
            </p:extLst>
          </p:nvPr>
        </p:nvGraphicFramePr>
        <p:xfrm>
          <a:off x="539552" y="692696"/>
          <a:ext cx="2345403" cy="864096"/>
        </p:xfrm>
        <a:graphic>
          <a:graphicData uri="http://schemas.openxmlformats.org/presentationml/2006/ole">
            <mc:AlternateContent xmlns:mc="http://schemas.openxmlformats.org/markup-compatibility/2006">
              <mc:Choice xmlns:v="urn:schemas-microsoft-com:vml" Requires="v">
                <p:oleObj spid="_x0000_s11276" name="公式" r:id="rId4" imgW="901309" imgH="330057" progId="Equation.3">
                  <p:embed/>
                </p:oleObj>
              </mc:Choice>
              <mc:Fallback>
                <p:oleObj name="公式" r:id="rId4" imgW="901309" imgH="330057" progId="Equation.3">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692696"/>
                        <a:ext cx="2345403" cy="864096"/>
                      </a:xfrm>
                      <a:prstGeom prst="rect">
                        <a:avLst/>
                      </a:prstGeom>
                      <a:noFill/>
                    </p:spPr>
                  </p:pic>
                </p:oleObj>
              </mc:Fallback>
            </mc:AlternateContent>
          </a:graphicData>
        </a:graphic>
      </p:graphicFrame>
    </p:spTree>
    <p:extLst>
      <p:ext uri="{BB962C8B-B14F-4D97-AF65-F5344CB8AC3E}">
        <p14:creationId xmlns:p14="http://schemas.microsoft.com/office/powerpoint/2010/main" val="26468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622108517"/>
              </p:ext>
            </p:extLst>
          </p:nvPr>
        </p:nvGraphicFramePr>
        <p:xfrm>
          <a:off x="987798" y="1052736"/>
          <a:ext cx="2756467" cy="792088"/>
        </p:xfrm>
        <a:graphic>
          <a:graphicData uri="http://schemas.openxmlformats.org/presentationml/2006/ole">
            <mc:AlternateContent xmlns:mc="http://schemas.openxmlformats.org/markup-compatibility/2006">
              <mc:Choice xmlns:v="urn:schemas-microsoft-com:vml" Requires="v">
                <p:oleObj spid="_x0000_s12312" name="公式" r:id="rId3" imgW="825500" imgH="241300" progId="Equation.3">
                  <p:embed/>
                </p:oleObj>
              </mc:Choice>
              <mc:Fallback>
                <p:oleObj name="公式" r:id="rId3" imgW="825500" imgH="241300" progId="Equation.3">
                  <p:embed/>
                  <p:pic>
                    <p:nvPicPr>
                      <p:cNvPr id="13" name="对象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798" y="1052736"/>
                        <a:ext cx="2756467" cy="792088"/>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92937974"/>
              </p:ext>
            </p:extLst>
          </p:nvPr>
        </p:nvGraphicFramePr>
        <p:xfrm>
          <a:off x="4283968" y="1340768"/>
          <a:ext cx="2997333" cy="648072"/>
        </p:xfrm>
        <a:graphic>
          <a:graphicData uri="http://schemas.openxmlformats.org/presentationml/2006/ole">
            <mc:AlternateContent xmlns:mc="http://schemas.openxmlformats.org/markup-compatibility/2006">
              <mc:Choice xmlns:v="urn:schemas-microsoft-com:vml" Requires="v">
                <p:oleObj spid="_x0000_s12313" name="公式" r:id="rId5" imgW="1054100" imgH="228600" progId="Equation.3">
                  <p:embed/>
                </p:oleObj>
              </mc:Choice>
              <mc:Fallback>
                <p:oleObj name="公式" r:id="rId5" imgW="1054100" imgH="228600" progId="Equation.3">
                  <p:embed/>
                  <p:pic>
                    <p:nvPicPr>
                      <p:cNvPr id="17" name="对象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968" y="1340768"/>
                        <a:ext cx="2997333" cy="648072"/>
                      </a:xfrm>
                      <a:prstGeom prst="rect">
                        <a:avLst/>
                      </a:prstGeom>
                      <a:noFill/>
                    </p:spPr>
                  </p:pic>
                </p:oleObj>
              </mc:Fallback>
            </mc:AlternateContent>
          </a:graphicData>
        </a:graphic>
      </p:graphicFrame>
    </p:spTree>
    <p:extLst>
      <p:ext uri="{BB962C8B-B14F-4D97-AF65-F5344CB8AC3E}">
        <p14:creationId xmlns:p14="http://schemas.microsoft.com/office/powerpoint/2010/main" val="13113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07504" y="1130525"/>
            <a:ext cx="84561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空位扩散机制是材料中极为普遍的扩散方式（根据理论计算</a:t>
            </a:r>
            <a:endParaRPr kumimoji="0" lang="zh-CN" altLang="zh-CN" sz="4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203580991"/>
              </p:ext>
            </p:extLst>
          </p:nvPr>
        </p:nvGraphicFramePr>
        <p:xfrm>
          <a:off x="395536" y="1772816"/>
          <a:ext cx="2022048" cy="595536"/>
        </p:xfrm>
        <a:graphic>
          <a:graphicData uri="http://schemas.openxmlformats.org/presentationml/2006/ole">
            <mc:AlternateContent xmlns:mc="http://schemas.openxmlformats.org/markup-compatibility/2006">
              <mc:Choice xmlns:v="urn:schemas-microsoft-com:vml" Requires="v">
                <p:oleObj spid="_x0000_s10255" name="Equation" r:id="rId3" imgW="698197" imgH="203112" progId="Equation.DSMT4">
                  <p:embed/>
                </p:oleObj>
              </mc:Choice>
              <mc:Fallback>
                <p:oleObj name="Equation" r:id="rId3" imgW="698197" imgH="203112"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772816"/>
                        <a:ext cx="2022048" cy="595536"/>
                      </a:xfrm>
                      <a:prstGeom prst="rect">
                        <a:avLst/>
                      </a:prstGeom>
                      <a:noFill/>
                    </p:spPr>
                  </p:pic>
                </p:oleObj>
              </mc:Fallback>
            </mc:AlternateContent>
          </a:graphicData>
        </a:graphic>
      </p:graphicFrame>
      <p:sp>
        <p:nvSpPr>
          <p:cNvPr id="6" name="Rectangle 3"/>
          <p:cNvSpPr>
            <a:spLocks noChangeArrowheads="1"/>
          </p:cNvSpPr>
          <p:nvPr/>
        </p:nvSpPr>
        <p:spPr bwMode="auto">
          <a:xfrm>
            <a:off x="29696" y="1818989"/>
            <a:ext cx="753283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对材料中许多具体问题中的现象都与空位机制有关。</a:t>
            </a:r>
            <a:endParaRPr kumimoji="0" lang="zh-CN"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7" name="矩形 6"/>
          <p:cNvSpPr/>
          <p:nvPr/>
        </p:nvSpPr>
        <p:spPr>
          <a:xfrm>
            <a:off x="2267744" y="1800250"/>
            <a:ext cx="3326552" cy="523220"/>
          </a:xfrm>
          <a:prstGeom prst="rect">
            <a:avLst/>
          </a:prstGeom>
        </p:spPr>
        <p:txBody>
          <a:bodyPr wrap="none">
            <a:spAutoFit/>
          </a:bodyPr>
          <a:lstStyle/>
          <a:p>
            <a:pPr lvl="0" indent="266700" eaLnBrk="0" fontAlgn="base" hangingPunct="0">
              <a:spcBef>
                <a:spcPct val="0"/>
              </a:spcBef>
              <a:spcAft>
                <a:spcPct val="0"/>
              </a:spcAft>
            </a:pPr>
            <a:r>
              <a:rPr lang="zh-CN" altLang="en-US" sz="2800" dirty="0">
                <a:latin typeface="Times New Roman" panose="02020603050405020304" pitchFamily="18" charset="0"/>
                <a:cs typeface="Times New Roman" panose="02020603050405020304" pitchFamily="18" charset="0"/>
              </a:rPr>
              <a:t>低于其他机制）。</a:t>
            </a:r>
            <a:endParaRPr lang="en-US" altLang="zh-CN" sz="28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231128" y="3573016"/>
            <a:ext cx="8208912" cy="1938992"/>
          </a:xfrm>
          <a:prstGeom prst="rect">
            <a:avLst/>
          </a:prstGeom>
          <a:noFill/>
        </p:spPr>
        <p:txBody>
          <a:bodyPr wrap="square" rtlCol="0">
            <a:spAutoFit/>
          </a:bodyPr>
          <a:lstStyle/>
          <a:p>
            <a:r>
              <a:rPr lang="zh-CN" altLang="zh-CN" sz="2400" dirty="0">
                <a:solidFill>
                  <a:srgbClr val="002060"/>
                </a:solidFill>
              </a:rPr>
              <a:t>例：氧化物体系材料的制备、结构、性能、应用学与温度、气氛（氧分压）有关。这与氧化物中存在的氧空位及有关扩散行为紧密相联系。典型如半导体氧化物陶瓷</a:t>
            </a:r>
            <a:r>
              <a:rPr lang="zh-CN" altLang="zh-CN" sz="2400" dirty="0" smtClean="0">
                <a:solidFill>
                  <a:srgbClr val="002060"/>
                </a:solidFill>
              </a:rPr>
              <a:t>。</a:t>
            </a:r>
            <a:endParaRPr lang="en-US" altLang="zh-CN" sz="2400" dirty="0" smtClean="0">
              <a:solidFill>
                <a:srgbClr val="002060"/>
              </a:solidFill>
            </a:endParaRPr>
          </a:p>
          <a:p>
            <a:r>
              <a:rPr lang="zh-CN" altLang="zh-CN" sz="2400" dirty="0" smtClean="0">
                <a:solidFill>
                  <a:srgbClr val="002060"/>
                </a:solidFill>
              </a:rPr>
              <a:t>〈业已证明氧空位扩散机制常是材料中最重要的扩散〉</a:t>
            </a:r>
            <a:endParaRPr lang="zh-CN" altLang="zh-CN" sz="2400" dirty="0">
              <a:solidFill>
                <a:srgbClr val="002060"/>
              </a:solidFill>
            </a:endParaRPr>
          </a:p>
          <a:p>
            <a:endParaRPr lang="zh-CN" altLang="en-US" sz="2400" dirty="0">
              <a:solidFill>
                <a:srgbClr val="002060"/>
              </a:solidFill>
            </a:endParaRPr>
          </a:p>
        </p:txBody>
      </p:sp>
    </p:spTree>
    <p:extLst>
      <p:ext uri="{BB962C8B-B14F-4D97-AF65-F5344CB8AC3E}">
        <p14:creationId xmlns:p14="http://schemas.microsoft.com/office/powerpoint/2010/main" val="303179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6"/>
            <a:ext cx="8229600" cy="4525963"/>
          </a:xfrm>
        </p:spPr>
        <p:txBody>
          <a:bodyPr/>
          <a:lstStyle/>
          <a:p>
            <a:pPr marL="0" indent="0">
              <a:buNone/>
            </a:pPr>
            <a:r>
              <a:rPr lang="en-US" altLang="zh-CN" sz="2400" dirty="0"/>
              <a:t>3</a:t>
            </a:r>
            <a:r>
              <a:rPr lang="zh-CN" altLang="zh-CN" sz="2400" dirty="0"/>
              <a:t>．填隙扩散</a:t>
            </a:r>
          </a:p>
          <a:p>
            <a:pPr marL="0" indent="0">
              <a:buNone/>
            </a:pPr>
            <a:r>
              <a:rPr lang="en-US" altLang="zh-CN" sz="2400" dirty="0"/>
              <a:t>  </a:t>
            </a:r>
            <a:r>
              <a:rPr lang="zh-CN" altLang="zh-CN" sz="2400" dirty="0"/>
              <a:t>填隙扩散指一个原子由正常位置（格点位置）进入填隙位置，继而由一个填隙位置进入相邻填隙位置的扩散现象。正常格点原子跃到间隙位置即形成填隙原子缺陷，则其几率为：</a:t>
            </a:r>
          </a:p>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90306202"/>
              </p:ext>
            </p:extLst>
          </p:nvPr>
        </p:nvGraphicFramePr>
        <p:xfrm>
          <a:off x="1115617" y="2208654"/>
          <a:ext cx="2952328" cy="932314"/>
        </p:xfrm>
        <a:graphic>
          <a:graphicData uri="http://schemas.openxmlformats.org/presentationml/2006/ole">
            <mc:AlternateContent xmlns:mc="http://schemas.openxmlformats.org/markup-compatibility/2006">
              <mc:Choice xmlns:v="urn:schemas-microsoft-com:vml" Requires="v">
                <p:oleObj spid="_x0000_s5216" name="公式" r:id="rId3" imgW="723586" imgH="228501" progId="Equation.3">
                  <p:embed/>
                </p:oleObj>
              </mc:Choice>
              <mc:Fallback>
                <p:oleObj name="公式" r:id="rId3" imgW="723586" imgH="228501"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7" y="2208654"/>
                        <a:ext cx="2952328" cy="932314"/>
                      </a:xfrm>
                      <a:prstGeom prst="rect">
                        <a:avLst/>
                      </a:prstGeom>
                      <a:noFill/>
                    </p:spPr>
                  </p:pic>
                </p:oleObj>
              </mc:Fallback>
            </mc:AlternateContent>
          </a:graphicData>
        </a:graphic>
      </p:graphicFrame>
      <p:sp>
        <p:nvSpPr>
          <p:cNvPr id="6" name="矩形 5"/>
          <p:cNvSpPr/>
          <p:nvPr/>
        </p:nvSpPr>
        <p:spPr>
          <a:xfrm>
            <a:off x="539552" y="2967335"/>
            <a:ext cx="7776864" cy="830997"/>
          </a:xfrm>
          <a:prstGeom prst="rect">
            <a:avLst/>
          </a:prstGeom>
        </p:spPr>
        <p:txBody>
          <a:bodyPr wrap="square">
            <a:spAutoFit/>
          </a:bodyPr>
          <a:lstStyle/>
          <a:p>
            <a:r>
              <a:rPr lang="zh-CN" altLang="zh-CN" sz="2400" dirty="0"/>
              <a:t>按照如前面同样分析方法，填隙原子在单位时间内由一个填隙位置跳到相邻填隙位置的几率为：</a:t>
            </a: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595940486"/>
              </p:ext>
            </p:extLst>
          </p:nvPr>
        </p:nvGraphicFramePr>
        <p:xfrm>
          <a:off x="873125" y="3768725"/>
          <a:ext cx="4805363" cy="1231900"/>
        </p:xfrm>
        <a:graphic>
          <a:graphicData uri="http://schemas.openxmlformats.org/presentationml/2006/ole">
            <mc:AlternateContent xmlns:mc="http://schemas.openxmlformats.org/markup-compatibility/2006">
              <mc:Choice xmlns:v="urn:schemas-microsoft-com:vml" Requires="v">
                <p:oleObj spid="_x0000_s5217" name="公式" r:id="rId5" imgW="977760" imgH="253800" progId="Equation.3">
                  <p:embed/>
                </p:oleObj>
              </mc:Choice>
              <mc:Fallback>
                <p:oleObj name="公式" r:id="rId5" imgW="977760" imgH="253800" progId="Equation.3">
                  <p:embed/>
                  <p:pic>
                    <p:nvPicPr>
                      <p:cNvPr id="0" name="Object 3"/>
                      <p:cNvPicPr>
                        <a:picLocks noChangeAspect="1" noChangeArrowheads="1"/>
                      </p:cNvPicPr>
                      <p:nvPr/>
                    </p:nvPicPr>
                    <p:blipFill>
                      <a:blip r:embed="rId6"/>
                      <a:srcRect/>
                      <a:stretch>
                        <a:fillRect/>
                      </a:stretch>
                    </p:blipFill>
                    <p:spPr bwMode="auto">
                      <a:xfrm>
                        <a:off x="873125" y="3768725"/>
                        <a:ext cx="4805363" cy="1231900"/>
                      </a:xfrm>
                      <a:prstGeom prst="rect">
                        <a:avLst/>
                      </a:prstGeom>
                      <a:noFill/>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228784693"/>
              </p:ext>
            </p:extLst>
          </p:nvPr>
        </p:nvGraphicFramePr>
        <p:xfrm>
          <a:off x="683568" y="5229200"/>
          <a:ext cx="5495651" cy="864096"/>
        </p:xfrm>
        <a:graphic>
          <a:graphicData uri="http://schemas.openxmlformats.org/presentationml/2006/ole">
            <mc:AlternateContent xmlns:mc="http://schemas.openxmlformats.org/markup-compatibility/2006">
              <mc:Choice xmlns:v="urn:schemas-microsoft-com:vml" Requires="v">
                <p:oleObj spid="_x0000_s5218" name="公式" r:id="rId7" imgW="1511300" imgH="241300" progId="Equation.3">
                  <p:embed/>
                </p:oleObj>
              </mc:Choice>
              <mc:Fallback>
                <p:oleObj name="公式" r:id="rId7" imgW="1511300" imgH="2413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5229200"/>
                        <a:ext cx="5495651" cy="864096"/>
                      </a:xfrm>
                      <a:prstGeom prst="rect">
                        <a:avLst/>
                      </a:prstGeom>
                      <a:noFill/>
                    </p:spPr>
                  </p:pic>
                </p:oleObj>
              </mc:Fallback>
            </mc:AlternateContent>
          </a:graphicData>
        </a:graphic>
      </p:graphicFrame>
    </p:spTree>
    <p:extLst>
      <p:ext uri="{BB962C8B-B14F-4D97-AF65-F5344CB8AC3E}">
        <p14:creationId xmlns:p14="http://schemas.microsoft.com/office/powerpoint/2010/main" val="366091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306645708"/>
              </p:ext>
            </p:extLst>
          </p:nvPr>
        </p:nvGraphicFramePr>
        <p:xfrm>
          <a:off x="467544" y="764704"/>
          <a:ext cx="7943923" cy="1008112"/>
        </p:xfrm>
        <a:graphic>
          <a:graphicData uri="http://schemas.openxmlformats.org/presentationml/2006/ole">
            <mc:AlternateContent xmlns:mc="http://schemas.openxmlformats.org/markup-compatibility/2006">
              <mc:Choice xmlns:v="urn:schemas-microsoft-com:vml" Requires="v">
                <p:oleObj spid="_x0000_s6313" name="公式" r:id="rId3" imgW="1879600" imgH="241300" progId="Equation.3">
                  <p:embed/>
                </p:oleObj>
              </mc:Choice>
              <mc:Fallback>
                <p:oleObj name="公式" r:id="rId3" imgW="1879600" imgH="2413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764704"/>
                        <a:ext cx="7943923" cy="1008112"/>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795774413"/>
              </p:ext>
            </p:extLst>
          </p:nvPr>
        </p:nvGraphicFramePr>
        <p:xfrm>
          <a:off x="683568" y="2276872"/>
          <a:ext cx="2302006" cy="792088"/>
        </p:xfrm>
        <a:graphic>
          <a:graphicData uri="http://schemas.openxmlformats.org/presentationml/2006/ole">
            <mc:AlternateContent xmlns:mc="http://schemas.openxmlformats.org/markup-compatibility/2006">
              <mc:Choice xmlns:v="urn:schemas-microsoft-com:vml" Requires="v">
                <p:oleObj spid="_x0000_s6314" name="公式" r:id="rId5" imgW="888614" imgH="304668" progId="Equation.3">
                  <p:embed/>
                </p:oleObj>
              </mc:Choice>
              <mc:Fallback>
                <p:oleObj name="公式" r:id="rId5" imgW="888614" imgH="304668"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2276872"/>
                        <a:ext cx="2302006" cy="792088"/>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006092790"/>
              </p:ext>
            </p:extLst>
          </p:nvPr>
        </p:nvGraphicFramePr>
        <p:xfrm>
          <a:off x="3705225" y="2492896"/>
          <a:ext cx="2358982" cy="648072"/>
        </p:xfrm>
        <a:graphic>
          <a:graphicData uri="http://schemas.openxmlformats.org/presentationml/2006/ole">
            <mc:AlternateContent xmlns:mc="http://schemas.openxmlformats.org/markup-compatibility/2006">
              <mc:Choice xmlns:v="urn:schemas-microsoft-com:vml" Requires="v">
                <p:oleObj spid="_x0000_s6315" name="公式" r:id="rId7" imgW="863225" imgH="241195" progId="Equation.3">
                  <p:embed/>
                </p:oleObj>
              </mc:Choice>
              <mc:Fallback>
                <p:oleObj name="公式" r:id="rId7" imgW="863225" imgH="241195"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5225" y="2492896"/>
                        <a:ext cx="2358982" cy="648072"/>
                      </a:xfrm>
                      <a:prstGeom prst="rect">
                        <a:avLst/>
                      </a:prstGeom>
                      <a:noFill/>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45025242"/>
              </p:ext>
            </p:extLst>
          </p:nvPr>
        </p:nvGraphicFramePr>
        <p:xfrm>
          <a:off x="3779912" y="3429000"/>
          <a:ext cx="2904323" cy="576064"/>
        </p:xfrm>
        <a:graphic>
          <a:graphicData uri="http://schemas.openxmlformats.org/presentationml/2006/ole">
            <mc:AlternateContent xmlns:mc="http://schemas.openxmlformats.org/markup-compatibility/2006">
              <mc:Choice xmlns:v="urn:schemas-microsoft-com:vml" Requires="v">
                <p:oleObj spid="_x0000_s6316" name="公式" r:id="rId9" imgW="1155700" imgH="228600" progId="Equation.3">
                  <p:embed/>
                </p:oleObj>
              </mc:Choice>
              <mc:Fallback>
                <p:oleObj name="公式" r:id="rId9" imgW="11557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912" y="3429000"/>
                        <a:ext cx="2904323" cy="576064"/>
                      </a:xfrm>
                      <a:prstGeom prst="rect">
                        <a:avLst/>
                      </a:prstGeom>
                      <a:noFill/>
                    </p:spPr>
                  </p:pic>
                </p:oleObj>
              </mc:Fallback>
            </mc:AlternateContent>
          </a:graphicData>
        </a:graphic>
      </p:graphicFrame>
      <p:sp>
        <p:nvSpPr>
          <p:cNvPr id="1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461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1782</Words>
  <Application>Microsoft Office PowerPoint</Application>
  <PresentationFormat>全屏显示(4:3)</PresentationFormat>
  <Paragraphs>106</Paragraphs>
  <Slides>35</Slides>
  <Notes>4</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43" baseType="lpstr">
      <vt:lpstr>等线</vt:lpstr>
      <vt:lpstr>宋体</vt:lpstr>
      <vt:lpstr>Arial</vt:lpstr>
      <vt:lpstr>Calibri</vt:lpstr>
      <vt:lpstr>Times New Roman</vt:lpstr>
      <vt:lpstr>Office 主题</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二、短路扩散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questions</vt:lpstr>
      <vt:lpstr>PowerPoint 演示文稿</vt:lpstr>
      <vt:lpstr>PowerPoint 演示文稿</vt:lpstr>
      <vt:lpstr>PowerPoint 演示文稿</vt:lpstr>
      <vt:lpstr>PowerPoint 演示文稿</vt:lpstr>
      <vt:lpstr>4.6 热缺陷在外力作用下的运动</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dc:creator>
  <cp:lastModifiedBy>DELL</cp:lastModifiedBy>
  <cp:revision>27</cp:revision>
  <dcterms:created xsi:type="dcterms:W3CDTF">2015-04-30T03:51:01Z</dcterms:created>
  <dcterms:modified xsi:type="dcterms:W3CDTF">2024-05-09T08:31:54Z</dcterms:modified>
</cp:coreProperties>
</file>