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7" r:id="rId2"/>
    <p:sldId id="268" r:id="rId3"/>
    <p:sldId id="269" r:id="rId4"/>
    <p:sldId id="270" r:id="rId5"/>
    <p:sldId id="292" r:id="rId6"/>
    <p:sldId id="258" r:id="rId7"/>
    <p:sldId id="259" r:id="rId8"/>
    <p:sldId id="271" r:id="rId9"/>
    <p:sldId id="272" r:id="rId10"/>
    <p:sldId id="273" r:id="rId11"/>
    <p:sldId id="274" r:id="rId12"/>
    <p:sldId id="261" r:id="rId13"/>
    <p:sldId id="262" r:id="rId14"/>
    <p:sldId id="263" r:id="rId15"/>
    <p:sldId id="297" r:id="rId16"/>
    <p:sldId id="298" r:id="rId17"/>
    <p:sldId id="296" r:id="rId18"/>
    <p:sldId id="264" r:id="rId19"/>
    <p:sldId id="293" r:id="rId20"/>
    <p:sldId id="294" r:id="rId21"/>
    <p:sldId id="265" r:id="rId22"/>
    <p:sldId id="295" r:id="rId23"/>
    <p:sldId id="300" r:id="rId24"/>
    <p:sldId id="299" r:id="rId25"/>
    <p:sldId id="266" r:id="rId26"/>
    <p:sldId id="267" r:id="rId27"/>
    <p:sldId id="301" r:id="rId28"/>
    <p:sldId id="303" r:id="rId29"/>
    <p:sldId id="304" r:id="rId30"/>
    <p:sldId id="305" r:id="rId31"/>
    <p:sldId id="306" r:id="rId32"/>
    <p:sldId id="275" r:id="rId33"/>
    <p:sldId id="307" r:id="rId34"/>
    <p:sldId id="276" r:id="rId35"/>
    <p:sldId id="277" r:id="rId36"/>
    <p:sldId id="278" r:id="rId37"/>
    <p:sldId id="282" r:id="rId38"/>
    <p:sldId id="279" r:id="rId39"/>
    <p:sldId id="308" r:id="rId40"/>
    <p:sldId id="280" r:id="rId41"/>
    <p:sldId id="309" r:id="rId42"/>
    <p:sldId id="291" r:id="rId43"/>
    <p:sldId id="281" r:id="rId44"/>
    <p:sldId id="287" r:id="rId45"/>
    <p:sldId id="288" r:id="rId46"/>
    <p:sldId id="289" r:id="rId47"/>
    <p:sldId id="283" r:id="rId48"/>
    <p:sldId id="284" r:id="rId49"/>
    <p:sldId id="285" r:id="rId50"/>
    <p:sldId id="310" r:id="rId51"/>
    <p:sldId id="311" r:id="rId52"/>
    <p:sldId id="312" r:id="rId53"/>
    <p:sldId id="286" r:id="rId54"/>
    <p:sldId id="313" r:id="rId5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255"/>
    <p:restoredTop sz="95082"/>
  </p:normalViewPr>
  <p:slideViewPr>
    <p:cSldViewPr>
      <p:cViewPr varScale="1">
        <p:scale>
          <a:sx n="79" d="100"/>
          <a:sy n="79" d="100"/>
        </p:scale>
        <p:origin x="86" y="13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6" Type="http://schemas.openxmlformats.org/officeDocument/2006/relationships/image" Target="../media/image56.wmf"/><Relationship Id="rId5" Type="http://schemas.openxmlformats.org/officeDocument/2006/relationships/image" Target="../media/image55.wmf"/><Relationship Id="rId4" Type="http://schemas.openxmlformats.org/officeDocument/2006/relationships/image" Target="../media/image5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5" Type="http://schemas.openxmlformats.org/officeDocument/2006/relationships/image" Target="../media/image67.wmf"/><Relationship Id="rId4" Type="http://schemas.openxmlformats.org/officeDocument/2006/relationships/image" Target="../media/image66.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5" Type="http://schemas.openxmlformats.org/officeDocument/2006/relationships/image" Target="../media/image40.wmf"/><Relationship Id="rId4" Type="http://schemas.openxmlformats.org/officeDocument/2006/relationships/image" Target="../media/image3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8D868A-787F-EF49-8A44-73CADE846DDC}" type="datetimeFigureOut">
              <a:rPr kumimoji="1" lang="zh-CN" altLang="en-US" smtClean="0"/>
              <a:t>2024/4/24</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A38F9D-A775-064B-ADD7-8FF5655792E2}" type="slidenum">
              <a:rPr kumimoji="1" lang="zh-CN" altLang="en-US" smtClean="0"/>
              <a:t>‹#›</a:t>
            </a:fld>
            <a:endParaRPr kumimoji="1" lang="zh-CN" altLang="en-US"/>
          </a:p>
        </p:txBody>
      </p:sp>
    </p:spTree>
    <p:extLst>
      <p:ext uri="{BB962C8B-B14F-4D97-AF65-F5344CB8AC3E}">
        <p14:creationId xmlns:p14="http://schemas.microsoft.com/office/powerpoint/2010/main" val="1807258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3A38F9D-A775-064B-ADD7-8FF5655792E2}" type="slidenum">
              <a:rPr kumimoji="1" lang="zh-CN" altLang="en-US" smtClean="0"/>
              <a:t>1</a:t>
            </a:fld>
            <a:endParaRPr kumimoji="1" lang="zh-CN" altLang="en-US"/>
          </a:p>
        </p:txBody>
      </p:sp>
    </p:spTree>
    <p:extLst>
      <p:ext uri="{BB962C8B-B14F-4D97-AF65-F5344CB8AC3E}">
        <p14:creationId xmlns:p14="http://schemas.microsoft.com/office/powerpoint/2010/main" val="577561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机械硬化</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功强化</a:t>
            </a:r>
            <a:endParaRPr lang="zh-CN" altLang="en-US" dirty="0"/>
          </a:p>
        </p:txBody>
      </p:sp>
      <p:sp>
        <p:nvSpPr>
          <p:cNvPr id="4" name="灯片编号占位符 3"/>
          <p:cNvSpPr>
            <a:spLocks noGrp="1"/>
          </p:cNvSpPr>
          <p:nvPr>
            <p:ph type="sldNum" sz="quarter" idx="10"/>
          </p:nvPr>
        </p:nvSpPr>
        <p:spPr/>
        <p:txBody>
          <a:bodyPr/>
          <a:lstStyle/>
          <a:p>
            <a:fld id="{6FC78937-69A0-4048-B733-479452F0424A}" type="slidenum">
              <a:rPr lang="zh-CN" altLang="en-US" smtClean="0"/>
              <a:t>24</a:t>
            </a:fld>
            <a:endParaRPr lang="zh-CN" altLang="en-US"/>
          </a:p>
        </p:txBody>
      </p:sp>
    </p:spTree>
    <p:extLst>
      <p:ext uri="{BB962C8B-B14F-4D97-AF65-F5344CB8AC3E}">
        <p14:creationId xmlns:p14="http://schemas.microsoft.com/office/powerpoint/2010/main" val="4284746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超越（挤出）或低于（入侵）</a:t>
            </a:r>
            <a:endParaRPr lang="zh-CN" altLang="en-US" dirty="0"/>
          </a:p>
        </p:txBody>
      </p:sp>
      <p:sp>
        <p:nvSpPr>
          <p:cNvPr id="4" name="灯片编号占位符 3"/>
          <p:cNvSpPr>
            <a:spLocks noGrp="1"/>
          </p:cNvSpPr>
          <p:nvPr>
            <p:ph type="sldNum" sz="quarter" idx="10"/>
          </p:nvPr>
        </p:nvSpPr>
        <p:spPr/>
        <p:txBody>
          <a:bodyPr/>
          <a:lstStyle/>
          <a:p>
            <a:fld id="{6FC78937-69A0-4048-B733-479452F0424A}" type="slidenum">
              <a:rPr lang="zh-CN" altLang="en-US" smtClean="0"/>
              <a:t>31</a:t>
            </a:fld>
            <a:endParaRPr lang="zh-CN" altLang="en-US"/>
          </a:p>
        </p:txBody>
      </p:sp>
    </p:spTree>
    <p:extLst>
      <p:ext uri="{BB962C8B-B14F-4D97-AF65-F5344CB8AC3E}">
        <p14:creationId xmlns:p14="http://schemas.microsoft.com/office/powerpoint/2010/main" val="514901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419537A-3E5A-49D9-8315-3BAB609C23E5}" type="slidenum">
              <a:rPr lang="en-US" altLang="zh-CN"/>
              <a:pPr/>
              <a:t>‹#›</a:t>
            </a:fld>
            <a:endParaRPr lang="en-US" altLang="zh-CN"/>
          </a:p>
        </p:txBody>
      </p:sp>
    </p:spTree>
    <p:extLst>
      <p:ext uri="{BB962C8B-B14F-4D97-AF65-F5344CB8AC3E}">
        <p14:creationId xmlns:p14="http://schemas.microsoft.com/office/powerpoint/2010/main" val="4233367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685DA07-317D-4A4C-BE9C-7825FC57120D}" type="slidenum">
              <a:rPr lang="en-US" altLang="zh-CN"/>
              <a:pPr/>
              <a:t>‹#›</a:t>
            </a:fld>
            <a:endParaRPr lang="en-US" altLang="zh-CN"/>
          </a:p>
        </p:txBody>
      </p:sp>
    </p:spTree>
    <p:extLst>
      <p:ext uri="{BB962C8B-B14F-4D97-AF65-F5344CB8AC3E}">
        <p14:creationId xmlns:p14="http://schemas.microsoft.com/office/powerpoint/2010/main" val="496159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5FB6916-9CED-496D-8453-06968ADD39B1}" type="slidenum">
              <a:rPr lang="en-US" altLang="zh-CN"/>
              <a:pPr/>
              <a:t>‹#›</a:t>
            </a:fld>
            <a:endParaRPr lang="en-US" altLang="zh-CN"/>
          </a:p>
        </p:txBody>
      </p:sp>
    </p:spTree>
    <p:extLst>
      <p:ext uri="{BB962C8B-B14F-4D97-AF65-F5344CB8AC3E}">
        <p14:creationId xmlns:p14="http://schemas.microsoft.com/office/powerpoint/2010/main" val="2182905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2F4F7B9-B28B-4BB7-BEAD-A2F1C46C65F5}" type="slidenum">
              <a:rPr lang="en-US" altLang="zh-CN"/>
              <a:pPr/>
              <a:t>‹#›</a:t>
            </a:fld>
            <a:endParaRPr lang="en-US" altLang="zh-CN"/>
          </a:p>
        </p:txBody>
      </p:sp>
    </p:spTree>
    <p:extLst>
      <p:ext uri="{BB962C8B-B14F-4D97-AF65-F5344CB8AC3E}">
        <p14:creationId xmlns:p14="http://schemas.microsoft.com/office/powerpoint/2010/main" val="736387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2973227-BCDF-40C9-9D59-22F59BE0C3E6}" type="slidenum">
              <a:rPr lang="en-US" altLang="zh-CN"/>
              <a:pPr/>
              <a:t>‹#›</a:t>
            </a:fld>
            <a:endParaRPr lang="en-US" altLang="zh-CN"/>
          </a:p>
        </p:txBody>
      </p:sp>
    </p:spTree>
    <p:extLst>
      <p:ext uri="{BB962C8B-B14F-4D97-AF65-F5344CB8AC3E}">
        <p14:creationId xmlns:p14="http://schemas.microsoft.com/office/powerpoint/2010/main" val="1747930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943C8B8-7B85-49C0-B81F-BB84297D3497}" type="slidenum">
              <a:rPr lang="en-US" altLang="zh-CN"/>
              <a:pPr/>
              <a:t>‹#›</a:t>
            </a:fld>
            <a:endParaRPr lang="en-US" altLang="zh-CN"/>
          </a:p>
        </p:txBody>
      </p:sp>
    </p:spTree>
    <p:extLst>
      <p:ext uri="{BB962C8B-B14F-4D97-AF65-F5344CB8AC3E}">
        <p14:creationId xmlns:p14="http://schemas.microsoft.com/office/powerpoint/2010/main" val="4277016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C8C7230B-7B1F-43CF-9076-9F1B4D359A67}" type="slidenum">
              <a:rPr lang="en-US" altLang="zh-CN"/>
              <a:pPr/>
              <a:t>‹#›</a:t>
            </a:fld>
            <a:endParaRPr lang="en-US" altLang="zh-CN"/>
          </a:p>
        </p:txBody>
      </p:sp>
    </p:spTree>
    <p:extLst>
      <p:ext uri="{BB962C8B-B14F-4D97-AF65-F5344CB8AC3E}">
        <p14:creationId xmlns:p14="http://schemas.microsoft.com/office/powerpoint/2010/main" val="343312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A9E2150E-F231-43D2-92E1-DC59542D2232}" type="slidenum">
              <a:rPr lang="en-US" altLang="zh-CN"/>
              <a:pPr/>
              <a:t>‹#›</a:t>
            </a:fld>
            <a:endParaRPr lang="en-US" altLang="zh-CN"/>
          </a:p>
        </p:txBody>
      </p:sp>
    </p:spTree>
    <p:extLst>
      <p:ext uri="{BB962C8B-B14F-4D97-AF65-F5344CB8AC3E}">
        <p14:creationId xmlns:p14="http://schemas.microsoft.com/office/powerpoint/2010/main" val="2763944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0A3A8FFC-B8B0-49CF-A911-64256EA2772E}" type="slidenum">
              <a:rPr lang="en-US" altLang="zh-CN"/>
              <a:pPr/>
              <a:t>‹#›</a:t>
            </a:fld>
            <a:endParaRPr lang="en-US" altLang="zh-CN"/>
          </a:p>
        </p:txBody>
      </p:sp>
    </p:spTree>
    <p:extLst>
      <p:ext uri="{BB962C8B-B14F-4D97-AF65-F5344CB8AC3E}">
        <p14:creationId xmlns:p14="http://schemas.microsoft.com/office/powerpoint/2010/main" val="98095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8CA1C1F-EB6A-43D2-83DE-3108026C8058}" type="slidenum">
              <a:rPr lang="en-US" altLang="zh-CN"/>
              <a:pPr/>
              <a:t>‹#›</a:t>
            </a:fld>
            <a:endParaRPr lang="en-US" altLang="zh-CN"/>
          </a:p>
        </p:txBody>
      </p:sp>
    </p:spTree>
    <p:extLst>
      <p:ext uri="{BB962C8B-B14F-4D97-AF65-F5344CB8AC3E}">
        <p14:creationId xmlns:p14="http://schemas.microsoft.com/office/powerpoint/2010/main" val="1040443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0AD20E1-C9C3-46BA-B8AA-1FBD9151ADA5}" type="slidenum">
              <a:rPr lang="en-US" altLang="zh-CN"/>
              <a:pPr/>
              <a:t>‹#›</a:t>
            </a:fld>
            <a:endParaRPr lang="en-US" altLang="zh-CN"/>
          </a:p>
        </p:txBody>
      </p:sp>
    </p:spTree>
    <p:extLst>
      <p:ext uri="{BB962C8B-B14F-4D97-AF65-F5344CB8AC3E}">
        <p14:creationId xmlns:p14="http://schemas.microsoft.com/office/powerpoint/2010/main" val="1921259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D75D98DB-D7D2-4826-83EF-ADBBCADE5E08}"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9.wmf"/></Relationships>
</file>

<file path=ppt/slides/_rels/slide34.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image" Target="../media/image34.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1.wmf"/><Relationship Id="rId11" Type="http://schemas.openxmlformats.org/officeDocument/2006/relationships/oleObject" Target="../embeddings/oleObject9.bin"/><Relationship Id="rId5" Type="http://schemas.openxmlformats.org/officeDocument/2006/relationships/oleObject" Target="../embeddings/oleObject6.bin"/><Relationship Id="rId15" Type="http://schemas.openxmlformats.org/officeDocument/2006/relationships/image" Target="../media/image35.wmf"/><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8.bin"/><Relationship Id="rId14" Type="http://schemas.openxmlformats.org/officeDocument/2006/relationships/oleObject" Target="../embeddings/oleObject11.bin"/></Relationships>
</file>

<file path=ppt/slides/_rels/slide35.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7.wmf"/><Relationship Id="rId11" Type="http://schemas.openxmlformats.org/officeDocument/2006/relationships/oleObject" Target="../embeddings/oleObject16.bin"/><Relationship Id="rId5" Type="http://schemas.openxmlformats.org/officeDocument/2006/relationships/oleObject" Target="../embeddings/oleObject13.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15.bin"/></Relationships>
</file>

<file path=ppt/slides/_rels/slide36.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42.wmf"/><Relationship Id="rId5" Type="http://schemas.openxmlformats.org/officeDocument/2006/relationships/oleObject" Target="../embeddings/oleObject18.bin"/><Relationship Id="rId4" Type="http://schemas.openxmlformats.org/officeDocument/2006/relationships/image" Target="../media/image41.wmf"/></Relationships>
</file>

<file path=ppt/slides/_rels/slide37.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45.wmf"/><Relationship Id="rId5" Type="http://schemas.openxmlformats.org/officeDocument/2006/relationships/oleObject" Target="../embeddings/oleObject21.bin"/><Relationship Id="rId4" Type="http://schemas.openxmlformats.org/officeDocument/2006/relationships/image" Target="../media/image44.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47.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file://localhost/Users/macbook/Desktop/DiffusionMicroMacro.gif" TargetMode="External"/><Relationship Id="rId2" Type="http://schemas.openxmlformats.org/officeDocument/2006/relationships/image" Target="../media/image48.gif"/><Relationship Id="rId1" Type="http://schemas.openxmlformats.org/officeDocument/2006/relationships/slideLayout" Target="../slideLayouts/slideLayout2.xml"/><Relationship Id="rId4" Type="http://schemas.openxmlformats.org/officeDocument/2006/relationships/hyperlink" Target="https://en.wikipedia.org/wiki/Molecular_diffusion" TargetMode="Externa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50.wmf"/><Relationship Id="rId5" Type="http://schemas.openxmlformats.org/officeDocument/2006/relationships/oleObject" Target="../embeddings/oleObject25.bin"/><Relationship Id="rId4" Type="http://schemas.openxmlformats.org/officeDocument/2006/relationships/image" Target="../media/image49.wmf"/></Relationships>
</file>

<file path=ppt/slides/_rels/slide44.xml.rels><?xml version="1.0" encoding="UTF-8" standalone="yes"?>
<Relationships xmlns="http://schemas.openxmlformats.org/package/2006/relationships"><Relationship Id="rId8" Type="http://schemas.openxmlformats.org/officeDocument/2006/relationships/image" Target="../media/image53.wmf"/><Relationship Id="rId13" Type="http://schemas.openxmlformats.org/officeDocument/2006/relationships/oleObject" Target="../embeddings/oleObject31.bin"/><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55.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52.wmf"/><Relationship Id="rId11" Type="http://schemas.openxmlformats.org/officeDocument/2006/relationships/oleObject" Target="../embeddings/oleObject30.bin"/><Relationship Id="rId5" Type="http://schemas.openxmlformats.org/officeDocument/2006/relationships/oleObject" Target="../embeddings/oleObject27.bin"/><Relationship Id="rId10" Type="http://schemas.openxmlformats.org/officeDocument/2006/relationships/image" Target="../media/image54.wmf"/><Relationship Id="rId4" Type="http://schemas.openxmlformats.org/officeDocument/2006/relationships/image" Target="../media/image51.wmf"/><Relationship Id="rId9" Type="http://schemas.openxmlformats.org/officeDocument/2006/relationships/oleObject" Target="../embeddings/oleObject29.bin"/><Relationship Id="rId14" Type="http://schemas.openxmlformats.org/officeDocument/2006/relationships/image" Target="../media/image56.wmf"/></Relationships>
</file>

<file path=ppt/slides/_rels/slide45.xml.rels><?xml version="1.0" encoding="UTF-8" standalone="yes"?>
<Relationships xmlns="http://schemas.openxmlformats.org/package/2006/relationships"><Relationship Id="rId8" Type="http://schemas.openxmlformats.org/officeDocument/2006/relationships/image" Target="../media/image59.wmf"/><Relationship Id="rId13" Type="http://schemas.openxmlformats.org/officeDocument/2006/relationships/oleObject" Target="../embeddings/oleObject37.bin"/><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61.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58.wmf"/><Relationship Id="rId11" Type="http://schemas.openxmlformats.org/officeDocument/2006/relationships/oleObject" Target="../embeddings/oleObject36.bin"/><Relationship Id="rId5" Type="http://schemas.openxmlformats.org/officeDocument/2006/relationships/oleObject" Target="../embeddings/oleObject33.bin"/><Relationship Id="rId10" Type="http://schemas.openxmlformats.org/officeDocument/2006/relationships/image" Target="../media/image60.wmf"/><Relationship Id="rId4" Type="http://schemas.openxmlformats.org/officeDocument/2006/relationships/image" Target="../media/image57.wmf"/><Relationship Id="rId9" Type="http://schemas.openxmlformats.org/officeDocument/2006/relationships/oleObject" Target="../embeddings/oleObject35.bin"/><Relationship Id="rId14" Type="http://schemas.openxmlformats.org/officeDocument/2006/relationships/image" Target="../media/image62.wmf"/></Relationships>
</file>

<file path=ppt/slides/_rels/slide46.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38.bin"/><Relationship Id="rId7" Type="http://schemas.openxmlformats.org/officeDocument/2006/relationships/oleObject" Target="../embeddings/oleObject40.bin"/><Relationship Id="rId12" Type="http://schemas.openxmlformats.org/officeDocument/2006/relationships/image" Target="../media/image67.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64.wmf"/><Relationship Id="rId11" Type="http://schemas.openxmlformats.org/officeDocument/2006/relationships/oleObject" Target="../embeddings/oleObject42.bin"/><Relationship Id="rId5" Type="http://schemas.openxmlformats.org/officeDocument/2006/relationships/oleObject" Target="../embeddings/oleObject39.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41.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69.wmf"/><Relationship Id="rId5" Type="http://schemas.openxmlformats.org/officeDocument/2006/relationships/oleObject" Target="../embeddings/oleObject44.bin"/><Relationship Id="rId4" Type="http://schemas.openxmlformats.org/officeDocument/2006/relationships/image" Target="../media/image68.wmf"/></Relationships>
</file>

<file path=ppt/slides/_rels/slide48.x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71.wmf"/><Relationship Id="rId5" Type="http://schemas.openxmlformats.org/officeDocument/2006/relationships/oleObject" Target="../embeddings/oleObject46.bin"/><Relationship Id="rId4" Type="http://schemas.openxmlformats.org/officeDocument/2006/relationships/image" Target="../media/image70.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74.wmf"/><Relationship Id="rId5" Type="http://schemas.openxmlformats.org/officeDocument/2006/relationships/oleObject" Target="../embeddings/oleObject49.bin"/><Relationship Id="rId4" Type="http://schemas.openxmlformats.org/officeDocument/2006/relationships/image" Target="../media/image73.wmf"/></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76.wmf"/><Relationship Id="rId5" Type="http://schemas.openxmlformats.org/officeDocument/2006/relationships/oleObject" Target="../embeddings/oleObject51.bin"/><Relationship Id="rId4" Type="http://schemas.openxmlformats.org/officeDocument/2006/relationships/image" Target="../media/image75.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77.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79.wmf"/><Relationship Id="rId5" Type="http://schemas.openxmlformats.org/officeDocument/2006/relationships/oleObject" Target="../embeddings/oleObject54.bin"/><Relationship Id="rId4" Type="http://schemas.openxmlformats.org/officeDocument/2006/relationships/image" Target="../media/image78.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80.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3.wmf"/><Relationship Id="rId5" Type="http://schemas.openxmlformats.org/officeDocument/2006/relationships/oleObject" Target="../embeddings/oleObject3.bin"/><Relationship Id="rId4"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304800"/>
            <a:ext cx="7772400" cy="685800"/>
          </a:xfrm>
        </p:spPr>
        <p:txBody>
          <a:bodyPr/>
          <a:lstStyle/>
          <a:p>
            <a:r>
              <a:rPr lang="zh-CN" altLang="en-US" sz="3200" b="1" dirty="0">
                <a:solidFill>
                  <a:srgbClr val="002060"/>
                </a:solidFill>
              </a:rPr>
              <a:t>第四章 晶体的缺陷及其运动</a:t>
            </a:r>
          </a:p>
        </p:txBody>
      </p:sp>
      <p:sp>
        <p:nvSpPr>
          <p:cNvPr id="5123" name="Rectangle 3"/>
          <p:cNvSpPr>
            <a:spLocks noGrp="1" noChangeArrowheads="1"/>
          </p:cNvSpPr>
          <p:nvPr>
            <p:ph type="body" idx="1"/>
          </p:nvPr>
        </p:nvSpPr>
        <p:spPr>
          <a:xfrm>
            <a:off x="609600" y="2362200"/>
            <a:ext cx="7543800" cy="4191000"/>
          </a:xfrm>
        </p:spPr>
        <p:txBody>
          <a:bodyPr/>
          <a:lstStyle/>
          <a:p>
            <a:pPr marL="812800" indent="-812800">
              <a:buFontTx/>
              <a:buNone/>
            </a:pPr>
            <a:r>
              <a:rPr lang="zh-CN" altLang="zh-CN" sz="2400" b="1" dirty="0">
                <a:solidFill>
                  <a:schemeClr val="accent5">
                    <a:lumMod val="25000"/>
                  </a:schemeClr>
                </a:solidFill>
              </a:rPr>
              <a:t>①</a:t>
            </a:r>
            <a:r>
              <a:rPr lang="en-US" altLang="zh-CN" sz="2400" b="1" dirty="0">
                <a:solidFill>
                  <a:schemeClr val="accent5">
                    <a:lumMod val="25000"/>
                  </a:schemeClr>
                </a:solidFill>
              </a:rPr>
              <a:t>      </a:t>
            </a:r>
            <a:r>
              <a:rPr lang="zh-CN" altLang="zh-CN" sz="2400" b="1" dirty="0">
                <a:solidFill>
                  <a:schemeClr val="accent5">
                    <a:lumMod val="25000"/>
                  </a:schemeClr>
                </a:solidFill>
              </a:rPr>
              <a:t>晶体中微观粒子的热振动就是对周期性的破坏；</a:t>
            </a:r>
            <a:endParaRPr lang="en-US" altLang="zh-CN" sz="2400" b="1" dirty="0">
              <a:solidFill>
                <a:schemeClr val="accent5">
                  <a:lumMod val="25000"/>
                </a:schemeClr>
              </a:solidFill>
            </a:endParaRPr>
          </a:p>
          <a:p>
            <a:pPr marL="812800" indent="-812800">
              <a:buFontTx/>
              <a:buNone/>
            </a:pPr>
            <a:r>
              <a:rPr lang="zh-CN" altLang="zh-CN" sz="2400" b="1" dirty="0">
                <a:solidFill>
                  <a:schemeClr val="accent5">
                    <a:lumMod val="25000"/>
                  </a:schemeClr>
                </a:solidFill>
              </a:rPr>
              <a:t>②</a:t>
            </a:r>
            <a:r>
              <a:rPr lang="en-US" altLang="zh-CN" sz="2400" b="1" dirty="0">
                <a:solidFill>
                  <a:schemeClr val="accent5">
                    <a:lumMod val="25000"/>
                  </a:schemeClr>
                </a:solidFill>
              </a:rPr>
              <a:t>      </a:t>
            </a:r>
            <a:r>
              <a:rPr lang="zh-CN" altLang="zh-CN" sz="2400" b="1" dirty="0">
                <a:solidFill>
                  <a:schemeClr val="accent5">
                    <a:lumMod val="25000"/>
                  </a:schemeClr>
                </a:solidFill>
              </a:rPr>
              <a:t>热激发条件下某些原子因热起伏（能量涨落）而具有离开所在格点的能量，迁移到表面或进入间隙位置，则在晶体中形成空位或空位加间隙原子；</a:t>
            </a:r>
            <a:endParaRPr lang="en-US" altLang="zh-CN" sz="2400" b="1" dirty="0">
              <a:solidFill>
                <a:schemeClr val="accent5">
                  <a:lumMod val="25000"/>
                </a:schemeClr>
              </a:solidFill>
            </a:endParaRPr>
          </a:p>
          <a:p>
            <a:pPr marL="812800" indent="-812800">
              <a:buFontTx/>
              <a:buNone/>
            </a:pPr>
            <a:r>
              <a:rPr lang="zh-CN" altLang="zh-CN" sz="2400" b="1" dirty="0">
                <a:solidFill>
                  <a:schemeClr val="accent5">
                    <a:lumMod val="25000"/>
                  </a:schemeClr>
                </a:solidFill>
              </a:rPr>
              <a:t>③</a:t>
            </a:r>
            <a:r>
              <a:rPr lang="en-US" altLang="zh-CN" sz="2400" b="1" dirty="0">
                <a:solidFill>
                  <a:schemeClr val="accent5">
                    <a:lumMod val="25000"/>
                  </a:schemeClr>
                </a:solidFill>
              </a:rPr>
              <a:t>       </a:t>
            </a:r>
            <a:r>
              <a:rPr lang="zh-CN" altLang="zh-CN" sz="2400" b="1" dirty="0">
                <a:solidFill>
                  <a:schemeClr val="accent5">
                    <a:lumMod val="25000"/>
                  </a:schemeClr>
                </a:solidFill>
              </a:rPr>
              <a:t>外来原子进入晶体。这种晶体中的微量不规则性称为缺陷（在严格周期性排列的背景下）。</a:t>
            </a:r>
            <a:endParaRPr lang="zh-CN" altLang="en-US" sz="2200" b="1" dirty="0">
              <a:solidFill>
                <a:schemeClr val="accent5">
                  <a:lumMod val="2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3400" y="304801"/>
            <a:ext cx="8229600" cy="2667000"/>
          </a:xfrm>
        </p:spPr>
        <p:txBody>
          <a:bodyPr/>
          <a:lstStyle/>
          <a:p>
            <a:pPr marL="0" indent="0">
              <a:buNone/>
            </a:pPr>
            <a:r>
              <a:rPr lang="zh-CN" altLang="zh-CN" b="1" dirty="0">
                <a:solidFill>
                  <a:schemeClr val="tx1"/>
                </a:solidFill>
                <a:latin typeface="+mn-lt"/>
                <a:ea typeface="+mn-ea"/>
                <a:cs typeface="+mn-cs"/>
              </a:rPr>
              <a:t>③ 电子缺陷</a:t>
            </a:r>
            <a:endParaRPr lang="zh-CN" altLang="zh-CN" dirty="0">
              <a:solidFill>
                <a:schemeClr val="tx1"/>
              </a:solidFill>
              <a:latin typeface="+mn-lt"/>
              <a:ea typeface="+mn-ea"/>
              <a:cs typeface="+mn-cs"/>
            </a:endParaRPr>
          </a:p>
          <a:p>
            <a:pPr marL="0" indent="0">
              <a:buNone/>
            </a:pPr>
            <a:r>
              <a:rPr lang="en-US" altLang="zh-CN" dirty="0">
                <a:solidFill>
                  <a:schemeClr val="tx1"/>
                </a:solidFill>
                <a:latin typeface="+mn-lt"/>
                <a:ea typeface="+mn-ea"/>
                <a:cs typeface="+mn-cs"/>
              </a:rPr>
              <a:t> </a:t>
            </a:r>
            <a:r>
              <a:rPr lang="zh-CN" altLang="zh-CN" sz="2400" dirty="0">
                <a:solidFill>
                  <a:schemeClr val="tx1"/>
                </a:solidFill>
                <a:latin typeface="+mn-lt"/>
                <a:ea typeface="+mn-ea"/>
                <a:cs typeface="+mn-cs"/>
              </a:rPr>
              <a:t>在固体晶格中，由于本征点缺陷或杂质点缺陷的存在，晶格的周期性势场局部地受到破坏，在这些局部地区，电子的能态同晶体中其它部分的能态有所不同，将这类缺陷统称为电子缺陷。</a:t>
            </a:r>
          </a:p>
          <a:p>
            <a:endParaRPr lang="zh-CN" altLang="en-US" dirty="0"/>
          </a:p>
        </p:txBody>
      </p:sp>
      <p:sp>
        <p:nvSpPr>
          <p:cNvPr id="4" name="TextBox 3"/>
          <p:cNvSpPr txBox="1"/>
          <p:nvPr/>
        </p:nvSpPr>
        <p:spPr>
          <a:xfrm>
            <a:off x="533400" y="2805934"/>
            <a:ext cx="6858000" cy="738664"/>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altLang="zh-CN" sz="2400" dirty="0"/>
              <a:t>a</a:t>
            </a:r>
            <a:r>
              <a:rPr lang="zh-CN" altLang="zh-CN" sz="2400" dirty="0"/>
              <a:t>．半导体中的电子缺陷（导带电子和价带空穴）</a:t>
            </a:r>
          </a:p>
          <a:p>
            <a:endParaRPr lang="zh-CN" altLang="en-US" dirty="0"/>
          </a:p>
        </p:txBody>
      </p:sp>
      <p:sp>
        <p:nvSpPr>
          <p:cNvPr id="5" name="TextBox 4"/>
          <p:cNvSpPr txBox="1"/>
          <p:nvPr/>
        </p:nvSpPr>
        <p:spPr>
          <a:xfrm>
            <a:off x="544689" y="4038600"/>
            <a:ext cx="7772400" cy="1569660"/>
          </a:xfrm>
          <a:prstGeom prst="rect">
            <a:avLst/>
          </a:prstGeom>
          <a:noFill/>
        </p:spPr>
        <p:txBody>
          <a:bodyPr wrap="square" rtlCol="0">
            <a:spAutoFit/>
          </a:bodyPr>
          <a:lstStyle/>
          <a:p>
            <a:r>
              <a:rPr lang="zh-CN" altLang="zh-CN" sz="2400" dirty="0"/>
              <a:t>在纯净半导体中掺加杂质，在形成替位式杂质点缺陷的同时，改变了晶体的局部势场，使一部分电子能级从许可带中分离了出来，形成禁带能级，因而容易提供电子或空穴，使电导率增加。</a:t>
            </a:r>
            <a:endParaRPr lang="zh-CN" altLang="en-US" sz="2400" dirty="0"/>
          </a:p>
        </p:txBody>
      </p:sp>
    </p:spTree>
    <p:extLst>
      <p:ext uri="{BB962C8B-B14F-4D97-AF65-F5344CB8AC3E}">
        <p14:creationId xmlns:p14="http://schemas.microsoft.com/office/powerpoint/2010/main" val="1474213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52401"/>
            <a:ext cx="8229600" cy="1905000"/>
          </a:xfrm>
        </p:spPr>
        <p:txBody>
          <a:bodyPr/>
          <a:lstStyle/>
          <a:p>
            <a:pPr marL="0" indent="0">
              <a:buNone/>
            </a:pPr>
            <a:r>
              <a:rPr lang="zh-CN" altLang="zh-CN" sz="2400" dirty="0">
                <a:solidFill>
                  <a:schemeClr val="tx1"/>
                </a:solidFill>
                <a:latin typeface="+mn-lt"/>
                <a:ea typeface="+mn-ea"/>
                <a:cs typeface="+mn-cs"/>
              </a:rPr>
              <a:t>有些杂质掺进去后，能提供给导带以电子，我们们称这种杂质为</a:t>
            </a:r>
            <a:r>
              <a:rPr lang="zh-CN" altLang="zh-CN" sz="2400" b="1" dirty="0">
                <a:solidFill>
                  <a:schemeClr val="tx1"/>
                </a:solidFill>
                <a:latin typeface="+mn-lt"/>
                <a:ea typeface="+mn-ea"/>
                <a:cs typeface="+mn-cs"/>
              </a:rPr>
              <a:t>施主杂质</a:t>
            </a:r>
            <a:r>
              <a:rPr lang="zh-CN" altLang="zh-CN" sz="2400" dirty="0">
                <a:solidFill>
                  <a:schemeClr val="tx1"/>
                </a:solidFill>
                <a:latin typeface="+mn-lt"/>
                <a:ea typeface="+mn-ea"/>
                <a:cs typeface="+mn-cs"/>
              </a:rPr>
              <a:t>，形成的是</a:t>
            </a:r>
            <a:r>
              <a:rPr lang="en-US" altLang="zh-CN" sz="2400" b="1" dirty="0">
                <a:solidFill>
                  <a:schemeClr val="tx1"/>
                </a:solidFill>
                <a:latin typeface="+mn-lt"/>
                <a:ea typeface="+mn-ea"/>
                <a:cs typeface="+mn-cs"/>
              </a:rPr>
              <a:t>n</a:t>
            </a:r>
            <a:r>
              <a:rPr lang="zh-CN" altLang="zh-CN" sz="2400" b="1" dirty="0">
                <a:solidFill>
                  <a:schemeClr val="tx1"/>
                </a:solidFill>
                <a:latin typeface="+mn-lt"/>
                <a:ea typeface="+mn-ea"/>
                <a:cs typeface="+mn-cs"/>
              </a:rPr>
              <a:t>型半导体</a:t>
            </a:r>
            <a:r>
              <a:rPr lang="zh-CN" altLang="zh-CN" sz="2400" dirty="0">
                <a:solidFill>
                  <a:schemeClr val="tx1"/>
                </a:solidFill>
                <a:latin typeface="+mn-lt"/>
                <a:ea typeface="+mn-ea"/>
                <a:cs typeface="+mn-cs"/>
              </a:rPr>
              <a:t>；</a:t>
            </a:r>
            <a:endParaRPr lang="en-US" altLang="zh-CN" sz="2400" dirty="0">
              <a:solidFill>
                <a:schemeClr val="tx1"/>
              </a:solidFill>
              <a:latin typeface="+mn-lt"/>
              <a:ea typeface="+mn-ea"/>
              <a:cs typeface="+mn-cs"/>
            </a:endParaRPr>
          </a:p>
          <a:p>
            <a:pPr marL="0" indent="0">
              <a:buNone/>
            </a:pPr>
            <a:r>
              <a:rPr lang="zh-CN" altLang="zh-CN" sz="2400" dirty="0">
                <a:solidFill>
                  <a:schemeClr val="tx1"/>
                </a:solidFill>
                <a:latin typeface="+mn-lt"/>
                <a:ea typeface="+mn-ea"/>
                <a:cs typeface="+mn-cs"/>
              </a:rPr>
              <a:t>有些杂质掺进去后，能接受满带的电子，满带中出现电子空穴，我们们称这种杂质为</a:t>
            </a:r>
            <a:r>
              <a:rPr lang="zh-CN" altLang="zh-CN" sz="2400" b="1" dirty="0">
                <a:solidFill>
                  <a:schemeClr val="tx1"/>
                </a:solidFill>
                <a:latin typeface="+mn-lt"/>
                <a:ea typeface="+mn-ea"/>
                <a:cs typeface="+mn-cs"/>
              </a:rPr>
              <a:t>受主杂质</a:t>
            </a:r>
            <a:r>
              <a:rPr lang="zh-CN" altLang="zh-CN" sz="2400" dirty="0">
                <a:solidFill>
                  <a:schemeClr val="tx1"/>
                </a:solidFill>
                <a:latin typeface="+mn-lt"/>
                <a:ea typeface="+mn-ea"/>
                <a:cs typeface="+mn-cs"/>
              </a:rPr>
              <a:t>，形成的是</a:t>
            </a:r>
            <a:r>
              <a:rPr lang="en-US" altLang="zh-CN" sz="2400" b="1" dirty="0">
                <a:solidFill>
                  <a:schemeClr val="tx1"/>
                </a:solidFill>
                <a:latin typeface="+mn-lt"/>
                <a:ea typeface="+mn-ea"/>
                <a:cs typeface="+mn-cs"/>
              </a:rPr>
              <a:t>p</a:t>
            </a:r>
            <a:r>
              <a:rPr lang="zh-CN" altLang="zh-CN" sz="2400" b="1" dirty="0">
                <a:solidFill>
                  <a:schemeClr val="tx1"/>
                </a:solidFill>
                <a:latin typeface="+mn-lt"/>
                <a:ea typeface="+mn-ea"/>
                <a:cs typeface="+mn-cs"/>
              </a:rPr>
              <a:t>型半导体</a:t>
            </a:r>
            <a:r>
              <a:rPr lang="zh-CN" altLang="zh-CN" sz="2400" dirty="0">
                <a:solidFill>
                  <a:schemeClr val="tx1"/>
                </a:solidFill>
                <a:latin typeface="+mn-lt"/>
                <a:ea typeface="+mn-ea"/>
                <a:cs typeface="+mn-cs"/>
              </a:rPr>
              <a:t>。</a:t>
            </a:r>
          </a:p>
          <a:p>
            <a:endParaRPr lang="zh-CN" altLang="en-US" dirty="0"/>
          </a:p>
        </p:txBody>
      </p:sp>
      <p:grpSp>
        <p:nvGrpSpPr>
          <p:cNvPr id="4" name="Group 1"/>
          <p:cNvGrpSpPr>
            <a:grpSpLocks/>
          </p:cNvGrpSpPr>
          <p:nvPr/>
        </p:nvGrpSpPr>
        <p:grpSpPr bwMode="auto">
          <a:xfrm>
            <a:off x="5334000" y="2457410"/>
            <a:ext cx="2819400" cy="3638590"/>
            <a:chOff x="5626" y="2864"/>
            <a:chExt cx="2458" cy="2830"/>
          </a:xfrm>
        </p:grpSpPr>
        <p:grpSp>
          <p:nvGrpSpPr>
            <p:cNvPr id="5" name="Group 23"/>
            <p:cNvGrpSpPr>
              <a:grpSpLocks/>
            </p:cNvGrpSpPr>
            <p:nvPr/>
          </p:nvGrpSpPr>
          <p:grpSpPr bwMode="auto">
            <a:xfrm>
              <a:off x="5626" y="2864"/>
              <a:ext cx="2458" cy="1200"/>
              <a:chOff x="7980" y="3119"/>
              <a:chExt cx="2458" cy="1200"/>
            </a:xfrm>
          </p:grpSpPr>
          <p:grpSp>
            <p:nvGrpSpPr>
              <p:cNvPr id="27" name="Group 28"/>
              <p:cNvGrpSpPr>
                <a:grpSpLocks/>
              </p:cNvGrpSpPr>
              <p:nvPr/>
            </p:nvGrpSpPr>
            <p:grpSpPr bwMode="auto">
              <a:xfrm>
                <a:off x="7980" y="3119"/>
                <a:ext cx="1922" cy="1125"/>
                <a:chOff x="7980" y="3119"/>
                <a:chExt cx="1922" cy="1125"/>
              </a:xfrm>
            </p:grpSpPr>
            <p:sp>
              <p:nvSpPr>
                <p:cNvPr id="32" name="Text Box 34"/>
                <p:cNvSpPr txBox="1">
                  <a:spLocks noChangeArrowheads="1"/>
                </p:cNvSpPr>
                <p:nvPr/>
              </p:nvSpPr>
              <p:spPr bwMode="auto">
                <a:xfrm>
                  <a:off x="8174" y="3989"/>
                  <a:ext cx="1620" cy="255"/>
                </a:xfrm>
                <a:prstGeom prst="rect">
                  <a:avLst/>
                </a:prstGeom>
                <a:solidFill>
                  <a:srgbClr val="FFFFFF"/>
                </a:solidFill>
                <a:ln w="9525">
                  <a:solidFill>
                    <a:srgbClr val="FFFFFF"/>
                  </a:solidFill>
                  <a:miter lim="800000"/>
                  <a:headEnd/>
                  <a:tailEnd/>
                </a:ln>
              </p:spPr>
              <p:txBody>
                <a:bodyPr vert="horz" wrap="square" lIns="18000" tIns="0" rIns="1800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zh-CN" altLang="en-US" sz="2000" b="0" i="0" u="none" strike="noStrike" cap="none" normalizeH="0" baseline="0">
                    <a:ln>
                      <a:noFill/>
                    </a:ln>
                    <a:solidFill>
                      <a:schemeClr val="tx1"/>
                    </a:solidFill>
                    <a:effectLst/>
                    <a:latin typeface="Arial" pitchFamily="34" charset="0"/>
                    <a:ea typeface="宋体" pitchFamily="2" charset="-122"/>
                  </a:endParaRPr>
                </a:p>
              </p:txBody>
            </p:sp>
            <p:sp>
              <p:nvSpPr>
                <p:cNvPr id="33" name="Text Box 33"/>
                <p:cNvSpPr txBox="1">
                  <a:spLocks noChangeArrowheads="1"/>
                </p:cNvSpPr>
                <p:nvPr/>
              </p:nvSpPr>
              <p:spPr bwMode="auto">
                <a:xfrm>
                  <a:off x="7980" y="3674"/>
                  <a:ext cx="1922" cy="270"/>
                </a:xfrm>
                <a:prstGeom prst="rect">
                  <a:avLst/>
                </a:prstGeom>
                <a:solidFill>
                  <a:srgbClr val="FFFFFF"/>
                </a:solidFill>
                <a:ln w="9525">
                  <a:solidFill>
                    <a:srgbClr val="FFFFFF"/>
                  </a:solidFill>
                  <a:miter lim="800000"/>
                  <a:headEnd/>
                  <a:tailEnd/>
                </a:ln>
              </p:spPr>
              <p:txBody>
                <a:bodyPr vert="horz" wrap="square" lIns="18000" tIns="0" rIns="1800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 ． ． ． ． ．</a:t>
                  </a:r>
                  <a:endParaRPr kumimoji="0" lang="zh-CN" altLang="en-US" sz="2000" b="0" i="0" u="none" strike="noStrike" cap="none" normalizeH="0" baseline="0" dirty="0">
                    <a:ln>
                      <a:noFill/>
                    </a:ln>
                    <a:solidFill>
                      <a:schemeClr val="tx1"/>
                    </a:solidFill>
                    <a:effectLst/>
                    <a:latin typeface="Arial" pitchFamily="34" charset="0"/>
                    <a:ea typeface="宋体" pitchFamily="2" charset="-122"/>
                  </a:endParaRPr>
                </a:p>
              </p:txBody>
            </p:sp>
            <p:sp>
              <p:nvSpPr>
                <p:cNvPr id="34" name="Text Box 32"/>
                <p:cNvSpPr txBox="1">
                  <a:spLocks noChangeArrowheads="1"/>
                </p:cNvSpPr>
                <p:nvPr/>
              </p:nvSpPr>
              <p:spPr bwMode="auto">
                <a:xfrm>
                  <a:off x="8523" y="3119"/>
                  <a:ext cx="1034" cy="270"/>
                </a:xfrm>
                <a:prstGeom prst="rect">
                  <a:avLst/>
                </a:prstGeom>
                <a:solidFill>
                  <a:srgbClr val="FFFFFF"/>
                </a:solidFill>
                <a:ln w="9525">
                  <a:solidFill>
                    <a:srgbClr val="FFFFFF"/>
                  </a:solidFill>
                  <a:miter lim="800000"/>
                  <a:headEnd/>
                  <a:tailEnd/>
                </a:ln>
              </p:spPr>
              <p:txBody>
                <a:bodyPr vert="horz" wrap="square" lIns="18000" tIns="0" rIns="1800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 ． </a:t>
                  </a:r>
                  <a:endParaRPr kumimoji="0" lang="zh-CN" altLang="en-US" sz="2000" b="0" i="0" u="none" strike="noStrike" cap="none" normalizeH="0" baseline="0">
                    <a:ln>
                      <a:noFill/>
                    </a:ln>
                    <a:solidFill>
                      <a:schemeClr val="tx1"/>
                    </a:solidFill>
                    <a:effectLst/>
                    <a:latin typeface="Arial" pitchFamily="34" charset="0"/>
                    <a:ea typeface="宋体" pitchFamily="2" charset="-122"/>
                  </a:endParaRPr>
                </a:p>
              </p:txBody>
            </p:sp>
            <p:sp>
              <p:nvSpPr>
                <p:cNvPr id="35" name="Line 31"/>
                <p:cNvSpPr>
                  <a:spLocks noChangeShapeType="1"/>
                </p:cNvSpPr>
                <p:nvPr/>
              </p:nvSpPr>
              <p:spPr bwMode="auto">
                <a:xfrm>
                  <a:off x="7980" y="3374"/>
                  <a:ext cx="18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36" name="Line 30"/>
                <p:cNvSpPr>
                  <a:spLocks noChangeShapeType="1"/>
                </p:cNvSpPr>
                <p:nvPr/>
              </p:nvSpPr>
              <p:spPr bwMode="auto">
                <a:xfrm>
                  <a:off x="8012" y="3929"/>
                  <a:ext cx="1890"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37" name="Line 29"/>
                <p:cNvSpPr>
                  <a:spLocks noChangeShapeType="1"/>
                </p:cNvSpPr>
                <p:nvPr/>
              </p:nvSpPr>
              <p:spPr bwMode="auto">
                <a:xfrm>
                  <a:off x="7994" y="4124"/>
                  <a:ext cx="18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000"/>
                </a:p>
              </p:txBody>
            </p:sp>
          </p:grpSp>
          <p:grpSp>
            <p:nvGrpSpPr>
              <p:cNvPr id="28" name="Group 24"/>
              <p:cNvGrpSpPr>
                <a:grpSpLocks/>
              </p:cNvGrpSpPr>
              <p:nvPr/>
            </p:nvGrpSpPr>
            <p:grpSpPr bwMode="auto">
              <a:xfrm>
                <a:off x="10004" y="3194"/>
                <a:ext cx="434" cy="1125"/>
                <a:chOff x="10004" y="3194"/>
                <a:chExt cx="434" cy="1125"/>
              </a:xfrm>
            </p:grpSpPr>
            <p:sp>
              <p:nvSpPr>
                <p:cNvPr id="29" name="Text Box 27"/>
                <p:cNvSpPr txBox="1">
                  <a:spLocks noChangeArrowheads="1"/>
                </p:cNvSpPr>
                <p:nvPr/>
              </p:nvSpPr>
              <p:spPr bwMode="auto">
                <a:xfrm>
                  <a:off x="10004" y="3194"/>
                  <a:ext cx="404" cy="255"/>
                </a:xfrm>
                <a:prstGeom prst="rect">
                  <a:avLst/>
                </a:prstGeom>
                <a:solidFill>
                  <a:srgbClr val="FFFFFF"/>
                </a:solidFill>
                <a:ln w="9525">
                  <a:solidFill>
                    <a:srgbClr val="FFFFFF"/>
                  </a:solidFill>
                  <a:miter lim="800000"/>
                  <a:headEnd/>
                  <a:tailEnd/>
                </a:ln>
              </p:spPr>
              <p:txBody>
                <a:bodyPr vert="horz" wrap="square" lIns="18000" tIns="0" rIns="1800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E</a:t>
                  </a:r>
                  <a:r>
                    <a:rPr kumimoji="0" lang="en-US" altLang="zh-CN" sz="2000" b="0"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C</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p:txBody>
            </p:sp>
            <p:sp>
              <p:nvSpPr>
                <p:cNvPr id="30" name="Text Box 26"/>
                <p:cNvSpPr txBox="1">
                  <a:spLocks noChangeArrowheads="1"/>
                </p:cNvSpPr>
                <p:nvPr/>
              </p:nvSpPr>
              <p:spPr bwMode="auto">
                <a:xfrm>
                  <a:off x="10022" y="3734"/>
                  <a:ext cx="404" cy="270"/>
                </a:xfrm>
                <a:prstGeom prst="rect">
                  <a:avLst/>
                </a:prstGeom>
                <a:solidFill>
                  <a:srgbClr val="FFFFFF"/>
                </a:solidFill>
                <a:ln w="9525">
                  <a:solidFill>
                    <a:srgbClr val="FFFFFF"/>
                  </a:solidFill>
                  <a:miter lim="800000"/>
                  <a:headEnd/>
                  <a:tailEnd/>
                </a:ln>
              </p:spPr>
              <p:txBody>
                <a:bodyPr vert="horz" wrap="square" lIns="18000" tIns="0" rIns="1800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E</a:t>
                  </a:r>
                  <a:r>
                    <a:rPr kumimoji="0" lang="en-US" altLang="zh-CN" sz="2000" b="0"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D</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p:txBody>
            </p:sp>
            <p:sp>
              <p:nvSpPr>
                <p:cNvPr id="31" name="Text Box 25"/>
                <p:cNvSpPr txBox="1">
                  <a:spLocks noChangeArrowheads="1"/>
                </p:cNvSpPr>
                <p:nvPr/>
              </p:nvSpPr>
              <p:spPr bwMode="auto">
                <a:xfrm>
                  <a:off x="10034" y="4019"/>
                  <a:ext cx="404" cy="300"/>
                </a:xfrm>
                <a:prstGeom prst="rect">
                  <a:avLst/>
                </a:prstGeom>
                <a:solidFill>
                  <a:srgbClr val="FFFFFF"/>
                </a:solidFill>
                <a:ln w="9525">
                  <a:solidFill>
                    <a:srgbClr val="FFFFFF"/>
                  </a:solidFill>
                  <a:miter lim="800000"/>
                  <a:headEnd/>
                  <a:tailEnd/>
                </a:ln>
              </p:spPr>
              <p:txBody>
                <a:bodyPr vert="horz" wrap="square" lIns="18000" tIns="0" rIns="1800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E</a:t>
                  </a:r>
                  <a:r>
                    <a:rPr kumimoji="0" lang="en-US" altLang="zh-CN" sz="2000" b="0"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V</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p:txBody>
            </p:sp>
          </p:grpSp>
        </p:grpSp>
        <p:grpSp>
          <p:nvGrpSpPr>
            <p:cNvPr id="6" name="Group 2"/>
            <p:cNvGrpSpPr>
              <a:grpSpLocks/>
            </p:cNvGrpSpPr>
            <p:nvPr/>
          </p:nvGrpSpPr>
          <p:grpSpPr bwMode="auto">
            <a:xfrm>
              <a:off x="5852" y="4409"/>
              <a:ext cx="1576" cy="1285"/>
              <a:chOff x="5597" y="4409"/>
              <a:chExt cx="1576" cy="1285"/>
            </a:xfrm>
          </p:grpSpPr>
          <p:grpSp>
            <p:nvGrpSpPr>
              <p:cNvPr id="7" name="Group 20"/>
              <p:cNvGrpSpPr>
                <a:grpSpLocks/>
              </p:cNvGrpSpPr>
              <p:nvPr/>
            </p:nvGrpSpPr>
            <p:grpSpPr bwMode="auto">
              <a:xfrm>
                <a:off x="5597" y="4454"/>
                <a:ext cx="436" cy="330"/>
                <a:chOff x="2042" y="4469"/>
                <a:chExt cx="436" cy="330"/>
              </a:xfrm>
            </p:grpSpPr>
            <p:sp>
              <p:nvSpPr>
                <p:cNvPr id="25" name="Oval 22"/>
                <p:cNvSpPr>
                  <a:spLocks noChangeArrowheads="1"/>
                </p:cNvSpPr>
                <p:nvPr/>
              </p:nvSpPr>
              <p:spPr bwMode="auto">
                <a:xfrm>
                  <a:off x="2042" y="4469"/>
                  <a:ext cx="436" cy="33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26" name="Text Box 21"/>
                <p:cNvSpPr txBox="1">
                  <a:spLocks noChangeArrowheads="1"/>
                </p:cNvSpPr>
                <p:nvPr/>
              </p:nvSpPr>
              <p:spPr bwMode="auto">
                <a:xfrm>
                  <a:off x="2174" y="4502"/>
                  <a:ext cx="180" cy="25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Si</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p:txBody>
            </p:sp>
          </p:grpSp>
          <p:grpSp>
            <p:nvGrpSpPr>
              <p:cNvPr id="8" name="Group 17"/>
              <p:cNvGrpSpPr>
                <a:grpSpLocks/>
              </p:cNvGrpSpPr>
              <p:nvPr/>
            </p:nvGrpSpPr>
            <p:grpSpPr bwMode="auto">
              <a:xfrm>
                <a:off x="6737" y="4409"/>
                <a:ext cx="436" cy="330"/>
                <a:chOff x="2042" y="4469"/>
                <a:chExt cx="436" cy="330"/>
              </a:xfrm>
            </p:grpSpPr>
            <p:sp>
              <p:nvSpPr>
                <p:cNvPr id="23" name="Oval 19"/>
                <p:cNvSpPr>
                  <a:spLocks noChangeArrowheads="1"/>
                </p:cNvSpPr>
                <p:nvPr/>
              </p:nvSpPr>
              <p:spPr bwMode="auto">
                <a:xfrm>
                  <a:off x="2042" y="4469"/>
                  <a:ext cx="436" cy="33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24" name="Text Box 18"/>
                <p:cNvSpPr txBox="1">
                  <a:spLocks noChangeArrowheads="1"/>
                </p:cNvSpPr>
                <p:nvPr/>
              </p:nvSpPr>
              <p:spPr bwMode="auto">
                <a:xfrm>
                  <a:off x="2174" y="4502"/>
                  <a:ext cx="180" cy="25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Si</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p:txBody>
            </p:sp>
          </p:grpSp>
          <p:grpSp>
            <p:nvGrpSpPr>
              <p:cNvPr id="9" name="Group 14"/>
              <p:cNvGrpSpPr>
                <a:grpSpLocks/>
              </p:cNvGrpSpPr>
              <p:nvPr/>
            </p:nvGrpSpPr>
            <p:grpSpPr bwMode="auto">
              <a:xfrm>
                <a:off x="5612" y="5351"/>
                <a:ext cx="466" cy="343"/>
                <a:chOff x="2042" y="4469"/>
                <a:chExt cx="436" cy="330"/>
              </a:xfrm>
            </p:grpSpPr>
            <p:sp>
              <p:nvSpPr>
                <p:cNvPr id="21" name="Oval 16"/>
                <p:cNvSpPr>
                  <a:spLocks noChangeArrowheads="1"/>
                </p:cNvSpPr>
                <p:nvPr/>
              </p:nvSpPr>
              <p:spPr bwMode="auto">
                <a:xfrm>
                  <a:off x="2042" y="4469"/>
                  <a:ext cx="436" cy="33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22" name="Text Box 15"/>
                <p:cNvSpPr txBox="1">
                  <a:spLocks noChangeArrowheads="1"/>
                </p:cNvSpPr>
                <p:nvPr/>
              </p:nvSpPr>
              <p:spPr bwMode="auto">
                <a:xfrm>
                  <a:off x="2174" y="4502"/>
                  <a:ext cx="180" cy="25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Si</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p:txBody>
            </p:sp>
          </p:grpSp>
          <p:grpSp>
            <p:nvGrpSpPr>
              <p:cNvPr id="10" name="Group 11"/>
              <p:cNvGrpSpPr>
                <a:grpSpLocks/>
              </p:cNvGrpSpPr>
              <p:nvPr/>
            </p:nvGrpSpPr>
            <p:grpSpPr bwMode="auto">
              <a:xfrm>
                <a:off x="6736" y="5334"/>
                <a:ext cx="436" cy="330"/>
                <a:chOff x="2042" y="4469"/>
                <a:chExt cx="436" cy="330"/>
              </a:xfrm>
            </p:grpSpPr>
            <p:sp>
              <p:nvSpPr>
                <p:cNvPr id="19" name="Oval 13"/>
                <p:cNvSpPr>
                  <a:spLocks noChangeArrowheads="1"/>
                </p:cNvSpPr>
                <p:nvPr/>
              </p:nvSpPr>
              <p:spPr bwMode="auto">
                <a:xfrm>
                  <a:off x="2042" y="4469"/>
                  <a:ext cx="436" cy="33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20" name="Text Box 12"/>
                <p:cNvSpPr txBox="1">
                  <a:spLocks noChangeArrowheads="1"/>
                </p:cNvSpPr>
                <p:nvPr/>
              </p:nvSpPr>
              <p:spPr bwMode="auto">
                <a:xfrm>
                  <a:off x="2174" y="4502"/>
                  <a:ext cx="180" cy="25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Si</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p:txBody>
            </p:sp>
          </p:grpSp>
          <p:grpSp>
            <p:nvGrpSpPr>
              <p:cNvPr id="11" name="Group 3"/>
              <p:cNvGrpSpPr>
                <a:grpSpLocks/>
              </p:cNvGrpSpPr>
              <p:nvPr/>
            </p:nvGrpSpPr>
            <p:grpSpPr bwMode="auto">
              <a:xfrm>
                <a:off x="5997" y="4628"/>
                <a:ext cx="810" cy="767"/>
                <a:chOff x="5338" y="6201"/>
                <a:chExt cx="810" cy="767"/>
              </a:xfrm>
            </p:grpSpPr>
            <p:sp>
              <p:nvSpPr>
                <p:cNvPr id="12" name="Oval 10"/>
                <p:cNvSpPr>
                  <a:spLocks noChangeArrowheads="1"/>
                </p:cNvSpPr>
                <p:nvPr/>
              </p:nvSpPr>
              <p:spPr bwMode="auto">
                <a:xfrm>
                  <a:off x="5520" y="6429"/>
                  <a:ext cx="434" cy="37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3" name="Text Box 9"/>
                <p:cNvSpPr txBox="1">
                  <a:spLocks noChangeArrowheads="1"/>
                </p:cNvSpPr>
                <p:nvPr/>
              </p:nvSpPr>
              <p:spPr bwMode="auto">
                <a:xfrm>
                  <a:off x="5674" y="6470"/>
                  <a:ext cx="135" cy="30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B</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p:txBody>
            </p:sp>
            <p:sp>
              <p:nvSpPr>
                <p:cNvPr id="14" name="Text Box 8"/>
                <p:cNvSpPr txBox="1">
                  <a:spLocks noChangeArrowheads="1"/>
                </p:cNvSpPr>
                <p:nvPr/>
              </p:nvSpPr>
              <p:spPr bwMode="auto">
                <a:xfrm>
                  <a:off x="5836" y="6201"/>
                  <a:ext cx="116" cy="22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p:txBody>
            </p:sp>
            <p:sp>
              <p:nvSpPr>
                <p:cNvPr id="15" name="Line 7"/>
                <p:cNvSpPr>
                  <a:spLocks noChangeShapeType="1"/>
                </p:cNvSpPr>
                <p:nvPr/>
              </p:nvSpPr>
              <p:spPr bwMode="auto">
                <a:xfrm>
                  <a:off x="5338" y="6308"/>
                  <a:ext cx="21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16" name="Line 6"/>
                <p:cNvSpPr>
                  <a:spLocks noChangeShapeType="1"/>
                </p:cNvSpPr>
                <p:nvPr/>
              </p:nvSpPr>
              <p:spPr bwMode="auto">
                <a:xfrm rot="-5400000">
                  <a:off x="5938" y="6263"/>
                  <a:ext cx="21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17" name="Line 5"/>
                <p:cNvSpPr>
                  <a:spLocks noChangeShapeType="1"/>
                </p:cNvSpPr>
                <p:nvPr/>
              </p:nvSpPr>
              <p:spPr bwMode="auto">
                <a:xfrm rot="-5400000">
                  <a:off x="5367" y="6743"/>
                  <a:ext cx="21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18" name="Line 4"/>
                <p:cNvSpPr>
                  <a:spLocks noChangeShapeType="1"/>
                </p:cNvSpPr>
                <p:nvPr/>
              </p:nvSpPr>
              <p:spPr bwMode="auto">
                <a:xfrm>
                  <a:off x="5891" y="6758"/>
                  <a:ext cx="21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000"/>
                </a:p>
              </p:txBody>
            </p:sp>
          </p:grpSp>
        </p:grpSp>
      </p:grpSp>
      <p:grpSp>
        <p:nvGrpSpPr>
          <p:cNvPr id="38" name="Group 35"/>
          <p:cNvGrpSpPr>
            <a:grpSpLocks/>
          </p:cNvGrpSpPr>
          <p:nvPr/>
        </p:nvGrpSpPr>
        <p:grpSpPr bwMode="auto">
          <a:xfrm>
            <a:off x="990600" y="2438400"/>
            <a:ext cx="2895600" cy="3657600"/>
            <a:chOff x="2491" y="3659"/>
            <a:chExt cx="2400" cy="2886"/>
          </a:xfrm>
        </p:grpSpPr>
        <p:grpSp>
          <p:nvGrpSpPr>
            <p:cNvPr id="39" name="Group 57"/>
            <p:cNvGrpSpPr>
              <a:grpSpLocks/>
            </p:cNvGrpSpPr>
            <p:nvPr/>
          </p:nvGrpSpPr>
          <p:grpSpPr bwMode="auto">
            <a:xfrm>
              <a:off x="2491" y="3659"/>
              <a:ext cx="2400" cy="1125"/>
              <a:chOff x="5010" y="3119"/>
              <a:chExt cx="2400" cy="1125"/>
            </a:xfrm>
          </p:grpSpPr>
          <p:grpSp>
            <p:nvGrpSpPr>
              <p:cNvPr id="61" name="Group 62"/>
              <p:cNvGrpSpPr>
                <a:grpSpLocks/>
              </p:cNvGrpSpPr>
              <p:nvPr/>
            </p:nvGrpSpPr>
            <p:grpSpPr bwMode="auto">
              <a:xfrm>
                <a:off x="5010" y="3134"/>
                <a:ext cx="1906" cy="1065"/>
                <a:chOff x="5790" y="3134"/>
                <a:chExt cx="1906" cy="1065"/>
              </a:xfrm>
            </p:grpSpPr>
            <p:sp>
              <p:nvSpPr>
                <p:cNvPr id="66" name="Text Box 67"/>
                <p:cNvSpPr txBox="1">
                  <a:spLocks noChangeArrowheads="1"/>
                </p:cNvSpPr>
                <p:nvPr/>
              </p:nvSpPr>
              <p:spPr bwMode="auto">
                <a:xfrm>
                  <a:off x="6283" y="3959"/>
                  <a:ext cx="1020" cy="240"/>
                </a:xfrm>
                <a:prstGeom prst="rect">
                  <a:avLst/>
                </a:prstGeom>
                <a:solidFill>
                  <a:srgbClr val="FFFFFF"/>
                </a:solidFill>
                <a:ln w="9525">
                  <a:solidFill>
                    <a:srgbClr val="FFFFFF"/>
                  </a:solidFill>
                  <a:miter lim="800000"/>
                  <a:headEnd/>
                  <a:tailEnd/>
                </a:ln>
              </p:spPr>
              <p:txBody>
                <a:bodyPr vert="horz" wrap="square" lIns="18000" tIns="0" rIns="1800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 。</a:t>
                  </a:r>
                  <a:endParaRPr kumimoji="0" lang="zh-CN" altLang="en-US" sz="2000" b="0" i="0" u="none" strike="noStrike" cap="none" normalizeH="0" baseline="0" dirty="0">
                    <a:ln>
                      <a:noFill/>
                    </a:ln>
                    <a:solidFill>
                      <a:schemeClr val="tx1"/>
                    </a:solidFill>
                    <a:effectLst/>
                    <a:latin typeface="Arial" pitchFamily="34" charset="0"/>
                    <a:ea typeface="宋体" pitchFamily="2" charset="-122"/>
                  </a:endParaRPr>
                </a:p>
              </p:txBody>
            </p:sp>
            <p:sp>
              <p:nvSpPr>
                <p:cNvPr id="67" name="Text Box 66"/>
                <p:cNvSpPr txBox="1">
                  <a:spLocks noChangeArrowheads="1"/>
                </p:cNvSpPr>
                <p:nvPr/>
              </p:nvSpPr>
              <p:spPr bwMode="auto">
                <a:xfrm>
                  <a:off x="5943" y="3134"/>
                  <a:ext cx="1620" cy="270"/>
                </a:xfrm>
                <a:prstGeom prst="rect">
                  <a:avLst/>
                </a:prstGeom>
                <a:solidFill>
                  <a:srgbClr val="FFFFFF"/>
                </a:solidFill>
                <a:ln w="9525">
                  <a:solidFill>
                    <a:srgbClr val="FFFFFF"/>
                  </a:solidFill>
                  <a:miter lim="800000"/>
                  <a:headEnd/>
                  <a:tailEnd/>
                </a:ln>
              </p:spPr>
              <p:txBody>
                <a:bodyPr vert="horz" wrap="square" lIns="18000" tIns="0" rIns="1800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 ． ． ． ． ．</a:t>
                  </a:r>
                  <a:endParaRPr kumimoji="0" lang="zh-CN" altLang="en-US" sz="2000" b="0" i="0" u="none" strike="noStrike" cap="none" normalizeH="0" baseline="0">
                    <a:ln>
                      <a:noFill/>
                    </a:ln>
                    <a:solidFill>
                      <a:schemeClr val="tx1"/>
                    </a:solidFill>
                    <a:effectLst/>
                    <a:latin typeface="Arial" pitchFamily="34" charset="0"/>
                    <a:ea typeface="宋体" pitchFamily="2" charset="-122"/>
                  </a:endParaRPr>
                </a:p>
              </p:txBody>
            </p:sp>
            <p:sp>
              <p:nvSpPr>
                <p:cNvPr id="68" name="Line 65"/>
                <p:cNvSpPr>
                  <a:spLocks noChangeShapeType="1"/>
                </p:cNvSpPr>
                <p:nvPr/>
              </p:nvSpPr>
              <p:spPr bwMode="auto">
                <a:xfrm>
                  <a:off x="5790" y="3389"/>
                  <a:ext cx="18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69" name="Line 64"/>
                <p:cNvSpPr>
                  <a:spLocks noChangeShapeType="1"/>
                </p:cNvSpPr>
                <p:nvPr/>
              </p:nvSpPr>
              <p:spPr bwMode="auto">
                <a:xfrm>
                  <a:off x="5790" y="4109"/>
                  <a:ext cx="18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70" name="Line 63"/>
                <p:cNvSpPr>
                  <a:spLocks noChangeShapeType="1"/>
                </p:cNvSpPr>
                <p:nvPr/>
              </p:nvSpPr>
              <p:spPr bwMode="auto">
                <a:xfrm>
                  <a:off x="5806" y="3569"/>
                  <a:ext cx="18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000"/>
                </a:p>
              </p:txBody>
            </p:sp>
          </p:grpSp>
          <p:grpSp>
            <p:nvGrpSpPr>
              <p:cNvPr id="62" name="Group 58"/>
              <p:cNvGrpSpPr>
                <a:grpSpLocks/>
              </p:cNvGrpSpPr>
              <p:nvPr/>
            </p:nvGrpSpPr>
            <p:grpSpPr bwMode="auto">
              <a:xfrm>
                <a:off x="7004" y="3119"/>
                <a:ext cx="406" cy="1125"/>
                <a:chOff x="7004" y="3119"/>
                <a:chExt cx="406" cy="1125"/>
              </a:xfrm>
            </p:grpSpPr>
            <p:sp>
              <p:nvSpPr>
                <p:cNvPr id="63" name="Text Box 61"/>
                <p:cNvSpPr txBox="1">
                  <a:spLocks noChangeArrowheads="1"/>
                </p:cNvSpPr>
                <p:nvPr/>
              </p:nvSpPr>
              <p:spPr bwMode="auto">
                <a:xfrm>
                  <a:off x="7004" y="3119"/>
                  <a:ext cx="404" cy="255"/>
                </a:xfrm>
                <a:prstGeom prst="rect">
                  <a:avLst/>
                </a:prstGeom>
                <a:solidFill>
                  <a:srgbClr val="FFFFFF"/>
                </a:solidFill>
                <a:ln w="9525">
                  <a:solidFill>
                    <a:srgbClr val="FFFFFF"/>
                  </a:solidFill>
                  <a:miter lim="800000"/>
                  <a:headEnd/>
                  <a:tailEnd/>
                </a:ln>
              </p:spPr>
              <p:txBody>
                <a:bodyPr vert="horz" wrap="square" lIns="18000" tIns="0" rIns="1800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E</a:t>
                  </a:r>
                  <a:r>
                    <a:rPr kumimoji="0" lang="en-US" altLang="zh-CN" sz="2000" b="0"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C</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p:txBody>
            </p:sp>
            <p:sp>
              <p:nvSpPr>
                <p:cNvPr id="64" name="Text Box 60"/>
                <p:cNvSpPr txBox="1">
                  <a:spLocks noChangeArrowheads="1"/>
                </p:cNvSpPr>
                <p:nvPr/>
              </p:nvSpPr>
              <p:spPr bwMode="auto">
                <a:xfrm>
                  <a:off x="7006" y="3479"/>
                  <a:ext cx="404" cy="270"/>
                </a:xfrm>
                <a:prstGeom prst="rect">
                  <a:avLst/>
                </a:prstGeom>
                <a:solidFill>
                  <a:srgbClr val="FFFFFF"/>
                </a:solidFill>
                <a:ln w="9525">
                  <a:solidFill>
                    <a:srgbClr val="FFFFFF"/>
                  </a:solidFill>
                  <a:miter lim="800000"/>
                  <a:headEnd/>
                  <a:tailEnd/>
                </a:ln>
              </p:spPr>
              <p:txBody>
                <a:bodyPr vert="horz" wrap="square" lIns="18000" tIns="0" rIns="1800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E</a:t>
                  </a:r>
                  <a:r>
                    <a:rPr kumimoji="0" lang="en-US" altLang="zh-CN" sz="2000" b="0"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D</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p:txBody>
            </p:sp>
            <p:sp>
              <p:nvSpPr>
                <p:cNvPr id="65" name="Text Box 59"/>
                <p:cNvSpPr txBox="1">
                  <a:spLocks noChangeArrowheads="1"/>
                </p:cNvSpPr>
                <p:nvPr/>
              </p:nvSpPr>
              <p:spPr bwMode="auto">
                <a:xfrm>
                  <a:off x="7004" y="3944"/>
                  <a:ext cx="404" cy="300"/>
                </a:xfrm>
                <a:prstGeom prst="rect">
                  <a:avLst/>
                </a:prstGeom>
                <a:solidFill>
                  <a:srgbClr val="FFFFFF"/>
                </a:solidFill>
                <a:ln w="9525">
                  <a:solidFill>
                    <a:srgbClr val="FFFFFF"/>
                  </a:solidFill>
                  <a:miter lim="800000"/>
                  <a:headEnd/>
                  <a:tailEnd/>
                </a:ln>
              </p:spPr>
              <p:txBody>
                <a:bodyPr vert="horz" wrap="square" lIns="18000" tIns="0" rIns="1800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E</a:t>
                  </a:r>
                  <a:r>
                    <a:rPr kumimoji="0" lang="en-US" altLang="zh-CN" sz="2000" b="0"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V</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p:txBody>
            </p:sp>
          </p:grpSp>
        </p:grpSp>
        <p:grpSp>
          <p:nvGrpSpPr>
            <p:cNvPr id="40" name="Group 36"/>
            <p:cNvGrpSpPr>
              <a:grpSpLocks/>
            </p:cNvGrpSpPr>
            <p:nvPr/>
          </p:nvGrpSpPr>
          <p:grpSpPr bwMode="auto">
            <a:xfrm>
              <a:off x="2508" y="5222"/>
              <a:ext cx="1531" cy="1323"/>
              <a:chOff x="2057" y="4367"/>
              <a:chExt cx="1531" cy="1323"/>
            </a:xfrm>
          </p:grpSpPr>
          <p:grpSp>
            <p:nvGrpSpPr>
              <p:cNvPr id="41" name="Group 54"/>
              <p:cNvGrpSpPr>
                <a:grpSpLocks/>
              </p:cNvGrpSpPr>
              <p:nvPr/>
            </p:nvGrpSpPr>
            <p:grpSpPr bwMode="auto">
              <a:xfrm>
                <a:off x="2057" y="4367"/>
                <a:ext cx="436" cy="330"/>
                <a:chOff x="2042" y="4469"/>
                <a:chExt cx="436" cy="330"/>
              </a:xfrm>
            </p:grpSpPr>
            <p:sp>
              <p:nvSpPr>
                <p:cNvPr id="59" name="Oval 56"/>
                <p:cNvSpPr>
                  <a:spLocks noChangeArrowheads="1"/>
                </p:cNvSpPr>
                <p:nvPr/>
              </p:nvSpPr>
              <p:spPr bwMode="auto">
                <a:xfrm>
                  <a:off x="2042" y="4469"/>
                  <a:ext cx="436" cy="33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60" name="Text Box 55"/>
                <p:cNvSpPr txBox="1">
                  <a:spLocks noChangeArrowheads="1"/>
                </p:cNvSpPr>
                <p:nvPr/>
              </p:nvSpPr>
              <p:spPr bwMode="auto">
                <a:xfrm>
                  <a:off x="2174" y="4502"/>
                  <a:ext cx="180" cy="25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Si</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p:txBody>
            </p:sp>
          </p:grpSp>
          <p:grpSp>
            <p:nvGrpSpPr>
              <p:cNvPr id="42" name="Group 51"/>
              <p:cNvGrpSpPr>
                <a:grpSpLocks/>
              </p:cNvGrpSpPr>
              <p:nvPr/>
            </p:nvGrpSpPr>
            <p:grpSpPr bwMode="auto">
              <a:xfrm>
                <a:off x="3152" y="4379"/>
                <a:ext cx="436" cy="330"/>
                <a:chOff x="2042" y="4469"/>
                <a:chExt cx="436" cy="330"/>
              </a:xfrm>
            </p:grpSpPr>
            <p:sp>
              <p:nvSpPr>
                <p:cNvPr id="57" name="Oval 53"/>
                <p:cNvSpPr>
                  <a:spLocks noChangeArrowheads="1"/>
                </p:cNvSpPr>
                <p:nvPr/>
              </p:nvSpPr>
              <p:spPr bwMode="auto">
                <a:xfrm>
                  <a:off x="2042" y="4469"/>
                  <a:ext cx="436" cy="33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58" name="Text Box 52"/>
                <p:cNvSpPr txBox="1">
                  <a:spLocks noChangeArrowheads="1"/>
                </p:cNvSpPr>
                <p:nvPr/>
              </p:nvSpPr>
              <p:spPr bwMode="auto">
                <a:xfrm>
                  <a:off x="2174" y="4502"/>
                  <a:ext cx="180" cy="25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Si</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p:txBody>
            </p:sp>
          </p:grpSp>
          <p:grpSp>
            <p:nvGrpSpPr>
              <p:cNvPr id="43" name="Group 48"/>
              <p:cNvGrpSpPr>
                <a:grpSpLocks/>
              </p:cNvGrpSpPr>
              <p:nvPr/>
            </p:nvGrpSpPr>
            <p:grpSpPr bwMode="auto">
              <a:xfrm>
                <a:off x="2089" y="5345"/>
                <a:ext cx="436" cy="330"/>
                <a:chOff x="2042" y="4469"/>
                <a:chExt cx="436" cy="330"/>
              </a:xfrm>
            </p:grpSpPr>
            <p:sp>
              <p:nvSpPr>
                <p:cNvPr id="55" name="Oval 50"/>
                <p:cNvSpPr>
                  <a:spLocks noChangeArrowheads="1"/>
                </p:cNvSpPr>
                <p:nvPr/>
              </p:nvSpPr>
              <p:spPr bwMode="auto">
                <a:xfrm>
                  <a:off x="2042" y="4469"/>
                  <a:ext cx="436" cy="33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56" name="Text Box 49"/>
                <p:cNvSpPr txBox="1">
                  <a:spLocks noChangeArrowheads="1"/>
                </p:cNvSpPr>
                <p:nvPr/>
              </p:nvSpPr>
              <p:spPr bwMode="auto">
                <a:xfrm>
                  <a:off x="2174" y="4502"/>
                  <a:ext cx="180" cy="25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Si</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p:txBody>
            </p:sp>
          </p:grpSp>
          <p:grpSp>
            <p:nvGrpSpPr>
              <p:cNvPr id="44" name="Group 45"/>
              <p:cNvGrpSpPr>
                <a:grpSpLocks/>
              </p:cNvGrpSpPr>
              <p:nvPr/>
            </p:nvGrpSpPr>
            <p:grpSpPr bwMode="auto">
              <a:xfrm>
                <a:off x="3105" y="5360"/>
                <a:ext cx="436" cy="330"/>
                <a:chOff x="2042" y="4469"/>
                <a:chExt cx="436" cy="330"/>
              </a:xfrm>
            </p:grpSpPr>
            <p:sp>
              <p:nvSpPr>
                <p:cNvPr id="53" name="Oval 47"/>
                <p:cNvSpPr>
                  <a:spLocks noChangeArrowheads="1"/>
                </p:cNvSpPr>
                <p:nvPr/>
              </p:nvSpPr>
              <p:spPr bwMode="auto">
                <a:xfrm>
                  <a:off x="2042" y="4469"/>
                  <a:ext cx="436" cy="33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54" name="Text Box 46"/>
                <p:cNvSpPr txBox="1">
                  <a:spLocks noChangeArrowheads="1"/>
                </p:cNvSpPr>
                <p:nvPr/>
              </p:nvSpPr>
              <p:spPr bwMode="auto">
                <a:xfrm>
                  <a:off x="2174" y="4502"/>
                  <a:ext cx="180" cy="25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Si</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p:txBody>
            </p:sp>
          </p:grpSp>
          <p:grpSp>
            <p:nvGrpSpPr>
              <p:cNvPr id="45" name="Group 41"/>
              <p:cNvGrpSpPr>
                <a:grpSpLocks/>
              </p:cNvGrpSpPr>
              <p:nvPr/>
            </p:nvGrpSpPr>
            <p:grpSpPr bwMode="auto">
              <a:xfrm>
                <a:off x="2595" y="4529"/>
                <a:ext cx="446" cy="663"/>
                <a:chOff x="3480" y="5756"/>
                <a:chExt cx="446" cy="663"/>
              </a:xfrm>
            </p:grpSpPr>
            <p:sp>
              <p:nvSpPr>
                <p:cNvPr id="50" name="Oval 44"/>
                <p:cNvSpPr>
                  <a:spLocks noChangeArrowheads="1"/>
                </p:cNvSpPr>
                <p:nvPr/>
              </p:nvSpPr>
              <p:spPr bwMode="auto">
                <a:xfrm>
                  <a:off x="3480" y="6044"/>
                  <a:ext cx="434" cy="37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51" name="Text Box 43"/>
                <p:cNvSpPr txBox="1">
                  <a:spLocks noChangeArrowheads="1"/>
                </p:cNvSpPr>
                <p:nvPr/>
              </p:nvSpPr>
              <p:spPr bwMode="auto">
                <a:xfrm>
                  <a:off x="3632" y="6104"/>
                  <a:ext cx="135" cy="30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P</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p:txBody>
            </p:sp>
            <p:sp>
              <p:nvSpPr>
                <p:cNvPr id="52" name="Text Box 42"/>
                <p:cNvSpPr txBox="1">
                  <a:spLocks noChangeArrowheads="1"/>
                </p:cNvSpPr>
                <p:nvPr/>
              </p:nvSpPr>
              <p:spPr bwMode="auto">
                <a:xfrm>
                  <a:off x="3810" y="5756"/>
                  <a:ext cx="116" cy="22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p:txBody>
            </p:sp>
          </p:grpSp>
          <p:sp>
            <p:nvSpPr>
              <p:cNvPr id="46" name="Line 40"/>
              <p:cNvSpPr>
                <a:spLocks noChangeShapeType="1"/>
              </p:cNvSpPr>
              <p:nvPr/>
            </p:nvSpPr>
            <p:spPr bwMode="auto">
              <a:xfrm>
                <a:off x="2429" y="4664"/>
                <a:ext cx="21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47" name="Line 39"/>
              <p:cNvSpPr>
                <a:spLocks noChangeShapeType="1"/>
              </p:cNvSpPr>
              <p:nvPr/>
            </p:nvSpPr>
            <p:spPr bwMode="auto">
              <a:xfrm>
                <a:off x="2980" y="5159"/>
                <a:ext cx="21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48" name="Line 38"/>
              <p:cNvSpPr>
                <a:spLocks noChangeShapeType="1"/>
              </p:cNvSpPr>
              <p:nvPr/>
            </p:nvSpPr>
            <p:spPr bwMode="auto">
              <a:xfrm rot="-5400000">
                <a:off x="2998" y="4649"/>
                <a:ext cx="21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49" name="Line 37"/>
              <p:cNvSpPr>
                <a:spLocks noChangeShapeType="1"/>
              </p:cNvSpPr>
              <p:nvPr/>
            </p:nvSpPr>
            <p:spPr bwMode="auto">
              <a:xfrm rot="-5400000">
                <a:off x="2443" y="5144"/>
                <a:ext cx="21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000"/>
              </a:p>
            </p:txBody>
          </p:sp>
        </p:grpSp>
      </p:grpSp>
      <p:sp>
        <p:nvSpPr>
          <p:cNvPr id="72" name="Rectangle 92"/>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76225">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marL="0" marR="0" lvl="0" indent="276225"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83510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228600" y="228600"/>
            <a:ext cx="8686800" cy="5867400"/>
          </a:xfrm>
        </p:spPr>
        <p:txBody>
          <a:bodyPr/>
          <a:lstStyle/>
          <a:p>
            <a:pPr marL="0" indent="0">
              <a:buNone/>
            </a:pPr>
            <a:r>
              <a:rPr lang="en-US" altLang="zh-CN" sz="2400" dirty="0">
                <a:solidFill>
                  <a:schemeClr val="tx1"/>
                </a:solidFill>
                <a:latin typeface="+mn-lt"/>
                <a:ea typeface="+mn-ea"/>
                <a:cs typeface="+mn-cs"/>
              </a:rPr>
              <a:t>b</a:t>
            </a:r>
            <a:r>
              <a:rPr lang="zh-CN" altLang="zh-CN" sz="2400" dirty="0">
                <a:solidFill>
                  <a:schemeClr val="tx1"/>
                </a:solidFill>
                <a:latin typeface="+mn-lt"/>
                <a:ea typeface="+mn-ea"/>
                <a:cs typeface="+mn-cs"/>
              </a:rPr>
              <a:t>．碱卤晶体中的电子缺陷：色心</a:t>
            </a:r>
          </a:p>
          <a:p>
            <a:pPr marL="0" indent="0">
              <a:buNone/>
            </a:pPr>
            <a:r>
              <a:rPr lang="zh-CN" altLang="zh-CN" sz="2400" dirty="0">
                <a:solidFill>
                  <a:schemeClr val="tx1"/>
                </a:solidFill>
                <a:latin typeface="+mn-lt"/>
                <a:ea typeface="+mn-ea"/>
                <a:cs typeface="+mn-cs"/>
              </a:rPr>
              <a:t>由于电子在离子晶体中出现正、负离子缺位所引起的局部能级变化而导致的电子缺陷，我们称之为色心。</a:t>
            </a:r>
          </a:p>
          <a:p>
            <a:pPr>
              <a:buFontTx/>
              <a:buNone/>
            </a:pPr>
            <a:r>
              <a:rPr lang="zh-CN" altLang="en-US" sz="2200" dirty="0">
                <a:solidFill>
                  <a:srgbClr val="002060"/>
                </a:solidFill>
              </a:rPr>
              <a:t>    </a:t>
            </a:r>
            <a:endParaRPr lang="en-US" altLang="zh-CN" sz="2200" dirty="0">
              <a:solidFill>
                <a:srgbClr val="002060"/>
              </a:solidFill>
            </a:endParaRPr>
          </a:p>
          <a:p>
            <a:pPr>
              <a:buFontTx/>
              <a:buNone/>
            </a:pPr>
            <a:r>
              <a:rPr lang="zh-CN" altLang="en-US" sz="2200" dirty="0">
                <a:solidFill>
                  <a:srgbClr val="002060"/>
                </a:solidFill>
              </a:rPr>
              <a:t>    把碱卤晶体在碱金属的蒸气中加热，然后使之骤冷到室温，则原来透明的晶体就出现了颜色：氯化钠变成淡黄色，氯化钾变成紫色，氟化锂呈粉红色等等。研究这些晶体的吸收光谱，发现在可见光区有一个象钟形的吸收带，称为</a:t>
            </a:r>
            <a:r>
              <a:rPr lang="en-US" altLang="zh-CN" sz="2200" dirty="0">
                <a:solidFill>
                  <a:srgbClr val="002060"/>
                </a:solidFill>
              </a:rPr>
              <a:t>F</a:t>
            </a:r>
            <a:r>
              <a:rPr lang="zh-CN" altLang="en-US" sz="2200" dirty="0">
                <a:solidFill>
                  <a:srgbClr val="002060"/>
                </a:solidFill>
              </a:rPr>
              <a:t>带；而把产生这个带的吸收中心叫做</a:t>
            </a:r>
            <a:r>
              <a:rPr lang="en-US" altLang="zh-CN" sz="2200" dirty="0">
                <a:solidFill>
                  <a:srgbClr val="002060"/>
                </a:solidFill>
              </a:rPr>
              <a:t>F</a:t>
            </a:r>
            <a:r>
              <a:rPr lang="zh-CN" altLang="en-US" sz="2200" dirty="0">
                <a:solidFill>
                  <a:srgbClr val="002060"/>
                </a:solidFill>
              </a:rPr>
              <a:t>心</a:t>
            </a:r>
            <a:r>
              <a:rPr lang="en-US" altLang="zh-CN" sz="2200" dirty="0">
                <a:solidFill>
                  <a:srgbClr val="002060"/>
                </a:solidFill>
              </a:rPr>
              <a:t>(</a:t>
            </a:r>
            <a:r>
              <a:rPr lang="zh-CN" altLang="en-US" sz="2200" dirty="0">
                <a:solidFill>
                  <a:srgbClr val="002060"/>
                </a:solidFill>
              </a:rPr>
              <a:t>即色心</a:t>
            </a:r>
            <a:r>
              <a:rPr lang="en-US" altLang="zh-CN" sz="2200" dirty="0">
                <a:solidFill>
                  <a:srgbClr val="002060"/>
                </a:solidFill>
              </a:rPr>
              <a:t>)</a:t>
            </a:r>
            <a:r>
              <a:rPr lang="zh-CN" altLang="en-US" sz="2200" dirty="0">
                <a:solidFill>
                  <a:srgbClr val="002060"/>
                </a:solidFill>
              </a:rPr>
              <a:t>。 </a:t>
            </a:r>
            <a:endParaRPr lang="en-US" altLang="zh-CN" sz="2200" dirty="0">
              <a:solidFill>
                <a:srgbClr val="002060"/>
              </a:solidFill>
            </a:endParaRPr>
          </a:p>
          <a:p>
            <a:pPr>
              <a:buFontTx/>
              <a:buNone/>
            </a:pPr>
            <a:r>
              <a:rPr lang="en-US" altLang="zh-CN" sz="2200" dirty="0">
                <a:solidFill>
                  <a:srgbClr val="002060"/>
                </a:solidFill>
              </a:rPr>
              <a:t>   </a:t>
            </a:r>
            <a:r>
              <a:rPr lang="zh-CN" altLang="en-US" sz="2200" dirty="0">
                <a:solidFill>
                  <a:srgbClr val="002060"/>
                </a:solidFill>
              </a:rPr>
              <a:t>将把碱卤晶体</a:t>
            </a:r>
            <a:r>
              <a:rPr lang="en-US" altLang="zh-CN" sz="2200" dirty="0">
                <a:solidFill>
                  <a:srgbClr val="002060"/>
                </a:solidFill>
              </a:rPr>
              <a:t>(</a:t>
            </a:r>
            <a:r>
              <a:rPr lang="zh-CN" altLang="en-US" sz="2200" dirty="0">
                <a:solidFill>
                  <a:srgbClr val="002060"/>
                </a:solidFill>
              </a:rPr>
              <a:t>如溴化钾或碘化钾</a:t>
            </a:r>
            <a:r>
              <a:rPr lang="en-US" altLang="zh-CN" sz="2200" dirty="0">
                <a:solidFill>
                  <a:srgbClr val="002060"/>
                </a:solidFill>
              </a:rPr>
              <a:t>)</a:t>
            </a:r>
            <a:r>
              <a:rPr lang="zh-CN" altLang="en-US" sz="2200" dirty="0">
                <a:solidFill>
                  <a:srgbClr val="002060"/>
                </a:solidFill>
              </a:rPr>
              <a:t>在卤素蒸气中加热而急冷，则晶体出现一个</a:t>
            </a:r>
            <a:r>
              <a:rPr lang="en-US" altLang="zh-CN" sz="2200" dirty="0">
                <a:solidFill>
                  <a:srgbClr val="002060"/>
                </a:solidFill>
              </a:rPr>
              <a:t>V</a:t>
            </a:r>
            <a:r>
              <a:rPr lang="zh-CN" altLang="en-US" sz="2200" dirty="0">
                <a:solidFill>
                  <a:srgbClr val="002060"/>
                </a:solidFill>
              </a:rPr>
              <a:t>心。含溴过量的溴化钾晶体在紫外区域出现吸收带。这些晶体之所以出现以上现象，是由于原子态粒子代替了原来离子的位置导致的。</a:t>
            </a:r>
          </a:p>
          <a:p>
            <a:pPr>
              <a:buFontTx/>
              <a:buNone/>
            </a:pPr>
            <a:endParaRPr lang="zh-CN" altLang="en-US" sz="2200" dirty="0">
              <a:solidFill>
                <a:srgbClr val="002060"/>
              </a:solidFill>
            </a:endParaRPr>
          </a:p>
          <a:p>
            <a:pPr>
              <a:buFontTx/>
              <a:buNone/>
            </a:pPr>
            <a:endParaRPr lang="en-US" altLang="zh-CN" sz="2200"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1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xfrm>
            <a:off x="228600" y="152400"/>
            <a:ext cx="8763000" cy="5867400"/>
          </a:xfrm>
        </p:spPr>
        <p:txBody>
          <a:bodyPr/>
          <a:lstStyle/>
          <a:p>
            <a:pPr>
              <a:buFontTx/>
              <a:buNone/>
            </a:pPr>
            <a:r>
              <a:rPr lang="zh-CN" altLang="en-US" sz="2400" dirty="0">
                <a:solidFill>
                  <a:srgbClr val="002060"/>
                </a:solidFill>
              </a:rPr>
              <a:t>极化子</a:t>
            </a:r>
          </a:p>
          <a:p>
            <a:pPr>
              <a:buFontTx/>
              <a:buNone/>
            </a:pPr>
            <a:r>
              <a:rPr lang="zh-CN" altLang="en-US" sz="2200" dirty="0">
                <a:solidFill>
                  <a:srgbClr val="002060"/>
                </a:solidFill>
              </a:rPr>
              <a:t>       </a:t>
            </a:r>
            <a:r>
              <a:rPr lang="zh-CN" altLang="en-US" sz="2400" dirty="0">
                <a:solidFill>
                  <a:srgbClr val="002060"/>
                </a:solidFill>
              </a:rPr>
              <a:t>当一个电子被引入到完整的离子晶体中时，它就会使得原来的周期性势场发生局部的畸变，这也就构成一种点缺陷。这个电子吸引邻近的正离子使之内移，又排斥邻近的负离子使之外移，从而产生极化。离子的这种位移极化所产生的库仑引力趋于阻碍电子从这区域逃逸出去，即电子所在处出现了趋于束缚这电子的势能阱．这种束缚作用称为电子的“自陷”作用。在“自陷”作用下产生的电子束缚态称为自陷态。</a:t>
            </a:r>
            <a:endParaRPr lang="en-US" altLang="zh-CN" sz="2400" dirty="0">
              <a:solidFill>
                <a:srgbClr val="002060"/>
              </a:solidFill>
            </a:endParaRPr>
          </a:p>
          <a:p>
            <a:pPr>
              <a:buFontTx/>
              <a:buNone/>
            </a:pPr>
            <a:r>
              <a:rPr lang="zh-CN" altLang="en-US" sz="2400" dirty="0">
                <a:solidFill>
                  <a:srgbClr val="002060"/>
                </a:solidFill>
              </a:rPr>
              <a:t>这是同杂质所引进的局部能态有区别。这里没有固定不动的中心，自陷态永远追随着电子从晶格中一处移至另一处。</a:t>
            </a:r>
            <a:endParaRPr lang="en-US" altLang="zh-CN" sz="2400" dirty="0">
              <a:solidFill>
                <a:srgbClr val="002060"/>
              </a:solidFill>
            </a:endParaRPr>
          </a:p>
          <a:p>
            <a:pPr>
              <a:buFontTx/>
              <a:buNone/>
            </a:pPr>
            <a:r>
              <a:rPr lang="zh-CN" altLang="en-US" sz="2400" b="1" dirty="0">
                <a:solidFill>
                  <a:srgbClr val="FF0000"/>
                </a:solidFill>
              </a:rPr>
              <a:t>这样一个携带着四周的晶格畸变而运动的电子。可看作为一个准粒子</a:t>
            </a:r>
            <a:r>
              <a:rPr lang="en-US" altLang="zh-CN" sz="2400" b="1" dirty="0">
                <a:solidFill>
                  <a:srgbClr val="FF0000"/>
                </a:solidFill>
              </a:rPr>
              <a:t>(</a:t>
            </a:r>
            <a:r>
              <a:rPr lang="zh-CN" altLang="en-US" sz="2400" b="1" dirty="0">
                <a:solidFill>
                  <a:srgbClr val="FF0000"/>
                </a:solidFill>
              </a:rPr>
              <a:t>电子</a:t>
            </a:r>
            <a:r>
              <a:rPr lang="en-US" altLang="zh-CN" sz="2400" b="1" dirty="0">
                <a:solidFill>
                  <a:srgbClr val="FF0000"/>
                </a:solidFill>
              </a:rPr>
              <a:t>+</a:t>
            </a:r>
            <a:r>
              <a:rPr lang="zh-CN" altLang="en-US" sz="2400" b="1" dirty="0">
                <a:solidFill>
                  <a:srgbClr val="FF0000"/>
                </a:solidFill>
              </a:rPr>
              <a:t>晶格的极化畸变</a:t>
            </a:r>
            <a:r>
              <a:rPr lang="en-US" altLang="zh-CN" sz="2400" b="1" dirty="0">
                <a:solidFill>
                  <a:srgbClr val="FF0000"/>
                </a:solidFill>
              </a:rPr>
              <a:t>)</a:t>
            </a:r>
            <a:r>
              <a:rPr lang="zh-CN" altLang="en-US" sz="2400" b="1" dirty="0">
                <a:solidFill>
                  <a:srgbClr val="FF0000"/>
                </a:solidFill>
              </a:rPr>
              <a:t>，叫做极化子。</a:t>
            </a:r>
          </a:p>
          <a:p>
            <a:pPr>
              <a:buFontTx/>
              <a:buNone/>
            </a:pPr>
            <a:endParaRPr lang="en-US" altLang="zh-CN" sz="2200"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242">
                                            <p:txEl>
                                              <p:pRg st="0" end="0"/>
                                            </p:txEl>
                                          </p:spTgt>
                                        </p:tgtEl>
                                        <p:attrNameLst>
                                          <p:attrName>style.visibility</p:attrName>
                                        </p:attrNameLst>
                                      </p:cBhvr>
                                      <p:to>
                                        <p:strVal val="visible"/>
                                      </p:to>
                                    </p:set>
                                    <p:anim calcmode="lin" valueType="num">
                                      <p:cBhvr additive="base">
                                        <p:cTn id="7" dur="500" fill="hold"/>
                                        <p:tgtEl>
                                          <p:spTgt spid="1024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024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4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24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descr="renxingweicu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2724150"/>
            <a:ext cx="5105400" cy="382905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215900" y="381000"/>
            <a:ext cx="8013700" cy="2086725"/>
          </a:xfrm>
          <a:prstGeom prst="rect">
            <a:avLst/>
          </a:prstGeom>
        </p:spPr>
        <p:txBody>
          <a:bodyPr wrap="square">
            <a:spAutoFit/>
          </a:bodyPr>
          <a:lstStyle/>
          <a:p>
            <a:pPr>
              <a:lnSpc>
                <a:spcPct val="90000"/>
              </a:lnSpc>
              <a:buFontTx/>
              <a:buNone/>
            </a:pPr>
            <a:r>
              <a:rPr lang="zh-CN" altLang="en-US" sz="2400" b="1" dirty="0">
                <a:solidFill>
                  <a:schemeClr val="accent5">
                    <a:lumMod val="25000"/>
                  </a:schemeClr>
                </a:solidFill>
              </a:rPr>
              <a:t>当晶格周期性的破坏是发生在晶体内部一条线的周围近邻，就称这种缺陷为线缺陷。位错就是线缺陷，在这条线的附返原子的排列偏离了严格的周期性，好象原子所处的位置有了错误似的。这条线叫做位错线。最简单的情况是位错线为直线。当初，位错的引入是为了解释晶面滑移的。典型的位错有刃型位错和螺旋位错两种。</a:t>
            </a:r>
          </a:p>
        </p:txBody>
      </p:sp>
      <p:sp>
        <p:nvSpPr>
          <p:cNvPr id="4" name="矩形 3"/>
          <p:cNvSpPr/>
          <p:nvPr/>
        </p:nvSpPr>
        <p:spPr>
          <a:xfrm>
            <a:off x="381000" y="2590800"/>
            <a:ext cx="2832100" cy="3139321"/>
          </a:xfrm>
          <a:prstGeom prst="rect">
            <a:avLst/>
          </a:prstGeom>
        </p:spPr>
        <p:txBody>
          <a:bodyPr wrap="square">
            <a:spAutoFit/>
          </a:bodyPr>
          <a:lstStyle/>
          <a:p>
            <a:pPr algn="just">
              <a:lnSpc>
                <a:spcPct val="90000"/>
              </a:lnSpc>
              <a:buFontTx/>
              <a:buNone/>
            </a:pPr>
            <a:r>
              <a:rPr lang="zh-CN" altLang="en-US" sz="2000" b="1" dirty="0">
                <a:solidFill>
                  <a:srgbClr val="002060"/>
                </a:solidFill>
              </a:rPr>
              <a:t>利用刃型位错解释</a:t>
            </a:r>
            <a:r>
              <a:rPr lang="zh-CN" altLang="en-US" sz="2000" b="1" dirty="0" smtClean="0">
                <a:solidFill>
                  <a:srgbClr val="002060"/>
                </a:solidFill>
              </a:rPr>
              <a:t>晶体</a:t>
            </a:r>
            <a:r>
              <a:rPr lang="zh-CN" altLang="en-US" sz="2000" b="1" dirty="0">
                <a:solidFill>
                  <a:srgbClr val="002060"/>
                </a:solidFill>
              </a:rPr>
              <a:t>的断裂现象：由于</a:t>
            </a:r>
          </a:p>
          <a:p>
            <a:pPr algn="just">
              <a:lnSpc>
                <a:spcPct val="90000"/>
              </a:lnSpc>
              <a:buFontTx/>
              <a:buNone/>
            </a:pPr>
            <a:r>
              <a:rPr lang="zh-CN" altLang="en-US" sz="2000" b="1" dirty="0">
                <a:solidFill>
                  <a:srgbClr val="002060"/>
                </a:solidFill>
              </a:rPr>
              <a:t>      晶体的原子平面</a:t>
            </a:r>
            <a:r>
              <a:rPr lang="zh-CN" altLang="en-US" sz="2000" b="1" dirty="0" smtClean="0">
                <a:solidFill>
                  <a:srgbClr val="002060"/>
                </a:solidFill>
              </a:rPr>
              <a:t>之间的</a:t>
            </a:r>
            <a:r>
              <a:rPr lang="zh-CN" altLang="en-US" sz="2000" b="1" dirty="0">
                <a:solidFill>
                  <a:srgbClr val="002060"/>
                </a:solidFill>
              </a:rPr>
              <a:t>作用力可以计算，</a:t>
            </a:r>
          </a:p>
          <a:p>
            <a:pPr algn="just">
              <a:lnSpc>
                <a:spcPct val="90000"/>
              </a:lnSpc>
              <a:buFontTx/>
              <a:buNone/>
            </a:pPr>
            <a:r>
              <a:rPr lang="zh-CN" altLang="en-US" sz="2000" b="1" dirty="0">
                <a:solidFill>
                  <a:srgbClr val="002060"/>
                </a:solidFill>
              </a:rPr>
              <a:t>      据此可以得到将</a:t>
            </a:r>
            <a:r>
              <a:rPr lang="zh-CN" altLang="en-US" sz="2000" b="1" dirty="0" smtClean="0">
                <a:solidFill>
                  <a:srgbClr val="002060"/>
                </a:solidFill>
              </a:rPr>
              <a:t>晶体沿着</a:t>
            </a:r>
            <a:r>
              <a:rPr lang="zh-CN" altLang="en-US" sz="2000" b="1" dirty="0">
                <a:solidFill>
                  <a:srgbClr val="002060"/>
                </a:solidFill>
              </a:rPr>
              <a:t>某个晶面切开所</a:t>
            </a:r>
          </a:p>
          <a:p>
            <a:pPr algn="just">
              <a:lnSpc>
                <a:spcPct val="90000"/>
              </a:lnSpc>
              <a:buFontTx/>
              <a:buNone/>
            </a:pPr>
            <a:r>
              <a:rPr lang="zh-CN" altLang="en-US" sz="2000" b="1" dirty="0" smtClean="0">
                <a:solidFill>
                  <a:srgbClr val="002060"/>
                </a:solidFill>
              </a:rPr>
              <a:t>需</a:t>
            </a:r>
            <a:r>
              <a:rPr lang="zh-CN" altLang="en-US" sz="2000" b="1" dirty="0">
                <a:solidFill>
                  <a:srgbClr val="002060"/>
                </a:solidFill>
              </a:rPr>
              <a:t>的力。但是实验</a:t>
            </a:r>
            <a:r>
              <a:rPr lang="zh-CN" altLang="en-US" sz="2000" b="1" dirty="0" smtClean="0">
                <a:solidFill>
                  <a:srgbClr val="002060"/>
                </a:solidFill>
              </a:rPr>
              <a:t>所得</a:t>
            </a:r>
            <a:r>
              <a:rPr lang="zh-CN" altLang="en-US" sz="2000" b="1" dirty="0">
                <a:solidFill>
                  <a:srgbClr val="002060"/>
                </a:solidFill>
              </a:rPr>
              <a:t>得数据只有计算</a:t>
            </a:r>
            <a:r>
              <a:rPr lang="zh-CN" altLang="en-US" sz="2000" b="1" dirty="0" smtClean="0">
                <a:solidFill>
                  <a:srgbClr val="002060"/>
                </a:solidFill>
              </a:rPr>
              <a:t>的约</a:t>
            </a:r>
            <a:r>
              <a:rPr lang="zh-CN" altLang="en-US" sz="2000" b="1" dirty="0">
                <a:solidFill>
                  <a:srgbClr val="002060"/>
                </a:solidFill>
              </a:rPr>
              <a:t>十分之一，甚至</a:t>
            </a:r>
            <a:r>
              <a:rPr lang="zh-CN" altLang="en-US" sz="2000" b="1" dirty="0" smtClean="0">
                <a:solidFill>
                  <a:srgbClr val="002060"/>
                </a:solidFill>
              </a:rPr>
              <a:t>更小</a:t>
            </a:r>
            <a:r>
              <a:rPr lang="zh-CN" altLang="en-US" sz="2000" b="1" dirty="0">
                <a:solidFill>
                  <a:srgbClr val="002060"/>
                </a:solidFill>
              </a:rPr>
              <a:t>。利用刃型位错</a:t>
            </a:r>
            <a:r>
              <a:rPr lang="zh-CN" altLang="en-US" sz="2000" b="1" dirty="0" smtClean="0">
                <a:solidFill>
                  <a:srgbClr val="002060"/>
                </a:solidFill>
              </a:rPr>
              <a:t>可以</a:t>
            </a:r>
            <a:r>
              <a:rPr lang="zh-CN" altLang="en-US" sz="2000" b="1" dirty="0">
                <a:solidFill>
                  <a:srgbClr val="002060"/>
                </a:solidFill>
              </a:rPr>
              <a:t>解释这一现象。</a:t>
            </a:r>
            <a:r>
              <a:rPr lang="zh-CN" altLang="en-US" sz="2000" b="1" dirty="0">
                <a:solidFill>
                  <a:srgbClr val="002060"/>
                </a:solidFill>
                <a:sym typeface="Symbol" pitchFamily="18" charset="2"/>
              </a:rPr>
              <a:t></a:t>
            </a:r>
            <a:endParaRPr lang="zh-CN" altLang="en-US" sz="2000" b="1"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267"/>
                                        </p:tgtEl>
                                        <p:attrNameLst>
                                          <p:attrName>style.visibility</p:attrName>
                                        </p:attrNameLst>
                                      </p:cBhvr>
                                      <p:to>
                                        <p:strVal val="visible"/>
                                      </p:to>
                                    </p:set>
                                    <p:anim calcmode="lin" valueType="num">
                                      <p:cBhvr additive="base">
                                        <p:cTn id="7" dur="500" fill="hold"/>
                                        <p:tgtEl>
                                          <p:spTgt spid="11267"/>
                                        </p:tgtEl>
                                        <p:attrNameLst>
                                          <p:attrName>ppt_x</p:attrName>
                                        </p:attrNameLst>
                                      </p:cBhvr>
                                      <p:tavLst>
                                        <p:tav tm="0">
                                          <p:val>
                                            <p:strVal val="#ppt_x"/>
                                          </p:val>
                                        </p:tav>
                                        <p:tav tm="100000">
                                          <p:val>
                                            <p:strVal val="#ppt_x"/>
                                          </p:val>
                                        </p:tav>
                                      </p:tavLst>
                                    </p:anim>
                                    <p:anim calcmode="lin" valueType="num">
                                      <p:cBhvr additive="base">
                                        <p:cTn id="8" dur="500" fill="hold"/>
                                        <p:tgtEl>
                                          <p:spTgt spid="112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66800" y="5951741"/>
            <a:ext cx="7467600" cy="400110"/>
          </a:xfrm>
          <a:prstGeom prst="rect">
            <a:avLst/>
          </a:prstGeom>
        </p:spPr>
        <p:txBody>
          <a:bodyPr wrap="square">
            <a:spAutoFit/>
          </a:bodyPr>
          <a:lstStyle/>
          <a:p>
            <a:r>
              <a:rPr lang="zh-CN" altLang="en-US" sz="2000" b="1">
                <a:solidFill>
                  <a:srgbClr val="0070C0"/>
                </a:solidFill>
              </a:rPr>
              <a:t>钢中位错的透射电子显微照片，这是原子尺度晶格结构中的缺陷</a:t>
            </a:r>
            <a:endParaRPr lang="zh-CN" altLang="en-US" sz="2000" b="1" dirty="0">
              <a:solidFill>
                <a:srgbClr val="0070C0"/>
              </a:solidFill>
            </a:endParaRPr>
          </a:p>
        </p:txBody>
      </p:sp>
      <p:pic>
        <p:nvPicPr>
          <p:cNvPr id="1026" name="Picture 2" descr="https://upload.wikimedia.org/wikipedia/commons/4/45/TEM_micrograph_dislocations_precipitate_stainless_steel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736" y="1101200"/>
            <a:ext cx="6501064" cy="4692499"/>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228600" y="358383"/>
            <a:ext cx="4079963" cy="584775"/>
          </a:xfrm>
          <a:prstGeom prst="rect">
            <a:avLst/>
          </a:prstGeom>
        </p:spPr>
        <p:txBody>
          <a:bodyPr wrap="none">
            <a:spAutoFit/>
          </a:bodyPr>
          <a:lstStyle/>
          <a:p>
            <a:r>
              <a:rPr lang="en-US" altLang="zh-CN" sz="3200" dirty="0">
                <a:solidFill>
                  <a:srgbClr val="002060"/>
                </a:solidFill>
              </a:rPr>
              <a:t>2. </a:t>
            </a:r>
            <a:r>
              <a:rPr lang="zh-CN" altLang="en-US" sz="3200" dirty="0">
                <a:solidFill>
                  <a:srgbClr val="002060"/>
                </a:solidFill>
              </a:rPr>
              <a:t>线缺陷</a:t>
            </a:r>
            <a:r>
              <a:rPr lang="en-US" altLang="zh-CN" sz="3200" dirty="0"/>
              <a:t>Line defects</a:t>
            </a:r>
            <a:endParaRPr lang="zh-CN" altLang="en-US" sz="3200" dirty="0"/>
          </a:p>
        </p:txBody>
      </p:sp>
    </p:spTree>
    <p:extLst>
      <p:ext uri="{BB962C8B-B14F-4D97-AF65-F5344CB8AC3E}">
        <p14:creationId xmlns:p14="http://schemas.microsoft.com/office/powerpoint/2010/main" val="1364416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upload.wikimedia.org/wikipedia/commons/5/50/Fib_tem_samp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540" y="381000"/>
            <a:ext cx="6696460" cy="5231609"/>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838200" y="5612609"/>
            <a:ext cx="7137698" cy="1015663"/>
          </a:xfrm>
          <a:prstGeom prst="rect">
            <a:avLst/>
          </a:prstGeom>
        </p:spPr>
        <p:txBody>
          <a:bodyPr wrap="square">
            <a:spAutoFit/>
          </a:bodyPr>
          <a:lstStyle/>
          <a:p>
            <a:r>
              <a:rPr lang="zh-CN" altLang="en-US" sz="2000" b="1" dirty="0">
                <a:solidFill>
                  <a:srgbClr val="0070C0"/>
                </a:solidFill>
                <a:latin typeface="Arial" panose="020B0604020202020204" pitchFamily="34" charset="0"/>
              </a:rPr>
              <a:t>通过</a:t>
            </a:r>
            <a:r>
              <a:rPr lang="en-US" altLang="zh-CN" sz="2000" b="1" dirty="0">
                <a:solidFill>
                  <a:srgbClr val="0070C0"/>
                </a:solidFill>
                <a:latin typeface="Arial" panose="020B0604020202020204" pitchFamily="34" charset="0"/>
              </a:rPr>
              <a:t>FIB</a:t>
            </a:r>
            <a:r>
              <a:rPr lang="zh-CN" altLang="en-US" sz="2000" b="1" dirty="0">
                <a:solidFill>
                  <a:srgbClr val="0070C0"/>
                </a:solidFill>
                <a:latin typeface="Arial" panose="020B0604020202020204" pitchFamily="34" charset="0"/>
              </a:rPr>
              <a:t>研磨的薄</a:t>
            </a:r>
            <a:r>
              <a:rPr lang="en-US" altLang="zh-CN" sz="2000" b="1" dirty="0">
                <a:solidFill>
                  <a:srgbClr val="0070C0"/>
                </a:solidFill>
                <a:latin typeface="Arial" panose="020B0604020202020204" pitchFamily="34" charset="0"/>
              </a:rPr>
              <a:t>TEM</a:t>
            </a:r>
            <a:r>
              <a:rPr lang="zh-CN" altLang="en-US" sz="2000" b="1" dirty="0">
                <a:solidFill>
                  <a:srgbClr val="0070C0"/>
                </a:solidFill>
                <a:latin typeface="Arial" panose="020B0604020202020204" pitchFamily="34" charset="0"/>
              </a:rPr>
              <a:t>样品的</a:t>
            </a:r>
            <a:r>
              <a:rPr lang="en-US" altLang="zh-CN" sz="2000" b="1" dirty="0">
                <a:solidFill>
                  <a:srgbClr val="0070C0"/>
                </a:solidFill>
                <a:latin typeface="Arial" panose="020B0604020202020204" pitchFamily="34" charset="0"/>
              </a:rPr>
              <a:t>SEM</a:t>
            </a:r>
            <a:r>
              <a:rPr lang="zh-CN" altLang="en-US" sz="2000" b="1" dirty="0">
                <a:solidFill>
                  <a:srgbClr val="0070C0"/>
                </a:solidFill>
                <a:latin typeface="Arial" panose="020B0604020202020204" pitchFamily="34" charset="0"/>
              </a:rPr>
              <a:t>图像。此处显示的薄膜适用于</a:t>
            </a:r>
            <a:r>
              <a:rPr lang="en-US" altLang="zh-CN" sz="2000" b="1" dirty="0">
                <a:solidFill>
                  <a:srgbClr val="0070C0"/>
                </a:solidFill>
                <a:latin typeface="Arial" panose="020B0604020202020204" pitchFamily="34" charset="0"/>
              </a:rPr>
              <a:t>TEM</a:t>
            </a:r>
            <a:r>
              <a:rPr lang="zh-CN" altLang="en-US" sz="2000" b="1" dirty="0">
                <a:solidFill>
                  <a:srgbClr val="0070C0"/>
                </a:solidFill>
                <a:latin typeface="Arial" panose="020B0604020202020204" pitchFamily="34" charset="0"/>
              </a:rPr>
              <a:t>检查；然而，在约</a:t>
            </a:r>
            <a:r>
              <a:rPr lang="en-US" altLang="zh-CN" sz="2000" b="1" dirty="0">
                <a:solidFill>
                  <a:srgbClr val="0070C0"/>
                </a:solidFill>
                <a:latin typeface="Arial" panose="020B0604020202020204" pitchFamily="34" charset="0"/>
              </a:rPr>
              <a:t>300nm</a:t>
            </a:r>
            <a:r>
              <a:rPr lang="zh-CN" altLang="en-US" sz="2000" b="1" dirty="0">
                <a:solidFill>
                  <a:srgbClr val="0070C0"/>
                </a:solidFill>
                <a:latin typeface="Arial" panose="020B0604020202020204" pitchFamily="34" charset="0"/>
              </a:rPr>
              <a:t>的厚度下，如果不进一步研磨，它将不适用于高分辨率</a:t>
            </a:r>
            <a:r>
              <a:rPr lang="en-US" altLang="zh-CN" sz="2000" b="1" dirty="0">
                <a:solidFill>
                  <a:srgbClr val="0070C0"/>
                </a:solidFill>
                <a:latin typeface="Arial" panose="020B0604020202020204" pitchFamily="34" charset="0"/>
              </a:rPr>
              <a:t>TEM</a:t>
            </a:r>
            <a:r>
              <a:rPr lang="zh-CN" altLang="en-US" sz="2000" b="1" dirty="0">
                <a:solidFill>
                  <a:srgbClr val="0070C0"/>
                </a:solidFill>
                <a:latin typeface="Arial" panose="020B0604020202020204" pitchFamily="34" charset="0"/>
              </a:rPr>
              <a:t>。</a:t>
            </a:r>
            <a:endParaRPr lang="zh-CN" altLang="en-US" sz="2000" b="1" dirty="0">
              <a:solidFill>
                <a:srgbClr val="0070C0"/>
              </a:solidFill>
            </a:endParaRPr>
          </a:p>
        </p:txBody>
      </p:sp>
    </p:spTree>
    <p:extLst>
      <p:ext uri="{BB962C8B-B14F-4D97-AF65-F5344CB8AC3E}">
        <p14:creationId xmlns:p14="http://schemas.microsoft.com/office/powerpoint/2010/main" val="3086935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0464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renxingweicuo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73144"/>
            <a:ext cx="8748000" cy="36416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055650-DB46-426D-8C18-18147F8FA3E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2045077-4E3B-4FB8-83A1-A8866756A58E}"/>
              </a:ext>
            </a:extLst>
          </p:cNvPr>
          <p:cNvSpPr>
            <a:spLocks noGrp="1"/>
          </p:cNvSpPr>
          <p:nvPr>
            <p:ph idx="1"/>
          </p:nvPr>
        </p:nvSpPr>
        <p:spPr/>
        <p:txBody>
          <a:bodyPr/>
          <a:lstStyle/>
          <a:p>
            <a:endParaRPr lang="zh-CN" altLang="en-US"/>
          </a:p>
        </p:txBody>
      </p:sp>
      <p:pic>
        <p:nvPicPr>
          <p:cNvPr id="4" name="Picture 2" descr="https://www.nde-ed.org/EducationResources/CommunityCollege/Materials/Graphics/EdgeDislocation1.jpg">
            <a:extLst>
              <a:ext uri="{FF2B5EF4-FFF2-40B4-BE49-F238E27FC236}">
                <a16:creationId xmlns:a16="http://schemas.microsoft.com/office/drawing/2014/main" id="{4947FC16-F826-4046-8BB6-179FADC3EF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28600"/>
            <a:ext cx="6347286" cy="6264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100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sz="3200" b="1" dirty="0">
                <a:solidFill>
                  <a:srgbClr val="FF0000"/>
                </a:solidFill>
                <a:latin typeface="+mj-lt"/>
                <a:ea typeface="+mj-ea"/>
                <a:cs typeface="+mj-cs"/>
              </a:rPr>
              <a:t>§</a:t>
            </a:r>
            <a:r>
              <a:rPr lang="en-US" altLang="zh-CN" sz="3200" b="1" dirty="0">
                <a:solidFill>
                  <a:srgbClr val="FF0000"/>
                </a:solidFill>
                <a:latin typeface="+mj-lt"/>
                <a:ea typeface="+mj-ea"/>
                <a:cs typeface="+mj-cs"/>
              </a:rPr>
              <a:t>4.1</a:t>
            </a:r>
            <a:r>
              <a:rPr lang="zh-CN" altLang="zh-CN" sz="3200" b="1" dirty="0">
                <a:solidFill>
                  <a:srgbClr val="FF0000"/>
                </a:solidFill>
                <a:latin typeface="+mj-lt"/>
                <a:ea typeface="+mj-ea"/>
                <a:cs typeface="+mj-cs"/>
              </a:rPr>
              <a:t>晶体缺陷的主要类型</a:t>
            </a:r>
            <a:r>
              <a:rPr lang="zh-CN" altLang="zh-CN" dirty="0">
                <a:solidFill>
                  <a:schemeClr val="tx2"/>
                </a:solidFill>
                <a:latin typeface="+mj-lt"/>
                <a:ea typeface="+mj-ea"/>
                <a:cs typeface="+mj-cs"/>
              </a:rPr>
              <a:t/>
            </a:r>
            <a:br>
              <a:rPr lang="zh-CN" altLang="zh-CN" dirty="0">
                <a:solidFill>
                  <a:schemeClr val="tx2"/>
                </a:solidFill>
                <a:latin typeface="+mj-lt"/>
                <a:ea typeface="+mj-ea"/>
                <a:cs typeface="+mj-cs"/>
              </a:rPr>
            </a:br>
            <a:endParaRPr lang="zh-CN" alt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808536"/>
            <a:ext cx="6781800" cy="5901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954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s://www.nde-ed.org/EducationResources/CommunityCollege/Materials/Graphics/DislocationMovement.gif">
            <a:extLst>
              <a:ext uri="{FF2B5EF4-FFF2-40B4-BE49-F238E27FC236}">
                <a16:creationId xmlns:a16="http://schemas.microsoft.com/office/drawing/2014/main" id="{5548DAF2-9FEE-40B8-8BC3-8C598E36DC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533400"/>
            <a:ext cx="8229600" cy="3186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922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250825" y="260350"/>
            <a:ext cx="8686800" cy="6324600"/>
          </a:xfrm>
        </p:spPr>
        <p:txBody>
          <a:bodyPr/>
          <a:lstStyle/>
          <a:p>
            <a:pPr>
              <a:buFontTx/>
              <a:buNone/>
            </a:pPr>
            <a:r>
              <a:rPr lang="zh-CN" altLang="en-US" sz="2400" b="1" dirty="0">
                <a:solidFill>
                  <a:schemeClr val="accent5">
                    <a:lumMod val="25000"/>
                  </a:schemeClr>
                </a:solidFill>
              </a:rPr>
              <a:t>螺旋位错：</a:t>
            </a:r>
            <a:r>
              <a:rPr lang="zh-CN" altLang="en-US" sz="2200" b="1" dirty="0">
                <a:solidFill>
                  <a:schemeClr val="accent5">
                    <a:lumMod val="25000"/>
                  </a:schemeClr>
                </a:solidFill>
              </a:rPr>
              <a:t> </a:t>
            </a:r>
          </a:p>
          <a:p>
            <a:pPr>
              <a:buFontTx/>
              <a:buNone/>
            </a:pPr>
            <a:r>
              <a:rPr lang="zh-CN" altLang="en-US" sz="2400" b="1" dirty="0">
                <a:solidFill>
                  <a:schemeClr val="accent5">
                    <a:lumMod val="25000"/>
                  </a:schemeClr>
                </a:solidFill>
              </a:rPr>
              <a:t>当晶体内存在螺旋位错时，原来的</a:t>
            </a:r>
          </a:p>
          <a:p>
            <a:pPr>
              <a:buFontTx/>
              <a:buNone/>
            </a:pPr>
            <a:r>
              <a:rPr lang="zh-CN" altLang="en-US" sz="2400" b="1" dirty="0">
                <a:solidFill>
                  <a:schemeClr val="accent5">
                    <a:lumMod val="25000"/>
                  </a:schemeClr>
                </a:solidFill>
              </a:rPr>
              <a:t>一族平行晶面就变成为象似单个晶</a:t>
            </a:r>
          </a:p>
          <a:p>
            <a:pPr>
              <a:buFontTx/>
              <a:buNone/>
            </a:pPr>
            <a:r>
              <a:rPr lang="zh-CN" altLang="en-US" sz="2400" b="1" dirty="0">
                <a:solidFill>
                  <a:schemeClr val="accent5">
                    <a:lumMod val="25000"/>
                  </a:schemeClr>
                </a:solidFill>
              </a:rPr>
              <a:t>面所组成的螺旋阶梯．以后把螺旋</a:t>
            </a:r>
          </a:p>
          <a:p>
            <a:pPr>
              <a:buFontTx/>
              <a:buNone/>
            </a:pPr>
            <a:r>
              <a:rPr lang="zh-CN" altLang="en-US" sz="2400" b="1" dirty="0">
                <a:solidFill>
                  <a:schemeClr val="accent5">
                    <a:lumMod val="25000"/>
                  </a:schemeClr>
                </a:solidFill>
              </a:rPr>
              <a:t>位错简称为螺位错。利用螺型位错</a:t>
            </a:r>
          </a:p>
          <a:p>
            <a:pPr>
              <a:buFontTx/>
              <a:buNone/>
            </a:pPr>
            <a:r>
              <a:rPr lang="zh-CN" altLang="en-US" sz="2400" b="1" dirty="0">
                <a:solidFill>
                  <a:schemeClr val="accent5">
                    <a:lumMod val="25000"/>
                  </a:schemeClr>
                </a:solidFill>
              </a:rPr>
              <a:t>可以解释施加切向力后物体断裂的</a:t>
            </a:r>
          </a:p>
          <a:p>
            <a:pPr>
              <a:buFontTx/>
              <a:buNone/>
            </a:pPr>
            <a:r>
              <a:rPr lang="zh-CN" altLang="en-US" sz="2400" b="1" dirty="0">
                <a:solidFill>
                  <a:schemeClr val="accent5">
                    <a:lumMod val="25000"/>
                  </a:schemeClr>
                </a:solidFill>
              </a:rPr>
              <a:t>力与计算的差别。在晶体中用</a:t>
            </a:r>
            <a:r>
              <a:rPr lang="en-US" altLang="zh-CN" sz="2400" b="1" dirty="0">
                <a:solidFill>
                  <a:schemeClr val="accent5">
                    <a:lumMod val="25000"/>
                  </a:schemeClr>
                </a:solidFill>
              </a:rPr>
              <a:t>O</a:t>
            </a:r>
            <a:r>
              <a:rPr lang="zh-CN" altLang="en-US" sz="2400" b="1" dirty="0">
                <a:solidFill>
                  <a:schemeClr val="accent5">
                    <a:lumMod val="25000"/>
                  </a:schemeClr>
                </a:solidFill>
              </a:rPr>
              <a:t>表示</a:t>
            </a:r>
          </a:p>
          <a:p>
            <a:pPr>
              <a:buFontTx/>
              <a:buNone/>
            </a:pPr>
            <a:r>
              <a:rPr lang="zh-CN" altLang="en-US" sz="2400" b="1" dirty="0">
                <a:solidFill>
                  <a:schemeClr val="accent5">
                    <a:lumMod val="25000"/>
                  </a:schemeClr>
                </a:solidFill>
              </a:rPr>
              <a:t>螺旋位错的位置。</a:t>
            </a:r>
          </a:p>
        </p:txBody>
      </p:sp>
      <p:pic>
        <p:nvPicPr>
          <p:cNvPr id="13315" name="Picture 3" descr="luoxingweicu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260350"/>
            <a:ext cx="3462338" cy="6324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13315"/>
                                        </p:tgtEl>
                                        <p:attrNameLst>
                                          <p:attrName>style.visibility</p:attrName>
                                        </p:attrNameLst>
                                      </p:cBhvr>
                                      <p:to>
                                        <p:strVal val="visible"/>
                                      </p:to>
                                    </p:set>
                                    <p:anim calcmode="lin" valueType="num">
                                      <p:cBhvr additive="base">
                                        <p:cTn id="11" dur="500" fill="hold"/>
                                        <p:tgtEl>
                                          <p:spTgt spid="13315"/>
                                        </p:tgtEl>
                                        <p:attrNameLst>
                                          <p:attrName>ppt_x</p:attrName>
                                        </p:attrNameLst>
                                      </p:cBhvr>
                                      <p:tavLst>
                                        <p:tav tm="0">
                                          <p:val>
                                            <p:strVal val="#ppt_x"/>
                                          </p:val>
                                        </p:tav>
                                        <p:tav tm="100000">
                                          <p:val>
                                            <p:strVal val="#ppt_x"/>
                                          </p:val>
                                        </p:tav>
                                      </p:tavLst>
                                    </p:anim>
                                    <p:anim calcmode="lin" valueType="num">
                                      <p:cBhvr additive="base">
                                        <p:cTn id="12" dur="500" fill="hold"/>
                                        <p:tgtEl>
                                          <p:spTgt spid="13315"/>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3314">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314">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314">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314">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31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314">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31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www.nde-ed.org/EducationResources/CommunityCollege/Materials/Graphics/ScewDislocation1.gif">
            <a:extLst>
              <a:ext uri="{FF2B5EF4-FFF2-40B4-BE49-F238E27FC236}">
                <a16:creationId xmlns:a16="http://schemas.microsoft.com/office/drawing/2014/main" id="{4041762F-47D8-4F63-9807-8669796CAA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228600"/>
            <a:ext cx="4221738" cy="647700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207523" y="914400"/>
            <a:ext cx="5105400" cy="4708981"/>
          </a:xfrm>
          <a:prstGeom prst="rect">
            <a:avLst/>
          </a:prstGeom>
          <a:noFill/>
        </p:spPr>
        <p:txBody>
          <a:bodyPr wrap="square" rtlCol="0">
            <a:spAutoFit/>
          </a:bodyPr>
          <a:lstStyle/>
          <a:p>
            <a:r>
              <a:rPr lang="zh-CN" altLang="en-US" sz="2000" b="1" dirty="0"/>
              <a:t>还有第二种基本类型的位错，称为螺旋位错。螺钉脱位稍微更难观察。螺旋位错的运动也是剪切应力的结果，但缺陷线的运动垂直于应力和原子位移的方向，而不是平行的。为了想象螺钉错位，想象一块金属的一端施加剪切应力，使金属开始撕裂。这显示在右上角的图像中。右下角的图像显示了裂缝上方的原子平面。</a:t>
            </a:r>
            <a:r>
              <a:rPr lang="zh-CN" altLang="en-US" sz="2000" b="1" dirty="0">
                <a:solidFill>
                  <a:srgbClr val="0070C0"/>
                </a:solidFill>
              </a:rPr>
              <a:t>蓝色圆圈</a:t>
            </a:r>
            <a:r>
              <a:rPr lang="zh-CN" altLang="en-US" sz="2000" b="1" dirty="0"/>
              <a:t>所代表的原子尚未从其原始位置移动。由</a:t>
            </a:r>
            <a:r>
              <a:rPr lang="zh-CN" altLang="en-US" sz="2000" b="1" dirty="0">
                <a:solidFill>
                  <a:srgbClr val="C00000"/>
                </a:solidFill>
              </a:rPr>
              <a:t>红色圆圈</a:t>
            </a:r>
            <a:r>
              <a:rPr lang="zh-CN" altLang="en-US" sz="2000" b="1" dirty="0"/>
              <a:t>表示的原子已经移动到它们在晶格中的新位置，并重新建立了金属键。由</a:t>
            </a:r>
            <a:r>
              <a:rPr lang="zh-CN" altLang="en-US" sz="2000" b="1" dirty="0">
                <a:solidFill>
                  <a:srgbClr val="00B050"/>
                </a:solidFill>
              </a:rPr>
              <a:t>绿色圆圈</a:t>
            </a:r>
            <a:r>
              <a:rPr lang="zh-CN" altLang="en-US" sz="2000" b="1" dirty="0"/>
              <a:t>表示的原子正在移动。可以看出，在任何给定的时间，只有一部分债券被打破。与边缘位错的情况一样，以这种方式移动所需的力比同时破坏中间平面上的所有键小得多。</a:t>
            </a:r>
          </a:p>
        </p:txBody>
      </p:sp>
    </p:spTree>
    <p:extLst>
      <p:ext uri="{BB962C8B-B14F-4D97-AF65-F5344CB8AC3E}">
        <p14:creationId xmlns:p14="http://schemas.microsoft.com/office/powerpoint/2010/main" val="562500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 y="1066800"/>
            <a:ext cx="4114800" cy="4525963"/>
          </a:xfrm>
        </p:spPr>
        <p:txBody>
          <a:bodyPr/>
          <a:lstStyle/>
          <a:p>
            <a:r>
              <a:rPr lang="zh-CN" altLang="en-US" sz="2400" b="1" dirty="0">
                <a:solidFill>
                  <a:srgbClr val="002060"/>
                </a:solidFill>
              </a:rPr>
              <a:t>如果剪切力增加，原子将继续向右滑动。一排绿色原子会在晶格中找到合适的位置（变成红色），一排蓝色原子会滑出位置（变成绿色）。通过这种方式，螺旋位错将在图像中向上移动，这与应力的方向平行。回想一下，边缘位错垂直于应力的方向移动。如下图所示，然而，边缘位错和螺旋位错的净塑性变形是相同的。</a:t>
            </a:r>
          </a:p>
        </p:txBody>
      </p:sp>
      <p:pic>
        <p:nvPicPr>
          <p:cNvPr id="4" name="Picture 2" descr="https://www.nde-ed.org/EducationResources/CommunityCollege/Materials/Graphics/ScewDislocation1.gif">
            <a:extLst>
              <a:ext uri="{FF2B5EF4-FFF2-40B4-BE49-F238E27FC236}">
                <a16:creationId xmlns:a16="http://schemas.microsoft.com/office/drawing/2014/main" id="{4041762F-47D8-4F63-9807-8669796CAA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2262" y="91281"/>
            <a:ext cx="4221738" cy="647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478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www.nde-ed.org/EducationResources/CommunityCollege/Materials/Graphics/DislocationDirec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2474" y="1447800"/>
            <a:ext cx="4528939" cy="374422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81264" y="363219"/>
            <a:ext cx="4179310" cy="5262979"/>
          </a:xfrm>
          <a:prstGeom prst="rect">
            <a:avLst/>
          </a:prstGeom>
        </p:spPr>
        <p:txBody>
          <a:bodyPr wrap="square">
            <a:spAutoFit/>
          </a:bodyPr>
          <a:lstStyle/>
          <a:p>
            <a:r>
              <a:rPr lang="zh-CN" altLang="en-US" sz="2400" b="1" dirty="0">
                <a:solidFill>
                  <a:srgbClr val="000000"/>
                </a:solidFill>
                <a:latin typeface="Arial" panose="020B0604020202020204" pitchFamily="34" charset="0"/>
              </a:rPr>
              <a:t>位错沿着材料中原子最密集的平面移动，因为移动位错所需的应力随着平面之间的间距而增加。</a:t>
            </a:r>
            <a:r>
              <a:rPr lang="en-US" altLang="zh-CN" sz="2400" b="1" dirty="0">
                <a:solidFill>
                  <a:srgbClr val="000000"/>
                </a:solidFill>
                <a:latin typeface="Arial" panose="020B0604020202020204" pitchFamily="34" charset="0"/>
              </a:rPr>
              <a:t>FCC</a:t>
            </a:r>
            <a:r>
              <a:rPr lang="zh-CN" altLang="en-US" sz="2400" b="1" dirty="0">
                <a:solidFill>
                  <a:srgbClr val="000000"/>
                </a:solidFill>
                <a:latin typeface="Arial" panose="020B0604020202020204" pitchFamily="34" charset="0"/>
              </a:rPr>
              <a:t>和</a:t>
            </a:r>
            <a:r>
              <a:rPr lang="en-US" altLang="zh-CN" sz="2400" b="1" dirty="0">
                <a:solidFill>
                  <a:srgbClr val="000000"/>
                </a:solidFill>
                <a:latin typeface="Arial" panose="020B0604020202020204" pitchFamily="34" charset="0"/>
              </a:rPr>
              <a:t>BCC</a:t>
            </a:r>
            <a:r>
              <a:rPr lang="zh-CN" altLang="en-US" sz="2400" b="1" dirty="0">
                <a:solidFill>
                  <a:srgbClr val="000000"/>
                </a:solidFill>
                <a:latin typeface="Arial" panose="020B0604020202020204" pitchFamily="34" charset="0"/>
              </a:rPr>
              <a:t>金属具有许多致密的平面，因此位错相对容易移动，并且这些材料具有高延展性。金属通过使位错更难移动而得到强化。这可能涉及引入障碍物，如间隙原子或晶界，以“固定”位错。此外，当材料塑性变形时，会产生更多的位错，它们会相互进入并阻碍运动。这就是产生应变或加工硬化的原因。</a:t>
            </a:r>
            <a:endParaRPr lang="en-US" altLang="zh-CN" sz="2400" b="1" i="0" dirty="0" smtClean="0">
              <a:solidFill>
                <a:srgbClr val="000000"/>
              </a:solidFill>
              <a:effectLst/>
              <a:latin typeface="Arial" panose="020B0604020202020204" pitchFamily="34" charset="0"/>
            </a:endParaRPr>
          </a:p>
        </p:txBody>
      </p:sp>
      <p:sp>
        <p:nvSpPr>
          <p:cNvPr id="2" name="矩形 1"/>
          <p:cNvSpPr/>
          <p:nvPr/>
        </p:nvSpPr>
        <p:spPr>
          <a:xfrm>
            <a:off x="168564" y="5651598"/>
            <a:ext cx="8804564" cy="923330"/>
          </a:xfrm>
          <a:prstGeom prst="rect">
            <a:avLst/>
          </a:prstGeom>
        </p:spPr>
        <p:txBody>
          <a:bodyPr wrap="square">
            <a:spAutoFit/>
          </a:bodyPr>
          <a:lstStyle/>
          <a:p>
            <a:r>
              <a:rPr lang="zh-CN" altLang="en-US" b="1" dirty="0">
                <a:solidFill>
                  <a:srgbClr val="C00000"/>
                </a:solidFill>
                <a:latin typeface="Arial" panose="020B0604020202020204" pitchFamily="34" charset="0"/>
              </a:rPr>
              <a:t>在离子键合材料中，离子必须移动经过具有排斥电荷的区域，才能到达相同电荷的下一个位置。因此，滑动很困难，而且材料很脆。同样，共价材料的低密度堆积使它们通常比金属更脆。</a:t>
            </a:r>
            <a:endParaRPr lang="en-US" altLang="zh-CN" b="1" dirty="0">
              <a:solidFill>
                <a:srgbClr val="C00000"/>
              </a:solidFill>
              <a:latin typeface="Arial" panose="020B0604020202020204" pitchFamily="34" charset="0"/>
            </a:endParaRPr>
          </a:p>
        </p:txBody>
      </p:sp>
    </p:spTree>
    <p:extLst>
      <p:ext uri="{BB962C8B-B14F-4D97-AF65-F5344CB8AC3E}">
        <p14:creationId xmlns:p14="http://schemas.microsoft.com/office/powerpoint/2010/main" val="33903897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228600" y="228600"/>
            <a:ext cx="8686800" cy="6324600"/>
          </a:xfrm>
        </p:spPr>
        <p:txBody>
          <a:bodyPr/>
          <a:lstStyle/>
          <a:p>
            <a:pPr>
              <a:buFontTx/>
              <a:buNone/>
            </a:pPr>
            <a:r>
              <a:rPr lang="en-US" altLang="zh-CN" sz="2400" dirty="0">
                <a:solidFill>
                  <a:srgbClr val="002060"/>
                </a:solidFill>
              </a:rPr>
              <a:t>3. </a:t>
            </a:r>
            <a:r>
              <a:rPr lang="zh-CN" altLang="en-US" sz="2400" dirty="0">
                <a:solidFill>
                  <a:srgbClr val="002060"/>
                </a:solidFill>
              </a:rPr>
              <a:t>其它类型的位错</a:t>
            </a:r>
            <a:r>
              <a:rPr lang="en-US" altLang="zh-CN" sz="2400" dirty="0">
                <a:solidFill>
                  <a:srgbClr val="002060"/>
                </a:solidFill>
              </a:rPr>
              <a:t>(</a:t>
            </a:r>
            <a:r>
              <a:rPr lang="zh-CN" altLang="en-US" sz="2400" dirty="0">
                <a:solidFill>
                  <a:srgbClr val="002060"/>
                </a:solidFill>
              </a:rPr>
              <a:t>面缺陷</a:t>
            </a:r>
            <a:r>
              <a:rPr lang="en-US" altLang="zh-CN" sz="2400" dirty="0">
                <a:solidFill>
                  <a:srgbClr val="002060"/>
                </a:solidFill>
              </a:rPr>
              <a:t>Planar</a:t>
            </a:r>
            <a:r>
              <a:rPr lang="zh-CN" altLang="en-US" sz="2400" dirty="0">
                <a:solidFill>
                  <a:srgbClr val="002060"/>
                </a:solidFill>
              </a:rPr>
              <a:t> </a:t>
            </a:r>
            <a:r>
              <a:rPr lang="en-US" altLang="zh-CN" sz="2400" dirty="0">
                <a:solidFill>
                  <a:srgbClr val="002060"/>
                </a:solidFill>
              </a:rPr>
              <a:t>defects</a:t>
            </a:r>
            <a:r>
              <a:rPr lang="zh-CN" altLang="en-US" sz="2400" dirty="0">
                <a:solidFill>
                  <a:srgbClr val="002060"/>
                </a:solidFill>
              </a:rPr>
              <a:t>）</a:t>
            </a:r>
          </a:p>
          <a:p>
            <a:pPr>
              <a:buFontTx/>
              <a:buNone/>
            </a:pPr>
            <a:r>
              <a:rPr lang="zh-CN" altLang="en-US" sz="2400" dirty="0">
                <a:solidFill>
                  <a:srgbClr val="002060"/>
                </a:solidFill>
              </a:rPr>
              <a:t>    </a:t>
            </a:r>
            <a:r>
              <a:rPr lang="en-US" altLang="zh-CN" sz="2400" dirty="0">
                <a:solidFill>
                  <a:srgbClr val="002060"/>
                </a:solidFill>
              </a:rPr>
              <a:t>a. </a:t>
            </a:r>
            <a:r>
              <a:rPr lang="zh-CN" altLang="en-US" sz="2400" dirty="0">
                <a:solidFill>
                  <a:srgbClr val="002060"/>
                </a:solidFill>
              </a:rPr>
              <a:t>堆积缺陷</a:t>
            </a:r>
          </a:p>
          <a:p>
            <a:pPr>
              <a:buFontTx/>
              <a:buNone/>
            </a:pPr>
            <a:r>
              <a:rPr lang="zh-CN" altLang="en-US" sz="2400" dirty="0">
                <a:solidFill>
                  <a:srgbClr val="002060"/>
                </a:solidFill>
              </a:rPr>
              <a:t>    在第一章中介绍密堆积时已经说明，对于立方密积原子球的堆积以三层为一组。若把这样的一组三层记以</a:t>
            </a:r>
            <a:r>
              <a:rPr lang="en-US" altLang="zh-CN" sz="2400" dirty="0">
                <a:solidFill>
                  <a:srgbClr val="002060"/>
                </a:solidFill>
              </a:rPr>
              <a:t>ABC, </a:t>
            </a:r>
            <a:r>
              <a:rPr lang="zh-CN" altLang="en-US" sz="2400" dirty="0">
                <a:solidFill>
                  <a:srgbClr val="002060"/>
                </a:solidFill>
              </a:rPr>
              <a:t>则面心立方的</a:t>
            </a:r>
            <a:r>
              <a:rPr lang="en-US" altLang="zh-CN" sz="2400" dirty="0">
                <a:solidFill>
                  <a:srgbClr val="002060"/>
                </a:solidFill>
              </a:rPr>
              <a:t>(111)</a:t>
            </a:r>
            <a:r>
              <a:rPr lang="zh-CN" altLang="en-US" sz="2400" dirty="0">
                <a:solidFill>
                  <a:srgbClr val="002060"/>
                </a:solidFill>
              </a:rPr>
              <a:t>方向是按这样的系列安排的：</a:t>
            </a:r>
            <a:r>
              <a:rPr lang="en-US" altLang="zh-CN" sz="2400" dirty="0">
                <a:solidFill>
                  <a:srgbClr val="002060"/>
                </a:solidFill>
              </a:rPr>
              <a:t>…ABCABCABC….</a:t>
            </a:r>
          </a:p>
          <a:p>
            <a:pPr>
              <a:buFontTx/>
              <a:buNone/>
            </a:pPr>
            <a:r>
              <a:rPr lang="en-US" altLang="zh-CN" sz="2400" dirty="0">
                <a:solidFill>
                  <a:srgbClr val="002060"/>
                </a:solidFill>
              </a:rPr>
              <a:t>     </a:t>
            </a:r>
            <a:r>
              <a:rPr lang="zh-CN" altLang="en-US" sz="2400" dirty="0">
                <a:solidFill>
                  <a:srgbClr val="002060"/>
                </a:solidFill>
              </a:rPr>
              <a:t>这是理想情况。如果在排列过程中，从某层发生错误，可能会出现以下的排列情况：</a:t>
            </a:r>
            <a:r>
              <a:rPr lang="en-US" altLang="zh-CN" sz="2400" dirty="0">
                <a:solidFill>
                  <a:srgbClr val="002060"/>
                </a:solidFill>
              </a:rPr>
              <a:t>…ABCABCBACBACBA…</a:t>
            </a:r>
          </a:p>
          <a:p>
            <a:pPr>
              <a:buFontTx/>
              <a:buNone/>
            </a:pPr>
            <a:r>
              <a:rPr lang="en-US" altLang="zh-CN" sz="2400" dirty="0">
                <a:solidFill>
                  <a:srgbClr val="002060"/>
                </a:solidFill>
              </a:rPr>
              <a:t>     </a:t>
            </a:r>
            <a:r>
              <a:rPr lang="zh-CN" altLang="en-US" sz="2400" dirty="0">
                <a:solidFill>
                  <a:srgbClr val="002060"/>
                </a:solidFill>
              </a:rPr>
              <a:t>或者</a:t>
            </a:r>
            <a:r>
              <a:rPr lang="en-US" altLang="zh-CN" sz="2400" dirty="0">
                <a:solidFill>
                  <a:srgbClr val="002060"/>
                </a:solidFill>
              </a:rPr>
              <a:t>…ABCABABCABC…</a:t>
            </a:r>
          </a:p>
          <a:p>
            <a:pPr>
              <a:buFontTx/>
              <a:buNone/>
            </a:pPr>
            <a:r>
              <a:rPr lang="en-US" altLang="zh-CN" sz="2400" dirty="0">
                <a:solidFill>
                  <a:srgbClr val="002060"/>
                </a:solidFill>
              </a:rPr>
              <a:t>     </a:t>
            </a:r>
            <a:r>
              <a:rPr lang="zh-CN" altLang="en-US" sz="2400" dirty="0">
                <a:solidFill>
                  <a:srgbClr val="002060"/>
                </a:solidFill>
              </a:rPr>
              <a:t>这种位错称为层错。</a:t>
            </a:r>
          </a:p>
          <a:p>
            <a:pPr>
              <a:buFontTx/>
              <a:buNone/>
            </a:pPr>
            <a:r>
              <a:rPr lang="zh-CN" altLang="en-US" sz="2400" dirty="0">
                <a:solidFill>
                  <a:srgbClr val="002060"/>
                </a:solidFill>
              </a:rPr>
              <a:t>   </a:t>
            </a:r>
            <a:r>
              <a:rPr lang="en-US" altLang="zh-CN" sz="2400" dirty="0">
                <a:solidFill>
                  <a:srgbClr val="002060"/>
                </a:solidFill>
              </a:rPr>
              <a:t>b. </a:t>
            </a:r>
            <a:r>
              <a:rPr lang="zh-CN" altLang="en-US" sz="2400" dirty="0">
                <a:solidFill>
                  <a:srgbClr val="002060"/>
                </a:solidFill>
              </a:rPr>
              <a:t>单晶体的表面</a:t>
            </a:r>
          </a:p>
          <a:p>
            <a:pPr>
              <a:buFontTx/>
              <a:buNone/>
            </a:pPr>
            <a:r>
              <a:rPr lang="zh-CN" altLang="en-US" sz="2400" dirty="0">
                <a:solidFill>
                  <a:srgbClr val="002060"/>
                </a:solidFill>
              </a:rPr>
              <a:t>     首先，表面的原子的情况与体内不同；其次，事实上，表面的第一原子层与第二原子层之间的距离一般来说略大于相应的内部原子层之间的距离。因此，单晶体的外表面是一种面缺陷。</a:t>
            </a:r>
          </a:p>
          <a:p>
            <a:pPr>
              <a:buFontTx/>
              <a:buNone/>
            </a:pPr>
            <a:r>
              <a:rPr lang="zh-CN" altLang="en-US" sz="2400" dirty="0">
                <a:solidFill>
                  <a:srgbClr val="002060"/>
                </a:solidFill>
              </a:rPr>
              <a:t>   </a:t>
            </a:r>
            <a:r>
              <a:rPr lang="en-US" altLang="zh-CN" sz="2400" dirty="0">
                <a:solidFill>
                  <a:srgbClr val="002060"/>
                </a:solidFill>
              </a:rPr>
              <a:t>c. </a:t>
            </a:r>
            <a:r>
              <a:rPr lang="zh-CN" altLang="en-US" sz="2400" dirty="0">
                <a:solidFill>
                  <a:srgbClr val="002060"/>
                </a:solidFill>
              </a:rPr>
              <a:t>多晶体的晶界</a:t>
            </a:r>
          </a:p>
          <a:p>
            <a:pPr>
              <a:buFontTx/>
              <a:buNone/>
            </a:pPr>
            <a:r>
              <a:rPr lang="zh-CN" altLang="en-US" sz="2400" dirty="0">
                <a:solidFill>
                  <a:srgbClr val="002060"/>
                </a:solidFill>
              </a:rPr>
              <a:t>   </a:t>
            </a:r>
            <a:r>
              <a:rPr lang="en-US" altLang="zh-CN" sz="2400" dirty="0">
                <a:solidFill>
                  <a:srgbClr val="002060"/>
                </a:solidFill>
              </a:rPr>
              <a:t>d. </a:t>
            </a:r>
            <a:r>
              <a:rPr lang="zh-CN" altLang="en-US" sz="2400" dirty="0">
                <a:solidFill>
                  <a:srgbClr val="002060"/>
                </a:solidFill>
              </a:rPr>
              <a:t>小角晶界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38">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33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4338">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4338">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4338">
                                            <p:txEl>
                                              <p:pRg st="8" end="8"/>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433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152400" y="152400"/>
            <a:ext cx="8763000" cy="6477000"/>
          </a:xfrm>
        </p:spPr>
        <p:txBody>
          <a:bodyPr/>
          <a:lstStyle/>
          <a:p>
            <a:pPr>
              <a:buFontTx/>
              <a:buNone/>
            </a:pPr>
            <a:r>
              <a:rPr lang="zh-CN" altLang="en-US" sz="2400">
                <a:solidFill>
                  <a:srgbClr val="002060"/>
                </a:solidFill>
              </a:rPr>
              <a:t>在简立方晶系中，沿着</a:t>
            </a:r>
            <a:r>
              <a:rPr lang="en-US" altLang="zh-CN" sz="2400">
                <a:solidFill>
                  <a:srgbClr val="002060"/>
                </a:solidFill>
              </a:rPr>
              <a:t>[010]</a:t>
            </a:r>
            <a:r>
              <a:rPr lang="zh-CN" altLang="en-US" sz="2400">
                <a:solidFill>
                  <a:srgbClr val="002060"/>
                </a:solidFill>
              </a:rPr>
              <a:t>方向</a:t>
            </a:r>
          </a:p>
          <a:p>
            <a:pPr>
              <a:buFontTx/>
              <a:buNone/>
            </a:pPr>
            <a:r>
              <a:rPr lang="zh-CN" altLang="en-US" sz="2400">
                <a:solidFill>
                  <a:srgbClr val="002060"/>
                </a:solidFill>
              </a:rPr>
              <a:t>有一个小角晶界。图中平面为</a:t>
            </a:r>
          </a:p>
          <a:p>
            <a:pPr>
              <a:buFontTx/>
              <a:buNone/>
            </a:pPr>
            <a:r>
              <a:rPr lang="en-US" altLang="zh-CN" sz="2400">
                <a:solidFill>
                  <a:srgbClr val="002060"/>
                </a:solidFill>
              </a:rPr>
              <a:t>(001)</a:t>
            </a:r>
            <a:r>
              <a:rPr lang="zh-CN" altLang="en-US" sz="2400">
                <a:solidFill>
                  <a:srgbClr val="002060"/>
                </a:solidFill>
              </a:rPr>
              <a:t>面，在晶界的两侧是完整的</a:t>
            </a:r>
          </a:p>
          <a:p>
            <a:pPr>
              <a:buFontTx/>
              <a:buNone/>
            </a:pPr>
            <a:r>
              <a:rPr lang="zh-CN" altLang="en-US" sz="2400">
                <a:solidFill>
                  <a:srgbClr val="002060"/>
                </a:solidFill>
              </a:rPr>
              <a:t>晶体，在晶界区，等距离的排列</a:t>
            </a:r>
          </a:p>
          <a:p>
            <a:pPr>
              <a:buFontTx/>
              <a:buNone/>
            </a:pPr>
            <a:r>
              <a:rPr lang="zh-CN" altLang="en-US" sz="2400">
                <a:solidFill>
                  <a:srgbClr val="002060"/>
                </a:solidFill>
              </a:rPr>
              <a:t>着一系列的刃型位错。在宏观上</a:t>
            </a:r>
          </a:p>
          <a:p>
            <a:pPr>
              <a:buFontTx/>
              <a:buNone/>
            </a:pPr>
            <a:r>
              <a:rPr lang="zh-CN" altLang="en-US" sz="2400">
                <a:solidFill>
                  <a:srgbClr val="002060"/>
                </a:solidFill>
              </a:rPr>
              <a:t>可以测得晶界两侧两部分晶体的</a:t>
            </a:r>
          </a:p>
          <a:p>
            <a:pPr>
              <a:buFontTx/>
              <a:buNone/>
            </a:pPr>
            <a:r>
              <a:rPr lang="en-US" altLang="zh-CN" sz="2400">
                <a:solidFill>
                  <a:srgbClr val="002060"/>
                </a:solidFill>
              </a:rPr>
              <a:t>[010]</a:t>
            </a:r>
            <a:r>
              <a:rPr lang="zh-CN" altLang="en-US" sz="2400">
                <a:solidFill>
                  <a:srgbClr val="002060"/>
                </a:solidFill>
              </a:rPr>
              <a:t>方向的夹角，从而可以得到</a:t>
            </a:r>
          </a:p>
          <a:p>
            <a:pPr>
              <a:buFontTx/>
              <a:buNone/>
            </a:pPr>
            <a:r>
              <a:rPr lang="zh-CN" altLang="en-US" sz="2400">
                <a:solidFill>
                  <a:srgbClr val="002060"/>
                </a:solidFill>
              </a:rPr>
              <a:t>相邻的两个刃型位错之间的距离。</a:t>
            </a:r>
          </a:p>
          <a:p>
            <a:pPr>
              <a:buFontTx/>
              <a:buNone/>
            </a:pPr>
            <a:endParaRPr lang="en-US" altLang="zh-CN" sz="2200">
              <a:solidFill>
                <a:srgbClr val="002060"/>
              </a:solidFill>
            </a:endParaRPr>
          </a:p>
        </p:txBody>
      </p:sp>
      <p:pic>
        <p:nvPicPr>
          <p:cNvPr id="15363" name="Picture 3" descr="xiaojiaojingji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152400"/>
            <a:ext cx="4086225" cy="6477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363"/>
                                        </p:tgtEl>
                                        <p:attrNameLst>
                                          <p:attrName>style.visibility</p:attrName>
                                        </p:attrNameLst>
                                      </p:cBhvr>
                                      <p:to>
                                        <p:strVal val="visible"/>
                                      </p:to>
                                    </p:set>
                                    <p:anim calcmode="lin" valueType="num">
                                      <p:cBhvr additive="base">
                                        <p:cTn id="7" dur="500" fill="hold"/>
                                        <p:tgtEl>
                                          <p:spTgt spid="15363"/>
                                        </p:tgtEl>
                                        <p:attrNameLst>
                                          <p:attrName>ppt_x</p:attrName>
                                        </p:attrNameLst>
                                      </p:cBhvr>
                                      <p:tavLst>
                                        <p:tav tm="0">
                                          <p:val>
                                            <p:strVal val="#ppt_x"/>
                                          </p:val>
                                        </p:tav>
                                        <p:tav tm="100000">
                                          <p:val>
                                            <p:strVal val="#ppt_x"/>
                                          </p:val>
                                        </p:tav>
                                      </p:tavLst>
                                    </p:anim>
                                    <p:anim calcmode="lin" valueType="num">
                                      <p:cBhvr additive="base">
                                        <p:cTn id="8" dur="500" fill="hold"/>
                                        <p:tgtEl>
                                          <p:spTgt spid="1536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536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36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36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36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36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36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36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smtClean="0"/>
              <a:t>体缺陷</a:t>
            </a:r>
            <a:endParaRPr lang="zh-CN" altLang="en-US" sz="3600" dirty="0"/>
          </a:p>
        </p:txBody>
      </p:sp>
      <p:pic>
        <p:nvPicPr>
          <p:cNvPr id="4" name="Picture 2" descr="https://www.nde-ed.org/EducationResources/CommunityCollege/Materials/Graphics/voi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381000"/>
            <a:ext cx="4750566" cy="4058112"/>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320488" y="5029200"/>
            <a:ext cx="8503024" cy="1015663"/>
          </a:xfrm>
          <a:prstGeom prst="rect">
            <a:avLst/>
          </a:prstGeom>
          <a:noFill/>
        </p:spPr>
        <p:txBody>
          <a:bodyPr wrap="square" rtlCol="0">
            <a:spAutoFit/>
          </a:bodyPr>
          <a:lstStyle/>
          <a:p>
            <a:r>
              <a:rPr lang="zh-CN" altLang="en-US" sz="2000" b="1" dirty="0" smtClean="0">
                <a:solidFill>
                  <a:schemeClr val="accent5">
                    <a:lumMod val="25000"/>
                  </a:schemeClr>
                </a:solidFill>
              </a:rPr>
              <a:t>右边</a:t>
            </a:r>
            <a:r>
              <a:rPr lang="zh-CN" altLang="en-US" sz="2000" b="1" dirty="0">
                <a:solidFill>
                  <a:schemeClr val="accent5">
                    <a:lumMod val="25000"/>
                  </a:schemeClr>
                </a:solidFill>
              </a:rPr>
              <a:t>的图像是一块金属中的空隙。图像是使用扫描电子显微镜（</a:t>
            </a:r>
            <a:r>
              <a:rPr lang="en-US" altLang="zh-CN" sz="2000" b="1" dirty="0">
                <a:solidFill>
                  <a:schemeClr val="accent5">
                    <a:lumMod val="25000"/>
                  </a:schemeClr>
                </a:solidFill>
              </a:rPr>
              <a:t>SEM</a:t>
            </a:r>
            <a:r>
              <a:rPr lang="zh-CN" altLang="en-US" sz="2000" b="1" dirty="0">
                <a:solidFill>
                  <a:schemeClr val="accent5">
                    <a:lumMod val="25000"/>
                  </a:schemeClr>
                </a:solidFill>
              </a:rPr>
              <a:t>）获得的。出现空隙的原因有很多。当材料固化时，由于气泡被截留而产生空隙时，通常称为孔隙率。当材料固化时由于收缩而产生空隙时，称为空化。</a:t>
            </a:r>
          </a:p>
        </p:txBody>
      </p:sp>
      <p:sp>
        <p:nvSpPr>
          <p:cNvPr id="6" name="矩形 5"/>
          <p:cNvSpPr/>
          <p:nvPr/>
        </p:nvSpPr>
        <p:spPr>
          <a:xfrm>
            <a:off x="289112" y="1671392"/>
            <a:ext cx="3139888" cy="2554545"/>
          </a:xfrm>
          <a:prstGeom prst="rect">
            <a:avLst/>
          </a:prstGeom>
        </p:spPr>
        <p:txBody>
          <a:bodyPr wrap="square">
            <a:spAutoFit/>
          </a:bodyPr>
          <a:lstStyle/>
          <a:p>
            <a:r>
              <a:rPr lang="zh-CN" altLang="en-US" sz="2000" b="1" dirty="0">
                <a:solidFill>
                  <a:schemeClr val="accent5">
                    <a:lumMod val="25000"/>
                  </a:schemeClr>
                </a:solidFill>
              </a:rPr>
              <a:t>体缺陷的发生规模比本节中讨论的其他晶体缺陷要大得多。然而，为了完整性，并且由于它们确实会影响位错的运动，将提到一些更常见的体缺陷。空隙是晶格中缺少大量原子的区域。</a:t>
            </a:r>
            <a:endParaRPr lang="zh-CN" altLang="en-US" sz="2000" dirty="0"/>
          </a:p>
        </p:txBody>
      </p:sp>
    </p:spTree>
    <p:extLst>
      <p:ext uri="{BB962C8B-B14F-4D97-AF65-F5344CB8AC3E}">
        <p14:creationId xmlns:p14="http://schemas.microsoft.com/office/powerpoint/2010/main" val="2111803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14746" y="2270594"/>
            <a:ext cx="4481945" cy="2839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zh-CN" altLang="en-US" sz="2000" b="1" dirty="0">
                <a:solidFill>
                  <a:srgbClr val="000000"/>
                </a:solidFill>
                <a:latin typeface="Times New Roman" panose="02020603050405020304" pitchFamily="18" charset="0"/>
                <a:cs typeface="Times New Roman" panose="02020603050405020304" pitchFamily="18" charset="0"/>
              </a:rPr>
              <a:t>当对金属或其他结构材料施加足够的载荷时，会导致材料改变形状。这种形状的变化被称为变形。一种暂时的形状变化，在力被去除后会自行逆转，使物体恢复到原来的形状，称为弹性变形。换言之，弹性变形是材料在低应力下的形状变化，在应力消除后可以恢复。这种类型的变形涉及到键的拉伸，但原子不会相互滑过。</a:t>
            </a:r>
            <a:endParaRPr lang="zh-CN" altLang="zh-CN" sz="2000" b="1" dirty="0">
              <a:solidFill>
                <a:srgbClr val="000000"/>
              </a:solidFill>
              <a:latin typeface="Times New Roman" panose="02020603050405020304" pitchFamily="18" charset="0"/>
              <a:cs typeface="Times New Roman" panose="02020603050405020304" pitchFamily="18" charset="0"/>
            </a:endParaRPr>
          </a:p>
        </p:txBody>
      </p:sp>
      <p:pic>
        <p:nvPicPr>
          <p:cNvPr id="7170" name="Picture 2" descr="https://www.nde-ed.org/EducationResources/CommunityCollege/Materials/Graphics/SlipBand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5233" y="457200"/>
            <a:ext cx="4498767" cy="5406412"/>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09600" y="457200"/>
            <a:ext cx="2438488" cy="523220"/>
          </a:xfrm>
          <a:prstGeom prst="rect">
            <a:avLst/>
          </a:prstGeom>
        </p:spPr>
        <p:txBody>
          <a:bodyPr wrap="none">
            <a:spAutoFit/>
          </a:bodyPr>
          <a:lstStyle/>
          <a:p>
            <a:r>
              <a:rPr lang="zh-CN" altLang="en-US" sz="2800" b="1" dirty="0" smtClean="0">
                <a:solidFill>
                  <a:srgbClr val="002060"/>
                </a:solidFill>
                <a:latin typeface="Times New Roman" panose="02020603050405020304" pitchFamily="18" charset="0"/>
                <a:cs typeface="Times New Roman" panose="02020603050405020304" pitchFamily="18" charset="0"/>
              </a:rPr>
              <a:t>弹性</a:t>
            </a:r>
            <a:r>
              <a:rPr lang="en-US" altLang="zh-CN" sz="2800" b="1" dirty="0" smtClean="0">
                <a:solidFill>
                  <a:srgbClr val="002060"/>
                </a:solidFill>
                <a:latin typeface="Times New Roman" panose="02020603050405020304" pitchFamily="18" charset="0"/>
                <a:cs typeface="Times New Roman" panose="02020603050405020304" pitchFamily="18" charset="0"/>
              </a:rPr>
              <a:t>/</a:t>
            </a:r>
            <a:r>
              <a:rPr lang="zh-CN" altLang="en-US" sz="2800" b="1" dirty="0" smtClean="0">
                <a:solidFill>
                  <a:srgbClr val="002060"/>
                </a:solidFill>
                <a:latin typeface="Times New Roman" panose="02020603050405020304" pitchFamily="18" charset="0"/>
                <a:cs typeface="Times New Roman" panose="02020603050405020304" pitchFamily="18" charset="0"/>
              </a:rPr>
              <a:t>塑性形变</a:t>
            </a:r>
            <a:endParaRPr lang="zh-CN" altLang="en-US" sz="28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76192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2400" y="304800"/>
            <a:ext cx="4953000" cy="6370975"/>
          </a:xfrm>
          <a:prstGeom prst="rect">
            <a:avLst/>
          </a:prstGeom>
          <a:noFill/>
        </p:spPr>
        <p:txBody>
          <a:bodyPr wrap="square" rtlCol="0">
            <a:spAutoFit/>
          </a:bodyPr>
          <a:lstStyle/>
          <a:p>
            <a:r>
              <a:rPr lang="zh-CN" altLang="en-US" sz="2400" b="1" dirty="0">
                <a:solidFill>
                  <a:schemeClr val="accent5">
                    <a:lumMod val="25000"/>
                  </a:schemeClr>
                </a:solidFill>
              </a:rPr>
              <a:t>当应力足以使金属永久变形时，称为塑性变形。如晶体缺陷部分所述，塑性变形涉及位错运动破坏有限数量的原子键。回想一下，一次打破晶面中所有原子的键所需的力是非常大的。然而，位错的运动允许晶面中的原子在低得多的应力水平下相互滑移。由于沿着最密集的原子平面移动所需的能量最低，位错在材料的晶粒内具有优选的行进方向。这导致沿着晶粒内的平行平面发生滑移。这些平行的滑移面聚集在一起形成滑移带，可以用光学显微镜看到。在显微镜下，滑移带看起来是一条单线，但实际上它是由紧密间隔的平行滑移平面组成的，如图所示。</a:t>
            </a:r>
          </a:p>
        </p:txBody>
      </p:sp>
      <p:pic>
        <p:nvPicPr>
          <p:cNvPr id="5" name="Picture 2" descr="https://www.nde-ed.org/EducationResources/CommunityCollege/Materials/Graphics/SlipBand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2433" y="1061802"/>
            <a:ext cx="4041567" cy="4856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162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381001"/>
            <a:ext cx="8229600" cy="2133600"/>
          </a:xfrm>
        </p:spPr>
        <p:txBody>
          <a:bodyPr/>
          <a:lstStyle/>
          <a:p>
            <a:r>
              <a:rPr lang="en-US" altLang="zh-CN" b="1" dirty="0">
                <a:solidFill>
                  <a:schemeClr val="tx1"/>
                </a:solidFill>
                <a:latin typeface="+mn-lt"/>
                <a:ea typeface="+mn-ea"/>
                <a:cs typeface="+mn-cs"/>
              </a:rPr>
              <a:t>1</a:t>
            </a:r>
            <a:r>
              <a:rPr lang="zh-CN" altLang="zh-CN" b="1" dirty="0">
                <a:solidFill>
                  <a:schemeClr val="tx1"/>
                </a:solidFill>
                <a:latin typeface="+mn-lt"/>
                <a:ea typeface="+mn-ea"/>
                <a:cs typeface="+mn-cs"/>
              </a:rPr>
              <a:t>．点缺陷</a:t>
            </a:r>
            <a:r>
              <a:rPr lang="zh-CN" altLang="zh-CN" dirty="0">
                <a:solidFill>
                  <a:schemeClr val="tx1"/>
                </a:solidFill>
                <a:latin typeface="+mn-lt"/>
                <a:ea typeface="+mn-ea"/>
                <a:cs typeface="+mn-cs"/>
              </a:rPr>
              <a:t>（零维缺陷</a:t>
            </a:r>
            <a:r>
              <a:rPr lang="zh-CN" altLang="en-US" dirty="0">
                <a:solidFill>
                  <a:schemeClr val="tx1"/>
                </a:solidFill>
                <a:latin typeface="+mn-lt"/>
                <a:ea typeface="+mn-ea"/>
                <a:cs typeface="+mn-cs"/>
              </a:rPr>
              <a:t> </a:t>
            </a:r>
            <a:r>
              <a:rPr lang="en-US" altLang="zh-CN" dirty="0"/>
              <a:t>Point defects</a:t>
            </a:r>
            <a:r>
              <a:rPr lang="zh-CN" altLang="zh-CN" dirty="0">
                <a:solidFill>
                  <a:schemeClr val="tx1"/>
                </a:solidFill>
                <a:latin typeface="+mn-lt"/>
                <a:ea typeface="+mn-ea"/>
                <a:cs typeface="+mn-cs"/>
              </a:rPr>
              <a:t>）</a:t>
            </a:r>
          </a:p>
          <a:p>
            <a:pPr marL="0" indent="0">
              <a:buNone/>
            </a:pPr>
            <a:r>
              <a:rPr lang="zh-CN" altLang="zh-CN" sz="2800" dirty="0">
                <a:solidFill>
                  <a:schemeClr val="tx1"/>
                </a:solidFill>
              </a:rPr>
              <a:t>空位、填隙原子、杂质原子等类型缺陷所引起对晶格周期性的破坏发生在一个或几个晶格常数的限度范围内，故称</a:t>
            </a:r>
            <a:r>
              <a:rPr lang="zh-CN" altLang="zh-CN" sz="2800" b="1" dirty="0">
                <a:solidFill>
                  <a:schemeClr val="tx1"/>
                </a:solidFill>
              </a:rPr>
              <a:t>点缺陷</a:t>
            </a:r>
            <a:r>
              <a:rPr lang="zh-CN" altLang="en-US" sz="2800" b="1" dirty="0">
                <a:solidFill>
                  <a:schemeClr val="tx1"/>
                </a:solidFill>
              </a:rPr>
              <a:t>。</a:t>
            </a:r>
            <a:r>
              <a:rPr lang="zh-CN" altLang="zh-CN" sz="2800" dirty="0"/>
              <a:t>（约占一个原子大小的尺寸）</a:t>
            </a:r>
            <a:endParaRPr lang="zh-CN" altLang="en-US" sz="2800" dirty="0"/>
          </a:p>
        </p:txBody>
      </p:sp>
      <p:sp>
        <p:nvSpPr>
          <p:cNvPr id="4" name="矩形 3"/>
          <p:cNvSpPr/>
          <p:nvPr/>
        </p:nvSpPr>
        <p:spPr>
          <a:xfrm>
            <a:off x="609600" y="2590800"/>
            <a:ext cx="8001000" cy="830997"/>
          </a:xfrm>
          <a:prstGeom prst="rect">
            <a:avLst/>
          </a:prstGeom>
        </p:spPr>
        <p:txBody>
          <a:bodyPr wrap="square">
            <a:spAutoFit/>
          </a:bodyPr>
          <a:lstStyle/>
          <a:p>
            <a:r>
              <a:rPr lang="zh-CN" altLang="zh-CN" sz="2400" b="1" dirty="0">
                <a:solidFill>
                  <a:srgbClr val="002060"/>
                </a:solidFill>
              </a:rPr>
              <a:t>空位</a:t>
            </a:r>
            <a:r>
              <a:rPr lang="zh-CN" altLang="zh-CN" sz="2400" dirty="0">
                <a:solidFill>
                  <a:srgbClr val="002060"/>
                </a:solidFill>
              </a:rPr>
              <a:t>指正常格点上某个位置的原子不存在，而</a:t>
            </a:r>
            <a:r>
              <a:rPr lang="zh-CN" altLang="zh-CN" sz="2400" b="1" dirty="0">
                <a:solidFill>
                  <a:srgbClr val="002060"/>
                </a:solidFill>
              </a:rPr>
              <a:t>填隙</a:t>
            </a:r>
            <a:r>
              <a:rPr lang="zh-CN" altLang="zh-CN" sz="2400" dirty="0">
                <a:solidFill>
                  <a:srgbClr val="002060"/>
                </a:solidFill>
              </a:rPr>
              <a:t>则指正常晶格中的固有原子或外来原子挤进晶格间隙位置。</a:t>
            </a:r>
          </a:p>
        </p:txBody>
      </p:sp>
      <p:sp>
        <p:nvSpPr>
          <p:cNvPr id="5" name="矩形 4"/>
          <p:cNvSpPr/>
          <p:nvPr/>
        </p:nvSpPr>
        <p:spPr>
          <a:xfrm>
            <a:off x="457200" y="3962400"/>
            <a:ext cx="8001000" cy="1200329"/>
          </a:xfrm>
          <a:prstGeom prst="rect">
            <a:avLst/>
          </a:prstGeom>
        </p:spPr>
        <p:txBody>
          <a:bodyPr wrap="square">
            <a:spAutoFit/>
          </a:bodyPr>
          <a:lstStyle/>
          <a:p>
            <a:r>
              <a:rPr lang="zh-CN" altLang="zh-CN" sz="2400" b="1" dirty="0"/>
              <a:t>本征点缺陷</a:t>
            </a:r>
            <a:r>
              <a:rPr lang="en-US" altLang="zh-CN" sz="2400" b="1" dirty="0"/>
              <a:t>Intrinsic point defect</a:t>
            </a:r>
            <a:endParaRPr lang="zh-CN" altLang="zh-CN" sz="2400" dirty="0"/>
          </a:p>
          <a:p>
            <a:r>
              <a:rPr lang="en-US" altLang="zh-CN" sz="2400" dirty="0"/>
              <a:t>    </a:t>
            </a:r>
            <a:r>
              <a:rPr lang="zh-CN" altLang="zh-CN" sz="2400" dirty="0"/>
              <a:t>由热起伏产生的空位和填隙原子叫做热缺陷，也叫本征缺陷。常见的热缺陷有两种：</a:t>
            </a:r>
          </a:p>
        </p:txBody>
      </p:sp>
      <p:sp>
        <p:nvSpPr>
          <p:cNvPr id="2" name="矩形 1"/>
          <p:cNvSpPr/>
          <p:nvPr/>
        </p:nvSpPr>
        <p:spPr>
          <a:xfrm>
            <a:off x="609600" y="5334000"/>
            <a:ext cx="3085973" cy="523220"/>
          </a:xfrm>
          <a:prstGeom prst="rect">
            <a:avLst/>
          </a:prstGeom>
        </p:spPr>
        <p:txBody>
          <a:bodyPr wrap="none">
            <a:spAutoFit/>
          </a:bodyPr>
          <a:lstStyle/>
          <a:p>
            <a:r>
              <a:rPr lang="en-US" altLang="zh-CN" sz="2800" b="1" dirty="0" smtClean="0">
                <a:solidFill>
                  <a:srgbClr val="FF0000"/>
                </a:solidFill>
                <a:latin typeface="Helvetica" charset="0"/>
              </a:rPr>
              <a:t>Vacancy defects </a:t>
            </a:r>
            <a:endParaRPr lang="en-US" altLang="zh-CN" sz="2800" b="1" dirty="0">
              <a:solidFill>
                <a:srgbClr val="FF0000"/>
              </a:solidFill>
            </a:endParaRPr>
          </a:p>
        </p:txBody>
      </p:sp>
      <p:sp>
        <p:nvSpPr>
          <p:cNvPr id="6" name="矩形 5"/>
          <p:cNvSpPr/>
          <p:nvPr/>
        </p:nvSpPr>
        <p:spPr>
          <a:xfrm>
            <a:off x="4267200" y="5334000"/>
            <a:ext cx="3363421" cy="523220"/>
          </a:xfrm>
          <a:prstGeom prst="rect">
            <a:avLst/>
          </a:prstGeom>
        </p:spPr>
        <p:txBody>
          <a:bodyPr wrap="none">
            <a:spAutoFit/>
          </a:bodyPr>
          <a:lstStyle/>
          <a:p>
            <a:r>
              <a:rPr lang="en-US" altLang="zh-CN" sz="2800" b="1" dirty="0" smtClean="0">
                <a:solidFill>
                  <a:srgbClr val="FF0000"/>
                </a:solidFill>
                <a:latin typeface="Helvetica" charset="0"/>
              </a:rPr>
              <a:t>Interstitial defects </a:t>
            </a:r>
            <a:endParaRPr lang="en-US" altLang="zh-CN" sz="2800" b="1" dirty="0">
              <a:solidFill>
                <a:srgbClr val="FF0000"/>
              </a:solidFill>
              <a:latin typeface="Helvetica" charset="0"/>
            </a:endParaRPr>
          </a:p>
        </p:txBody>
      </p:sp>
    </p:spTree>
    <p:extLst>
      <p:ext uri="{BB962C8B-B14F-4D97-AF65-F5344CB8AC3E}">
        <p14:creationId xmlns:p14="http://schemas.microsoft.com/office/powerpoint/2010/main" val="2920393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2"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00" y="1295400"/>
            <a:ext cx="3276600" cy="4893647"/>
          </a:xfrm>
          <a:prstGeom prst="rect">
            <a:avLst/>
          </a:prstGeom>
        </p:spPr>
        <p:txBody>
          <a:bodyPr wrap="square">
            <a:spAutoFit/>
          </a:bodyPr>
          <a:lstStyle/>
          <a:p>
            <a:r>
              <a:rPr lang="zh-CN" altLang="en-US" sz="2400" b="1" dirty="0"/>
              <a:t>在谈到位错的问题时，简要讨论疲劳是合适的。疲劳是结构构件失效的主要原因之一。疲劳裂纹的寿命分为萌生和扩展两部分。位错在疲劳裂纹萌生阶段起着重要作用。在实验室测试中观察到，经过大量的加载循环后，位错堆积并形成称为持久滑移带（PSB）的结构。PSB的一个例子如右图所示。</a:t>
            </a:r>
          </a:p>
        </p:txBody>
      </p:sp>
      <p:pic>
        <p:nvPicPr>
          <p:cNvPr id="5" name="Picture 4" descr="https://www.nde-ed.org/EducationResources/CommunityCollege/Materials/Graphics/PSBMicr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676400"/>
            <a:ext cx="4841678" cy="4391291"/>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914400" y="316468"/>
            <a:ext cx="2656496" cy="584775"/>
          </a:xfrm>
          <a:prstGeom prst="rect">
            <a:avLst/>
          </a:prstGeom>
        </p:spPr>
        <p:txBody>
          <a:bodyPr wrap="none">
            <a:spAutoFit/>
          </a:bodyPr>
          <a:lstStyle/>
          <a:p>
            <a:r>
              <a:rPr lang="zh-CN" altLang="en-US" sz="3200" b="1" dirty="0">
                <a:solidFill>
                  <a:schemeClr val="accent5">
                    <a:lumMod val="25000"/>
                  </a:schemeClr>
                </a:solidFill>
              </a:rPr>
              <a:t>疲劳裂纹萌生</a:t>
            </a:r>
          </a:p>
        </p:txBody>
      </p:sp>
    </p:spTree>
    <p:extLst>
      <p:ext uri="{BB962C8B-B14F-4D97-AF65-F5344CB8AC3E}">
        <p14:creationId xmlns:p14="http://schemas.microsoft.com/office/powerpoint/2010/main" val="22248948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8600" y="457200"/>
            <a:ext cx="8549670" cy="1569660"/>
          </a:xfrm>
          <a:prstGeom prst="rect">
            <a:avLst/>
          </a:prstGeom>
        </p:spPr>
        <p:txBody>
          <a:bodyPr wrap="square">
            <a:spAutoFit/>
          </a:bodyPr>
          <a:lstStyle/>
          <a:p>
            <a:r>
              <a:rPr lang="en-US" altLang="zh-CN" sz="2400" b="1" dirty="0">
                <a:solidFill>
                  <a:schemeClr val="accent5">
                    <a:lumMod val="25000"/>
                  </a:schemeClr>
                </a:solidFill>
                <a:latin typeface="Times New Roman" panose="02020603050405020304" pitchFamily="18" charset="0"/>
                <a:cs typeface="Times New Roman" panose="02020603050405020304" pitchFamily="18" charset="0"/>
              </a:rPr>
              <a:t>PSB</a:t>
            </a:r>
            <a:r>
              <a:rPr lang="zh-CN" altLang="en-US" sz="2400" b="1" dirty="0">
                <a:solidFill>
                  <a:schemeClr val="accent5">
                    <a:lumMod val="25000"/>
                  </a:schemeClr>
                </a:solidFill>
                <a:latin typeface="Times New Roman" panose="02020603050405020304" pitchFamily="18" charset="0"/>
                <a:cs typeface="Times New Roman" panose="02020603050405020304" pitchFamily="18" charset="0"/>
              </a:rPr>
              <a:t>是由于材料沿着滑动平面的运动而上升（挤出）或下降（侵入）到部件表面以下的区域。这在表面上留下了微小的台阶，这些台阶充当了可能引发疲劳裂纹的应力上升区。下面用扫描电子显微镜（</a:t>
            </a:r>
            <a:r>
              <a:rPr lang="en-US" altLang="zh-CN" sz="2400" b="1" dirty="0">
                <a:solidFill>
                  <a:schemeClr val="accent5">
                    <a:lumMod val="25000"/>
                  </a:schemeClr>
                </a:solidFill>
                <a:latin typeface="Times New Roman" panose="02020603050405020304" pitchFamily="18" charset="0"/>
                <a:cs typeface="Times New Roman" panose="02020603050405020304" pitchFamily="18" charset="0"/>
              </a:rPr>
              <a:t>SEM</a:t>
            </a:r>
            <a:r>
              <a:rPr lang="zh-CN" altLang="en-US" sz="2400" b="1" dirty="0">
                <a:solidFill>
                  <a:schemeClr val="accent5">
                    <a:lumMod val="25000"/>
                  </a:schemeClr>
                </a:solidFill>
                <a:latin typeface="Times New Roman" panose="02020603050405020304" pitchFamily="18" charset="0"/>
                <a:cs typeface="Times New Roman" panose="02020603050405020304" pitchFamily="18" charset="0"/>
              </a:rPr>
              <a:t>）拍摄的图像显示了</a:t>
            </a:r>
            <a:r>
              <a:rPr lang="en-US" altLang="zh-CN" sz="2400" b="1" dirty="0">
                <a:solidFill>
                  <a:schemeClr val="accent5">
                    <a:lumMod val="25000"/>
                  </a:schemeClr>
                </a:solidFill>
                <a:latin typeface="Times New Roman" panose="02020603050405020304" pitchFamily="18" charset="0"/>
                <a:cs typeface="Times New Roman" panose="02020603050405020304" pitchFamily="18" charset="0"/>
              </a:rPr>
              <a:t>PSB</a:t>
            </a:r>
            <a:r>
              <a:rPr lang="zh-CN" altLang="en-US" sz="2400" b="1" dirty="0">
                <a:solidFill>
                  <a:schemeClr val="accent5">
                    <a:lumMod val="25000"/>
                  </a:schemeClr>
                </a:solidFill>
                <a:latin typeface="Times New Roman" panose="02020603050405020304" pitchFamily="18" charset="0"/>
                <a:cs typeface="Times New Roman" panose="02020603050405020304" pitchFamily="18" charset="0"/>
              </a:rPr>
              <a:t>边缘的裂纹。</a:t>
            </a:r>
          </a:p>
        </p:txBody>
      </p:sp>
      <p:pic>
        <p:nvPicPr>
          <p:cNvPr id="5" name="Picture 2" descr="https://www.nde-ed.org/EducationResources/CommunityCollege/Materials/Graphics/DislocationFatigu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2580477"/>
            <a:ext cx="3368070" cy="39873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s://www.nde-ed.org/EducationResources/CommunityCollege/Materials/Graphics/PersistentSlipBand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819400"/>
            <a:ext cx="5120161" cy="3735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6723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09600"/>
            <a:ext cx="8229600" cy="639762"/>
          </a:xfrm>
        </p:spPr>
        <p:txBody>
          <a:bodyPr/>
          <a:lstStyle/>
          <a:p>
            <a:pPr algn="l"/>
            <a:r>
              <a:rPr lang="zh-CN" altLang="zh-CN" sz="3600" b="1" dirty="0">
                <a:solidFill>
                  <a:srgbClr val="FF0000"/>
                </a:solidFill>
              </a:rPr>
              <a:t>§</a:t>
            </a:r>
            <a:r>
              <a:rPr lang="en-US" altLang="zh-CN" sz="3600" b="1" dirty="0">
                <a:solidFill>
                  <a:srgbClr val="FF0000"/>
                </a:solidFill>
              </a:rPr>
              <a:t>4.2 </a:t>
            </a:r>
            <a:r>
              <a:rPr lang="zh-CN" altLang="zh-CN" sz="3600" b="1" dirty="0">
                <a:solidFill>
                  <a:srgbClr val="FF0000"/>
                </a:solidFill>
              </a:rPr>
              <a:t>热缺陷数目的统计计算</a:t>
            </a:r>
            <a:r>
              <a:rPr lang="zh-CN" altLang="zh-CN" sz="3600" dirty="0">
                <a:solidFill>
                  <a:srgbClr val="FF0000"/>
                </a:solidFill>
              </a:rPr>
              <a:t/>
            </a:r>
            <a:br>
              <a:rPr lang="zh-CN" altLang="zh-CN" sz="3600" dirty="0">
                <a:solidFill>
                  <a:srgbClr val="FF0000"/>
                </a:solidFill>
              </a:rPr>
            </a:br>
            <a:endParaRPr lang="zh-CN" altLang="en-US" sz="3600" dirty="0">
              <a:solidFill>
                <a:srgbClr val="FF0000"/>
              </a:solidFill>
            </a:endParaRPr>
          </a:p>
        </p:txBody>
      </p:sp>
      <p:sp>
        <p:nvSpPr>
          <p:cNvPr id="3" name="内容占位符 2"/>
          <p:cNvSpPr>
            <a:spLocks noGrp="1"/>
          </p:cNvSpPr>
          <p:nvPr>
            <p:ph idx="1"/>
          </p:nvPr>
        </p:nvSpPr>
        <p:spPr>
          <a:xfrm>
            <a:off x="533400" y="1219200"/>
            <a:ext cx="8229600" cy="1143000"/>
          </a:xfrm>
        </p:spPr>
        <p:txBody>
          <a:bodyPr/>
          <a:lstStyle/>
          <a:p>
            <a:pPr marL="0" indent="0">
              <a:buNone/>
            </a:pPr>
            <a:r>
              <a:rPr lang="zh-CN" altLang="zh-CN" sz="2400" dirty="0">
                <a:solidFill>
                  <a:schemeClr val="tx1"/>
                </a:solidFill>
              </a:rPr>
              <a:t>由于热运动，晶体中的热缺陷并不固定于晶格中某一位置，而是处于不断的运动中。</a:t>
            </a:r>
            <a:endParaRPr lang="zh-CN" altLang="en-US" sz="2400" dirty="0"/>
          </a:p>
        </p:txBody>
      </p:sp>
      <p:sp>
        <p:nvSpPr>
          <p:cNvPr id="4" name="TextBox 3"/>
          <p:cNvSpPr txBox="1"/>
          <p:nvPr/>
        </p:nvSpPr>
        <p:spPr>
          <a:xfrm>
            <a:off x="609600" y="2209800"/>
            <a:ext cx="7696200" cy="3539430"/>
          </a:xfrm>
          <a:prstGeom prst="rect">
            <a:avLst/>
          </a:prstGeom>
          <a:noFill/>
        </p:spPr>
        <p:txBody>
          <a:bodyPr wrap="square" rtlCol="0">
            <a:spAutoFit/>
          </a:bodyPr>
          <a:lstStyle/>
          <a:p>
            <a:r>
              <a:rPr lang="zh-CN" altLang="zh-CN" sz="2800" dirty="0">
                <a:solidFill>
                  <a:srgbClr val="002060"/>
                </a:solidFill>
              </a:rPr>
              <a:t>①空位周围的原子，通过热运动能量的涨落，在获得足够能量后可跳到空位上而占据该空位，而在原来位置上留下空位。这一过程可看作空位的移动。其实质是原子的移动，不难看出空位运动方向和原子移动方向相反。</a:t>
            </a:r>
            <a:endParaRPr lang="en-US" altLang="zh-CN" sz="2800" dirty="0">
              <a:solidFill>
                <a:srgbClr val="002060"/>
              </a:solidFill>
            </a:endParaRPr>
          </a:p>
          <a:p>
            <a:r>
              <a:rPr lang="zh-CN" altLang="zh-CN" sz="2800" dirty="0">
                <a:solidFill>
                  <a:srgbClr val="002060"/>
                </a:solidFill>
              </a:rPr>
              <a:t>②填隙可同样由一个填隙位置跳到另一个填隙位置。若填隙原子落入空位中，则二种缺陷同时消失，这一过程称为复合。</a:t>
            </a:r>
            <a:endParaRPr lang="zh-CN" altLang="en-US" sz="2800" dirty="0">
              <a:solidFill>
                <a:srgbClr val="002060"/>
              </a:solidFill>
            </a:endParaRPr>
          </a:p>
        </p:txBody>
      </p:sp>
      <p:sp>
        <p:nvSpPr>
          <p:cNvPr id="7" name="矩形 6"/>
          <p:cNvSpPr/>
          <p:nvPr/>
        </p:nvSpPr>
        <p:spPr>
          <a:xfrm>
            <a:off x="472126" y="5749230"/>
            <a:ext cx="8001000" cy="830997"/>
          </a:xfrm>
          <a:prstGeom prst="rect">
            <a:avLst/>
          </a:prstGeom>
        </p:spPr>
        <p:txBody>
          <a:bodyPr wrap="square">
            <a:spAutoFit/>
          </a:bodyPr>
          <a:lstStyle/>
          <a:p>
            <a:r>
              <a:rPr lang="zh-CN" altLang="zh-CN" sz="2400" b="1" kern="100" dirty="0">
                <a:solidFill>
                  <a:srgbClr val="C00000"/>
                </a:solidFill>
                <a:latin typeface="Times New Roman" panose="02020603050405020304" pitchFamily="18" charset="0"/>
                <a:cs typeface="Times New Roman" panose="02020603050405020304" pitchFamily="18" charset="0"/>
              </a:rPr>
              <a:t>所以，在某一温度下晶体中热缺陷处于不断产生和不断消失的过程中。</a:t>
            </a:r>
            <a:endParaRPr lang="zh-CN" altLang="en-US" sz="2400" b="1" dirty="0">
              <a:solidFill>
                <a:srgbClr val="C00000"/>
              </a:solidFill>
            </a:endParaRPr>
          </a:p>
        </p:txBody>
      </p:sp>
    </p:spTree>
    <p:extLst>
      <p:ext uri="{BB962C8B-B14F-4D97-AF65-F5344CB8AC3E}">
        <p14:creationId xmlns:p14="http://schemas.microsoft.com/office/powerpoint/2010/main" val="3022151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9625" y="914400"/>
            <a:ext cx="7924800" cy="830997"/>
          </a:xfrm>
          <a:prstGeom prst="rect">
            <a:avLst/>
          </a:prstGeom>
        </p:spPr>
        <p:txBody>
          <a:bodyPr wrap="square">
            <a:spAutoFit/>
          </a:bodyPr>
          <a:lstStyle/>
          <a:p>
            <a:r>
              <a:rPr lang="zh-CN" altLang="zh-CN" sz="2400" dirty="0"/>
              <a:t>在某一温度下晶体中热缺陷处于不断产生和不断消失的过程中。但在热平衡条件下，这二种过程达到动态平衡</a:t>
            </a:r>
            <a:r>
              <a:rPr lang="zh-CN" altLang="en-US" sz="2400" dirty="0"/>
              <a:t>。</a:t>
            </a:r>
          </a:p>
        </p:txBody>
      </p:sp>
      <p:sp>
        <p:nvSpPr>
          <p:cNvPr id="5" name="矩形 4"/>
          <p:cNvSpPr/>
          <p:nvPr/>
        </p:nvSpPr>
        <p:spPr>
          <a:xfrm>
            <a:off x="2438400" y="4267200"/>
            <a:ext cx="4339650" cy="646331"/>
          </a:xfrm>
          <a:prstGeom prst="rect">
            <a:avLst/>
          </a:prstGeom>
          <a:solidFill>
            <a:schemeClr val="accent5">
              <a:lumMod val="90000"/>
            </a:schemeClr>
          </a:solidFill>
          <a:ln>
            <a:solidFill>
              <a:schemeClr val="accent1"/>
            </a:solidFill>
          </a:ln>
        </p:spPr>
        <p:txBody>
          <a:bodyPr wrap="none">
            <a:spAutoFit/>
          </a:bodyPr>
          <a:lstStyle/>
          <a:p>
            <a:r>
              <a:rPr lang="zh-CN" altLang="zh-CN" sz="3600" dirty="0">
                <a:solidFill>
                  <a:srgbClr val="C00000"/>
                </a:solidFill>
              </a:rPr>
              <a:t>“热平衡时的数目”</a:t>
            </a:r>
            <a:endParaRPr lang="zh-CN" altLang="en-US" sz="3600" dirty="0">
              <a:solidFill>
                <a:srgbClr val="C00000"/>
              </a:solidFill>
            </a:endParaRPr>
          </a:p>
        </p:txBody>
      </p:sp>
      <p:sp>
        <p:nvSpPr>
          <p:cNvPr id="10" name="Rectangle 5"/>
          <p:cNvSpPr>
            <a:spLocks noChangeArrowheads="1"/>
          </p:cNvSpPr>
          <p:nvPr/>
        </p:nvSpPr>
        <p:spPr bwMode="auto">
          <a:xfrm>
            <a:off x="762000" y="2239089"/>
            <a:ext cx="735517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rgbClr val="0070C0"/>
                </a:solidFill>
                <a:effectLst/>
                <a:latin typeface="宋体" panose="02010600030101010101" pitchFamily="2" charset="-122"/>
                <a:cs typeface="Times New Roman" panose="02020603050405020304" pitchFamily="18" charset="0"/>
              </a:rPr>
              <a:t>即新产生缺陷数目与复合消失的热缺陷数目相同。因而只有在热平衡条件下晶体中才具有稳定的或可确定的热缺陷数目，才有可能和必要对其数目进行统计计算，即</a:t>
            </a:r>
            <a:r>
              <a:rPr kumimoji="0" lang="zh-CN" altLang="en-US" sz="2800" b="1" i="0" u="none" strike="noStrike" cap="none" normalizeH="0" baseline="0" dirty="0" smtClean="0">
                <a:ln>
                  <a:noFill/>
                </a:ln>
                <a:solidFill>
                  <a:srgbClr val="0070C0"/>
                </a:solidFill>
                <a:effectLst/>
                <a:latin typeface="Times New Roman" panose="02020603050405020304" pitchFamily="18" charset="0"/>
                <a:cs typeface="Times New Roman" panose="02020603050405020304" pitchFamily="18" charset="0"/>
              </a:rPr>
              <a:t>“</a:t>
            </a:r>
            <a:r>
              <a:rPr kumimoji="0" lang="zh-CN" altLang="en-US" sz="2800" b="1" i="0" u="none" strike="noStrike" cap="none" normalizeH="0" baseline="0" dirty="0" smtClean="0">
                <a:ln>
                  <a:noFill/>
                </a:ln>
                <a:solidFill>
                  <a:srgbClr val="0070C0"/>
                </a:solidFill>
                <a:effectLst/>
                <a:latin typeface="宋体" panose="02010600030101010101" pitchFamily="2" charset="-122"/>
                <a:cs typeface="Times New Roman" panose="02020603050405020304" pitchFamily="18" charset="0"/>
              </a:rPr>
              <a:t>数目</a:t>
            </a:r>
            <a:r>
              <a:rPr kumimoji="0" lang="zh-CN" altLang="en-US" sz="2800" b="1" i="0" u="none" strike="noStrike" cap="none" normalizeH="0" baseline="0" dirty="0" smtClean="0">
                <a:ln>
                  <a:noFill/>
                </a:ln>
                <a:solidFill>
                  <a:srgbClr val="0070C0"/>
                </a:solidFill>
                <a:effectLst/>
                <a:latin typeface="Times New Roman" panose="02020603050405020304" pitchFamily="18" charset="0"/>
                <a:cs typeface="Times New Roman" panose="02020603050405020304" pitchFamily="18" charset="0"/>
              </a:rPr>
              <a:t>”</a:t>
            </a:r>
            <a:endParaRPr kumimoji="0" lang="zh-CN" altLang="en-US" sz="5400" b="1" i="0" u="none" strike="noStrike" cap="none" normalizeH="0" baseline="0" dirty="0" smtClean="0">
              <a:ln>
                <a:noFill/>
              </a:ln>
              <a:solidFill>
                <a:srgbClr val="0070C0"/>
              </a:solidFill>
              <a:effectLst/>
              <a:latin typeface="Arial" panose="020B0604020202020204" pitchFamily="34" charset="0"/>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2370456284"/>
              </p:ext>
            </p:extLst>
          </p:nvPr>
        </p:nvGraphicFramePr>
        <p:xfrm>
          <a:off x="1447800" y="4297837"/>
          <a:ext cx="828453" cy="593725"/>
        </p:xfrm>
        <a:graphic>
          <a:graphicData uri="http://schemas.openxmlformats.org/presentationml/2006/ole">
            <mc:AlternateContent xmlns:mc="http://schemas.openxmlformats.org/markup-compatibility/2006">
              <mc:Choice xmlns:v="urn:schemas-microsoft-com:vml" Requires="v">
                <p:oleObj spid="_x0000_s32782" name="Equation" r:id="rId3" imgW="190417" imgH="139639" progId="Equation.DSMT4">
                  <p:embed/>
                </p:oleObj>
              </mc:Choice>
              <mc:Fallback>
                <p:oleObj name="Equation" r:id="rId3" imgW="190417" imgH="139639"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4297837"/>
                        <a:ext cx="828453" cy="593725"/>
                      </a:xfrm>
                      <a:prstGeom prst="rect">
                        <a:avLst/>
                      </a:prstGeom>
                      <a:noFill/>
                    </p:spPr>
                  </p:pic>
                </p:oleObj>
              </mc:Fallback>
            </mc:AlternateContent>
          </a:graphicData>
        </a:graphic>
      </p:graphicFrame>
    </p:spTree>
    <p:extLst>
      <p:ext uri="{BB962C8B-B14F-4D97-AF65-F5344CB8AC3E}">
        <p14:creationId xmlns:p14="http://schemas.microsoft.com/office/powerpoint/2010/main" val="3663199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sz="2400" b="1" dirty="0">
                <a:solidFill>
                  <a:schemeClr val="tx2"/>
                </a:solidFill>
              </a:rPr>
              <a:t>一、</a:t>
            </a:r>
            <a:r>
              <a:rPr lang="en-US" altLang="zh-CN" sz="2400" b="1" dirty="0" err="1">
                <a:solidFill>
                  <a:schemeClr val="tx2"/>
                </a:solidFill>
              </a:rPr>
              <a:t>Frenkel</a:t>
            </a:r>
            <a:r>
              <a:rPr lang="zh-CN" altLang="zh-CN" sz="2400" b="1" dirty="0">
                <a:solidFill>
                  <a:schemeClr val="tx2"/>
                </a:solidFill>
              </a:rPr>
              <a:t>缺陷的数目</a:t>
            </a:r>
            <a:r>
              <a:rPr lang="zh-CN" altLang="zh-CN" sz="2400" dirty="0">
                <a:solidFill>
                  <a:schemeClr val="tx2"/>
                </a:solidFill>
              </a:rPr>
              <a:t/>
            </a:r>
            <a:br>
              <a:rPr lang="zh-CN" altLang="zh-CN" sz="2400" dirty="0">
                <a:solidFill>
                  <a:schemeClr val="tx2"/>
                </a:solidFill>
              </a:rPr>
            </a:br>
            <a:endParaRPr lang="zh-CN" altLang="en-US" sz="2400" dirty="0"/>
          </a:p>
        </p:txBody>
      </p:sp>
      <p:sp>
        <p:nvSpPr>
          <p:cNvPr id="3" name="内容占位符 2"/>
          <p:cNvSpPr>
            <a:spLocks noGrp="1"/>
          </p:cNvSpPr>
          <p:nvPr>
            <p:ph idx="1"/>
          </p:nvPr>
        </p:nvSpPr>
        <p:spPr>
          <a:xfrm>
            <a:off x="364435" y="1314987"/>
            <a:ext cx="8229600" cy="4525963"/>
          </a:xfrm>
        </p:spPr>
        <p:txBody>
          <a:bodyPr/>
          <a:lstStyle/>
          <a:p>
            <a:pPr marL="0" indent="0">
              <a:buNone/>
            </a:pPr>
            <a:r>
              <a:rPr lang="zh-CN" altLang="zh-CN" sz="2400" dirty="0">
                <a:solidFill>
                  <a:schemeClr val="tx1"/>
                </a:solidFill>
              </a:rPr>
              <a:t>设晶体中原子总数为</a:t>
            </a:r>
            <a:r>
              <a:rPr lang="en-US" altLang="zh-CN" sz="2400" dirty="0">
                <a:solidFill>
                  <a:schemeClr val="tx1"/>
                </a:solidFill>
              </a:rPr>
              <a:t>        </a:t>
            </a:r>
            <a:r>
              <a:rPr lang="zh-CN" altLang="zh-CN" sz="2400" dirty="0">
                <a:solidFill>
                  <a:schemeClr val="tx1"/>
                </a:solidFill>
              </a:rPr>
              <a:t>，晶体中间隙位置总数为</a:t>
            </a:r>
            <a:r>
              <a:rPr lang="en-US" altLang="zh-CN" sz="2400" dirty="0">
                <a:solidFill>
                  <a:schemeClr val="tx1"/>
                </a:solidFill>
              </a:rPr>
              <a:t>        </a:t>
            </a:r>
            <a:r>
              <a:rPr lang="zh-CN" altLang="zh-CN" sz="2400" dirty="0">
                <a:solidFill>
                  <a:schemeClr val="tx1"/>
                </a:solidFill>
              </a:rPr>
              <a:t>，</a:t>
            </a:r>
            <a:r>
              <a:rPr lang="en-US" altLang="zh-CN" sz="2400" dirty="0">
                <a:solidFill>
                  <a:schemeClr val="tx1"/>
                </a:solidFill>
              </a:rPr>
              <a:t>n</a:t>
            </a:r>
            <a:r>
              <a:rPr lang="zh-CN" altLang="zh-CN" sz="2400" dirty="0">
                <a:solidFill>
                  <a:schemeClr val="tx1"/>
                </a:solidFill>
              </a:rPr>
              <a:t>为</a:t>
            </a:r>
            <a:r>
              <a:rPr lang="en-US" altLang="zh-CN" sz="2400" dirty="0" err="1">
                <a:solidFill>
                  <a:schemeClr val="tx1"/>
                </a:solidFill>
              </a:rPr>
              <a:t>Frenkel</a:t>
            </a:r>
            <a:r>
              <a:rPr lang="zh-CN" altLang="zh-CN" sz="2400" dirty="0">
                <a:solidFill>
                  <a:schemeClr val="tx1"/>
                </a:solidFill>
              </a:rPr>
              <a:t>缺陷数目，则从</a:t>
            </a:r>
            <a:r>
              <a:rPr lang="en-US" altLang="zh-CN" sz="2400" dirty="0">
                <a:solidFill>
                  <a:schemeClr val="tx1"/>
                </a:solidFill>
              </a:rPr>
              <a:t>N</a:t>
            </a:r>
            <a:r>
              <a:rPr lang="zh-CN" altLang="zh-CN" sz="2400" dirty="0">
                <a:solidFill>
                  <a:schemeClr val="tx1"/>
                </a:solidFill>
              </a:rPr>
              <a:t>个原子取出</a:t>
            </a:r>
            <a:r>
              <a:rPr lang="en-US" altLang="zh-CN" sz="2400" dirty="0">
                <a:solidFill>
                  <a:schemeClr val="tx1"/>
                </a:solidFill>
              </a:rPr>
              <a:t>n</a:t>
            </a:r>
            <a:r>
              <a:rPr lang="zh-CN" altLang="zh-CN" sz="2400" dirty="0">
                <a:solidFill>
                  <a:schemeClr val="tx1"/>
                </a:solidFill>
              </a:rPr>
              <a:t>个原子而形成</a:t>
            </a:r>
            <a:r>
              <a:rPr lang="en-US" altLang="zh-CN" sz="2400" dirty="0">
                <a:solidFill>
                  <a:schemeClr val="tx1"/>
                </a:solidFill>
              </a:rPr>
              <a:t>n</a:t>
            </a:r>
            <a:r>
              <a:rPr lang="zh-CN" altLang="zh-CN" sz="2400" dirty="0">
                <a:solidFill>
                  <a:schemeClr val="tx1"/>
                </a:solidFill>
              </a:rPr>
              <a:t>个空位的可能方式数为：</a:t>
            </a:r>
            <a:r>
              <a:rPr lang="en-US" altLang="zh-CN" sz="2400" dirty="0">
                <a:solidFill>
                  <a:schemeClr val="tx1"/>
                </a:solidFill>
              </a:rPr>
              <a:t>     </a:t>
            </a:r>
            <a:endParaRPr lang="zh-CN" altLang="zh-CN" sz="2400" dirty="0">
              <a:solidFill>
                <a:schemeClr val="tx1"/>
              </a:solidFill>
            </a:endParaRPr>
          </a:p>
          <a:p>
            <a:pPr marL="0" indent="0">
              <a:buNone/>
            </a:pPr>
            <a:r>
              <a:rPr lang="en-US" altLang="zh-CN" sz="2400" dirty="0">
                <a:solidFill>
                  <a:schemeClr val="tx1"/>
                </a:solidFill>
              </a:rPr>
              <a:t>   </a:t>
            </a:r>
          </a:p>
          <a:p>
            <a:pPr marL="0" indent="0">
              <a:buNone/>
            </a:pPr>
            <a:r>
              <a:rPr lang="zh-CN" altLang="zh-CN" sz="2400" dirty="0">
                <a:solidFill>
                  <a:schemeClr val="tx1"/>
                </a:solidFill>
              </a:rPr>
              <a:t>所取出的</a:t>
            </a:r>
            <a:r>
              <a:rPr lang="en-US" altLang="zh-CN" sz="2400" dirty="0">
                <a:solidFill>
                  <a:schemeClr val="tx1"/>
                </a:solidFill>
              </a:rPr>
              <a:t>n </a:t>
            </a:r>
            <a:r>
              <a:rPr lang="zh-CN" altLang="zh-CN" sz="2400" dirty="0">
                <a:solidFill>
                  <a:schemeClr val="tx1"/>
                </a:solidFill>
              </a:rPr>
              <a:t>个原子在</a:t>
            </a:r>
            <a:r>
              <a:rPr lang="en-US" altLang="zh-CN" sz="2400" dirty="0">
                <a:solidFill>
                  <a:schemeClr val="tx1"/>
                </a:solidFill>
              </a:rPr>
              <a:t>       </a:t>
            </a:r>
            <a:r>
              <a:rPr lang="zh-CN" altLang="zh-CN" sz="2400" dirty="0">
                <a:solidFill>
                  <a:schemeClr val="tx1"/>
                </a:solidFill>
              </a:rPr>
              <a:t>个间隙位置上形成间隙原子时的可能方式为：</a:t>
            </a:r>
            <a:endParaRPr lang="en-US" altLang="zh-CN" sz="2400" dirty="0">
              <a:solidFill>
                <a:schemeClr val="tx1"/>
              </a:solidFill>
            </a:endParaRPr>
          </a:p>
          <a:p>
            <a:pPr marL="0" indent="0">
              <a:buNone/>
            </a:pPr>
            <a:endParaRPr lang="zh-CN" altLang="zh-CN" sz="2400" dirty="0">
              <a:solidFill>
                <a:schemeClr val="tx1"/>
              </a:solidFill>
            </a:endParaRPr>
          </a:p>
          <a:p>
            <a:pPr marL="0" indent="0">
              <a:buNone/>
            </a:pPr>
            <a:r>
              <a:rPr lang="en-US" altLang="zh-CN" sz="2400" dirty="0">
                <a:solidFill>
                  <a:schemeClr val="tx1"/>
                </a:solidFill>
              </a:rPr>
              <a:t>   </a:t>
            </a:r>
            <a:endParaRPr lang="en-US" altLang="zh-CN" sz="2400" dirty="0" smtClean="0">
              <a:solidFill>
                <a:schemeClr val="tx1"/>
              </a:solidFill>
            </a:endParaRPr>
          </a:p>
          <a:p>
            <a:pPr marL="0" indent="0">
              <a:buNone/>
            </a:pPr>
            <a:r>
              <a:rPr lang="zh-CN" altLang="zh-CN" sz="2400" dirty="0" smtClean="0">
                <a:solidFill>
                  <a:schemeClr val="tx1"/>
                </a:solidFill>
              </a:rPr>
              <a:t>故</a:t>
            </a:r>
            <a:r>
              <a:rPr lang="zh-CN" altLang="zh-CN" sz="2400" dirty="0">
                <a:solidFill>
                  <a:schemeClr val="tx1"/>
                </a:solidFill>
              </a:rPr>
              <a:t>形成</a:t>
            </a:r>
            <a:r>
              <a:rPr lang="en-US" altLang="zh-CN" sz="2400" dirty="0">
                <a:solidFill>
                  <a:schemeClr val="tx1"/>
                </a:solidFill>
              </a:rPr>
              <a:t>n</a:t>
            </a:r>
            <a:r>
              <a:rPr lang="zh-CN" altLang="zh-CN" sz="2400" dirty="0">
                <a:solidFill>
                  <a:schemeClr val="tx1"/>
                </a:solidFill>
              </a:rPr>
              <a:t>个</a:t>
            </a:r>
            <a:r>
              <a:rPr lang="en-US" altLang="zh-CN" sz="2400" dirty="0" err="1">
                <a:solidFill>
                  <a:schemeClr val="tx1"/>
                </a:solidFill>
              </a:rPr>
              <a:t>Frenkel</a:t>
            </a:r>
            <a:r>
              <a:rPr lang="en-US" altLang="zh-CN" sz="2400" dirty="0">
                <a:solidFill>
                  <a:schemeClr val="tx1"/>
                </a:solidFill>
              </a:rPr>
              <a:t> </a:t>
            </a:r>
            <a:r>
              <a:rPr lang="zh-CN" altLang="zh-CN" sz="2400" dirty="0">
                <a:solidFill>
                  <a:schemeClr val="tx1"/>
                </a:solidFill>
              </a:rPr>
              <a:t>缺陷的方式数为</a:t>
            </a:r>
            <a:r>
              <a:rPr lang="en-US" altLang="zh-CN" sz="2400" dirty="0">
                <a:solidFill>
                  <a:schemeClr val="tx1"/>
                </a:solidFill>
              </a:rPr>
              <a:t> </a:t>
            </a:r>
            <a:r>
              <a:rPr lang="zh-CN" altLang="zh-CN" sz="2400" dirty="0">
                <a:solidFill>
                  <a:schemeClr val="tx1"/>
                </a:solidFill>
              </a:rPr>
              <a:t>（乘法原理）：</a:t>
            </a:r>
          </a:p>
          <a:p>
            <a:pPr marL="0" indent="0">
              <a:buNone/>
            </a:pPr>
            <a:r>
              <a:rPr lang="en-US" altLang="zh-CN" sz="2400" dirty="0">
                <a:solidFill>
                  <a:schemeClr val="tx1"/>
                </a:solidFill>
              </a:rPr>
              <a:t> </a:t>
            </a:r>
          </a:p>
          <a:p>
            <a:pPr marL="0" indent="0">
              <a:buNone/>
            </a:pPr>
            <a:endParaRPr lang="en-US" altLang="zh-CN" sz="2400" dirty="0">
              <a:solidFill>
                <a:schemeClr val="tx1"/>
              </a:solidFill>
            </a:endParaRPr>
          </a:p>
          <a:p>
            <a:pPr marL="0" indent="0">
              <a:buNone/>
            </a:pPr>
            <a:r>
              <a:rPr lang="zh-CN" altLang="zh-CN" sz="2400" dirty="0" smtClean="0">
                <a:solidFill>
                  <a:schemeClr val="tx1"/>
                </a:solidFill>
              </a:rPr>
              <a:t>根据</a:t>
            </a:r>
            <a:r>
              <a:rPr lang="en-US" altLang="zh-CN" sz="2400" dirty="0" err="1">
                <a:solidFill>
                  <a:schemeClr val="tx1"/>
                </a:solidFill>
              </a:rPr>
              <a:t>Boltzman</a:t>
            </a:r>
            <a:r>
              <a:rPr lang="zh-CN" altLang="zh-CN" sz="2400" dirty="0">
                <a:solidFill>
                  <a:schemeClr val="tx1"/>
                </a:solidFill>
              </a:rPr>
              <a:t>关系式</a:t>
            </a:r>
            <a:r>
              <a:rPr lang="en-US" altLang="zh-CN" sz="2400" dirty="0">
                <a:solidFill>
                  <a:schemeClr val="tx1"/>
                </a:solidFill>
              </a:rPr>
              <a:t>                          </a:t>
            </a:r>
            <a:r>
              <a:rPr lang="zh-CN" altLang="zh-CN" sz="2400" dirty="0">
                <a:solidFill>
                  <a:schemeClr val="tx1"/>
                </a:solidFill>
              </a:rPr>
              <a:t>则自由能的改变为：</a:t>
            </a:r>
          </a:p>
          <a:p>
            <a:endParaRPr lang="zh-CN" altLang="en-US" sz="24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236685504"/>
              </p:ext>
            </p:extLst>
          </p:nvPr>
        </p:nvGraphicFramePr>
        <p:xfrm>
          <a:off x="3392142" y="1288376"/>
          <a:ext cx="485775" cy="457200"/>
        </p:xfrm>
        <a:graphic>
          <a:graphicData uri="http://schemas.openxmlformats.org/presentationml/2006/ole">
            <mc:AlternateContent xmlns:mc="http://schemas.openxmlformats.org/markup-compatibility/2006">
              <mc:Choice xmlns:v="urn:schemas-microsoft-com:vml" Requires="v">
                <p:oleObj spid="_x0000_s20810" name="公式" r:id="rId3" imgW="215640" imgH="203040" progId="Equation.3">
                  <p:embed/>
                </p:oleObj>
              </mc:Choice>
              <mc:Fallback>
                <p:oleObj name="公式" r:id="rId3" imgW="215640" imgH="203040" progId="Equation.3">
                  <p:embed/>
                  <p:pic>
                    <p:nvPicPr>
                      <p:cNvPr id="0" name="Object 1"/>
                      <p:cNvPicPr>
                        <a:picLocks noChangeAspect="1" noChangeArrowheads="1"/>
                      </p:cNvPicPr>
                      <p:nvPr/>
                    </p:nvPicPr>
                    <p:blipFill>
                      <a:blip r:embed="rId4"/>
                      <a:srcRect/>
                      <a:stretch>
                        <a:fillRect/>
                      </a:stretch>
                    </p:blipFill>
                    <p:spPr bwMode="auto">
                      <a:xfrm>
                        <a:off x="3392142" y="1288376"/>
                        <a:ext cx="485775" cy="457200"/>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286987587"/>
              </p:ext>
            </p:extLst>
          </p:nvPr>
        </p:nvGraphicFramePr>
        <p:xfrm>
          <a:off x="3485745" y="2059567"/>
          <a:ext cx="2133600" cy="874776"/>
        </p:xfrm>
        <a:graphic>
          <a:graphicData uri="http://schemas.openxmlformats.org/presentationml/2006/ole">
            <mc:AlternateContent xmlns:mc="http://schemas.openxmlformats.org/markup-compatibility/2006">
              <mc:Choice xmlns:v="urn:schemas-microsoft-com:vml" Requires="v">
                <p:oleObj spid="_x0000_s20811" name="公式" r:id="rId5" imgW="952087" imgH="418918" progId="Equation.3">
                  <p:embed/>
                </p:oleObj>
              </mc:Choice>
              <mc:Fallback>
                <p:oleObj name="公式" r:id="rId5" imgW="952087" imgH="418918"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85745" y="2059567"/>
                        <a:ext cx="2133600" cy="874776"/>
                      </a:xfrm>
                      <a:prstGeom prst="rect">
                        <a:avLst/>
                      </a:prstGeom>
                      <a:noFill/>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041215690"/>
              </p:ext>
            </p:extLst>
          </p:nvPr>
        </p:nvGraphicFramePr>
        <p:xfrm>
          <a:off x="7391400" y="1353007"/>
          <a:ext cx="457200" cy="457200"/>
        </p:xfrm>
        <a:graphic>
          <a:graphicData uri="http://schemas.openxmlformats.org/presentationml/2006/ole">
            <mc:AlternateContent xmlns:mc="http://schemas.openxmlformats.org/markup-compatibility/2006">
              <mc:Choice xmlns:v="urn:schemas-microsoft-com:vml" Requires="v">
                <p:oleObj spid="_x0000_s20812" name="公式" r:id="rId7" imgW="203024" imgH="203024" progId="Equation.3">
                  <p:embed/>
                </p:oleObj>
              </mc:Choice>
              <mc:Fallback>
                <p:oleObj name="公式" r:id="rId7" imgW="203024" imgH="203024" progId="Equation.3">
                  <p:embed/>
                  <p:pic>
                    <p:nvPicPr>
                      <p:cNvPr id="0" name="对象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91400" y="135300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2458958761"/>
              </p:ext>
            </p:extLst>
          </p:nvPr>
        </p:nvGraphicFramePr>
        <p:xfrm>
          <a:off x="3164785" y="3269806"/>
          <a:ext cx="2628900" cy="988851"/>
        </p:xfrm>
        <a:graphic>
          <a:graphicData uri="http://schemas.openxmlformats.org/presentationml/2006/ole">
            <mc:AlternateContent xmlns:mc="http://schemas.openxmlformats.org/markup-compatibility/2006">
              <mc:Choice xmlns:v="urn:schemas-microsoft-com:vml" Requires="v">
                <p:oleObj spid="_x0000_s20813" name="公式" r:id="rId9" imgW="1041400" imgH="457200" progId="Equation.3">
                  <p:embed/>
                </p:oleObj>
              </mc:Choice>
              <mc:Fallback>
                <p:oleObj name="公式" r:id="rId9" imgW="1041400" imgH="4572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64785" y="3269806"/>
                        <a:ext cx="2628900" cy="988851"/>
                      </a:xfrm>
                      <a:prstGeom prst="rect">
                        <a:avLst/>
                      </a:prstGeom>
                      <a:noFill/>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544902090"/>
              </p:ext>
            </p:extLst>
          </p:nvPr>
        </p:nvGraphicFramePr>
        <p:xfrm>
          <a:off x="3257145" y="2892087"/>
          <a:ext cx="457200" cy="457200"/>
        </p:xfrm>
        <a:graphic>
          <a:graphicData uri="http://schemas.openxmlformats.org/presentationml/2006/ole">
            <mc:AlternateContent xmlns:mc="http://schemas.openxmlformats.org/markup-compatibility/2006">
              <mc:Choice xmlns:v="urn:schemas-microsoft-com:vml" Requires="v">
                <p:oleObj spid="_x0000_s20814" name="公式" r:id="rId11" imgW="203024" imgH="203024" progId="Equation.3">
                  <p:embed/>
                </p:oleObj>
              </mc:Choice>
              <mc:Fallback>
                <p:oleObj name="公式" r:id="rId11" imgW="203024" imgH="203024" progId="Equation.3">
                  <p:embed/>
                  <p:pic>
                    <p:nvPicPr>
                      <p:cNvPr id="0" name="对象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57145" y="289208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3924611989"/>
              </p:ext>
            </p:extLst>
          </p:nvPr>
        </p:nvGraphicFramePr>
        <p:xfrm>
          <a:off x="3048000" y="4955253"/>
          <a:ext cx="4114800" cy="885697"/>
        </p:xfrm>
        <a:graphic>
          <a:graphicData uri="http://schemas.openxmlformats.org/presentationml/2006/ole">
            <mc:AlternateContent xmlns:mc="http://schemas.openxmlformats.org/markup-compatibility/2006">
              <mc:Choice xmlns:v="urn:schemas-microsoft-com:vml" Requires="v">
                <p:oleObj spid="_x0000_s20815" name="公式" r:id="rId12" imgW="2120900" imgH="457200" progId="Equation.3">
                  <p:embed/>
                </p:oleObj>
              </mc:Choice>
              <mc:Fallback>
                <p:oleObj name="公式" r:id="rId12" imgW="2120900" imgH="457200"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48000" y="4955253"/>
                        <a:ext cx="4114800" cy="885697"/>
                      </a:xfrm>
                      <a:prstGeom prst="rect">
                        <a:avLst/>
                      </a:prstGeom>
                      <a:noFill/>
                    </p:spPr>
                  </p:pic>
                </p:oleObj>
              </mc:Fallback>
            </mc:AlternateContent>
          </a:graphicData>
        </a:graphic>
      </p:graphicFrame>
      <p:sp>
        <p:nvSpPr>
          <p:cNvPr id="14"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4067397998"/>
              </p:ext>
            </p:extLst>
          </p:nvPr>
        </p:nvGraphicFramePr>
        <p:xfrm>
          <a:off x="3405112" y="5929945"/>
          <a:ext cx="1948070" cy="533400"/>
        </p:xfrm>
        <a:graphic>
          <a:graphicData uri="http://schemas.openxmlformats.org/presentationml/2006/ole">
            <mc:AlternateContent xmlns:mc="http://schemas.openxmlformats.org/markup-compatibility/2006">
              <mc:Choice xmlns:v="urn:schemas-microsoft-com:vml" Requires="v">
                <p:oleObj spid="_x0000_s20816" name="公式" r:id="rId14" imgW="799753" imgH="215806" progId="Equation.3">
                  <p:embed/>
                </p:oleObj>
              </mc:Choice>
              <mc:Fallback>
                <p:oleObj name="公式" r:id="rId14" imgW="799753" imgH="215806" progId="Equation.3">
                  <p:embed/>
                  <p:pic>
                    <p:nvPicPr>
                      <p:cNvPr id="0"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05112" y="5929945"/>
                        <a:ext cx="1948070" cy="533400"/>
                      </a:xfrm>
                      <a:prstGeom prst="rect">
                        <a:avLst/>
                      </a:prstGeom>
                      <a:noFill/>
                    </p:spPr>
                  </p:pic>
                </p:oleObj>
              </mc:Fallback>
            </mc:AlternateContent>
          </a:graphicData>
        </a:graphic>
      </p:graphicFrame>
    </p:spTree>
    <p:extLst>
      <p:ext uri="{BB962C8B-B14F-4D97-AF65-F5344CB8AC3E}">
        <p14:creationId xmlns:p14="http://schemas.microsoft.com/office/powerpoint/2010/main" val="2089519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772505121"/>
              </p:ext>
            </p:extLst>
          </p:nvPr>
        </p:nvGraphicFramePr>
        <p:xfrm>
          <a:off x="1427921" y="457200"/>
          <a:ext cx="5754757" cy="685800"/>
        </p:xfrm>
        <a:graphic>
          <a:graphicData uri="http://schemas.openxmlformats.org/presentationml/2006/ole">
            <mc:AlternateContent xmlns:mc="http://schemas.openxmlformats.org/markup-compatibility/2006">
              <mc:Choice xmlns:v="urn:schemas-microsoft-com:vml" Requires="v">
                <p:oleObj spid="_x0000_s21744" name="公式" r:id="rId3" imgW="1841500" imgH="215900" progId="Equation.3">
                  <p:embed/>
                </p:oleObj>
              </mc:Choice>
              <mc:Fallback>
                <p:oleObj name="公式" r:id="rId3" imgW="1841500" imgH="2159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7921" y="457200"/>
                        <a:ext cx="5754757" cy="685800"/>
                      </a:xfrm>
                      <a:prstGeom prst="rect">
                        <a:avLst/>
                      </a:prstGeom>
                      <a:noFill/>
                    </p:spPr>
                  </p:pic>
                </p:oleObj>
              </mc:Fallback>
            </mc:AlternateContent>
          </a:graphicData>
        </a:graphic>
      </p:graphicFrame>
      <p:sp>
        <p:nvSpPr>
          <p:cNvPr id="6" name="TextBox 5"/>
          <p:cNvSpPr txBox="1"/>
          <p:nvPr/>
        </p:nvSpPr>
        <p:spPr>
          <a:xfrm>
            <a:off x="152400" y="1295400"/>
            <a:ext cx="8305800" cy="830997"/>
          </a:xfrm>
          <a:prstGeom prst="rect">
            <a:avLst/>
          </a:prstGeom>
          <a:noFill/>
        </p:spPr>
        <p:txBody>
          <a:bodyPr wrap="square" rtlCol="0">
            <a:spAutoFit/>
          </a:bodyPr>
          <a:lstStyle/>
          <a:p>
            <a:r>
              <a:rPr lang="en-US" altLang="zh-CN" sz="2400" dirty="0"/>
              <a:t>u</a:t>
            </a:r>
            <a:r>
              <a:rPr lang="zh-CN" altLang="zh-CN" sz="2400" dirty="0"/>
              <a:t>为形成一个</a:t>
            </a:r>
            <a:r>
              <a:rPr lang="en-US" altLang="zh-CN" sz="2400" dirty="0" err="1"/>
              <a:t>Frenkel</a:t>
            </a:r>
            <a:r>
              <a:rPr lang="zh-CN" altLang="zh-CN" sz="2400" dirty="0"/>
              <a:t>缺陷时所需能量。达到热平衡时，缺陷数目由条件</a:t>
            </a:r>
            <a:r>
              <a:rPr lang="en-US" altLang="zh-CN" sz="2400" dirty="0"/>
              <a:t>                </a:t>
            </a:r>
            <a:r>
              <a:rPr lang="zh-CN" altLang="zh-CN" sz="2400" dirty="0"/>
              <a:t>确定。</a:t>
            </a:r>
            <a:endParaRPr lang="zh-CN" altLang="en-US" sz="2400" dirty="0"/>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308326608"/>
              </p:ext>
            </p:extLst>
          </p:nvPr>
        </p:nvGraphicFramePr>
        <p:xfrm>
          <a:off x="1905000" y="1669828"/>
          <a:ext cx="1143000" cy="901212"/>
        </p:xfrm>
        <a:graphic>
          <a:graphicData uri="http://schemas.openxmlformats.org/presentationml/2006/ole">
            <mc:AlternateContent xmlns:mc="http://schemas.openxmlformats.org/markup-compatibility/2006">
              <mc:Choice xmlns:v="urn:schemas-microsoft-com:vml" Requires="v">
                <p:oleObj spid="_x0000_s21745" name="公式" r:id="rId5" imgW="495085" imgH="393529" progId="Equation.3">
                  <p:embed/>
                </p:oleObj>
              </mc:Choice>
              <mc:Fallback>
                <p:oleObj name="公式" r:id="rId5" imgW="495085" imgH="393529"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1669828"/>
                        <a:ext cx="1143000" cy="901212"/>
                      </a:xfrm>
                      <a:prstGeom prst="rect">
                        <a:avLst/>
                      </a:prstGeom>
                      <a:noFill/>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404437411"/>
              </p:ext>
            </p:extLst>
          </p:nvPr>
        </p:nvGraphicFramePr>
        <p:xfrm>
          <a:off x="1447800" y="2743200"/>
          <a:ext cx="3547730" cy="1066800"/>
        </p:xfrm>
        <a:graphic>
          <a:graphicData uri="http://schemas.openxmlformats.org/presentationml/2006/ole">
            <mc:AlternateContent xmlns:mc="http://schemas.openxmlformats.org/markup-compatibility/2006">
              <mc:Choice xmlns:v="urn:schemas-microsoft-com:vml" Requires="v">
                <p:oleObj spid="_x0000_s21746" name="公式" r:id="rId7" imgW="1358310" imgH="406224" progId="Equation.3">
                  <p:embed/>
                </p:oleObj>
              </mc:Choice>
              <mc:Fallback>
                <p:oleObj name="公式" r:id="rId7" imgW="1358310" imgH="406224"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2743200"/>
                        <a:ext cx="3547730" cy="1066800"/>
                      </a:xfrm>
                      <a:prstGeom prst="rect">
                        <a:avLst/>
                      </a:prstGeom>
                      <a:noFill/>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185700617"/>
              </p:ext>
            </p:extLst>
          </p:nvPr>
        </p:nvGraphicFramePr>
        <p:xfrm>
          <a:off x="681951" y="4343400"/>
          <a:ext cx="7793182" cy="914400"/>
        </p:xfrm>
        <a:graphic>
          <a:graphicData uri="http://schemas.openxmlformats.org/presentationml/2006/ole">
            <mc:AlternateContent xmlns:mc="http://schemas.openxmlformats.org/markup-compatibility/2006">
              <mc:Choice xmlns:v="urn:schemas-microsoft-com:vml" Requires="v">
                <p:oleObj spid="_x0000_s21747" name="公式" r:id="rId9" imgW="3568700" imgH="419100" progId="Equation.3">
                  <p:embed/>
                </p:oleObj>
              </mc:Choice>
              <mc:Fallback>
                <p:oleObj name="公式" r:id="rId9" imgW="3568700" imgH="4191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1951" y="4343400"/>
                        <a:ext cx="7793182" cy="914400"/>
                      </a:xfrm>
                      <a:prstGeom prst="rect">
                        <a:avLst/>
                      </a:prstGeom>
                      <a:noFill/>
                    </p:spPr>
                  </p:pic>
                </p:oleObj>
              </mc:Fallback>
            </mc:AlternateContent>
          </a:graphicData>
        </a:graphic>
      </p:graphicFrame>
      <p:sp>
        <p:nvSpPr>
          <p:cNvPr id="12" name="Rectangle 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9"/>
          <p:cNvSpPr>
            <a:spLocks noChangeArrowheads="1"/>
          </p:cNvSpPr>
          <p:nvPr/>
        </p:nvSpPr>
        <p:spPr bwMode="auto">
          <a:xfrm>
            <a:off x="0" y="8667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p:txBody>
      </p:sp>
      <p:sp>
        <p:nvSpPr>
          <p:cNvPr id="14" name="Rectangle 10"/>
          <p:cNvSpPr>
            <a:spLocks noChangeArrowheads="1"/>
          </p:cNvSpPr>
          <p:nvPr/>
        </p:nvSpPr>
        <p:spPr bwMode="auto">
          <a:xfrm>
            <a:off x="0" y="1476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p:txBody>
      </p:sp>
      <p:sp>
        <p:nvSpPr>
          <p:cNvPr id="15" name="矩形 14"/>
          <p:cNvSpPr/>
          <p:nvPr/>
        </p:nvSpPr>
        <p:spPr>
          <a:xfrm>
            <a:off x="685800" y="5715000"/>
            <a:ext cx="2323072" cy="400110"/>
          </a:xfrm>
          <a:prstGeom prst="rect">
            <a:avLst/>
          </a:prstGeom>
        </p:spPr>
        <p:txBody>
          <a:bodyPr wrap="none">
            <a:spAutoFit/>
          </a:bodyPr>
          <a:lstStyle/>
          <a:p>
            <a:r>
              <a:rPr lang="zh-CN" altLang="zh-CN" sz="2000" dirty="0"/>
              <a:t>利用</a:t>
            </a:r>
            <a:r>
              <a:rPr lang="en-US" altLang="zh-CN" sz="2000" dirty="0" err="1"/>
              <a:t>Stirling</a:t>
            </a:r>
            <a:r>
              <a:rPr lang="en-US" altLang="zh-CN" sz="2000" dirty="0"/>
              <a:t> </a:t>
            </a:r>
            <a:r>
              <a:rPr lang="zh-CN" altLang="zh-CN" sz="2000" dirty="0"/>
              <a:t>定律：</a:t>
            </a:r>
            <a:endParaRPr lang="zh-CN" altLang="en-US" sz="2000" dirty="0"/>
          </a:p>
        </p:txBody>
      </p:sp>
      <p:sp>
        <p:nvSpPr>
          <p:cNvPr id="1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val="3082851687"/>
              </p:ext>
            </p:extLst>
          </p:nvPr>
        </p:nvGraphicFramePr>
        <p:xfrm>
          <a:off x="3124200" y="5756688"/>
          <a:ext cx="3263373" cy="500033"/>
        </p:xfrm>
        <a:graphic>
          <a:graphicData uri="http://schemas.openxmlformats.org/presentationml/2006/ole">
            <mc:AlternateContent xmlns:mc="http://schemas.openxmlformats.org/markup-compatibility/2006">
              <mc:Choice xmlns:v="urn:schemas-microsoft-com:vml" Requires="v">
                <p:oleObj spid="_x0000_s21748" name="公式" r:id="rId11" imgW="1180588" imgH="177723" progId="Equation.3">
                  <p:embed/>
                </p:oleObj>
              </mc:Choice>
              <mc:Fallback>
                <p:oleObj name="公式" r:id="rId11" imgW="1180588" imgH="177723"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24200" y="5756688"/>
                        <a:ext cx="3263373" cy="500033"/>
                      </a:xfrm>
                      <a:prstGeom prst="rect">
                        <a:avLst/>
                      </a:prstGeom>
                      <a:noFill/>
                    </p:spPr>
                  </p:pic>
                </p:oleObj>
              </mc:Fallback>
            </mc:AlternateContent>
          </a:graphicData>
        </a:graphic>
      </p:graphicFrame>
    </p:spTree>
    <p:extLst>
      <p:ext uri="{BB962C8B-B14F-4D97-AF65-F5344CB8AC3E}">
        <p14:creationId xmlns:p14="http://schemas.microsoft.com/office/powerpoint/2010/main" val="1087834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980700079"/>
              </p:ext>
            </p:extLst>
          </p:nvPr>
        </p:nvGraphicFramePr>
        <p:xfrm>
          <a:off x="304800" y="1066800"/>
          <a:ext cx="8310563" cy="1143000"/>
        </p:xfrm>
        <a:graphic>
          <a:graphicData uri="http://schemas.openxmlformats.org/presentationml/2006/ole">
            <mc:AlternateContent xmlns:mc="http://schemas.openxmlformats.org/markup-compatibility/2006">
              <mc:Choice xmlns:v="urn:schemas-microsoft-com:vml" Requires="v">
                <p:oleObj spid="_x0000_s22674" name="公式" r:id="rId3" imgW="3327400" imgH="457200" progId="Equation.3">
                  <p:embed/>
                </p:oleObj>
              </mc:Choice>
              <mc:Fallback>
                <p:oleObj name="公式" r:id="rId3" imgW="3327400" imgH="4572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066800"/>
                        <a:ext cx="8310563" cy="1143000"/>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599905757"/>
              </p:ext>
            </p:extLst>
          </p:nvPr>
        </p:nvGraphicFramePr>
        <p:xfrm>
          <a:off x="2917031" y="2695520"/>
          <a:ext cx="3086100" cy="685800"/>
        </p:xfrm>
        <a:graphic>
          <a:graphicData uri="http://schemas.openxmlformats.org/presentationml/2006/ole">
            <mc:AlternateContent xmlns:mc="http://schemas.openxmlformats.org/markup-compatibility/2006">
              <mc:Choice xmlns:v="urn:schemas-microsoft-com:vml" Requires="v">
                <p:oleObj spid="_x0000_s22675" name="公式" r:id="rId5" imgW="1028700" imgH="228600" progId="Equation.3">
                  <p:embed/>
                </p:oleObj>
              </mc:Choice>
              <mc:Fallback>
                <p:oleObj name="公式" r:id="rId5" imgW="102870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7031" y="2695520"/>
                        <a:ext cx="3086100" cy="685800"/>
                      </a:xfrm>
                      <a:prstGeom prst="rect">
                        <a:avLst/>
                      </a:prstGeom>
                      <a:noFill/>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1886867093"/>
              </p:ext>
            </p:extLst>
          </p:nvPr>
        </p:nvGraphicFramePr>
        <p:xfrm>
          <a:off x="762000" y="4114800"/>
          <a:ext cx="6531429" cy="762000"/>
        </p:xfrm>
        <a:graphic>
          <a:graphicData uri="http://schemas.openxmlformats.org/presentationml/2006/ole">
            <mc:AlternateContent xmlns:mc="http://schemas.openxmlformats.org/markup-compatibility/2006">
              <mc:Choice xmlns:v="urn:schemas-microsoft-com:vml" Requires="v">
                <p:oleObj spid="_x0000_s22676" name="公式" r:id="rId7" imgW="2286000" imgH="266700" progId="Equation.3">
                  <p:embed/>
                </p:oleObj>
              </mc:Choice>
              <mc:Fallback>
                <p:oleObj name="公式" r:id="rId7" imgW="2286000" imgH="2667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4114800"/>
                        <a:ext cx="6531429" cy="762000"/>
                      </a:xfrm>
                      <a:prstGeom prst="rect">
                        <a:avLst/>
                      </a:prstGeom>
                      <a:noFill/>
                    </p:spPr>
                  </p:pic>
                </p:oleObj>
              </mc:Fallback>
            </mc:AlternateContent>
          </a:graphicData>
        </a:graphic>
      </p:graphicFrame>
      <p:sp>
        <p:nvSpPr>
          <p:cNvPr id="2" name="矩形 1"/>
          <p:cNvSpPr/>
          <p:nvPr/>
        </p:nvSpPr>
        <p:spPr>
          <a:xfrm>
            <a:off x="338579" y="2871975"/>
            <a:ext cx="2339102" cy="461665"/>
          </a:xfrm>
          <a:prstGeom prst="rect">
            <a:avLst/>
          </a:prstGeom>
        </p:spPr>
        <p:txBody>
          <a:bodyPr wrap="none">
            <a:spAutoFit/>
          </a:bodyPr>
          <a:lstStyle/>
          <a:p>
            <a:r>
              <a:rPr lang="zh-CN" altLang="zh-CN" sz="2400" b="1" kern="100" dirty="0">
                <a:solidFill>
                  <a:srgbClr val="0070C0"/>
                </a:solidFill>
                <a:latin typeface="Times New Roman" panose="02020603050405020304" pitchFamily="18" charset="0"/>
                <a:cs typeface="Times New Roman" panose="02020603050405020304" pitchFamily="18" charset="0"/>
              </a:rPr>
              <a:t>若温度不太高时</a:t>
            </a:r>
            <a:endParaRPr lang="zh-CN" altLang="en-US" sz="2400" b="1" dirty="0">
              <a:solidFill>
                <a:srgbClr val="0070C0"/>
              </a:solidFill>
            </a:endParaRPr>
          </a:p>
        </p:txBody>
      </p:sp>
    </p:spTree>
    <p:extLst>
      <p:ext uri="{BB962C8B-B14F-4D97-AF65-F5344CB8AC3E}">
        <p14:creationId xmlns:p14="http://schemas.microsoft.com/office/powerpoint/2010/main" val="3104647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04801"/>
            <a:ext cx="8229600" cy="2514600"/>
          </a:xfrm>
        </p:spPr>
        <p:txBody>
          <a:bodyPr/>
          <a:lstStyle/>
          <a:p>
            <a:pPr marL="0" indent="0">
              <a:buNone/>
            </a:pPr>
            <a:r>
              <a:rPr lang="zh-CN" altLang="zh-CN" sz="2800" b="1" dirty="0">
                <a:solidFill>
                  <a:schemeClr val="tx1"/>
                </a:solidFill>
                <a:latin typeface="+mn-lt"/>
                <a:ea typeface="+mn-ea"/>
                <a:cs typeface="+mn-cs"/>
              </a:rPr>
              <a:t>二、</a:t>
            </a:r>
            <a:r>
              <a:rPr lang="en-US" altLang="zh-CN" sz="2800" b="1" dirty="0" err="1">
                <a:solidFill>
                  <a:schemeClr val="tx1"/>
                </a:solidFill>
                <a:latin typeface="+mn-lt"/>
                <a:ea typeface="+mn-ea"/>
                <a:cs typeface="+mn-cs"/>
              </a:rPr>
              <a:t>Schottky</a:t>
            </a:r>
            <a:r>
              <a:rPr lang="zh-CN" altLang="zh-CN" sz="2800" b="1" dirty="0">
                <a:solidFill>
                  <a:schemeClr val="tx1"/>
                </a:solidFill>
                <a:latin typeface="+mn-lt"/>
                <a:ea typeface="+mn-ea"/>
                <a:cs typeface="+mn-cs"/>
              </a:rPr>
              <a:t>缺陷数目</a:t>
            </a:r>
            <a:endParaRPr lang="zh-CN" altLang="zh-CN" sz="2800" dirty="0">
              <a:solidFill>
                <a:schemeClr val="tx1"/>
              </a:solidFill>
              <a:latin typeface="+mn-lt"/>
              <a:ea typeface="+mn-ea"/>
              <a:cs typeface="+mn-cs"/>
            </a:endParaRPr>
          </a:p>
          <a:p>
            <a:pPr marL="0" indent="0">
              <a:buNone/>
            </a:pPr>
            <a:r>
              <a:rPr lang="zh-CN" altLang="zh-CN" sz="2400" dirty="0">
                <a:solidFill>
                  <a:schemeClr val="tx1"/>
                </a:solidFill>
                <a:latin typeface="+mn-lt"/>
                <a:ea typeface="+mn-ea"/>
                <a:cs typeface="+mn-cs"/>
              </a:rPr>
              <a:t>依据与上面相同的方法，得到晶体中肖特基缺陷的平衡数目为：</a:t>
            </a:r>
          </a:p>
          <a:p>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993009108"/>
              </p:ext>
            </p:extLst>
          </p:nvPr>
        </p:nvGraphicFramePr>
        <p:xfrm>
          <a:off x="1447800" y="1676400"/>
          <a:ext cx="2400300" cy="914400"/>
        </p:xfrm>
        <a:graphic>
          <a:graphicData uri="http://schemas.openxmlformats.org/presentationml/2006/ole">
            <mc:AlternateContent xmlns:mc="http://schemas.openxmlformats.org/markup-compatibility/2006">
              <mc:Choice xmlns:v="urn:schemas-microsoft-com:vml" Requires="v">
                <p:oleObj spid="_x0000_s23698" name="公式" r:id="rId3" imgW="799753" imgH="304668" progId="Equation.3">
                  <p:embed/>
                </p:oleObj>
              </mc:Choice>
              <mc:Fallback>
                <p:oleObj name="公式" r:id="rId3" imgW="799753" imgH="304668"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676400"/>
                        <a:ext cx="2400300" cy="914400"/>
                      </a:xfrm>
                      <a:prstGeom prst="rect">
                        <a:avLst/>
                      </a:prstGeom>
                      <a:noFill/>
                    </p:spPr>
                  </p:pic>
                </p:oleObj>
              </mc:Fallback>
            </mc:AlternateContent>
          </a:graphicData>
        </a:graphic>
      </p:graphicFrame>
      <p:sp>
        <p:nvSpPr>
          <p:cNvPr id="6" name="矩形 5"/>
          <p:cNvSpPr/>
          <p:nvPr/>
        </p:nvSpPr>
        <p:spPr>
          <a:xfrm>
            <a:off x="4191000" y="1905000"/>
            <a:ext cx="2723823" cy="369332"/>
          </a:xfrm>
          <a:prstGeom prst="rect">
            <a:avLst/>
          </a:prstGeom>
          <a:solidFill>
            <a:srgbClr val="FFFF00"/>
          </a:solidFill>
          <a:ln>
            <a:solidFill>
              <a:srgbClr val="0070C0"/>
            </a:solidFill>
          </a:ln>
        </p:spPr>
        <p:txBody>
          <a:bodyPr wrap="none">
            <a:spAutoFit/>
          </a:bodyPr>
          <a:lstStyle/>
          <a:p>
            <a:r>
              <a:rPr lang="zh-CN" altLang="zh-CN" dirty="0">
                <a:solidFill>
                  <a:srgbClr val="FF0000"/>
                </a:solidFill>
              </a:rPr>
              <a:t>形成一个空位所需的能量</a:t>
            </a:r>
            <a:endParaRPr lang="zh-CN" altLang="en-US" dirty="0">
              <a:solidFill>
                <a:srgbClr val="FF0000"/>
              </a:solidFill>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195190485"/>
              </p:ext>
            </p:extLst>
          </p:nvPr>
        </p:nvGraphicFramePr>
        <p:xfrm>
          <a:off x="4876800" y="3962400"/>
          <a:ext cx="2438400" cy="1098620"/>
        </p:xfrm>
        <a:graphic>
          <a:graphicData uri="http://schemas.openxmlformats.org/presentationml/2006/ole">
            <mc:AlternateContent xmlns:mc="http://schemas.openxmlformats.org/markup-compatibility/2006">
              <mc:Choice xmlns:v="urn:schemas-microsoft-com:vml" Requires="v">
                <p:oleObj spid="_x0000_s23699" name="公式" r:id="rId5" imgW="863225" imgH="393529" progId="Equation.3">
                  <p:embed/>
                </p:oleObj>
              </mc:Choice>
              <mc:Fallback>
                <p:oleObj name="公式" r:id="rId5" imgW="863225" imgH="393529"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3962400"/>
                        <a:ext cx="2438400" cy="1098620"/>
                      </a:xfrm>
                      <a:prstGeom prst="rect">
                        <a:avLst/>
                      </a:prstGeom>
                      <a:noFill/>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887468099"/>
              </p:ext>
            </p:extLst>
          </p:nvPr>
        </p:nvGraphicFramePr>
        <p:xfrm>
          <a:off x="3962400" y="5486400"/>
          <a:ext cx="4486275" cy="1143000"/>
        </p:xfrm>
        <a:graphic>
          <a:graphicData uri="http://schemas.openxmlformats.org/presentationml/2006/ole">
            <mc:AlternateContent xmlns:mc="http://schemas.openxmlformats.org/markup-compatibility/2006">
              <mc:Choice xmlns:v="urn:schemas-microsoft-com:vml" Requires="v">
                <p:oleObj spid="_x0000_s23700" name="公式" r:id="rId7" imgW="1498600" imgH="381000" progId="Equation.3">
                  <p:embed/>
                </p:oleObj>
              </mc:Choice>
              <mc:Fallback>
                <p:oleObj name="公式" r:id="rId7" imgW="1498600" imgH="381000"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2400" y="5486400"/>
                        <a:ext cx="4486275" cy="1143000"/>
                      </a:xfrm>
                      <a:prstGeom prst="rect">
                        <a:avLst/>
                      </a:prstGeom>
                      <a:noFill/>
                    </p:spPr>
                  </p:pic>
                </p:oleObj>
              </mc:Fallback>
            </mc:AlternateContent>
          </a:graphicData>
        </a:graphic>
      </p:graphicFrame>
      <p:sp>
        <p:nvSpPr>
          <p:cNvPr id="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6"/>
          <p:cNvSpPr>
            <a:spLocks noChangeArrowheads="1"/>
          </p:cNvSpPr>
          <p:nvPr/>
        </p:nvSpPr>
        <p:spPr bwMode="auto">
          <a:xfrm>
            <a:off x="0" y="390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84116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04801"/>
            <a:ext cx="8229600" cy="914400"/>
          </a:xfrm>
        </p:spPr>
        <p:txBody>
          <a:bodyPr/>
          <a:lstStyle/>
          <a:p>
            <a:pPr marL="0" indent="0">
              <a:buNone/>
            </a:pPr>
            <a:r>
              <a:rPr lang="zh-CN" altLang="zh-CN" b="1" dirty="0">
                <a:solidFill>
                  <a:schemeClr val="tx1"/>
                </a:solidFill>
                <a:latin typeface="+mn-lt"/>
                <a:ea typeface="+mn-ea"/>
                <a:cs typeface="+mn-cs"/>
              </a:rPr>
              <a:t>三、填隙原子数目</a:t>
            </a:r>
            <a:endParaRPr lang="zh-CN" altLang="zh-CN" dirty="0">
              <a:solidFill>
                <a:schemeClr val="tx1"/>
              </a:solidFill>
              <a:latin typeface="+mn-lt"/>
              <a:ea typeface="+mn-ea"/>
              <a:cs typeface="+mn-cs"/>
            </a:endParaRPr>
          </a:p>
          <a:p>
            <a:endParaRPr lang="zh-CN" altLang="en-US" dirty="0"/>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005127162"/>
              </p:ext>
            </p:extLst>
          </p:nvPr>
        </p:nvGraphicFramePr>
        <p:xfrm>
          <a:off x="914400" y="1219200"/>
          <a:ext cx="3352800" cy="1153652"/>
        </p:xfrm>
        <a:graphic>
          <a:graphicData uri="http://schemas.openxmlformats.org/presentationml/2006/ole">
            <mc:AlternateContent xmlns:mc="http://schemas.openxmlformats.org/markup-compatibility/2006">
              <mc:Choice xmlns:v="urn:schemas-microsoft-com:vml" Requires="v">
                <p:oleObj spid="_x0000_s24633" name="公式" r:id="rId3" imgW="888614" imgH="304668" progId="Equation.3">
                  <p:embed/>
                </p:oleObj>
              </mc:Choice>
              <mc:Fallback>
                <p:oleObj name="公式" r:id="rId3" imgW="888614" imgH="304668"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219200"/>
                        <a:ext cx="3352800" cy="1153652"/>
                      </a:xfrm>
                      <a:prstGeom prst="rect">
                        <a:avLst/>
                      </a:prstGeom>
                      <a:noFill/>
                    </p:spPr>
                  </p:pic>
                </p:oleObj>
              </mc:Fallback>
            </mc:AlternateContent>
          </a:graphicData>
        </a:graphic>
      </p:graphicFrame>
      <p:sp>
        <p:nvSpPr>
          <p:cNvPr id="6" name="Rectangle 4"/>
          <p:cNvSpPr>
            <a:spLocks noChangeArrowheads="1"/>
          </p:cNvSpPr>
          <p:nvPr/>
        </p:nvSpPr>
        <p:spPr bwMode="auto">
          <a:xfrm>
            <a:off x="609600" y="2514600"/>
            <a:ext cx="2286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填隙原子数目</a:t>
            </a:r>
            <a:endParaRPr kumimoji="0" lang="zh-CN" altLang="en-US" sz="2400" b="0" i="0" u="none" strike="noStrike" cap="none" normalizeH="0" baseline="0" dirty="0">
              <a:ln>
                <a:noFill/>
              </a:ln>
              <a:solidFill>
                <a:schemeClr val="tx1"/>
              </a:solidFill>
              <a:effectLst/>
              <a:latin typeface="Arial" pitchFamily="34" charset="0"/>
              <a:ea typeface="宋体" pitchFamily="2" charset="-122"/>
            </a:endParaRPr>
          </a:p>
        </p:txBody>
      </p:sp>
      <p:sp>
        <p:nvSpPr>
          <p:cNvPr id="8" name="Rectangle 5"/>
          <p:cNvSpPr>
            <a:spLocks noChangeArrowheads="1"/>
          </p:cNvSpPr>
          <p:nvPr/>
        </p:nvSpPr>
        <p:spPr bwMode="auto">
          <a:xfrm>
            <a:off x="3810000" y="2537178"/>
            <a:ext cx="42707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形成一个填隙原子所需的能量</a:t>
            </a:r>
            <a:r>
              <a:rPr kumimoji="0" lang="zh-CN" altLang="en-US" sz="2400" b="0" i="0" u="none" strike="noStrike" cap="none" normalizeH="0" baseline="0" dirty="0">
                <a:ln>
                  <a:noFill/>
                </a:ln>
                <a:solidFill>
                  <a:schemeClr val="tx1"/>
                </a:solidFill>
                <a:effectLst/>
                <a:latin typeface="Arial" pitchFamily="34" charset="0"/>
                <a:ea typeface="宋体" pitchFamily="2" charset="-122"/>
              </a:rPr>
              <a:t> </a:t>
            </a:r>
          </a:p>
        </p:txBody>
      </p:sp>
    </p:spTree>
    <p:extLst>
      <p:ext uri="{BB962C8B-B14F-4D97-AF65-F5344CB8AC3E}">
        <p14:creationId xmlns:p14="http://schemas.microsoft.com/office/powerpoint/2010/main" val="2944422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695967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00" y="990600"/>
            <a:ext cx="3962400" cy="4525963"/>
          </a:xfrm>
        </p:spPr>
        <p:txBody>
          <a:bodyPr/>
          <a:lstStyle/>
          <a:p>
            <a:r>
              <a:rPr lang="en-US" altLang="zh-CN" sz="2400" b="1" dirty="0" err="1"/>
              <a:t>Frenkel</a:t>
            </a:r>
            <a:r>
              <a:rPr lang="zh-CN" altLang="zh-CN" sz="2400" b="1" dirty="0"/>
              <a:t>缺陷：原子由正常格点跳到填隙位置，同时产生一个空位和一个填隙原子。</a:t>
            </a:r>
            <a:r>
              <a:rPr lang="zh-CN" altLang="zh-CN" sz="2400" dirty="0"/>
              <a:t>通常移动到间隙位置上的离子其半径都较小，多为阳离子。（空位与填隙原子成对）</a:t>
            </a:r>
          </a:p>
          <a:p>
            <a:r>
              <a:rPr lang="en-US" altLang="zh-CN" sz="2400" b="1" dirty="0" err="1"/>
              <a:t>Schottky</a:t>
            </a:r>
            <a:r>
              <a:rPr lang="zh-CN" altLang="zh-CN" sz="2400" b="1" dirty="0"/>
              <a:t>缺陷：晶体内部的原子迁移到晶体表面的正常格点上，同时产生一个空位和一个新的正常格点。</a:t>
            </a:r>
            <a:r>
              <a:rPr lang="zh-CN" altLang="zh-CN" sz="2400" dirty="0"/>
              <a:t>对于离子晶体正负离子空位成对出现。</a:t>
            </a:r>
          </a:p>
          <a:p>
            <a:endParaRPr lang="zh-CN" altLang="en-US" sz="2400" dirty="0"/>
          </a:p>
        </p:txBody>
      </p:sp>
      <p:pic>
        <p:nvPicPr>
          <p:cNvPr id="4" name="Picture 2" descr="https://www.nde-ed.org/EducationResources/CommunityCollege/Materials/Graphics/Chrystal-Defects.jpg">
            <a:extLst>
              <a:ext uri="{FF2B5EF4-FFF2-40B4-BE49-F238E27FC236}">
                <a16:creationId xmlns:a16="http://schemas.microsoft.com/office/drawing/2014/main" id="{56A3B598-946A-4E83-9E58-5AD690F7CC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0642" y="304800"/>
            <a:ext cx="4717453" cy="6408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1378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sz="3600" b="1" dirty="0">
                <a:solidFill>
                  <a:srgbClr val="FF0000"/>
                </a:solidFill>
              </a:rPr>
              <a:t>§</a:t>
            </a:r>
            <a:r>
              <a:rPr lang="en-US" altLang="zh-CN" sz="3600" b="1" dirty="0">
                <a:solidFill>
                  <a:srgbClr val="FF0000"/>
                </a:solidFill>
              </a:rPr>
              <a:t>4.3</a:t>
            </a:r>
            <a:r>
              <a:rPr lang="zh-CN" altLang="zh-CN" sz="3600" b="1" dirty="0">
                <a:solidFill>
                  <a:srgbClr val="FF0000"/>
                </a:solidFill>
              </a:rPr>
              <a:t>晶体中的扩散定律</a:t>
            </a:r>
            <a:r>
              <a:rPr lang="zh-CN" altLang="zh-CN" sz="3600" dirty="0">
                <a:solidFill>
                  <a:srgbClr val="FF0000"/>
                </a:solidFill>
              </a:rPr>
              <a:t/>
            </a:r>
            <a:br>
              <a:rPr lang="zh-CN" altLang="zh-CN" sz="3600" dirty="0">
                <a:solidFill>
                  <a:srgbClr val="FF0000"/>
                </a:solidFill>
              </a:rPr>
            </a:br>
            <a:endParaRPr lang="zh-CN" altLang="en-US" sz="3600" dirty="0">
              <a:solidFill>
                <a:srgbClr val="FF0000"/>
              </a:solidFill>
            </a:endParaRPr>
          </a:p>
        </p:txBody>
      </p:sp>
      <p:sp>
        <p:nvSpPr>
          <p:cNvPr id="3" name="内容占位符 2"/>
          <p:cNvSpPr>
            <a:spLocks noGrp="1"/>
          </p:cNvSpPr>
          <p:nvPr>
            <p:ph idx="1"/>
          </p:nvPr>
        </p:nvSpPr>
        <p:spPr/>
        <p:txBody>
          <a:bodyPr/>
          <a:lstStyle/>
          <a:p>
            <a:pPr marL="0" indent="0">
              <a:buNone/>
            </a:pPr>
            <a:r>
              <a:rPr lang="en-US" altLang="zh-CN" sz="2400" dirty="0">
                <a:solidFill>
                  <a:schemeClr val="tx1"/>
                </a:solidFill>
                <a:latin typeface="+mn-lt"/>
                <a:ea typeface="+mn-ea"/>
                <a:cs typeface="+mn-cs"/>
              </a:rPr>
              <a:t>1</a:t>
            </a:r>
            <a:r>
              <a:rPr lang="zh-CN" altLang="zh-CN" sz="2400" dirty="0">
                <a:solidFill>
                  <a:schemeClr val="tx1"/>
                </a:solidFill>
                <a:latin typeface="+mn-lt"/>
                <a:ea typeface="+mn-ea"/>
                <a:cs typeface="+mn-cs"/>
              </a:rPr>
              <a:t>．扩散：晶体中原子的迁移过程称为扩散。（固体物理只介绍晶体中的扩散</a:t>
            </a:r>
            <a:r>
              <a:rPr lang="zh-CN" altLang="zh-CN" sz="2400" dirty="0" smtClean="0">
                <a:solidFill>
                  <a:schemeClr val="tx1"/>
                </a:solidFill>
                <a:latin typeface="+mn-lt"/>
                <a:ea typeface="+mn-ea"/>
                <a:cs typeface="+mn-cs"/>
              </a:rPr>
              <a:t>）</a:t>
            </a:r>
            <a:endParaRPr lang="en-US" altLang="zh-CN" sz="2400" dirty="0" smtClean="0">
              <a:solidFill>
                <a:schemeClr val="tx1"/>
              </a:solidFill>
              <a:latin typeface="+mn-lt"/>
              <a:ea typeface="+mn-ea"/>
              <a:cs typeface="+mn-cs"/>
            </a:endParaRPr>
          </a:p>
          <a:p>
            <a:pPr marL="0" indent="0">
              <a:buNone/>
            </a:pPr>
            <a:r>
              <a:rPr lang="zh-CN" altLang="zh-CN" sz="2800" dirty="0"/>
              <a:t>扩散：由于热运动而引起的基质原子或杂质原子的输运过程。（理论物理）</a:t>
            </a:r>
          </a:p>
          <a:p>
            <a:pPr marL="0" indent="0">
              <a:buNone/>
            </a:pPr>
            <a:endParaRPr lang="zh-CN" altLang="zh-CN" sz="2400" dirty="0">
              <a:solidFill>
                <a:schemeClr val="tx1"/>
              </a:solidFill>
              <a:latin typeface="+mn-lt"/>
              <a:ea typeface="+mn-ea"/>
              <a:cs typeface="+mn-cs"/>
            </a:endParaRPr>
          </a:p>
          <a:p>
            <a:pPr marL="0" indent="0">
              <a:buNone/>
            </a:pPr>
            <a:r>
              <a:rPr lang="zh-CN" altLang="zh-CN" sz="2400" b="1" dirty="0">
                <a:solidFill>
                  <a:srgbClr val="0070C0"/>
                </a:solidFill>
              </a:rPr>
              <a:t>基本机制或物理因素是，晶体中某些原子由于偶然的能量而获得高于平均能量的能量。当足以克服晶格对其束缚时，可离开原有位置（故有位置）而运动到一个新的平衡位置，即产生原子的迁移</a:t>
            </a:r>
            <a:r>
              <a:rPr lang="zh-CN" altLang="zh-CN" sz="2400" b="1" dirty="0" smtClean="0">
                <a:solidFill>
                  <a:srgbClr val="0070C0"/>
                </a:solidFill>
              </a:rPr>
              <a:t>。</a:t>
            </a:r>
            <a:endParaRPr lang="en-US" altLang="zh-CN" sz="2400" b="1" dirty="0">
              <a:solidFill>
                <a:srgbClr val="0070C0"/>
              </a:solidFill>
            </a:endParaRPr>
          </a:p>
        </p:txBody>
      </p:sp>
    </p:spTree>
    <p:extLst>
      <p:ext uri="{BB962C8B-B14F-4D97-AF65-F5344CB8AC3E}">
        <p14:creationId xmlns:p14="http://schemas.microsoft.com/office/powerpoint/2010/main" val="349778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dirty="0"/>
              <a:t>2</a:t>
            </a:r>
            <a:r>
              <a:rPr lang="zh-CN" altLang="zh-CN" dirty="0"/>
              <a:t>．扩散行为同固体物理中的许多问题有紧密的联系。例固相反应、氧化、腐蚀、烧结过程、相变、离子晶体中的离子导电性等。</a:t>
            </a:r>
            <a:endParaRPr lang="en-US" altLang="zh-CN" dirty="0"/>
          </a:p>
          <a:p>
            <a:pPr marL="0" indent="0">
              <a:buNone/>
            </a:pPr>
            <a:r>
              <a:rPr lang="en-US" altLang="zh-CN" dirty="0"/>
              <a:t>3</a:t>
            </a:r>
            <a:r>
              <a:rPr lang="zh-CN" altLang="zh-CN" dirty="0"/>
              <a:t>．本节着重讨论扩散现象（过程）的数学描述。即</a:t>
            </a:r>
            <a:r>
              <a:rPr lang="en-US" altLang="zh-CN" dirty="0"/>
              <a:t>Fick </a:t>
            </a:r>
            <a:r>
              <a:rPr lang="zh-CN" altLang="zh-CN" dirty="0"/>
              <a:t>第一和</a:t>
            </a:r>
            <a:r>
              <a:rPr lang="en-US" altLang="zh-CN" dirty="0"/>
              <a:t>Fick </a:t>
            </a:r>
            <a:r>
              <a:rPr lang="zh-CN" altLang="zh-CN" dirty="0"/>
              <a:t>第二定律</a:t>
            </a:r>
            <a:r>
              <a:rPr lang="en-US" altLang="zh-CN" dirty="0"/>
              <a:t>(</a:t>
            </a:r>
            <a:r>
              <a:rPr lang="zh-CN" altLang="zh-CN" dirty="0"/>
              <a:t>唯象理论</a:t>
            </a:r>
            <a:r>
              <a:rPr lang="en-US" altLang="zh-CN" dirty="0"/>
              <a:t>)</a:t>
            </a:r>
            <a:r>
              <a:rPr lang="zh-CN" altLang="zh-CN" dirty="0"/>
              <a:t>。</a:t>
            </a:r>
            <a:endParaRPr lang="zh-CN" altLang="en-US" dirty="0"/>
          </a:p>
          <a:p>
            <a:endParaRPr lang="zh-CN" altLang="en-US" dirty="0"/>
          </a:p>
        </p:txBody>
      </p:sp>
    </p:spTree>
    <p:extLst>
      <p:ext uri="{BB962C8B-B14F-4D97-AF65-F5344CB8AC3E}">
        <p14:creationId xmlns:p14="http://schemas.microsoft.com/office/powerpoint/2010/main" val="2933430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r:link="rId3">
            <a:extLst>
              <a:ext uri="{28A0092B-C50C-407E-A947-70E740481C1C}">
                <a14:useLocalDpi xmlns:a14="http://schemas.microsoft.com/office/drawing/2010/main" val="0"/>
              </a:ext>
            </a:extLst>
          </a:blip>
          <a:stretch>
            <a:fillRect/>
          </a:stretch>
        </p:blipFill>
        <p:spPr>
          <a:xfrm>
            <a:off x="-22687" y="762000"/>
            <a:ext cx="4572000" cy="3810000"/>
          </a:xfrm>
          <a:prstGeom prst="rect">
            <a:avLst/>
          </a:prstGeom>
        </p:spPr>
      </p:pic>
      <p:sp>
        <p:nvSpPr>
          <p:cNvPr id="8" name="矩形 7"/>
          <p:cNvSpPr/>
          <p:nvPr/>
        </p:nvSpPr>
        <p:spPr>
          <a:xfrm>
            <a:off x="-22687" y="152400"/>
            <a:ext cx="7961312" cy="369332"/>
          </a:xfrm>
          <a:prstGeom prst="rect">
            <a:avLst/>
          </a:prstGeom>
        </p:spPr>
        <p:txBody>
          <a:bodyPr wrap="square">
            <a:spAutoFit/>
          </a:bodyPr>
          <a:lstStyle/>
          <a:p>
            <a:r>
              <a:rPr lang="en-US" altLang="zh-CN" b="1" dirty="0">
                <a:solidFill>
                  <a:srgbClr val="7030A0"/>
                </a:solidFill>
                <a:latin typeface="Helvetica" charset="0"/>
                <a:hlinkClick r:id="rId4"/>
              </a:rPr>
              <a:t>Molecular diffusion from a microscopic and macroscopic point of view. </a:t>
            </a:r>
            <a:endParaRPr lang="zh-CN" altLang="en-US" b="1" dirty="0">
              <a:solidFill>
                <a:srgbClr val="7030A0"/>
              </a:solidFill>
            </a:endParaRPr>
          </a:p>
        </p:txBody>
      </p:sp>
      <p:sp>
        <p:nvSpPr>
          <p:cNvPr id="11" name="矩形 10"/>
          <p:cNvSpPr/>
          <p:nvPr/>
        </p:nvSpPr>
        <p:spPr>
          <a:xfrm>
            <a:off x="4419600" y="1295400"/>
            <a:ext cx="4724400" cy="1477328"/>
          </a:xfrm>
          <a:prstGeom prst="rect">
            <a:avLst/>
          </a:prstGeom>
        </p:spPr>
        <p:txBody>
          <a:bodyPr wrap="square">
            <a:spAutoFit/>
          </a:bodyPr>
          <a:lstStyle/>
          <a:p>
            <a:pPr algn="just">
              <a:spcAft>
                <a:spcPts val="0"/>
              </a:spcAft>
            </a:pPr>
            <a:r>
              <a:rPr lang="en-US" altLang="zh-CN" b="1" kern="0" dirty="0">
                <a:solidFill>
                  <a:srgbClr val="1C1C1C"/>
                </a:solidFill>
                <a:latin typeface="Helvetica" charset="0"/>
                <a:ea typeface="宋体" charset="0"/>
                <a:cs typeface="Helvetica" charset="0"/>
              </a:rPr>
              <a:t>Initially, there are solute molecules on the left side of a barrier (purple line) and none on the right. The barrier is removed, and the solute diffuses to fill the whole container.</a:t>
            </a:r>
            <a:endParaRPr lang="zh-CN" altLang="zh-CN" sz="1600" kern="100" dirty="0">
              <a:effectLst/>
              <a:latin typeface="Calibri" charset="0"/>
              <a:ea typeface="宋体" charset="0"/>
              <a:cs typeface="Times New Roman" charset="0"/>
            </a:endParaRPr>
          </a:p>
        </p:txBody>
      </p:sp>
      <p:sp>
        <p:nvSpPr>
          <p:cNvPr id="12" name="矩形 11"/>
          <p:cNvSpPr/>
          <p:nvPr/>
        </p:nvSpPr>
        <p:spPr>
          <a:xfrm>
            <a:off x="152400" y="4953000"/>
            <a:ext cx="9372600" cy="1477328"/>
          </a:xfrm>
          <a:prstGeom prst="rect">
            <a:avLst/>
          </a:prstGeom>
        </p:spPr>
        <p:txBody>
          <a:bodyPr wrap="square">
            <a:spAutoFit/>
          </a:bodyPr>
          <a:lstStyle/>
          <a:p>
            <a:r>
              <a:rPr lang="zh-CN" altLang="en-US" dirty="0"/>
              <a:t>Top: A single molecule moves around randomly. Middle: With more molecules, there is a clear trend where the solute fills the container more and more uniformly. Bottom: With an enormous number of solute molecules, randomness becomes undetectable: The solute appears to move smoothly and systematically from high-concentration areas to low-concentration areas. This smooth flow is described by Fick's laws.</a:t>
            </a:r>
          </a:p>
        </p:txBody>
      </p:sp>
    </p:spTree>
    <p:extLst>
      <p:ext uri="{BB962C8B-B14F-4D97-AF65-F5344CB8AC3E}">
        <p14:creationId xmlns:p14="http://schemas.microsoft.com/office/powerpoint/2010/main" val="689574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sz="2800" b="1" dirty="0">
                <a:solidFill>
                  <a:schemeClr val="tx1"/>
                </a:solidFill>
                <a:latin typeface="+mn-lt"/>
                <a:ea typeface="+mn-ea"/>
                <a:cs typeface="+mn-cs"/>
              </a:rPr>
              <a:t>一、扩散第一定律</a:t>
            </a:r>
            <a:r>
              <a:rPr lang="zh-CN" altLang="zh-CN" sz="2800" dirty="0">
                <a:solidFill>
                  <a:schemeClr val="tx1"/>
                </a:solidFill>
                <a:latin typeface="+mn-lt"/>
                <a:ea typeface="+mn-ea"/>
                <a:cs typeface="+mn-cs"/>
              </a:rPr>
              <a:t/>
            </a:r>
            <a:br>
              <a:rPr lang="zh-CN" altLang="zh-CN" sz="2800" dirty="0">
                <a:solidFill>
                  <a:schemeClr val="tx1"/>
                </a:solidFill>
                <a:latin typeface="+mn-lt"/>
                <a:ea typeface="+mn-ea"/>
                <a:cs typeface="+mn-cs"/>
              </a:rPr>
            </a:br>
            <a:endParaRPr lang="zh-CN" altLang="en-US" sz="2800" dirty="0"/>
          </a:p>
        </p:txBody>
      </p:sp>
      <p:sp>
        <p:nvSpPr>
          <p:cNvPr id="3" name="内容占位符 2"/>
          <p:cNvSpPr>
            <a:spLocks noGrp="1"/>
          </p:cNvSpPr>
          <p:nvPr>
            <p:ph idx="1"/>
          </p:nvPr>
        </p:nvSpPr>
        <p:spPr>
          <a:xfrm>
            <a:off x="381000" y="1066801"/>
            <a:ext cx="8229600" cy="2286000"/>
          </a:xfrm>
        </p:spPr>
        <p:txBody>
          <a:bodyPr/>
          <a:lstStyle/>
          <a:p>
            <a:pPr marL="0" indent="0">
              <a:buNone/>
            </a:pPr>
            <a:r>
              <a:rPr lang="zh-CN" altLang="zh-CN" sz="2400" dirty="0">
                <a:solidFill>
                  <a:schemeClr val="tx1"/>
                </a:solidFill>
              </a:rPr>
              <a:t>取具有各向同性的晶体</a:t>
            </a:r>
            <a:r>
              <a:rPr lang="zh-CN" altLang="en-US" sz="2400" dirty="0">
                <a:solidFill>
                  <a:schemeClr val="tx1"/>
                </a:solidFill>
              </a:rPr>
              <a:t>，</a:t>
            </a:r>
            <a:r>
              <a:rPr lang="zh-CN" altLang="zh-CN" sz="2400" dirty="0">
                <a:solidFill>
                  <a:schemeClr val="tx1"/>
                </a:solidFill>
              </a:rPr>
              <a:t>设二个相邻原子面Ⅰ、Ⅱ，其原子面密度（即面上单位面积的原子数目）为</a:t>
            </a:r>
            <a:r>
              <a:rPr lang="en-US" altLang="zh-CN" sz="2400" dirty="0">
                <a:solidFill>
                  <a:schemeClr val="tx1"/>
                </a:solidFill>
              </a:rPr>
              <a:t>q </a:t>
            </a:r>
            <a:r>
              <a:rPr lang="zh-CN" altLang="zh-CN" sz="2400" dirty="0">
                <a:solidFill>
                  <a:schemeClr val="tx1"/>
                </a:solidFill>
              </a:rPr>
              <a:t>，在Ⅰ、Ⅱ平面之间作一个与Ⅰ、Ⅱ平面平行的平面Ⅲ</a:t>
            </a:r>
            <a:r>
              <a:rPr lang="zh-CN" altLang="en-US" sz="2400" dirty="0">
                <a:solidFill>
                  <a:schemeClr val="tx1"/>
                </a:solidFill>
              </a:rPr>
              <a:t>。</a:t>
            </a:r>
            <a:endParaRPr lang="zh-CN" altLang="en-US" sz="2400" dirty="0"/>
          </a:p>
        </p:txBody>
      </p:sp>
      <p:grpSp>
        <p:nvGrpSpPr>
          <p:cNvPr id="8" name="Group 3"/>
          <p:cNvGrpSpPr>
            <a:grpSpLocks/>
          </p:cNvGrpSpPr>
          <p:nvPr/>
        </p:nvGrpSpPr>
        <p:grpSpPr bwMode="auto">
          <a:xfrm>
            <a:off x="4267200" y="2819400"/>
            <a:ext cx="3276600" cy="2971800"/>
            <a:chOff x="7066" y="10260"/>
            <a:chExt cx="2430" cy="2370"/>
          </a:xfrm>
        </p:grpSpPr>
        <p:grpSp>
          <p:nvGrpSpPr>
            <p:cNvPr id="9" name="Group 9"/>
            <p:cNvGrpSpPr>
              <a:grpSpLocks/>
            </p:cNvGrpSpPr>
            <p:nvPr/>
          </p:nvGrpSpPr>
          <p:grpSpPr bwMode="auto">
            <a:xfrm>
              <a:off x="7066" y="10620"/>
              <a:ext cx="2430" cy="2010"/>
              <a:chOff x="7066" y="10620"/>
              <a:chExt cx="2430" cy="2010"/>
            </a:xfrm>
          </p:grpSpPr>
          <p:grpSp>
            <p:nvGrpSpPr>
              <p:cNvPr id="13" name="Group 12"/>
              <p:cNvGrpSpPr>
                <a:grpSpLocks/>
              </p:cNvGrpSpPr>
              <p:nvPr/>
            </p:nvGrpSpPr>
            <p:grpSpPr bwMode="auto">
              <a:xfrm>
                <a:off x="7454" y="10620"/>
                <a:ext cx="1650" cy="2010"/>
                <a:chOff x="7454" y="10620"/>
                <a:chExt cx="1650" cy="2010"/>
              </a:xfrm>
            </p:grpSpPr>
            <p:sp>
              <p:nvSpPr>
                <p:cNvPr id="16" name="Line 18"/>
                <p:cNvSpPr>
                  <a:spLocks noChangeShapeType="1"/>
                </p:cNvSpPr>
                <p:nvPr/>
              </p:nvSpPr>
              <p:spPr bwMode="auto">
                <a:xfrm>
                  <a:off x="7454" y="10620"/>
                  <a:ext cx="0" cy="19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17" name="Line 17"/>
                <p:cNvSpPr>
                  <a:spLocks noChangeShapeType="1"/>
                </p:cNvSpPr>
                <p:nvPr/>
              </p:nvSpPr>
              <p:spPr bwMode="auto">
                <a:xfrm rot="5400000" flipV="1">
                  <a:off x="8315" y="11274"/>
                  <a:ext cx="0" cy="1290"/>
                </a:xfrm>
                <a:prstGeom prst="line">
                  <a:avLst/>
                </a:prstGeom>
                <a:noFill/>
                <a:ln w="9525">
                  <a:solidFill>
                    <a:srgbClr val="000000"/>
                  </a:solidFill>
                  <a:round/>
                  <a:headEnd type="arrow"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18" name="Line 16"/>
                <p:cNvSpPr>
                  <a:spLocks noChangeShapeType="1"/>
                </p:cNvSpPr>
                <p:nvPr/>
              </p:nvSpPr>
              <p:spPr bwMode="auto">
                <a:xfrm>
                  <a:off x="9104" y="10635"/>
                  <a:ext cx="0" cy="19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19" name="Line 15"/>
                <p:cNvSpPr>
                  <a:spLocks noChangeShapeType="1"/>
                </p:cNvSpPr>
                <p:nvPr/>
              </p:nvSpPr>
              <p:spPr bwMode="auto">
                <a:xfrm rot="-5400000">
                  <a:off x="8295" y="11701"/>
                  <a:ext cx="0" cy="1605"/>
                </a:xfrm>
                <a:prstGeom prst="line">
                  <a:avLst/>
                </a:prstGeom>
                <a:noFill/>
                <a:ln w="9525">
                  <a:solidFill>
                    <a:srgbClr val="000000"/>
                  </a:solidFill>
                  <a:round/>
                  <a:headEnd type="arrow" w="med" len="me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20" name="Line 14"/>
                <p:cNvSpPr>
                  <a:spLocks noChangeShapeType="1"/>
                </p:cNvSpPr>
                <p:nvPr/>
              </p:nvSpPr>
              <p:spPr bwMode="auto">
                <a:xfrm rot="5400000" flipV="1">
                  <a:off x="8316" y="10329"/>
                  <a:ext cx="0" cy="129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21" name="Line 13"/>
                <p:cNvSpPr>
                  <a:spLocks noChangeShapeType="1"/>
                </p:cNvSpPr>
                <p:nvPr/>
              </p:nvSpPr>
              <p:spPr bwMode="auto">
                <a:xfrm>
                  <a:off x="8264" y="10725"/>
                  <a:ext cx="0" cy="174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grpSp>
          <p:sp>
            <p:nvSpPr>
              <p:cNvPr id="14" name="Text Box 11"/>
              <p:cNvSpPr txBox="1">
                <a:spLocks noChangeArrowheads="1"/>
              </p:cNvSpPr>
              <p:nvPr/>
            </p:nvSpPr>
            <p:spPr bwMode="auto">
              <a:xfrm>
                <a:off x="7066" y="10980"/>
                <a:ext cx="284" cy="31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N</a:t>
                </a:r>
                <a:r>
                  <a:rPr kumimoji="0" lang="en-US" altLang="zh-CN" sz="2800" b="0"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1</a:t>
                </a:r>
                <a:endParaRPr kumimoji="0" lang="en-US" altLang="zh-CN" sz="2800" b="0" i="0" u="none" strike="noStrike" cap="none" normalizeH="0" baseline="0">
                  <a:ln>
                    <a:noFill/>
                  </a:ln>
                  <a:solidFill>
                    <a:schemeClr val="tx1"/>
                  </a:solidFill>
                  <a:effectLst/>
                  <a:latin typeface="Arial" pitchFamily="34" charset="0"/>
                  <a:ea typeface="宋体" pitchFamily="2" charset="-122"/>
                </a:endParaRPr>
              </a:p>
            </p:txBody>
          </p:sp>
          <p:sp>
            <p:nvSpPr>
              <p:cNvPr id="15" name="Text Box 10"/>
              <p:cNvSpPr txBox="1">
                <a:spLocks noChangeArrowheads="1"/>
              </p:cNvSpPr>
              <p:nvPr/>
            </p:nvSpPr>
            <p:spPr bwMode="auto">
              <a:xfrm>
                <a:off x="9212" y="10950"/>
                <a:ext cx="284" cy="31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N</a:t>
                </a:r>
                <a:r>
                  <a:rPr kumimoji="0" lang="en-US" altLang="zh-CN" sz="2800" b="0"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2</a:t>
                </a:r>
                <a:endParaRPr kumimoji="0" lang="en-US" altLang="zh-CN" sz="2800" b="0" i="0" u="none" strike="noStrike" cap="none" normalizeH="0" baseline="0">
                  <a:ln>
                    <a:noFill/>
                  </a:ln>
                  <a:solidFill>
                    <a:schemeClr val="tx1"/>
                  </a:solidFill>
                  <a:effectLst/>
                  <a:latin typeface="Arial" pitchFamily="34" charset="0"/>
                  <a:ea typeface="宋体" pitchFamily="2" charset="-122"/>
                </a:endParaRPr>
              </a:p>
            </p:txBody>
          </p:sp>
        </p:grpSp>
        <p:sp>
          <p:nvSpPr>
            <p:cNvPr id="10" name="Text Box 7"/>
            <p:cNvSpPr txBox="1">
              <a:spLocks noChangeArrowheads="1"/>
            </p:cNvSpPr>
            <p:nvPr/>
          </p:nvSpPr>
          <p:spPr bwMode="auto">
            <a:xfrm>
              <a:off x="7894" y="10260"/>
              <a:ext cx="975" cy="51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p:txBody>
        </p:sp>
        <p:sp>
          <p:nvSpPr>
            <p:cNvPr id="11" name="Text Box 5"/>
            <p:cNvSpPr txBox="1">
              <a:spLocks noChangeArrowheads="1"/>
            </p:cNvSpPr>
            <p:nvPr/>
          </p:nvSpPr>
          <p:spPr bwMode="auto">
            <a:xfrm>
              <a:off x="7894" y="11340"/>
              <a:ext cx="993" cy="51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p:txBody>
        </p:sp>
        <p:sp>
          <p:nvSpPr>
            <p:cNvPr id="12" name="Text Box 4"/>
            <p:cNvSpPr txBox="1">
              <a:spLocks noChangeArrowheads="1"/>
            </p:cNvSpPr>
            <p:nvPr/>
          </p:nvSpPr>
          <p:spPr bwMode="auto">
            <a:xfrm>
              <a:off x="8372" y="12150"/>
              <a:ext cx="300" cy="30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δ</a:t>
              </a:r>
              <a:endParaRPr kumimoji="0" lang="en-US" altLang="zh-CN" sz="2800" b="0" i="0" u="none" strike="noStrike" cap="none" normalizeH="0" baseline="0">
                <a:ln>
                  <a:noFill/>
                </a:ln>
                <a:solidFill>
                  <a:schemeClr val="tx1"/>
                </a:solidFill>
                <a:effectLst/>
                <a:latin typeface="Arial" pitchFamily="34" charset="0"/>
                <a:ea typeface="宋体" pitchFamily="2" charset="-122"/>
              </a:endParaRPr>
            </a:p>
          </p:txBody>
        </p:sp>
      </p:grpSp>
      <p:sp>
        <p:nvSpPr>
          <p:cNvPr id="22" name="Rectangle 1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3" name="Rectangle 22"/>
          <p:cNvSpPr>
            <a:spLocks noChangeArrowheads="1"/>
          </p:cNvSpPr>
          <p:nvPr/>
        </p:nvSpPr>
        <p:spPr bwMode="auto">
          <a:xfrm>
            <a:off x="0" y="45720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24"/>
          <p:cNvSpPr>
            <a:spLocks noChangeArrowheads="1"/>
          </p:cNvSpPr>
          <p:nvPr/>
        </p:nvSpPr>
        <p:spPr bwMode="auto">
          <a:xfrm>
            <a:off x="0" y="771525"/>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Rectangle 27"/>
          <p:cNvSpPr>
            <a:spLocks noChangeArrowheads="1"/>
          </p:cNvSpPr>
          <p:nvPr/>
        </p:nvSpPr>
        <p:spPr bwMode="auto">
          <a:xfrm>
            <a:off x="0" y="1085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Rectangle 29"/>
          <p:cNvSpPr>
            <a:spLocks noChangeArrowheads="1"/>
          </p:cNvSpPr>
          <p:nvPr/>
        </p:nvSpPr>
        <p:spPr bwMode="auto">
          <a:xfrm>
            <a:off x="0" y="2381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p:txBody>
      </p:sp>
      <p:sp>
        <p:nvSpPr>
          <p:cNvPr id="28"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9" name="对象 28"/>
          <p:cNvGraphicFramePr>
            <a:graphicFrameLocks noChangeAspect="1"/>
          </p:cNvGraphicFramePr>
          <p:nvPr>
            <p:extLst>
              <p:ext uri="{D42A27DB-BD31-4B8C-83A1-F6EECF244321}">
                <p14:modId xmlns:p14="http://schemas.microsoft.com/office/powerpoint/2010/main" val="1778591985"/>
              </p:ext>
            </p:extLst>
          </p:nvPr>
        </p:nvGraphicFramePr>
        <p:xfrm>
          <a:off x="5237163" y="2806700"/>
          <a:ext cx="1581150" cy="827088"/>
        </p:xfrm>
        <a:graphic>
          <a:graphicData uri="http://schemas.openxmlformats.org/presentationml/2006/ole">
            <mc:AlternateContent xmlns:mc="http://schemas.openxmlformats.org/markup-compatibility/2006">
              <mc:Choice xmlns:v="urn:schemas-microsoft-com:vml" Requires="v">
                <p:oleObj spid="_x0000_s25729" name="公式" r:id="rId3" imgW="698400" imgH="406080" progId="Equation.3">
                  <p:embed/>
                </p:oleObj>
              </mc:Choice>
              <mc:Fallback>
                <p:oleObj name="公式" r:id="rId3" imgW="698400" imgH="406080" progId="Equation.3">
                  <p:embed/>
                  <p:pic>
                    <p:nvPicPr>
                      <p:cNvPr id="0" name="Object 30"/>
                      <p:cNvPicPr>
                        <a:picLocks noChangeAspect="1" noChangeArrowheads="1"/>
                      </p:cNvPicPr>
                      <p:nvPr/>
                    </p:nvPicPr>
                    <p:blipFill>
                      <a:blip r:embed="rId4"/>
                      <a:srcRect/>
                      <a:stretch>
                        <a:fillRect/>
                      </a:stretch>
                    </p:blipFill>
                    <p:spPr bwMode="auto">
                      <a:xfrm>
                        <a:off x="5237163" y="2806700"/>
                        <a:ext cx="1581150" cy="827088"/>
                      </a:xfrm>
                      <a:prstGeom prst="rect">
                        <a:avLst/>
                      </a:prstGeom>
                      <a:noFill/>
                    </p:spPr>
                  </p:pic>
                </p:oleObj>
              </mc:Fallback>
            </mc:AlternateContent>
          </a:graphicData>
        </a:graphic>
      </p:graphicFrame>
      <p:sp>
        <p:nvSpPr>
          <p:cNvPr id="30"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1" name="对象 30"/>
          <p:cNvGraphicFramePr>
            <a:graphicFrameLocks noChangeAspect="1"/>
          </p:cNvGraphicFramePr>
          <p:nvPr>
            <p:extLst>
              <p:ext uri="{D42A27DB-BD31-4B8C-83A1-F6EECF244321}">
                <p14:modId xmlns:p14="http://schemas.microsoft.com/office/powerpoint/2010/main" val="298936515"/>
              </p:ext>
            </p:extLst>
          </p:nvPr>
        </p:nvGraphicFramePr>
        <p:xfrm>
          <a:off x="5227638" y="4044950"/>
          <a:ext cx="1652587" cy="850900"/>
        </p:xfrm>
        <a:graphic>
          <a:graphicData uri="http://schemas.openxmlformats.org/presentationml/2006/ole">
            <mc:AlternateContent xmlns:mc="http://schemas.openxmlformats.org/markup-compatibility/2006">
              <mc:Choice xmlns:v="urn:schemas-microsoft-com:vml" Requires="v">
                <p:oleObj spid="_x0000_s25730" name="公式" r:id="rId5" imgW="711000" imgH="406080" progId="Equation.3">
                  <p:embed/>
                </p:oleObj>
              </mc:Choice>
              <mc:Fallback>
                <p:oleObj name="公式" r:id="rId5" imgW="711000" imgH="406080" progId="Equation.3">
                  <p:embed/>
                  <p:pic>
                    <p:nvPicPr>
                      <p:cNvPr id="0" name="Object 32"/>
                      <p:cNvPicPr>
                        <a:picLocks noChangeAspect="1" noChangeArrowheads="1"/>
                      </p:cNvPicPr>
                      <p:nvPr/>
                    </p:nvPicPr>
                    <p:blipFill>
                      <a:blip r:embed="rId6"/>
                      <a:srcRect/>
                      <a:stretch>
                        <a:fillRect/>
                      </a:stretch>
                    </p:blipFill>
                    <p:spPr bwMode="auto">
                      <a:xfrm>
                        <a:off x="5227638" y="4044950"/>
                        <a:ext cx="1652587" cy="850900"/>
                      </a:xfrm>
                      <a:prstGeom prst="rect">
                        <a:avLst/>
                      </a:prstGeom>
                      <a:noFill/>
                    </p:spPr>
                  </p:pic>
                </p:oleObj>
              </mc:Fallback>
            </mc:AlternateContent>
          </a:graphicData>
        </a:graphic>
      </p:graphicFrame>
      <p:sp>
        <p:nvSpPr>
          <p:cNvPr id="32" name="矩形 31"/>
          <p:cNvSpPr/>
          <p:nvPr/>
        </p:nvSpPr>
        <p:spPr>
          <a:xfrm>
            <a:off x="457200" y="5772391"/>
            <a:ext cx="8229600" cy="707886"/>
          </a:xfrm>
          <a:prstGeom prst="rect">
            <a:avLst/>
          </a:prstGeom>
          <a:solidFill>
            <a:srgbClr val="92D050"/>
          </a:solidFill>
          <a:ln>
            <a:solidFill>
              <a:srgbClr val="0070C0"/>
            </a:solidFill>
          </a:ln>
        </p:spPr>
        <p:txBody>
          <a:bodyPr wrap="square">
            <a:spAutoFit/>
          </a:bodyPr>
          <a:lstStyle/>
          <a:p>
            <a:r>
              <a:rPr lang="zh-CN" altLang="zh-CN" sz="2000" b="1" dirty="0">
                <a:solidFill>
                  <a:srgbClr val="FF0000"/>
                </a:solidFill>
              </a:rPr>
              <a:t>扩散第一定律适用于描述稳态扩散的规律。（稳态扩散指扩散区域内浓度不随时间而变化）。有部分具体或实际问题可用 </a:t>
            </a:r>
            <a:r>
              <a:rPr lang="en-US" altLang="zh-CN" sz="2000" b="1" dirty="0">
                <a:solidFill>
                  <a:srgbClr val="FF0000"/>
                </a:solidFill>
              </a:rPr>
              <a:t>Fick</a:t>
            </a:r>
            <a:r>
              <a:rPr lang="zh-CN" altLang="zh-CN" sz="2000" b="1" dirty="0">
                <a:solidFill>
                  <a:srgbClr val="FF0000"/>
                </a:solidFill>
              </a:rPr>
              <a:t>第一定律描述。</a:t>
            </a:r>
          </a:p>
        </p:txBody>
      </p:sp>
    </p:spTree>
    <p:extLst>
      <p:ext uri="{BB962C8B-B14F-4D97-AF65-F5344CB8AC3E}">
        <p14:creationId xmlns:p14="http://schemas.microsoft.com/office/powerpoint/2010/main" val="226119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p:cNvSpPr>
            <a:spLocks noChangeArrowheads="1"/>
          </p:cNvSpPr>
          <p:nvPr/>
        </p:nvSpPr>
        <p:spPr bwMode="auto">
          <a:xfrm>
            <a:off x="152400" y="381000"/>
            <a:ext cx="920155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chemeClr val="tx1"/>
                </a:solidFill>
                <a:effectLst/>
                <a:latin typeface="Arial" charset="0"/>
              </a:rPr>
              <a:t>故在单位时间dt 内通过Ⅲ由左向右迁移的净原子数目为：</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charset="0"/>
            </a:endParaRPr>
          </a:p>
        </p:txBody>
      </p:sp>
      <p:sp>
        <p:nvSpPr>
          <p:cNvPr id="5" name="Rectangle 22"/>
          <p:cNvSpPr>
            <a:spLocks noChangeArrowheads="1"/>
          </p:cNvSpPr>
          <p:nvPr/>
        </p:nvSpPr>
        <p:spPr bwMode="auto">
          <a:xfrm>
            <a:off x="152400" y="1086653"/>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7" name="Rectangle 24"/>
          <p:cNvSpPr>
            <a:spLocks noChangeArrowheads="1"/>
          </p:cNvSpPr>
          <p:nvPr/>
        </p:nvSpPr>
        <p:spPr bwMode="auto">
          <a:xfrm>
            <a:off x="152400" y="1404153"/>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23" name="Rectangle 27"/>
          <p:cNvSpPr>
            <a:spLocks noChangeArrowheads="1"/>
          </p:cNvSpPr>
          <p:nvPr/>
        </p:nvSpPr>
        <p:spPr bwMode="auto">
          <a:xfrm>
            <a:off x="152400" y="1460044"/>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sz="2800"/>
          </a:p>
        </p:txBody>
      </p:sp>
      <p:graphicFrame>
        <p:nvGraphicFramePr>
          <p:cNvPr id="24" name="对象 23"/>
          <p:cNvGraphicFramePr>
            <a:graphicFrameLocks noChangeAspect="1"/>
          </p:cNvGraphicFramePr>
          <p:nvPr>
            <p:extLst>
              <p:ext uri="{D42A27DB-BD31-4B8C-83A1-F6EECF244321}">
                <p14:modId xmlns:p14="http://schemas.microsoft.com/office/powerpoint/2010/main" val="1425844832"/>
              </p:ext>
            </p:extLst>
          </p:nvPr>
        </p:nvGraphicFramePr>
        <p:xfrm>
          <a:off x="337131" y="1065450"/>
          <a:ext cx="3276600" cy="860802"/>
        </p:xfrm>
        <a:graphic>
          <a:graphicData uri="http://schemas.openxmlformats.org/presentationml/2006/ole">
            <mc:AlternateContent xmlns:mc="http://schemas.openxmlformats.org/markup-compatibility/2006">
              <mc:Choice xmlns:v="urn:schemas-microsoft-com:vml" Requires="v">
                <p:oleObj spid="_x0000_s1216" r:id="rId3" imgW="1497950" imgH="393529" progId="Equation.3">
                  <p:embed/>
                </p:oleObj>
              </mc:Choice>
              <mc:Fallback>
                <p:oleObj r:id="rId3" imgW="1497950" imgH="393529"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131" y="1065450"/>
                        <a:ext cx="3276600" cy="860802"/>
                      </a:xfrm>
                      <a:prstGeom prst="rect">
                        <a:avLst/>
                      </a:prstGeom>
                      <a:noFill/>
                    </p:spPr>
                  </p:pic>
                </p:oleObj>
              </mc:Fallback>
            </mc:AlternateContent>
          </a:graphicData>
        </a:graphic>
      </p:graphicFrame>
      <p:sp>
        <p:nvSpPr>
          <p:cNvPr id="25" name="Rectangle 28"/>
          <p:cNvSpPr>
            <a:spLocks noChangeArrowheads="1"/>
          </p:cNvSpPr>
          <p:nvPr/>
        </p:nvSpPr>
        <p:spPr bwMode="auto">
          <a:xfrm>
            <a:off x="152400" y="1343303"/>
            <a:ext cx="559536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chemeClr val="tx1"/>
                </a:solidFill>
                <a:effectLst/>
                <a:latin typeface="Arial" charset="0"/>
              </a:rPr>
              <a:t>若采用原子的摩尔数，则为：</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charset="0"/>
            </a:endParaRPr>
          </a:p>
        </p:txBody>
      </p:sp>
      <p:graphicFrame>
        <p:nvGraphicFramePr>
          <p:cNvPr id="26" name="对象 25"/>
          <p:cNvGraphicFramePr>
            <a:graphicFrameLocks noChangeAspect="1"/>
          </p:cNvGraphicFramePr>
          <p:nvPr>
            <p:extLst>
              <p:ext uri="{D42A27DB-BD31-4B8C-83A1-F6EECF244321}">
                <p14:modId xmlns:p14="http://schemas.microsoft.com/office/powerpoint/2010/main" val="1938852274"/>
              </p:ext>
            </p:extLst>
          </p:nvPr>
        </p:nvGraphicFramePr>
        <p:xfrm>
          <a:off x="3897947" y="2102022"/>
          <a:ext cx="3849189" cy="863600"/>
        </p:xfrm>
        <a:graphic>
          <a:graphicData uri="http://schemas.openxmlformats.org/presentationml/2006/ole">
            <mc:AlternateContent xmlns:mc="http://schemas.openxmlformats.org/markup-compatibility/2006">
              <mc:Choice xmlns:v="urn:schemas-microsoft-com:vml" Requires="v">
                <p:oleObj spid="_x0000_s1217" r:id="rId5" imgW="1981200" imgH="444500" progId="Equation.3">
                  <p:embed/>
                </p:oleObj>
              </mc:Choice>
              <mc:Fallback>
                <p:oleObj r:id="rId5" imgW="1981200" imgH="44450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97947" y="2102022"/>
                        <a:ext cx="3849189" cy="863600"/>
                      </a:xfrm>
                      <a:prstGeom prst="rect">
                        <a:avLst/>
                      </a:prstGeom>
                      <a:noFill/>
                    </p:spPr>
                  </p:pic>
                </p:oleObj>
              </mc:Fallback>
            </mc:AlternateContent>
          </a:graphicData>
        </a:graphic>
      </p:graphicFrame>
      <p:sp>
        <p:nvSpPr>
          <p:cNvPr id="28" name="Rectangle 34"/>
          <p:cNvSpPr>
            <a:spLocks noChangeArrowheads="1"/>
          </p:cNvSpPr>
          <p:nvPr/>
        </p:nvSpPr>
        <p:spPr bwMode="auto">
          <a:xfrm>
            <a:off x="-3994" y="3083342"/>
            <a:ext cx="413446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chemeClr val="tx1"/>
                </a:solidFill>
                <a:effectLst/>
                <a:latin typeface="Arial" charset="0"/>
              </a:rPr>
              <a:t>设Ⅰ、Ⅱ平面之间距离为</a:t>
            </a:r>
          </a:p>
        </p:txBody>
      </p:sp>
      <p:graphicFrame>
        <p:nvGraphicFramePr>
          <p:cNvPr id="29" name="对象 28"/>
          <p:cNvGraphicFramePr>
            <a:graphicFrameLocks noChangeAspect="1"/>
          </p:cNvGraphicFramePr>
          <p:nvPr>
            <p:extLst>
              <p:ext uri="{D42A27DB-BD31-4B8C-83A1-F6EECF244321}">
                <p14:modId xmlns:p14="http://schemas.microsoft.com/office/powerpoint/2010/main" val="1099212275"/>
              </p:ext>
            </p:extLst>
          </p:nvPr>
        </p:nvGraphicFramePr>
        <p:xfrm>
          <a:off x="4104195" y="3012358"/>
          <a:ext cx="685800" cy="783771"/>
        </p:xfrm>
        <a:graphic>
          <a:graphicData uri="http://schemas.openxmlformats.org/presentationml/2006/ole">
            <mc:AlternateContent xmlns:mc="http://schemas.openxmlformats.org/markup-compatibility/2006">
              <mc:Choice xmlns:v="urn:schemas-microsoft-com:vml" Requires="v">
                <p:oleObj spid="_x0000_s1218" r:id="rId7" imgW="177569" imgH="202936" progId="Equation.3">
                  <p:embed/>
                </p:oleObj>
              </mc:Choice>
              <mc:Fallback>
                <p:oleObj r:id="rId7" imgW="177569" imgH="202936" progId="Equation.3">
                  <p:embed/>
                  <p:pic>
                    <p:nvPicPr>
                      <p:cNvPr id="0" name="Object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04195" y="3012358"/>
                        <a:ext cx="685800" cy="783771"/>
                      </a:xfrm>
                      <a:prstGeom prst="rect">
                        <a:avLst/>
                      </a:prstGeom>
                      <a:noFill/>
                    </p:spPr>
                  </p:pic>
                </p:oleObj>
              </mc:Fallback>
            </mc:AlternateContent>
          </a:graphicData>
        </a:graphic>
      </p:graphicFrame>
      <p:sp>
        <p:nvSpPr>
          <p:cNvPr id="30" name="Rectangle 35"/>
          <p:cNvSpPr>
            <a:spLocks noChangeArrowheads="1"/>
          </p:cNvSpPr>
          <p:nvPr/>
        </p:nvSpPr>
        <p:spPr bwMode="auto">
          <a:xfrm>
            <a:off x="0" y="3796129"/>
            <a:ext cx="495199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chemeClr val="tx1"/>
                </a:solidFill>
                <a:effectLst/>
                <a:latin typeface="Arial" charset="0"/>
              </a:rPr>
              <a:t> 则平面Ⅰ上原子的摩尔浓度为</a:t>
            </a:r>
          </a:p>
        </p:txBody>
      </p:sp>
      <p:graphicFrame>
        <p:nvGraphicFramePr>
          <p:cNvPr id="31" name="对象 30"/>
          <p:cNvGraphicFramePr>
            <a:graphicFrameLocks noChangeAspect="1"/>
          </p:cNvGraphicFramePr>
          <p:nvPr>
            <p:extLst>
              <p:ext uri="{D42A27DB-BD31-4B8C-83A1-F6EECF244321}">
                <p14:modId xmlns:p14="http://schemas.microsoft.com/office/powerpoint/2010/main" val="741375652"/>
              </p:ext>
            </p:extLst>
          </p:nvPr>
        </p:nvGraphicFramePr>
        <p:xfrm>
          <a:off x="5181600" y="3482790"/>
          <a:ext cx="1758648" cy="1025878"/>
        </p:xfrm>
        <a:graphic>
          <a:graphicData uri="http://schemas.openxmlformats.org/presentationml/2006/ole">
            <mc:AlternateContent xmlns:mc="http://schemas.openxmlformats.org/markup-compatibility/2006">
              <mc:Choice xmlns:v="urn:schemas-microsoft-com:vml" Requires="v">
                <p:oleObj spid="_x0000_s1219" r:id="rId9" imgW="761669" imgH="444307" progId="Equation.3">
                  <p:embed/>
                </p:oleObj>
              </mc:Choice>
              <mc:Fallback>
                <p:oleObj r:id="rId9" imgW="761669" imgH="444307" progId="Equation.3">
                  <p:embed/>
                  <p:pic>
                    <p:nvPicPr>
                      <p:cNvPr id="0" name="Object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81600" y="3482790"/>
                        <a:ext cx="1758648" cy="1025878"/>
                      </a:xfrm>
                      <a:prstGeom prst="rect">
                        <a:avLst/>
                      </a:prstGeom>
                      <a:noFill/>
                    </p:spPr>
                  </p:pic>
                </p:oleObj>
              </mc:Fallback>
            </mc:AlternateContent>
          </a:graphicData>
        </a:graphic>
      </p:graphicFrame>
      <p:sp>
        <p:nvSpPr>
          <p:cNvPr id="32" name="Rectangle 36"/>
          <p:cNvSpPr>
            <a:spLocks noChangeArrowheads="1"/>
          </p:cNvSpPr>
          <p:nvPr/>
        </p:nvSpPr>
        <p:spPr bwMode="auto">
          <a:xfrm>
            <a:off x="487221" y="4623658"/>
            <a:ext cx="53110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chemeClr val="tx1"/>
                </a:solidFill>
                <a:effectLst/>
                <a:latin typeface="Arial" charset="0"/>
              </a:rPr>
              <a:t> 原子层Ⅱ上原子的摩尔浓度为：</a:t>
            </a:r>
          </a:p>
        </p:txBody>
      </p:sp>
      <p:graphicFrame>
        <p:nvGraphicFramePr>
          <p:cNvPr id="33" name="对象 32"/>
          <p:cNvGraphicFramePr>
            <a:graphicFrameLocks noChangeAspect="1"/>
          </p:cNvGraphicFramePr>
          <p:nvPr>
            <p:extLst>
              <p:ext uri="{D42A27DB-BD31-4B8C-83A1-F6EECF244321}">
                <p14:modId xmlns:p14="http://schemas.microsoft.com/office/powerpoint/2010/main" val="960521637"/>
              </p:ext>
            </p:extLst>
          </p:nvPr>
        </p:nvGraphicFramePr>
        <p:xfrm>
          <a:off x="5747763" y="4546998"/>
          <a:ext cx="1910152" cy="1061196"/>
        </p:xfrm>
        <a:graphic>
          <a:graphicData uri="http://schemas.openxmlformats.org/presentationml/2006/ole">
            <mc:AlternateContent xmlns:mc="http://schemas.openxmlformats.org/markup-compatibility/2006">
              <mc:Choice xmlns:v="urn:schemas-microsoft-com:vml" Requires="v">
                <p:oleObj spid="_x0000_s1220" r:id="rId11" imgW="799753" imgH="444307" progId="Equation.3">
                  <p:embed/>
                </p:oleObj>
              </mc:Choice>
              <mc:Fallback>
                <p:oleObj r:id="rId11" imgW="799753" imgH="444307" progId="Equation.3">
                  <p:embed/>
                  <p:pic>
                    <p:nvPicPr>
                      <p:cNvPr id="0" name="Object 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47763" y="4546998"/>
                        <a:ext cx="1910152" cy="1061196"/>
                      </a:xfrm>
                      <a:prstGeom prst="rect">
                        <a:avLst/>
                      </a:prstGeom>
                      <a:noFill/>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1601173296"/>
              </p:ext>
            </p:extLst>
          </p:nvPr>
        </p:nvGraphicFramePr>
        <p:xfrm>
          <a:off x="613815" y="5608194"/>
          <a:ext cx="8352359" cy="1133072"/>
        </p:xfrm>
        <a:graphic>
          <a:graphicData uri="http://schemas.openxmlformats.org/presentationml/2006/ole">
            <mc:AlternateContent xmlns:mc="http://schemas.openxmlformats.org/markup-compatibility/2006">
              <mc:Choice xmlns:v="urn:schemas-microsoft-com:vml" Requires="v">
                <p:oleObj spid="_x0000_s1221" r:id="rId13" imgW="3276600" imgH="444500" progId="Equation.3">
                  <p:embed/>
                </p:oleObj>
              </mc:Choice>
              <mc:Fallback>
                <p:oleObj r:id="rId13" imgW="3276600" imgH="444500" progId="Equation.3">
                  <p:embed/>
                  <p:pic>
                    <p:nvPicPr>
                      <p:cNvPr id="0" name="Object 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3815" y="5608194"/>
                        <a:ext cx="8352359" cy="1133072"/>
                      </a:xfrm>
                      <a:prstGeom prst="rect">
                        <a:avLst/>
                      </a:prstGeom>
                      <a:noFill/>
                    </p:spPr>
                  </p:pic>
                </p:oleObj>
              </mc:Fallback>
            </mc:AlternateContent>
          </a:graphicData>
        </a:graphic>
      </p:graphicFrame>
    </p:spTree>
    <p:extLst>
      <p:ext uri="{BB962C8B-B14F-4D97-AF65-F5344CB8AC3E}">
        <p14:creationId xmlns:p14="http://schemas.microsoft.com/office/powerpoint/2010/main" val="1770291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8" grpId="0"/>
      <p:bldP spid="30" grpId="0"/>
      <p:bldP spid="3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92365" y="302280"/>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a:ln>
                  <a:noFill/>
                </a:ln>
                <a:solidFill>
                  <a:schemeClr val="tx1"/>
                </a:solidFill>
                <a:effectLst/>
                <a:latin typeface="Arial" charset="0"/>
              </a:rPr>
              <a:t>因为</a:t>
            </a:r>
          </a:p>
        </p:txBody>
      </p:sp>
      <p:graphicFrame>
        <p:nvGraphicFramePr>
          <p:cNvPr id="5" name="对象 4"/>
          <p:cNvGraphicFramePr>
            <a:graphicFrameLocks noChangeAspect="1"/>
          </p:cNvGraphicFramePr>
          <p:nvPr>
            <p:extLst>
              <p:ext uri="{D42A27DB-BD31-4B8C-83A1-F6EECF244321}">
                <p14:modId xmlns:p14="http://schemas.microsoft.com/office/powerpoint/2010/main" val="2003926929"/>
              </p:ext>
            </p:extLst>
          </p:nvPr>
        </p:nvGraphicFramePr>
        <p:xfrm>
          <a:off x="1043356" y="201753"/>
          <a:ext cx="506044" cy="644056"/>
        </p:xfrm>
        <a:graphic>
          <a:graphicData uri="http://schemas.openxmlformats.org/presentationml/2006/ole">
            <mc:AlternateContent xmlns:mc="http://schemas.openxmlformats.org/markup-compatibility/2006">
              <mc:Choice xmlns:v="urn:schemas-microsoft-com:vml" Requires="v">
                <p:oleObj spid="_x0000_s30882" r:id="rId3" imgW="139579" imgH="177646" progId="Equation.3">
                  <p:embed/>
                </p:oleObj>
              </mc:Choice>
              <mc:Fallback>
                <p:oleObj r:id="rId3" imgW="139579" imgH="177646"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356" y="201753"/>
                        <a:ext cx="506044" cy="644056"/>
                      </a:xfrm>
                      <a:prstGeom prst="rect">
                        <a:avLst/>
                      </a:prstGeom>
                      <a:noFill/>
                    </p:spPr>
                  </p:pic>
                </p:oleObj>
              </mc:Fallback>
            </mc:AlternateContent>
          </a:graphicData>
        </a:graphic>
      </p:graphicFrame>
      <p:sp>
        <p:nvSpPr>
          <p:cNvPr id="6" name="Rectangle 8"/>
          <p:cNvSpPr>
            <a:spLocks noChangeArrowheads="1"/>
          </p:cNvSpPr>
          <p:nvPr/>
        </p:nvSpPr>
        <p:spPr bwMode="auto">
          <a:xfrm>
            <a:off x="1549400" y="323029"/>
            <a:ext cx="172034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a:ln>
                  <a:noFill/>
                </a:ln>
                <a:solidFill>
                  <a:schemeClr val="tx1"/>
                </a:solidFill>
                <a:effectLst/>
                <a:latin typeface="Arial" charset="0"/>
              </a:rPr>
              <a:t> 很小，故</a:t>
            </a:r>
          </a:p>
        </p:txBody>
      </p:sp>
      <p:graphicFrame>
        <p:nvGraphicFramePr>
          <p:cNvPr id="7" name="对象 6"/>
          <p:cNvGraphicFramePr>
            <a:graphicFrameLocks noChangeAspect="1"/>
          </p:cNvGraphicFramePr>
          <p:nvPr>
            <p:extLst>
              <p:ext uri="{D42A27DB-BD31-4B8C-83A1-F6EECF244321}">
                <p14:modId xmlns:p14="http://schemas.microsoft.com/office/powerpoint/2010/main" val="597740017"/>
              </p:ext>
            </p:extLst>
          </p:nvPr>
        </p:nvGraphicFramePr>
        <p:xfrm>
          <a:off x="736599" y="963007"/>
          <a:ext cx="3537225" cy="898803"/>
        </p:xfrm>
        <a:graphic>
          <a:graphicData uri="http://schemas.openxmlformats.org/presentationml/2006/ole">
            <mc:AlternateContent xmlns:mc="http://schemas.openxmlformats.org/markup-compatibility/2006">
              <mc:Choice xmlns:v="urn:schemas-microsoft-com:vml" Requires="v">
                <p:oleObj spid="_x0000_s30883" r:id="rId5" imgW="1548728" imgH="393529" progId="Equation.3">
                  <p:embed/>
                </p:oleObj>
              </mc:Choice>
              <mc:Fallback>
                <p:oleObj r:id="rId5" imgW="1548728" imgH="393529"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6599" y="963007"/>
                        <a:ext cx="3537225" cy="898803"/>
                      </a:xfrm>
                      <a:prstGeom prst="rect">
                        <a:avLst/>
                      </a:prstGeom>
                      <a:noFill/>
                    </p:spPr>
                  </p:pic>
                </p:oleObj>
              </mc:Fallback>
            </mc:AlternateContent>
          </a:graphicData>
        </a:graphic>
      </p:graphicFrame>
      <p:sp>
        <p:nvSpPr>
          <p:cNvPr id="8" name="Rectangle 9"/>
          <p:cNvSpPr>
            <a:spLocks noChangeArrowheads="1"/>
          </p:cNvSpPr>
          <p:nvPr/>
        </p:nvSpPr>
        <p:spPr bwMode="auto">
          <a:xfrm>
            <a:off x="0" y="133859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sz="2800"/>
          </a:p>
        </p:txBody>
      </p:sp>
      <p:graphicFrame>
        <p:nvGraphicFramePr>
          <p:cNvPr id="9" name="对象 8"/>
          <p:cNvGraphicFramePr>
            <a:graphicFrameLocks noChangeAspect="1"/>
          </p:cNvGraphicFramePr>
          <p:nvPr>
            <p:extLst>
              <p:ext uri="{D42A27DB-BD31-4B8C-83A1-F6EECF244321}">
                <p14:modId xmlns:p14="http://schemas.microsoft.com/office/powerpoint/2010/main" val="1402252747"/>
              </p:ext>
            </p:extLst>
          </p:nvPr>
        </p:nvGraphicFramePr>
        <p:xfrm>
          <a:off x="4825692" y="894253"/>
          <a:ext cx="3810947" cy="1036310"/>
        </p:xfrm>
        <a:graphic>
          <a:graphicData uri="http://schemas.openxmlformats.org/presentationml/2006/ole">
            <mc:AlternateContent xmlns:mc="http://schemas.openxmlformats.org/markup-compatibility/2006">
              <mc:Choice xmlns:v="urn:schemas-microsoft-com:vml" Requires="v">
                <p:oleObj spid="_x0000_s30884" r:id="rId7" imgW="1447172" imgH="393529" progId="Equation.3">
                  <p:embed/>
                </p:oleObj>
              </mc:Choice>
              <mc:Fallback>
                <p:oleObj r:id="rId7" imgW="1447172" imgH="393529"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25692" y="894253"/>
                        <a:ext cx="3810947" cy="1036310"/>
                      </a:xfrm>
                      <a:prstGeom prst="rect">
                        <a:avLst/>
                      </a:prstGeom>
                      <a:noFill/>
                    </p:spPr>
                  </p:pic>
                </p:oleObj>
              </mc:Fallback>
            </mc:AlternateContent>
          </a:graphicData>
        </a:graphic>
      </p:graphicFrame>
      <p:sp>
        <p:nvSpPr>
          <p:cNvPr id="10" name="Rectangle 10"/>
          <p:cNvSpPr>
            <a:spLocks noChangeArrowheads="1"/>
          </p:cNvSpPr>
          <p:nvPr/>
        </p:nvSpPr>
        <p:spPr bwMode="auto">
          <a:xfrm>
            <a:off x="0" y="1960891"/>
            <a:ext cx="84433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chemeClr val="tx1"/>
                </a:solidFill>
                <a:effectLst/>
                <a:latin typeface="Arial" charset="0"/>
              </a:rPr>
              <a:t>令单位时间内通过单位面积的原子摩尔数为扩散通量</a:t>
            </a:r>
          </a:p>
        </p:txBody>
      </p:sp>
      <p:graphicFrame>
        <p:nvGraphicFramePr>
          <p:cNvPr id="11" name="对象 10"/>
          <p:cNvGraphicFramePr>
            <a:graphicFrameLocks noChangeAspect="1"/>
          </p:cNvGraphicFramePr>
          <p:nvPr>
            <p:extLst>
              <p:ext uri="{D42A27DB-BD31-4B8C-83A1-F6EECF244321}">
                <p14:modId xmlns:p14="http://schemas.microsoft.com/office/powerpoint/2010/main" val="371118376"/>
              </p:ext>
            </p:extLst>
          </p:nvPr>
        </p:nvGraphicFramePr>
        <p:xfrm>
          <a:off x="1037971" y="2358495"/>
          <a:ext cx="2743200" cy="901874"/>
        </p:xfrm>
        <a:graphic>
          <a:graphicData uri="http://schemas.openxmlformats.org/presentationml/2006/ole">
            <mc:AlternateContent xmlns:mc="http://schemas.openxmlformats.org/markup-compatibility/2006">
              <mc:Choice xmlns:v="urn:schemas-microsoft-com:vml" Requires="v">
                <p:oleObj spid="_x0000_s30885" r:id="rId9" imgW="926698" imgH="304668" progId="Equation.3">
                  <p:embed/>
                </p:oleObj>
              </mc:Choice>
              <mc:Fallback>
                <p:oleObj r:id="rId9" imgW="926698" imgH="304668" progId="Equation.3">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37971" y="2358495"/>
                        <a:ext cx="2743200" cy="901874"/>
                      </a:xfrm>
                      <a:prstGeom prst="rect">
                        <a:avLst/>
                      </a:prstGeom>
                      <a:noFill/>
                    </p:spPr>
                  </p:pic>
                </p:oleObj>
              </mc:Fallback>
            </mc:AlternateContent>
          </a:graphicData>
        </a:graphic>
      </p:graphicFrame>
      <p:sp>
        <p:nvSpPr>
          <p:cNvPr id="12" name="Rectangle 11"/>
          <p:cNvSpPr>
            <a:spLocks noChangeArrowheads="1"/>
          </p:cNvSpPr>
          <p:nvPr/>
        </p:nvSpPr>
        <p:spPr bwMode="auto">
          <a:xfrm>
            <a:off x="184731" y="3307637"/>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chemeClr val="tx1"/>
                </a:solidFill>
                <a:effectLst/>
                <a:latin typeface="Arial" charset="0"/>
              </a:rPr>
              <a:t>则　　</a:t>
            </a:r>
          </a:p>
        </p:txBody>
      </p:sp>
      <p:graphicFrame>
        <p:nvGraphicFramePr>
          <p:cNvPr id="13" name="对象 12"/>
          <p:cNvGraphicFramePr>
            <a:graphicFrameLocks noChangeAspect="1"/>
          </p:cNvGraphicFramePr>
          <p:nvPr>
            <p:extLst>
              <p:ext uri="{D42A27DB-BD31-4B8C-83A1-F6EECF244321}">
                <p14:modId xmlns:p14="http://schemas.microsoft.com/office/powerpoint/2010/main" val="1375167553"/>
              </p:ext>
            </p:extLst>
          </p:nvPr>
        </p:nvGraphicFramePr>
        <p:xfrm>
          <a:off x="1723771" y="3229647"/>
          <a:ext cx="1973319" cy="1054705"/>
        </p:xfrm>
        <a:graphic>
          <a:graphicData uri="http://schemas.openxmlformats.org/presentationml/2006/ole">
            <mc:AlternateContent xmlns:mc="http://schemas.openxmlformats.org/markup-compatibility/2006">
              <mc:Choice xmlns:v="urn:schemas-microsoft-com:vml" Requires="v">
                <p:oleObj spid="_x0000_s30886" r:id="rId11" imgW="736280" imgH="393529" progId="Equation.3">
                  <p:embed/>
                </p:oleObj>
              </mc:Choice>
              <mc:Fallback>
                <p:oleObj r:id="rId11" imgW="736280" imgH="393529" progId="Equation.3">
                  <p:embed/>
                  <p:pic>
                    <p:nvPicPr>
                      <p:cNvPr id="0" name="Object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23771" y="3229647"/>
                        <a:ext cx="1973319" cy="1054705"/>
                      </a:xfrm>
                      <a:prstGeom prst="rect">
                        <a:avLst/>
                      </a:prstGeom>
                      <a:noFill/>
                    </p:spPr>
                  </p:pic>
                </p:oleObj>
              </mc:Fallback>
            </mc:AlternateContent>
          </a:graphicData>
        </a:graphic>
      </p:graphicFrame>
      <p:sp>
        <p:nvSpPr>
          <p:cNvPr id="14" name="Rectangle 12"/>
          <p:cNvSpPr>
            <a:spLocks noChangeArrowheads="1"/>
          </p:cNvSpPr>
          <p:nvPr/>
        </p:nvSpPr>
        <p:spPr bwMode="auto">
          <a:xfrm>
            <a:off x="0" y="357379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sz="2800"/>
          </a:p>
        </p:txBody>
      </p:sp>
      <p:graphicFrame>
        <p:nvGraphicFramePr>
          <p:cNvPr id="15" name="对象 14"/>
          <p:cNvGraphicFramePr>
            <a:graphicFrameLocks noChangeAspect="1"/>
          </p:cNvGraphicFramePr>
          <p:nvPr>
            <p:extLst>
              <p:ext uri="{D42A27DB-BD31-4B8C-83A1-F6EECF244321}">
                <p14:modId xmlns:p14="http://schemas.microsoft.com/office/powerpoint/2010/main" val="1701936632"/>
              </p:ext>
            </p:extLst>
          </p:nvPr>
        </p:nvGraphicFramePr>
        <p:xfrm>
          <a:off x="1602967" y="4245693"/>
          <a:ext cx="1613208" cy="926101"/>
        </p:xfrm>
        <a:graphic>
          <a:graphicData uri="http://schemas.openxmlformats.org/presentationml/2006/ole">
            <mc:AlternateContent xmlns:mc="http://schemas.openxmlformats.org/markup-compatibility/2006">
              <mc:Choice xmlns:v="urn:schemas-microsoft-com:vml" Requires="v">
                <p:oleObj spid="_x0000_s30887" r:id="rId13" imgW="685800" imgH="393700" progId="Equation.3">
                  <p:embed/>
                </p:oleObj>
              </mc:Choice>
              <mc:Fallback>
                <p:oleObj r:id="rId13" imgW="685800" imgH="393700" progId="Equation.3">
                  <p:embed/>
                  <p:pic>
                    <p:nvPicPr>
                      <p:cNvPr id="0" name="Object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02967" y="4245693"/>
                        <a:ext cx="1613208" cy="926101"/>
                      </a:xfrm>
                      <a:prstGeom prst="rect">
                        <a:avLst/>
                      </a:prstGeom>
                      <a:noFill/>
                    </p:spPr>
                  </p:pic>
                </p:oleObj>
              </mc:Fallback>
            </mc:AlternateContent>
          </a:graphicData>
        </a:graphic>
      </p:graphicFrame>
      <p:sp>
        <p:nvSpPr>
          <p:cNvPr id="16" name="Rectangle 13"/>
          <p:cNvSpPr>
            <a:spLocks noChangeArrowheads="1"/>
          </p:cNvSpPr>
          <p:nvPr/>
        </p:nvSpPr>
        <p:spPr bwMode="auto">
          <a:xfrm>
            <a:off x="126524" y="4780801"/>
            <a:ext cx="8084264"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chemeClr val="tx1"/>
                </a:solidFill>
                <a:effectLst/>
                <a:latin typeface="Arial" charset="0"/>
              </a:rPr>
              <a:t>　　</a:t>
            </a:r>
            <a:r>
              <a:rPr kumimoji="0" lang="zh-CN" altLang="en-US" sz="2800" b="0" i="0" u="none" strike="noStrike" cap="none" normalizeH="0" baseline="0" dirty="0">
                <a:ln>
                  <a:noFill/>
                </a:ln>
                <a:solidFill>
                  <a:schemeClr val="tx1"/>
                </a:solidFill>
                <a:effectLst/>
                <a:latin typeface="Arial" charset="0"/>
              </a:rPr>
              <a:t>                              </a:t>
            </a:r>
            <a:r>
              <a:rPr kumimoji="0" lang="zh-CN" altLang="zh-CN" sz="2800" b="0" i="0" u="none" strike="noStrike" cap="none" normalizeH="0" baseline="0" dirty="0">
                <a:ln>
                  <a:noFill/>
                </a:ln>
                <a:solidFill>
                  <a:schemeClr val="tx1"/>
                </a:solidFill>
                <a:effectLst/>
                <a:latin typeface="Arial" charset="0"/>
              </a:rPr>
              <a:t>（ 扩散系数）。</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chemeClr val="tx1"/>
                </a:solidFill>
                <a:effectLst/>
                <a:latin typeface="Arial" charset="0"/>
              </a:rPr>
              <a:t>扩散第一定律适用于描述稳态扩散的规律。</a:t>
            </a:r>
            <a:endParaRPr kumimoji="0" lang="zh-CN" altLang="en-US" sz="28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chemeClr val="tx1"/>
                </a:solidFill>
                <a:effectLst/>
                <a:latin typeface="Arial" charset="0"/>
              </a:rPr>
              <a:t>（稳态扩散指扩散区域内浓度不随时间而变化）。</a:t>
            </a:r>
            <a:endParaRPr kumimoji="0" lang="zh-CN" altLang="en-US" sz="28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chemeClr val="tx1"/>
                </a:solidFill>
                <a:effectLst/>
                <a:latin typeface="Arial" charset="0"/>
              </a:rPr>
              <a:t>有部分具体或实际问题可用 Fick第一定律描述。</a:t>
            </a:r>
          </a:p>
        </p:txBody>
      </p:sp>
    </p:spTree>
    <p:extLst>
      <p:ext uri="{BB962C8B-B14F-4D97-AF65-F5344CB8AC3E}">
        <p14:creationId xmlns:p14="http://schemas.microsoft.com/office/powerpoint/2010/main" val="45991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7"/>
          <p:cNvSpPr>
            <a:spLocks noChangeArrowheads="1"/>
          </p:cNvSpPr>
          <p:nvPr/>
        </p:nvSpPr>
        <p:spPr bwMode="auto">
          <a:xfrm>
            <a:off x="0" y="546557"/>
            <a:ext cx="916148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chemeClr val="tx1"/>
                </a:solidFill>
                <a:effectLst/>
                <a:latin typeface="Arial" charset="0"/>
              </a:rPr>
              <a:t>例：通常气体通过固体材料的渗透过程可看作稳态扩散。</a:t>
            </a:r>
            <a:endParaRPr kumimoji="0" lang="zh-CN" altLang="en-US" sz="28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chemeClr val="tx1"/>
                </a:solidFill>
                <a:effectLst/>
                <a:latin typeface="Arial" charset="0"/>
              </a:rPr>
              <a:t>如 </a:t>
            </a:r>
          </a:p>
        </p:txBody>
      </p:sp>
      <p:graphicFrame>
        <p:nvGraphicFramePr>
          <p:cNvPr id="16" name="对象 15"/>
          <p:cNvGraphicFramePr>
            <a:graphicFrameLocks noChangeAspect="1"/>
          </p:cNvGraphicFramePr>
          <p:nvPr>
            <p:extLst>
              <p:ext uri="{D42A27DB-BD31-4B8C-83A1-F6EECF244321}">
                <p14:modId xmlns:p14="http://schemas.microsoft.com/office/powerpoint/2010/main" val="251524841"/>
              </p:ext>
            </p:extLst>
          </p:nvPr>
        </p:nvGraphicFramePr>
        <p:xfrm>
          <a:off x="457200" y="1735086"/>
          <a:ext cx="1560265" cy="698013"/>
        </p:xfrm>
        <a:graphic>
          <a:graphicData uri="http://schemas.openxmlformats.org/presentationml/2006/ole">
            <mc:AlternateContent xmlns:mc="http://schemas.openxmlformats.org/markup-compatibility/2006">
              <mc:Choice xmlns:v="urn:schemas-microsoft-com:vml" Requires="v">
                <p:oleObj spid="_x0000_s31886" r:id="rId3" imgW="482181" imgH="215713" progId="Equation.3">
                  <p:embed/>
                </p:oleObj>
              </mc:Choice>
              <mc:Fallback>
                <p:oleObj r:id="rId3" imgW="482181" imgH="215713"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735086"/>
                        <a:ext cx="1560265" cy="698013"/>
                      </a:xfrm>
                      <a:prstGeom prst="rect">
                        <a:avLst/>
                      </a:prstGeom>
                      <a:noFill/>
                    </p:spPr>
                  </p:pic>
                </p:oleObj>
              </mc:Fallback>
            </mc:AlternateContent>
          </a:graphicData>
        </a:graphic>
      </p:graphicFrame>
      <p:sp>
        <p:nvSpPr>
          <p:cNvPr id="17" name="Rectangle 18"/>
          <p:cNvSpPr>
            <a:spLocks noChangeArrowheads="1"/>
          </p:cNvSpPr>
          <p:nvPr/>
        </p:nvSpPr>
        <p:spPr bwMode="auto">
          <a:xfrm>
            <a:off x="2144851" y="1829954"/>
            <a:ext cx="100540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1" i="0" u="none" strike="noStrike" cap="none" normalizeH="0" baseline="0" dirty="0">
                <a:ln>
                  <a:noFill/>
                </a:ln>
                <a:solidFill>
                  <a:schemeClr val="tx1"/>
                </a:solidFill>
                <a:effectLst/>
                <a:latin typeface="Arial" charset="0"/>
              </a:rPr>
              <a:t>∣钯∣</a:t>
            </a:r>
          </a:p>
        </p:txBody>
      </p:sp>
      <p:graphicFrame>
        <p:nvGraphicFramePr>
          <p:cNvPr id="18" name="对象 17"/>
          <p:cNvGraphicFramePr>
            <a:graphicFrameLocks noChangeAspect="1"/>
          </p:cNvGraphicFramePr>
          <p:nvPr>
            <p:extLst>
              <p:ext uri="{D42A27DB-BD31-4B8C-83A1-F6EECF244321}">
                <p14:modId xmlns:p14="http://schemas.microsoft.com/office/powerpoint/2010/main" val="1533322422"/>
              </p:ext>
            </p:extLst>
          </p:nvPr>
        </p:nvGraphicFramePr>
        <p:xfrm>
          <a:off x="3085619" y="1762862"/>
          <a:ext cx="1649374" cy="718958"/>
        </p:xfrm>
        <a:graphic>
          <a:graphicData uri="http://schemas.openxmlformats.org/presentationml/2006/ole">
            <mc:AlternateContent xmlns:mc="http://schemas.openxmlformats.org/markup-compatibility/2006">
              <mc:Choice xmlns:v="urn:schemas-microsoft-com:vml" Requires="v">
                <p:oleObj spid="_x0000_s31887" r:id="rId5" imgW="494870" imgH="215713" progId="Equation.3">
                  <p:embed/>
                </p:oleObj>
              </mc:Choice>
              <mc:Fallback>
                <p:oleObj r:id="rId5" imgW="494870" imgH="215713"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85619" y="1762862"/>
                        <a:ext cx="1649374" cy="718958"/>
                      </a:xfrm>
                      <a:prstGeom prst="rect">
                        <a:avLst/>
                      </a:prstGeom>
                      <a:noFill/>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212773965"/>
              </p:ext>
            </p:extLst>
          </p:nvPr>
        </p:nvGraphicFramePr>
        <p:xfrm>
          <a:off x="269883" y="2771078"/>
          <a:ext cx="2079855" cy="752288"/>
        </p:xfrm>
        <a:graphic>
          <a:graphicData uri="http://schemas.openxmlformats.org/presentationml/2006/ole">
            <mc:AlternateContent xmlns:mc="http://schemas.openxmlformats.org/markup-compatibility/2006">
              <mc:Choice xmlns:v="urn:schemas-microsoft-com:vml" Requires="v">
                <p:oleObj spid="_x0000_s31888" r:id="rId7" imgW="596641" imgH="215806" progId="Equation.3">
                  <p:embed/>
                </p:oleObj>
              </mc:Choice>
              <mc:Fallback>
                <p:oleObj r:id="rId7" imgW="596641" imgH="215806"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9883" y="2771078"/>
                        <a:ext cx="2079855" cy="752288"/>
                      </a:xfrm>
                      <a:prstGeom prst="rect">
                        <a:avLst/>
                      </a:prstGeom>
                      <a:noFill/>
                    </p:spPr>
                  </p:pic>
                </p:oleObj>
              </mc:Fallback>
            </mc:AlternateContent>
          </a:graphicData>
        </a:graphic>
      </p:graphicFrame>
      <p:sp>
        <p:nvSpPr>
          <p:cNvPr id="21" name="Rectangle 20"/>
          <p:cNvSpPr>
            <a:spLocks noChangeArrowheads="1"/>
          </p:cNvSpPr>
          <p:nvPr/>
        </p:nvSpPr>
        <p:spPr bwMode="auto">
          <a:xfrm>
            <a:off x="2333972" y="2979147"/>
            <a:ext cx="44935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chemeClr val="tx1"/>
                </a:solidFill>
                <a:effectLst/>
                <a:latin typeface="Arial" charset="0"/>
              </a:rPr>
              <a:t>，钯不透过其它种类气体。</a:t>
            </a:r>
          </a:p>
        </p:txBody>
      </p:sp>
      <p:graphicFrame>
        <p:nvGraphicFramePr>
          <p:cNvPr id="22" name="对象 21"/>
          <p:cNvGraphicFramePr>
            <a:graphicFrameLocks noChangeAspect="1"/>
          </p:cNvGraphicFramePr>
          <p:nvPr>
            <p:extLst>
              <p:ext uri="{D42A27DB-BD31-4B8C-83A1-F6EECF244321}">
                <p14:modId xmlns:p14="http://schemas.microsoft.com/office/powerpoint/2010/main" val="1088075431"/>
              </p:ext>
            </p:extLst>
          </p:nvPr>
        </p:nvGraphicFramePr>
        <p:xfrm>
          <a:off x="108925" y="3921302"/>
          <a:ext cx="696549" cy="657852"/>
        </p:xfrm>
        <a:graphic>
          <a:graphicData uri="http://schemas.openxmlformats.org/presentationml/2006/ole">
            <mc:AlternateContent xmlns:mc="http://schemas.openxmlformats.org/markup-compatibility/2006">
              <mc:Choice xmlns:v="urn:schemas-microsoft-com:vml" Requires="v">
                <p:oleObj spid="_x0000_s31889" r:id="rId9" imgW="228501" imgH="215806" progId="Equation.3">
                  <p:embed/>
                </p:oleObj>
              </mc:Choice>
              <mc:Fallback>
                <p:oleObj r:id="rId9" imgW="228501" imgH="215806"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8925" y="3921302"/>
                        <a:ext cx="696549" cy="657852"/>
                      </a:xfrm>
                      <a:prstGeom prst="rect">
                        <a:avLst/>
                      </a:prstGeom>
                      <a:noFill/>
                    </p:spPr>
                  </p:pic>
                </p:oleObj>
              </mc:Fallback>
            </mc:AlternateContent>
          </a:graphicData>
        </a:graphic>
      </p:graphicFrame>
      <p:sp>
        <p:nvSpPr>
          <p:cNvPr id="23" name="Rectangle 21"/>
          <p:cNvSpPr>
            <a:spLocks noChangeArrowheads="1"/>
          </p:cNvSpPr>
          <p:nvPr/>
        </p:nvSpPr>
        <p:spPr bwMode="auto">
          <a:xfrm>
            <a:off x="725159" y="4023851"/>
            <a:ext cx="341632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chemeClr val="tx1"/>
                </a:solidFill>
                <a:effectLst/>
                <a:latin typeface="Arial" charset="0"/>
              </a:rPr>
              <a:t>的提纯和净化，透明</a:t>
            </a:r>
          </a:p>
        </p:txBody>
      </p:sp>
      <p:graphicFrame>
        <p:nvGraphicFramePr>
          <p:cNvPr id="24" name="对象 23"/>
          <p:cNvGraphicFramePr>
            <a:graphicFrameLocks noChangeAspect="1"/>
          </p:cNvGraphicFramePr>
          <p:nvPr>
            <p:extLst>
              <p:ext uri="{D42A27DB-BD31-4B8C-83A1-F6EECF244321}">
                <p14:modId xmlns:p14="http://schemas.microsoft.com/office/powerpoint/2010/main" val="1009157003"/>
              </p:ext>
            </p:extLst>
          </p:nvPr>
        </p:nvGraphicFramePr>
        <p:xfrm>
          <a:off x="4054099" y="3876925"/>
          <a:ext cx="1361787" cy="817072"/>
        </p:xfrm>
        <a:graphic>
          <a:graphicData uri="http://schemas.openxmlformats.org/presentationml/2006/ole">
            <mc:AlternateContent xmlns:mc="http://schemas.openxmlformats.org/markup-compatibility/2006">
              <mc:Choice xmlns:v="urn:schemas-microsoft-com:vml" Requires="v">
                <p:oleObj spid="_x0000_s31890" r:id="rId11" imgW="381000" imgH="228600" progId="Equation.3">
                  <p:embed/>
                </p:oleObj>
              </mc:Choice>
              <mc:Fallback>
                <p:oleObj r:id="rId11" imgW="381000" imgH="22860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54099" y="3876925"/>
                        <a:ext cx="1361787" cy="817072"/>
                      </a:xfrm>
                      <a:prstGeom prst="rect">
                        <a:avLst/>
                      </a:prstGeom>
                      <a:noFill/>
                    </p:spPr>
                  </p:pic>
                </p:oleObj>
              </mc:Fallback>
            </mc:AlternateContent>
          </a:graphicData>
        </a:graphic>
      </p:graphicFrame>
      <p:sp>
        <p:nvSpPr>
          <p:cNvPr id="25" name="Rectangle 22"/>
          <p:cNvSpPr>
            <a:spLocks noChangeArrowheads="1"/>
          </p:cNvSpPr>
          <p:nvPr/>
        </p:nvSpPr>
        <p:spPr bwMode="auto">
          <a:xfrm>
            <a:off x="5558573" y="4170777"/>
            <a:ext cx="25378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chemeClr val="tx1"/>
                </a:solidFill>
                <a:effectLst/>
                <a:latin typeface="Arial" charset="0"/>
              </a:rPr>
              <a:t> 陶瓷的烧结。 </a:t>
            </a:r>
          </a:p>
        </p:txBody>
      </p:sp>
    </p:spTree>
    <p:extLst>
      <p:ext uri="{BB962C8B-B14F-4D97-AF65-F5344CB8AC3E}">
        <p14:creationId xmlns:p14="http://schemas.microsoft.com/office/powerpoint/2010/main" val="3820152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1"/>
            <a:ext cx="8229600" cy="2133600"/>
          </a:xfrm>
        </p:spPr>
        <p:txBody>
          <a:bodyPr/>
          <a:lstStyle/>
          <a:p>
            <a:pPr marL="0" indent="0">
              <a:buNone/>
            </a:pPr>
            <a:r>
              <a:rPr lang="zh-CN" altLang="zh-CN" b="1" dirty="0">
                <a:solidFill>
                  <a:schemeClr val="tx1"/>
                </a:solidFill>
                <a:latin typeface="Times New Roman" panose="02020603050405020304" pitchFamily="18" charset="0"/>
                <a:cs typeface="Times New Roman" panose="02020603050405020304" pitchFamily="18" charset="0"/>
              </a:rPr>
              <a:t>二、扩散第二定律</a:t>
            </a:r>
            <a:endParaRPr lang="zh-CN" altLang="zh-CN" dirty="0">
              <a:solidFill>
                <a:schemeClr val="tx1"/>
              </a:solidFill>
              <a:latin typeface="Times New Roman" panose="02020603050405020304" pitchFamily="18" charset="0"/>
              <a:cs typeface="Times New Roman" panose="02020603050405020304" pitchFamily="18" charset="0"/>
            </a:endParaRPr>
          </a:p>
          <a:p>
            <a:pPr marL="0" indent="0">
              <a:buNone/>
            </a:pPr>
            <a:r>
              <a:rPr lang="zh-CN" altLang="zh-CN" sz="2800" dirty="0">
                <a:solidFill>
                  <a:schemeClr val="tx1"/>
                </a:solidFill>
                <a:latin typeface="Times New Roman" panose="02020603050405020304" pitchFamily="18" charset="0"/>
                <a:cs typeface="Times New Roman" panose="02020603050405020304" pitchFamily="18" charset="0"/>
              </a:rPr>
              <a:t>讨论一个沿</a:t>
            </a:r>
            <a:r>
              <a:rPr lang="zh-CN" altLang="zh-CN" sz="2800" dirty="0">
                <a:effectLst/>
                <a:latin typeface="Times New Roman" panose="02020603050405020304" pitchFamily="18" charset="0"/>
                <a:cs typeface="Times New Roman" panose="02020603050405020304" pitchFamily="18" charset="0"/>
              </a:rPr>
              <a:t> </a:t>
            </a:r>
            <a:r>
              <a:rPr lang="en-US" altLang="zh-CN" sz="2800" dirty="0">
                <a:effectLst/>
                <a:latin typeface="Times New Roman" panose="02020603050405020304" pitchFamily="18" charset="0"/>
                <a:cs typeface="Times New Roman" panose="02020603050405020304" pitchFamily="18" charset="0"/>
              </a:rPr>
              <a:t>x</a:t>
            </a:r>
            <a:r>
              <a:rPr lang="zh-CN" altLang="zh-CN" sz="2800" dirty="0">
                <a:solidFill>
                  <a:schemeClr val="tx1"/>
                </a:solidFill>
                <a:latin typeface="Times New Roman" panose="02020603050405020304" pitchFamily="18" charset="0"/>
                <a:cs typeface="Times New Roman" panose="02020603050405020304" pitchFamily="18" charset="0"/>
              </a:rPr>
              <a:t>轴方向透过厚度为</a:t>
            </a:r>
            <a:r>
              <a:rPr lang="en-US" altLang="zh-CN" sz="2800" dirty="0">
                <a:effectLst/>
                <a:latin typeface="Times New Roman" panose="02020603050405020304" pitchFamily="18" charset="0"/>
                <a:cs typeface="Times New Roman" panose="02020603050405020304" pitchFamily="18" charset="0"/>
              </a:rPr>
              <a:t>dx</a:t>
            </a:r>
            <a:r>
              <a:rPr lang="zh-CN" altLang="zh-CN" sz="2800" dirty="0">
                <a:solidFill>
                  <a:schemeClr val="tx1"/>
                </a:solidFill>
                <a:latin typeface="Times New Roman" panose="02020603050405020304" pitchFamily="18" charset="0"/>
                <a:cs typeface="Times New Roman" panose="02020603050405020304" pitchFamily="18" charset="0"/>
              </a:rPr>
              <a:t>、</a:t>
            </a:r>
            <a:r>
              <a:rPr lang="zh-CN" altLang="zh-CN" sz="2800" dirty="0">
                <a:effectLst/>
                <a:latin typeface="Times New Roman" panose="02020603050405020304" pitchFamily="18" charset="0"/>
                <a:cs typeface="Times New Roman" panose="02020603050405020304" pitchFamily="18" charset="0"/>
              </a:rPr>
              <a:t> </a:t>
            </a:r>
            <a:r>
              <a:rPr lang="zh-CN" altLang="zh-CN" sz="2800" dirty="0">
                <a:solidFill>
                  <a:schemeClr val="tx1"/>
                </a:solidFill>
                <a:latin typeface="Times New Roman" panose="02020603050405020304" pitchFamily="18" charset="0"/>
                <a:cs typeface="Times New Roman" panose="02020603050405020304" pitchFamily="18" charset="0"/>
              </a:rPr>
              <a:t>面积为</a:t>
            </a:r>
            <a:r>
              <a:rPr lang="zh-CN" altLang="zh-CN" sz="2800" dirty="0">
                <a:effectLst/>
                <a:latin typeface="Times New Roman" panose="02020603050405020304" pitchFamily="18" charset="0"/>
                <a:cs typeface="Times New Roman" panose="02020603050405020304" pitchFamily="18" charset="0"/>
              </a:rPr>
              <a:t> </a:t>
            </a:r>
            <a:r>
              <a:rPr lang="en-US" altLang="zh-CN" sz="2800" dirty="0">
                <a:effectLst/>
                <a:latin typeface="Times New Roman" panose="02020603050405020304" pitchFamily="18" charset="0"/>
                <a:cs typeface="Times New Roman" panose="02020603050405020304" pitchFamily="18" charset="0"/>
              </a:rPr>
              <a:t>ds</a:t>
            </a:r>
            <a:r>
              <a:rPr lang="zh-CN" altLang="zh-CN" sz="2800" dirty="0">
                <a:solidFill>
                  <a:schemeClr val="tx1"/>
                </a:solidFill>
                <a:latin typeface="Times New Roman" panose="02020603050405020304" pitchFamily="18" charset="0"/>
                <a:cs typeface="Times New Roman" panose="02020603050405020304" pitchFamily="18" charset="0"/>
              </a:rPr>
              <a:t>的一个平面层的扩散。原子在</a:t>
            </a:r>
            <a:r>
              <a:rPr lang="en-US" altLang="zh-CN" sz="2800" dirty="0" err="1">
                <a:effectLst/>
                <a:latin typeface="Times New Roman" panose="02020603050405020304" pitchFamily="18" charset="0"/>
                <a:cs typeface="Times New Roman" panose="02020603050405020304" pitchFamily="18" charset="0"/>
              </a:rPr>
              <a:t>dt</a:t>
            </a:r>
            <a:r>
              <a:rPr lang="en-US" altLang="zh-CN" sz="2800" dirty="0">
                <a:effectLst/>
                <a:latin typeface="Times New Roman" panose="02020603050405020304" pitchFamily="18" charset="0"/>
                <a:cs typeface="Times New Roman" panose="02020603050405020304" pitchFamily="18" charset="0"/>
              </a:rPr>
              <a:t> </a:t>
            </a:r>
            <a:r>
              <a:rPr lang="zh-CN" altLang="zh-CN" sz="2800" dirty="0">
                <a:solidFill>
                  <a:schemeClr val="tx1"/>
                </a:solidFill>
                <a:latin typeface="Times New Roman" panose="02020603050405020304" pitchFamily="18" charset="0"/>
                <a:cs typeface="Times New Roman" panose="02020603050405020304" pitchFamily="18" charset="0"/>
              </a:rPr>
              <a:t>时间内通过Ⅰ面而向左进入平面层的摩尔数为：</a:t>
            </a:r>
            <a:r>
              <a:rPr lang="zh-CN" altLang="zh-CN" sz="2800" dirty="0">
                <a:effectLst/>
                <a:latin typeface="Times New Roman" panose="02020603050405020304" pitchFamily="18" charset="0"/>
                <a:cs typeface="Times New Roman" panose="02020603050405020304" pitchFamily="18" charset="0"/>
              </a:rPr>
              <a:t> </a:t>
            </a:r>
            <a:endParaRPr lang="zh-CN" altLang="en-US" sz="2800" dirty="0">
              <a:latin typeface="Times New Roman" panose="02020603050405020304" pitchFamily="18" charset="0"/>
              <a:cs typeface="Times New Roman" panose="02020603050405020304" pitchFamily="18" charset="0"/>
            </a:endParaRPr>
          </a:p>
        </p:txBody>
      </p:sp>
      <p:sp>
        <p:nvSpPr>
          <p:cNvPr id="4" name="矩形 3"/>
          <p:cNvSpPr/>
          <p:nvPr/>
        </p:nvSpPr>
        <p:spPr>
          <a:xfrm>
            <a:off x="457200" y="457200"/>
            <a:ext cx="8229600" cy="830997"/>
          </a:xfrm>
          <a:prstGeom prst="rect">
            <a:avLst/>
          </a:prstGeom>
        </p:spPr>
        <p:txBody>
          <a:bodyPr wrap="square">
            <a:spAutoFit/>
          </a:bodyPr>
          <a:lstStyle/>
          <a:p>
            <a:r>
              <a:rPr lang="zh-CN" altLang="zh-CN" sz="2400" dirty="0">
                <a:latin typeface="Times New Roman" panose="02020603050405020304" pitchFamily="18" charset="0"/>
                <a:cs typeface="Times New Roman" panose="02020603050405020304" pitchFamily="18" charset="0"/>
              </a:rPr>
              <a:t>但大多数扩散都可归于非稳态扩散，即扩散区域内各点浓度随时间变化。即需采用</a:t>
            </a:r>
            <a:r>
              <a:rPr lang="en-US" altLang="zh-CN" sz="2400" dirty="0">
                <a:latin typeface="Times New Roman" panose="02020603050405020304" pitchFamily="18" charset="0"/>
                <a:cs typeface="Times New Roman" panose="02020603050405020304" pitchFamily="18" charset="0"/>
              </a:rPr>
              <a:t>Fick</a:t>
            </a:r>
            <a:r>
              <a:rPr lang="zh-CN" altLang="zh-CN" sz="2400" dirty="0">
                <a:latin typeface="Times New Roman" panose="02020603050405020304" pitchFamily="18" charset="0"/>
                <a:cs typeface="Times New Roman" panose="02020603050405020304" pitchFamily="18" charset="0"/>
              </a:rPr>
              <a:t>第二定律讨论。</a:t>
            </a:r>
          </a:p>
        </p:txBody>
      </p:sp>
      <p:grpSp>
        <p:nvGrpSpPr>
          <p:cNvPr id="7" name="Group 3"/>
          <p:cNvGrpSpPr>
            <a:grpSpLocks/>
          </p:cNvGrpSpPr>
          <p:nvPr/>
        </p:nvGrpSpPr>
        <p:grpSpPr bwMode="auto">
          <a:xfrm>
            <a:off x="4479114" y="3581400"/>
            <a:ext cx="4114800" cy="2819400"/>
            <a:chOff x="6282" y="10725"/>
            <a:chExt cx="3288" cy="2595"/>
          </a:xfrm>
        </p:grpSpPr>
        <p:sp>
          <p:nvSpPr>
            <p:cNvPr id="8" name="Line 19"/>
            <p:cNvSpPr>
              <a:spLocks noChangeShapeType="1"/>
            </p:cNvSpPr>
            <p:nvPr/>
          </p:nvSpPr>
          <p:spPr bwMode="auto">
            <a:xfrm>
              <a:off x="7438" y="10995"/>
              <a:ext cx="0" cy="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000">
                <a:latin typeface="Times New Roman" panose="02020603050405020304" pitchFamily="18" charset="0"/>
                <a:cs typeface="Times New Roman" panose="02020603050405020304" pitchFamily="18" charset="0"/>
              </a:endParaRPr>
            </a:p>
          </p:txBody>
        </p:sp>
        <p:sp>
          <p:nvSpPr>
            <p:cNvPr id="9" name="Line 18"/>
            <p:cNvSpPr>
              <a:spLocks noChangeShapeType="1"/>
            </p:cNvSpPr>
            <p:nvPr/>
          </p:nvSpPr>
          <p:spPr bwMode="auto">
            <a:xfrm>
              <a:off x="8278" y="11025"/>
              <a:ext cx="0" cy="17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000">
                <a:latin typeface="Times New Roman" panose="02020603050405020304" pitchFamily="18" charset="0"/>
                <a:cs typeface="Times New Roman" panose="02020603050405020304" pitchFamily="18" charset="0"/>
              </a:endParaRPr>
            </a:p>
          </p:txBody>
        </p:sp>
        <p:sp>
          <p:nvSpPr>
            <p:cNvPr id="10" name="Line 17"/>
            <p:cNvSpPr>
              <a:spLocks noChangeShapeType="1"/>
            </p:cNvSpPr>
            <p:nvPr/>
          </p:nvSpPr>
          <p:spPr bwMode="auto">
            <a:xfrm rot="5400000" flipV="1">
              <a:off x="7904" y="12527"/>
              <a:ext cx="0" cy="703"/>
            </a:xfrm>
            <a:prstGeom prst="line">
              <a:avLst/>
            </a:prstGeom>
            <a:noFill/>
            <a:ln w="9525">
              <a:solidFill>
                <a:srgbClr val="000000"/>
              </a:solidFill>
              <a:round/>
              <a:headEnd type="arrow" w="med" len="me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000">
                <a:latin typeface="Times New Roman" panose="02020603050405020304" pitchFamily="18" charset="0"/>
                <a:cs typeface="Times New Roman" panose="02020603050405020304" pitchFamily="18" charset="0"/>
              </a:endParaRPr>
            </a:p>
          </p:txBody>
        </p:sp>
        <p:sp>
          <p:nvSpPr>
            <p:cNvPr id="11" name="Line 16"/>
            <p:cNvSpPr>
              <a:spLocks noChangeShapeType="1"/>
            </p:cNvSpPr>
            <p:nvPr/>
          </p:nvSpPr>
          <p:spPr bwMode="auto">
            <a:xfrm rot="5400000" flipV="1">
              <a:off x="7423" y="11311"/>
              <a:ext cx="0" cy="645"/>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000">
                <a:latin typeface="Times New Roman" panose="02020603050405020304" pitchFamily="18" charset="0"/>
                <a:cs typeface="Times New Roman" panose="02020603050405020304" pitchFamily="18" charset="0"/>
              </a:endParaRPr>
            </a:p>
          </p:txBody>
        </p:sp>
        <p:sp>
          <p:nvSpPr>
            <p:cNvPr id="12" name="Line 15"/>
            <p:cNvSpPr>
              <a:spLocks noChangeShapeType="1"/>
            </p:cNvSpPr>
            <p:nvPr/>
          </p:nvSpPr>
          <p:spPr bwMode="auto">
            <a:xfrm>
              <a:off x="6598" y="10800"/>
              <a:ext cx="0" cy="1995"/>
            </a:xfrm>
            <a:prstGeom prst="line">
              <a:avLst/>
            </a:prstGeom>
            <a:noFill/>
            <a:ln w="12700">
              <a:solidFill>
                <a:srgbClr val="000000"/>
              </a:solidFill>
              <a:round/>
              <a:headEnd type="arrow"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000">
                <a:latin typeface="Times New Roman" panose="02020603050405020304" pitchFamily="18" charset="0"/>
                <a:cs typeface="Times New Roman" panose="02020603050405020304" pitchFamily="18" charset="0"/>
              </a:endParaRPr>
            </a:p>
          </p:txBody>
        </p:sp>
        <p:sp>
          <p:nvSpPr>
            <p:cNvPr id="13" name="Text Box 14"/>
            <p:cNvSpPr txBox="1">
              <a:spLocks noChangeArrowheads="1"/>
            </p:cNvSpPr>
            <p:nvPr/>
          </p:nvSpPr>
          <p:spPr bwMode="auto">
            <a:xfrm>
              <a:off x="6990" y="11085"/>
              <a:ext cx="390" cy="31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cs typeface="Times New Roman" pitchFamily="18" charset="0"/>
                </a:rPr>
                <a:t>dM</a:t>
              </a:r>
              <a:r>
                <a:rPr kumimoji="0" lang="en-US" altLang="zh-CN" sz="2000" b="0" i="0" u="none" strike="noStrike" cap="none" normalizeH="0" baseline="-30000">
                  <a:ln>
                    <a:noFill/>
                  </a:ln>
                  <a:solidFill>
                    <a:schemeClr val="tx1"/>
                  </a:solidFill>
                  <a:effectLst/>
                  <a:latin typeface="Times New Roman" pitchFamily="18" charset="0"/>
                  <a:cs typeface="Times New Roman" pitchFamily="18" charset="0"/>
                </a:rPr>
                <a:t>1</a:t>
              </a:r>
              <a:endParaRPr kumimoji="0" lang="en-US" altLang="zh-CN"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Text Box 13"/>
            <p:cNvSpPr txBox="1">
              <a:spLocks noChangeArrowheads="1"/>
            </p:cNvSpPr>
            <p:nvPr/>
          </p:nvSpPr>
          <p:spPr bwMode="auto">
            <a:xfrm>
              <a:off x="8356" y="11040"/>
              <a:ext cx="420" cy="31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cs typeface="Times New Roman" pitchFamily="18" charset="0"/>
                </a:rPr>
                <a:t>dM</a:t>
              </a:r>
              <a:r>
                <a:rPr kumimoji="0" lang="en-US" altLang="zh-CN" sz="2000" b="0" i="0" u="none" strike="noStrike" cap="none" normalizeH="0" baseline="-30000">
                  <a:ln>
                    <a:noFill/>
                  </a:ln>
                  <a:solidFill>
                    <a:schemeClr val="tx1"/>
                  </a:solidFill>
                  <a:effectLst/>
                  <a:latin typeface="Times New Roman" pitchFamily="18" charset="0"/>
                  <a:cs typeface="Times New Roman" pitchFamily="18" charset="0"/>
                </a:rPr>
                <a:t>2</a:t>
              </a:r>
              <a:endParaRPr kumimoji="0" lang="en-US" altLang="zh-CN"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15" name="Text Box 12"/>
            <p:cNvSpPr txBox="1">
              <a:spLocks noChangeArrowheads="1"/>
            </p:cNvSpPr>
            <p:nvPr/>
          </p:nvSpPr>
          <p:spPr bwMode="auto">
            <a:xfrm>
              <a:off x="7710" y="11880"/>
              <a:ext cx="284" cy="31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cs typeface="Times New Roman" pitchFamily="18" charset="0"/>
                </a:rPr>
                <a:t>dS</a:t>
              </a:r>
            </a:p>
          </p:txBody>
        </p:sp>
        <p:sp>
          <p:nvSpPr>
            <p:cNvPr id="16" name="Line 11"/>
            <p:cNvSpPr>
              <a:spLocks noChangeShapeType="1"/>
            </p:cNvSpPr>
            <p:nvPr/>
          </p:nvSpPr>
          <p:spPr bwMode="auto">
            <a:xfrm rot="5400000" flipV="1">
              <a:off x="8307" y="11311"/>
              <a:ext cx="0" cy="645"/>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000">
                <a:latin typeface="Times New Roman" panose="02020603050405020304" pitchFamily="18" charset="0"/>
                <a:cs typeface="Times New Roman" panose="02020603050405020304" pitchFamily="18" charset="0"/>
              </a:endParaRPr>
            </a:p>
          </p:txBody>
        </p:sp>
        <p:sp>
          <p:nvSpPr>
            <p:cNvPr id="17" name="Line 10"/>
            <p:cNvSpPr>
              <a:spLocks noChangeShapeType="1"/>
            </p:cNvSpPr>
            <p:nvPr/>
          </p:nvSpPr>
          <p:spPr bwMode="auto">
            <a:xfrm>
              <a:off x="6598" y="12795"/>
              <a:ext cx="2686"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000">
                <a:latin typeface="Times New Roman" panose="02020603050405020304" pitchFamily="18" charset="0"/>
                <a:cs typeface="Times New Roman" panose="02020603050405020304" pitchFamily="18" charset="0"/>
              </a:endParaRPr>
            </a:p>
          </p:txBody>
        </p:sp>
        <p:sp>
          <p:nvSpPr>
            <p:cNvPr id="18" name="Line 9"/>
            <p:cNvSpPr>
              <a:spLocks noChangeShapeType="1"/>
            </p:cNvSpPr>
            <p:nvPr/>
          </p:nvSpPr>
          <p:spPr bwMode="auto">
            <a:xfrm rot="5400000" flipV="1">
              <a:off x="6960" y="12542"/>
              <a:ext cx="0" cy="703"/>
            </a:xfrm>
            <a:prstGeom prst="line">
              <a:avLst/>
            </a:prstGeom>
            <a:noFill/>
            <a:ln w="9525">
              <a:solidFill>
                <a:srgbClr val="000000"/>
              </a:solidFill>
              <a:round/>
              <a:headEnd type="arrow" w="med" len="me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000">
                <a:latin typeface="Times New Roman" panose="02020603050405020304" pitchFamily="18" charset="0"/>
                <a:cs typeface="Times New Roman" panose="02020603050405020304" pitchFamily="18" charset="0"/>
              </a:endParaRPr>
            </a:p>
          </p:txBody>
        </p:sp>
        <p:sp>
          <p:nvSpPr>
            <p:cNvPr id="19" name="Text Box 8"/>
            <p:cNvSpPr txBox="1">
              <a:spLocks noChangeArrowheads="1"/>
            </p:cNvSpPr>
            <p:nvPr/>
          </p:nvSpPr>
          <p:spPr bwMode="auto">
            <a:xfrm>
              <a:off x="7738" y="13020"/>
              <a:ext cx="316" cy="30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cs typeface="Times New Roman" pitchFamily="18" charset="0"/>
                </a:rPr>
                <a:t>dx</a:t>
              </a:r>
            </a:p>
          </p:txBody>
        </p:sp>
        <p:sp>
          <p:nvSpPr>
            <p:cNvPr id="20" name="Text Box 7"/>
            <p:cNvSpPr txBox="1">
              <a:spLocks noChangeArrowheads="1"/>
            </p:cNvSpPr>
            <p:nvPr/>
          </p:nvSpPr>
          <p:spPr bwMode="auto">
            <a:xfrm>
              <a:off x="8444" y="12840"/>
              <a:ext cx="510" cy="30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cs typeface="Times New Roman" pitchFamily="18" charset="0"/>
                </a:rPr>
                <a:t>x+dx</a:t>
              </a:r>
            </a:p>
          </p:txBody>
        </p:sp>
        <p:sp>
          <p:nvSpPr>
            <p:cNvPr id="21" name="Text Box 6"/>
            <p:cNvSpPr txBox="1">
              <a:spLocks noChangeArrowheads="1"/>
            </p:cNvSpPr>
            <p:nvPr/>
          </p:nvSpPr>
          <p:spPr bwMode="auto">
            <a:xfrm>
              <a:off x="7378" y="12825"/>
              <a:ext cx="136" cy="27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cs typeface="Times New Roman" pitchFamily="18" charset="0"/>
                </a:rPr>
                <a:t>x</a:t>
              </a:r>
            </a:p>
          </p:txBody>
        </p:sp>
        <p:sp>
          <p:nvSpPr>
            <p:cNvPr id="22" name="Text Box 5"/>
            <p:cNvSpPr txBox="1">
              <a:spLocks noChangeArrowheads="1"/>
            </p:cNvSpPr>
            <p:nvPr/>
          </p:nvSpPr>
          <p:spPr bwMode="auto">
            <a:xfrm>
              <a:off x="9434" y="12645"/>
              <a:ext cx="136" cy="27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cs typeface="Times New Roman" pitchFamily="18" charset="0"/>
                </a:rPr>
                <a:t>X</a:t>
              </a:r>
            </a:p>
          </p:txBody>
        </p:sp>
        <p:sp>
          <p:nvSpPr>
            <p:cNvPr id="23" name="Text Box 4"/>
            <p:cNvSpPr txBox="1">
              <a:spLocks noChangeArrowheads="1"/>
            </p:cNvSpPr>
            <p:nvPr/>
          </p:nvSpPr>
          <p:spPr bwMode="auto">
            <a:xfrm>
              <a:off x="6282" y="10725"/>
              <a:ext cx="136" cy="27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cs typeface="Times New Roman" pitchFamily="18" charset="0"/>
                </a:rPr>
                <a:t>Y</a:t>
              </a:r>
            </a:p>
          </p:txBody>
        </p:sp>
      </p:grpSp>
      <p:sp>
        <p:nvSpPr>
          <p:cNvPr id="24" name="Rectangle 20"/>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Times New Roman" panose="02020603050405020304" pitchFamily="18" charset="0"/>
              <a:cs typeface="Times New Roman" panose="02020603050405020304" pitchFamily="18" charset="0"/>
            </a:endParaRPr>
          </a:p>
        </p:txBody>
      </p:sp>
      <p:sp>
        <p:nvSpPr>
          <p:cNvPr id="27" name="Rectangle 3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Times New Roman" panose="02020603050405020304" pitchFamily="18" charset="0"/>
              <a:cs typeface="Times New Roman" panose="02020603050405020304" pitchFamily="18" charset="0"/>
            </a:endParaRPr>
          </a:p>
        </p:txBody>
      </p:sp>
      <p:graphicFrame>
        <p:nvGraphicFramePr>
          <p:cNvPr id="28" name="对象 27"/>
          <p:cNvGraphicFramePr>
            <a:graphicFrameLocks noChangeAspect="1"/>
          </p:cNvGraphicFramePr>
          <p:nvPr>
            <p:extLst>
              <p:ext uri="{D42A27DB-BD31-4B8C-83A1-F6EECF244321}">
                <p14:modId xmlns:p14="http://schemas.microsoft.com/office/powerpoint/2010/main" val="2157656759"/>
              </p:ext>
            </p:extLst>
          </p:nvPr>
        </p:nvGraphicFramePr>
        <p:xfrm>
          <a:off x="304800" y="3972531"/>
          <a:ext cx="4361466" cy="774113"/>
        </p:xfrm>
        <a:graphic>
          <a:graphicData uri="http://schemas.openxmlformats.org/presentationml/2006/ole">
            <mc:AlternateContent xmlns:mc="http://schemas.openxmlformats.org/markup-compatibility/2006">
              <mc:Choice xmlns:v="urn:schemas-microsoft-com:vml" Requires="v">
                <p:oleObj spid="_x0000_s26750" name="公式" r:id="rId3" imgW="2197100" imgH="393700" progId="Equation.3">
                  <p:embed/>
                </p:oleObj>
              </mc:Choice>
              <mc:Fallback>
                <p:oleObj name="公式" r:id="rId3" imgW="2197100" imgH="393700" progId="Equation.3">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972531"/>
                        <a:ext cx="4361466" cy="774113"/>
                      </a:xfrm>
                      <a:prstGeom prst="rect">
                        <a:avLst/>
                      </a:prstGeom>
                      <a:noFill/>
                    </p:spPr>
                  </p:pic>
                </p:oleObj>
              </mc:Fallback>
            </mc:AlternateContent>
          </a:graphicData>
        </a:graphic>
      </p:graphicFrame>
      <p:sp>
        <p:nvSpPr>
          <p:cNvPr id="29" name="Rectangle 3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Times New Roman" panose="02020603050405020304" pitchFamily="18" charset="0"/>
              <a:cs typeface="Times New Roman" panose="02020603050405020304" pitchFamily="18" charset="0"/>
            </a:endParaRPr>
          </a:p>
        </p:txBody>
      </p:sp>
      <p:graphicFrame>
        <p:nvGraphicFramePr>
          <p:cNvPr id="30" name="对象 29"/>
          <p:cNvGraphicFramePr>
            <a:graphicFrameLocks noChangeAspect="1"/>
          </p:cNvGraphicFramePr>
          <p:nvPr>
            <p:extLst>
              <p:ext uri="{D42A27DB-BD31-4B8C-83A1-F6EECF244321}">
                <p14:modId xmlns:p14="http://schemas.microsoft.com/office/powerpoint/2010/main" val="2754327367"/>
              </p:ext>
            </p:extLst>
          </p:nvPr>
        </p:nvGraphicFramePr>
        <p:xfrm>
          <a:off x="381000" y="5276905"/>
          <a:ext cx="4253356" cy="683873"/>
        </p:xfrm>
        <a:graphic>
          <a:graphicData uri="http://schemas.openxmlformats.org/presentationml/2006/ole">
            <mc:AlternateContent xmlns:mc="http://schemas.openxmlformats.org/markup-compatibility/2006">
              <mc:Choice xmlns:v="urn:schemas-microsoft-com:vml" Requires="v">
                <p:oleObj spid="_x0000_s26751" name="公式" r:id="rId5" imgW="2425700" imgH="393700" progId="Equation.3">
                  <p:embed/>
                </p:oleObj>
              </mc:Choice>
              <mc:Fallback>
                <p:oleObj name="公式" r:id="rId5" imgW="2425700" imgH="393700" progId="Equation.3">
                  <p:embed/>
                  <p:pic>
                    <p:nvPicPr>
                      <p:cNvPr id="0" name="Object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5276905"/>
                        <a:ext cx="4253356" cy="683873"/>
                      </a:xfrm>
                      <a:prstGeom prst="rect">
                        <a:avLst/>
                      </a:prstGeom>
                      <a:noFill/>
                    </p:spPr>
                  </p:pic>
                </p:oleObj>
              </mc:Fallback>
            </mc:AlternateContent>
          </a:graphicData>
        </a:graphic>
      </p:graphicFrame>
    </p:spTree>
    <p:extLst>
      <p:ext uri="{BB962C8B-B14F-4D97-AF65-F5344CB8AC3E}">
        <p14:creationId xmlns:p14="http://schemas.microsoft.com/office/powerpoint/2010/main" val="2480188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2804866982"/>
              </p:ext>
            </p:extLst>
          </p:nvPr>
        </p:nvGraphicFramePr>
        <p:xfrm>
          <a:off x="632178" y="1905000"/>
          <a:ext cx="8169715" cy="815160"/>
        </p:xfrm>
        <a:graphic>
          <a:graphicData uri="http://schemas.openxmlformats.org/presentationml/2006/ole">
            <mc:AlternateContent xmlns:mc="http://schemas.openxmlformats.org/markup-compatibility/2006">
              <mc:Choice xmlns:v="urn:schemas-microsoft-com:vml" Requires="v">
                <p:oleObj spid="_x0000_s27789" name="公式" r:id="rId3" imgW="4292600" imgH="431800" progId="Equation.3">
                  <p:embed/>
                </p:oleObj>
              </mc:Choice>
              <mc:Fallback>
                <p:oleObj name="公式" r:id="rId3" imgW="4292600" imgH="431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178" y="1905000"/>
                        <a:ext cx="8169715" cy="815160"/>
                      </a:xfrm>
                      <a:prstGeom prst="rect">
                        <a:avLst/>
                      </a:prstGeom>
                      <a:noFill/>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40207720"/>
              </p:ext>
            </p:extLst>
          </p:nvPr>
        </p:nvGraphicFramePr>
        <p:xfrm>
          <a:off x="4567237" y="3088852"/>
          <a:ext cx="1530342" cy="504855"/>
        </p:xfrm>
        <a:graphic>
          <a:graphicData uri="http://schemas.openxmlformats.org/presentationml/2006/ole">
            <mc:AlternateContent xmlns:mc="http://schemas.openxmlformats.org/markup-compatibility/2006">
              <mc:Choice xmlns:v="urn:schemas-microsoft-com:vml" Requires="v">
                <p:oleObj spid="_x0000_s27790" name="公式" r:id="rId5" imgW="926698" imgH="304668" progId="Equation.3">
                  <p:embed/>
                </p:oleObj>
              </mc:Choice>
              <mc:Fallback>
                <p:oleObj name="公式" r:id="rId5" imgW="926698" imgH="304668"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67237" y="3088852"/>
                        <a:ext cx="1530342" cy="504855"/>
                      </a:xfrm>
                      <a:prstGeom prst="rect">
                        <a:avLst/>
                      </a:prstGeom>
                      <a:noFill/>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612498313"/>
              </p:ext>
            </p:extLst>
          </p:nvPr>
        </p:nvGraphicFramePr>
        <p:xfrm>
          <a:off x="855732" y="4561903"/>
          <a:ext cx="6434643" cy="848297"/>
        </p:xfrm>
        <a:graphic>
          <a:graphicData uri="http://schemas.openxmlformats.org/presentationml/2006/ole">
            <mc:AlternateContent xmlns:mc="http://schemas.openxmlformats.org/markup-compatibility/2006">
              <mc:Choice xmlns:v="urn:schemas-microsoft-com:vml" Requires="v">
                <p:oleObj spid="_x0000_s27791" name="公式" r:id="rId7" imgW="2959100" imgH="393700" progId="Equation.3">
                  <p:embed/>
                </p:oleObj>
              </mc:Choice>
              <mc:Fallback>
                <p:oleObj name="公式" r:id="rId7" imgW="2959100" imgH="393700" progId="Equation.3">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5732" y="4561903"/>
                        <a:ext cx="6434643" cy="848297"/>
                      </a:xfrm>
                      <a:prstGeom prst="rect">
                        <a:avLst/>
                      </a:prstGeom>
                      <a:noFill/>
                    </p:spPr>
                  </p:pic>
                </p:oleObj>
              </mc:Fallback>
            </mc:AlternateContent>
          </a:graphicData>
        </a:graphic>
      </p:graphicFrame>
      <p:sp>
        <p:nvSpPr>
          <p:cNvPr id="7" name="Rectangle 4"/>
          <p:cNvSpPr>
            <a:spLocks noChangeArrowheads="1"/>
          </p:cNvSpPr>
          <p:nvPr/>
        </p:nvSpPr>
        <p:spPr bwMode="auto">
          <a:xfrm>
            <a:off x="609600" y="914400"/>
            <a:ext cx="532068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故 </a:t>
            </a:r>
            <a:r>
              <a:rPr kumimoji="0" lang="en-US" altLang="zh-CN" sz="20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dt</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时间内平面层中原子净增加的摩尔数为：</a:t>
            </a:r>
            <a:endParaRPr kumimoji="0" lang="zh-CN" altLang="en-US" sz="2000" b="0" i="0" u="none" strike="noStrike" cap="none" normalizeH="0" baseline="0" dirty="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dirty="0">
              <a:ln>
                <a:noFill/>
              </a:ln>
              <a:solidFill>
                <a:schemeClr val="tx1"/>
              </a:solidFill>
              <a:effectLst/>
              <a:latin typeface="Arial" pitchFamily="34" charset="0"/>
              <a:ea typeface="宋体" pitchFamily="2" charset="-122"/>
            </a:endParaRPr>
          </a:p>
        </p:txBody>
      </p:sp>
      <p:sp>
        <p:nvSpPr>
          <p:cNvPr id="8" name="Rectangle 5"/>
          <p:cNvSpPr>
            <a:spLocks noChangeArrowheads="1"/>
          </p:cNvSpPr>
          <p:nvPr/>
        </p:nvSpPr>
        <p:spPr bwMode="auto">
          <a:xfrm>
            <a:off x="762000" y="3088852"/>
            <a:ext cx="4267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而净增加的原子的摩尔浓度为：</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p:txBody>
      </p:sp>
      <p:sp>
        <p:nvSpPr>
          <p:cNvPr id="9" name="Rectangle 6"/>
          <p:cNvSpPr>
            <a:spLocks noChangeArrowheads="1"/>
          </p:cNvSpPr>
          <p:nvPr/>
        </p:nvSpPr>
        <p:spPr bwMode="auto">
          <a:xfrm>
            <a:off x="762000" y="3739305"/>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故</a:t>
            </a:r>
            <a:endParaRPr kumimoji="0" lang="zh-CN" altLang="en-US" sz="2000" b="0" i="0" u="none" strike="noStrike" cap="none" normalizeH="0" baseline="0" dirty="0">
              <a:ln>
                <a:noFill/>
              </a:ln>
              <a:solidFill>
                <a:schemeClr val="tx1"/>
              </a:solidFill>
              <a:effectLst/>
              <a:latin typeface="Arial" pitchFamily="34" charset="0"/>
              <a:ea typeface="宋体" pitchFamily="2" charset="-122"/>
            </a:endParaRPr>
          </a:p>
        </p:txBody>
      </p:sp>
      <p:sp>
        <p:nvSpPr>
          <p:cNvPr id="10" name="Rectangle 7"/>
          <p:cNvSpPr>
            <a:spLocks noChangeArrowheads="1"/>
          </p:cNvSpPr>
          <p:nvPr/>
        </p:nvSpPr>
        <p:spPr bwMode="auto">
          <a:xfrm>
            <a:off x="762000" y="4129830"/>
            <a:ext cx="2551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a:ln>
                  <a:noFill/>
                </a:ln>
                <a:solidFill>
                  <a:schemeClr val="tx1"/>
                </a:solidFill>
                <a:effectLst/>
                <a:latin typeface="Arial" pitchFamily="34" charset="0"/>
                <a:ea typeface="宋体" pitchFamily="2" charset="-122"/>
              </a:rPr>
              <a:t> </a:t>
            </a:r>
          </a:p>
        </p:txBody>
      </p:sp>
    </p:spTree>
    <p:extLst>
      <p:ext uri="{BB962C8B-B14F-4D97-AF65-F5344CB8AC3E}">
        <p14:creationId xmlns:p14="http://schemas.microsoft.com/office/powerpoint/2010/main" val="90702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52400" y="914400"/>
            <a:ext cx="92191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．扩散第一定律：若</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D</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同各点浓度无关（即扩散区域内各点扩散系数相同）则：</a:t>
            </a:r>
            <a:endParaRPr kumimoji="0" lang="zh-CN" altLang="en-US" sz="2000" b="0" i="0" u="none" strike="noStrike" cap="none" normalizeH="0" baseline="0" dirty="0">
              <a:ln>
                <a:noFill/>
              </a:ln>
              <a:solidFill>
                <a:schemeClr val="tx1"/>
              </a:solidFill>
              <a:effectLst/>
              <a:latin typeface="Arial" pitchFamily="34" charset="0"/>
              <a:ea typeface="宋体" pitchFamily="2"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262235118"/>
              </p:ext>
            </p:extLst>
          </p:nvPr>
        </p:nvGraphicFramePr>
        <p:xfrm>
          <a:off x="533400" y="1314510"/>
          <a:ext cx="1981200" cy="990600"/>
        </p:xfrm>
        <a:graphic>
          <a:graphicData uri="http://schemas.openxmlformats.org/presentationml/2006/ole">
            <mc:AlternateContent xmlns:mc="http://schemas.openxmlformats.org/markup-compatibility/2006">
              <mc:Choice xmlns:v="urn:schemas-microsoft-com:vml" Requires="v">
                <p:oleObj spid="_x0000_s28808" name="公式" r:id="rId3" imgW="838200" imgH="419100" progId="Equation.3">
                  <p:embed/>
                </p:oleObj>
              </mc:Choice>
              <mc:Fallback>
                <p:oleObj name="公式" r:id="rId3" imgW="838200" imgH="4191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314510"/>
                        <a:ext cx="1981200" cy="990600"/>
                      </a:xfrm>
                      <a:prstGeom prst="rect">
                        <a:avLst/>
                      </a:prstGeom>
                      <a:noFill/>
                    </p:spPr>
                  </p:pic>
                </p:oleObj>
              </mc:Fallback>
            </mc:AlternateContent>
          </a:graphicData>
        </a:graphic>
      </p:graphicFrame>
      <p:sp>
        <p:nvSpPr>
          <p:cNvPr id="6" name="Rectangle 3"/>
          <p:cNvSpPr>
            <a:spLocks noChangeArrowheads="1"/>
          </p:cNvSpPr>
          <p:nvPr/>
        </p:nvSpPr>
        <p:spPr bwMode="auto">
          <a:xfrm>
            <a:off x="228600" y="2895600"/>
            <a:ext cx="736611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2</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．在材料中许多实际问题中，在相应中初始条件和边界条件下</a:t>
            </a:r>
            <a:endPar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（由实际问题给定），可对上述扩散方程求解。</a:t>
            </a:r>
            <a:endParaRPr kumimoji="0" lang="zh-CN" altLang="en-US" sz="2000" b="0" i="0" u="none" strike="noStrike" cap="none" normalizeH="0" baseline="0" dirty="0">
              <a:ln>
                <a:noFill/>
              </a:ln>
              <a:solidFill>
                <a:schemeClr val="tx1"/>
              </a:solidFill>
              <a:effectLst/>
              <a:latin typeface="Arial" pitchFamily="34" charset="0"/>
              <a:ea typeface="宋体" pitchFamily="2" charset="-122"/>
            </a:endParaRPr>
          </a:p>
        </p:txBody>
      </p:sp>
      <p:sp>
        <p:nvSpPr>
          <p:cNvPr id="7" name="矩形 6"/>
          <p:cNvSpPr/>
          <p:nvPr/>
        </p:nvSpPr>
        <p:spPr>
          <a:xfrm>
            <a:off x="3276600" y="1598781"/>
            <a:ext cx="5375275" cy="707886"/>
          </a:xfrm>
          <a:prstGeom prst="rect">
            <a:avLst/>
          </a:prstGeom>
        </p:spPr>
        <p:txBody>
          <a:bodyPr wrap="square">
            <a:spAutoFit/>
          </a:bodyPr>
          <a:lstStyle/>
          <a:p>
            <a:pPr lvl="0"/>
            <a:r>
              <a:rPr lang="zh-CN" altLang="en-US" sz="2000" dirty="0">
                <a:solidFill>
                  <a:srgbClr val="000000"/>
                </a:solidFill>
                <a:latin typeface="Times New Roman" pitchFamily="18" charset="0"/>
                <a:cs typeface="Times New Roman" pitchFamily="18" charset="0"/>
              </a:rPr>
              <a:t>（实际上在许多情况下，同浓度及各点浓度差异有关）。</a:t>
            </a:r>
            <a:endParaRPr lang="zh-CN" altLang="en-US" sz="2000" dirty="0">
              <a:solidFill>
                <a:srgbClr val="000000"/>
              </a:solidFill>
              <a:latin typeface="Arial" pitchFamily="34" charset="0"/>
            </a:endParaRPr>
          </a:p>
        </p:txBody>
      </p:sp>
      <p:sp>
        <p:nvSpPr>
          <p:cNvPr id="8" name="矩形 7"/>
          <p:cNvSpPr/>
          <p:nvPr/>
        </p:nvSpPr>
        <p:spPr>
          <a:xfrm>
            <a:off x="533400" y="3835779"/>
            <a:ext cx="3877985" cy="369332"/>
          </a:xfrm>
          <a:prstGeom prst="rect">
            <a:avLst/>
          </a:prstGeom>
        </p:spPr>
        <p:txBody>
          <a:bodyPr wrap="none">
            <a:spAutoFit/>
          </a:bodyPr>
          <a:lstStyle/>
          <a:p>
            <a:r>
              <a:rPr lang="zh-CN" altLang="zh-CN" dirty="0"/>
              <a:t>例：气相组分在半无限固体中的扩散</a:t>
            </a:r>
            <a:endParaRPr lang="zh-CN" altLang="en-US" dirty="0"/>
          </a:p>
        </p:txBody>
      </p:sp>
      <p:sp>
        <p:nvSpPr>
          <p:cNvPr id="9" name="Rectangle 5"/>
          <p:cNvSpPr>
            <a:spLocks noChangeArrowheads="1"/>
          </p:cNvSpPr>
          <p:nvPr/>
        </p:nvSpPr>
        <p:spPr bwMode="auto">
          <a:xfrm>
            <a:off x="553156" y="4613702"/>
            <a:ext cx="243047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t=0   x&gt;0   C(x)&gt;0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t&gt;0   x=0   </a:t>
            </a:r>
            <a:endParaRPr kumimoji="0" lang="en-US" altLang="zh-CN" sz="2400" b="0" i="0" u="none" strike="noStrike" cap="none" normalizeH="0" baseline="0" dirty="0">
              <a:ln>
                <a:noFill/>
              </a:ln>
              <a:solidFill>
                <a:schemeClr val="tx1"/>
              </a:solidFill>
              <a:effectLst/>
              <a:latin typeface="Arial" pitchFamily="34" charset="0"/>
              <a:ea typeface="宋体" pitchFamily="2" charset="-122"/>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2452201790"/>
              </p:ext>
            </p:extLst>
          </p:nvPr>
        </p:nvGraphicFramePr>
        <p:xfrm>
          <a:off x="2057400" y="5066521"/>
          <a:ext cx="1079500" cy="381000"/>
        </p:xfrm>
        <a:graphic>
          <a:graphicData uri="http://schemas.openxmlformats.org/presentationml/2006/ole">
            <mc:AlternateContent xmlns:mc="http://schemas.openxmlformats.org/markup-compatibility/2006">
              <mc:Choice xmlns:v="urn:schemas-microsoft-com:vml" Requires="v">
                <p:oleObj spid="_x0000_s28809" name="公式" r:id="rId5" imgW="647700" imgH="228600" progId="Equation.3">
                  <p:embed/>
                </p:oleObj>
              </mc:Choice>
              <mc:Fallback>
                <p:oleObj name="公式" r:id="rId5" imgW="647700" imgH="2286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5066521"/>
                        <a:ext cx="1079500" cy="381000"/>
                      </a:xfrm>
                      <a:prstGeom prst="rect">
                        <a:avLst/>
                      </a:prstGeom>
                      <a:noFill/>
                    </p:spPr>
                  </p:pic>
                </p:oleObj>
              </mc:Fallback>
            </mc:AlternateContent>
          </a:graphicData>
        </a:graphic>
      </p:graphicFrame>
      <p:sp>
        <p:nvSpPr>
          <p:cNvPr id="11" name="Rectangle 6"/>
          <p:cNvSpPr>
            <a:spLocks noChangeArrowheads="1"/>
          </p:cNvSpPr>
          <p:nvPr/>
        </p:nvSpPr>
        <p:spPr bwMode="auto">
          <a:xfrm>
            <a:off x="0" y="685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0" lang="en-US" altLang="zh-CN" sz="700" b="0" i="0" u="none" strike="noStrike" cap="none" normalizeH="0" baseline="0">
                <a:ln>
                  <a:noFill/>
                </a:ln>
                <a:solidFill>
                  <a:schemeClr val="tx1"/>
                </a:solidFill>
                <a:effectLst/>
                <a:latin typeface="Arial" pitchFamily="34" charset="0"/>
                <a:ea typeface="宋体" pitchFamily="2" charset="-122"/>
              </a:rPr>
              <a:t> </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p:txBody>
      </p:sp>
      <p:sp>
        <p:nvSpPr>
          <p:cNvPr id="12" name="矩形 11"/>
          <p:cNvSpPr/>
          <p:nvPr/>
        </p:nvSpPr>
        <p:spPr>
          <a:xfrm>
            <a:off x="3733800" y="5075367"/>
            <a:ext cx="3647152" cy="369332"/>
          </a:xfrm>
          <a:prstGeom prst="rect">
            <a:avLst/>
          </a:prstGeom>
        </p:spPr>
        <p:txBody>
          <a:bodyPr wrap="none">
            <a:spAutoFit/>
          </a:bodyPr>
          <a:lstStyle/>
          <a:p>
            <a:r>
              <a:rPr lang="zh-CN" altLang="zh-CN" dirty="0"/>
              <a:t>扩散温度下气相在固相中的溶解度</a:t>
            </a:r>
            <a:endParaRPr lang="zh-CN" altLang="en-US" dirty="0"/>
          </a:p>
        </p:txBody>
      </p:sp>
      <p:sp>
        <p:nvSpPr>
          <p:cNvPr id="1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052341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408770-9C9D-4903-909D-1B111634C25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106AE72-209D-4D0F-A435-8E55D0F085B9}"/>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A89BF82D-5670-4A28-9404-649AFBA3CB8F}"/>
              </a:ext>
            </a:extLst>
          </p:cNvPr>
          <p:cNvPicPr>
            <a:picLocks noChangeAspect="1"/>
          </p:cNvPicPr>
          <p:nvPr/>
        </p:nvPicPr>
        <p:blipFill>
          <a:blip r:embed="rId2"/>
          <a:stretch>
            <a:fillRect/>
          </a:stretch>
        </p:blipFill>
        <p:spPr>
          <a:xfrm>
            <a:off x="381000" y="533400"/>
            <a:ext cx="8172450" cy="2676525"/>
          </a:xfrm>
          <a:prstGeom prst="rect">
            <a:avLst/>
          </a:prstGeom>
        </p:spPr>
      </p:pic>
      <p:pic>
        <p:nvPicPr>
          <p:cNvPr id="5" name="图片 4">
            <a:extLst>
              <a:ext uri="{FF2B5EF4-FFF2-40B4-BE49-F238E27FC236}">
                <a16:creationId xmlns:a16="http://schemas.microsoft.com/office/drawing/2014/main" id="{F203EB73-4CC1-46BE-802E-7541CB8BA604}"/>
              </a:ext>
            </a:extLst>
          </p:cNvPr>
          <p:cNvPicPr>
            <a:picLocks noChangeAspect="1"/>
          </p:cNvPicPr>
          <p:nvPr/>
        </p:nvPicPr>
        <p:blipFill>
          <a:blip r:embed="rId3"/>
          <a:stretch>
            <a:fillRect/>
          </a:stretch>
        </p:blipFill>
        <p:spPr>
          <a:xfrm>
            <a:off x="306964" y="3389168"/>
            <a:ext cx="8486775" cy="2562225"/>
          </a:xfrm>
          <a:prstGeom prst="rect">
            <a:avLst/>
          </a:prstGeom>
        </p:spPr>
      </p:pic>
    </p:spTree>
    <p:extLst>
      <p:ext uri="{BB962C8B-B14F-4D97-AF65-F5344CB8AC3E}">
        <p14:creationId xmlns:p14="http://schemas.microsoft.com/office/powerpoint/2010/main" val="38769922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2000" y="533400"/>
            <a:ext cx="7543800" cy="830997"/>
          </a:xfrm>
          <a:prstGeom prst="rect">
            <a:avLst/>
          </a:prstGeom>
        </p:spPr>
        <p:txBody>
          <a:bodyPr wrap="square">
            <a:spAutoFit/>
          </a:bodyPr>
          <a:lstStyle/>
          <a:p>
            <a:r>
              <a:rPr lang="en-US" altLang="zh-CN" sz="2400" kern="100" dirty="0" smtClean="0">
                <a:solidFill>
                  <a:srgbClr val="002060"/>
                </a:solidFill>
                <a:latin typeface="Times New Roman" panose="02020603050405020304" pitchFamily="18" charset="0"/>
                <a:cs typeface="Times New Roman" panose="02020603050405020304" pitchFamily="18" charset="0"/>
              </a:rPr>
              <a:t>C</a:t>
            </a:r>
            <a:r>
              <a:rPr lang="en-US" altLang="zh-CN" sz="2400" kern="100" baseline="-25000" dirty="0" smtClean="0">
                <a:solidFill>
                  <a:srgbClr val="002060"/>
                </a:solidFill>
                <a:latin typeface="Times New Roman" panose="02020603050405020304" pitchFamily="18" charset="0"/>
                <a:cs typeface="Times New Roman" panose="02020603050405020304" pitchFamily="18" charset="0"/>
              </a:rPr>
              <a:t>0</a:t>
            </a:r>
            <a:r>
              <a:rPr lang="zh-CN" altLang="zh-CN" sz="2400" kern="100" dirty="0" smtClean="0">
                <a:solidFill>
                  <a:srgbClr val="002060"/>
                </a:solidFill>
                <a:latin typeface="Times New Roman" panose="02020603050405020304" pitchFamily="18" charset="0"/>
                <a:cs typeface="Times New Roman" panose="02020603050405020304" pitchFamily="18" charset="0"/>
              </a:rPr>
              <a:t>通常</a:t>
            </a:r>
            <a:r>
              <a:rPr lang="zh-CN" altLang="zh-CN" sz="2400" kern="100" dirty="0">
                <a:solidFill>
                  <a:srgbClr val="002060"/>
                </a:solidFill>
                <a:latin typeface="Times New Roman" panose="02020603050405020304" pitchFamily="18" charset="0"/>
                <a:cs typeface="Times New Roman" panose="02020603050405020304" pitchFamily="18" charset="0"/>
              </a:rPr>
              <a:t>为扩散温度下气相在固相中的溶解度</a:t>
            </a:r>
            <a:r>
              <a:rPr lang="en-US" altLang="zh-CN" sz="2400" kern="100" dirty="0">
                <a:solidFill>
                  <a:srgbClr val="002060"/>
                </a:solidFill>
                <a:latin typeface="Times New Roman" panose="02020603050405020304" pitchFamily="18" charset="0"/>
              </a:rPr>
              <a:t>,</a:t>
            </a:r>
            <a:r>
              <a:rPr lang="zh-CN" altLang="zh-CN" sz="2400" kern="100" dirty="0">
                <a:solidFill>
                  <a:srgbClr val="002060"/>
                </a:solidFill>
                <a:latin typeface="Times New Roman" panose="02020603050405020304" pitchFamily="18" charset="0"/>
                <a:cs typeface="Times New Roman" panose="02020603050405020304" pitchFamily="18" charset="0"/>
              </a:rPr>
              <a:t>即扩散物质保持固定蒸汽压环境，晶体处于该环境中。</a:t>
            </a:r>
            <a:endParaRPr lang="zh-CN" altLang="en-US" sz="2400" dirty="0">
              <a:solidFill>
                <a:srgbClr val="002060"/>
              </a:solidFill>
            </a:endParaRPr>
          </a:p>
        </p:txBody>
      </p:sp>
      <p:sp>
        <p:nvSpPr>
          <p:cNvPr id="5" name="矩形 4"/>
          <p:cNvSpPr/>
          <p:nvPr/>
        </p:nvSpPr>
        <p:spPr>
          <a:xfrm>
            <a:off x="762000" y="1676400"/>
            <a:ext cx="5747086" cy="461665"/>
          </a:xfrm>
          <a:prstGeom prst="rect">
            <a:avLst/>
          </a:prstGeom>
        </p:spPr>
        <p:txBody>
          <a:bodyPr wrap="none">
            <a:spAutoFit/>
          </a:bodyPr>
          <a:lstStyle/>
          <a:p>
            <a:r>
              <a:rPr lang="zh-CN" altLang="zh-CN" sz="2400" kern="100" dirty="0">
                <a:solidFill>
                  <a:srgbClr val="002060"/>
                </a:solidFill>
                <a:latin typeface="Times New Roman" panose="02020603050405020304" pitchFamily="18" charset="0"/>
                <a:cs typeface="Times New Roman" panose="02020603050405020304" pitchFamily="18" charset="0"/>
              </a:rPr>
              <a:t>解数理方程</a:t>
            </a:r>
            <a:r>
              <a:rPr lang="en-US" altLang="zh-CN" sz="2400" kern="100" dirty="0">
                <a:solidFill>
                  <a:srgbClr val="002060"/>
                </a:solidFill>
                <a:latin typeface="Times New Roman" panose="02020603050405020304" pitchFamily="18" charset="0"/>
              </a:rPr>
              <a:t>(</a:t>
            </a:r>
            <a:r>
              <a:rPr lang="zh-CN" altLang="zh-CN" sz="2400" kern="100" dirty="0">
                <a:solidFill>
                  <a:srgbClr val="002060"/>
                </a:solidFill>
                <a:latin typeface="Times New Roman" panose="02020603050405020304" pitchFamily="18" charset="0"/>
                <a:cs typeface="Times New Roman" panose="02020603050405020304" pitchFamily="18" charset="0"/>
              </a:rPr>
              <a:t>应用</a:t>
            </a:r>
            <a:r>
              <a:rPr lang="en-US" altLang="zh-CN" sz="2400" kern="100" dirty="0">
                <a:solidFill>
                  <a:srgbClr val="002060"/>
                </a:solidFill>
                <a:latin typeface="Times New Roman" panose="02020603050405020304" pitchFamily="18" charset="0"/>
              </a:rPr>
              <a:t>Laplace </a:t>
            </a:r>
            <a:r>
              <a:rPr lang="zh-CN" altLang="zh-CN" sz="2400" kern="100" dirty="0">
                <a:solidFill>
                  <a:srgbClr val="002060"/>
                </a:solidFill>
                <a:latin typeface="Times New Roman" panose="02020603050405020304" pitchFamily="18" charset="0"/>
                <a:cs typeface="Times New Roman" panose="02020603050405020304" pitchFamily="18" charset="0"/>
              </a:rPr>
              <a:t>变换和上述条件</a:t>
            </a:r>
            <a:r>
              <a:rPr lang="en-US" altLang="zh-CN" sz="2400" kern="100" dirty="0">
                <a:solidFill>
                  <a:srgbClr val="002060"/>
                </a:solidFill>
                <a:latin typeface="Times New Roman" panose="02020603050405020304" pitchFamily="18" charset="0"/>
              </a:rPr>
              <a:t>)</a:t>
            </a:r>
            <a:endParaRPr lang="zh-CN" altLang="en-US" sz="2400" dirty="0">
              <a:solidFill>
                <a:srgbClr val="002060"/>
              </a:solidFill>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537221674"/>
              </p:ext>
            </p:extLst>
          </p:nvPr>
        </p:nvGraphicFramePr>
        <p:xfrm>
          <a:off x="1676400" y="2895600"/>
          <a:ext cx="3810000" cy="969408"/>
        </p:xfrm>
        <a:graphic>
          <a:graphicData uri="http://schemas.openxmlformats.org/presentationml/2006/ole">
            <mc:AlternateContent xmlns:mc="http://schemas.openxmlformats.org/markup-compatibility/2006">
              <mc:Choice xmlns:v="urn:schemas-microsoft-com:vml" Requires="v">
                <p:oleObj spid="_x0000_s33801" name="公式" r:id="rId3" imgW="1612900" imgH="406400" progId="Equation.3">
                  <p:embed/>
                </p:oleObj>
              </mc:Choice>
              <mc:Fallback>
                <p:oleObj name="公式" r:id="rId3" imgW="1612900" imgH="406400" progId="Equation.3">
                  <p:embed/>
                  <p:pic>
                    <p:nvPicPr>
                      <p:cNvPr id="14" name="对象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895600"/>
                        <a:ext cx="3810000" cy="969408"/>
                      </a:xfrm>
                      <a:prstGeom prst="rect">
                        <a:avLst/>
                      </a:prstGeom>
                      <a:noFill/>
                    </p:spPr>
                  </p:pic>
                </p:oleObj>
              </mc:Fallback>
            </mc:AlternateContent>
          </a:graphicData>
        </a:graphic>
      </p:graphicFrame>
      <p:sp>
        <p:nvSpPr>
          <p:cNvPr id="7" name="Rectangle 2"/>
          <p:cNvSpPr>
            <a:spLocks noChangeArrowheads="1"/>
          </p:cNvSpPr>
          <p:nvPr/>
        </p:nvSpPr>
        <p:spPr bwMode="auto">
          <a:xfrm>
            <a:off x="1676400" y="4870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612173136"/>
              </p:ext>
            </p:extLst>
          </p:nvPr>
        </p:nvGraphicFramePr>
        <p:xfrm>
          <a:off x="1066800" y="4267200"/>
          <a:ext cx="4576142" cy="929418"/>
        </p:xfrm>
        <a:graphic>
          <a:graphicData uri="http://schemas.openxmlformats.org/presentationml/2006/ole">
            <mc:AlternateContent xmlns:mc="http://schemas.openxmlformats.org/markup-compatibility/2006">
              <mc:Choice xmlns:v="urn:schemas-microsoft-com:vml" Requires="v">
                <p:oleObj spid="_x0000_s33802" name="Equation" r:id="rId5" imgW="2044700" imgH="419100" progId="Equation.DSMT4">
                  <p:embed/>
                </p:oleObj>
              </mc:Choice>
              <mc:Fallback>
                <p:oleObj name="Equation" r:id="rId5" imgW="2044700" imgH="4191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4267200"/>
                        <a:ext cx="4576142" cy="929418"/>
                      </a:xfrm>
                      <a:prstGeom prst="rect">
                        <a:avLst/>
                      </a:prstGeom>
                      <a:noFill/>
                    </p:spPr>
                  </p:pic>
                </p:oleObj>
              </mc:Fallback>
            </mc:AlternateContent>
          </a:graphicData>
        </a:graphic>
      </p:graphicFrame>
      <p:sp>
        <p:nvSpPr>
          <p:cNvPr id="9" name="文本框 8"/>
          <p:cNvSpPr txBox="1"/>
          <p:nvPr/>
        </p:nvSpPr>
        <p:spPr>
          <a:xfrm>
            <a:off x="6324600" y="5105400"/>
            <a:ext cx="1569660" cy="369332"/>
          </a:xfrm>
          <a:prstGeom prst="rect">
            <a:avLst/>
          </a:prstGeom>
          <a:noFill/>
        </p:spPr>
        <p:txBody>
          <a:bodyPr wrap="none" rtlCol="0">
            <a:spAutoFit/>
          </a:bodyPr>
          <a:lstStyle/>
          <a:p>
            <a:r>
              <a:rPr lang="en-US" altLang="zh-CN" dirty="0" smtClean="0"/>
              <a:t>Error function</a:t>
            </a:r>
            <a:endParaRPr lang="zh-CN" altLang="en-US" dirty="0"/>
          </a:p>
        </p:txBody>
      </p:sp>
    </p:spTree>
    <p:extLst>
      <p:ext uri="{BB962C8B-B14F-4D97-AF65-F5344CB8AC3E}">
        <p14:creationId xmlns:p14="http://schemas.microsoft.com/office/powerpoint/2010/main" val="147693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2400" y="457200"/>
            <a:ext cx="6340197" cy="506998"/>
          </a:xfrm>
          <a:prstGeom prst="rect">
            <a:avLst/>
          </a:prstGeom>
        </p:spPr>
        <p:txBody>
          <a:bodyPr wrap="none">
            <a:spAutoFit/>
          </a:bodyPr>
          <a:lstStyle/>
          <a:p>
            <a:pPr algn="just">
              <a:lnSpc>
                <a:spcPct val="125000"/>
              </a:lnSpc>
              <a:spcAft>
                <a:spcPts val="0"/>
              </a:spcAft>
            </a:pPr>
            <a:r>
              <a:rPr lang="zh-CN" altLang="zh-CN" sz="2400" b="1" kern="100" dirty="0">
                <a:solidFill>
                  <a:srgbClr val="002060"/>
                </a:solidFill>
                <a:latin typeface="Times New Roman" panose="02020603050405020304" pitchFamily="18" charset="0"/>
              </a:rPr>
              <a:t>其解可应用到铁的表面渗碳问题。渗碳过程：</a:t>
            </a:r>
          </a:p>
        </p:txBody>
      </p:sp>
    </p:spTree>
    <p:extLst>
      <p:ext uri="{BB962C8B-B14F-4D97-AF65-F5344CB8AC3E}">
        <p14:creationId xmlns:p14="http://schemas.microsoft.com/office/powerpoint/2010/main" val="12035056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609600" y="527995"/>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例一定量</a:t>
            </a:r>
            <a:endParaRPr kumimoji="0" lang="zh-CN" altLang="en-US" sz="4800" b="0" i="0" u="none" strike="noStrike" cap="none" normalizeH="0" baseline="0" smtClean="0">
              <a:ln>
                <a:noFill/>
              </a:ln>
              <a:solidFill>
                <a:schemeClr val="tx1"/>
              </a:solidFill>
              <a:effectLst/>
              <a:latin typeface="Arial" panose="020B0604020202020204" pitchFamily="34"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525171447"/>
              </p:ext>
            </p:extLst>
          </p:nvPr>
        </p:nvGraphicFramePr>
        <p:xfrm>
          <a:off x="1889090" y="527995"/>
          <a:ext cx="457200" cy="517450"/>
        </p:xfrm>
        <a:graphic>
          <a:graphicData uri="http://schemas.openxmlformats.org/presentationml/2006/ole">
            <mc:AlternateContent xmlns:mc="http://schemas.openxmlformats.org/markup-compatibility/2006">
              <mc:Choice xmlns:v="urn:schemas-microsoft-com:vml" Requires="v">
                <p:oleObj spid="_x0000_s34823" name="Equation" r:id="rId3" imgW="203112" imgH="228501" progId="Equation.DSMT4">
                  <p:embed/>
                </p:oleObj>
              </mc:Choice>
              <mc:Fallback>
                <p:oleObj name="Equation" r:id="rId3" imgW="203112" imgH="228501"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9090" y="527995"/>
                        <a:ext cx="457200" cy="517450"/>
                      </a:xfrm>
                      <a:prstGeom prst="rect">
                        <a:avLst/>
                      </a:prstGeom>
                      <a:noFill/>
                    </p:spPr>
                  </p:pic>
                </p:oleObj>
              </mc:Fallback>
            </mc:AlternateContent>
          </a:graphicData>
        </a:graphic>
      </p:graphicFrame>
      <p:sp>
        <p:nvSpPr>
          <p:cNvPr id="6" name="Rectangle 3"/>
          <p:cNvSpPr>
            <a:spLocks noChangeArrowheads="1"/>
          </p:cNvSpPr>
          <p:nvPr/>
        </p:nvSpPr>
        <p:spPr bwMode="auto">
          <a:xfrm>
            <a:off x="2209800" y="555887"/>
            <a:ext cx="392126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原子由晶体表面向内部扩散</a:t>
            </a:r>
            <a:r>
              <a:rPr kumimoji="0" lang="zh-CN" altLang="en-US" sz="1400" b="0" i="0" u="none" strike="noStrike" cap="none" normalizeH="0" baseline="0" dirty="0" smtClean="0">
                <a:ln>
                  <a:noFill/>
                </a:ln>
                <a:solidFill>
                  <a:schemeClr val="tx1"/>
                </a:solidFill>
                <a:effectLst/>
              </a:rPr>
              <a:t> </a:t>
            </a:r>
            <a:endParaRPr kumimoji="0" lang="zh-CN" altLang="en-US"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73877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685801"/>
            <a:ext cx="8229600" cy="2667000"/>
          </a:xfrm>
        </p:spPr>
        <p:txBody>
          <a:bodyPr/>
          <a:lstStyle/>
          <a:p>
            <a:pPr marL="0" indent="0">
              <a:buNone/>
            </a:pPr>
            <a:r>
              <a:rPr lang="en-US" altLang="zh-CN" sz="2400" dirty="0">
                <a:solidFill>
                  <a:schemeClr val="tx1"/>
                </a:solidFill>
                <a:latin typeface="Times New Roman" panose="02020603050405020304" pitchFamily="18" charset="0"/>
                <a:cs typeface="Times New Roman" panose="02020603050405020304" pitchFamily="18" charset="0"/>
              </a:rPr>
              <a:t>3</a:t>
            </a:r>
            <a:r>
              <a:rPr lang="zh-CN" altLang="zh-CN" sz="2400" dirty="0">
                <a:solidFill>
                  <a:schemeClr val="tx1"/>
                </a:solidFill>
                <a:latin typeface="Times New Roman" panose="02020603050405020304" pitchFamily="18" charset="0"/>
                <a:cs typeface="Times New Roman" panose="02020603050405020304" pitchFamily="18" charset="0"/>
              </a:rPr>
              <a:t>．由</a:t>
            </a:r>
            <a:r>
              <a:rPr lang="en-US" altLang="zh-CN" sz="2400" dirty="0">
                <a:solidFill>
                  <a:schemeClr val="tx1"/>
                </a:solidFill>
                <a:latin typeface="Times New Roman" panose="02020603050405020304" pitchFamily="18" charset="0"/>
                <a:cs typeface="Times New Roman" panose="02020603050405020304" pitchFamily="18" charset="0"/>
              </a:rPr>
              <a:t>Fick </a:t>
            </a:r>
            <a:r>
              <a:rPr lang="zh-CN" altLang="zh-CN" sz="2400" dirty="0">
                <a:solidFill>
                  <a:schemeClr val="tx1"/>
                </a:solidFill>
                <a:latin typeface="Times New Roman" panose="02020603050405020304" pitchFamily="18" charset="0"/>
                <a:cs typeface="Times New Roman" panose="02020603050405020304" pitchFamily="18" charset="0"/>
              </a:rPr>
              <a:t>第一和第二定律可看出</a:t>
            </a:r>
            <a:r>
              <a:rPr lang="en-US" altLang="zh-CN" sz="2400" dirty="0">
                <a:solidFill>
                  <a:schemeClr val="tx1"/>
                </a:solidFill>
                <a:latin typeface="Times New Roman" panose="02020603050405020304" pitchFamily="18" charset="0"/>
                <a:cs typeface="Times New Roman" panose="02020603050405020304" pitchFamily="18" charset="0"/>
              </a:rPr>
              <a:t>,D </a:t>
            </a:r>
            <a:r>
              <a:rPr lang="zh-CN" altLang="zh-CN" sz="2400" dirty="0">
                <a:solidFill>
                  <a:schemeClr val="tx1"/>
                </a:solidFill>
                <a:latin typeface="Times New Roman" panose="02020603050405020304" pitchFamily="18" charset="0"/>
                <a:cs typeface="Times New Roman" panose="02020603050405020304" pitchFamily="18" charset="0"/>
              </a:rPr>
              <a:t>是扩散方程中的一个比例系数，但扩散系数</a:t>
            </a:r>
            <a:r>
              <a:rPr lang="en-US" altLang="zh-CN" sz="2400" dirty="0">
                <a:solidFill>
                  <a:schemeClr val="tx1"/>
                </a:solidFill>
                <a:latin typeface="Times New Roman" panose="02020603050405020304" pitchFamily="18" charset="0"/>
                <a:cs typeface="Times New Roman" panose="02020603050405020304" pitchFamily="18" charset="0"/>
              </a:rPr>
              <a:t>D</a:t>
            </a:r>
            <a:r>
              <a:rPr lang="zh-CN" altLang="zh-CN" sz="2400" dirty="0">
                <a:solidFill>
                  <a:schemeClr val="tx1"/>
                </a:solidFill>
                <a:latin typeface="Times New Roman" panose="02020603050405020304" pitchFamily="18" charset="0"/>
                <a:cs typeface="Times New Roman" panose="02020603050405020304" pitchFamily="18" charset="0"/>
              </a:rPr>
              <a:t>在多数情况下可看作是一个衡量具有单位浓度梯度的体系扩散速度 的标志。同固体本身的结构、组成和物性、以及外界环境有关。故</a:t>
            </a:r>
            <a:r>
              <a:rPr lang="en-US" altLang="zh-CN" sz="2400" dirty="0">
                <a:solidFill>
                  <a:schemeClr val="tx1"/>
                </a:solidFill>
                <a:latin typeface="Times New Roman" panose="02020603050405020304" pitchFamily="18" charset="0"/>
                <a:cs typeface="Times New Roman" panose="02020603050405020304" pitchFamily="18" charset="0"/>
              </a:rPr>
              <a:t>D </a:t>
            </a:r>
            <a:r>
              <a:rPr lang="zh-CN" altLang="zh-CN" sz="2400" dirty="0">
                <a:solidFill>
                  <a:schemeClr val="tx1"/>
                </a:solidFill>
                <a:latin typeface="Times New Roman" panose="02020603050405020304" pitchFamily="18" charset="0"/>
                <a:cs typeface="Times New Roman" panose="02020603050405020304" pitchFamily="18" charset="0"/>
              </a:rPr>
              <a:t>是表征固体结构和物性的物理量</a:t>
            </a:r>
            <a:r>
              <a:rPr lang="en-US" altLang="zh-CN" sz="2400" dirty="0">
                <a:solidFill>
                  <a:schemeClr val="tx1"/>
                </a:solidFill>
                <a:latin typeface="Times New Roman" panose="02020603050405020304" pitchFamily="18" charset="0"/>
                <a:cs typeface="Times New Roman" panose="02020603050405020304" pitchFamily="18" charset="0"/>
              </a:rPr>
              <a:t>( </a:t>
            </a:r>
            <a:r>
              <a:rPr lang="zh-CN" altLang="zh-CN" sz="2400" dirty="0">
                <a:solidFill>
                  <a:schemeClr val="tx1"/>
                </a:solidFill>
                <a:latin typeface="Times New Roman" panose="02020603050405020304" pitchFamily="18" charset="0"/>
                <a:cs typeface="Times New Roman" panose="02020603050405020304" pitchFamily="18" charset="0"/>
              </a:rPr>
              <a:t>量纲：</a:t>
            </a:r>
            <a:r>
              <a:rPr lang="en-US" altLang="zh-CN" sz="2400" dirty="0">
                <a:solidFill>
                  <a:schemeClr val="tx1"/>
                </a:solidFill>
                <a:latin typeface="Times New Roman" panose="02020603050405020304" pitchFamily="18" charset="0"/>
                <a:cs typeface="Times New Roman" panose="02020603050405020304" pitchFamily="18" charset="0"/>
              </a:rPr>
              <a:t>      )</a:t>
            </a:r>
            <a:r>
              <a:rPr lang="zh-CN" altLang="zh-CN" sz="2400" dirty="0">
                <a:solidFill>
                  <a:schemeClr val="tx1"/>
                </a:solidFill>
                <a:latin typeface="Times New Roman" panose="02020603050405020304" pitchFamily="18" charset="0"/>
                <a:cs typeface="Times New Roman" panose="02020603050405020304" pitchFamily="18" charset="0"/>
              </a:rPr>
              <a:t>。同时 Ｄ同扩散行为的微观机制紧密相关。</a:t>
            </a:r>
          </a:p>
          <a:p>
            <a:endParaRPr lang="zh-CN" altLang="en-US" dirty="0">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10108269"/>
              </p:ext>
            </p:extLst>
          </p:nvPr>
        </p:nvGraphicFramePr>
        <p:xfrm>
          <a:off x="2971800" y="2209800"/>
          <a:ext cx="685800" cy="514350"/>
        </p:xfrm>
        <a:graphic>
          <a:graphicData uri="http://schemas.openxmlformats.org/presentationml/2006/ole">
            <mc:AlternateContent xmlns:mc="http://schemas.openxmlformats.org/markup-compatibility/2006">
              <mc:Choice xmlns:v="urn:schemas-microsoft-com:vml" Requires="v">
                <p:oleObj spid="_x0000_s29830" name="公式" r:id="rId3" imgW="418918" imgH="317362" progId="Equation.3">
                  <p:embed/>
                </p:oleObj>
              </mc:Choice>
              <mc:Fallback>
                <p:oleObj name="公式" r:id="rId3" imgW="418918" imgH="317362"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2209800"/>
                        <a:ext cx="685800" cy="514350"/>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237079150"/>
              </p:ext>
            </p:extLst>
          </p:nvPr>
        </p:nvGraphicFramePr>
        <p:xfrm>
          <a:off x="1295400" y="3352800"/>
          <a:ext cx="1828800" cy="1041400"/>
        </p:xfrm>
        <a:graphic>
          <a:graphicData uri="http://schemas.openxmlformats.org/presentationml/2006/ole">
            <mc:AlternateContent xmlns:mc="http://schemas.openxmlformats.org/markup-compatibility/2006">
              <mc:Choice xmlns:v="urn:schemas-microsoft-com:vml" Requires="v">
                <p:oleObj spid="_x0000_s29831" name="公式" r:id="rId5" imgW="685800" imgH="393700" progId="Equation.3">
                  <p:embed/>
                </p:oleObj>
              </mc:Choice>
              <mc:Fallback>
                <p:oleObj name="公式" r:id="rId5" imgW="685800" imgH="3937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3352800"/>
                        <a:ext cx="1828800" cy="1041400"/>
                      </a:xfrm>
                      <a:prstGeom prst="rect">
                        <a:avLst/>
                      </a:prstGeom>
                      <a:noFill/>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39424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68595722"/>
              </p:ext>
            </p:extLst>
          </p:nvPr>
        </p:nvGraphicFramePr>
        <p:xfrm>
          <a:off x="1143000" y="533400"/>
          <a:ext cx="3553097" cy="914400"/>
        </p:xfrm>
        <a:graphic>
          <a:graphicData uri="http://schemas.openxmlformats.org/presentationml/2006/ole">
            <mc:AlternateContent xmlns:mc="http://schemas.openxmlformats.org/markup-compatibility/2006">
              <mc:Choice xmlns:v="urn:schemas-microsoft-com:vml" Requires="v">
                <p:oleObj spid="_x0000_s35845" name="公式" r:id="rId3" imgW="1295400" imgH="330200" progId="Equation.3">
                  <p:embed/>
                </p:oleObj>
              </mc:Choice>
              <mc:Fallback>
                <p:oleObj name="公式" r:id="rId3" imgW="1295400" imgH="330200" progId="Equation.3">
                  <p:embed/>
                  <p:pic>
                    <p:nvPicPr>
                      <p:cNvPr id="9" name="对象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533400"/>
                        <a:ext cx="3553097" cy="914400"/>
                      </a:xfrm>
                      <a:prstGeom prst="rect">
                        <a:avLst/>
                      </a:prstGeom>
                      <a:noFill/>
                    </p:spPr>
                  </p:pic>
                </p:oleObj>
              </mc:Fallback>
            </mc:AlternateContent>
          </a:graphicData>
        </a:graphic>
      </p:graphicFrame>
      <p:sp>
        <p:nvSpPr>
          <p:cNvPr id="5" name="矩形 4"/>
          <p:cNvSpPr/>
          <p:nvPr/>
        </p:nvSpPr>
        <p:spPr>
          <a:xfrm>
            <a:off x="5334000" y="838200"/>
            <a:ext cx="2954655" cy="461665"/>
          </a:xfrm>
          <a:prstGeom prst="rect">
            <a:avLst/>
          </a:prstGeom>
        </p:spPr>
        <p:txBody>
          <a:bodyPr wrap="none">
            <a:spAutoFit/>
          </a:bodyPr>
          <a:lstStyle/>
          <a:p>
            <a:r>
              <a:rPr lang="zh-CN" altLang="zh-CN" sz="2400" kern="100" dirty="0">
                <a:latin typeface="Times New Roman" panose="02020603050405020304" pitchFamily="18" charset="0"/>
                <a:cs typeface="Times New Roman" panose="02020603050405020304" pitchFamily="18" charset="0"/>
              </a:rPr>
              <a:t>（Ｑ：扩散活化能）</a:t>
            </a:r>
            <a:endParaRPr lang="zh-CN" altLang="en-US" sz="2400" dirty="0"/>
          </a:p>
        </p:txBody>
      </p:sp>
    </p:spTree>
    <p:extLst>
      <p:ext uri="{BB962C8B-B14F-4D97-AF65-F5344CB8AC3E}">
        <p14:creationId xmlns:p14="http://schemas.microsoft.com/office/powerpoint/2010/main" val="3825917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xfrm>
            <a:off x="228600" y="304800"/>
            <a:ext cx="8686800" cy="6324600"/>
          </a:xfrm>
        </p:spPr>
        <p:txBody>
          <a:bodyPr/>
          <a:lstStyle/>
          <a:p>
            <a:pPr>
              <a:buFontTx/>
              <a:buNone/>
            </a:pPr>
            <a:r>
              <a:rPr lang="zh-CN" altLang="en-US" sz="2200" dirty="0">
                <a:solidFill>
                  <a:srgbClr val="002060"/>
                </a:solidFill>
              </a:rPr>
              <a:t>夫伦克尔缺陷的形成：</a:t>
            </a:r>
          </a:p>
          <a:p>
            <a:pPr>
              <a:buFontTx/>
              <a:buNone/>
            </a:pPr>
            <a:r>
              <a:rPr lang="zh-CN" altLang="en-US" sz="2200" dirty="0">
                <a:solidFill>
                  <a:srgbClr val="002060"/>
                </a:solidFill>
              </a:rPr>
              <a:t>当温度为</a:t>
            </a:r>
            <a:r>
              <a:rPr lang="en-US" altLang="zh-CN" sz="2200" dirty="0">
                <a:solidFill>
                  <a:srgbClr val="002060"/>
                </a:solidFill>
              </a:rPr>
              <a:t>T</a:t>
            </a:r>
            <a:r>
              <a:rPr lang="zh-CN" altLang="en-US" sz="2200" dirty="0">
                <a:solidFill>
                  <a:srgbClr val="002060"/>
                </a:solidFill>
              </a:rPr>
              <a:t>时，在平衡状态下，根据波尔</a:t>
            </a:r>
          </a:p>
          <a:p>
            <a:pPr>
              <a:buFontTx/>
              <a:buNone/>
            </a:pPr>
            <a:r>
              <a:rPr lang="zh-CN" altLang="en-US" sz="2200" dirty="0">
                <a:solidFill>
                  <a:srgbClr val="002060"/>
                </a:solidFill>
              </a:rPr>
              <a:t>兹曼分布，能量为</a:t>
            </a:r>
            <a:r>
              <a:rPr lang="en-US" altLang="zh-CN" sz="2200" dirty="0">
                <a:solidFill>
                  <a:srgbClr val="002060"/>
                </a:solidFill>
              </a:rPr>
              <a:t>E</a:t>
            </a:r>
            <a:r>
              <a:rPr lang="zh-CN" altLang="en-US" sz="2200" dirty="0">
                <a:solidFill>
                  <a:srgbClr val="002060"/>
                </a:solidFill>
              </a:rPr>
              <a:t>的原子数目为：</a:t>
            </a:r>
          </a:p>
          <a:p>
            <a:pPr>
              <a:buFontTx/>
              <a:buNone/>
            </a:pPr>
            <a:r>
              <a:rPr lang="zh-CN" altLang="en-US" sz="2200" dirty="0">
                <a:solidFill>
                  <a:srgbClr val="002060"/>
                </a:solidFill>
              </a:rPr>
              <a:t>当某个原子的能量高于 </a:t>
            </a:r>
            <a:r>
              <a:rPr lang="en-US" altLang="zh-CN" sz="2200" dirty="0">
                <a:solidFill>
                  <a:srgbClr val="002060"/>
                </a:solidFill>
              </a:rPr>
              <a:t>E</a:t>
            </a:r>
            <a:r>
              <a:rPr lang="en-US" altLang="zh-CN" sz="2200" baseline="-25000" dirty="0">
                <a:solidFill>
                  <a:srgbClr val="002060"/>
                </a:solidFill>
              </a:rPr>
              <a:t>1</a:t>
            </a:r>
            <a:r>
              <a:rPr lang="zh-CN" altLang="en-US" sz="2200" dirty="0">
                <a:solidFill>
                  <a:srgbClr val="002060"/>
                </a:solidFill>
              </a:rPr>
              <a:t>时</a:t>
            </a:r>
            <a:r>
              <a:rPr lang="en-US" altLang="zh-CN" sz="2200" dirty="0">
                <a:solidFill>
                  <a:srgbClr val="002060"/>
                </a:solidFill>
              </a:rPr>
              <a:t>, </a:t>
            </a:r>
            <a:r>
              <a:rPr lang="zh-CN" altLang="en-US" sz="2200" dirty="0">
                <a:solidFill>
                  <a:srgbClr val="002060"/>
                </a:solidFill>
              </a:rPr>
              <a:t>它可能会跳到附近的间隙位置，当它失</a:t>
            </a:r>
          </a:p>
          <a:p>
            <a:pPr>
              <a:buFontTx/>
              <a:buNone/>
            </a:pPr>
            <a:r>
              <a:rPr lang="zh-CN" altLang="en-US" sz="2200" dirty="0">
                <a:solidFill>
                  <a:srgbClr val="002060"/>
                </a:solidFill>
              </a:rPr>
              <a:t>去动能后，会暂时停留在该位置，然后，它如果再获得足够的能量后，有很大的几率跳回原位，也可能跳到临近的其它位置填隙位置。</a:t>
            </a:r>
          </a:p>
          <a:p>
            <a:pPr>
              <a:buFontTx/>
              <a:buNone/>
            </a:pPr>
            <a:endParaRPr lang="en-US" altLang="zh-CN" dirty="0">
              <a:solidFill>
                <a:srgbClr val="002060"/>
              </a:solidFill>
            </a:endParaRPr>
          </a:p>
        </p:txBody>
      </p:sp>
      <p:graphicFrame>
        <p:nvGraphicFramePr>
          <p:cNvPr id="6147" name="Object 3"/>
          <p:cNvGraphicFramePr>
            <a:graphicFrameLocks noChangeAspect="1"/>
          </p:cNvGraphicFramePr>
          <p:nvPr>
            <p:extLst>
              <p:ext uri="{D42A27DB-BD31-4B8C-83A1-F6EECF244321}">
                <p14:modId xmlns:p14="http://schemas.microsoft.com/office/powerpoint/2010/main" val="1572082745"/>
              </p:ext>
            </p:extLst>
          </p:nvPr>
        </p:nvGraphicFramePr>
        <p:xfrm>
          <a:off x="5651500" y="692150"/>
          <a:ext cx="1981200" cy="784225"/>
        </p:xfrm>
        <a:graphic>
          <a:graphicData uri="http://schemas.openxmlformats.org/presentationml/2006/ole">
            <mc:AlternateContent xmlns:mc="http://schemas.openxmlformats.org/markup-compatibility/2006">
              <mc:Choice xmlns:v="urn:schemas-microsoft-com:vml" Requires="v">
                <p:oleObj spid="_x0000_s6211" name="Equation" r:id="rId3" imgW="1091880" imgH="431640" progId="Equation.3">
                  <p:embed/>
                </p:oleObj>
              </mc:Choice>
              <mc:Fallback>
                <p:oleObj name="Equation" r:id="rId3" imgW="1091880" imgH="431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1500" y="692150"/>
                        <a:ext cx="1981200" cy="7842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148" name="Picture 4" descr="frenkel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810000"/>
            <a:ext cx="2971800" cy="2228850"/>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5" descr="frenkel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3810000"/>
            <a:ext cx="2971800" cy="222885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frenkel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3733800"/>
            <a:ext cx="3048000" cy="228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14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146">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6148"/>
                                        </p:tgtEl>
                                        <p:attrNameLst>
                                          <p:attrName>style.visibility</p:attrName>
                                        </p:attrNameLst>
                                      </p:cBhvr>
                                      <p:to>
                                        <p:strVal val="visible"/>
                                      </p:to>
                                    </p:set>
                                    <p:anim calcmode="lin" valueType="num">
                                      <p:cBhvr additive="base">
                                        <p:cTn id="27" dur="500" fill="hold"/>
                                        <p:tgtEl>
                                          <p:spTgt spid="6148"/>
                                        </p:tgtEl>
                                        <p:attrNameLst>
                                          <p:attrName>ppt_x</p:attrName>
                                        </p:attrNameLst>
                                      </p:cBhvr>
                                      <p:tavLst>
                                        <p:tav tm="0">
                                          <p:val>
                                            <p:strVal val="#ppt_x"/>
                                          </p:val>
                                        </p:tav>
                                        <p:tav tm="100000">
                                          <p:val>
                                            <p:strVal val="#ppt_x"/>
                                          </p:val>
                                        </p:tav>
                                      </p:tavLst>
                                    </p:anim>
                                    <p:anim calcmode="lin" valueType="num">
                                      <p:cBhvr additive="base">
                                        <p:cTn id="28"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6149"/>
                                        </p:tgtEl>
                                        <p:attrNameLst>
                                          <p:attrName>style.visibility</p:attrName>
                                        </p:attrNameLst>
                                      </p:cBhvr>
                                      <p:to>
                                        <p:strVal val="visible"/>
                                      </p:to>
                                    </p:set>
                                    <p:anim calcmode="lin" valueType="num">
                                      <p:cBhvr additive="base">
                                        <p:cTn id="33" dur="500" fill="hold"/>
                                        <p:tgtEl>
                                          <p:spTgt spid="6149"/>
                                        </p:tgtEl>
                                        <p:attrNameLst>
                                          <p:attrName>ppt_x</p:attrName>
                                        </p:attrNameLst>
                                      </p:cBhvr>
                                      <p:tavLst>
                                        <p:tav tm="0">
                                          <p:val>
                                            <p:strVal val="#ppt_x"/>
                                          </p:val>
                                        </p:tav>
                                        <p:tav tm="100000">
                                          <p:val>
                                            <p:strVal val="#ppt_x"/>
                                          </p:val>
                                        </p:tav>
                                      </p:tavLst>
                                    </p:anim>
                                    <p:anim calcmode="lin" valueType="num">
                                      <p:cBhvr additive="base">
                                        <p:cTn id="34" dur="500" fill="hold"/>
                                        <p:tgtEl>
                                          <p:spTgt spid="6149"/>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6150"/>
                                        </p:tgtEl>
                                        <p:attrNameLst>
                                          <p:attrName>style.visibility</p:attrName>
                                        </p:attrNameLst>
                                      </p:cBhvr>
                                      <p:to>
                                        <p:strVal val="visible"/>
                                      </p:to>
                                    </p:set>
                                    <p:anim calcmode="lin" valueType="num">
                                      <p:cBhvr additive="base">
                                        <p:cTn id="39" dur="500" fill="hold"/>
                                        <p:tgtEl>
                                          <p:spTgt spid="6150"/>
                                        </p:tgtEl>
                                        <p:attrNameLst>
                                          <p:attrName>ppt_x</p:attrName>
                                        </p:attrNameLst>
                                      </p:cBhvr>
                                      <p:tavLst>
                                        <p:tav tm="0">
                                          <p:val>
                                            <p:strVal val="#ppt_x"/>
                                          </p:val>
                                        </p:tav>
                                        <p:tav tm="100000">
                                          <p:val>
                                            <p:strVal val="#ppt_x"/>
                                          </p:val>
                                        </p:tav>
                                      </p:tavLst>
                                    </p:anim>
                                    <p:anim calcmode="lin" valueType="num">
                                      <p:cBhvr additive="base">
                                        <p:cTn id="40" dur="500" fill="hold"/>
                                        <p:tgtEl>
                                          <p:spTgt spid="61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228600" y="304800"/>
            <a:ext cx="8610600" cy="6324600"/>
          </a:xfrm>
        </p:spPr>
        <p:txBody>
          <a:bodyPr/>
          <a:lstStyle/>
          <a:p>
            <a:pPr>
              <a:buFontTx/>
              <a:buNone/>
            </a:pPr>
            <a:r>
              <a:rPr lang="zh-CN" altLang="en-US" sz="2200" dirty="0">
                <a:solidFill>
                  <a:srgbClr val="002060"/>
                </a:solidFill>
              </a:rPr>
              <a:t>肖特基缺陷的形成过程：</a:t>
            </a:r>
          </a:p>
          <a:p>
            <a:pPr>
              <a:buFontTx/>
              <a:buNone/>
            </a:pPr>
            <a:r>
              <a:rPr lang="zh-CN" altLang="en-US" sz="2200" dirty="0">
                <a:solidFill>
                  <a:srgbClr val="002060"/>
                </a:solidFill>
              </a:rPr>
              <a:t>        一般来说，晶体边缘的原子受到体内的原子的作用力较小，因此</a:t>
            </a:r>
          </a:p>
          <a:p>
            <a:pPr>
              <a:buFontTx/>
              <a:buNone/>
            </a:pPr>
            <a:r>
              <a:rPr lang="zh-CN" altLang="en-US" sz="2200" dirty="0">
                <a:solidFill>
                  <a:srgbClr val="002060"/>
                </a:solidFill>
              </a:rPr>
              <a:t>晶体边缘处的原子由于热运动离开其格点，到达晶体外某一格点的几</a:t>
            </a:r>
          </a:p>
          <a:p>
            <a:pPr>
              <a:buFontTx/>
              <a:buNone/>
            </a:pPr>
            <a:r>
              <a:rPr lang="zh-CN" altLang="en-US" sz="2200" dirty="0">
                <a:solidFill>
                  <a:srgbClr val="002060"/>
                </a:solidFill>
              </a:rPr>
              <a:t>率很大，当该事件发生后，在原来的位置留下一个空位，周围其它的</a:t>
            </a:r>
          </a:p>
          <a:p>
            <a:pPr>
              <a:buFontTx/>
              <a:buNone/>
            </a:pPr>
            <a:r>
              <a:rPr lang="zh-CN" altLang="en-US" sz="2200" dirty="0">
                <a:solidFill>
                  <a:srgbClr val="002060"/>
                </a:solidFill>
              </a:rPr>
              <a:t>格点上的原子有很大的几率跳到这个格点，从而在体内形成一个空位，这种缺陷称为肖特基缺陷。</a:t>
            </a:r>
          </a:p>
        </p:txBody>
      </p:sp>
      <p:pic>
        <p:nvPicPr>
          <p:cNvPr id="7171" name="Picture 3" descr="Schottk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657600"/>
            <a:ext cx="3048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Schottky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3644900"/>
            <a:ext cx="2971800" cy="2228850"/>
          </a:xfrm>
          <a:prstGeom prst="rect">
            <a:avLst/>
          </a:prstGeom>
          <a:noFill/>
          <a:extLst>
            <a:ext uri="{909E8E84-426E-40DD-AFC4-6F175D3DCCD1}">
              <a14:hiddenFill xmlns:a14="http://schemas.microsoft.com/office/drawing/2010/main">
                <a:solidFill>
                  <a:srgbClr val="FFFFFF"/>
                </a:solidFill>
              </a14:hiddenFill>
            </a:ext>
          </a:extLst>
        </p:spPr>
      </p:pic>
      <p:pic>
        <p:nvPicPr>
          <p:cNvPr id="7173" name="Picture 5" descr="Schottky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644900"/>
            <a:ext cx="3048000" cy="228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7171"/>
                                        </p:tgtEl>
                                        <p:attrNameLst>
                                          <p:attrName>style.visibility</p:attrName>
                                        </p:attrNameLst>
                                      </p:cBhvr>
                                      <p:to>
                                        <p:strVal val="visible"/>
                                      </p:to>
                                    </p:set>
                                    <p:anim calcmode="lin" valueType="num">
                                      <p:cBhvr additive="base">
                                        <p:cTn id="11" dur="500" fill="hold"/>
                                        <p:tgtEl>
                                          <p:spTgt spid="7171"/>
                                        </p:tgtEl>
                                        <p:attrNameLst>
                                          <p:attrName>ppt_x</p:attrName>
                                        </p:attrNameLst>
                                      </p:cBhvr>
                                      <p:tavLst>
                                        <p:tav tm="0">
                                          <p:val>
                                            <p:strVal val="#ppt_x"/>
                                          </p:val>
                                        </p:tav>
                                        <p:tav tm="100000">
                                          <p:val>
                                            <p:strVal val="#ppt_x"/>
                                          </p:val>
                                        </p:tav>
                                      </p:tavLst>
                                    </p:anim>
                                    <p:anim calcmode="lin" valueType="num">
                                      <p:cBhvr additive="base">
                                        <p:cTn id="12" dur="500" fill="hold"/>
                                        <p:tgtEl>
                                          <p:spTgt spid="7171"/>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7172"/>
                                        </p:tgtEl>
                                        <p:attrNameLst>
                                          <p:attrName>style.visibility</p:attrName>
                                        </p:attrNameLst>
                                      </p:cBhvr>
                                      <p:to>
                                        <p:strVal val="visible"/>
                                      </p:to>
                                    </p:set>
                                    <p:anim calcmode="lin" valueType="num">
                                      <p:cBhvr additive="base">
                                        <p:cTn id="17" dur="500" fill="hold"/>
                                        <p:tgtEl>
                                          <p:spTgt spid="7172"/>
                                        </p:tgtEl>
                                        <p:attrNameLst>
                                          <p:attrName>ppt_x</p:attrName>
                                        </p:attrNameLst>
                                      </p:cBhvr>
                                      <p:tavLst>
                                        <p:tav tm="0">
                                          <p:val>
                                            <p:strVal val="#ppt_x"/>
                                          </p:val>
                                        </p:tav>
                                        <p:tav tm="100000">
                                          <p:val>
                                            <p:strVal val="#ppt_x"/>
                                          </p:val>
                                        </p:tav>
                                      </p:tavLst>
                                    </p:anim>
                                    <p:anim calcmode="lin" valueType="num">
                                      <p:cBhvr additive="base">
                                        <p:cTn id="18"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7173"/>
                                        </p:tgtEl>
                                        <p:attrNameLst>
                                          <p:attrName>style.visibility</p:attrName>
                                        </p:attrNameLst>
                                      </p:cBhvr>
                                      <p:to>
                                        <p:strVal val="visible"/>
                                      </p:to>
                                    </p:set>
                                    <p:anim calcmode="lin" valueType="num">
                                      <p:cBhvr additive="base">
                                        <p:cTn id="23" dur="500" fill="hold"/>
                                        <p:tgtEl>
                                          <p:spTgt spid="7173"/>
                                        </p:tgtEl>
                                        <p:attrNameLst>
                                          <p:attrName>ppt_x</p:attrName>
                                        </p:attrNameLst>
                                      </p:cBhvr>
                                      <p:tavLst>
                                        <p:tav tm="0">
                                          <p:val>
                                            <p:strVal val="#ppt_x"/>
                                          </p:val>
                                        </p:tav>
                                        <p:tav tm="100000">
                                          <p:val>
                                            <p:strVal val="#ppt_x"/>
                                          </p:val>
                                        </p:tav>
                                      </p:tavLst>
                                    </p:anim>
                                    <p:anim calcmode="lin" valueType="num">
                                      <p:cBhvr additive="base">
                                        <p:cTn id="24"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7170">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170">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170">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17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0"/>
            <a:r>
              <a:rPr lang="en-US" altLang="zh-CN" sz="2400" dirty="0" err="1">
                <a:solidFill>
                  <a:schemeClr val="tx1"/>
                </a:solidFill>
                <a:latin typeface="+mn-lt"/>
                <a:ea typeface="+mn-ea"/>
                <a:cs typeface="+mn-cs"/>
              </a:rPr>
              <a:t>Frenkel</a:t>
            </a:r>
            <a:r>
              <a:rPr lang="zh-CN" altLang="zh-CN" sz="2400" dirty="0">
                <a:solidFill>
                  <a:schemeClr val="tx1"/>
                </a:solidFill>
                <a:latin typeface="+mn-lt"/>
                <a:ea typeface="+mn-ea"/>
                <a:cs typeface="+mn-cs"/>
              </a:rPr>
              <a:t>缺陷和</a:t>
            </a:r>
            <a:r>
              <a:rPr lang="en-US" altLang="zh-CN" sz="2400" dirty="0" err="1">
                <a:solidFill>
                  <a:schemeClr val="tx1"/>
                </a:solidFill>
                <a:latin typeface="+mn-lt"/>
                <a:ea typeface="+mn-ea"/>
                <a:cs typeface="+mn-cs"/>
              </a:rPr>
              <a:t>Schottky</a:t>
            </a:r>
            <a:r>
              <a:rPr lang="zh-CN" altLang="zh-CN" sz="2400" dirty="0">
                <a:solidFill>
                  <a:schemeClr val="tx1"/>
                </a:solidFill>
                <a:latin typeface="+mn-lt"/>
                <a:ea typeface="+mn-ea"/>
                <a:cs typeface="+mn-cs"/>
              </a:rPr>
              <a:t>缺陷都是由于晶格振动（热运动）而产生的称为热缺陷，且为本征缺陷（固有原子缺陷）。</a:t>
            </a:r>
          </a:p>
          <a:p>
            <a:pPr lvl="0"/>
            <a:endParaRPr lang="en-US" altLang="zh-CN" sz="2400" dirty="0">
              <a:solidFill>
                <a:schemeClr val="tx1"/>
              </a:solidFill>
              <a:latin typeface="+mn-lt"/>
              <a:ea typeface="+mn-ea"/>
              <a:cs typeface="+mn-cs"/>
            </a:endParaRPr>
          </a:p>
          <a:p>
            <a:pPr lvl="0"/>
            <a:r>
              <a:rPr lang="zh-CN" altLang="zh-CN" sz="2400" dirty="0">
                <a:solidFill>
                  <a:schemeClr val="tx1"/>
                </a:solidFill>
                <a:latin typeface="+mn-lt"/>
                <a:ea typeface="+mn-ea"/>
                <a:cs typeface="+mn-cs"/>
              </a:rPr>
              <a:t>通常填隙缺陷要产生，则固有原子需挤进正常晶格间隙位置，这时所需能量要远高于形成空位的能量，故在温度不太高时，</a:t>
            </a:r>
            <a:r>
              <a:rPr lang="zh-CN" altLang="zh-CN" sz="2400" b="1" dirty="0">
                <a:solidFill>
                  <a:srgbClr val="FF0000"/>
                </a:solidFill>
                <a:latin typeface="+mn-lt"/>
                <a:ea typeface="+mn-ea"/>
                <a:cs typeface="+mn-cs"/>
              </a:rPr>
              <a:t>对大多数晶体而言，形成</a:t>
            </a:r>
            <a:r>
              <a:rPr lang="en-US" altLang="zh-CN" sz="2400" b="1" dirty="0" err="1">
                <a:solidFill>
                  <a:srgbClr val="FF0000"/>
                </a:solidFill>
                <a:latin typeface="+mn-lt"/>
                <a:ea typeface="+mn-ea"/>
                <a:cs typeface="+mn-cs"/>
              </a:rPr>
              <a:t>Schottky</a:t>
            </a:r>
            <a:r>
              <a:rPr lang="zh-CN" altLang="zh-CN" sz="2400" b="1" dirty="0">
                <a:solidFill>
                  <a:srgbClr val="FF0000"/>
                </a:solidFill>
                <a:latin typeface="+mn-lt"/>
                <a:ea typeface="+mn-ea"/>
                <a:cs typeface="+mn-cs"/>
              </a:rPr>
              <a:t>的几率要远大于形成</a:t>
            </a:r>
            <a:r>
              <a:rPr lang="en-US" altLang="zh-CN" sz="2400" b="1" dirty="0" err="1">
                <a:solidFill>
                  <a:srgbClr val="FF0000"/>
                </a:solidFill>
                <a:latin typeface="+mn-lt"/>
                <a:ea typeface="+mn-ea"/>
                <a:cs typeface="+mn-cs"/>
              </a:rPr>
              <a:t>Frenkel</a:t>
            </a:r>
            <a:r>
              <a:rPr lang="zh-CN" altLang="zh-CN" sz="2400" b="1" dirty="0">
                <a:solidFill>
                  <a:srgbClr val="FF0000"/>
                </a:solidFill>
                <a:latin typeface="+mn-lt"/>
                <a:ea typeface="+mn-ea"/>
                <a:cs typeface="+mn-cs"/>
              </a:rPr>
              <a:t>的几率</a:t>
            </a:r>
            <a:r>
              <a:rPr lang="zh-CN" altLang="zh-CN" sz="2400" dirty="0">
                <a:solidFill>
                  <a:schemeClr val="tx1"/>
                </a:solidFill>
                <a:latin typeface="+mn-lt"/>
                <a:ea typeface="+mn-ea"/>
                <a:cs typeface="+mn-cs"/>
              </a:rPr>
              <a:t>，当然如果外来原子较小时，也可进入间隙。</a:t>
            </a:r>
          </a:p>
          <a:p>
            <a:endParaRPr lang="zh-CN" altLang="en-US" dirty="0"/>
          </a:p>
        </p:txBody>
      </p:sp>
    </p:spTree>
    <p:extLst>
      <p:ext uri="{BB962C8B-B14F-4D97-AF65-F5344CB8AC3E}">
        <p14:creationId xmlns:p14="http://schemas.microsoft.com/office/powerpoint/2010/main" val="1107498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4800" y="990600"/>
            <a:ext cx="8229600" cy="1828800"/>
          </a:xfrm>
        </p:spPr>
        <p:txBody>
          <a:bodyPr/>
          <a:lstStyle/>
          <a:p>
            <a:pPr marL="0" indent="0">
              <a:buNone/>
            </a:pPr>
            <a:r>
              <a:rPr lang="zh-CN" altLang="zh-CN" b="1" dirty="0">
                <a:solidFill>
                  <a:schemeClr val="tx1"/>
                </a:solidFill>
                <a:latin typeface="+mn-lt"/>
                <a:ea typeface="+mn-ea"/>
                <a:cs typeface="+mn-cs"/>
              </a:rPr>
              <a:t>②</a:t>
            </a:r>
            <a:r>
              <a:rPr lang="en-US" altLang="zh-CN" b="1" dirty="0">
                <a:solidFill>
                  <a:schemeClr val="tx1"/>
                </a:solidFill>
                <a:latin typeface="+mn-lt"/>
                <a:ea typeface="+mn-ea"/>
                <a:cs typeface="+mn-cs"/>
              </a:rPr>
              <a:t>  </a:t>
            </a:r>
            <a:r>
              <a:rPr lang="zh-CN" altLang="zh-CN" b="1" dirty="0">
                <a:solidFill>
                  <a:schemeClr val="tx1"/>
                </a:solidFill>
                <a:latin typeface="+mn-lt"/>
                <a:ea typeface="+mn-ea"/>
                <a:cs typeface="+mn-cs"/>
              </a:rPr>
              <a:t>杂质点缺陷</a:t>
            </a:r>
            <a:endParaRPr lang="zh-CN" altLang="zh-CN" dirty="0">
              <a:solidFill>
                <a:schemeClr val="tx1"/>
              </a:solidFill>
              <a:latin typeface="+mn-lt"/>
              <a:ea typeface="+mn-ea"/>
              <a:cs typeface="+mn-cs"/>
            </a:endParaRPr>
          </a:p>
          <a:p>
            <a:pPr marL="0" indent="0">
              <a:buNone/>
            </a:pPr>
            <a:r>
              <a:rPr lang="zh-CN" altLang="zh-CN" sz="2400" dirty="0">
                <a:solidFill>
                  <a:schemeClr val="tx1"/>
                </a:solidFill>
                <a:latin typeface="+mn-lt"/>
                <a:ea typeface="+mn-ea"/>
                <a:cs typeface="+mn-cs"/>
              </a:rPr>
              <a:t>在偏离理想状态的固体点缺陷中，除了热运动引起的本征点缺陷之外，其余都为杂质点缺陷。</a:t>
            </a:r>
          </a:p>
          <a:p>
            <a:endParaRPr lang="zh-CN" altLang="en-US" dirty="0"/>
          </a:p>
        </p:txBody>
      </p:sp>
      <p:sp>
        <p:nvSpPr>
          <p:cNvPr id="4" name="TextBox 3"/>
          <p:cNvSpPr txBox="1"/>
          <p:nvPr/>
        </p:nvSpPr>
        <p:spPr>
          <a:xfrm>
            <a:off x="533400" y="3016956"/>
            <a:ext cx="7239000" cy="2954655"/>
          </a:xfrm>
          <a:prstGeom prst="rect">
            <a:avLst/>
          </a:prstGeom>
          <a:noFill/>
        </p:spPr>
        <p:txBody>
          <a:bodyPr wrap="square" rtlCol="0">
            <a:spAutoFit/>
          </a:bodyPr>
          <a:lstStyle/>
          <a:p>
            <a:r>
              <a:rPr lang="en-US" altLang="zh-CN" sz="2400" dirty="0"/>
              <a:t>a</a:t>
            </a:r>
            <a:r>
              <a:rPr lang="zh-CN" altLang="zh-CN" sz="2400" dirty="0"/>
              <a:t>．替代式杂质点缺陷：</a:t>
            </a:r>
            <a:endParaRPr lang="en-US" altLang="zh-CN" sz="2400" dirty="0"/>
          </a:p>
          <a:p>
            <a:r>
              <a:rPr lang="zh-CN" altLang="zh-CN" sz="2400" dirty="0"/>
              <a:t>例①能源材料贮氢材料，</a:t>
            </a:r>
            <a:r>
              <a:rPr lang="en-US" altLang="zh-CN" sz="2400" dirty="0"/>
              <a:t>H</a:t>
            </a:r>
            <a:r>
              <a:rPr lang="zh-CN" altLang="zh-CN" sz="2400" dirty="0"/>
              <a:t>进入金属或合金原子间隙。②某些合金就是由</a:t>
            </a:r>
            <a:r>
              <a:rPr lang="en-US" altLang="zh-CN" sz="2400" dirty="0"/>
              <a:t>C</a:t>
            </a:r>
            <a:r>
              <a:rPr lang="zh-CN" altLang="zh-CN" sz="2400" dirty="0"/>
              <a:t>、</a:t>
            </a:r>
            <a:r>
              <a:rPr lang="en-US" altLang="zh-CN" sz="2400" dirty="0"/>
              <a:t>H</a:t>
            </a:r>
            <a:r>
              <a:rPr lang="zh-CN" altLang="zh-CN" sz="2400" dirty="0"/>
              <a:t>、</a:t>
            </a:r>
            <a:r>
              <a:rPr lang="en-US" altLang="zh-CN" sz="2400" dirty="0"/>
              <a:t>O</a:t>
            </a:r>
            <a:r>
              <a:rPr lang="zh-CN" altLang="zh-CN" sz="2400" dirty="0"/>
              <a:t>、</a:t>
            </a:r>
            <a:r>
              <a:rPr lang="en-US" altLang="zh-CN" sz="2400" dirty="0"/>
              <a:t>N</a:t>
            </a:r>
            <a:r>
              <a:rPr lang="zh-CN" altLang="zh-CN" sz="2400" dirty="0"/>
              <a:t>等较小元素进入金属元素间隙而形成的。③钢（掺碳，</a:t>
            </a:r>
            <a:r>
              <a:rPr lang="en-US" altLang="zh-CN" sz="2400" dirty="0"/>
              <a:t>C</a:t>
            </a:r>
            <a:r>
              <a:rPr lang="zh-CN" altLang="zh-CN" sz="2400" dirty="0"/>
              <a:t>进入</a:t>
            </a:r>
            <a:r>
              <a:rPr lang="en-US" altLang="zh-CN" sz="2400" dirty="0"/>
              <a:t>Fe</a:t>
            </a:r>
            <a:r>
              <a:rPr lang="zh-CN" altLang="zh-CN" sz="2400" dirty="0"/>
              <a:t>原子填隙；</a:t>
            </a:r>
          </a:p>
          <a:p>
            <a:r>
              <a:rPr lang="en-US" altLang="zh-CN" sz="2400" dirty="0"/>
              <a:t>b</a:t>
            </a:r>
            <a:r>
              <a:rPr lang="zh-CN" altLang="zh-CN" sz="2400" dirty="0"/>
              <a:t>．填隙式杂质点缺陷：</a:t>
            </a:r>
            <a:endParaRPr lang="en-US" altLang="zh-CN" sz="2400" dirty="0"/>
          </a:p>
          <a:p>
            <a:r>
              <a:rPr lang="zh-CN" altLang="zh-CN" sz="2400" dirty="0"/>
              <a:t>（例</a:t>
            </a:r>
            <a:r>
              <a:rPr lang="en-US" altLang="zh-CN" sz="2400" dirty="0"/>
              <a:t>               </a:t>
            </a:r>
            <a:r>
              <a:rPr lang="zh-CN" altLang="zh-CN" sz="2400" dirty="0"/>
              <a:t>形成</a:t>
            </a:r>
            <a:r>
              <a:rPr lang="en-US" altLang="zh-CN" sz="2400" dirty="0"/>
              <a:t>N</a:t>
            </a:r>
            <a:r>
              <a:rPr lang="zh-CN" altLang="zh-CN" sz="2400" dirty="0"/>
              <a:t>型半导体，</a:t>
            </a:r>
            <a:r>
              <a:rPr lang="en-US" altLang="zh-CN" sz="2400" dirty="0"/>
              <a:t>                  </a:t>
            </a:r>
            <a:r>
              <a:rPr lang="zh-CN" altLang="zh-CN" sz="2400" dirty="0"/>
              <a:t>形成</a:t>
            </a:r>
            <a:r>
              <a:rPr lang="en-US" altLang="zh-CN" sz="2400" dirty="0"/>
              <a:t>P</a:t>
            </a:r>
            <a:r>
              <a:rPr lang="zh-CN" altLang="zh-CN" sz="2400" dirty="0"/>
              <a:t>型半导体， 例</a:t>
            </a:r>
            <a:r>
              <a:rPr lang="en-US" altLang="zh-CN" sz="2400" dirty="0"/>
              <a:t> AlO</a:t>
            </a:r>
            <a:r>
              <a:rPr lang="en-US" altLang="zh-CN" sz="2400" baseline="-25000" dirty="0"/>
              <a:t>3</a:t>
            </a:r>
            <a:r>
              <a:rPr lang="zh-CN" altLang="zh-CN" sz="2400" dirty="0"/>
              <a:t>（刚玉晶体）</a:t>
            </a:r>
            <a:r>
              <a:rPr lang="en-US" altLang="zh-CN" sz="2400" dirty="0"/>
              <a:t> </a:t>
            </a:r>
            <a:r>
              <a:rPr lang="zh-CN" altLang="zh-CN" sz="2400" dirty="0"/>
              <a:t>形成红宝石。</a:t>
            </a:r>
            <a:r>
              <a:rPr lang="en-US" altLang="zh-CN" sz="2400" dirty="0"/>
              <a:t> </a:t>
            </a:r>
            <a:endParaRPr lang="zh-CN" altLang="zh-CN" sz="2400" dirty="0"/>
          </a:p>
          <a:p>
            <a:endParaRPr lang="zh-CN" alt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474753108"/>
              </p:ext>
            </p:extLst>
          </p:nvPr>
        </p:nvGraphicFramePr>
        <p:xfrm>
          <a:off x="1371600" y="4876800"/>
          <a:ext cx="1042737" cy="381000"/>
        </p:xfrm>
        <a:graphic>
          <a:graphicData uri="http://schemas.openxmlformats.org/presentationml/2006/ole">
            <mc:AlternateContent xmlns:mc="http://schemas.openxmlformats.org/markup-compatibility/2006">
              <mc:Choice xmlns:v="urn:schemas-microsoft-com:vml" Requires="v">
                <p:oleObj spid="_x0000_s17518" name="公式" r:id="rId3" imgW="494870" imgH="177646" progId="Equation.3">
                  <p:embed/>
                </p:oleObj>
              </mc:Choice>
              <mc:Fallback>
                <p:oleObj name="公式" r:id="rId3" imgW="494870" imgH="177646"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4876800"/>
                        <a:ext cx="1042737" cy="381000"/>
                      </a:xfrm>
                      <a:prstGeom prst="rect">
                        <a:avLst/>
                      </a:prstGeom>
                      <a:noFill/>
                    </p:spPr>
                  </p:pic>
                </p:oleObj>
              </mc:Fallback>
            </mc:AlternateContent>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888968073"/>
              </p:ext>
            </p:extLst>
          </p:nvPr>
        </p:nvGraphicFramePr>
        <p:xfrm>
          <a:off x="4953000" y="4953000"/>
          <a:ext cx="1143000" cy="356016"/>
        </p:xfrm>
        <a:graphic>
          <a:graphicData uri="http://schemas.openxmlformats.org/presentationml/2006/ole">
            <mc:AlternateContent xmlns:mc="http://schemas.openxmlformats.org/markup-compatibility/2006">
              <mc:Choice xmlns:v="urn:schemas-microsoft-com:vml" Requires="v">
                <p:oleObj spid="_x0000_s17519" name="公式" r:id="rId5" imgW="583693" imgH="177646" progId="Equation.3">
                  <p:embed/>
                </p:oleObj>
              </mc:Choice>
              <mc:Fallback>
                <p:oleObj name="公式" r:id="rId5" imgW="583693" imgH="177646"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4953000"/>
                        <a:ext cx="1143000" cy="356016"/>
                      </a:xfrm>
                      <a:prstGeom prst="rect">
                        <a:avLst/>
                      </a:prstGeom>
                      <a:noFill/>
                    </p:spPr>
                  </p:pic>
                </p:oleObj>
              </mc:Fallback>
            </mc:AlternateContent>
          </a:graphicData>
        </a:graphic>
      </p:graphicFrame>
    </p:spTree>
    <p:extLst>
      <p:ext uri="{BB962C8B-B14F-4D97-AF65-F5344CB8AC3E}">
        <p14:creationId xmlns:p14="http://schemas.microsoft.com/office/powerpoint/2010/main" val="1312014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738</TotalTime>
  <Words>4064</Words>
  <Application>Microsoft Office PowerPoint</Application>
  <PresentationFormat>全屏显示(4:3)</PresentationFormat>
  <Paragraphs>221</Paragraphs>
  <Slides>54</Slides>
  <Notes>3</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3</vt:i4>
      </vt:variant>
      <vt:variant>
        <vt:lpstr>幻灯片标题</vt:lpstr>
      </vt:variant>
      <vt:variant>
        <vt:i4>54</vt:i4>
      </vt:variant>
    </vt:vector>
  </HeadingPairs>
  <TitlesOfParts>
    <vt:vector size="64" baseType="lpstr">
      <vt:lpstr>宋体</vt:lpstr>
      <vt:lpstr>Arial</vt:lpstr>
      <vt:lpstr>Calibri</vt:lpstr>
      <vt:lpstr>Helvetica</vt:lpstr>
      <vt:lpstr>Symbol</vt:lpstr>
      <vt:lpstr>Times New Roman</vt:lpstr>
      <vt:lpstr>默认设计模板</vt:lpstr>
      <vt:lpstr>Equation</vt:lpstr>
      <vt:lpstr>公式</vt:lpstr>
      <vt:lpstr>Microsoft 公式 3.0</vt:lpstr>
      <vt:lpstr>第四章 晶体的缺陷及其运动</vt:lpstr>
      <vt:lpstr>§4.1晶体缺陷的主要类型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体缺陷</vt:lpstr>
      <vt:lpstr>PowerPoint 演示文稿</vt:lpstr>
      <vt:lpstr>PowerPoint 演示文稿</vt:lpstr>
      <vt:lpstr>PowerPoint 演示文稿</vt:lpstr>
      <vt:lpstr>PowerPoint 演示文稿</vt:lpstr>
      <vt:lpstr>§4.2 热缺陷数目的统计计算 </vt:lpstr>
      <vt:lpstr>PowerPoint 演示文稿</vt:lpstr>
      <vt:lpstr>一、Frenkel缺陷的数目 </vt:lpstr>
      <vt:lpstr>PowerPoint 演示文稿</vt:lpstr>
      <vt:lpstr>PowerPoint 演示文稿</vt:lpstr>
      <vt:lpstr>PowerPoint 演示文稿</vt:lpstr>
      <vt:lpstr>PowerPoint 演示文稿</vt:lpstr>
      <vt:lpstr>PowerPoint 演示文稿</vt:lpstr>
      <vt:lpstr>§4.3晶体中的扩散定律 </vt:lpstr>
      <vt:lpstr>PowerPoint 演示文稿</vt:lpstr>
      <vt:lpstr>PowerPoint 演示文稿</vt:lpstr>
      <vt:lpstr>一、扩散第一定律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dc:creator>
  <cp:lastModifiedBy>DELL</cp:lastModifiedBy>
  <cp:revision>52</cp:revision>
  <cp:lastPrinted>1601-01-01T00:00:00Z</cp:lastPrinted>
  <dcterms:created xsi:type="dcterms:W3CDTF">1601-01-01T00:00:00Z</dcterms:created>
  <dcterms:modified xsi:type="dcterms:W3CDTF">2024-04-24T10:30:25Z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