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64" r:id="rId2"/>
    <p:sldId id="312" r:id="rId3"/>
    <p:sldId id="265" r:id="rId4"/>
    <p:sldId id="266" r:id="rId5"/>
    <p:sldId id="267" r:id="rId6"/>
    <p:sldId id="268" r:id="rId7"/>
    <p:sldId id="269" r:id="rId8"/>
    <p:sldId id="280" r:id="rId9"/>
    <p:sldId id="281" r:id="rId10"/>
    <p:sldId id="282" r:id="rId11"/>
    <p:sldId id="271" r:id="rId12"/>
    <p:sldId id="332" r:id="rId13"/>
    <p:sldId id="270" r:id="rId14"/>
    <p:sldId id="273" r:id="rId15"/>
    <p:sldId id="274" r:id="rId16"/>
    <p:sldId id="325" r:id="rId17"/>
    <p:sldId id="276" r:id="rId18"/>
    <p:sldId id="277" r:id="rId19"/>
    <p:sldId id="278" r:id="rId20"/>
    <p:sldId id="279" r:id="rId21"/>
    <p:sldId id="297" r:id="rId22"/>
    <p:sldId id="284" r:id="rId23"/>
    <p:sldId id="285" r:id="rId24"/>
    <p:sldId id="293" r:id="rId25"/>
    <p:sldId id="294" r:id="rId26"/>
    <p:sldId id="288" r:id="rId27"/>
    <p:sldId id="289" r:id="rId28"/>
    <p:sldId id="290" r:id="rId29"/>
    <p:sldId id="292" r:id="rId30"/>
    <p:sldId id="291" r:id="rId31"/>
    <p:sldId id="295" r:id="rId32"/>
    <p:sldId id="283" r:id="rId33"/>
    <p:sldId id="330" r:id="rId34"/>
    <p:sldId id="296" r:id="rId35"/>
    <p:sldId id="298" r:id="rId36"/>
    <p:sldId id="327" r:id="rId37"/>
    <p:sldId id="299" r:id="rId38"/>
    <p:sldId id="300" r:id="rId39"/>
    <p:sldId id="328" r:id="rId40"/>
    <p:sldId id="301" r:id="rId41"/>
    <p:sldId id="302" r:id="rId42"/>
    <p:sldId id="313" r:id="rId43"/>
    <p:sldId id="303" r:id="rId44"/>
    <p:sldId id="304" r:id="rId45"/>
    <p:sldId id="305" r:id="rId46"/>
    <p:sldId id="306" r:id="rId47"/>
    <p:sldId id="314" r:id="rId48"/>
    <p:sldId id="329" r:id="rId49"/>
    <p:sldId id="307" r:id="rId50"/>
    <p:sldId id="308" r:id="rId51"/>
    <p:sldId id="309" r:id="rId52"/>
    <p:sldId id="310" r:id="rId53"/>
    <p:sldId id="316" r:id="rId54"/>
    <p:sldId id="317" r:id="rId55"/>
    <p:sldId id="318" r:id="rId56"/>
    <p:sldId id="319" r:id="rId57"/>
    <p:sldId id="320" r:id="rId58"/>
    <p:sldId id="322" r:id="rId59"/>
    <p:sldId id="321" r:id="rId60"/>
    <p:sldId id="323" r:id="rId61"/>
    <p:sldId id="311" r:id="rId62"/>
    <p:sldId id="356" r:id="rId63"/>
    <p:sldId id="315" r:id="rId64"/>
    <p:sldId id="355" r:id="rId65"/>
    <p:sldId id="331" r:id="rId66"/>
    <p:sldId id="353" r:id="rId67"/>
  </p:sldIdLst>
  <p:sldSz cx="9144000" cy="6858000" type="screen4x3"/>
  <p:notesSz cx="6858000" cy="9144000"/>
  <p:defaultTextStyle>
    <a:defPPr>
      <a:defRPr lang="zh-CN"/>
    </a:defPPr>
    <a:lvl1pPr algn="l" rtl="0" fontAlgn="base">
      <a:spcBef>
        <a:spcPct val="0"/>
      </a:spcBef>
      <a:spcAft>
        <a:spcPct val="0"/>
      </a:spcAft>
      <a:defRPr sz="3200" b="1" kern="1200">
        <a:solidFill>
          <a:schemeClr val="tx1"/>
        </a:solidFill>
        <a:latin typeface="Arial" charset="0"/>
        <a:ea typeface="宋体" charset="-122"/>
        <a:cs typeface="+mn-cs"/>
      </a:defRPr>
    </a:lvl1pPr>
    <a:lvl2pPr marL="457200" algn="l" rtl="0" fontAlgn="base">
      <a:spcBef>
        <a:spcPct val="0"/>
      </a:spcBef>
      <a:spcAft>
        <a:spcPct val="0"/>
      </a:spcAft>
      <a:defRPr sz="3200" b="1" kern="1200">
        <a:solidFill>
          <a:schemeClr val="tx1"/>
        </a:solidFill>
        <a:latin typeface="Arial" charset="0"/>
        <a:ea typeface="宋体" charset="-122"/>
        <a:cs typeface="+mn-cs"/>
      </a:defRPr>
    </a:lvl2pPr>
    <a:lvl3pPr marL="914400" algn="l" rtl="0" fontAlgn="base">
      <a:spcBef>
        <a:spcPct val="0"/>
      </a:spcBef>
      <a:spcAft>
        <a:spcPct val="0"/>
      </a:spcAft>
      <a:defRPr sz="3200" b="1" kern="1200">
        <a:solidFill>
          <a:schemeClr val="tx1"/>
        </a:solidFill>
        <a:latin typeface="Arial" charset="0"/>
        <a:ea typeface="宋体" charset="-122"/>
        <a:cs typeface="+mn-cs"/>
      </a:defRPr>
    </a:lvl3pPr>
    <a:lvl4pPr marL="1371600" algn="l" rtl="0" fontAlgn="base">
      <a:spcBef>
        <a:spcPct val="0"/>
      </a:spcBef>
      <a:spcAft>
        <a:spcPct val="0"/>
      </a:spcAft>
      <a:defRPr sz="3200" b="1" kern="1200">
        <a:solidFill>
          <a:schemeClr val="tx1"/>
        </a:solidFill>
        <a:latin typeface="Arial" charset="0"/>
        <a:ea typeface="宋体" charset="-122"/>
        <a:cs typeface="+mn-cs"/>
      </a:defRPr>
    </a:lvl4pPr>
    <a:lvl5pPr marL="1828800" algn="l" rtl="0" fontAlgn="base">
      <a:spcBef>
        <a:spcPct val="0"/>
      </a:spcBef>
      <a:spcAft>
        <a:spcPct val="0"/>
      </a:spcAft>
      <a:defRPr sz="3200" b="1" kern="1200">
        <a:solidFill>
          <a:schemeClr val="tx1"/>
        </a:solidFill>
        <a:latin typeface="Arial" charset="0"/>
        <a:ea typeface="宋体" charset="-122"/>
        <a:cs typeface="+mn-cs"/>
      </a:defRPr>
    </a:lvl5pPr>
    <a:lvl6pPr marL="2286000" algn="l" defTabSz="914400" rtl="0" eaLnBrk="1" latinLnBrk="0" hangingPunct="1">
      <a:defRPr sz="3200" b="1" kern="1200">
        <a:solidFill>
          <a:schemeClr val="tx1"/>
        </a:solidFill>
        <a:latin typeface="Arial" charset="0"/>
        <a:ea typeface="宋体" charset="-122"/>
        <a:cs typeface="+mn-cs"/>
      </a:defRPr>
    </a:lvl6pPr>
    <a:lvl7pPr marL="2743200" algn="l" defTabSz="914400" rtl="0" eaLnBrk="1" latinLnBrk="0" hangingPunct="1">
      <a:defRPr sz="3200" b="1" kern="1200">
        <a:solidFill>
          <a:schemeClr val="tx1"/>
        </a:solidFill>
        <a:latin typeface="Arial" charset="0"/>
        <a:ea typeface="宋体" charset="-122"/>
        <a:cs typeface="+mn-cs"/>
      </a:defRPr>
    </a:lvl7pPr>
    <a:lvl8pPr marL="3200400" algn="l" defTabSz="914400" rtl="0" eaLnBrk="1" latinLnBrk="0" hangingPunct="1">
      <a:defRPr sz="3200" b="1" kern="1200">
        <a:solidFill>
          <a:schemeClr val="tx1"/>
        </a:solidFill>
        <a:latin typeface="Arial" charset="0"/>
        <a:ea typeface="宋体" charset="-122"/>
        <a:cs typeface="+mn-cs"/>
      </a:defRPr>
    </a:lvl8pPr>
    <a:lvl9pPr marL="3657600" algn="l" defTabSz="914400" rtl="0" eaLnBrk="1" latinLnBrk="0" hangingPunct="1">
      <a:defRPr sz="3200"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93" autoAdjust="0"/>
  </p:normalViewPr>
  <p:slideViewPr>
    <p:cSldViewPr>
      <p:cViewPr varScale="1">
        <p:scale>
          <a:sx n="79" d="100"/>
          <a:sy n="79" d="100"/>
        </p:scale>
        <p:origin x="133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54211D6A-B4D9-468D-816E-5281E5D2AFC9}" type="slidenum">
              <a:rPr lang="en-US" altLang="zh-CN"/>
              <a:pPr>
                <a:defRPr/>
              </a:pPr>
              <a:t>‹#›</a:t>
            </a:fld>
            <a:endParaRPr lang="en-US" altLang="zh-CN"/>
          </a:p>
        </p:txBody>
      </p:sp>
    </p:spTree>
    <p:extLst>
      <p:ext uri="{BB962C8B-B14F-4D97-AF65-F5344CB8AC3E}">
        <p14:creationId xmlns:p14="http://schemas.microsoft.com/office/powerpoint/2010/main" val="2747912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fld id="{45657164-89D7-448C-8C14-495CEEFB36BC}" type="slidenum">
              <a:rPr lang="en-US" altLang="zh-CN" sz="1200" b="0"/>
              <a:pPr eaLnBrk="1" hangingPunct="1"/>
              <a:t>5</a:t>
            </a:fld>
            <a:endParaRPr lang="en-US" altLang="zh-CN" sz="1200" b="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US" altLang="zh-CN"/>
              <a:t>Figure from</a:t>
            </a:r>
          </a:p>
          <a:p>
            <a:pPr eaLnBrk="1" hangingPunct="1"/>
            <a:r>
              <a:rPr lang="en-US" altLang="zh-CN"/>
              <a:t>http://www.usoe.k12.ut.us/curr/science/sciber00/7th/genetics/images/heads.gif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C08CD0-7760-4410-AA6C-6F88974EC00D}" type="slidenum">
              <a:rPr lang="en-US" altLang="zh-CN"/>
              <a:pPr>
                <a:defRPr/>
              </a:pPr>
              <a:t>‹#›</a:t>
            </a:fld>
            <a:endParaRPr lang="en-US" altLang="zh-CN"/>
          </a:p>
        </p:txBody>
      </p:sp>
    </p:spTree>
    <p:extLst>
      <p:ext uri="{BB962C8B-B14F-4D97-AF65-F5344CB8AC3E}">
        <p14:creationId xmlns:p14="http://schemas.microsoft.com/office/powerpoint/2010/main" val="3335561542"/>
      </p:ext>
    </p:extLst>
  </p:cSld>
  <p:clrMapOvr>
    <a:masterClrMapping/>
  </p:clrMapOvr>
  <p:transition spd="med">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6F2F160-8BBB-41E0-A38A-1E3307220D45}" type="slidenum">
              <a:rPr lang="en-US" altLang="zh-CN"/>
              <a:pPr>
                <a:defRPr/>
              </a:pPr>
              <a:t>‹#›</a:t>
            </a:fld>
            <a:endParaRPr lang="en-US" altLang="zh-CN"/>
          </a:p>
        </p:txBody>
      </p:sp>
    </p:spTree>
    <p:extLst>
      <p:ext uri="{BB962C8B-B14F-4D97-AF65-F5344CB8AC3E}">
        <p14:creationId xmlns:p14="http://schemas.microsoft.com/office/powerpoint/2010/main" val="954228497"/>
      </p:ext>
    </p:extLst>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81B0B3-9A80-428B-8CC7-D8F7C68EC7F7}" type="slidenum">
              <a:rPr lang="en-US" altLang="zh-CN"/>
              <a:pPr>
                <a:defRPr/>
              </a:pPr>
              <a:t>‹#›</a:t>
            </a:fld>
            <a:endParaRPr lang="en-US" altLang="zh-CN"/>
          </a:p>
        </p:txBody>
      </p:sp>
    </p:spTree>
    <p:extLst>
      <p:ext uri="{BB962C8B-B14F-4D97-AF65-F5344CB8AC3E}">
        <p14:creationId xmlns:p14="http://schemas.microsoft.com/office/powerpoint/2010/main" val="665575352"/>
      </p:ext>
    </p:extLst>
  </p:cSld>
  <p:clrMapOvr>
    <a:masterClrMapping/>
  </p:clrMapOvr>
  <p:transition spd="med">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CA54FF8-A902-4FE1-ACC4-BD42928D17FC}" type="slidenum">
              <a:rPr lang="en-US" altLang="zh-CN"/>
              <a:pPr>
                <a:defRPr/>
              </a:pPr>
              <a:t>‹#›</a:t>
            </a:fld>
            <a:endParaRPr lang="en-US" altLang="zh-CN"/>
          </a:p>
        </p:txBody>
      </p:sp>
    </p:spTree>
    <p:extLst>
      <p:ext uri="{BB962C8B-B14F-4D97-AF65-F5344CB8AC3E}">
        <p14:creationId xmlns:p14="http://schemas.microsoft.com/office/powerpoint/2010/main" val="1466217940"/>
      </p:ext>
    </p:extLst>
  </p:cSld>
  <p:clrMapOvr>
    <a:masterClrMapping/>
  </p:clrMapOvr>
  <p:transition spd="med">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969F06-A485-4EB1-A4C9-492F732529B6}" type="slidenum">
              <a:rPr lang="en-US" altLang="zh-CN"/>
              <a:pPr>
                <a:defRPr/>
              </a:pPr>
              <a:t>‹#›</a:t>
            </a:fld>
            <a:endParaRPr lang="en-US" altLang="zh-CN"/>
          </a:p>
        </p:txBody>
      </p:sp>
    </p:spTree>
    <p:extLst>
      <p:ext uri="{BB962C8B-B14F-4D97-AF65-F5344CB8AC3E}">
        <p14:creationId xmlns:p14="http://schemas.microsoft.com/office/powerpoint/2010/main" val="1406248231"/>
      </p:ext>
    </p:extLst>
  </p:cSld>
  <p:clrMapOvr>
    <a:masterClrMapping/>
  </p:clrMapOvr>
  <p:transition spd="med">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85B327-7196-455F-ACF4-640D1876F0FE}" type="slidenum">
              <a:rPr lang="en-US" altLang="zh-CN"/>
              <a:pPr>
                <a:defRPr/>
              </a:pPr>
              <a:t>‹#›</a:t>
            </a:fld>
            <a:endParaRPr lang="en-US" altLang="zh-CN"/>
          </a:p>
        </p:txBody>
      </p:sp>
    </p:spTree>
    <p:extLst>
      <p:ext uri="{BB962C8B-B14F-4D97-AF65-F5344CB8AC3E}">
        <p14:creationId xmlns:p14="http://schemas.microsoft.com/office/powerpoint/2010/main" val="3496813580"/>
      </p:ext>
    </p:extLst>
  </p:cSld>
  <p:clrMapOvr>
    <a:masterClrMapping/>
  </p:clrMapOvr>
  <p:transition spd="med">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07C89CA-940D-457F-A4F6-471059FF7E89}" type="slidenum">
              <a:rPr lang="en-US" altLang="zh-CN"/>
              <a:pPr>
                <a:defRPr/>
              </a:pPr>
              <a:t>‹#›</a:t>
            </a:fld>
            <a:endParaRPr lang="en-US" altLang="zh-CN"/>
          </a:p>
        </p:txBody>
      </p:sp>
    </p:spTree>
    <p:extLst>
      <p:ext uri="{BB962C8B-B14F-4D97-AF65-F5344CB8AC3E}">
        <p14:creationId xmlns:p14="http://schemas.microsoft.com/office/powerpoint/2010/main" val="13541478"/>
      </p:ext>
    </p:extLst>
  </p:cSld>
  <p:clrMapOvr>
    <a:masterClrMapping/>
  </p:clrMapOvr>
  <p:transition spd="med">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BC51B18-6849-423A-BE90-72621FD09ADA}" type="slidenum">
              <a:rPr lang="en-US" altLang="zh-CN"/>
              <a:pPr>
                <a:defRPr/>
              </a:pPr>
              <a:t>‹#›</a:t>
            </a:fld>
            <a:endParaRPr lang="en-US" altLang="zh-CN"/>
          </a:p>
        </p:txBody>
      </p:sp>
    </p:spTree>
    <p:extLst>
      <p:ext uri="{BB962C8B-B14F-4D97-AF65-F5344CB8AC3E}">
        <p14:creationId xmlns:p14="http://schemas.microsoft.com/office/powerpoint/2010/main" val="4288644732"/>
      </p:ext>
    </p:extLst>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9A3B3FE-3B2E-4131-839A-7E466AB04EA0}" type="slidenum">
              <a:rPr lang="en-US" altLang="zh-CN"/>
              <a:pPr>
                <a:defRPr/>
              </a:pPr>
              <a:t>‹#›</a:t>
            </a:fld>
            <a:endParaRPr lang="en-US" altLang="zh-CN"/>
          </a:p>
        </p:txBody>
      </p:sp>
    </p:spTree>
    <p:extLst>
      <p:ext uri="{BB962C8B-B14F-4D97-AF65-F5344CB8AC3E}">
        <p14:creationId xmlns:p14="http://schemas.microsoft.com/office/powerpoint/2010/main" val="2194482945"/>
      </p:ext>
    </p:extLst>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19A5B5-D0FB-405A-A65D-226B9CBD7836}" type="slidenum">
              <a:rPr lang="en-US" altLang="zh-CN"/>
              <a:pPr>
                <a:defRPr/>
              </a:pPr>
              <a:t>‹#›</a:t>
            </a:fld>
            <a:endParaRPr lang="en-US" altLang="zh-CN"/>
          </a:p>
        </p:txBody>
      </p:sp>
    </p:spTree>
    <p:extLst>
      <p:ext uri="{BB962C8B-B14F-4D97-AF65-F5344CB8AC3E}">
        <p14:creationId xmlns:p14="http://schemas.microsoft.com/office/powerpoint/2010/main" val="1043270"/>
      </p:ext>
    </p:extLst>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789B222-2865-49BE-A481-7C7573038A08}" type="slidenum">
              <a:rPr lang="en-US" altLang="zh-CN"/>
              <a:pPr>
                <a:defRPr/>
              </a:pPr>
              <a:t>‹#›</a:t>
            </a:fld>
            <a:endParaRPr lang="en-US" altLang="zh-CN"/>
          </a:p>
        </p:txBody>
      </p:sp>
    </p:spTree>
    <p:extLst>
      <p:ext uri="{BB962C8B-B14F-4D97-AF65-F5344CB8AC3E}">
        <p14:creationId xmlns:p14="http://schemas.microsoft.com/office/powerpoint/2010/main" val="26785322"/>
      </p:ext>
    </p:extLst>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71A05CF7-FF44-42DB-B2AE-4B3E3C49E0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cover dir="r"/>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http://202.207.96.9/zs/daoxuezhongxin/daxuewulixxyd/hdxianxiang.files/image010.gif" TargetMode="External"/><Relationship Id="rId7" Type="http://schemas.openxmlformats.org/officeDocument/2006/relationships/image" Target="http://202.207.96.9/zs/daoxuezhongxin/daxuewulixxyd/hdxianxiang.files/image014.gif"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http://202.207.96.9/zs/daoxuezhongxin/daxuewulixxyd/hdxianxiang.files/image012.gif"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http://202.207.96.9/zs/daoxuezhongxin/daxuewulixxyd/hdxianxiang.files/image031.gif"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5.wmf"/><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0.wmf"/></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wmf"/></Relationships>
</file>

<file path=ppt/slides/_rels/slide46.xml.rels><?xml version="1.0" encoding="UTF-8" standalone="yes"?>
<Relationships xmlns="http://schemas.openxmlformats.org/package/2006/relationships"><Relationship Id="rId8" Type="http://schemas.openxmlformats.org/officeDocument/2006/relationships/image" Target="http://www.wljx.sdu.edu.cn/wlwz/reading/r_danbai/danbai11/image041.gif" TargetMode="External"/><Relationship Id="rId3" Type="http://schemas.openxmlformats.org/officeDocument/2006/relationships/oleObject" Target="../embeddings/oleObject7.bin"/><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6.wmf"/><Relationship Id="rId5" Type="http://schemas.openxmlformats.org/officeDocument/2006/relationships/oleObject" Target="../embeddings/oleObject8.bin"/><Relationship Id="rId4" Type="http://schemas.openxmlformats.org/officeDocument/2006/relationships/image" Target="../media/image35.wmf"/><Relationship Id="rId9"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9.emf"/></Relationships>
</file>

<file path=ppt/slides/_rels/slide4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40.jpeg"/><Relationship Id="rId1" Type="http://schemas.openxmlformats.org/officeDocument/2006/relationships/slideLayout" Target="../slideLayouts/slideLayout7.xml"/><Relationship Id="rId5" Type="http://schemas.openxmlformats.org/officeDocument/2006/relationships/image" Target="../media/image42.wmf"/><Relationship Id="rId4" Type="http://schemas.openxmlformats.org/officeDocument/2006/relationships/image" Target="../media/image41.wmf"/></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4.w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png"/><Relationship Id="rId2" Type="http://schemas.openxmlformats.org/officeDocument/2006/relationships/image" Target="../media/image30.wmf"/><Relationship Id="rId1" Type="http://schemas.openxmlformats.org/officeDocument/2006/relationships/slideLayout" Target="../slideLayouts/slideLayout7.x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slides/_rels/slide5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7.xml"/><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wmf"/><Relationship Id="rId7" Type="http://schemas.openxmlformats.org/officeDocument/2006/relationships/image" Target="../media/image59.png"/><Relationship Id="rId2" Type="http://schemas.openxmlformats.org/officeDocument/2006/relationships/image" Target="../media/image54.wmf"/><Relationship Id="rId1" Type="http://schemas.openxmlformats.org/officeDocument/2006/relationships/slideLayout" Target="../slideLayouts/slideLayout7.xml"/><Relationship Id="rId6" Type="http://schemas.openxmlformats.org/officeDocument/2006/relationships/image" Target="../media/image58.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png"/></Relationships>
</file>

<file path=ppt/slides/_rels/slide54.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slideLayout" Target="../slideLayouts/slideLayout7.xml"/><Relationship Id="rId5" Type="http://schemas.openxmlformats.org/officeDocument/2006/relationships/image" Target="../media/image66.wmf"/><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slideLayout" Target="../slideLayouts/slideLayout7.xml"/><Relationship Id="rId4" Type="http://schemas.openxmlformats.org/officeDocument/2006/relationships/image" Target="../media/image69.wmf"/></Relationships>
</file>

<file path=ppt/slides/_rels/slide56.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slideLayout" Target="../slideLayouts/slideLayout7.xml"/><Relationship Id="rId4" Type="http://schemas.openxmlformats.org/officeDocument/2006/relationships/image" Target="../media/image69.wmf"/></Relationships>
</file>

<file path=ppt/slides/_rels/slide57.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2.wmf"/><Relationship Id="rId1" Type="http://schemas.openxmlformats.org/officeDocument/2006/relationships/slideLayout" Target="../slideLayouts/slideLayout7.xml"/><Relationship Id="rId4" Type="http://schemas.openxmlformats.org/officeDocument/2006/relationships/image" Target="../media/image73.wmf"/></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wmf"/><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7.wmf"/><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8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40.jpeg"/><Relationship Id="rId7" Type="http://schemas.openxmlformats.org/officeDocument/2006/relationships/image" Target="../media/image86.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44.jpeg"/><Relationship Id="rId4" Type="http://schemas.openxmlformats.org/officeDocument/2006/relationships/image" Target="../media/image25.wmf"/><Relationship Id="rId9"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2195513" y="404813"/>
            <a:ext cx="233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algn="ctr" eaLnBrk="1" hangingPunct="1"/>
            <a:r>
              <a:rPr lang="zh-CN" altLang="en-US"/>
              <a:t>混沌学简介 </a:t>
            </a:r>
          </a:p>
        </p:txBody>
      </p:sp>
      <p:sp>
        <p:nvSpPr>
          <p:cNvPr id="2051" name="Rectangle 5"/>
          <p:cNvSpPr>
            <a:spLocks noChangeArrowheads="1"/>
          </p:cNvSpPr>
          <p:nvPr/>
        </p:nvSpPr>
        <p:spPr bwMode="auto">
          <a:xfrm>
            <a:off x="250825" y="1412875"/>
            <a:ext cx="7056438"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a:t>什么是混沌</a:t>
            </a:r>
          </a:p>
        </p:txBody>
      </p:sp>
      <p:sp>
        <p:nvSpPr>
          <p:cNvPr id="2052" name="Rectangle 7"/>
          <p:cNvSpPr>
            <a:spLocks noChangeArrowheads="1"/>
          </p:cNvSpPr>
          <p:nvPr/>
        </p:nvSpPr>
        <p:spPr bwMode="auto">
          <a:xfrm>
            <a:off x="179388" y="3182938"/>
            <a:ext cx="599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一维虫口模型</a:t>
            </a:r>
            <a:r>
              <a:rPr lang="en-US" altLang="zh-CN"/>
              <a:t>――</a:t>
            </a:r>
            <a:r>
              <a:rPr lang="zh-CN" altLang="en-US"/>
              <a:t>逻辑斯蒂映射</a:t>
            </a:r>
            <a:r>
              <a:rPr lang="zh-CN" altLang="en-US" sz="2800"/>
              <a:t> </a:t>
            </a:r>
          </a:p>
        </p:txBody>
      </p:sp>
      <p:sp>
        <p:nvSpPr>
          <p:cNvPr id="2053" name="Rectangle 8"/>
          <p:cNvSpPr>
            <a:spLocks noChangeArrowheads="1"/>
          </p:cNvSpPr>
          <p:nvPr/>
        </p:nvSpPr>
        <p:spPr bwMode="auto">
          <a:xfrm>
            <a:off x="250825" y="2420938"/>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洛仑兹吸引子</a:t>
            </a:r>
          </a:p>
        </p:txBody>
      </p:sp>
      <p:sp>
        <p:nvSpPr>
          <p:cNvPr id="2054" name="Rectangle 9"/>
          <p:cNvSpPr>
            <a:spLocks noChangeArrowheads="1"/>
          </p:cNvSpPr>
          <p:nvPr/>
        </p:nvSpPr>
        <p:spPr bwMode="auto">
          <a:xfrm>
            <a:off x="123825" y="4076700"/>
            <a:ext cx="3152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单摆的物理模型 </a:t>
            </a:r>
          </a:p>
        </p:txBody>
      </p:sp>
      <p:sp>
        <p:nvSpPr>
          <p:cNvPr id="2055" name="Rectangle 10"/>
          <p:cNvSpPr>
            <a:spLocks noChangeArrowheads="1"/>
          </p:cNvSpPr>
          <p:nvPr/>
        </p:nvSpPr>
        <p:spPr bwMode="auto">
          <a:xfrm>
            <a:off x="179388" y="5084763"/>
            <a:ext cx="3560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单摆中的混沌现象 </a:t>
            </a:r>
          </a:p>
        </p:txBody>
      </p:sp>
    </p:spTree>
  </p:cSld>
  <p:clrMapOvr>
    <a:masterClrMapping/>
  </p:clrMapOvr>
  <p:transition spd="med">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35496" y="477472"/>
            <a:ext cx="9144570" cy="619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上述例子</a:t>
            </a:r>
            <a:r>
              <a:rPr lang="zh-CN" altLang="en-US" sz="2800"/>
              <a:t>說明了經典混沌系統兩個十分重要的特性：</a:t>
            </a:r>
            <a:r>
              <a:rPr lang="en-US" altLang="zh-CN" sz="2800" dirty="0"/>
              <a:t>1) </a:t>
            </a:r>
            <a:r>
              <a:rPr lang="zh-CN" altLang="en-US" sz="2800" dirty="0"/>
              <a:t>系統的變化看似是毫無規則，但實際上是由物理定律所決定的。</a:t>
            </a:r>
            <a:r>
              <a:rPr lang="en-US" altLang="zh-CN" sz="2800" dirty="0"/>
              <a:t>2) </a:t>
            </a:r>
            <a:r>
              <a:rPr lang="zh-CN" altLang="en-US" sz="2800" dirty="0"/>
              <a:t>系統的演化對初始條件的選取非常敏感，初始條件極微小的差别 </a:t>
            </a:r>
            <a:r>
              <a:rPr lang="en-US" altLang="zh-CN" sz="2800" dirty="0"/>
              <a:t>(</a:t>
            </a:r>
            <a:r>
              <a:rPr lang="zh-CN" altLang="en-US" sz="2800" dirty="0"/>
              <a:t>就例如 </a:t>
            </a:r>
            <a:r>
              <a:rPr lang="en-US" altLang="zh-CN" sz="2800" dirty="0"/>
              <a:t>0.6 </a:t>
            </a:r>
            <a:r>
              <a:rPr lang="zh-CN" altLang="en-US" sz="2800" dirty="0"/>
              <a:t>和 </a:t>
            </a:r>
            <a:r>
              <a:rPr lang="en-US" altLang="zh-CN" sz="2800" dirty="0"/>
              <a:t>0.6001 </a:t>
            </a:r>
            <a:r>
              <a:rPr lang="zh-CN" altLang="en-US" sz="2800" dirty="0"/>
              <a:t>只相差六千分之一！</a:t>
            </a:r>
            <a:r>
              <a:rPr lang="en-US" altLang="zh-CN" sz="2800" dirty="0"/>
              <a:t>)</a:t>
            </a:r>
            <a:r>
              <a:rPr lang="zh-CN" altLang="en-US" sz="2800" dirty="0"/>
              <a:t>，在一段時間的演化後也可帶來南轅北轍的結果。</a:t>
            </a:r>
            <a:endParaRPr lang="en-US" altLang="zh-CN" sz="2800" dirty="0"/>
          </a:p>
          <a:p>
            <a:pPr eaLnBrk="1" hangingPunct="1">
              <a:lnSpc>
                <a:spcPct val="130000"/>
              </a:lnSpc>
            </a:pPr>
            <a:r>
              <a:rPr lang="zh-CN" altLang="en-US" sz="2800" dirty="0"/>
              <a:t>眾所周知，要預測一個系統的未來，除了要知道它背後的物理法則外，還要知道初始條件。可是，我們在量度一個系統的初始狀態時總會引入一些誤差。在混沌系統中，不管這些誤差開始時如何細小，在一段時間後，它會不斷擴大，使系統的真實狀況和我們的預測相距極遠。混沌系統這種獨有的特性，使我們幾乎無法預測它的未來。 </a:t>
            </a:r>
          </a:p>
        </p:txBody>
      </p:sp>
      <p:sp>
        <p:nvSpPr>
          <p:cNvPr id="2" name="矩形 1">
            <a:extLst>
              <a:ext uri="{FF2B5EF4-FFF2-40B4-BE49-F238E27FC236}">
                <a16:creationId xmlns:a16="http://schemas.microsoft.com/office/drawing/2014/main" id="{E32FB939-B321-408A-8C12-5424784E9F7A}"/>
              </a:ext>
            </a:extLst>
          </p:cNvPr>
          <p:cNvSpPr/>
          <p:nvPr/>
        </p:nvSpPr>
        <p:spPr>
          <a:xfrm>
            <a:off x="1979712" y="0"/>
            <a:ext cx="5808141" cy="584775"/>
          </a:xfrm>
          <a:prstGeom prst="rect">
            <a:avLst/>
          </a:prstGeom>
        </p:spPr>
        <p:txBody>
          <a:bodyPr wrap="square">
            <a:spAutoFit/>
          </a:bodyPr>
          <a:lstStyle/>
          <a:p>
            <a:r>
              <a:rPr lang="zh-CN" altLang="en-US" dirty="0">
                <a:solidFill>
                  <a:srgbClr val="0000CC"/>
                </a:solidFill>
              </a:rPr>
              <a:t>經典混沌系統的重要的特性</a:t>
            </a:r>
          </a:p>
        </p:txBody>
      </p:sp>
    </p:spTree>
  </p:cSld>
  <p:clrMapOvr>
    <a:masterClrMapping/>
  </p:clrMapOvr>
  <p:transition spd="med">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215900" y="628650"/>
            <a:ext cx="88201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a:t>我们每天都收听或收看天气预报，尽可能准确进行长期天气预报是人类梦寐以求的愿望。计算机的发明和发展，为人类预报天气提供了有力的工具。大气实际上是无数冲来撞去的分子组成的，它们是不连续的，但在经典力学中，通常把大气当成连续、光滑的理想流体来代替。几百年前，欧拉和伯努利就写出了描述这种流体的运动方程。 </a:t>
            </a:r>
          </a:p>
        </p:txBody>
      </p:sp>
      <p:sp>
        <p:nvSpPr>
          <p:cNvPr id="12291" name="Rectangle 5"/>
          <p:cNvSpPr>
            <a:spLocks noChangeArrowheads="1"/>
          </p:cNvSpPr>
          <p:nvPr/>
        </p:nvSpPr>
        <p:spPr bwMode="auto">
          <a:xfrm>
            <a:off x="107950" y="4427538"/>
            <a:ext cx="88931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a:t>洛仑兹是一个气象学家，在孩提时代就是个气象迷，反复记录着他家房子外的小观测站里温度计的读数。他同时也热爱数学，热爱数学的纯洁性。正是这两种爱好，使他在混沌研究这个领域做出了开创性的工作。</a:t>
            </a:r>
          </a:p>
        </p:txBody>
      </p:sp>
      <p:sp>
        <p:nvSpPr>
          <p:cNvPr id="12292" name="Rectangle 6"/>
          <p:cNvSpPr>
            <a:spLocks noChangeArrowheads="1"/>
          </p:cNvSpPr>
          <p:nvPr/>
        </p:nvSpPr>
        <p:spPr bwMode="auto">
          <a:xfrm>
            <a:off x="2843808" y="115887"/>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洛仑兹吸引子</a:t>
            </a:r>
          </a:p>
        </p:txBody>
      </p:sp>
    </p:spTree>
  </p:cSld>
  <p:clrMapOvr>
    <a:masterClrMapping/>
  </p:clrMapOvr>
  <p:transition spd="med">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287016" y="730777"/>
            <a:ext cx="8856984" cy="176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25000"/>
              </a:lnSpc>
            </a:pPr>
            <a:r>
              <a:rPr lang="zh-CN" altLang="en-US" sz="3000" dirty="0"/>
              <a:t>洛仑兹在研究天气的不可预测性时，从流体的运动方程出发，通过简化方程获得了具有三个自由度的系统， </a:t>
            </a:r>
          </a:p>
        </p:txBody>
      </p:sp>
      <p:grpSp>
        <p:nvGrpSpPr>
          <p:cNvPr id="3" name="组合 2">
            <a:extLst>
              <a:ext uri="{FF2B5EF4-FFF2-40B4-BE49-F238E27FC236}">
                <a16:creationId xmlns:a16="http://schemas.microsoft.com/office/drawing/2014/main" id="{1EBB6BFE-15E6-4C3B-B5C6-4F8B3E217911}"/>
              </a:ext>
            </a:extLst>
          </p:cNvPr>
          <p:cNvGrpSpPr/>
          <p:nvPr/>
        </p:nvGrpSpPr>
        <p:grpSpPr>
          <a:xfrm>
            <a:off x="3851920" y="1988840"/>
            <a:ext cx="4392488" cy="3024336"/>
            <a:chOff x="1403350" y="0"/>
            <a:chExt cx="5761038" cy="4057650"/>
          </a:xfrm>
        </p:grpSpPr>
        <p:pic>
          <p:nvPicPr>
            <p:cNvPr id="4" name="Picture 5" descr="http://202.207.96.9/zs/daoxuezhongxin/daxuewulixxyd/hdxianxiang.files/image010.gif">
              <a:extLst>
                <a:ext uri="{FF2B5EF4-FFF2-40B4-BE49-F238E27FC236}">
                  <a16:creationId xmlns:a16="http://schemas.microsoft.com/office/drawing/2014/main" id="{953E11A1-50E0-4DBE-A50D-3D2305E47C0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403350" y="0"/>
              <a:ext cx="3887788"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ttp://202.207.96.9/zs/daoxuezhongxin/daxuewulixxyd/hdxianxiang.files/image012.gif">
              <a:extLst>
                <a:ext uri="{FF2B5EF4-FFF2-40B4-BE49-F238E27FC236}">
                  <a16:creationId xmlns:a16="http://schemas.microsoft.com/office/drawing/2014/main" id="{95BAA188-CB24-44BD-B916-F208223930BD}"/>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627313" y="1125538"/>
              <a:ext cx="4032250"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descr="http://202.207.96.9/zs/daoxuezhongxin/daxuewulixxyd/hdxianxiang.files/image014.gif">
              <a:extLst>
                <a:ext uri="{FF2B5EF4-FFF2-40B4-BE49-F238E27FC236}">
                  <a16:creationId xmlns:a16="http://schemas.microsoft.com/office/drawing/2014/main" id="{1A5C2173-7E09-46F6-9503-1EB21934142F}"/>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3132138" y="2420938"/>
              <a:ext cx="4032250"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矩形 7">
            <a:extLst>
              <a:ext uri="{FF2B5EF4-FFF2-40B4-BE49-F238E27FC236}">
                <a16:creationId xmlns:a16="http://schemas.microsoft.com/office/drawing/2014/main" id="{12D96FAC-4BC4-4F15-B73A-4B04BB0C7C81}"/>
              </a:ext>
            </a:extLst>
          </p:cNvPr>
          <p:cNvSpPr/>
          <p:nvPr/>
        </p:nvSpPr>
        <p:spPr>
          <a:xfrm>
            <a:off x="2915816" y="128461"/>
            <a:ext cx="2722761" cy="584775"/>
          </a:xfrm>
          <a:prstGeom prst="rect">
            <a:avLst/>
          </a:prstGeom>
        </p:spPr>
        <p:txBody>
          <a:bodyPr wrap="square">
            <a:spAutoFit/>
          </a:bodyPr>
          <a:lstStyle/>
          <a:p>
            <a:r>
              <a:rPr lang="zh-CN" altLang="en-US" dirty="0">
                <a:solidFill>
                  <a:srgbClr val="0000CC"/>
                </a:solidFill>
              </a:rPr>
              <a:t>洛仑兹方程</a:t>
            </a:r>
          </a:p>
        </p:txBody>
      </p:sp>
      <p:sp>
        <p:nvSpPr>
          <p:cNvPr id="9" name="Rectangle 15">
            <a:extLst>
              <a:ext uri="{FF2B5EF4-FFF2-40B4-BE49-F238E27FC236}">
                <a16:creationId xmlns:a16="http://schemas.microsoft.com/office/drawing/2014/main" id="{8ABA471D-FD16-41A8-88BD-7FD573B17DBC}"/>
              </a:ext>
            </a:extLst>
          </p:cNvPr>
          <p:cNvSpPr>
            <a:spLocks noChangeArrowheads="1"/>
          </p:cNvSpPr>
          <p:nvPr/>
        </p:nvSpPr>
        <p:spPr bwMode="auto">
          <a:xfrm>
            <a:off x="107504" y="5030707"/>
            <a:ext cx="9001695" cy="1710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其中</a:t>
            </a:r>
            <a:r>
              <a:rPr lang="en-US" altLang="zh-CN" sz="2800" i="1" dirty="0"/>
              <a:t>x</a:t>
            </a:r>
            <a:r>
              <a:rPr lang="zh-CN" altLang="en-US" sz="2800" i="1" dirty="0"/>
              <a:t>、</a:t>
            </a:r>
            <a:r>
              <a:rPr lang="en-US" altLang="zh-CN" sz="2800" i="1" dirty="0"/>
              <a:t>y</a:t>
            </a:r>
            <a:r>
              <a:rPr lang="zh-CN" altLang="en-US" sz="2800" i="1" dirty="0"/>
              <a:t>、</a:t>
            </a:r>
            <a:r>
              <a:rPr lang="en-US" altLang="zh-CN" sz="2800" i="1" dirty="0"/>
              <a:t>z</a:t>
            </a:r>
            <a:r>
              <a:rPr lang="zh-CN" altLang="en-US" sz="2800" dirty="0"/>
              <a:t>为无量纲量，分别表征对流强度，对流中升流与降流间的温差和竖直方向温度分布的非线性度。任意给定初值，系统最终都会回到状态空间的特定区域内</a:t>
            </a:r>
          </a:p>
        </p:txBody>
      </p:sp>
    </p:spTree>
    <p:extLst>
      <p:ext uri="{BB962C8B-B14F-4D97-AF65-F5344CB8AC3E}">
        <p14:creationId xmlns:p14="http://schemas.microsoft.com/office/powerpoint/2010/main" val="2665542909"/>
      </p:ext>
    </p:extLst>
  </p:cSld>
  <p:clrMapOvr>
    <a:masterClrMapping/>
  </p:clrMapOvr>
  <p:transition spd="med">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323850" y="877019"/>
            <a:ext cx="8137525"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洛仑兹那时正在用他的</a:t>
            </a:r>
            <a:r>
              <a:rPr lang="en-US" altLang="zh-CN" sz="2800" dirty="0"/>
              <a:t>"</a:t>
            </a:r>
            <a:r>
              <a:rPr lang="zh-CN" altLang="en-US" sz="2800" dirty="0"/>
              <a:t>皇家马克比</a:t>
            </a:r>
            <a:r>
              <a:rPr lang="en-US" altLang="zh-CN" sz="2800" dirty="0"/>
              <a:t>"</a:t>
            </a:r>
            <a:r>
              <a:rPr lang="zh-CN" altLang="en-US" sz="2800" dirty="0"/>
              <a:t>计算机对大气系统进行模拟，以便寻找进行长期天气预报的方法。有</a:t>
            </a:r>
            <a:r>
              <a:rPr lang="zh-CN" altLang="en-US" sz="2800"/>
              <a:t>一次偶然的</a:t>
            </a:r>
            <a:r>
              <a:rPr lang="zh-CN" altLang="en-US" sz="2800" dirty="0"/>
              <a:t>机会，洛仑兹没有把一次运算从头算起，他走了一条捷径，从中途去启动，把前面打印出来的结果做为初始条件输入。这新一轮的计算原本应当重复前一次的计算结果，因为程序并没有变，然而当他看到打印结果时，却目瞪口呆，他计算出来的气候演变曲线与上一轮的计算相去甚远，根本不是一个类型的气候，而是完全不同的两类气候， </a:t>
            </a:r>
          </a:p>
        </p:txBody>
      </p:sp>
      <p:sp>
        <p:nvSpPr>
          <p:cNvPr id="2" name="矩形 1">
            <a:extLst>
              <a:ext uri="{FF2B5EF4-FFF2-40B4-BE49-F238E27FC236}">
                <a16:creationId xmlns:a16="http://schemas.microsoft.com/office/drawing/2014/main" id="{AD718F29-2321-4B59-A501-2849403ED7B5}"/>
              </a:ext>
            </a:extLst>
          </p:cNvPr>
          <p:cNvSpPr/>
          <p:nvPr/>
        </p:nvSpPr>
        <p:spPr>
          <a:xfrm>
            <a:off x="3078683" y="268001"/>
            <a:ext cx="1832553" cy="584775"/>
          </a:xfrm>
          <a:prstGeom prst="rect">
            <a:avLst/>
          </a:prstGeom>
        </p:spPr>
        <p:txBody>
          <a:bodyPr wrap="none">
            <a:spAutoFit/>
          </a:bodyPr>
          <a:lstStyle/>
          <a:p>
            <a:r>
              <a:rPr lang="zh-CN" altLang="en-US" dirty="0">
                <a:solidFill>
                  <a:srgbClr val="0000CC"/>
                </a:solidFill>
              </a:rPr>
              <a:t>偶然发现</a:t>
            </a:r>
          </a:p>
        </p:txBody>
      </p:sp>
    </p:spTree>
  </p:cSld>
  <p:clrMapOvr>
    <a:masterClrMapping/>
  </p:clrMapOvr>
  <p:transition spd="med">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360363" y="821601"/>
            <a:ext cx="8388350" cy="5631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检查问题出在他输入的数据上，计算机内存有</a:t>
            </a:r>
            <a:r>
              <a:rPr lang="en-US" altLang="zh-CN" sz="2800" dirty="0"/>
              <a:t>6</a:t>
            </a:r>
            <a:r>
              <a:rPr lang="zh-CN" altLang="en-US" sz="2800" dirty="0"/>
              <a:t>位数，如：</a:t>
            </a:r>
            <a:r>
              <a:rPr lang="en-US" altLang="zh-CN" sz="2800" dirty="0"/>
              <a:t>0.506127</a:t>
            </a:r>
            <a:r>
              <a:rPr lang="zh-CN" altLang="en-US" sz="2800" dirty="0"/>
              <a:t>，但打印时为了节省空间，只打出了三位数，即</a:t>
            </a:r>
            <a:r>
              <a:rPr lang="en-US" altLang="zh-CN" sz="2800" dirty="0"/>
              <a:t>0.506</a:t>
            </a:r>
            <a:r>
              <a:rPr lang="zh-CN" altLang="en-US" sz="2800" dirty="0"/>
              <a:t>。他本能地认为这千分之一的误差，不会对结果有什么大的影响，这个小差别仿佛一阵微风吹过，对大范围的气候不会有什么影响。事实却完全相反，气候的演变对初始条件极为敏感，可谓“差之毫厘，失之千里”，就好象</a:t>
            </a:r>
            <a:r>
              <a:rPr lang="zh-CN" altLang="en-US" sz="2800" dirty="0">
                <a:solidFill>
                  <a:srgbClr val="FF0000"/>
                </a:solidFill>
              </a:rPr>
              <a:t>巴西的一只蝴蝶拍拍翅膀，会在德州引起一场暴风雨一样，因此，洛仑兹称它为蝴蝶效应。</a:t>
            </a:r>
            <a:r>
              <a:rPr lang="zh-CN" altLang="en-US" sz="2800" dirty="0"/>
              <a:t>实际上是动力学系统行为对初值敏感依赖性的一种通俗说法。 </a:t>
            </a:r>
          </a:p>
        </p:txBody>
      </p:sp>
      <p:sp>
        <p:nvSpPr>
          <p:cNvPr id="2" name="矩形 1">
            <a:extLst>
              <a:ext uri="{FF2B5EF4-FFF2-40B4-BE49-F238E27FC236}">
                <a16:creationId xmlns:a16="http://schemas.microsoft.com/office/drawing/2014/main" id="{7770991A-B281-41D6-AD1B-AB212A159C91}"/>
              </a:ext>
            </a:extLst>
          </p:cNvPr>
          <p:cNvSpPr/>
          <p:nvPr/>
        </p:nvSpPr>
        <p:spPr>
          <a:xfrm>
            <a:off x="3243503" y="116632"/>
            <a:ext cx="1832553" cy="584775"/>
          </a:xfrm>
          <a:prstGeom prst="rect">
            <a:avLst/>
          </a:prstGeom>
        </p:spPr>
        <p:txBody>
          <a:bodyPr wrap="none">
            <a:spAutoFit/>
          </a:bodyPr>
          <a:lstStyle/>
          <a:p>
            <a:r>
              <a:rPr lang="zh-CN" altLang="en-US" dirty="0">
                <a:solidFill>
                  <a:srgbClr val="0000CC"/>
                </a:solidFill>
              </a:rPr>
              <a:t>蝴蝶效应</a:t>
            </a:r>
          </a:p>
        </p:txBody>
      </p:sp>
    </p:spTree>
  </p:cSld>
  <p:clrMapOvr>
    <a:masterClrMapping/>
  </p:clrMapOvr>
  <p:transition spd="med">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34925" y="709811"/>
            <a:ext cx="92170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20000"/>
              </a:lnSpc>
            </a:pPr>
            <a:r>
              <a:rPr lang="zh-CN" altLang="en-US" sz="2800" dirty="0"/>
              <a:t>洛仑兹如果停留在蝴蝶效应上，说明气候变化的不可预见性，或长期天气预报是不可能的，那么他带来的不过是个坏消息，但是洛仑兹看到了几何结构。洛仑兹把他的方程送进皇家马克比计算机，它的迭代次数大约每秒</a:t>
            </a:r>
            <a:r>
              <a:rPr lang="en-US" altLang="zh-CN" sz="2800" dirty="0"/>
              <a:t>1</a:t>
            </a:r>
            <a:r>
              <a:rPr lang="zh-CN" altLang="en-US" sz="2800" dirty="0"/>
              <a:t>次。</a:t>
            </a:r>
          </a:p>
        </p:txBody>
      </p:sp>
      <p:pic>
        <p:nvPicPr>
          <p:cNvPr id="17411" name="Picture 5" descr="Lorenz混沌吸引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39948"/>
            <a:ext cx="4392240" cy="394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6"/>
          <p:cNvSpPr>
            <a:spLocks noChangeArrowheads="1"/>
          </p:cNvSpPr>
          <p:nvPr/>
        </p:nvSpPr>
        <p:spPr bwMode="auto">
          <a:xfrm>
            <a:off x="5365750" y="2915939"/>
            <a:ext cx="3598863"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20000"/>
              </a:lnSpc>
            </a:pPr>
            <a:r>
              <a:rPr lang="zh-CN" altLang="en-US" sz="2800" dirty="0"/>
              <a:t>洛仑兹画出以 </a:t>
            </a:r>
            <a:r>
              <a:rPr lang="en-US" altLang="zh-CN" sz="2800" dirty="0"/>
              <a:t>x, y, z </a:t>
            </a:r>
            <a:r>
              <a:rPr lang="zh-CN" altLang="en-US" sz="2800" dirty="0"/>
              <a:t>为坐标轴的相空间曲线如图所示。由图可见，相图是三维的，它由两片组成，各片各自围绕着一个不动点。</a:t>
            </a:r>
          </a:p>
        </p:txBody>
      </p:sp>
      <p:sp>
        <p:nvSpPr>
          <p:cNvPr id="2" name="矩形 1">
            <a:extLst>
              <a:ext uri="{FF2B5EF4-FFF2-40B4-BE49-F238E27FC236}">
                <a16:creationId xmlns:a16="http://schemas.microsoft.com/office/drawing/2014/main" id="{FF519319-2C78-4985-B020-C6DFCEC4015E}"/>
              </a:ext>
            </a:extLst>
          </p:cNvPr>
          <p:cNvSpPr/>
          <p:nvPr/>
        </p:nvSpPr>
        <p:spPr>
          <a:xfrm>
            <a:off x="4067695" y="132660"/>
            <a:ext cx="1008609" cy="584775"/>
          </a:xfrm>
          <a:prstGeom prst="rect">
            <a:avLst/>
          </a:prstGeom>
        </p:spPr>
        <p:txBody>
          <a:bodyPr wrap="none">
            <a:spAutoFit/>
          </a:bodyPr>
          <a:lstStyle/>
          <a:p>
            <a:r>
              <a:rPr lang="zh-CN" altLang="en-US" dirty="0">
                <a:solidFill>
                  <a:srgbClr val="0000CC"/>
                </a:solidFill>
              </a:rPr>
              <a:t>相图</a:t>
            </a:r>
          </a:p>
        </p:txBody>
      </p:sp>
    </p:spTree>
  </p:cSld>
  <p:clrMapOvr>
    <a:masterClrMapping/>
  </p:clrMapOvr>
  <p:transition spd="med">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7950" y="1149572"/>
            <a:ext cx="88566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20000"/>
              </a:lnSpc>
            </a:pPr>
            <a:r>
              <a:rPr lang="zh-CN" altLang="en-US" sz="2800" dirty="0"/>
              <a:t>若状态轨迹经过一段时间之后停在一个不动点上，那么意味着系统进入了一个稳定的状态，这相轨迹将是一个平庸吸引子。然而，事实上，相轨迹在两片上“随机” </a:t>
            </a:r>
          </a:p>
        </p:txBody>
      </p:sp>
      <p:sp>
        <p:nvSpPr>
          <p:cNvPr id="18435" name="Rectangle 4"/>
          <p:cNvSpPr>
            <a:spLocks noChangeArrowheads="1"/>
          </p:cNvSpPr>
          <p:nvPr/>
        </p:nvSpPr>
        <p:spPr bwMode="auto">
          <a:xfrm>
            <a:off x="5148263" y="3056097"/>
            <a:ext cx="381635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20000"/>
              </a:lnSpc>
            </a:pPr>
            <a:r>
              <a:rPr lang="zh-CN" altLang="en-US" sz="2800" dirty="0"/>
              <a:t>地跳来跳去，说明系统的状态演变有着某种规律性，这种相图不对应任何一种定常状态，因此，被称为奇异吸引子，又称洛仑兹吸引子。 </a:t>
            </a:r>
          </a:p>
        </p:txBody>
      </p:sp>
      <p:pic>
        <p:nvPicPr>
          <p:cNvPr id="18436" name="Picture 5"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707977"/>
            <a:ext cx="460851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14394A70-46C5-4F95-8AE2-FD8244D9FA90}"/>
              </a:ext>
            </a:extLst>
          </p:cNvPr>
          <p:cNvSpPr/>
          <p:nvPr/>
        </p:nvSpPr>
        <p:spPr>
          <a:xfrm>
            <a:off x="1979712" y="395953"/>
            <a:ext cx="5012911" cy="584775"/>
          </a:xfrm>
          <a:prstGeom prst="rect">
            <a:avLst/>
          </a:prstGeom>
        </p:spPr>
        <p:txBody>
          <a:bodyPr wrap="none">
            <a:spAutoFit/>
          </a:bodyPr>
          <a:lstStyle/>
          <a:p>
            <a:r>
              <a:rPr lang="zh-CN" altLang="en-US" dirty="0">
                <a:solidFill>
                  <a:srgbClr val="0000CC"/>
                </a:solidFill>
              </a:rPr>
              <a:t>奇异吸引子</a:t>
            </a:r>
            <a:r>
              <a:rPr lang="en-US" altLang="zh-CN" dirty="0">
                <a:solidFill>
                  <a:srgbClr val="0000CC"/>
                </a:solidFill>
              </a:rPr>
              <a:t>&amp;</a:t>
            </a:r>
            <a:r>
              <a:rPr lang="zh-CN" altLang="en-US" dirty="0">
                <a:solidFill>
                  <a:srgbClr val="0000CC"/>
                </a:solidFill>
              </a:rPr>
              <a:t>洛仑兹吸引子</a:t>
            </a:r>
          </a:p>
        </p:txBody>
      </p:sp>
    </p:spTree>
  </p:cSld>
  <p:clrMapOvr>
    <a:masterClrMapping/>
  </p:clrMapOvr>
  <p:transition spd="med">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179512" y="1607790"/>
            <a:ext cx="8497888"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奇异吸引子的奇异之处在于，相轨迹虽在两片上跳来跳去，但决不自身相交，即不构成任何周期运动，系统的状态变化具有随机的不可预测性，因此奇异吸引子</a:t>
            </a:r>
            <a:r>
              <a:rPr lang="zh-CN" altLang="en-US" sz="2800"/>
              <a:t>又称为混沌吸引子。</a:t>
            </a:r>
            <a:r>
              <a:rPr lang="zh-CN" altLang="en-US" sz="2800" dirty="0"/>
              <a:t>此外，系统状态演变对初始条件非常敏感，相图中两个初始时任意靠近的点，经过足够长的时间后，在吸引子上被宏观地分离开来，对应完全不同的状态。 </a:t>
            </a:r>
          </a:p>
        </p:txBody>
      </p:sp>
      <p:sp>
        <p:nvSpPr>
          <p:cNvPr id="2" name="矩形 1">
            <a:extLst>
              <a:ext uri="{FF2B5EF4-FFF2-40B4-BE49-F238E27FC236}">
                <a16:creationId xmlns:a16="http://schemas.microsoft.com/office/drawing/2014/main" id="{53136D7D-4632-4131-AC4E-BAA612B49EE9}"/>
              </a:ext>
            </a:extLst>
          </p:cNvPr>
          <p:cNvSpPr/>
          <p:nvPr/>
        </p:nvSpPr>
        <p:spPr>
          <a:xfrm>
            <a:off x="3302100" y="658526"/>
            <a:ext cx="2244525" cy="584775"/>
          </a:xfrm>
          <a:prstGeom prst="rect">
            <a:avLst/>
          </a:prstGeom>
        </p:spPr>
        <p:txBody>
          <a:bodyPr wrap="none">
            <a:spAutoFit/>
          </a:bodyPr>
          <a:lstStyle/>
          <a:p>
            <a:r>
              <a:rPr lang="zh-CN" altLang="en-US" dirty="0">
                <a:solidFill>
                  <a:srgbClr val="0000CC"/>
                </a:solidFill>
              </a:rPr>
              <a:t>混沌吸引子</a:t>
            </a:r>
          </a:p>
        </p:txBody>
      </p:sp>
    </p:spTree>
  </p:cSld>
  <p:clrMapOvr>
    <a:masterClrMapping/>
  </p:clrMapOvr>
  <p:transition spd="med">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179388" y="446088"/>
            <a:ext cx="8864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通向混沌的道路</a:t>
            </a:r>
            <a:r>
              <a:rPr lang="en-US" altLang="zh-CN" dirty="0">
                <a:solidFill>
                  <a:srgbClr val="0000CC"/>
                </a:solidFill>
              </a:rPr>
              <a:t>―</a:t>
            </a:r>
            <a:r>
              <a:rPr lang="zh-CN" altLang="en-US" dirty="0">
                <a:solidFill>
                  <a:srgbClr val="0000CC"/>
                </a:solidFill>
              </a:rPr>
              <a:t>一维虫口模型</a:t>
            </a:r>
            <a:r>
              <a:rPr lang="en-US" altLang="zh-CN" dirty="0">
                <a:solidFill>
                  <a:srgbClr val="0000CC"/>
                </a:solidFill>
              </a:rPr>
              <a:t>―</a:t>
            </a:r>
            <a:r>
              <a:rPr lang="zh-CN" altLang="en-US" dirty="0">
                <a:solidFill>
                  <a:srgbClr val="0000CC"/>
                </a:solidFill>
              </a:rPr>
              <a:t>逻辑斯蒂映射 </a:t>
            </a:r>
          </a:p>
        </p:txBody>
      </p:sp>
      <p:sp>
        <p:nvSpPr>
          <p:cNvPr id="20483" name="Rectangle 5"/>
          <p:cNvSpPr>
            <a:spLocks noChangeArrowheads="1"/>
          </p:cNvSpPr>
          <p:nvPr/>
        </p:nvSpPr>
        <p:spPr bwMode="auto">
          <a:xfrm>
            <a:off x="287338" y="1246188"/>
            <a:ext cx="853281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dirty="0"/>
              <a:t>马尔萨斯</a:t>
            </a:r>
            <a:r>
              <a:rPr lang="en-US" altLang="zh-CN" dirty="0"/>
              <a:t>(T.R. Malthas, 1766-1834)</a:t>
            </a:r>
            <a:r>
              <a:rPr lang="zh-CN" altLang="en-US" dirty="0"/>
              <a:t>在其</a:t>
            </a:r>
            <a:r>
              <a:rPr lang="en-US" altLang="zh-CN" dirty="0"/>
              <a:t>《</a:t>
            </a:r>
            <a:r>
              <a:rPr lang="zh-CN" altLang="en-US" dirty="0"/>
              <a:t>论人口原理</a:t>
            </a:r>
            <a:r>
              <a:rPr lang="en-US" altLang="zh-CN" dirty="0"/>
              <a:t>》</a:t>
            </a:r>
            <a:r>
              <a:rPr lang="zh-CN" altLang="en-US" dirty="0"/>
              <a:t>一书中，在分析了</a:t>
            </a:r>
            <a:r>
              <a:rPr lang="en-US" altLang="zh-CN" dirty="0"/>
              <a:t>19</a:t>
            </a:r>
            <a:r>
              <a:rPr lang="zh-CN" altLang="en-US" dirty="0"/>
              <a:t>世纪美洲和欧洲的一些地区的人口增长规律后得出结论：“</a:t>
            </a:r>
            <a:r>
              <a:rPr lang="zh-CN" altLang="en-US" dirty="0">
                <a:solidFill>
                  <a:srgbClr val="0000CC"/>
                </a:solidFill>
              </a:rPr>
              <a:t>在不控制的条件下，人口每</a:t>
            </a:r>
            <a:r>
              <a:rPr lang="en-US" altLang="zh-CN" dirty="0">
                <a:solidFill>
                  <a:srgbClr val="0000CC"/>
                </a:solidFill>
              </a:rPr>
              <a:t>25</a:t>
            </a:r>
            <a:r>
              <a:rPr lang="zh-CN" altLang="en-US" dirty="0">
                <a:solidFill>
                  <a:srgbClr val="0000CC"/>
                </a:solidFill>
              </a:rPr>
              <a:t>年增加一倍，即按几何级数增长</a:t>
            </a:r>
            <a:r>
              <a:rPr lang="zh-CN" altLang="en-US" dirty="0"/>
              <a:t>”。不难把“马尔萨斯人口论”写成数学形式。为此可把</a:t>
            </a:r>
            <a:r>
              <a:rPr lang="en-US" altLang="zh-CN" dirty="0"/>
              <a:t>25</a:t>
            </a:r>
            <a:r>
              <a:rPr lang="zh-CN" altLang="en-US" dirty="0"/>
              <a:t>年做为一代，把第</a:t>
            </a:r>
            <a:r>
              <a:rPr lang="en-US" altLang="zh-CN" dirty="0"/>
              <a:t>n</a:t>
            </a:r>
            <a:r>
              <a:rPr lang="zh-CN" altLang="en-US" dirty="0"/>
              <a:t>代的人口记为</a:t>
            </a:r>
            <a:r>
              <a:rPr lang="en-US" altLang="zh-CN" i="1" dirty="0" err="1"/>
              <a:t>x</a:t>
            </a:r>
            <a:r>
              <a:rPr lang="en-US" altLang="zh-CN" i="1" baseline="-25000" dirty="0" err="1"/>
              <a:t>n</a:t>
            </a:r>
            <a:r>
              <a:rPr lang="zh-CN" altLang="en-US" dirty="0"/>
              <a:t>，马尔萨斯的意思是： </a:t>
            </a:r>
          </a:p>
        </p:txBody>
      </p:sp>
      <p:sp>
        <p:nvSpPr>
          <p:cNvPr id="25607" name="Rectangle 7"/>
          <p:cNvSpPr>
            <a:spLocks noChangeArrowheads="1"/>
          </p:cNvSpPr>
          <p:nvPr/>
        </p:nvSpPr>
        <p:spPr bwMode="auto">
          <a:xfrm>
            <a:off x="3095625" y="5967413"/>
            <a:ext cx="2363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4000" i="1">
                <a:latin typeface="Times New Roman" pitchFamily="18" charset="0"/>
              </a:rPr>
              <a:t>x</a:t>
            </a:r>
            <a:r>
              <a:rPr lang="en-US" altLang="zh-CN" sz="4000" i="1" baseline="-25000">
                <a:latin typeface="Times New Roman" pitchFamily="18" charset="0"/>
              </a:rPr>
              <a:t>n+1</a:t>
            </a:r>
            <a:r>
              <a:rPr lang="en-US" altLang="zh-CN" sz="4000" i="1">
                <a:latin typeface="Times New Roman" pitchFamily="18" charset="0"/>
              </a:rPr>
              <a:t> = 2x</a:t>
            </a:r>
            <a:r>
              <a:rPr lang="en-US" altLang="zh-CN" sz="4000" i="1" baseline="-25000">
                <a:latin typeface="Times New Roman" pitchFamily="18" charset="0"/>
              </a:rPr>
              <a:t>n</a:t>
            </a:r>
            <a:r>
              <a:rPr lang="en-US" altLang="zh-CN" sz="4000" i="1">
                <a:latin typeface="Times New Roman" pitchFamily="18" charset="0"/>
              </a:rPr>
              <a:t> </a:t>
            </a: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 calcmode="lin" valueType="num">
                                      <p:cBhvr additive="base">
                                        <p:cTn id="7" dur="500" fill="hold"/>
                                        <p:tgtEl>
                                          <p:spTgt spid="25607"/>
                                        </p:tgtEl>
                                        <p:attrNameLst>
                                          <p:attrName>ppt_x</p:attrName>
                                        </p:attrNameLst>
                                      </p:cBhvr>
                                      <p:tavLst>
                                        <p:tav tm="0">
                                          <p:val>
                                            <p:strVal val="#ppt_x"/>
                                          </p:val>
                                        </p:tav>
                                        <p:tav tm="100000">
                                          <p:val>
                                            <p:strVal val="#ppt_x"/>
                                          </p:val>
                                        </p:tav>
                                      </p:tavLst>
                                    </p:anim>
                                    <p:anim calcmode="lin" valueType="num">
                                      <p:cBhvr additive="base">
                                        <p:cTn id="8" dur="500" fill="hold"/>
                                        <p:tgtEl>
                                          <p:spTgt spid="25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ChangeArrowheads="1"/>
          </p:cNvSpPr>
          <p:nvPr/>
        </p:nvSpPr>
        <p:spPr bwMode="auto">
          <a:xfrm>
            <a:off x="179388" y="2618135"/>
            <a:ext cx="8640762"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en-US" altLang="zh-CN" i="1" dirty="0">
                <a:latin typeface="Times New Roman" pitchFamily="18" charset="0"/>
              </a:rPr>
              <a:t>x</a:t>
            </a:r>
            <a:r>
              <a:rPr lang="en-US" altLang="zh-CN" i="1" baseline="-25000" dirty="0"/>
              <a:t>0</a:t>
            </a:r>
            <a:r>
              <a:rPr lang="en-US" altLang="zh-CN" dirty="0"/>
              <a:t> </a:t>
            </a:r>
            <a:r>
              <a:rPr lang="zh-CN" altLang="en-US" dirty="0"/>
              <a:t>是开始计算的那一代人口数。只要 </a:t>
            </a:r>
            <a:r>
              <a:rPr lang="en-US" altLang="zh-CN" i="1" dirty="0"/>
              <a:t>g</a:t>
            </a:r>
            <a:r>
              <a:rPr lang="en-US" altLang="zh-CN" dirty="0"/>
              <a:t>&gt;1</a:t>
            </a:r>
            <a:r>
              <a:rPr lang="zh-CN" altLang="en-US" dirty="0"/>
              <a:t>，</a:t>
            </a:r>
            <a:r>
              <a:rPr lang="en-US" altLang="zh-CN" i="1" dirty="0" err="1"/>
              <a:t>x</a:t>
            </a:r>
            <a:r>
              <a:rPr lang="en-US" altLang="zh-CN" i="1" baseline="-25000" dirty="0" err="1"/>
              <a:t>n</a:t>
            </a:r>
            <a:r>
              <a:rPr lang="en-US" altLang="zh-CN" dirty="0"/>
              <a:t> </a:t>
            </a:r>
            <a:r>
              <a:rPr lang="zh-CN" altLang="en-US" dirty="0"/>
              <a:t>很快就趋向无穷大，发生。这样的线性模型，不能完全反应人口的变化规律，但是稍加修正，就可以称为描述某些没有世代交叠的昆虫数目的虫口方程。 </a:t>
            </a:r>
          </a:p>
        </p:txBody>
      </p:sp>
      <p:sp>
        <p:nvSpPr>
          <p:cNvPr id="21507" name="Rectangle 8"/>
          <p:cNvSpPr>
            <a:spLocks noChangeArrowheads="1"/>
          </p:cNvSpPr>
          <p:nvPr/>
        </p:nvSpPr>
        <p:spPr bwMode="auto">
          <a:xfrm>
            <a:off x="755650" y="953368"/>
            <a:ext cx="2363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4000" i="1" dirty="0">
                <a:latin typeface="Times New Roman" pitchFamily="18" charset="0"/>
              </a:rPr>
              <a:t>x</a:t>
            </a:r>
            <a:r>
              <a:rPr lang="en-US" altLang="zh-CN" sz="4000" i="1" baseline="-25000" dirty="0">
                <a:latin typeface="Times New Roman" pitchFamily="18" charset="0"/>
              </a:rPr>
              <a:t>n+1</a:t>
            </a:r>
            <a:r>
              <a:rPr lang="en-US" altLang="zh-CN" sz="4000" i="1" dirty="0">
                <a:latin typeface="Times New Roman" pitchFamily="18" charset="0"/>
              </a:rPr>
              <a:t> = 2x</a:t>
            </a:r>
            <a:r>
              <a:rPr lang="en-US" altLang="zh-CN" sz="4000" i="1" baseline="-25000" dirty="0">
                <a:latin typeface="Times New Roman" pitchFamily="18" charset="0"/>
              </a:rPr>
              <a:t>n</a:t>
            </a:r>
            <a:r>
              <a:rPr lang="en-US" altLang="zh-CN" sz="4000" i="1" dirty="0">
                <a:latin typeface="Times New Roman" pitchFamily="18" charset="0"/>
              </a:rPr>
              <a:t> </a:t>
            </a:r>
          </a:p>
        </p:txBody>
      </p:sp>
      <p:sp>
        <p:nvSpPr>
          <p:cNvPr id="21508" name="Rectangle 9"/>
          <p:cNvSpPr>
            <a:spLocks noChangeArrowheads="1"/>
          </p:cNvSpPr>
          <p:nvPr/>
        </p:nvSpPr>
        <p:spPr bwMode="auto">
          <a:xfrm>
            <a:off x="3851275" y="983530"/>
            <a:ext cx="2363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4000" i="1">
                <a:latin typeface="Times New Roman" pitchFamily="18" charset="0"/>
              </a:rPr>
              <a:t>x</a:t>
            </a:r>
            <a:r>
              <a:rPr lang="en-US" altLang="zh-CN" sz="4000" i="1" baseline="-25000">
                <a:latin typeface="Times New Roman" pitchFamily="18" charset="0"/>
              </a:rPr>
              <a:t>n+1</a:t>
            </a:r>
            <a:r>
              <a:rPr lang="en-US" altLang="zh-CN" sz="4000" i="1">
                <a:latin typeface="Times New Roman" pitchFamily="18" charset="0"/>
              </a:rPr>
              <a:t> = gx</a:t>
            </a:r>
            <a:r>
              <a:rPr lang="en-US" altLang="zh-CN" sz="4000" i="1" baseline="-25000">
                <a:latin typeface="Times New Roman" pitchFamily="18" charset="0"/>
              </a:rPr>
              <a:t>n</a:t>
            </a:r>
            <a:r>
              <a:rPr lang="en-US" altLang="zh-CN" sz="4000" i="1">
                <a:latin typeface="Times New Roman" pitchFamily="18" charset="0"/>
              </a:rPr>
              <a:t> </a:t>
            </a:r>
          </a:p>
        </p:txBody>
      </p:sp>
      <p:sp>
        <p:nvSpPr>
          <p:cNvPr id="21509" name="Rectangle 10"/>
          <p:cNvSpPr>
            <a:spLocks noChangeArrowheads="1"/>
          </p:cNvSpPr>
          <p:nvPr/>
        </p:nvSpPr>
        <p:spPr bwMode="auto">
          <a:xfrm>
            <a:off x="2771775" y="1918568"/>
            <a:ext cx="2168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4000" i="1">
                <a:solidFill>
                  <a:srgbClr val="0000CC"/>
                </a:solidFill>
                <a:latin typeface="Times New Roman" pitchFamily="18" charset="0"/>
              </a:rPr>
              <a:t>x</a:t>
            </a:r>
            <a:r>
              <a:rPr lang="en-US" altLang="zh-CN" sz="4000" i="1" baseline="-25000">
                <a:solidFill>
                  <a:srgbClr val="0000CC"/>
                </a:solidFill>
                <a:latin typeface="Times New Roman" pitchFamily="18" charset="0"/>
              </a:rPr>
              <a:t>n</a:t>
            </a:r>
            <a:r>
              <a:rPr lang="en-US" altLang="zh-CN" sz="4000" i="1">
                <a:solidFill>
                  <a:srgbClr val="0000CC"/>
                </a:solidFill>
                <a:latin typeface="Times New Roman" pitchFamily="18" charset="0"/>
              </a:rPr>
              <a:t> = g</a:t>
            </a:r>
            <a:r>
              <a:rPr lang="en-US" altLang="zh-CN" sz="4000" i="1" baseline="30000">
                <a:solidFill>
                  <a:srgbClr val="0000CC"/>
                </a:solidFill>
                <a:latin typeface="Times New Roman" pitchFamily="18" charset="0"/>
              </a:rPr>
              <a:t>n</a:t>
            </a:r>
            <a:r>
              <a:rPr lang="en-US" altLang="zh-CN" sz="4000" i="1">
                <a:solidFill>
                  <a:srgbClr val="0000CC"/>
                </a:solidFill>
                <a:latin typeface="Times New Roman" pitchFamily="18" charset="0"/>
              </a:rPr>
              <a:t>x</a:t>
            </a:r>
            <a:r>
              <a:rPr lang="en-US" altLang="zh-CN" sz="4000" i="1" baseline="-25000">
                <a:solidFill>
                  <a:srgbClr val="0000CC"/>
                </a:solidFill>
                <a:latin typeface="Times New Roman" pitchFamily="18" charset="0"/>
              </a:rPr>
              <a:t>0</a:t>
            </a:r>
            <a:r>
              <a:rPr lang="en-US" altLang="zh-CN" sz="4000" i="1">
                <a:solidFill>
                  <a:srgbClr val="0000CC"/>
                </a:solidFill>
                <a:latin typeface="Times New Roman" pitchFamily="18" charset="0"/>
              </a:rPr>
              <a:t> </a:t>
            </a:r>
          </a:p>
        </p:txBody>
      </p:sp>
      <p:sp>
        <p:nvSpPr>
          <p:cNvPr id="21510" name="Rectangle 11"/>
          <p:cNvSpPr>
            <a:spLocks noChangeArrowheads="1"/>
          </p:cNvSpPr>
          <p:nvPr/>
        </p:nvSpPr>
        <p:spPr bwMode="auto">
          <a:xfrm>
            <a:off x="3490913" y="5956300"/>
            <a:ext cx="3673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latin typeface="Times New Roman" pitchFamily="18" charset="0"/>
              </a:rPr>
              <a:t>x</a:t>
            </a:r>
            <a:r>
              <a:rPr lang="en-US" altLang="zh-CN" sz="3600" i="1" baseline="-25000">
                <a:latin typeface="Times New Roman" pitchFamily="18" charset="0"/>
              </a:rPr>
              <a:t>n+1</a:t>
            </a:r>
            <a:r>
              <a:rPr lang="en-US" altLang="zh-CN" sz="3600" i="1">
                <a:latin typeface="Times New Roman" pitchFamily="18" charset="0"/>
              </a:rPr>
              <a:t> = gx</a:t>
            </a:r>
            <a:r>
              <a:rPr lang="en-US" altLang="zh-CN" sz="3600" i="1" baseline="-25000">
                <a:latin typeface="Times New Roman" pitchFamily="18" charset="0"/>
              </a:rPr>
              <a:t>n</a:t>
            </a:r>
            <a:r>
              <a:rPr lang="en-US" altLang="zh-CN" sz="3600" i="1">
                <a:latin typeface="Times New Roman" pitchFamily="18" charset="0"/>
              </a:rPr>
              <a:t> – gx</a:t>
            </a:r>
            <a:r>
              <a:rPr lang="en-US" altLang="zh-CN" sz="3600" i="1" baseline="-25000">
                <a:latin typeface="Times New Roman" pitchFamily="18" charset="0"/>
              </a:rPr>
              <a:t>n</a:t>
            </a:r>
            <a:r>
              <a:rPr lang="en-US" altLang="zh-CN" sz="3600" i="1" baseline="30000">
                <a:latin typeface="Times New Roman" pitchFamily="18" charset="0"/>
              </a:rPr>
              <a:t>2</a:t>
            </a:r>
          </a:p>
        </p:txBody>
      </p:sp>
      <p:sp>
        <p:nvSpPr>
          <p:cNvPr id="3" name="矩形 2">
            <a:extLst>
              <a:ext uri="{FF2B5EF4-FFF2-40B4-BE49-F238E27FC236}">
                <a16:creationId xmlns:a16="http://schemas.microsoft.com/office/drawing/2014/main" id="{485657B7-66B2-4B74-A8B6-4B673B0E7D35}"/>
              </a:ext>
            </a:extLst>
          </p:cNvPr>
          <p:cNvSpPr/>
          <p:nvPr/>
        </p:nvSpPr>
        <p:spPr>
          <a:xfrm>
            <a:off x="2771800" y="323945"/>
            <a:ext cx="2656496" cy="584775"/>
          </a:xfrm>
          <a:prstGeom prst="rect">
            <a:avLst/>
          </a:prstGeom>
        </p:spPr>
        <p:txBody>
          <a:bodyPr wrap="none">
            <a:spAutoFit/>
          </a:bodyPr>
          <a:lstStyle/>
          <a:p>
            <a:r>
              <a:rPr lang="zh-CN" altLang="en-US" dirty="0">
                <a:solidFill>
                  <a:srgbClr val="0000CC"/>
                </a:solidFill>
              </a:rPr>
              <a:t>“人口爆炸”</a:t>
            </a:r>
          </a:p>
        </p:txBody>
      </p:sp>
    </p:spTree>
  </p:cSld>
  <p:clrMapOvr>
    <a:masterClrMapping/>
  </p:clrMapOvr>
  <p:transition spd="med">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179388" y="1125538"/>
            <a:ext cx="8696325"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a:t>远古时代，人们对大自然的变幻无常有着神秘莫测的恐惧，几千年的文明进步使人类逐渐认识到，大自然有规律可循。 </a:t>
            </a:r>
          </a:p>
        </p:txBody>
      </p:sp>
      <p:sp>
        <p:nvSpPr>
          <p:cNvPr id="3075" name="Rectangle 4"/>
          <p:cNvSpPr>
            <a:spLocks noChangeArrowheads="1"/>
          </p:cNvSpPr>
          <p:nvPr/>
        </p:nvSpPr>
        <p:spPr bwMode="auto">
          <a:xfrm>
            <a:off x="250825" y="3119438"/>
            <a:ext cx="8424863"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物理学中有两种人们普遍接受的认识自然的观点，一个是由牛顿经典力学建立起来的</a:t>
            </a:r>
            <a:r>
              <a:rPr lang="zh-CN" altLang="en-US" dirty="0">
                <a:solidFill>
                  <a:srgbClr val="0000CC"/>
                </a:solidFill>
              </a:rPr>
              <a:t>因果决定论</a:t>
            </a:r>
            <a:r>
              <a:rPr lang="zh-CN" altLang="en-US" sz="2800" dirty="0"/>
              <a:t>观点，另一个是由统计力学和量子力学发展起来的</a:t>
            </a:r>
            <a:r>
              <a:rPr lang="zh-CN" altLang="en-US" dirty="0">
                <a:solidFill>
                  <a:srgbClr val="0000CC"/>
                </a:solidFill>
              </a:rPr>
              <a:t>概率论</a:t>
            </a:r>
            <a:r>
              <a:rPr lang="zh-CN" altLang="en-US" sz="2800" dirty="0"/>
              <a:t>观点，这两种规律实验于不同的对象。</a:t>
            </a:r>
          </a:p>
        </p:txBody>
      </p:sp>
      <p:sp>
        <p:nvSpPr>
          <p:cNvPr id="3076" name="Rectangle 5"/>
          <p:cNvSpPr>
            <a:spLocks noChangeArrowheads="1"/>
          </p:cNvSpPr>
          <p:nvPr/>
        </p:nvSpPr>
        <p:spPr bwMode="auto">
          <a:xfrm>
            <a:off x="250825" y="255588"/>
            <a:ext cx="4033838"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a:t>什么是混沌</a:t>
            </a:r>
          </a:p>
        </p:txBody>
      </p:sp>
    </p:spTree>
  </p:cSld>
  <p:clrMapOvr>
    <a:masterClrMapping/>
  </p:clrMapOvr>
  <p:transition spd="med">
    <p:cover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168275" y="1105024"/>
            <a:ext cx="8724900"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dirty="0">
                <a:latin typeface="Times New Roman" pitchFamily="18" charset="0"/>
              </a:rPr>
              <a:t>这项修正就是计入限制虫口增长的负因素。虫口数目太多时，由于争夺有限的食物和生存空间发生咬斗，由于接触传染而导致疾病蔓延，争斗使虫口数目减少的事件，这些事件的数目比例于</a:t>
            </a:r>
            <a:r>
              <a:rPr lang="en-US" altLang="zh-CN" i="1" dirty="0">
                <a:latin typeface="Times New Roman" pitchFamily="18" charset="0"/>
              </a:rPr>
              <a:t>x</a:t>
            </a:r>
            <a:r>
              <a:rPr lang="en-US" altLang="zh-CN" i="1" baseline="-25000" dirty="0">
                <a:latin typeface="Times New Roman" pitchFamily="18" charset="0"/>
              </a:rPr>
              <a:t>n</a:t>
            </a:r>
            <a:r>
              <a:rPr lang="en-US" altLang="zh-CN" i="1" baseline="30000" dirty="0">
                <a:latin typeface="Times New Roman" pitchFamily="18" charset="0"/>
              </a:rPr>
              <a:t>2</a:t>
            </a:r>
            <a:r>
              <a:rPr lang="zh-CN" altLang="en-US" dirty="0">
                <a:latin typeface="Times New Roman" pitchFamily="18" charset="0"/>
              </a:rPr>
              <a:t>，于是方程可以修正为： </a:t>
            </a:r>
          </a:p>
        </p:txBody>
      </p:sp>
      <p:sp>
        <p:nvSpPr>
          <p:cNvPr id="22531" name="Rectangle 5"/>
          <p:cNvSpPr>
            <a:spLocks noChangeArrowheads="1"/>
          </p:cNvSpPr>
          <p:nvPr/>
        </p:nvSpPr>
        <p:spPr bwMode="auto">
          <a:xfrm>
            <a:off x="2268538" y="4382839"/>
            <a:ext cx="36147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4000" i="1">
                <a:latin typeface="Times New Roman" pitchFamily="18" charset="0"/>
              </a:rPr>
              <a:t>x</a:t>
            </a:r>
            <a:r>
              <a:rPr lang="en-US" altLang="zh-CN" sz="4000" i="1" baseline="-25000">
                <a:latin typeface="Times New Roman" pitchFamily="18" charset="0"/>
              </a:rPr>
              <a:t>n+1</a:t>
            </a:r>
            <a:r>
              <a:rPr lang="en-US" altLang="zh-CN" sz="4000" i="1">
                <a:latin typeface="Times New Roman" pitchFamily="18" charset="0"/>
              </a:rPr>
              <a:t> = gx</a:t>
            </a:r>
            <a:r>
              <a:rPr lang="en-US" altLang="zh-CN" sz="4000" i="1" baseline="-25000">
                <a:latin typeface="Times New Roman" pitchFamily="18" charset="0"/>
              </a:rPr>
              <a:t>n</a:t>
            </a:r>
            <a:r>
              <a:rPr lang="en-US" altLang="zh-CN" sz="4000" i="1">
                <a:latin typeface="Times New Roman" pitchFamily="18" charset="0"/>
              </a:rPr>
              <a:t> – gx</a:t>
            </a:r>
            <a:r>
              <a:rPr lang="en-US" altLang="zh-CN" sz="4000" i="1" baseline="-25000">
                <a:latin typeface="Times New Roman" pitchFamily="18" charset="0"/>
              </a:rPr>
              <a:t>n</a:t>
            </a:r>
            <a:r>
              <a:rPr lang="en-US" altLang="zh-CN" sz="4000" i="1" baseline="30000">
                <a:latin typeface="Times New Roman" pitchFamily="18" charset="0"/>
              </a:rPr>
              <a:t>2</a:t>
            </a:r>
          </a:p>
        </p:txBody>
      </p:sp>
      <p:sp>
        <p:nvSpPr>
          <p:cNvPr id="22532" name="Rectangle 8"/>
          <p:cNvSpPr>
            <a:spLocks noChangeArrowheads="1"/>
          </p:cNvSpPr>
          <p:nvPr/>
        </p:nvSpPr>
        <p:spPr bwMode="auto">
          <a:xfrm>
            <a:off x="2224088" y="5391621"/>
            <a:ext cx="3571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4000" i="1">
                <a:latin typeface="Times New Roman" pitchFamily="18" charset="0"/>
              </a:rPr>
              <a:t>x</a:t>
            </a:r>
            <a:r>
              <a:rPr lang="en-US" altLang="zh-CN" sz="4000" i="1" baseline="-25000">
                <a:latin typeface="Times New Roman" pitchFamily="18" charset="0"/>
              </a:rPr>
              <a:t>n+1</a:t>
            </a:r>
            <a:r>
              <a:rPr lang="en-US" altLang="zh-CN" sz="4000" i="1">
                <a:latin typeface="Times New Roman" pitchFamily="18" charset="0"/>
              </a:rPr>
              <a:t> = gx</a:t>
            </a:r>
            <a:r>
              <a:rPr lang="en-US" altLang="zh-CN" sz="4000" i="1" baseline="-25000">
                <a:latin typeface="Times New Roman" pitchFamily="18" charset="0"/>
              </a:rPr>
              <a:t>n</a:t>
            </a:r>
            <a:r>
              <a:rPr lang="en-US" altLang="zh-CN" sz="4000" i="1">
                <a:latin typeface="Times New Roman" pitchFamily="18" charset="0"/>
              </a:rPr>
              <a:t> (1-x</a:t>
            </a:r>
            <a:r>
              <a:rPr lang="en-US" altLang="zh-CN" sz="4000" i="1" baseline="-25000">
                <a:latin typeface="Times New Roman" pitchFamily="18" charset="0"/>
              </a:rPr>
              <a:t>n</a:t>
            </a:r>
            <a:r>
              <a:rPr lang="en-US" altLang="zh-CN" sz="4000" i="1">
                <a:latin typeface="Times New Roman" pitchFamily="18" charset="0"/>
              </a:rPr>
              <a:t>)</a:t>
            </a:r>
          </a:p>
        </p:txBody>
      </p:sp>
      <p:sp>
        <p:nvSpPr>
          <p:cNvPr id="5" name="矩形 4">
            <a:extLst>
              <a:ext uri="{FF2B5EF4-FFF2-40B4-BE49-F238E27FC236}">
                <a16:creationId xmlns:a16="http://schemas.microsoft.com/office/drawing/2014/main" id="{A8E20DB4-59EF-46D8-8F72-177F67CE4B3A}"/>
              </a:ext>
            </a:extLst>
          </p:cNvPr>
          <p:cNvSpPr/>
          <p:nvPr/>
        </p:nvSpPr>
        <p:spPr>
          <a:xfrm>
            <a:off x="3275856" y="366695"/>
            <a:ext cx="1832553" cy="584775"/>
          </a:xfrm>
          <a:prstGeom prst="rect">
            <a:avLst/>
          </a:prstGeom>
        </p:spPr>
        <p:txBody>
          <a:bodyPr wrap="none">
            <a:spAutoFit/>
          </a:bodyPr>
          <a:lstStyle/>
          <a:p>
            <a:r>
              <a:rPr lang="zh-CN" altLang="en-US" dirty="0">
                <a:solidFill>
                  <a:srgbClr val="0000CC"/>
                </a:solidFill>
              </a:rPr>
              <a:t>虫口方程</a:t>
            </a:r>
          </a:p>
        </p:txBody>
      </p:sp>
    </p:spTree>
  </p:cSld>
  <p:clrMapOvr>
    <a:masterClrMapping/>
  </p:clrMapOvr>
  <p:transition spd="med">
    <p:cover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7" descr="http://202.207.96.9/zs/daoxuezhongxin/daxuewulixxyd/hdxianxiang.files/image03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092950" y="1636018"/>
            <a:ext cx="183515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8"/>
          <p:cNvSpPr>
            <a:spLocks noChangeArrowheads="1"/>
          </p:cNvSpPr>
          <p:nvPr/>
        </p:nvSpPr>
        <p:spPr bwMode="auto">
          <a:xfrm>
            <a:off x="323850" y="1778893"/>
            <a:ext cx="6811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sz="2800">
                <a:solidFill>
                  <a:srgbClr val="000000"/>
                </a:solidFill>
              </a:rPr>
              <a:t>取最大虫口数为</a:t>
            </a:r>
            <a:r>
              <a:rPr lang="en-US" altLang="zh-CN" sz="2800">
                <a:solidFill>
                  <a:srgbClr val="000000"/>
                </a:solidFill>
              </a:rPr>
              <a:t>1</a:t>
            </a:r>
            <a:r>
              <a:rPr lang="zh-CN" altLang="en-US" sz="2800">
                <a:solidFill>
                  <a:srgbClr val="000000"/>
                </a:solidFill>
              </a:rPr>
              <a:t>，且虫口数不能为负，则</a:t>
            </a:r>
            <a:endParaRPr lang="zh-CN" altLang="en-US" sz="2800"/>
          </a:p>
        </p:txBody>
      </p:sp>
      <p:sp>
        <p:nvSpPr>
          <p:cNvPr id="23556" name="Rectangle 10"/>
          <p:cNvSpPr>
            <a:spLocks noChangeArrowheads="1"/>
          </p:cNvSpPr>
          <p:nvPr/>
        </p:nvSpPr>
        <p:spPr bwMode="auto">
          <a:xfrm>
            <a:off x="250825" y="2526605"/>
            <a:ext cx="4491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sz="2800" dirty="0">
                <a:solidFill>
                  <a:srgbClr val="000000"/>
                </a:solidFill>
              </a:rPr>
              <a:t>当</a:t>
            </a:r>
            <a:r>
              <a:rPr lang="en-US" altLang="zh-CN" i="1" dirty="0" err="1"/>
              <a:t>x</a:t>
            </a:r>
            <a:r>
              <a:rPr lang="en-US" altLang="zh-CN" i="1" baseline="-25000" dirty="0" err="1"/>
              <a:t>n</a:t>
            </a:r>
            <a:r>
              <a:rPr lang="en-US" altLang="zh-CN" sz="2800" dirty="0">
                <a:solidFill>
                  <a:srgbClr val="000000"/>
                </a:solidFill>
              </a:rPr>
              <a:t>=0.5</a:t>
            </a:r>
            <a:r>
              <a:rPr lang="zh-CN" altLang="en-US" sz="2800" dirty="0">
                <a:solidFill>
                  <a:srgbClr val="000000"/>
                </a:solidFill>
              </a:rPr>
              <a:t>时，方程有极大值</a:t>
            </a:r>
          </a:p>
        </p:txBody>
      </p:sp>
      <p:sp>
        <p:nvSpPr>
          <p:cNvPr id="23557" name="Rectangle 12"/>
          <p:cNvSpPr>
            <a:spLocks noChangeArrowheads="1"/>
          </p:cNvSpPr>
          <p:nvPr/>
        </p:nvSpPr>
        <p:spPr bwMode="auto">
          <a:xfrm>
            <a:off x="179388" y="3141663"/>
            <a:ext cx="8802687" cy="183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a:solidFill>
                  <a:srgbClr val="000000"/>
                </a:solidFill>
              </a:rPr>
              <a:t>而 </a:t>
            </a:r>
            <a:r>
              <a:rPr lang="en-US" altLang="zh-CN" i="1">
                <a:latin typeface="Times New Roman" pitchFamily="18" charset="0"/>
              </a:rPr>
              <a:t>x</a:t>
            </a:r>
            <a:r>
              <a:rPr lang="en-US" altLang="zh-CN" i="1" baseline="-25000">
                <a:latin typeface="Times New Roman" pitchFamily="18" charset="0"/>
              </a:rPr>
              <a:t>n+1</a:t>
            </a:r>
            <a:r>
              <a:rPr lang="en-US" altLang="zh-CN" sz="2800">
                <a:solidFill>
                  <a:srgbClr val="000000"/>
                </a:solidFill>
              </a:rPr>
              <a:t> </a:t>
            </a:r>
            <a:r>
              <a:rPr lang="zh-CN" altLang="en-US" sz="2800">
                <a:solidFill>
                  <a:srgbClr val="000000"/>
                </a:solidFill>
              </a:rPr>
              <a:t>又必须小于</a:t>
            </a:r>
            <a:r>
              <a:rPr lang="en-US" altLang="zh-CN" sz="2800">
                <a:solidFill>
                  <a:srgbClr val="000000"/>
                </a:solidFill>
              </a:rPr>
              <a:t>1</a:t>
            </a:r>
            <a:r>
              <a:rPr lang="zh-CN" altLang="en-US" sz="2800">
                <a:solidFill>
                  <a:srgbClr val="000000"/>
                </a:solidFill>
              </a:rPr>
              <a:t>，因而</a:t>
            </a:r>
            <a:r>
              <a:rPr lang="en-US" altLang="zh-CN" sz="2800">
                <a:solidFill>
                  <a:srgbClr val="000000"/>
                </a:solidFill>
              </a:rPr>
              <a:t>g</a:t>
            </a:r>
            <a:r>
              <a:rPr lang="zh-CN" altLang="en-US" sz="2800">
                <a:solidFill>
                  <a:srgbClr val="000000"/>
                </a:solidFill>
              </a:rPr>
              <a:t>＜</a:t>
            </a:r>
            <a:r>
              <a:rPr lang="en-US" altLang="zh-CN" sz="2800">
                <a:solidFill>
                  <a:srgbClr val="000000"/>
                </a:solidFill>
              </a:rPr>
              <a:t>4</a:t>
            </a:r>
            <a:r>
              <a:rPr lang="zh-CN" altLang="en-US" sz="2800">
                <a:solidFill>
                  <a:srgbClr val="000000"/>
                </a:solidFill>
              </a:rPr>
              <a:t>，则参量</a:t>
            </a:r>
            <a:r>
              <a:rPr lang="en-US" altLang="zh-CN" sz="2800">
                <a:solidFill>
                  <a:srgbClr val="000000"/>
                </a:solidFill>
              </a:rPr>
              <a:t>g</a:t>
            </a:r>
            <a:r>
              <a:rPr lang="zh-CN" altLang="en-US" sz="2800">
                <a:solidFill>
                  <a:srgbClr val="000000"/>
                </a:solidFill>
              </a:rPr>
              <a:t>的取值范围为</a:t>
            </a:r>
            <a:r>
              <a:rPr lang="en-US" altLang="zh-CN" sz="2800">
                <a:solidFill>
                  <a:srgbClr val="000000"/>
                </a:solidFill>
              </a:rPr>
              <a:t>0</a:t>
            </a:r>
            <a:r>
              <a:rPr lang="zh-CN" altLang="en-US" sz="2800">
                <a:solidFill>
                  <a:srgbClr val="000000"/>
                </a:solidFill>
              </a:rPr>
              <a:t>到</a:t>
            </a:r>
            <a:r>
              <a:rPr lang="en-US" altLang="zh-CN" sz="2800">
                <a:solidFill>
                  <a:srgbClr val="000000"/>
                </a:solidFill>
              </a:rPr>
              <a:t>4</a:t>
            </a:r>
            <a:r>
              <a:rPr lang="zh-CN" altLang="en-US" sz="2800">
                <a:solidFill>
                  <a:srgbClr val="000000"/>
                </a:solidFill>
              </a:rPr>
              <a:t>，这就得到一个抽象的标准虫口方程，这一迭代关系通常称为逻辑斯蒂映射（</a:t>
            </a:r>
            <a:r>
              <a:rPr lang="en-US" altLang="zh-CN" sz="2800">
                <a:solidFill>
                  <a:srgbClr val="000000"/>
                </a:solidFill>
              </a:rPr>
              <a:t>logistic map</a:t>
            </a:r>
            <a:r>
              <a:rPr lang="zh-CN" altLang="en-US" sz="2800">
                <a:solidFill>
                  <a:srgbClr val="000000"/>
                </a:solidFill>
              </a:rPr>
              <a:t>）。</a:t>
            </a:r>
            <a:r>
              <a:rPr lang="zh-CN" altLang="en-US" sz="2800"/>
              <a:t> </a:t>
            </a:r>
          </a:p>
        </p:txBody>
      </p:sp>
      <p:sp>
        <p:nvSpPr>
          <p:cNvPr id="23558" name="Rectangle 13"/>
          <p:cNvSpPr>
            <a:spLocks noChangeArrowheads="1"/>
          </p:cNvSpPr>
          <p:nvPr/>
        </p:nvSpPr>
        <p:spPr bwMode="auto">
          <a:xfrm>
            <a:off x="1042988" y="849982"/>
            <a:ext cx="3222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dirty="0">
                <a:latin typeface="Times New Roman" pitchFamily="18" charset="0"/>
              </a:rPr>
              <a:t>x</a:t>
            </a:r>
            <a:r>
              <a:rPr lang="en-US" altLang="zh-CN" sz="3600" i="1" baseline="-25000" dirty="0">
                <a:latin typeface="Times New Roman" pitchFamily="18" charset="0"/>
              </a:rPr>
              <a:t>n+1</a:t>
            </a:r>
            <a:r>
              <a:rPr lang="en-US" altLang="zh-CN" sz="3600" i="1" dirty="0">
                <a:latin typeface="Times New Roman" pitchFamily="18" charset="0"/>
              </a:rPr>
              <a:t> = </a:t>
            </a:r>
            <a:r>
              <a:rPr lang="en-US" altLang="zh-CN" sz="3600" i="1" dirty="0" err="1">
                <a:latin typeface="Times New Roman" pitchFamily="18" charset="0"/>
              </a:rPr>
              <a:t>gx</a:t>
            </a:r>
            <a:r>
              <a:rPr lang="en-US" altLang="zh-CN" sz="3600" i="1" baseline="-25000" dirty="0" err="1">
                <a:latin typeface="Times New Roman" pitchFamily="18" charset="0"/>
              </a:rPr>
              <a:t>n</a:t>
            </a:r>
            <a:r>
              <a:rPr lang="en-US" altLang="zh-CN" sz="3600" i="1" dirty="0">
                <a:latin typeface="Times New Roman" pitchFamily="18" charset="0"/>
              </a:rPr>
              <a:t> (1-x</a:t>
            </a:r>
            <a:r>
              <a:rPr lang="en-US" altLang="zh-CN" sz="3600" i="1" baseline="-25000" dirty="0">
                <a:latin typeface="Times New Roman" pitchFamily="18" charset="0"/>
              </a:rPr>
              <a:t>n</a:t>
            </a:r>
            <a:r>
              <a:rPr lang="en-US" altLang="zh-CN" sz="3600" i="1" dirty="0">
                <a:latin typeface="Times New Roman" pitchFamily="18" charset="0"/>
              </a:rPr>
              <a:t>)</a:t>
            </a:r>
          </a:p>
        </p:txBody>
      </p:sp>
      <p:sp>
        <p:nvSpPr>
          <p:cNvPr id="23559" name="Rectangle 14"/>
          <p:cNvSpPr>
            <a:spLocks noChangeArrowheads="1"/>
          </p:cNvSpPr>
          <p:nvPr/>
        </p:nvSpPr>
        <p:spPr bwMode="auto">
          <a:xfrm>
            <a:off x="5076825" y="2499618"/>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latin typeface="Times New Roman" pitchFamily="18" charset="0"/>
              </a:rPr>
              <a:t>x</a:t>
            </a:r>
            <a:r>
              <a:rPr lang="en-US" altLang="zh-CN" sz="3600" i="1" baseline="-25000">
                <a:latin typeface="Times New Roman" pitchFamily="18" charset="0"/>
              </a:rPr>
              <a:t>n+1</a:t>
            </a:r>
            <a:r>
              <a:rPr lang="en-US" altLang="zh-CN" sz="3600" i="1">
                <a:latin typeface="Times New Roman" pitchFamily="18" charset="0"/>
              </a:rPr>
              <a:t> = g/4</a:t>
            </a:r>
          </a:p>
        </p:txBody>
      </p:sp>
      <p:sp>
        <p:nvSpPr>
          <p:cNvPr id="46095" name="Rectangle 15"/>
          <p:cNvSpPr>
            <a:spLocks noChangeArrowheads="1"/>
          </p:cNvSpPr>
          <p:nvPr/>
        </p:nvSpPr>
        <p:spPr bwMode="auto">
          <a:xfrm>
            <a:off x="539750" y="5949950"/>
            <a:ext cx="7373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sz="2800"/>
              <a:t>当</a:t>
            </a:r>
            <a:r>
              <a:rPr lang="en-US" altLang="zh-CN" sz="2800"/>
              <a:t>0&lt;</a:t>
            </a:r>
            <a:r>
              <a:rPr lang="en-US" altLang="zh-CN" sz="2800" i="1"/>
              <a:t>g</a:t>
            </a:r>
            <a:r>
              <a:rPr lang="en-US" altLang="zh-CN" sz="2800"/>
              <a:t>&lt;1</a:t>
            </a:r>
            <a:r>
              <a:rPr lang="zh-CN" altLang="en-US" sz="2800"/>
              <a:t>时，从任一初始值</a:t>
            </a:r>
            <a:r>
              <a:rPr lang="en-US" altLang="zh-CN" sz="2800" i="1"/>
              <a:t>x</a:t>
            </a:r>
            <a:r>
              <a:rPr lang="en-US" altLang="zh-CN" i="1" baseline="-25000"/>
              <a:t>0</a:t>
            </a:r>
            <a:r>
              <a:rPr lang="zh-CN" altLang="en-US" sz="2800"/>
              <a:t>开始，代入方程 </a:t>
            </a:r>
          </a:p>
        </p:txBody>
      </p:sp>
      <p:sp>
        <p:nvSpPr>
          <p:cNvPr id="46096" name="Rectangle 16"/>
          <p:cNvSpPr>
            <a:spLocks noChangeArrowheads="1"/>
          </p:cNvSpPr>
          <p:nvPr/>
        </p:nvSpPr>
        <p:spPr bwMode="auto">
          <a:xfrm>
            <a:off x="395288" y="5199063"/>
            <a:ext cx="1471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a:t>0&lt;</a:t>
            </a:r>
            <a:r>
              <a:rPr lang="en-US" altLang="zh-CN" i="1"/>
              <a:t>g</a:t>
            </a:r>
            <a:r>
              <a:rPr lang="en-US" altLang="zh-CN"/>
              <a:t>&lt;4 </a:t>
            </a:r>
          </a:p>
        </p:txBody>
      </p:sp>
      <p:sp>
        <p:nvSpPr>
          <p:cNvPr id="46098" name="Rectangle 18"/>
          <p:cNvSpPr>
            <a:spLocks noChangeArrowheads="1"/>
          </p:cNvSpPr>
          <p:nvPr/>
        </p:nvSpPr>
        <p:spPr bwMode="auto">
          <a:xfrm>
            <a:off x="2051050" y="5199063"/>
            <a:ext cx="1471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a:t>0&lt;</a:t>
            </a:r>
            <a:r>
              <a:rPr lang="en-US" altLang="zh-CN" i="1"/>
              <a:t>g</a:t>
            </a:r>
            <a:r>
              <a:rPr lang="en-US" altLang="zh-CN"/>
              <a:t>&lt;1 </a:t>
            </a:r>
          </a:p>
        </p:txBody>
      </p:sp>
      <p:sp>
        <p:nvSpPr>
          <p:cNvPr id="46099" name="Rectangle 19"/>
          <p:cNvSpPr>
            <a:spLocks noChangeArrowheads="1"/>
          </p:cNvSpPr>
          <p:nvPr/>
        </p:nvSpPr>
        <p:spPr bwMode="auto">
          <a:xfrm>
            <a:off x="3851275" y="5199063"/>
            <a:ext cx="1471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a:t>1&lt;</a:t>
            </a:r>
            <a:r>
              <a:rPr lang="en-US" altLang="zh-CN" i="1"/>
              <a:t>g</a:t>
            </a:r>
            <a:r>
              <a:rPr lang="en-US" altLang="zh-CN"/>
              <a:t>&lt;3 </a:t>
            </a:r>
          </a:p>
        </p:txBody>
      </p:sp>
      <p:sp>
        <p:nvSpPr>
          <p:cNvPr id="46100" name="Rectangle 20"/>
          <p:cNvSpPr>
            <a:spLocks noChangeArrowheads="1"/>
          </p:cNvSpPr>
          <p:nvPr/>
        </p:nvSpPr>
        <p:spPr bwMode="auto">
          <a:xfrm>
            <a:off x="5364163" y="5199063"/>
            <a:ext cx="1471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a:t>3&lt;</a:t>
            </a:r>
            <a:r>
              <a:rPr lang="en-US" altLang="zh-CN" i="1"/>
              <a:t>g</a:t>
            </a:r>
            <a:r>
              <a:rPr lang="en-US" altLang="zh-CN"/>
              <a:t>&lt;4 </a:t>
            </a:r>
          </a:p>
        </p:txBody>
      </p:sp>
      <p:sp>
        <p:nvSpPr>
          <p:cNvPr id="13" name="矩形 12">
            <a:extLst>
              <a:ext uri="{FF2B5EF4-FFF2-40B4-BE49-F238E27FC236}">
                <a16:creationId xmlns:a16="http://schemas.microsoft.com/office/drawing/2014/main" id="{75E24E2A-0328-4147-8D5C-F49B35810374}"/>
              </a:ext>
            </a:extLst>
          </p:cNvPr>
          <p:cNvSpPr/>
          <p:nvPr/>
        </p:nvSpPr>
        <p:spPr>
          <a:xfrm>
            <a:off x="3349336" y="282072"/>
            <a:ext cx="2656496" cy="584775"/>
          </a:xfrm>
          <a:prstGeom prst="rect">
            <a:avLst/>
          </a:prstGeom>
        </p:spPr>
        <p:txBody>
          <a:bodyPr wrap="none">
            <a:spAutoFit/>
          </a:bodyPr>
          <a:lstStyle/>
          <a:p>
            <a:r>
              <a:rPr lang="zh-CN" altLang="en-US" dirty="0">
                <a:solidFill>
                  <a:srgbClr val="0000CC"/>
                </a:solidFill>
              </a:rPr>
              <a:t>虫口方程的解</a:t>
            </a: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96"/>
                                        </p:tgtEl>
                                        <p:attrNameLst>
                                          <p:attrName>style.visibility</p:attrName>
                                        </p:attrNameLst>
                                      </p:cBhvr>
                                      <p:to>
                                        <p:strVal val="visible"/>
                                      </p:to>
                                    </p:set>
                                    <p:anim calcmode="lin" valueType="num">
                                      <p:cBhvr additive="base">
                                        <p:cTn id="7" dur="500" fill="hold"/>
                                        <p:tgtEl>
                                          <p:spTgt spid="46096"/>
                                        </p:tgtEl>
                                        <p:attrNameLst>
                                          <p:attrName>ppt_x</p:attrName>
                                        </p:attrNameLst>
                                      </p:cBhvr>
                                      <p:tavLst>
                                        <p:tav tm="0">
                                          <p:val>
                                            <p:strVal val="#ppt_x"/>
                                          </p:val>
                                        </p:tav>
                                        <p:tav tm="100000">
                                          <p:val>
                                            <p:strVal val="#ppt_x"/>
                                          </p:val>
                                        </p:tav>
                                      </p:tavLst>
                                    </p:anim>
                                    <p:anim calcmode="lin" valueType="num">
                                      <p:cBhvr additive="base">
                                        <p:cTn id="8" dur="500" fill="hold"/>
                                        <p:tgtEl>
                                          <p:spTgt spid="460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098"/>
                                        </p:tgtEl>
                                        <p:attrNameLst>
                                          <p:attrName>style.visibility</p:attrName>
                                        </p:attrNameLst>
                                      </p:cBhvr>
                                      <p:to>
                                        <p:strVal val="visible"/>
                                      </p:to>
                                    </p:set>
                                    <p:anim calcmode="lin" valueType="num">
                                      <p:cBhvr additive="base">
                                        <p:cTn id="11" dur="500" fill="hold"/>
                                        <p:tgtEl>
                                          <p:spTgt spid="46098"/>
                                        </p:tgtEl>
                                        <p:attrNameLst>
                                          <p:attrName>ppt_x</p:attrName>
                                        </p:attrNameLst>
                                      </p:cBhvr>
                                      <p:tavLst>
                                        <p:tav tm="0">
                                          <p:val>
                                            <p:strVal val="#ppt_x"/>
                                          </p:val>
                                        </p:tav>
                                        <p:tav tm="100000">
                                          <p:val>
                                            <p:strVal val="#ppt_x"/>
                                          </p:val>
                                        </p:tav>
                                      </p:tavLst>
                                    </p:anim>
                                    <p:anim calcmode="lin" valueType="num">
                                      <p:cBhvr additive="base">
                                        <p:cTn id="12" dur="500" fill="hold"/>
                                        <p:tgtEl>
                                          <p:spTgt spid="4609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099"/>
                                        </p:tgtEl>
                                        <p:attrNameLst>
                                          <p:attrName>style.visibility</p:attrName>
                                        </p:attrNameLst>
                                      </p:cBhvr>
                                      <p:to>
                                        <p:strVal val="visible"/>
                                      </p:to>
                                    </p:set>
                                    <p:anim calcmode="lin" valueType="num">
                                      <p:cBhvr additive="base">
                                        <p:cTn id="15" dur="500" fill="hold"/>
                                        <p:tgtEl>
                                          <p:spTgt spid="46099"/>
                                        </p:tgtEl>
                                        <p:attrNameLst>
                                          <p:attrName>ppt_x</p:attrName>
                                        </p:attrNameLst>
                                      </p:cBhvr>
                                      <p:tavLst>
                                        <p:tav tm="0">
                                          <p:val>
                                            <p:strVal val="#ppt_x"/>
                                          </p:val>
                                        </p:tav>
                                        <p:tav tm="100000">
                                          <p:val>
                                            <p:strVal val="#ppt_x"/>
                                          </p:val>
                                        </p:tav>
                                      </p:tavLst>
                                    </p:anim>
                                    <p:anim calcmode="lin" valueType="num">
                                      <p:cBhvr additive="base">
                                        <p:cTn id="16" dur="500" fill="hold"/>
                                        <p:tgtEl>
                                          <p:spTgt spid="4609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6100"/>
                                        </p:tgtEl>
                                        <p:attrNameLst>
                                          <p:attrName>style.visibility</p:attrName>
                                        </p:attrNameLst>
                                      </p:cBhvr>
                                      <p:to>
                                        <p:strVal val="visible"/>
                                      </p:to>
                                    </p:set>
                                    <p:anim calcmode="lin" valueType="num">
                                      <p:cBhvr additive="base">
                                        <p:cTn id="19" dur="500" fill="hold"/>
                                        <p:tgtEl>
                                          <p:spTgt spid="46100"/>
                                        </p:tgtEl>
                                        <p:attrNameLst>
                                          <p:attrName>ppt_x</p:attrName>
                                        </p:attrNameLst>
                                      </p:cBhvr>
                                      <p:tavLst>
                                        <p:tav tm="0">
                                          <p:val>
                                            <p:strVal val="#ppt_x"/>
                                          </p:val>
                                        </p:tav>
                                        <p:tav tm="100000">
                                          <p:val>
                                            <p:strVal val="#ppt_x"/>
                                          </p:val>
                                        </p:tav>
                                      </p:tavLst>
                                    </p:anim>
                                    <p:anim calcmode="lin" valueType="num">
                                      <p:cBhvr additive="base">
                                        <p:cTn id="20" dur="500" fill="hold"/>
                                        <p:tgtEl>
                                          <p:spTgt spid="4610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095"/>
                                        </p:tgtEl>
                                        <p:attrNameLst>
                                          <p:attrName>style.visibility</p:attrName>
                                        </p:attrNameLst>
                                      </p:cBhvr>
                                      <p:to>
                                        <p:strVal val="visible"/>
                                      </p:to>
                                    </p:set>
                                    <p:anim calcmode="lin" valueType="num">
                                      <p:cBhvr additive="base">
                                        <p:cTn id="25" dur="500" fill="hold"/>
                                        <p:tgtEl>
                                          <p:spTgt spid="46095"/>
                                        </p:tgtEl>
                                        <p:attrNameLst>
                                          <p:attrName>ppt_x</p:attrName>
                                        </p:attrNameLst>
                                      </p:cBhvr>
                                      <p:tavLst>
                                        <p:tav tm="0">
                                          <p:val>
                                            <p:strVal val="#ppt_x"/>
                                          </p:val>
                                        </p:tav>
                                        <p:tav tm="100000">
                                          <p:val>
                                            <p:strVal val="#ppt_x"/>
                                          </p:val>
                                        </p:tav>
                                      </p:tavLst>
                                    </p:anim>
                                    <p:anim calcmode="lin" valueType="num">
                                      <p:cBhvr additive="base">
                                        <p:cTn id="26" dur="500" fill="hold"/>
                                        <p:tgtEl>
                                          <p:spTgt spid="46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5" grpId="0"/>
      <p:bldP spid="46096" grpId="0"/>
      <p:bldP spid="46098" grpId="0"/>
      <p:bldP spid="46099" grpId="0"/>
      <p:bldP spid="461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ChangeArrowheads="1"/>
          </p:cNvSpPr>
          <p:nvPr/>
        </p:nvSpPr>
        <p:spPr bwMode="auto">
          <a:xfrm>
            <a:off x="467544" y="295975"/>
            <a:ext cx="3222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latin typeface="Times New Roman" pitchFamily="18" charset="0"/>
              </a:rPr>
              <a:t>x</a:t>
            </a:r>
            <a:r>
              <a:rPr lang="en-US" altLang="zh-CN" sz="3600" i="1" baseline="-25000">
                <a:latin typeface="Times New Roman" pitchFamily="18" charset="0"/>
              </a:rPr>
              <a:t>n+1</a:t>
            </a:r>
            <a:r>
              <a:rPr lang="en-US" altLang="zh-CN" sz="3600" i="1">
                <a:latin typeface="Times New Roman" pitchFamily="18" charset="0"/>
              </a:rPr>
              <a:t> = gx</a:t>
            </a:r>
            <a:r>
              <a:rPr lang="en-US" altLang="zh-CN" sz="3600" i="1" baseline="-25000">
                <a:latin typeface="Times New Roman" pitchFamily="18" charset="0"/>
              </a:rPr>
              <a:t>n</a:t>
            </a:r>
            <a:r>
              <a:rPr lang="en-US" altLang="zh-CN" sz="3600" i="1">
                <a:latin typeface="Times New Roman" pitchFamily="18" charset="0"/>
              </a:rPr>
              <a:t> (1-x</a:t>
            </a:r>
            <a:r>
              <a:rPr lang="en-US" altLang="zh-CN" sz="3600" i="1" baseline="-25000">
                <a:latin typeface="Times New Roman" pitchFamily="18" charset="0"/>
              </a:rPr>
              <a:t>n</a:t>
            </a:r>
            <a:r>
              <a:rPr lang="en-US" altLang="zh-CN" sz="3600" i="1">
                <a:latin typeface="Times New Roman" pitchFamily="18" charset="0"/>
              </a:rPr>
              <a:t>)</a:t>
            </a:r>
          </a:p>
        </p:txBody>
      </p:sp>
      <p:sp>
        <p:nvSpPr>
          <p:cNvPr id="24579" name="Rectangle 8"/>
          <p:cNvSpPr>
            <a:spLocks noChangeArrowheads="1"/>
          </p:cNvSpPr>
          <p:nvPr/>
        </p:nvSpPr>
        <p:spPr bwMode="auto">
          <a:xfrm>
            <a:off x="3348038" y="6021388"/>
            <a:ext cx="1127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latin typeface="Times New Roman" pitchFamily="18" charset="0"/>
              </a:rPr>
              <a:t>g</a:t>
            </a:r>
            <a:r>
              <a:rPr lang="en-US" altLang="zh-CN">
                <a:latin typeface="Times New Roman" pitchFamily="18" charset="0"/>
              </a:rPr>
              <a:t>=0.8</a:t>
            </a:r>
          </a:p>
        </p:txBody>
      </p:sp>
      <p:graphicFrame>
        <p:nvGraphicFramePr>
          <p:cNvPr id="24580" name="Object 10"/>
          <p:cNvGraphicFramePr>
            <a:graphicFrameLocks noChangeAspect="1"/>
          </p:cNvGraphicFramePr>
          <p:nvPr>
            <p:extLst>
              <p:ext uri="{D42A27DB-BD31-4B8C-83A1-F6EECF244321}">
                <p14:modId xmlns:p14="http://schemas.microsoft.com/office/powerpoint/2010/main" val="2343463061"/>
              </p:ext>
            </p:extLst>
          </p:nvPr>
        </p:nvGraphicFramePr>
        <p:xfrm>
          <a:off x="1393033" y="1169988"/>
          <a:ext cx="6551612" cy="4851400"/>
        </p:xfrm>
        <a:graphic>
          <a:graphicData uri="http://schemas.openxmlformats.org/presentationml/2006/ole">
            <mc:AlternateContent xmlns:mc="http://schemas.openxmlformats.org/markup-compatibility/2006">
              <mc:Choice xmlns:v="urn:schemas-microsoft-com:vml" Requires="v">
                <p:oleObj spid="_x0000_s24602" name="图表" r:id="rId3" imgW="3657600" imgH="2581275" progId="Excel.Chart.8">
                  <p:embed/>
                </p:oleObj>
              </mc:Choice>
              <mc:Fallback>
                <p:oleObj name="图表" r:id="rId3" imgW="3657600" imgH="2581275" progId="Excel.Char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033" y="1169988"/>
                        <a:ext cx="6551612"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11"/>
          <p:cNvSpPr>
            <a:spLocks noChangeArrowheads="1"/>
          </p:cNvSpPr>
          <p:nvPr/>
        </p:nvSpPr>
        <p:spPr bwMode="auto">
          <a:xfrm>
            <a:off x="5868988" y="6054725"/>
            <a:ext cx="126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latin typeface="Times New Roman" pitchFamily="18" charset="0"/>
              </a:rPr>
              <a:t>x</a:t>
            </a:r>
            <a:r>
              <a:rPr lang="en-US" altLang="zh-CN" i="1" baseline="-25000">
                <a:latin typeface="Times New Roman" pitchFamily="18" charset="0"/>
              </a:rPr>
              <a:t>0</a:t>
            </a:r>
            <a:r>
              <a:rPr lang="en-US" altLang="zh-CN" i="1">
                <a:latin typeface="Times New Roman" pitchFamily="18" charset="0"/>
              </a:rPr>
              <a:t>=0.6</a:t>
            </a:r>
          </a:p>
        </p:txBody>
      </p:sp>
      <p:sp>
        <p:nvSpPr>
          <p:cNvPr id="32780" name="Rectangle 12"/>
          <p:cNvSpPr>
            <a:spLocks noChangeArrowheads="1"/>
          </p:cNvSpPr>
          <p:nvPr/>
        </p:nvSpPr>
        <p:spPr bwMode="auto">
          <a:xfrm>
            <a:off x="6499225" y="357093"/>
            <a:ext cx="1214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dirty="0"/>
              <a:t>0&lt;</a:t>
            </a:r>
            <a:r>
              <a:rPr lang="en-US" altLang="zh-CN" sz="2800" i="1" dirty="0"/>
              <a:t>g</a:t>
            </a:r>
            <a:r>
              <a:rPr lang="en-US" altLang="zh-CN" sz="2800" dirty="0"/>
              <a:t>&lt;1</a:t>
            </a:r>
          </a:p>
        </p:txBody>
      </p:sp>
      <p:sp>
        <p:nvSpPr>
          <p:cNvPr id="24583" name="Text Box 13"/>
          <p:cNvSpPr txBox="1">
            <a:spLocks noChangeArrowheads="1"/>
          </p:cNvSpPr>
          <p:nvPr/>
        </p:nvSpPr>
        <p:spPr bwMode="auto">
          <a:xfrm>
            <a:off x="5435600" y="5164138"/>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a:latin typeface="Times New Roman" pitchFamily="18" charset="0"/>
              </a:rPr>
              <a:t>n</a:t>
            </a:r>
          </a:p>
        </p:txBody>
      </p:sp>
      <p:sp>
        <p:nvSpPr>
          <p:cNvPr id="24584" name="Rectangle 14"/>
          <p:cNvSpPr>
            <a:spLocks noChangeArrowheads="1"/>
          </p:cNvSpPr>
          <p:nvPr/>
        </p:nvSpPr>
        <p:spPr bwMode="auto">
          <a:xfrm>
            <a:off x="1325563" y="1844675"/>
            <a:ext cx="582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latin typeface="Times New Roman" pitchFamily="18" charset="0"/>
              </a:rPr>
              <a:t>x</a:t>
            </a:r>
            <a:r>
              <a:rPr lang="en-US" altLang="zh-CN" sz="3600" i="1" baseline="-25000">
                <a:latin typeface="Times New Roman" pitchFamily="18" charset="0"/>
              </a:rPr>
              <a:t>n</a:t>
            </a:r>
          </a:p>
        </p:txBody>
      </p:sp>
      <p:sp>
        <p:nvSpPr>
          <p:cNvPr id="2" name="矩形 1">
            <a:extLst>
              <a:ext uri="{FF2B5EF4-FFF2-40B4-BE49-F238E27FC236}">
                <a16:creationId xmlns:a16="http://schemas.microsoft.com/office/drawing/2014/main" id="{401D8D6C-A0BC-4E5C-B893-7153A91FC0A0}"/>
              </a:ext>
            </a:extLst>
          </p:cNvPr>
          <p:cNvSpPr/>
          <p:nvPr/>
        </p:nvSpPr>
        <p:spPr>
          <a:xfrm>
            <a:off x="3783969" y="306639"/>
            <a:ext cx="2656496" cy="584775"/>
          </a:xfrm>
          <a:prstGeom prst="rect">
            <a:avLst/>
          </a:prstGeom>
        </p:spPr>
        <p:txBody>
          <a:bodyPr wrap="none">
            <a:spAutoFit/>
          </a:bodyPr>
          <a:lstStyle/>
          <a:p>
            <a:r>
              <a:rPr lang="zh-CN" altLang="en-US" dirty="0">
                <a:solidFill>
                  <a:srgbClr val="0000CC"/>
                </a:solidFill>
              </a:rPr>
              <a:t>最终走向灭亡</a:t>
            </a: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anim calcmode="lin" valueType="num">
                                      <p:cBhvr additive="base">
                                        <p:cTn id="7" dur="500" fill="hold"/>
                                        <p:tgtEl>
                                          <p:spTgt spid="32780"/>
                                        </p:tgtEl>
                                        <p:attrNameLst>
                                          <p:attrName>ppt_x</p:attrName>
                                        </p:attrNameLst>
                                      </p:cBhvr>
                                      <p:tavLst>
                                        <p:tav tm="0">
                                          <p:val>
                                            <p:strVal val="#ppt_x"/>
                                          </p:val>
                                        </p:tav>
                                        <p:tav tm="100000">
                                          <p:val>
                                            <p:strVal val="#ppt_x"/>
                                          </p:val>
                                        </p:tav>
                                      </p:tavLst>
                                    </p:anim>
                                    <p:anim calcmode="lin" valueType="num">
                                      <p:cBhvr additive="base">
                                        <p:cTn id="8" dur="500" fill="hold"/>
                                        <p:tgtEl>
                                          <p:spTgt spid="32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250825" y="1700213"/>
            <a:ext cx="8532813"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其意义可以认为，由于环境恶劣，虫口的繁殖能力有限</a:t>
            </a:r>
            <a:r>
              <a:rPr lang="en-US" altLang="zh-CN" sz="2800" dirty="0"/>
              <a:t>(</a:t>
            </a:r>
            <a:r>
              <a:rPr lang="en-US" altLang="zh-CN" sz="2800" i="1" dirty="0"/>
              <a:t>g</a:t>
            </a:r>
            <a:r>
              <a:rPr lang="zh-CN" altLang="en-US" sz="2800" dirty="0"/>
              <a:t>太小</a:t>
            </a:r>
            <a:r>
              <a:rPr lang="en-US" altLang="zh-CN" sz="2800" dirty="0"/>
              <a:t>)</a:t>
            </a:r>
            <a:r>
              <a:rPr lang="zh-CN" altLang="en-US" sz="2800" dirty="0"/>
              <a:t>，使得种群最终走向灭亡。实际上，</a:t>
            </a:r>
            <a:r>
              <a:rPr lang="en-US" altLang="zh-CN" sz="2800" i="1" dirty="0"/>
              <a:t>g</a:t>
            </a:r>
            <a:r>
              <a:rPr lang="zh-CN" altLang="en-US" sz="2800" dirty="0"/>
              <a:t>代表了函数的非线性化的程度，</a:t>
            </a:r>
            <a:r>
              <a:rPr lang="en-US" altLang="zh-CN" sz="2800" i="1" dirty="0"/>
              <a:t>g </a:t>
            </a:r>
            <a:r>
              <a:rPr lang="zh-CN" altLang="en-US" sz="2800" dirty="0"/>
              <a:t>越大， </a:t>
            </a:r>
            <a:r>
              <a:rPr lang="en-US" altLang="zh-CN" i="1" dirty="0"/>
              <a:t>gx</a:t>
            </a:r>
            <a:r>
              <a:rPr lang="en-US" altLang="zh-CN" i="1" baseline="-25000" dirty="0"/>
              <a:t>n</a:t>
            </a:r>
            <a:r>
              <a:rPr lang="en-US" altLang="zh-CN" i="1" baseline="30000" dirty="0"/>
              <a:t>2 </a:t>
            </a:r>
            <a:r>
              <a:rPr lang="zh-CN" altLang="en-US" sz="2800" dirty="0"/>
              <a:t>越大，非线性化程度越高 。</a:t>
            </a:r>
          </a:p>
        </p:txBody>
      </p:sp>
      <p:sp>
        <p:nvSpPr>
          <p:cNvPr id="25603" name="Rectangle 6"/>
          <p:cNvSpPr>
            <a:spLocks noChangeArrowheads="1"/>
          </p:cNvSpPr>
          <p:nvPr/>
        </p:nvSpPr>
        <p:spPr bwMode="auto">
          <a:xfrm>
            <a:off x="1042988" y="620713"/>
            <a:ext cx="3222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latin typeface="Times New Roman" pitchFamily="18" charset="0"/>
              </a:rPr>
              <a:t>x</a:t>
            </a:r>
            <a:r>
              <a:rPr lang="en-US" altLang="zh-CN" sz="3600" i="1" baseline="-25000">
                <a:latin typeface="Times New Roman" pitchFamily="18" charset="0"/>
              </a:rPr>
              <a:t>n+1</a:t>
            </a:r>
            <a:r>
              <a:rPr lang="en-US" altLang="zh-CN" sz="3600" i="1">
                <a:latin typeface="Times New Roman" pitchFamily="18" charset="0"/>
              </a:rPr>
              <a:t> = gx</a:t>
            </a:r>
            <a:r>
              <a:rPr lang="en-US" altLang="zh-CN" sz="3600" i="1" baseline="-25000">
                <a:latin typeface="Times New Roman" pitchFamily="18" charset="0"/>
              </a:rPr>
              <a:t>n</a:t>
            </a:r>
            <a:r>
              <a:rPr lang="en-US" altLang="zh-CN" sz="3600" i="1">
                <a:latin typeface="Times New Roman" pitchFamily="18" charset="0"/>
              </a:rPr>
              <a:t> (1-x</a:t>
            </a:r>
            <a:r>
              <a:rPr lang="en-US" altLang="zh-CN" sz="3600" i="1" baseline="-25000">
                <a:latin typeface="Times New Roman" pitchFamily="18" charset="0"/>
              </a:rPr>
              <a:t>n</a:t>
            </a:r>
            <a:r>
              <a:rPr lang="en-US" altLang="zh-CN" sz="3600" i="1">
                <a:latin typeface="Times New Roman" pitchFamily="18" charset="0"/>
              </a:rPr>
              <a:t>)</a:t>
            </a:r>
          </a:p>
        </p:txBody>
      </p:sp>
      <p:sp>
        <p:nvSpPr>
          <p:cNvPr id="33799" name="Rectangle 7"/>
          <p:cNvSpPr>
            <a:spLocks noChangeArrowheads="1"/>
          </p:cNvSpPr>
          <p:nvPr/>
        </p:nvSpPr>
        <p:spPr bwMode="auto">
          <a:xfrm>
            <a:off x="611188" y="4911725"/>
            <a:ext cx="5399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当</a:t>
            </a:r>
            <a:r>
              <a:rPr lang="en-US" altLang="zh-CN" dirty="0">
                <a:solidFill>
                  <a:srgbClr val="0000CC"/>
                </a:solidFill>
              </a:rPr>
              <a:t>1&lt;</a:t>
            </a:r>
            <a:r>
              <a:rPr lang="en-US" altLang="zh-CN" i="1" dirty="0">
                <a:solidFill>
                  <a:srgbClr val="0000CC"/>
                </a:solidFill>
              </a:rPr>
              <a:t>g</a:t>
            </a:r>
            <a:r>
              <a:rPr lang="en-US" altLang="zh-CN" dirty="0">
                <a:solidFill>
                  <a:srgbClr val="0000CC"/>
                </a:solidFill>
              </a:rPr>
              <a:t>&lt;3</a:t>
            </a:r>
            <a:r>
              <a:rPr lang="zh-CN" altLang="en-US" dirty="0">
                <a:solidFill>
                  <a:srgbClr val="0000CC"/>
                </a:solidFill>
              </a:rPr>
              <a:t>时，迭代结果</a:t>
            </a:r>
            <a:r>
              <a:rPr lang="en-US" altLang="zh-CN" dirty="0">
                <a:solidFill>
                  <a:srgbClr val="0000CC"/>
                </a:solidFill>
              </a:rPr>
              <a:t>?</a:t>
            </a:r>
          </a:p>
        </p:txBody>
      </p:sp>
      <p:sp>
        <p:nvSpPr>
          <p:cNvPr id="5" name="Rectangle 12"/>
          <p:cNvSpPr>
            <a:spLocks noChangeArrowheads="1"/>
          </p:cNvSpPr>
          <p:nvPr/>
        </p:nvSpPr>
        <p:spPr bwMode="auto">
          <a:xfrm>
            <a:off x="5651500" y="533623"/>
            <a:ext cx="1214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dirty="0"/>
              <a:t>0&lt;</a:t>
            </a:r>
            <a:r>
              <a:rPr lang="en-US" altLang="zh-CN" sz="2800" i="1" dirty="0"/>
              <a:t>g</a:t>
            </a:r>
            <a:r>
              <a:rPr lang="en-US" altLang="zh-CN" sz="2800" dirty="0"/>
              <a:t>&lt;1</a:t>
            </a: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anim calcmode="lin" valueType="num">
                                      <p:cBhvr additive="base">
                                        <p:cTn id="7" dur="500" fill="hold"/>
                                        <p:tgtEl>
                                          <p:spTgt spid="33799"/>
                                        </p:tgtEl>
                                        <p:attrNameLst>
                                          <p:attrName>ppt_x</p:attrName>
                                        </p:attrNameLst>
                                      </p:cBhvr>
                                      <p:tavLst>
                                        <p:tav tm="0">
                                          <p:val>
                                            <p:strVal val="#ppt_x"/>
                                          </p:val>
                                        </p:tav>
                                        <p:tav tm="100000">
                                          <p:val>
                                            <p:strVal val="#ppt_x"/>
                                          </p:val>
                                        </p:tav>
                                      </p:tavLst>
                                    </p:anim>
                                    <p:anim calcmode="lin" valueType="num">
                                      <p:cBhvr additive="base">
                                        <p:cTn id="8" dur="500" fill="hold"/>
                                        <p:tgtEl>
                                          <p:spTgt spid="337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23850" y="700435"/>
            <a:ext cx="5688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sz="2800" dirty="0"/>
              <a:t>当</a:t>
            </a:r>
            <a:r>
              <a:rPr lang="en-US" altLang="zh-CN" sz="2800" dirty="0"/>
              <a:t>1&lt;</a:t>
            </a:r>
            <a:r>
              <a:rPr lang="en-US" altLang="zh-CN" sz="2800" i="1" dirty="0"/>
              <a:t>g</a:t>
            </a:r>
            <a:r>
              <a:rPr lang="en-US" altLang="zh-CN" sz="2800" dirty="0"/>
              <a:t>&lt;3</a:t>
            </a:r>
            <a:r>
              <a:rPr lang="zh-CN" altLang="en-US" sz="2800" dirty="0"/>
              <a:t>时，迭代结果如图所示。</a:t>
            </a:r>
          </a:p>
        </p:txBody>
      </p:sp>
      <p:sp>
        <p:nvSpPr>
          <p:cNvPr id="26627" name="Rectangle 4"/>
          <p:cNvSpPr>
            <a:spLocks noChangeArrowheads="1"/>
          </p:cNvSpPr>
          <p:nvPr/>
        </p:nvSpPr>
        <p:spPr bwMode="auto">
          <a:xfrm>
            <a:off x="179388" y="3644900"/>
            <a:ext cx="1152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solidFill>
                  <a:srgbClr val="0000CC"/>
                </a:solidFill>
              </a:rPr>
              <a:t>g=2</a:t>
            </a:r>
            <a:endParaRPr lang="en-US" altLang="zh-CN">
              <a:solidFill>
                <a:srgbClr val="0000CC"/>
              </a:solidFill>
            </a:endParaRPr>
          </a:p>
        </p:txBody>
      </p:sp>
      <p:graphicFrame>
        <p:nvGraphicFramePr>
          <p:cNvPr id="26628" name="Object 5"/>
          <p:cNvGraphicFramePr>
            <a:graphicFrameLocks noChangeAspect="1"/>
          </p:cNvGraphicFramePr>
          <p:nvPr/>
        </p:nvGraphicFramePr>
        <p:xfrm>
          <a:off x="1476375" y="1281113"/>
          <a:ext cx="6408738" cy="4522787"/>
        </p:xfrm>
        <a:graphic>
          <a:graphicData uri="http://schemas.openxmlformats.org/presentationml/2006/ole">
            <mc:AlternateContent xmlns:mc="http://schemas.openxmlformats.org/markup-compatibility/2006">
              <mc:Choice xmlns:v="urn:schemas-microsoft-com:vml" Requires="v">
                <p:oleObj spid="_x0000_s26651" name="图表" r:id="rId3" imgW="3657600" imgH="2581275" progId="Excel.Chart.8">
                  <p:embed/>
                </p:oleObj>
              </mc:Choice>
              <mc:Fallback>
                <p:oleObj name="图表" r:id="rId3" imgW="3657600" imgH="2581275"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281113"/>
                        <a:ext cx="6408738" cy="452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Text Box 6"/>
          <p:cNvSpPr txBox="1">
            <a:spLocks noChangeArrowheads="1"/>
          </p:cNvSpPr>
          <p:nvPr/>
        </p:nvSpPr>
        <p:spPr bwMode="auto">
          <a:xfrm>
            <a:off x="7740650" y="4516438"/>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a:latin typeface="Times New Roman" pitchFamily="18" charset="0"/>
              </a:rPr>
              <a:t>n</a:t>
            </a:r>
          </a:p>
        </p:txBody>
      </p:sp>
      <p:sp>
        <p:nvSpPr>
          <p:cNvPr id="26630" name="Rectangle 7"/>
          <p:cNvSpPr>
            <a:spLocks noChangeArrowheads="1"/>
          </p:cNvSpPr>
          <p:nvPr/>
        </p:nvSpPr>
        <p:spPr bwMode="auto">
          <a:xfrm>
            <a:off x="1468438" y="1995488"/>
            <a:ext cx="582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latin typeface="Times New Roman" pitchFamily="18" charset="0"/>
              </a:rPr>
              <a:t>x</a:t>
            </a:r>
            <a:r>
              <a:rPr lang="en-US" altLang="zh-CN" sz="3600" i="1" baseline="-25000">
                <a:latin typeface="Times New Roman" pitchFamily="18" charset="0"/>
              </a:rPr>
              <a:t>n</a:t>
            </a:r>
          </a:p>
        </p:txBody>
      </p:sp>
      <p:sp>
        <p:nvSpPr>
          <p:cNvPr id="26631" name="Rectangle 8"/>
          <p:cNvSpPr>
            <a:spLocks noChangeArrowheads="1"/>
          </p:cNvSpPr>
          <p:nvPr/>
        </p:nvSpPr>
        <p:spPr bwMode="auto">
          <a:xfrm>
            <a:off x="34925" y="4300538"/>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latin typeface="Times New Roman" pitchFamily="18" charset="0"/>
              </a:rPr>
              <a:t>x</a:t>
            </a:r>
            <a:r>
              <a:rPr lang="en-US" altLang="zh-CN" sz="3600" i="1" baseline="-25000">
                <a:latin typeface="Times New Roman" pitchFamily="18" charset="0"/>
              </a:rPr>
              <a:t>0</a:t>
            </a:r>
            <a:r>
              <a:rPr lang="en-US" altLang="zh-CN" sz="3600" i="1">
                <a:latin typeface="Times New Roman" pitchFamily="18" charset="0"/>
              </a:rPr>
              <a:t>=0.6</a:t>
            </a:r>
          </a:p>
        </p:txBody>
      </p:sp>
      <p:sp>
        <p:nvSpPr>
          <p:cNvPr id="26632" name="Rectangle 9"/>
          <p:cNvSpPr>
            <a:spLocks noChangeArrowheads="1"/>
          </p:cNvSpPr>
          <p:nvPr/>
        </p:nvSpPr>
        <p:spPr bwMode="auto">
          <a:xfrm>
            <a:off x="5724525" y="627410"/>
            <a:ext cx="3222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latin typeface="Times New Roman" pitchFamily="18" charset="0"/>
              </a:rPr>
              <a:t>x</a:t>
            </a:r>
            <a:r>
              <a:rPr lang="en-US" altLang="zh-CN" sz="3600" i="1" baseline="-25000">
                <a:latin typeface="Times New Roman" pitchFamily="18" charset="0"/>
              </a:rPr>
              <a:t>n+1</a:t>
            </a:r>
            <a:r>
              <a:rPr lang="en-US" altLang="zh-CN" sz="3600" i="1">
                <a:latin typeface="Times New Roman" pitchFamily="18" charset="0"/>
              </a:rPr>
              <a:t> = gx</a:t>
            </a:r>
            <a:r>
              <a:rPr lang="en-US" altLang="zh-CN" sz="3600" i="1" baseline="-25000">
                <a:latin typeface="Times New Roman" pitchFamily="18" charset="0"/>
              </a:rPr>
              <a:t>n</a:t>
            </a:r>
            <a:r>
              <a:rPr lang="en-US" altLang="zh-CN" sz="3600" i="1">
                <a:latin typeface="Times New Roman" pitchFamily="18" charset="0"/>
              </a:rPr>
              <a:t> (1-x</a:t>
            </a:r>
            <a:r>
              <a:rPr lang="en-US" altLang="zh-CN" sz="3600" i="1" baseline="-25000">
                <a:latin typeface="Times New Roman" pitchFamily="18" charset="0"/>
              </a:rPr>
              <a:t>n</a:t>
            </a:r>
            <a:r>
              <a:rPr lang="en-US" altLang="zh-CN" sz="3600" i="1">
                <a:latin typeface="Times New Roman" pitchFamily="18" charset="0"/>
              </a:rPr>
              <a:t>)</a:t>
            </a:r>
          </a:p>
        </p:txBody>
      </p:sp>
      <p:sp>
        <p:nvSpPr>
          <p:cNvPr id="26633" name="Rectangle 10"/>
          <p:cNvSpPr>
            <a:spLocks noChangeArrowheads="1"/>
          </p:cNvSpPr>
          <p:nvPr/>
        </p:nvSpPr>
        <p:spPr bwMode="auto">
          <a:xfrm>
            <a:off x="330200" y="5897563"/>
            <a:ext cx="7942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t>在</a:t>
            </a:r>
            <a:r>
              <a:rPr lang="en-US" altLang="zh-CN" sz="3600" i="1" dirty="0" err="1">
                <a:latin typeface="Times New Roman" pitchFamily="18" charset="0"/>
              </a:rPr>
              <a:t>x</a:t>
            </a:r>
            <a:r>
              <a:rPr lang="en-US" altLang="zh-CN" sz="3600" i="1" baseline="-25000" dirty="0" err="1">
                <a:latin typeface="Times New Roman" pitchFamily="18" charset="0"/>
              </a:rPr>
              <a:t>n</a:t>
            </a:r>
            <a:r>
              <a:rPr lang="en-US" altLang="zh-CN" sz="3600" i="1" dirty="0">
                <a:latin typeface="Times New Roman" pitchFamily="18" charset="0"/>
              </a:rPr>
              <a:t>=0.5</a:t>
            </a:r>
            <a:r>
              <a:rPr lang="zh-CN" altLang="en-US" dirty="0"/>
              <a:t>处有一个点吸引子，</a:t>
            </a:r>
            <a:r>
              <a:rPr lang="zh-CN" altLang="en-US"/>
              <a:t>一个稳定定态</a:t>
            </a:r>
            <a:endParaRPr lang="zh-CN" altLang="en-US" dirty="0"/>
          </a:p>
        </p:txBody>
      </p:sp>
      <p:sp>
        <p:nvSpPr>
          <p:cNvPr id="2" name="矩形 1">
            <a:extLst>
              <a:ext uri="{FF2B5EF4-FFF2-40B4-BE49-F238E27FC236}">
                <a16:creationId xmlns:a16="http://schemas.microsoft.com/office/drawing/2014/main" id="{7C1D9C20-0959-423A-BD2D-5808990334AC}"/>
              </a:ext>
            </a:extLst>
          </p:cNvPr>
          <p:cNvSpPr/>
          <p:nvPr/>
        </p:nvSpPr>
        <p:spPr>
          <a:xfrm>
            <a:off x="4020848" y="133063"/>
            <a:ext cx="1832553" cy="584775"/>
          </a:xfrm>
          <a:prstGeom prst="rect">
            <a:avLst/>
          </a:prstGeom>
        </p:spPr>
        <p:txBody>
          <a:bodyPr wrap="none">
            <a:spAutoFit/>
          </a:bodyPr>
          <a:lstStyle/>
          <a:p>
            <a:r>
              <a:rPr lang="zh-CN" altLang="en-US" dirty="0">
                <a:solidFill>
                  <a:srgbClr val="0000CC"/>
                </a:solidFill>
              </a:rPr>
              <a:t>稳定定态</a:t>
            </a:r>
          </a:p>
        </p:txBody>
      </p:sp>
    </p:spTree>
  </p:cSld>
  <p:clrMapOvr>
    <a:masterClrMapping/>
  </p:clrMapOvr>
  <p:transition spd="med">
    <p:cover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52413" y="961950"/>
            <a:ext cx="8280400" cy="325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dirty="0"/>
              <a:t>比如取</a:t>
            </a:r>
            <a:r>
              <a:rPr lang="en-US" altLang="zh-CN" i="1" dirty="0">
                <a:latin typeface="Times New Roman" pitchFamily="18" charset="0"/>
              </a:rPr>
              <a:t>g </a:t>
            </a:r>
            <a:r>
              <a:rPr lang="en-US" altLang="zh-CN" dirty="0">
                <a:latin typeface="Times New Roman" pitchFamily="18" charset="0"/>
              </a:rPr>
              <a:t>=2,</a:t>
            </a:r>
            <a:r>
              <a:rPr lang="en-US" altLang="zh-CN" i="1" dirty="0">
                <a:latin typeface="Times New Roman" pitchFamily="18" charset="0"/>
              </a:rPr>
              <a:t> x</a:t>
            </a:r>
            <a:r>
              <a:rPr lang="en-US" altLang="zh-CN" baseline="-25000" dirty="0">
                <a:latin typeface="Times New Roman" pitchFamily="18" charset="0"/>
              </a:rPr>
              <a:t>0</a:t>
            </a:r>
            <a:r>
              <a:rPr lang="en-US" altLang="zh-CN" dirty="0">
                <a:latin typeface="Times New Roman" pitchFamily="18" charset="0"/>
              </a:rPr>
              <a:t>=0.9,</a:t>
            </a:r>
            <a:r>
              <a:rPr lang="en-US" altLang="zh-CN" i="1" dirty="0">
                <a:latin typeface="Times New Roman" pitchFamily="18" charset="0"/>
              </a:rPr>
              <a:t> x</a:t>
            </a:r>
            <a:r>
              <a:rPr lang="en-US" altLang="zh-CN" baseline="-25000" dirty="0">
                <a:latin typeface="Times New Roman" pitchFamily="18" charset="0"/>
              </a:rPr>
              <a:t>1</a:t>
            </a:r>
            <a:r>
              <a:rPr lang="en-US" altLang="zh-CN" dirty="0">
                <a:latin typeface="Times New Roman" pitchFamily="18" charset="0"/>
              </a:rPr>
              <a:t>=0.18,…, </a:t>
            </a:r>
            <a:r>
              <a:rPr lang="en-US" altLang="zh-CN" i="1" dirty="0" err="1">
                <a:latin typeface="Times New Roman" pitchFamily="18" charset="0"/>
              </a:rPr>
              <a:t>x</a:t>
            </a:r>
            <a:r>
              <a:rPr lang="en-US" altLang="zh-CN" baseline="-25000" dirty="0" err="1">
                <a:latin typeface="Times New Roman" pitchFamily="18" charset="0"/>
              </a:rPr>
              <a:t>n</a:t>
            </a:r>
            <a:r>
              <a:rPr lang="en-US" altLang="zh-CN" dirty="0">
                <a:latin typeface="Times New Roman" pitchFamily="18" charset="0"/>
              </a:rPr>
              <a:t>=0.5</a:t>
            </a:r>
            <a:r>
              <a:rPr lang="zh-CN" altLang="en-US" dirty="0"/>
              <a:t>，它停在那儿不动了。即在</a:t>
            </a:r>
            <a:r>
              <a:rPr lang="en-US" altLang="zh-CN" i="1" dirty="0" err="1">
                <a:latin typeface="Times New Roman" pitchFamily="18" charset="0"/>
              </a:rPr>
              <a:t>x</a:t>
            </a:r>
            <a:r>
              <a:rPr lang="en-US" altLang="zh-CN" baseline="-25000" dirty="0" err="1">
                <a:latin typeface="Times New Roman" pitchFamily="18" charset="0"/>
              </a:rPr>
              <a:t>n</a:t>
            </a:r>
            <a:r>
              <a:rPr lang="en-US" altLang="zh-CN" dirty="0">
                <a:latin typeface="Times New Roman" pitchFamily="18" charset="0"/>
              </a:rPr>
              <a:t>=0.5</a:t>
            </a:r>
            <a:r>
              <a:rPr lang="zh-CN" altLang="en-US" dirty="0"/>
              <a:t>处有一个点吸引子，一个稳定定态。若追踪这个种群，则会发现种群数目随着时间的演化而保持稳定的数值。  </a:t>
            </a:r>
          </a:p>
        </p:txBody>
      </p:sp>
      <p:sp>
        <p:nvSpPr>
          <p:cNvPr id="43011" name="Rectangle 3"/>
          <p:cNvSpPr>
            <a:spLocks noChangeArrowheads="1"/>
          </p:cNvSpPr>
          <p:nvPr/>
        </p:nvSpPr>
        <p:spPr bwMode="auto">
          <a:xfrm>
            <a:off x="2484438" y="5084763"/>
            <a:ext cx="5399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当 </a:t>
            </a:r>
            <a:r>
              <a:rPr lang="en-US" altLang="zh-CN" i="1" dirty="0">
                <a:solidFill>
                  <a:srgbClr val="0000CC"/>
                </a:solidFill>
              </a:rPr>
              <a:t>g&gt;</a:t>
            </a:r>
            <a:r>
              <a:rPr lang="en-US" altLang="zh-CN" dirty="0">
                <a:solidFill>
                  <a:srgbClr val="0000CC"/>
                </a:solidFill>
              </a:rPr>
              <a:t>3</a:t>
            </a:r>
            <a:r>
              <a:rPr lang="zh-CN" altLang="en-US" dirty="0">
                <a:solidFill>
                  <a:srgbClr val="0000CC"/>
                </a:solidFill>
              </a:rPr>
              <a:t>时，迭代结果</a:t>
            </a:r>
            <a:r>
              <a:rPr lang="en-US" altLang="zh-CN" dirty="0">
                <a:solidFill>
                  <a:srgbClr val="0000CC"/>
                </a:solidFill>
              </a:rPr>
              <a:t>?</a:t>
            </a:r>
          </a:p>
        </p:txBody>
      </p:sp>
      <p:sp>
        <p:nvSpPr>
          <p:cNvPr id="4" name="Rectangle 7"/>
          <p:cNvSpPr>
            <a:spLocks noChangeArrowheads="1"/>
          </p:cNvSpPr>
          <p:nvPr/>
        </p:nvSpPr>
        <p:spPr bwMode="auto">
          <a:xfrm>
            <a:off x="611188" y="755997"/>
            <a:ext cx="5399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当</a:t>
            </a:r>
            <a:r>
              <a:rPr lang="en-US" altLang="zh-CN" dirty="0">
                <a:solidFill>
                  <a:srgbClr val="0000CC"/>
                </a:solidFill>
              </a:rPr>
              <a:t>1&lt;</a:t>
            </a:r>
            <a:r>
              <a:rPr lang="en-US" altLang="zh-CN" i="1" dirty="0">
                <a:solidFill>
                  <a:srgbClr val="0000CC"/>
                </a:solidFill>
              </a:rPr>
              <a:t>g</a:t>
            </a:r>
            <a:r>
              <a:rPr lang="en-US" altLang="zh-CN" dirty="0">
                <a:solidFill>
                  <a:srgbClr val="0000CC"/>
                </a:solidFill>
              </a:rPr>
              <a:t>&lt;3</a:t>
            </a:r>
            <a:r>
              <a:rPr lang="zh-CN" altLang="en-US" dirty="0">
                <a:solidFill>
                  <a:srgbClr val="0000CC"/>
                </a:solidFill>
              </a:rPr>
              <a:t>时</a:t>
            </a:r>
            <a:endParaRPr lang="en-US" altLang="zh-CN" dirty="0">
              <a:solidFill>
                <a:srgbClr val="0000CC"/>
              </a:solidFill>
            </a:endParaRP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additive="base">
                                        <p:cTn id="7" dur="500" fill="hold"/>
                                        <p:tgtEl>
                                          <p:spTgt spid="43011"/>
                                        </p:tgtEl>
                                        <p:attrNameLst>
                                          <p:attrName>ppt_x</p:attrName>
                                        </p:attrNameLst>
                                      </p:cBhvr>
                                      <p:tavLst>
                                        <p:tav tm="0">
                                          <p:val>
                                            <p:strVal val="#ppt_x"/>
                                          </p:val>
                                        </p:tav>
                                        <p:tav tm="100000">
                                          <p:val>
                                            <p:strVal val="#ppt_x"/>
                                          </p:val>
                                        </p:tav>
                                      </p:tavLst>
                                    </p:anim>
                                    <p:anim calcmode="lin" valueType="num">
                                      <p:cBhvr additive="base">
                                        <p:cTn id="8" dur="500" fill="hold"/>
                                        <p:tgtEl>
                                          <p:spTgt spid="430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9388" y="915937"/>
            <a:ext cx="84248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sz="2800" dirty="0"/>
              <a:t>当</a:t>
            </a:r>
            <a:r>
              <a:rPr lang="en-US" altLang="zh-CN" sz="2800" i="1" dirty="0"/>
              <a:t>g </a:t>
            </a:r>
            <a:r>
              <a:rPr lang="en-US" altLang="zh-CN" sz="2800" dirty="0"/>
              <a:t>=</a:t>
            </a:r>
            <a:r>
              <a:rPr lang="en-US" altLang="zh-CN" dirty="0">
                <a:solidFill>
                  <a:srgbClr val="0000CC"/>
                </a:solidFill>
              </a:rPr>
              <a:t>3.1</a:t>
            </a:r>
            <a:r>
              <a:rPr lang="zh-CN" altLang="en-US" sz="2800" dirty="0"/>
              <a:t>时，经过一定的步骤，迭代结果会稳定在两个值</a:t>
            </a:r>
            <a:r>
              <a:rPr lang="en-US" altLang="zh-CN" i="1" dirty="0">
                <a:latin typeface="Times New Roman" pitchFamily="18" charset="0"/>
              </a:rPr>
              <a:t>x</a:t>
            </a:r>
            <a:r>
              <a:rPr lang="en-US" altLang="zh-CN" i="1" baseline="-25000" dirty="0">
                <a:latin typeface="Times New Roman" pitchFamily="18" charset="0"/>
              </a:rPr>
              <a:t>1n</a:t>
            </a:r>
            <a:r>
              <a:rPr lang="zh-CN" altLang="en-US" sz="2800" dirty="0"/>
              <a:t>与</a:t>
            </a:r>
            <a:r>
              <a:rPr lang="en-US" altLang="zh-CN" i="1" dirty="0">
                <a:latin typeface="Times New Roman" pitchFamily="18" charset="0"/>
              </a:rPr>
              <a:t>x</a:t>
            </a:r>
            <a:r>
              <a:rPr lang="en-US" altLang="zh-CN" i="1" baseline="-25000" dirty="0">
                <a:latin typeface="Times New Roman" pitchFamily="18" charset="0"/>
              </a:rPr>
              <a:t>2n</a:t>
            </a:r>
            <a:r>
              <a:rPr lang="en-US" altLang="zh-CN" sz="2800" dirty="0"/>
              <a:t> </a:t>
            </a:r>
            <a:r>
              <a:rPr lang="en-US" altLang="zh-CN" sz="2800" i="1" dirty="0" err="1"/>
              <a:t>x</a:t>
            </a:r>
            <a:r>
              <a:rPr lang="en-US" altLang="zh-CN" sz="2800" dirty="0" err="1"/>
              <a:t>2n</a:t>
            </a:r>
            <a:r>
              <a:rPr lang="zh-CN" altLang="en-US" sz="2800" dirty="0"/>
              <a:t>之间跳来跳去地振荡，如图所示 </a:t>
            </a:r>
          </a:p>
        </p:txBody>
      </p:sp>
      <p:graphicFrame>
        <p:nvGraphicFramePr>
          <p:cNvPr id="28675" name="Object 6"/>
          <p:cNvGraphicFramePr>
            <a:graphicFrameLocks noChangeAspect="1"/>
          </p:cNvGraphicFramePr>
          <p:nvPr>
            <p:extLst>
              <p:ext uri="{D42A27DB-BD31-4B8C-83A1-F6EECF244321}">
                <p14:modId xmlns:p14="http://schemas.microsoft.com/office/powerpoint/2010/main" val="234647265"/>
              </p:ext>
            </p:extLst>
          </p:nvPr>
        </p:nvGraphicFramePr>
        <p:xfrm>
          <a:off x="1908175" y="2273250"/>
          <a:ext cx="5759450" cy="4064000"/>
        </p:xfrm>
        <a:graphic>
          <a:graphicData uri="http://schemas.openxmlformats.org/presentationml/2006/ole">
            <mc:AlternateContent xmlns:mc="http://schemas.openxmlformats.org/markup-compatibility/2006">
              <mc:Choice xmlns:v="urn:schemas-microsoft-com:vml" Requires="v">
                <p:oleObj spid="_x0000_s28699" name="图表" r:id="rId3" imgW="3657600" imgH="2581275" progId="Excel.Chart.8">
                  <p:embed/>
                </p:oleObj>
              </mc:Choice>
              <mc:Fallback>
                <p:oleObj name="图表" r:id="rId3" imgW="3657600" imgH="2581275"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273250"/>
                        <a:ext cx="575945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7"/>
          <p:cNvSpPr>
            <a:spLocks noChangeArrowheads="1"/>
          </p:cNvSpPr>
          <p:nvPr/>
        </p:nvSpPr>
        <p:spPr bwMode="auto">
          <a:xfrm>
            <a:off x="1042988" y="6237312"/>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i="1" dirty="0"/>
              <a:t>g=3.1</a:t>
            </a:r>
            <a:endParaRPr lang="en-US" altLang="zh-CN" sz="2800" dirty="0"/>
          </a:p>
        </p:txBody>
      </p:sp>
      <p:sp>
        <p:nvSpPr>
          <p:cNvPr id="28677" name="Text Box 8"/>
          <p:cNvSpPr txBox="1">
            <a:spLocks noChangeArrowheads="1"/>
          </p:cNvSpPr>
          <p:nvPr/>
        </p:nvSpPr>
        <p:spPr bwMode="auto">
          <a:xfrm>
            <a:off x="8027988" y="5081537"/>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a:t>n</a:t>
            </a:r>
          </a:p>
        </p:txBody>
      </p:sp>
      <p:sp>
        <p:nvSpPr>
          <p:cNvPr id="28678" name="Rectangle 9"/>
          <p:cNvSpPr>
            <a:spLocks noChangeArrowheads="1"/>
          </p:cNvSpPr>
          <p:nvPr/>
        </p:nvSpPr>
        <p:spPr bwMode="auto">
          <a:xfrm>
            <a:off x="755650" y="2128787"/>
            <a:ext cx="573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t>x</a:t>
            </a:r>
            <a:r>
              <a:rPr lang="en-US" altLang="zh-CN" i="1" baseline="-25000"/>
              <a:t>n</a:t>
            </a:r>
          </a:p>
        </p:txBody>
      </p:sp>
      <p:sp>
        <p:nvSpPr>
          <p:cNvPr id="28679" name="Rectangle 10"/>
          <p:cNvSpPr>
            <a:spLocks noChangeArrowheads="1"/>
          </p:cNvSpPr>
          <p:nvPr/>
        </p:nvSpPr>
        <p:spPr bwMode="auto">
          <a:xfrm>
            <a:off x="6156325" y="6240487"/>
            <a:ext cx="1260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latin typeface="Times New Roman" pitchFamily="18" charset="0"/>
              </a:rPr>
              <a:t>x</a:t>
            </a:r>
            <a:r>
              <a:rPr lang="en-US" altLang="zh-CN" i="1" baseline="-25000">
                <a:latin typeface="Times New Roman" pitchFamily="18" charset="0"/>
              </a:rPr>
              <a:t>0</a:t>
            </a:r>
            <a:r>
              <a:rPr lang="en-US" altLang="zh-CN" i="1">
                <a:latin typeface="Times New Roman" pitchFamily="18" charset="0"/>
              </a:rPr>
              <a:t>=0.6</a:t>
            </a:r>
          </a:p>
        </p:txBody>
      </p:sp>
      <p:sp>
        <p:nvSpPr>
          <p:cNvPr id="28680" name="Rectangle 11"/>
          <p:cNvSpPr>
            <a:spLocks noChangeArrowheads="1"/>
          </p:cNvSpPr>
          <p:nvPr/>
        </p:nvSpPr>
        <p:spPr bwMode="auto">
          <a:xfrm>
            <a:off x="3551237" y="182025"/>
            <a:ext cx="2041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周期</a:t>
            </a:r>
            <a:r>
              <a:rPr lang="en-US" altLang="zh-CN" dirty="0">
                <a:solidFill>
                  <a:srgbClr val="0000CC"/>
                </a:solidFill>
              </a:rPr>
              <a:t>2</a:t>
            </a:r>
            <a:r>
              <a:rPr lang="zh-CN" altLang="en-US" dirty="0">
                <a:solidFill>
                  <a:srgbClr val="0000CC"/>
                </a:solidFill>
              </a:rPr>
              <a:t>循环</a:t>
            </a:r>
          </a:p>
        </p:txBody>
      </p:sp>
    </p:spTree>
  </p:cSld>
  <p:clrMapOvr>
    <a:masterClrMapping/>
  </p:clrMapOvr>
  <p:transition spd="med">
    <p:cover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250825" y="1811387"/>
            <a:ext cx="8453438"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dirty="0">
                <a:latin typeface="Times New Roman" pitchFamily="18" charset="0"/>
              </a:rPr>
              <a:t>这个漂亮的振荡称为周期</a:t>
            </a:r>
            <a:r>
              <a:rPr lang="en-US" altLang="zh-CN" dirty="0">
                <a:latin typeface="Times New Roman" pitchFamily="18" charset="0"/>
              </a:rPr>
              <a:t>2</a:t>
            </a:r>
            <a:r>
              <a:rPr lang="zh-CN" altLang="en-US" dirty="0">
                <a:latin typeface="Times New Roman" pitchFamily="18" charset="0"/>
              </a:rPr>
              <a:t>循环，即若跟踪种群，会发现种群数目每隔一年，数目重复循环一次，就象有些果树有大年小年一样，</a:t>
            </a:r>
            <a:r>
              <a:rPr lang="en-US" altLang="zh-CN" i="1" dirty="0">
                <a:latin typeface="Times New Roman" pitchFamily="18" charset="0"/>
              </a:rPr>
              <a:t>x</a:t>
            </a:r>
            <a:r>
              <a:rPr lang="en-US" altLang="zh-CN" baseline="-25000" dirty="0">
                <a:latin typeface="Times New Roman" pitchFamily="18" charset="0"/>
              </a:rPr>
              <a:t>1n</a:t>
            </a:r>
            <a:r>
              <a:rPr lang="zh-CN" altLang="en-US" dirty="0">
                <a:latin typeface="Times New Roman" pitchFamily="18" charset="0"/>
              </a:rPr>
              <a:t>和</a:t>
            </a:r>
            <a:r>
              <a:rPr lang="en-US" altLang="zh-CN" i="1" dirty="0">
                <a:latin typeface="Times New Roman" pitchFamily="18" charset="0"/>
              </a:rPr>
              <a:t>x</a:t>
            </a:r>
            <a:r>
              <a:rPr lang="en-US" altLang="zh-CN" baseline="-25000" dirty="0">
                <a:latin typeface="Times New Roman" pitchFamily="18" charset="0"/>
              </a:rPr>
              <a:t>2n</a:t>
            </a:r>
            <a:r>
              <a:rPr lang="zh-CN" altLang="en-US" dirty="0">
                <a:latin typeface="Times New Roman" pitchFamily="18" charset="0"/>
              </a:rPr>
              <a:t>也是定点吸引子。 </a:t>
            </a:r>
          </a:p>
        </p:txBody>
      </p:sp>
      <p:sp>
        <p:nvSpPr>
          <p:cNvPr id="3" name="Rectangle 3"/>
          <p:cNvSpPr>
            <a:spLocks noChangeArrowheads="1"/>
          </p:cNvSpPr>
          <p:nvPr/>
        </p:nvSpPr>
        <p:spPr bwMode="auto">
          <a:xfrm>
            <a:off x="2484438" y="1052736"/>
            <a:ext cx="5399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当 </a:t>
            </a:r>
            <a:r>
              <a:rPr lang="en-US" altLang="zh-CN" i="1" dirty="0">
                <a:solidFill>
                  <a:srgbClr val="0000CC"/>
                </a:solidFill>
              </a:rPr>
              <a:t>g&gt;</a:t>
            </a:r>
            <a:r>
              <a:rPr lang="en-US" altLang="zh-CN" dirty="0">
                <a:solidFill>
                  <a:srgbClr val="0000CC"/>
                </a:solidFill>
              </a:rPr>
              <a:t>3</a:t>
            </a:r>
            <a:r>
              <a:rPr lang="zh-CN" altLang="en-US" dirty="0">
                <a:solidFill>
                  <a:srgbClr val="0000CC"/>
                </a:solidFill>
              </a:rPr>
              <a:t>时</a:t>
            </a:r>
            <a:endParaRPr lang="en-US" altLang="zh-CN" dirty="0">
              <a:solidFill>
                <a:srgbClr val="0000CC"/>
              </a:solidFill>
            </a:endParaRP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179388" y="484014"/>
            <a:ext cx="869632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a:t>当</a:t>
            </a:r>
            <a:r>
              <a:rPr lang="en-US" altLang="zh-CN" sz="2800" i="1"/>
              <a:t>g</a:t>
            </a:r>
            <a:r>
              <a:rPr lang="en-US" altLang="zh-CN" sz="2800"/>
              <a:t>=3.53</a:t>
            </a:r>
            <a:r>
              <a:rPr lang="zh-CN" altLang="en-US" sz="2800"/>
              <a:t>时，迭代结果将在</a:t>
            </a:r>
            <a:r>
              <a:rPr lang="en-US" altLang="zh-CN" sz="2800"/>
              <a:t>4</a:t>
            </a:r>
            <a:r>
              <a:rPr lang="zh-CN" altLang="en-US" sz="2800"/>
              <a:t>个值之间振荡，即振荡周期增加了一倍，称为周期</a:t>
            </a:r>
            <a:r>
              <a:rPr lang="en-US" altLang="zh-CN" sz="2800"/>
              <a:t>4</a:t>
            </a:r>
            <a:r>
              <a:rPr lang="zh-CN" altLang="en-US" sz="2800"/>
              <a:t>循环 </a:t>
            </a:r>
          </a:p>
        </p:txBody>
      </p:sp>
      <p:sp>
        <p:nvSpPr>
          <p:cNvPr id="30723" name="Rectangle 6"/>
          <p:cNvSpPr>
            <a:spLocks noChangeArrowheads="1"/>
          </p:cNvSpPr>
          <p:nvPr/>
        </p:nvSpPr>
        <p:spPr bwMode="auto">
          <a:xfrm>
            <a:off x="1042988" y="6230764"/>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i="1" dirty="0"/>
              <a:t>g=3.53</a:t>
            </a:r>
            <a:endParaRPr lang="en-US" altLang="zh-CN" sz="2800" dirty="0"/>
          </a:p>
        </p:txBody>
      </p:sp>
      <p:sp>
        <p:nvSpPr>
          <p:cNvPr id="30724" name="Rectangle 9"/>
          <p:cNvSpPr>
            <a:spLocks noChangeArrowheads="1"/>
          </p:cNvSpPr>
          <p:nvPr/>
        </p:nvSpPr>
        <p:spPr bwMode="auto">
          <a:xfrm>
            <a:off x="6156325" y="6233939"/>
            <a:ext cx="1260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latin typeface="Times New Roman" pitchFamily="18" charset="0"/>
              </a:rPr>
              <a:t>x</a:t>
            </a:r>
            <a:r>
              <a:rPr lang="en-US" altLang="zh-CN" i="1" baseline="-25000">
                <a:latin typeface="Times New Roman" pitchFamily="18" charset="0"/>
              </a:rPr>
              <a:t>0</a:t>
            </a:r>
            <a:r>
              <a:rPr lang="en-US" altLang="zh-CN" i="1">
                <a:latin typeface="Times New Roman" pitchFamily="18" charset="0"/>
              </a:rPr>
              <a:t>=0.6</a:t>
            </a:r>
          </a:p>
        </p:txBody>
      </p:sp>
      <p:graphicFrame>
        <p:nvGraphicFramePr>
          <p:cNvPr id="30725" name="Object 10"/>
          <p:cNvGraphicFramePr>
            <a:graphicFrameLocks noChangeAspect="1"/>
          </p:cNvGraphicFramePr>
          <p:nvPr>
            <p:extLst>
              <p:ext uri="{D42A27DB-BD31-4B8C-83A1-F6EECF244321}">
                <p14:modId xmlns:p14="http://schemas.microsoft.com/office/powerpoint/2010/main" val="333366154"/>
              </p:ext>
            </p:extLst>
          </p:nvPr>
        </p:nvGraphicFramePr>
        <p:xfrm>
          <a:off x="1476375" y="1685751"/>
          <a:ext cx="6264275" cy="4421188"/>
        </p:xfrm>
        <a:graphic>
          <a:graphicData uri="http://schemas.openxmlformats.org/presentationml/2006/ole">
            <mc:AlternateContent xmlns:mc="http://schemas.openxmlformats.org/markup-compatibility/2006">
              <mc:Choice xmlns:v="urn:schemas-microsoft-com:vml" Requires="v">
                <p:oleObj spid="_x0000_s30745" name="图表" r:id="rId3" imgW="3657600" imgH="2581275" progId="Excel.Chart.8">
                  <p:embed/>
                </p:oleObj>
              </mc:Choice>
              <mc:Fallback>
                <p:oleObj name="图表" r:id="rId3" imgW="3657600" imgH="2581275" progId="Excel.Char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685751"/>
                        <a:ext cx="6264275" cy="442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Text Box 11"/>
          <p:cNvSpPr txBox="1">
            <a:spLocks noChangeArrowheads="1"/>
          </p:cNvSpPr>
          <p:nvPr/>
        </p:nvSpPr>
        <p:spPr bwMode="auto">
          <a:xfrm>
            <a:off x="5219700" y="5367164"/>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a:latin typeface="Times New Roman" pitchFamily="18" charset="0"/>
              </a:rPr>
              <a:t>n</a:t>
            </a:r>
          </a:p>
        </p:txBody>
      </p:sp>
      <p:sp>
        <p:nvSpPr>
          <p:cNvPr id="30727" name="Rectangle 12"/>
          <p:cNvSpPr>
            <a:spLocks noChangeArrowheads="1"/>
          </p:cNvSpPr>
          <p:nvPr/>
        </p:nvSpPr>
        <p:spPr bwMode="auto">
          <a:xfrm>
            <a:off x="1331913" y="2204864"/>
            <a:ext cx="582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latin typeface="Times New Roman" pitchFamily="18" charset="0"/>
              </a:rPr>
              <a:t>x</a:t>
            </a:r>
            <a:r>
              <a:rPr lang="en-US" altLang="zh-CN" sz="3600" i="1" baseline="-25000">
                <a:latin typeface="Times New Roman" pitchFamily="18" charset="0"/>
              </a:rPr>
              <a:t>n</a:t>
            </a:r>
          </a:p>
        </p:txBody>
      </p:sp>
      <p:sp>
        <p:nvSpPr>
          <p:cNvPr id="8" name="Rectangle 11">
            <a:extLst>
              <a:ext uri="{FF2B5EF4-FFF2-40B4-BE49-F238E27FC236}">
                <a16:creationId xmlns:a16="http://schemas.microsoft.com/office/drawing/2014/main" id="{63BD5957-6F1A-4A8B-AC8A-62F851D66AB9}"/>
              </a:ext>
            </a:extLst>
          </p:cNvPr>
          <p:cNvSpPr>
            <a:spLocks noChangeArrowheads="1"/>
          </p:cNvSpPr>
          <p:nvPr/>
        </p:nvSpPr>
        <p:spPr bwMode="auto">
          <a:xfrm>
            <a:off x="3551237" y="116632"/>
            <a:ext cx="20601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周期</a:t>
            </a:r>
            <a:r>
              <a:rPr lang="en-US" altLang="zh-CN" dirty="0">
                <a:solidFill>
                  <a:srgbClr val="0000CC"/>
                </a:solidFill>
              </a:rPr>
              <a:t>4</a:t>
            </a:r>
            <a:r>
              <a:rPr lang="zh-CN" altLang="en-US" dirty="0">
                <a:solidFill>
                  <a:srgbClr val="0000CC"/>
                </a:solidFill>
              </a:rPr>
              <a:t>循环</a:t>
            </a:r>
          </a:p>
        </p:txBody>
      </p:sp>
    </p:spTree>
  </p:cSld>
  <p:clrMapOvr>
    <a:masterClrMapping/>
  </p:clrMapOvr>
  <p:transition spd="med">
    <p:cover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431800" y="2092903"/>
            <a:ext cx="8280400" cy="322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dirty="0"/>
              <a:t>继续增加</a:t>
            </a:r>
            <a:r>
              <a:rPr lang="en-US" altLang="zh-CN" i="1" dirty="0"/>
              <a:t>g</a:t>
            </a:r>
            <a:r>
              <a:rPr lang="zh-CN" altLang="en-US" dirty="0"/>
              <a:t>值，还可得周期</a:t>
            </a:r>
            <a:r>
              <a:rPr lang="en-US" altLang="zh-CN" dirty="0"/>
              <a:t>8</a:t>
            </a:r>
            <a:r>
              <a:rPr lang="zh-CN" altLang="en-US" dirty="0"/>
              <a:t>循环，周期</a:t>
            </a:r>
            <a:r>
              <a:rPr lang="en-US" altLang="zh-CN" dirty="0"/>
              <a:t>16</a:t>
            </a:r>
            <a:r>
              <a:rPr lang="zh-CN" altLang="en-US" dirty="0"/>
              <a:t>循环等等。每一次解的周期都增加一倍。当 </a:t>
            </a:r>
            <a:r>
              <a:rPr lang="en-US" altLang="zh-CN" i="1" dirty="0"/>
              <a:t>g </a:t>
            </a:r>
            <a:r>
              <a:rPr lang="zh-CN" altLang="en-US" dirty="0"/>
              <a:t>达到某一临界值时，继续增加，迭代结果再也不循环了，而是疯狂地振荡，永远也不会稳定下来，我们称为</a:t>
            </a:r>
            <a:r>
              <a:rPr lang="zh-CN" altLang="en-US" dirty="0">
                <a:solidFill>
                  <a:srgbClr val="0000CC"/>
                </a:solidFill>
              </a:rPr>
              <a:t>混沌态</a:t>
            </a:r>
            <a:r>
              <a:rPr lang="zh-CN" altLang="en-US" dirty="0"/>
              <a:t>。</a:t>
            </a:r>
          </a:p>
        </p:txBody>
      </p:sp>
      <p:sp>
        <p:nvSpPr>
          <p:cNvPr id="2" name="矩形 1">
            <a:extLst>
              <a:ext uri="{FF2B5EF4-FFF2-40B4-BE49-F238E27FC236}">
                <a16:creationId xmlns:a16="http://schemas.microsoft.com/office/drawing/2014/main" id="{49149C8C-DF09-45DB-9DC9-D80293D71871}"/>
              </a:ext>
            </a:extLst>
          </p:cNvPr>
          <p:cNvSpPr/>
          <p:nvPr/>
        </p:nvSpPr>
        <p:spPr>
          <a:xfrm>
            <a:off x="3563888" y="476672"/>
            <a:ext cx="1420582" cy="584775"/>
          </a:xfrm>
          <a:prstGeom prst="rect">
            <a:avLst/>
          </a:prstGeom>
        </p:spPr>
        <p:txBody>
          <a:bodyPr wrap="none">
            <a:spAutoFit/>
          </a:bodyPr>
          <a:lstStyle/>
          <a:p>
            <a:r>
              <a:rPr lang="zh-CN" altLang="en-US" dirty="0">
                <a:solidFill>
                  <a:srgbClr val="0000CC"/>
                </a:solidFill>
              </a:rPr>
              <a:t>混沌态</a:t>
            </a:r>
          </a:p>
        </p:txBody>
      </p:sp>
    </p:spTree>
  </p:cSld>
  <p:clrMapOvr>
    <a:masterClrMapping/>
  </p:clrMapOvr>
  <p:transition spd="med">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73025" y="269824"/>
            <a:ext cx="8820150" cy="6759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经典力学的追随者认为，只要近似知道一个系统的初始条件和理解自然定理，就可计算系统的近似行为。世间事物的行为方式具有一种收敛性，这样的信念使经典力学在天文学上的预言获得了辉煌的成就，如海王星的发现。人们研究天王星时发现其轨道存在某些极小的不规则性，这使人们怀疑天王星外还有一颗未知行星。英国亚当斯根据开普勒定理算出了这颗新星何时出现在何方位，德国科学家戈勒进行探索，在与预计位置差 </a:t>
            </a:r>
            <a:r>
              <a:rPr lang="en-US" altLang="zh-CN" sz="2800" dirty="0"/>
              <a:t>1°</a:t>
            </a:r>
            <a:r>
              <a:rPr lang="zh-CN" altLang="en-US" sz="2800" dirty="0"/>
              <a:t>的地方发现了此星。于是海王星的发现成为经典决定论最成功的例证。经典力学的成功无疑给人们巨大的信心，以致把宇宙看成一架庞大时钟的机械观占据了统治地位。</a:t>
            </a:r>
          </a:p>
        </p:txBody>
      </p:sp>
      <p:sp>
        <p:nvSpPr>
          <p:cNvPr id="2" name="矩形 1">
            <a:extLst>
              <a:ext uri="{FF2B5EF4-FFF2-40B4-BE49-F238E27FC236}">
                <a16:creationId xmlns:a16="http://schemas.microsoft.com/office/drawing/2014/main" id="{F1F1A18E-39E5-4C7F-95BE-69D9D31B9586}"/>
              </a:ext>
            </a:extLst>
          </p:cNvPr>
          <p:cNvSpPr/>
          <p:nvPr/>
        </p:nvSpPr>
        <p:spPr>
          <a:xfrm>
            <a:off x="3449737" y="116632"/>
            <a:ext cx="2244525" cy="584775"/>
          </a:xfrm>
          <a:prstGeom prst="rect">
            <a:avLst/>
          </a:prstGeom>
        </p:spPr>
        <p:txBody>
          <a:bodyPr wrap="none">
            <a:spAutoFit/>
          </a:bodyPr>
          <a:lstStyle/>
          <a:p>
            <a:r>
              <a:rPr lang="zh-CN" altLang="en-US" dirty="0">
                <a:solidFill>
                  <a:srgbClr val="0000CC"/>
                </a:solidFill>
              </a:rPr>
              <a:t>因果决定论</a:t>
            </a:r>
            <a:endParaRPr lang="zh-CN" altLang="en-US" dirty="0"/>
          </a:p>
        </p:txBody>
      </p:sp>
    </p:spTree>
  </p:cSld>
  <p:clrMapOvr>
    <a:masterClrMapping/>
  </p:clrMapOvr>
  <p:transition spd="med">
    <p:cover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5"/>
          <p:cNvSpPr txBox="1">
            <a:spLocks noChangeArrowheads="1"/>
          </p:cNvSpPr>
          <p:nvPr/>
        </p:nvSpPr>
        <p:spPr bwMode="auto">
          <a:xfrm>
            <a:off x="5651500" y="6165850"/>
            <a:ext cx="1303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a:t>g=3.75</a:t>
            </a:r>
          </a:p>
        </p:txBody>
      </p:sp>
      <p:graphicFrame>
        <p:nvGraphicFramePr>
          <p:cNvPr id="32771" name="Object 6"/>
          <p:cNvGraphicFramePr>
            <a:graphicFrameLocks noChangeAspect="1"/>
          </p:cNvGraphicFramePr>
          <p:nvPr>
            <p:extLst>
              <p:ext uri="{D42A27DB-BD31-4B8C-83A1-F6EECF244321}">
                <p14:modId xmlns:p14="http://schemas.microsoft.com/office/powerpoint/2010/main" val="4016942398"/>
              </p:ext>
            </p:extLst>
          </p:nvPr>
        </p:nvGraphicFramePr>
        <p:xfrm>
          <a:off x="684213" y="952524"/>
          <a:ext cx="7488237" cy="5284788"/>
        </p:xfrm>
        <a:graphic>
          <a:graphicData uri="http://schemas.openxmlformats.org/presentationml/2006/ole">
            <mc:AlternateContent xmlns:mc="http://schemas.openxmlformats.org/markup-compatibility/2006">
              <mc:Choice xmlns:v="urn:schemas-microsoft-com:vml" Requires="v">
                <p:oleObj spid="_x0000_s32789" name="图表" r:id="rId3" imgW="3657600" imgH="2581275" progId="Excel.Chart.8">
                  <p:embed/>
                </p:oleObj>
              </mc:Choice>
              <mc:Fallback>
                <p:oleObj name="图表" r:id="rId3" imgW="3657600" imgH="2581275"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52524"/>
                        <a:ext cx="7488237" cy="528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a:extLst>
              <a:ext uri="{FF2B5EF4-FFF2-40B4-BE49-F238E27FC236}">
                <a16:creationId xmlns:a16="http://schemas.microsoft.com/office/drawing/2014/main" id="{64B43968-EDFF-4E1C-B432-4727DA0EF06C}"/>
              </a:ext>
            </a:extLst>
          </p:cNvPr>
          <p:cNvSpPr/>
          <p:nvPr/>
        </p:nvSpPr>
        <p:spPr>
          <a:xfrm>
            <a:off x="3458484" y="463263"/>
            <a:ext cx="1420582" cy="584775"/>
          </a:xfrm>
          <a:prstGeom prst="rect">
            <a:avLst/>
          </a:prstGeom>
        </p:spPr>
        <p:txBody>
          <a:bodyPr wrap="none">
            <a:spAutoFit/>
          </a:bodyPr>
          <a:lstStyle/>
          <a:p>
            <a:r>
              <a:rPr lang="zh-CN" altLang="en-US" dirty="0">
                <a:solidFill>
                  <a:srgbClr val="0000CC"/>
                </a:solidFill>
              </a:rPr>
              <a:t>混沌态</a:t>
            </a:r>
          </a:p>
        </p:txBody>
      </p:sp>
    </p:spTree>
  </p:cSld>
  <p:clrMapOvr>
    <a:masterClrMapping/>
  </p:clrMapOvr>
  <p:transition spd="med">
    <p:cover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323850" y="662913"/>
            <a:ext cx="8372475" cy="2190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25000"/>
              </a:lnSpc>
            </a:pPr>
            <a:r>
              <a:rPr lang="zh-CN" altLang="en-US" sz="2800" dirty="0"/>
              <a:t>若以</a:t>
            </a:r>
            <a:r>
              <a:rPr lang="en-US" altLang="zh-CN" sz="2800" i="1" dirty="0"/>
              <a:t>g </a:t>
            </a:r>
            <a:r>
              <a:rPr lang="zh-CN" altLang="en-US" sz="2800" dirty="0"/>
              <a:t>为横坐标，迭代结果为纵坐标，可得如图</a:t>
            </a:r>
            <a:r>
              <a:rPr lang="en-US" altLang="zh-CN" sz="2800" dirty="0"/>
              <a:t>18</a:t>
            </a:r>
            <a:r>
              <a:rPr lang="zh-CN" altLang="en-US" sz="2800" dirty="0"/>
              <a:t>所示的分岔图。从临界值开始，逻辑斯蒂映射进入了混沌区，在这种情况下，种群的数目就完全不能预测了。 </a:t>
            </a:r>
          </a:p>
        </p:txBody>
      </p:sp>
      <p:pic>
        <p:nvPicPr>
          <p:cNvPr id="33795" name="Picture 6" descr="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920826"/>
            <a:ext cx="5113337" cy="336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7"/>
          <p:cNvSpPr>
            <a:spLocks noChangeArrowheads="1"/>
          </p:cNvSpPr>
          <p:nvPr/>
        </p:nvSpPr>
        <p:spPr bwMode="auto">
          <a:xfrm>
            <a:off x="3116263" y="6233938"/>
            <a:ext cx="3549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algn="ctr" eaLnBrk="1" hangingPunct="1"/>
            <a:r>
              <a:rPr lang="zh-CN" altLang="en-US">
                <a:latin typeface="Times New Roman" pitchFamily="18" charset="0"/>
                <a:cs typeface="Times New Roman" pitchFamily="18" charset="0"/>
              </a:rPr>
              <a:t>图 虫口模型分岔图</a:t>
            </a:r>
            <a:endParaRPr lang="zh-CN" altLang="en-US"/>
          </a:p>
        </p:txBody>
      </p:sp>
      <p:sp>
        <p:nvSpPr>
          <p:cNvPr id="2" name="矩形 1">
            <a:extLst>
              <a:ext uri="{FF2B5EF4-FFF2-40B4-BE49-F238E27FC236}">
                <a16:creationId xmlns:a16="http://schemas.microsoft.com/office/drawing/2014/main" id="{0513E2FF-FAE4-4198-8B62-01ADBB2B3621}"/>
              </a:ext>
            </a:extLst>
          </p:cNvPr>
          <p:cNvSpPr/>
          <p:nvPr/>
        </p:nvSpPr>
        <p:spPr>
          <a:xfrm>
            <a:off x="3361647" y="107921"/>
            <a:ext cx="1420582" cy="584775"/>
          </a:xfrm>
          <a:prstGeom prst="rect">
            <a:avLst/>
          </a:prstGeom>
        </p:spPr>
        <p:txBody>
          <a:bodyPr wrap="none">
            <a:spAutoFit/>
          </a:bodyPr>
          <a:lstStyle/>
          <a:p>
            <a:r>
              <a:rPr lang="zh-CN" altLang="en-US" dirty="0">
                <a:solidFill>
                  <a:srgbClr val="0000CC"/>
                </a:solidFill>
              </a:rPr>
              <a:t>分岔图</a:t>
            </a:r>
          </a:p>
        </p:txBody>
      </p:sp>
    </p:spTree>
  </p:cSld>
  <p:clrMapOvr>
    <a:masterClrMapping/>
  </p:clrMapOvr>
  <p:transition spd="med">
    <p:cover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 descr="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5" y="484188"/>
            <a:ext cx="7704138"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1"/>
          <p:cNvSpPr>
            <a:spLocks noChangeArrowheads="1"/>
          </p:cNvSpPr>
          <p:nvPr/>
        </p:nvSpPr>
        <p:spPr bwMode="auto">
          <a:xfrm>
            <a:off x="3116263" y="6021388"/>
            <a:ext cx="3549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algn="ctr" eaLnBrk="1" hangingPunct="1"/>
            <a:r>
              <a:rPr lang="zh-CN" altLang="en-US">
                <a:latin typeface="Times New Roman" pitchFamily="18" charset="0"/>
                <a:cs typeface="Times New Roman" pitchFamily="18" charset="0"/>
              </a:rPr>
              <a:t>图 虫口模型分岔图</a:t>
            </a:r>
            <a:endParaRPr lang="zh-CN" altLang="en-US"/>
          </a:p>
        </p:txBody>
      </p:sp>
      <p:sp>
        <p:nvSpPr>
          <p:cNvPr id="4" name="矩形 3">
            <a:extLst>
              <a:ext uri="{FF2B5EF4-FFF2-40B4-BE49-F238E27FC236}">
                <a16:creationId xmlns:a16="http://schemas.microsoft.com/office/drawing/2014/main" id="{95301069-3A3A-4398-92D8-FB2BCAA1CC0F}"/>
              </a:ext>
            </a:extLst>
          </p:cNvPr>
          <p:cNvSpPr/>
          <p:nvPr/>
        </p:nvSpPr>
        <p:spPr>
          <a:xfrm>
            <a:off x="3361647" y="179929"/>
            <a:ext cx="1420582" cy="584775"/>
          </a:xfrm>
          <a:prstGeom prst="rect">
            <a:avLst/>
          </a:prstGeom>
        </p:spPr>
        <p:txBody>
          <a:bodyPr wrap="none">
            <a:spAutoFit/>
          </a:bodyPr>
          <a:lstStyle/>
          <a:p>
            <a:r>
              <a:rPr lang="zh-CN" altLang="en-US" dirty="0">
                <a:solidFill>
                  <a:srgbClr val="0000CC"/>
                </a:solidFill>
              </a:rPr>
              <a:t>分岔图</a:t>
            </a:r>
          </a:p>
        </p:txBody>
      </p:sp>
    </p:spTree>
  </p:cSld>
  <p:clrMapOvr>
    <a:masterClrMapping/>
  </p:clrMapOvr>
  <p:transition spd="med">
    <p:cover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endParaRPr lang="zh-CN" altLang="en-US"/>
          </a:p>
        </p:txBody>
      </p:sp>
      <p:pic>
        <p:nvPicPr>
          <p:cNvPr id="35843" name="Picture 4" descr="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268" y="1628800"/>
            <a:ext cx="6875463"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6"/>
          <p:cNvSpPr>
            <a:spLocks noChangeArrowheads="1"/>
          </p:cNvSpPr>
          <p:nvPr/>
        </p:nvSpPr>
        <p:spPr bwMode="auto">
          <a:xfrm>
            <a:off x="1979712" y="33242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algn="ctr" eaLnBrk="1" hangingPunct="1"/>
            <a:r>
              <a:rPr lang="zh-CN" altLang="en-US" dirty="0">
                <a:solidFill>
                  <a:srgbClr val="0000CC"/>
                </a:solidFill>
                <a:latin typeface="Times New Roman" pitchFamily="18" charset="0"/>
                <a:cs typeface="Times New Roman" pitchFamily="18" charset="0"/>
              </a:rPr>
              <a:t>分岔图的自相似精细结构</a:t>
            </a:r>
            <a:endParaRPr lang="zh-CN" altLang="en-US" dirty="0">
              <a:solidFill>
                <a:srgbClr val="0000CC"/>
              </a:solidFill>
            </a:endParaRPr>
          </a:p>
        </p:txBody>
      </p:sp>
    </p:spTree>
  </p:cSld>
  <p:clrMapOvr>
    <a:masterClrMapping/>
  </p:clrMapOvr>
  <p:transition spd="med">
    <p:cover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250825" y="887710"/>
            <a:ext cx="8659813"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若追踪种群，你会认为种群的数目变化完全是随机的。然而仔细观察图会发现，在复杂的混沌区，会发现一些具有周期解的窗口，如</a:t>
            </a:r>
            <a:r>
              <a:rPr lang="en-US" altLang="zh-CN" sz="2800" dirty="0"/>
              <a:t>3</a:t>
            </a:r>
            <a:r>
              <a:rPr lang="zh-CN" altLang="en-US" sz="2800" dirty="0"/>
              <a:t>，</a:t>
            </a:r>
            <a:r>
              <a:rPr lang="en-US" altLang="zh-CN" sz="2800" dirty="0"/>
              <a:t>6</a:t>
            </a:r>
            <a:r>
              <a:rPr lang="zh-CN" altLang="en-US" sz="2800" dirty="0"/>
              <a:t>，</a:t>
            </a:r>
            <a:r>
              <a:rPr lang="en-US" altLang="zh-CN" sz="2800" dirty="0"/>
              <a:t>12</a:t>
            </a:r>
            <a:r>
              <a:rPr lang="zh-CN" altLang="en-US" sz="2800" dirty="0"/>
              <a:t>，</a:t>
            </a:r>
            <a:r>
              <a:rPr lang="en-US" altLang="zh-CN" sz="2800" dirty="0"/>
              <a:t>…</a:t>
            </a:r>
            <a:r>
              <a:rPr lang="zh-CN" altLang="en-US" sz="2800" dirty="0"/>
              <a:t>或</a:t>
            </a:r>
            <a:r>
              <a:rPr lang="en-US" altLang="zh-CN" sz="2800" dirty="0"/>
              <a:t>7</a:t>
            </a:r>
            <a:r>
              <a:rPr lang="zh-CN" altLang="en-US" sz="2800" dirty="0"/>
              <a:t>，</a:t>
            </a:r>
            <a:r>
              <a:rPr lang="en-US" altLang="zh-CN" sz="2800" dirty="0"/>
              <a:t>14</a:t>
            </a:r>
            <a:r>
              <a:rPr lang="zh-CN" altLang="en-US" sz="2800" dirty="0"/>
              <a:t>，</a:t>
            </a:r>
            <a:r>
              <a:rPr lang="en-US" altLang="zh-CN" sz="2800" dirty="0"/>
              <a:t>28…</a:t>
            </a:r>
            <a:r>
              <a:rPr lang="zh-CN" altLang="en-US" sz="2800" dirty="0"/>
              <a:t>，窗口内的分岔现象与整体有着相似的结构，即这种迭代分岔图有着无穷嵌套自相似的精细结构。一系列的倍周期分岔意味着混沌状态的到来。这是通过倍周期分岔进入混沌的典型模式。 </a:t>
            </a:r>
          </a:p>
        </p:txBody>
      </p:sp>
      <p:sp>
        <p:nvSpPr>
          <p:cNvPr id="36867" name="Rectangle 5"/>
          <p:cNvSpPr>
            <a:spLocks noChangeArrowheads="1"/>
          </p:cNvSpPr>
          <p:nvPr/>
        </p:nvSpPr>
        <p:spPr bwMode="auto">
          <a:xfrm>
            <a:off x="250825" y="4982418"/>
            <a:ext cx="8659813"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混沌系统的重要特征是：改变某一参量，分岔一个接一个。终极形态由不动点向周期</a:t>
            </a:r>
            <a:r>
              <a:rPr lang="en-US" altLang="zh-CN" sz="2800" dirty="0"/>
              <a:t>2 </a:t>
            </a:r>
            <a:r>
              <a:rPr lang="zh-CN" altLang="en-US" sz="2800" dirty="0"/>
              <a:t>周期</a:t>
            </a:r>
            <a:r>
              <a:rPr lang="en-US" altLang="zh-CN" sz="2800" dirty="0"/>
              <a:t>4</a:t>
            </a:r>
            <a:r>
              <a:rPr lang="zh-CN" altLang="en-US" sz="2800" dirty="0"/>
              <a:t>周期</a:t>
            </a:r>
            <a:r>
              <a:rPr lang="en-US" altLang="zh-CN" sz="2800" dirty="0"/>
              <a:t>8</a:t>
            </a:r>
            <a:r>
              <a:rPr lang="zh-CN" altLang="en-US" sz="2800" dirty="0"/>
              <a:t>等转化，实现一系列周期倍化分岔，最终走向混沌 。</a:t>
            </a:r>
          </a:p>
        </p:txBody>
      </p:sp>
      <p:sp>
        <p:nvSpPr>
          <p:cNvPr id="2" name="矩形 1">
            <a:extLst>
              <a:ext uri="{FF2B5EF4-FFF2-40B4-BE49-F238E27FC236}">
                <a16:creationId xmlns:a16="http://schemas.microsoft.com/office/drawing/2014/main" id="{4099D05F-C271-4F76-A55C-2B28EEB07B55}"/>
              </a:ext>
            </a:extLst>
          </p:cNvPr>
          <p:cNvSpPr/>
          <p:nvPr/>
        </p:nvSpPr>
        <p:spPr>
          <a:xfrm>
            <a:off x="2771800" y="246306"/>
            <a:ext cx="3892412" cy="584775"/>
          </a:xfrm>
          <a:prstGeom prst="rect">
            <a:avLst/>
          </a:prstGeom>
        </p:spPr>
        <p:txBody>
          <a:bodyPr wrap="none">
            <a:spAutoFit/>
          </a:bodyPr>
          <a:lstStyle/>
          <a:p>
            <a:r>
              <a:rPr lang="zh-CN" altLang="en-US" dirty="0">
                <a:solidFill>
                  <a:srgbClr val="0000CC"/>
                </a:solidFill>
              </a:rPr>
              <a:t>混沌系统的重要特征</a:t>
            </a:r>
          </a:p>
        </p:txBody>
      </p:sp>
    </p:spTree>
  </p:cSld>
  <p:clrMapOvr>
    <a:masterClrMapping/>
  </p:clrMapOvr>
  <p:transition spd="med">
    <p:cover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250825" y="115888"/>
            <a:ext cx="7907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algn="ctr" eaLnBrk="1" hangingPunct="1"/>
            <a:r>
              <a:rPr lang="en-US" altLang="zh-CN" sz="2800"/>
              <a:t>2.1 </a:t>
            </a:r>
            <a:r>
              <a:rPr lang="zh-CN" altLang="en-US" sz="2800"/>
              <a:t>湍流</a:t>
            </a:r>
            <a:r>
              <a:rPr lang="en-US" altLang="zh-CN" sz="2800"/>
              <a:t>(turbulent flow) </a:t>
            </a:r>
            <a:r>
              <a:rPr lang="en-US" altLang="zh-CN" sz="2800" b="0"/>
              <a:t> </a:t>
            </a:r>
          </a:p>
        </p:txBody>
      </p:sp>
      <p:sp>
        <p:nvSpPr>
          <p:cNvPr id="37891" name="Rectangle 5"/>
          <p:cNvSpPr>
            <a:spLocks noChangeArrowheads="1"/>
          </p:cNvSpPr>
          <p:nvPr/>
        </p:nvSpPr>
        <p:spPr bwMode="auto">
          <a:xfrm>
            <a:off x="179388" y="836613"/>
            <a:ext cx="8785225"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sz="2800"/>
              <a:t>湍流是人类寻常惯见的现象。湍流现象普遍存在于行星和地球大气、海洋与江河、火箭尾流、乃至血液流动等自然现象之中。 </a:t>
            </a:r>
          </a:p>
          <a:p>
            <a:pPr eaLnBrk="1" hangingPunct="1"/>
            <a:r>
              <a:rPr lang="en-US" altLang="zh-CN" sz="2800"/>
              <a:t>1883</a:t>
            </a:r>
            <a:r>
              <a:rPr lang="zh-CN" altLang="en-US" sz="2800"/>
              <a:t>年英国著名试验流体力学家雷诺</a:t>
            </a:r>
            <a:r>
              <a:rPr lang="en-US" altLang="zh-CN" sz="2800"/>
              <a:t>(O.Reynolds)</a:t>
            </a:r>
            <a:r>
              <a:rPr lang="zh-CN" altLang="en-US" sz="2800"/>
              <a:t>做了一个实验，演示了湍流的产生。将流体注入一容器，在容器内另有一盛有色液体的细管，如图</a:t>
            </a:r>
            <a:r>
              <a:rPr lang="en-US" altLang="zh-CN" sz="2800"/>
              <a:t>1</a:t>
            </a:r>
            <a:r>
              <a:rPr lang="zh-CN" altLang="en-US" sz="2800"/>
              <a:t>所示，管内的有色液体可由小口</a:t>
            </a:r>
            <a:r>
              <a:rPr lang="en-US" altLang="zh-CN" sz="2800"/>
              <a:t>A</a:t>
            </a:r>
            <a:r>
              <a:rPr lang="zh-CN" altLang="en-US" sz="2800"/>
              <a:t>流出，大容器下端</a:t>
            </a:r>
            <a:r>
              <a:rPr lang="en-US" altLang="zh-CN" sz="2800"/>
              <a:t>B</a:t>
            </a:r>
            <a:r>
              <a:rPr lang="zh-CN" altLang="en-US" sz="2800"/>
              <a:t>处装一阀门，可用来控制水的流速。当大容器内的水流较缓时，从细管中流出的有色液体呈一线状，两种流体互不混杂</a:t>
            </a:r>
            <a:r>
              <a:rPr lang="en-US" altLang="zh-CN" sz="2800"/>
              <a:t>(</a:t>
            </a:r>
            <a:r>
              <a:rPr lang="zh-CN" altLang="en-US" sz="2800"/>
              <a:t>图</a:t>
            </a:r>
            <a:r>
              <a:rPr lang="en-US" altLang="zh-CN" sz="2800"/>
              <a:t>a)</a:t>
            </a:r>
            <a:r>
              <a:rPr lang="zh-CN" altLang="en-US" sz="2800"/>
              <a:t>，我们称这种流动为层流。加大阀门让水流速度增大，当流速大到一定程度时，两种液体开始相互混杂，液体的流动开始呈现涡漩状结构，而且大涡漩套小涡漩，运动状态变得极端“紊乱”</a:t>
            </a:r>
            <a:r>
              <a:rPr lang="en-US" altLang="zh-CN" sz="2800"/>
              <a:t>(</a:t>
            </a:r>
            <a:r>
              <a:rPr lang="zh-CN" altLang="en-US" sz="2800"/>
              <a:t>图</a:t>
            </a:r>
            <a:r>
              <a:rPr lang="en-US" altLang="zh-CN" sz="2800"/>
              <a:t>b)</a:t>
            </a:r>
            <a:r>
              <a:rPr lang="zh-CN" altLang="en-US" sz="2800"/>
              <a:t>，无法对运动状态做出任何预测，我们称这种流动为湍流。 </a:t>
            </a:r>
          </a:p>
        </p:txBody>
      </p:sp>
    </p:spTree>
  </p:cSld>
  <p:clrMapOvr>
    <a:masterClrMapping/>
  </p:clrMapOvr>
  <p:transition spd="med">
    <p:cover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descr="未命名-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0400"/>
            <a:ext cx="8820150" cy="579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ver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0" y="188913"/>
            <a:ext cx="91440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20000"/>
              </a:lnSpc>
            </a:pPr>
            <a:r>
              <a:rPr lang="zh-CN" altLang="en-US" sz="2800"/>
              <a:t>湍流是一种典型的混沌现象，湍流的发生机制是物理学中一个历史悠久的难题。我们都知道流体力学中有一套描述流体运动的基本方程，这些方程是基于光滑和连续概念的决定性偏微分方程，它们无法描述如此复杂，没有规则的湍流，即使撇开湍流的空间结构不谈，决定性的流体力学方程怎么能允许貌似随机运动的紊乱的时间行为呢？ </a:t>
            </a:r>
          </a:p>
        </p:txBody>
      </p:sp>
      <p:sp>
        <p:nvSpPr>
          <p:cNvPr id="39939" name="Rectangle 5"/>
          <p:cNvSpPr>
            <a:spLocks noChangeArrowheads="1"/>
          </p:cNvSpPr>
          <p:nvPr/>
        </p:nvSpPr>
        <p:spPr bwMode="auto">
          <a:xfrm>
            <a:off x="107950" y="3573463"/>
            <a:ext cx="561657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20000"/>
              </a:lnSpc>
            </a:pPr>
            <a:r>
              <a:rPr lang="zh-CN" altLang="en-US" sz="2800"/>
              <a:t>在日常生活中我们人人都可以见到湍流现象。一支点燃的香烟，青烟一缕袅袅腾空。开始烟柱是直立的，达到一定高度时，突然变得紊乱起来。这是在热气流加速上升的过程中，层流变湍流的绝妙演示。 </a:t>
            </a:r>
          </a:p>
        </p:txBody>
      </p:sp>
      <p:pic>
        <p:nvPicPr>
          <p:cNvPr id="39940"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3284538"/>
            <a:ext cx="2143125"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ver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250825" y="1227138"/>
            <a:ext cx="8424863"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en-US" altLang="zh-CN" sz="2800"/>
              <a:t>A</a:t>
            </a:r>
            <a:r>
              <a:rPr lang="zh-CN" altLang="en-US" sz="2800"/>
              <a:t>、</a:t>
            </a:r>
            <a:r>
              <a:rPr lang="en-US" altLang="zh-CN" sz="2800"/>
              <a:t>B</a:t>
            </a:r>
            <a:r>
              <a:rPr lang="zh-CN" altLang="en-US" sz="2800"/>
              <a:t>、</a:t>
            </a:r>
            <a:r>
              <a:rPr lang="en-US" altLang="zh-CN" sz="2800"/>
              <a:t>C</a:t>
            </a:r>
            <a:r>
              <a:rPr lang="zh-CN" altLang="en-US" sz="2800"/>
              <a:t>是光滑水平桌面上三个完全相同的台球，</a:t>
            </a:r>
            <a:r>
              <a:rPr lang="en-US" altLang="zh-CN" sz="2800"/>
              <a:t>B</a:t>
            </a:r>
            <a:r>
              <a:rPr lang="zh-CN" altLang="en-US" sz="2800"/>
              <a:t>、</a:t>
            </a:r>
            <a:r>
              <a:rPr lang="en-US" altLang="zh-CN" sz="2800"/>
              <a:t>C</a:t>
            </a:r>
            <a:r>
              <a:rPr lang="zh-CN" altLang="en-US" sz="2800"/>
              <a:t>两球并列在一起，作为静止的靶子，</a:t>
            </a:r>
            <a:r>
              <a:rPr lang="en-US" altLang="zh-CN" sz="2800"/>
              <a:t>A</a:t>
            </a:r>
            <a:r>
              <a:rPr lang="zh-CN" altLang="en-US" sz="2800"/>
              <a:t>球沿它们中心联线的垂直平分线朝它们撞去。设碰撞是完全弹性的，碰撞后三球各自如何运动</a:t>
            </a:r>
            <a:r>
              <a:rPr lang="en-US" altLang="zh-CN" sz="2800"/>
              <a:t>?</a:t>
            </a:r>
            <a:r>
              <a:rPr lang="zh-CN" altLang="en-US" sz="2800"/>
              <a:t>若设想因</a:t>
            </a:r>
            <a:r>
              <a:rPr lang="en-US" altLang="zh-CN" sz="2800"/>
              <a:t>A</a:t>
            </a:r>
            <a:r>
              <a:rPr lang="zh-CN" altLang="en-US" sz="2800"/>
              <a:t>球瞄得不够准而与</a:t>
            </a:r>
            <a:r>
              <a:rPr lang="en-US" altLang="zh-CN" sz="2800"/>
              <a:t>B</a:t>
            </a:r>
            <a:r>
              <a:rPr lang="zh-CN" altLang="en-US" sz="2800"/>
              <a:t>、</a:t>
            </a:r>
            <a:r>
              <a:rPr lang="en-US" altLang="zh-CN" sz="2800"/>
              <a:t>C</a:t>
            </a:r>
            <a:r>
              <a:rPr lang="zh-CN" altLang="en-US" sz="2800"/>
              <a:t>球的碰撞稍分先后，则我们就会得到截然不同的结果。如果说</a:t>
            </a:r>
            <a:r>
              <a:rPr lang="en-US" altLang="zh-CN" sz="2800"/>
              <a:t>A</a:t>
            </a:r>
            <a:r>
              <a:rPr lang="zh-CN" altLang="en-US" sz="2800"/>
              <a:t>与</a:t>
            </a:r>
            <a:r>
              <a:rPr lang="en-US" altLang="zh-CN" sz="2800"/>
              <a:t>B</a:t>
            </a:r>
            <a:r>
              <a:rPr lang="zh-CN" altLang="en-US" sz="2800"/>
              <a:t>、</a:t>
            </a:r>
            <a:r>
              <a:rPr lang="en-US" altLang="zh-CN" sz="2800"/>
              <a:t>C</a:t>
            </a:r>
            <a:r>
              <a:rPr lang="zh-CN" altLang="en-US" sz="2800"/>
              <a:t>的碰撞是绝对同时发生的，后果如何？我们就会哑然不知所对。在这样一个简单的二维三体问题理，完全决定性的牛顿定律竟然给不出确定的答案！ </a:t>
            </a:r>
          </a:p>
        </p:txBody>
      </p:sp>
      <p:sp>
        <p:nvSpPr>
          <p:cNvPr id="40963" name="Rectangle 5"/>
          <p:cNvSpPr>
            <a:spLocks noChangeArrowheads="1"/>
          </p:cNvSpPr>
          <p:nvPr/>
        </p:nvSpPr>
        <p:spPr bwMode="auto">
          <a:xfrm>
            <a:off x="2268538" y="369888"/>
            <a:ext cx="3968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布尼莫维奇台球实验</a:t>
            </a:r>
            <a:r>
              <a:rPr lang="zh-CN" altLang="en-US" b="0"/>
              <a:t> </a:t>
            </a:r>
          </a:p>
        </p:txBody>
      </p:sp>
    </p:spTree>
  </p:cSld>
  <p:clrMapOvr>
    <a:masterClrMapping/>
  </p:clrMapOvr>
  <p:transition spd="med">
    <p:cover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endParaRPr lang="zh-CN" altLang="en-US"/>
          </a:p>
        </p:txBody>
      </p:sp>
      <p:pic>
        <p:nvPicPr>
          <p:cNvPr id="41987"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14152"/>
            <a:ext cx="766762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38" name="Group 18"/>
          <p:cNvGraphicFramePr>
            <a:graphicFrameLocks noGrp="1"/>
          </p:cNvGraphicFramePr>
          <p:nvPr>
            <p:extLst>
              <p:ext uri="{D42A27DB-BD31-4B8C-83A1-F6EECF244321}">
                <p14:modId xmlns:p14="http://schemas.microsoft.com/office/powerpoint/2010/main" val="2308658857"/>
              </p:ext>
            </p:extLst>
          </p:nvPr>
        </p:nvGraphicFramePr>
        <p:xfrm>
          <a:off x="250825" y="4522440"/>
          <a:ext cx="8424863" cy="1066800"/>
        </p:xfrm>
        <a:graphic>
          <a:graphicData uri="http://schemas.openxmlformats.org/drawingml/2006/table">
            <a:tbl>
              <a:tblPr/>
              <a:tblGrid>
                <a:gridCol w="8424863">
                  <a:extLst>
                    <a:ext uri="{9D8B030D-6E8A-4147-A177-3AD203B41FA5}">
                      <a16:colId xmlns:a16="http://schemas.microsoft.com/office/drawing/2014/main" val="20000"/>
                    </a:ext>
                  </a:extLst>
                </a:gridCol>
              </a:tblGrid>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(a) A</a:t>
                      </a:r>
                      <a:r>
                        <a:rPr kumimoji="0" lang="zh-CN" altLang="en-US"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射向</a:t>
                      </a:r>
                      <a:r>
                        <a:rPr kumimoji="0" lang="en-US" altLang="zh-CN"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B</a:t>
                      </a:r>
                      <a:r>
                        <a:rPr kumimoji="0" lang="zh-CN" altLang="en-US"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en-US" altLang="zh-CN"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C</a:t>
                      </a:r>
                      <a:r>
                        <a:rPr kumimoji="0" lang="zh-CN" altLang="en-US"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之间</a:t>
                      </a:r>
                      <a:r>
                        <a:rPr kumimoji="0" lang="en-US" altLang="zh-CN"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  (b) </a:t>
                      </a:r>
                      <a:r>
                        <a:rPr kumimoji="0" lang="zh-CN" altLang="en-US"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先</a:t>
                      </a:r>
                      <a:r>
                        <a:rPr kumimoji="0" lang="en-US" altLang="zh-CN"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B</a:t>
                      </a:r>
                      <a:r>
                        <a:rPr kumimoji="0" lang="zh-CN" altLang="en-US"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后</a:t>
                      </a:r>
                      <a:r>
                        <a:rPr kumimoji="0" lang="en-US" altLang="zh-CN"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C;  (c) </a:t>
                      </a:r>
                      <a:r>
                        <a:rPr kumimoji="0" lang="zh-CN" altLang="en-US"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先</a:t>
                      </a:r>
                      <a:r>
                        <a:rPr kumimoji="0" lang="en-US" altLang="zh-CN"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C</a:t>
                      </a:r>
                      <a:r>
                        <a:rPr kumimoji="0" lang="zh-CN" altLang="en-US"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后</a:t>
                      </a:r>
                      <a:r>
                        <a:rPr kumimoji="0" lang="en-US" altLang="zh-CN"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B</a:t>
                      </a:r>
                      <a:endParaRPr kumimoji="0" lang="en-US" altLang="zh-CN" sz="3200" b="0" i="0" u="none" strike="noStrike" cap="none" normalizeH="0" baseline="0" dirty="0">
                        <a:ln>
                          <a:noFill/>
                        </a:ln>
                        <a:solidFill>
                          <a:schemeClr val="tx1"/>
                        </a:solidFill>
                        <a:effectLst/>
                        <a:latin typeface="Times New Roman" pitchFamily="18" charset="0"/>
                        <a:ea typeface="宋体"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图</a:t>
                      </a:r>
                      <a:r>
                        <a:rPr kumimoji="0" lang="en-US" altLang="zh-CN"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6  </a:t>
                      </a:r>
                      <a:r>
                        <a:rPr kumimoji="0" lang="zh-CN" altLang="en-US" sz="3200" b="0" i="0" u="none" strike="noStrike" cap="none" normalizeH="0" baseline="0" dirty="0">
                          <a:ln>
                            <a:noFill/>
                          </a:ln>
                          <a:solidFill>
                            <a:schemeClr val="tx1"/>
                          </a:solidFill>
                          <a:effectLst/>
                          <a:latin typeface="Times New Roman" pitchFamily="18" charset="0"/>
                          <a:ea typeface="宋体" charset="-122"/>
                          <a:cs typeface="Times New Roman" pitchFamily="18" charset="0"/>
                        </a:rPr>
                        <a:t>布尼莫维奇台球实验</a:t>
                      </a:r>
                      <a:endParaRPr kumimoji="0" lang="zh-CN" altLang="en-US" sz="3200" b="0" i="0" u="none" strike="noStrike" cap="none" normalizeH="0" baseline="0" dirty="0">
                        <a:ln>
                          <a:noFill/>
                        </a:ln>
                        <a:solidFill>
                          <a:schemeClr val="tx1"/>
                        </a:solidFill>
                        <a:effectLst/>
                        <a:latin typeface="Times New Roman" pitchFamily="18" charset="0"/>
                        <a:ea typeface="宋体" charset="-12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矩形 1">
            <a:extLst>
              <a:ext uri="{FF2B5EF4-FFF2-40B4-BE49-F238E27FC236}">
                <a16:creationId xmlns:a16="http://schemas.microsoft.com/office/drawing/2014/main" id="{0F234B8C-B18D-452F-96C3-55FDF38B01CE}"/>
              </a:ext>
            </a:extLst>
          </p:cNvPr>
          <p:cNvSpPr/>
          <p:nvPr/>
        </p:nvSpPr>
        <p:spPr>
          <a:xfrm>
            <a:off x="2779057" y="547401"/>
            <a:ext cx="3877985" cy="584775"/>
          </a:xfrm>
          <a:prstGeom prst="rect">
            <a:avLst/>
          </a:prstGeom>
        </p:spPr>
        <p:txBody>
          <a:bodyPr wrap="none">
            <a:spAutoFit/>
          </a:bodyPr>
          <a:lstStyle/>
          <a:p>
            <a:r>
              <a:rPr lang="zh-CN" altLang="en-US" b="0" dirty="0">
                <a:solidFill>
                  <a:srgbClr val="0000CC"/>
                </a:solidFill>
                <a:latin typeface="Times New Roman" pitchFamily="18" charset="0"/>
                <a:cs typeface="Times New Roman" pitchFamily="18" charset="0"/>
              </a:rPr>
              <a:t>布尼莫维奇台球实验</a:t>
            </a:r>
            <a:endParaRPr lang="zh-CN" altLang="en-US" dirty="0">
              <a:solidFill>
                <a:srgbClr val="0000CC"/>
              </a:solidFill>
            </a:endParaRPr>
          </a:p>
        </p:txBody>
      </p:sp>
    </p:spTree>
  </p:cSld>
  <p:clrMapOvr>
    <a:masterClrMapping/>
  </p:clrMapOvr>
  <p:transition spd="med">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79388" y="621488"/>
            <a:ext cx="8820150" cy="619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伟大的法国数学家</a:t>
            </a:r>
            <a:r>
              <a:rPr lang="en-US" altLang="zh-CN" sz="2800" dirty="0"/>
              <a:t>Laplace</a:t>
            </a:r>
            <a:r>
              <a:rPr lang="zh-CN" altLang="en-US" sz="2800" dirty="0"/>
              <a:t>的一段名言把这种决定论的思想发展到了顶峰，他说：“设想某位智者在每一瞬时得知激励大自然的所有力及组成它的所有物体的相互位置，如果这位智者博大精深能对这样众多的数据进行分析，把宇宙间最庞大的物体和最轻微的原子的运动凝聚在一个公式之中，对他来说，没有什么事物是不确定的，将来就象过去一样清晰展现在眼前”。</a:t>
            </a:r>
          </a:p>
          <a:p>
            <a:pPr eaLnBrk="1" hangingPunct="1">
              <a:lnSpc>
                <a:spcPct val="130000"/>
              </a:lnSpc>
            </a:pPr>
            <a:r>
              <a:rPr lang="zh-CN" altLang="en-US" sz="2800" dirty="0"/>
              <a:t>牛顿力学在天文上处理最成功的是两体问题，如地球和太阳的问题，两个天体在万有引力作用下围绕它们共同质心作严格的周期运动。正因如此，我们地球上的人类才有安宁舒适的家园。 </a:t>
            </a:r>
          </a:p>
        </p:txBody>
      </p:sp>
      <p:sp>
        <p:nvSpPr>
          <p:cNvPr id="3" name="矩形 2">
            <a:extLst>
              <a:ext uri="{FF2B5EF4-FFF2-40B4-BE49-F238E27FC236}">
                <a16:creationId xmlns:a16="http://schemas.microsoft.com/office/drawing/2014/main" id="{FE36634B-077D-4786-8304-4CF9C216A23C}"/>
              </a:ext>
            </a:extLst>
          </p:cNvPr>
          <p:cNvSpPr/>
          <p:nvPr/>
        </p:nvSpPr>
        <p:spPr>
          <a:xfrm>
            <a:off x="3449737" y="116632"/>
            <a:ext cx="2244525" cy="584775"/>
          </a:xfrm>
          <a:prstGeom prst="rect">
            <a:avLst/>
          </a:prstGeom>
        </p:spPr>
        <p:txBody>
          <a:bodyPr wrap="none">
            <a:spAutoFit/>
          </a:bodyPr>
          <a:lstStyle/>
          <a:p>
            <a:r>
              <a:rPr lang="zh-CN" altLang="en-US" dirty="0">
                <a:solidFill>
                  <a:srgbClr val="0000CC"/>
                </a:solidFill>
              </a:rPr>
              <a:t>因果决定论</a:t>
            </a:r>
            <a:endParaRPr lang="zh-CN" altLang="en-US" dirty="0"/>
          </a:p>
        </p:txBody>
      </p:sp>
    </p:spTree>
  </p:cSld>
  <p:clrMapOvr>
    <a:masterClrMapping/>
  </p:clrMapOvr>
  <p:transition spd="med">
    <p:cover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1042988" y="2943225"/>
            <a:ext cx="6913562"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algn="ctr" eaLnBrk="1" hangingPunct="1">
              <a:lnSpc>
                <a:spcPct val="130000"/>
              </a:lnSpc>
            </a:pPr>
            <a:r>
              <a:rPr lang="zh-CN" altLang="en-US" sz="2800"/>
              <a:t>伯克利大学</a:t>
            </a:r>
            <a:r>
              <a:rPr lang="en-US" altLang="zh-CN" sz="2800"/>
              <a:t>Walter</a:t>
            </a:r>
            <a:r>
              <a:rPr lang="zh-CN" altLang="en-US" sz="2800"/>
              <a:t>教授发现健康受试者的心电图具有混沌的图象，而濒临死亡受试者的心电图则是非常规律的振动图象。 </a:t>
            </a:r>
          </a:p>
        </p:txBody>
      </p:sp>
      <p:sp>
        <p:nvSpPr>
          <p:cNvPr id="43011" name="Rectangle 5"/>
          <p:cNvSpPr>
            <a:spLocks noChangeArrowheads="1"/>
          </p:cNvSpPr>
          <p:nvPr/>
        </p:nvSpPr>
        <p:spPr bwMode="auto">
          <a:xfrm>
            <a:off x="3276600" y="1738313"/>
            <a:ext cx="2041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b="0" dirty="0">
                <a:solidFill>
                  <a:srgbClr val="0000CC"/>
                </a:solidFill>
              </a:rPr>
              <a:t> </a:t>
            </a:r>
            <a:r>
              <a:rPr lang="zh-CN" altLang="en-US" dirty="0">
                <a:solidFill>
                  <a:srgbClr val="0000CC"/>
                </a:solidFill>
              </a:rPr>
              <a:t>生理医学</a:t>
            </a:r>
            <a:r>
              <a:rPr lang="zh-CN" altLang="en-US" b="0" dirty="0">
                <a:solidFill>
                  <a:srgbClr val="0000CC"/>
                </a:solidFill>
              </a:rPr>
              <a:t> </a:t>
            </a:r>
          </a:p>
        </p:txBody>
      </p:sp>
    </p:spTree>
  </p:cSld>
  <p:clrMapOvr>
    <a:masterClrMapping/>
  </p:clrMapOvr>
  <p:transition spd="med">
    <p:cover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620713"/>
            <a:ext cx="284797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Rectangle 3"/>
          <p:cNvSpPr>
            <a:spLocks noChangeArrowheads="1"/>
          </p:cNvSpPr>
          <p:nvPr/>
        </p:nvSpPr>
        <p:spPr bwMode="auto">
          <a:xfrm>
            <a:off x="3132138" y="5734050"/>
            <a:ext cx="3563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a:t>A simple pendulum.</a:t>
            </a:r>
          </a:p>
        </p:txBody>
      </p:sp>
      <p:sp>
        <p:nvSpPr>
          <p:cNvPr id="44036" name="Rectangle 4"/>
          <p:cNvSpPr>
            <a:spLocks noChangeArrowheads="1"/>
          </p:cNvSpPr>
          <p:nvPr/>
        </p:nvSpPr>
        <p:spPr bwMode="auto">
          <a:xfrm>
            <a:off x="3995738" y="620713"/>
            <a:ext cx="4572000"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a:t>单摆是在悬挂的细线的另一端连接着一个小球（如图所示）。单摆又称数学摆，是物理学中最简单的模型之一。 </a:t>
            </a:r>
          </a:p>
        </p:txBody>
      </p:sp>
      <p:sp>
        <p:nvSpPr>
          <p:cNvPr id="44037" name="Rectangle 5"/>
          <p:cNvSpPr>
            <a:spLocks noChangeArrowheads="1"/>
          </p:cNvSpPr>
          <p:nvPr/>
        </p:nvSpPr>
        <p:spPr bwMode="auto">
          <a:xfrm>
            <a:off x="315912" y="315118"/>
            <a:ext cx="3152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单摆的物理模型 </a:t>
            </a:r>
          </a:p>
        </p:txBody>
      </p:sp>
    </p:spTree>
  </p:cSld>
  <p:clrMapOvr>
    <a:masterClrMapping/>
  </p:clrMapOvr>
  <p:transition spd="med">
    <p:cover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620713"/>
            <a:ext cx="284797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9" name="Rectangle 4"/>
          <p:cNvSpPr>
            <a:spLocks noChangeArrowheads="1"/>
          </p:cNvSpPr>
          <p:nvPr/>
        </p:nvSpPr>
        <p:spPr bwMode="auto">
          <a:xfrm>
            <a:off x="4032250" y="476250"/>
            <a:ext cx="4572000" cy="594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zh-CN" dirty="0"/>
              <a:t>可以认为，细线的质量可以忽略，且是刚性的。系统质量集中在可视为质点的小球上。设摆长为</a:t>
            </a:r>
            <a:r>
              <a:rPr lang="en-US" altLang="zh-CN" sz="3600" i="1" dirty="0">
                <a:latin typeface="Times New Roman" pitchFamily="18" charset="0"/>
              </a:rPr>
              <a:t>l</a:t>
            </a:r>
            <a:r>
              <a:rPr lang="zh-CN" altLang="en-US" dirty="0"/>
              <a:t>，小球质量为</a:t>
            </a:r>
            <a:r>
              <a:rPr lang="en-US" altLang="zh-CN" sz="3600" i="1" dirty="0">
                <a:latin typeface="Times New Roman" pitchFamily="18" charset="0"/>
              </a:rPr>
              <a:t>m</a:t>
            </a:r>
            <a:r>
              <a:rPr lang="zh-CN" altLang="en-US" dirty="0"/>
              <a:t>，相对于平衡的下垂位置的角度为</a:t>
            </a:r>
            <a:r>
              <a:rPr lang="en-US" altLang="zh-CN" i="1" dirty="0"/>
              <a:t>θ</a:t>
            </a:r>
            <a:r>
              <a:rPr lang="zh-CN" altLang="en-US" dirty="0"/>
              <a:t>，重力加速度为</a:t>
            </a:r>
            <a:r>
              <a:rPr lang="en-US" altLang="zh-CN" sz="3600" i="1" dirty="0">
                <a:latin typeface="Times New Roman" pitchFamily="18" charset="0"/>
              </a:rPr>
              <a:t>g</a:t>
            </a:r>
            <a:r>
              <a:rPr lang="zh-CN" altLang="en-US" dirty="0"/>
              <a:t>。则可以求得不同情形时摆球的运动方程。</a:t>
            </a:r>
          </a:p>
        </p:txBody>
      </p:sp>
      <p:sp>
        <p:nvSpPr>
          <p:cNvPr id="4" name="Rectangle 5">
            <a:extLst>
              <a:ext uri="{FF2B5EF4-FFF2-40B4-BE49-F238E27FC236}">
                <a16:creationId xmlns:a16="http://schemas.microsoft.com/office/drawing/2014/main" id="{30559857-3470-43F0-9172-58F73AF19E52}"/>
              </a:ext>
            </a:extLst>
          </p:cNvPr>
          <p:cNvSpPr>
            <a:spLocks noChangeArrowheads="1"/>
          </p:cNvSpPr>
          <p:nvPr/>
        </p:nvSpPr>
        <p:spPr bwMode="auto">
          <a:xfrm>
            <a:off x="315912" y="312450"/>
            <a:ext cx="27703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单摆模型细节 </a:t>
            </a:r>
          </a:p>
        </p:txBody>
      </p:sp>
    </p:spTree>
  </p:cSld>
  <p:clrMapOvr>
    <a:masterClrMapping/>
  </p:clrMapOvr>
  <p:transition spd="med">
    <p:cover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635375" y="765175"/>
            <a:ext cx="417698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无阻尼无驱动情形</a:t>
            </a:r>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4450"/>
            <a:ext cx="2847975"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420938"/>
            <a:ext cx="4751388" cy="133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Rectangle 7"/>
          <p:cNvSpPr>
            <a:spLocks noChangeArrowheads="1"/>
          </p:cNvSpPr>
          <p:nvPr/>
        </p:nvSpPr>
        <p:spPr bwMode="auto">
          <a:xfrm>
            <a:off x="73025" y="5229225"/>
            <a:ext cx="44275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a:t>with an angular velocity and acceleration given by</a:t>
            </a:r>
          </a:p>
        </p:txBody>
      </p:sp>
    </p:spTree>
  </p:cSld>
  <p:clrMapOvr>
    <a:masterClrMapping/>
  </p:clrMapOvr>
  <p:transition spd="med">
    <p:cover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11188" y="2118742"/>
            <a:ext cx="8274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a:t>For small angles, we can use the approximation</a:t>
            </a:r>
          </a:p>
        </p:txBody>
      </p:sp>
      <p:sp>
        <p:nvSpPr>
          <p:cNvPr id="47107" name="Rectangle 3"/>
          <p:cNvSpPr>
            <a:spLocks noChangeArrowheads="1"/>
          </p:cNvSpPr>
          <p:nvPr/>
        </p:nvSpPr>
        <p:spPr bwMode="auto">
          <a:xfrm>
            <a:off x="611188" y="3644900"/>
            <a:ext cx="784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a:t>and rewrite the above differential equation as</a:t>
            </a:r>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789260"/>
            <a:ext cx="4535488"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2745804"/>
            <a:ext cx="2519362"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365625"/>
            <a:ext cx="2232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4365625"/>
            <a:ext cx="1584325"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7112" name="Object 10"/>
          <p:cNvGraphicFramePr>
            <a:graphicFrameLocks noChangeAspect="1"/>
          </p:cNvGraphicFramePr>
          <p:nvPr/>
        </p:nvGraphicFramePr>
        <p:xfrm>
          <a:off x="1570038" y="5805488"/>
          <a:ext cx="4716462" cy="903287"/>
        </p:xfrm>
        <a:graphic>
          <a:graphicData uri="http://schemas.openxmlformats.org/presentationml/2006/ole">
            <mc:AlternateContent xmlns:mc="http://schemas.openxmlformats.org/markup-compatibility/2006">
              <mc:Choice xmlns:v="urn:schemas-microsoft-com:vml" Requires="v">
                <p:oleObj spid="_x0000_s47131" name="公式" r:id="rId7" imgW="1193800" imgH="228600" progId="Equation.3">
                  <p:embed/>
                </p:oleObj>
              </mc:Choice>
              <mc:Fallback>
                <p:oleObj name="公式" r:id="rId7" imgW="11938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0038" y="5805488"/>
                        <a:ext cx="4716462"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7113"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3663" y="4581525"/>
            <a:ext cx="2232025"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a:extLst>
              <a:ext uri="{FF2B5EF4-FFF2-40B4-BE49-F238E27FC236}">
                <a16:creationId xmlns:a16="http://schemas.microsoft.com/office/drawing/2014/main" id="{F8B151AE-F3F2-498E-8EAD-17062A38508B}"/>
              </a:ext>
            </a:extLst>
          </p:cNvPr>
          <p:cNvSpPr>
            <a:spLocks noChangeArrowheads="1"/>
          </p:cNvSpPr>
          <p:nvPr/>
        </p:nvSpPr>
        <p:spPr bwMode="auto">
          <a:xfrm>
            <a:off x="2661269" y="329820"/>
            <a:ext cx="48984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无阻尼无驱动情形的解</a:t>
            </a:r>
          </a:p>
        </p:txBody>
      </p:sp>
    </p:spTree>
  </p:cSld>
  <p:clrMapOvr>
    <a:masterClrMapping/>
  </p:clrMapOvr>
  <p:transition spd="med">
    <p:cover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211638" y="981075"/>
            <a:ext cx="4572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1800"/>
              <a:t>The above differential equation has the advantage that it can be solved analytically with solutions on the form</a:t>
            </a: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549275"/>
            <a:ext cx="3168650" cy="12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2420938"/>
            <a:ext cx="41052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716338"/>
            <a:ext cx="252095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724400"/>
            <a:ext cx="5256213" cy="96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over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4"/>
          <p:cNvGraphicFramePr>
            <a:graphicFrameLocks noChangeAspect="1"/>
          </p:cNvGraphicFramePr>
          <p:nvPr>
            <p:extLst>
              <p:ext uri="{D42A27DB-BD31-4B8C-83A1-F6EECF244321}">
                <p14:modId xmlns:p14="http://schemas.microsoft.com/office/powerpoint/2010/main" val="4150990662"/>
              </p:ext>
            </p:extLst>
          </p:nvPr>
        </p:nvGraphicFramePr>
        <p:xfrm>
          <a:off x="755650" y="2459756"/>
          <a:ext cx="5368925" cy="954087"/>
        </p:xfrm>
        <a:graphic>
          <a:graphicData uri="http://schemas.openxmlformats.org/presentationml/2006/ole">
            <mc:AlternateContent xmlns:mc="http://schemas.openxmlformats.org/markup-compatibility/2006">
              <mc:Choice xmlns:v="urn:schemas-microsoft-com:vml" Requires="v">
                <p:oleObj spid="_x0000_s49194" name="公式" r:id="rId3" imgW="1358310" imgH="241195" progId="Equation.3">
                  <p:embed/>
                </p:oleObj>
              </mc:Choice>
              <mc:Fallback>
                <p:oleObj name="公式" r:id="rId3" imgW="1358310"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59756"/>
                        <a:ext cx="5368925"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5"/>
          <p:cNvGraphicFramePr>
            <a:graphicFrameLocks noChangeAspect="1"/>
          </p:cNvGraphicFramePr>
          <p:nvPr>
            <p:extLst>
              <p:ext uri="{D42A27DB-BD31-4B8C-83A1-F6EECF244321}">
                <p14:modId xmlns:p14="http://schemas.microsoft.com/office/powerpoint/2010/main" val="4238522904"/>
              </p:ext>
            </p:extLst>
          </p:nvPr>
        </p:nvGraphicFramePr>
        <p:xfrm>
          <a:off x="611188" y="1378668"/>
          <a:ext cx="4616450" cy="903288"/>
        </p:xfrm>
        <a:graphic>
          <a:graphicData uri="http://schemas.openxmlformats.org/presentationml/2006/ole">
            <mc:AlternateContent xmlns:mc="http://schemas.openxmlformats.org/markup-compatibility/2006">
              <mc:Choice xmlns:v="urn:schemas-microsoft-com:vml" Requires="v">
                <p:oleObj spid="_x0000_s49195" name="公式" r:id="rId5" imgW="1168400" imgH="228600" progId="Equation.3">
                  <p:embed/>
                </p:oleObj>
              </mc:Choice>
              <mc:Fallback>
                <p:oleObj name="公式" r:id="rId5" imgW="11684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378668"/>
                        <a:ext cx="461645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9156" name="Picture 7" descr="http://www.wljx.sdu.edu.cn/wlwz/reading/r_danbai/danbai11/image041.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250825" y="3694632"/>
            <a:ext cx="9715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9"/>
          <p:cNvSpPr>
            <a:spLocks noChangeArrowheads="1"/>
          </p:cNvSpPr>
          <p:nvPr/>
        </p:nvSpPr>
        <p:spPr bwMode="auto">
          <a:xfrm>
            <a:off x="1547813" y="3658120"/>
            <a:ext cx="71310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图称为相图（</a:t>
            </a:r>
            <a:r>
              <a:rPr lang="zh-CN" altLang="en-US" dirty="0"/>
              <a:t>“相”的意思是运动状态</a:t>
            </a:r>
            <a:r>
              <a:rPr lang="en-US" altLang="zh-CN" dirty="0"/>
              <a:t>,</a:t>
            </a:r>
            <a:r>
              <a:rPr lang="zh-CN" altLang="en-US" dirty="0"/>
              <a:t>即速度和位置，故</a:t>
            </a:r>
          </a:p>
        </p:txBody>
      </p:sp>
      <p:sp>
        <p:nvSpPr>
          <p:cNvPr id="49158" name="Rectangle 10"/>
          <p:cNvSpPr>
            <a:spLocks noChangeArrowheads="1"/>
          </p:cNvSpPr>
          <p:nvPr/>
        </p:nvSpPr>
        <p:spPr bwMode="auto">
          <a:xfrm>
            <a:off x="1116013" y="5026496"/>
            <a:ext cx="77057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dirty="0"/>
              <a:t>           </a:t>
            </a:r>
            <a:r>
              <a:rPr lang="zh-CN" altLang="en-US" dirty="0"/>
              <a:t>曲线称相图）。由式</a:t>
            </a:r>
            <a:r>
              <a:rPr lang="en-US" altLang="zh-CN" dirty="0"/>
              <a:t>(6)</a:t>
            </a:r>
            <a:r>
              <a:rPr lang="zh-CN" altLang="en-US" dirty="0"/>
              <a:t>知，相应相图中轨迹是半径为</a:t>
            </a:r>
            <a:r>
              <a:rPr lang="en-US" altLang="zh-CN" i="1" dirty="0">
                <a:latin typeface="Times New Roman" pitchFamily="18" charset="0"/>
                <a:cs typeface="Times New Roman" pitchFamily="18" charset="0"/>
              </a:rPr>
              <a:t>a</a:t>
            </a:r>
            <a:r>
              <a:rPr lang="zh-CN" altLang="en-US" dirty="0"/>
              <a:t>的圆 </a:t>
            </a:r>
          </a:p>
        </p:txBody>
      </p:sp>
      <p:pic>
        <p:nvPicPr>
          <p:cNvPr id="49159" name="Picture 11" descr="http://www.wljx.sdu.edu.cn/wlwz/reading/r_danbai/danbai11/image041.gif"/>
          <p:cNvPicPr>
            <a:picLocks noChangeAspect="1" noChangeArrowheads="1"/>
          </p:cNvPicPr>
          <p:nvPr/>
        </p:nvPicPr>
        <p:blipFill>
          <a:blip r:embed="rId9" r:link="rId8">
            <a:extLst>
              <a:ext uri="{28A0092B-C50C-407E-A947-70E740481C1C}">
                <a14:useLocalDpi xmlns:a14="http://schemas.microsoft.com/office/drawing/2010/main" val="0"/>
              </a:ext>
            </a:extLst>
          </a:blip>
          <a:srcRect/>
          <a:stretch>
            <a:fillRect/>
          </a:stretch>
        </p:blipFill>
        <p:spPr bwMode="auto">
          <a:xfrm>
            <a:off x="1187450" y="4869333"/>
            <a:ext cx="9715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13E97C04-5027-41C1-AB2D-6F1F909BF449}"/>
              </a:ext>
            </a:extLst>
          </p:cNvPr>
          <p:cNvSpPr/>
          <p:nvPr/>
        </p:nvSpPr>
        <p:spPr>
          <a:xfrm>
            <a:off x="3563391" y="527168"/>
            <a:ext cx="1832553" cy="584775"/>
          </a:xfrm>
          <a:prstGeom prst="rect">
            <a:avLst/>
          </a:prstGeom>
        </p:spPr>
        <p:txBody>
          <a:bodyPr wrap="none">
            <a:spAutoFit/>
          </a:bodyPr>
          <a:lstStyle/>
          <a:p>
            <a:r>
              <a:rPr lang="zh-CN" altLang="en-US" dirty="0">
                <a:solidFill>
                  <a:srgbClr val="0000CC"/>
                </a:solidFill>
              </a:rPr>
              <a:t>相图方程</a:t>
            </a:r>
          </a:p>
        </p:txBody>
      </p:sp>
    </p:spTree>
  </p:cSld>
  <p:clrMapOvr>
    <a:masterClrMapping/>
  </p:clrMapOvr>
  <p:transition spd="med">
    <p:cover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6659563" y="2790825"/>
            <a:ext cx="2484437"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a:t>近平衡条件下的非阻尼摆，其吸引子为一极限环</a:t>
            </a:r>
            <a:r>
              <a:rPr lang="en-US" altLang="zh-CN" sz="2800"/>
              <a:t>.</a:t>
            </a:r>
            <a:r>
              <a:rPr lang="zh-CN" altLang="en-US" sz="2800"/>
              <a:t>它表示系统作周期运动 </a:t>
            </a:r>
          </a:p>
        </p:txBody>
      </p:sp>
      <p:graphicFrame>
        <p:nvGraphicFramePr>
          <p:cNvPr id="50179" name="Object 6"/>
          <p:cNvGraphicFramePr>
            <a:graphicFrameLocks noChangeAspect="1"/>
          </p:cNvGraphicFramePr>
          <p:nvPr>
            <p:extLst>
              <p:ext uri="{D42A27DB-BD31-4B8C-83A1-F6EECF244321}">
                <p14:modId xmlns:p14="http://schemas.microsoft.com/office/powerpoint/2010/main" val="804814884"/>
              </p:ext>
            </p:extLst>
          </p:nvPr>
        </p:nvGraphicFramePr>
        <p:xfrm>
          <a:off x="395288" y="1554881"/>
          <a:ext cx="5472112" cy="4970463"/>
        </p:xfrm>
        <a:graphic>
          <a:graphicData uri="http://schemas.openxmlformats.org/presentationml/2006/ole">
            <mc:AlternateContent xmlns:mc="http://schemas.openxmlformats.org/markup-compatibility/2006">
              <mc:Choice xmlns:v="urn:schemas-microsoft-com:vml" Requires="v">
                <p:oleObj spid="_x0000_s50197" name="图表" r:id="rId3" imgW="5848350" imgH="2676525" progId="Excel.Chart.8">
                  <p:embed/>
                </p:oleObj>
              </mc:Choice>
              <mc:Fallback>
                <p:oleObj name="图表" r:id="rId3" imgW="5848350" imgH="2676525"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554881"/>
                        <a:ext cx="5472112" cy="497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a:extLst>
              <a:ext uri="{FF2B5EF4-FFF2-40B4-BE49-F238E27FC236}">
                <a16:creationId xmlns:a16="http://schemas.microsoft.com/office/drawing/2014/main" id="{94040993-0C39-48BE-BC8D-30DCFF36DB15}"/>
              </a:ext>
            </a:extLst>
          </p:cNvPr>
          <p:cNvSpPr/>
          <p:nvPr/>
        </p:nvSpPr>
        <p:spPr>
          <a:xfrm>
            <a:off x="3563391" y="527168"/>
            <a:ext cx="1008609" cy="584775"/>
          </a:xfrm>
          <a:prstGeom prst="rect">
            <a:avLst/>
          </a:prstGeom>
        </p:spPr>
        <p:txBody>
          <a:bodyPr wrap="none">
            <a:spAutoFit/>
          </a:bodyPr>
          <a:lstStyle/>
          <a:p>
            <a:r>
              <a:rPr lang="zh-CN" altLang="en-US" dirty="0">
                <a:solidFill>
                  <a:srgbClr val="0000CC"/>
                </a:solidFill>
              </a:rPr>
              <a:t>相图</a:t>
            </a:r>
          </a:p>
        </p:txBody>
      </p:sp>
    </p:spTree>
  </p:cSld>
  <p:clrMapOvr>
    <a:masterClrMapping/>
  </p:clrMapOvr>
  <p:transition spd="med">
    <p:cover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979738"/>
            <a:ext cx="74168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5"/>
          <p:cNvSpPr txBox="1">
            <a:spLocks noChangeArrowheads="1"/>
          </p:cNvSpPr>
          <p:nvPr/>
        </p:nvSpPr>
        <p:spPr bwMode="auto">
          <a:xfrm>
            <a:off x="323850" y="188913"/>
            <a:ext cx="882015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若摆线为刚性轻质杆，则单摆可处于倒立状态，该单摆可做任意角摆动。单摆运动方程仍为</a:t>
            </a:r>
            <a:r>
              <a:rPr lang="en-US" altLang="zh-CN"/>
              <a:t>(1)</a:t>
            </a:r>
            <a:r>
              <a:rPr lang="zh-CN" altLang="en-US"/>
              <a:t>式，对</a:t>
            </a:r>
            <a:r>
              <a:rPr lang="en-US" altLang="zh-CN"/>
              <a:t>(1)</a:t>
            </a:r>
            <a:r>
              <a:rPr lang="zh-CN" altLang="en-US"/>
              <a:t>式积分一次可得：</a:t>
            </a:r>
          </a:p>
        </p:txBody>
      </p:sp>
      <p:pic>
        <p:nvPicPr>
          <p:cNvPr id="512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00213"/>
            <a:ext cx="41402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163" y="1628775"/>
            <a:ext cx="3024187"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2225" y="2781300"/>
            <a:ext cx="24479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ver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781300"/>
            <a:ext cx="5832475"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620713"/>
            <a:ext cx="284797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8" name="Rectangle 4"/>
          <p:cNvSpPr>
            <a:spLocks noChangeArrowheads="1"/>
          </p:cNvSpPr>
          <p:nvPr/>
        </p:nvSpPr>
        <p:spPr bwMode="auto">
          <a:xfrm>
            <a:off x="3563938" y="620713"/>
            <a:ext cx="3560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有阻尼无驱动情形 </a:t>
            </a:r>
          </a:p>
        </p:txBody>
      </p:sp>
      <p:graphicFrame>
        <p:nvGraphicFramePr>
          <p:cNvPr id="52229" name="Object 5"/>
          <p:cNvGraphicFramePr>
            <a:graphicFrameLocks noChangeAspect="1"/>
          </p:cNvGraphicFramePr>
          <p:nvPr/>
        </p:nvGraphicFramePr>
        <p:xfrm>
          <a:off x="2627313" y="5589588"/>
          <a:ext cx="4716462" cy="903287"/>
        </p:xfrm>
        <a:graphic>
          <a:graphicData uri="http://schemas.openxmlformats.org/presentationml/2006/ole">
            <mc:AlternateContent xmlns:mc="http://schemas.openxmlformats.org/markup-compatibility/2006">
              <mc:Choice xmlns:v="urn:schemas-microsoft-com:vml" Requires="v">
                <p:oleObj spid="_x0000_s52246" name="公式" r:id="rId5" imgW="1193800" imgH="228600" progId="Equation.3">
                  <p:embed/>
                </p:oleObj>
              </mc:Choice>
              <mc:Fallback>
                <p:oleObj name="公式" r:id="rId5" imgW="11938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5589588"/>
                        <a:ext cx="4716462"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18864" y="1091902"/>
            <a:ext cx="8229600" cy="1143000"/>
          </a:xfrm>
        </p:spPr>
        <p:txBody>
          <a:bodyPr/>
          <a:lstStyle/>
          <a:p>
            <a:pPr eaLnBrk="1" hangingPunct="1"/>
            <a:r>
              <a:rPr lang="en-US" altLang="zh-CN" sz="3600" dirty="0"/>
              <a:t>What is a Probability?</a:t>
            </a:r>
          </a:p>
        </p:txBody>
      </p:sp>
      <p:pic>
        <p:nvPicPr>
          <p:cNvPr id="6147" name="Picture 3" descr="head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18469" y="2813181"/>
            <a:ext cx="4907062" cy="3500685"/>
          </a:xfrm>
        </p:spPr>
      </p:pic>
      <p:sp>
        <p:nvSpPr>
          <p:cNvPr id="2" name="矩形 1">
            <a:extLst>
              <a:ext uri="{FF2B5EF4-FFF2-40B4-BE49-F238E27FC236}">
                <a16:creationId xmlns:a16="http://schemas.microsoft.com/office/drawing/2014/main" id="{5BAD0567-D674-4FD3-B0D7-B3011B6C8B61}"/>
              </a:ext>
            </a:extLst>
          </p:cNvPr>
          <p:cNvSpPr/>
          <p:nvPr/>
        </p:nvSpPr>
        <p:spPr>
          <a:xfrm>
            <a:off x="3635896" y="507127"/>
            <a:ext cx="1574470" cy="646331"/>
          </a:xfrm>
          <a:prstGeom prst="rect">
            <a:avLst/>
          </a:prstGeom>
        </p:spPr>
        <p:txBody>
          <a:bodyPr wrap="none">
            <a:spAutoFit/>
          </a:bodyPr>
          <a:lstStyle/>
          <a:p>
            <a:r>
              <a:rPr lang="zh-CN" altLang="en-US" sz="3600" dirty="0">
                <a:solidFill>
                  <a:srgbClr val="0000CC"/>
                </a:solidFill>
              </a:rPr>
              <a:t>概率论</a:t>
            </a:r>
            <a:endParaRPr lang="zh-CN" altLang="en-US" sz="3600" dirty="0"/>
          </a:p>
        </p:txBody>
      </p:sp>
    </p:spTree>
  </p:cSld>
  <p:clrMapOvr>
    <a:masterClrMapping/>
  </p:clrMapOvr>
  <p:transition spd="med">
    <p:cover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71438" y="5321300"/>
            <a:ext cx="8964612"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a:t>阻尼摆的吸引子是一个不动点，实际上任意随时间归于静止的系统都可以由状态空间中的一个不动点描述。</a:t>
            </a:r>
          </a:p>
        </p:txBody>
      </p:sp>
      <p:pic>
        <p:nvPicPr>
          <p:cNvPr id="53251"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33375"/>
            <a:ext cx="4824412"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auto">
          <a:xfrm>
            <a:off x="6243638" y="2276475"/>
            <a:ext cx="29003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图 有阻尼小角单摆相图 </a:t>
            </a:r>
          </a:p>
        </p:txBody>
      </p:sp>
    </p:spTree>
  </p:cSld>
  <p:clrMapOvr>
    <a:masterClrMapping/>
  </p:clrMapOvr>
  <p:transition spd="med">
    <p:cover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284538"/>
            <a:ext cx="194468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355975"/>
            <a:ext cx="1873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3500438"/>
            <a:ext cx="1439862"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4437063"/>
            <a:ext cx="1296988"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Rectangle 8"/>
          <p:cNvSpPr>
            <a:spLocks noChangeArrowheads="1"/>
          </p:cNvSpPr>
          <p:nvPr/>
        </p:nvSpPr>
        <p:spPr bwMode="auto">
          <a:xfrm>
            <a:off x="2843213" y="4552950"/>
            <a:ext cx="5367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a:t>Q, called the </a:t>
            </a:r>
            <a:r>
              <a:rPr lang="en-US" altLang="zh-CN" i="1"/>
              <a:t>quality factor</a:t>
            </a:r>
            <a:r>
              <a:rPr lang="en-US" altLang="zh-CN"/>
              <a:t>,</a:t>
            </a:r>
          </a:p>
        </p:txBody>
      </p:sp>
      <p:pic>
        <p:nvPicPr>
          <p:cNvPr id="5427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373688"/>
            <a:ext cx="1152525"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80" name="Rectangle 11"/>
          <p:cNvSpPr>
            <a:spLocks noChangeArrowheads="1"/>
          </p:cNvSpPr>
          <p:nvPr/>
        </p:nvSpPr>
        <p:spPr bwMode="auto">
          <a:xfrm>
            <a:off x="971550" y="620713"/>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dirty="0">
                <a:solidFill>
                  <a:srgbClr val="0000CC"/>
                </a:solidFill>
              </a:rPr>
              <a:t>有阻尼有驱动情形</a:t>
            </a:r>
          </a:p>
        </p:txBody>
      </p:sp>
      <p:pic>
        <p:nvPicPr>
          <p:cNvPr id="5428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5326063"/>
            <a:ext cx="6265862"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82"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1773238"/>
            <a:ext cx="669607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83" name="Rectangle 14"/>
          <p:cNvSpPr>
            <a:spLocks noChangeArrowheads="1"/>
          </p:cNvSpPr>
          <p:nvPr/>
        </p:nvSpPr>
        <p:spPr bwMode="auto">
          <a:xfrm>
            <a:off x="2052638" y="5300663"/>
            <a:ext cx="6696075" cy="122396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endParaRPr lang="zh-CN" altLang="en-US"/>
          </a:p>
        </p:txBody>
      </p:sp>
    </p:spTree>
  </p:cSld>
  <p:clrMapOvr>
    <a:masterClrMapping/>
  </p:clrMapOvr>
  <p:transition spd="med">
    <p:cover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573463"/>
            <a:ext cx="6408737"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276475"/>
            <a:ext cx="1655763"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49275"/>
            <a:ext cx="72739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1" name="Text Box 8"/>
          <p:cNvSpPr txBox="1">
            <a:spLocks noChangeArrowheads="1"/>
          </p:cNvSpPr>
          <p:nvPr/>
        </p:nvSpPr>
        <p:spPr bwMode="auto">
          <a:xfrm>
            <a:off x="735013" y="4859338"/>
            <a:ext cx="3160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b="0"/>
              <a:t>For small angles</a:t>
            </a:r>
          </a:p>
        </p:txBody>
      </p:sp>
      <p:pic>
        <p:nvPicPr>
          <p:cNvPr id="5530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4908550"/>
            <a:ext cx="38163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589588"/>
            <a:ext cx="45370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4" name="Rectangle 11"/>
          <p:cNvSpPr>
            <a:spLocks noChangeArrowheads="1"/>
          </p:cNvSpPr>
          <p:nvPr/>
        </p:nvSpPr>
        <p:spPr bwMode="auto">
          <a:xfrm>
            <a:off x="611188" y="476250"/>
            <a:ext cx="7705725" cy="15843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endParaRPr lang="zh-CN" altLang="en-US"/>
          </a:p>
        </p:txBody>
      </p:sp>
      <p:sp>
        <p:nvSpPr>
          <p:cNvPr id="55305" name="Rectangle 12"/>
          <p:cNvSpPr>
            <a:spLocks noChangeArrowheads="1"/>
          </p:cNvSpPr>
          <p:nvPr/>
        </p:nvSpPr>
        <p:spPr bwMode="auto">
          <a:xfrm>
            <a:off x="539750" y="2205038"/>
            <a:ext cx="7705725" cy="26638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endParaRPr lang="zh-CN" altLang="en-US"/>
          </a:p>
        </p:txBody>
      </p:sp>
    </p:spTree>
  </p:cSld>
  <p:clrMapOvr>
    <a:masterClrMapping/>
  </p:clrMapOvr>
  <p:transition spd="med">
    <p:cover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4450"/>
            <a:ext cx="45370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3" name="Text Box 5"/>
          <p:cNvSpPr txBox="1">
            <a:spLocks noChangeArrowheads="1"/>
          </p:cNvSpPr>
          <p:nvPr/>
        </p:nvSpPr>
        <p:spPr bwMode="auto">
          <a:xfrm>
            <a:off x="323850" y="1125538"/>
            <a:ext cx="7064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b="0"/>
              <a:t>they can be solved analytically to yield</a:t>
            </a:r>
            <a:endParaRPr lang="en-US" altLang="zh-CN"/>
          </a:p>
        </p:txBody>
      </p:sp>
      <p:grpSp>
        <p:nvGrpSpPr>
          <p:cNvPr id="56324" name="Group 10"/>
          <p:cNvGrpSpPr>
            <a:grpSpLocks/>
          </p:cNvGrpSpPr>
          <p:nvPr/>
        </p:nvGrpSpPr>
        <p:grpSpPr bwMode="auto">
          <a:xfrm>
            <a:off x="684213" y="1844675"/>
            <a:ext cx="7704137" cy="2736850"/>
            <a:chOff x="431" y="1616"/>
            <a:chExt cx="4989" cy="1845"/>
          </a:xfrm>
        </p:grpSpPr>
        <p:pic>
          <p:nvPicPr>
            <p:cNvPr id="563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1661"/>
              <a:ext cx="453"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616"/>
              <a:ext cx="4128"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3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 y="2205"/>
              <a:ext cx="449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32"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2795"/>
              <a:ext cx="3175" cy="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632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4941888"/>
            <a:ext cx="56673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868863"/>
            <a:ext cx="54991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7"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5589588"/>
            <a:ext cx="6362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8"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6246813"/>
            <a:ext cx="3338512"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over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692150"/>
            <a:ext cx="669766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20938"/>
            <a:ext cx="6553200"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92600"/>
            <a:ext cx="3744913"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5516563"/>
            <a:ext cx="38163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0" name="Rectangle 8"/>
          <p:cNvSpPr>
            <a:spLocks noChangeArrowheads="1"/>
          </p:cNvSpPr>
          <p:nvPr/>
        </p:nvSpPr>
        <p:spPr bwMode="auto">
          <a:xfrm>
            <a:off x="539750" y="4221163"/>
            <a:ext cx="4537075" cy="13684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endParaRPr lang="zh-CN" altLang="en-US"/>
          </a:p>
        </p:txBody>
      </p:sp>
    </p:spTree>
  </p:cSld>
  <p:clrMapOvr>
    <a:masterClrMapping/>
  </p:clrMapOvr>
  <p:transition spd="med">
    <p:cover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65" y="454771"/>
            <a:ext cx="7777435" cy="46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5215780"/>
            <a:ext cx="900112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2" name="Rectangle 6"/>
          <p:cNvSpPr>
            <a:spLocks noChangeArrowheads="1"/>
          </p:cNvSpPr>
          <p:nvPr/>
        </p:nvSpPr>
        <p:spPr bwMode="auto">
          <a:xfrm>
            <a:off x="214313" y="5795218"/>
            <a:ext cx="89296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b="0" dirty="0"/>
              <a:t>The mass and length of the pendulum are set equal to 1. The initial velocity is </a:t>
            </a:r>
          </a:p>
        </p:txBody>
      </p:sp>
      <p:pic>
        <p:nvPicPr>
          <p:cNvPr id="5837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6165850"/>
            <a:ext cx="3455987"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over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8913"/>
            <a:ext cx="8208962"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5532438"/>
            <a:ext cx="525621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6" name="Text Box 6"/>
          <p:cNvSpPr txBox="1">
            <a:spLocks noChangeArrowheads="1"/>
          </p:cNvSpPr>
          <p:nvPr/>
        </p:nvSpPr>
        <p:spPr bwMode="auto">
          <a:xfrm>
            <a:off x="211138" y="5013325"/>
            <a:ext cx="8682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b="0"/>
              <a:t>Phase-space curve of a linear damped pendulum with</a:t>
            </a:r>
            <a:endParaRPr lang="en-US" altLang="zh-CN" sz="2800"/>
          </a:p>
        </p:txBody>
      </p:sp>
      <p:sp>
        <p:nvSpPr>
          <p:cNvPr id="59397" name="Rectangle 7"/>
          <p:cNvSpPr>
            <a:spLocks noChangeArrowheads="1"/>
          </p:cNvSpPr>
          <p:nvPr/>
        </p:nvSpPr>
        <p:spPr bwMode="auto">
          <a:xfrm>
            <a:off x="468313" y="6092825"/>
            <a:ext cx="3781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b="0"/>
              <a:t>The initial velocity is </a:t>
            </a:r>
          </a:p>
        </p:txBody>
      </p:sp>
      <p:pic>
        <p:nvPicPr>
          <p:cNvPr id="5939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6165850"/>
            <a:ext cx="3455987"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over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260350"/>
            <a:ext cx="8486775" cy="505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5532438"/>
            <a:ext cx="525621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0" name="Text Box 6"/>
          <p:cNvSpPr txBox="1">
            <a:spLocks noChangeArrowheads="1"/>
          </p:cNvSpPr>
          <p:nvPr/>
        </p:nvSpPr>
        <p:spPr bwMode="auto">
          <a:xfrm>
            <a:off x="211138" y="5013325"/>
            <a:ext cx="8682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b="0"/>
              <a:t>Phase-space curve of a linear damped pendulum with</a:t>
            </a:r>
            <a:endParaRPr lang="en-US" altLang="zh-CN" sz="2800"/>
          </a:p>
        </p:txBody>
      </p:sp>
      <p:sp>
        <p:nvSpPr>
          <p:cNvPr id="60421" name="Rectangle 7"/>
          <p:cNvSpPr>
            <a:spLocks noChangeArrowheads="1"/>
          </p:cNvSpPr>
          <p:nvPr/>
        </p:nvSpPr>
        <p:spPr bwMode="auto">
          <a:xfrm>
            <a:off x="468313" y="6092825"/>
            <a:ext cx="3781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b="0"/>
              <a:t>The initial velocity is </a:t>
            </a:r>
          </a:p>
        </p:txBody>
      </p:sp>
      <p:pic>
        <p:nvPicPr>
          <p:cNvPr id="6042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6092825"/>
            <a:ext cx="3887788"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over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88913"/>
            <a:ext cx="8101013" cy="476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5127625"/>
            <a:ext cx="3887788"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8" name="Text Box 6"/>
          <p:cNvSpPr txBox="1">
            <a:spLocks noChangeArrowheads="1"/>
          </p:cNvSpPr>
          <p:nvPr/>
        </p:nvSpPr>
        <p:spPr bwMode="auto">
          <a:xfrm>
            <a:off x="323850" y="5105400"/>
            <a:ext cx="396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b="0"/>
              <a:t>Phase-space curve with</a:t>
            </a:r>
            <a:endParaRPr lang="en-US" altLang="zh-CN" sz="2800"/>
          </a:p>
        </p:txBody>
      </p:sp>
      <p:pic>
        <p:nvPicPr>
          <p:cNvPr id="6246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776913"/>
            <a:ext cx="76327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over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7848600" cy="464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5084763"/>
            <a:ext cx="3887787"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4" name="Text Box 6"/>
          <p:cNvSpPr txBox="1">
            <a:spLocks noChangeArrowheads="1"/>
          </p:cNvSpPr>
          <p:nvPr/>
        </p:nvSpPr>
        <p:spPr bwMode="auto">
          <a:xfrm>
            <a:off x="179388" y="5062538"/>
            <a:ext cx="396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b="0"/>
              <a:t>Phase-space curve with</a:t>
            </a:r>
            <a:endParaRPr lang="en-US" altLang="zh-CN" sz="2800"/>
          </a:p>
        </p:txBody>
      </p:sp>
      <p:pic>
        <p:nvPicPr>
          <p:cNvPr id="614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734050"/>
            <a:ext cx="76327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20" y="4526088"/>
            <a:ext cx="2020540" cy="149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45" y="2611115"/>
            <a:ext cx="8893175"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583" y="1648345"/>
            <a:ext cx="1898650"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1" name="Text Box 7"/>
          <p:cNvSpPr txBox="1">
            <a:spLocks noChangeArrowheads="1"/>
          </p:cNvSpPr>
          <p:nvPr/>
        </p:nvSpPr>
        <p:spPr bwMode="auto">
          <a:xfrm>
            <a:off x="3765358" y="1072083"/>
            <a:ext cx="41132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a:effectLst>
                  <a:outerShdw blurRad="38100" dist="38100" dir="2700000" algn="tl">
                    <a:srgbClr val="C0C0C0"/>
                  </a:outerShdw>
                </a:effectLst>
                <a:latin typeface="Times New Roman" pitchFamily="18" charset="0"/>
                <a:ea typeface="楷体_GB2312" pitchFamily="49" charset="-122"/>
              </a:rPr>
              <a:t>The tossing of one dice</a:t>
            </a:r>
          </a:p>
        </p:txBody>
      </p:sp>
      <p:sp>
        <p:nvSpPr>
          <p:cNvPr id="16392" name="Text Box 8"/>
          <p:cNvSpPr txBox="1">
            <a:spLocks noChangeArrowheads="1"/>
          </p:cNvSpPr>
          <p:nvPr/>
        </p:nvSpPr>
        <p:spPr bwMode="auto">
          <a:xfrm>
            <a:off x="2958908" y="5353050"/>
            <a:ext cx="5775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3600">
                <a:effectLst>
                  <a:outerShdw blurRad="38100" dist="38100" dir="2700000" algn="tl">
                    <a:srgbClr val="C0C0C0"/>
                  </a:outerShdw>
                </a:effectLst>
                <a:latin typeface="Times New Roman" pitchFamily="18" charset="0"/>
                <a:ea typeface="楷体_GB2312" pitchFamily="49" charset="-122"/>
              </a:rPr>
              <a:t>2, 3, 4, 5, 6, 7, 8, 9, 10, 11, 12</a:t>
            </a:r>
          </a:p>
        </p:txBody>
      </p:sp>
      <p:sp>
        <p:nvSpPr>
          <p:cNvPr id="16393" name="Text Box 9"/>
          <p:cNvSpPr txBox="1">
            <a:spLocks noChangeArrowheads="1"/>
          </p:cNvSpPr>
          <p:nvPr/>
        </p:nvSpPr>
        <p:spPr bwMode="auto">
          <a:xfrm>
            <a:off x="93470" y="6124575"/>
            <a:ext cx="90360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defRPr/>
            </a:pPr>
            <a:r>
              <a:rPr lang="en-US" altLang="zh-CN" sz="2800">
                <a:effectLst>
                  <a:outerShdw blurRad="38100" dist="38100" dir="2700000" algn="tl">
                    <a:srgbClr val="C0C0C0"/>
                  </a:outerShdw>
                </a:effectLst>
                <a:latin typeface="Times New Roman" pitchFamily="18" charset="0"/>
                <a:ea typeface="楷体_GB2312" pitchFamily="49" charset="-122"/>
              </a:rPr>
              <a:t>1/36, 2/36, 3/36, 4/36, 5/36, 6/36, 5/36, 4/36, 3/36, 2/36, 1/36</a:t>
            </a:r>
          </a:p>
        </p:txBody>
      </p:sp>
      <p:pic>
        <p:nvPicPr>
          <p:cNvPr id="717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608" y="1216545"/>
            <a:ext cx="1476375"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Text Box 11"/>
          <p:cNvSpPr txBox="1">
            <a:spLocks noChangeArrowheads="1"/>
          </p:cNvSpPr>
          <p:nvPr/>
        </p:nvSpPr>
        <p:spPr bwMode="auto">
          <a:xfrm>
            <a:off x="3923928" y="4471740"/>
            <a:ext cx="4135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dirty="0">
                <a:effectLst>
                  <a:outerShdw blurRad="38100" dist="38100" dir="2700000" algn="tl">
                    <a:srgbClr val="C0C0C0"/>
                  </a:outerShdw>
                </a:effectLst>
                <a:latin typeface="Times New Roman" pitchFamily="18" charset="0"/>
                <a:ea typeface="楷体_GB2312" pitchFamily="49" charset="-122"/>
              </a:rPr>
              <a:t>The tossing of two dice</a:t>
            </a:r>
          </a:p>
        </p:txBody>
      </p:sp>
      <p:sp>
        <p:nvSpPr>
          <p:cNvPr id="10" name="矩形 9">
            <a:extLst>
              <a:ext uri="{FF2B5EF4-FFF2-40B4-BE49-F238E27FC236}">
                <a16:creationId xmlns:a16="http://schemas.microsoft.com/office/drawing/2014/main" id="{FE8E123A-EA7C-475A-B0EE-40E449C9644C}"/>
              </a:ext>
            </a:extLst>
          </p:cNvPr>
          <p:cNvSpPr/>
          <p:nvPr/>
        </p:nvSpPr>
        <p:spPr>
          <a:xfrm>
            <a:off x="3491880" y="263382"/>
            <a:ext cx="1574470" cy="646331"/>
          </a:xfrm>
          <a:prstGeom prst="rect">
            <a:avLst/>
          </a:prstGeom>
        </p:spPr>
        <p:txBody>
          <a:bodyPr wrap="none">
            <a:spAutoFit/>
          </a:bodyPr>
          <a:lstStyle/>
          <a:p>
            <a:r>
              <a:rPr lang="zh-CN" altLang="en-US" sz="3600" dirty="0">
                <a:solidFill>
                  <a:srgbClr val="0000CC"/>
                </a:solidFill>
              </a:rPr>
              <a:t>概率论</a:t>
            </a:r>
            <a:endParaRPr lang="zh-CN" altLang="en-US" sz="3600" dirty="0"/>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ppt_x"/>
                                          </p:val>
                                        </p:tav>
                                        <p:tav tm="100000">
                                          <p:val>
                                            <p:strVal val="#ppt_x"/>
                                          </p:val>
                                        </p:tav>
                                      </p:tavLst>
                                    </p:anim>
                                    <p:anim calcmode="lin" valueType="num">
                                      <p:cBhvr additive="base">
                                        <p:cTn id="8"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90"/>
                                        </p:tgtEl>
                                        <p:attrNameLst>
                                          <p:attrName>style.visibility</p:attrName>
                                        </p:attrNameLst>
                                      </p:cBhvr>
                                      <p:to>
                                        <p:strVal val="visible"/>
                                      </p:to>
                                    </p:set>
                                    <p:anim calcmode="lin" valueType="num">
                                      <p:cBhvr additive="base">
                                        <p:cTn id="13" dur="500" fill="hold"/>
                                        <p:tgtEl>
                                          <p:spTgt spid="16390"/>
                                        </p:tgtEl>
                                        <p:attrNameLst>
                                          <p:attrName>ppt_x</p:attrName>
                                        </p:attrNameLst>
                                      </p:cBhvr>
                                      <p:tavLst>
                                        <p:tav tm="0">
                                          <p:val>
                                            <p:strVal val="#ppt_x"/>
                                          </p:val>
                                        </p:tav>
                                        <p:tav tm="100000">
                                          <p:val>
                                            <p:strVal val="#ppt_x"/>
                                          </p:val>
                                        </p:tav>
                                      </p:tavLst>
                                    </p:anim>
                                    <p:anim calcmode="lin" valueType="num">
                                      <p:cBhvr additive="base">
                                        <p:cTn id="14"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gtEl>
                                        <p:attrNameLst>
                                          <p:attrName>style.visibility</p:attrName>
                                        </p:attrNameLst>
                                      </p:cBhvr>
                                      <p:to>
                                        <p:strVal val="visible"/>
                                      </p:to>
                                    </p:set>
                                    <p:anim calcmode="lin" valueType="num">
                                      <p:cBhvr additive="base">
                                        <p:cTn id="19" dur="500" fill="hold"/>
                                        <p:tgtEl>
                                          <p:spTgt spid="16386"/>
                                        </p:tgtEl>
                                        <p:attrNameLst>
                                          <p:attrName>ppt_x</p:attrName>
                                        </p:attrNameLst>
                                      </p:cBhvr>
                                      <p:tavLst>
                                        <p:tav tm="0">
                                          <p:val>
                                            <p:strVal val="#ppt_x"/>
                                          </p:val>
                                        </p:tav>
                                        <p:tav tm="100000">
                                          <p:val>
                                            <p:strVal val="#ppt_x"/>
                                          </p:val>
                                        </p:tav>
                                      </p:tavLst>
                                    </p:anim>
                                    <p:anim calcmode="lin" valueType="num">
                                      <p:cBhvr additive="base">
                                        <p:cTn id="20" dur="500" fill="hold"/>
                                        <p:tgtEl>
                                          <p:spTgt spid="1638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395"/>
                                        </p:tgtEl>
                                        <p:attrNameLst>
                                          <p:attrName>style.visibility</p:attrName>
                                        </p:attrNameLst>
                                      </p:cBhvr>
                                      <p:to>
                                        <p:strVal val="visible"/>
                                      </p:to>
                                    </p:set>
                                    <p:anim calcmode="lin" valueType="num">
                                      <p:cBhvr additive="base">
                                        <p:cTn id="23" dur="500" fill="hold"/>
                                        <p:tgtEl>
                                          <p:spTgt spid="16395"/>
                                        </p:tgtEl>
                                        <p:attrNameLst>
                                          <p:attrName>ppt_x</p:attrName>
                                        </p:attrNameLst>
                                      </p:cBhvr>
                                      <p:tavLst>
                                        <p:tav tm="0">
                                          <p:val>
                                            <p:strVal val="#ppt_x"/>
                                          </p:val>
                                        </p:tav>
                                        <p:tav tm="100000">
                                          <p:val>
                                            <p:strVal val="#ppt_x"/>
                                          </p:val>
                                        </p:tav>
                                      </p:tavLst>
                                    </p:anim>
                                    <p:anim calcmode="lin" valueType="num">
                                      <p:cBhvr additive="base">
                                        <p:cTn id="24" dur="500" fill="hold"/>
                                        <p:tgtEl>
                                          <p:spTgt spid="1639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392"/>
                                        </p:tgtEl>
                                        <p:attrNameLst>
                                          <p:attrName>style.visibility</p:attrName>
                                        </p:attrNameLst>
                                      </p:cBhvr>
                                      <p:to>
                                        <p:strVal val="visible"/>
                                      </p:to>
                                    </p:set>
                                    <p:anim calcmode="lin" valueType="num">
                                      <p:cBhvr additive="base">
                                        <p:cTn id="29" dur="500" fill="hold"/>
                                        <p:tgtEl>
                                          <p:spTgt spid="16392"/>
                                        </p:tgtEl>
                                        <p:attrNameLst>
                                          <p:attrName>ppt_x</p:attrName>
                                        </p:attrNameLst>
                                      </p:cBhvr>
                                      <p:tavLst>
                                        <p:tav tm="0">
                                          <p:val>
                                            <p:strVal val="#ppt_x"/>
                                          </p:val>
                                        </p:tav>
                                        <p:tav tm="100000">
                                          <p:val>
                                            <p:strVal val="#ppt_x"/>
                                          </p:val>
                                        </p:tav>
                                      </p:tavLst>
                                    </p:anim>
                                    <p:anim calcmode="lin" valueType="num">
                                      <p:cBhvr additive="base">
                                        <p:cTn id="30" dur="500" fill="hold"/>
                                        <p:tgtEl>
                                          <p:spTgt spid="1639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393"/>
                                        </p:tgtEl>
                                        <p:attrNameLst>
                                          <p:attrName>style.visibility</p:attrName>
                                        </p:attrNameLst>
                                      </p:cBhvr>
                                      <p:to>
                                        <p:strVal val="visible"/>
                                      </p:to>
                                    </p:set>
                                    <p:anim calcmode="lin" valueType="num">
                                      <p:cBhvr additive="base">
                                        <p:cTn id="35" dur="500" fill="hold"/>
                                        <p:tgtEl>
                                          <p:spTgt spid="16393"/>
                                        </p:tgtEl>
                                        <p:attrNameLst>
                                          <p:attrName>ppt_x</p:attrName>
                                        </p:attrNameLst>
                                      </p:cBhvr>
                                      <p:tavLst>
                                        <p:tav tm="0">
                                          <p:val>
                                            <p:strVal val="#ppt_x"/>
                                          </p:val>
                                        </p:tav>
                                        <p:tav tm="100000">
                                          <p:val>
                                            <p:strVal val="#ppt_x"/>
                                          </p:val>
                                        </p:tav>
                                      </p:tavLst>
                                    </p:anim>
                                    <p:anim calcmode="lin" valueType="num">
                                      <p:cBhvr additive="base">
                                        <p:cTn id="36"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P spid="16393" grpId="0"/>
      <p:bldP spid="1639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78263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5229225"/>
            <a:ext cx="3590925"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2" name="Text Box 6"/>
          <p:cNvSpPr txBox="1">
            <a:spLocks noChangeArrowheads="1"/>
          </p:cNvSpPr>
          <p:nvPr/>
        </p:nvSpPr>
        <p:spPr bwMode="auto">
          <a:xfrm>
            <a:off x="323850" y="5105400"/>
            <a:ext cx="396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b="0"/>
              <a:t>Phase-space curve with</a:t>
            </a:r>
            <a:endParaRPr lang="en-US" altLang="zh-CN" sz="2800"/>
          </a:p>
        </p:txBody>
      </p:sp>
      <p:pic>
        <p:nvPicPr>
          <p:cNvPr id="6349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776913"/>
            <a:ext cx="76327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over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250825" y="476250"/>
            <a:ext cx="8642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2800"/>
              <a:t>The length </a:t>
            </a:r>
            <a:r>
              <a:rPr lang="en-US" altLang="zh-CN" sz="2800" i="1"/>
              <a:t>l</a:t>
            </a:r>
            <a:r>
              <a:rPr lang="en-US" altLang="zh-CN" sz="2800"/>
              <a:t> is set equal to  1m and mass of the pendulum </a:t>
            </a:r>
            <a:r>
              <a:rPr lang="en-US" altLang="zh-CN" sz="2800" i="1"/>
              <a:t>m</a:t>
            </a:r>
            <a:r>
              <a:rPr lang="en-US" altLang="zh-CN" sz="2800"/>
              <a:t> is set equal to 1 kg. The inital velocity is                        </a:t>
            </a:r>
            <a:r>
              <a:rPr lang="zh-CN" altLang="en-US" sz="2800"/>
              <a:t>􀀀</a:t>
            </a:r>
          </a:p>
        </p:txBody>
      </p:sp>
      <p:pic>
        <p:nvPicPr>
          <p:cNvPr id="645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997200"/>
            <a:ext cx="3067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Text Box 9"/>
          <p:cNvSpPr txBox="1">
            <a:spLocks noChangeArrowheads="1"/>
          </p:cNvSpPr>
          <p:nvPr/>
        </p:nvSpPr>
        <p:spPr bwMode="auto">
          <a:xfrm>
            <a:off x="755650" y="27813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sz="2800"/>
              <a:t>取</a:t>
            </a:r>
          </a:p>
        </p:txBody>
      </p:sp>
      <p:pic>
        <p:nvPicPr>
          <p:cNvPr id="6451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4221163"/>
            <a:ext cx="1628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11"/>
          <p:cNvSpPr txBox="1">
            <a:spLocks noChangeArrowheads="1"/>
          </p:cNvSpPr>
          <p:nvPr/>
        </p:nvSpPr>
        <p:spPr bwMode="auto">
          <a:xfrm>
            <a:off x="735013" y="4043363"/>
            <a:ext cx="592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从</a:t>
            </a:r>
          </a:p>
        </p:txBody>
      </p:sp>
      <p:pic>
        <p:nvPicPr>
          <p:cNvPr id="645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4221163"/>
            <a:ext cx="981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0" name="Text Box 13"/>
          <p:cNvSpPr txBox="1">
            <a:spLocks noChangeArrowheads="1"/>
          </p:cNvSpPr>
          <p:nvPr/>
        </p:nvSpPr>
        <p:spPr bwMode="auto">
          <a:xfrm>
            <a:off x="3348038" y="4076700"/>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逐渐增加到</a:t>
            </a:r>
          </a:p>
        </p:txBody>
      </p:sp>
      <p:sp>
        <p:nvSpPr>
          <p:cNvPr id="64521" name="Text Box 14"/>
          <p:cNvSpPr txBox="1">
            <a:spLocks noChangeArrowheads="1"/>
          </p:cNvSpPr>
          <p:nvPr/>
        </p:nvSpPr>
        <p:spPr bwMode="auto">
          <a:xfrm>
            <a:off x="7235825" y="4173538"/>
            <a:ext cx="747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a:t>2.0</a:t>
            </a:r>
          </a:p>
        </p:txBody>
      </p:sp>
      <p:sp>
        <p:nvSpPr>
          <p:cNvPr id="64522" name="Text Box 15"/>
          <p:cNvSpPr txBox="1">
            <a:spLocks noChangeArrowheads="1"/>
          </p:cNvSpPr>
          <p:nvPr/>
        </p:nvSpPr>
        <p:spPr bwMode="auto">
          <a:xfrm>
            <a:off x="684213" y="5108575"/>
            <a:ext cx="7231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画出阻尼有驱动情形 速度</a:t>
            </a:r>
            <a:r>
              <a:rPr lang="en-US" altLang="zh-CN"/>
              <a:t>—</a:t>
            </a:r>
            <a:r>
              <a:rPr lang="zh-CN" altLang="en-US"/>
              <a:t>位置关系。</a:t>
            </a:r>
          </a:p>
        </p:txBody>
      </p:sp>
      <p:sp>
        <p:nvSpPr>
          <p:cNvPr id="64523" name="Rectangle 16"/>
          <p:cNvSpPr>
            <a:spLocks noChangeArrowheads="1"/>
          </p:cNvSpPr>
          <p:nvPr/>
        </p:nvSpPr>
        <p:spPr bwMode="auto">
          <a:xfrm>
            <a:off x="395288" y="5949950"/>
            <a:ext cx="83169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zh-CN" altLang="en-US"/>
              <a:t>找出</a:t>
            </a:r>
            <a:r>
              <a:rPr lang="en-US" altLang="zh-CN"/>
              <a:t>1</a:t>
            </a:r>
            <a:r>
              <a:rPr lang="zh-CN" altLang="en-US"/>
              <a:t>、</a:t>
            </a:r>
            <a:r>
              <a:rPr lang="en-US" altLang="zh-CN"/>
              <a:t>2</a:t>
            </a:r>
            <a:r>
              <a:rPr lang="zh-CN" altLang="en-US"/>
              <a:t>和</a:t>
            </a:r>
            <a:r>
              <a:rPr lang="en-US" altLang="zh-CN"/>
              <a:t>4</a:t>
            </a:r>
            <a:r>
              <a:rPr lang="zh-CN" altLang="en-US"/>
              <a:t>倍周期解及混沌解出现的区间。 </a:t>
            </a:r>
          </a:p>
        </p:txBody>
      </p:sp>
      <p:pic>
        <p:nvPicPr>
          <p:cNvPr id="6452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2276475"/>
            <a:ext cx="3887787"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25"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1557338"/>
            <a:ext cx="4464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cover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
            <a:extLst>
              <a:ext uri="{FF2B5EF4-FFF2-40B4-BE49-F238E27FC236}">
                <a16:creationId xmlns:a16="http://schemas.microsoft.com/office/drawing/2014/main" id="{3A973FE1-83D0-4913-9E35-8A981EE9D7E6}"/>
              </a:ext>
            </a:extLst>
          </p:cNvPr>
          <p:cNvSpPr txBox="1">
            <a:spLocks noChangeArrowheads="1"/>
          </p:cNvSpPr>
          <p:nvPr/>
        </p:nvSpPr>
        <p:spPr bwMode="auto">
          <a:xfrm>
            <a:off x="2989263" y="1916113"/>
            <a:ext cx="2705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Narrow" panose="020B0606020202030204" pitchFamily="34" charset="0"/>
                <a:ea typeface="宋体" panose="02010600030101010101" pitchFamily="2" charset="-122"/>
              </a:defRPr>
            </a:lvl1pPr>
            <a:lvl2pPr marL="742950" indent="-285750">
              <a:defRPr kumimoji="1" sz="2400">
                <a:solidFill>
                  <a:schemeClr val="tx1"/>
                </a:solidFill>
                <a:latin typeface="Arial Narrow" panose="020B0606020202030204" pitchFamily="34" charset="0"/>
                <a:ea typeface="宋体" panose="02010600030101010101" pitchFamily="2" charset="-122"/>
              </a:defRPr>
            </a:lvl2pPr>
            <a:lvl3pPr marL="1143000" indent="-228600">
              <a:defRPr kumimoji="1" sz="2400">
                <a:solidFill>
                  <a:schemeClr val="tx1"/>
                </a:solidFill>
                <a:latin typeface="Arial Narrow" panose="020B0606020202030204" pitchFamily="34" charset="0"/>
                <a:ea typeface="宋体" panose="02010600030101010101" pitchFamily="2" charset="-122"/>
              </a:defRPr>
            </a:lvl3pPr>
            <a:lvl4pPr marL="1600200" indent="-228600">
              <a:defRPr kumimoji="1" sz="2400">
                <a:solidFill>
                  <a:schemeClr val="tx1"/>
                </a:solidFill>
                <a:latin typeface="Arial Narrow" panose="020B0606020202030204" pitchFamily="34" charset="0"/>
                <a:ea typeface="宋体" panose="02010600030101010101" pitchFamily="2" charset="-122"/>
              </a:defRPr>
            </a:lvl4pPr>
            <a:lvl5pPr marL="2057400" indent="-22860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r>
              <a:rPr lang="zh-CN" altLang="en-US" sz="4000"/>
              <a:t>第</a:t>
            </a:r>
            <a:r>
              <a:rPr lang="en-US" altLang="zh-CN" sz="4000"/>
              <a:t>12</a:t>
            </a:r>
            <a:r>
              <a:rPr lang="zh-CN" altLang="en-US" sz="4000"/>
              <a:t>次作业</a:t>
            </a:r>
            <a:endParaRPr lang="en-US" altLang="zh-CN" sz="4000"/>
          </a:p>
        </p:txBody>
      </p:sp>
      <p:sp>
        <p:nvSpPr>
          <p:cNvPr id="4099" name="矩形 2">
            <a:extLst>
              <a:ext uri="{FF2B5EF4-FFF2-40B4-BE49-F238E27FC236}">
                <a16:creationId xmlns:a16="http://schemas.microsoft.com/office/drawing/2014/main" id="{0F9C09BA-13DE-44BB-AC78-B9E7858A8ED6}"/>
              </a:ext>
            </a:extLst>
          </p:cNvPr>
          <p:cNvSpPr>
            <a:spLocks noChangeArrowheads="1"/>
          </p:cNvSpPr>
          <p:nvPr/>
        </p:nvSpPr>
        <p:spPr bwMode="auto">
          <a:xfrm>
            <a:off x="2689225" y="3198813"/>
            <a:ext cx="37834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Narrow" panose="020B0606020202030204" pitchFamily="34" charset="0"/>
                <a:ea typeface="宋体" panose="02010600030101010101" pitchFamily="2" charset="-122"/>
              </a:defRPr>
            </a:lvl1pPr>
            <a:lvl2pPr marL="742950" indent="-285750">
              <a:defRPr kumimoji="1" sz="2400">
                <a:solidFill>
                  <a:schemeClr val="tx1"/>
                </a:solidFill>
                <a:latin typeface="Arial Narrow" panose="020B0606020202030204" pitchFamily="34" charset="0"/>
                <a:ea typeface="宋体" panose="02010600030101010101" pitchFamily="2" charset="-122"/>
              </a:defRPr>
            </a:lvl2pPr>
            <a:lvl3pPr marL="1143000" indent="-228600">
              <a:defRPr kumimoji="1" sz="2400">
                <a:solidFill>
                  <a:schemeClr val="tx1"/>
                </a:solidFill>
                <a:latin typeface="Arial Narrow" panose="020B0606020202030204" pitchFamily="34" charset="0"/>
                <a:ea typeface="宋体" panose="02010600030101010101" pitchFamily="2" charset="-122"/>
              </a:defRPr>
            </a:lvl3pPr>
            <a:lvl4pPr marL="1600200" indent="-228600">
              <a:defRPr kumimoji="1" sz="2400">
                <a:solidFill>
                  <a:schemeClr val="tx1"/>
                </a:solidFill>
                <a:latin typeface="Arial Narrow" panose="020B0606020202030204" pitchFamily="34" charset="0"/>
                <a:ea typeface="宋体" panose="02010600030101010101" pitchFamily="2" charset="-122"/>
              </a:defRPr>
            </a:lvl4pPr>
            <a:lvl5pPr marL="2057400" indent="-22860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r>
              <a:rPr lang="en-US" altLang="zh-CN" dirty="0"/>
              <a:t>Lecture9 </a:t>
            </a:r>
            <a:r>
              <a:rPr lang="zh-CN" altLang="en-US" dirty="0"/>
              <a:t>的作业的前半部分</a:t>
            </a:r>
            <a:endParaRPr lang="en-US" altLang="en-US" dirty="0"/>
          </a:p>
        </p:txBody>
      </p:sp>
    </p:spTree>
    <p:extLst>
      <p:ext uri="{BB962C8B-B14F-4D97-AF65-F5344CB8AC3E}">
        <p14:creationId xmlns:p14="http://schemas.microsoft.com/office/powerpoint/2010/main" val="3464666151"/>
      </p:ext>
    </p:extLst>
  </p:cSld>
  <p:clrMapOvr>
    <a:masterClrMapping/>
  </p:clrMapOvr>
  <p:transition spd="med">
    <p:cover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7"/>
          <p:cNvSpPr txBox="1">
            <a:spLocks noChangeArrowheads="1"/>
          </p:cNvSpPr>
          <p:nvPr/>
        </p:nvSpPr>
        <p:spPr bwMode="auto">
          <a:xfrm>
            <a:off x="179388" y="404813"/>
            <a:ext cx="8496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2913" indent="-442913"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dirty="0"/>
              <a:t>1 </a:t>
            </a:r>
            <a:r>
              <a:rPr lang="zh-CN" altLang="en-US" dirty="0"/>
              <a:t>画出</a:t>
            </a:r>
            <a:r>
              <a:rPr lang="en-US" altLang="zh-CN" dirty="0"/>
              <a:t>P16</a:t>
            </a:r>
            <a:r>
              <a:rPr lang="zh-CN" altLang="en-US" dirty="0"/>
              <a:t>的相图。</a:t>
            </a:r>
          </a:p>
        </p:txBody>
      </p:sp>
      <p:sp>
        <p:nvSpPr>
          <p:cNvPr id="65539" name="Text Box 13"/>
          <p:cNvSpPr txBox="1">
            <a:spLocks noChangeArrowheads="1"/>
          </p:cNvSpPr>
          <p:nvPr/>
        </p:nvSpPr>
        <p:spPr bwMode="auto">
          <a:xfrm>
            <a:off x="395288" y="2205038"/>
            <a:ext cx="390683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dirty="0"/>
              <a:t>2 </a:t>
            </a:r>
            <a:r>
              <a:rPr lang="zh-CN" altLang="en-US" dirty="0"/>
              <a:t>画出</a:t>
            </a:r>
            <a:r>
              <a:rPr lang="en-US" altLang="zh-CN" dirty="0"/>
              <a:t>P21-32</a:t>
            </a:r>
            <a:r>
              <a:rPr lang="zh-CN" altLang="en-US" dirty="0"/>
              <a:t>的图。</a:t>
            </a:r>
          </a:p>
          <a:p>
            <a:pPr eaLnBrk="1" hangingPunct="1"/>
            <a:endParaRPr lang="zh-CN" altLang="en-US" dirty="0"/>
          </a:p>
        </p:txBody>
      </p:sp>
      <p:sp>
        <p:nvSpPr>
          <p:cNvPr id="65540" name="Rectangle 14"/>
          <p:cNvSpPr>
            <a:spLocks noChangeArrowheads="1"/>
          </p:cNvSpPr>
          <p:nvPr/>
        </p:nvSpPr>
        <p:spPr bwMode="auto">
          <a:xfrm>
            <a:off x="374650" y="4188173"/>
            <a:ext cx="849630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dirty="0"/>
              <a:t>3 </a:t>
            </a:r>
            <a:r>
              <a:rPr lang="zh-CN" altLang="en-US" dirty="0"/>
              <a:t>找出虫口问题中</a:t>
            </a:r>
            <a:r>
              <a:rPr lang="en-US" altLang="zh-CN" dirty="0"/>
              <a:t>1</a:t>
            </a:r>
            <a:r>
              <a:rPr lang="zh-CN" altLang="en-US" dirty="0"/>
              <a:t>、</a:t>
            </a:r>
            <a:r>
              <a:rPr lang="en-US" altLang="zh-CN" dirty="0"/>
              <a:t>2</a:t>
            </a:r>
            <a:r>
              <a:rPr lang="zh-CN" altLang="en-US" dirty="0"/>
              <a:t>和</a:t>
            </a:r>
            <a:r>
              <a:rPr lang="en-US" altLang="zh-CN" dirty="0"/>
              <a:t>4</a:t>
            </a:r>
            <a:r>
              <a:rPr lang="zh-CN" altLang="en-US" dirty="0"/>
              <a:t>倍周期解及混沌解出现的区间。 </a:t>
            </a:r>
          </a:p>
        </p:txBody>
      </p:sp>
    </p:spTree>
  </p:cSld>
  <p:clrMapOvr>
    <a:masterClrMapping/>
  </p:clrMapOvr>
  <p:transition spd="med">
    <p:cover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
            <a:extLst>
              <a:ext uri="{FF2B5EF4-FFF2-40B4-BE49-F238E27FC236}">
                <a16:creationId xmlns:a16="http://schemas.microsoft.com/office/drawing/2014/main" id="{3A973FE1-83D0-4913-9E35-8A981EE9D7E6}"/>
              </a:ext>
            </a:extLst>
          </p:cNvPr>
          <p:cNvSpPr txBox="1">
            <a:spLocks noChangeArrowheads="1"/>
          </p:cNvSpPr>
          <p:nvPr/>
        </p:nvSpPr>
        <p:spPr bwMode="auto">
          <a:xfrm>
            <a:off x="2989263" y="1916113"/>
            <a:ext cx="27109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Narrow" panose="020B0606020202030204" pitchFamily="34" charset="0"/>
                <a:ea typeface="宋体" panose="02010600030101010101" pitchFamily="2" charset="-122"/>
              </a:defRPr>
            </a:lvl1pPr>
            <a:lvl2pPr marL="742950" indent="-285750">
              <a:defRPr kumimoji="1" sz="2400">
                <a:solidFill>
                  <a:schemeClr val="tx1"/>
                </a:solidFill>
                <a:latin typeface="Arial Narrow" panose="020B0606020202030204" pitchFamily="34" charset="0"/>
                <a:ea typeface="宋体" panose="02010600030101010101" pitchFamily="2" charset="-122"/>
              </a:defRPr>
            </a:lvl2pPr>
            <a:lvl3pPr marL="1143000" indent="-228600">
              <a:defRPr kumimoji="1" sz="2400">
                <a:solidFill>
                  <a:schemeClr val="tx1"/>
                </a:solidFill>
                <a:latin typeface="Arial Narrow" panose="020B0606020202030204" pitchFamily="34" charset="0"/>
                <a:ea typeface="宋体" panose="02010600030101010101" pitchFamily="2" charset="-122"/>
              </a:defRPr>
            </a:lvl3pPr>
            <a:lvl4pPr marL="1600200" indent="-228600">
              <a:defRPr kumimoji="1" sz="2400">
                <a:solidFill>
                  <a:schemeClr val="tx1"/>
                </a:solidFill>
                <a:latin typeface="Arial Narrow" panose="020B0606020202030204" pitchFamily="34" charset="0"/>
                <a:ea typeface="宋体" panose="02010600030101010101" pitchFamily="2" charset="-122"/>
              </a:defRPr>
            </a:lvl4pPr>
            <a:lvl5pPr marL="2057400" indent="-22860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r>
              <a:rPr lang="zh-CN" altLang="en-US" sz="4000" dirty="0"/>
              <a:t>第</a:t>
            </a:r>
            <a:r>
              <a:rPr lang="en-US" altLang="zh-CN" sz="4000" dirty="0"/>
              <a:t>13</a:t>
            </a:r>
            <a:r>
              <a:rPr lang="zh-CN" altLang="en-US" sz="4000" dirty="0"/>
              <a:t>次作业</a:t>
            </a:r>
            <a:endParaRPr lang="en-US" altLang="zh-CN" sz="4000" dirty="0"/>
          </a:p>
        </p:txBody>
      </p:sp>
      <p:sp>
        <p:nvSpPr>
          <p:cNvPr id="4099" name="矩形 2">
            <a:extLst>
              <a:ext uri="{FF2B5EF4-FFF2-40B4-BE49-F238E27FC236}">
                <a16:creationId xmlns:a16="http://schemas.microsoft.com/office/drawing/2014/main" id="{0F9C09BA-13DE-44BB-AC78-B9E7858A8ED6}"/>
              </a:ext>
            </a:extLst>
          </p:cNvPr>
          <p:cNvSpPr>
            <a:spLocks noChangeArrowheads="1"/>
          </p:cNvSpPr>
          <p:nvPr/>
        </p:nvSpPr>
        <p:spPr bwMode="auto">
          <a:xfrm>
            <a:off x="2689225" y="3198813"/>
            <a:ext cx="3703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Narrow" panose="020B0606020202030204" pitchFamily="34" charset="0"/>
                <a:ea typeface="宋体" panose="02010600030101010101" pitchFamily="2" charset="-122"/>
              </a:defRPr>
            </a:lvl1pPr>
            <a:lvl2pPr marL="742950" indent="-285750">
              <a:defRPr kumimoji="1" sz="2400">
                <a:solidFill>
                  <a:schemeClr val="tx1"/>
                </a:solidFill>
                <a:latin typeface="Arial Narrow" panose="020B0606020202030204" pitchFamily="34" charset="0"/>
                <a:ea typeface="宋体" panose="02010600030101010101" pitchFamily="2" charset="-122"/>
              </a:defRPr>
            </a:lvl2pPr>
            <a:lvl3pPr marL="1143000" indent="-228600">
              <a:defRPr kumimoji="1" sz="2400">
                <a:solidFill>
                  <a:schemeClr val="tx1"/>
                </a:solidFill>
                <a:latin typeface="Arial Narrow" panose="020B0606020202030204" pitchFamily="34" charset="0"/>
                <a:ea typeface="宋体" panose="02010600030101010101" pitchFamily="2" charset="-122"/>
              </a:defRPr>
            </a:lvl3pPr>
            <a:lvl4pPr marL="1600200" indent="-228600">
              <a:defRPr kumimoji="1" sz="2400">
                <a:solidFill>
                  <a:schemeClr val="tx1"/>
                </a:solidFill>
                <a:latin typeface="Arial Narrow" panose="020B0606020202030204" pitchFamily="34" charset="0"/>
                <a:ea typeface="宋体" panose="02010600030101010101" pitchFamily="2" charset="-122"/>
              </a:defRPr>
            </a:lvl4pPr>
            <a:lvl5pPr marL="2057400" indent="-22860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r>
              <a:rPr lang="en-US" altLang="zh-CN"/>
              <a:t>Lecture9 </a:t>
            </a:r>
            <a:r>
              <a:rPr lang="zh-CN" altLang="en-US"/>
              <a:t>的作业的后半部分</a:t>
            </a:r>
            <a:endParaRPr lang="en-US" altLang="en-US"/>
          </a:p>
        </p:txBody>
      </p:sp>
    </p:spTree>
  </p:cSld>
  <p:clrMapOvr>
    <a:masterClrMapping/>
  </p:clrMapOvr>
  <p:transition spd="med">
    <p:cover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7">
            <a:extLst>
              <a:ext uri="{FF2B5EF4-FFF2-40B4-BE49-F238E27FC236}">
                <a16:creationId xmlns:a16="http://schemas.microsoft.com/office/drawing/2014/main" id="{D8BF4364-F8E1-4980-A59F-8E27727B0349}"/>
              </a:ext>
            </a:extLst>
          </p:cNvPr>
          <p:cNvGrpSpPr>
            <a:grpSpLocks/>
          </p:cNvGrpSpPr>
          <p:nvPr/>
        </p:nvGrpSpPr>
        <p:grpSpPr bwMode="auto">
          <a:xfrm>
            <a:off x="3132138" y="1409700"/>
            <a:ext cx="5113337" cy="2235200"/>
            <a:chOff x="2063" y="752"/>
            <a:chExt cx="3221" cy="1408"/>
          </a:xfrm>
        </p:grpSpPr>
        <p:sp>
          <p:nvSpPr>
            <p:cNvPr id="5131" name="Rectangle 4">
              <a:extLst>
                <a:ext uri="{FF2B5EF4-FFF2-40B4-BE49-F238E27FC236}">
                  <a16:creationId xmlns:a16="http://schemas.microsoft.com/office/drawing/2014/main" id="{7D8DEB73-6DCD-4624-A7A6-CDD7BE86865F}"/>
                </a:ext>
              </a:extLst>
            </p:cNvPr>
            <p:cNvSpPr>
              <a:spLocks noChangeArrowheads="1"/>
            </p:cNvSpPr>
            <p:nvPr/>
          </p:nvSpPr>
          <p:spPr bwMode="auto">
            <a:xfrm>
              <a:off x="2063" y="752"/>
              <a:ext cx="32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3200" b="1">
                  <a:latin typeface="Arial" panose="020B0604020202020204" pitchFamily="34" charset="0"/>
                  <a:ea typeface="宋体" panose="02010600030101010101" pitchFamily="2" charset="-122"/>
                </a:rPr>
                <a:t>1</a:t>
              </a:r>
              <a:r>
                <a:rPr lang="zh-CN" altLang="en-US" sz="3200" b="1">
                  <a:latin typeface="Arial" panose="020B0604020202020204" pitchFamily="34" charset="0"/>
                  <a:ea typeface="宋体" panose="02010600030101010101" pitchFamily="2" charset="-122"/>
                </a:rPr>
                <a:t>）无阻尼无驱动情形</a:t>
              </a:r>
            </a:p>
          </p:txBody>
        </p:sp>
        <p:sp>
          <p:nvSpPr>
            <p:cNvPr id="5132" name="Rectangle 5">
              <a:extLst>
                <a:ext uri="{FF2B5EF4-FFF2-40B4-BE49-F238E27FC236}">
                  <a16:creationId xmlns:a16="http://schemas.microsoft.com/office/drawing/2014/main" id="{A0861FF7-75E7-4CD1-8A87-002BFD680EFE}"/>
                </a:ext>
              </a:extLst>
            </p:cNvPr>
            <p:cNvSpPr>
              <a:spLocks noChangeArrowheads="1"/>
            </p:cNvSpPr>
            <p:nvPr/>
          </p:nvSpPr>
          <p:spPr bwMode="auto">
            <a:xfrm>
              <a:off x="2063" y="1296"/>
              <a:ext cx="26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3200" b="1">
                  <a:latin typeface="Arial" panose="020B0604020202020204" pitchFamily="34" charset="0"/>
                  <a:ea typeface="宋体" panose="02010600030101010101" pitchFamily="2" charset="-122"/>
                </a:rPr>
                <a:t>2</a:t>
              </a:r>
              <a:r>
                <a:rPr lang="zh-CN" altLang="en-US" sz="3200" b="1">
                  <a:latin typeface="Arial" panose="020B0604020202020204" pitchFamily="34" charset="0"/>
                  <a:ea typeface="宋体" panose="02010600030101010101" pitchFamily="2" charset="-122"/>
                </a:rPr>
                <a:t>）有阻尼无驱动情形 </a:t>
              </a:r>
            </a:p>
          </p:txBody>
        </p:sp>
        <p:sp>
          <p:nvSpPr>
            <p:cNvPr id="5133" name="Rectangle 6">
              <a:extLst>
                <a:ext uri="{FF2B5EF4-FFF2-40B4-BE49-F238E27FC236}">
                  <a16:creationId xmlns:a16="http://schemas.microsoft.com/office/drawing/2014/main" id="{47D21071-58B4-46A6-83BD-B4ED9E90C682}"/>
                </a:ext>
              </a:extLst>
            </p:cNvPr>
            <p:cNvSpPr>
              <a:spLocks noChangeArrowheads="1"/>
            </p:cNvSpPr>
            <p:nvPr/>
          </p:nvSpPr>
          <p:spPr bwMode="auto">
            <a:xfrm>
              <a:off x="2109" y="1795"/>
              <a:ext cx="25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3200" b="1">
                  <a:latin typeface="Arial" panose="020B0604020202020204" pitchFamily="34" charset="0"/>
                  <a:ea typeface="宋体" panose="02010600030101010101" pitchFamily="2" charset="-122"/>
                </a:rPr>
                <a:t>3</a:t>
              </a:r>
              <a:r>
                <a:rPr lang="zh-CN" altLang="en-US" sz="3200" b="1">
                  <a:latin typeface="Arial" panose="020B0604020202020204" pitchFamily="34" charset="0"/>
                  <a:ea typeface="宋体" panose="02010600030101010101" pitchFamily="2" charset="-122"/>
                </a:rPr>
                <a:t>）有阻尼有驱动情形</a:t>
              </a:r>
            </a:p>
          </p:txBody>
        </p:sp>
      </p:grpSp>
      <p:sp>
        <p:nvSpPr>
          <p:cNvPr id="5123" name="Text Box 7">
            <a:extLst>
              <a:ext uri="{FF2B5EF4-FFF2-40B4-BE49-F238E27FC236}">
                <a16:creationId xmlns:a16="http://schemas.microsoft.com/office/drawing/2014/main" id="{FC49806E-4DCA-4D74-8D6E-D0864C58DF7B}"/>
              </a:ext>
            </a:extLst>
          </p:cNvPr>
          <p:cNvSpPr txBox="1">
            <a:spLocks noChangeArrowheads="1"/>
          </p:cNvSpPr>
          <p:nvPr/>
        </p:nvSpPr>
        <p:spPr bwMode="auto">
          <a:xfrm>
            <a:off x="179388" y="404813"/>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2913" indent="-442913">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3200" b="1">
                <a:latin typeface="Arial" panose="020B0604020202020204" pitchFamily="34" charset="0"/>
                <a:ea typeface="宋体" panose="02010600030101010101" pitchFamily="2" charset="-122"/>
              </a:rPr>
              <a:t>1 </a:t>
            </a:r>
            <a:r>
              <a:rPr lang="zh-CN" altLang="en-US" sz="3200" b="1">
                <a:latin typeface="Arial" panose="020B0604020202020204" pitchFamily="34" charset="0"/>
                <a:ea typeface="宋体" panose="02010600030101010101" pitchFamily="2" charset="-122"/>
              </a:rPr>
              <a:t>对单摆模型，画出以下三种情形对应的速度位置关系曲线</a:t>
            </a:r>
          </a:p>
        </p:txBody>
      </p:sp>
      <p:grpSp>
        <p:nvGrpSpPr>
          <p:cNvPr id="5124" name="Group 16">
            <a:extLst>
              <a:ext uri="{FF2B5EF4-FFF2-40B4-BE49-F238E27FC236}">
                <a16:creationId xmlns:a16="http://schemas.microsoft.com/office/drawing/2014/main" id="{06913845-621C-4039-A68D-E262820FB076}"/>
              </a:ext>
            </a:extLst>
          </p:cNvPr>
          <p:cNvGrpSpPr>
            <a:grpSpLocks/>
          </p:cNvGrpSpPr>
          <p:nvPr/>
        </p:nvGrpSpPr>
        <p:grpSpPr bwMode="auto">
          <a:xfrm>
            <a:off x="468313" y="4073525"/>
            <a:ext cx="6435725" cy="1371600"/>
            <a:chOff x="295" y="2566"/>
            <a:chExt cx="4054" cy="864"/>
          </a:xfrm>
        </p:grpSpPr>
        <p:pic>
          <p:nvPicPr>
            <p:cNvPr id="5126" name="Picture 8">
              <a:extLst>
                <a:ext uri="{FF2B5EF4-FFF2-40B4-BE49-F238E27FC236}">
                  <a16:creationId xmlns:a16="http://schemas.microsoft.com/office/drawing/2014/main" id="{5B28AD4B-CE88-4464-AE7D-B60780825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 y="2566"/>
              <a:ext cx="10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0">
              <a:extLst>
                <a:ext uri="{FF2B5EF4-FFF2-40B4-BE49-F238E27FC236}">
                  <a16:creationId xmlns:a16="http://schemas.microsoft.com/office/drawing/2014/main" id="{D11D8293-BB9F-49DA-A6D6-7DE7C1750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 y="3047"/>
              <a:ext cx="61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11">
              <a:extLst>
                <a:ext uri="{FF2B5EF4-FFF2-40B4-BE49-F238E27FC236}">
                  <a16:creationId xmlns:a16="http://schemas.microsoft.com/office/drawing/2014/main" id="{A48E461D-3C00-4226-9F46-D3F6C31F8E59}"/>
                </a:ext>
              </a:extLst>
            </p:cNvPr>
            <p:cNvSpPr txBox="1">
              <a:spLocks noChangeArrowheads="1"/>
            </p:cNvSpPr>
            <p:nvPr/>
          </p:nvSpPr>
          <p:spPr bwMode="auto">
            <a:xfrm>
              <a:off x="1292" y="3065"/>
              <a:ext cx="1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zh-CN" altLang="en-US" sz="3200" b="1">
                  <a:latin typeface="Arial" panose="020B0604020202020204" pitchFamily="34" charset="0"/>
                  <a:ea typeface="宋体" panose="02010600030101010101" pitchFamily="2" charset="-122"/>
                </a:rPr>
                <a:t>逐渐增加到</a:t>
              </a:r>
            </a:p>
          </p:txBody>
        </p:sp>
        <p:sp>
          <p:nvSpPr>
            <p:cNvPr id="5129" name="Text Box 12">
              <a:extLst>
                <a:ext uri="{FF2B5EF4-FFF2-40B4-BE49-F238E27FC236}">
                  <a16:creationId xmlns:a16="http://schemas.microsoft.com/office/drawing/2014/main" id="{C7C3C702-83C5-41ED-97C5-F2858ED40BFB}"/>
                </a:ext>
              </a:extLst>
            </p:cNvPr>
            <p:cNvSpPr txBox="1">
              <a:spLocks noChangeArrowheads="1"/>
            </p:cNvSpPr>
            <p:nvPr/>
          </p:nvSpPr>
          <p:spPr bwMode="auto">
            <a:xfrm>
              <a:off x="3878" y="3065"/>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3200" b="1">
                  <a:latin typeface="Arial" panose="020B0604020202020204" pitchFamily="34" charset="0"/>
                  <a:ea typeface="宋体" panose="02010600030101010101" pitchFamily="2" charset="-122"/>
                </a:rPr>
                <a:t>2.0</a:t>
              </a:r>
            </a:p>
          </p:txBody>
        </p:sp>
        <p:sp>
          <p:nvSpPr>
            <p:cNvPr id="5130" name="Text Box 13">
              <a:extLst>
                <a:ext uri="{FF2B5EF4-FFF2-40B4-BE49-F238E27FC236}">
                  <a16:creationId xmlns:a16="http://schemas.microsoft.com/office/drawing/2014/main" id="{83164746-4105-45D7-9E79-BD8E498AF9CC}"/>
                </a:ext>
              </a:extLst>
            </p:cNvPr>
            <p:cNvSpPr txBox="1">
              <a:spLocks noChangeArrowheads="1"/>
            </p:cNvSpPr>
            <p:nvPr/>
          </p:nvSpPr>
          <p:spPr bwMode="auto">
            <a:xfrm>
              <a:off x="295" y="2611"/>
              <a:ext cx="28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3200" b="1">
                  <a:latin typeface="Arial" panose="020B0604020202020204" pitchFamily="34" charset="0"/>
                  <a:ea typeface="宋体" panose="02010600030101010101" pitchFamily="2" charset="-122"/>
                </a:rPr>
                <a:t>2 </a:t>
              </a:r>
              <a:r>
                <a:rPr lang="zh-CN" altLang="en-US" sz="3200" b="1">
                  <a:latin typeface="Arial" panose="020B0604020202020204" pitchFamily="34" charset="0"/>
                  <a:ea typeface="宋体" panose="02010600030101010101" pitchFamily="2" charset="-122"/>
                </a:rPr>
                <a:t>对有阻尼有驱动情形从</a:t>
              </a:r>
            </a:p>
          </p:txBody>
        </p:sp>
      </p:grpSp>
      <p:sp>
        <p:nvSpPr>
          <p:cNvPr id="5125" name="Rectangle 14">
            <a:extLst>
              <a:ext uri="{FF2B5EF4-FFF2-40B4-BE49-F238E27FC236}">
                <a16:creationId xmlns:a16="http://schemas.microsoft.com/office/drawing/2014/main" id="{5E16AD6D-B3DF-48D2-9F44-C0922644571A}"/>
              </a:ext>
            </a:extLst>
          </p:cNvPr>
          <p:cNvSpPr>
            <a:spLocks noChangeArrowheads="1"/>
          </p:cNvSpPr>
          <p:nvPr/>
        </p:nvSpPr>
        <p:spPr bwMode="auto">
          <a:xfrm>
            <a:off x="395288" y="5734050"/>
            <a:ext cx="8288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zh-CN" altLang="en-US" sz="3200" b="1">
                <a:latin typeface="Arial" panose="020B0604020202020204" pitchFamily="34" charset="0"/>
                <a:ea typeface="宋体" panose="02010600030101010101" pitchFamily="2" charset="-122"/>
              </a:rPr>
              <a:t>找出</a:t>
            </a:r>
            <a:r>
              <a:rPr lang="en-US" altLang="zh-CN" sz="3200" b="1">
                <a:latin typeface="Arial" panose="020B0604020202020204" pitchFamily="34" charset="0"/>
                <a:ea typeface="宋体" panose="02010600030101010101" pitchFamily="2" charset="-122"/>
              </a:rPr>
              <a:t>1</a:t>
            </a:r>
            <a:r>
              <a:rPr lang="zh-CN" altLang="en-US" sz="3200" b="1">
                <a:latin typeface="Arial" panose="020B0604020202020204" pitchFamily="34" charset="0"/>
                <a:ea typeface="宋体" panose="02010600030101010101" pitchFamily="2" charset="-122"/>
              </a:rPr>
              <a:t>、</a:t>
            </a:r>
            <a:r>
              <a:rPr lang="en-US" altLang="zh-CN" sz="3200" b="1">
                <a:latin typeface="Arial" panose="020B0604020202020204" pitchFamily="34" charset="0"/>
                <a:ea typeface="宋体" panose="02010600030101010101" pitchFamily="2" charset="-122"/>
              </a:rPr>
              <a:t>2</a:t>
            </a:r>
            <a:r>
              <a:rPr lang="zh-CN" altLang="en-US" sz="3200" b="1">
                <a:latin typeface="Arial" panose="020B0604020202020204" pitchFamily="34" charset="0"/>
                <a:ea typeface="宋体" panose="02010600030101010101" pitchFamily="2" charset="-122"/>
              </a:rPr>
              <a:t>和</a:t>
            </a:r>
            <a:r>
              <a:rPr lang="en-US" altLang="zh-CN" sz="3200" b="1">
                <a:latin typeface="Arial" panose="020B0604020202020204" pitchFamily="34" charset="0"/>
                <a:ea typeface="宋体" panose="02010600030101010101" pitchFamily="2" charset="-122"/>
              </a:rPr>
              <a:t>4</a:t>
            </a:r>
            <a:r>
              <a:rPr lang="zh-CN" altLang="en-US" sz="3200" b="1">
                <a:latin typeface="Arial" panose="020B0604020202020204" pitchFamily="34" charset="0"/>
                <a:ea typeface="宋体" panose="02010600030101010101" pitchFamily="2" charset="-122"/>
              </a:rPr>
              <a:t>倍周期解及混沌解出现的区间。 </a:t>
            </a:r>
          </a:p>
        </p:txBody>
      </p:sp>
    </p:spTree>
  </p:cSld>
  <p:clrMapOvr>
    <a:masterClrMapping/>
  </p:clrMapOvr>
  <p:transition spd="med">
    <p:cover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7">
            <a:extLst>
              <a:ext uri="{FF2B5EF4-FFF2-40B4-BE49-F238E27FC236}">
                <a16:creationId xmlns:a16="http://schemas.microsoft.com/office/drawing/2014/main" id="{5514FB64-2EB9-487C-B7F5-87FCF1FF793C}"/>
              </a:ext>
            </a:extLst>
          </p:cNvPr>
          <p:cNvSpPr txBox="1">
            <a:spLocks noRot="1" noChangeAspect="1" noMove="1" noResize="1" noEditPoints="1" noAdjustHandles="1" noChangeArrowheads="1" noChangeShapeType="1" noTextEdit="1"/>
          </p:cNvSpPr>
          <p:nvPr/>
        </p:nvSpPr>
        <p:spPr bwMode="auto">
          <a:xfrm>
            <a:off x="53975" y="1268763"/>
            <a:ext cx="8964613" cy="6443312"/>
          </a:xfrm>
          <a:prstGeom prst="rect">
            <a:avLst/>
          </a:prstGeom>
          <a:blipFill>
            <a:blip r:embed="rId2"/>
            <a:stretch>
              <a:fillRect l="-1429" t="-21390" r="-3333"/>
            </a:stretch>
          </a:blipFill>
          <a:ln>
            <a:noFill/>
          </a:ln>
          <a:effectLst/>
        </p:spPr>
        <p:txBody>
          <a:bodyPr/>
          <a:lstStyle/>
          <a:p>
            <a:pPr>
              <a:defRPr/>
            </a:pPr>
            <a:r>
              <a:rPr lang="en-US" dirty="0">
                <a:noFill/>
              </a:rPr>
              <a:t> </a:t>
            </a:r>
          </a:p>
        </p:txBody>
      </p:sp>
      <p:pic>
        <p:nvPicPr>
          <p:cNvPr id="6147" name="Picture 4" descr="12">
            <a:extLst>
              <a:ext uri="{FF2B5EF4-FFF2-40B4-BE49-F238E27FC236}">
                <a16:creationId xmlns:a16="http://schemas.microsoft.com/office/drawing/2014/main" id="{C6A682A2-8084-43B2-BFF9-BDC4BF979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475" y="1422400"/>
            <a:ext cx="26035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6">
            <a:extLst>
              <a:ext uri="{FF2B5EF4-FFF2-40B4-BE49-F238E27FC236}">
                <a16:creationId xmlns:a16="http://schemas.microsoft.com/office/drawing/2014/main" id="{4FA8FFF5-E3C0-4D24-B15B-6CCF35DCF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688" y="1431925"/>
            <a:ext cx="236855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6">
            <a:extLst>
              <a:ext uri="{FF2B5EF4-FFF2-40B4-BE49-F238E27FC236}">
                <a16:creationId xmlns:a16="http://schemas.microsoft.com/office/drawing/2014/main" id="{9C5037CB-D8C5-41D1-8E77-954849087C61}"/>
              </a:ext>
            </a:extLst>
          </p:cNvPr>
          <p:cNvSpPr>
            <a:spLocks noChangeArrowheads="1"/>
          </p:cNvSpPr>
          <p:nvPr/>
        </p:nvSpPr>
        <p:spPr bwMode="auto">
          <a:xfrm>
            <a:off x="468313" y="4005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Arial Narrow" panose="020B0606020202030204" pitchFamily="34" charset="0"/>
                <a:ea typeface="宋体" panose="02010600030101010101" pitchFamily="2" charset="-122"/>
              </a:defRPr>
            </a:lvl1pPr>
            <a:lvl2pPr marL="742950" indent="-285750">
              <a:defRPr kumimoji="1" sz="2400">
                <a:solidFill>
                  <a:schemeClr val="tx1"/>
                </a:solidFill>
                <a:latin typeface="Arial Narrow" panose="020B0606020202030204" pitchFamily="34" charset="0"/>
                <a:ea typeface="宋体" panose="02010600030101010101" pitchFamily="2" charset="-122"/>
              </a:defRPr>
            </a:lvl2pPr>
            <a:lvl3pPr marL="1143000" indent="-228600">
              <a:defRPr kumimoji="1" sz="2400">
                <a:solidFill>
                  <a:schemeClr val="tx1"/>
                </a:solidFill>
                <a:latin typeface="Arial Narrow" panose="020B0606020202030204" pitchFamily="34" charset="0"/>
                <a:ea typeface="宋体" panose="02010600030101010101" pitchFamily="2" charset="-122"/>
              </a:defRPr>
            </a:lvl3pPr>
            <a:lvl4pPr marL="1600200" indent="-228600">
              <a:defRPr kumimoji="1" sz="2400">
                <a:solidFill>
                  <a:schemeClr val="tx1"/>
                </a:solidFill>
                <a:latin typeface="Arial Narrow" panose="020B0606020202030204" pitchFamily="34" charset="0"/>
                <a:ea typeface="宋体" panose="02010600030101010101" pitchFamily="2" charset="-122"/>
              </a:defRPr>
            </a:lvl4pPr>
            <a:lvl5pPr marL="2057400" indent="-22860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endParaRPr lang="en-US" altLang="en-US"/>
          </a:p>
        </p:txBody>
      </p:sp>
      <p:sp>
        <p:nvSpPr>
          <p:cNvPr id="6150" name="Rectangle 18">
            <a:extLst>
              <a:ext uri="{FF2B5EF4-FFF2-40B4-BE49-F238E27FC236}">
                <a16:creationId xmlns:a16="http://schemas.microsoft.com/office/drawing/2014/main" id="{CE7875E3-2A01-4A8D-BB19-2DEE8547ABD8}"/>
              </a:ext>
            </a:extLst>
          </p:cNvPr>
          <p:cNvSpPr>
            <a:spLocks noChangeArrowheads="1"/>
          </p:cNvSpPr>
          <p:nvPr/>
        </p:nvSpPr>
        <p:spPr bwMode="auto">
          <a:xfrm>
            <a:off x="250825" y="1125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Arial Narrow" panose="020B0606020202030204" pitchFamily="34" charset="0"/>
                <a:ea typeface="宋体" panose="02010600030101010101" pitchFamily="2" charset="-122"/>
              </a:defRPr>
            </a:lvl1pPr>
            <a:lvl2pPr marL="742950" indent="-285750">
              <a:defRPr kumimoji="1" sz="2400">
                <a:solidFill>
                  <a:schemeClr val="tx1"/>
                </a:solidFill>
                <a:latin typeface="Arial Narrow" panose="020B0606020202030204" pitchFamily="34" charset="0"/>
                <a:ea typeface="宋体" panose="02010600030101010101" pitchFamily="2" charset="-122"/>
              </a:defRPr>
            </a:lvl2pPr>
            <a:lvl3pPr marL="1143000" indent="-228600">
              <a:defRPr kumimoji="1" sz="2400">
                <a:solidFill>
                  <a:schemeClr val="tx1"/>
                </a:solidFill>
                <a:latin typeface="Arial Narrow" panose="020B0606020202030204" pitchFamily="34" charset="0"/>
                <a:ea typeface="宋体" panose="02010600030101010101" pitchFamily="2" charset="-122"/>
              </a:defRPr>
            </a:lvl3pPr>
            <a:lvl4pPr marL="1600200" indent="-228600">
              <a:defRPr kumimoji="1" sz="2400">
                <a:solidFill>
                  <a:schemeClr val="tx1"/>
                </a:solidFill>
                <a:latin typeface="Arial Narrow" panose="020B0606020202030204" pitchFamily="34" charset="0"/>
                <a:ea typeface="宋体" panose="02010600030101010101" pitchFamily="2" charset="-122"/>
              </a:defRPr>
            </a:lvl4pPr>
            <a:lvl5pPr marL="2057400" indent="-22860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endParaRPr lang="en-US" altLang="en-US"/>
          </a:p>
        </p:txBody>
      </p:sp>
      <p:sp>
        <p:nvSpPr>
          <p:cNvPr id="27" name="文本框 26">
            <a:extLst>
              <a:ext uri="{FF2B5EF4-FFF2-40B4-BE49-F238E27FC236}">
                <a16:creationId xmlns:a16="http://schemas.microsoft.com/office/drawing/2014/main" id="{459FE496-BC10-499A-9B1D-2E0987134A4A}"/>
              </a:ext>
            </a:extLst>
          </p:cNvPr>
          <p:cNvSpPr txBox="1">
            <a:spLocks noRot="1" noChangeAspect="1" noMove="1" noResize="1" noEditPoints="1" noAdjustHandles="1" noChangeArrowheads="1" noChangeShapeType="1" noTextEdit="1"/>
          </p:cNvSpPr>
          <p:nvPr/>
        </p:nvSpPr>
        <p:spPr>
          <a:xfrm>
            <a:off x="125679" y="3678794"/>
            <a:ext cx="2009461" cy="966418"/>
          </a:xfrm>
          <a:prstGeom prst="rect">
            <a:avLst/>
          </a:prstGeom>
          <a:blipFill>
            <a:blip r:embed="rId5"/>
            <a:stretch>
              <a:fillRect l="-4230" t="-3106" b="-1863"/>
            </a:stretch>
          </a:blipFill>
          <a:ln>
            <a:solidFill>
              <a:schemeClr val="tx1"/>
            </a:solidFill>
          </a:ln>
        </p:spPr>
        <p:txBody>
          <a:bodyPr/>
          <a:lstStyle/>
          <a:p>
            <a:pPr>
              <a:defRPr/>
            </a:pPr>
            <a:r>
              <a:rPr lang="en-US">
                <a:noFill/>
              </a:rPr>
              <a:t> </a:t>
            </a:r>
          </a:p>
        </p:txBody>
      </p:sp>
      <p:sp>
        <p:nvSpPr>
          <p:cNvPr id="31" name="文本框 30">
            <a:extLst>
              <a:ext uri="{FF2B5EF4-FFF2-40B4-BE49-F238E27FC236}">
                <a16:creationId xmlns:a16="http://schemas.microsoft.com/office/drawing/2014/main" id="{D376F370-56B9-4D15-9AC8-AC0A80F2B31C}"/>
              </a:ext>
            </a:extLst>
          </p:cNvPr>
          <p:cNvSpPr txBox="1">
            <a:spLocks noRot="1" noChangeAspect="1" noMove="1" noResize="1" noEditPoints="1" noAdjustHandles="1" noChangeArrowheads="1" noChangeShapeType="1" noTextEdit="1"/>
          </p:cNvSpPr>
          <p:nvPr/>
        </p:nvSpPr>
        <p:spPr>
          <a:xfrm>
            <a:off x="2367919" y="3668197"/>
            <a:ext cx="2168158" cy="966418"/>
          </a:xfrm>
          <a:prstGeom prst="rect">
            <a:avLst/>
          </a:prstGeom>
          <a:blipFill>
            <a:blip r:embed="rId6"/>
            <a:stretch>
              <a:fillRect l="-3911" t="-3750" b="-2500"/>
            </a:stretch>
          </a:blipFill>
          <a:ln>
            <a:solidFill>
              <a:schemeClr val="tx1"/>
            </a:solidFill>
          </a:ln>
        </p:spPr>
        <p:txBody>
          <a:bodyPr/>
          <a:lstStyle/>
          <a:p>
            <a:pPr>
              <a:defRPr/>
            </a:pPr>
            <a:r>
              <a:rPr lang="en-US">
                <a:noFill/>
              </a:rPr>
              <a:t> </a:t>
            </a:r>
          </a:p>
        </p:txBody>
      </p:sp>
      <p:sp>
        <p:nvSpPr>
          <p:cNvPr id="32" name="文本框 31">
            <a:extLst>
              <a:ext uri="{FF2B5EF4-FFF2-40B4-BE49-F238E27FC236}">
                <a16:creationId xmlns:a16="http://schemas.microsoft.com/office/drawing/2014/main" id="{7B095B53-DD2B-4AB1-AF32-9A1FE236DC3A}"/>
              </a:ext>
            </a:extLst>
          </p:cNvPr>
          <p:cNvSpPr txBox="1">
            <a:spLocks noRot="1" noChangeAspect="1" noMove="1" noResize="1" noEditPoints="1" noAdjustHandles="1" noChangeArrowheads="1" noChangeShapeType="1" noTextEdit="1"/>
          </p:cNvSpPr>
          <p:nvPr/>
        </p:nvSpPr>
        <p:spPr>
          <a:xfrm>
            <a:off x="4768856" y="3668197"/>
            <a:ext cx="2385333" cy="966418"/>
          </a:xfrm>
          <a:prstGeom prst="rect">
            <a:avLst/>
          </a:prstGeom>
          <a:blipFill>
            <a:blip r:embed="rId7"/>
            <a:stretch>
              <a:fillRect l="-3553" t="-3750" b="-2500"/>
            </a:stretch>
          </a:blipFill>
          <a:ln>
            <a:solidFill>
              <a:schemeClr val="tx1"/>
            </a:solidFill>
          </a:ln>
        </p:spPr>
        <p:txBody>
          <a:bodyPr/>
          <a:lstStyle/>
          <a:p>
            <a:pPr>
              <a:defRPr/>
            </a:pPr>
            <a:r>
              <a:rPr lang="en-US" dirty="0">
                <a:noFill/>
              </a:rPr>
              <a:t> </a:t>
            </a:r>
          </a:p>
        </p:txBody>
      </p:sp>
      <p:sp>
        <p:nvSpPr>
          <p:cNvPr id="33" name="文本框 32">
            <a:extLst>
              <a:ext uri="{FF2B5EF4-FFF2-40B4-BE49-F238E27FC236}">
                <a16:creationId xmlns:a16="http://schemas.microsoft.com/office/drawing/2014/main" id="{72146727-66A2-4532-8B31-1945C9C19E47}"/>
              </a:ext>
            </a:extLst>
          </p:cNvPr>
          <p:cNvSpPr txBox="1">
            <a:spLocks noRot="1" noChangeAspect="1" noMove="1" noResize="1" noEditPoints="1" noAdjustHandles="1" noChangeArrowheads="1" noChangeShapeType="1" noTextEdit="1"/>
          </p:cNvSpPr>
          <p:nvPr/>
        </p:nvSpPr>
        <p:spPr>
          <a:xfrm>
            <a:off x="7214852" y="3668197"/>
            <a:ext cx="1917383" cy="644279"/>
          </a:xfrm>
          <a:prstGeom prst="rect">
            <a:avLst/>
          </a:prstGeom>
          <a:blipFill>
            <a:blip r:embed="rId8"/>
            <a:stretch>
              <a:fillRect l="-2532" t="-5607" r="-2215" b="-3738"/>
            </a:stretch>
          </a:blipFill>
          <a:ln>
            <a:solidFill>
              <a:schemeClr val="tx1"/>
            </a:solidFill>
          </a:ln>
        </p:spPr>
        <p:txBody>
          <a:bodyPr/>
          <a:lstStyle/>
          <a:p>
            <a:pPr>
              <a:defRPr/>
            </a:pPr>
            <a:r>
              <a:rPr lang="en-US">
                <a:noFill/>
              </a:rPr>
              <a:t> </a:t>
            </a:r>
          </a:p>
        </p:txBody>
      </p:sp>
      <p:pic>
        <p:nvPicPr>
          <p:cNvPr id="6155" name="Picture 2">
            <a:extLst>
              <a:ext uri="{FF2B5EF4-FFF2-40B4-BE49-F238E27FC236}">
                <a16:creationId xmlns:a16="http://schemas.microsoft.com/office/drawing/2014/main" id="{FABEF121-96E8-4C3E-9401-3CB2BA504A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6238" y="5207000"/>
            <a:ext cx="25908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6" name="Picture 4" descr="13">
            <a:extLst>
              <a:ext uri="{FF2B5EF4-FFF2-40B4-BE49-F238E27FC236}">
                <a16:creationId xmlns:a16="http://schemas.microsoft.com/office/drawing/2014/main" id="{EFA5F762-3B17-4813-A8D1-8747FBD173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l="3447" t="26231" r="9232" b="26503"/>
          <a:stretch>
            <a:fillRect/>
          </a:stretch>
        </p:blipFill>
        <p:spPr bwMode="auto">
          <a:xfrm>
            <a:off x="6618288" y="5297488"/>
            <a:ext cx="2198687"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7E58E8B8-CC34-4AD7-94B5-40E6B8154D25}"/>
              </a:ext>
            </a:extLst>
          </p:cNvPr>
          <p:cNvSpPr txBox="1"/>
          <p:nvPr/>
        </p:nvSpPr>
        <p:spPr>
          <a:xfrm>
            <a:off x="846138" y="4603750"/>
            <a:ext cx="8286750" cy="369888"/>
          </a:xfrm>
          <a:prstGeom prst="rect">
            <a:avLst/>
          </a:prstGeom>
          <a:noFill/>
        </p:spPr>
        <p:txBody>
          <a:bodyPr wrap="none">
            <a:spAutoFit/>
          </a:bodyPr>
          <a:lstStyle/>
          <a:p>
            <a:pPr>
              <a:defRPr/>
            </a:pPr>
            <a:r>
              <a:rPr lang="zh-CN" altLang="en-US" sz="1800" dirty="0">
                <a:solidFill>
                  <a:srgbClr val="00B050"/>
                </a:solidFill>
                <a:latin typeface="+mn-lt"/>
              </a:rPr>
              <a:t>画图时，可以使用</a:t>
            </a:r>
            <a:r>
              <a:rPr lang="en-US" altLang="zh-CN" sz="1800" dirty="0">
                <a:solidFill>
                  <a:srgbClr val="00B050"/>
                </a:solidFill>
                <a:latin typeface="+mn-lt"/>
              </a:rPr>
              <a:t>hold on</a:t>
            </a:r>
            <a:r>
              <a:rPr lang="zh-CN" altLang="en-US" sz="1800" dirty="0">
                <a:solidFill>
                  <a:srgbClr val="00B050"/>
                </a:solidFill>
                <a:latin typeface="+mn-lt"/>
              </a:rPr>
              <a:t>命令来进行多次画图，使所有的曲线都在同一张图上</a:t>
            </a:r>
            <a:endParaRPr lang="en-US" sz="1800" dirty="0">
              <a:solidFill>
                <a:srgbClr val="00B050"/>
              </a:solidFill>
              <a:latin typeface="+mn-lt"/>
            </a:endParaRPr>
          </a:p>
        </p:txBody>
      </p:sp>
      <p:sp>
        <p:nvSpPr>
          <p:cNvPr id="6158" name="文本框 3">
            <a:extLst>
              <a:ext uri="{FF2B5EF4-FFF2-40B4-BE49-F238E27FC236}">
                <a16:creationId xmlns:a16="http://schemas.microsoft.com/office/drawing/2014/main" id="{AF6AB6D6-8211-4BCF-9590-F7B44E353FB8}"/>
              </a:ext>
            </a:extLst>
          </p:cNvPr>
          <p:cNvSpPr txBox="1">
            <a:spLocks noChangeArrowheads="1"/>
          </p:cNvSpPr>
          <p:nvPr/>
        </p:nvSpPr>
        <p:spPr bwMode="auto">
          <a:xfrm>
            <a:off x="250825" y="468313"/>
            <a:ext cx="2338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Narrow" panose="020B0606020202030204" pitchFamily="34" charset="0"/>
                <a:ea typeface="宋体" panose="02010600030101010101" pitchFamily="2" charset="-122"/>
              </a:defRPr>
            </a:lvl1pPr>
            <a:lvl2pPr marL="742950" indent="-285750">
              <a:defRPr kumimoji="1" sz="2400">
                <a:solidFill>
                  <a:schemeClr val="tx1"/>
                </a:solidFill>
                <a:latin typeface="Arial Narrow" panose="020B0606020202030204" pitchFamily="34" charset="0"/>
                <a:ea typeface="宋体" panose="02010600030101010101" pitchFamily="2" charset="-122"/>
              </a:defRPr>
            </a:lvl2pPr>
            <a:lvl3pPr marL="1143000" indent="-228600">
              <a:defRPr kumimoji="1" sz="2400">
                <a:solidFill>
                  <a:schemeClr val="tx1"/>
                </a:solidFill>
                <a:latin typeface="Arial Narrow" panose="020B0606020202030204" pitchFamily="34" charset="0"/>
                <a:ea typeface="宋体" panose="02010600030101010101" pitchFamily="2" charset="-122"/>
              </a:defRPr>
            </a:lvl3pPr>
            <a:lvl4pPr marL="1600200" indent="-228600">
              <a:defRPr kumimoji="1" sz="2400">
                <a:solidFill>
                  <a:schemeClr val="tx1"/>
                </a:solidFill>
                <a:latin typeface="Arial Narrow" panose="020B0606020202030204" pitchFamily="34" charset="0"/>
                <a:ea typeface="宋体" panose="02010600030101010101" pitchFamily="2" charset="-122"/>
              </a:defRPr>
            </a:lvl4pPr>
            <a:lvl5pPr marL="2057400" indent="-22860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r>
              <a:rPr lang="zh-CN" altLang="en-US"/>
              <a:t>助教温馨提示：</a:t>
            </a:r>
            <a:endParaRPr lang="en-US" altLang="zh-CN"/>
          </a:p>
        </p:txBody>
      </p:sp>
    </p:spTree>
  </p:cSld>
  <p:clrMapOvr>
    <a:masterClrMapping/>
  </p:clrMapOvr>
  <p:transition spd="med">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323850" y="742652"/>
            <a:ext cx="842486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5000"/>
              </a:lnSpc>
            </a:pPr>
            <a:r>
              <a:rPr lang="zh-CN" altLang="en-US" sz="2800" dirty="0">
                <a:solidFill>
                  <a:srgbClr val="0000CC"/>
                </a:solidFill>
              </a:rPr>
              <a:t>混沌是决定性动力学系统中出现的一种貌似随机的运动，其本质是系统的长期行为对初始条件的敏感性。</a:t>
            </a:r>
            <a:r>
              <a:rPr lang="zh-CN" altLang="en-US" sz="2800" dirty="0"/>
              <a:t>如我们常说“差之毫厘，失之千里”。西方控制论的创造者维纳对这种情形作了生动的描述：钉子缺，蹄铁卸；蹄铁卸，战马蹶；战马蹶，骑士绝；骑士绝，战事折；战事折，国家灭。</a:t>
            </a:r>
          </a:p>
          <a:p>
            <a:pPr eaLnBrk="1" hangingPunct="1">
              <a:lnSpc>
                <a:spcPct val="135000"/>
              </a:lnSpc>
            </a:pPr>
            <a:r>
              <a:rPr lang="zh-CN" altLang="en-US" sz="2800" dirty="0"/>
              <a:t>钉子缺这样一微不足道的小事，经逐级放大竟导致了国家的灭亡。系统对初值的敏感性又如美国气象学家洛仑兹蝴蝶效应中所说：“</a:t>
            </a:r>
            <a:r>
              <a:rPr lang="zh-CN" altLang="en-US" sz="2800" dirty="0">
                <a:solidFill>
                  <a:srgbClr val="0000CC"/>
                </a:solidFill>
              </a:rPr>
              <a:t>一只蝴蝶在巴西煽动翅膀，可能会在德州引起一场龙卷风</a:t>
            </a:r>
            <a:r>
              <a:rPr lang="zh-CN" altLang="en-US" sz="2800" dirty="0"/>
              <a:t>”，这就是混沌。</a:t>
            </a:r>
          </a:p>
        </p:txBody>
      </p:sp>
      <p:sp>
        <p:nvSpPr>
          <p:cNvPr id="2" name="矩形 1">
            <a:extLst>
              <a:ext uri="{FF2B5EF4-FFF2-40B4-BE49-F238E27FC236}">
                <a16:creationId xmlns:a16="http://schemas.microsoft.com/office/drawing/2014/main" id="{9FE45B5D-409A-4AC4-B4F1-F7033E051FA9}"/>
              </a:ext>
            </a:extLst>
          </p:cNvPr>
          <p:cNvSpPr/>
          <p:nvPr/>
        </p:nvSpPr>
        <p:spPr>
          <a:xfrm>
            <a:off x="2411760" y="260648"/>
            <a:ext cx="3068469" cy="584775"/>
          </a:xfrm>
          <a:prstGeom prst="rect">
            <a:avLst/>
          </a:prstGeom>
        </p:spPr>
        <p:txBody>
          <a:bodyPr wrap="none">
            <a:spAutoFit/>
          </a:bodyPr>
          <a:lstStyle/>
          <a:p>
            <a:r>
              <a:rPr lang="zh-CN" altLang="en-US" dirty="0"/>
              <a:t>什么是混沌呢？</a:t>
            </a:r>
          </a:p>
        </p:txBody>
      </p:sp>
    </p:spTree>
  </p:cSld>
  <p:clrMapOvr>
    <a:masterClrMapping/>
  </p:clrMapOvr>
  <p:transition spd="med">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ChangeArrowheads="1"/>
          </p:cNvSpPr>
          <p:nvPr/>
        </p:nvSpPr>
        <p:spPr bwMode="auto">
          <a:xfrm>
            <a:off x="323850" y="857523"/>
            <a:ext cx="813752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lnSpc>
                <a:spcPct val="130000"/>
              </a:lnSpc>
            </a:pPr>
            <a:r>
              <a:rPr lang="zh-CN" altLang="en-US" sz="2800" dirty="0"/>
              <a:t>你可能會認為混沌的系統一定很複雜，但其實一個很簡單的數學例子便可以為你解釋混沌。 </a:t>
            </a:r>
          </a:p>
        </p:txBody>
      </p:sp>
      <p:sp>
        <p:nvSpPr>
          <p:cNvPr id="9219" name="Rectangle 7"/>
          <p:cNvSpPr>
            <a:spLocks noChangeArrowheads="1"/>
          </p:cNvSpPr>
          <p:nvPr/>
        </p:nvSpPr>
        <p:spPr bwMode="auto">
          <a:xfrm>
            <a:off x="2268538" y="2295277"/>
            <a:ext cx="4103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4000" i="1">
                <a:solidFill>
                  <a:srgbClr val="FF0000"/>
                </a:solidFill>
                <a:latin typeface="Times New Roman" pitchFamily="18" charset="0"/>
              </a:rPr>
              <a:t>x</a:t>
            </a:r>
            <a:r>
              <a:rPr lang="en-US" altLang="zh-CN" sz="4000" i="1" baseline="-25000">
                <a:solidFill>
                  <a:srgbClr val="FF0000"/>
                </a:solidFill>
                <a:latin typeface="Times New Roman" pitchFamily="18" charset="0"/>
              </a:rPr>
              <a:t>n+1</a:t>
            </a:r>
            <a:r>
              <a:rPr lang="en-US" altLang="zh-CN" sz="4000" i="1">
                <a:solidFill>
                  <a:srgbClr val="FF0000"/>
                </a:solidFill>
                <a:latin typeface="Times New Roman" pitchFamily="18" charset="0"/>
              </a:rPr>
              <a:t> = 2x</a:t>
            </a:r>
            <a:r>
              <a:rPr lang="en-US" altLang="zh-CN" sz="4000" i="1" baseline="-25000">
                <a:solidFill>
                  <a:srgbClr val="FF0000"/>
                </a:solidFill>
                <a:latin typeface="Times New Roman" pitchFamily="18" charset="0"/>
              </a:rPr>
              <a:t>n</a:t>
            </a:r>
            <a:r>
              <a:rPr lang="en-US" altLang="zh-CN" sz="4000" i="1" baseline="30000">
                <a:solidFill>
                  <a:srgbClr val="FF0000"/>
                </a:solidFill>
                <a:latin typeface="Times New Roman" pitchFamily="18" charset="0"/>
              </a:rPr>
              <a:t>2 </a:t>
            </a:r>
            <a:r>
              <a:rPr lang="en-US" altLang="zh-CN" sz="4000" i="1">
                <a:solidFill>
                  <a:srgbClr val="FF0000"/>
                </a:solidFill>
                <a:latin typeface="Times New Roman" pitchFamily="18" charset="0"/>
              </a:rPr>
              <a:t>-1</a:t>
            </a:r>
          </a:p>
        </p:txBody>
      </p:sp>
      <p:sp>
        <p:nvSpPr>
          <p:cNvPr id="28685" name="Rectangle 13"/>
          <p:cNvSpPr>
            <a:spLocks noChangeArrowheads="1"/>
          </p:cNvSpPr>
          <p:nvPr/>
        </p:nvSpPr>
        <p:spPr bwMode="auto">
          <a:xfrm>
            <a:off x="2843213" y="6021388"/>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solidFill>
                  <a:schemeClr val="accent2"/>
                </a:solidFill>
              </a:rPr>
              <a:t>x</a:t>
            </a:r>
            <a:r>
              <a:rPr lang="en-US" altLang="zh-CN" i="1" baseline="-25000">
                <a:solidFill>
                  <a:schemeClr val="accent2"/>
                </a:solidFill>
              </a:rPr>
              <a:t>0</a:t>
            </a:r>
            <a:r>
              <a:rPr lang="en-US" altLang="zh-CN" i="1">
                <a:solidFill>
                  <a:schemeClr val="accent2"/>
                </a:solidFill>
              </a:rPr>
              <a:t> = 0.6</a:t>
            </a:r>
          </a:p>
        </p:txBody>
      </p:sp>
      <p:sp>
        <p:nvSpPr>
          <p:cNvPr id="28686" name="Rectangle 14"/>
          <p:cNvSpPr>
            <a:spLocks noChangeArrowheads="1"/>
          </p:cNvSpPr>
          <p:nvPr/>
        </p:nvSpPr>
        <p:spPr bwMode="auto">
          <a:xfrm>
            <a:off x="5364163" y="6021388"/>
            <a:ext cx="2620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solidFill>
                  <a:srgbClr val="FF00FF"/>
                </a:solidFill>
              </a:rPr>
              <a:t>x</a:t>
            </a:r>
            <a:r>
              <a:rPr lang="en-US" altLang="zh-CN" i="1" baseline="-25000">
                <a:solidFill>
                  <a:srgbClr val="FF00FF"/>
                </a:solidFill>
              </a:rPr>
              <a:t>0</a:t>
            </a:r>
            <a:r>
              <a:rPr lang="en-US" altLang="zh-CN" i="1">
                <a:solidFill>
                  <a:srgbClr val="FF00FF"/>
                </a:solidFill>
              </a:rPr>
              <a:t> = 0.6001 ?</a:t>
            </a:r>
          </a:p>
        </p:txBody>
      </p:sp>
      <p:grpSp>
        <p:nvGrpSpPr>
          <p:cNvPr id="28689" name="Group 17"/>
          <p:cNvGrpSpPr>
            <a:grpSpLocks/>
          </p:cNvGrpSpPr>
          <p:nvPr/>
        </p:nvGrpSpPr>
        <p:grpSpPr bwMode="auto">
          <a:xfrm>
            <a:off x="466725" y="3003550"/>
            <a:ext cx="8066088" cy="3006725"/>
            <a:chOff x="158" y="1892"/>
            <a:chExt cx="5081" cy="1894"/>
          </a:xfrm>
        </p:grpSpPr>
        <p:pic>
          <p:nvPicPr>
            <p:cNvPr id="9223" name="Picture 11" descr="初始值 x = 0.6 的計算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1979"/>
              <a:ext cx="4990" cy="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15"/>
            <p:cNvSpPr txBox="1">
              <a:spLocks noChangeArrowheads="1"/>
            </p:cNvSpPr>
            <p:nvPr/>
          </p:nvSpPr>
          <p:spPr bwMode="auto">
            <a:xfrm>
              <a:off x="4947" y="2583"/>
              <a:ext cx="2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solidFill>
                    <a:srgbClr val="FF0000"/>
                  </a:solidFill>
                </a:rPr>
                <a:t>n</a:t>
              </a:r>
            </a:p>
          </p:txBody>
        </p:sp>
        <p:sp>
          <p:nvSpPr>
            <p:cNvPr id="9225" name="Rectangle 16"/>
            <p:cNvSpPr>
              <a:spLocks noChangeArrowheads="1"/>
            </p:cNvSpPr>
            <p:nvPr/>
          </p:nvSpPr>
          <p:spPr bwMode="auto">
            <a:xfrm>
              <a:off x="522" y="1892"/>
              <a:ext cx="45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solidFill>
                    <a:srgbClr val="FF0000"/>
                  </a:solidFill>
                </a:rPr>
                <a:t>x</a:t>
              </a:r>
              <a:r>
                <a:rPr lang="en-US" altLang="zh-CN" sz="3600" i="1" baseline="-25000">
                  <a:solidFill>
                    <a:srgbClr val="FF0000"/>
                  </a:solidFill>
                </a:rPr>
                <a:t>n</a:t>
              </a:r>
              <a:endParaRPr lang="en-US" altLang="zh-CN" sz="3600" i="1">
                <a:solidFill>
                  <a:srgbClr val="FF0000"/>
                </a:solidFill>
              </a:endParaRPr>
            </a:p>
          </p:txBody>
        </p:sp>
      </p:grpSp>
      <p:sp>
        <p:nvSpPr>
          <p:cNvPr id="2" name="矩形 1">
            <a:extLst>
              <a:ext uri="{FF2B5EF4-FFF2-40B4-BE49-F238E27FC236}">
                <a16:creationId xmlns:a16="http://schemas.microsoft.com/office/drawing/2014/main" id="{27F36F20-CAE8-4D68-9FF5-43C57DB6A441}"/>
              </a:ext>
            </a:extLst>
          </p:cNvPr>
          <p:cNvSpPr/>
          <p:nvPr/>
        </p:nvSpPr>
        <p:spPr>
          <a:xfrm>
            <a:off x="2339752" y="179929"/>
            <a:ext cx="4304383" cy="584775"/>
          </a:xfrm>
          <a:prstGeom prst="rect">
            <a:avLst/>
          </a:prstGeom>
        </p:spPr>
        <p:txBody>
          <a:bodyPr wrap="none">
            <a:spAutoFit/>
          </a:bodyPr>
          <a:lstStyle/>
          <a:p>
            <a:r>
              <a:rPr lang="zh-CN" altLang="en-US" dirty="0"/>
              <a:t>混沌：簡單的數學例子</a:t>
            </a: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89"/>
                                        </p:tgtEl>
                                        <p:attrNameLst>
                                          <p:attrName>style.visibility</p:attrName>
                                        </p:attrNameLst>
                                      </p:cBhvr>
                                      <p:to>
                                        <p:strVal val="visible"/>
                                      </p:to>
                                    </p:set>
                                    <p:anim calcmode="lin" valueType="num">
                                      <p:cBhvr additive="base">
                                        <p:cTn id="7" dur="500" fill="hold"/>
                                        <p:tgtEl>
                                          <p:spTgt spid="28689"/>
                                        </p:tgtEl>
                                        <p:attrNameLst>
                                          <p:attrName>ppt_x</p:attrName>
                                        </p:attrNameLst>
                                      </p:cBhvr>
                                      <p:tavLst>
                                        <p:tav tm="0">
                                          <p:val>
                                            <p:strVal val="#ppt_x"/>
                                          </p:val>
                                        </p:tav>
                                        <p:tav tm="100000">
                                          <p:val>
                                            <p:strVal val="#ppt_x"/>
                                          </p:val>
                                        </p:tav>
                                      </p:tavLst>
                                    </p:anim>
                                    <p:anim calcmode="lin" valueType="num">
                                      <p:cBhvr additive="base">
                                        <p:cTn id="8" dur="500" fill="hold"/>
                                        <p:tgtEl>
                                          <p:spTgt spid="2868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685"/>
                                        </p:tgtEl>
                                        <p:attrNameLst>
                                          <p:attrName>style.visibility</p:attrName>
                                        </p:attrNameLst>
                                      </p:cBhvr>
                                      <p:to>
                                        <p:strVal val="visible"/>
                                      </p:to>
                                    </p:set>
                                    <p:anim calcmode="lin" valueType="num">
                                      <p:cBhvr additive="base">
                                        <p:cTn id="12" dur="500" fill="hold"/>
                                        <p:tgtEl>
                                          <p:spTgt spid="28685"/>
                                        </p:tgtEl>
                                        <p:attrNameLst>
                                          <p:attrName>ppt_x</p:attrName>
                                        </p:attrNameLst>
                                      </p:cBhvr>
                                      <p:tavLst>
                                        <p:tav tm="0">
                                          <p:val>
                                            <p:strVal val="#ppt_x"/>
                                          </p:val>
                                        </p:tav>
                                        <p:tav tm="100000">
                                          <p:val>
                                            <p:strVal val="#ppt_x"/>
                                          </p:val>
                                        </p:tav>
                                      </p:tavLst>
                                    </p:anim>
                                    <p:anim calcmode="lin" valueType="num">
                                      <p:cBhvr additive="base">
                                        <p:cTn id="13" dur="500" fill="hold"/>
                                        <p:tgtEl>
                                          <p:spTgt spid="2868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8686"/>
                                        </p:tgtEl>
                                        <p:attrNameLst>
                                          <p:attrName>style.visibility</p:attrName>
                                        </p:attrNameLst>
                                      </p:cBhvr>
                                      <p:to>
                                        <p:strVal val="visible"/>
                                      </p:to>
                                    </p:set>
                                    <p:anim calcmode="lin" valueType="num">
                                      <p:cBhvr additive="base">
                                        <p:cTn id="18" dur="500" fill="hold"/>
                                        <p:tgtEl>
                                          <p:spTgt spid="28686"/>
                                        </p:tgtEl>
                                        <p:attrNameLst>
                                          <p:attrName>ppt_x</p:attrName>
                                        </p:attrNameLst>
                                      </p:cBhvr>
                                      <p:tavLst>
                                        <p:tav tm="0">
                                          <p:val>
                                            <p:strVal val="#ppt_x"/>
                                          </p:val>
                                        </p:tav>
                                        <p:tav tm="100000">
                                          <p:val>
                                            <p:strVal val="#ppt_x"/>
                                          </p:val>
                                        </p:tav>
                                      </p:tavLst>
                                    </p:anim>
                                    <p:anim calcmode="lin" valueType="num">
                                      <p:cBhvr additive="base">
                                        <p:cTn id="19" dur="500" fill="hold"/>
                                        <p:tgtEl>
                                          <p:spTgt spid="28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p:bldP spid="286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比較初始值 x = 0.6  和 x = 0.6001 的計算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 y="1804921"/>
            <a:ext cx="88931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5"/>
          <p:cNvSpPr>
            <a:spLocks noChangeArrowheads="1"/>
          </p:cNvSpPr>
          <p:nvPr/>
        </p:nvSpPr>
        <p:spPr bwMode="auto">
          <a:xfrm>
            <a:off x="1592263" y="5945188"/>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solidFill>
                  <a:schemeClr val="accent2"/>
                </a:solidFill>
              </a:rPr>
              <a:t>x</a:t>
            </a:r>
            <a:r>
              <a:rPr lang="en-US" altLang="zh-CN" i="1" baseline="-25000">
                <a:solidFill>
                  <a:schemeClr val="accent2"/>
                </a:solidFill>
              </a:rPr>
              <a:t>0</a:t>
            </a:r>
            <a:r>
              <a:rPr lang="en-US" altLang="zh-CN" i="1">
                <a:solidFill>
                  <a:schemeClr val="accent2"/>
                </a:solidFill>
              </a:rPr>
              <a:t> = 0.6</a:t>
            </a:r>
          </a:p>
        </p:txBody>
      </p:sp>
      <p:sp>
        <p:nvSpPr>
          <p:cNvPr id="10244" name="Rectangle 6"/>
          <p:cNvSpPr>
            <a:spLocks noChangeArrowheads="1"/>
          </p:cNvSpPr>
          <p:nvPr/>
        </p:nvSpPr>
        <p:spPr bwMode="auto">
          <a:xfrm>
            <a:off x="4256088" y="5873750"/>
            <a:ext cx="226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i="1">
                <a:solidFill>
                  <a:srgbClr val="FF00FF"/>
                </a:solidFill>
              </a:rPr>
              <a:t>x</a:t>
            </a:r>
            <a:r>
              <a:rPr lang="en-US" altLang="zh-CN" i="1" baseline="-25000">
                <a:solidFill>
                  <a:srgbClr val="FF00FF"/>
                </a:solidFill>
              </a:rPr>
              <a:t>0</a:t>
            </a:r>
            <a:r>
              <a:rPr lang="en-US" altLang="zh-CN" i="1">
                <a:solidFill>
                  <a:srgbClr val="FF00FF"/>
                </a:solidFill>
              </a:rPr>
              <a:t> = 0.6001</a:t>
            </a:r>
          </a:p>
        </p:txBody>
      </p:sp>
      <p:sp>
        <p:nvSpPr>
          <p:cNvPr id="10245" name="Rectangle 7"/>
          <p:cNvSpPr>
            <a:spLocks noChangeArrowheads="1"/>
          </p:cNvSpPr>
          <p:nvPr/>
        </p:nvSpPr>
        <p:spPr bwMode="auto">
          <a:xfrm>
            <a:off x="2413001" y="1010698"/>
            <a:ext cx="4103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4000" i="1" dirty="0">
                <a:solidFill>
                  <a:srgbClr val="FF0000"/>
                </a:solidFill>
                <a:latin typeface="Times New Roman" pitchFamily="18" charset="0"/>
              </a:rPr>
              <a:t>x</a:t>
            </a:r>
            <a:r>
              <a:rPr lang="en-US" altLang="zh-CN" sz="4000" i="1" baseline="-25000" dirty="0">
                <a:solidFill>
                  <a:srgbClr val="FF0000"/>
                </a:solidFill>
                <a:latin typeface="Times New Roman" pitchFamily="18" charset="0"/>
              </a:rPr>
              <a:t>n+1</a:t>
            </a:r>
            <a:r>
              <a:rPr lang="en-US" altLang="zh-CN" sz="4000" i="1" dirty="0">
                <a:solidFill>
                  <a:srgbClr val="FF0000"/>
                </a:solidFill>
                <a:latin typeface="Times New Roman" pitchFamily="18" charset="0"/>
              </a:rPr>
              <a:t> = 2x</a:t>
            </a:r>
            <a:r>
              <a:rPr lang="en-US" altLang="zh-CN" sz="4000" i="1" baseline="-25000" dirty="0">
                <a:solidFill>
                  <a:srgbClr val="FF0000"/>
                </a:solidFill>
                <a:latin typeface="Times New Roman" pitchFamily="18" charset="0"/>
              </a:rPr>
              <a:t>n</a:t>
            </a:r>
            <a:r>
              <a:rPr lang="en-US" altLang="zh-CN" sz="4000" i="1" baseline="30000" dirty="0">
                <a:solidFill>
                  <a:srgbClr val="FF0000"/>
                </a:solidFill>
                <a:latin typeface="Times New Roman" pitchFamily="18" charset="0"/>
              </a:rPr>
              <a:t>2 </a:t>
            </a:r>
            <a:r>
              <a:rPr lang="en-US" altLang="zh-CN" sz="4000" i="1" dirty="0">
                <a:solidFill>
                  <a:srgbClr val="FF0000"/>
                </a:solidFill>
                <a:latin typeface="Times New Roman" pitchFamily="18" charset="0"/>
              </a:rPr>
              <a:t>-1</a:t>
            </a:r>
          </a:p>
        </p:txBody>
      </p:sp>
      <p:sp>
        <p:nvSpPr>
          <p:cNvPr id="10246" name="Text Box 10"/>
          <p:cNvSpPr txBox="1">
            <a:spLocks noChangeArrowheads="1"/>
          </p:cNvSpPr>
          <p:nvPr/>
        </p:nvSpPr>
        <p:spPr bwMode="auto">
          <a:xfrm>
            <a:off x="6443663" y="4724400"/>
            <a:ext cx="463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solidFill>
                  <a:srgbClr val="FF0000"/>
                </a:solidFill>
              </a:rPr>
              <a:t>n</a:t>
            </a:r>
          </a:p>
        </p:txBody>
      </p:sp>
      <p:sp>
        <p:nvSpPr>
          <p:cNvPr id="10247" name="Rectangle 11"/>
          <p:cNvSpPr>
            <a:spLocks noChangeArrowheads="1"/>
          </p:cNvSpPr>
          <p:nvPr/>
        </p:nvSpPr>
        <p:spPr bwMode="auto">
          <a:xfrm>
            <a:off x="684213" y="1773238"/>
            <a:ext cx="719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0"/>
              </a:spcBef>
              <a:spcAft>
                <a:spcPct val="0"/>
              </a:spcAft>
              <a:defRPr sz="3200" b="1">
                <a:solidFill>
                  <a:schemeClr val="tx1"/>
                </a:solidFill>
                <a:latin typeface="Arial" charset="0"/>
                <a:ea typeface="宋体" charset="-122"/>
              </a:defRPr>
            </a:lvl6pPr>
            <a:lvl7pPr marL="2971800" indent="-228600" eaLnBrk="0" fontAlgn="base" hangingPunct="0">
              <a:spcBef>
                <a:spcPct val="0"/>
              </a:spcBef>
              <a:spcAft>
                <a:spcPct val="0"/>
              </a:spcAft>
              <a:defRPr sz="3200" b="1">
                <a:solidFill>
                  <a:schemeClr val="tx1"/>
                </a:solidFill>
                <a:latin typeface="Arial" charset="0"/>
                <a:ea typeface="宋体" charset="-122"/>
              </a:defRPr>
            </a:lvl7pPr>
            <a:lvl8pPr marL="3429000" indent="-228600" eaLnBrk="0" fontAlgn="base" hangingPunct="0">
              <a:spcBef>
                <a:spcPct val="0"/>
              </a:spcBef>
              <a:spcAft>
                <a:spcPct val="0"/>
              </a:spcAft>
              <a:defRPr sz="3200" b="1">
                <a:solidFill>
                  <a:schemeClr val="tx1"/>
                </a:solidFill>
                <a:latin typeface="Arial" charset="0"/>
                <a:ea typeface="宋体" charset="-122"/>
              </a:defRPr>
            </a:lvl8pPr>
            <a:lvl9pPr marL="3886200" indent="-228600" eaLnBrk="0" fontAlgn="base" hangingPunct="0">
              <a:spcBef>
                <a:spcPct val="0"/>
              </a:spcBef>
              <a:spcAft>
                <a:spcPct val="0"/>
              </a:spcAft>
              <a:defRPr sz="3200" b="1">
                <a:solidFill>
                  <a:schemeClr val="tx1"/>
                </a:solidFill>
                <a:latin typeface="Arial" charset="0"/>
                <a:ea typeface="宋体" charset="-122"/>
              </a:defRPr>
            </a:lvl9pPr>
          </a:lstStyle>
          <a:p>
            <a:pPr eaLnBrk="1" hangingPunct="1"/>
            <a:r>
              <a:rPr lang="en-US" altLang="zh-CN" sz="3600" i="1">
                <a:solidFill>
                  <a:srgbClr val="FF0000"/>
                </a:solidFill>
              </a:rPr>
              <a:t>x</a:t>
            </a:r>
            <a:r>
              <a:rPr lang="en-US" altLang="zh-CN" sz="3600" i="1" baseline="-25000">
                <a:solidFill>
                  <a:srgbClr val="FF0000"/>
                </a:solidFill>
              </a:rPr>
              <a:t>n</a:t>
            </a:r>
            <a:endParaRPr lang="en-US" altLang="zh-CN" sz="3600" i="1">
              <a:solidFill>
                <a:srgbClr val="FF0000"/>
              </a:solidFill>
            </a:endParaRPr>
          </a:p>
        </p:txBody>
      </p:sp>
      <p:sp>
        <p:nvSpPr>
          <p:cNvPr id="8" name="矩形 7">
            <a:extLst>
              <a:ext uri="{FF2B5EF4-FFF2-40B4-BE49-F238E27FC236}">
                <a16:creationId xmlns:a16="http://schemas.microsoft.com/office/drawing/2014/main" id="{42F93E55-6544-4485-A330-720125E10EDB}"/>
              </a:ext>
            </a:extLst>
          </p:cNvPr>
          <p:cNvSpPr/>
          <p:nvPr/>
        </p:nvSpPr>
        <p:spPr>
          <a:xfrm>
            <a:off x="2152224" y="333375"/>
            <a:ext cx="4304383" cy="584775"/>
          </a:xfrm>
          <a:prstGeom prst="rect">
            <a:avLst/>
          </a:prstGeom>
        </p:spPr>
        <p:txBody>
          <a:bodyPr wrap="none">
            <a:spAutoFit/>
          </a:bodyPr>
          <a:lstStyle/>
          <a:p>
            <a:r>
              <a:rPr lang="zh-CN" altLang="en-US" dirty="0"/>
              <a:t>混沌：簡單的數學例子</a:t>
            </a:r>
          </a:p>
        </p:txBody>
      </p:sp>
    </p:spTree>
  </p:cSld>
  <p:clrMapOvr>
    <a:masterClrMapping/>
  </p:clrMapOvr>
  <p:transition spd="med">
    <p:cover dir="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TotalTime>
  <Words>3924</Words>
  <Application>Microsoft Office PowerPoint</Application>
  <PresentationFormat>全屏显示(4:3)</PresentationFormat>
  <Paragraphs>207</Paragraphs>
  <Slides>66</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74" baseType="lpstr">
      <vt:lpstr>楷体_GB2312</vt:lpstr>
      <vt:lpstr>宋体</vt:lpstr>
      <vt:lpstr>Arial</vt:lpstr>
      <vt:lpstr>Arial Narrow</vt:lpstr>
      <vt:lpstr>Times New Roman</vt:lpstr>
      <vt:lpstr>默认设计模板</vt:lpstr>
      <vt:lpstr>图表</vt:lpstr>
      <vt:lpstr>公式</vt:lpstr>
      <vt:lpstr>PowerPoint 演示文稿</vt:lpstr>
      <vt:lpstr>PowerPoint 演示文稿</vt:lpstr>
      <vt:lpstr>PowerPoint 演示文稿</vt:lpstr>
      <vt:lpstr>PowerPoint 演示文稿</vt:lpstr>
      <vt:lpstr>What is a Probability?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apple</cp:lastModifiedBy>
  <cp:revision>61</cp:revision>
  <dcterms:created xsi:type="dcterms:W3CDTF">2006-12-07T02:01:24Z</dcterms:created>
  <dcterms:modified xsi:type="dcterms:W3CDTF">2024-05-08T06:09:09Z</dcterms:modified>
</cp:coreProperties>
</file>