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sldIdLst>
    <p:sldId id="264" r:id="rId3"/>
    <p:sldId id="265" r:id="rId4"/>
    <p:sldId id="266" r:id="rId5"/>
    <p:sldId id="257" r:id="rId6"/>
    <p:sldId id="267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51ABD3-EB35-4EAA-9891-0AD5AAD07A07}"/>
              </a:ext>
            </a:extLst>
          </p:cNvPr>
          <p:cNvCxnSpPr/>
          <p:nvPr/>
        </p:nvCxnSpPr>
        <p:spPr>
          <a:xfrm flipV="1">
            <a:off x="820132" y="1036948"/>
            <a:ext cx="0" cy="464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0A858E3-6C06-450B-8BC3-4A0C84E58463}"/>
              </a:ext>
            </a:extLst>
          </p:cNvPr>
          <p:cNvCxnSpPr>
            <a:cxnSpLocks/>
          </p:cNvCxnSpPr>
          <p:nvPr/>
        </p:nvCxnSpPr>
        <p:spPr>
          <a:xfrm flipV="1">
            <a:off x="820132" y="5684362"/>
            <a:ext cx="5890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80F28EF-8EE4-4B89-8F00-5E44807438D3}"/>
              </a:ext>
            </a:extLst>
          </p:cNvPr>
          <p:cNvSpPr txBox="1"/>
          <p:nvPr/>
        </p:nvSpPr>
        <p:spPr>
          <a:xfrm>
            <a:off x="8446416" y="320510"/>
            <a:ext cx="31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降水多，舌苔就厚胖大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10A3E7-8378-40BC-89F6-2D5517E6D706}"/>
              </a:ext>
            </a:extLst>
          </p:cNvPr>
          <p:cNvSpPr/>
          <p:nvPr/>
        </p:nvSpPr>
        <p:spPr>
          <a:xfrm>
            <a:off x="8342722" y="245097"/>
            <a:ext cx="3280509" cy="629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D0344-7245-42E5-8E2C-8DFD288F25B7}"/>
              </a:ext>
            </a:extLst>
          </p:cNvPr>
          <p:cNvSpPr/>
          <p:nvPr/>
        </p:nvSpPr>
        <p:spPr>
          <a:xfrm>
            <a:off x="820132" y="5684362"/>
            <a:ext cx="5890181" cy="398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D8C9C8-6E2C-4010-9B78-1B255BC4D410}"/>
              </a:ext>
            </a:extLst>
          </p:cNvPr>
          <p:cNvSpPr/>
          <p:nvPr/>
        </p:nvSpPr>
        <p:spPr>
          <a:xfrm>
            <a:off x="113128" y="1036948"/>
            <a:ext cx="707000" cy="464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C04037-4F52-4DC1-9CD9-240BA71D8F43}"/>
              </a:ext>
            </a:extLst>
          </p:cNvPr>
          <p:cNvSpPr/>
          <p:nvPr/>
        </p:nvSpPr>
        <p:spPr>
          <a:xfrm>
            <a:off x="568764" y="641026"/>
            <a:ext cx="706993" cy="311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A0352-E646-4692-BBCA-5002C8DDD4FA}"/>
              </a:ext>
            </a:extLst>
          </p:cNvPr>
          <p:cNvSpPr/>
          <p:nvPr/>
        </p:nvSpPr>
        <p:spPr>
          <a:xfrm>
            <a:off x="6828925" y="5528821"/>
            <a:ext cx="1058165" cy="311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EAE6B5-485C-4AED-BCE4-A2009813D2DC}"/>
              </a:ext>
            </a:extLst>
          </p:cNvPr>
          <p:cNvSpPr/>
          <p:nvPr/>
        </p:nvSpPr>
        <p:spPr>
          <a:xfrm>
            <a:off x="1008668" y="1036949"/>
            <a:ext cx="5890175" cy="43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7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74F5-91F4-4265-9F2B-A4BA2BE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1C06-B3B1-4B92-A0B6-CB92AF3B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舌苔的结构组成</a:t>
            </a:r>
          </a:p>
          <a:p>
            <a:r>
              <a:rPr lang="zh-CN" altLang="en-US" dirty="0"/>
              <a:t>舌苔形成原理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7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3FCB-1D57-4C10-9AA6-BB0D8D6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舌苔的结构组成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156EE-ACAD-407F-B03B-6026BE97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乳头</a:t>
            </a:r>
            <a:endParaRPr lang="en-US" altLang="zh-CN" dirty="0"/>
          </a:p>
          <a:p>
            <a:r>
              <a:rPr lang="zh-CN" altLang="en-US" dirty="0"/>
              <a:t>乳头</a:t>
            </a:r>
            <a:endParaRPr lang="en-US" altLang="zh-CN" dirty="0"/>
          </a:p>
          <a:p>
            <a:r>
              <a:rPr lang="zh-CN" altLang="en-US" dirty="0"/>
              <a:t>乳头</a:t>
            </a:r>
            <a:endParaRPr lang="en-US" altLang="zh-CN" dirty="0"/>
          </a:p>
          <a:p>
            <a:r>
              <a:rPr lang="zh-CN" altLang="en-US" dirty="0"/>
              <a:t>和</a:t>
            </a:r>
          </a:p>
        </p:txBody>
      </p:sp>
    </p:spTree>
    <p:extLst>
      <p:ext uri="{BB962C8B-B14F-4D97-AF65-F5344CB8AC3E}">
        <p14:creationId xmlns:p14="http://schemas.microsoft.com/office/powerpoint/2010/main" val="25142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ACA8FF8-CB1F-462C-AC97-823CB0AD394B-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5" y="316865"/>
            <a:ext cx="9972675" cy="6224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7545" y="1948815"/>
            <a:ext cx="84486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北</a:t>
            </a: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西                                                                                      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东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</a:t>
            </a: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24D39-3EFA-41E9-9907-216014AA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舌苔形成原理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3F9A3-020C-4C5D-8CE2-49DF3421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上北下南左西右东中：水肾（源头）、火、金肺、木、土。</a:t>
            </a:r>
          </a:p>
          <a:p>
            <a:r>
              <a:rPr lang="zh-CN" altLang="en-US" dirty="0"/>
              <a:t>金生水，水生木，木生火、火生土、土生金。</a:t>
            </a:r>
          </a:p>
          <a:p>
            <a:r>
              <a:rPr lang="zh-CN" altLang="en-US" dirty="0"/>
              <a:t>中国版图</a:t>
            </a:r>
          </a:p>
          <a:p>
            <a:r>
              <a:rPr lang="zh-CN" altLang="en-US" dirty="0"/>
              <a:t>肝肾同源</a:t>
            </a:r>
          </a:p>
          <a:p>
            <a:r>
              <a:rPr lang="zh-CN" altLang="en-US" dirty="0"/>
              <a:t>形成原理：</a:t>
            </a:r>
          </a:p>
          <a:p>
            <a:pPr lvl="1"/>
            <a:r>
              <a:rPr lang="zh-CN" altLang="en-US" dirty="0"/>
              <a:t>水液循环，生成舌苔</a:t>
            </a:r>
          </a:p>
          <a:p>
            <a:pPr lvl="1"/>
            <a:r>
              <a:rPr lang="zh-CN" altLang="en-US" dirty="0"/>
              <a:t>胃中的生气熏蒸</a:t>
            </a:r>
          </a:p>
          <a:p>
            <a:pPr lvl="1"/>
            <a:r>
              <a:rPr lang="zh-CN" altLang="en-US" dirty="0"/>
              <a:t>胃中的浊气向上泛潮</a:t>
            </a:r>
            <a:r>
              <a:rPr lang="en-US" altLang="zh-CN" dirty="0"/>
              <a:t>---</a:t>
            </a:r>
            <a:r>
              <a:rPr lang="zh-CN" altLang="en-US" dirty="0"/>
              <a:t>（胃气正常情况下向下走）</a:t>
            </a:r>
          </a:p>
          <a:p>
            <a:r>
              <a:rPr lang="zh-CN" altLang="en-US" dirty="0"/>
              <a:t>少苔，无苔怎么辩证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舌光滑无苔（</a:t>
            </a:r>
            <a:r>
              <a:rPr lang="en-US" altLang="zh-CN" dirty="0"/>
              <a:t>dad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少苔</a:t>
            </a:r>
            <a:r>
              <a:rPr lang="en-US" altLang="zh-CN" dirty="0"/>
              <a:t>—</a:t>
            </a:r>
            <a:r>
              <a:rPr lang="zh-CN" altLang="en-US" dirty="0"/>
              <a:t>废水过少</a:t>
            </a:r>
          </a:p>
          <a:p>
            <a:r>
              <a:rPr lang="zh-CN" altLang="en-US" dirty="0"/>
              <a:t>舌苔厚</a:t>
            </a:r>
          </a:p>
          <a:p>
            <a:pPr lvl="1"/>
            <a:r>
              <a:rPr lang="zh-CN" altLang="en-US" dirty="0"/>
              <a:t>肺水太多</a:t>
            </a:r>
            <a:r>
              <a:rPr lang="en-US" altLang="zh-CN" dirty="0"/>
              <a:t>--</a:t>
            </a:r>
            <a:r>
              <a:rPr lang="zh-CN" altLang="en-US" dirty="0"/>
              <a:t>阴虚火旺</a:t>
            </a:r>
          </a:p>
          <a:p>
            <a:r>
              <a:rPr lang="zh-CN" altLang="en-US" dirty="0"/>
              <a:t>气候地域宇舌像关系图</a:t>
            </a:r>
            <a:r>
              <a:rPr lang="en-US" altLang="zh-CN" dirty="0"/>
              <a:t>--</a:t>
            </a:r>
            <a:r>
              <a:rPr lang="zh-CN" altLang="en-US" dirty="0"/>
              <a:t>温带中雨最好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38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6D8C9C8-6E2C-4010-9B78-1B255BC4D410}"/>
              </a:ext>
            </a:extLst>
          </p:cNvPr>
          <p:cNvSpPr/>
          <p:nvPr/>
        </p:nvSpPr>
        <p:spPr>
          <a:xfrm>
            <a:off x="113128" y="1036948"/>
            <a:ext cx="707000" cy="46474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灼热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热带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温带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寒带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极寒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D0344-7245-42E5-8E2C-8DFD288F25B7}"/>
              </a:ext>
            </a:extLst>
          </p:cNvPr>
          <p:cNvSpPr/>
          <p:nvPr/>
        </p:nvSpPr>
        <p:spPr>
          <a:xfrm>
            <a:off x="820132" y="5684362"/>
            <a:ext cx="5890181" cy="3989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          无雨           少雨              中雨                   多雨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0F28EF-8EE4-4B89-8F00-5E44807438D3}"/>
              </a:ext>
            </a:extLst>
          </p:cNvPr>
          <p:cNvSpPr txBox="1"/>
          <p:nvPr/>
        </p:nvSpPr>
        <p:spPr>
          <a:xfrm>
            <a:off x="8446416" y="320510"/>
            <a:ext cx="31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降水多，舌苔就厚胖大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51ABD3-EB35-4EAA-9891-0AD5AAD07A07}"/>
              </a:ext>
            </a:extLst>
          </p:cNvPr>
          <p:cNvCxnSpPr/>
          <p:nvPr/>
        </p:nvCxnSpPr>
        <p:spPr>
          <a:xfrm flipV="1">
            <a:off x="820132" y="1036948"/>
            <a:ext cx="0" cy="464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0A858E3-6C06-450B-8BC3-4A0C84E58463}"/>
              </a:ext>
            </a:extLst>
          </p:cNvPr>
          <p:cNvCxnSpPr>
            <a:cxnSpLocks/>
          </p:cNvCxnSpPr>
          <p:nvPr/>
        </p:nvCxnSpPr>
        <p:spPr>
          <a:xfrm flipV="1">
            <a:off x="820132" y="5684362"/>
            <a:ext cx="5890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510A3E7-8378-40BC-89F6-2D5517E6D706}"/>
              </a:ext>
            </a:extLst>
          </p:cNvPr>
          <p:cNvSpPr/>
          <p:nvPr/>
        </p:nvSpPr>
        <p:spPr>
          <a:xfrm>
            <a:off x="8342722" y="245097"/>
            <a:ext cx="3280509" cy="629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降水量多，舌苔就胖大齿痕</a:t>
            </a:r>
            <a:r>
              <a:rPr lang="en-US" altLang="zh-CN" dirty="0"/>
              <a:t>···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治疗就是把它反过来，例如齿痕胖大苔厚雨水（水湿）太多了，就得让他雨水少些（就要除湿利水）。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舌红绛裂纹，就得给他降温补水（清热养阴）。舌质淡白太寒了，就得升温。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升到中间部分，不冷不热，就是淡红舌，薄白苔。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这就是阴平阳秘，阴阳平衡，健康状态。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C04037-4F52-4DC1-9CD9-240BA71D8F43}"/>
              </a:ext>
            </a:extLst>
          </p:cNvPr>
          <p:cNvSpPr/>
          <p:nvPr/>
        </p:nvSpPr>
        <p:spPr>
          <a:xfrm>
            <a:off x="466628" y="687376"/>
            <a:ext cx="707001" cy="3110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气温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A0352-E646-4692-BBCA-5002C8DDD4FA}"/>
              </a:ext>
            </a:extLst>
          </p:cNvPr>
          <p:cNvSpPr/>
          <p:nvPr/>
        </p:nvSpPr>
        <p:spPr>
          <a:xfrm>
            <a:off x="6710313" y="5539034"/>
            <a:ext cx="919908" cy="3110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降水量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EAE6B5-485C-4AED-BCE4-A2009813D2DC}"/>
              </a:ext>
            </a:extLst>
          </p:cNvPr>
          <p:cNvSpPr/>
          <p:nvPr/>
        </p:nvSpPr>
        <p:spPr>
          <a:xfrm>
            <a:off x="1008668" y="1036948"/>
            <a:ext cx="5890175" cy="43834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舌苔紫 苔灰黑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舌质绛 芒刺</a:t>
            </a:r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舌质红  苔黄</a:t>
            </a:r>
          </a:p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舌淡红 苔薄白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舌质淡  苔白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舌质淡白  苔青紫</a:t>
            </a:r>
          </a:p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30059C-F088-400B-AB86-2EEEC8A4F3E2}"/>
              </a:ext>
            </a:extLst>
          </p:cNvPr>
          <p:cNvCxnSpPr>
            <a:cxnSpLocks/>
          </p:cNvCxnSpPr>
          <p:nvPr/>
        </p:nvCxnSpPr>
        <p:spPr>
          <a:xfrm>
            <a:off x="820128" y="1555423"/>
            <a:ext cx="550368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99AFD6-03CA-4AE1-BBBF-DFED9B0F5C0F}"/>
              </a:ext>
            </a:extLst>
          </p:cNvPr>
          <p:cNvCxnSpPr>
            <a:cxnSpLocks/>
          </p:cNvCxnSpPr>
          <p:nvPr/>
        </p:nvCxnSpPr>
        <p:spPr>
          <a:xfrm>
            <a:off x="820128" y="2094321"/>
            <a:ext cx="550368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45489E-04CA-4F10-9789-1179AA3D25B8}"/>
              </a:ext>
            </a:extLst>
          </p:cNvPr>
          <p:cNvCxnSpPr>
            <a:cxnSpLocks/>
          </p:cNvCxnSpPr>
          <p:nvPr/>
        </p:nvCxnSpPr>
        <p:spPr>
          <a:xfrm>
            <a:off x="820128" y="4067666"/>
            <a:ext cx="550368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CC94647-FD6E-4710-9204-A9525818CAEA}"/>
              </a:ext>
            </a:extLst>
          </p:cNvPr>
          <p:cNvCxnSpPr>
            <a:cxnSpLocks/>
          </p:cNvCxnSpPr>
          <p:nvPr/>
        </p:nvCxnSpPr>
        <p:spPr>
          <a:xfrm>
            <a:off x="820128" y="4908223"/>
            <a:ext cx="550368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25D8CA2-43B3-4965-8705-4BED0EF88CC3}"/>
              </a:ext>
            </a:extLst>
          </p:cNvPr>
          <p:cNvCxnSpPr>
            <a:cxnSpLocks/>
          </p:cNvCxnSpPr>
          <p:nvPr/>
        </p:nvCxnSpPr>
        <p:spPr>
          <a:xfrm>
            <a:off x="820127" y="3253818"/>
            <a:ext cx="550368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AB45739A-A90F-44DF-901E-1F95A0C191C4}"/>
              </a:ext>
            </a:extLst>
          </p:cNvPr>
          <p:cNvSpPr/>
          <p:nvPr/>
        </p:nvSpPr>
        <p:spPr>
          <a:xfrm>
            <a:off x="1278119" y="2400129"/>
            <a:ext cx="970957" cy="85272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阴火虚旺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D94ABCB-A730-43DC-B9C7-1F0E4F9065A4}"/>
              </a:ext>
            </a:extLst>
          </p:cNvPr>
          <p:cNvSpPr/>
          <p:nvPr/>
        </p:nvSpPr>
        <p:spPr>
          <a:xfrm>
            <a:off x="5524108" y="2325101"/>
            <a:ext cx="970956" cy="85272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苔黄厚腻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09A2F8F-B2D1-4CEE-8814-391CC4F9CD05}"/>
              </a:ext>
            </a:extLst>
          </p:cNvPr>
          <p:cNvSpPr/>
          <p:nvPr/>
        </p:nvSpPr>
        <p:spPr>
          <a:xfrm>
            <a:off x="1263191" y="3673129"/>
            <a:ext cx="1000815" cy="85272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气血两虚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5F8647B-5ED0-4A25-9E28-F7CD99C67757}"/>
              </a:ext>
            </a:extLst>
          </p:cNvPr>
          <p:cNvSpPr/>
          <p:nvPr/>
        </p:nvSpPr>
        <p:spPr>
          <a:xfrm>
            <a:off x="5589321" y="3680177"/>
            <a:ext cx="970955" cy="85272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胖大齿痕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852E8A-CCF5-4479-8662-CA4699568AC7}"/>
              </a:ext>
            </a:extLst>
          </p:cNvPr>
          <p:cNvSpPr txBox="1"/>
          <p:nvPr/>
        </p:nvSpPr>
        <p:spPr>
          <a:xfrm>
            <a:off x="1318964" y="2094321"/>
            <a:ext cx="109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裂纹舌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9DDD935-5C5A-4ACC-A2A9-A2F8FEE0C402}"/>
              </a:ext>
            </a:extLst>
          </p:cNvPr>
          <p:cNvCxnSpPr/>
          <p:nvPr/>
        </p:nvCxnSpPr>
        <p:spPr>
          <a:xfrm>
            <a:off x="2752627" y="2194146"/>
            <a:ext cx="4500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6824FEE-B278-4C7B-9CFB-DD3D6B075595}"/>
              </a:ext>
            </a:extLst>
          </p:cNvPr>
          <p:cNvCxnSpPr/>
          <p:nvPr/>
        </p:nvCxnSpPr>
        <p:spPr>
          <a:xfrm>
            <a:off x="2752627" y="5155412"/>
            <a:ext cx="4500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457075C-A180-4A8E-BFE4-29D5C2CCAB75}"/>
              </a:ext>
            </a:extLst>
          </p:cNvPr>
          <p:cNvCxnSpPr>
            <a:cxnSpLocks/>
          </p:cNvCxnSpPr>
          <p:nvPr/>
        </p:nvCxnSpPr>
        <p:spPr>
          <a:xfrm flipV="1">
            <a:off x="2752627" y="2190846"/>
            <a:ext cx="0" cy="29645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788A61C-B08E-4D63-A9AA-4BF9716BDCBE}"/>
              </a:ext>
            </a:extLst>
          </p:cNvPr>
          <p:cNvCxnSpPr>
            <a:cxnSpLocks/>
          </p:cNvCxnSpPr>
          <p:nvPr/>
        </p:nvCxnSpPr>
        <p:spPr>
          <a:xfrm>
            <a:off x="7252627" y="2190846"/>
            <a:ext cx="0" cy="296456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46A9920-B93F-4A0E-BDAB-BA0B877122E6}"/>
              </a:ext>
            </a:extLst>
          </p:cNvPr>
          <p:cNvSpPr txBox="1"/>
          <p:nvPr/>
        </p:nvSpPr>
        <p:spPr>
          <a:xfrm>
            <a:off x="6652568" y="2325101"/>
            <a:ext cx="41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森林气候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E9C902-148B-4400-91F1-DF01F48E6FEE}"/>
              </a:ext>
            </a:extLst>
          </p:cNvPr>
          <p:cNvSpPr txBox="1"/>
          <p:nvPr/>
        </p:nvSpPr>
        <p:spPr>
          <a:xfrm>
            <a:off x="2501380" y="290523"/>
            <a:ext cx="2834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气候地域与舌象关系图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13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ACA8FF8-CB1F-462C-AC97-823CB0AD394B-1">
      <extobjdata type="EACA8FF8-CB1F-462C-AC97-823CB0AD394B" data="ewogICAiTGF0IiA6ICIzNy41NTAzMzkiLAogICAiTG5nIiA6ICIxMDQuMTE0MTI5IiwKICAgIlJvdXRlVHlwZSIgOiAiLTEiLAogICAiVGV4dDEiIDogIiIsCiAgICJUZXh0MiIgOiAiIiwKICAgIlpvb20iIDogIjUiCn0K"/>
    </extobj>
  </extobjs>
</s:customData>
</file>

<file path=customXml/itemProps1.xml><?xml version="1.0" encoding="utf-8"?>
<ds:datastoreItem xmlns:ds="http://schemas.openxmlformats.org/officeDocument/2006/customXml" ds:itemID="{EFAD3617-A18A-4B23-9DF9-D8E4C85ACBA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334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PowerPoint 演示文稿</vt:lpstr>
      <vt:lpstr>Content</vt:lpstr>
      <vt:lpstr>舌苔的结构组成</vt:lpstr>
      <vt:lpstr>PowerPoint 演示文稿</vt:lpstr>
      <vt:lpstr> 舌苔形成原理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SHUDE CHEN</dc:creator>
  <cp:lastModifiedBy>陈 希</cp:lastModifiedBy>
  <cp:revision>47</cp:revision>
  <dcterms:created xsi:type="dcterms:W3CDTF">2022-01-28T06:07:00Z</dcterms:created>
  <dcterms:modified xsi:type="dcterms:W3CDTF">2022-01-28T13:49:36Z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