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</p:sldIdLst>
  <p:sldSz cx="9144000" cy="5143500" type="screen16x9"/>
  <p:notesSz cx="6858000" cy="9144000"/>
  <p:embeddedFontLst>
    <p:embeddedFont>
      <p:font typeface="Golos Text" panose="020B0604020202020204" charset="0"/>
      <p:regular r:id="rId10"/>
      <p:bold r:id="rId11"/>
    </p:embeddedFont>
    <p:embeddedFont>
      <p:font typeface="Golos Text SemiBo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3MQFAyke51QZsbYkkjo1gB6i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44A78D-DDCB-41DE-91BC-666469AE54DA}">
  <a:tblStyle styleId="{5544A78D-DDCB-41DE-91BC-666469AE54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6" y="42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90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61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61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72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4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105" name="Google Shape;105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12" name="Google Shape;112;p31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8" name="Google Shape;128;p33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9" name="Google Shape;129;p33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30" name="Google Shape;130;p33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  <p:sp>
        <p:nvSpPr>
          <p:cNvPr id="131" name="Google Shape;13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6" name="Google Shape;136;p34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37" name="Google Shape;137;p34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8" name="Google Shape;138;p34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46" name="Google Shape;146;p35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47" name="Google Shape;147;p35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48" name="Google Shape;148;p35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52" name="Google Shape;152;p35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53" name="Google Shape;153;p35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  <p:sp>
        <p:nvSpPr>
          <p:cNvPr id="154" name="Google Shape;15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868680" y="2473425"/>
            <a:ext cx="7406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olos Text SemiBold"/>
              <a:buNone/>
            </a:pPr>
            <a:r>
              <a:rPr lang="ru-RU" sz="3100" dirty="0">
                <a:solidFill>
                  <a:schemeClr val="lt1"/>
                </a:solidFill>
              </a:rPr>
              <a:t>«Методы обучения прогнозных моделей на малых выборках в прикладных задачах»</a:t>
            </a:r>
            <a:br>
              <a:rPr lang="ru-RU" sz="3100" dirty="0">
                <a:solidFill>
                  <a:schemeClr val="lt1"/>
                </a:solidFill>
              </a:rPr>
            </a:br>
            <a:endParaRPr lang="ru-RU" sz="1500" dirty="0">
              <a:solidFill>
                <a:schemeClr val="lt1"/>
              </a:solidFill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68680" y="3573840"/>
            <a:ext cx="7923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Данилов Сергей</a:t>
            </a:r>
            <a:b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«Финансовые технологии анализа данных», J4</a:t>
            </a:r>
            <a:r>
              <a:rPr lang="en-US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2</a:t>
            </a: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12</a:t>
            </a:r>
            <a:endParaRPr dirty="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Научный руководитель: </a:t>
            </a:r>
            <a:r>
              <a:rPr lang="ru-RU" dirty="0" err="1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Деревицкий</a:t>
            </a: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Илья Владиславович,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Ph. D.</a:t>
            </a: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научный </a:t>
            </a: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сотрудник исследовательского центра</a:t>
            </a:r>
            <a:endParaRPr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"Сильный искусственный интеллект в промышленности"</a:t>
            </a:r>
            <a:endParaRPr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Проблема малых данных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71666-FB4F-AC06-9FD6-288AC808B038}"/>
              </a:ext>
            </a:extLst>
          </p:cNvPr>
          <p:cNvSpPr txBox="1"/>
          <p:nvPr/>
        </p:nvSpPr>
        <p:spPr>
          <a:xfrm>
            <a:off x="460964" y="1147863"/>
            <a:ext cx="477738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Количество параметров </a:t>
            </a:r>
            <a:r>
              <a:rPr lang="ru-RU" dirty="0" err="1">
                <a:latin typeface="Golos Text" panose="020B0604020202020204" charset="0"/>
                <a:cs typeface="Golos Text" panose="020B0604020202020204" charset="0"/>
              </a:rPr>
              <a:t>датасета</a:t>
            </a: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 равно</a:t>
            </a:r>
            <a:br>
              <a:rPr lang="ru-RU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или превышает количество сэмплов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Причины: ограниченный доступ к данным,</a:t>
            </a:r>
            <a:br>
              <a:rPr lang="ru-RU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большая сложность или высокая цена сбора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olos Text" panose="020B0604020202020204" charset="0"/>
                <a:cs typeface="Golos Text" panose="020B0604020202020204" charset="0"/>
              </a:rPr>
              <a:t>Возможные проблемы: переобучение моделей, ухудшение моделей аномалиями 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2050" name="Picture 2" descr="HR Analytics: A Case for Leveraging Small Data in a Big Data World | CGS  Blog">
            <a:extLst>
              <a:ext uri="{FF2B5EF4-FFF2-40B4-BE49-F238E27FC236}">
                <a16:creationId xmlns:a16="http://schemas.microsoft.com/office/drawing/2014/main" id="{D9769347-F0CA-A2D8-5B71-90EB4E49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345" y="1078757"/>
            <a:ext cx="3397434" cy="25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51B76-D482-4543-52FF-C0B3D5BBF30F}"/>
              </a:ext>
            </a:extLst>
          </p:cNvPr>
          <p:cNvSpPr txBox="1"/>
          <p:nvPr/>
        </p:nvSpPr>
        <p:spPr>
          <a:xfrm>
            <a:off x="457200" y="4488241"/>
            <a:ext cx="6848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latin typeface="Golos Text" panose="020B0604020202020204" charset="0"/>
                <a:cs typeface="Golos Text" panose="020B0604020202020204" charset="0"/>
              </a:rPr>
              <a:t>Источник: </a:t>
            </a:r>
            <a:r>
              <a:rPr lang="en-US" sz="1100" dirty="0">
                <a:latin typeface="Golos Text" panose="020B0604020202020204" charset="0"/>
                <a:cs typeface="Golos Text" panose="020B0604020202020204" charset="0"/>
              </a:rPr>
              <a:t>https://www.cgsinc.com/blog/hr-analytics-case-leveraging-small-data-big-data-world</a:t>
            </a:r>
            <a:endParaRPr lang="ru-RU" sz="1100" dirty="0">
              <a:latin typeface="Golos Text" panose="020B0604020202020204" charset="0"/>
              <a:cs typeface="Golos Tex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Цель проекта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95B3E-B850-9F01-8505-4C7233E37FC1}"/>
              </a:ext>
            </a:extLst>
          </p:cNvPr>
          <p:cNvSpPr txBox="1"/>
          <p:nvPr/>
        </p:nvSpPr>
        <p:spPr>
          <a:xfrm>
            <a:off x="457200" y="1227882"/>
            <a:ext cx="40758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Цель проекта: создание рекомендательной системы для эндокринологов по назначению препарата от ожирения, работающая в условиях малых данных.</a:t>
            </a:r>
          </a:p>
          <a:p>
            <a:endParaRPr lang="ru-RU" sz="1600" dirty="0"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Обучение моделей прогнозирования потери веса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Поиск методов для увеличения эффективности моделей при низком качестве прогнозирования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Создание веб-приложения с рекомендательной системой</a:t>
            </a:r>
            <a:br>
              <a:rPr lang="ru-RU" sz="1600" dirty="0">
                <a:latin typeface="Golos Text" panose="020B0604020202020204" charset="0"/>
                <a:cs typeface="Golos Text" panose="020B0604020202020204" charset="0"/>
              </a:rPr>
            </a:br>
            <a:br>
              <a:rPr lang="ru-RU" sz="1600" dirty="0">
                <a:latin typeface="Golos Text" panose="020B0604020202020204" charset="0"/>
                <a:cs typeface="Golos Text" panose="020B0604020202020204" charset="0"/>
              </a:rPr>
            </a:br>
            <a:endParaRPr lang="ru-RU" sz="1600" dirty="0">
              <a:latin typeface="Golos Text" panose="020B0604020202020204" charset="0"/>
              <a:cs typeface="Golos Text" panose="020B0604020202020204" charset="0"/>
            </a:endParaRPr>
          </a:p>
          <a:p>
            <a:pPr algn="just"/>
            <a:endParaRPr lang="ru-RU" sz="16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1FDA9D-7E78-46FC-8776-029B913C0528}"/>
              </a:ext>
            </a:extLst>
          </p:cNvPr>
          <p:cNvGrpSpPr/>
          <p:nvPr/>
        </p:nvGrpSpPr>
        <p:grpSpPr>
          <a:xfrm>
            <a:off x="4685461" y="1116933"/>
            <a:ext cx="4272406" cy="2662263"/>
            <a:chOff x="587216" y="901568"/>
            <a:chExt cx="4664413" cy="290722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129FD12-3BEA-16DF-35BA-D9990209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216" y="931373"/>
              <a:ext cx="1299950" cy="2809569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4DA8B49-8520-F7B5-736B-C2DBDF77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642" y="1022726"/>
              <a:ext cx="3141511" cy="2577333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022FE1D-8A93-D1F0-FCE8-4969E53BA2E1}"/>
                </a:ext>
              </a:extLst>
            </p:cNvPr>
            <p:cNvSpPr/>
            <p:nvPr/>
          </p:nvSpPr>
          <p:spPr>
            <a:xfrm>
              <a:off x="587216" y="901568"/>
              <a:ext cx="4664413" cy="290722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СИБУТРАМИН. ОТЗЫВЫ .просьба писать только тем кто с этим препаратом  сталкивался (принимал раньше или принимает - 6180635 - Кашалот">
              <a:extLst>
                <a:ext uri="{FF2B5EF4-FFF2-40B4-BE49-F238E27FC236}">
                  <a16:creationId xmlns:a16="http://schemas.microsoft.com/office/drawing/2014/main" id="{A3493AAE-1F30-190D-D5A4-3980ADBD0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48" y="1619655"/>
              <a:ext cx="571987" cy="408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Саксенда 6мг/мл 3мл 3 шт. раствор для подкожного введения купить по цене от  17950 руб в Москве, заказать с доставкой, инструкция по применению,  аналоги, отзывы">
              <a:extLst>
                <a:ext uri="{FF2B5EF4-FFF2-40B4-BE49-F238E27FC236}">
                  <a16:creationId xmlns:a16="http://schemas.microsoft.com/office/drawing/2014/main" id="{011F2D00-12F7-A867-C0BC-D72A112AF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248" y="2625146"/>
              <a:ext cx="571987" cy="307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B7D229-1852-C010-2559-0C2FE340ED13}"/>
              </a:ext>
            </a:extLst>
          </p:cNvPr>
          <p:cNvSpPr txBox="1"/>
          <p:nvPr/>
        </p:nvSpPr>
        <p:spPr>
          <a:xfrm>
            <a:off x="5512652" y="3873073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Golos Text" panose="020B0604020202020204" charset="0"/>
                <a:cs typeface="Golos Text" panose="020B0604020202020204" charset="0"/>
              </a:rPr>
              <a:t>Прототип веб-приложения </a:t>
            </a:r>
            <a:br>
              <a:rPr lang="en-US" i="1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ru-RU" i="1" dirty="0">
                <a:latin typeface="Golos Text" panose="020B0604020202020204" charset="0"/>
                <a:cs typeface="Golos Text" panose="020B0604020202020204" charset="0"/>
              </a:rPr>
              <a:t>по подбору препарата</a:t>
            </a:r>
          </a:p>
        </p:txBody>
      </p:sp>
    </p:spTree>
    <p:extLst>
      <p:ext uri="{BB962C8B-B14F-4D97-AF65-F5344CB8AC3E}">
        <p14:creationId xmlns:p14="http://schemas.microsoft.com/office/powerpoint/2010/main" val="86358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Разработка системы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D7FD050-A184-EB82-8E70-731605492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41720"/>
              </p:ext>
            </p:extLst>
          </p:nvPr>
        </p:nvGraphicFramePr>
        <p:xfrm>
          <a:off x="3603167" y="1636698"/>
          <a:ext cx="5080001" cy="1645920"/>
        </p:xfrm>
        <a:graphic>
          <a:graphicData uri="http://schemas.openxmlformats.org/drawingml/2006/table">
            <a:tbl>
              <a:tblPr firstRow="1" bandRow="1">
                <a:tableStyleId>{5544A78D-DDCB-41DE-91BC-666469AE54DA}</a:tableStyleId>
              </a:tblPr>
              <a:tblGrid>
                <a:gridCol w="978561">
                  <a:extLst>
                    <a:ext uri="{9D8B030D-6E8A-4147-A177-3AD203B41FA5}">
                      <a16:colId xmlns:a16="http://schemas.microsoft.com/office/drawing/2014/main" val="3011120691"/>
                    </a:ext>
                  </a:extLst>
                </a:gridCol>
                <a:gridCol w="938719">
                  <a:extLst>
                    <a:ext uri="{9D8B030D-6E8A-4147-A177-3AD203B41FA5}">
                      <a16:colId xmlns:a16="http://schemas.microsoft.com/office/drawing/2014/main" val="3411061552"/>
                    </a:ext>
                  </a:extLst>
                </a:gridCol>
                <a:gridCol w="909532">
                  <a:extLst>
                    <a:ext uri="{9D8B030D-6E8A-4147-A177-3AD203B41FA5}">
                      <a16:colId xmlns:a16="http://schemas.microsoft.com/office/drawing/2014/main" val="221343077"/>
                    </a:ext>
                  </a:extLst>
                </a:gridCol>
                <a:gridCol w="661481">
                  <a:extLst>
                    <a:ext uri="{9D8B030D-6E8A-4147-A177-3AD203B41FA5}">
                      <a16:colId xmlns:a16="http://schemas.microsoft.com/office/drawing/2014/main" val="117346833"/>
                    </a:ext>
                  </a:extLst>
                </a:gridCol>
                <a:gridCol w="919264">
                  <a:extLst>
                    <a:ext uri="{9D8B030D-6E8A-4147-A177-3AD203B41FA5}">
                      <a16:colId xmlns:a16="http://schemas.microsoft.com/office/drawing/2014/main" val="2914641749"/>
                    </a:ext>
                  </a:extLst>
                </a:gridCol>
                <a:gridCol w="672444">
                  <a:extLst>
                    <a:ext uri="{9D8B030D-6E8A-4147-A177-3AD203B41FA5}">
                      <a16:colId xmlns:a16="http://schemas.microsoft.com/office/drawing/2014/main" val="369857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Исходы лечения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Препарат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Accuracy</a:t>
                      </a:r>
                      <a:endParaRPr lang="ru-RU" sz="1200" b="1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F1-score</a:t>
                      </a:r>
                      <a:endParaRPr lang="ru-RU" sz="1200" b="1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Precision </a:t>
                      </a:r>
                      <a:endParaRPr lang="ru-RU" sz="1200" b="1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Recall</a:t>
                      </a:r>
                      <a:endParaRPr lang="ru-RU" sz="1200" b="1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84083"/>
                  </a:ext>
                </a:extLst>
              </a:tr>
              <a:tr h="263889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&lt;</a:t>
                      </a:r>
                      <a:r>
                        <a:rPr lang="ru-RU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5%</a:t>
                      </a:r>
                    </a:p>
                    <a:p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≥5%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SIB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0.68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</a:t>
                      </a:r>
                      <a:r>
                        <a:rPr lang="ru-RU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0.70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0.74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627509"/>
                  </a:ext>
                </a:extLst>
              </a:tr>
              <a:tr h="252283">
                <a:tc vMerge="1">
                  <a:txBody>
                    <a:bodyPr/>
                    <a:lstStyle/>
                    <a:p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SAX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0.74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0.73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0.73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0.67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64173"/>
                  </a:ext>
                </a:extLst>
              </a:tr>
              <a:tr h="226616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&lt;5%</a:t>
                      </a:r>
                      <a:br>
                        <a:rPr lang="ru-RU" sz="1200" dirty="0">
                          <a:latin typeface="Golos Text" panose="020B0604020202020204" charset="0"/>
                          <a:cs typeface="Golos Text" panose="020B0604020202020204" charset="0"/>
                        </a:rPr>
                      </a:br>
                      <a:r>
                        <a:rPr lang="ru-RU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5-</a:t>
                      </a:r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10%</a:t>
                      </a:r>
                      <a:r>
                        <a:rPr lang="ru-RU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 </a:t>
                      </a:r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&gt;10%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SIB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Golos Text" panose="020B0604020202020204" charset="0"/>
                          <a:cs typeface="Golos Text" panose="020B0604020202020204" charset="0"/>
                        </a:rPr>
                        <a:t>0.42</a:t>
                      </a:r>
                      <a:endParaRPr lang="ru-RU" sz="1200" b="1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0.38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0.39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0.38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810700"/>
                  </a:ext>
                </a:extLst>
              </a:tr>
              <a:tr h="165201">
                <a:tc vMerge="1">
                  <a:txBody>
                    <a:bodyPr/>
                    <a:lstStyle/>
                    <a:p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SAX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0.63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0.61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0.61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olos Text" panose="020B0604020202020204" charset="0"/>
                          <a:cs typeface="Golos Text" panose="020B0604020202020204" charset="0"/>
                        </a:rPr>
                        <a:t>0.61</a:t>
                      </a:r>
                      <a:endParaRPr lang="ru-RU" sz="1200" dirty="0">
                        <a:latin typeface="Golos Text" panose="020B0604020202020204" charset="0"/>
                        <a:cs typeface="Golos Text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748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2CB2B9-EEEC-7111-E15F-6A18B3524E71}"/>
              </a:ext>
            </a:extLst>
          </p:cNvPr>
          <p:cNvSpPr txBox="1"/>
          <p:nvPr/>
        </p:nvSpPr>
        <p:spPr>
          <a:xfrm>
            <a:off x="4167305" y="3485508"/>
            <a:ext cx="395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latin typeface="Golos Text" panose="020B0604020202020204" charset="0"/>
                <a:cs typeface="Golos Text" panose="020B0604020202020204" charset="0"/>
              </a:rPr>
              <a:t>Значения метрик классификации моделей СППР </a:t>
            </a:r>
            <a:br>
              <a:rPr lang="ru-RU" sz="1200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ru-RU" sz="1200" dirty="0">
                <a:latin typeface="Golos Text" panose="020B0604020202020204" charset="0"/>
                <a:cs typeface="Golos Text" panose="020B0604020202020204" charset="0"/>
              </a:rPr>
              <a:t>при прогнозировании</a:t>
            </a:r>
            <a:r>
              <a:rPr lang="en-US" sz="1200" dirty="0">
                <a:latin typeface="Golos Text" panose="020B0604020202020204" charset="0"/>
                <a:cs typeface="Golos Text" panose="020B0604020202020204" charset="0"/>
              </a:rPr>
              <a:t> </a:t>
            </a:r>
            <a:r>
              <a:rPr lang="ru-RU" sz="1200" dirty="0">
                <a:latin typeface="Golos Text" panose="020B0604020202020204" charset="0"/>
                <a:cs typeface="Golos Text" panose="020B0604020202020204" charset="0"/>
              </a:rPr>
              <a:t>категории потери веса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2FD13B1-177C-1F53-C95F-0E0CCBBE6F69}"/>
              </a:ext>
            </a:extLst>
          </p:cNvPr>
          <p:cNvGrpSpPr/>
          <p:nvPr/>
        </p:nvGrpSpPr>
        <p:grpSpPr>
          <a:xfrm>
            <a:off x="639504" y="1446966"/>
            <a:ext cx="2577830" cy="3111694"/>
            <a:chOff x="639504" y="1237845"/>
            <a:chExt cx="2577830" cy="311169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904F7F3-1607-53C8-353F-97DD8FED095C}"/>
                </a:ext>
              </a:extLst>
            </p:cNvPr>
            <p:cNvSpPr/>
            <p:nvPr/>
          </p:nvSpPr>
          <p:spPr>
            <a:xfrm>
              <a:off x="639504" y="1237845"/>
              <a:ext cx="2577830" cy="45233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Выделение статистически значимых признаков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12D5003-E6B1-0637-23E0-FBC9B3E07D61}"/>
                </a:ext>
              </a:extLst>
            </p:cNvPr>
            <p:cNvSpPr/>
            <p:nvPr/>
          </p:nvSpPr>
          <p:spPr>
            <a:xfrm>
              <a:off x="639504" y="1889641"/>
              <a:ext cx="2577830" cy="45233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Фильтрация признаков по важности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E1A1559-035C-0BFC-9308-1BE28D390DB9}"/>
                </a:ext>
              </a:extLst>
            </p:cNvPr>
            <p:cNvSpPr/>
            <p:nvPr/>
          </p:nvSpPr>
          <p:spPr>
            <a:xfrm>
              <a:off x="639504" y="2541437"/>
              <a:ext cx="2577830" cy="32287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Обучение моделей 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1B32688-A057-0A3F-1D37-A205FD7F1467}"/>
                </a:ext>
              </a:extLst>
            </p:cNvPr>
            <p:cNvSpPr/>
            <p:nvPr/>
          </p:nvSpPr>
          <p:spPr>
            <a:xfrm>
              <a:off x="639504" y="3126565"/>
              <a:ext cx="2577830" cy="47266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Объяснение моделей методом </a:t>
              </a:r>
              <a:r>
                <a:rPr lang="en-US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SHAP</a:t>
              </a:r>
              <a:endParaRPr lang="ru-RU" sz="1200" dirty="0">
                <a:solidFill>
                  <a:schemeClr val="tx1"/>
                </a:solidFill>
                <a:latin typeface="Golos Text" panose="020B0604020202020204" charset="0"/>
                <a:cs typeface="Golos Text" panose="020B0604020202020204" charset="0"/>
              </a:endParaRPr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B10D340E-D80C-962F-A917-DF8BF68B0A4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928419" y="1690181"/>
              <a:ext cx="0" cy="1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7B8ED98C-2985-A5A8-C92C-250D8F2B031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1928419" y="2341977"/>
              <a:ext cx="0" cy="199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BEF20F7-9972-6982-622C-081EFD9D4265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928419" y="2864314"/>
              <a:ext cx="0" cy="262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90DB6345-8B54-E4A2-B4E2-B82DC2806720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928419" y="3599234"/>
              <a:ext cx="0" cy="277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758C9D9-0DC9-244C-57EE-8FCDC77C66C4}"/>
                </a:ext>
              </a:extLst>
            </p:cNvPr>
            <p:cNvSpPr/>
            <p:nvPr/>
          </p:nvSpPr>
          <p:spPr>
            <a:xfrm>
              <a:off x="639504" y="3876870"/>
              <a:ext cx="2577830" cy="47266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Golos Text" panose="020B0604020202020204" charset="0"/>
                  <a:cs typeface="Golos Text" panose="020B0604020202020204" charset="0"/>
                </a:rPr>
                <a:t>Объединение моделей в систему рекомендаций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0A4D3F1-52BD-0782-84E3-F60CCBF7998D}"/>
              </a:ext>
            </a:extLst>
          </p:cNvPr>
          <p:cNvSpPr txBox="1"/>
          <p:nvPr/>
        </p:nvSpPr>
        <p:spPr>
          <a:xfrm>
            <a:off x="783714" y="970507"/>
            <a:ext cx="228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latin typeface="Golos Text" panose="020B0604020202020204" charset="0"/>
                <a:cs typeface="Golos Text" panose="020B0604020202020204" charset="0"/>
              </a:rPr>
              <a:t>Этапы выполнения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0335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Обзор методов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001587-2AA1-9B5D-7761-E97DA8F6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65645"/>
            <a:ext cx="4439102" cy="169486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AC046C-D42A-9EB9-FE0F-7263DCAF1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110" y="2658009"/>
            <a:ext cx="4226458" cy="1784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7B78D-F34D-D79C-03E1-E63F930137F0}"/>
              </a:ext>
            </a:extLst>
          </p:cNvPr>
          <p:cNvSpPr txBox="1"/>
          <p:nvPr/>
        </p:nvSpPr>
        <p:spPr>
          <a:xfrm>
            <a:off x="1257442" y="2658009"/>
            <a:ext cx="2725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sz="1200" dirty="0"/>
              <a:t>En</a:t>
            </a:r>
            <a:r>
              <a:rPr lang="en-US" sz="1200" dirty="0">
                <a:latin typeface="Golos Text" panose="020B0604020202020204" charset="0"/>
                <a:cs typeface="Golos Text" panose="020B0604020202020204" charset="0"/>
              </a:rPr>
              <a:t>VAE Ensemble of autoencoders</a:t>
            </a:r>
            <a:endParaRPr lang="ru-R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E6E9-A283-7F90-1E19-E547027374BB}"/>
              </a:ext>
            </a:extLst>
          </p:cNvPr>
          <p:cNvSpPr txBox="1"/>
          <p:nvPr/>
        </p:nvSpPr>
        <p:spPr>
          <a:xfrm>
            <a:off x="5491948" y="4560066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²CTGAN: Conditional GAN for tabular data</a:t>
            </a:r>
            <a:endParaRPr lang="ru-R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5AE26-FBEF-E166-2C72-21C1C1959B8B}"/>
              </a:ext>
            </a:extLst>
          </p:cNvPr>
          <p:cNvSpPr txBox="1"/>
          <p:nvPr/>
        </p:nvSpPr>
        <p:spPr>
          <a:xfrm>
            <a:off x="457200" y="3486501"/>
            <a:ext cx="45480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¹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“Enhancing Representation Learning on High-Dimensional, Small-Size </a:t>
            </a:r>
            <a:br>
              <a:rPr lang="ru-RU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</a:b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Tabular Data: A Divide and Conquer Method with Ensembled VAEs”. </a:t>
            </a:r>
            <a:br>
              <a:rPr lang="ru-RU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</a:b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N.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Leelarathna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, A.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Margeloiu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, M.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Jamnik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, N.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Simidjievski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. 2023</a:t>
            </a:r>
            <a:endParaRPr lang="ru-RU" sz="1000" kern="100" dirty="0">
              <a:solidFill>
                <a:srgbClr val="000000"/>
              </a:solidFill>
              <a:effectLst/>
              <a:latin typeface="Golos Text" panose="020B0604020202020204" charset="0"/>
              <a:ea typeface="Times New Roman" panose="02020603050405020304" pitchFamily="18" charset="0"/>
              <a:cs typeface="Golos Text" panose="020B0604020202020204" charset="0"/>
            </a:endParaRPr>
          </a:p>
          <a:p>
            <a:endParaRPr lang="ru-RU" sz="1000" kern="100" dirty="0">
              <a:solidFill>
                <a:srgbClr val="000000"/>
              </a:solidFill>
              <a:effectLst/>
              <a:latin typeface="Golos Text" panose="020B0604020202020204" charset="0"/>
              <a:ea typeface="Times New Roman" panose="02020603050405020304" pitchFamily="18" charset="0"/>
              <a:cs typeface="Golos Text" panose="020B0604020202020204" charset="0"/>
            </a:endParaRPr>
          </a:p>
          <a:p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“Modeling Tabular Data using Conditional GAN”.</a:t>
            </a:r>
            <a:br>
              <a:rPr lang="ru-RU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</a:b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 L. Xu, M.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Skoularidou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, A. Cuesta-Infante, K.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Veeramachaneni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Golos Text" panose="020B0604020202020204" charset="0"/>
                <a:ea typeface="Times New Roman" panose="02020603050405020304" pitchFamily="18" charset="0"/>
                <a:cs typeface="Golos Text" panose="020B0604020202020204" charset="0"/>
              </a:rPr>
              <a:t>. 2019</a:t>
            </a:r>
            <a:endParaRPr lang="ru-RU" sz="1000" kern="100" dirty="0">
              <a:solidFill>
                <a:srgbClr val="000000"/>
              </a:solidFill>
              <a:effectLst/>
              <a:latin typeface="Golos Text" panose="020B0604020202020204" charset="0"/>
              <a:ea typeface="Times New Roman" panose="02020603050405020304" pitchFamily="18" charset="0"/>
              <a:cs typeface="Golos Text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9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Обзор методов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4E06D4-4E15-8C7B-56DF-3E08F757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61545"/>
            <a:ext cx="3780652" cy="141947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25EA00-9A8A-A808-0247-57A653866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865" y="2571750"/>
            <a:ext cx="4779766" cy="1654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60742-0AF8-7528-373D-694DE820C99C}"/>
              </a:ext>
            </a:extLst>
          </p:cNvPr>
          <p:cNvSpPr txBox="1"/>
          <p:nvPr/>
        </p:nvSpPr>
        <p:spPr>
          <a:xfrm>
            <a:off x="1057750" y="2523980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olos Text" panose="020B0604020202020204" charset="0"/>
                <a:cs typeface="Golos Text" panose="020B0604020202020204" charset="0"/>
              </a:rPr>
              <a:t>¹EDF: Euclidian distance filtering</a:t>
            </a:r>
            <a:endParaRPr lang="ru-R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3B2A3-04A3-C0AA-714F-96EFE1CAC2E3}"/>
              </a:ext>
            </a:extLst>
          </p:cNvPr>
          <p:cNvSpPr txBox="1"/>
          <p:nvPr/>
        </p:nvSpPr>
        <p:spPr>
          <a:xfrm>
            <a:off x="4512793" y="4349454"/>
            <a:ext cx="453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²</a:t>
            </a:r>
            <a:r>
              <a:rPr lang="en-US" sz="1200" dirty="0">
                <a:latin typeface="Golos Text" panose="020B0604020202020204" charset="0"/>
                <a:cs typeface="Golos Text" panose="020B0604020202020204" charset="0"/>
              </a:rPr>
              <a:t>eSPA: Entropy-based Scalable Probability Approximation </a:t>
            </a:r>
            <a:endParaRPr lang="ru-RU" sz="1200" dirty="0">
              <a:latin typeface="Golos Text" panose="020B0604020202020204" charset="0"/>
              <a:cs typeface="Golos Tex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F65F8-30F0-5FEE-AC3B-D54F20133EB7}"/>
              </a:ext>
            </a:extLst>
          </p:cNvPr>
          <p:cNvSpPr txBox="1"/>
          <p:nvPr/>
        </p:nvSpPr>
        <p:spPr>
          <a:xfrm>
            <a:off x="457200" y="3398903"/>
            <a:ext cx="3740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¹“CTGAN-MOS: Conditional Generative Adversarial Network Based</a:t>
            </a:r>
            <a:r>
              <a:rPr lang="ru-RU" sz="1000" dirty="0">
                <a:latin typeface="Golos Text" panose="020B0604020202020204" charset="0"/>
                <a:cs typeface="Golos Text" panose="020B0604020202020204" charset="0"/>
              </a:rPr>
              <a:t> </a:t>
            </a: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Minority-Class-Augmented Oversampling Scheme for Imbalanced Problems” </a:t>
            </a:r>
            <a:br>
              <a:rPr lang="ru-RU" sz="1000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Abdul Majid, S. </a:t>
            </a:r>
            <a:r>
              <a:rPr lang="en-US" sz="1000" dirty="0" err="1">
                <a:latin typeface="Golos Text" panose="020B0604020202020204" charset="0"/>
                <a:cs typeface="Golos Text" panose="020B0604020202020204" charset="0"/>
              </a:rPr>
              <a:t>Oun</a:t>
            </a: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 Hwang. 2023</a:t>
            </a:r>
            <a:endParaRPr lang="ru-RU" sz="1000" dirty="0">
              <a:latin typeface="Golos Text" panose="020B0604020202020204" charset="0"/>
              <a:cs typeface="Golos Text" panose="020B0604020202020204" charset="0"/>
            </a:endParaRPr>
          </a:p>
          <a:p>
            <a:endParaRPr lang="ru-RU" sz="1000" dirty="0">
              <a:latin typeface="Golos Text" panose="020B0604020202020204" charset="0"/>
              <a:cs typeface="Golos Text" panose="020B060402020202020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²</a:t>
            </a:r>
            <a:r>
              <a:rPr lang="ru-RU" sz="1000" dirty="0">
                <a:latin typeface="Golos Text" panose="020B0604020202020204" charset="0"/>
                <a:cs typeface="Golos Text" panose="020B0604020202020204" charset="0"/>
              </a:rPr>
              <a:t>«</a:t>
            </a: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On a scalable entropic breaching of the overfitting barrier in machine learning</a:t>
            </a:r>
            <a:r>
              <a:rPr lang="ru-RU" sz="1000" dirty="0">
                <a:latin typeface="Golos Text" panose="020B0604020202020204" charset="0"/>
                <a:cs typeface="Golos Text" panose="020B0604020202020204" charset="0"/>
              </a:rPr>
              <a:t>»</a:t>
            </a: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 </a:t>
            </a:r>
            <a:br>
              <a:rPr lang="ru-RU" sz="1000" dirty="0">
                <a:latin typeface="Golos Text" panose="020B0604020202020204" charset="0"/>
                <a:cs typeface="Golos Text" panose="020B0604020202020204" charset="0"/>
              </a:rPr>
            </a:b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I. </a:t>
            </a:r>
            <a:r>
              <a:rPr lang="en-US" sz="1000" dirty="0" err="1">
                <a:latin typeface="Golos Text" panose="020B0604020202020204" charset="0"/>
                <a:cs typeface="Golos Text" panose="020B0604020202020204" charset="0"/>
              </a:rPr>
              <a:t>Horenko</a:t>
            </a:r>
            <a:r>
              <a:rPr lang="en-US" sz="1000" dirty="0">
                <a:latin typeface="Golos Text" panose="020B0604020202020204" charset="0"/>
                <a:cs typeface="Golos Text" panose="020B0604020202020204" charset="0"/>
              </a:rPr>
              <a:t>. 2020</a:t>
            </a:r>
            <a:endParaRPr lang="ru-RU" sz="1000" dirty="0">
              <a:latin typeface="Golos Text" panose="020B0604020202020204" charset="0"/>
              <a:cs typeface="Golos Tex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 dirty="0"/>
              <a:t>Выводы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71666-FB4F-AC06-9FD6-288AC808B038}"/>
              </a:ext>
            </a:extLst>
          </p:cNvPr>
          <p:cNvSpPr txBox="1"/>
          <p:nvPr/>
        </p:nvSpPr>
        <p:spPr>
          <a:xfrm>
            <a:off x="460964" y="1147863"/>
            <a:ext cx="8095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Созданы модели прогнозирования исхода лечения препаратами </a:t>
            </a:r>
            <a:r>
              <a:rPr lang="ru-RU" sz="1600" dirty="0" err="1">
                <a:latin typeface="Golos Text" panose="020B0604020202020204" charset="0"/>
                <a:cs typeface="Golos Text" panose="020B0604020202020204" charset="0"/>
              </a:rPr>
              <a:t>Сибутрамин</a:t>
            </a: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 и </a:t>
            </a:r>
            <a:r>
              <a:rPr lang="ru-RU" sz="1600" dirty="0" err="1">
                <a:latin typeface="Golos Text" panose="020B0604020202020204" charset="0"/>
                <a:cs typeface="Golos Text" panose="020B0604020202020204" charset="0"/>
              </a:rPr>
              <a:t>Саксенда</a:t>
            </a: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 с точностью предсказания потери веса 68 и 74%.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При разбиении % потери веса на 3 промежутка качество прогнозирования для препарата </a:t>
            </a:r>
            <a:r>
              <a:rPr lang="ru-RU" sz="1600" dirty="0" err="1">
                <a:latin typeface="Golos Text" panose="020B0604020202020204" charset="0"/>
                <a:cs typeface="Golos Text" panose="020B0604020202020204" charset="0"/>
              </a:rPr>
              <a:t>Саксенда</a:t>
            </a: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 – 63%, для </a:t>
            </a:r>
            <a:r>
              <a:rPr lang="ru-RU" sz="1600" dirty="0" err="1">
                <a:latin typeface="Golos Text" panose="020B0604020202020204" charset="0"/>
                <a:cs typeface="Golos Text" panose="020B0604020202020204" charset="0"/>
              </a:rPr>
              <a:t>Сибутрамина</a:t>
            </a: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 42%. Этого недостаточно и требуются поиск дополнительных методов работы с малыми данными.</a:t>
            </a:r>
          </a:p>
          <a:p>
            <a:endParaRPr lang="ru-RU" sz="1600" dirty="0">
              <a:latin typeface="Golos Text" panose="020B0604020202020204" charset="0"/>
              <a:cs typeface="Golos Tex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Golos Text" panose="020B0604020202020204" charset="0"/>
                <a:cs typeface="Golos Text" panose="020B0604020202020204" charset="0"/>
              </a:rPr>
              <a:t>Произведен обзор существующих методов обработки малых данных. План дальнейшей работы – поиск и интеграция самого эффективного метода в систему и создание веб-приложения для медиков.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17213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455</Words>
  <Application>Microsoft Office PowerPoint</Application>
  <PresentationFormat>Экран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Golos Text</vt:lpstr>
      <vt:lpstr>Golos Text SemiBold</vt:lpstr>
      <vt:lpstr>Calibri</vt:lpstr>
      <vt:lpstr>Тема1</vt:lpstr>
      <vt:lpstr>«Методы обучения прогнозных моделей на малых выборках в прикладных задачах» </vt:lpstr>
      <vt:lpstr>Проблема малых данных</vt:lpstr>
      <vt:lpstr>Цель проекта</vt:lpstr>
      <vt:lpstr>Разработка системы</vt:lpstr>
      <vt:lpstr>Обзор методов</vt:lpstr>
      <vt:lpstr>Обзор методов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«Методы обучения прогнозных моделей на малых выборках в прикладных задачах» </dc:title>
  <dc:creator>Al</dc:creator>
  <cp:lastModifiedBy>Сергей Данилов</cp:lastModifiedBy>
  <cp:revision>13</cp:revision>
  <dcterms:created xsi:type="dcterms:W3CDTF">2014-06-27T12:30:22Z</dcterms:created>
  <dcterms:modified xsi:type="dcterms:W3CDTF">2024-01-24T15:01:28Z</dcterms:modified>
</cp:coreProperties>
</file>