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2CB1-A508-4FC3-96AA-6D83E1A29782}" type="datetimeFigureOut">
              <a:rPr lang="zh-CN" altLang="en-US" smtClean="0"/>
              <a:pPr/>
              <a:t>2013/12/17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ony\Documents\GitHub\Fire-Phoenix\videos\homo+wind0.3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ny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43240" y="5429264"/>
            <a:ext cx="2952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Zhe</a:t>
            </a:r>
            <a:r>
              <a:rPr lang="en-US" altLang="zh-CN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Sun &amp; </a:t>
            </a:r>
            <a:r>
              <a:rPr lang="en-US" altLang="zh-CN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Bojun</a:t>
            </a:r>
            <a:r>
              <a:rPr lang="en-US" altLang="zh-CN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Cheng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2928934"/>
            <a:ext cx="86767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Forest Fire Model and its Self-Organized Criticality</a:t>
            </a:r>
            <a:endParaRPr lang="zh-CN" altLang="en-US" sz="32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688" y="0"/>
            <a:ext cx="1920312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3.4 Scan other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214422"/>
            <a:ext cx="462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r>
              <a:rPr lang="en-US" dirty="0" smtClean="0">
                <a:solidFill>
                  <a:srgbClr val="FF0000"/>
                </a:solidFill>
              </a:rPr>
              <a:t>, f= 10</a:t>
            </a:r>
            <a:r>
              <a:rPr lang="en-US" baseline="30000" dirty="0" smtClean="0">
                <a:solidFill>
                  <a:srgbClr val="FF0000"/>
                </a:solidFill>
              </a:rPr>
              <a:t>-6</a:t>
            </a:r>
            <a:r>
              <a:rPr lang="en-US" dirty="0" smtClean="0">
                <a:solidFill>
                  <a:srgbClr val="FF0000"/>
                </a:solidFill>
              </a:rPr>
              <a:t>,d=0.5, n=300, scan g, </a:t>
            </a:r>
            <a:r>
              <a:rPr lang="el-GR" altLang="zh-CN" dirty="0" smtClean="0">
                <a:solidFill>
                  <a:srgbClr val="FF0000"/>
                </a:solidFill>
              </a:rPr>
              <a:t>β</a:t>
            </a:r>
            <a:r>
              <a:rPr lang="en-US" altLang="zh-CN" dirty="0" smtClean="0">
                <a:solidFill>
                  <a:srgbClr val="FF0000"/>
                </a:solidFill>
              </a:rPr>
              <a:t>, r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4348" y="1643050"/>
            <a:ext cx="7643866" cy="5214950"/>
            <a:chOff x="357158" y="0"/>
            <a:chExt cx="8786842" cy="6181714"/>
          </a:xfrm>
        </p:grpSpPr>
        <p:pic>
          <p:nvPicPr>
            <p:cNvPr id="47" name="Picture 2" descr="E:\matlab project\figs\scan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2857496"/>
              <a:ext cx="4429124" cy="3324218"/>
            </a:xfrm>
            <a:prstGeom prst="rect">
              <a:avLst/>
            </a:prstGeom>
            <a:noFill/>
          </p:spPr>
        </p:pic>
        <p:pic>
          <p:nvPicPr>
            <p:cNvPr id="48" name="Picture 3" descr="E:\matlab project\figs\scan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5" y="2857496"/>
              <a:ext cx="4429125" cy="3286120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5286380" y="3143248"/>
              <a:ext cx="356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8662" y="314324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  <p:pic>
          <p:nvPicPr>
            <p:cNvPr id="51" name="Picture 2" descr="E:\matlab project\figs\scan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0"/>
              <a:ext cx="4501072" cy="3369787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143240" y="28572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7818" y="3214686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63159" y="296384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1</a:t>
              </a:r>
              <a:endParaRPr lang="zh-CN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8926" y="164305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0.2</a:t>
              </a:r>
              <a:endParaRPr lang="zh-CN" altLang="en-US" sz="10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14678" y="200024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0.4</a:t>
              </a:r>
              <a:endParaRPr lang="zh-CN" altLang="en-US" sz="1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0496" y="271462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0.8</a:t>
              </a:r>
              <a:endParaRPr lang="zh-CN" altLang="en-US" sz="1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23574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0.6</a:t>
              </a:r>
              <a:endParaRPr lang="zh-CN" altLang="en-US" sz="1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3.5  Flicker noise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4348" y="1571612"/>
            <a:ext cx="7858180" cy="3929091"/>
            <a:chOff x="500034" y="714356"/>
            <a:chExt cx="7858180" cy="4071967"/>
          </a:xfrm>
        </p:grpSpPr>
        <p:pic>
          <p:nvPicPr>
            <p:cNvPr id="8" name="Picture 7" descr="E:\matlab project\figs\1_3fouri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857232"/>
              <a:ext cx="3786214" cy="3929090"/>
            </a:xfrm>
            <a:prstGeom prst="rect">
              <a:avLst/>
            </a:prstGeom>
            <a:noFill/>
          </p:spPr>
        </p:pic>
        <p:pic>
          <p:nvPicPr>
            <p:cNvPr id="9" name="Picture 8" descr="E:\matlab project\figs\1_3noisespec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6" y="928671"/>
              <a:ext cx="4000528" cy="3857652"/>
            </a:xfrm>
            <a:prstGeom prst="rect">
              <a:avLst/>
            </a:prstGeom>
            <a:noFill/>
          </p:spPr>
        </p:pic>
        <p:sp>
          <p:nvSpPr>
            <p:cNvPr id="10" name="TextBox 5"/>
            <p:cNvSpPr txBox="1"/>
            <p:nvPr/>
          </p:nvSpPr>
          <p:spPr>
            <a:xfrm>
              <a:off x="500034" y="714356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11" name="TextBox 6"/>
            <p:cNvSpPr txBox="1"/>
            <p:nvPr/>
          </p:nvSpPr>
          <p:spPr>
            <a:xfrm>
              <a:off x="4429124" y="78579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786446" y="5643578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Noise spectrum ~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3.6  Size-frequency distribution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4348" y="1357298"/>
            <a:ext cx="8001024" cy="5500702"/>
            <a:chOff x="0" y="0"/>
            <a:chExt cx="9144000" cy="6858000"/>
          </a:xfrm>
        </p:grpSpPr>
        <p:grpSp>
          <p:nvGrpSpPr>
            <p:cNvPr id="13" name="Group 6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pic>
            <p:nvPicPr>
              <p:cNvPr id="16" name="Picture 2" descr="C:\Users\Sony\Desktop\count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43108" y="0"/>
                <a:ext cx="4929222" cy="3000372"/>
              </a:xfrm>
              <a:prstGeom prst="rect">
                <a:avLst/>
              </a:prstGeom>
              <a:noFill/>
            </p:spPr>
          </p:pic>
          <p:pic>
            <p:nvPicPr>
              <p:cNvPr id="17" name="Picture 3" descr="C:\Users\Sony\Desktop\60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" y="0"/>
                <a:ext cx="2285984" cy="2071678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C:\Users\Sony\Desktop\100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2071678"/>
                <a:ext cx="2285983" cy="2071702"/>
              </a:xfrm>
              <a:prstGeom prst="rect">
                <a:avLst/>
              </a:prstGeom>
              <a:noFill/>
            </p:spPr>
          </p:pic>
          <p:pic>
            <p:nvPicPr>
              <p:cNvPr id="19" name="Picture 6" descr="C:\Users\Sony\Desktop\180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0" y="4143380"/>
                <a:ext cx="2285984" cy="2071678"/>
              </a:xfrm>
              <a:prstGeom prst="rect">
                <a:avLst/>
              </a:prstGeom>
              <a:noFill/>
            </p:spPr>
          </p:pic>
          <p:pic>
            <p:nvPicPr>
              <p:cNvPr id="20" name="Picture 7" descr="C:\Users\Sony\Desktop\550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857984" y="0"/>
                <a:ext cx="2286016" cy="2071702"/>
              </a:xfrm>
              <a:prstGeom prst="rect">
                <a:avLst/>
              </a:prstGeom>
              <a:noFill/>
            </p:spPr>
          </p:pic>
          <p:pic>
            <p:nvPicPr>
              <p:cNvPr id="21" name="Picture 8" descr="C:\Users\Sony\Desktop\700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858016" y="2071678"/>
                <a:ext cx="2285984" cy="2143140"/>
              </a:xfrm>
              <a:prstGeom prst="rect">
                <a:avLst/>
              </a:prstGeom>
              <a:noFill/>
            </p:spPr>
          </p:pic>
          <p:pic>
            <p:nvPicPr>
              <p:cNvPr id="22" name="Picture 9" descr="C:\Users\Sony\Desktop\770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46904" y="4214818"/>
                <a:ext cx="2297096" cy="2071702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857224" y="19288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Step=60</a:t>
                </a:r>
                <a:endParaRPr lang="zh-CN" altLang="en-US" sz="1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7224" y="4000504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Step=100</a:t>
                </a:r>
                <a:endParaRPr lang="zh-CN" altLang="en-US" sz="1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57224" y="6072206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Step=180</a:t>
                </a:r>
                <a:endParaRPr lang="zh-CN" altLang="en-US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715272" y="1928802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Step=550</a:t>
                </a:r>
                <a:endParaRPr lang="zh-CN" altLang="en-US" sz="1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715272" y="4071942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Step=700</a:t>
                </a:r>
                <a:endParaRPr lang="zh-CN" altLang="en-US" sz="1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15272" y="6143644"/>
                <a:ext cx="6799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Step=770</a:t>
                </a:r>
                <a:endParaRPr lang="zh-CN" altLang="en-US" sz="10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786050" y="214290"/>
                <a:ext cx="214314" cy="242889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3001158" y="2070884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000364" y="1714488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100</a:t>
                </a:r>
                <a:endParaRPr lang="zh-CN" altLang="en-US" sz="1000" dirty="0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2858282" y="27138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857488" y="2786058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60</a:t>
                </a:r>
                <a:endParaRPr lang="zh-CN" altLang="en-US" sz="1000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rot="5400000">
                <a:off x="3358348" y="2285198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357554" y="1928802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180</a:t>
                </a:r>
                <a:endParaRPr lang="zh-CN" altLang="en-US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786314" y="2071678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550</a:t>
                </a:r>
                <a:endParaRPr lang="zh-CN" alt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86380" y="2786058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700</a:t>
                </a:r>
                <a:endParaRPr lang="zh-CN" altLang="en-US" sz="10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5572926" y="199944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429256" y="1643050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smtClean="0"/>
                  <a:t>770</a:t>
                </a:r>
                <a:endParaRPr lang="zh-CN" altLang="en-US" sz="10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57752" y="214290"/>
                <a:ext cx="571504" cy="242889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5287174" y="2642388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0" y="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(a)</a:t>
                </a:r>
                <a:endParaRPr lang="zh-CN" altLang="en-US" sz="12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0" y="2071678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(b)</a:t>
                </a:r>
                <a:endParaRPr lang="zh-CN" altLang="en-US" sz="12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0" y="414338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(c)</a:t>
                </a:r>
                <a:endParaRPr lang="zh-CN" altLang="en-US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786578" y="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(d)</a:t>
                </a:r>
                <a:endParaRPr lang="zh-CN" alt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786578" y="2071678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(e)</a:t>
                </a:r>
                <a:endParaRPr lang="zh-CN" alt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86578" y="4214818"/>
                <a:ext cx="3263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(f)</a:t>
                </a:r>
                <a:endParaRPr lang="zh-CN" alt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500298" y="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(g)</a:t>
                </a:r>
                <a:endParaRPr lang="zh-CN" alt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29124" y="271462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+mj-ea"/>
                    <a:ea typeface="+mj-ea"/>
                  </a:rPr>
                  <a:t>Step</a:t>
                </a:r>
                <a:endParaRPr lang="zh-CN" altLang="en-US" sz="1200" dirty="0">
                  <a:latin typeface="+mj-ea"/>
                  <a:ea typeface="+mj-e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57356" y="1285860"/>
                <a:ext cx="877163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latin typeface="+mj-ea"/>
                    <a:ea typeface="+mj-ea"/>
                  </a:rPr>
                  <a:t>Amplitude</a:t>
                </a:r>
                <a:endParaRPr lang="zh-CN" altLang="en-US" sz="1200" dirty="0">
                  <a:latin typeface="+mj-ea"/>
                  <a:ea typeface="+mj-ea"/>
                </a:endParaRPr>
              </a:p>
            </p:txBody>
          </p:sp>
          <p:pic>
            <p:nvPicPr>
              <p:cNvPr id="51" name="Picture 11" descr="C:\Users\Sony\Desktop\loglogplot.pn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357422" y="3103597"/>
                <a:ext cx="4429156" cy="3754403"/>
              </a:xfrm>
              <a:prstGeom prst="rect">
                <a:avLst/>
              </a:prstGeom>
              <a:noFill/>
            </p:spPr>
          </p:pic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4787108" y="2499512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3" name="Object 12"/>
              <p:cNvGraphicFramePr>
                <a:graphicFrameLocks noChangeAspect="1"/>
              </p:cNvGraphicFramePr>
              <p:nvPr/>
            </p:nvGraphicFramePr>
            <p:xfrm>
              <a:off x="3214678" y="5143512"/>
              <a:ext cx="863600" cy="914400"/>
            </p:xfrm>
            <a:graphic>
              <a:graphicData uri="http://schemas.openxmlformats.org/presentationml/2006/ole">
                <p:oleObj spid="_x0000_s3076" name="Equation" r:id="rId11" imgW="863280" imgH="914400" progId="Equation.DSMT4">
                  <p:embed/>
                </p:oleObj>
              </a:graphicData>
            </a:graphic>
          </p:graphicFrame>
          <p:sp>
            <p:nvSpPr>
              <p:cNvPr id="54" name="TextBox 53"/>
              <p:cNvSpPr txBox="1"/>
              <p:nvPr/>
            </p:nvSpPr>
            <p:spPr>
              <a:xfrm>
                <a:off x="2500298" y="307181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(h)</a:t>
                </a:r>
                <a:endParaRPr lang="zh-CN" altLang="en-US" sz="1200" dirty="0"/>
              </a:p>
            </p:txBody>
          </p:sp>
          <p:pic>
            <p:nvPicPr>
              <p:cNvPr id="55" name="Picture 14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4786314" y="3500438"/>
                <a:ext cx="1461077" cy="1419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408732" y="6474279"/>
              <a:ext cx="530693" cy="383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Size</a:t>
              </a:r>
              <a:endParaRPr lang="zh-CN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flipV="1">
              <a:off x="2204366" y="4097005"/>
              <a:ext cx="457267" cy="112193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/>
                <a:t>Frequency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Conclusion &amp;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5926"/>
            <a:ext cx="8666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1)   We build a FFM based on CA</a:t>
            </a:r>
          </a:p>
          <a:p>
            <a:pPr marL="342900" indent="-342900">
              <a:buAutoNum type="arabicParenR" startAt="2"/>
            </a:pPr>
            <a:r>
              <a:rPr lang="en-US" altLang="zh-CN" dirty="0" smtClean="0"/>
              <a:t>We scan different parameters to characterize our FFM</a:t>
            </a:r>
          </a:p>
          <a:p>
            <a:pPr marL="342900" indent="-342900">
              <a:buFontTx/>
              <a:buAutoNum type="arabicParenR" startAt="2"/>
            </a:pPr>
            <a:r>
              <a:rPr lang="en-US" altLang="zh-CN" dirty="0" smtClean="0"/>
              <a:t>We observe the long scale temporal fluctuations of SOC states</a:t>
            </a:r>
          </a:p>
          <a:p>
            <a:pPr marL="342900" indent="-342900"/>
            <a:r>
              <a:rPr lang="en-US" altLang="zh-CN" dirty="0" smtClean="0"/>
              <a:t>4)   We observe the ‘flicker noise’ in the noise spectrum</a:t>
            </a:r>
            <a:endParaRPr lang="en-US" altLang="zh-CN" dirty="0"/>
          </a:p>
          <a:p>
            <a:pPr marL="342900" indent="-342900"/>
            <a:r>
              <a:rPr lang="en-US" altLang="zh-CN" dirty="0" smtClean="0"/>
              <a:t>5)   We show size-frequency distribution of fire clusters in our FFM satisfies the power-law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500438"/>
            <a:ext cx="261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 things in the future: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000108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this project: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538" y="4286256"/>
            <a:ext cx="8992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Study larger forest within longer time scale</a:t>
            </a:r>
          </a:p>
          <a:p>
            <a:pPr marL="342900" indent="-342900"/>
            <a:r>
              <a:rPr lang="en-US" altLang="zh-CN" dirty="0" smtClean="0"/>
              <a:t>Consider more factors: landscape, species of tree ……</a:t>
            </a:r>
          </a:p>
          <a:p>
            <a:pPr marL="342900" indent="-342900"/>
            <a:r>
              <a:rPr lang="en-US" altLang="zh-CN" dirty="0" smtClean="0"/>
              <a:t>Scan power spectrum with different parameters</a:t>
            </a:r>
          </a:p>
          <a:p>
            <a:pPr marL="342900" indent="-342900"/>
            <a:r>
              <a:rPr lang="en-US" altLang="zh-CN" dirty="0" smtClean="0"/>
              <a:t>Understand the physical background behind the ‘flicker noise’ and the power-law  distribution</a:t>
            </a:r>
          </a:p>
          <a:p>
            <a:pPr marL="342900" indent="-342900">
              <a:buAutoNum type="arabicParenR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57496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 for listening!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7166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40847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b="1" dirty="0" smtClean="0"/>
              <a:t>Motivation</a:t>
            </a:r>
          </a:p>
          <a:p>
            <a:pPr marL="342900" indent="-342900">
              <a:buAutoNum type="arabicPeriod"/>
            </a:pPr>
            <a:endParaRPr lang="en-US" altLang="zh-CN" sz="2800" b="1" dirty="0" smtClean="0"/>
          </a:p>
          <a:p>
            <a:pPr marL="342900" indent="-342900">
              <a:buAutoNum type="arabicPeriod"/>
            </a:pPr>
            <a:r>
              <a:rPr lang="en-US" altLang="zh-CN" sz="2800" b="1" dirty="0" smtClean="0"/>
              <a:t>Introduction</a:t>
            </a:r>
          </a:p>
          <a:p>
            <a:pPr marL="342900" indent="-342900">
              <a:buAutoNum type="arabicPeriod"/>
            </a:pPr>
            <a:endParaRPr lang="en-US" altLang="zh-CN" sz="2800" b="1" dirty="0" smtClean="0"/>
          </a:p>
          <a:p>
            <a:pPr marL="342900" indent="-342900">
              <a:buAutoNum type="arabicPeriod"/>
            </a:pPr>
            <a:r>
              <a:rPr lang="en-US" altLang="zh-CN" sz="2800" b="1" dirty="0" smtClean="0"/>
              <a:t>Simulation results</a:t>
            </a:r>
          </a:p>
          <a:p>
            <a:pPr marL="342900" indent="-342900">
              <a:buAutoNum type="arabicPeriod"/>
            </a:pPr>
            <a:endParaRPr lang="en-US" altLang="zh-CN" sz="2800" b="1" dirty="0" smtClean="0"/>
          </a:p>
          <a:p>
            <a:pPr marL="342900" indent="-342900">
              <a:buAutoNum type="arabicPeriod"/>
            </a:pPr>
            <a:r>
              <a:rPr lang="en-US" altLang="zh-CN" sz="2800" b="1" dirty="0" smtClean="0"/>
              <a:t>Conclusion and Outlook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1000108"/>
            <a:ext cx="597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Self-organized criticality (SOC) can be seen in various systems: </a:t>
            </a:r>
            <a:endParaRPr lang="zh-CN" altLang="en-US" dirty="0"/>
          </a:p>
        </p:txBody>
      </p:sp>
      <p:pic>
        <p:nvPicPr>
          <p:cNvPr id="4098" name="Picture 2" descr="C:\Users\Sony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2085975" cy="219075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571612"/>
            <a:ext cx="2071701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C:\Users\Sony\Desktop\scho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71612"/>
            <a:ext cx="2071702" cy="221457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71472" y="4143380"/>
            <a:ext cx="3146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Forest fire is one of the systems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472" y="5000636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Predict </a:t>
            </a:r>
            <a:r>
              <a:rPr lang="en-US" dirty="0"/>
              <a:t>the behavior of a dynamic </a:t>
            </a:r>
            <a:r>
              <a:rPr lang="en-US" dirty="0" smtClean="0"/>
              <a:t>system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472" y="5500702"/>
            <a:ext cx="381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Risk </a:t>
            </a:r>
            <a:r>
              <a:rPr lang="en-US" dirty="0"/>
              <a:t>assessment and hazard protection</a:t>
            </a:r>
            <a:endParaRPr lang="zh-CN" altLang="en-US" dirty="0"/>
          </a:p>
        </p:txBody>
      </p:sp>
      <p:pic>
        <p:nvPicPr>
          <p:cNvPr id="4101" name="Picture 5" descr="C:\Users\Sony\Desktop\imag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1571612"/>
            <a:ext cx="2143109" cy="22145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2.1 Forest Fire Model (FFM)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1595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Forest: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n*n grid</a:t>
            </a:r>
          </a:p>
          <a:p>
            <a:r>
              <a:rPr lang="en-US" altLang="zh-CN" dirty="0" smtClean="0"/>
              <a:t>Empty site-0</a:t>
            </a:r>
          </a:p>
          <a:p>
            <a:r>
              <a:rPr lang="en-US" altLang="zh-CN" dirty="0" smtClean="0"/>
              <a:t>Tree-1</a:t>
            </a:r>
          </a:p>
          <a:p>
            <a:r>
              <a:rPr lang="en-US" altLang="zh-CN" dirty="0" smtClean="0"/>
              <a:t>Burning tree-2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1092" y="1857364"/>
            <a:ext cx="7342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Rules:</a:t>
            </a:r>
          </a:p>
          <a:p>
            <a:endParaRPr lang="en-US" altLang="zh-CN" b="1" dirty="0"/>
          </a:p>
          <a:p>
            <a:r>
              <a:rPr lang="en-US" altLang="zh-CN" dirty="0"/>
              <a:t>(1) A tree can be ignited by lightening with a probability </a:t>
            </a:r>
            <a:r>
              <a:rPr lang="en-US" altLang="zh-CN" i="1" dirty="0" smtClean="0"/>
              <a:t>f</a:t>
            </a:r>
            <a:endParaRPr lang="en-US" altLang="zh-CN" i="1" dirty="0"/>
          </a:p>
          <a:p>
            <a:r>
              <a:rPr lang="en-US" altLang="zh-CN" dirty="0"/>
              <a:t>(2) A burnt tree will become an empty </a:t>
            </a:r>
            <a:r>
              <a:rPr lang="en-US" altLang="zh-CN" dirty="0" smtClean="0"/>
              <a:t>site</a:t>
            </a:r>
            <a:endParaRPr lang="en-US" altLang="zh-CN" dirty="0"/>
          </a:p>
          <a:p>
            <a:r>
              <a:rPr lang="en-US" altLang="zh-CN" dirty="0"/>
              <a:t>(3) A tree can grow in an empty site with a probability </a:t>
            </a:r>
            <a:r>
              <a:rPr lang="en-US" altLang="zh-CN" i="1" dirty="0" smtClean="0"/>
              <a:t>p</a:t>
            </a:r>
            <a:endParaRPr lang="en-US" altLang="zh-CN" i="1" dirty="0"/>
          </a:p>
          <a:p>
            <a:r>
              <a:rPr lang="en-US" altLang="zh-CN" dirty="0"/>
              <a:t>(4) A burnt tree will cause fire in its neighboring tree with same </a:t>
            </a:r>
            <a:r>
              <a:rPr lang="en-US" altLang="zh-CN" dirty="0" smtClean="0"/>
              <a:t>probability </a:t>
            </a:r>
            <a:r>
              <a:rPr lang="en-US" altLang="zh-CN" i="1" dirty="0" smtClean="0"/>
              <a:t>g</a:t>
            </a:r>
            <a:endParaRPr lang="zh-CN" altLang="en-US" b="1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714884"/>
            <a:ext cx="19918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3929066"/>
            <a:ext cx="3386137" cy="249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14282" y="3786190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Weather conditions:</a:t>
            </a:r>
            <a:endParaRPr lang="zh-CN" alt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43702" y="3786190"/>
            <a:ext cx="17424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Parameters: </a:t>
            </a:r>
          </a:p>
          <a:p>
            <a:endParaRPr lang="en-US" altLang="zh-CN" b="1" dirty="0"/>
          </a:p>
          <a:p>
            <a:r>
              <a:rPr lang="en-US" altLang="zh-CN" dirty="0" smtClean="0"/>
              <a:t>size-n</a:t>
            </a:r>
          </a:p>
          <a:p>
            <a:r>
              <a:rPr lang="en-US" altLang="zh-CN" dirty="0" err="1" smtClean="0"/>
              <a:t>probLightening</a:t>
            </a:r>
            <a:r>
              <a:rPr lang="en-US" altLang="zh-CN" dirty="0" smtClean="0"/>
              <a:t>-f</a:t>
            </a:r>
          </a:p>
          <a:p>
            <a:r>
              <a:rPr lang="en-US" altLang="zh-CN" dirty="0" err="1" smtClean="0"/>
              <a:t>probGrow</a:t>
            </a:r>
            <a:r>
              <a:rPr lang="en-US" altLang="zh-CN" dirty="0" smtClean="0"/>
              <a:t>-p</a:t>
            </a:r>
          </a:p>
          <a:p>
            <a:r>
              <a:rPr lang="en-US" altLang="zh-CN" dirty="0" err="1" smtClean="0"/>
              <a:t>probIgnite</a:t>
            </a:r>
            <a:r>
              <a:rPr lang="en-US" altLang="zh-CN" dirty="0" smtClean="0"/>
              <a:t>-g</a:t>
            </a:r>
          </a:p>
          <a:p>
            <a:r>
              <a:rPr lang="en-US" altLang="zh-CN" dirty="0" smtClean="0"/>
              <a:t>density-d</a:t>
            </a:r>
          </a:p>
          <a:p>
            <a:r>
              <a:rPr lang="en-US" altLang="zh-CN" dirty="0" smtClean="0"/>
              <a:t>wind-</a:t>
            </a:r>
            <a:r>
              <a:rPr lang="el-GR" altLang="zh-CN" dirty="0" smtClean="0"/>
              <a:t>β</a:t>
            </a:r>
            <a:endParaRPr lang="en-US" altLang="zh-CN" dirty="0" smtClean="0"/>
          </a:p>
          <a:p>
            <a:r>
              <a:rPr lang="en-US" altLang="zh-CN" dirty="0" smtClean="0"/>
              <a:t>rain-r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tep-N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428625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Wind: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528638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Rain: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428596" y="5857892"/>
          <a:ext cx="1428760" cy="350838"/>
        </p:xfrm>
        <a:graphic>
          <a:graphicData uri="http://schemas.openxmlformats.org/presentationml/2006/ole">
            <p:oleObj spid="_x0000_s11265" name="Equation" r:id="rId5" imgW="9903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8670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2.2 Self-Organized Criticality (SOC)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785926"/>
            <a:ext cx="6454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Definition: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dynamic system can evolve into a </a:t>
            </a:r>
            <a:r>
              <a:rPr lang="en-US" altLang="zh-CN" b="1" dirty="0">
                <a:solidFill>
                  <a:srgbClr val="FF0000"/>
                </a:solidFill>
              </a:rPr>
              <a:t>non-equilibrium steady state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without </a:t>
            </a:r>
            <a:r>
              <a:rPr lang="en-US" altLang="zh-CN" b="1" dirty="0">
                <a:solidFill>
                  <a:srgbClr val="FFC000"/>
                </a:solidFill>
              </a:rPr>
              <a:t>tuning </a:t>
            </a:r>
            <a:r>
              <a:rPr lang="en-US" altLang="zh-CN" b="1" dirty="0" smtClean="0">
                <a:solidFill>
                  <a:srgbClr val="FFC000"/>
                </a:solidFill>
              </a:rPr>
              <a:t>its </a:t>
            </a:r>
            <a:r>
              <a:rPr lang="en-US" altLang="zh-CN" b="1" dirty="0">
                <a:solidFill>
                  <a:srgbClr val="FFC000"/>
                </a:solidFill>
              </a:rPr>
              <a:t>parameters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3214686"/>
            <a:ext cx="5054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Properties:</a:t>
            </a:r>
          </a:p>
          <a:p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/>
              <a:t>L</a:t>
            </a:r>
            <a:r>
              <a:rPr lang="en-US" altLang="zh-CN" dirty="0" smtClean="0"/>
              <a:t>ong scale temporal </a:t>
            </a:r>
            <a:r>
              <a:rPr lang="en-US" altLang="zh-CN" dirty="0"/>
              <a:t>fluctuations </a:t>
            </a:r>
            <a:endParaRPr lang="en-US" altLang="zh-CN" dirty="0" smtClean="0"/>
          </a:p>
          <a:p>
            <a:pPr marL="400050" indent="-400050">
              <a:buAutoNum type="romanLcParenR"/>
            </a:pPr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 smtClean="0"/>
              <a:t>Size-frequency distribution satisfies power-law</a:t>
            </a:r>
          </a:p>
          <a:p>
            <a:pPr marL="400050" indent="-400050">
              <a:buAutoNum type="romanLcParenR"/>
            </a:pPr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 smtClean="0"/>
              <a:t>Flicker noise </a:t>
            </a:r>
          </a:p>
        </p:txBody>
      </p:sp>
      <p:pic>
        <p:nvPicPr>
          <p:cNvPr id="5122" name="Picture 2" descr="C:\Users\Sony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4857760"/>
            <a:ext cx="2357454" cy="1643050"/>
          </a:xfrm>
          <a:prstGeom prst="rect">
            <a:avLst/>
          </a:prstGeom>
          <a:noFill/>
        </p:spPr>
      </p:pic>
      <p:pic>
        <p:nvPicPr>
          <p:cNvPr id="5123" name="Picture 3" descr="C:\Users\Sony\Desktop\GaWC_World_Citi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4071942"/>
            <a:ext cx="2428892" cy="1571636"/>
          </a:xfrm>
          <a:prstGeom prst="rect">
            <a:avLst/>
          </a:prstGeom>
          <a:noFill/>
        </p:spPr>
      </p:pic>
      <p:pic>
        <p:nvPicPr>
          <p:cNvPr id="5124" name="Picture 4" descr="C:\Users\Sony\Desktop\images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2643182"/>
            <a:ext cx="2357454" cy="1695029"/>
          </a:xfrm>
          <a:prstGeom prst="rect">
            <a:avLst/>
          </a:prstGeom>
          <a:noFill/>
        </p:spPr>
      </p:pic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071538" y="5429264"/>
          <a:ext cx="857256" cy="385765"/>
        </p:xfrm>
        <a:graphic>
          <a:graphicData uri="http://schemas.openxmlformats.org/presentationml/2006/ole">
            <p:oleObj spid="_x0000_s10241" name="Equation" r:id="rId6" imgW="5079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3.1 Evolution of forest fire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4286248" y="32861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3.2 The regime of SOC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464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p/f=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n=500, d=0.5, g=1,change p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571744"/>
            <a:ext cx="9144000" cy="3000396"/>
            <a:chOff x="0" y="214290"/>
            <a:chExt cx="8643934" cy="2571768"/>
          </a:xfrm>
        </p:grpSpPr>
        <p:pic>
          <p:nvPicPr>
            <p:cNvPr id="9" name="Picture 3" descr="E:\matlab project\figs\1_1fi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0" name="Picture 4" descr="E:\matlab project\figs\1_2fi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1" name="Picture 5" descr="E:\matlab project\figs\1_3fi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86446" y="214290"/>
              <a:ext cx="2857488" cy="2571768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1214414" y="564357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p=0.05 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7686" y="564357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=10</a:t>
            </a:r>
            <a:r>
              <a:rPr lang="en-US" baseline="30000" dirty="0"/>
              <a:t>-2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58082" y="564357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=10</a:t>
            </a:r>
            <a:r>
              <a:rPr lang="en-US" baseline="30000" dirty="0"/>
              <a:t>-3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3.2 The regime of SOC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857364"/>
            <a:ext cx="435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ii)   Keep </a:t>
            </a:r>
            <a:r>
              <a:rPr lang="en-US" dirty="0" smtClean="0">
                <a:solidFill>
                  <a:srgbClr val="FF0000"/>
                </a:solidFill>
              </a:rPr>
              <a:t>p/f=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n=300, d=0.5, g=1, scan p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32509" y="1857364"/>
            <a:ext cx="451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iii)   Keep p</a:t>
            </a:r>
            <a:r>
              <a:rPr lang="en-US" dirty="0" smtClean="0">
                <a:solidFill>
                  <a:srgbClr val="FF0000"/>
                </a:solidFill>
              </a:rPr>
              <a:t>=0.001, n=300, d=0.5, g=1,scan p/f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" name="Picture 2" descr="E:\matlab project\figs\scan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4988995" cy="4214842"/>
          </a:xfrm>
          <a:prstGeom prst="rect">
            <a:avLst/>
          </a:prstGeom>
          <a:noFill/>
        </p:spPr>
      </p:pic>
      <p:pic>
        <p:nvPicPr>
          <p:cNvPr id="17" name="Picture 6" descr="E:\matlab project\figs\scan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28868"/>
            <a:ext cx="4572000" cy="3857652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85720" y="2571744"/>
            <a:ext cx="4000528" cy="7143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5000628" y="2571744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p/f</a:t>
            </a:r>
            <a:r>
              <a:rPr lang="en-US" dirty="0">
                <a:solidFill>
                  <a:srgbClr val="C00000"/>
                </a:solidFill>
              </a:rPr>
              <a:t>&gt;10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&lt;10</a:t>
            </a:r>
            <a:r>
              <a:rPr lang="en-US" baseline="30000" dirty="0">
                <a:solidFill>
                  <a:srgbClr val="C00000"/>
                </a:solidFill>
              </a:rPr>
              <a:t>-6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20" y="228599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&lt;0.01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14876" y="3071810"/>
            <a:ext cx="3214710" cy="1428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3.3 Effect of forest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411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r>
              <a:rPr lang="en-US" dirty="0" smtClean="0">
                <a:solidFill>
                  <a:srgbClr val="FF0000"/>
                </a:solidFill>
              </a:rPr>
              <a:t>, f=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aseline="30000" dirty="0" smtClean="0">
                <a:solidFill>
                  <a:srgbClr val="FF0000"/>
                </a:solidFill>
              </a:rPr>
              <a:t>-6</a:t>
            </a:r>
            <a:r>
              <a:rPr lang="en-US" dirty="0" smtClean="0">
                <a:solidFill>
                  <a:srgbClr val="FF0000"/>
                </a:solidFill>
              </a:rPr>
              <a:t>,d=0.5</a:t>
            </a:r>
            <a:r>
              <a:rPr lang="en-US" dirty="0" smtClean="0">
                <a:solidFill>
                  <a:srgbClr val="FF0000"/>
                </a:solidFill>
              </a:rPr>
              <a:t>, g=1, change 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1538" y="1428736"/>
            <a:ext cx="7572428" cy="5429264"/>
            <a:chOff x="0" y="0"/>
            <a:chExt cx="7643834" cy="5992015"/>
          </a:xfrm>
        </p:grpSpPr>
        <p:grpSp>
          <p:nvGrpSpPr>
            <p:cNvPr id="9" name="Group 15"/>
            <p:cNvGrpSpPr/>
            <p:nvPr/>
          </p:nvGrpSpPr>
          <p:grpSpPr>
            <a:xfrm>
              <a:off x="0" y="0"/>
              <a:ext cx="7643834" cy="5992015"/>
              <a:chOff x="0" y="0"/>
              <a:chExt cx="7643834" cy="5992015"/>
            </a:xfrm>
          </p:grpSpPr>
          <p:pic>
            <p:nvPicPr>
              <p:cNvPr id="16" name="Picture 2" descr="E:\matlab project\figs\scan4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14744" y="2928934"/>
                <a:ext cx="3929090" cy="2928958"/>
              </a:xfrm>
              <a:prstGeom prst="rect">
                <a:avLst/>
              </a:prstGeom>
              <a:noFill/>
            </p:spPr>
          </p:pic>
          <p:pic>
            <p:nvPicPr>
              <p:cNvPr id="17" name="Picture 3" descr="E:\matlab project\figs\3_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500430" y="214290"/>
                <a:ext cx="3818923" cy="2859087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E:\matlab project\figs\3_2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214290"/>
                <a:ext cx="3825291" cy="2863854"/>
              </a:xfrm>
              <a:prstGeom prst="rect">
                <a:avLst/>
              </a:prstGeom>
              <a:noFill/>
            </p:spPr>
          </p:pic>
          <p:pic>
            <p:nvPicPr>
              <p:cNvPr id="19" name="Picture 5" descr="E:\matlab project\figs\3_3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0" y="3071810"/>
                <a:ext cx="3816830" cy="2857520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0" y="0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(a)</a:t>
                </a:r>
                <a:endParaRPr lang="zh-CN" altLang="en-US" sz="12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00430" y="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(b)</a:t>
                </a:r>
                <a:endParaRPr lang="zh-CN" altLang="en-US" sz="1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0" y="2928934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(c)</a:t>
                </a:r>
                <a:endParaRPr lang="zh-CN" alt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0430" y="300037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(d)</a:t>
                </a:r>
                <a:endParaRPr lang="zh-CN" altLang="en-US" sz="12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72066" y="5715016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</a:t>
                </a:r>
                <a:endParaRPr lang="zh-CN" altLang="en-US" sz="12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00562" y="5214950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b</a:t>
                </a:r>
                <a:endParaRPr lang="zh-CN" alt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29058" y="4786322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c</a:t>
                </a:r>
                <a:endParaRPr lang="zh-CN" altLang="en-US" sz="1200" b="1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143372" y="4643446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4714876" y="5072074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286380" y="5572140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857356" y="285749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57818" y="2857496"/>
              <a:ext cx="441146" cy="25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7356" y="571501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V="1">
              <a:off x="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V="1">
              <a:off x="350043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V="1">
              <a:off x="0" y="371475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4857752" y="4572008"/>
            <a:ext cx="2428892" cy="8572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5929322" y="5357826"/>
            <a:ext cx="2571768" cy="10715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7445393" y="6286520"/>
            <a:ext cx="169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more fluctuated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5140" y="4214818"/>
            <a:ext cx="134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decay faster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20" y="27860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n=100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72462" y="28574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n=200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158" y="55721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n=300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580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MathType 6.0 Equation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92</cp:revision>
  <dcterms:created xsi:type="dcterms:W3CDTF">2013-12-07T11:53:42Z</dcterms:created>
  <dcterms:modified xsi:type="dcterms:W3CDTF">2013-12-17T13:17:16Z</dcterms:modified>
</cp:coreProperties>
</file>