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7" r:id="rId2"/>
    <p:sldId id="258" r:id="rId3"/>
    <p:sldId id="259" r:id="rId4"/>
    <p:sldId id="263" r:id="rId5"/>
    <p:sldId id="264" r:id="rId6"/>
    <p:sldId id="265" r:id="rId7"/>
    <p:sldId id="260" r:id="rId8"/>
    <p:sldId id="261" r:id="rId9"/>
    <p:sldId id="266" r:id="rId10"/>
    <p:sldId id="262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F400AF-4421-4384-87A7-E1040A3B3006}">
  <a:tblStyle styleId="{D3F400AF-4421-4384-87A7-E1040A3B300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C7A29F17-D06E-4987-81F5-1A5EB46A02A9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49" d="100"/>
          <a:sy n="14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33514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09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53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0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4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26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89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916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79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3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032000" y="412275"/>
            <a:ext cx="81120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1pPr>
            <a:lvl2pPr lvl="1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2pPr>
            <a:lvl3pPr lvl="2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3pPr>
            <a:lvl4pPr lvl="3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4pPr>
            <a:lvl5pPr lvl="4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5pPr>
            <a:lvl6pPr lvl="5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6pPr>
            <a:lvl7pPr lvl="6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7pPr>
            <a:lvl8pPr lvl="7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8pPr>
            <a:lvl9pPr lvl="8" rtl="0">
              <a:spcBef>
                <a:spcPts val="0"/>
              </a:spcBef>
              <a:buNone/>
              <a:defRPr sz="3600" b="1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203848" y="0"/>
            <a:ext cx="5940152" cy="5143499"/>
          </a:xfrm>
          <a:prstGeom prst="rect">
            <a:avLst/>
          </a:prstGeom>
          <a:solidFill>
            <a:schemeClr val="lt1">
              <a:alpha val="8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3203847" cy="5143499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26400"/>
                </a:lnTo>
                <a:lnTo>
                  <a:pt x="63779" y="26400"/>
                </a:lnTo>
                <a:lnTo>
                  <a:pt x="63779" y="93599"/>
                </a:lnTo>
                <a:lnTo>
                  <a:pt x="120000" y="93599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flipH="1">
            <a:off x="4860031" y="1131590"/>
            <a:ext cx="4283968" cy="2880320"/>
          </a:xfrm>
          <a:prstGeom prst="rect">
            <a:avLst/>
          </a:prstGeom>
          <a:solidFill>
            <a:srgbClr val="0070C0">
              <a:alpha val="8588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5332703" y="0"/>
            <a:ext cx="3338623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5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0" y="114655"/>
            <a:ext cx="917970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 sz="3600"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0" y="702282"/>
            <a:ext cx="9179700" cy="27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1pPr>
            <a:lvl2pPr lvl="1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2pPr>
            <a:lvl3pPr lvl="2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3pPr>
            <a:lvl4pPr lvl="3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4pPr>
            <a:lvl5pPr lvl="4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5pPr>
            <a:lvl6pPr lvl="5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6pPr>
            <a:lvl7pPr lvl="6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7pPr>
            <a:lvl8pPr lvl="7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8pPr>
            <a:lvl9pPr lvl="8" algn="ctr" rtl="0">
              <a:spcBef>
                <a:spcPts val="0"/>
              </a:spcBef>
              <a:buNone/>
              <a:defRPr>
                <a:solidFill>
                  <a:srgbClr val="0072C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24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Layou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1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7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860599" y="2969901"/>
            <a:ext cx="4830616" cy="862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vi-VN" sz="1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 Thanh 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>
                <a:solidFill>
                  <a:schemeClr val="tx1"/>
                </a:solidFill>
              </a:rPr>
              <a:t>	</a:t>
            </a:r>
            <a:r>
              <a:rPr lang="vi-VN" sz="1800" b="1" dirty="0" smtClean="0">
                <a:solidFill>
                  <a:schemeClr val="tx1"/>
                </a:solidFill>
              </a:rPr>
              <a:t>Nguyen Hoang Phuc Huy</a:t>
            </a:r>
            <a:endParaRPr lang="vi-VN" sz="1800" b="1" dirty="0" smtClean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b="1" dirty="0">
                <a:solidFill>
                  <a:srgbClr val="0072C0"/>
                </a:solidFill>
              </a:rPr>
              <a:t>	</a:t>
            </a:r>
            <a:r>
              <a:rPr lang="vi-VN" sz="1800" b="1" dirty="0" smtClean="0">
                <a:solidFill>
                  <a:srgbClr val="0072C0"/>
                </a:solidFill>
              </a:rPr>
              <a:t>	</a:t>
            </a: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" sz="18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2860599" y="3747210"/>
            <a:ext cx="421531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Advisor:</a:t>
            </a:r>
            <a:r>
              <a:rPr lang="vi-VN" sz="18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vi-VN" sz="1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Dr. Nguyen Van Vu</a:t>
            </a:r>
            <a:endParaRPr lang="en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12514" y="1540320"/>
            <a:ext cx="7408540" cy="62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vi-VN" sz="2800" dirty="0" smtClean="0">
                <a:solidFill>
                  <a:srgbClr val="0072C0"/>
                </a:solidFill>
              </a:rPr>
              <a:t>INSIGHTS INTO HOUSING MARKETS IN </a:t>
            </a:r>
            <a:br>
              <a:rPr lang="vi-VN" sz="2800" dirty="0" smtClean="0">
                <a:solidFill>
                  <a:srgbClr val="0072C0"/>
                </a:solidFill>
              </a:rPr>
            </a:br>
            <a:r>
              <a:rPr lang="vi-VN" sz="2800" dirty="0" smtClean="0">
                <a:solidFill>
                  <a:srgbClr val="0072C0"/>
                </a:solidFill>
              </a:rPr>
              <a:t>HO CHI MINH CITY</a:t>
            </a:r>
            <a:endParaRPr lang="en" sz="2800" dirty="0">
              <a:solidFill>
                <a:srgbClr val="0072C0"/>
              </a:solidFill>
            </a:endParaRPr>
          </a:p>
        </p:txBody>
      </p:sp>
      <p:pic>
        <p:nvPicPr>
          <p:cNvPr id="12" name="Shape 76" descr="Description: E:\Logo-KHTN 200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0599" y="70868"/>
            <a:ext cx="1382400" cy="1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77" descr="APC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8258" y="320743"/>
            <a:ext cx="1532400" cy="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0" y="0"/>
            <a:ext cx="9144000" cy="257174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body" idx="4294967295"/>
          </p:nvPr>
        </p:nvSpPr>
        <p:spPr>
          <a:xfrm>
            <a:off x="2682069" y="1599641"/>
            <a:ext cx="3779862" cy="1944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vi-VN" sz="4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4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8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lang="en" sz="4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22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0" y="71625"/>
            <a:ext cx="8785710" cy="628500"/>
          </a:xfrm>
        </p:spPr>
        <p:txBody>
          <a:bodyPr/>
          <a:lstStyle/>
          <a:p>
            <a:pPr algn="l"/>
            <a:endParaRPr lang="en-US" sz="2000" dirty="0"/>
          </a:p>
        </p:txBody>
      </p:sp>
      <p:sp>
        <p:nvSpPr>
          <p:cNvPr id="6" name="Shape 316"/>
          <p:cNvSpPr txBox="1"/>
          <p:nvPr/>
        </p:nvSpPr>
        <p:spPr>
          <a:xfrm>
            <a:off x="393990" y="410841"/>
            <a:ext cx="8092867" cy="366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 smtClean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03924" y="500275"/>
            <a:ext cx="2362800" cy="115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vi-VN" sz="36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"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829177" y="661825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2829177" y="1738323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29177" y="2780939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 rot="1019565">
            <a:off x="2829177" y="3840496"/>
            <a:ext cx="720080" cy="72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72C0">
                <a:alpha val="8470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779910" y="883365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779910" y="1924944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79909" y="2974568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779909" y="4062036"/>
            <a:ext cx="432047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lang="en" sz="1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07903" y="2029593"/>
            <a:ext cx="5436095" cy="12961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923928" y="2211709"/>
            <a:ext cx="5220071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vi-VN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 smtClean="0"/>
              <a:t>Real Estate Market Overview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1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0" y="71625"/>
            <a:ext cx="8785710" cy="628500"/>
          </a:xfrm>
        </p:spPr>
        <p:txBody>
          <a:bodyPr/>
          <a:lstStyle/>
          <a:p>
            <a:pPr algn="l"/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Shape 316"/>
          <p:cNvSpPr txBox="1"/>
          <p:nvPr/>
        </p:nvSpPr>
        <p:spPr>
          <a:xfrm>
            <a:off x="393990" y="564666"/>
            <a:ext cx="8092867" cy="366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 smtClean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0" y="114655"/>
            <a:ext cx="8785710" cy="628500"/>
          </a:xfrm>
        </p:spPr>
        <p:txBody>
          <a:bodyPr/>
          <a:lstStyle/>
          <a:p>
            <a:pPr algn="l"/>
            <a:r>
              <a:rPr lang="en-US" sz="2000" dirty="0" smtClean="0"/>
              <a:t>Objective</a:t>
            </a:r>
            <a:endParaRPr lang="en-US" sz="2000" dirty="0"/>
          </a:p>
        </p:txBody>
      </p:sp>
      <p:sp>
        <p:nvSpPr>
          <p:cNvPr id="5" name="Shape 316"/>
          <p:cNvSpPr txBox="1"/>
          <p:nvPr/>
        </p:nvSpPr>
        <p:spPr>
          <a:xfrm>
            <a:off x="393990" y="743155"/>
            <a:ext cx="8092867" cy="366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200" dirty="0" smtClean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dirty="0" smtClean="0">
                <a:solidFill>
                  <a:srgbClr val="3F3F3F"/>
                </a:solidFill>
              </a:rPr>
              <a:t>                </a:t>
            </a:r>
            <a:r>
              <a:rPr lang="vi-VN" sz="1800" b="1" dirty="0" smtClean="0">
                <a:solidFill>
                  <a:schemeClr val="accent5">
                    <a:lumMod val="75000"/>
                  </a:schemeClr>
                </a:solidFill>
              </a:rPr>
              <a:t>A system that: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2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200" dirty="0" smtClean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dirty="0" smtClean="0">
                <a:solidFill>
                  <a:srgbClr val="3F3F3F"/>
                </a:solidFill>
              </a:rPr>
              <a:t>1. </a:t>
            </a:r>
            <a:r>
              <a:rPr lang="vi-VN" sz="1800" dirty="0" smtClean="0">
                <a:solidFill>
                  <a:schemeClr val="accent1"/>
                </a:solidFill>
              </a:rPr>
              <a:t>Automatically </a:t>
            </a:r>
            <a:r>
              <a:rPr lang="vi-VN" sz="1800" dirty="0" smtClean="0">
                <a:solidFill>
                  <a:srgbClr val="3F3F3F"/>
                </a:solidFill>
              </a:rPr>
              <a:t>collect real estate data from </a:t>
            </a:r>
            <a:r>
              <a:rPr lang="vi-VN" sz="1800" dirty="0" smtClean="0">
                <a:solidFill>
                  <a:schemeClr val="accent1"/>
                </a:solidFill>
              </a:rPr>
              <a:t>various resources</a:t>
            </a:r>
            <a:endParaRPr lang="vi-VN" sz="1800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2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2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800" dirty="0" smtClean="0">
                <a:solidFill>
                  <a:srgbClr val="3F3F3F"/>
                </a:solidFill>
              </a:rPr>
              <a:t>2. </a:t>
            </a:r>
            <a:r>
              <a:rPr lang="vi-VN" sz="1800" dirty="0" smtClean="0">
                <a:solidFill>
                  <a:schemeClr val="accent1"/>
                </a:solidFill>
              </a:rPr>
              <a:t>Analyze</a:t>
            </a:r>
            <a:r>
              <a:rPr lang="vi-VN" sz="1800" dirty="0" smtClean="0">
                <a:solidFill>
                  <a:srgbClr val="3F3F3F"/>
                </a:solidFill>
              </a:rPr>
              <a:t> data and provide an </a:t>
            </a:r>
            <a:r>
              <a:rPr lang="vi-VN" sz="1800" dirty="0" smtClean="0">
                <a:solidFill>
                  <a:schemeClr val="accent1"/>
                </a:solidFill>
              </a:rPr>
              <a:t>insight</a:t>
            </a:r>
            <a:r>
              <a:rPr lang="vi-VN" sz="1800" dirty="0" smtClean="0">
                <a:solidFill>
                  <a:srgbClr val="3F3F3F"/>
                </a:solidFill>
              </a:rPr>
              <a:t> about the housing market in real-time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 smtClean="0">
              <a:solidFill>
                <a:srgbClr val="3F3F3F"/>
              </a:solidFill>
            </a:endParaRPr>
          </a:p>
        </p:txBody>
      </p:sp>
      <p:sp>
        <p:nvSpPr>
          <p:cNvPr id="9" name="Shape 168"/>
          <p:cNvSpPr/>
          <p:nvPr/>
        </p:nvSpPr>
        <p:spPr>
          <a:xfrm>
            <a:off x="393990" y="743155"/>
            <a:ext cx="677666" cy="677666"/>
          </a:xfrm>
          <a:prstGeom prst="ellipse">
            <a:avLst/>
          </a:prstGeom>
          <a:solidFill>
            <a:srgbClr val="0072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81"/>
          <p:cNvSpPr/>
          <p:nvPr/>
        </p:nvSpPr>
        <p:spPr>
          <a:xfrm>
            <a:off x="570347" y="918155"/>
            <a:ext cx="324952" cy="3276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2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727" r="31727"/>
          <a:stretch/>
        </p:blipFill>
        <p:spPr>
          <a:xfrm>
            <a:off x="5332703" y="0"/>
            <a:ext cx="3338623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539552" y="699293"/>
            <a:ext cx="3456383" cy="19444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2C0"/>
              </a:buClr>
              <a:buSzPct val="25000"/>
              <a:buFont typeface="Arial"/>
              <a:buNone/>
            </a:pPr>
            <a:r>
              <a:rPr lang="vi-VN" sz="3200" b="1" smtClean="0">
                <a:solidFill>
                  <a:srgbClr val="0072C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lang="en" sz="3200" b="1" dirty="0">
              <a:solidFill>
                <a:srgbClr val="0072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6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4028887" y="1142865"/>
            <a:ext cx="546072" cy="1831777"/>
            <a:chOff x="4025928" y="999405"/>
            <a:chExt cx="576064" cy="1932384"/>
          </a:xfrm>
        </p:grpSpPr>
        <p:sp>
          <p:nvSpPr>
            <p:cNvPr id="281" name="Shape 281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 rot="5400000">
            <a:off x="5217810" y="1785719"/>
            <a:ext cx="546072" cy="1831777"/>
            <a:chOff x="4025928" y="999405"/>
            <a:chExt cx="576064" cy="1932384"/>
          </a:xfrm>
        </p:grpSpPr>
        <p:sp>
          <p:nvSpPr>
            <p:cNvPr id="284" name="Shape 284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Shape 286"/>
          <p:cNvGrpSpPr/>
          <p:nvPr/>
        </p:nvGrpSpPr>
        <p:grpSpPr>
          <a:xfrm rot="10800000">
            <a:off x="4574957" y="2972862"/>
            <a:ext cx="546072" cy="1831777"/>
            <a:chOff x="4025928" y="999405"/>
            <a:chExt cx="576064" cy="1932384"/>
          </a:xfrm>
        </p:grpSpPr>
        <p:sp>
          <p:nvSpPr>
            <p:cNvPr id="287" name="Shape 287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Shape 289"/>
          <p:cNvGrpSpPr/>
          <p:nvPr/>
        </p:nvGrpSpPr>
        <p:grpSpPr>
          <a:xfrm rot="-5400000">
            <a:off x="3482330" y="2330010"/>
            <a:ext cx="546072" cy="1831777"/>
            <a:chOff x="4025928" y="999405"/>
            <a:chExt cx="576064" cy="1932384"/>
          </a:xfrm>
        </p:grpSpPr>
        <p:sp>
          <p:nvSpPr>
            <p:cNvPr id="290" name="Shape 290"/>
            <p:cNvSpPr/>
            <p:nvPr/>
          </p:nvSpPr>
          <p:spPr>
            <a:xfrm>
              <a:off x="4025928" y="1563637"/>
              <a:ext cx="576064" cy="1368151"/>
            </a:xfrm>
            <a:prstGeom prst="rect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4025992" y="999405"/>
              <a:ext cx="576000" cy="576000"/>
            </a:xfrm>
            <a:prstGeom prst="rtTriangle">
              <a:avLst/>
            </a:prstGeom>
            <a:solidFill>
              <a:srgbClr val="0072C0">
                <a:alpha val="6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4635719" y="2563106"/>
            <a:ext cx="1531166" cy="381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 rot="-5400000">
            <a:off x="3613704" y="2117443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</a:rPr>
              <a:t>Data Cleaning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 rot="-5400000">
            <a:off x="4159743" y="3522585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Crawling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70433" y="3107368"/>
            <a:ext cx="137644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vi-VN" sz="1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lang="en"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0" y="114655"/>
            <a:ext cx="9179700" cy="62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72C0"/>
              </a:buClr>
              <a:buSzPct val="25000"/>
              <a:buFont typeface="Arial"/>
              <a:buNone/>
            </a:pPr>
            <a:r>
              <a:rPr lang="vi-VN" sz="4000" dirty="0" smtClean="0">
                <a:solidFill>
                  <a:srgbClr val="0072C0"/>
                </a:solidFill>
              </a:rPr>
              <a:t>Approach</a:t>
            </a:r>
            <a:endParaRPr lang="en" sz="4000" dirty="0">
              <a:solidFill>
                <a:srgbClr val="007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1259916" y="3635989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259916" y="3956017"/>
            <a:ext cx="31805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r" rtl="0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●"/>
            </a:pPr>
            <a:endParaRPr lang="en"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0" y="71625"/>
            <a:ext cx="8785710" cy="628500"/>
          </a:xfrm>
        </p:spPr>
        <p:txBody>
          <a:bodyPr/>
          <a:lstStyle/>
          <a:p>
            <a:pPr algn="l"/>
            <a:r>
              <a:rPr lang="en-US" sz="2000" dirty="0" smtClean="0"/>
              <a:t>Data Crawling</a:t>
            </a:r>
            <a:endParaRPr lang="en-US" sz="2000" dirty="0"/>
          </a:p>
        </p:txBody>
      </p:sp>
      <p:sp>
        <p:nvSpPr>
          <p:cNvPr id="6" name="Shape 316"/>
          <p:cNvSpPr txBox="1"/>
          <p:nvPr/>
        </p:nvSpPr>
        <p:spPr>
          <a:xfrm>
            <a:off x="393990" y="564666"/>
            <a:ext cx="8092867" cy="366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vi-VN" sz="1800" dirty="0" smtClean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0647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</Words>
  <Application>Microsoft Macintosh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Noto Sans Symbols</vt:lpstr>
      <vt:lpstr>Arial</vt:lpstr>
      <vt:lpstr>Contents Slide Master</vt:lpstr>
      <vt:lpstr>INSIGHTS INTO HOUSING MARKETS IN  HO CHI MINH CITY</vt:lpstr>
      <vt:lpstr>PowerPoint Presentation</vt:lpstr>
      <vt:lpstr>PowerPoint Presentation</vt:lpstr>
      <vt:lpstr>Real Estate Market Overview</vt:lpstr>
      <vt:lpstr>Motivation</vt:lpstr>
      <vt:lpstr>Objective</vt:lpstr>
      <vt:lpstr>PowerPoint Presentation</vt:lpstr>
      <vt:lpstr>Approach</vt:lpstr>
      <vt:lpstr>Data Crawling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Template</dc:title>
  <cp:lastModifiedBy>Huy Nguyen Hoang Phuc</cp:lastModifiedBy>
  <cp:revision>51</cp:revision>
  <dcterms:modified xsi:type="dcterms:W3CDTF">2017-08-18T17:34:56Z</dcterms:modified>
</cp:coreProperties>
</file>