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2" r:id="rId3"/>
    <p:sldId id="293" r:id="rId4"/>
    <p:sldId id="297" r:id="rId5"/>
    <p:sldId id="296" r:id="rId6"/>
    <p:sldId id="266" r:id="rId7"/>
    <p:sldId id="294" r:id="rId8"/>
    <p:sldId id="298" r:id="rId9"/>
    <p:sldId id="299" r:id="rId10"/>
    <p:sldId id="268" r:id="rId11"/>
    <p:sldId id="300" r:id="rId12"/>
    <p:sldId id="27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</p:sldIdLst>
  <p:sldSz cx="10691813" cy="151193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8C3"/>
    <a:srgbClr val="A6B2BD"/>
    <a:srgbClr val="A8B4BF"/>
    <a:srgbClr val="18624B"/>
    <a:srgbClr val="E6E6E6"/>
    <a:srgbClr val="0E6C19"/>
    <a:srgbClr val="37E554"/>
    <a:srgbClr val="B3C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34" y="-3180"/>
      </p:cViewPr>
      <p:guideLst>
        <p:guide orient="horz" pos="4762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highlight>
                <a:srgbClr val="729FCF"/>
              </a:highlight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highlight>
                <a:srgbClr val="729FCF"/>
              </a:highlight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highlight>
                <a:srgbClr val="729FCF"/>
              </a:highlight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1D77351-C9DC-486D-9F7A-094EFDBB3307}" type="slidenum">
              <a:t>‹nº›</a:t>
            </a:fld>
            <a:endParaRPr lang="pt-BR" sz="1400" b="0" i="0" u="none" strike="noStrike" kern="1200" cap="none">
              <a:ln>
                <a:noFill/>
              </a:ln>
              <a:highlight>
                <a:srgbClr val="729FCF"/>
              </a:highlight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022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F8B9E20-4001-42AB-890C-5FD5D8EE756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24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D1DA7D9-B64F-4C00-91C2-8214297E9162}" type="slidenum">
              <a:t>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362200" y="812800"/>
            <a:ext cx="2835275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62200" y="812800"/>
            <a:ext cx="2835275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8B9E20-4001-42AB-890C-5FD5D8EE756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84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6675" y="2474913"/>
            <a:ext cx="8018463" cy="52625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6675" y="7940675"/>
            <a:ext cx="8018463" cy="36512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19B897-5BD4-4E54-9AF1-096C26BFEE2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4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AB8539-1D36-4BA7-9DCE-5F42B6C8CC1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8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50175" y="603250"/>
            <a:ext cx="2405063" cy="117030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603250"/>
            <a:ext cx="7064375" cy="117030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CEEECB-5135-4F5A-8D86-46D7BDCF99B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847E06-BD4D-4E58-9E98-16B6E7F0AE2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90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0250" y="3768725"/>
            <a:ext cx="9220200" cy="62896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30250" y="10118725"/>
            <a:ext cx="9220200" cy="33067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F844F3-86ED-4FE0-B25B-14260B07F38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3536950"/>
            <a:ext cx="4733925" cy="876935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19725" y="3536950"/>
            <a:ext cx="4735513" cy="876935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EC9DEC-FC94-4DAD-B664-D81CA30ADBB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600" y="804863"/>
            <a:ext cx="9221788" cy="29225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36600" y="3706813"/>
            <a:ext cx="4522788" cy="1816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36600" y="5522913"/>
            <a:ext cx="4522788" cy="81232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13375" y="3706813"/>
            <a:ext cx="4545013" cy="1816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13375" y="5522913"/>
            <a:ext cx="4545013" cy="81232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011E37-0238-44F7-8B04-6E8F3DFCDFD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0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0764DD-C9AC-4762-90C4-819DFB30BFF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5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600" y="1008063"/>
            <a:ext cx="3448050" cy="3527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45013" y="2176463"/>
            <a:ext cx="5413375" cy="1074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36600" y="4535488"/>
            <a:ext cx="3448050" cy="84042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66CAC-206D-4B74-BC8D-A2F7C1DB380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70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600" y="1008063"/>
            <a:ext cx="3448050" cy="3527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45013" y="2176463"/>
            <a:ext cx="5413375" cy="10744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36600" y="4535488"/>
            <a:ext cx="3448050" cy="84042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C3B230-16A1-4DB7-8A3D-16CCF2254B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3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33880" y="603000"/>
            <a:ext cx="9622080" cy="252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33880" y="3537000"/>
            <a:ext cx="9622080" cy="876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33880" y="13773240"/>
            <a:ext cx="2490840" cy="10418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655800" y="13773240"/>
            <a:ext cx="3389040" cy="10418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665119" y="13773240"/>
            <a:ext cx="2490840" cy="10418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98980D7-C172-4BF6-A782-769FC0DF9749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dt="0"/>
  <p:txStyles>
    <p:titleStyle>
      <a:lvl1pPr algn="ctr" rtl="0" hangingPunct="0">
        <a:tabLst/>
        <a:defRPr lang="pt-BR" sz="1173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marL="0" marR="0" indent="0" rtl="0" hangingPunct="0">
        <a:spcBef>
          <a:spcPts val="3773"/>
        </a:spcBef>
        <a:spcAft>
          <a:spcPts val="0"/>
        </a:spcAft>
        <a:tabLst/>
        <a:defRPr lang="pt-BR" sz="853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ivanss/prompts-recipe-to-create-a-ebook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>
          <a:xfrm rot="6600">
            <a:off x="-14563" y="30742"/>
            <a:ext cx="10662840" cy="15160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4F6F4"/>
          </a:solidFill>
          <a:ln w="0">
            <a:noFill/>
            <a:prstDash val="solid"/>
          </a:ln>
        </p:spPr>
        <p:txBody>
          <a:bodyPr vert="horz" wrap="square" lIns="89640" tIns="44640" rIns="89640" bIns="4464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highlight>
                <a:srgbClr val="729FCF"/>
              </a:highlight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87" y="3331080"/>
            <a:ext cx="10692000" cy="106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77880" y="8083080"/>
            <a:ext cx="1980000" cy="14400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/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2160000" y="972000"/>
            <a:ext cx="6120000" cy="14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8000" b="1" i="0" u="none" strike="noStrike" kern="1200" cap="none">
                <a:ln>
                  <a:noFill/>
                </a:ln>
                <a:solidFill>
                  <a:srgbClr val="37572F"/>
                </a:solidFill>
                <a:highlight>
                  <a:scrgbClr r="0" g="0" b="0">
                    <a:alpha val="0"/>
                  </a:scrgbClr>
                </a:highlight>
                <a:latin typeface="Bookman Old Style" pitchFamily="18"/>
                <a:ea typeface="Microsoft YaHei" pitchFamily="2"/>
                <a:cs typeface="Lucida Sans" pitchFamily="2"/>
              </a:rPr>
              <a:t>PowerShell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14086" y="13854249"/>
            <a:ext cx="5063828" cy="841662"/>
          </a:xfrm>
          <a:prstGeom prst="rect">
            <a:avLst/>
          </a:prstGeom>
          <a:solidFill>
            <a:srgbClr val="B3CAC7"/>
          </a:solidFill>
          <a:ln>
            <a:noFill/>
          </a:ln>
        </p:spPr>
        <p:txBody>
          <a:bodyPr vert="horz" wrap="squar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4800" b="0" i="0" u="none" strike="noStrike" kern="1200" cap="none" dirty="0">
                <a:ln>
                  <a:noFill/>
                </a:ln>
                <a:solidFill>
                  <a:srgbClr val="215E12"/>
                </a:solidFill>
                <a:highlight>
                  <a:srgbClr val="B3CAC7"/>
                </a:highlight>
                <a:latin typeface="Impact" panose="020B0806030902050204" pitchFamily="34" charset="0"/>
                <a:ea typeface="Microsoft YaHei" pitchFamily="2"/>
                <a:cs typeface="Lucida Sans" pitchFamily="2"/>
              </a:rPr>
              <a:t>GENIVAN SOUZA</a:t>
            </a:r>
          </a:p>
        </p:txBody>
      </p:sp>
      <p:sp>
        <p:nvSpPr>
          <p:cNvPr id="7" name="Forma Livre 6"/>
          <p:cNvSpPr/>
          <p:nvPr/>
        </p:nvSpPr>
        <p:spPr>
          <a:xfrm>
            <a:off x="0" y="2251080"/>
            <a:ext cx="10692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15E12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highlight>
                <a:srgbClr val="729FCF"/>
              </a:highlight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0000" y="2412000"/>
            <a:ext cx="9540000" cy="827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600" b="1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rgbClr val="215E12"/>
                </a:highlight>
                <a:latin typeface="Arial" pitchFamily="34"/>
                <a:ea typeface="Microsoft YaHei" pitchFamily="2"/>
                <a:cs typeface="Lucida Sans" pitchFamily="2"/>
              </a:rPr>
              <a:t>O PODER HACKER E SEUS TENTÁCULOS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0691813" cy="15119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143000" y="6629400"/>
            <a:ext cx="866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USANDO CONSTANTES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41400" y="2438400"/>
            <a:ext cx="866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0" dirty="0" smtClean="0">
                <a:ln>
                  <a:solidFill>
                    <a:srgbClr val="92D050"/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28000" dirty="0">
              <a:ln>
                <a:solidFill>
                  <a:srgbClr val="92D05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5000" y="9763751"/>
            <a:ext cx="9372600" cy="182898"/>
          </a:xfrm>
          <a:prstGeom prst="rect">
            <a:avLst/>
          </a:prstGeom>
          <a:gradFill>
            <a:gsLst>
              <a:gs pos="22000">
                <a:schemeClr val="accent6">
                  <a:lumMod val="75000"/>
                </a:schemeClr>
              </a:gs>
              <a:gs pos="52000">
                <a:srgbClr val="37E554"/>
              </a:gs>
              <a:gs pos="78000">
                <a:schemeClr val="accent6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65200" y="10758616"/>
            <a:ext cx="8686800" cy="156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Constantes são valores que, uma vez definidos, não podem ser alterados durante a execução do script. Elas são úteis quando você tem valores que precisam permanecer fixos, garantindo que seu código seja mais seguro e previsível.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5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>
                <a:latin typeface="+mj-lt"/>
              </a:rPr>
              <a:t>Como Definir uma </a:t>
            </a:r>
            <a:r>
              <a:rPr lang="pt-BR" sz="3200" dirty="0" smtClean="0">
                <a:latin typeface="+mj-lt"/>
              </a:rPr>
              <a:t>Constante</a:t>
            </a:r>
          </a:p>
          <a:p>
            <a:endParaRPr lang="pt-BR" sz="2400" dirty="0" smtClean="0"/>
          </a:p>
          <a:p>
            <a:r>
              <a:rPr lang="pt-BR" sz="2400" dirty="0"/>
              <a:t>Para definir uma constante no </a:t>
            </a:r>
            <a:r>
              <a:rPr lang="pt-BR" sz="2400" dirty="0" err="1"/>
              <a:t>PowerShell</a:t>
            </a:r>
            <a:r>
              <a:rPr lang="pt-BR" sz="2400" dirty="0"/>
              <a:t>, usamos o </a:t>
            </a:r>
            <a:r>
              <a:rPr lang="pt-BR" sz="2400" dirty="0" err="1"/>
              <a:t>cmdlet</a:t>
            </a:r>
            <a:r>
              <a:rPr lang="pt-BR" sz="2400" dirty="0"/>
              <a:t> New-</a:t>
            </a:r>
            <a:r>
              <a:rPr lang="pt-BR" sz="2400" dirty="0" err="1"/>
              <a:t>Variable</a:t>
            </a:r>
            <a:r>
              <a:rPr lang="pt-BR" sz="2400" dirty="0"/>
              <a:t> com o parâmetro -</a:t>
            </a:r>
            <a:r>
              <a:rPr lang="pt-BR" sz="2400" dirty="0" err="1"/>
              <a:t>Option</a:t>
            </a:r>
            <a:r>
              <a:rPr lang="pt-BR" sz="2400" dirty="0"/>
              <a:t> definido como Constant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Se </a:t>
            </a:r>
            <a:r>
              <a:rPr lang="pt-BR" sz="2400" dirty="0"/>
              <a:t>tentarmos alterar o valor de uma constante, o </a:t>
            </a:r>
            <a:r>
              <a:rPr lang="pt-BR" sz="2400" dirty="0" err="1"/>
              <a:t>PowerShell</a:t>
            </a:r>
            <a:r>
              <a:rPr lang="pt-BR" sz="2400" dirty="0"/>
              <a:t> gera um erro, como demonstrado abaixo: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3200" dirty="0" smtClean="0">
              <a:latin typeface="+mj-lt"/>
            </a:endParaRPr>
          </a:p>
          <a:p>
            <a:endParaRPr lang="pt-BR" sz="3200" dirty="0">
              <a:latin typeface="+mj-lt"/>
            </a:endParaRPr>
          </a:p>
          <a:p>
            <a:r>
              <a:rPr lang="pt-BR" sz="3200" dirty="0" smtClean="0">
                <a:latin typeface="+mj-lt"/>
              </a:rPr>
              <a:t>Exemplo</a:t>
            </a:r>
            <a:r>
              <a:rPr lang="pt-BR" sz="3200" dirty="0">
                <a:latin typeface="+mj-lt"/>
              </a:rPr>
              <a:t>: Conversão de Unidades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Usando </a:t>
            </a:r>
            <a:r>
              <a:rPr lang="pt-BR" sz="4000" dirty="0">
                <a:latin typeface="Impact" panose="020B0806030902050204" pitchFamily="34" charset="0"/>
              </a:rPr>
              <a:t>Constantes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31" y="4044950"/>
            <a:ext cx="7600950" cy="13906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72" y="7747000"/>
            <a:ext cx="7591161" cy="12906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90" y="10734675"/>
            <a:ext cx="7576073" cy="2930525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3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0691813" cy="15119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143000" y="6629400"/>
            <a:ext cx="866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Explorando Operadores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41400" y="2438400"/>
            <a:ext cx="866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0" dirty="0" smtClean="0">
                <a:ln>
                  <a:solidFill>
                    <a:srgbClr val="92D050"/>
                  </a:solidFill>
                </a:ln>
                <a:noFill/>
                <a:latin typeface="Impact" panose="020B0806030902050204" pitchFamily="34" charset="0"/>
              </a:rPr>
              <a:t>05</a:t>
            </a:r>
            <a:endParaRPr lang="pt-BR" sz="28000" dirty="0">
              <a:ln>
                <a:solidFill>
                  <a:srgbClr val="92D05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5000" y="9763751"/>
            <a:ext cx="9372600" cy="182898"/>
          </a:xfrm>
          <a:prstGeom prst="rect">
            <a:avLst/>
          </a:prstGeom>
          <a:gradFill>
            <a:gsLst>
              <a:gs pos="22000">
                <a:schemeClr val="accent6">
                  <a:lumMod val="75000"/>
                </a:schemeClr>
              </a:gs>
              <a:gs pos="52000">
                <a:srgbClr val="37E554"/>
              </a:gs>
              <a:gs pos="78000">
                <a:schemeClr val="accent6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65200" y="10758616"/>
            <a:ext cx="8686800" cy="156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Operadores são símbolos que informam ao </a:t>
            </a:r>
            <a:r>
              <a:rPr lang="pt-BR" sz="2400" dirty="0" err="1">
                <a:solidFill>
                  <a:schemeClr val="bg1"/>
                </a:solidFill>
              </a:rPr>
              <a:t>PowerShell</a:t>
            </a:r>
            <a:r>
              <a:rPr lang="pt-BR" sz="2400" dirty="0">
                <a:solidFill>
                  <a:schemeClr val="bg1"/>
                </a:solidFill>
              </a:rPr>
              <a:t> para realizar operações específicas em um ou mais operandos. Eles são fundamentais para manipular dados e controlar o fluxo de execução nos scripts.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07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 smtClean="0">
                <a:latin typeface="+mj-lt"/>
              </a:rPr>
              <a:t>Operadores </a:t>
            </a:r>
            <a:r>
              <a:rPr lang="pt-BR" sz="3200" dirty="0">
                <a:latin typeface="+mj-lt"/>
              </a:rPr>
              <a:t>de Atribuição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Igual (=): os </a:t>
            </a:r>
            <a:r>
              <a:rPr lang="pt-BR" sz="2400" dirty="0"/>
              <a:t>operadores de atribuição são usados para atribuir valores a variáveis.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Neste </a:t>
            </a:r>
            <a:r>
              <a:rPr lang="pt-BR" sz="2400" dirty="0"/>
              <a:t>exemplo, $x recebe o valor 10 e $y recebe o valor "Olá".</a:t>
            </a:r>
          </a:p>
          <a:p>
            <a:endParaRPr lang="pt-BR" sz="2400" dirty="0" smtClean="0"/>
          </a:p>
          <a:p>
            <a:r>
              <a:rPr lang="pt-BR" sz="3200" dirty="0">
                <a:latin typeface="+mj-lt"/>
              </a:rPr>
              <a:t>Operadores Aritméticos</a:t>
            </a:r>
          </a:p>
          <a:p>
            <a:endParaRPr lang="pt-BR" sz="2400" dirty="0"/>
          </a:p>
          <a:p>
            <a:r>
              <a:rPr lang="pt-BR" sz="2400" dirty="0"/>
              <a:t>Os operadores aritméticos são usados para realizar operações matemáticas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Soma </a:t>
            </a:r>
            <a:r>
              <a:rPr lang="pt-BR" sz="2400" dirty="0" smtClean="0"/>
              <a:t>(+):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Subtração (-):</a:t>
            </a:r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Explorando Operadores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94000" y="3505200"/>
            <a:ext cx="5130800" cy="1754326"/>
          </a:xfrm>
          <a:prstGeom prst="rect">
            <a:avLst/>
          </a:prstGeom>
          <a:solidFill>
            <a:srgbClr val="ABB8C3"/>
          </a:solidFill>
          <a:effectLst>
            <a:outerShdw blurRad="50800" dist="50800" dir="5400000" algn="ctr" rotWithShape="0">
              <a:srgbClr val="A8B4BF"/>
            </a:outerShdw>
          </a:effectLst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19" y="3506787"/>
            <a:ext cx="3555738" cy="17510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44" y="8891587"/>
            <a:ext cx="5114925" cy="15525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44" y="11380787"/>
            <a:ext cx="5114925" cy="1552575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dirty="0" smtClean="0"/>
              <a:t>POWERSHELL - O PODER HACKER E SEUS TENTÁCULO - GENIVAN SOUZA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 smtClean="0">
                <a:latin typeface="+mj-lt"/>
              </a:rPr>
              <a:t>Operadores </a:t>
            </a:r>
            <a:r>
              <a:rPr lang="pt-BR" sz="3200" dirty="0">
                <a:latin typeface="+mj-lt"/>
              </a:rPr>
              <a:t>Aritméticos</a:t>
            </a:r>
          </a:p>
          <a:p>
            <a:endParaRPr lang="pt-BR" sz="2400" dirty="0"/>
          </a:p>
          <a:p>
            <a:r>
              <a:rPr lang="pt-BR" sz="2400" dirty="0"/>
              <a:t>Os operadores aritméticos são usados para realizar operações matemáticas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Multiplicação (*):</a:t>
            </a:r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Divisão </a:t>
            </a:r>
            <a:r>
              <a:rPr lang="pt-BR" sz="2400" dirty="0" smtClean="0"/>
              <a:t>(/):</a:t>
            </a:r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Módulo (%): o </a:t>
            </a:r>
            <a:r>
              <a:rPr lang="pt-BR" sz="2400" dirty="0"/>
              <a:t>operador de módulo retorna o resto da divisão.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Explorando Operadores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81" y="4421187"/>
            <a:ext cx="5200650" cy="15525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44" y="6859587"/>
            <a:ext cx="5114925" cy="1552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44" y="9653587"/>
            <a:ext cx="5114925" cy="1552575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 smtClean="0">
                <a:latin typeface="+mj-lt"/>
              </a:rPr>
              <a:t>Operadores </a:t>
            </a:r>
            <a:r>
              <a:rPr lang="pt-BR" sz="3200" dirty="0">
                <a:latin typeface="+mj-lt"/>
              </a:rPr>
              <a:t>Relacionais</a:t>
            </a:r>
          </a:p>
          <a:p>
            <a:endParaRPr lang="pt-BR" sz="2400" dirty="0"/>
          </a:p>
          <a:p>
            <a:r>
              <a:rPr lang="pt-BR" sz="2400" dirty="0"/>
              <a:t>Os operadores relacionais são usados para comparar valores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Igual a (-</a:t>
            </a:r>
            <a:r>
              <a:rPr lang="pt-BR" sz="2400" dirty="0" err="1"/>
              <a:t>eq</a:t>
            </a:r>
            <a:r>
              <a:rPr lang="pt-BR" sz="2400" dirty="0" smtClean="0"/>
              <a:t>):</a:t>
            </a:r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Diferente de (-ne</a:t>
            </a:r>
            <a:r>
              <a:rPr lang="pt-BR" sz="2400" dirty="0" smtClean="0"/>
              <a:t>):</a:t>
            </a:r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Maior que (-</a:t>
            </a:r>
            <a:r>
              <a:rPr lang="pt-BR" sz="2400" dirty="0" err="1"/>
              <a:t>gt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Explorando Operadores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44" y="4141787"/>
            <a:ext cx="5648325" cy="1552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44" y="6783387"/>
            <a:ext cx="5648325" cy="15525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44" y="9196387"/>
            <a:ext cx="5648325" cy="1552575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09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 smtClean="0">
                <a:latin typeface="+mj-lt"/>
              </a:rPr>
              <a:t>Operadores </a:t>
            </a:r>
            <a:r>
              <a:rPr lang="pt-BR" sz="3200" dirty="0">
                <a:latin typeface="+mj-lt"/>
              </a:rPr>
              <a:t>Relacionais</a:t>
            </a:r>
          </a:p>
          <a:p>
            <a:endParaRPr lang="pt-BR" sz="2400" dirty="0"/>
          </a:p>
          <a:p>
            <a:r>
              <a:rPr lang="pt-BR" sz="2400" dirty="0"/>
              <a:t>Os operadores relacionais são usados para comparar valores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Menor </a:t>
            </a:r>
            <a:r>
              <a:rPr lang="pt-BR" sz="2400" dirty="0"/>
              <a:t>que (-</a:t>
            </a:r>
            <a:r>
              <a:rPr lang="pt-BR" sz="2400" dirty="0" err="1"/>
              <a:t>lt</a:t>
            </a:r>
            <a:r>
              <a:rPr lang="pt-BR" sz="2400" dirty="0" smtClean="0"/>
              <a:t>):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Maior ou igual a (-</a:t>
            </a:r>
            <a:r>
              <a:rPr lang="pt-BR" sz="2400" dirty="0" err="1"/>
              <a:t>ge</a:t>
            </a:r>
            <a:r>
              <a:rPr lang="pt-BR" sz="2400" dirty="0" smtClean="0"/>
              <a:t>):</a:t>
            </a:r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Menor ou igual a (-</a:t>
            </a:r>
            <a:r>
              <a:rPr lang="pt-BR" sz="2400" dirty="0" err="1"/>
              <a:t>le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Explorando Operadores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44" y="4040187"/>
            <a:ext cx="5648325" cy="15525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44" y="6783387"/>
            <a:ext cx="5648325" cy="1552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44" y="9551987"/>
            <a:ext cx="5648325" cy="1552575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1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 smtClean="0">
                <a:latin typeface="+mj-lt"/>
              </a:rPr>
              <a:t>Operadores </a:t>
            </a:r>
            <a:r>
              <a:rPr lang="pt-BR" sz="3200" dirty="0">
                <a:latin typeface="+mj-lt"/>
              </a:rPr>
              <a:t>Lógicos</a:t>
            </a:r>
          </a:p>
          <a:p>
            <a:endParaRPr lang="pt-BR" sz="2400" dirty="0"/>
          </a:p>
          <a:p>
            <a:r>
              <a:rPr lang="pt-BR" sz="2400" dirty="0"/>
              <a:t>Os operadores lógicos são usados para combinar condições booleanas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E Lógico (-</a:t>
            </a:r>
            <a:r>
              <a:rPr lang="pt-BR" sz="2400" dirty="0" err="1"/>
              <a:t>and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Ou Lógico (-</a:t>
            </a:r>
            <a:r>
              <a:rPr lang="pt-BR" sz="2400" dirty="0" err="1"/>
              <a:t>or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Não Lógico (-</a:t>
            </a:r>
            <a:r>
              <a:rPr lang="pt-BR" sz="2400" dirty="0" err="1"/>
              <a:t>not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Explorando Operadores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81" y="4344987"/>
            <a:ext cx="5734050" cy="1552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69" y="7113587"/>
            <a:ext cx="5553075" cy="15525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31" y="10017125"/>
            <a:ext cx="5467350" cy="1333500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 smtClean="0">
                <a:latin typeface="+mj-lt"/>
              </a:rPr>
              <a:t>Usando </a:t>
            </a:r>
            <a:r>
              <a:rPr lang="pt-BR" sz="3200" dirty="0">
                <a:latin typeface="+mj-lt"/>
              </a:rPr>
              <a:t>Operadores em Cenários Reais</a:t>
            </a:r>
          </a:p>
          <a:p>
            <a:endParaRPr lang="pt-BR" sz="2400" dirty="0" smtClean="0"/>
          </a:p>
          <a:p>
            <a:r>
              <a:rPr lang="pt-BR" sz="2400" dirty="0" smtClean="0"/>
              <a:t>Exemplo</a:t>
            </a:r>
            <a:r>
              <a:rPr lang="pt-BR" sz="2400" dirty="0"/>
              <a:t>: Verificar </a:t>
            </a:r>
            <a:r>
              <a:rPr lang="pt-BR" sz="2400" dirty="0" smtClean="0"/>
              <a:t>Maioridade - vamos </a:t>
            </a:r>
            <a:r>
              <a:rPr lang="pt-BR" sz="2400" dirty="0"/>
              <a:t>usar operadores relacionais e lógicos para verificar se uma pessoa é maior de idade.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smtClean="0"/>
          </a:p>
          <a:p>
            <a:r>
              <a:rPr lang="pt-BR" sz="2400" smtClean="0"/>
              <a:t>Exemplo</a:t>
            </a:r>
            <a:r>
              <a:rPr lang="pt-BR" sz="2400" dirty="0"/>
              <a:t>: Calculadora </a:t>
            </a:r>
            <a:r>
              <a:rPr lang="pt-BR" sz="2400" dirty="0" smtClean="0"/>
              <a:t>Simples - vamos </a:t>
            </a:r>
            <a:r>
              <a:rPr lang="pt-BR" sz="2400" dirty="0"/>
              <a:t>criar uma calculadora simples usando operadores aritméticos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Explorando Operadores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3598862"/>
            <a:ext cx="5915025" cy="26384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44" y="8164512"/>
            <a:ext cx="6181725" cy="3514725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6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0691813" cy="15119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143000" y="6629400"/>
            <a:ext cx="866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5000" y="9763751"/>
            <a:ext cx="9372600" cy="182898"/>
          </a:xfrm>
          <a:prstGeom prst="rect">
            <a:avLst/>
          </a:prstGeom>
          <a:gradFill>
            <a:gsLst>
              <a:gs pos="22000">
                <a:schemeClr val="accent6">
                  <a:lumMod val="75000"/>
                </a:schemeClr>
              </a:gs>
              <a:gs pos="52000">
                <a:srgbClr val="37E554"/>
              </a:gs>
              <a:gs pos="78000">
                <a:schemeClr val="accent6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8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0691813" cy="15119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66800" y="7518400"/>
            <a:ext cx="866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INTRODUÇÃO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41400" y="3124200"/>
            <a:ext cx="866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0" dirty="0" smtClean="0">
                <a:ln>
                  <a:solidFill>
                    <a:srgbClr val="92D050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28000" dirty="0">
              <a:ln>
                <a:solidFill>
                  <a:srgbClr val="92D05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5000" y="9169400"/>
            <a:ext cx="9372600" cy="203200"/>
          </a:xfrm>
          <a:prstGeom prst="rect">
            <a:avLst/>
          </a:prstGeom>
          <a:gradFill>
            <a:gsLst>
              <a:gs pos="22000">
                <a:schemeClr val="accent6">
                  <a:lumMod val="75000"/>
                </a:schemeClr>
              </a:gs>
              <a:gs pos="52000">
                <a:srgbClr val="37E554"/>
              </a:gs>
              <a:gs pos="78000">
                <a:schemeClr val="accent6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2400" dirty="0">
                <a:latin typeface="+mj-lt"/>
              </a:rPr>
              <a:t>Esse </a:t>
            </a:r>
            <a:r>
              <a:rPr lang="pt-BR" sz="2400" dirty="0" err="1">
                <a:latin typeface="+mj-lt"/>
              </a:rPr>
              <a:t>Ebook</a:t>
            </a:r>
            <a:r>
              <a:rPr lang="pt-BR" sz="2400" dirty="0">
                <a:latin typeface="+mj-lt"/>
              </a:rPr>
              <a:t> foi gerado por IA, e diagramado por humano</a:t>
            </a:r>
            <a:r>
              <a:rPr lang="pt-BR" sz="2400" dirty="0" smtClean="0">
                <a:latin typeface="+mj-lt"/>
              </a:rPr>
              <a:t>.</a:t>
            </a:r>
            <a:r>
              <a:rPr lang="pt-BR" sz="2400" dirty="0">
                <a:latin typeface="+mj-lt"/>
              </a:rPr>
              <a:t/>
            </a:r>
            <a:br>
              <a:rPr lang="pt-BR" sz="2400" dirty="0">
                <a:latin typeface="+mj-lt"/>
              </a:rPr>
            </a:br>
            <a:r>
              <a:rPr lang="pt-BR" sz="2400" dirty="0">
                <a:latin typeface="+mj-lt"/>
              </a:rPr>
              <a:t>O passo a passo se encontra no meu </a:t>
            </a:r>
            <a:r>
              <a:rPr lang="pt-BR" sz="2400" dirty="0" err="1">
                <a:latin typeface="+mj-lt"/>
              </a:rPr>
              <a:t>Github</a:t>
            </a:r>
            <a:endParaRPr lang="pt-BR" sz="2400" dirty="0">
              <a:latin typeface="+mj-lt"/>
            </a:endParaRPr>
          </a:p>
          <a:p>
            <a:pPr algn="ctr"/>
            <a:r>
              <a:rPr lang="pt-BR" sz="2400" dirty="0" smtClean="0">
                <a:latin typeface="+mj-lt"/>
              </a:rPr>
              <a:t>.</a:t>
            </a:r>
          </a:p>
          <a:p>
            <a:pPr algn="ctr"/>
            <a:r>
              <a:rPr lang="pt-BR" sz="2400" dirty="0">
                <a:latin typeface="+mj-lt"/>
              </a:rPr>
              <a:t/>
            </a:r>
            <a:br>
              <a:rPr lang="pt-BR" sz="2400" dirty="0">
                <a:latin typeface="+mj-lt"/>
              </a:rPr>
            </a:br>
            <a:r>
              <a:rPr lang="pt-BR" sz="2400" dirty="0">
                <a:latin typeface="+mj-lt"/>
              </a:rPr>
              <a:t>Esse conteúdo foi gerado com fins didáticos de construção, não foi realizado uma validação cuidadosa humana no conteúdo e pode conter erros gerados por uma IA.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Obrigado por Ler Até Aqui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20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ED159E2-8571-206E-9E7A-2DF40D16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20" y="8092106"/>
            <a:ext cx="7816645" cy="2299795"/>
          </a:xfrm>
          <a:prstGeom prst="roundRect">
            <a:avLst>
              <a:gd name="adj" fmla="val 8384"/>
            </a:avLst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3"/>
              </a:rPr>
              <a:t>https</a:t>
            </a:r>
            <a:r>
              <a:rPr lang="pt-BR" b="1">
                <a:hlinkClick r:id="rId3"/>
              </a:rPr>
              <a:t>://</a:t>
            </a:r>
            <a:r>
              <a:rPr lang="pt-BR" b="1" u="sng" smtClean="0">
                <a:hlinkClick r:id="rId3"/>
              </a:rPr>
              <a:t>github.com/genivanss/prompts-recipe-to-create-a-ebook</a:t>
            </a:r>
            <a:endParaRPr lang="pt-BR" b="1" u="sng" dirty="0"/>
          </a:p>
        </p:txBody>
      </p:sp>
      <p:pic>
        <p:nvPicPr>
          <p:cNvPr id="11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>
                <a:latin typeface="+mj-lt"/>
              </a:rPr>
              <a:t>Programação com </a:t>
            </a:r>
            <a:r>
              <a:rPr lang="pt-BR" sz="3200" dirty="0" err="1">
                <a:latin typeface="+mj-lt"/>
              </a:rPr>
              <a:t>PowerShell</a:t>
            </a:r>
            <a:endParaRPr lang="pt-BR" sz="3200" dirty="0">
              <a:latin typeface="+mj-lt"/>
            </a:endParaRPr>
          </a:p>
          <a:p>
            <a:endParaRPr lang="pt-BR" sz="2400" dirty="0" smtClean="0"/>
          </a:p>
          <a:p>
            <a:r>
              <a:rPr lang="pt-BR" sz="2400" dirty="0" smtClean="0"/>
              <a:t>Você </a:t>
            </a:r>
            <a:r>
              <a:rPr lang="pt-BR" sz="2400" dirty="0"/>
              <a:t>já se perguntou como os programas de computador funcionam? A chave está na lógica de programação. Este </a:t>
            </a:r>
            <a:r>
              <a:rPr lang="pt-BR" sz="2400" dirty="0" err="1"/>
              <a:t>ebook</a:t>
            </a:r>
            <a:r>
              <a:rPr lang="pt-BR" sz="2400" dirty="0"/>
              <a:t> é um guia prático e simples para ajudá-lo a dominar a lógica de programação usando </a:t>
            </a:r>
            <a:r>
              <a:rPr lang="pt-BR" sz="2400" dirty="0" err="1"/>
              <a:t>PowerShell</a:t>
            </a:r>
            <a:r>
              <a:rPr lang="pt-BR" sz="2400" dirty="0"/>
              <a:t>, uma linguagem poderosa e fácil de aprender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3200" dirty="0">
                <a:latin typeface="+mj-lt"/>
              </a:rPr>
              <a:t>O Que é Lógica de Programação?</a:t>
            </a:r>
          </a:p>
          <a:p>
            <a:endParaRPr lang="pt-BR" sz="2400" dirty="0"/>
          </a:p>
          <a:p>
            <a:r>
              <a:rPr lang="pt-BR" sz="2400" dirty="0"/>
              <a:t>A lógica de programação é a base de qualquer software. É o processo de planejar e ordenar instruções para que um computador execute tarefas específicas. Aprender lógica de programação ajuda a resolver problemas de maneira estruturada e eficiente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3200" dirty="0">
                <a:latin typeface="+mj-lt"/>
              </a:rPr>
              <a:t>Por Que </a:t>
            </a:r>
            <a:r>
              <a:rPr lang="pt-BR" sz="3200" dirty="0" err="1">
                <a:latin typeface="+mj-lt"/>
              </a:rPr>
              <a:t>PowerShell</a:t>
            </a:r>
            <a:r>
              <a:rPr lang="pt-BR" sz="3200" dirty="0">
                <a:latin typeface="+mj-lt"/>
              </a:rPr>
              <a:t>?</a:t>
            </a:r>
          </a:p>
          <a:p>
            <a:endParaRPr lang="pt-BR" sz="2400" dirty="0"/>
          </a:p>
          <a:p>
            <a:r>
              <a:rPr lang="pt-BR" sz="2400" dirty="0" err="1"/>
              <a:t>PowerShell</a:t>
            </a:r>
            <a:r>
              <a:rPr lang="pt-BR" sz="2400" dirty="0"/>
              <a:t> é uma linguagem de script da Microsoft que permite automatizar tarefas e gerenciar sistemas. É amplamente usada por administradores de sistemas e desenvolvedores pela sua simplicidade e poder. Neste </a:t>
            </a:r>
            <a:r>
              <a:rPr lang="pt-BR" sz="2400" dirty="0" err="1"/>
              <a:t>ebook</a:t>
            </a:r>
            <a:r>
              <a:rPr lang="pt-BR" sz="2400" dirty="0"/>
              <a:t>, você aprenderá os conceitos fundamentais de programação com exemplos práticos em </a:t>
            </a:r>
            <a:r>
              <a:rPr lang="pt-BR" sz="2400" dirty="0" err="1"/>
              <a:t>PowerShell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Prepare-se para aprender e aplicar a lógica de programação de uma maneira divertida e eficaz com </a:t>
            </a:r>
            <a:r>
              <a:rPr lang="pt-BR" sz="2400" dirty="0" err="1"/>
              <a:t>PowerShell</a:t>
            </a:r>
            <a:r>
              <a:rPr lang="pt-BR" sz="2400" dirty="0"/>
              <a:t>. Vamos juntos nessa jornada rumo ao domínio </a:t>
            </a:r>
            <a:r>
              <a:rPr lang="pt-BR" sz="2400" dirty="0" smtClean="0"/>
              <a:t>da programação! </a:t>
            </a:r>
          </a:p>
          <a:p>
            <a:endParaRPr lang="pt-BR" sz="2400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Introdução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9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0691813" cy="15119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143000" y="6629400"/>
            <a:ext cx="866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COMO ABRIR O POWERSHELL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41400" y="2438400"/>
            <a:ext cx="866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0" dirty="0" smtClean="0">
                <a:ln>
                  <a:solidFill>
                    <a:srgbClr val="92D050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28000" dirty="0">
              <a:ln>
                <a:solidFill>
                  <a:srgbClr val="92D05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5000" y="9763751"/>
            <a:ext cx="9372600" cy="182898"/>
          </a:xfrm>
          <a:prstGeom prst="rect">
            <a:avLst/>
          </a:prstGeom>
          <a:gradFill>
            <a:gsLst>
              <a:gs pos="22000">
                <a:schemeClr val="accent6">
                  <a:lumMod val="75000"/>
                </a:schemeClr>
              </a:gs>
              <a:gs pos="52000">
                <a:srgbClr val="37E554"/>
              </a:gs>
              <a:gs pos="78000">
                <a:schemeClr val="accent6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65200" y="10758616"/>
            <a:ext cx="8686800" cy="156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Aprender a abrir o </a:t>
            </a:r>
            <a:r>
              <a:rPr lang="pt-BR" sz="2400" dirty="0" err="1">
                <a:solidFill>
                  <a:schemeClr val="bg1"/>
                </a:solidFill>
              </a:rPr>
              <a:t>PowerShell</a:t>
            </a:r>
            <a:r>
              <a:rPr lang="pt-BR" sz="2400" dirty="0">
                <a:solidFill>
                  <a:schemeClr val="bg1"/>
                </a:solidFill>
              </a:rPr>
              <a:t> no Sistema Operacional Windows é o primeiro passo essencial para explorar suas poderosas capacidades.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7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 smtClean="0">
                <a:latin typeface="+mj-lt"/>
              </a:rPr>
              <a:t>Alguns Métodos </a:t>
            </a:r>
            <a:r>
              <a:rPr lang="pt-BR" sz="3200" dirty="0">
                <a:latin typeface="+mj-lt"/>
              </a:rPr>
              <a:t>para Abrir o </a:t>
            </a:r>
            <a:r>
              <a:rPr lang="pt-BR" sz="3200" dirty="0" err="1" smtClean="0">
                <a:latin typeface="+mj-lt"/>
              </a:rPr>
              <a:t>PowerShell</a:t>
            </a:r>
            <a:endParaRPr lang="pt-BR" sz="3200" dirty="0" smtClean="0">
              <a:latin typeface="+mj-lt"/>
            </a:endParaRPr>
          </a:p>
          <a:p>
            <a:endParaRPr lang="pt-BR" sz="3200" dirty="0">
              <a:latin typeface="+mj-lt"/>
            </a:endParaRPr>
          </a:p>
          <a:p>
            <a:r>
              <a:rPr lang="pt-BR" sz="2400" b="1" dirty="0"/>
              <a:t>Método 1: Menu Iniciar</a:t>
            </a:r>
          </a:p>
          <a:p>
            <a:endParaRPr lang="pt-BR" sz="2400" dirty="0"/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Clique </a:t>
            </a:r>
            <a:r>
              <a:rPr lang="pt-BR" sz="2400" dirty="0"/>
              <a:t>no botão Iniciar no canto inferior esquerdo da </a:t>
            </a:r>
            <a:r>
              <a:rPr lang="pt-BR" sz="2400" dirty="0" smtClean="0"/>
              <a:t>tela.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Digite </a:t>
            </a:r>
            <a:r>
              <a:rPr lang="pt-BR" sz="2400" dirty="0"/>
              <a:t>"</a:t>
            </a:r>
            <a:r>
              <a:rPr lang="pt-BR" sz="2400" dirty="0" err="1"/>
              <a:t>PowerShell</a:t>
            </a:r>
            <a:r>
              <a:rPr lang="pt-BR" sz="2400" dirty="0"/>
              <a:t>" na barra de </a:t>
            </a:r>
            <a:r>
              <a:rPr lang="pt-BR" sz="2400" dirty="0" smtClean="0"/>
              <a:t>pesquisa.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Clique </a:t>
            </a:r>
            <a:r>
              <a:rPr lang="pt-BR" sz="2400" dirty="0"/>
              <a:t>em "Windows </a:t>
            </a:r>
            <a:r>
              <a:rPr lang="pt-BR" sz="2400" dirty="0" err="1"/>
              <a:t>PowerShell</a:t>
            </a:r>
            <a:r>
              <a:rPr lang="pt-BR" sz="2400" dirty="0"/>
              <a:t>" nos resultados da pesquisa.</a:t>
            </a:r>
          </a:p>
          <a:p>
            <a:endParaRPr lang="pt-BR" sz="2400" dirty="0"/>
          </a:p>
          <a:p>
            <a:r>
              <a:rPr lang="pt-BR" sz="2400" b="1" dirty="0"/>
              <a:t>Método 2: Executar (</a:t>
            </a:r>
            <a:r>
              <a:rPr lang="pt-BR" sz="2400" b="1" dirty="0" err="1"/>
              <a:t>Run</a:t>
            </a:r>
            <a:r>
              <a:rPr lang="pt-BR" sz="2400" b="1" dirty="0"/>
              <a:t>)</a:t>
            </a:r>
          </a:p>
          <a:p>
            <a:endParaRPr lang="pt-BR" sz="2400" dirty="0"/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Pressione </a:t>
            </a:r>
            <a:r>
              <a:rPr lang="pt-BR" sz="2400" dirty="0"/>
              <a:t>as teclas </a:t>
            </a:r>
            <a:r>
              <a:rPr lang="pt-BR" sz="2400" dirty="0" err="1"/>
              <a:t>Win</a:t>
            </a:r>
            <a:r>
              <a:rPr lang="pt-BR" sz="2400" dirty="0"/>
              <a:t> + R no teclado.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Digite </a:t>
            </a:r>
            <a:r>
              <a:rPr lang="pt-BR" sz="2400" dirty="0"/>
              <a:t>"</a:t>
            </a:r>
            <a:r>
              <a:rPr lang="pt-BR" sz="2400" dirty="0" err="1"/>
              <a:t>powershell</a:t>
            </a:r>
            <a:r>
              <a:rPr lang="pt-BR" sz="2400" dirty="0"/>
              <a:t>" na janela que aparecer.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 smtClean="0"/>
              <a:t>Pressione </a:t>
            </a:r>
            <a:r>
              <a:rPr lang="pt-BR" sz="2400" dirty="0" err="1"/>
              <a:t>Enter</a:t>
            </a:r>
            <a:r>
              <a:rPr lang="pt-BR" sz="2400" dirty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Após executar um dos métodos acima, você deverá ver a tela do terminal do </a:t>
            </a:r>
            <a:r>
              <a:rPr lang="pt-BR" sz="2400" dirty="0" err="1" smtClean="0"/>
              <a:t>PowerShell</a:t>
            </a:r>
            <a:r>
              <a:rPr lang="pt-BR" sz="2400" dirty="0" smtClean="0"/>
              <a:t> aberto conforme a imagem a seguir.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Como Abrir o </a:t>
            </a:r>
            <a:r>
              <a:rPr lang="pt-BR" sz="4000" dirty="0" err="1">
                <a:latin typeface="Impact" panose="020B0806030902050204" pitchFamily="34" charset="0"/>
              </a:rPr>
              <a:t>PowerShell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54" y="8912009"/>
            <a:ext cx="7201905" cy="3086531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78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0691813" cy="15119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143000" y="6629400"/>
            <a:ext cx="866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EXPLORANDO VARIÁVEIS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41400" y="2438400"/>
            <a:ext cx="866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0" dirty="0" smtClean="0">
                <a:ln>
                  <a:solidFill>
                    <a:srgbClr val="92D050"/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28000" dirty="0">
              <a:ln>
                <a:solidFill>
                  <a:srgbClr val="92D05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5000" y="9763751"/>
            <a:ext cx="9372600" cy="182898"/>
          </a:xfrm>
          <a:prstGeom prst="rect">
            <a:avLst/>
          </a:prstGeom>
          <a:gradFill>
            <a:gsLst>
              <a:gs pos="22000">
                <a:schemeClr val="accent6">
                  <a:lumMod val="75000"/>
                </a:schemeClr>
              </a:gs>
              <a:gs pos="52000">
                <a:srgbClr val="37E554"/>
              </a:gs>
              <a:gs pos="78000">
                <a:schemeClr val="accent6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65200" y="10758616"/>
            <a:ext cx="8686800" cy="156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Variáveis são como pequenas caixas onde guardamos informações que podemos usar e manipular ao longo do código. No </a:t>
            </a:r>
            <a:r>
              <a:rPr lang="pt-BR" sz="2400" dirty="0" err="1">
                <a:solidFill>
                  <a:schemeClr val="bg1"/>
                </a:solidFill>
              </a:rPr>
              <a:t>PowerShell</a:t>
            </a:r>
            <a:r>
              <a:rPr lang="pt-BR" sz="2400" dirty="0">
                <a:solidFill>
                  <a:schemeClr val="bg1"/>
                </a:solidFill>
              </a:rPr>
              <a:t>, elas são indicadas pelo símbolo $ seguido do nome da variável.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4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 smtClean="0">
                <a:latin typeface="+mj-lt"/>
              </a:rPr>
              <a:t>Tipos </a:t>
            </a:r>
            <a:r>
              <a:rPr lang="pt-BR" sz="3200" dirty="0">
                <a:latin typeface="+mj-lt"/>
              </a:rPr>
              <a:t>de </a:t>
            </a:r>
            <a:r>
              <a:rPr lang="pt-BR" sz="3200" dirty="0" smtClean="0">
                <a:latin typeface="+mj-lt"/>
              </a:rPr>
              <a:t>Variáveis Booleanas, Numéricas e Texto</a:t>
            </a:r>
            <a:endParaRPr lang="pt-BR" sz="3200" dirty="0">
              <a:latin typeface="+mj-lt"/>
            </a:endParaRPr>
          </a:p>
          <a:p>
            <a:endParaRPr lang="pt-BR" sz="2400" dirty="0" smtClean="0"/>
          </a:p>
          <a:p>
            <a:r>
              <a:rPr lang="pt-BR" sz="2400" b="1" dirty="0" smtClean="0"/>
              <a:t>Variáveis Booleanas: </a:t>
            </a:r>
            <a:r>
              <a:rPr lang="pt-BR" sz="2400" dirty="0" smtClean="0"/>
              <a:t>armazenam </a:t>
            </a:r>
            <a:r>
              <a:rPr lang="pt-BR" sz="2400" dirty="0"/>
              <a:t>valores </a:t>
            </a:r>
            <a:r>
              <a:rPr lang="pt-BR" sz="2400" dirty="0" err="1"/>
              <a:t>True</a:t>
            </a:r>
            <a:r>
              <a:rPr lang="pt-BR" sz="2400" dirty="0"/>
              <a:t> (verdadeiro) ou False (falso</a:t>
            </a:r>
            <a:r>
              <a:rPr lang="pt-BR" sz="2400" dirty="0" smtClean="0"/>
              <a:t>).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Variáveis </a:t>
            </a:r>
            <a:r>
              <a:rPr lang="pt-BR" sz="2400" b="1" dirty="0" smtClean="0"/>
              <a:t>Numéricas: </a:t>
            </a:r>
            <a:r>
              <a:rPr lang="pt-BR" sz="2400" dirty="0" smtClean="0"/>
              <a:t>armazenam </a:t>
            </a:r>
            <a:r>
              <a:rPr lang="pt-BR" sz="2400" dirty="0"/>
              <a:t>números, podendo ser inteiros ou decimais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Variáveis de Texto (</a:t>
            </a:r>
            <a:r>
              <a:rPr lang="pt-BR" sz="2400" b="1" dirty="0" err="1"/>
              <a:t>Strings</a:t>
            </a:r>
            <a:r>
              <a:rPr lang="pt-BR" sz="2400" b="1" dirty="0" smtClean="0"/>
              <a:t>):</a:t>
            </a:r>
            <a:r>
              <a:rPr lang="pt-BR" sz="2400" dirty="0" smtClean="0"/>
              <a:t> armazenam </a:t>
            </a:r>
            <a:r>
              <a:rPr lang="pt-BR" sz="2400" dirty="0"/>
              <a:t>cadeias de caracteres, que são sequências de letras, números e símbolos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Explorando Variáveis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70" y="3396075"/>
            <a:ext cx="6742272" cy="2282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59" y="6859651"/>
            <a:ext cx="6615494" cy="22128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293288"/>
            <a:ext cx="6604000" cy="1485646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1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>
                <a:latin typeface="+mj-lt"/>
              </a:rPr>
              <a:t>Tipos de </a:t>
            </a:r>
            <a:r>
              <a:rPr lang="pt-BR" sz="3200" dirty="0" smtClean="0">
                <a:latin typeface="+mj-lt"/>
              </a:rPr>
              <a:t>Variáveis </a:t>
            </a:r>
            <a:r>
              <a:rPr lang="pt-BR" sz="3200" dirty="0" err="1" smtClean="0">
                <a:latin typeface="+mj-lt"/>
              </a:rPr>
              <a:t>Arrays</a:t>
            </a:r>
            <a:r>
              <a:rPr lang="pt-BR" sz="3200" dirty="0" smtClean="0">
                <a:latin typeface="+mj-lt"/>
              </a:rPr>
              <a:t> e Objetos</a:t>
            </a:r>
            <a:endParaRPr lang="pt-BR" sz="3200" dirty="0">
              <a:latin typeface="+mj-lt"/>
            </a:endParaRPr>
          </a:p>
          <a:p>
            <a:endParaRPr lang="pt-BR" sz="2400" dirty="0" smtClean="0"/>
          </a:p>
          <a:p>
            <a:r>
              <a:rPr lang="pt-BR" sz="2400" b="1" dirty="0" err="1" smtClean="0"/>
              <a:t>Arrays</a:t>
            </a:r>
            <a:r>
              <a:rPr lang="pt-BR" sz="2400" dirty="0" smtClean="0"/>
              <a:t>: são coleções de valores que podem ser de qualquer tipo, acessados por índices.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b="1" dirty="0" smtClean="0"/>
              <a:t>Objetos</a:t>
            </a:r>
            <a:r>
              <a:rPr lang="pt-BR" sz="2400" dirty="0" smtClean="0"/>
              <a:t>: são </a:t>
            </a:r>
            <a:r>
              <a:rPr lang="pt-BR" sz="2400" dirty="0"/>
              <a:t>estruturas mais complexas que podem conter múltiplas propriedades e métodos. No </a:t>
            </a:r>
            <a:r>
              <a:rPr lang="pt-BR" sz="2400" dirty="0" err="1"/>
              <a:t>PowerShell</a:t>
            </a:r>
            <a:r>
              <a:rPr lang="pt-BR" sz="2400" dirty="0"/>
              <a:t>, podemos criar objetos personalizados usando </a:t>
            </a:r>
            <a:r>
              <a:rPr lang="pt-BR" sz="2400" dirty="0" err="1"/>
              <a:t>PSCustomObject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Explorando Variáveis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49" y="3867990"/>
            <a:ext cx="6396514" cy="19477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694" y="8320087"/>
            <a:ext cx="6448425" cy="2695575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7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rot="16200000">
            <a:off x="152400" y="558800"/>
            <a:ext cx="1371600" cy="254000"/>
          </a:xfrm>
          <a:prstGeom prst="rect">
            <a:avLst/>
          </a:prstGeom>
          <a:gradFill>
            <a:gsLst>
              <a:gs pos="52000">
                <a:schemeClr val="accent6">
                  <a:lumMod val="75000"/>
                </a:schemeClr>
              </a:gs>
              <a:gs pos="82000">
                <a:srgbClr val="37E554"/>
              </a:gs>
              <a:gs pos="100000">
                <a:srgbClr val="18624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3000">
                    <a:srgbClr val="B8D6A3"/>
                  </a:gs>
                  <a:gs pos="13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5200" y="1803400"/>
            <a:ext cx="8686800" cy="12217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 smtClean="0">
                <a:latin typeface="+mj-lt"/>
              </a:rPr>
              <a:t>Usando </a:t>
            </a:r>
            <a:r>
              <a:rPr lang="pt-BR" sz="3200" dirty="0">
                <a:latin typeface="+mj-lt"/>
              </a:rPr>
              <a:t>Variáveis em Cenários Reais</a:t>
            </a:r>
          </a:p>
          <a:p>
            <a:endParaRPr lang="pt-BR" sz="2400" dirty="0" smtClean="0"/>
          </a:p>
          <a:p>
            <a:r>
              <a:rPr lang="pt-BR" sz="2400" b="1" dirty="0" smtClean="0"/>
              <a:t>Exemplo </a:t>
            </a:r>
            <a:r>
              <a:rPr lang="pt-BR" sz="2400" b="1" dirty="0"/>
              <a:t>1: </a:t>
            </a:r>
            <a:r>
              <a:rPr lang="pt-BR" sz="2400" dirty="0"/>
              <a:t>Calculando a Média de Números</a:t>
            </a:r>
          </a:p>
          <a:p>
            <a:endParaRPr lang="pt-BR" sz="2400" dirty="0"/>
          </a:p>
          <a:p>
            <a:r>
              <a:rPr lang="pt-BR" sz="2400" dirty="0"/>
              <a:t>Vamos calcular a média de um conjunto de números usando um </a:t>
            </a:r>
            <a:r>
              <a:rPr lang="pt-BR" sz="2400" dirty="0" err="1"/>
              <a:t>array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endParaRPr lang="pt-BR" sz="2400" b="1" dirty="0" smtClean="0"/>
          </a:p>
          <a:p>
            <a:endParaRPr lang="pt-BR" sz="2400" b="1" dirty="0"/>
          </a:p>
          <a:p>
            <a:endParaRPr lang="pt-BR" sz="2400" b="1" dirty="0" smtClean="0"/>
          </a:p>
          <a:p>
            <a:r>
              <a:rPr lang="pt-BR" sz="2400" b="1" dirty="0" smtClean="0"/>
              <a:t>Exemplo </a:t>
            </a:r>
            <a:r>
              <a:rPr lang="pt-BR" sz="2400" b="1" dirty="0"/>
              <a:t>2: </a:t>
            </a:r>
            <a:r>
              <a:rPr lang="pt-BR" sz="2400" dirty="0"/>
              <a:t>Verificando a Conexão com um Site</a:t>
            </a:r>
          </a:p>
          <a:p>
            <a:endParaRPr lang="pt-BR" sz="2400" dirty="0"/>
          </a:p>
          <a:p>
            <a:r>
              <a:rPr lang="pt-BR" sz="2400" dirty="0"/>
              <a:t>Podemos usar variáveis booleanas para armazenar o status de uma verificação de conexão com um site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65200" y="928816"/>
            <a:ext cx="8686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Explorando Variáveis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44" y="4552950"/>
            <a:ext cx="7248525" cy="29146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510817"/>
            <a:ext cx="7162800" cy="2765446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POWERSHELL - O PODER HACKER E SEUS TENTÁCULO - GENIVAN SOUZA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A09F3-23DE-42B5-94A0-6F51475C3F5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1140</Words>
  <Application>Microsoft Office PowerPoint</Application>
  <PresentationFormat>Personalizar</PresentationFormat>
  <Paragraphs>338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2" baseType="lpstr">
      <vt:lpstr>Microsoft YaHei</vt:lpstr>
      <vt:lpstr>Arial</vt:lpstr>
      <vt:lpstr>Bookman Old Style</vt:lpstr>
      <vt:lpstr>Calibri</vt:lpstr>
      <vt:lpstr>Calibri Light</vt:lpstr>
      <vt:lpstr>Impact</vt:lpstr>
      <vt:lpstr>Liberation Sans</vt:lpstr>
      <vt:lpstr>Liberation Serif</vt:lpstr>
      <vt:lpstr>Lucida Sans</vt:lpstr>
      <vt:lpstr>Segoe UI</vt:lpstr>
      <vt:lpstr>Tahoma</vt:lpstr>
      <vt:lpstr>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GENIVAN SILVEIRA DE SOUZA</dc:creator>
  <cp:lastModifiedBy>GENIVAN SILVEIRA DE SOUZA</cp:lastModifiedBy>
  <cp:revision>59</cp:revision>
  <dcterms:created xsi:type="dcterms:W3CDTF">2024-06-18T00:20:23Z</dcterms:created>
  <dcterms:modified xsi:type="dcterms:W3CDTF">2024-07-01T03:51:50Z</dcterms:modified>
</cp:coreProperties>
</file>