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p:restoredTop sz="94684"/>
  </p:normalViewPr>
  <p:slideViewPr>
    <p:cSldViewPr snapToGrid="0">
      <p:cViewPr varScale="1">
        <p:scale>
          <a:sx n="141" d="100"/>
          <a:sy n="141" d="100"/>
        </p:scale>
        <p:origin x="376"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8b7f1ea0b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8b7f1ea0b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8b7f1ea0b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8b7f1ea0b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8b0e709abb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8b0e709abb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b7f1ea0b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b7f1ea0b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b7f1ea1ab_5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b7f1ea1ab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8b0e709abb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8b0e709abb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8b0e709abb_11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8b0e709abb_1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j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ja"/>
              <a:t>Sprint25 要件定義書</a:t>
            </a:r>
            <a:endParaRPr/>
          </a:p>
        </p:txBody>
      </p:sp>
      <p:sp>
        <p:nvSpPr>
          <p:cNvPr id="55" name="Google Shape;55;p13"/>
          <p:cNvSpPr txBox="1">
            <a:spLocks noGrp="1"/>
          </p:cNvSpPr>
          <p:nvPr>
            <p:ph type="subTitle" idx="1"/>
          </p:nvPr>
        </p:nvSpPr>
        <p:spPr>
          <a:xfrm>
            <a:off x="235500" y="2834125"/>
            <a:ext cx="8520600" cy="1138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ja"/>
              <a:t>Group A</a:t>
            </a:r>
            <a:endParaRPr/>
          </a:p>
          <a:p>
            <a:pPr marL="0" lvl="0" indent="0" algn="ctr" rtl="0">
              <a:spcBef>
                <a:spcPts val="0"/>
              </a:spcBef>
              <a:spcAft>
                <a:spcPts val="0"/>
              </a:spcAft>
              <a:buNone/>
            </a:pPr>
            <a:r>
              <a:rPr lang="ja" sz="2100"/>
              <a:t>田宮弦樹・三柴智大・石井翔太・矢久保浩志</a:t>
            </a:r>
            <a:endParaRPr sz="2100"/>
          </a:p>
          <a:p>
            <a:pPr marL="0" lvl="0" indent="0" algn="ctr" rtl="0">
              <a:spcBef>
                <a:spcPts val="0"/>
              </a:spcBef>
              <a:spcAft>
                <a:spcPts val="0"/>
              </a:spcAft>
              <a:buNone/>
            </a:pPr>
            <a:r>
              <a:rPr lang="ja" sz="2100"/>
              <a:t>中惣大樹・荒木信博・小山智志</a:t>
            </a:r>
            <a:endParaRPr sz="2100"/>
          </a:p>
          <a:p>
            <a:pPr marL="0" lvl="0" indent="0" algn="ctr" rtl="0">
              <a:spcBef>
                <a:spcPts val="0"/>
              </a:spcBef>
              <a:spcAft>
                <a:spcPts val="0"/>
              </a:spcAft>
              <a:buNone/>
            </a:pPr>
            <a:endParaRPr/>
          </a:p>
          <a:p>
            <a:pPr marL="0" lvl="0" indent="0" algn="ctr" rtl="0">
              <a:spcBef>
                <a:spcPts val="0"/>
              </a:spcBef>
              <a:spcAft>
                <a:spcPts val="0"/>
              </a:spcAft>
              <a:buNone/>
            </a:pPr>
            <a:endParaRPr/>
          </a:p>
        </p:txBody>
      </p:sp>
      <p:sp>
        <p:nvSpPr>
          <p:cNvPr id="56" name="Google Shape;56;p13"/>
          <p:cNvSpPr txBox="1"/>
          <p:nvPr/>
        </p:nvSpPr>
        <p:spPr>
          <a:xfrm>
            <a:off x="3841350" y="3972625"/>
            <a:ext cx="1461300" cy="354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1700"/>
              <a:t>2020/07/04</a:t>
            </a:r>
            <a:endParaRPr sz="17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システム導入の背景</a:t>
            </a:r>
            <a:endParaRPr/>
          </a:p>
        </p:txBody>
      </p:sp>
      <p:sp>
        <p:nvSpPr>
          <p:cNvPr id="62" name="Google Shape;62;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a:t>ルワンダの田舎に小売店舗を開く。</a:t>
            </a:r>
            <a:endParaRPr/>
          </a:p>
          <a:p>
            <a:pPr marL="457200" lvl="0" indent="-342900" algn="l" rtl="0">
              <a:spcBef>
                <a:spcPts val="0"/>
              </a:spcBef>
              <a:spcAft>
                <a:spcPts val="0"/>
              </a:spcAft>
              <a:buSzPts val="1800"/>
              <a:buChar char="●"/>
            </a:pPr>
            <a:r>
              <a:rPr lang="ja"/>
              <a:t>その店舗に</a:t>
            </a:r>
            <a:r>
              <a:rPr lang="ja" b="1">
                <a:solidFill>
                  <a:srgbClr val="FF0000"/>
                </a:solidFill>
              </a:rPr>
              <a:t>セルフレジシステム</a:t>
            </a:r>
            <a:r>
              <a:rPr lang="ja"/>
              <a:t>を設置する。</a:t>
            </a:r>
            <a:endParaRPr/>
          </a:p>
          <a:p>
            <a:pPr marL="914400" lvl="0" indent="-342900" algn="l" rtl="0">
              <a:spcBef>
                <a:spcPts val="0"/>
              </a:spcBef>
              <a:spcAft>
                <a:spcPts val="0"/>
              </a:spcAft>
              <a:buSzPts val="1800"/>
              <a:buChar char="●"/>
            </a:pPr>
            <a:r>
              <a:rPr lang="ja"/>
              <a:t>インターネット接続なし</a:t>
            </a:r>
            <a:endParaRPr/>
          </a:p>
          <a:p>
            <a:pPr marL="1371600" lvl="0" indent="0" algn="l" rtl="0">
              <a:spcBef>
                <a:spcPts val="1600"/>
              </a:spcBef>
              <a:spcAft>
                <a:spcPts val="0"/>
              </a:spcAft>
              <a:buNone/>
            </a:pPr>
            <a:r>
              <a:rPr lang="ja"/>
              <a:t>→ </a:t>
            </a:r>
            <a:r>
              <a:rPr lang="ja" b="1"/>
              <a:t>単体で動作する</a:t>
            </a:r>
            <a:r>
              <a:rPr lang="ja"/>
              <a:t>システムが必要</a:t>
            </a:r>
            <a:endParaRPr/>
          </a:p>
          <a:p>
            <a:pPr marL="914400" lvl="0" indent="-342900" algn="l" rtl="0">
              <a:spcBef>
                <a:spcPts val="1600"/>
              </a:spcBef>
              <a:spcAft>
                <a:spcPts val="0"/>
              </a:spcAft>
              <a:buSzPts val="1800"/>
              <a:buChar char="●"/>
            </a:pPr>
            <a:r>
              <a:rPr lang="ja"/>
              <a:t>使用店舗は固定ではない</a:t>
            </a:r>
            <a:endParaRPr/>
          </a:p>
          <a:p>
            <a:pPr marL="457200" lvl="0" indent="0" algn="l" rtl="0">
              <a:spcBef>
                <a:spcPts val="1600"/>
              </a:spcBef>
              <a:spcAft>
                <a:spcPts val="0"/>
              </a:spcAft>
              <a:buNone/>
            </a:pPr>
            <a:r>
              <a:rPr lang="ja"/>
              <a:t>		→ </a:t>
            </a:r>
            <a:r>
              <a:rPr lang="ja" b="1"/>
              <a:t>照明条件によらない</a:t>
            </a:r>
            <a:r>
              <a:rPr lang="ja"/>
              <a:t>システム</a:t>
            </a:r>
            <a:endParaRPr/>
          </a:p>
          <a:p>
            <a:pPr marL="914400" lvl="0" indent="-342900" algn="l" rtl="0">
              <a:spcBef>
                <a:spcPts val="1600"/>
              </a:spcBef>
              <a:spcAft>
                <a:spcPts val="0"/>
              </a:spcAft>
              <a:buSzPts val="1800"/>
              <a:buChar char="●"/>
            </a:pPr>
            <a:r>
              <a:rPr lang="ja"/>
              <a:t>トラブル対応をする警備員は一人</a:t>
            </a:r>
            <a:endParaRPr/>
          </a:p>
          <a:p>
            <a:pPr marL="1371600" lvl="0" indent="0" algn="l" rtl="0">
              <a:spcBef>
                <a:spcPts val="1600"/>
              </a:spcBef>
              <a:spcAft>
                <a:spcPts val="1600"/>
              </a:spcAft>
              <a:buNone/>
            </a:pPr>
            <a:r>
              <a:rPr lang="ja"/>
              <a:t>→ ブザー等で</a:t>
            </a:r>
            <a:r>
              <a:rPr lang="ja" b="1"/>
              <a:t>警備をサポート</a:t>
            </a:r>
            <a:endParaRPr b="1"/>
          </a:p>
        </p:txBody>
      </p:sp>
      <p:pic>
        <p:nvPicPr>
          <p:cNvPr id="63" name="Google Shape;63;p14"/>
          <p:cNvPicPr preferRelativeResize="0"/>
          <p:nvPr/>
        </p:nvPicPr>
        <p:blipFill>
          <a:blip r:embed="rId3">
            <a:alphaModFix/>
          </a:blip>
          <a:stretch>
            <a:fillRect/>
          </a:stretch>
        </p:blipFill>
        <p:spPr>
          <a:xfrm>
            <a:off x="6461797" y="2381872"/>
            <a:ext cx="2052275" cy="1365700"/>
          </a:xfrm>
          <a:prstGeom prst="rect">
            <a:avLst/>
          </a:prstGeom>
          <a:noFill/>
          <a:ln>
            <a:noFill/>
          </a:ln>
        </p:spPr>
      </p:pic>
      <p:sp>
        <p:nvSpPr>
          <p:cNvPr id="64" name="Google Shape;64;p14"/>
          <p:cNvSpPr txBox="1"/>
          <p:nvPr/>
        </p:nvSpPr>
        <p:spPr>
          <a:xfrm>
            <a:off x="6742050" y="3747575"/>
            <a:ext cx="1613400" cy="273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ja"/>
              <a:t>ルワンダ</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導入するシステムの構成</a:t>
            </a:r>
            <a:endParaRPr/>
          </a:p>
        </p:txBody>
      </p:sp>
      <p:sp>
        <p:nvSpPr>
          <p:cNvPr id="70" name="Google Shape;70;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a:t>セルフレジのシステム構成</a:t>
            </a:r>
            <a:endParaRPr/>
          </a:p>
          <a:p>
            <a:pPr marL="914400" lvl="1" indent="-317500" algn="l" rtl="0">
              <a:spcBef>
                <a:spcPts val="0"/>
              </a:spcBef>
              <a:spcAft>
                <a:spcPts val="0"/>
              </a:spcAft>
              <a:buSzPts val="1400"/>
              <a:buChar char="○"/>
            </a:pPr>
            <a:r>
              <a:rPr lang="ja"/>
              <a:t>処理系：</a:t>
            </a:r>
            <a:r>
              <a:rPr lang="ja" b="1"/>
              <a:t>Raspberry Pi 3 Model B</a:t>
            </a:r>
            <a:endParaRPr b="1"/>
          </a:p>
          <a:p>
            <a:pPr marL="914400" lvl="1" indent="-317500" algn="l" rtl="0">
              <a:spcBef>
                <a:spcPts val="0"/>
              </a:spcBef>
              <a:spcAft>
                <a:spcPts val="0"/>
              </a:spcAft>
              <a:buSzPts val="1400"/>
              <a:buChar char="○"/>
            </a:pPr>
            <a:r>
              <a:rPr lang="ja"/>
              <a:t>カメラ：</a:t>
            </a:r>
            <a:r>
              <a:rPr lang="ja" b="1"/>
              <a:t>Raspberry Pi Camera V2</a:t>
            </a:r>
            <a:endParaRPr b="1"/>
          </a:p>
          <a:p>
            <a:pPr marL="914400" lvl="1" indent="-317500" algn="l" rtl="0">
              <a:spcBef>
                <a:spcPts val="0"/>
              </a:spcBef>
              <a:spcAft>
                <a:spcPts val="0"/>
              </a:spcAft>
              <a:buSzPts val="1400"/>
              <a:buChar char="○"/>
            </a:pPr>
            <a:r>
              <a:rPr lang="ja"/>
              <a:t>入力　：キーボード</a:t>
            </a:r>
            <a:endParaRPr/>
          </a:p>
          <a:p>
            <a:pPr marL="914400" lvl="1" indent="-317500" algn="l" rtl="0">
              <a:spcBef>
                <a:spcPts val="0"/>
              </a:spcBef>
              <a:spcAft>
                <a:spcPts val="0"/>
              </a:spcAft>
              <a:buSzPts val="1400"/>
              <a:buChar char="○"/>
            </a:pPr>
            <a:r>
              <a:rPr lang="ja"/>
              <a:t>出力　：ディスプレイモニター</a:t>
            </a:r>
            <a:endParaRPr/>
          </a:p>
          <a:p>
            <a:pPr marL="914400" lvl="1" indent="-317500" algn="l" rtl="0">
              <a:spcBef>
                <a:spcPts val="0"/>
              </a:spcBef>
              <a:spcAft>
                <a:spcPts val="0"/>
              </a:spcAft>
              <a:buSzPts val="1400"/>
              <a:buChar char="○"/>
            </a:pPr>
            <a:r>
              <a:rPr lang="ja"/>
              <a:t>商品置き場</a:t>
            </a:r>
            <a:endParaRPr/>
          </a:p>
          <a:p>
            <a:pPr marL="914400" lvl="1" indent="-317500" algn="l" rtl="0">
              <a:spcBef>
                <a:spcPts val="0"/>
              </a:spcBef>
              <a:spcAft>
                <a:spcPts val="0"/>
              </a:spcAft>
              <a:buSzPts val="1400"/>
              <a:buChar char="○"/>
            </a:pPr>
            <a:r>
              <a:rPr lang="ja"/>
              <a:t>照明</a:t>
            </a:r>
            <a:endParaRPr/>
          </a:p>
          <a:p>
            <a:pPr marL="914400" lvl="0" indent="0" algn="l" rtl="0">
              <a:spcBef>
                <a:spcPts val="1600"/>
              </a:spcBef>
              <a:spcAft>
                <a:spcPts val="0"/>
              </a:spcAft>
              <a:buNone/>
            </a:pPr>
            <a:endParaRPr/>
          </a:p>
          <a:p>
            <a:pPr marL="457200" lvl="0" indent="-342900" algn="l" rtl="0">
              <a:spcBef>
                <a:spcPts val="1600"/>
              </a:spcBef>
              <a:spcAft>
                <a:spcPts val="0"/>
              </a:spcAft>
              <a:buSzPts val="1800"/>
              <a:buChar char="●"/>
            </a:pPr>
            <a:r>
              <a:rPr lang="ja"/>
              <a:t>出力内容</a:t>
            </a:r>
            <a:endParaRPr/>
          </a:p>
          <a:p>
            <a:pPr marL="914400" lvl="1" indent="-317500" algn="l" rtl="0">
              <a:spcBef>
                <a:spcPts val="0"/>
              </a:spcBef>
              <a:spcAft>
                <a:spcPts val="0"/>
              </a:spcAft>
              <a:buSzPts val="1400"/>
              <a:buChar char="○"/>
            </a:pPr>
            <a:r>
              <a:rPr lang="ja"/>
              <a:t>読み込んだ商品の金額</a:t>
            </a:r>
            <a:endParaRPr/>
          </a:p>
          <a:p>
            <a:pPr marL="914400" lvl="1" indent="-317500" algn="l" rtl="0">
              <a:spcBef>
                <a:spcPts val="0"/>
              </a:spcBef>
              <a:spcAft>
                <a:spcPts val="0"/>
              </a:spcAft>
              <a:buSzPts val="1400"/>
              <a:buChar char="○"/>
            </a:pPr>
            <a:r>
              <a:rPr lang="ja"/>
              <a:t>合計金額</a:t>
            </a:r>
            <a:endParaRPr/>
          </a:p>
          <a:p>
            <a:pPr marL="914400" lvl="1" indent="-317500" algn="l" rtl="0">
              <a:spcBef>
                <a:spcPts val="0"/>
              </a:spcBef>
              <a:spcAft>
                <a:spcPts val="0"/>
              </a:spcAft>
              <a:buSzPts val="1400"/>
              <a:buChar char="○"/>
            </a:pPr>
            <a:r>
              <a:rPr lang="ja"/>
              <a:t>（optionとして）検出した商品画像</a:t>
            </a:r>
            <a:endParaRPr/>
          </a:p>
        </p:txBody>
      </p:sp>
      <p:sp>
        <p:nvSpPr>
          <p:cNvPr id="71" name="Google Shape;71;p15"/>
          <p:cNvSpPr txBox="1"/>
          <p:nvPr/>
        </p:nvSpPr>
        <p:spPr>
          <a:xfrm>
            <a:off x="3127125" y="4138850"/>
            <a:ext cx="40752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2" name="Google Shape;72;p15"/>
          <p:cNvSpPr txBox="1"/>
          <p:nvPr/>
        </p:nvSpPr>
        <p:spPr>
          <a:xfrm>
            <a:off x="5513500" y="2838300"/>
            <a:ext cx="429300" cy="475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1800"/>
              <a:t>👮</a:t>
            </a:r>
            <a:endParaRPr sz="1800"/>
          </a:p>
        </p:txBody>
      </p:sp>
      <p:pic>
        <p:nvPicPr>
          <p:cNvPr id="73" name="Google Shape;73;p15"/>
          <p:cNvPicPr preferRelativeResize="0"/>
          <p:nvPr/>
        </p:nvPicPr>
        <p:blipFill>
          <a:blip r:embed="rId3">
            <a:alphaModFix/>
          </a:blip>
          <a:stretch>
            <a:fillRect/>
          </a:stretch>
        </p:blipFill>
        <p:spPr>
          <a:xfrm>
            <a:off x="4506950" y="894525"/>
            <a:ext cx="4385750" cy="3719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p:nvPr/>
        </p:nvSpPr>
        <p:spPr>
          <a:xfrm>
            <a:off x="2045950" y="1237125"/>
            <a:ext cx="540000" cy="2880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商</a:t>
            </a:r>
            <a:endParaRPr sz="1200"/>
          </a:p>
          <a:p>
            <a:pPr marL="0" lvl="0" indent="0" algn="ctr" rtl="0">
              <a:spcBef>
                <a:spcPts val="0"/>
              </a:spcBef>
              <a:spcAft>
                <a:spcPts val="0"/>
              </a:spcAft>
              <a:buNone/>
            </a:pPr>
            <a:r>
              <a:rPr lang="ja" sz="1200"/>
              <a:t>品</a:t>
            </a:r>
            <a:endParaRPr sz="1200"/>
          </a:p>
          <a:p>
            <a:pPr marL="0" lvl="0" indent="0" algn="ctr" rtl="0">
              <a:spcBef>
                <a:spcPts val="0"/>
              </a:spcBef>
              <a:spcAft>
                <a:spcPts val="0"/>
              </a:spcAft>
              <a:buNone/>
            </a:pPr>
            <a:r>
              <a:rPr lang="ja" sz="1200"/>
              <a:t>を</a:t>
            </a:r>
            <a:endParaRPr sz="1200"/>
          </a:p>
          <a:p>
            <a:pPr marL="0" lvl="0" indent="0" algn="ctr" rtl="0">
              <a:spcBef>
                <a:spcPts val="0"/>
              </a:spcBef>
              <a:spcAft>
                <a:spcPts val="0"/>
              </a:spcAft>
              <a:buNone/>
            </a:pPr>
            <a:r>
              <a:rPr lang="ja" sz="1200"/>
              <a:t>指</a:t>
            </a:r>
            <a:endParaRPr sz="1200"/>
          </a:p>
          <a:p>
            <a:pPr marL="0" lvl="0" indent="0" algn="ctr" rtl="0">
              <a:spcBef>
                <a:spcPts val="0"/>
              </a:spcBef>
              <a:spcAft>
                <a:spcPts val="0"/>
              </a:spcAft>
              <a:buNone/>
            </a:pPr>
            <a:r>
              <a:rPr lang="ja" sz="1200"/>
              <a:t>定</a:t>
            </a:r>
            <a:endParaRPr sz="1200"/>
          </a:p>
          <a:p>
            <a:pPr marL="0" lvl="0" indent="0" algn="ctr" rtl="0">
              <a:spcBef>
                <a:spcPts val="0"/>
              </a:spcBef>
              <a:spcAft>
                <a:spcPts val="0"/>
              </a:spcAft>
              <a:buNone/>
            </a:pPr>
            <a:r>
              <a:rPr lang="ja" sz="1200"/>
              <a:t>位</a:t>
            </a:r>
            <a:endParaRPr sz="1200"/>
          </a:p>
          <a:p>
            <a:pPr marL="0" lvl="0" indent="0" algn="ctr" rtl="0">
              <a:spcBef>
                <a:spcPts val="0"/>
              </a:spcBef>
              <a:spcAft>
                <a:spcPts val="0"/>
              </a:spcAft>
              <a:buNone/>
            </a:pPr>
            <a:r>
              <a:rPr lang="ja" sz="1200"/>
              <a:t>置</a:t>
            </a:r>
            <a:endParaRPr sz="1200"/>
          </a:p>
          <a:p>
            <a:pPr marL="0" lvl="0" indent="0" algn="ctr" rtl="0">
              <a:spcBef>
                <a:spcPts val="0"/>
              </a:spcBef>
              <a:spcAft>
                <a:spcPts val="0"/>
              </a:spcAft>
              <a:buNone/>
            </a:pPr>
            <a:r>
              <a:rPr lang="ja" sz="1200"/>
              <a:t>に</a:t>
            </a:r>
            <a:endParaRPr sz="1200"/>
          </a:p>
          <a:p>
            <a:pPr marL="0" lvl="0" indent="0" algn="ctr" rtl="0">
              <a:spcBef>
                <a:spcPts val="0"/>
              </a:spcBef>
              <a:spcAft>
                <a:spcPts val="0"/>
              </a:spcAft>
              <a:buNone/>
            </a:pPr>
            <a:r>
              <a:rPr lang="ja" sz="1200"/>
              <a:t>置</a:t>
            </a:r>
            <a:endParaRPr sz="1200"/>
          </a:p>
          <a:p>
            <a:pPr marL="0" lvl="0" indent="0" algn="ctr" rtl="0">
              <a:spcBef>
                <a:spcPts val="0"/>
              </a:spcBef>
              <a:spcAft>
                <a:spcPts val="0"/>
              </a:spcAft>
              <a:buNone/>
            </a:pPr>
            <a:r>
              <a:rPr lang="ja" sz="1200"/>
              <a:t>く</a:t>
            </a:r>
            <a:endParaRPr sz="1200"/>
          </a:p>
        </p:txBody>
      </p:sp>
      <p:sp>
        <p:nvSpPr>
          <p:cNvPr id="79" name="Google Shape;79;p16"/>
          <p:cNvSpPr/>
          <p:nvPr/>
        </p:nvSpPr>
        <p:spPr>
          <a:xfrm>
            <a:off x="3338722" y="1237125"/>
            <a:ext cx="1260000" cy="2880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1100"/>
          </a:p>
        </p:txBody>
      </p:sp>
      <p:sp>
        <p:nvSpPr>
          <p:cNvPr id="80" name="Google Shape;80;p16"/>
          <p:cNvSpPr/>
          <p:nvPr/>
        </p:nvSpPr>
        <p:spPr>
          <a:xfrm>
            <a:off x="5401950" y="1237125"/>
            <a:ext cx="540000" cy="2880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確</a:t>
            </a:r>
            <a:endParaRPr sz="1200"/>
          </a:p>
          <a:p>
            <a:pPr marL="0" lvl="0" indent="0" algn="ctr" rtl="0">
              <a:spcBef>
                <a:spcPts val="0"/>
              </a:spcBef>
              <a:spcAft>
                <a:spcPts val="0"/>
              </a:spcAft>
              <a:buNone/>
            </a:pPr>
            <a:r>
              <a:rPr lang="ja" sz="1200"/>
              <a:t>定</a:t>
            </a:r>
            <a:endParaRPr sz="1200"/>
          </a:p>
          <a:p>
            <a:pPr marL="0" lvl="0" indent="0" algn="ctr" rtl="0">
              <a:spcBef>
                <a:spcPts val="0"/>
              </a:spcBef>
              <a:spcAft>
                <a:spcPts val="0"/>
              </a:spcAft>
              <a:buNone/>
            </a:pPr>
            <a:r>
              <a:rPr lang="ja" sz="1200"/>
              <a:t>さ</a:t>
            </a:r>
            <a:endParaRPr sz="1200"/>
          </a:p>
          <a:p>
            <a:pPr marL="0" lvl="0" indent="0" algn="ctr" rtl="0">
              <a:spcBef>
                <a:spcPts val="0"/>
              </a:spcBef>
              <a:spcAft>
                <a:spcPts val="0"/>
              </a:spcAft>
              <a:buNone/>
            </a:pPr>
            <a:r>
              <a:rPr lang="ja" sz="1200"/>
              <a:t>せ</a:t>
            </a:r>
            <a:endParaRPr sz="1200"/>
          </a:p>
          <a:p>
            <a:pPr marL="0" lvl="0" indent="0" algn="ctr" rtl="0">
              <a:spcBef>
                <a:spcPts val="0"/>
              </a:spcBef>
              <a:spcAft>
                <a:spcPts val="0"/>
              </a:spcAft>
              <a:buNone/>
            </a:pPr>
            <a:r>
              <a:rPr lang="ja" sz="1200"/>
              <a:t>る</a:t>
            </a:r>
            <a:endParaRPr sz="1200"/>
          </a:p>
          <a:p>
            <a:pPr marL="0" lvl="0" indent="0" algn="ctr" rtl="0">
              <a:spcBef>
                <a:spcPts val="0"/>
              </a:spcBef>
              <a:spcAft>
                <a:spcPts val="0"/>
              </a:spcAft>
              <a:buNone/>
            </a:pPr>
            <a:r>
              <a:rPr lang="ja" sz="1200"/>
              <a:t>商</a:t>
            </a:r>
            <a:endParaRPr sz="1200"/>
          </a:p>
          <a:p>
            <a:pPr marL="0" lvl="0" indent="0" algn="ctr" rtl="0">
              <a:spcBef>
                <a:spcPts val="0"/>
              </a:spcBef>
              <a:spcAft>
                <a:spcPts val="0"/>
              </a:spcAft>
              <a:buNone/>
            </a:pPr>
            <a:r>
              <a:rPr lang="ja" sz="1200"/>
              <a:t>品</a:t>
            </a:r>
            <a:endParaRPr sz="1200"/>
          </a:p>
          <a:p>
            <a:pPr marL="0" lvl="0" indent="0" algn="ctr" rtl="0">
              <a:spcBef>
                <a:spcPts val="0"/>
              </a:spcBef>
              <a:spcAft>
                <a:spcPts val="0"/>
              </a:spcAft>
              <a:buNone/>
            </a:pPr>
            <a:r>
              <a:rPr lang="ja" sz="1200"/>
              <a:t>を</a:t>
            </a:r>
            <a:endParaRPr sz="1200"/>
          </a:p>
          <a:p>
            <a:pPr marL="0" lvl="0" indent="0" algn="ctr" rtl="0">
              <a:spcBef>
                <a:spcPts val="0"/>
              </a:spcBef>
              <a:spcAft>
                <a:spcPts val="0"/>
              </a:spcAft>
              <a:buNone/>
            </a:pPr>
            <a:r>
              <a:rPr lang="ja" sz="1200"/>
              <a:t>選</a:t>
            </a:r>
            <a:endParaRPr sz="1200"/>
          </a:p>
          <a:p>
            <a:pPr marL="0" lvl="0" indent="0" algn="ctr" rtl="0">
              <a:spcBef>
                <a:spcPts val="0"/>
              </a:spcBef>
              <a:spcAft>
                <a:spcPts val="0"/>
              </a:spcAft>
              <a:buNone/>
            </a:pPr>
            <a:r>
              <a:rPr lang="ja" sz="1200"/>
              <a:t>択</a:t>
            </a:r>
            <a:endParaRPr sz="1200"/>
          </a:p>
        </p:txBody>
      </p:sp>
      <p:sp>
        <p:nvSpPr>
          <p:cNvPr id="81" name="Google Shape;81;p16"/>
          <p:cNvSpPr/>
          <p:nvPr/>
        </p:nvSpPr>
        <p:spPr>
          <a:xfrm>
            <a:off x="6811075" y="1237125"/>
            <a:ext cx="1260000" cy="2880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82" name="Google Shape;82;p16"/>
          <p:cNvSpPr/>
          <p:nvPr/>
        </p:nvSpPr>
        <p:spPr>
          <a:xfrm>
            <a:off x="746400" y="1237125"/>
            <a:ext cx="540000" cy="2880000"/>
          </a:xfrm>
          <a:prstGeom prst="rect">
            <a:avLst/>
          </a:prstGeom>
          <a:solidFill>
            <a:srgbClr val="EA9999"/>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t>会</a:t>
            </a:r>
            <a:endParaRPr sz="1200"/>
          </a:p>
          <a:p>
            <a:pPr marL="0" lvl="0" indent="0" algn="ctr" rtl="0">
              <a:spcBef>
                <a:spcPts val="0"/>
              </a:spcBef>
              <a:spcAft>
                <a:spcPts val="0"/>
              </a:spcAft>
              <a:buNone/>
            </a:pPr>
            <a:r>
              <a:rPr lang="ja" sz="1200"/>
              <a:t>計</a:t>
            </a:r>
            <a:endParaRPr sz="1200"/>
          </a:p>
          <a:p>
            <a:pPr marL="0" lvl="0" indent="0" algn="ctr" rtl="0">
              <a:spcBef>
                <a:spcPts val="0"/>
              </a:spcBef>
              <a:spcAft>
                <a:spcPts val="0"/>
              </a:spcAft>
              <a:buNone/>
            </a:pPr>
            <a:r>
              <a:rPr lang="ja" sz="1200"/>
              <a:t>開</a:t>
            </a:r>
            <a:endParaRPr sz="1200"/>
          </a:p>
          <a:p>
            <a:pPr marL="0" lvl="0" indent="0" algn="ctr" rtl="0">
              <a:spcBef>
                <a:spcPts val="0"/>
              </a:spcBef>
              <a:spcAft>
                <a:spcPts val="0"/>
              </a:spcAft>
              <a:buNone/>
            </a:pPr>
            <a:r>
              <a:rPr lang="ja" sz="1200"/>
              <a:t>始</a:t>
            </a:r>
            <a:endParaRPr sz="1200"/>
          </a:p>
        </p:txBody>
      </p:sp>
      <p:sp>
        <p:nvSpPr>
          <p:cNvPr id="83" name="Google Shape;83;p16"/>
          <p:cNvSpPr/>
          <p:nvPr/>
        </p:nvSpPr>
        <p:spPr>
          <a:xfrm rot="-5400000">
            <a:off x="1562975" y="2331250"/>
            <a:ext cx="287400" cy="472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6"/>
          <p:cNvSpPr txBox="1"/>
          <p:nvPr/>
        </p:nvSpPr>
        <p:spPr>
          <a:xfrm>
            <a:off x="487975" y="309975"/>
            <a:ext cx="27873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sz="2800"/>
              <a:t>フローチャート</a:t>
            </a:r>
            <a:endParaRPr sz="2800">
              <a:solidFill>
                <a:srgbClr val="000000"/>
              </a:solidFill>
            </a:endParaRPr>
          </a:p>
        </p:txBody>
      </p:sp>
      <p:sp>
        <p:nvSpPr>
          <p:cNvPr id="85" name="Google Shape;85;p16"/>
          <p:cNvSpPr/>
          <p:nvPr/>
        </p:nvSpPr>
        <p:spPr>
          <a:xfrm rot="-5400000">
            <a:off x="2786850" y="2331250"/>
            <a:ext cx="287400" cy="472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6"/>
          <p:cNvSpPr/>
          <p:nvPr/>
        </p:nvSpPr>
        <p:spPr>
          <a:xfrm rot="-5400000">
            <a:off x="4855563" y="2331250"/>
            <a:ext cx="287400" cy="472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rot="-5400000">
            <a:off x="6250100" y="2331250"/>
            <a:ext cx="287400" cy="472800"/>
          </a:xfrm>
          <a:prstGeom prst="down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6"/>
          <p:cNvSpPr txBox="1"/>
          <p:nvPr/>
        </p:nvSpPr>
        <p:spPr>
          <a:xfrm>
            <a:off x="6525800" y="422375"/>
            <a:ext cx="795900" cy="89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16"/>
          <p:cNvSpPr txBox="1"/>
          <p:nvPr/>
        </p:nvSpPr>
        <p:spPr>
          <a:xfrm>
            <a:off x="4703275" y="456625"/>
            <a:ext cx="228300" cy="7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16"/>
          <p:cNvSpPr txBox="1"/>
          <p:nvPr/>
        </p:nvSpPr>
        <p:spPr>
          <a:xfrm>
            <a:off x="3451500" y="1831300"/>
            <a:ext cx="456600" cy="14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ja" sz="1100">
                <a:solidFill>
                  <a:schemeClr val="dk1"/>
                </a:solidFill>
              </a:rPr>
              <a:t>カ</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メ</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ラ</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が</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商</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品</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を</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検</a:t>
            </a:r>
            <a:endParaRPr sz="1100">
              <a:solidFill>
                <a:schemeClr val="dk1"/>
              </a:solidFill>
            </a:endParaRPr>
          </a:p>
          <a:p>
            <a:pPr marL="0" lvl="0" indent="0" algn="ctr" rtl="0">
              <a:spcBef>
                <a:spcPts val="0"/>
              </a:spcBef>
              <a:spcAft>
                <a:spcPts val="0"/>
              </a:spcAft>
              <a:buClr>
                <a:schemeClr val="dk1"/>
              </a:buClr>
              <a:buSzPts val="1100"/>
              <a:buFont typeface="Arial"/>
              <a:buNone/>
            </a:pPr>
            <a:r>
              <a:rPr lang="ja" sz="1100">
                <a:solidFill>
                  <a:schemeClr val="dk1"/>
                </a:solidFill>
              </a:rPr>
              <a:t>出</a:t>
            </a:r>
            <a:endParaRPr sz="1100">
              <a:solidFill>
                <a:schemeClr val="dk1"/>
              </a:solidFill>
            </a:endParaRPr>
          </a:p>
          <a:p>
            <a:pPr marL="0" lvl="0" indent="0" algn="ctr" rtl="0">
              <a:spcBef>
                <a:spcPts val="0"/>
              </a:spcBef>
              <a:spcAft>
                <a:spcPts val="0"/>
              </a:spcAft>
              <a:buClr>
                <a:schemeClr val="dk1"/>
              </a:buClr>
              <a:buSzPts val="1100"/>
              <a:buFont typeface="Arial"/>
              <a:buNone/>
            </a:pPr>
            <a:endParaRPr sz="1100">
              <a:solidFill>
                <a:schemeClr val="dk1"/>
              </a:solidFill>
            </a:endParaRPr>
          </a:p>
          <a:p>
            <a:pPr marL="0" lvl="0" indent="0" algn="ctr"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None/>
            </a:pPr>
            <a:endParaRPr/>
          </a:p>
        </p:txBody>
      </p:sp>
      <p:sp>
        <p:nvSpPr>
          <p:cNvPr id="92" name="Google Shape;92;p16"/>
          <p:cNvSpPr txBox="1"/>
          <p:nvPr/>
        </p:nvSpPr>
        <p:spPr>
          <a:xfrm>
            <a:off x="5478150" y="4414325"/>
            <a:ext cx="2973900" cy="396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ja"/>
              <a:t>詳細はP8</a:t>
            </a:r>
            <a:r>
              <a:rPr lang="ja">
                <a:solidFill>
                  <a:schemeClr val="dk1"/>
                </a:solidFill>
              </a:rPr>
              <a:t>資料：詳細フロー 参照</a:t>
            </a:r>
            <a:r>
              <a:rPr lang="ja"/>
              <a:t> </a:t>
            </a:r>
            <a:endParaRPr>
              <a:solidFill>
                <a:srgbClr val="000000"/>
              </a:solidFill>
            </a:endParaRPr>
          </a:p>
        </p:txBody>
      </p:sp>
      <p:sp>
        <p:nvSpPr>
          <p:cNvPr id="93" name="Google Shape;93;p16"/>
          <p:cNvSpPr txBox="1"/>
          <p:nvPr/>
        </p:nvSpPr>
        <p:spPr>
          <a:xfrm>
            <a:off x="6936975" y="1577625"/>
            <a:ext cx="456600" cy="14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ja" sz="1200">
                <a:solidFill>
                  <a:schemeClr val="dk1"/>
                </a:solidFill>
              </a:rPr>
              <a:t>会</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計</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す</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る</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全</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商</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品</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情</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報</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を</a:t>
            </a:r>
            <a:endParaRPr sz="1200">
              <a:solidFill>
                <a:schemeClr val="dk1"/>
              </a:solidFill>
            </a:endParaRPr>
          </a:p>
          <a:p>
            <a:pPr marL="0" lvl="0" indent="0" algn="l" rtl="0">
              <a:spcBef>
                <a:spcPts val="0"/>
              </a:spcBef>
              <a:spcAft>
                <a:spcPts val="0"/>
              </a:spcAft>
              <a:buClr>
                <a:schemeClr val="dk1"/>
              </a:buClr>
              <a:buSzPts val="1100"/>
              <a:buFont typeface="Arial"/>
              <a:buNone/>
            </a:pPr>
            <a:r>
              <a:rPr lang="ja" sz="1200">
                <a:solidFill>
                  <a:schemeClr val="dk1"/>
                </a:solidFill>
              </a:rPr>
              <a:t>表</a:t>
            </a:r>
            <a:endParaRPr sz="1200">
              <a:solidFill>
                <a:schemeClr val="dk1"/>
              </a:solidFill>
            </a:endParaRPr>
          </a:p>
          <a:p>
            <a:pPr marL="0" lvl="0" indent="0" algn="l" rtl="0">
              <a:spcBef>
                <a:spcPts val="0"/>
              </a:spcBef>
              <a:spcAft>
                <a:spcPts val="0"/>
              </a:spcAft>
              <a:buNone/>
            </a:pPr>
            <a:r>
              <a:rPr lang="ja" sz="1200">
                <a:solidFill>
                  <a:schemeClr val="dk1"/>
                </a:solidFill>
              </a:rPr>
              <a:t>示</a:t>
            </a:r>
            <a:endParaRPr sz="1100">
              <a:solidFill>
                <a:schemeClr val="dk1"/>
              </a:solidFill>
            </a:endParaRPr>
          </a:p>
        </p:txBody>
      </p:sp>
      <p:sp>
        <p:nvSpPr>
          <p:cNvPr id="20" name="Google Shape;88;p16">
            <a:extLst>
              <a:ext uri="{FF2B5EF4-FFF2-40B4-BE49-F238E27FC236}">
                <a16:creationId xmlns:a16="http://schemas.microsoft.com/office/drawing/2014/main" id="{760A2BA5-334C-794B-92E0-6AC0EEAF8A3F}"/>
              </a:ext>
            </a:extLst>
          </p:cNvPr>
          <p:cNvSpPr/>
          <p:nvPr/>
        </p:nvSpPr>
        <p:spPr>
          <a:xfrm>
            <a:off x="3760440" y="1864999"/>
            <a:ext cx="795900" cy="1845563"/>
          </a:xfrm>
          <a:prstGeom prst="rect">
            <a:avLst/>
          </a:prstGeom>
          <a:noFill/>
          <a:ln>
            <a:noFill/>
          </a:ln>
        </p:spPr>
        <p:txBody>
          <a:bodyPr spcFirstLastPara="1" vert="wordArtVert" wrap="square" lIns="91425" tIns="91425" rIns="91425" bIns="91425" anchor="ctr" anchorCtr="0">
            <a:noAutofit/>
          </a:bodyPr>
          <a:lstStyle/>
          <a:p>
            <a:pPr marL="0" lvl="0" indent="0" algn="l" rtl="0">
              <a:spcBef>
                <a:spcPts val="0"/>
              </a:spcBef>
              <a:spcAft>
                <a:spcPts val="0"/>
              </a:spcAft>
              <a:buNone/>
            </a:pPr>
            <a:r>
              <a:rPr lang="en-US" sz="1100" dirty="0"/>
              <a:t>・</a:t>
            </a:r>
            <a:r>
              <a:rPr lang="en-US" sz="1100" dirty="0" err="1"/>
              <a:t>商品名</a:t>
            </a:r>
            <a:endParaRPr lang="en-US" sz="1100" dirty="0"/>
          </a:p>
          <a:p>
            <a:pPr marL="0" lvl="0" indent="0" algn="l" rtl="0">
              <a:spcBef>
                <a:spcPts val="0"/>
              </a:spcBef>
              <a:spcAft>
                <a:spcPts val="0"/>
              </a:spcAft>
              <a:buNone/>
            </a:pPr>
            <a:r>
              <a:rPr lang="en-US" sz="1100" dirty="0"/>
              <a:t>・</a:t>
            </a:r>
            <a:r>
              <a:rPr lang="en-US" sz="1100" dirty="0" err="1"/>
              <a:t>商品番号</a:t>
            </a:r>
            <a:endParaRPr lang="en-US" sz="1100" dirty="0"/>
          </a:p>
          <a:p>
            <a:pPr marL="0" lvl="0" indent="0" algn="l" rtl="0">
              <a:spcBef>
                <a:spcPts val="0"/>
              </a:spcBef>
              <a:spcAft>
                <a:spcPts val="0"/>
              </a:spcAft>
              <a:buNone/>
            </a:pPr>
            <a:r>
              <a:rPr lang="en-US" sz="1100" dirty="0"/>
              <a:t>・</a:t>
            </a:r>
            <a:r>
              <a:rPr lang="en-US" sz="1100" dirty="0" err="1"/>
              <a:t>画像</a:t>
            </a:r>
            <a:endParaRPr lang="en-US" sz="1100" dirty="0"/>
          </a:p>
          <a:p>
            <a:pPr marL="0" lvl="0" indent="0" algn="l" rtl="0">
              <a:spcBef>
                <a:spcPts val="0"/>
              </a:spcBef>
              <a:spcAft>
                <a:spcPts val="0"/>
              </a:spcAft>
              <a:buNone/>
            </a:pPr>
            <a:r>
              <a:rPr lang="en-US" sz="1100" dirty="0"/>
              <a:t>・</a:t>
            </a:r>
            <a:r>
              <a:rPr lang="en-US" sz="1100" dirty="0" err="1"/>
              <a:t>価格</a:t>
            </a:r>
            <a:endParaRPr sz="1100" dirty="0"/>
          </a:p>
        </p:txBody>
      </p:sp>
      <p:sp>
        <p:nvSpPr>
          <p:cNvPr id="21" name="Google Shape;88;p16">
            <a:extLst>
              <a:ext uri="{FF2B5EF4-FFF2-40B4-BE49-F238E27FC236}">
                <a16:creationId xmlns:a16="http://schemas.microsoft.com/office/drawing/2014/main" id="{22C07A02-7344-D842-82EA-CA1F2B6B5161}"/>
              </a:ext>
            </a:extLst>
          </p:cNvPr>
          <p:cNvSpPr/>
          <p:nvPr/>
        </p:nvSpPr>
        <p:spPr>
          <a:xfrm>
            <a:off x="7227750" y="1882181"/>
            <a:ext cx="795900" cy="1845563"/>
          </a:xfrm>
          <a:prstGeom prst="rect">
            <a:avLst/>
          </a:prstGeom>
          <a:noFill/>
          <a:ln>
            <a:noFill/>
          </a:ln>
        </p:spPr>
        <p:txBody>
          <a:bodyPr spcFirstLastPara="1" vert="wordArtVert" wrap="square" lIns="91425" tIns="91425" rIns="91425" bIns="91425" anchor="ctr" anchorCtr="0">
            <a:noAutofit/>
          </a:bodyPr>
          <a:lstStyle/>
          <a:p>
            <a:pPr marL="0" lvl="0" indent="0" algn="l" rtl="0">
              <a:spcBef>
                <a:spcPts val="0"/>
              </a:spcBef>
              <a:spcAft>
                <a:spcPts val="0"/>
              </a:spcAft>
              <a:buNone/>
            </a:pPr>
            <a:r>
              <a:rPr lang="en-US" sz="1100" dirty="0"/>
              <a:t>・</a:t>
            </a:r>
            <a:r>
              <a:rPr lang="en-US" sz="1100" dirty="0" err="1"/>
              <a:t>商品名</a:t>
            </a:r>
            <a:endParaRPr lang="en-US" sz="1100" dirty="0"/>
          </a:p>
          <a:p>
            <a:pPr marL="0" lvl="0" indent="0" algn="l" rtl="0">
              <a:spcBef>
                <a:spcPts val="0"/>
              </a:spcBef>
              <a:spcAft>
                <a:spcPts val="0"/>
              </a:spcAft>
              <a:buNone/>
            </a:pPr>
            <a:r>
              <a:rPr lang="en-US" sz="1100" dirty="0"/>
              <a:t>・</a:t>
            </a:r>
            <a:r>
              <a:rPr lang="en-US" sz="1100" dirty="0" err="1"/>
              <a:t>画像</a:t>
            </a:r>
            <a:endParaRPr lang="en-US" sz="1100" dirty="0"/>
          </a:p>
          <a:p>
            <a:pPr marL="0" lvl="0" indent="0" algn="l" rtl="0">
              <a:spcBef>
                <a:spcPts val="0"/>
              </a:spcBef>
              <a:spcAft>
                <a:spcPts val="0"/>
              </a:spcAft>
              <a:buNone/>
            </a:pPr>
            <a:r>
              <a:rPr lang="en-US" sz="1100" dirty="0"/>
              <a:t>・</a:t>
            </a:r>
            <a:r>
              <a:rPr lang="en-US" sz="1100" dirty="0" err="1"/>
              <a:t>価格</a:t>
            </a:r>
            <a:endParaRPr lang="en-US" sz="1100" dirty="0"/>
          </a:p>
          <a:p>
            <a:pPr marL="0" lvl="0" indent="0" algn="l" rtl="0">
              <a:spcBef>
                <a:spcPts val="0"/>
              </a:spcBef>
              <a:spcAft>
                <a:spcPts val="0"/>
              </a:spcAft>
              <a:buNone/>
            </a:pPr>
            <a:r>
              <a:rPr lang="en-US" sz="1100" dirty="0"/>
              <a:t>・</a:t>
            </a:r>
            <a:r>
              <a:rPr lang="en-US" sz="1100" dirty="0" err="1"/>
              <a:t>合計金額</a:t>
            </a:r>
            <a:endParaRPr sz="1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fade">
                                      <p:cBhvr>
                                        <p:cTn id="7" dur="1000"/>
                                        <p:tgtEl>
                                          <p:spTgt spid="78"/>
                                        </p:tgtEl>
                                      </p:cBhvr>
                                    </p:animEffect>
                                  </p:childTnLst>
                                </p:cTn>
                              </p:par>
                              <p:par>
                                <p:cTn id="8" presetID="10" presetClass="entr" presetSubtype="0" fill="hold" nodeType="withEffect">
                                  <p:stCondLst>
                                    <p:cond delay="0"/>
                                  </p:stCondLst>
                                  <p:childTnLst>
                                    <p:set>
                                      <p:cBhvr>
                                        <p:cTn id="9" dur="1" fill="hold">
                                          <p:stCondLst>
                                            <p:cond delay="0"/>
                                          </p:stCondLst>
                                        </p:cTn>
                                        <p:tgtEl>
                                          <p:spTgt spid="79"/>
                                        </p:tgtEl>
                                        <p:attrNameLst>
                                          <p:attrName>style.visibility</p:attrName>
                                        </p:attrNameLst>
                                      </p:cBhvr>
                                      <p:to>
                                        <p:strVal val="visible"/>
                                      </p:to>
                                    </p:set>
                                    <p:animEffect transition="in" filter="fade">
                                      <p:cBhvr>
                                        <p:cTn id="10" dur="1000"/>
                                        <p:tgtEl>
                                          <p:spTgt spid="79"/>
                                        </p:tgtEl>
                                      </p:cBhvr>
                                    </p:animEffect>
                                  </p:childTnLst>
                                </p:cTn>
                              </p:par>
                              <p:par>
                                <p:cTn id="11" presetID="10" presetClass="entr" presetSubtype="0" fill="hold" nodeType="withEffect">
                                  <p:stCondLst>
                                    <p:cond delay="0"/>
                                  </p:stCondLst>
                                  <p:childTnLst>
                                    <p:set>
                                      <p:cBhvr>
                                        <p:cTn id="12" dur="1" fill="hold">
                                          <p:stCondLst>
                                            <p:cond delay="0"/>
                                          </p:stCondLst>
                                        </p:cTn>
                                        <p:tgtEl>
                                          <p:spTgt spid="80"/>
                                        </p:tgtEl>
                                        <p:attrNameLst>
                                          <p:attrName>style.visibility</p:attrName>
                                        </p:attrNameLst>
                                      </p:cBhvr>
                                      <p:to>
                                        <p:strVal val="visible"/>
                                      </p:to>
                                    </p:set>
                                    <p:animEffect transition="in" filter="fade">
                                      <p:cBhvr>
                                        <p:cTn id="13" dur="1000"/>
                                        <p:tgtEl>
                                          <p:spTgt spid="80"/>
                                        </p:tgtEl>
                                      </p:cBhvr>
                                    </p:animEffect>
                                  </p:childTnLst>
                                </p:cTn>
                              </p:par>
                              <p:par>
                                <p:cTn id="14" presetID="10" presetClass="entr" presetSubtype="0" fill="hold" nodeType="withEffect">
                                  <p:stCondLst>
                                    <p:cond delay="0"/>
                                  </p:stCondLst>
                                  <p:childTnLst>
                                    <p:set>
                                      <p:cBhvr>
                                        <p:cTn id="15" dur="1" fill="hold">
                                          <p:stCondLst>
                                            <p:cond delay="0"/>
                                          </p:stCondLst>
                                        </p:cTn>
                                        <p:tgtEl>
                                          <p:spTgt spid="91"/>
                                        </p:tgtEl>
                                        <p:attrNameLst>
                                          <p:attrName>style.visibility</p:attrName>
                                        </p:attrNameLst>
                                      </p:cBhvr>
                                      <p:to>
                                        <p:strVal val="visible"/>
                                      </p:to>
                                    </p:set>
                                    <p:animEffect transition="in" filter="fade">
                                      <p:cBhvr>
                                        <p:cTn id="16" dur="1000"/>
                                        <p:tgtEl>
                                          <p:spTgt spid="91"/>
                                        </p:tgtEl>
                                      </p:cBhvr>
                                    </p:animEffect>
                                  </p:childTnLst>
                                </p:cTn>
                              </p:par>
                              <p:par>
                                <p:cTn id="17" presetID="10"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10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body" idx="1"/>
          </p:nvPr>
        </p:nvSpPr>
        <p:spPr>
          <a:xfrm>
            <a:off x="311700" y="1152475"/>
            <a:ext cx="82380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ja"/>
              <a:t>想定される使用環境</a:t>
            </a:r>
            <a:endParaRPr/>
          </a:p>
          <a:p>
            <a:pPr marL="914400" lvl="1" indent="-342900" algn="l" rtl="0">
              <a:spcBef>
                <a:spcPts val="0"/>
              </a:spcBef>
              <a:spcAft>
                <a:spcPts val="0"/>
              </a:spcAft>
              <a:buSzPts val="1800"/>
              <a:buChar char="○"/>
            </a:pPr>
            <a:r>
              <a:rPr lang="ja" sz="1800"/>
              <a:t>ルワンダの小売店舗内に設置する</a:t>
            </a:r>
            <a:endParaRPr sz="1800"/>
          </a:p>
          <a:p>
            <a:pPr marL="914400" lvl="1" indent="-342900" algn="l" rtl="0">
              <a:spcBef>
                <a:spcPts val="0"/>
              </a:spcBef>
              <a:spcAft>
                <a:spcPts val="0"/>
              </a:spcAft>
              <a:buSzPts val="1800"/>
              <a:buChar char="○"/>
            </a:pPr>
            <a:r>
              <a:rPr lang="ja" sz="1800"/>
              <a:t>オフラインで電源供給あり</a:t>
            </a:r>
            <a:endParaRPr sz="1800"/>
          </a:p>
          <a:p>
            <a:pPr marL="457200" lvl="0" indent="-342900" algn="l" rtl="0">
              <a:spcBef>
                <a:spcPts val="0"/>
              </a:spcBef>
              <a:spcAft>
                <a:spcPts val="0"/>
              </a:spcAft>
              <a:buSzPts val="1800"/>
              <a:buChar char="●"/>
            </a:pPr>
            <a:r>
              <a:rPr lang="ja"/>
              <a:t>精度要件</a:t>
            </a:r>
            <a:endParaRPr/>
          </a:p>
          <a:p>
            <a:pPr marL="914400" lvl="1" indent="-342900" algn="l" rtl="0">
              <a:spcBef>
                <a:spcPts val="0"/>
              </a:spcBef>
              <a:spcAft>
                <a:spcPts val="0"/>
              </a:spcAft>
              <a:buSzPts val="1800"/>
              <a:buChar char="○"/>
            </a:pPr>
            <a:r>
              <a:rPr lang="ja" sz="1800"/>
              <a:t>5種類のペットボトルを正解率</a:t>
            </a:r>
            <a:r>
              <a:rPr lang="ja" sz="1800" b="1" u="sng"/>
              <a:t>90％</a:t>
            </a:r>
            <a:r>
              <a:rPr lang="ja" sz="1800"/>
              <a:t>以上で検出する</a:t>
            </a:r>
            <a:endParaRPr sz="1800"/>
          </a:p>
          <a:p>
            <a:pPr marL="914400" lvl="1" indent="-342900" algn="l" rtl="0">
              <a:spcBef>
                <a:spcPts val="0"/>
              </a:spcBef>
              <a:spcAft>
                <a:spcPts val="0"/>
              </a:spcAft>
              <a:buSzPts val="1800"/>
              <a:buChar char="○"/>
            </a:pPr>
            <a:r>
              <a:rPr lang="ja" sz="1800"/>
              <a:t>それ以外の商品は検出しない（真陰性</a:t>
            </a:r>
            <a:r>
              <a:rPr lang="ja" sz="1800" b="1" u="sng"/>
              <a:t>80％</a:t>
            </a:r>
            <a:r>
              <a:rPr lang="ja" sz="1800"/>
              <a:t>以上）</a:t>
            </a:r>
            <a:endParaRPr sz="1800"/>
          </a:p>
          <a:p>
            <a:pPr marL="457200" lvl="0" indent="-342900" algn="l" rtl="0">
              <a:spcBef>
                <a:spcPts val="0"/>
              </a:spcBef>
              <a:spcAft>
                <a:spcPts val="0"/>
              </a:spcAft>
              <a:buSzPts val="1800"/>
              <a:buChar char="●"/>
            </a:pPr>
            <a:r>
              <a:rPr lang="ja"/>
              <a:t>速度要件</a:t>
            </a:r>
            <a:endParaRPr/>
          </a:p>
          <a:p>
            <a:pPr marL="914400" lvl="1" indent="-342900" algn="l" rtl="0">
              <a:spcBef>
                <a:spcPts val="0"/>
              </a:spcBef>
              <a:spcAft>
                <a:spcPts val="0"/>
              </a:spcAft>
              <a:buSzPts val="1800"/>
              <a:buChar char="○"/>
            </a:pPr>
            <a:r>
              <a:rPr lang="ja" sz="1800"/>
              <a:t>ユーザーが「読み込み開始」を押してから</a:t>
            </a:r>
            <a:r>
              <a:rPr lang="ja" sz="1800" b="1" u="sng"/>
              <a:t>3秒</a:t>
            </a:r>
            <a:r>
              <a:rPr lang="ja" sz="1800"/>
              <a:t>以内に検出を完了する</a:t>
            </a:r>
            <a:endParaRPr sz="1800"/>
          </a:p>
        </p:txBody>
      </p:sp>
      <p:sp>
        <p:nvSpPr>
          <p:cNvPr id="100" name="Google Shape;10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システムの品質条件・性能条件</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lnSpc>
                <a:spcPct val="150000"/>
              </a:lnSpc>
              <a:spcBef>
                <a:spcPts val="0"/>
              </a:spcBef>
              <a:spcAft>
                <a:spcPts val="0"/>
              </a:spcAft>
              <a:buSzPts val="1800"/>
              <a:buChar char="●"/>
            </a:pPr>
            <a:r>
              <a:rPr lang="ja" b="1"/>
              <a:t>高精度・高速</a:t>
            </a:r>
            <a:r>
              <a:rPr lang="ja"/>
              <a:t>な検出</a:t>
            </a:r>
            <a:endParaRPr/>
          </a:p>
          <a:p>
            <a:pPr marL="457200" lvl="0" indent="-342900" algn="l" rtl="0">
              <a:lnSpc>
                <a:spcPct val="150000"/>
              </a:lnSpc>
              <a:spcBef>
                <a:spcPts val="0"/>
              </a:spcBef>
              <a:spcAft>
                <a:spcPts val="0"/>
              </a:spcAft>
              <a:buSzPts val="1800"/>
              <a:buChar char="●"/>
            </a:pPr>
            <a:r>
              <a:rPr lang="ja" b="1"/>
              <a:t>複数同時検出</a:t>
            </a:r>
            <a:r>
              <a:rPr lang="ja"/>
              <a:t>により操作時間の短縮</a:t>
            </a:r>
            <a:endParaRPr/>
          </a:p>
          <a:p>
            <a:pPr marL="914400" lvl="1" indent="-317500" algn="l" rtl="0">
              <a:lnSpc>
                <a:spcPct val="150000"/>
              </a:lnSpc>
              <a:spcBef>
                <a:spcPts val="0"/>
              </a:spcBef>
              <a:spcAft>
                <a:spcPts val="0"/>
              </a:spcAft>
              <a:buSzPts val="1400"/>
              <a:buChar char="○"/>
            </a:pPr>
            <a:r>
              <a:rPr lang="ja"/>
              <a:t>レジの待ち時間の改善</a:t>
            </a:r>
            <a:endParaRPr/>
          </a:p>
          <a:p>
            <a:pPr marL="457200" lvl="0" indent="-342900" algn="l" rtl="0">
              <a:lnSpc>
                <a:spcPct val="150000"/>
              </a:lnSpc>
              <a:spcBef>
                <a:spcPts val="0"/>
              </a:spcBef>
              <a:spcAft>
                <a:spcPts val="0"/>
              </a:spcAft>
              <a:buSzPts val="1800"/>
              <a:buChar char="●"/>
            </a:pPr>
            <a:r>
              <a:rPr lang="ja"/>
              <a:t>ブザーによる</a:t>
            </a:r>
            <a:r>
              <a:rPr lang="ja" b="1"/>
              <a:t>警備員の呼び出し</a:t>
            </a:r>
            <a:endParaRPr b="1"/>
          </a:p>
          <a:p>
            <a:pPr marL="914400" lvl="1" indent="-317500" algn="l" rtl="0">
              <a:lnSpc>
                <a:spcPct val="150000"/>
              </a:lnSpc>
              <a:spcBef>
                <a:spcPts val="0"/>
              </a:spcBef>
              <a:spcAft>
                <a:spcPts val="0"/>
              </a:spcAft>
              <a:buSzPts val="1400"/>
              <a:buChar char="○"/>
            </a:pPr>
            <a:r>
              <a:rPr lang="ja"/>
              <a:t>トラブル発生時に人による対応が可能</a:t>
            </a:r>
            <a:endParaRPr/>
          </a:p>
          <a:p>
            <a:pPr marL="457200" lvl="0" indent="-342900" algn="l" rtl="0">
              <a:lnSpc>
                <a:spcPct val="150000"/>
              </a:lnSpc>
              <a:spcBef>
                <a:spcPts val="0"/>
              </a:spcBef>
              <a:spcAft>
                <a:spcPts val="0"/>
              </a:spcAft>
              <a:buSzPts val="1800"/>
              <a:buChar char="●"/>
            </a:pPr>
            <a:r>
              <a:rPr lang="ja" b="1"/>
              <a:t>簡単な操作</a:t>
            </a:r>
            <a:endParaRPr b="1"/>
          </a:p>
          <a:p>
            <a:pPr marL="914400" lvl="1" indent="-317500" algn="l" rtl="0">
              <a:lnSpc>
                <a:spcPct val="150000"/>
              </a:lnSpc>
              <a:spcBef>
                <a:spcPts val="0"/>
              </a:spcBef>
              <a:spcAft>
                <a:spcPts val="0"/>
              </a:spcAft>
              <a:buSzPts val="1400"/>
              <a:buChar char="○"/>
            </a:pPr>
            <a:r>
              <a:rPr lang="ja"/>
              <a:t>「商品を置く」「ボタンを押す」といった操作により会計を完了</a:t>
            </a:r>
            <a:endParaRPr/>
          </a:p>
          <a:p>
            <a:pPr marL="457200" lvl="0" indent="-342900" algn="l" rtl="0">
              <a:lnSpc>
                <a:spcPct val="150000"/>
              </a:lnSpc>
              <a:spcBef>
                <a:spcPts val="0"/>
              </a:spcBef>
              <a:spcAft>
                <a:spcPts val="0"/>
              </a:spcAft>
              <a:buSzPts val="1800"/>
              <a:buChar char="●"/>
            </a:pPr>
            <a:r>
              <a:rPr lang="ja"/>
              <a:t>（従業員向け機能として）1日の</a:t>
            </a:r>
            <a:r>
              <a:rPr lang="ja" b="1"/>
              <a:t>総売上を確認可能</a:t>
            </a:r>
            <a:endParaRPr b="1"/>
          </a:p>
        </p:txBody>
      </p:sp>
      <p:sp>
        <p:nvSpPr>
          <p:cNvPr id="106" name="Google Shape;10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本システムの利点</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下記機能は現在開発中であり、追記する理由により、現時点での条件下では本定義書にて提案するシステムへの実装は難しい。ただ、実装は不可能ではないため、要相談のオプションとして記載する。</a:t>
            </a:r>
            <a:endParaRPr/>
          </a:p>
          <a:p>
            <a:pPr marL="457200" lvl="0" indent="-342900" algn="l" rtl="0">
              <a:spcBef>
                <a:spcPts val="1600"/>
              </a:spcBef>
              <a:spcAft>
                <a:spcPts val="0"/>
              </a:spcAft>
              <a:buSzPts val="1800"/>
              <a:buChar char="●"/>
            </a:pPr>
            <a:r>
              <a:rPr lang="ja"/>
              <a:t>音声案内（複数言語案内含む）</a:t>
            </a:r>
            <a:endParaRPr/>
          </a:p>
          <a:p>
            <a:pPr marL="914400" lvl="1" indent="-317500" algn="l" rtl="0">
              <a:spcBef>
                <a:spcPts val="0"/>
              </a:spcBef>
              <a:spcAft>
                <a:spcPts val="0"/>
              </a:spcAft>
              <a:buSzPts val="1400"/>
              <a:buChar char="○"/>
            </a:pPr>
            <a:r>
              <a:rPr lang="ja"/>
              <a:t>理由：ご提供ハードウェアの機能制限（コストオーバー）</a:t>
            </a:r>
            <a:endParaRPr/>
          </a:p>
          <a:p>
            <a:pPr marL="457200" lvl="0" indent="-342900" algn="l" rtl="0">
              <a:spcBef>
                <a:spcPts val="0"/>
              </a:spcBef>
              <a:spcAft>
                <a:spcPts val="0"/>
              </a:spcAft>
              <a:buSzPts val="1800"/>
              <a:buChar char="●"/>
            </a:pPr>
            <a:r>
              <a:rPr lang="ja"/>
              <a:t>商品位置を固定しない検出機能（例：買い物カゴに入れたまま or 持ったまま検出）</a:t>
            </a:r>
            <a:endParaRPr/>
          </a:p>
          <a:p>
            <a:pPr marL="914400" lvl="1" indent="-317500" algn="l" rtl="0">
              <a:spcBef>
                <a:spcPts val="0"/>
              </a:spcBef>
              <a:spcAft>
                <a:spcPts val="0"/>
              </a:spcAft>
              <a:buSzPts val="1400"/>
              <a:buChar char="○"/>
            </a:pPr>
            <a:r>
              <a:rPr lang="ja"/>
              <a:t>理由：納期までの開発が厳しい</a:t>
            </a:r>
            <a:endParaRPr/>
          </a:p>
        </p:txBody>
      </p:sp>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条件次第で開発可能な機能</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
              <a:t>資料：詳細フロー</a:t>
            </a:r>
            <a:endParaRPr/>
          </a:p>
        </p:txBody>
      </p:sp>
      <p:sp>
        <p:nvSpPr>
          <p:cNvPr id="118" name="Google Shape;118;p20"/>
          <p:cNvSpPr txBox="1">
            <a:spLocks noGrp="1"/>
          </p:cNvSpPr>
          <p:nvPr>
            <p:ph type="body" idx="1"/>
          </p:nvPr>
        </p:nvSpPr>
        <p:spPr>
          <a:xfrm>
            <a:off x="83100" y="1076275"/>
            <a:ext cx="8520600" cy="34164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AutoNum type="arabicPeriod"/>
            </a:pPr>
            <a:r>
              <a:rPr lang="ja" sz="1600" dirty="0"/>
              <a:t>会計の開始キーを押す。</a:t>
            </a:r>
            <a:endParaRPr sz="1600" dirty="0"/>
          </a:p>
          <a:p>
            <a:pPr marL="914400" lvl="1" indent="-330200" algn="l" rtl="0">
              <a:spcBef>
                <a:spcPts val="0"/>
              </a:spcBef>
              <a:spcAft>
                <a:spcPts val="0"/>
              </a:spcAft>
              <a:buSzPts val="1600"/>
              <a:buAutoNum type="arabicPeriod"/>
            </a:pPr>
            <a:r>
              <a:rPr lang="ja" sz="1600" dirty="0"/>
              <a:t>購入する商品を置く。</a:t>
            </a:r>
            <a:endParaRPr sz="1600" dirty="0"/>
          </a:p>
          <a:p>
            <a:pPr marL="914400" lvl="1" indent="-330200" algn="l" rtl="0">
              <a:spcBef>
                <a:spcPts val="0"/>
              </a:spcBef>
              <a:spcAft>
                <a:spcPts val="0"/>
              </a:spcAft>
              <a:buSzPts val="1600"/>
              <a:buAutoNum type="arabicPeriod"/>
            </a:pPr>
            <a:r>
              <a:rPr lang="ja" sz="1600" dirty="0"/>
              <a:t>「読み込み開始」キーを押す。</a:t>
            </a:r>
            <a:endParaRPr sz="1600" dirty="0"/>
          </a:p>
          <a:p>
            <a:pPr marL="914400" lvl="1" indent="-330200" algn="l" rtl="0">
              <a:spcBef>
                <a:spcPts val="0"/>
              </a:spcBef>
              <a:spcAft>
                <a:spcPts val="0"/>
              </a:spcAft>
              <a:buSzPts val="1600"/>
              <a:buAutoNum type="arabicPeriod"/>
            </a:pPr>
            <a:r>
              <a:rPr lang="ja" sz="1600" dirty="0"/>
              <a:t>商品の読み込みが開始される。</a:t>
            </a:r>
            <a:endParaRPr sz="1600" dirty="0"/>
          </a:p>
          <a:p>
            <a:pPr marL="914400" lvl="1" indent="-330200" algn="l" rtl="0">
              <a:spcBef>
                <a:spcPts val="0"/>
              </a:spcBef>
              <a:spcAft>
                <a:spcPts val="0"/>
              </a:spcAft>
              <a:buSzPts val="1600"/>
              <a:buAutoNum type="arabicPeriod"/>
            </a:pPr>
            <a:r>
              <a:rPr lang="ja" sz="1600" dirty="0"/>
              <a:t>商品が検出される（一個 or 複数）</a:t>
            </a:r>
            <a:endParaRPr sz="1600" dirty="0"/>
          </a:p>
          <a:p>
            <a:pPr marL="914400" lvl="1" indent="-330200" algn="l" rtl="0">
              <a:spcBef>
                <a:spcPts val="0"/>
              </a:spcBef>
              <a:spcAft>
                <a:spcPts val="0"/>
              </a:spcAft>
              <a:buSzPts val="1600"/>
              <a:buAutoNum type="arabicPeriod"/>
            </a:pPr>
            <a:r>
              <a:rPr lang="ja" sz="1600" dirty="0"/>
              <a:t>それぞれの商品が識別される。</a:t>
            </a:r>
            <a:endParaRPr sz="1600" dirty="0"/>
          </a:p>
          <a:p>
            <a:pPr marL="1371600" lvl="0" indent="-304800" algn="l" rtl="0">
              <a:spcBef>
                <a:spcPts val="0"/>
              </a:spcBef>
              <a:spcAft>
                <a:spcPts val="0"/>
              </a:spcAft>
              <a:buSzPts val="1200"/>
              <a:buChar char="●"/>
            </a:pPr>
            <a:r>
              <a:rPr lang="ja" sz="1200" dirty="0"/>
              <a:t>登録済みの商品と判定</a:t>
            </a:r>
            <a:r>
              <a:rPr lang="en-US" altLang="ja" sz="1200" dirty="0"/>
              <a:t>	</a:t>
            </a:r>
            <a:r>
              <a:rPr lang="ja" sz="1200" dirty="0"/>
              <a:t>⇛ 商品名・価格を表示</a:t>
            </a:r>
            <a:endParaRPr sz="1200" dirty="0"/>
          </a:p>
          <a:p>
            <a:pPr marL="1371600" lvl="0" indent="-304800" algn="l" rtl="0">
              <a:spcBef>
                <a:spcPts val="0"/>
              </a:spcBef>
              <a:spcAft>
                <a:spcPts val="0"/>
              </a:spcAft>
              <a:buSzPts val="1200"/>
              <a:buChar char="●"/>
            </a:pPr>
            <a:r>
              <a:rPr lang="ja" sz="1200" dirty="0"/>
              <a:t>未登録商品と判定</a:t>
            </a:r>
            <a:r>
              <a:rPr lang="en-US" altLang="ja" sz="1200" dirty="0"/>
              <a:t>		</a:t>
            </a:r>
            <a:r>
              <a:rPr lang="ja" sz="1200" dirty="0"/>
              <a:t>⇛ 「</a:t>
            </a:r>
            <a:r>
              <a:rPr lang="ja" sz="1200" i="1" dirty="0"/>
              <a:t>登録されていません</a:t>
            </a:r>
            <a:r>
              <a:rPr lang="ja" sz="1200" dirty="0"/>
              <a:t>」と表示</a:t>
            </a:r>
            <a:endParaRPr sz="2000" dirty="0"/>
          </a:p>
          <a:p>
            <a:pPr marL="914400" lvl="1" indent="-330200" algn="l" rtl="0">
              <a:spcBef>
                <a:spcPts val="0"/>
              </a:spcBef>
              <a:spcAft>
                <a:spcPts val="0"/>
              </a:spcAft>
              <a:buSzPts val="1600"/>
              <a:buAutoNum type="arabicPeriod"/>
            </a:pPr>
            <a:r>
              <a:rPr lang="ja" sz="1600" dirty="0"/>
              <a:t>確定する商品を選択する </a:t>
            </a:r>
            <a:r>
              <a:rPr lang="ja" sz="1600" dirty="0">
                <a:solidFill>
                  <a:srgbClr val="00FF00"/>
                </a:solidFill>
              </a:rPr>
              <a:t>✔</a:t>
            </a:r>
            <a:endParaRPr sz="1600" dirty="0">
              <a:solidFill>
                <a:srgbClr val="00FF00"/>
              </a:solidFill>
            </a:endParaRPr>
          </a:p>
          <a:p>
            <a:pPr marL="914400" lvl="1" indent="-330200" algn="l" rtl="0">
              <a:spcBef>
                <a:spcPts val="0"/>
              </a:spcBef>
              <a:spcAft>
                <a:spcPts val="0"/>
              </a:spcAft>
              <a:buSzPts val="1600"/>
              <a:buAutoNum type="arabicPeriod"/>
            </a:pPr>
            <a:r>
              <a:rPr lang="ja" sz="1600" dirty="0"/>
              <a:t>会計終了 or さらに商品を読み込む</a:t>
            </a:r>
            <a:endParaRPr sz="1600" dirty="0"/>
          </a:p>
          <a:p>
            <a:pPr marL="1371600" lvl="0" indent="-304800" algn="l" rtl="0">
              <a:spcBef>
                <a:spcPts val="0"/>
              </a:spcBef>
              <a:spcAft>
                <a:spcPts val="0"/>
              </a:spcAft>
              <a:buSzPts val="1200"/>
              <a:buChar char="●"/>
            </a:pPr>
            <a:r>
              <a:rPr lang="ja" sz="1200" dirty="0"/>
              <a:t>「確定して次の商品を読み込む</a:t>
            </a:r>
            <a:r>
              <a:rPr lang="ja" altLang="en-US" sz="1200" dirty="0"/>
              <a:t>」</a:t>
            </a:r>
            <a:r>
              <a:rPr lang="ja" sz="1200" dirty="0"/>
              <a:t>⇛ 1.1に戻る（ユーザは商品を置く）</a:t>
            </a:r>
            <a:endParaRPr sz="1200" dirty="0"/>
          </a:p>
          <a:p>
            <a:pPr marL="1371600" lvl="0" indent="-304800" algn="l" rtl="0">
              <a:spcBef>
                <a:spcPts val="0"/>
              </a:spcBef>
              <a:spcAft>
                <a:spcPts val="0"/>
              </a:spcAft>
              <a:buSzPts val="1200"/>
              <a:buChar char="●"/>
            </a:pPr>
            <a:r>
              <a:rPr lang="ja" sz="1200" dirty="0"/>
              <a:t>「確定して会計終了」</a:t>
            </a:r>
            <a:r>
              <a:rPr lang="en-US" altLang="ja" sz="1200"/>
              <a:t>	</a:t>
            </a:r>
            <a:r>
              <a:rPr lang="ja" sz="1200"/>
              <a:t>⇛ </a:t>
            </a:r>
            <a:r>
              <a:rPr lang="ja" sz="1200" dirty="0"/>
              <a:t>2に進む</a:t>
            </a:r>
            <a:endParaRPr sz="1200" dirty="0"/>
          </a:p>
          <a:p>
            <a:pPr marL="457200" lvl="0" indent="-330200" algn="l" rtl="0">
              <a:spcBef>
                <a:spcPts val="0"/>
              </a:spcBef>
              <a:spcAft>
                <a:spcPts val="0"/>
              </a:spcAft>
              <a:buSzPts val="1600"/>
              <a:buAutoNum type="arabicPeriod"/>
            </a:pPr>
            <a:r>
              <a:rPr lang="ja" sz="1600" dirty="0"/>
              <a:t>全て読み込んで終了すると、合計金額等の表が出力される。</a:t>
            </a:r>
            <a:endParaRPr sz="1600" dirty="0"/>
          </a:p>
          <a:p>
            <a:pPr marL="0" lvl="0" indent="0" algn="l" rtl="0">
              <a:lnSpc>
                <a:spcPct val="50000"/>
              </a:lnSpc>
              <a:spcBef>
                <a:spcPts val="1600"/>
              </a:spcBef>
              <a:spcAft>
                <a:spcPts val="0"/>
              </a:spcAft>
              <a:buNone/>
            </a:pPr>
            <a:r>
              <a:rPr lang="ja" sz="1200" b="1" dirty="0"/>
              <a:t>「警備員を呼ぶキー」</a:t>
            </a:r>
            <a:r>
              <a:rPr lang="ja" sz="1200" dirty="0"/>
              <a:t>を押すと</a:t>
            </a:r>
            <a:r>
              <a:rPr lang="ja" sz="1200" b="1" dirty="0">
                <a:solidFill>
                  <a:srgbClr val="FF0000"/>
                </a:solidFill>
              </a:rPr>
              <a:t>ブザー</a:t>
            </a:r>
            <a:r>
              <a:rPr lang="ja" sz="1200" b="1" dirty="0">
                <a:solidFill>
                  <a:srgbClr val="FF0000"/>
                </a:solidFill>
                <a:highlight>
                  <a:schemeClr val="lt1"/>
                </a:highlight>
                <a:latin typeface="Meiryo"/>
                <a:ea typeface="Meiryo"/>
                <a:cs typeface="Meiryo"/>
                <a:sym typeface="Meiryo"/>
              </a:rPr>
              <a:t>🔊</a:t>
            </a:r>
            <a:r>
              <a:rPr lang="ja" sz="1200" dirty="0">
                <a:solidFill>
                  <a:srgbClr val="000000"/>
                </a:solidFill>
              </a:rPr>
              <a:t>が鳴る。</a:t>
            </a:r>
            <a:endParaRPr sz="1200" dirty="0">
              <a:solidFill>
                <a:srgbClr val="000000"/>
              </a:solidFill>
            </a:endParaRPr>
          </a:p>
          <a:p>
            <a:pPr marL="0" lvl="0" indent="0" algn="l" rtl="0">
              <a:lnSpc>
                <a:spcPct val="50000"/>
              </a:lnSpc>
              <a:spcBef>
                <a:spcPts val="1600"/>
              </a:spcBef>
              <a:spcAft>
                <a:spcPts val="1600"/>
              </a:spcAft>
              <a:buNone/>
            </a:pPr>
            <a:endParaRPr sz="1200" dirty="0"/>
          </a:p>
        </p:txBody>
      </p:sp>
      <p:sp>
        <p:nvSpPr>
          <p:cNvPr id="119" name="Google Shape;119;p20"/>
          <p:cNvSpPr txBox="1"/>
          <p:nvPr/>
        </p:nvSpPr>
        <p:spPr>
          <a:xfrm>
            <a:off x="6115650" y="4703625"/>
            <a:ext cx="2785500" cy="365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ja" sz="900"/>
              <a:t>図１：セルフレジの操作フロー（ユーザー視点）</a:t>
            </a:r>
            <a:endParaRPr sz="900"/>
          </a:p>
        </p:txBody>
      </p:sp>
      <p:pic>
        <p:nvPicPr>
          <p:cNvPr id="120" name="Google Shape;120;p20"/>
          <p:cNvPicPr preferRelativeResize="0"/>
          <p:nvPr/>
        </p:nvPicPr>
        <p:blipFill>
          <a:blip r:embed="rId3">
            <a:alphaModFix/>
          </a:blip>
          <a:stretch>
            <a:fillRect/>
          </a:stretch>
        </p:blipFill>
        <p:spPr>
          <a:xfrm>
            <a:off x="6343425" y="559500"/>
            <a:ext cx="2232750" cy="41415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616</Words>
  <Application>Microsoft Macintosh PowerPoint</Application>
  <PresentationFormat>On-screen Show (16:9)</PresentationFormat>
  <Paragraphs>125</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Meiryo</vt:lpstr>
      <vt:lpstr>Arial</vt:lpstr>
      <vt:lpstr>Simple Light</vt:lpstr>
      <vt:lpstr>Sprint25 要件定義書</vt:lpstr>
      <vt:lpstr>システム導入の背景</vt:lpstr>
      <vt:lpstr>導入するシステムの構成</vt:lpstr>
      <vt:lpstr>PowerPoint Presentation</vt:lpstr>
      <vt:lpstr>システムの品質条件・性能条件</vt:lpstr>
      <vt:lpstr>本システムの利点</vt:lpstr>
      <vt:lpstr>条件次第で開発可能な機能</vt:lpstr>
      <vt:lpstr>資料：詳細フロー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Sprint25 要件定義書</dc:title>
  <cp:lastModifiedBy>genki tamiya</cp:lastModifiedBy>
  <cp:revision>2</cp:revision>
  <dcterms:modified xsi:type="dcterms:W3CDTF">2020-07-04T05:04:40Z</dcterms:modified>
</cp:coreProperties>
</file>