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5" r:id="rId1"/>
  </p:sldMasterIdLst>
  <p:sldIdLst>
    <p:sldId id="278" r:id="rId2"/>
    <p:sldId id="269" r:id="rId3"/>
    <p:sldId id="272" r:id="rId4"/>
    <p:sldId id="273" r:id="rId5"/>
    <p:sldId id="267" r:id="rId6"/>
    <p:sldId id="258" r:id="rId7"/>
    <p:sldId id="257" r:id="rId8"/>
    <p:sldId id="279" r:id="rId9"/>
    <p:sldId id="274" r:id="rId10"/>
    <p:sldId id="265" r:id="rId11"/>
    <p:sldId id="266" r:id="rId12"/>
    <p:sldId id="271" r:id="rId13"/>
    <p:sldId id="277" r:id="rId14"/>
    <p:sldId id="264" r:id="rId15"/>
    <p:sldId id="261" r:id="rId16"/>
    <p:sldId id="262" r:id="rId17"/>
    <p:sldId id="276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98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67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246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8566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008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936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946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416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4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76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10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67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87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14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80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19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E44A-B5A5-422E-A044-ACFC71B9BE9C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13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2FDE44A-B5A5-422E-A044-ACFC71B9BE9C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739B9-79A5-4BBA-BA1D-EA5460A70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611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  <p:sldLayoutId id="2147484127" r:id="rId12"/>
    <p:sldLayoutId id="2147484128" r:id="rId13"/>
    <p:sldLayoutId id="2147484129" r:id="rId14"/>
    <p:sldLayoutId id="2147484130" r:id="rId15"/>
    <p:sldLayoutId id="2147484131" r:id="rId16"/>
    <p:sldLayoutId id="21474841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10444"/>
            <a:ext cx="12192000" cy="9559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FFFF00"/>
                </a:solidFill>
              </a:rPr>
              <a:t>Хорошо ли видно и слышно</a:t>
            </a:r>
            <a:r>
              <a:rPr lang="en-US" dirty="0">
                <a:solidFill>
                  <a:srgbClr val="FFFF00"/>
                </a:solidFill>
              </a:rPr>
              <a:t>?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03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Booking Saga / Orchestrator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649863"/>
            <a:ext cx="11012281" cy="4211526"/>
          </a:xfrm>
        </p:spPr>
      </p:pic>
    </p:spTree>
    <p:extLst>
      <p:ext uri="{BB962C8B-B14F-4D97-AF65-F5344CB8AC3E}">
        <p14:creationId xmlns:p14="http://schemas.microsoft.com/office/powerpoint/2010/main" val="253113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Booking Saga State Machine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218" y="2052638"/>
            <a:ext cx="7011339" cy="4195762"/>
          </a:xfrm>
        </p:spPr>
      </p:pic>
    </p:spTree>
    <p:extLst>
      <p:ext uri="{BB962C8B-B14F-4D97-AF65-F5344CB8AC3E}">
        <p14:creationId xmlns:p14="http://schemas.microsoft.com/office/powerpoint/2010/main" val="366873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Внутренняя структура решения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39106" y="1847240"/>
            <a:ext cx="4396339" cy="4409098"/>
          </a:xfrm>
        </p:spPr>
        <p:txBody>
          <a:bodyPr/>
          <a:lstStyle/>
          <a:p>
            <a:r>
              <a:rPr lang="en-US" dirty="0" smtClean="0"/>
              <a:t>8 </a:t>
            </a:r>
            <a:r>
              <a:rPr lang="ru-RU" dirty="0" smtClean="0"/>
              <a:t>сервисов</a:t>
            </a:r>
          </a:p>
          <a:p>
            <a:r>
              <a:rPr lang="ru-RU" dirty="0" smtClean="0"/>
              <a:t>4 из них используются </a:t>
            </a:r>
            <a:r>
              <a:rPr lang="ru-RU" dirty="0" smtClean="0"/>
              <a:t>для аутентификации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ru-RU" dirty="0" smtClean="0"/>
              <a:t>авторизации </a:t>
            </a:r>
            <a:r>
              <a:rPr lang="en-US" dirty="0" smtClean="0"/>
              <a:t>/ </a:t>
            </a:r>
            <a:r>
              <a:rPr lang="ru-RU" dirty="0" smtClean="0"/>
              <a:t>идентификации</a:t>
            </a:r>
            <a:endParaRPr lang="ru-RU" dirty="0"/>
          </a:p>
        </p:txBody>
      </p:sp>
      <p:pic>
        <p:nvPicPr>
          <p:cNvPr id="7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859" y="1847240"/>
            <a:ext cx="2832040" cy="4409098"/>
          </a:xfrm>
        </p:spPr>
      </p:pic>
    </p:spTree>
    <p:extLst>
      <p:ext uri="{BB962C8B-B14F-4D97-AF65-F5344CB8AC3E}">
        <p14:creationId xmlns:p14="http://schemas.microsoft.com/office/powerpoint/2010/main" val="2176064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Структура сервиса (</a:t>
            </a:r>
            <a:r>
              <a:rPr lang="en-US" dirty="0">
                <a:solidFill>
                  <a:srgbClr val="FFFF00"/>
                </a:solidFill>
              </a:rPr>
              <a:t>User Service</a:t>
            </a:r>
            <a:r>
              <a:rPr lang="ru-RU" dirty="0">
                <a:solidFill>
                  <a:srgbClr val="FFFF00"/>
                </a:solidFill>
              </a:rPr>
              <a:t>)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37018" y="1553814"/>
            <a:ext cx="4123113" cy="4702524"/>
          </a:xfrm>
        </p:spPr>
        <p:txBody>
          <a:bodyPr/>
          <a:lstStyle/>
          <a:p>
            <a:pPr lvl="1"/>
            <a:r>
              <a:rPr lang="en-US" dirty="0" smtClean="0"/>
              <a:t>REST Endpoint</a:t>
            </a:r>
          </a:p>
          <a:p>
            <a:pPr lvl="1"/>
            <a:r>
              <a:rPr lang="en-US" dirty="0" smtClean="0"/>
              <a:t>REST Endpoint Connector</a:t>
            </a:r>
          </a:p>
          <a:p>
            <a:pPr lvl="1"/>
            <a:r>
              <a:rPr lang="en-US" dirty="0" smtClean="0"/>
              <a:t>Contract (REST / EDA)</a:t>
            </a:r>
          </a:p>
          <a:p>
            <a:pPr lvl="1"/>
            <a:r>
              <a:rPr lang="en-US" dirty="0" smtClean="0"/>
              <a:t>Data Access</a:t>
            </a:r>
          </a:p>
          <a:p>
            <a:pPr lvl="1"/>
            <a:r>
              <a:rPr lang="en-US" dirty="0" smtClean="0"/>
              <a:t>Domain (Entities / Repositories)</a:t>
            </a:r>
          </a:p>
          <a:p>
            <a:pPr lvl="1"/>
            <a:r>
              <a:rPr lang="en-US" dirty="0" smtClean="0"/>
              <a:t>Message Listeners / Handlers</a:t>
            </a:r>
            <a:endParaRPr lang="ru-RU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6" y="1553814"/>
            <a:ext cx="2770220" cy="499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39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REST Connectors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1776412"/>
            <a:ext cx="6657975" cy="4219575"/>
          </a:xfrm>
        </p:spPr>
      </p:pic>
    </p:spTree>
    <p:extLst>
      <p:ext uri="{BB962C8B-B14F-4D97-AF65-F5344CB8AC3E}">
        <p14:creationId xmlns:p14="http://schemas.microsoft.com/office/powerpoint/2010/main" val="68310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REST Scaffolding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03312" y="1905000"/>
            <a:ext cx="4396339" cy="4351338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654495" y="1905000"/>
            <a:ext cx="4396339" cy="4351338"/>
          </a:xfrm>
        </p:spPr>
        <p:txBody>
          <a:bodyPr/>
          <a:lstStyle/>
          <a:p>
            <a:r>
              <a:rPr lang="ru-RU" dirty="0" smtClean="0"/>
              <a:t>Обвязка для взаимодействия с сервисами через </a:t>
            </a:r>
            <a:r>
              <a:rPr lang="en-US" dirty="0" smtClean="0"/>
              <a:t>REST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GET, POST, PUT, DELETE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JSON </a:t>
            </a:r>
            <a:r>
              <a:rPr lang="ru-RU" dirty="0" err="1" smtClean="0"/>
              <a:t>сериализация</a:t>
            </a:r>
            <a:r>
              <a:rPr lang="en-US" dirty="0" smtClean="0"/>
              <a:t> </a:t>
            </a:r>
            <a:r>
              <a:rPr lang="en-US" dirty="0"/>
              <a:t>/</a:t>
            </a:r>
            <a:r>
              <a:rPr lang="ru-RU" dirty="0"/>
              <a:t> </a:t>
            </a:r>
            <a:r>
              <a:rPr lang="ru-RU" dirty="0" err="1"/>
              <a:t>десериализация</a:t>
            </a:r>
            <a:r>
              <a:rPr lang="ru-RU" dirty="0"/>
              <a:t> для типизированных </a:t>
            </a:r>
            <a:r>
              <a:rPr lang="en-US" dirty="0"/>
              <a:t>Entities</a:t>
            </a:r>
          </a:p>
          <a:p>
            <a:r>
              <a:rPr lang="en-US" dirty="0" smtClean="0"/>
              <a:t>S2S </a:t>
            </a:r>
            <a:r>
              <a:rPr lang="en-US" dirty="0" smtClean="0"/>
              <a:t>Authorization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103312" y="1905000"/>
            <a:ext cx="3427124" cy="38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7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Messaging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1709936"/>
            <a:ext cx="4396339" cy="4546402"/>
          </a:xfrm>
        </p:spPr>
        <p:txBody>
          <a:bodyPr/>
          <a:lstStyle/>
          <a:p>
            <a:r>
              <a:rPr lang="ru-RU" dirty="0" smtClean="0"/>
              <a:t>Абстракция с разделением сообщений на события и команды</a:t>
            </a:r>
          </a:p>
          <a:p>
            <a:r>
              <a:rPr lang="ru-RU" dirty="0" smtClean="0"/>
              <a:t>Сервисы оперируют типизированными доменными сообщениями</a:t>
            </a:r>
          </a:p>
          <a:p>
            <a:r>
              <a:rPr lang="ru-RU" dirty="0" smtClean="0"/>
              <a:t>Обвязка выполняет </a:t>
            </a:r>
            <a:r>
              <a:rPr lang="en-US" dirty="0" smtClean="0"/>
              <a:t>JSON </a:t>
            </a:r>
            <a:r>
              <a:rPr lang="ru-RU" dirty="0" err="1" smtClean="0"/>
              <a:t>сериализацию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ru-RU" dirty="0" err="1" smtClean="0"/>
              <a:t>десериализацю</a:t>
            </a:r>
            <a:endParaRPr lang="ru-RU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36" y="1709936"/>
            <a:ext cx="4126410" cy="4546402"/>
          </a:xfrm>
        </p:spPr>
      </p:pic>
    </p:spTree>
    <p:extLst>
      <p:ext uri="{BB962C8B-B14F-4D97-AF65-F5344CB8AC3E}">
        <p14:creationId xmlns:p14="http://schemas.microsoft.com/office/powerpoint/2010/main" val="221440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Демонстрация в </a:t>
            </a:r>
            <a:r>
              <a:rPr lang="en-US" dirty="0" smtClean="0">
                <a:solidFill>
                  <a:srgbClr val="FFFF00"/>
                </a:solidFill>
              </a:rPr>
              <a:t>Postman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05" y="1618949"/>
            <a:ext cx="6525491" cy="4788330"/>
          </a:xfrm>
        </p:spPr>
      </p:pic>
    </p:spTree>
    <p:extLst>
      <p:ext uri="{BB962C8B-B14F-4D97-AF65-F5344CB8AC3E}">
        <p14:creationId xmlns:p14="http://schemas.microsoft.com/office/powerpoint/2010/main" val="329803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6502" y="2140202"/>
            <a:ext cx="12258501" cy="140053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FFFF00"/>
                </a:solidFill>
              </a:rPr>
              <a:t>Спасибо за внимание!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9848" y="4976925"/>
            <a:ext cx="3833881" cy="1141072"/>
          </a:xfrm>
        </p:spPr>
        <p:txBody>
          <a:bodyPr/>
          <a:lstStyle/>
          <a:p>
            <a:pPr marL="0" indent="0" algn="r">
              <a:buNone/>
            </a:pPr>
            <a:r>
              <a:rPr lang="ru-RU" b="1" dirty="0" smtClean="0"/>
              <a:t>Тиунов Геннадий</a:t>
            </a:r>
          </a:p>
          <a:p>
            <a:pPr marL="0" indent="0" algn="r">
              <a:buNone/>
            </a:pPr>
            <a:r>
              <a:rPr lang="en-US" dirty="0" smtClean="0"/>
              <a:t>gennady.tiunov@gmail.com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6174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00616"/>
            <a:ext cx="12192000" cy="1400530"/>
          </a:xfrm>
        </p:spPr>
        <p:txBody>
          <a:bodyPr/>
          <a:lstStyle/>
          <a:p>
            <a:pPr algn="ctr"/>
            <a:r>
              <a:rPr lang="ru-RU" dirty="0" smtClean="0"/>
              <a:t>Защита проекта</a:t>
            </a:r>
            <a:br>
              <a:rPr lang="ru-RU" dirty="0" smtClean="0"/>
            </a:br>
            <a:r>
              <a:rPr lang="en-US" dirty="0" smtClean="0">
                <a:solidFill>
                  <a:srgbClr val="FFFF00"/>
                </a:solidFill>
              </a:rPr>
              <a:t>“</a:t>
            </a:r>
            <a:r>
              <a:rPr lang="ru-RU" dirty="0" smtClean="0">
                <a:solidFill>
                  <a:srgbClr val="FFFF00"/>
                </a:solidFill>
              </a:rPr>
              <a:t>Система онлайн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бронирования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на </a:t>
            </a:r>
            <a:r>
              <a:rPr lang="ru-RU" dirty="0" err="1" smtClean="0">
                <a:solidFill>
                  <a:srgbClr val="FFFF00"/>
                </a:solidFill>
              </a:rPr>
              <a:t>микросервисной</a:t>
            </a:r>
            <a:r>
              <a:rPr lang="ru-RU" dirty="0" smtClean="0">
                <a:solidFill>
                  <a:srgbClr val="FFFF00"/>
                </a:solidFill>
              </a:rPr>
              <a:t> архитектуре</a:t>
            </a:r>
            <a:r>
              <a:rPr lang="en-US" dirty="0" smtClean="0">
                <a:solidFill>
                  <a:srgbClr val="FFFF00"/>
                </a:solidFill>
              </a:rPr>
              <a:t>”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05013" y="5259729"/>
            <a:ext cx="2391581" cy="500048"/>
          </a:xfrm>
        </p:spPr>
        <p:txBody>
          <a:bodyPr/>
          <a:lstStyle/>
          <a:p>
            <a:pPr marL="0" indent="0" algn="r">
              <a:buNone/>
            </a:pPr>
            <a:r>
              <a:rPr lang="ru-RU" b="1" dirty="0" smtClean="0"/>
              <a:t>Тиунов Геннадий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1265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Основной бизнес-сценарий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12422"/>
            <a:ext cx="8946541" cy="453597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Просмотр афиши (списка) представлений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Просмотр подробностей о конкретном представлении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Просмотр расписание сеансов на выбранное представление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Просмотр доступных мест на выбранный сеанс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Бронирование выбранных мест (оплата </a:t>
            </a:r>
            <a:r>
              <a:rPr lang="ru-RU" dirty="0"/>
              <a:t>с</a:t>
            </a:r>
            <a:r>
              <a:rPr lang="ru-RU" dirty="0" smtClean="0"/>
              <a:t>о счёта)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Получение </a:t>
            </a:r>
            <a:r>
              <a:rPr lang="en-US" dirty="0" smtClean="0"/>
              <a:t>e-mail </a:t>
            </a:r>
            <a:r>
              <a:rPr lang="ru-RU" dirty="0" smtClean="0"/>
              <a:t>подтверждения бронирования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Просмотр </a:t>
            </a:r>
            <a:r>
              <a:rPr lang="ru-RU" dirty="0"/>
              <a:t>информации о </a:t>
            </a:r>
            <a:r>
              <a:rPr lang="ru-RU" dirty="0" smtClean="0"/>
              <a:t>бронирования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Отмена бронирования (возврат денег на счёт)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Предусловия</a:t>
            </a:r>
            <a:r>
              <a:rPr lang="en-US" dirty="0" smtClean="0"/>
              <a:t>: </a:t>
            </a:r>
            <a:r>
              <a:rPr lang="ru-RU" dirty="0" smtClean="0"/>
              <a:t>для совершения бронирования пользователь должен быть зарегистрирован и </a:t>
            </a:r>
            <a:r>
              <a:rPr lang="ru-RU" dirty="0" err="1" smtClean="0"/>
              <a:t>залогинен</a:t>
            </a:r>
            <a:r>
              <a:rPr lang="en-US" dirty="0" smtClean="0"/>
              <a:t> </a:t>
            </a:r>
            <a:r>
              <a:rPr lang="ru-RU" dirty="0" smtClean="0"/>
              <a:t>на сайте, на платёжном аккаунте должно быть достаточно средств.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182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Ограничения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709" y="1421476"/>
            <a:ext cx="10548851" cy="4826923"/>
          </a:xfrm>
        </p:spPr>
        <p:txBody>
          <a:bodyPr>
            <a:normAutofit/>
          </a:bodyPr>
          <a:lstStyle/>
          <a:p>
            <a:r>
              <a:rPr lang="ru-RU" dirty="0" smtClean="0"/>
              <a:t>Пока система рассчитана для работу с единственной организацией (то есть объём данных небольшой и кэшировани</a:t>
            </a:r>
            <a:r>
              <a:rPr lang="ru-RU" dirty="0"/>
              <a:t>е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ru-RU" dirty="0" err="1" smtClean="0"/>
              <a:t>шардирование</a:t>
            </a:r>
            <a:r>
              <a:rPr lang="ru-RU" dirty="0" smtClean="0"/>
              <a:t> пока не реализовано)</a:t>
            </a:r>
          </a:p>
          <a:p>
            <a:r>
              <a:rPr lang="ru-RU" dirty="0" smtClean="0"/>
              <a:t>Управление контентом системы (представления, сеансы и т.д.) находится за рамками работы (контент</a:t>
            </a:r>
            <a:r>
              <a:rPr lang="en-US" dirty="0" smtClean="0"/>
              <a:t> </a:t>
            </a:r>
            <a:r>
              <a:rPr lang="ru-RU" dirty="0" err="1" smtClean="0"/>
              <a:t>предзаполнен</a:t>
            </a:r>
            <a:r>
              <a:rPr lang="ru-RU" dirty="0" smtClean="0"/>
              <a:t> </a:t>
            </a:r>
            <a:r>
              <a:rPr lang="ru-RU" dirty="0"/>
              <a:t>при инициализации</a:t>
            </a:r>
            <a:r>
              <a:rPr lang="ru-RU" dirty="0" smtClean="0"/>
              <a:t>)</a:t>
            </a:r>
          </a:p>
          <a:p>
            <a:r>
              <a:rPr lang="ru-RU" dirty="0" smtClean="0"/>
              <a:t>Из-за ограниченности ресурсов среды таблицы расположены в единой БД (но каждый сервис работает через собственный </a:t>
            </a:r>
            <a:r>
              <a:rPr lang="en-US" dirty="0" smtClean="0"/>
              <a:t>Connection String </a:t>
            </a:r>
            <a:r>
              <a:rPr lang="ru-RU" dirty="0" smtClean="0"/>
              <a:t>и знает только про свои таблицы )</a:t>
            </a:r>
          </a:p>
          <a:p>
            <a:r>
              <a:rPr lang="ru-RU" dirty="0" smtClean="0"/>
              <a:t>Нет мониторинга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ru-RU" dirty="0" err="1" smtClean="0"/>
              <a:t>алёртинга</a:t>
            </a:r>
            <a:r>
              <a:rPr lang="ru-RU" dirty="0" smtClean="0"/>
              <a:t> (но реализовывал в рамках ДЗ)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4741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327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Database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1" y="1734802"/>
            <a:ext cx="2759824" cy="4799212"/>
          </a:xfrm>
        </p:spPr>
      </p:pic>
    </p:spTree>
    <p:extLst>
      <p:ext uri="{BB962C8B-B14F-4D97-AF65-F5344CB8AC3E}">
        <p14:creationId xmlns:p14="http://schemas.microsoft.com/office/powerpoint/2010/main" val="404281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Технологии и компоненты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12916"/>
            <a:ext cx="8946541" cy="4735483"/>
          </a:xfrm>
        </p:spPr>
        <p:txBody>
          <a:bodyPr>
            <a:normAutofit/>
          </a:bodyPr>
          <a:lstStyle/>
          <a:p>
            <a:r>
              <a:rPr lang="en-US" dirty="0" smtClean="0"/>
              <a:t>Framework: </a:t>
            </a:r>
            <a:r>
              <a:rPr lang="en-US" dirty="0" err="1" smtClean="0"/>
              <a:t>.Net</a:t>
            </a:r>
            <a:r>
              <a:rPr lang="en-US" dirty="0" smtClean="0"/>
              <a:t> Core 3.1</a:t>
            </a:r>
          </a:p>
          <a:p>
            <a:r>
              <a:rPr lang="en-US" dirty="0" smtClean="0"/>
              <a:t>DB</a:t>
            </a:r>
            <a:r>
              <a:rPr lang="ru-RU" dirty="0" smtClean="0"/>
              <a:t> – </a:t>
            </a:r>
            <a:r>
              <a:rPr lang="en-US" dirty="0" smtClean="0"/>
              <a:t>MS SQL (Express Edition)</a:t>
            </a:r>
          </a:p>
          <a:p>
            <a:r>
              <a:rPr lang="en-US" dirty="0" smtClean="0"/>
              <a:t>ORM: LINQ 2 DB</a:t>
            </a:r>
          </a:p>
          <a:p>
            <a:r>
              <a:rPr lang="en-US" dirty="0" smtClean="0"/>
              <a:t>Message Broker – Kafka (Confluent)</a:t>
            </a:r>
          </a:p>
          <a:p>
            <a:r>
              <a:rPr lang="en-US" dirty="0" smtClean="0"/>
              <a:t>Saga State Machine: </a:t>
            </a:r>
            <a:r>
              <a:rPr lang="en-US" dirty="0" err="1" smtClean="0"/>
              <a:t>MassTransit</a:t>
            </a:r>
            <a:r>
              <a:rPr lang="en-US" dirty="0" smtClean="0"/>
              <a:t> (</a:t>
            </a:r>
            <a:r>
              <a:rPr lang="en-US" dirty="0" err="1" smtClean="0"/>
              <a:t>Automatonymous</a:t>
            </a:r>
            <a:r>
              <a:rPr lang="en-US" dirty="0" smtClean="0"/>
              <a:t>)</a:t>
            </a:r>
          </a:p>
          <a:p>
            <a:r>
              <a:rPr lang="en-US" dirty="0" smtClean="0"/>
              <a:t>Kubernetes (Windows </a:t>
            </a:r>
            <a:r>
              <a:rPr lang="en-US" dirty="0" err="1" smtClean="0"/>
              <a:t>Minikube</a:t>
            </a:r>
            <a:r>
              <a:rPr lang="en-US" dirty="0" smtClean="0"/>
              <a:t>) / Docker</a:t>
            </a:r>
          </a:p>
          <a:p>
            <a:r>
              <a:rPr lang="en-US" dirty="0" smtClean="0"/>
              <a:t>Helm</a:t>
            </a:r>
            <a:endParaRPr lang="ru-RU" dirty="0" smtClean="0"/>
          </a:p>
          <a:p>
            <a:r>
              <a:rPr lang="en-US" dirty="0" smtClean="0"/>
              <a:t>Logging (</a:t>
            </a:r>
            <a:r>
              <a:rPr lang="en-US" dirty="0" err="1" smtClean="0"/>
              <a:t>Serilog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Automapper</a:t>
            </a:r>
            <a:endParaRPr lang="en-US" dirty="0" smtClean="0"/>
          </a:p>
          <a:p>
            <a:r>
              <a:rPr lang="en-US" dirty="0" smtClean="0"/>
              <a:t>Front-end: Postman Collection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831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Паттерны и подходы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54728"/>
            <a:ext cx="8946541" cy="4793672"/>
          </a:xfrm>
        </p:spPr>
        <p:txBody>
          <a:bodyPr/>
          <a:lstStyle/>
          <a:p>
            <a:r>
              <a:rPr lang="en-US" dirty="0" smtClean="0"/>
              <a:t>API Gateway (Nginx)</a:t>
            </a:r>
          </a:p>
          <a:p>
            <a:r>
              <a:rPr lang="en-US" dirty="0" smtClean="0"/>
              <a:t>REST &amp; EDA</a:t>
            </a:r>
          </a:p>
          <a:p>
            <a:r>
              <a:rPr lang="en-US" dirty="0"/>
              <a:t>REST Endpoint Connectors</a:t>
            </a:r>
          </a:p>
          <a:p>
            <a:r>
              <a:rPr lang="en-US" dirty="0" smtClean="0"/>
              <a:t>S2S Authorization (X-Service-Token, GUID) for REST interaction</a:t>
            </a:r>
          </a:p>
          <a:p>
            <a:r>
              <a:rPr lang="en-US" dirty="0" smtClean="0"/>
              <a:t>Booking: </a:t>
            </a:r>
            <a:r>
              <a:rPr lang="en-US" dirty="0" err="1" smtClean="0"/>
              <a:t>idempotency</a:t>
            </a:r>
            <a:r>
              <a:rPr lang="en-US" dirty="0" smtClean="0"/>
              <a:t> keys (client generated natural key – Booking Id)</a:t>
            </a:r>
          </a:p>
          <a:p>
            <a:r>
              <a:rPr lang="en-US" dirty="0" smtClean="0"/>
              <a:t>Booking: concurrency resolution (available seat check) based on transactions with serializable isolation level</a:t>
            </a:r>
          </a:p>
          <a:p>
            <a:r>
              <a:rPr lang="en-US" dirty="0" smtClean="0"/>
              <a:t>Saga with orchestration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98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327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Service Interaction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262" y="1508093"/>
            <a:ext cx="6675120" cy="5116219"/>
          </a:xfrm>
        </p:spPr>
      </p:pic>
    </p:spTree>
    <p:extLst>
      <p:ext uri="{BB962C8B-B14F-4D97-AF65-F5344CB8AC3E}">
        <p14:creationId xmlns:p14="http://schemas.microsoft.com/office/powerpoint/2010/main" val="246851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API </a:t>
            </a:r>
            <a:r>
              <a:rPr lang="en-US" dirty="0" smtClean="0">
                <a:solidFill>
                  <a:srgbClr val="FFFF00"/>
                </a:solidFill>
              </a:rPr>
              <a:t>Gateway</a:t>
            </a:r>
            <a:r>
              <a:rPr lang="ru-RU" dirty="0" smtClean="0">
                <a:solidFill>
                  <a:srgbClr val="FFFF00"/>
                </a:solidFill>
              </a:rPr>
              <a:t> (</a:t>
            </a:r>
            <a:r>
              <a:rPr lang="ru-RU" dirty="0">
                <a:solidFill>
                  <a:srgbClr val="FFFF00"/>
                </a:solidFill>
              </a:rPr>
              <a:t>аутентификация </a:t>
            </a:r>
            <a:r>
              <a:rPr lang="en-US" dirty="0" smtClean="0">
                <a:solidFill>
                  <a:srgbClr val="FFFF00"/>
                </a:solidFill>
              </a:rPr>
              <a:t>/ </a:t>
            </a:r>
            <a:r>
              <a:rPr lang="ru-RU" dirty="0" smtClean="0">
                <a:solidFill>
                  <a:srgbClr val="FFFF00"/>
                </a:solidFill>
              </a:rPr>
              <a:t>авторизация)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111433"/>
            <a:ext cx="4819541" cy="4144905"/>
          </a:xfrm>
        </p:spPr>
        <p:txBody>
          <a:bodyPr/>
          <a:lstStyle/>
          <a:p>
            <a:r>
              <a:rPr lang="ru-RU" dirty="0" smtClean="0"/>
              <a:t>У некоторых сервисов есть открытая </a:t>
            </a:r>
            <a:r>
              <a:rPr lang="en-US" dirty="0" smtClean="0"/>
              <a:t>/</a:t>
            </a:r>
            <a:r>
              <a:rPr lang="ru-RU" dirty="0" smtClean="0"/>
              <a:t> публичная и закрытые части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ru-RU" dirty="0"/>
              <a:t>Н</a:t>
            </a:r>
            <a:r>
              <a:rPr lang="ru-RU" dirty="0" smtClean="0"/>
              <a:t>апример, </a:t>
            </a:r>
            <a:r>
              <a:rPr lang="en-US" dirty="0" smtClean="0"/>
              <a:t>Booking Service </a:t>
            </a:r>
            <a:r>
              <a:rPr lang="ru-RU" dirty="0" smtClean="0"/>
              <a:t>(информация о доступных местах и собственно бронирование).</a:t>
            </a:r>
          </a:p>
          <a:p>
            <a:r>
              <a:rPr lang="ru-RU" dirty="0"/>
              <a:t>Единственная роль – конечный пользователь (администраторов и пр. нет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Пароль хранятся в открытом виде (в реальном проекте хранился бы подсолённый </a:t>
            </a:r>
            <a:r>
              <a:rPr lang="ru-RU" dirty="0" err="1" smtClean="0"/>
              <a:t>хэш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50" y="2111433"/>
            <a:ext cx="4123012" cy="4144905"/>
          </a:xfrm>
        </p:spPr>
      </p:pic>
    </p:spTree>
    <p:extLst>
      <p:ext uri="{BB962C8B-B14F-4D97-AF65-F5344CB8AC3E}">
        <p14:creationId xmlns:p14="http://schemas.microsoft.com/office/powerpoint/2010/main" val="429011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2306</TotalTime>
  <Words>449</Words>
  <Application>Microsoft Office PowerPoint</Application>
  <PresentationFormat>Widescreen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Wingdings</vt:lpstr>
      <vt:lpstr>Wingdings 3</vt:lpstr>
      <vt:lpstr>Ion</vt:lpstr>
      <vt:lpstr>Хорошо ли видно и слышно?</vt:lpstr>
      <vt:lpstr>Защита проекта “Система онлайн бронирования на микросервисной архитектуре”</vt:lpstr>
      <vt:lpstr>Основной бизнес-сценарий</vt:lpstr>
      <vt:lpstr>Ограничения</vt:lpstr>
      <vt:lpstr>Database</vt:lpstr>
      <vt:lpstr>Технологии и компоненты</vt:lpstr>
      <vt:lpstr>Паттерны и подходы</vt:lpstr>
      <vt:lpstr>Service Interaction</vt:lpstr>
      <vt:lpstr>API Gateway (аутентификация / авторизация)</vt:lpstr>
      <vt:lpstr>Booking Saga / Orchestrator</vt:lpstr>
      <vt:lpstr>Booking Saga State Machine</vt:lpstr>
      <vt:lpstr>Внутренняя структура решения</vt:lpstr>
      <vt:lpstr>Структура сервиса (User Service)</vt:lpstr>
      <vt:lpstr>REST Connectors</vt:lpstr>
      <vt:lpstr>REST Scaffolding</vt:lpstr>
      <vt:lpstr>Messaging</vt:lpstr>
      <vt:lpstr>Демонстрация в Postman</vt:lpstr>
      <vt:lpstr>Спасибо за внимание!</vt:lpstr>
    </vt:vector>
  </TitlesOfParts>
  <Company>Kaspersky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Gennady Tiunov</dc:creator>
  <cp:lastModifiedBy>Gennady Tiunov</cp:lastModifiedBy>
  <cp:revision>90</cp:revision>
  <dcterms:created xsi:type="dcterms:W3CDTF">2021-06-05T10:54:05Z</dcterms:created>
  <dcterms:modified xsi:type="dcterms:W3CDTF">2021-06-14T11:09:20Z</dcterms:modified>
</cp:coreProperties>
</file>