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278" r:id="rId3"/>
    <p:sldId id="280" r:id="rId4"/>
    <p:sldId id="281" r:id="rId5"/>
    <p:sldId id="282" r:id="rId6"/>
    <p:sldId id="283" r:id="rId7"/>
    <p:sldId id="284" r:id="rId8"/>
    <p:sldId id="285" r:id="rId9"/>
    <p:sldId id="286" r:id="rId10"/>
    <p:sldId id="289" r:id="rId11"/>
    <p:sldId id="287" r:id="rId12"/>
    <p:sldId id="290" r:id="rId13"/>
    <p:sldId id="291"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autoAdjust="0"/>
    <p:restoredTop sz="87743" autoAdjust="0"/>
  </p:normalViewPr>
  <p:slideViewPr>
    <p:cSldViewPr snapToGrid="0">
      <p:cViewPr varScale="1">
        <p:scale>
          <a:sx n="97" d="100"/>
          <a:sy n="97" d="100"/>
        </p:scale>
        <p:origin x="11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88809C-7D4A-4199-A941-7C91A7EC7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7A4F32-BC01-472C-BC3E-D72A89FA18BA}">
      <dgm:prSet/>
      <dgm:spPr/>
      <dgm:t>
        <a:bodyPr/>
        <a:lstStyle/>
        <a:p>
          <a:r>
            <a:rPr lang="en-US" dirty="0"/>
            <a:t>Age: Older individuals (61+) showed a higher likelihood of reporting mental health issues.</a:t>
          </a:r>
        </a:p>
      </dgm:t>
    </dgm:pt>
    <dgm:pt modelId="{8F324D3B-CD5C-42FF-9A5B-1A095ABFED30}" type="parTrans" cxnId="{00A4E64F-C339-4EA9-80D1-665F99BA8225}">
      <dgm:prSet/>
      <dgm:spPr/>
      <dgm:t>
        <a:bodyPr/>
        <a:lstStyle/>
        <a:p>
          <a:endParaRPr lang="en-US"/>
        </a:p>
      </dgm:t>
    </dgm:pt>
    <dgm:pt modelId="{0DC29D84-3B35-4C20-9D47-4598E89D58DE}" type="sibTrans" cxnId="{00A4E64F-C339-4EA9-80D1-665F99BA8225}">
      <dgm:prSet/>
      <dgm:spPr/>
      <dgm:t>
        <a:bodyPr/>
        <a:lstStyle/>
        <a:p>
          <a:endParaRPr lang="en-US"/>
        </a:p>
      </dgm:t>
    </dgm:pt>
    <dgm:pt modelId="{40F8C81B-4004-4030-AA72-8BBEE14EF276}">
      <dgm:prSet/>
      <dgm:spPr/>
      <dgm:t>
        <a:bodyPr/>
        <a:lstStyle/>
        <a:p>
          <a:r>
            <a:rPr lang="en-US"/>
            <a:t>Income: Lower income groups had a higher proportion of mental illness.</a:t>
          </a:r>
        </a:p>
      </dgm:t>
    </dgm:pt>
    <dgm:pt modelId="{8B0582D6-8B43-466E-8D08-324AC7371AFE}" type="parTrans" cxnId="{F1867A59-9CA3-42EF-9A5F-420F6A177BF4}">
      <dgm:prSet/>
      <dgm:spPr/>
      <dgm:t>
        <a:bodyPr/>
        <a:lstStyle/>
        <a:p>
          <a:endParaRPr lang="en-US"/>
        </a:p>
      </dgm:t>
    </dgm:pt>
    <dgm:pt modelId="{CCA58015-3260-4DC3-BDBB-642EA6E98ACD}" type="sibTrans" cxnId="{F1867A59-9CA3-42EF-9A5F-420F6A177BF4}">
      <dgm:prSet/>
      <dgm:spPr/>
      <dgm:t>
        <a:bodyPr/>
        <a:lstStyle/>
        <a:p>
          <a:endParaRPr lang="en-US"/>
        </a:p>
      </dgm:t>
    </dgm:pt>
    <dgm:pt modelId="{9151D12F-44C9-4764-9420-0DE9FFA91E8C}">
      <dgm:prSet/>
      <dgm:spPr/>
      <dgm:t>
        <a:bodyPr/>
        <a:lstStyle/>
        <a:p>
          <a:r>
            <a:rPr lang="en-US"/>
            <a:t>Employment: Those unemployed or inactive had higher risks of mental illness.</a:t>
          </a:r>
        </a:p>
      </dgm:t>
    </dgm:pt>
    <dgm:pt modelId="{9525C5AA-2DC5-4444-AB99-A932CAF3F08B}" type="parTrans" cxnId="{DB41E971-D3C3-44AD-8AFC-25E163D89268}">
      <dgm:prSet/>
      <dgm:spPr/>
      <dgm:t>
        <a:bodyPr/>
        <a:lstStyle/>
        <a:p>
          <a:endParaRPr lang="en-US"/>
        </a:p>
      </dgm:t>
    </dgm:pt>
    <dgm:pt modelId="{526A332A-F477-4B60-922D-E2B5AA155863}" type="sibTrans" cxnId="{DB41E971-D3C3-44AD-8AFC-25E163D89268}">
      <dgm:prSet/>
      <dgm:spPr/>
      <dgm:t>
        <a:bodyPr/>
        <a:lstStyle/>
        <a:p>
          <a:endParaRPr lang="en-US"/>
        </a:p>
      </dgm:t>
    </dgm:pt>
    <dgm:pt modelId="{F21C880F-EA5F-480B-9CB3-B022BB9C5D81}">
      <dgm:prSet/>
      <dgm:spPr/>
      <dgm:t>
        <a:bodyPr/>
        <a:lstStyle/>
        <a:p>
          <a:r>
            <a:rPr lang="en-US" dirty="0"/>
            <a:t>Other factors: Physical activity and alcohol consumption patterns showed distinct differences. PENDING</a:t>
          </a:r>
        </a:p>
      </dgm:t>
    </dgm:pt>
    <dgm:pt modelId="{BAF83AEA-7CF3-4749-BAA3-1DCFCE993F4D}" type="parTrans" cxnId="{BF1F0492-68B3-4961-9BE6-10D58FC97888}">
      <dgm:prSet/>
      <dgm:spPr/>
      <dgm:t>
        <a:bodyPr/>
        <a:lstStyle/>
        <a:p>
          <a:endParaRPr lang="en-US"/>
        </a:p>
      </dgm:t>
    </dgm:pt>
    <dgm:pt modelId="{50F3656E-C6CB-4CA8-832F-54852F30544F}" type="sibTrans" cxnId="{BF1F0492-68B3-4961-9BE6-10D58FC97888}">
      <dgm:prSet/>
      <dgm:spPr/>
      <dgm:t>
        <a:bodyPr/>
        <a:lstStyle/>
        <a:p>
          <a:endParaRPr lang="en-US"/>
        </a:p>
      </dgm:t>
    </dgm:pt>
    <dgm:pt modelId="{011F1D00-381E-49C5-A380-96A8CE353897}" type="pres">
      <dgm:prSet presAssocID="{7488809C-7D4A-4199-A941-7C91A7EC7CA8}" presName="linear" presStyleCnt="0">
        <dgm:presLayoutVars>
          <dgm:animLvl val="lvl"/>
          <dgm:resizeHandles val="exact"/>
        </dgm:presLayoutVars>
      </dgm:prSet>
      <dgm:spPr/>
    </dgm:pt>
    <dgm:pt modelId="{18B5DB08-2B55-4EE1-8752-4A97DF1EEB74}" type="pres">
      <dgm:prSet presAssocID="{AC7A4F32-BC01-472C-BC3E-D72A89FA18BA}" presName="parentText" presStyleLbl="node1" presStyleIdx="0" presStyleCnt="4" custLinFactNeighborX="-220">
        <dgm:presLayoutVars>
          <dgm:chMax val="0"/>
          <dgm:bulletEnabled val="1"/>
        </dgm:presLayoutVars>
      </dgm:prSet>
      <dgm:spPr/>
    </dgm:pt>
    <dgm:pt modelId="{DE7E229B-4CEB-4A92-91F0-2D8CA49FA187}" type="pres">
      <dgm:prSet presAssocID="{0DC29D84-3B35-4C20-9D47-4598E89D58DE}" presName="spacer" presStyleCnt="0"/>
      <dgm:spPr/>
    </dgm:pt>
    <dgm:pt modelId="{76FBE26C-4514-48A9-BD13-7445CE4DAA55}" type="pres">
      <dgm:prSet presAssocID="{40F8C81B-4004-4030-AA72-8BBEE14EF276}" presName="parentText" presStyleLbl="node1" presStyleIdx="1" presStyleCnt="4" custLinFactNeighborX="-220">
        <dgm:presLayoutVars>
          <dgm:chMax val="0"/>
          <dgm:bulletEnabled val="1"/>
        </dgm:presLayoutVars>
      </dgm:prSet>
      <dgm:spPr/>
    </dgm:pt>
    <dgm:pt modelId="{917008EE-4CBF-400F-B472-DA6F7EFAA523}" type="pres">
      <dgm:prSet presAssocID="{CCA58015-3260-4DC3-BDBB-642EA6E98ACD}" presName="spacer" presStyleCnt="0"/>
      <dgm:spPr/>
    </dgm:pt>
    <dgm:pt modelId="{ACE4C6D3-33DB-4F40-BB70-9E53C302E46D}" type="pres">
      <dgm:prSet presAssocID="{9151D12F-44C9-4764-9420-0DE9FFA91E8C}" presName="parentText" presStyleLbl="node1" presStyleIdx="2" presStyleCnt="4" custLinFactNeighborX="-220">
        <dgm:presLayoutVars>
          <dgm:chMax val="0"/>
          <dgm:bulletEnabled val="1"/>
        </dgm:presLayoutVars>
      </dgm:prSet>
      <dgm:spPr/>
    </dgm:pt>
    <dgm:pt modelId="{198540D3-B521-4BE6-A1F7-8883DCC78D44}" type="pres">
      <dgm:prSet presAssocID="{526A332A-F477-4B60-922D-E2B5AA155863}" presName="spacer" presStyleCnt="0"/>
      <dgm:spPr/>
    </dgm:pt>
    <dgm:pt modelId="{849EB8FC-06DE-4B88-9CD5-12CDB088E313}" type="pres">
      <dgm:prSet presAssocID="{F21C880F-EA5F-480B-9CB3-B022BB9C5D81}" presName="parentText" presStyleLbl="node1" presStyleIdx="3" presStyleCnt="4" custLinFactNeighborX="-220">
        <dgm:presLayoutVars>
          <dgm:chMax val="0"/>
          <dgm:bulletEnabled val="1"/>
        </dgm:presLayoutVars>
      </dgm:prSet>
      <dgm:spPr/>
    </dgm:pt>
  </dgm:ptLst>
  <dgm:cxnLst>
    <dgm:cxn modelId="{C3389930-8913-413C-9A21-519F288D57DA}" type="presOf" srcId="{F21C880F-EA5F-480B-9CB3-B022BB9C5D81}" destId="{849EB8FC-06DE-4B88-9CD5-12CDB088E313}" srcOrd="0" destOrd="0" presId="urn:microsoft.com/office/officeart/2005/8/layout/vList2"/>
    <dgm:cxn modelId="{95520A45-171F-47CE-9544-6B2EC5A682BD}" type="presOf" srcId="{40F8C81B-4004-4030-AA72-8BBEE14EF276}" destId="{76FBE26C-4514-48A9-BD13-7445CE4DAA55}" srcOrd="0" destOrd="0" presId="urn:microsoft.com/office/officeart/2005/8/layout/vList2"/>
    <dgm:cxn modelId="{00A4E64F-C339-4EA9-80D1-665F99BA8225}" srcId="{7488809C-7D4A-4199-A941-7C91A7EC7CA8}" destId="{AC7A4F32-BC01-472C-BC3E-D72A89FA18BA}" srcOrd="0" destOrd="0" parTransId="{8F324D3B-CD5C-42FF-9A5B-1A095ABFED30}" sibTransId="{0DC29D84-3B35-4C20-9D47-4598E89D58DE}"/>
    <dgm:cxn modelId="{DB41E971-D3C3-44AD-8AFC-25E163D89268}" srcId="{7488809C-7D4A-4199-A941-7C91A7EC7CA8}" destId="{9151D12F-44C9-4764-9420-0DE9FFA91E8C}" srcOrd="2" destOrd="0" parTransId="{9525C5AA-2DC5-4444-AB99-A932CAF3F08B}" sibTransId="{526A332A-F477-4B60-922D-E2B5AA155863}"/>
    <dgm:cxn modelId="{B530B555-72E8-4F85-B27C-8D6A3CFC4EB8}" type="presOf" srcId="{AC7A4F32-BC01-472C-BC3E-D72A89FA18BA}" destId="{18B5DB08-2B55-4EE1-8752-4A97DF1EEB74}" srcOrd="0" destOrd="0" presId="urn:microsoft.com/office/officeart/2005/8/layout/vList2"/>
    <dgm:cxn modelId="{F1867A59-9CA3-42EF-9A5F-420F6A177BF4}" srcId="{7488809C-7D4A-4199-A941-7C91A7EC7CA8}" destId="{40F8C81B-4004-4030-AA72-8BBEE14EF276}" srcOrd="1" destOrd="0" parTransId="{8B0582D6-8B43-466E-8D08-324AC7371AFE}" sibTransId="{CCA58015-3260-4DC3-BDBB-642EA6E98ACD}"/>
    <dgm:cxn modelId="{E034BA81-3DDC-4620-8988-4783C21D011C}" type="presOf" srcId="{7488809C-7D4A-4199-A941-7C91A7EC7CA8}" destId="{011F1D00-381E-49C5-A380-96A8CE353897}" srcOrd="0" destOrd="0" presId="urn:microsoft.com/office/officeart/2005/8/layout/vList2"/>
    <dgm:cxn modelId="{BF1F0492-68B3-4961-9BE6-10D58FC97888}" srcId="{7488809C-7D4A-4199-A941-7C91A7EC7CA8}" destId="{F21C880F-EA5F-480B-9CB3-B022BB9C5D81}" srcOrd="3" destOrd="0" parTransId="{BAF83AEA-7CF3-4749-BAA3-1DCFCE993F4D}" sibTransId="{50F3656E-C6CB-4CA8-832F-54852F30544F}"/>
    <dgm:cxn modelId="{4E4FE3BB-7226-4277-B224-0755DC83008B}" type="presOf" srcId="{9151D12F-44C9-4764-9420-0DE9FFA91E8C}" destId="{ACE4C6D3-33DB-4F40-BB70-9E53C302E46D}" srcOrd="0" destOrd="0" presId="urn:microsoft.com/office/officeart/2005/8/layout/vList2"/>
    <dgm:cxn modelId="{C98F7E68-B734-4083-A727-91D4D4BF0EF5}" type="presParOf" srcId="{011F1D00-381E-49C5-A380-96A8CE353897}" destId="{18B5DB08-2B55-4EE1-8752-4A97DF1EEB74}" srcOrd="0" destOrd="0" presId="urn:microsoft.com/office/officeart/2005/8/layout/vList2"/>
    <dgm:cxn modelId="{5F4BC1AE-7B5F-400D-9B51-2643A509ED85}" type="presParOf" srcId="{011F1D00-381E-49C5-A380-96A8CE353897}" destId="{DE7E229B-4CEB-4A92-91F0-2D8CA49FA187}" srcOrd="1" destOrd="0" presId="urn:microsoft.com/office/officeart/2005/8/layout/vList2"/>
    <dgm:cxn modelId="{4B7AF8CE-9F28-4051-8AC7-26A0087B5655}" type="presParOf" srcId="{011F1D00-381E-49C5-A380-96A8CE353897}" destId="{76FBE26C-4514-48A9-BD13-7445CE4DAA55}" srcOrd="2" destOrd="0" presId="urn:microsoft.com/office/officeart/2005/8/layout/vList2"/>
    <dgm:cxn modelId="{47D1CE19-BA34-498E-8CF4-ED7A4855A9F4}" type="presParOf" srcId="{011F1D00-381E-49C5-A380-96A8CE353897}" destId="{917008EE-4CBF-400F-B472-DA6F7EFAA523}" srcOrd="3" destOrd="0" presId="urn:microsoft.com/office/officeart/2005/8/layout/vList2"/>
    <dgm:cxn modelId="{AB339E7A-FE57-4E61-ADA1-77A55D0FAFDD}" type="presParOf" srcId="{011F1D00-381E-49C5-A380-96A8CE353897}" destId="{ACE4C6D3-33DB-4F40-BB70-9E53C302E46D}" srcOrd="4" destOrd="0" presId="urn:microsoft.com/office/officeart/2005/8/layout/vList2"/>
    <dgm:cxn modelId="{6DF093DA-74D3-47D3-AC53-C646338FA7FE}" type="presParOf" srcId="{011F1D00-381E-49C5-A380-96A8CE353897}" destId="{198540D3-B521-4BE6-A1F7-8883DCC78D44}" srcOrd="5" destOrd="0" presId="urn:microsoft.com/office/officeart/2005/8/layout/vList2"/>
    <dgm:cxn modelId="{7DC5DEB1-508D-4906-BBC6-4AF317C3D1D2}" type="presParOf" srcId="{011F1D00-381E-49C5-A380-96A8CE353897}" destId="{849EB8FC-06DE-4B88-9CD5-12CDB088E31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E86B4-C1EF-489A-8420-28658603A65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F2AEB0-9ECC-4E80-8ADA-97D2761ED96A}">
      <dgm:prSet/>
      <dgm:spPr/>
      <dgm:t>
        <a:bodyPr/>
        <a:lstStyle/>
        <a:p>
          <a:r>
            <a:rPr lang="en-US"/>
            <a:t>Parameters tuned for Logistic Regression:</a:t>
          </a:r>
        </a:p>
      </dgm:t>
    </dgm:pt>
    <dgm:pt modelId="{F8CC63EC-1B53-4FB5-A305-9D0BA749D516}" type="parTrans" cxnId="{02EFCFA3-200C-4D82-8751-BD0219E046C3}">
      <dgm:prSet/>
      <dgm:spPr/>
      <dgm:t>
        <a:bodyPr/>
        <a:lstStyle/>
        <a:p>
          <a:endParaRPr lang="en-US"/>
        </a:p>
      </dgm:t>
    </dgm:pt>
    <dgm:pt modelId="{43EDE5EE-D3A4-444C-B260-2EFE40ED34DA}" type="sibTrans" cxnId="{02EFCFA3-200C-4D82-8751-BD0219E046C3}">
      <dgm:prSet/>
      <dgm:spPr/>
      <dgm:t>
        <a:bodyPr/>
        <a:lstStyle/>
        <a:p>
          <a:endParaRPr lang="en-US"/>
        </a:p>
      </dgm:t>
    </dgm:pt>
    <dgm:pt modelId="{C187C7DA-71E1-4201-B241-53889A27E45A}">
      <dgm:prSet/>
      <dgm:spPr/>
      <dgm:t>
        <a:bodyPr/>
        <a:lstStyle/>
        <a:p>
          <a:r>
            <a:rPr lang="en-US"/>
            <a:t>Regularization strength (C)</a:t>
          </a:r>
        </a:p>
      </dgm:t>
    </dgm:pt>
    <dgm:pt modelId="{87BB2B11-4AC4-476A-B8F1-C5E2C4BD878A}" type="parTrans" cxnId="{85562B9E-DC6B-4684-BE9E-D1D3D198F872}">
      <dgm:prSet/>
      <dgm:spPr/>
      <dgm:t>
        <a:bodyPr/>
        <a:lstStyle/>
        <a:p>
          <a:endParaRPr lang="en-US"/>
        </a:p>
      </dgm:t>
    </dgm:pt>
    <dgm:pt modelId="{70225CA5-5BE4-4892-9057-F9D53305FF09}" type="sibTrans" cxnId="{85562B9E-DC6B-4684-BE9E-D1D3D198F872}">
      <dgm:prSet/>
      <dgm:spPr/>
      <dgm:t>
        <a:bodyPr/>
        <a:lstStyle/>
        <a:p>
          <a:endParaRPr lang="en-US"/>
        </a:p>
      </dgm:t>
    </dgm:pt>
    <dgm:pt modelId="{51D72A1E-194D-4E20-8D2E-B2DBFEA2FD25}">
      <dgm:prSet/>
      <dgm:spPr/>
      <dgm:t>
        <a:bodyPr/>
        <a:lstStyle/>
        <a:p>
          <a:r>
            <a:rPr lang="en-US"/>
            <a:t>Solver (lbfgs, liblinear)</a:t>
          </a:r>
        </a:p>
      </dgm:t>
    </dgm:pt>
    <dgm:pt modelId="{0E8B992F-8A62-4CB6-8B08-95C70488B563}" type="parTrans" cxnId="{EBBA2DB5-4B79-4C8C-8DE6-384A2DD7847B}">
      <dgm:prSet/>
      <dgm:spPr/>
      <dgm:t>
        <a:bodyPr/>
        <a:lstStyle/>
        <a:p>
          <a:endParaRPr lang="en-US"/>
        </a:p>
      </dgm:t>
    </dgm:pt>
    <dgm:pt modelId="{09D593CE-72C0-46AA-A659-30A3F3D59CCA}" type="sibTrans" cxnId="{EBBA2DB5-4B79-4C8C-8DE6-384A2DD7847B}">
      <dgm:prSet/>
      <dgm:spPr/>
      <dgm:t>
        <a:bodyPr/>
        <a:lstStyle/>
        <a:p>
          <a:endParaRPr lang="en-US"/>
        </a:p>
      </dgm:t>
    </dgm:pt>
    <dgm:pt modelId="{EC5278AB-4A73-4554-952F-A812CEC9431F}">
      <dgm:prSet/>
      <dgm:spPr/>
      <dgm:t>
        <a:bodyPr/>
        <a:lstStyle/>
        <a:p>
          <a:r>
            <a:rPr lang="en-US"/>
            <a:t>Explore Neural Networks to improve prediction accuracy.</a:t>
          </a:r>
        </a:p>
      </dgm:t>
    </dgm:pt>
    <dgm:pt modelId="{C5A7C9DC-27C1-4569-B6C8-CFB94672333C}" type="parTrans" cxnId="{F699BB16-57B1-42BC-A2A3-9995DDFB8BE7}">
      <dgm:prSet/>
      <dgm:spPr/>
      <dgm:t>
        <a:bodyPr/>
        <a:lstStyle/>
        <a:p>
          <a:endParaRPr lang="en-US"/>
        </a:p>
      </dgm:t>
    </dgm:pt>
    <dgm:pt modelId="{9B305F63-E7AF-4383-AF94-EC3FDDCAFC4D}" type="sibTrans" cxnId="{F699BB16-57B1-42BC-A2A3-9995DDFB8BE7}">
      <dgm:prSet/>
      <dgm:spPr/>
      <dgm:t>
        <a:bodyPr/>
        <a:lstStyle/>
        <a:p>
          <a:endParaRPr lang="en-US"/>
        </a:p>
      </dgm:t>
    </dgm:pt>
    <dgm:pt modelId="{3595E938-5A9B-4300-B035-46253E93857D}">
      <dgm:prSet/>
      <dgm:spPr/>
      <dgm:t>
        <a:bodyPr/>
        <a:lstStyle/>
        <a:p>
          <a:r>
            <a:rPr lang="en-US"/>
            <a:t>Generate new features from existing data, such as age and income brackets.</a:t>
          </a:r>
        </a:p>
      </dgm:t>
    </dgm:pt>
    <dgm:pt modelId="{526610CC-2C19-461A-AE83-69269B4FFC74}" type="parTrans" cxnId="{7CF24B97-2479-49D4-9C70-907D4BAC3C88}">
      <dgm:prSet/>
      <dgm:spPr/>
      <dgm:t>
        <a:bodyPr/>
        <a:lstStyle/>
        <a:p>
          <a:endParaRPr lang="en-US"/>
        </a:p>
      </dgm:t>
    </dgm:pt>
    <dgm:pt modelId="{957DC529-606F-4347-9A87-88A27454B691}" type="sibTrans" cxnId="{7CF24B97-2479-49D4-9C70-907D4BAC3C88}">
      <dgm:prSet/>
      <dgm:spPr/>
      <dgm:t>
        <a:bodyPr/>
        <a:lstStyle/>
        <a:p>
          <a:endParaRPr lang="en-US"/>
        </a:p>
      </dgm:t>
    </dgm:pt>
    <dgm:pt modelId="{3C71F2BC-7122-4E12-9705-5A639531DCD6}">
      <dgm:prSet/>
      <dgm:spPr/>
      <dgm:t>
        <a:bodyPr/>
        <a:lstStyle/>
        <a:p>
          <a:r>
            <a:rPr lang="en-US" dirty="0"/>
            <a:t>Deployment: Build a dashboard or web app for real-time monitoring of individuals at risk. EXTRA!</a:t>
          </a:r>
        </a:p>
      </dgm:t>
    </dgm:pt>
    <dgm:pt modelId="{0BDB02CB-7AA8-42DA-B2CE-3CDC56117549}" type="parTrans" cxnId="{4267CEDF-4B6F-4136-85E6-774CC9041AAC}">
      <dgm:prSet/>
      <dgm:spPr/>
      <dgm:t>
        <a:bodyPr/>
        <a:lstStyle/>
        <a:p>
          <a:endParaRPr lang="en-US"/>
        </a:p>
      </dgm:t>
    </dgm:pt>
    <dgm:pt modelId="{7719980E-B61D-44D0-A84E-31ECEDDC2B7B}" type="sibTrans" cxnId="{4267CEDF-4B6F-4136-85E6-774CC9041AAC}">
      <dgm:prSet/>
      <dgm:spPr/>
      <dgm:t>
        <a:bodyPr/>
        <a:lstStyle/>
        <a:p>
          <a:endParaRPr lang="en-US"/>
        </a:p>
      </dgm:t>
    </dgm:pt>
    <dgm:pt modelId="{D52A87E5-94B6-4439-AC4D-F9EE8935636C}">
      <dgm:prSet/>
      <dgm:spPr/>
      <dgm:t>
        <a:bodyPr/>
        <a:lstStyle/>
        <a:p>
          <a:r>
            <a:rPr lang="en-US" dirty="0"/>
            <a:t>Continue to evaluate model generalization with new test sets.</a:t>
          </a:r>
        </a:p>
      </dgm:t>
    </dgm:pt>
    <dgm:pt modelId="{DD9BF478-5A97-4587-9F05-ABAB7178C275}" type="parTrans" cxnId="{6096BFAC-609D-4E53-98D0-08571CDF2CB7}">
      <dgm:prSet/>
      <dgm:spPr/>
      <dgm:t>
        <a:bodyPr/>
        <a:lstStyle/>
        <a:p>
          <a:endParaRPr lang="en-US"/>
        </a:p>
      </dgm:t>
    </dgm:pt>
    <dgm:pt modelId="{D7B5DB72-3C2A-4D32-AB1A-25BD0EC215E7}" type="sibTrans" cxnId="{6096BFAC-609D-4E53-98D0-08571CDF2CB7}">
      <dgm:prSet/>
      <dgm:spPr/>
      <dgm:t>
        <a:bodyPr/>
        <a:lstStyle/>
        <a:p>
          <a:endParaRPr lang="en-US"/>
        </a:p>
      </dgm:t>
    </dgm:pt>
    <dgm:pt modelId="{F1A9A5D1-059F-439B-886E-FD91E34EC90D}" type="pres">
      <dgm:prSet presAssocID="{248E86B4-C1EF-489A-8420-28658603A658}" presName="root" presStyleCnt="0">
        <dgm:presLayoutVars>
          <dgm:dir/>
          <dgm:resizeHandles val="exact"/>
        </dgm:presLayoutVars>
      </dgm:prSet>
      <dgm:spPr/>
    </dgm:pt>
    <dgm:pt modelId="{35811A37-19DB-4F49-876B-D6E1827DCFA6}" type="pres">
      <dgm:prSet presAssocID="{E1F2AEB0-9ECC-4E80-8ADA-97D2761ED96A}" presName="compNode" presStyleCnt="0"/>
      <dgm:spPr/>
    </dgm:pt>
    <dgm:pt modelId="{34594793-E77E-4C1D-84C3-4798F9C1060B}" type="pres">
      <dgm:prSet presAssocID="{E1F2AEB0-9ECC-4E80-8ADA-97D2761ED96A}" presName="bgRect" presStyleLbl="bgShp" presStyleIdx="0" presStyleCnt="5"/>
      <dgm:spPr/>
    </dgm:pt>
    <dgm:pt modelId="{BC06B161-4B2B-4994-AF3E-23AB3B2C08F1}" type="pres">
      <dgm:prSet presAssocID="{E1F2AEB0-9ECC-4E80-8ADA-97D2761ED96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6EF5131-B7CD-486C-941F-7C61002043C1}" type="pres">
      <dgm:prSet presAssocID="{E1F2AEB0-9ECC-4E80-8ADA-97D2761ED96A}" presName="spaceRect" presStyleCnt="0"/>
      <dgm:spPr/>
    </dgm:pt>
    <dgm:pt modelId="{EF30291A-1883-4139-B8FC-C0AE5736954C}" type="pres">
      <dgm:prSet presAssocID="{E1F2AEB0-9ECC-4E80-8ADA-97D2761ED96A}" presName="parTx" presStyleLbl="revTx" presStyleIdx="0" presStyleCnt="6">
        <dgm:presLayoutVars>
          <dgm:chMax val="0"/>
          <dgm:chPref val="0"/>
        </dgm:presLayoutVars>
      </dgm:prSet>
      <dgm:spPr/>
    </dgm:pt>
    <dgm:pt modelId="{1EEA4062-C1F0-495D-B625-FF77A902502C}" type="pres">
      <dgm:prSet presAssocID="{E1F2AEB0-9ECC-4E80-8ADA-97D2761ED96A}" presName="desTx" presStyleLbl="revTx" presStyleIdx="1" presStyleCnt="6">
        <dgm:presLayoutVars/>
      </dgm:prSet>
      <dgm:spPr/>
    </dgm:pt>
    <dgm:pt modelId="{B0614061-1457-4760-AC07-18C84E42A4B6}" type="pres">
      <dgm:prSet presAssocID="{43EDE5EE-D3A4-444C-B260-2EFE40ED34DA}" presName="sibTrans" presStyleCnt="0"/>
      <dgm:spPr/>
    </dgm:pt>
    <dgm:pt modelId="{8F6551FC-9F66-46FF-AF29-5049FE38B107}" type="pres">
      <dgm:prSet presAssocID="{EC5278AB-4A73-4554-952F-A812CEC9431F}" presName="compNode" presStyleCnt="0"/>
      <dgm:spPr/>
    </dgm:pt>
    <dgm:pt modelId="{29D8F3A3-BB01-4518-94D3-EB475ABE40F0}" type="pres">
      <dgm:prSet presAssocID="{EC5278AB-4A73-4554-952F-A812CEC9431F}" presName="bgRect" presStyleLbl="bgShp" presStyleIdx="1" presStyleCnt="5"/>
      <dgm:spPr/>
    </dgm:pt>
    <dgm:pt modelId="{690B4B66-AC90-42CE-9946-A0E1CDD3B32F}" type="pres">
      <dgm:prSet presAssocID="{EC5278AB-4A73-4554-952F-A812CEC943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1334C94-A66D-49A7-A47D-08D79EFF9018}" type="pres">
      <dgm:prSet presAssocID="{EC5278AB-4A73-4554-952F-A812CEC9431F}" presName="spaceRect" presStyleCnt="0"/>
      <dgm:spPr/>
    </dgm:pt>
    <dgm:pt modelId="{AC734BB2-86E8-4265-84FE-8598349A396D}" type="pres">
      <dgm:prSet presAssocID="{EC5278AB-4A73-4554-952F-A812CEC9431F}" presName="parTx" presStyleLbl="revTx" presStyleIdx="2" presStyleCnt="6">
        <dgm:presLayoutVars>
          <dgm:chMax val="0"/>
          <dgm:chPref val="0"/>
        </dgm:presLayoutVars>
      </dgm:prSet>
      <dgm:spPr/>
    </dgm:pt>
    <dgm:pt modelId="{1C485AE2-F037-4DBD-AF9A-B2E958F0D040}" type="pres">
      <dgm:prSet presAssocID="{9B305F63-E7AF-4383-AF94-EC3FDDCAFC4D}" presName="sibTrans" presStyleCnt="0"/>
      <dgm:spPr/>
    </dgm:pt>
    <dgm:pt modelId="{B5E4659E-2B8E-46A8-A6BF-8AB0500A0FBC}" type="pres">
      <dgm:prSet presAssocID="{3595E938-5A9B-4300-B035-46253E93857D}" presName="compNode" presStyleCnt="0"/>
      <dgm:spPr/>
    </dgm:pt>
    <dgm:pt modelId="{27261918-4054-47E6-8F8A-2179D7AC25B9}" type="pres">
      <dgm:prSet presAssocID="{3595E938-5A9B-4300-B035-46253E93857D}" presName="bgRect" presStyleLbl="bgShp" presStyleIdx="2" presStyleCnt="5"/>
      <dgm:spPr/>
    </dgm:pt>
    <dgm:pt modelId="{BA32D159-8F43-4DC1-AFEA-13CF2B89CA2C}" type="pres">
      <dgm:prSet presAssocID="{3595E938-5A9B-4300-B035-46253E93857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60B93573-9FF6-4609-897D-CF322DEE9EE9}" type="pres">
      <dgm:prSet presAssocID="{3595E938-5A9B-4300-B035-46253E93857D}" presName="spaceRect" presStyleCnt="0"/>
      <dgm:spPr/>
    </dgm:pt>
    <dgm:pt modelId="{4E4D7579-64C7-4207-9D6B-DA903FBD5ACA}" type="pres">
      <dgm:prSet presAssocID="{3595E938-5A9B-4300-B035-46253E93857D}" presName="parTx" presStyleLbl="revTx" presStyleIdx="3" presStyleCnt="6">
        <dgm:presLayoutVars>
          <dgm:chMax val="0"/>
          <dgm:chPref val="0"/>
        </dgm:presLayoutVars>
      </dgm:prSet>
      <dgm:spPr/>
    </dgm:pt>
    <dgm:pt modelId="{0DD77ED9-97A4-4CA6-B233-6DD201511EC0}" type="pres">
      <dgm:prSet presAssocID="{957DC529-606F-4347-9A87-88A27454B691}" presName="sibTrans" presStyleCnt="0"/>
      <dgm:spPr/>
    </dgm:pt>
    <dgm:pt modelId="{B897D0AE-16E0-4D47-A526-700F76A2C8CD}" type="pres">
      <dgm:prSet presAssocID="{3C71F2BC-7122-4E12-9705-5A639531DCD6}" presName="compNode" presStyleCnt="0"/>
      <dgm:spPr/>
    </dgm:pt>
    <dgm:pt modelId="{49E2CB22-8467-4795-A2EB-A1D510E69442}" type="pres">
      <dgm:prSet presAssocID="{3C71F2BC-7122-4E12-9705-5A639531DCD6}" presName="bgRect" presStyleLbl="bgShp" presStyleIdx="3" presStyleCnt="5"/>
      <dgm:spPr/>
    </dgm:pt>
    <dgm:pt modelId="{8C744524-7F3E-4CE2-BAFD-69244B9D380E}" type="pres">
      <dgm:prSet presAssocID="{3C71F2BC-7122-4E12-9705-5A639531DCD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00934986-A42D-4977-AF14-C20FBC43B458}" type="pres">
      <dgm:prSet presAssocID="{3C71F2BC-7122-4E12-9705-5A639531DCD6}" presName="spaceRect" presStyleCnt="0"/>
      <dgm:spPr/>
    </dgm:pt>
    <dgm:pt modelId="{EB58EFB1-405E-4BEB-9DBB-9287D0FEE01C}" type="pres">
      <dgm:prSet presAssocID="{3C71F2BC-7122-4E12-9705-5A639531DCD6}" presName="parTx" presStyleLbl="revTx" presStyleIdx="4" presStyleCnt="6">
        <dgm:presLayoutVars>
          <dgm:chMax val="0"/>
          <dgm:chPref val="0"/>
        </dgm:presLayoutVars>
      </dgm:prSet>
      <dgm:spPr/>
    </dgm:pt>
    <dgm:pt modelId="{AB400E98-6A4B-4655-82BD-75C451EEC3D2}" type="pres">
      <dgm:prSet presAssocID="{7719980E-B61D-44D0-A84E-31ECEDDC2B7B}" presName="sibTrans" presStyleCnt="0"/>
      <dgm:spPr/>
    </dgm:pt>
    <dgm:pt modelId="{A2EF33B5-FC8E-4A54-87C1-44E7362C3992}" type="pres">
      <dgm:prSet presAssocID="{D52A87E5-94B6-4439-AC4D-F9EE8935636C}" presName="compNode" presStyleCnt="0"/>
      <dgm:spPr/>
    </dgm:pt>
    <dgm:pt modelId="{8F59D889-59DE-45E4-944F-49C1CFCCDECC}" type="pres">
      <dgm:prSet presAssocID="{D52A87E5-94B6-4439-AC4D-F9EE8935636C}" presName="bgRect" presStyleLbl="bgShp" presStyleIdx="4" presStyleCnt="5"/>
      <dgm:spPr/>
    </dgm:pt>
    <dgm:pt modelId="{68960912-641A-47F3-98C4-29EB0B95798C}" type="pres">
      <dgm:prSet presAssocID="{D52A87E5-94B6-4439-AC4D-F9EE893563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scope"/>
        </a:ext>
      </dgm:extLst>
    </dgm:pt>
    <dgm:pt modelId="{070E33C9-A968-4EBC-94AC-996C98AA319B}" type="pres">
      <dgm:prSet presAssocID="{D52A87E5-94B6-4439-AC4D-F9EE8935636C}" presName="spaceRect" presStyleCnt="0"/>
      <dgm:spPr/>
    </dgm:pt>
    <dgm:pt modelId="{DBC22949-851A-42FA-9B65-A0F994EB8BC7}" type="pres">
      <dgm:prSet presAssocID="{D52A87E5-94B6-4439-AC4D-F9EE8935636C}" presName="parTx" presStyleLbl="revTx" presStyleIdx="5" presStyleCnt="6">
        <dgm:presLayoutVars>
          <dgm:chMax val="0"/>
          <dgm:chPref val="0"/>
        </dgm:presLayoutVars>
      </dgm:prSet>
      <dgm:spPr/>
    </dgm:pt>
  </dgm:ptLst>
  <dgm:cxnLst>
    <dgm:cxn modelId="{F699BB16-57B1-42BC-A2A3-9995DDFB8BE7}" srcId="{248E86B4-C1EF-489A-8420-28658603A658}" destId="{EC5278AB-4A73-4554-952F-A812CEC9431F}" srcOrd="1" destOrd="0" parTransId="{C5A7C9DC-27C1-4569-B6C8-CFB94672333C}" sibTransId="{9B305F63-E7AF-4383-AF94-EC3FDDCAFC4D}"/>
    <dgm:cxn modelId="{C5AB1B32-D680-4C5D-836A-566F525D7F10}" type="presOf" srcId="{D52A87E5-94B6-4439-AC4D-F9EE8935636C}" destId="{DBC22949-851A-42FA-9B65-A0F994EB8BC7}" srcOrd="0" destOrd="0" presId="urn:microsoft.com/office/officeart/2018/2/layout/IconVerticalSolidList"/>
    <dgm:cxn modelId="{EB211734-DFA2-492C-967A-F8BDF6410823}" type="presOf" srcId="{E1F2AEB0-9ECC-4E80-8ADA-97D2761ED96A}" destId="{EF30291A-1883-4139-B8FC-C0AE5736954C}" srcOrd="0" destOrd="0" presId="urn:microsoft.com/office/officeart/2018/2/layout/IconVerticalSolidList"/>
    <dgm:cxn modelId="{BCF91E70-E879-4694-A69D-08B6C7373A84}" type="presOf" srcId="{248E86B4-C1EF-489A-8420-28658603A658}" destId="{F1A9A5D1-059F-439B-886E-FD91E34EC90D}" srcOrd="0" destOrd="0" presId="urn:microsoft.com/office/officeart/2018/2/layout/IconVerticalSolidList"/>
    <dgm:cxn modelId="{E3D3E485-223C-410C-8750-D64A4FE06007}" type="presOf" srcId="{51D72A1E-194D-4E20-8D2E-B2DBFEA2FD25}" destId="{1EEA4062-C1F0-495D-B625-FF77A902502C}" srcOrd="0" destOrd="1" presId="urn:microsoft.com/office/officeart/2018/2/layout/IconVerticalSolidList"/>
    <dgm:cxn modelId="{7CF24B97-2479-49D4-9C70-907D4BAC3C88}" srcId="{248E86B4-C1EF-489A-8420-28658603A658}" destId="{3595E938-5A9B-4300-B035-46253E93857D}" srcOrd="2" destOrd="0" parTransId="{526610CC-2C19-461A-AE83-69269B4FFC74}" sibTransId="{957DC529-606F-4347-9A87-88A27454B691}"/>
    <dgm:cxn modelId="{85562B9E-DC6B-4684-BE9E-D1D3D198F872}" srcId="{E1F2AEB0-9ECC-4E80-8ADA-97D2761ED96A}" destId="{C187C7DA-71E1-4201-B241-53889A27E45A}" srcOrd="0" destOrd="0" parTransId="{87BB2B11-4AC4-476A-B8F1-C5E2C4BD878A}" sibTransId="{70225CA5-5BE4-4892-9057-F9D53305FF09}"/>
    <dgm:cxn modelId="{02EFCFA3-200C-4D82-8751-BD0219E046C3}" srcId="{248E86B4-C1EF-489A-8420-28658603A658}" destId="{E1F2AEB0-9ECC-4E80-8ADA-97D2761ED96A}" srcOrd="0" destOrd="0" parTransId="{F8CC63EC-1B53-4FB5-A305-9D0BA749D516}" sibTransId="{43EDE5EE-D3A4-444C-B260-2EFE40ED34DA}"/>
    <dgm:cxn modelId="{3F5BB8A6-1314-4C6A-A8CB-8EF670360BB0}" type="presOf" srcId="{C187C7DA-71E1-4201-B241-53889A27E45A}" destId="{1EEA4062-C1F0-495D-B625-FF77A902502C}" srcOrd="0" destOrd="0" presId="urn:microsoft.com/office/officeart/2018/2/layout/IconVerticalSolidList"/>
    <dgm:cxn modelId="{6096BFAC-609D-4E53-98D0-08571CDF2CB7}" srcId="{248E86B4-C1EF-489A-8420-28658603A658}" destId="{D52A87E5-94B6-4439-AC4D-F9EE8935636C}" srcOrd="4" destOrd="0" parTransId="{DD9BF478-5A97-4587-9F05-ABAB7178C275}" sibTransId="{D7B5DB72-3C2A-4D32-AB1A-25BD0EC215E7}"/>
    <dgm:cxn modelId="{EBBA2DB5-4B79-4C8C-8DE6-384A2DD7847B}" srcId="{E1F2AEB0-9ECC-4E80-8ADA-97D2761ED96A}" destId="{51D72A1E-194D-4E20-8D2E-B2DBFEA2FD25}" srcOrd="1" destOrd="0" parTransId="{0E8B992F-8A62-4CB6-8B08-95C70488B563}" sibTransId="{09D593CE-72C0-46AA-A659-30A3F3D59CCA}"/>
    <dgm:cxn modelId="{4267CEDF-4B6F-4136-85E6-774CC9041AAC}" srcId="{248E86B4-C1EF-489A-8420-28658603A658}" destId="{3C71F2BC-7122-4E12-9705-5A639531DCD6}" srcOrd="3" destOrd="0" parTransId="{0BDB02CB-7AA8-42DA-B2CE-3CDC56117549}" sibTransId="{7719980E-B61D-44D0-A84E-31ECEDDC2B7B}"/>
    <dgm:cxn modelId="{F6C7B3E0-C79B-4C82-850E-F117D9517EBE}" type="presOf" srcId="{3C71F2BC-7122-4E12-9705-5A639531DCD6}" destId="{EB58EFB1-405E-4BEB-9DBB-9287D0FEE01C}" srcOrd="0" destOrd="0" presId="urn:microsoft.com/office/officeart/2018/2/layout/IconVerticalSolidList"/>
    <dgm:cxn modelId="{50B480F8-1D87-4885-82B0-931EDA554D19}" type="presOf" srcId="{3595E938-5A9B-4300-B035-46253E93857D}" destId="{4E4D7579-64C7-4207-9D6B-DA903FBD5ACA}" srcOrd="0" destOrd="0" presId="urn:microsoft.com/office/officeart/2018/2/layout/IconVerticalSolidList"/>
    <dgm:cxn modelId="{5AE042FB-7BB7-4F5B-A19C-4E2F432201DA}" type="presOf" srcId="{EC5278AB-4A73-4554-952F-A812CEC9431F}" destId="{AC734BB2-86E8-4265-84FE-8598349A396D}" srcOrd="0" destOrd="0" presId="urn:microsoft.com/office/officeart/2018/2/layout/IconVerticalSolidList"/>
    <dgm:cxn modelId="{05D772C4-5E3E-46CD-A19D-326B8E6A670B}" type="presParOf" srcId="{F1A9A5D1-059F-439B-886E-FD91E34EC90D}" destId="{35811A37-19DB-4F49-876B-D6E1827DCFA6}" srcOrd="0" destOrd="0" presId="urn:microsoft.com/office/officeart/2018/2/layout/IconVerticalSolidList"/>
    <dgm:cxn modelId="{3464D484-7185-4570-956F-953226C3CE5D}" type="presParOf" srcId="{35811A37-19DB-4F49-876B-D6E1827DCFA6}" destId="{34594793-E77E-4C1D-84C3-4798F9C1060B}" srcOrd="0" destOrd="0" presId="urn:microsoft.com/office/officeart/2018/2/layout/IconVerticalSolidList"/>
    <dgm:cxn modelId="{9CAA6036-D2E3-435F-A058-6F7FD07C0647}" type="presParOf" srcId="{35811A37-19DB-4F49-876B-D6E1827DCFA6}" destId="{BC06B161-4B2B-4994-AF3E-23AB3B2C08F1}" srcOrd="1" destOrd="0" presId="urn:microsoft.com/office/officeart/2018/2/layout/IconVerticalSolidList"/>
    <dgm:cxn modelId="{8F03EEC7-8895-4524-BFAD-ABB1E9CB1427}" type="presParOf" srcId="{35811A37-19DB-4F49-876B-D6E1827DCFA6}" destId="{16EF5131-B7CD-486C-941F-7C61002043C1}" srcOrd="2" destOrd="0" presId="urn:microsoft.com/office/officeart/2018/2/layout/IconVerticalSolidList"/>
    <dgm:cxn modelId="{16C09AE8-7429-48F8-98C6-1CD505EDD589}" type="presParOf" srcId="{35811A37-19DB-4F49-876B-D6E1827DCFA6}" destId="{EF30291A-1883-4139-B8FC-C0AE5736954C}" srcOrd="3" destOrd="0" presId="urn:microsoft.com/office/officeart/2018/2/layout/IconVerticalSolidList"/>
    <dgm:cxn modelId="{07D59AF7-CBF7-4600-B389-DB794C177555}" type="presParOf" srcId="{35811A37-19DB-4F49-876B-D6E1827DCFA6}" destId="{1EEA4062-C1F0-495D-B625-FF77A902502C}" srcOrd="4" destOrd="0" presId="urn:microsoft.com/office/officeart/2018/2/layout/IconVerticalSolidList"/>
    <dgm:cxn modelId="{764FC39F-5D3D-4A58-AA1B-229536B0EBB0}" type="presParOf" srcId="{F1A9A5D1-059F-439B-886E-FD91E34EC90D}" destId="{B0614061-1457-4760-AC07-18C84E42A4B6}" srcOrd="1" destOrd="0" presId="urn:microsoft.com/office/officeart/2018/2/layout/IconVerticalSolidList"/>
    <dgm:cxn modelId="{56DA799F-6669-4F5B-B41A-D6C9E0FA4235}" type="presParOf" srcId="{F1A9A5D1-059F-439B-886E-FD91E34EC90D}" destId="{8F6551FC-9F66-46FF-AF29-5049FE38B107}" srcOrd="2" destOrd="0" presId="urn:microsoft.com/office/officeart/2018/2/layout/IconVerticalSolidList"/>
    <dgm:cxn modelId="{6D94B999-6E5A-42F2-AC0B-CE39DEFDDDF3}" type="presParOf" srcId="{8F6551FC-9F66-46FF-AF29-5049FE38B107}" destId="{29D8F3A3-BB01-4518-94D3-EB475ABE40F0}" srcOrd="0" destOrd="0" presId="urn:microsoft.com/office/officeart/2018/2/layout/IconVerticalSolidList"/>
    <dgm:cxn modelId="{9EDD391E-E085-44C2-A863-BC8E23F091F0}" type="presParOf" srcId="{8F6551FC-9F66-46FF-AF29-5049FE38B107}" destId="{690B4B66-AC90-42CE-9946-A0E1CDD3B32F}" srcOrd="1" destOrd="0" presId="urn:microsoft.com/office/officeart/2018/2/layout/IconVerticalSolidList"/>
    <dgm:cxn modelId="{FE50F406-D671-4B84-822B-E38420F7F4A2}" type="presParOf" srcId="{8F6551FC-9F66-46FF-AF29-5049FE38B107}" destId="{01334C94-A66D-49A7-A47D-08D79EFF9018}" srcOrd="2" destOrd="0" presId="urn:microsoft.com/office/officeart/2018/2/layout/IconVerticalSolidList"/>
    <dgm:cxn modelId="{A3C3EB2A-54B2-4E06-BC9E-D80EF0EC338C}" type="presParOf" srcId="{8F6551FC-9F66-46FF-AF29-5049FE38B107}" destId="{AC734BB2-86E8-4265-84FE-8598349A396D}" srcOrd="3" destOrd="0" presId="urn:microsoft.com/office/officeart/2018/2/layout/IconVerticalSolidList"/>
    <dgm:cxn modelId="{5EFB903B-7CCD-41D7-A586-EC6AE9225A7E}" type="presParOf" srcId="{F1A9A5D1-059F-439B-886E-FD91E34EC90D}" destId="{1C485AE2-F037-4DBD-AF9A-B2E958F0D040}" srcOrd="3" destOrd="0" presId="urn:microsoft.com/office/officeart/2018/2/layout/IconVerticalSolidList"/>
    <dgm:cxn modelId="{DC5E058B-D884-41AB-8790-8EDACEECC7FD}" type="presParOf" srcId="{F1A9A5D1-059F-439B-886E-FD91E34EC90D}" destId="{B5E4659E-2B8E-46A8-A6BF-8AB0500A0FBC}" srcOrd="4" destOrd="0" presId="urn:microsoft.com/office/officeart/2018/2/layout/IconVerticalSolidList"/>
    <dgm:cxn modelId="{BCBC478B-59A1-4C83-A852-51B69AE368C6}" type="presParOf" srcId="{B5E4659E-2B8E-46A8-A6BF-8AB0500A0FBC}" destId="{27261918-4054-47E6-8F8A-2179D7AC25B9}" srcOrd="0" destOrd="0" presId="urn:microsoft.com/office/officeart/2018/2/layout/IconVerticalSolidList"/>
    <dgm:cxn modelId="{CD5635A8-B8B8-4964-95B3-75F65E4BEA70}" type="presParOf" srcId="{B5E4659E-2B8E-46A8-A6BF-8AB0500A0FBC}" destId="{BA32D159-8F43-4DC1-AFEA-13CF2B89CA2C}" srcOrd="1" destOrd="0" presId="urn:microsoft.com/office/officeart/2018/2/layout/IconVerticalSolidList"/>
    <dgm:cxn modelId="{B9C64BEC-194C-4076-ACF8-DA747EA3D7B8}" type="presParOf" srcId="{B5E4659E-2B8E-46A8-A6BF-8AB0500A0FBC}" destId="{60B93573-9FF6-4609-897D-CF322DEE9EE9}" srcOrd="2" destOrd="0" presId="urn:microsoft.com/office/officeart/2018/2/layout/IconVerticalSolidList"/>
    <dgm:cxn modelId="{57C7CBAD-25EE-45C7-8324-317992372699}" type="presParOf" srcId="{B5E4659E-2B8E-46A8-A6BF-8AB0500A0FBC}" destId="{4E4D7579-64C7-4207-9D6B-DA903FBD5ACA}" srcOrd="3" destOrd="0" presId="urn:microsoft.com/office/officeart/2018/2/layout/IconVerticalSolidList"/>
    <dgm:cxn modelId="{93C27EF6-24CB-49B7-961F-999A17F5715D}" type="presParOf" srcId="{F1A9A5D1-059F-439B-886E-FD91E34EC90D}" destId="{0DD77ED9-97A4-4CA6-B233-6DD201511EC0}" srcOrd="5" destOrd="0" presId="urn:microsoft.com/office/officeart/2018/2/layout/IconVerticalSolidList"/>
    <dgm:cxn modelId="{909D883B-F58E-4E5C-95B6-00933FBDD0A0}" type="presParOf" srcId="{F1A9A5D1-059F-439B-886E-FD91E34EC90D}" destId="{B897D0AE-16E0-4D47-A526-700F76A2C8CD}" srcOrd="6" destOrd="0" presId="urn:microsoft.com/office/officeart/2018/2/layout/IconVerticalSolidList"/>
    <dgm:cxn modelId="{6228FE11-F585-4011-BBF6-4CFF9BCDF9F0}" type="presParOf" srcId="{B897D0AE-16E0-4D47-A526-700F76A2C8CD}" destId="{49E2CB22-8467-4795-A2EB-A1D510E69442}" srcOrd="0" destOrd="0" presId="urn:microsoft.com/office/officeart/2018/2/layout/IconVerticalSolidList"/>
    <dgm:cxn modelId="{B8FD5F92-437E-4F28-A98B-77F783B55803}" type="presParOf" srcId="{B897D0AE-16E0-4D47-A526-700F76A2C8CD}" destId="{8C744524-7F3E-4CE2-BAFD-69244B9D380E}" srcOrd="1" destOrd="0" presId="urn:microsoft.com/office/officeart/2018/2/layout/IconVerticalSolidList"/>
    <dgm:cxn modelId="{CCE47269-DBB9-47A6-BDF3-7DA9D7E05650}" type="presParOf" srcId="{B897D0AE-16E0-4D47-A526-700F76A2C8CD}" destId="{00934986-A42D-4977-AF14-C20FBC43B458}" srcOrd="2" destOrd="0" presId="urn:microsoft.com/office/officeart/2018/2/layout/IconVerticalSolidList"/>
    <dgm:cxn modelId="{B2CF1302-FA8F-417E-80B0-A3CD35A00807}" type="presParOf" srcId="{B897D0AE-16E0-4D47-A526-700F76A2C8CD}" destId="{EB58EFB1-405E-4BEB-9DBB-9287D0FEE01C}" srcOrd="3" destOrd="0" presId="urn:microsoft.com/office/officeart/2018/2/layout/IconVerticalSolidList"/>
    <dgm:cxn modelId="{1225E967-EE4A-4196-B49B-CFA8D83FC8B5}" type="presParOf" srcId="{F1A9A5D1-059F-439B-886E-FD91E34EC90D}" destId="{AB400E98-6A4B-4655-82BD-75C451EEC3D2}" srcOrd="7" destOrd="0" presId="urn:microsoft.com/office/officeart/2018/2/layout/IconVerticalSolidList"/>
    <dgm:cxn modelId="{AF111168-C609-4BF8-9DBE-F0708950E61A}" type="presParOf" srcId="{F1A9A5D1-059F-439B-886E-FD91E34EC90D}" destId="{A2EF33B5-FC8E-4A54-87C1-44E7362C3992}" srcOrd="8" destOrd="0" presId="urn:microsoft.com/office/officeart/2018/2/layout/IconVerticalSolidList"/>
    <dgm:cxn modelId="{67A861A1-D81B-4A8E-8E25-BDE9E5EE6B62}" type="presParOf" srcId="{A2EF33B5-FC8E-4A54-87C1-44E7362C3992}" destId="{8F59D889-59DE-45E4-944F-49C1CFCCDECC}" srcOrd="0" destOrd="0" presId="urn:microsoft.com/office/officeart/2018/2/layout/IconVerticalSolidList"/>
    <dgm:cxn modelId="{52775888-3370-4F28-B90C-9B3814122080}" type="presParOf" srcId="{A2EF33B5-FC8E-4A54-87C1-44E7362C3992}" destId="{68960912-641A-47F3-98C4-29EB0B95798C}" srcOrd="1" destOrd="0" presId="urn:microsoft.com/office/officeart/2018/2/layout/IconVerticalSolidList"/>
    <dgm:cxn modelId="{B5BF8338-737A-4067-BB3E-C1E9DA583B0D}" type="presParOf" srcId="{A2EF33B5-FC8E-4A54-87C1-44E7362C3992}" destId="{070E33C9-A968-4EBC-94AC-996C98AA319B}" srcOrd="2" destOrd="0" presId="urn:microsoft.com/office/officeart/2018/2/layout/IconVerticalSolidList"/>
    <dgm:cxn modelId="{D43BE12A-75FB-49A8-B754-382235AA221A}" type="presParOf" srcId="{A2EF33B5-FC8E-4A54-87C1-44E7362C3992}" destId="{DBC22949-851A-42FA-9B65-A0F994EB8B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5DB08-2B55-4EE1-8752-4A97DF1EEB74}">
      <dsp:nvSpPr>
        <dsp:cNvPr id="0" name=""/>
        <dsp:cNvSpPr/>
      </dsp:nvSpPr>
      <dsp:spPr>
        <a:xfrm>
          <a:off x="0" y="45525"/>
          <a:ext cx="4461764" cy="895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Age: Older individuals (61+) showed a higher likelihood of reporting mental health issues.</a:t>
          </a:r>
        </a:p>
      </dsp:txBody>
      <dsp:txXfrm>
        <a:off x="43693" y="89218"/>
        <a:ext cx="4374378" cy="807664"/>
      </dsp:txXfrm>
    </dsp:sp>
    <dsp:sp modelId="{76FBE26C-4514-48A9-BD13-7445CE4DAA55}">
      <dsp:nvSpPr>
        <dsp:cNvPr id="0" name=""/>
        <dsp:cNvSpPr/>
      </dsp:nvSpPr>
      <dsp:spPr>
        <a:xfrm>
          <a:off x="0" y="986655"/>
          <a:ext cx="4461764" cy="895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Income: Lower income groups had a higher proportion of mental illness.</a:t>
          </a:r>
        </a:p>
      </dsp:txBody>
      <dsp:txXfrm>
        <a:off x="43693" y="1030348"/>
        <a:ext cx="4374378" cy="807664"/>
      </dsp:txXfrm>
    </dsp:sp>
    <dsp:sp modelId="{ACE4C6D3-33DB-4F40-BB70-9E53C302E46D}">
      <dsp:nvSpPr>
        <dsp:cNvPr id="0" name=""/>
        <dsp:cNvSpPr/>
      </dsp:nvSpPr>
      <dsp:spPr>
        <a:xfrm>
          <a:off x="0" y="1927786"/>
          <a:ext cx="4461764" cy="895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Employment: Those unemployed or inactive had higher risks of mental illness.</a:t>
          </a:r>
        </a:p>
      </dsp:txBody>
      <dsp:txXfrm>
        <a:off x="43693" y="1971479"/>
        <a:ext cx="4374378" cy="807664"/>
      </dsp:txXfrm>
    </dsp:sp>
    <dsp:sp modelId="{849EB8FC-06DE-4B88-9CD5-12CDB088E313}">
      <dsp:nvSpPr>
        <dsp:cNvPr id="0" name=""/>
        <dsp:cNvSpPr/>
      </dsp:nvSpPr>
      <dsp:spPr>
        <a:xfrm>
          <a:off x="0" y="2868915"/>
          <a:ext cx="4461764" cy="895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Other factors: Physical activity and alcohol consumption patterns showed distinct differences. PENDING</a:t>
          </a:r>
        </a:p>
      </dsp:txBody>
      <dsp:txXfrm>
        <a:off x="43693" y="2912608"/>
        <a:ext cx="4374378" cy="807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94793-E77E-4C1D-84C3-4798F9C1060B}">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6B161-4B2B-4994-AF3E-23AB3B2C08F1}">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0291A-1883-4139-B8FC-C0AE5736954C}">
      <dsp:nvSpPr>
        <dsp:cNvPr id="0" name=""/>
        <dsp:cNvSpPr/>
      </dsp:nvSpPr>
      <dsp:spPr>
        <a:xfrm>
          <a:off x="1059754" y="4307"/>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Parameters tuned for Logistic Regression:</a:t>
          </a:r>
        </a:p>
      </dsp:txBody>
      <dsp:txXfrm>
        <a:off x="1059754" y="4307"/>
        <a:ext cx="2863900" cy="917536"/>
      </dsp:txXfrm>
    </dsp:sp>
    <dsp:sp modelId="{1EEA4062-C1F0-495D-B625-FF77A902502C}">
      <dsp:nvSpPr>
        <dsp:cNvPr id="0" name=""/>
        <dsp:cNvSpPr/>
      </dsp:nvSpPr>
      <dsp:spPr>
        <a:xfrm>
          <a:off x="3923655" y="4307"/>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22300">
            <a:lnSpc>
              <a:spcPct val="90000"/>
            </a:lnSpc>
            <a:spcBef>
              <a:spcPct val="0"/>
            </a:spcBef>
            <a:spcAft>
              <a:spcPct val="35000"/>
            </a:spcAft>
            <a:buNone/>
          </a:pPr>
          <a:r>
            <a:rPr lang="en-US" sz="1400" kern="1200"/>
            <a:t>Regularization strength (C)</a:t>
          </a:r>
        </a:p>
        <a:p>
          <a:pPr marL="0" lvl="0" indent="0" algn="l" defTabSz="622300">
            <a:lnSpc>
              <a:spcPct val="90000"/>
            </a:lnSpc>
            <a:spcBef>
              <a:spcPct val="0"/>
            </a:spcBef>
            <a:spcAft>
              <a:spcPct val="35000"/>
            </a:spcAft>
            <a:buNone/>
          </a:pPr>
          <a:r>
            <a:rPr lang="en-US" sz="1400" kern="1200"/>
            <a:t>Solver (lbfgs, liblinear)</a:t>
          </a:r>
        </a:p>
      </dsp:txBody>
      <dsp:txXfrm>
        <a:off x="3923655" y="4307"/>
        <a:ext cx="2440568" cy="917536"/>
      </dsp:txXfrm>
    </dsp:sp>
    <dsp:sp modelId="{29D8F3A3-BB01-4518-94D3-EB475ABE40F0}">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B4B66-AC90-42CE-9946-A0E1CDD3B32F}">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34BB2-86E8-4265-84FE-8598349A396D}">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Explore Neural Networks to improve prediction accuracy.</a:t>
          </a:r>
        </a:p>
      </dsp:txBody>
      <dsp:txXfrm>
        <a:off x="1059754" y="1151227"/>
        <a:ext cx="5304469" cy="917536"/>
      </dsp:txXfrm>
    </dsp:sp>
    <dsp:sp modelId="{27261918-4054-47E6-8F8A-2179D7AC25B9}">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2D159-8F43-4DC1-AFEA-13CF2B89CA2C}">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D7579-64C7-4207-9D6B-DA903FBD5ACA}">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Generate new features from existing data, such as age and income brackets.</a:t>
          </a:r>
        </a:p>
      </dsp:txBody>
      <dsp:txXfrm>
        <a:off x="1059754" y="2298147"/>
        <a:ext cx="5304469" cy="917536"/>
      </dsp:txXfrm>
    </dsp:sp>
    <dsp:sp modelId="{49E2CB22-8467-4795-A2EB-A1D510E69442}">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44524-7F3E-4CE2-BAFD-69244B9D380E}">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58EFB1-405E-4BEB-9DBB-9287D0FEE01C}">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Deployment: Build a dashboard or web app for real-time monitoring of individuals at risk. EXTRA!</a:t>
          </a:r>
        </a:p>
      </dsp:txBody>
      <dsp:txXfrm>
        <a:off x="1059754" y="3445068"/>
        <a:ext cx="5304469" cy="917536"/>
      </dsp:txXfrm>
    </dsp:sp>
    <dsp:sp modelId="{8F59D889-59DE-45E4-944F-49C1CFCCDECC}">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60912-641A-47F3-98C4-29EB0B95798C}">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22949-851A-42FA-9B65-A0F994EB8BC7}">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Continue to evaluate model generalization with new test sets.</a:t>
          </a:r>
        </a:p>
      </dsp:txBody>
      <dsp:txXfrm>
        <a:off x="1059754" y="4591988"/>
        <a:ext cx="5304469" cy="9175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B0B92-F00B-4E6B-9FC8-4F7A2C037033}" type="datetimeFigureOut">
              <a:rPr lang="en-CA" smtClean="0"/>
              <a:t>2024-10-18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83DBB-4B97-4A70-8208-AE1ED751577A}" type="slidenum">
              <a:rPr lang="en-CA" smtClean="0"/>
              <a:t>‹#›</a:t>
            </a:fld>
            <a:endParaRPr lang="en-CA"/>
          </a:p>
        </p:txBody>
      </p:sp>
    </p:spTree>
    <p:extLst>
      <p:ext uri="{BB962C8B-B14F-4D97-AF65-F5344CB8AC3E}">
        <p14:creationId xmlns:p14="http://schemas.microsoft.com/office/powerpoint/2010/main" val="100430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went after a structured dataset and found one still related to mental health and </a:t>
            </a:r>
            <a:r>
              <a:rPr kumimoji="0" lang="en-US" altLang="en-US" sz="1200" b="0" i="0" u="none" strike="noStrike" cap="none" normalizeH="0" baseline="0" dirty="0">
                <a:ln>
                  <a:noFill/>
                </a:ln>
                <a:effectLst/>
                <a:latin typeface="Arial" panose="020B0604020202020204" pitchFamily="34" charset="0"/>
              </a:rPr>
              <a:t>using demographic and lifestyle data</a:t>
            </a:r>
            <a:endParaRPr lang="en-CA" dirty="0"/>
          </a:p>
        </p:txBody>
      </p:sp>
      <p:sp>
        <p:nvSpPr>
          <p:cNvPr id="4" name="Slide Number Placeholder 3"/>
          <p:cNvSpPr>
            <a:spLocks noGrp="1"/>
          </p:cNvSpPr>
          <p:nvPr>
            <p:ph type="sldNum" sz="quarter" idx="5"/>
          </p:nvPr>
        </p:nvSpPr>
        <p:spPr/>
        <p:txBody>
          <a:bodyPr/>
          <a:lstStyle/>
          <a:p>
            <a:fld id="{68E83DBB-4B97-4A70-8208-AE1ED751577A}" type="slidenum">
              <a:rPr lang="en-CA" smtClean="0"/>
              <a:t>10</a:t>
            </a:fld>
            <a:endParaRPr lang="en-CA"/>
          </a:p>
        </p:txBody>
      </p:sp>
    </p:spTree>
    <p:extLst>
      <p:ext uri="{BB962C8B-B14F-4D97-AF65-F5344CB8AC3E}">
        <p14:creationId xmlns:p14="http://schemas.microsoft.com/office/powerpoint/2010/main" val="252518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40C28"/>
                </a:solidFill>
                <a:effectLst/>
                <a:latin typeface="Google Sans"/>
              </a:rPr>
              <a:t>Exploratory data analysis</a:t>
            </a:r>
            <a:endParaRPr lang="en-CA" dirty="0"/>
          </a:p>
        </p:txBody>
      </p:sp>
      <p:sp>
        <p:nvSpPr>
          <p:cNvPr id="4" name="Slide Number Placeholder 3"/>
          <p:cNvSpPr>
            <a:spLocks noGrp="1"/>
          </p:cNvSpPr>
          <p:nvPr>
            <p:ph type="sldNum" sz="quarter" idx="5"/>
          </p:nvPr>
        </p:nvSpPr>
        <p:spPr/>
        <p:txBody>
          <a:bodyPr/>
          <a:lstStyle/>
          <a:p>
            <a:fld id="{68E83DBB-4B97-4A70-8208-AE1ED751577A}" type="slidenum">
              <a:rPr lang="en-CA" smtClean="0"/>
              <a:t>12</a:t>
            </a:fld>
            <a:endParaRPr lang="en-CA"/>
          </a:p>
        </p:txBody>
      </p:sp>
    </p:spTree>
    <p:extLst>
      <p:ext uri="{BB962C8B-B14F-4D97-AF65-F5344CB8AC3E}">
        <p14:creationId xmlns:p14="http://schemas.microsoft.com/office/powerpoint/2010/main" val="174999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8E83DBB-4B97-4A70-8208-AE1ED751577A}" type="slidenum">
              <a:rPr lang="en-CA" smtClean="0"/>
              <a:t>13</a:t>
            </a:fld>
            <a:endParaRPr lang="en-CA"/>
          </a:p>
        </p:txBody>
      </p:sp>
    </p:spTree>
    <p:extLst>
      <p:ext uri="{BB962C8B-B14F-4D97-AF65-F5344CB8AC3E}">
        <p14:creationId xmlns:p14="http://schemas.microsoft.com/office/powerpoint/2010/main" val="2626139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Encoding Categorical Features:</a:t>
            </a:r>
          </a:p>
          <a:p>
            <a:pPr>
              <a:buFont typeface="Arial" panose="020B0604020202020204" pitchFamily="34" charset="0"/>
              <a:buChar char="•"/>
            </a:pPr>
            <a:r>
              <a:rPr lang="en-US" b="1" dirty="0"/>
              <a:t>Why</a:t>
            </a:r>
            <a:r>
              <a:rPr lang="en-US" dirty="0"/>
              <a:t>: Machine learning models typically require numerical input. Categorical features, like "Marital Status" or "Education Level," need to be converted to numerical format for the models to interpret them.</a:t>
            </a:r>
          </a:p>
          <a:p>
            <a:pPr>
              <a:buFont typeface="Arial" panose="020B0604020202020204" pitchFamily="34" charset="0"/>
              <a:buChar char="•"/>
            </a:pPr>
            <a:r>
              <a:rPr lang="en-US" b="1" dirty="0"/>
              <a:t>What we did</a:t>
            </a:r>
            <a:r>
              <a:rPr lang="en-US" dirty="0"/>
              <a:t>: Applied </a:t>
            </a:r>
            <a:r>
              <a:rPr lang="en-US" b="1" dirty="0"/>
              <a:t>one-hot encoding</a:t>
            </a:r>
            <a:r>
              <a:rPr lang="en-US" dirty="0"/>
              <a:t> to convert categories into a binary matrix (for example, "Married" becomes a 1 or 0 in the respective column). This allows the model to treat categories as separate binary features.</a:t>
            </a:r>
          </a:p>
          <a:p>
            <a:r>
              <a:rPr lang="en-US" b="1" dirty="0"/>
              <a:t>3. Scaling Numerical Columns:</a:t>
            </a:r>
          </a:p>
          <a:p>
            <a:pPr>
              <a:buFont typeface="Arial" panose="020B0604020202020204" pitchFamily="34" charset="0"/>
              <a:buChar char="•"/>
            </a:pPr>
            <a:r>
              <a:rPr lang="en-US" b="1" dirty="0"/>
              <a:t>Why</a:t>
            </a:r>
            <a:r>
              <a:rPr lang="en-US" dirty="0"/>
              <a:t>: Some numerical features, such as income, can have large value ranges. Models like logistic regression and others that rely on distance-based measures can perform poorly if certain features dominate due to their large values.</a:t>
            </a:r>
          </a:p>
          <a:p>
            <a:pPr>
              <a:buFont typeface="Arial" panose="020B0604020202020204" pitchFamily="34" charset="0"/>
              <a:buChar char="•"/>
            </a:pPr>
            <a:r>
              <a:rPr lang="en-US" b="1" dirty="0"/>
              <a:t>What we did</a:t>
            </a:r>
            <a:r>
              <a:rPr lang="en-US" dirty="0"/>
              <a:t>: Applied </a:t>
            </a:r>
            <a:r>
              <a:rPr lang="en-US" b="1" dirty="0"/>
              <a:t>feature scaling</a:t>
            </a:r>
            <a:r>
              <a:rPr lang="en-US" dirty="0"/>
              <a:t> to normalize features like "Income" so they have a mean of 0 and standard deviation of 1, ensuring all numerical features are on the same scale and contributing equally to model performance.</a:t>
            </a:r>
          </a:p>
          <a:p>
            <a:endParaRPr lang="en-CA" dirty="0"/>
          </a:p>
        </p:txBody>
      </p:sp>
      <p:sp>
        <p:nvSpPr>
          <p:cNvPr id="4" name="Slide Number Placeholder 3"/>
          <p:cNvSpPr>
            <a:spLocks noGrp="1"/>
          </p:cNvSpPr>
          <p:nvPr>
            <p:ph type="sldNum" sz="quarter" idx="5"/>
          </p:nvPr>
        </p:nvSpPr>
        <p:spPr/>
        <p:txBody>
          <a:bodyPr/>
          <a:lstStyle/>
          <a:p>
            <a:fld id="{68E83DBB-4B97-4A70-8208-AE1ED751577A}" type="slidenum">
              <a:rPr lang="en-CA" smtClean="0"/>
              <a:t>14</a:t>
            </a:fld>
            <a:endParaRPr lang="en-CA"/>
          </a:p>
        </p:txBody>
      </p:sp>
    </p:spTree>
    <p:extLst>
      <p:ext uri="{BB962C8B-B14F-4D97-AF65-F5344CB8AC3E}">
        <p14:creationId xmlns:p14="http://schemas.microsoft.com/office/powerpoint/2010/main" val="124163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the reason we see 0% for class 1 is because I encoded the target </a:t>
            </a:r>
          </a:p>
        </p:txBody>
      </p:sp>
      <p:sp>
        <p:nvSpPr>
          <p:cNvPr id="4" name="Slide Number Placeholder 3"/>
          <p:cNvSpPr>
            <a:spLocks noGrp="1"/>
          </p:cNvSpPr>
          <p:nvPr>
            <p:ph type="sldNum" sz="quarter" idx="5"/>
          </p:nvPr>
        </p:nvSpPr>
        <p:spPr/>
        <p:txBody>
          <a:bodyPr/>
          <a:lstStyle/>
          <a:p>
            <a:fld id="{68E83DBB-4B97-4A70-8208-AE1ED751577A}" type="slidenum">
              <a:rPr lang="en-CA" smtClean="0"/>
              <a:t>15</a:t>
            </a:fld>
            <a:endParaRPr lang="en-CA"/>
          </a:p>
        </p:txBody>
      </p:sp>
    </p:spTree>
    <p:extLst>
      <p:ext uri="{BB962C8B-B14F-4D97-AF65-F5344CB8AC3E}">
        <p14:creationId xmlns:p14="http://schemas.microsoft.com/office/powerpoint/2010/main" val="491464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8E83DBB-4B97-4A70-8208-AE1ED751577A}" type="slidenum">
              <a:rPr lang="en-CA" smtClean="0"/>
              <a:t>16</a:t>
            </a:fld>
            <a:endParaRPr lang="en-CA"/>
          </a:p>
        </p:txBody>
      </p:sp>
    </p:spTree>
    <p:extLst>
      <p:ext uri="{BB962C8B-B14F-4D97-AF65-F5344CB8AC3E}">
        <p14:creationId xmlns:p14="http://schemas.microsoft.com/office/powerpoint/2010/main" val="146634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DD36-BDDE-92F8-AEA3-9051594B2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9CFA4FF-CEB5-1412-E196-2E3BF812E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7831F45-20DA-7457-7838-2C44CD7DE1B8}"/>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5" name="Footer Placeholder 4">
            <a:extLst>
              <a:ext uri="{FF2B5EF4-FFF2-40B4-BE49-F238E27FC236}">
                <a16:creationId xmlns:a16="http://schemas.microsoft.com/office/drawing/2014/main" id="{34B8E70A-A15B-9159-170B-7E88B57760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CD79CD-4D6B-5A89-F1F7-1A4DBBE29D76}"/>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51489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B64E-621E-8BD1-1B3F-07F1A71D520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212B1B-F36F-BF99-A652-F11D40424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B0C944-7299-C71C-F83E-5B9B2A3FC267}"/>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5" name="Footer Placeholder 4">
            <a:extLst>
              <a:ext uri="{FF2B5EF4-FFF2-40B4-BE49-F238E27FC236}">
                <a16:creationId xmlns:a16="http://schemas.microsoft.com/office/drawing/2014/main" id="{50D851AD-1762-A52B-8DF9-36CE8FD9F0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894C87-E2BA-7D75-101B-52BFB1F01C04}"/>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278367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2779D-A961-AFBC-2705-17BE3E5CA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481408-191E-7EC8-4747-3959197654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998019-9CFA-A5A8-3E19-5E433E028605}"/>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5" name="Footer Placeholder 4">
            <a:extLst>
              <a:ext uri="{FF2B5EF4-FFF2-40B4-BE49-F238E27FC236}">
                <a16:creationId xmlns:a16="http://schemas.microsoft.com/office/drawing/2014/main" id="{80B120A2-2F9F-65C3-B0C9-741DB952C7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A6E9AE-D6B3-BE7B-EBDC-B51228D0BBFE}"/>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121999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06C0-9383-E9A2-1B78-C01E1F8619A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388E4E-DB9A-2EE6-E391-DD1A69CE3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2007B2-0FCB-7708-47FD-FB269DCF1CDD}"/>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5" name="Footer Placeholder 4">
            <a:extLst>
              <a:ext uri="{FF2B5EF4-FFF2-40B4-BE49-F238E27FC236}">
                <a16:creationId xmlns:a16="http://schemas.microsoft.com/office/drawing/2014/main" id="{69FEFB83-3E5C-37D5-5D4C-3463ABABA2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77A9D7-1D46-72A0-7635-E2BE241D1308}"/>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32993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4507-3645-9857-D145-15A8685F1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3C6DDAC-2FBD-F6D5-8E5F-8EE06B81F1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F7817-51BF-402A-5087-DE1FAF98883E}"/>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5" name="Footer Placeholder 4">
            <a:extLst>
              <a:ext uri="{FF2B5EF4-FFF2-40B4-BE49-F238E27FC236}">
                <a16:creationId xmlns:a16="http://schemas.microsoft.com/office/drawing/2014/main" id="{4A191B99-1A5D-E66E-F14B-02CE1727F2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86BFF9-AF93-AAE3-22C1-AA8858849E00}"/>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27074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C741-FEB2-CF35-1800-5730EFF26C5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7DBD2-A541-9B6D-EF14-2393D53FD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019C26-38E7-BA29-1999-C88BA7E29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9B60D17-6741-81EB-74BD-102986661014}"/>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6" name="Footer Placeholder 5">
            <a:extLst>
              <a:ext uri="{FF2B5EF4-FFF2-40B4-BE49-F238E27FC236}">
                <a16:creationId xmlns:a16="http://schemas.microsoft.com/office/drawing/2014/main" id="{0B0D33D1-F842-8013-0469-64625EF74D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61F7A6-C772-260A-61C6-9F5BDA59E39A}"/>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238909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F31E-E263-4C7D-1F86-8D958521A0F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170B27-F7B0-66E0-ADAD-699513217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52769-6DDF-FFA1-53E9-96ECA98F7F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67B8FA-3DE6-0E38-4E7B-1F6561414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B52E7-728D-C073-D817-6DE702612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7C95EB-0EA2-75C5-CBAA-5ADA5982BF4D}"/>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8" name="Footer Placeholder 7">
            <a:extLst>
              <a:ext uri="{FF2B5EF4-FFF2-40B4-BE49-F238E27FC236}">
                <a16:creationId xmlns:a16="http://schemas.microsoft.com/office/drawing/2014/main" id="{9A009A1F-0DC8-C317-DB7C-2B36D7085EC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20FD828-2157-2461-67BF-6E72E5673AB3}"/>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251056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85F2-4F97-7C7D-CF52-3C278C178C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1C56FD-FA2E-1E54-E9ED-C932FA6DFA89}"/>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4" name="Footer Placeholder 3">
            <a:extLst>
              <a:ext uri="{FF2B5EF4-FFF2-40B4-BE49-F238E27FC236}">
                <a16:creationId xmlns:a16="http://schemas.microsoft.com/office/drawing/2014/main" id="{9C53C137-19A8-8D35-5C91-92405EDB14F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30D0A3B-E459-70E5-641F-1311BB2C839E}"/>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127022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C43DA-60DD-090E-612B-ABF2A96C96CB}"/>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3" name="Footer Placeholder 2">
            <a:extLst>
              <a:ext uri="{FF2B5EF4-FFF2-40B4-BE49-F238E27FC236}">
                <a16:creationId xmlns:a16="http://schemas.microsoft.com/office/drawing/2014/main" id="{978415E3-5933-C8CF-F549-8485967518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CE34377-3660-23C1-B9CD-A11DCB5F035F}"/>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252530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7047-9FDA-084E-5E0F-B97FF27DF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C841C4B-D628-AA20-1FC3-2B3D83E83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07A4A44-BE7C-51DF-218C-FFA770A7D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5D911-C914-C391-6F8F-3A3E7CE9CD88}"/>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6" name="Footer Placeholder 5">
            <a:extLst>
              <a:ext uri="{FF2B5EF4-FFF2-40B4-BE49-F238E27FC236}">
                <a16:creationId xmlns:a16="http://schemas.microsoft.com/office/drawing/2014/main" id="{6C56F60F-57A4-9B1B-F8CC-C1D488CEA8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8774B4B-6889-C4D9-ABD1-10286F5498E5}"/>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361355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E15A-5C50-CB6A-0A3A-A7A64A6B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3B3F214-823E-A1F9-9306-268FD29B6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FC15CE9-456F-01C2-2BBB-8E7E05E40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7F167-25B3-D25C-F83F-EF88F09D0752}"/>
              </a:ext>
            </a:extLst>
          </p:cNvPr>
          <p:cNvSpPr>
            <a:spLocks noGrp="1"/>
          </p:cNvSpPr>
          <p:nvPr>
            <p:ph type="dt" sz="half" idx="10"/>
          </p:nvPr>
        </p:nvSpPr>
        <p:spPr/>
        <p:txBody>
          <a:bodyPr/>
          <a:lstStyle/>
          <a:p>
            <a:fld id="{D70697DE-22F9-4EAB-AC26-C4C6CF6B0F7E}" type="datetimeFigureOut">
              <a:rPr lang="en-CA" smtClean="0"/>
              <a:t>2024-10-18</a:t>
            </a:fld>
            <a:endParaRPr lang="en-CA"/>
          </a:p>
        </p:txBody>
      </p:sp>
      <p:sp>
        <p:nvSpPr>
          <p:cNvPr id="6" name="Footer Placeholder 5">
            <a:extLst>
              <a:ext uri="{FF2B5EF4-FFF2-40B4-BE49-F238E27FC236}">
                <a16:creationId xmlns:a16="http://schemas.microsoft.com/office/drawing/2014/main" id="{9ADB21D3-C3EC-E512-E050-78B8D9DB9D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FD053A-69FD-416B-1589-D9C75ADDB786}"/>
              </a:ext>
            </a:extLst>
          </p:cNvPr>
          <p:cNvSpPr>
            <a:spLocks noGrp="1"/>
          </p:cNvSpPr>
          <p:nvPr>
            <p:ph type="sldNum" sz="quarter" idx="12"/>
          </p:nvPr>
        </p:nvSpPr>
        <p:spPr/>
        <p:txBody>
          <a:bodyPr/>
          <a:lstStyle/>
          <a:p>
            <a:fld id="{1A756ACA-4F9E-4210-8C86-E738479A08C2}" type="slidenum">
              <a:rPr lang="en-CA" smtClean="0"/>
              <a:t>‹#›</a:t>
            </a:fld>
            <a:endParaRPr lang="en-CA"/>
          </a:p>
        </p:txBody>
      </p:sp>
    </p:spTree>
    <p:extLst>
      <p:ext uri="{BB962C8B-B14F-4D97-AF65-F5344CB8AC3E}">
        <p14:creationId xmlns:p14="http://schemas.microsoft.com/office/powerpoint/2010/main" val="208652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7DFB6-8A07-0E1A-8C16-4D58EE985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A912CA-5AC2-11BE-ED3B-BDBD5BE06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719FC6-A823-3505-8535-162D24C5D4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697DE-22F9-4EAB-AC26-C4C6CF6B0F7E}" type="datetimeFigureOut">
              <a:rPr lang="en-CA" smtClean="0"/>
              <a:t>2024-10-18</a:t>
            </a:fld>
            <a:endParaRPr lang="en-CA"/>
          </a:p>
        </p:txBody>
      </p:sp>
      <p:sp>
        <p:nvSpPr>
          <p:cNvPr id="5" name="Footer Placeholder 4">
            <a:extLst>
              <a:ext uri="{FF2B5EF4-FFF2-40B4-BE49-F238E27FC236}">
                <a16:creationId xmlns:a16="http://schemas.microsoft.com/office/drawing/2014/main" id="{D6B8CA1E-7F80-8A6C-2F99-BB02C59DB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298B030F-A285-7F28-541F-C2B00C819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756ACA-4F9E-4210-8C86-E738479A08C2}" type="slidenum">
              <a:rPr lang="en-CA" smtClean="0"/>
              <a:t>‹#›</a:t>
            </a:fld>
            <a:endParaRPr lang="en-CA"/>
          </a:p>
        </p:txBody>
      </p:sp>
    </p:spTree>
    <p:extLst>
      <p:ext uri="{BB962C8B-B14F-4D97-AF65-F5344CB8AC3E}">
        <p14:creationId xmlns:p14="http://schemas.microsoft.com/office/powerpoint/2010/main" val="2849408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Sprint 1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Data Science Bootcamp</a:t>
            </a:r>
          </a:p>
          <a:p>
            <a:r>
              <a:rPr lang="en-US" dirty="0">
                <a:solidFill>
                  <a:schemeClr val="tx1">
                    <a:lumMod val="85000"/>
                    <a:lumOff val="15000"/>
                  </a:schemeClr>
                </a:solidFill>
              </a:rPr>
              <a:t>GC</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262295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630936" y="639520"/>
            <a:ext cx="4614164" cy="1719072"/>
          </a:xfrm>
        </p:spPr>
        <p:txBody>
          <a:bodyPr anchor="b">
            <a:normAutofit fontScale="90000"/>
          </a:bodyPr>
          <a:lstStyle/>
          <a:p>
            <a:r>
              <a:rPr lang="en-US" sz="5400" dirty="0">
                <a:latin typeface="Arial" panose="020B0604020202020204" pitchFamily="34" charset="0"/>
                <a:cs typeface="Arial" panose="020B0604020202020204" pitchFamily="34" charset="0"/>
              </a:rPr>
              <a:t>Initial Approach &amp; Dataset Shift</a:t>
            </a:r>
            <a:endParaRPr lang="en-CA" sz="54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5CCBBE-72FF-63E2-95BA-D8F54AFB6D56}"/>
              </a:ext>
            </a:extLst>
          </p:cNvPr>
          <p:cNvSpPr txBox="1"/>
          <p:nvPr/>
        </p:nvSpPr>
        <p:spPr>
          <a:xfrm>
            <a:off x="5592118" y="1207069"/>
            <a:ext cx="6096000" cy="4801314"/>
          </a:xfrm>
          <a:prstGeom prst="rect">
            <a:avLst/>
          </a:prstGeom>
          <a:noFill/>
        </p:spPr>
        <p:txBody>
          <a:bodyPr wrap="square">
            <a:spAutoFit/>
          </a:bodyPr>
          <a:lstStyle/>
          <a:p>
            <a:pPr algn="l"/>
            <a:r>
              <a:rPr lang="en-US" b="1" i="0" dirty="0">
                <a:effectLst/>
              </a:rPr>
              <a:t>New Direction - Key Features + Target:</a:t>
            </a:r>
          </a:p>
          <a:p>
            <a:pPr algn="l">
              <a:buFont typeface="Arial" panose="020B0604020202020204" pitchFamily="34" charset="0"/>
              <a:buChar char="•"/>
            </a:pPr>
            <a:r>
              <a:rPr lang="en-US" b="1" i="0" dirty="0">
                <a:effectLst/>
              </a:rPr>
              <a:t>Age</a:t>
            </a:r>
            <a:r>
              <a:rPr lang="en-US" b="0" i="0" dirty="0">
                <a:effectLst/>
              </a:rPr>
              <a:t>: The age of the respondent.</a:t>
            </a:r>
          </a:p>
          <a:p>
            <a:pPr algn="l">
              <a:buFont typeface="Arial" panose="020B0604020202020204" pitchFamily="34" charset="0"/>
              <a:buChar char="•"/>
            </a:pPr>
            <a:r>
              <a:rPr lang="en-US" b="1" i="0" dirty="0">
                <a:effectLst/>
              </a:rPr>
              <a:t>Income</a:t>
            </a:r>
            <a:r>
              <a:rPr lang="en-US" b="0" i="0" dirty="0">
                <a:effectLst/>
              </a:rPr>
              <a:t>: Standardized income data for the individual.</a:t>
            </a:r>
          </a:p>
          <a:p>
            <a:pPr algn="l">
              <a:buFont typeface="Arial" panose="020B0604020202020204" pitchFamily="34" charset="0"/>
              <a:buChar char="•"/>
            </a:pPr>
            <a:r>
              <a:rPr lang="en-US" b="1" i="0" dirty="0">
                <a:effectLst/>
              </a:rPr>
              <a:t>Smoking Status</a:t>
            </a:r>
            <a:r>
              <a:rPr lang="en-US" b="0" i="0" dirty="0">
                <a:effectLst/>
              </a:rPr>
              <a:t>: Whether the respondent is a current, former, or non-smoker.</a:t>
            </a:r>
          </a:p>
          <a:p>
            <a:pPr algn="l">
              <a:buFont typeface="Arial" panose="020B0604020202020204" pitchFamily="34" charset="0"/>
              <a:buChar char="•"/>
            </a:pPr>
            <a:r>
              <a:rPr lang="en-US" b="1" i="0" dirty="0">
                <a:effectLst/>
              </a:rPr>
              <a:t>Physical Activity Level</a:t>
            </a:r>
            <a:r>
              <a:rPr lang="en-US" b="0" i="0" dirty="0">
                <a:effectLst/>
              </a:rPr>
              <a:t>: Indicates whether the respondent has a sedentary, moderate, or active lifestyle.</a:t>
            </a:r>
          </a:p>
          <a:p>
            <a:pPr algn="l">
              <a:buFont typeface="Arial" panose="020B0604020202020204" pitchFamily="34" charset="0"/>
              <a:buChar char="•"/>
            </a:pPr>
            <a:r>
              <a:rPr lang="en-US" b="1" i="0" dirty="0">
                <a:effectLst/>
              </a:rPr>
              <a:t>Employment Status</a:t>
            </a:r>
            <a:r>
              <a:rPr lang="en-US" b="0" i="0" dirty="0">
                <a:effectLst/>
              </a:rPr>
              <a:t>: Reflects whether the individual is employed or unemployed.</a:t>
            </a:r>
          </a:p>
          <a:p>
            <a:pPr algn="l">
              <a:buFont typeface="Arial" panose="020B0604020202020204" pitchFamily="34" charset="0"/>
              <a:buChar char="•"/>
            </a:pPr>
            <a:r>
              <a:rPr lang="en-US" b="1" i="0" dirty="0">
                <a:effectLst/>
                <a:highlight>
                  <a:srgbClr val="FFFF00"/>
                </a:highlight>
              </a:rPr>
              <a:t>History of Mental Illness</a:t>
            </a:r>
            <a:r>
              <a:rPr lang="en-US" b="0" i="0" dirty="0">
                <a:effectLst/>
              </a:rPr>
              <a:t>: Indicates whether the individual has a history of mental illness. (</a:t>
            </a:r>
            <a:r>
              <a:rPr lang="en-US" b="0" i="0" dirty="0">
                <a:effectLst/>
                <a:highlight>
                  <a:srgbClr val="FFFF00"/>
                </a:highlight>
              </a:rPr>
              <a:t>TARGET</a:t>
            </a:r>
            <a:r>
              <a:rPr lang="en-US" b="0" i="0" dirty="0">
                <a:effectLst/>
              </a:rPr>
              <a:t>)</a:t>
            </a:r>
          </a:p>
          <a:p>
            <a:pPr algn="l">
              <a:buFont typeface="Arial" panose="020B0604020202020204" pitchFamily="34" charset="0"/>
              <a:buChar char="•"/>
            </a:pPr>
            <a:r>
              <a:rPr lang="en-US" b="1" i="0" dirty="0">
                <a:effectLst/>
              </a:rPr>
              <a:t>Family History of Depression</a:t>
            </a:r>
            <a:r>
              <a:rPr lang="en-US" b="0" i="0" dirty="0">
                <a:effectLst/>
              </a:rPr>
              <a:t>: Information about the presence of depression in the respondent's family.</a:t>
            </a:r>
          </a:p>
          <a:p>
            <a:pPr algn="l">
              <a:buFont typeface="Arial" panose="020B0604020202020204" pitchFamily="34" charset="0"/>
              <a:buChar char="•"/>
            </a:pPr>
            <a:r>
              <a:rPr lang="en-US" b="1" i="0" dirty="0">
                <a:effectLst/>
              </a:rPr>
              <a:t>Chronic Medical Conditions</a:t>
            </a:r>
            <a:r>
              <a:rPr lang="en-US" b="0" i="0" dirty="0">
                <a:effectLst/>
              </a:rPr>
              <a:t>: Whether the individual suffers from chronic health conditions.</a:t>
            </a:r>
          </a:p>
          <a:p>
            <a:pPr algn="l">
              <a:buFont typeface="Arial" panose="020B0604020202020204" pitchFamily="34" charset="0"/>
              <a:buChar char="•"/>
            </a:pPr>
            <a:r>
              <a:rPr lang="en-US" b="1" i="0" dirty="0">
                <a:effectLst/>
              </a:rPr>
              <a:t>Alcohol Consumption &amp; Dietary Habits</a:t>
            </a:r>
            <a:r>
              <a:rPr lang="en-US" b="0" i="0" dirty="0">
                <a:effectLst/>
              </a:rPr>
              <a:t>: Data on the individual's alcohol consumption and dietary preferences.</a:t>
            </a:r>
          </a:p>
        </p:txBody>
      </p:sp>
      <p:sp>
        <p:nvSpPr>
          <p:cNvPr id="3" name="Rectangle: Rounded Corners 2">
            <a:extLst>
              <a:ext uri="{FF2B5EF4-FFF2-40B4-BE49-F238E27FC236}">
                <a16:creationId xmlns:a16="http://schemas.microsoft.com/office/drawing/2014/main" id="{980D85F0-A777-0041-6F5E-B69CE7C5C052}"/>
              </a:ext>
            </a:extLst>
          </p:cNvPr>
          <p:cNvSpPr/>
          <p:nvPr/>
        </p:nvSpPr>
        <p:spPr>
          <a:xfrm>
            <a:off x="5280051" y="1015821"/>
            <a:ext cx="6587938" cy="5183811"/>
          </a:xfrm>
          <a:prstGeom prst="roundRect">
            <a:avLst/>
          </a:prstGeom>
          <a:no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 name="Group 4">
            <a:extLst>
              <a:ext uri="{FF2B5EF4-FFF2-40B4-BE49-F238E27FC236}">
                <a16:creationId xmlns:a16="http://schemas.microsoft.com/office/drawing/2014/main" id="{0B00EAA6-6F7F-414F-839B-D32E30DE9961}"/>
              </a:ext>
            </a:extLst>
          </p:cNvPr>
          <p:cNvGrpSpPr/>
          <p:nvPr/>
        </p:nvGrpSpPr>
        <p:grpSpPr>
          <a:xfrm>
            <a:off x="573194" y="2864575"/>
            <a:ext cx="4133663" cy="991865"/>
            <a:chOff x="0" y="45525"/>
            <a:chExt cx="4461764" cy="895050"/>
          </a:xfrm>
        </p:grpSpPr>
        <p:sp>
          <p:nvSpPr>
            <p:cNvPr id="6" name="Rectangle: Rounded Corners 5">
              <a:extLst>
                <a:ext uri="{FF2B5EF4-FFF2-40B4-BE49-F238E27FC236}">
                  <a16:creationId xmlns:a16="http://schemas.microsoft.com/office/drawing/2014/main" id="{95E524B0-9CC7-9BA3-9C3C-A4DBD09B762D}"/>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7" name="Rectangle: Rounded Corners 4">
              <a:extLst>
                <a:ext uri="{FF2B5EF4-FFF2-40B4-BE49-F238E27FC236}">
                  <a16:creationId xmlns:a16="http://schemas.microsoft.com/office/drawing/2014/main" id="{9DC17204-ABE3-02DB-551B-17C076A63545}"/>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eaLnBrk="0" fontAlgn="base" hangingPunct="0">
                <a:spcBef>
                  <a:spcPct val="0"/>
                </a:spcBef>
                <a:spcAft>
                  <a:spcPts val="600"/>
                </a:spcAft>
                <a:buFontTx/>
                <a:buChar char="•"/>
              </a:pPr>
              <a:r>
                <a:rPr kumimoji="0" lang="en-US" altLang="en-US" sz="1600" b="0" i="0" u="none" strike="noStrike" cap="none" normalizeH="0" baseline="0" dirty="0">
                  <a:ln>
                    <a:noFill/>
                  </a:ln>
                  <a:effectLst/>
                  <a:latin typeface="Arial" panose="020B0604020202020204" pitchFamily="34" charset="0"/>
                </a:rPr>
                <a:t> Initially started with a text-based sentiment analysis approach using social media data.</a:t>
              </a:r>
            </a:p>
          </p:txBody>
        </p:sp>
      </p:grpSp>
      <p:grpSp>
        <p:nvGrpSpPr>
          <p:cNvPr id="8" name="Group 7">
            <a:extLst>
              <a:ext uri="{FF2B5EF4-FFF2-40B4-BE49-F238E27FC236}">
                <a16:creationId xmlns:a16="http://schemas.microsoft.com/office/drawing/2014/main" id="{2F3F592C-E4F1-4143-B592-7A5529C708CE}"/>
              </a:ext>
            </a:extLst>
          </p:cNvPr>
          <p:cNvGrpSpPr/>
          <p:nvPr/>
        </p:nvGrpSpPr>
        <p:grpSpPr>
          <a:xfrm>
            <a:off x="573194" y="4011713"/>
            <a:ext cx="4133663" cy="895050"/>
            <a:chOff x="0" y="45525"/>
            <a:chExt cx="4461764" cy="895050"/>
          </a:xfrm>
        </p:grpSpPr>
        <p:sp>
          <p:nvSpPr>
            <p:cNvPr id="9" name="Rectangle: Rounded Corners 8">
              <a:extLst>
                <a:ext uri="{FF2B5EF4-FFF2-40B4-BE49-F238E27FC236}">
                  <a16:creationId xmlns:a16="http://schemas.microsoft.com/office/drawing/2014/main" id="{0445248D-9B70-7495-AA33-00F895F2168A}"/>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0" name="Rectangle: Rounded Corners 4">
              <a:extLst>
                <a:ext uri="{FF2B5EF4-FFF2-40B4-BE49-F238E27FC236}">
                  <a16:creationId xmlns:a16="http://schemas.microsoft.com/office/drawing/2014/main" id="{1B9DDCB9-7AFB-4A84-392A-7A470AF6C62F}"/>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eaLnBrk="0" fontAlgn="base" hangingPunct="0">
                <a:spcBef>
                  <a:spcPct val="0"/>
                </a:spcBef>
                <a:spcAft>
                  <a:spcPts val="600"/>
                </a:spcAft>
                <a:buFontTx/>
                <a:buChar char="•"/>
              </a:pPr>
              <a:r>
                <a:rPr kumimoji="0" lang="en-US" altLang="en-US" sz="1600" b="0" i="0" u="none" strike="noStrike" cap="none" normalizeH="0" baseline="0" dirty="0">
                  <a:ln>
                    <a:noFill/>
                  </a:ln>
                  <a:effectLst/>
                  <a:latin typeface="Arial" panose="020B0604020202020204" pitchFamily="34" charset="0"/>
                </a:rPr>
                <a:t> Challenge: The lack of a target variable led to a shift in the project direction.</a:t>
              </a:r>
            </a:p>
          </p:txBody>
        </p:sp>
      </p:grpSp>
      <p:grpSp>
        <p:nvGrpSpPr>
          <p:cNvPr id="12" name="Group 11">
            <a:extLst>
              <a:ext uri="{FF2B5EF4-FFF2-40B4-BE49-F238E27FC236}">
                <a16:creationId xmlns:a16="http://schemas.microsoft.com/office/drawing/2014/main" id="{3EB4D377-F30A-7E6A-AE5B-BD5EC57BE6CA}"/>
              </a:ext>
            </a:extLst>
          </p:cNvPr>
          <p:cNvGrpSpPr/>
          <p:nvPr/>
        </p:nvGrpSpPr>
        <p:grpSpPr>
          <a:xfrm>
            <a:off x="573194" y="5062036"/>
            <a:ext cx="4133663" cy="1310066"/>
            <a:chOff x="0" y="45525"/>
            <a:chExt cx="4461764" cy="895050"/>
          </a:xfrm>
        </p:grpSpPr>
        <p:sp>
          <p:nvSpPr>
            <p:cNvPr id="14" name="Rectangle: Rounded Corners 13">
              <a:extLst>
                <a:ext uri="{FF2B5EF4-FFF2-40B4-BE49-F238E27FC236}">
                  <a16:creationId xmlns:a16="http://schemas.microsoft.com/office/drawing/2014/main" id="{C396F48E-C32E-96D3-3B36-BD16D9A99DF7}"/>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5" name="Rectangle: Rounded Corners 4">
              <a:extLst>
                <a:ext uri="{FF2B5EF4-FFF2-40B4-BE49-F238E27FC236}">
                  <a16:creationId xmlns:a16="http://schemas.microsoft.com/office/drawing/2014/main" id="{A3675A0E-885D-951B-D974-95CFB50F9ABD}"/>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New Direction: </a:t>
              </a:r>
              <a:r>
                <a:rPr lang="en-US" altLang="en-US" sz="1600" dirty="0">
                  <a:latin typeface="Arial" panose="020B0604020202020204" pitchFamily="34" charset="0"/>
                </a:rPr>
                <a:t>P</a:t>
              </a:r>
              <a:r>
                <a:rPr kumimoji="0" lang="en-US" altLang="en-US" sz="1600" b="0" i="0" u="none" strike="noStrike" cap="none" normalizeH="0" baseline="0" dirty="0">
                  <a:ln>
                    <a:noFill/>
                  </a:ln>
                  <a:effectLst/>
                  <a:latin typeface="Arial" panose="020B0604020202020204" pitchFamily="34" charset="0"/>
                </a:rPr>
                <a:t>ivoted to using a structured depression dataset from Kaggle, which contain a target variable related to mental health outcomes.</a:t>
              </a:r>
            </a:p>
          </p:txBody>
        </p:sp>
      </p:grpSp>
    </p:spTree>
    <p:extLst>
      <p:ext uri="{BB962C8B-B14F-4D97-AF65-F5344CB8AC3E}">
        <p14:creationId xmlns:p14="http://schemas.microsoft.com/office/powerpoint/2010/main" val="6731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630936" y="639520"/>
            <a:ext cx="3429000" cy="1719072"/>
          </a:xfrm>
        </p:spPr>
        <p:txBody>
          <a:bodyPr anchor="b">
            <a:normAutofit/>
          </a:bodyPr>
          <a:lstStyle/>
          <a:p>
            <a:r>
              <a:rPr lang="en-US" sz="5400" dirty="0">
                <a:latin typeface="Arial" panose="020B0604020202020204" pitchFamily="34" charset="0"/>
                <a:cs typeface="Arial" panose="020B0604020202020204" pitchFamily="34" charset="0"/>
              </a:rPr>
              <a:t>Problem Statement</a:t>
            </a:r>
            <a:endParaRPr lang="en-CA" sz="5400" dirty="0">
              <a:latin typeface="Arial" panose="020B0604020202020204" pitchFamily="34" charset="0"/>
              <a:cs typeface="Arial" panose="020B0604020202020204" pitchFamily="34" charset="0"/>
            </a:endParaRPr>
          </a:p>
        </p:txBody>
      </p:sp>
      <p:sp>
        <p:nvSpPr>
          <p:cNvPr id="3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with numbers and text&#10;&#10;Description automatically generated with medium confidence">
            <a:extLst>
              <a:ext uri="{FF2B5EF4-FFF2-40B4-BE49-F238E27FC236}">
                <a16:creationId xmlns:a16="http://schemas.microsoft.com/office/drawing/2014/main" id="{F74945C0-1C9A-FF52-E350-5B3AD0B28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766" y="1211747"/>
            <a:ext cx="7153855" cy="5043467"/>
          </a:xfrm>
          <a:prstGeom prst="rect">
            <a:avLst/>
          </a:prstGeom>
        </p:spPr>
      </p:pic>
      <p:grpSp>
        <p:nvGrpSpPr>
          <p:cNvPr id="14" name="Group 13">
            <a:extLst>
              <a:ext uri="{FF2B5EF4-FFF2-40B4-BE49-F238E27FC236}">
                <a16:creationId xmlns:a16="http://schemas.microsoft.com/office/drawing/2014/main" id="{0AA71CE5-DF31-31AD-2FCC-D5B7B7A50D9A}"/>
              </a:ext>
            </a:extLst>
          </p:cNvPr>
          <p:cNvGrpSpPr/>
          <p:nvPr/>
        </p:nvGrpSpPr>
        <p:grpSpPr>
          <a:xfrm>
            <a:off x="573724" y="2998112"/>
            <a:ext cx="4133663" cy="895050"/>
            <a:chOff x="0" y="45525"/>
            <a:chExt cx="4461764" cy="895050"/>
          </a:xfrm>
        </p:grpSpPr>
        <p:sp>
          <p:nvSpPr>
            <p:cNvPr id="15" name="Rectangle: Rounded Corners 14">
              <a:extLst>
                <a:ext uri="{FF2B5EF4-FFF2-40B4-BE49-F238E27FC236}">
                  <a16:creationId xmlns:a16="http://schemas.microsoft.com/office/drawing/2014/main" id="{7D0D434C-9A7C-6AA4-B8C2-513DCC9CEBE5}"/>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6" name="Rectangle: Rounded Corners 4">
              <a:extLst>
                <a:ext uri="{FF2B5EF4-FFF2-40B4-BE49-F238E27FC236}">
                  <a16:creationId xmlns:a16="http://schemas.microsoft.com/office/drawing/2014/main" id="{87857AC4-317E-E7A8-CD22-7E8899DCEBB7}"/>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Mental health disorders, particularly depression, are on the rise globally.</a:t>
              </a:r>
            </a:p>
          </p:txBody>
        </p:sp>
      </p:grpSp>
      <p:grpSp>
        <p:nvGrpSpPr>
          <p:cNvPr id="17" name="Group 16">
            <a:extLst>
              <a:ext uri="{FF2B5EF4-FFF2-40B4-BE49-F238E27FC236}">
                <a16:creationId xmlns:a16="http://schemas.microsoft.com/office/drawing/2014/main" id="{74C2AC78-1F83-0C84-36AB-92F45A09194D}"/>
              </a:ext>
            </a:extLst>
          </p:cNvPr>
          <p:cNvGrpSpPr/>
          <p:nvPr/>
        </p:nvGrpSpPr>
        <p:grpSpPr>
          <a:xfrm>
            <a:off x="573724" y="3982961"/>
            <a:ext cx="4133663" cy="895050"/>
            <a:chOff x="0" y="45525"/>
            <a:chExt cx="4461764" cy="895050"/>
          </a:xfrm>
        </p:grpSpPr>
        <p:sp>
          <p:nvSpPr>
            <p:cNvPr id="21" name="Rectangle: Rounded Corners 20">
              <a:extLst>
                <a:ext uri="{FF2B5EF4-FFF2-40B4-BE49-F238E27FC236}">
                  <a16:creationId xmlns:a16="http://schemas.microsoft.com/office/drawing/2014/main" id="{FDCE780E-7BBC-C69D-6CE0-824B403A77C1}"/>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dirty="0"/>
            </a:p>
          </p:txBody>
        </p:sp>
        <p:sp>
          <p:nvSpPr>
            <p:cNvPr id="27" name="Rectangle: Rounded Corners 4">
              <a:extLst>
                <a:ext uri="{FF2B5EF4-FFF2-40B4-BE49-F238E27FC236}">
                  <a16:creationId xmlns:a16="http://schemas.microsoft.com/office/drawing/2014/main" id="{23FEB376-F5BA-45DA-08F7-AB905B43FD19}"/>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Early prediction of individuals at risk can help in timely interventions.</a:t>
              </a:r>
            </a:p>
          </p:txBody>
        </p:sp>
      </p:grpSp>
      <p:grpSp>
        <p:nvGrpSpPr>
          <p:cNvPr id="28" name="Group 27">
            <a:extLst>
              <a:ext uri="{FF2B5EF4-FFF2-40B4-BE49-F238E27FC236}">
                <a16:creationId xmlns:a16="http://schemas.microsoft.com/office/drawing/2014/main" id="{59BA8987-6E62-334B-38A2-7ED798D3BA3F}"/>
              </a:ext>
            </a:extLst>
          </p:cNvPr>
          <p:cNvGrpSpPr/>
          <p:nvPr/>
        </p:nvGrpSpPr>
        <p:grpSpPr>
          <a:xfrm>
            <a:off x="573724" y="4959210"/>
            <a:ext cx="4133663" cy="895050"/>
            <a:chOff x="0" y="45525"/>
            <a:chExt cx="4461764" cy="895050"/>
          </a:xfrm>
        </p:grpSpPr>
        <p:sp>
          <p:nvSpPr>
            <p:cNvPr id="29" name="Rectangle: Rounded Corners 28">
              <a:extLst>
                <a:ext uri="{FF2B5EF4-FFF2-40B4-BE49-F238E27FC236}">
                  <a16:creationId xmlns:a16="http://schemas.microsoft.com/office/drawing/2014/main" id="{470806C0-AE4A-0129-C02A-55141F90F766}"/>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30" name="Rectangle: Rounded Corners 4">
              <a:extLst>
                <a:ext uri="{FF2B5EF4-FFF2-40B4-BE49-F238E27FC236}">
                  <a16:creationId xmlns:a16="http://schemas.microsoft.com/office/drawing/2014/main" id="{199CBCFA-5AC2-D2AF-EEDD-69059C55E915}"/>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The goal of this project is to predict depression risks using demographic and lifestyle data. </a:t>
              </a:r>
            </a:p>
          </p:txBody>
        </p:sp>
      </p:grpSp>
    </p:spTree>
    <p:extLst>
      <p:ext uri="{BB962C8B-B14F-4D97-AF65-F5344CB8AC3E}">
        <p14:creationId xmlns:p14="http://schemas.microsoft.com/office/powerpoint/2010/main" val="127744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630936" y="639520"/>
            <a:ext cx="4614164" cy="1719072"/>
          </a:xfrm>
        </p:spPr>
        <p:txBody>
          <a:bodyPr anchor="b">
            <a:normAutofit/>
          </a:bodyPr>
          <a:lstStyle/>
          <a:p>
            <a:r>
              <a:rPr lang="en-US" sz="5400" dirty="0">
                <a:latin typeface="Arial" panose="020B0604020202020204" pitchFamily="34" charset="0"/>
                <a:cs typeface="Arial" panose="020B0604020202020204" pitchFamily="34" charset="0"/>
              </a:rPr>
              <a:t>Key Insights from EDA</a:t>
            </a:r>
            <a:endParaRPr lang="en-CA" sz="54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Rectangle 8">
            <a:extLst>
              <a:ext uri="{FF2B5EF4-FFF2-40B4-BE49-F238E27FC236}">
                <a16:creationId xmlns:a16="http://schemas.microsoft.com/office/drawing/2014/main" id="{476F4A68-C7F0-8F69-0C43-1504E3280198}"/>
              </a:ext>
            </a:extLst>
          </p:cNvPr>
          <p:cNvGraphicFramePr>
            <a:graphicFrameLocks noGrp="1"/>
          </p:cNvGraphicFramePr>
          <p:nvPr>
            <p:ph idx="1"/>
            <p:extLst>
              <p:ext uri="{D42A27DB-BD31-4B8C-83A1-F6EECF244321}">
                <p14:modId xmlns:p14="http://schemas.microsoft.com/office/powerpoint/2010/main" val="1747835344"/>
              </p:ext>
            </p:extLst>
          </p:nvPr>
        </p:nvGraphicFramePr>
        <p:xfrm>
          <a:off x="571941" y="2807208"/>
          <a:ext cx="4461764" cy="3809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3F4F281-6EDA-38B7-3518-1CAD3A1A4F6E}"/>
              </a:ext>
            </a:extLst>
          </p:cNvPr>
          <p:cNvPicPr>
            <a:picLocks noChangeAspect="1"/>
          </p:cNvPicPr>
          <p:nvPr/>
        </p:nvPicPr>
        <p:blipFill>
          <a:blip r:embed="rId8"/>
          <a:stretch>
            <a:fillRect/>
          </a:stretch>
        </p:blipFill>
        <p:spPr>
          <a:xfrm>
            <a:off x="5417687" y="1616844"/>
            <a:ext cx="6449325" cy="4067743"/>
          </a:xfrm>
          <a:prstGeom prst="rect">
            <a:avLst/>
          </a:prstGeom>
        </p:spPr>
      </p:pic>
    </p:spTree>
    <p:extLst>
      <p:ext uri="{BB962C8B-B14F-4D97-AF65-F5344CB8AC3E}">
        <p14:creationId xmlns:p14="http://schemas.microsoft.com/office/powerpoint/2010/main" val="305232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309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E3E328B-4B10-BFEA-EA23-1A95E5F79126}"/>
              </a:ext>
            </a:extLst>
          </p:cNvPr>
          <p:cNvPicPr>
            <a:picLocks noChangeAspect="1"/>
          </p:cNvPicPr>
          <p:nvPr/>
        </p:nvPicPr>
        <p:blipFill>
          <a:blip r:embed="rId3"/>
          <a:stretch>
            <a:fillRect/>
          </a:stretch>
        </p:blipFill>
        <p:spPr>
          <a:xfrm>
            <a:off x="641180" y="1820148"/>
            <a:ext cx="5129784" cy="3231763"/>
          </a:xfrm>
          <a:prstGeom prst="rect">
            <a:avLst/>
          </a:prstGeom>
        </p:spPr>
      </p:pic>
      <p:sp>
        <p:nvSpPr>
          <p:cNvPr id="34" name="Rectangle 3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309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76AFE-54AD-53EA-B77D-4216A8A7501D}"/>
              </a:ext>
            </a:extLst>
          </p:cNvPr>
          <p:cNvPicPr>
            <a:picLocks noChangeAspect="1"/>
          </p:cNvPicPr>
          <p:nvPr/>
        </p:nvPicPr>
        <p:blipFill>
          <a:blip r:embed="rId4"/>
          <a:stretch>
            <a:fillRect/>
          </a:stretch>
        </p:blipFill>
        <p:spPr>
          <a:xfrm>
            <a:off x="6421034" y="1832355"/>
            <a:ext cx="5129784" cy="3193290"/>
          </a:xfrm>
          <a:prstGeom prst="rect">
            <a:avLst/>
          </a:prstGeom>
        </p:spPr>
      </p:pic>
    </p:spTree>
    <p:extLst>
      <p:ext uri="{BB962C8B-B14F-4D97-AF65-F5344CB8AC3E}">
        <p14:creationId xmlns:p14="http://schemas.microsoft.com/office/powerpoint/2010/main" val="186201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630936" y="639520"/>
            <a:ext cx="4614164" cy="1719072"/>
          </a:xfrm>
        </p:spPr>
        <p:txBody>
          <a:bodyPr anchor="b">
            <a:normAutofit fontScale="90000"/>
          </a:bodyPr>
          <a:lstStyle/>
          <a:p>
            <a:r>
              <a:rPr lang="en-US" sz="5400">
                <a:latin typeface="Arial" panose="020B0604020202020204" pitchFamily="34" charset="0"/>
                <a:cs typeface="Arial" panose="020B0604020202020204" pitchFamily="34" charset="0"/>
              </a:rPr>
              <a:t>Feature Engineering &amp; Preprocessing</a:t>
            </a:r>
            <a:endParaRPr lang="en-CA" sz="54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42C290-8EA5-7877-1722-745D62DAC464}"/>
              </a:ext>
            </a:extLst>
          </p:cNvPr>
          <p:cNvPicPr>
            <a:picLocks noChangeAspect="1"/>
          </p:cNvPicPr>
          <p:nvPr/>
        </p:nvPicPr>
        <p:blipFill>
          <a:blip r:embed="rId3"/>
          <a:stretch>
            <a:fillRect/>
          </a:stretch>
        </p:blipFill>
        <p:spPr>
          <a:xfrm>
            <a:off x="8318563" y="3043307"/>
            <a:ext cx="3626881" cy="3488275"/>
          </a:xfrm>
          <a:prstGeom prst="rect">
            <a:avLst/>
          </a:prstGeom>
        </p:spPr>
      </p:pic>
      <p:cxnSp>
        <p:nvCxnSpPr>
          <p:cNvPr id="10" name="Connector: Curved 9">
            <a:extLst>
              <a:ext uri="{FF2B5EF4-FFF2-40B4-BE49-F238E27FC236}">
                <a16:creationId xmlns:a16="http://schemas.microsoft.com/office/drawing/2014/main" id="{FE52B625-24B7-F8F8-098A-5C81260AE12C}"/>
              </a:ext>
            </a:extLst>
          </p:cNvPr>
          <p:cNvCxnSpPr>
            <a:cxnSpLocks/>
          </p:cNvCxnSpPr>
          <p:nvPr/>
        </p:nvCxnSpPr>
        <p:spPr>
          <a:xfrm>
            <a:off x="6545179" y="3210093"/>
            <a:ext cx="1773384" cy="1374269"/>
          </a:xfrm>
          <a:prstGeom prst="curvedConnector3">
            <a:avLst>
              <a:gd name="adj1" fmla="val 50000"/>
            </a:avLst>
          </a:prstGeom>
          <a:ln w="76200">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6D43E2C9-5C3E-125A-331D-B760739C2BDA}"/>
              </a:ext>
            </a:extLst>
          </p:cNvPr>
          <p:cNvPicPr>
            <a:picLocks noChangeAspect="1"/>
          </p:cNvPicPr>
          <p:nvPr/>
        </p:nvPicPr>
        <p:blipFill>
          <a:blip r:embed="rId4"/>
          <a:stretch>
            <a:fillRect/>
          </a:stretch>
        </p:blipFill>
        <p:spPr>
          <a:xfrm>
            <a:off x="4892191" y="336256"/>
            <a:ext cx="3626881" cy="2952495"/>
          </a:xfrm>
          <a:prstGeom prst="rect">
            <a:avLst/>
          </a:prstGeom>
        </p:spPr>
      </p:pic>
      <p:grpSp>
        <p:nvGrpSpPr>
          <p:cNvPr id="14" name="Group 13">
            <a:extLst>
              <a:ext uri="{FF2B5EF4-FFF2-40B4-BE49-F238E27FC236}">
                <a16:creationId xmlns:a16="http://schemas.microsoft.com/office/drawing/2014/main" id="{101EBD48-302F-0B82-A0E9-F756C35C8001}"/>
              </a:ext>
            </a:extLst>
          </p:cNvPr>
          <p:cNvGrpSpPr/>
          <p:nvPr/>
        </p:nvGrpSpPr>
        <p:grpSpPr>
          <a:xfrm>
            <a:off x="404883" y="2981475"/>
            <a:ext cx="4133663" cy="895050"/>
            <a:chOff x="0" y="45525"/>
            <a:chExt cx="4461764" cy="895050"/>
          </a:xfrm>
        </p:grpSpPr>
        <p:sp>
          <p:nvSpPr>
            <p:cNvPr id="15" name="Rectangle: Rounded Corners 14">
              <a:extLst>
                <a:ext uri="{FF2B5EF4-FFF2-40B4-BE49-F238E27FC236}">
                  <a16:creationId xmlns:a16="http://schemas.microsoft.com/office/drawing/2014/main" id="{15C636B2-82BC-14D4-9842-5D2F5F02EB98}"/>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6" name="Rectangle: Rounded Corners 4">
              <a:extLst>
                <a:ext uri="{FF2B5EF4-FFF2-40B4-BE49-F238E27FC236}">
                  <a16:creationId xmlns:a16="http://schemas.microsoft.com/office/drawing/2014/main" id="{0C96B0B2-39C5-4592-BA05-67E7A6E95D41}"/>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eaLnBrk="0" fontAlgn="base" hangingPunct="0">
                <a:spcBef>
                  <a:spcPct val="0"/>
                </a:spcBef>
                <a:spcAft>
                  <a:spcPts val="600"/>
                </a:spcAft>
                <a:buFontTx/>
                <a:buChar char="•"/>
              </a:pPr>
              <a:r>
                <a:rPr kumimoji="0" lang="en-US" altLang="en-US" sz="1600" b="0" i="0" u="none" strike="noStrike" cap="none" normalizeH="0" baseline="0" dirty="0">
                  <a:ln>
                    <a:noFill/>
                  </a:ln>
                  <a:effectLst/>
                  <a:latin typeface="Arial" panose="020B0604020202020204" pitchFamily="34" charset="0"/>
                </a:rPr>
                <a:t> </a:t>
              </a:r>
              <a:r>
                <a:rPr lang="en-US" altLang="en-US" sz="1600" dirty="0">
                  <a:latin typeface="Arial" panose="020B0604020202020204" pitchFamily="34" charset="0"/>
                </a:rPr>
                <a:t>Handling missing values, encoding categorical features, and scaling numerical columns like income.</a:t>
              </a:r>
            </a:p>
          </p:txBody>
        </p:sp>
      </p:grpSp>
      <p:grpSp>
        <p:nvGrpSpPr>
          <p:cNvPr id="17" name="Group 16">
            <a:extLst>
              <a:ext uri="{FF2B5EF4-FFF2-40B4-BE49-F238E27FC236}">
                <a16:creationId xmlns:a16="http://schemas.microsoft.com/office/drawing/2014/main" id="{078E2F60-8FEC-0C36-F924-91ACDEBF4076}"/>
              </a:ext>
            </a:extLst>
          </p:cNvPr>
          <p:cNvGrpSpPr/>
          <p:nvPr/>
        </p:nvGrpSpPr>
        <p:grpSpPr>
          <a:xfrm>
            <a:off x="385798" y="4024687"/>
            <a:ext cx="4133663" cy="895050"/>
            <a:chOff x="0" y="45525"/>
            <a:chExt cx="4461764" cy="895050"/>
          </a:xfrm>
        </p:grpSpPr>
        <p:sp>
          <p:nvSpPr>
            <p:cNvPr id="18" name="Rectangle: Rounded Corners 17">
              <a:extLst>
                <a:ext uri="{FF2B5EF4-FFF2-40B4-BE49-F238E27FC236}">
                  <a16:creationId xmlns:a16="http://schemas.microsoft.com/office/drawing/2014/main" id="{4CE710B0-62AF-4EBB-1A2C-D0F92B06C398}"/>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9" name="Rectangle: Rounded Corners 4">
              <a:extLst>
                <a:ext uri="{FF2B5EF4-FFF2-40B4-BE49-F238E27FC236}">
                  <a16:creationId xmlns:a16="http://schemas.microsoft.com/office/drawing/2014/main" id="{80C25BAC-76F1-E9B4-003C-A7D49B892E94}"/>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eaLnBrk="0" fontAlgn="base" hangingPunct="0">
                <a:spcBef>
                  <a:spcPct val="0"/>
                </a:spcBef>
                <a:spcAft>
                  <a:spcPts val="600"/>
                </a:spcAft>
                <a:buFontTx/>
                <a:buChar char="•"/>
              </a:pPr>
              <a:r>
                <a:rPr kumimoji="0" lang="en-US" altLang="en-US" sz="1600" b="0" i="0" u="none" strike="noStrike" cap="none" normalizeH="0" baseline="0" dirty="0">
                  <a:ln>
                    <a:noFill/>
                  </a:ln>
                  <a:effectLst/>
                  <a:latin typeface="Arial" panose="020B0604020202020204" pitchFamily="34" charset="0"/>
                </a:rPr>
                <a:t> </a:t>
              </a:r>
              <a:r>
                <a:rPr lang="en-US" altLang="en-US" sz="1600" dirty="0">
                  <a:latin typeface="Arial" panose="020B0604020202020204" pitchFamily="34" charset="0"/>
                </a:rPr>
                <a:t>One-hot encoding applied to marital status and education levels.</a:t>
              </a:r>
            </a:p>
          </p:txBody>
        </p:sp>
      </p:grpSp>
      <p:grpSp>
        <p:nvGrpSpPr>
          <p:cNvPr id="20" name="Group 19">
            <a:extLst>
              <a:ext uri="{FF2B5EF4-FFF2-40B4-BE49-F238E27FC236}">
                <a16:creationId xmlns:a16="http://schemas.microsoft.com/office/drawing/2014/main" id="{CF4545D6-AB9F-BBAB-4C9E-E78DFC7E0261}"/>
              </a:ext>
            </a:extLst>
          </p:cNvPr>
          <p:cNvGrpSpPr/>
          <p:nvPr/>
        </p:nvGrpSpPr>
        <p:grpSpPr>
          <a:xfrm>
            <a:off x="404882" y="5082017"/>
            <a:ext cx="4133663" cy="895050"/>
            <a:chOff x="0" y="45525"/>
            <a:chExt cx="4461764" cy="895050"/>
          </a:xfrm>
        </p:grpSpPr>
        <p:sp>
          <p:nvSpPr>
            <p:cNvPr id="21" name="Rectangle: Rounded Corners 20">
              <a:extLst>
                <a:ext uri="{FF2B5EF4-FFF2-40B4-BE49-F238E27FC236}">
                  <a16:creationId xmlns:a16="http://schemas.microsoft.com/office/drawing/2014/main" id="{CE4F6274-206A-BA2C-6C4A-7EF7B1528EE9}"/>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22" name="Rectangle: Rounded Corners 4">
              <a:extLst>
                <a:ext uri="{FF2B5EF4-FFF2-40B4-BE49-F238E27FC236}">
                  <a16:creationId xmlns:a16="http://schemas.microsoft.com/office/drawing/2014/main" id="{A1675482-26D3-8387-FE92-24BBDEC0735E}"/>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a:t>
              </a:r>
              <a:r>
                <a:rPr lang="en-US" altLang="en-US" sz="1600" dirty="0">
                  <a:latin typeface="Arial" panose="020B0604020202020204" pitchFamily="34" charset="0"/>
                </a:rPr>
                <a:t>Data split into training and testing sets for model building.</a:t>
              </a:r>
              <a:endParaRPr kumimoji="0" lang="en-US" altLang="en-US" sz="1600" b="0" i="0" u="none" strike="noStrike" cap="none" normalizeH="0" baseline="0" dirty="0">
                <a:ln>
                  <a:noFill/>
                </a:ln>
                <a:effectLst/>
                <a:latin typeface="Arial" panose="020B0604020202020204" pitchFamily="34" charset="0"/>
              </a:endParaRPr>
            </a:p>
          </p:txBody>
        </p:sp>
      </p:grpSp>
    </p:spTree>
    <p:extLst>
      <p:ext uri="{BB962C8B-B14F-4D97-AF65-F5344CB8AC3E}">
        <p14:creationId xmlns:p14="http://schemas.microsoft.com/office/powerpoint/2010/main" val="96269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630936" y="639520"/>
            <a:ext cx="4614164" cy="1719072"/>
          </a:xfrm>
        </p:spPr>
        <p:txBody>
          <a:bodyPr anchor="b">
            <a:normAutofit fontScale="90000"/>
          </a:bodyPr>
          <a:lstStyle/>
          <a:p>
            <a:r>
              <a:rPr lang="en-US" sz="5400" dirty="0">
                <a:latin typeface="Arial" panose="020B0604020202020204" pitchFamily="34" charset="0"/>
                <a:cs typeface="Arial" panose="020B0604020202020204" pitchFamily="34" charset="0"/>
              </a:rPr>
              <a:t>Model Selection – 1</a:t>
            </a:r>
            <a:r>
              <a:rPr lang="en-US" sz="5400" baseline="30000" dirty="0">
                <a:latin typeface="Arial" panose="020B0604020202020204" pitchFamily="34" charset="0"/>
                <a:cs typeface="Arial" panose="020B0604020202020204" pitchFamily="34" charset="0"/>
              </a:rPr>
              <a:t>st</a:t>
            </a:r>
            <a:r>
              <a:rPr lang="en-US" sz="5400" dirty="0">
                <a:latin typeface="Arial" panose="020B0604020202020204" pitchFamily="34" charset="0"/>
                <a:cs typeface="Arial" panose="020B0604020202020204" pitchFamily="34" charset="0"/>
              </a:rPr>
              <a:t> interaction</a:t>
            </a:r>
            <a:endParaRPr lang="en-CA" sz="5400" dirty="0">
              <a:latin typeface="Arial" panose="020B0604020202020204" pitchFamily="34" charset="0"/>
              <a:cs typeface="Arial" panose="020B0604020202020204" pitchFamily="34" charset="0"/>
            </a:endParaRP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5F3E9F5-3FAC-9DEB-1817-5EA57650B593}"/>
              </a:ext>
            </a:extLst>
          </p:cNvPr>
          <p:cNvPicPr>
            <a:picLocks noChangeAspect="1"/>
          </p:cNvPicPr>
          <p:nvPr/>
        </p:nvPicPr>
        <p:blipFill>
          <a:blip r:embed="rId3"/>
          <a:stretch>
            <a:fillRect/>
          </a:stretch>
        </p:blipFill>
        <p:spPr>
          <a:xfrm>
            <a:off x="5476592" y="801094"/>
            <a:ext cx="5827284" cy="2665522"/>
          </a:xfrm>
          <a:prstGeom prst="rect">
            <a:avLst/>
          </a:prstGeom>
        </p:spPr>
      </p:pic>
      <p:pic>
        <p:nvPicPr>
          <p:cNvPr id="9" name="Picture 8">
            <a:extLst>
              <a:ext uri="{FF2B5EF4-FFF2-40B4-BE49-F238E27FC236}">
                <a16:creationId xmlns:a16="http://schemas.microsoft.com/office/drawing/2014/main" id="{4F7BE1C4-F5BC-7CA6-E387-AAFE70F2B324}"/>
              </a:ext>
            </a:extLst>
          </p:cNvPr>
          <p:cNvPicPr>
            <a:picLocks noChangeAspect="1"/>
          </p:cNvPicPr>
          <p:nvPr/>
        </p:nvPicPr>
        <p:blipFill>
          <a:blip r:embed="rId4"/>
          <a:stretch>
            <a:fillRect/>
          </a:stretch>
        </p:blipFill>
        <p:spPr>
          <a:xfrm>
            <a:off x="5476592" y="3740503"/>
            <a:ext cx="5827284" cy="2613195"/>
          </a:xfrm>
          <a:prstGeom prst="rect">
            <a:avLst/>
          </a:prstGeom>
        </p:spPr>
      </p:pic>
      <p:grpSp>
        <p:nvGrpSpPr>
          <p:cNvPr id="10" name="Group 9">
            <a:extLst>
              <a:ext uri="{FF2B5EF4-FFF2-40B4-BE49-F238E27FC236}">
                <a16:creationId xmlns:a16="http://schemas.microsoft.com/office/drawing/2014/main" id="{5318F9E9-0B0B-F4C0-F294-EEC7281FFFE7}"/>
              </a:ext>
            </a:extLst>
          </p:cNvPr>
          <p:cNvGrpSpPr/>
          <p:nvPr/>
        </p:nvGrpSpPr>
        <p:grpSpPr>
          <a:xfrm>
            <a:off x="414325" y="2954862"/>
            <a:ext cx="4133663" cy="895050"/>
            <a:chOff x="0" y="45525"/>
            <a:chExt cx="4461764" cy="895050"/>
          </a:xfrm>
        </p:grpSpPr>
        <p:sp>
          <p:nvSpPr>
            <p:cNvPr id="12" name="Rectangle: Rounded Corners 11">
              <a:extLst>
                <a:ext uri="{FF2B5EF4-FFF2-40B4-BE49-F238E27FC236}">
                  <a16:creationId xmlns:a16="http://schemas.microsoft.com/office/drawing/2014/main" id="{EBE2AA80-B503-A7D1-6457-74D32A4F8A17}"/>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3" name="Rectangle: Rounded Corners 4">
              <a:extLst>
                <a:ext uri="{FF2B5EF4-FFF2-40B4-BE49-F238E27FC236}">
                  <a16:creationId xmlns:a16="http://schemas.microsoft.com/office/drawing/2014/main" id="{2F3EF325-AD94-CABC-52C1-BD7CFFC656C1}"/>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a:t>
              </a:r>
              <a:r>
                <a:rPr lang="en-US" altLang="en-US" sz="1600" dirty="0">
                  <a:latin typeface="Arial" panose="020B0604020202020204" pitchFamily="34" charset="0"/>
                </a:rPr>
                <a:t>Logistic Regression</a:t>
              </a:r>
            </a:p>
            <a:p>
              <a:pPr marL="0" marR="0" lvl="0" indent="0" defTabSz="914400" rtl="0" eaLnBrk="0" fontAlgn="base" latinLnBrk="0" hangingPunct="0">
                <a:spcBef>
                  <a:spcPct val="0"/>
                </a:spcBef>
                <a:spcAft>
                  <a:spcPts val="600"/>
                </a:spcAft>
                <a:buClrTx/>
                <a:buSzTx/>
                <a:buFontTx/>
                <a:buChar char="•"/>
                <a:tabLst/>
              </a:pPr>
              <a:r>
                <a:rPr lang="en-US" altLang="en-US" sz="1600" dirty="0">
                  <a:latin typeface="Arial" panose="020B0604020202020204" pitchFamily="34" charset="0"/>
                </a:rPr>
                <a:t> Random Forest </a:t>
              </a:r>
            </a:p>
          </p:txBody>
        </p:sp>
      </p:grpSp>
      <p:grpSp>
        <p:nvGrpSpPr>
          <p:cNvPr id="14" name="Group 13">
            <a:extLst>
              <a:ext uri="{FF2B5EF4-FFF2-40B4-BE49-F238E27FC236}">
                <a16:creationId xmlns:a16="http://schemas.microsoft.com/office/drawing/2014/main" id="{9FFCB1B2-3173-23CA-A888-4361F8F7B4BA}"/>
              </a:ext>
            </a:extLst>
          </p:cNvPr>
          <p:cNvGrpSpPr/>
          <p:nvPr/>
        </p:nvGrpSpPr>
        <p:grpSpPr>
          <a:xfrm>
            <a:off x="414324" y="4011381"/>
            <a:ext cx="4133663" cy="895050"/>
            <a:chOff x="0" y="45525"/>
            <a:chExt cx="4461764" cy="895050"/>
          </a:xfrm>
        </p:grpSpPr>
        <p:sp>
          <p:nvSpPr>
            <p:cNvPr id="15" name="Rectangle: Rounded Corners 14">
              <a:extLst>
                <a:ext uri="{FF2B5EF4-FFF2-40B4-BE49-F238E27FC236}">
                  <a16:creationId xmlns:a16="http://schemas.microsoft.com/office/drawing/2014/main" id="{86122544-6DE7-E8F6-BFCA-71FC4F2EBD55}"/>
                </a:ext>
              </a:extLst>
            </p:cNvPr>
            <p:cNvSpPr/>
            <p:nvPr/>
          </p:nvSpPr>
          <p:spPr>
            <a:xfrm>
              <a:off x="0" y="45525"/>
              <a:ext cx="4461764" cy="8950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6" name="Rectangle: Rounded Corners 4">
              <a:extLst>
                <a:ext uri="{FF2B5EF4-FFF2-40B4-BE49-F238E27FC236}">
                  <a16:creationId xmlns:a16="http://schemas.microsoft.com/office/drawing/2014/main" id="{1E6FCC13-A41F-1A25-5AB5-1DA8E0E4F856}"/>
                </a:ext>
              </a:extLst>
            </p:cNvPr>
            <p:cNvSpPr txBox="1"/>
            <p:nvPr/>
          </p:nvSpPr>
          <p:spPr>
            <a:xfrm>
              <a:off x="43693" y="89218"/>
              <a:ext cx="4374378" cy="807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 Performance Metrics: Accuracy, Precision, Recall, F1-score</a:t>
              </a:r>
            </a:p>
          </p:txBody>
        </p:sp>
      </p:grpSp>
    </p:spTree>
    <p:extLst>
      <p:ext uri="{BB962C8B-B14F-4D97-AF65-F5344CB8AC3E}">
        <p14:creationId xmlns:p14="http://schemas.microsoft.com/office/powerpoint/2010/main" val="32873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621792" y="1161288"/>
            <a:ext cx="3602736" cy="4526280"/>
          </a:xfrm>
        </p:spPr>
        <p:txBody>
          <a:bodyPr>
            <a:normAutofit/>
          </a:bodyPr>
          <a:lstStyle/>
          <a:p>
            <a:r>
              <a:rPr lang="en-US" sz="3700">
                <a:latin typeface="Arial" panose="020B0604020202020204" pitchFamily="34" charset="0"/>
                <a:cs typeface="Arial" panose="020B0604020202020204" pitchFamily="34" charset="0"/>
              </a:rPr>
              <a:t>Hyperparameter Tuning – NEXT STEPS</a:t>
            </a:r>
            <a:endParaRPr lang="en-CA" sz="370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7" name="Rectangle 8">
            <a:extLst>
              <a:ext uri="{FF2B5EF4-FFF2-40B4-BE49-F238E27FC236}">
                <a16:creationId xmlns:a16="http://schemas.microsoft.com/office/drawing/2014/main" id="{F9E0725B-E24E-DC36-39B3-92AB5DFB7E48}"/>
              </a:ext>
            </a:extLst>
          </p:cNvPr>
          <p:cNvGraphicFramePr>
            <a:graphicFrameLocks noGrp="1"/>
          </p:cNvGraphicFramePr>
          <p:nvPr>
            <p:ph idx="1"/>
            <p:extLst>
              <p:ext uri="{D42A27DB-BD31-4B8C-83A1-F6EECF244321}">
                <p14:modId xmlns:p14="http://schemas.microsoft.com/office/powerpoint/2010/main" val="178478518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524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1" name="Rectangle 8">
            <a:extLst>
              <a:ext uri="{FF2B5EF4-FFF2-40B4-BE49-F238E27FC236}">
                <a16:creationId xmlns:a16="http://schemas.microsoft.com/office/drawing/2014/main" id="{AF330C43-7FDE-6687-C855-EEF2E07D30F8}"/>
              </a:ext>
            </a:extLst>
          </p:cNvPr>
          <p:cNvSpPr>
            <a:spLocks noGrp="1" noChangeArrowheads="1"/>
          </p:cNvSpPr>
          <p:nvPr>
            <p:ph idx="1"/>
          </p:nvPr>
        </p:nvSpPr>
        <p:spPr bwMode="auto">
          <a:xfrm>
            <a:off x="838199" y="4983276"/>
            <a:ext cx="10512552" cy="11266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indent="0" fontAlgn="base">
              <a:spcAft>
                <a:spcPts val="600"/>
              </a:spcAft>
              <a:buNone/>
            </a:pPr>
            <a:r>
              <a:rPr lang="en-US" altLang="en-US" sz="2400" kern="1200">
                <a:solidFill>
                  <a:schemeClr val="tx1"/>
                </a:solidFill>
                <a:latin typeface="+mn-lt"/>
                <a:ea typeface="+mn-ea"/>
                <a:cs typeface="+mn-cs"/>
              </a:rPr>
              <a:t>GC</a:t>
            </a:r>
          </a:p>
        </p:txBody>
      </p:sp>
      <p:sp>
        <p:nvSpPr>
          <p:cNvPr id="3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68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Sentiment Analysis for Mental Health: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 Data Science Approach</a:t>
            </a:r>
            <a:endParaRPr lang="en-CA"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2CEA30-A11F-1728-5162-97D97DCE76EE}"/>
              </a:ext>
            </a:extLst>
          </p:cNvPr>
          <p:cNvSpPr>
            <a:spLocks noGrp="1"/>
          </p:cNvSpPr>
          <p:nvPr>
            <p:ph idx="1"/>
          </p:nvPr>
        </p:nvSpPr>
        <p:spPr>
          <a:xfrm>
            <a:off x="1097279" y="2108201"/>
            <a:ext cx="10058399" cy="4063999"/>
          </a:xfrm>
        </p:spPr>
        <p:txBody>
          <a:bodyPr>
            <a:normAutofit/>
          </a:bodyPr>
          <a:lstStyle/>
          <a:p>
            <a:pPr marL="0" indent="0">
              <a:buNone/>
            </a:pPr>
            <a:r>
              <a:rPr lang="en-US" b="1" dirty="0">
                <a:latin typeface="Arial" panose="020B0604020202020204" pitchFamily="34" charset="0"/>
                <a:cs typeface="Arial" panose="020B0604020202020204" pitchFamily="34" charset="0"/>
              </a:rPr>
              <a:t>Non-Technical Overview: </a:t>
            </a:r>
            <a:r>
              <a:rPr lang="en-US" sz="1700" dirty="0">
                <a:latin typeface="Arial" panose="020B0604020202020204" pitchFamily="34" charset="0"/>
                <a:cs typeface="Arial" panose="020B0604020202020204" pitchFamily="34" charset="0"/>
              </a:rPr>
              <a:t>My area of interest lies in understanding public sentiment surrounding mental health issues as expressed on social media platforms. In today's digital age, mental health is increasingly discussed online, where individuals often share their experiences, seek support, or express opinions on mental health topics. Despite the wealth of data available, there is a significant challenge in accurately gauging the overall sentiment of these discussions. The key problem I aim to address is how to automatically and accurately analyze these sentiments to understand the broader public perception of mental health issues. This could potentially highlight areas where more awareness or support is needed, and identify trends that could inform mental health advocacy and policy-making.</a:t>
            </a:r>
            <a:endParaRPr lang="en-US" sz="1700"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Problem Statement: </a:t>
            </a:r>
            <a:r>
              <a:rPr lang="en-US" sz="1700" dirty="0">
                <a:latin typeface="Arial" panose="020B0604020202020204" pitchFamily="34" charset="0"/>
                <a:cs typeface="Arial" panose="020B0604020202020204" pitchFamily="34" charset="0"/>
              </a:rPr>
              <a:t>Leveraging advanced machine learning and natural language processing (NLP) techniques to analyze vast amounts of textual data from social media and other platforms. This analysis can uncover insights into public sentiment around mental health issues, identify key topics of discussion, and track how these sentiments evolve over time.</a:t>
            </a:r>
            <a:endParaRPr lang="en-CA"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767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Data Science Vision for Sentiment Analysis</a:t>
            </a:r>
            <a:endParaRPr lang="en-CA"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2CEA30-A11F-1728-5162-97D97DCE76EE}"/>
              </a:ext>
            </a:extLst>
          </p:cNvPr>
          <p:cNvSpPr>
            <a:spLocks noGrp="1"/>
          </p:cNvSpPr>
          <p:nvPr>
            <p:ph idx="1"/>
          </p:nvPr>
        </p:nvSpPr>
        <p:spPr>
          <a:xfrm>
            <a:off x="1097279" y="2108201"/>
            <a:ext cx="10058399" cy="4063999"/>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Proposed Solution: </a:t>
            </a:r>
          </a:p>
          <a:p>
            <a:pPr marL="0" indent="0">
              <a:buNone/>
            </a:pPr>
            <a:r>
              <a:rPr lang="en-US" sz="2000" dirty="0">
                <a:latin typeface="Arial" panose="020B0604020202020204" pitchFamily="34" charset="0"/>
                <a:cs typeface="Arial" panose="020B0604020202020204" pitchFamily="34" charset="0"/>
              </a:rPr>
              <a:t>The ability to automate the analysis of sentiment in mental health-related conversations.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Approach Overview: </a:t>
            </a:r>
            <a:endParaRPr lang="en-US"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Scalability: Sentiment analysis can process and analyze large datasets, making it possible to understand public sentiment on a massive scale—far beyond what manual analysis could achieve.</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Timeliness: By applying real-time sentiment analysis, organizations can respond quickly to shifts in public mood, enabling more agile and effective interventions.</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Contextual Understanding: Beyond simple positive or negative labels, sentiment analysis can provide a nuanced understanding of the public's feelings about specific mental health topics, such as depression, anxiety, or stigma.</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Data-Driven Insights: Sentiment analysis can transform unstructured text data into actionable insights, helping to inform decisions in mental health advocacy, public health campaigns, and policy development.</a:t>
            </a:r>
          </a:p>
        </p:txBody>
      </p:sp>
    </p:spTree>
    <p:extLst>
      <p:ext uri="{BB962C8B-B14F-4D97-AF65-F5344CB8AC3E}">
        <p14:creationId xmlns:p14="http://schemas.microsoft.com/office/powerpoint/2010/main" val="313361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Potential Impact</a:t>
            </a:r>
            <a:endParaRPr lang="en-CA"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2CEA30-A11F-1728-5162-97D97DCE76EE}"/>
              </a:ext>
            </a:extLst>
          </p:cNvPr>
          <p:cNvSpPr>
            <a:spLocks noGrp="1"/>
          </p:cNvSpPr>
          <p:nvPr>
            <p:ph idx="1"/>
          </p:nvPr>
        </p:nvSpPr>
        <p:spPr>
          <a:xfrm>
            <a:off x="1097279" y="2108201"/>
            <a:ext cx="10058399" cy="4063999"/>
          </a:xfrm>
        </p:spPr>
        <p:txBody>
          <a:bodyPr>
            <a:normAutofit fontScale="92500"/>
          </a:bodyPr>
          <a:lstStyle/>
          <a:p>
            <a:pPr lvl="1">
              <a:buFont typeface="Arial" panose="020B0604020202020204" pitchFamily="34" charset="0"/>
              <a:buChar char="•"/>
            </a:pPr>
            <a:r>
              <a:rPr lang="en-US" dirty="0">
                <a:latin typeface="Arial" panose="020B0604020202020204" pitchFamily="34" charset="0"/>
                <a:cs typeface="Arial" panose="020B0604020202020204" pitchFamily="34" charset="0"/>
              </a:rPr>
              <a:t>Real-time Monitoring: Develop tools that can monitor social media in real-time to detect shifts in public sentiment about mental health issues. </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Targeted Mental Health Campaigns: By understanding the emotional tone and key topics in public discourse, mental health organizations can tailor their communication strategies to address specific concerns, counteract stigma, and promote mental health awareness more effectively.</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Policy and Decision-Making: Policymakers can use insights from sentiment analysis to inform mental health policies that resonate with the public's needs and concerns.</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Support for Mental Health Professionals: Mental health professionals can benefit from understanding the broader social context in which their patients operate. </a:t>
            </a:r>
          </a:p>
        </p:txBody>
      </p:sp>
    </p:spTree>
    <p:extLst>
      <p:ext uri="{BB962C8B-B14F-4D97-AF65-F5344CB8AC3E}">
        <p14:creationId xmlns:p14="http://schemas.microsoft.com/office/powerpoint/2010/main" val="164622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Dataset Overview &amp; Exploratory Data Analysis (EDA)</a:t>
            </a:r>
            <a:endParaRPr lang="en-CA"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2CEA30-A11F-1728-5162-97D97DCE76EE}"/>
              </a:ext>
            </a:extLst>
          </p:cNvPr>
          <p:cNvSpPr>
            <a:spLocks noGrp="1"/>
          </p:cNvSpPr>
          <p:nvPr>
            <p:ph idx="1"/>
          </p:nvPr>
        </p:nvSpPr>
        <p:spPr>
          <a:xfrm>
            <a:off x="1097279" y="2108201"/>
            <a:ext cx="10058399" cy="4063999"/>
          </a:xfrm>
        </p:spPr>
        <p:txBody>
          <a:bodyPr>
            <a:normAutofit fontScale="92500" lnSpcReduction="10000"/>
          </a:bodyPr>
          <a:lstStyle/>
          <a:p>
            <a:pPr marL="0" indent="0">
              <a:buNone/>
            </a:pPr>
            <a:r>
              <a:rPr lang="en-US" b="1" dirty="0">
                <a:latin typeface="Arial" panose="020B0604020202020204" pitchFamily="34" charset="0"/>
                <a:cs typeface="Arial" panose="020B0604020202020204" pitchFamily="34" charset="0"/>
              </a:rPr>
              <a:t>Datasets Introduced:</a:t>
            </a:r>
          </a:p>
          <a:p>
            <a:pPr lvl="1"/>
            <a:r>
              <a:rPr lang="en-US" dirty="0">
                <a:latin typeface="Arial" panose="020B0604020202020204" pitchFamily="34" charset="0"/>
                <a:cs typeface="Arial" panose="020B0604020202020204" pitchFamily="34" charset="0"/>
              </a:rPr>
              <a:t>Kaggle Datasets: Sentiment Analysis for Mental Health.</a:t>
            </a:r>
          </a:p>
          <a:p>
            <a:pPr lvl="1"/>
            <a:r>
              <a:rPr lang="en-US" dirty="0">
                <a:latin typeface="Arial" panose="020B0604020202020204" pitchFamily="34" charset="0"/>
                <a:cs typeface="Arial" panose="020B0604020202020204" pitchFamily="34" charset="0"/>
              </a:rPr>
              <a:t>Sentiment140 Dataset: Contains 1.6 million tweets labeled as positive, negative, or neutral, and can be used to train sentiment analysis models</a:t>
            </a:r>
          </a:p>
          <a:p>
            <a:pPr lvl="1"/>
            <a:r>
              <a:rPr lang="en-US" dirty="0">
                <a:latin typeface="Arial" panose="020B0604020202020204" pitchFamily="34" charset="0"/>
                <a:cs typeface="Arial" panose="020B0604020202020204" pitchFamily="34" charset="0"/>
              </a:rPr>
              <a:t>Mental Health Tweets Dataset: A specific dataset containing tweets related to mental health, which can be useful for fine-tuning the sentiment analysis model to focus on mental health topics.</a:t>
            </a:r>
          </a:p>
          <a:p>
            <a:pPr lvl="1"/>
            <a:r>
              <a:rPr lang="en-US" dirty="0">
                <a:latin typeface="Arial" panose="020B0604020202020204" pitchFamily="34" charset="0"/>
                <a:cs typeface="Arial" panose="020B0604020202020204" pitchFamily="34" charset="0"/>
              </a:rPr>
              <a:t>Reddit Mental Health Dataset: Contains posts from mental health-related subreddits, which can provide more in-depth discussions and context compared to Twitter data.</a:t>
            </a:r>
          </a:p>
          <a:p>
            <a:pPr lvl="1"/>
            <a:r>
              <a:rPr lang="en-US" dirty="0">
                <a:latin typeface="Arial" panose="020B0604020202020204" pitchFamily="34" charset="0"/>
                <a:cs typeface="Arial" panose="020B0604020202020204" pitchFamily="34" charset="0"/>
              </a:rPr>
              <a:t>Google Trends Data: Can be used to track the popularity of mental health-related search terms over time, providing an additional layer of analysis to complement social media data. </a:t>
            </a:r>
          </a:p>
        </p:txBody>
      </p:sp>
    </p:spTree>
    <p:extLst>
      <p:ext uri="{BB962C8B-B14F-4D97-AF65-F5344CB8AC3E}">
        <p14:creationId xmlns:p14="http://schemas.microsoft.com/office/powerpoint/2010/main" val="317602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Dataset Overview &amp; Exploratory Data Analysis (EDA)</a:t>
            </a:r>
            <a:endParaRPr lang="en-CA"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2CEA30-A11F-1728-5162-97D97DCE76EE}"/>
              </a:ext>
            </a:extLst>
          </p:cNvPr>
          <p:cNvSpPr>
            <a:spLocks noGrp="1"/>
          </p:cNvSpPr>
          <p:nvPr>
            <p:ph idx="1"/>
          </p:nvPr>
        </p:nvSpPr>
        <p:spPr>
          <a:xfrm>
            <a:off x="1066800" y="1397000"/>
            <a:ext cx="10058399" cy="4063999"/>
          </a:xfrm>
        </p:spPr>
        <p:txBody>
          <a:bodyPr>
            <a:normAutofit/>
          </a:bodyPr>
          <a:lstStyle/>
          <a:p>
            <a:pPr marL="0" indent="0">
              <a:buNone/>
            </a:pPr>
            <a:r>
              <a:rPr lang="en-US" sz="1800" dirty="0">
                <a:latin typeface="Arial" panose="020B0604020202020204" pitchFamily="34" charset="0"/>
                <a:cs typeface="Arial" panose="020B0604020202020204" pitchFamily="34" charset="0"/>
              </a:rPr>
              <a:t>Preliminary EDA Findings using the Sentiment Analysis for Mental Health dataset (Kaggle):</a:t>
            </a:r>
          </a:p>
          <a:p>
            <a:pPr marL="0" indent="0">
              <a:buNone/>
            </a:pPr>
            <a:r>
              <a:rPr lang="en-US" sz="1800" dirty="0">
                <a:latin typeface="Arial" panose="020B0604020202020204" pitchFamily="34" charset="0"/>
                <a:cs typeface="Arial" panose="020B0604020202020204" pitchFamily="34" charset="0"/>
              </a:rPr>
              <a:t>The preliminary EDA of the "Sentiment Analysis for Mental Health" dataset highlights missing data in the statement column, a diverse distribution of mental health statuses, and a predominance of short text entries typical of social media.</a:t>
            </a:r>
          </a:p>
          <a:p>
            <a:pPr marL="0" indent="0">
              <a:buNone/>
            </a:pPr>
            <a:endParaRPr lang="en-CA"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FADBAE2-6275-1FCF-F213-CE6B5EC25747}"/>
              </a:ext>
            </a:extLst>
          </p:cNvPr>
          <p:cNvPicPr>
            <a:picLocks noChangeAspect="1"/>
          </p:cNvPicPr>
          <p:nvPr/>
        </p:nvPicPr>
        <p:blipFill>
          <a:blip r:embed="rId2"/>
          <a:stretch>
            <a:fillRect/>
          </a:stretch>
        </p:blipFill>
        <p:spPr>
          <a:xfrm>
            <a:off x="295483" y="2818337"/>
            <a:ext cx="3716977" cy="2846884"/>
          </a:xfrm>
          <a:prstGeom prst="rect">
            <a:avLst/>
          </a:prstGeom>
        </p:spPr>
      </p:pic>
      <p:pic>
        <p:nvPicPr>
          <p:cNvPr id="7" name="Picture 6">
            <a:extLst>
              <a:ext uri="{FF2B5EF4-FFF2-40B4-BE49-F238E27FC236}">
                <a16:creationId xmlns:a16="http://schemas.microsoft.com/office/drawing/2014/main" id="{614F4C7B-7DC4-1522-E64C-30DE7D7E6E28}"/>
              </a:ext>
            </a:extLst>
          </p:cNvPr>
          <p:cNvPicPr>
            <a:picLocks noChangeAspect="1"/>
          </p:cNvPicPr>
          <p:nvPr/>
        </p:nvPicPr>
        <p:blipFill>
          <a:blip r:embed="rId3"/>
          <a:stretch>
            <a:fillRect/>
          </a:stretch>
        </p:blipFill>
        <p:spPr>
          <a:xfrm>
            <a:off x="3952845" y="2818337"/>
            <a:ext cx="3836206" cy="3783345"/>
          </a:xfrm>
          <a:prstGeom prst="rect">
            <a:avLst/>
          </a:prstGeom>
        </p:spPr>
      </p:pic>
      <p:pic>
        <p:nvPicPr>
          <p:cNvPr id="11" name="Picture 10">
            <a:extLst>
              <a:ext uri="{FF2B5EF4-FFF2-40B4-BE49-F238E27FC236}">
                <a16:creationId xmlns:a16="http://schemas.microsoft.com/office/drawing/2014/main" id="{40BEC945-AB95-CB40-6BA9-225FD6567BEA}"/>
              </a:ext>
            </a:extLst>
          </p:cNvPr>
          <p:cNvPicPr>
            <a:picLocks noChangeAspect="1"/>
          </p:cNvPicPr>
          <p:nvPr/>
        </p:nvPicPr>
        <p:blipFill>
          <a:blip r:embed="rId4"/>
          <a:stretch>
            <a:fillRect/>
          </a:stretch>
        </p:blipFill>
        <p:spPr>
          <a:xfrm>
            <a:off x="7789051" y="2818337"/>
            <a:ext cx="4196849" cy="3128278"/>
          </a:xfrm>
          <a:prstGeom prst="rect">
            <a:avLst/>
          </a:prstGeom>
        </p:spPr>
      </p:pic>
    </p:spTree>
    <p:extLst>
      <p:ext uri="{BB962C8B-B14F-4D97-AF65-F5344CB8AC3E}">
        <p14:creationId xmlns:p14="http://schemas.microsoft.com/office/powerpoint/2010/main" val="206171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7C5-BCCE-1F36-45EF-87691F293C0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Next Steps in Data Processing and Modeling</a:t>
            </a:r>
            <a:endParaRPr lang="en-CA"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2CEA30-A11F-1728-5162-97D97DCE76EE}"/>
              </a:ext>
            </a:extLst>
          </p:cNvPr>
          <p:cNvSpPr>
            <a:spLocks noGrp="1"/>
          </p:cNvSpPr>
          <p:nvPr>
            <p:ph idx="1"/>
          </p:nvPr>
        </p:nvSpPr>
        <p:spPr>
          <a:xfrm>
            <a:off x="1097279" y="2108201"/>
            <a:ext cx="10058399" cy="4063999"/>
          </a:xfrm>
        </p:spPr>
        <p:txBody>
          <a:bodyPr>
            <a:normAutofit fontScale="85000" lnSpcReduction="20000"/>
          </a:bodyPr>
          <a:lstStyle/>
          <a:p>
            <a:pPr marL="0" indent="0">
              <a:buNone/>
            </a:pPr>
            <a:r>
              <a:rPr lang="en-US" b="1" dirty="0">
                <a:latin typeface="Arial" panose="020B0604020202020204" pitchFamily="34" charset="0"/>
                <a:cs typeface="Arial" panose="020B0604020202020204" pitchFamily="34" charset="0"/>
              </a:rPr>
              <a:t>Data Processing:</a:t>
            </a:r>
          </a:p>
          <a:p>
            <a:pPr lvl="1"/>
            <a:r>
              <a:rPr lang="en-US" dirty="0">
                <a:latin typeface="Arial" panose="020B0604020202020204" pitchFamily="34" charset="0"/>
                <a:cs typeface="Arial" panose="020B0604020202020204" pitchFamily="34" charset="0"/>
              </a:rPr>
              <a:t>Text Preprocessing: Continue cleaning and preparing the text data (tokenization, </a:t>
            </a:r>
            <a:r>
              <a:rPr lang="en-US" dirty="0" err="1">
                <a:latin typeface="Arial" panose="020B0604020202020204" pitchFamily="34" charset="0"/>
                <a:cs typeface="Arial" panose="020B0604020202020204" pitchFamily="34" charset="0"/>
              </a:rPr>
              <a:t>stopword</a:t>
            </a:r>
            <a:r>
              <a:rPr lang="en-US" dirty="0">
                <a:latin typeface="Arial" panose="020B0604020202020204" pitchFamily="34" charset="0"/>
                <a:cs typeface="Arial" panose="020B0604020202020204" pitchFamily="34" charset="0"/>
              </a:rPr>
              <a:t> removal).</a:t>
            </a:r>
          </a:p>
          <a:p>
            <a:pPr lvl="1"/>
            <a:r>
              <a:rPr lang="en-US" dirty="0">
                <a:latin typeface="Arial" panose="020B0604020202020204" pitchFamily="34" charset="0"/>
                <a:cs typeface="Arial" panose="020B0604020202020204" pitchFamily="34" charset="0"/>
              </a:rPr>
              <a:t>Feature Engineering: Create features from the processed text data (e.g., TF-IDF vectors).</a:t>
            </a:r>
          </a:p>
          <a:p>
            <a:pPr marL="0" indent="0">
              <a:buNone/>
            </a:pPr>
            <a:r>
              <a:rPr lang="en-US" b="1" dirty="0">
                <a:latin typeface="Arial" panose="020B0604020202020204" pitchFamily="34" charset="0"/>
                <a:cs typeface="Arial" panose="020B0604020202020204" pitchFamily="34" charset="0"/>
              </a:rPr>
              <a:t>Baseline Modeling:</a:t>
            </a:r>
          </a:p>
          <a:p>
            <a:pPr lvl="1"/>
            <a:r>
              <a:rPr lang="en-US" dirty="0">
                <a:latin typeface="Arial" panose="020B0604020202020204" pitchFamily="34" charset="0"/>
                <a:cs typeface="Arial" panose="020B0604020202020204" pitchFamily="34" charset="0"/>
              </a:rPr>
              <a:t>Initial Model: Start with a baseline sentiment analysis model (e.g., Logistic Regression).</a:t>
            </a:r>
          </a:p>
          <a:p>
            <a:pPr lvl="1"/>
            <a:r>
              <a:rPr lang="en-US" dirty="0">
                <a:latin typeface="Arial" panose="020B0604020202020204" pitchFamily="34" charset="0"/>
                <a:cs typeface="Arial" panose="020B0604020202020204" pitchFamily="34" charset="0"/>
              </a:rPr>
              <a:t>Model Evaluation: Evaluate the model's performance using metrics like accuracy, precision, and recall.</a:t>
            </a:r>
          </a:p>
          <a:p>
            <a:pPr marL="0" indent="0">
              <a:buNone/>
            </a:pPr>
            <a:r>
              <a:rPr lang="en-US" b="1" dirty="0">
                <a:latin typeface="Arial" panose="020B0604020202020204" pitchFamily="34" charset="0"/>
                <a:cs typeface="Arial" panose="020B0604020202020204" pitchFamily="34" charset="0"/>
              </a:rPr>
              <a:t>Integration &amp; Analysis:</a:t>
            </a:r>
          </a:p>
          <a:p>
            <a:pPr lvl="1"/>
            <a:r>
              <a:rPr lang="en-US" dirty="0">
                <a:latin typeface="Arial" panose="020B0604020202020204" pitchFamily="34" charset="0"/>
                <a:cs typeface="Arial" panose="020B0604020202020204" pitchFamily="34" charset="0"/>
              </a:rPr>
              <a:t>Merge Sentiment Analysis model to automatically classify posts as positive, negative, or neutral, providing a real-time gauge of public sentiment.</a:t>
            </a:r>
          </a:p>
          <a:p>
            <a:pPr lvl="1"/>
            <a:r>
              <a:rPr lang="en-US" dirty="0">
                <a:latin typeface="Arial" panose="020B0604020202020204" pitchFamily="34" charset="0"/>
                <a:cs typeface="Arial" panose="020B0604020202020204" pitchFamily="34" charset="0"/>
              </a:rPr>
              <a:t>Refinement: Based on initial findings, refine models and explore more advanced techniques if necessary.</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42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651C4-0E72-3226-8CF1-F42CA45E19A4}"/>
              </a:ext>
            </a:extLst>
          </p:cNvPr>
          <p:cNvSpPr>
            <a:spLocks noGrp="1"/>
          </p:cNvSpPr>
          <p:nvPr>
            <p:ph type="title"/>
          </p:nvPr>
        </p:nvSpPr>
        <p:spPr>
          <a:xfrm>
            <a:off x="1097280" y="758952"/>
            <a:ext cx="10058400" cy="3566160"/>
          </a:xfrm>
        </p:spPr>
        <p:txBody>
          <a:bodyPr anchor="b">
            <a:normAutofit/>
          </a:bodyPr>
          <a:lstStyle/>
          <a:p>
            <a:r>
              <a:rPr lang="en-US" dirty="0"/>
              <a:t>Thank you</a:t>
            </a:r>
          </a:p>
        </p:txBody>
      </p:sp>
      <p:sp>
        <p:nvSpPr>
          <p:cNvPr id="11" name="Text Placeholder 2">
            <a:extLst>
              <a:ext uri="{FF2B5EF4-FFF2-40B4-BE49-F238E27FC236}">
                <a16:creationId xmlns:a16="http://schemas.microsoft.com/office/drawing/2014/main" id="{268217FD-5C06-D505-F095-C61E8E6091DB}"/>
              </a:ext>
            </a:extLst>
          </p:cNvPr>
          <p:cNvSpPr>
            <a:spLocks noGrp="1"/>
          </p:cNvSpPr>
          <p:nvPr>
            <p:ph type="body" idx="1"/>
          </p:nvPr>
        </p:nvSpPr>
        <p:spPr>
          <a:xfrm>
            <a:off x="1097280" y="4663440"/>
            <a:ext cx="10058400" cy="1143000"/>
          </a:xfrm>
        </p:spPr>
        <p:txBody>
          <a:bodyPr/>
          <a:lstStyle/>
          <a:p>
            <a:r>
              <a:rPr lang="en-US" dirty="0"/>
              <a:t>GC</a:t>
            </a:r>
          </a:p>
        </p:txBody>
      </p:sp>
    </p:spTree>
    <p:extLst>
      <p:ext uri="{BB962C8B-B14F-4D97-AF65-F5344CB8AC3E}">
        <p14:creationId xmlns:p14="http://schemas.microsoft.com/office/powerpoint/2010/main" val="82289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Sprint 2: </a:t>
            </a:r>
            <a:br>
              <a:rPr lang="en-US" sz="8000" dirty="0"/>
            </a:br>
            <a:r>
              <a:rPr lang="en-US" dirty="0"/>
              <a:t>Predicting Depression Using Demographic and Lifestyle Data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546164"/>
          </a:xfrm>
        </p:spPr>
        <p:txBody>
          <a:bodyPr>
            <a:normAutofit fontScale="92500" lnSpcReduction="20000"/>
          </a:bodyPr>
          <a:lstStyle/>
          <a:p>
            <a:r>
              <a:rPr lang="en-CA" dirty="0"/>
              <a:t>Data Science Capstone Project</a:t>
            </a:r>
          </a:p>
          <a:p>
            <a:r>
              <a:rPr lang="en-CA" dirty="0" err="1"/>
              <a:t>BrainStation</a:t>
            </a:r>
            <a:endParaRPr lang="en-CA" dirty="0"/>
          </a:p>
          <a:p>
            <a:r>
              <a:rPr lang="en-US" dirty="0">
                <a:solidFill>
                  <a:schemeClr val="tx1">
                    <a:lumMod val="85000"/>
                    <a:lumOff val="15000"/>
                  </a:schemeClr>
                </a:solidFill>
              </a:rPr>
              <a:t>Gennaro Costantino</a:t>
            </a:r>
          </a:p>
          <a:p>
            <a:r>
              <a:rPr lang="en-US" sz="2400" dirty="0">
                <a:solidFill>
                  <a:schemeClr val="tx1">
                    <a:lumMod val="85000"/>
                    <a:lumOff val="15000"/>
                  </a:schemeClr>
                </a:solidFill>
              </a:rPr>
              <a:t>October 2024</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228772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2646</TotalTime>
  <Words>1472</Words>
  <Application>Microsoft Office PowerPoint</Application>
  <PresentationFormat>Widescreen</PresentationFormat>
  <Paragraphs>103</Paragraphs>
  <Slides>17</Slides>
  <Notes>6</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Google Sans</vt:lpstr>
      <vt:lpstr>Office Theme</vt:lpstr>
      <vt:lpstr>Sprint 1 </vt:lpstr>
      <vt:lpstr>Sentiment Analysis for Mental Health:  A Data Science Approach</vt:lpstr>
      <vt:lpstr>Data Science Vision for Sentiment Analysis</vt:lpstr>
      <vt:lpstr>Potential Impact</vt:lpstr>
      <vt:lpstr>Dataset Overview &amp; Exploratory Data Analysis (EDA)</vt:lpstr>
      <vt:lpstr>Dataset Overview &amp; Exploratory Data Analysis (EDA)</vt:lpstr>
      <vt:lpstr>Next Steps in Data Processing and Modeling</vt:lpstr>
      <vt:lpstr>Thank you</vt:lpstr>
      <vt:lpstr>Sprint 2:  Predicting Depression Using Demographic and Lifestyle Data</vt:lpstr>
      <vt:lpstr>Initial Approach &amp; Dataset Shift</vt:lpstr>
      <vt:lpstr>Problem Statement</vt:lpstr>
      <vt:lpstr>Key Insights from EDA</vt:lpstr>
      <vt:lpstr>PowerPoint Presentation</vt:lpstr>
      <vt:lpstr>Feature Engineering &amp; Preprocessing</vt:lpstr>
      <vt:lpstr>Model Selection – 1st interaction</vt:lpstr>
      <vt:lpstr>Hyperparameter Tuning –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Gennaro Costantino</dc:creator>
  <cp:lastModifiedBy>Gennaro Costantino</cp:lastModifiedBy>
  <cp:revision>7</cp:revision>
  <dcterms:created xsi:type="dcterms:W3CDTF">2024-08-21T22:58:50Z</dcterms:created>
  <dcterms:modified xsi:type="dcterms:W3CDTF">2024-10-19T17:46:41Z</dcterms:modified>
</cp:coreProperties>
</file>