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9" r:id="rId3"/>
    <p:sldId id="256" r:id="rId4"/>
    <p:sldId id="261" r:id="rId5"/>
    <p:sldId id="257"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11"/>
    <p:restoredTop sz="94607"/>
  </p:normalViewPr>
  <p:slideViewPr>
    <p:cSldViewPr snapToGrid="0">
      <p:cViewPr>
        <p:scale>
          <a:sx n="94" d="100"/>
          <a:sy n="94" d="100"/>
        </p:scale>
        <p:origin x="3080" y="1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1BA1-F757-0D0C-CCC2-D250745C0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33A867-C524-E950-D2DA-7B9BFB419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8FEAF7-E93F-6006-729F-53F709F21405}"/>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5" name="Footer Placeholder 4">
            <a:extLst>
              <a:ext uri="{FF2B5EF4-FFF2-40B4-BE49-F238E27FC236}">
                <a16:creationId xmlns:a16="http://schemas.microsoft.com/office/drawing/2014/main" id="{E6C8762F-538C-B77C-05D6-4A299DFAE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52C33-8CD9-C2EF-C0B6-38CFCE6A96B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43127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5188-8860-8EF3-B7E2-9032CB805D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DECAF0-0948-28A3-79DF-5E894C497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01EA3-6B0B-224F-9196-92C31B989578}"/>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5" name="Footer Placeholder 4">
            <a:extLst>
              <a:ext uri="{FF2B5EF4-FFF2-40B4-BE49-F238E27FC236}">
                <a16:creationId xmlns:a16="http://schemas.microsoft.com/office/drawing/2014/main" id="{53B82A09-B232-A384-206E-99E88CC8E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2DA38-D2D5-88D6-2082-564606827C19}"/>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62137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FE67C-FD86-0DA9-4FDE-37BA3D01F7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A8D5F0-1F5E-B1D5-514F-E03A6F2D9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3F80A-EE36-C9AF-96F3-AA626CA02000}"/>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5" name="Footer Placeholder 4">
            <a:extLst>
              <a:ext uri="{FF2B5EF4-FFF2-40B4-BE49-F238E27FC236}">
                <a16:creationId xmlns:a16="http://schemas.microsoft.com/office/drawing/2014/main" id="{E47D9F32-106A-ADD9-224B-3D0EA57BF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84CBA-C937-0688-64D8-3967882B4CAD}"/>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426372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C1B8-20A5-97FF-2A8A-A18BAE064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948000-9435-CBFF-553C-F64D23C474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313FD-0C45-8FFB-6938-CAD5DEFF6D3A}"/>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5" name="Footer Placeholder 4">
            <a:extLst>
              <a:ext uri="{FF2B5EF4-FFF2-40B4-BE49-F238E27FC236}">
                <a16:creationId xmlns:a16="http://schemas.microsoft.com/office/drawing/2014/main" id="{14D429F5-5372-9388-7865-714BD21EC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7970B-97DB-DEE4-14E2-9929DDB7363A}"/>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966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A004-B925-FC64-5C6F-4A0F25A0B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A35DF-3DE7-0387-D048-F8636BD41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C8393-7349-F847-21C8-9940FDC50F29}"/>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5" name="Footer Placeholder 4">
            <a:extLst>
              <a:ext uri="{FF2B5EF4-FFF2-40B4-BE49-F238E27FC236}">
                <a16:creationId xmlns:a16="http://schemas.microsoft.com/office/drawing/2014/main" id="{1DB2C379-E6A1-5F80-C96A-55A4185DB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A09F6-68DA-382C-8ECE-9020A9F5BC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41000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4A05-979A-42B3-CCB5-820F2224B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49E97-573A-B8A1-6D88-9B7E19A510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28FAC1-456A-157D-E8B1-246B48670D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AF88E-0B9E-09B1-56DF-30F5B0D90BAF}"/>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6" name="Footer Placeholder 5">
            <a:extLst>
              <a:ext uri="{FF2B5EF4-FFF2-40B4-BE49-F238E27FC236}">
                <a16:creationId xmlns:a16="http://schemas.microsoft.com/office/drawing/2014/main" id="{87A6E053-F27A-8A0E-0C83-9CBB288DC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7991B-9CB9-7486-F2DD-512E840593C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3403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DB4E-CFC0-F890-F455-798FD0A138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7F12B-6FB7-E8EB-A369-A192C5066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8B8A6-C6CF-496E-A90F-BF51D141A7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974756-FF09-BA09-F1F0-3980DF1045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67231-59AF-9D54-578C-F97173BBF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94022C-3400-67CE-5B04-A67A12AFFAE1}"/>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8" name="Footer Placeholder 7">
            <a:extLst>
              <a:ext uri="{FF2B5EF4-FFF2-40B4-BE49-F238E27FC236}">
                <a16:creationId xmlns:a16="http://schemas.microsoft.com/office/drawing/2014/main" id="{0ABBB5FE-98F5-279D-76DE-051CDC062E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3D1752-100F-F83A-657B-EE3FEDAC9FEB}"/>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80964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7CE8-5138-5165-A47D-BB568B2AEA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313F9-3BFF-44AE-E17D-5CE77FFD104E}"/>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4" name="Footer Placeholder 3">
            <a:extLst>
              <a:ext uri="{FF2B5EF4-FFF2-40B4-BE49-F238E27FC236}">
                <a16:creationId xmlns:a16="http://schemas.microsoft.com/office/drawing/2014/main" id="{C129326D-F924-88E7-DE08-8E0AB22338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CB1011-8023-EC6B-0BC3-E5C2CEE84ABC}"/>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626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D8695-C82A-8560-2B1D-B39F36906827}"/>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3" name="Footer Placeholder 2">
            <a:extLst>
              <a:ext uri="{FF2B5EF4-FFF2-40B4-BE49-F238E27FC236}">
                <a16:creationId xmlns:a16="http://schemas.microsoft.com/office/drawing/2014/main" id="{A7141CC1-DE64-DD27-DA68-9A99F5FA12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13F05-5D48-FF98-BD68-41B144028D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982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469D-E70B-DC4F-DC96-ACC364833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6FFD2D-2CF9-9E96-ACAC-7F8DBCBFF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D6A9AA-1529-E02A-5FD3-C569B62FC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17668-D20A-8D1B-6788-DB870FA88C94}"/>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6" name="Footer Placeholder 5">
            <a:extLst>
              <a:ext uri="{FF2B5EF4-FFF2-40B4-BE49-F238E27FC236}">
                <a16:creationId xmlns:a16="http://schemas.microsoft.com/office/drawing/2014/main" id="{87C1050F-2135-1AEF-0CB8-FFCFB2D1F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B46F6E-45A1-62A7-727D-EBBFE9E64BA1}"/>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5547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E708-B553-3036-0580-45F389DD6C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909E2-0A2E-A438-AB71-E89F91953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5F340F-C269-228A-46C3-B8FAF2E23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BA15E-45EA-E1C8-F7A7-8FF545610F7B}"/>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6" name="Footer Placeholder 5">
            <a:extLst>
              <a:ext uri="{FF2B5EF4-FFF2-40B4-BE49-F238E27FC236}">
                <a16:creationId xmlns:a16="http://schemas.microsoft.com/office/drawing/2014/main" id="{B00815AA-8173-3FB4-6E1C-4B06A0688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CAB6A-7230-0E97-142C-76693B8D55D2}"/>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73729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A7BDB9-89CF-4565-45A6-AE37E03AF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00BE4-A54E-7A58-7143-A73EC1424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E832D-2491-350B-5BAB-A6C9BE0CE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2E018-ECA7-624B-9A15-2C855CF6C189}" type="datetimeFigureOut">
              <a:rPr lang="en-US" smtClean="0"/>
              <a:t>1/8/24</a:t>
            </a:fld>
            <a:endParaRPr lang="en-US"/>
          </a:p>
        </p:txBody>
      </p:sp>
      <p:sp>
        <p:nvSpPr>
          <p:cNvPr id="5" name="Footer Placeholder 4">
            <a:extLst>
              <a:ext uri="{FF2B5EF4-FFF2-40B4-BE49-F238E27FC236}">
                <a16:creationId xmlns:a16="http://schemas.microsoft.com/office/drawing/2014/main" id="{4A932370-2729-A9EB-D98A-19A919EC0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3925DA-6D14-8BEA-28C2-99821B4848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5ED86-AFCD-3E49-ACBF-AF0B7A5A3574}" type="slidenum">
              <a:rPr lang="en-US" smtClean="0"/>
              <a:t>‹#›</a:t>
            </a:fld>
            <a:endParaRPr lang="en-US"/>
          </a:p>
        </p:txBody>
      </p:sp>
    </p:spTree>
    <p:extLst>
      <p:ext uri="{BB962C8B-B14F-4D97-AF65-F5344CB8AC3E}">
        <p14:creationId xmlns:p14="http://schemas.microsoft.com/office/powerpoint/2010/main" val="300983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meetings.npfmc.org/CommentReview/DownloadFile?p=fd891fa4-b73b-4cd6-922c-199e1d558a60.pdf&amp;fileName=2.%20Distribution%2C%20Diet%20and%20Bycatch%20of%20chum%20salmon%20EBS%20Murphy%20et%20al%2C%202016.pdf"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809297" y="725214"/>
            <a:ext cx="11227806" cy="1754326"/>
          </a:xfrm>
          <a:prstGeom prst="rect">
            <a:avLst/>
          </a:prstGeom>
          <a:noFill/>
        </p:spPr>
        <p:txBody>
          <a:bodyPr wrap="square" rtlCol="0">
            <a:spAutoFit/>
          </a:bodyPr>
          <a:lstStyle/>
          <a:p>
            <a:r>
              <a:rPr lang="en-US" sz="1800" dirty="0">
                <a:effectLst/>
                <a:latin typeface="Calibri Light" panose="020F0302020204030204" pitchFamily="34" charset="0"/>
                <a:ea typeface="Calibri" panose="020F0502020204030204" pitchFamily="34" charset="0"/>
              </a:rPr>
              <a:t>Ice-break day of year for mainstem rivers during brood year (t). </a:t>
            </a:r>
          </a:p>
          <a:p>
            <a:r>
              <a:rPr lang="en-US" dirty="0"/>
              <a:t>Stage A: FW-Juvenile in the EBS</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with Bering Sea juvenile abundance.</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Earlier ice break up can facilitate a longer growing season resulting in larger fish upon ocean entry, associated with higher marine survival. </a:t>
            </a:r>
            <a:endParaRPr lang="en-US" dirty="0"/>
          </a:p>
        </p:txBody>
      </p:sp>
    </p:spTree>
    <p:extLst>
      <p:ext uri="{BB962C8B-B14F-4D97-AF65-F5344CB8AC3E}">
        <p14:creationId xmlns:p14="http://schemas.microsoft.com/office/powerpoint/2010/main" val="259251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263470" y="725214"/>
            <a:ext cx="11639227" cy="2031325"/>
          </a:xfrm>
          <a:prstGeom prst="rect">
            <a:avLst/>
          </a:prstGeom>
          <a:noFill/>
        </p:spPr>
        <p:txBody>
          <a:bodyPr wrap="square" rtlCol="0">
            <a:spAutoFit/>
          </a:bodyPr>
          <a:lstStyle/>
          <a:p>
            <a:r>
              <a:rPr lang="en-US" dirty="0"/>
              <a:t>Main stem river discharge</a:t>
            </a:r>
          </a:p>
          <a:p>
            <a:r>
              <a:rPr lang="en-US" dirty="0"/>
              <a:t>Stage A: FW-Juvenile in the EBS</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Negative relationship between river discharge and Bering Sea juvenile abundance.</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High-river discharge can lead to low egg survival due to scouring. Higher river discharge, which is correlated with warmer river temperatures, can also limit foraging ability for juvenile fish in streams (</a:t>
            </a:r>
            <a:r>
              <a:rPr lang="en-US" sz="1800" dirty="0" err="1">
                <a:effectLst/>
                <a:latin typeface="Calibri Light" panose="020F0302020204030204" pitchFamily="34" charset="0"/>
                <a:ea typeface="Calibri" panose="020F0502020204030204" pitchFamily="34" charset="0"/>
              </a:rPr>
              <a:t>Neuswanger</a:t>
            </a:r>
            <a:r>
              <a:rPr lang="en-US" sz="1800" dirty="0">
                <a:effectLst/>
                <a:latin typeface="Calibri Light" panose="020F0302020204030204" pitchFamily="34" charset="0"/>
                <a:ea typeface="Calibri" panose="020F0502020204030204" pitchFamily="34" charset="0"/>
              </a:rPr>
              <a:t> et al., 2015).</a:t>
            </a:r>
            <a:r>
              <a:rPr lang="en-US" dirty="0">
                <a:effectLst/>
              </a:rPr>
              <a:t> </a:t>
            </a:r>
            <a:endParaRPr lang="en-US" dirty="0"/>
          </a:p>
          <a:p>
            <a:endParaRPr lang="en-US" dirty="0"/>
          </a:p>
        </p:txBody>
      </p:sp>
    </p:spTree>
    <p:extLst>
      <p:ext uri="{BB962C8B-B14F-4D97-AF65-F5344CB8AC3E}">
        <p14:creationId xmlns:p14="http://schemas.microsoft.com/office/powerpoint/2010/main" val="302557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0"/>
            <a:ext cx="12636500" cy="12280285"/>
          </a:xfrm>
          <a:prstGeom prst="rect">
            <a:avLst/>
          </a:prstGeom>
          <a:noFill/>
        </p:spPr>
        <p:txBody>
          <a:bodyPr wrap="square" rtlCol="0">
            <a:spAutoFit/>
          </a:bodyPr>
          <a:lstStyle/>
          <a:p>
            <a:r>
              <a:rPr lang="en-US" dirty="0">
                <a:latin typeface="+mj-lt"/>
              </a:rPr>
              <a:t>Zooplankton  index - </a:t>
            </a:r>
            <a:r>
              <a:rPr lang="en-US" b="1" dirty="0">
                <a:latin typeface="+mj-lt"/>
              </a:rPr>
              <a:t>Temporal scale: </a:t>
            </a:r>
            <a:r>
              <a:rPr lang="en-US" dirty="0">
                <a:latin typeface="+mj-lt"/>
              </a:rPr>
              <a:t>Fall, brood year                                                       </a:t>
            </a:r>
            <a:r>
              <a:rPr lang="en-US" b="1" dirty="0">
                <a:latin typeface="+mj-lt"/>
              </a:rPr>
              <a:t>Stage A: FW-Juvenile in the EBS</a:t>
            </a:r>
          </a:p>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dirty="0">
              <a:latin typeface="+mj-lt"/>
            </a:endParaRPr>
          </a:p>
          <a:p>
            <a:r>
              <a:rPr lang="en-US" b="1" dirty="0">
                <a:latin typeface="+mj-lt"/>
              </a:rPr>
              <a:t>Data</a:t>
            </a:r>
            <a:r>
              <a:rPr lang="en-US" dirty="0">
                <a:latin typeface="+mj-lt"/>
              </a:rPr>
              <a:t>:</a:t>
            </a:r>
          </a:p>
          <a:p>
            <a:r>
              <a:rPr lang="en-US" dirty="0">
                <a:latin typeface="+mj-lt"/>
              </a:rPr>
              <a:t>NOAA NBS survey. Source: D Kimmel</a:t>
            </a:r>
          </a:p>
          <a:p>
            <a:r>
              <a:rPr lang="en-US" dirty="0">
                <a:latin typeface="+mj-lt"/>
              </a:rPr>
              <a:t>2000-2018</a:t>
            </a:r>
          </a:p>
          <a:p>
            <a:r>
              <a:rPr lang="en-US" dirty="0" err="1">
                <a:latin typeface="+mj-lt"/>
              </a:rPr>
              <a:t>Spatio</a:t>
            </a:r>
            <a:r>
              <a:rPr lang="en-US" dirty="0">
                <a:latin typeface="+mj-lt"/>
              </a:rPr>
              <a:t>-temporal abundance counts M3 for zooplankton community</a:t>
            </a:r>
          </a:p>
          <a:p>
            <a:endParaRPr lang="en-US" dirty="0">
              <a:latin typeface="+mj-lt"/>
            </a:endParaRPr>
          </a:p>
          <a:p>
            <a:r>
              <a:rPr lang="en-US" b="1" dirty="0">
                <a:latin typeface="+mj-lt"/>
              </a:rPr>
              <a:t>Covariate To Do:</a:t>
            </a:r>
          </a:p>
          <a:p>
            <a:r>
              <a:rPr lang="en-US" b="1" dirty="0">
                <a:latin typeface="+mj-lt"/>
              </a:rPr>
              <a:t>- </a:t>
            </a:r>
            <a:r>
              <a:rPr lang="en-US" dirty="0">
                <a:latin typeface="+mj-lt"/>
              </a:rPr>
              <a:t>trim data to spatial area of juvenile chum distribution (from CC)</a:t>
            </a:r>
          </a:p>
          <a:p>
            <a:r>
              <a:rPr lang="en-US" dirty="0">
                <a:latin typeface="+mj-lt"/>
              </a:rPr>
              <a:t>- ID seasonality of surveys (I think NBS is always fall)</a:t>
            </a:r>
          </a:p>
          <a:p>
            <a:r>
              <a:rPr lang="en-US" dirty="0">
                <a:latin typeface="+mj-lt"/>
              </a:rPr>
              <a:t>- multiple options for how to organize the index:</a:t>
            </a:r>
          </a:p>
          <a:p>
            <a:pPr marL="742950" lvl="1" indent="-285750">
              <a:buFont typeface="Arial" panose="020B0604020202020204" pitchFamily="34" charset="0"/>
              <a:buChar char="•"/>
            </a:pPr>
            <a:r>
              <a:rPr lang="en-US" b="1" dirty="0">
                <a:latin typeface="+mj-lt"/>
              </a:rPr>
              <a:t>Gelatinous zooplankton index </a:t>
            </a:r>
            <a:r>
              <a:rPr lang="en-US" dirty="0">
                <a:latin typeface="+mj-lt"/>
              </a:rPr>
              <a:t>(</a:t>
            </a:r>
            <a:r>
              <a:rPr lang="en-US" dirty="0" err="1">
                <a:latin typeface="+mj-lt"/>
              </a:rPr>
              <a:t>Cnidera</a:t>
            </a:r>
            <a:r>
              <a:rPr lang="en-US" dirty="0">
                <a:latin typeface="+mj-lt"/>
              </a:rPr>
              <a:t> small and cnidaria large in NBS data) </a:t>
            </a:r>
            <a:r>
              <a:rPr lang="en-US" dirty="0" err="1">
                <a:latin typeface="+mj-lt"/>
              </a:rPr>
              <a:t>Tadakoro</a:t>
            </a:r>
            <a:r>
              <a:rPr lang="en-US" dirty="0">
                <a:latin typeface="+mj-lt"/>
              </a:rPr>
              <a:t> et al 1996 (Moss paper from GOA also shows gelatinous </a:t>
            </a:r>
            <a:r>
              <a:rPr lang="en-US" dirty="0" err="1">
                <a:latin typeface="+mj-lt"/>
              </a:rPr>
              <a:t>zoop</a:t>
            </a:r>
            <a:r>
              <a:rPr lang="en-US" dirty="0">
                <a:latin typeface="+mj-lt"/>
              </a:rPr>
              <a:t>) “</a:t>
            </a:r>
            <a:r>
              <a:rPr lang="en-US" dirty="0"/>
              <a:t>Juvenile chum salmon preference for rapidly-digested gelatinous prey (Boldt and </a:t>
            </a:r>
            <a:r>
              <a:rPr lang="en-US" dirty="0" err="1"/>
              <a:t>Haldorson</a:t>
            </a:r>
            <a:r>
              <a:rPr lang="en-US" dirty="0"/>
              <a:t> 2003) has been described throughout its range (Brodeur et al. 2007; Karpenko and </a:t>
            </a:r>
            <a:r>
              <a:rPr lang="en-US" dirty="0" err="1"/>
              <a:t>Koval</a:t>
            </a:r>
            <a:r>
              <a:rPr lang="en-US" dirty="0"/>
              <a:t> 2012).” – Cook and </a:t>
            </a:r>
            <a:r>
              <a:rPr lang="en-US" dirty="0" err="1"/>
              <a:t>Sturdevant</a:t>
            </a:r>
            <a:endParaRPr lang="en-US" dirty="0">
              <a:latin typeface="+mj-lt"/>
            </a:endParaRPr>
          </a:p>
          <a:p>
            <a:pPr marL="742950" lvl="1" indent="-285750">
              <a:buFont typeface="Arial" panose="020B0604020202020204" pitchFamily="34" charset="0"/>
              <a:buChar char="•"/>
            </a:pPr>
            <a:r>
              <a:rPr lang="en-US" b="1" dirty="0">
                <a:latin typeface="+mj-lt"/>
              </a:rPr>
              <a:t>Index of large zooplankton </a:t>
            </a:r>
            <a:r>
              <a:rPr lang="en-US" dirty="0">
                <a:latin typeface="+mj-lt"/>
              </a:rPr>
              <a:t>– this could include Themisto, </a:t>
            </a:r>
            <a:r>
              <a:rPr lang="en-US" dirty="0" err="1">
                <a:latin typeface="+mj-lt"/>
              </a:rPr>
              <a:t>calanus</a:t>
            </a:r>
            <a:r>
              <a:rPr lang="en-US" dirty="0">
                <a:latin typeface="+mj-lt"/>
              </a:rPr>
              <a:t>, </a:t>
            </a:r>
            <a:r>
              <a:rPr lang="en-US" dirty="0" err="1">
                <a:latin typeface="+mj-lt"/>
              </a:rPr>
              <a:t>copepod_large</a:t>
            </a:r>
            <a:r>
              <a:rPr lang="en-US" dirty="0">
                <a:latin typeface="+mj-lt"/>
              </a:rPr>
              <a:t> from data. </a:t>
            </a:r>
          </a:p>
          <a:p>
            <a:pPr marL="1200150" lvl="2" indent="-285750">
              <a:buFont typeface="Arial" panose="020B0604020202020204" pitchFamily="34" charset="0"/>
              <a:buChar char="•"/>
            </a:pPr>
            <a:r>
              <a:rPr lang="en-US" b="1" dirty="0">
                <a:latin typeface="+mj-lt"/>
              </a:rPr>
              <a:t>Index of </a:t>
            </a:r>
            <a:r>
              <a:rPr lang="en-US" b="1" i="1" dirty="0">
                <a:latin typeface="+mj-lt"/>
              </a:rPr>
              <a:t>Themisto</a:t>
            </a:r>
            <a:r>
              <a:rPr lang="en-US" dirty="0">
                <a:latin typeface="+mj-lt"/>
              </a:rPr>
              <a:t> and </a:t>
            </a:r>
            <a:r>
              <a:rPr lang="en-US" i="1" dirty="0" err="1">
                <a:latin typeface="+mj-lt"/>
              </a:rPr>
              <a:t>Oikopleura</a:t>
            </a:r>
            <a:r>
              <a:rPr lang="en-US" dirty="0">
                <a:latin typeface="+mj-lt"/>
              </a:rPr>
              <a:t> re: </a:t>
            </a:r>
            <a:r>
              <a:rPr lang="en-US" dirty="0">
                <a:latin typeface="+mj-lt"/>
                <a:hlinkClick r:id="rId2"/>
              </a:rPr>
              <a:t>Murphy et al 2016</a:t>
            </a:r>
            <a:r>
              <a:rPr lang="en-US" dirty="0">
                <a:latin typeface="+mj-lt"/>
              </a:rPr>
              <a:t>. “The diet of chum salmon in the northern Bering Sea primarily consisted of Arctic prey species such as </a:t>
            </a:r>
            <a:r>
              <a:rPr lang="en-US" i="1" dirty="0">
                <a:latin typeface="+mj-lt"/>
              </a:rPr>
              <a:t>Themisto </a:t>
            </a:r>
            <a:r>
              <a:rPr lang="en-US" i="1" dirty="0" err="1">
                <a:latin typeface="+mj-lt"/>
              </a:rPr>
              <a:t>libellula</a:t>
            </a:r>
            <a:r>
              <a:rPr lang="en-US" i="1" dirty="0">
                <a:latin typeface="+mj-lt"/>
              </a:rPr>
              <a:t> </a:t>
            </a:r>
            <a:r>
              <a:rPr lang="en-US" dirty="0">
                <a:latin typeface="+mj-lt"/>
              </a:rPr>
              <a:t>and </a:t>
            </a:r>
            <a:r>
              <a:rPr lang="en-US" i="1" dirty="0" err="1">
                <a:latin typeface="+mj-lt"/>
              </a:rPr>
              <a:t>Oikopleura</a:t>
            </a:r>
            <a:r>
              <a:rPr lang="en-US" i="1" dirty="0">
                <a:latin typeface="+mj-lt"/>
              </a:rPr>
              <a:t> </a:t>
            </a:r>
            <a:r>
              <a:rPr lang="en-US" i="1" dirty="0" err="1">
                <a:latin typeface="+mj-lt"/>
              </a:rPr>
              <a:t>vanhoeffeni</a:t>
            </a:r>
            <a:r>
              <a:rPr lang="en-US" dirty="0">
                <a:latin typeface="+mj-lt"/>
              </a:rPr>
              <a:t>” issue: </a:t>
            </a:r>
            <a:r>
              <a:rPr lang="en-US" i="1" dirty="0" err="1">
                <a:latin typeface="+mj-lt"/>
              </a:rPr>
              <a:t>Oikopleura</a:t>
            </a:r>
            <a:r>
              <a:rPr lang="en-US" i="1" dirty="0">
                <a:latin typeface="+mj-lt"/>
              </a:rPr>
              <a:t> </a:t>
            </a:r>
            <a:r>
              <a:rPr lang="en-US" dirty="0">
                <a:latin typeface="+mj-lt"/>
              </a:rPr>
              <a:t>is a larvacean, not caught well in nets (not present in NBS survey data). </a:t>
            </a:r>
            <a:r>
              <a:rPr lang="en-US" dirty="0"/>
              <a:t>Cook and </a:t>
            </a:r>
            <a:r>
              <a:rPr lang="en-US" dirty="0" err="1"/>
              <a:t>Sturdevant</a:t>
            </a:r>
            <a:r>
              <a:rPr lang="en-US" dirty="0"/>
              <a:t> for Themisto too.</a:t>
            </a:r>
          </a:p>
          <a:p>
            <a:pPr marL="1200150" lvl="2" indent="-285750">
              <a:buFont typeface="Arial" panose="020B0604020202020204" pitchFamily="34" charset="0"/>
              <a:buChar char="•"/>
            </a:pPr>
            <a:r>
              <a:rPr lang="en-US" dirty="0"/>
              <a:t>“Since C. </a:t>
            </a:r>
            <a:r>
              <a:rPr lang="en-US" dirty="0" err="1"/>
              <a:t>marshallae</a:t>
            </a:r>
            <a:r>
              <a:rPr lang="en-US" dirty="0"/>
              <a:t> is also important in the diet of T. </a:t>
            </a:r>
            <a:r>
              <a:rPr lang="en-US" dirty="0" err="1"/>
              <a:t>libellula</a:t>
            </a:r>
            <a:r>
              <a:rPr lang="en-US" dirty="0"/>
              <a:t> (</a:t>
            </a:r>
            <a:r>
              <a:rPr lang="en-US" dirty="0" err="1"/>
              <a:t>Auel</a:t>
            </a:r>
            <a:r>
              <a:rPr lang="en-US" dirty="0"/>
              <a:t> and Werner 2003; </a:t>
            </a:r>
            <a:r>
              <a:rPr lang="en-US" dirty="0" err="1"/>
              <a:t>Pinchuk</a:t>
            </a:r>
            <a:r>
              <a:rPr lang="en-US" dirty="0"/>
              <a:t> et al. 2013), the carrying capacity of the Bering Strait could be affected by interactions between juvenile salmon and carnivorous </a:t>
            </a:r>
            <a:r>
              <a:rPr lang="en-US" dirty="0" err="1"/>
              <a:t>macrozooplankton</a:t>
            </a:r>
            <a:r>
              <a:rPr lang="en-US" dirty="0"/>
              <a:t> if climate change impacts the availability of these prey (Coyle et al. 2011).” Cook and </a:t>
            </a:r>
            <a:r>
              <a:rPr lang="en-US" dirty="0" err="1"/>
              <a:t>Sturdevant</a:t>
            </a:r>
            <a:endParaRPr lang="en-US" dirty="0">
              <a:latin typeface="+mj-lt"/>
            </a:endParaRPr>
          </a:p>
          <a:p>
            <a:pPr marL="742950" lvl="1" indent="-285750">
              <a:buFont typeface="Arial" panose="020B0604020202020204" pitchFamily="34" charset="0"/>
              <a:buChar char="•"/>
            </a:pPr>
            <a:r>
              <a:rPr lang="en-US" dirty="0"/>
              <a:t>“Chum salmon consumed more larvaceans (</a:t>
            </a:r>
            <a:r>
              <a:rPr lang="en-US" dirty="0" err="1"/>
              <a:t>Oikopleura</a:t>
            </a:r>
            <a:r>
              <a:rPr lang="en-US" dirty="0"/>
              <a:t> spp.) in samples collected in odd-numbered years and switched to consuming more fish in 2010, whereas pink salmon consumed more crustaceans in odd-numbered years as compared to consumption of more euphausiids and fish in 2010” </a:t>
            </a:r>
            <a:r>
              <a:rPr lang="en-US" dirty="0">
                <a:latin typeface="+mj-lt"/>
              </a:rPr>
              <a:t>–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t>“Larvaceans and hyperiid amphipods (</a:t>
            </a:r>
            <a:r>
              <a:rPr lang="en-US" dirty="0" err="1"/>
              <a:t>Hyperoche</a:t>
            </a:r>
            <a:r>
              <a:rPr lang="en-US" dirty="0"/>
              <a:t> sp. and Themisto </a:t>
            </a:r>
            <a:r>
              <a:rPr lang="en-US" dirty="0" err="1"/>
              <a:t>libellula</a:t>
            </a:r>
            <a:r>
              <a:rPr lang="en-US" dirty="0"/>
              <a:t>) were consumed by juvenile chum salmon (Fig. 2).”-</a:t>
            </a:r>
            <a:r>
              <a:rPr lang="en-US" dirty="0">
                <a:latin typeface="+mj-lt"/>
              </a:rPr>
              <a:t>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Euphausiids “chum in NBS preyed most heavily on euphausiids” (Moss et al 2009) other 40% was Megalopa, </a:t>
            </a:r>
            <a:r>
              <a:rPr lang="en-US" dirty="0" err="1">
                <a:latin typeface="+mj-lt"/>
              </a:rPr>
              <a:t>Coelenterata</a:t>
            </a:r>
            <a:r>
              <a:rPr lang="en-US" dirty="0">
                <a:latin typeface="+mj-lt"/>
              </a:rPr>
              <a:t> and Appendicularia in the S </a:t>
            </a:r>
            <a:r>
              <a:rPr lang="en-US" dirty="0" err="1">
                <a:latin typeface="+mj-lt"/>
              </a:rPr>
              <a:t>chuckchi</a:t>
            </a:r>
            <a:r>
              <a:rPr lang="en-US" dirty="0">
                <a:latin typeface="+mj-lt"/>
              </a:rPr>
              <a:t>/NBS. </a:t>
            </a:r>
          </a:p>
          <a:p>
            <a:pPr marL="742950" lvl="1" indent="-285750">
              <a:buFont typeface="Arial" panose="020B0604020202020204" pitchFamily="34" charset="0"/>
              <a:buChar char="•"/>
            </a:pPr>
            <a:r>
              <a:rPr lang="en-US" dirty="0">
                <a:latin typeface="+mj-lt"/>
              </a:rPr>
              <a:t>Amphipods, copepods euphausiids, gelatinous </a:t>
            </a:r>
            <a:r>
              <a:rPr lang="en-US" dirty="0" err="1">
                <a:latin typeface="+mj-lt"/>
              </a:rPr>
              <a:t>zoop</a:t>
            </a:r>
            <a:r>
              <a:rPr lang="en-US" dirty="0">
                <a:latin typeface="+mj-lt"/>
              </a:rPr>
              <a:t> (</a:t>
            </a:r>
            <a:r>
              <a:rPr lang="en-US" dirty="0" err="1">
                <a:latin typeface="+mj-lt"/>
              </a:rPr>
              <a:t>Tadakoro</a:t>
            </a:r>
            <a:r>
              <a:rPr lang="en-US" dirty="0">
                <a:latin typeface="+mj-lt"/>
              </a:rPr>
              <a:t> et al 1996) make up 17% of identified diet (56% not identified)</a:t>
            </a:r>
          </a:p>
          <a:p>
            <a:pPr marL="742950" lvl="1" indent="-285750">
              <a:buFont typeface="Arial" panose="020B0604020202020204" pitchFamily="34" charset="0"/>
              <a:buChar char="•"/>
            </a:pPr>
            <a:r>
              <a:rPr lang="en-US" dirty="0">
                <a:latin typeface="+mj-lt"/>
              </a:rPr>
              <a:t>Calanoid copepods (but this is for estuarine smolts!!) </a:t>
            </a:r>
            <a:r>
              <a:rPr lang="en-US" dirty="0" err="1">
                <a:latin typeface="+mj-lt"/>
              </a:rPr>
              <a:t>Hillgruber</a:t>
            </a:r>
            <a:r>
              <a:rPr lang="en-US" dirty="0">
                <a:latin typeface="+mj-lt"/>
              </a:rPr>
              <a:t> et al 2009</a:t>
            </a:r>
          </a:p>
          <a:p>
            <a:pPr marL="742950" lvl="1" indent="-285750">
              <a:buFont typeface="Arial" panose="020B0604020202020204" pitchFamily="34" charset="0"/>
              <a:buChar char="•"/>
            </a:pPr>
            <a:r>
              <a:rPr lang="en-US" dirty="0">
                <a:latin typeface="+mj-lt"/>
              </a:rPr>
              <a:t>Juvenile chum salmon preyed on euphausiids (~30%) copepods and amphipods (~15% each) Daly et al </a:t>
            </a:r>
          </a:p>
          <a:p>
            <a:pPr marL="742950" lvl="1" indent="-285750">
              <a:buFont typeface="Arial" panose="020B0604020202020204" pitchFamily="34" charset="0"/>
              <a:buChar char="•"/>
            </a:pPr>
            <a:r>
              <a:rPr lang="en-US" dirty="0">
                <a:latin typeface="+mj-lt"/>
              </a:rPr>
              <a:t>“Prey switching was observed in age-0 pollock and juvenile salmon (chum, pink, and sockeye salmon) by shifting their prey from large crustacean zooplankton to other prey in the southeastern Bering Sea in years of scarce crustacean zooplankton biomass (Moss et al. 2009, Coyle et al. 2011, Hunt et al. 2011).”</a:t>
            </a:r>
          </a:p>
          <a:p>
            <a:pPr marL="742950" lvl="1" indent="-285750">
              <a:buFont typeface="Arial" panose="020B0604020202020204" pitchFamily="34" charset="0"/>
              <a:buChar char="•"/>
            </a:pPr>
            <a:r>
              <a:rPr lang="en-US" dirty="0">
                <a:latin typeface="+mj-lt"/>
              </a:rPr>
              <a:t>In summary, we conclude that lipid content of chum salmon decreased due to a shift in their prey selection from crustaceans to lower-lipid and </a:t>
            </a:r>
            <a:r>
              <a:rPr lang="en-US" dirty="0" err="1">
                <a:latin typeface="+mj-lt"/>
              </a:rPr>
              <a:t>higherprotein</a:t>
            </a:r>
            <a:r>
              <a:rPr lang="en-US" dirty="0">
                <a:latin typeface="+mj-lt"/>
              </a:rPr>
              <a:t> non-crustacean zooplankton due to interspecific competition with abundant pink salmon. Low lipid storage in chum salmon during summer, especially in young fish, could positively affect starvation-based mortality during the following winter. </a:t>
            </a:r>
            <a:r>
              <a:rPr lang="en-US" dirty="0" err="1">
                <a:latin typeface="+mj-lt"/>
              </a:rPr>
              <a:t>Kaga</a:t>
            </a:r>
            <a:r>
              <a:rPr lang="en-US" dirty="0">
                <a:latin typeface="+mj-lt"/>
              </a:rPr>
              <a:t> 2013</a:t>
            </a:r>
          </a:p>
          <a:p>
            <a:r>
              <a:rPr lang="en-US" b="1" dirty="0">
                <a:latin typeface="+mj-lt"/>
              </a:rPr>
              <a:t>Relevant scripts:</a:t>
            </a:r>
          </a:p>
          <a:p>
            <a:r>
              <a:rPr lang="en-US" dirty="0" err="1">
                <a:latin typeface="+mj-lt"/>
              </a:rPr>
              <a:t>EcoDaat_EMA_Combine_Data.Rmd</a:t>
            </a:r>
            <a:r>
              <a:rPr lang="en-US" dirty="0">
                <a:latin typeface="+mj-lt"/>
              </a:rPr>
              <a:t> (adapted from DK to combine EMA and </a:t>
            </a:r>
            <a:r>
              <a:rPr lang="en-US" dirty="0" err="1">
                <a:latin typeface="+mj-lt"/>
              </a:rPr>
              <a:t>ECOFoci</a:t>
            </a:r>
            <a:r>
              <a:rPr lang="en-US" dirty="0">
                <a:latin typeface="+mj-lt"/>
              </a:rPr>
              <a:t> data</a:t>
            </a:r>
          </a:p>
          <a:p>
            <a:r>
              <a:rPr lang="en-US" dirty="0" err="1">
                <a:latin typeface="+mj-lt"/>
              </a:rPr>
              <a:t>Covariate_Zooplankton.R</a:t>
            </a:r>
            <a:r>
              <a:rPr lang="en-US" dirty="0">
                <a:latin typeface="+mj-lt"/>
              </a:rPr>
              <a:t> </a:t>
            </a:r>
          </a:p>
        </p:txBody>
      </p:sp>
    </p:spTree>
    <p:extLst>
      <p:ext uri="{BB962C8B-B14F-4D97-AF65-F5344CB8AC3E}">
        <p14:creationId xmlns:p14="http://schemas.microsoft.com/office/powerpoint/2010/main" val="49128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294468" y="725214"/>
            <a:ext cx="11747715" cy="2862322"/>
          </a:xfrm>
          <a:prstGeom prst="rect">
            <a:avLst/>
          </a:prstGeom>
          <a:noFill/>
        </p:spPr>
        <p:txBody>
          <a:bodyPr wrap="square" rtlCol="0">
            <a:spAutoFit/>
          </a:bodyPr>
          <a:lstStyle/>
          <a:p>
            <a:r>
              <a:rPr lang="en-US" sz="1800" dirty="0">
                <a:effectLst/>
                <a:latin typeface="Calibri Light" panose="020F0302020204030204" pitchFamily="34" charset="0"/>
                <a:ea typeface="Calibri" panose="020F0502020204030204" pitchFamily="34" charset="0"/>
              </a:rPr>
              <a:t>Cumulative degree days in center of juvenile Chum distribution in EBS (t).</a:t>
            </a:r>
            <a:r>
              <a:rPr lang="en-US" dirty="0">
                <a:effectLst/>
              </a:rPr>
              <a:t> Focus on out migrating fish before their first winter</a:t>
            </a:r>
          </a:p>
          <a:p>
            <a:r>
              <a:rPr lang="en-US" dirty="0"/>
              <a:t>Stage A: FW-Juvenile in the EBS</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between on-shelf degree days and juvenile salmon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Warm water is related to a higher metabolism and enables faster growth (</a:t>
            </a:r>
            <a:r>
              <a:rPr lang="en-US" sz="1800" dirty="0" err="1">
                <a:effectLst/>
                <a:latin typeface="Calibri Light" panose="020F0302020204030204" pitchFamily="34" charset="0"/>
                <a:ea typeface="Calibri" panose="020F0502020204030204" pitchFamily="34" charset="0"/>
              </a:rPr>
              <a:t>Stachura</a:t>
            </a:r>
            <a:r>
              <a:rPr lang="en-US" sz="1800" dirty="0">
                <a:effectLst/>
                <a:latin typeface="Calibri Light" panose="020F0302020204030204" pitchFamily="34" charset="0"/>
                <a:ea typeface="Calibri" panose="020F0502020204030204" pitchFamily="34" charset="0"/>
              </a:rPr>
              <a:t> et al., 2014). However, I will test this covariate as a linear effect and as a non-linear effect to test the validity of a temperature threshold effect. At high temperatures there may be a prey mismatch or lack of zooplankton prey that leads to a lack of prey during high metabolism enabled by warm temperatures</a:t>
            </a:r>
            <a:r>
              <a:rPr lang="en-US" dirty="0">
                <a:effectLst/>
              </a:rPr>
              <a:t> </a:t>
            </a:r>
          </a:p>
          <a:p>
            <a:endParaRPr lang="en-US" dirty="0"/>
          </a:p>
          <a:p>
            <a:r>
              <a:rPr lang="en-US" dirty="0"/>
              <a:t>Look at </a:t>
            </a:r>
            <a:r>
              <a:rPr lang="en-US" dirty="0" err="1"/>
              <a:t>covariability</a:t>
            </a:r>
            <a:r>
              <a:rPr lang="en-US" dirty="0"/>
              <a:t> with zooplankton!</a:t>
            </a:r>
          </a:p>
        </p:txBody>
      </p:sp>
    </p:spTree>
    <p:extLst>
      <p:ext uri="{BB962C8B-B14F-4D97-AF65-F5344CB8AC3E}">
        <p14:creationId xmlns:p14="http://schemas.microsoft.com/office/powerpoint/2010/main" val="248426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809296" y="725214"/>
            <a:ext cx="10457972" cy="2862322"/>
          </a:xfrm>
          <a:prstGeom prst="rect">
            <a:avLst/>
          </a:prstGeom>
          <a:noFill/>
        </p:spPr>
        <p:txBody>
          <a:bodyPr wrap="square" rtlCol="0">
            <a:spAutoFit/>
          </a:bodyPr>
          <a:lstStyle/>
          <a:p>
            <a:r>
              <a:rPr lang="en-US" sz="1800" dirty="0">
                <a:effectLst/>
                <a:latin typeface="Calibri Light" panose="020F0302020204030204" pitchFamily="34" charset="0"/>
                <a:ea typeface="Calibri" panose="020F0502020204030204" pitchFamily="34" charset="0"/>
              </a:rPr>
              <a:t>Cumulative degree days for brood year t+3, January – June. </a:t>
            </a:r>
          </a:p>
          <a:p>
            <a:r>
              <a:rPr lang="en-US" dirty="0"/>
              <a:t>Stage B: Juvenile to spawner</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Negative relationship between off shelf degree days and spawner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Higher temperatures lead to stress as fish are staging and preparing to return to FW (Howard &amp; von Biela, 2023b). </a:t>
            </a:r>
          </a:p>
          <a:p>
            <a:endParaRPr lang="en-US" dirty="0">
              <a:latin typeface="Calibri Light" panose="020F0302020204030204" pitchFamily="34" charset="0"/>
            </a:endParaRPr>
          </a:p>
          <a:p>
            <a:endParaRPr lang="en-US" dirty="0">
              <a:latin typeface="Calibri Light" panose="020F0302020204030204" pitchFamily="34" charset="0"/>
            </a:endParaRPr>
          </a:p>
          <a:p>
            <a:endParaRPr lang="en-US" dirty="0">
              <a:latin typeface="Calibri Light" panose="020F0302020204030204" pitchFamily="34" charset="0"/>
            </a:endParaRPr>
          </a:p>
          <a:p>
            <a:r>
              <a:rPr lang="en-US" dirty="0">
                <a:latin typeface="Calibri Light" panose="020F0302020204030204" pitchFamily="34" charset="0"/>
              </a:rPr>
              <a:t>- could also consider GOA temperatures because it seems like a lot hang out there but may be too far removed. </a:t>
            </a:r>
            <a:endParaRPr lang="en-US" dirty="0"/>
          </a:p>
        </p:txBody>
      </p:sp>
    </p:spTree>
    <p:extLst>
      <p:ext uri="{BB962C8B-B14F-4D97-AF65-F5344CB8AC3E}">
        <p14:creationId xmlns:p14="http://schemas.microsoft.com/office/powerpoint/2010/main" val="1934759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3242" y="29175"/>
            <a:ext cx="11964773" cy="8679299"/>
          </a:xfrm>
          <a:prstGeom prst="rect">
            <a:avLst/>
          </a:prstGeom>
          <a:noFill/>
        </p:spPr>
        <p:txBody>
          <a:bodyPr wrap="square" rtlCol="0">
            <a:spAutoFit/>
          </a:bodyPr>
          <a:lstStyle/>
          <a:p>
            <a:r>
              <a:rPr lang="en-US" sz="1800" dirty="0">
                <a:effectLst/>
                <a:latin typeface="+mj-lt"/>
                <a:ea typeface="Calibri" panose="020F0502020204030204" pitchFamily="34" charset="0"/>
              </a:rPr>
              <a:t>Hatchery origin pink salmon release abundance in each hatchery-origin brood year t+1. </a:t>
            </a:r>
          </a:p>
          <a:p>
            <a:r>
              <a:rPr lang="en-US" b="1" dirty="0">
                <a:latin typeface="+mj-lt"/>
              </a:rPr>
              <a:t>Stage B</a:t>
            </a:r>
            <a:r>
              <a:rPr lang="en-US" dirty="0">
                <a:latin typeface="+mj-lt"/>
              </a:rPr>
              <a:t>: Juvenile to spawner</a:t>
            </a:r>
          </a:p>
          <a:p>
            <a:r>
              <a:rPr lang="en-US" b="1" dirty="0">
                <a:latin typeface="+mj-lt"/>
              </a:rPr>
              <a:t>Source</a:t>
            </a:r>
            <a:r>
              <a:rPr lang="en-US" dirty="0">
                <a:latin typeface="+mj-lt"/>
              </a:rPr>
              <a:t>: NPAFC https://</a:t>
            </a:r>
            <a:r>
              <a:rPr lang="en-US" dirty="0" err="1">
                <a:latin typeface="+mj-lt"/>
              </a:rPr>
              <a:t>www.npafc.org</a:t>
            </a:r>
            <a:r>
              <a:rPr lang="en-US" dirty="0">
                <a:latin typeface="+mj-lt"/>
              </a:rPr>
              <a:t>/statistics/ - Data download 1-8-2024</a:t>
            </a: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pink salmon hatchery abundances and Chum salmon spawning abundances.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Competition at sea between hatchery origin fish and AYK Chum salmon (Tadokoro et al., 1996). </a:t>
            </a:r>
          </a:p>
          <a:p>
            <a:endParaRPr lang="en-US" dirty="0">
              <a:latin typeface="+mj-lt"/>
            </a:endParaRPr>
          </a:p>
          <a:p>
            <a:r>
              <a:rPr lang="en-US" b="1" dirty="0">
                <a:latin typeface="+mj-lt"/>
              </a:rPr>
              <a:t>Index format (ended up creating 2)</a:t>
            </a:r>
            <a:endParaRPr lang="en-US" dirty="0">
              <a:latin typeface="+mj-lt"/>
            </a:endParaRPr>
          </a:p>
          <a:p>
            <a:r>
              <a:rPr lang="en-US" dirty="0">
                <a:latin typeface="+mj-lt"/>
              </a:rPr>
              <a:t>- Sum of all Pink salmon releases from AK and Asia (</a:t>
            </a:r>
            <a:r>
              <a:rPr lang="en-US" dirty="0" err="1">
                <a:latin typeface="+mj-lt"/>
              </a:rPr>
              <a:t>Ruggerone</a:t>
            </a:r>
            <a:r>
              <a:rPr lang="en-US" dirty="0">
                <a:latin typeface="+mj-lt"/>
              </a:rPr>
              <a:t> 2003) (saved as: output/</a:t>
            </a:r>
            <a:r>
              <a:rPr lang="en-US" dirty="0" err="1">
                <a:latin typeface="+mj-lt"/>
              </a:rPr>
              <a:t>hatchery_Pink_Covariate_AKandAsia.csv</a:t>
            </a:r>
            <a:r>
              <a:rPr lang="en-US" dirty="0">
                <a:latin typeface="+mj-lt"/>
              </a:rPr>
              <a:t>)</a:t>
            </a:r>
          </a:p>
          <a:p>
            <a:r>
              <a:rPr lang="en-US" dirty="0">
                <a:latin typeface="+mj-lt"/>
              </a:rPr>
              <a:t>	- OR total Pink salmon abundance (</a:t>
            </a:r>
            <a:r>
              <a:rPr lang="en-US" dirty="0" err="1">
                <a:latin typeface="+mj-lt"/>
              </a:rPr>
              <a:t>Cunnigham</a:t>
            </a:r>
            <a:r>
              <a:rPr lang="en-US" dirty="0">
                <a:latin typeface="+mj-lt"/>
              </a:rPr>
              <a:t> et al 2018 argue that this is a better metric </a:t>
            </a:r>
            <a:r>
              <a:rPr lang="en-US" dirty="0" err="1">
                <a:latin typeface="+mj-lt"/>
              </a:rPr>
              <a:t>bc</a:t>
            </a:r>
            <a:r>
              <a:rPr lang="en-US" dirty="0">
                <a:latin typeface="+mj-lt"/>
              </a:rPr>
              <a:t> there is a lot of marine mortality for hatchery pinks). Should consider but haven’t done it yet. </a:t>
            </a:r>
          </a:p>
          <a:p>
            <a:r>
              <a:rPr lang="en-US" dirty="0">
                <a:latin typeface="+mj-lt"/>
              </a:rPr>
              <a:t>- Sum of all Chum salmon releases from Japan, Asia and AK (Myers et al 2004) suggests Yukon chum and hatchery fish compete in the GOA. (saved as: output/</a:t>
            </a:r>
            <a:r>
              <a:rPr lang="en-US" dirty="0" err="1">
                <a:latin typeface="+mj-lt"/>
              </a:rPr>
              <a:t>hatchery_Chum_Covariate_AKandAsia.csv</a:t>
            </a:r>
            <a:r>
              <a:rPr lang="en-US" dirty="0">
                <a:latin typeface="+mj-lt"/>
              </a:rPr>
              <a:t>)</a:t>
            </a:r>
          </a:p>
          <a:p>
            <a:endParaRPr lang="en-US" dirty="0">
              <a:latin typeface="+mj-lt"/>
            </a:endParaRPr>
          </a:p>
          <a:p>
            <a:r>
              <a:rPr lang="en-US" dirty="0">
                <a:latin typeface="+mj-lt"/>
              </a:rPr>
              <a:t>Notes:</a:t>
            </a:r>
          </a:p>
          <a:p>
            <a:r>
              <a:rPr lang="en-US" dirty="0">
                <a:latin typeface="+mj-lt"/>
              </a:rPr>
              <a:t>- PWS pink is a huge hatchery, these should probably be included in the pink hatchery releases unless it is known that they don’t go to GOA? Seems unlikely </a:t>
            </a:r>
          </a:p>
          <a:p>
            <a:r>
              <a:rPr lang="en-US" dirty="0">
                <a:latin typeface="+mj-lt"/>
              </a:rPr>
              <a:t>- Diet overlap between hatchery chum and chum – mechanism for negative impacts (Myers et al 2004)</a:t>
            </a:r>
          </a:p>
          <a:p>
            <a:r>
              <a:rPr lang="en-US" dirty="0">
                <a:latin typeface="+mj-lt"/>
              </a:rPr>
              <a:t>- Adult pink salmon distribution is broader in the western and central North Pacific Ocean and Bering Sea in odd-numbered years compared with even-numbered years (</a:t>
            </a:r>
            <a:r>
              <a:rPr lang="en-US" dirty="0" err="1">
                <a:latin typeface="+mj-lt"/>
              </a:rPr>
              <a:t>Azumaya</a:t>
            </a:r>
            <a:r>
              <a:rPr lang="en-US" dirty="0">
                <a:latin typeface="+mj-lt"/>
              </a:rPr>
              <a:t> and Ishida, 2000).</a:t>
            </a:r>
          </a:p>
          <a:p>
            <a:r>
              <a:rPr lang="en-US" dirty="0">
                <a:latin typeface="+mj-lt"/>
              </a:rPr>
              <a:t>- When the amount or quality of prey available to chum salmon is reduced and oceanographic changes are more likely to result in a decrease the ocean growth and survival of Yukon River chum salmon” Myers (GOA)</a:t>
            </a:r>
          </a:p>
          <a:p>
            <a:r>
              <a:rPr lang="en-US" dirty="0">
                <a:latin typeface="+mj-lt"/>
              </a:rPr>
              <a:t>- “Chum and pink salmon diets varied in odd- and even-numbered years, a strategy that may reduce competition (Wilson et al. 2006) and be related to the lower lipid content of chum salmon observed in years when pink salmon are abundant (</a:t>
            </a:r>
            <a:r>
              <a:rPr lang="en-US" dirty="0" err="1">
                <a:latin typeface="+mj-lt"/>
              </a:rPr>
              <a:t>Kaga</a:t>
            </a:r>
            <a:r>
              <a:rPr lang="en-US" dirty="0">
                <a:latin typeface="+mj-lt"/>
              </a:rPr>
              <a:t> et al. 2013).” – Cook and </a:t>
            </a:r>
            <a:r>
              <a:rPr lang="en-US" dirty="0" err="1">
                <a:latin typeface="+mj-lt"/>
              </a:rPr>
              <a:t>Sturdevant</a:t>
            </a:r>
            <a:r>
              <a:rPr lang="en-US" dirty="0">
                <a:latin typeface="+mj-lt"/>
              </a:rPr>
              <a:t> </a:t>
            </a:r>
          </a:p>
          <a:p>
            <a:r>
              <a:rPr lang="en-US" dirty="0">
                <a:latin typeface="+mj-lt"/>
              </a:rPr>
              <a:t>- For sockeye: “Indicated that smolts entering the ocean during even-numbered years and interacting with abundant odd-year pink salmon during the following year experienced 26% (age-2 smolt) to 45% (age-1 smolt) lower survival than fish entering during odd numbered years” </a:t>
            </a:r>
            <a:r>
              <a:rPr lang="en-US" dirty="0" err="1">
                <a:latin typeface="+mj-lt"/>
              </a:rPr>
              <a:t>Ruggerone</a:t>
            </a:r>
            <a:r>
              <a:rPr lang="en-US" dirty="0">
                <a:latin typeface="+mj-lt"/>
              </a:rPr>
              <a:t> 2003</a:t>
            </a:r>
          </a:p>
          <a:p>
            <a:endParaRPr lang="en-US" dirty="0">
              <a:latin typeface="+mj-lt"/>
            </a:endParaRPr>
          </a:p>
          <a:p>
            <a:r>
              <a:rPr lang="en-US" b="1" dirty="0">
                <a:latin typeface="+mj-lt"/>
              </a:rPr>
              <a:t>Relevant Scripts:</a:t>
            </a:r>
          </a:p>
          <a:p>
            <a:r>
              <a:rPr lang="en-US" dirty="0" err="1">
                <a:latin typeface="+mj-lt"/>
              </a:rPr>
              <a:t>Covariate_hatchery.R</a:t>
            </a:r>
            <a:endParaRPr lang="en-US" dirty="0">
              <a:latin typeface="+mj-lt"/>
            </a:endParaRPr>
          </a:p>
        </p:txBody>
      </p:sp>
    </p:spTree>
    <p:extLst>
      <p:ext uri="{BB962C8B-B14F-4D97-AF65-F5344CB8AC3E}">
        <p14:creationId xmlns:p14="http://schemas.microsoft.com/office/powerpoint/2010/main" val="426668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4F86-66E1-6095-7303-C9D56690E08A}"/>
              </a:ext>
            </a:extLst>
          </p:cNvPr>
          <p:cNvSpPr>
            <a:spLocks noGrp="1"/>
          </p:cNvSpPr>
          <p:nvPr>
            <p:ph type="title"/>
          </p:nvPr>
        </p:nvSpPr>
        <p:spPr/>
        <p:txBody>
          <a:bodyPr/>
          <a:lstStyle/>
          <a:p>
            <a:r>
              <a:rPr lang="en-US" dirty="0"/>
              <a:t>Random useful notes</a:t>
            </a:r>
          </a:p>
        </p:txBody>
      </p:sp>
      <p:sp>
        <p:nvSpPr>
          <p:cNvPr id="3" name="Content Placeholder 2">
            <a:extLst>
              <a:ext uri="{FF2B5EF4-FFF2-40B4-BE49-F238E27FC236}">
                <a16:creationId xmlns:a16="http://schemas.microsoft.com/office/drawing/2014/main" id="{54DDB273-3F8D-5F9E-C477-2DC6A2F9921E}"/>
              </a:ext>
            </a:extLst>
          </p:cNvPr>
          <p:cNvSpPr>
            <a:spLocks noGrp="1"/>
          </p:cNvSpPr>
          <p:nvPr>
            <p:ph idx="1"/>
          </p:nvPr>
        </p:nvSpPr>
        <p:spPr/>
        <p:txBody>
          <a:bodyPr/>
          <a:lstStyle/>
          <a:p>
            <a:r>
              <a:rPr lang="en-US" dirty="0"/>
              <a:t>“Predictions on salmon recruitment are only as accurate as the state of understanding on how different variables influence salmon abundance.” – </a:t>
            </a:r>
            <a:r>
              <a:rPr lang="en-US" dirty="0" err="1"/>
              <a:t>Mcphee</a:t>
            </a:r>
            <a:r>
              <a:rPr lang="en-US" dirty="0"/>
              <a:t> </a:t>
            </a:r>
          </a:p>
          <a:p>
            <a:r>
              <a:rPr lang="en-US" dirty="0"/>
              <a:t>“shifts in prey composition for sockeye, chum and chinook between seasons, habitats, and salmon age groups were likely due to changes in prey availability. Davis et al 2003 – if prey availability is reduced by poor ocean conditions, increased food competition could decrease growth and survival of Yukon fish in the BS and AI” - Myers et al 2004</a:t>
            </a:r>
          </a:p>
        </p:txBody>
      </p:sp>
    </p:spTree>
    <p:extLst>
      <p:ext uri="{BB962C8B-B14F-4D97-AF65-F5344CB8AC3E}">
        <p14:creationId xmlns:p14="http://schemas.microsoft.com/office/powerpoint/2010/main" val="970517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1488</Words>
  <Application>Microsoft Macintosh PowerPoint</Application>
  <PresentationFormat>Widescreen</PresentationFormat>
  <Paragraphs>79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Random useful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Genoa Sullaway</dc:creator>
  <cp:lastModifiedBy>Genoa Sullaway</cp:lastModifiedBy>
  <cp:revision>19</cp:revision>
  <dcterms:created xsi:type="dcterms:W3CDTF">2024-01-08T14:29:42Z</dcterms:created>
  <dcterms:modified xsi:type="dcterms:W3CDTF">2024-01-09T01:06:53Z</dcterms:modified>
</cp:coreProperties>
</file>