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9" r:id="rId3"/>
    <p:sldId id="256" r:id="rId4"/>
    <p:sldId id="261" r:id="rId5"/>
    <p:sldId id="257"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75"/>
    <p:restoredTop sz="94574"/>
  </p:normalViewPr>
  <p:slideViewPr>
    <p:cSldViewPr snapToGrid="0">
      <p:cViewPr>
        <p:scale>
          <a:sx n="94" d="100"/>
          <a:sy n="94" d="100"/>
        </p:scale>
        <p:origin x="2984" y="-3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1/8/24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1/8/24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7" y="725214"/>
            <a:ext cx="11227806" cy="1754326"/>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Ice-break day of year for mainstem rivers during brood year (t). </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with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Earlier ice break up can facilitate a longer growing season resulting in larger fish upon ocean entry, associated with higher marine survival. </a:t>
            </a:r>
            <a:endParaRPr lang="en-US" dirty="0"/>
          </a:p>
        </p:txBody>
      </p:sp>
    </p:spTree>
    <p:extLst>
      <p:ext uri="{BB962C8B-B14F-4D97-AF65-F5344CB8AC3E}">
        <p14:creationId xmlns:p14="http://schemas.microsoft.com/office/powerpoint/2010/main" val="259251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63470" y="725214"/>
            <a:ext cx="11639227" cy="2031325"/>
          </a:xfrm>
          <a:prstGeom prst="rect">
            <a:avLst/>
          </a:prstGeom>
          <a:noFill/>
        </p:spPr>
        <p:txBody>
          <a:bodyPr wrap="square" rtlCol="0">
            <a:spAutoFit/>
          </a:bodyPr>
          <a:lstStyle/>
          <a:p>
            <a:r>
              <a:rPr lang="en-US" dirty="0"/>
              <a:t>Main stem river discharge</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river discharge and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Calibri Light" panose="020F0302020204030204" pitchFamily="34" charset="0"/>
                <a:ea typeface="Calibri" panose="020F0502020204030204" pitchFamily="34" charset="0"/>
              </a:rPr>
              <a:t>Neuswanger</a:t>
            </a:r>
            <a:r>
              <a:rPr lang="en-US" sz="1800" dirty="0">
                <a:effectLst/>
                <a:latin typeface="Calibri Light" panose="020F0302020204030204" pitchFamily="34" charset="0"/>
                <a:ea typeface="Calibri" panose="020F0502020204030204" pitchFamily="34" charset="0"/>
              </a:rPr>
              <a:t> et al., 2015).</a:t>
            </a:r>
            <a:r>
              <a:rPr lang="en-US" dirty="0">
                <a:effectLst/>
              </a:rPr>
              <a:t> </a:t>
            </a:r>
            <a:endParaRPr lang="en-US" dirty="0"/>
          </a:p>
          <a:p>
            <a:endParaRPr lang="en-US" dirty="0"/>
          </a:p>
        </p:txBody>
      </p:sp>
    </p:spTree>
    <p:extLst>
      <p:ext uri="{BB962C8B-B14F-4D97-AF65-F5344CB8AC3E}">
        <p14:creationId xmlns:p14="http://schemas.microsoft.com/office/powerpoint/2010/main" val="3025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3665279"/>
          </a:xfrm>
          <a:prstGeom prst="rect">
            <a:avLst/>
          </a:prstGeom>
          <a:noFill/>
        </p:spPr>
        <p:txBody>
          <a:bodyPr wrap="square" rtlCol="0">
            <a:spAutoFit/>
          </a:bodyPr>
          <a:lstStyle/>
          <a:p>
            <a:r>
              <a:rPr lang="en-US" dirty="0">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a:t>
            </a:r>
            <a:r>
              <a:rPr lang="en-US" dirty="0"/>
              <a:t>Juvenile chum salmon preference for rapidly-digested gelatinous prey (Boldt and </a:t>
            </a:r>
            <a:r>
              <a:rPr lang="en-US" dirty="0" err="1"/>
              <a:t>Haldorson</a:t>
            </a:r>
            <a:r>
              <a:rPr lang="en-US" dirty="0"/>
              <a:t> 2003) has been described throughout its range (Brodeur et al. 2007; Karpenko and </a:t>
            </a:r>
            <a:r>
              <a:rPr lang="en-US" dirty="0" err="1"/>
              <a:t>Koval</a:t>
            </a:r>
            <a:r>
              <a:rPr lang="en-US" dirty="0"/>
              <a:t> 2012).” – Cook and </a:t>
            </a:r>
            <a:r>
              <a:rPr lang="en-US" dirty="0" err="1"/>
              <a:t>Sturdevant</a:t>
            </a:r>
            <a:endParaRPr lang="en-US" dirty="0">
              <a:latin typeface="+mj-lt"/>
            </a:endParaRPr>
          </a:p>
          <a:p>
            <a:pPr marL="742950" lvl="1" indent="-285750">
              <a:buFont typeface="Arial" panose="020B0604020202020204" pitchFamily="34" charset="0"/>
              <a:buChar char="•"/>
            </a:pPr>
            <a:r>
              <a:rPr lang="en-US" b="1" dirty="0">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a:t>
            </a:r>
            <a:r>
              <a:rPr lang="en-US" dirty="0"/>
              <a:t>Cook and </a:t>
            </a:r>
            <a:r>
              <a:rPr lang="en-US" dirty="0" err="1"/>
              <a:t>Sturdevant</a:t>
            </a:r>
            <a:r>
              <a:rPr lang="en-US" dirty="0"/>
              <a:t> for Themisto too.</a:t>
            </a:r>
          </a:p>
          <a:p>
            <a:pPr marL="1200150" lvl="2" indent="-285750">
              <a:buFont typeface="Arial" panose="020B0604020202020204" pitchFamily="34" charset="0"/>
              <a:buChar char="•"/>
            </a:pPr>
            <a:r>
              <a:rPr lang="en-US" dirty="0"/>
              <a:t>“Since C. </a:t>
            </a:r>
            <a:r>
              <a:rPr lang="en-US" dirty="0" err="1"/>
              <a:t>marshallae</a:t>
            </a:r>
            <a:r>
              <a:rPr lang="en-US" dirty="0"/>
              <a:t> is also important in the diet of T. </a:t>
            </a:r>
            <a:r>
              <a:rPr lang="en-US" dirty="0" err="1"/>
              <a:t>libellula</a:t>
            </a:r>
            <a:r>
              <a:rPr lang="en-US" dirty="0"/>
              <a:t> (</a:t>
            </a:r>
            <a:r>
              <a:rPr lang="en-US" dirty="0" err="1"/>
              <a:t>Auel</a:t>
            </a:r>
            <a:r>
              <a:rPr lang="en-US" dirty="0"/>
              <a:t> and Werner 2003; </a:t>
            </a:r>
            <a:r>
              <a:rPr lang="en-US" dirty="0" err="1"/>
              <a:t>Pinchuk</a:t>
            </a:r>
            <a:r>
              <a:rPr lang="en-US" dirty="0"/>
              <a:t> et al. 2013), the carrying capacity of the Bering Strait could be affected by interactions between juvenile salmon and carnivorous </a:t>
            </a:r>
            <a:r>
              <a:rPr lang="en-US" dirty="0" err="1"/>
              <a:t>macrozooplankton</a:t>
            </a:r>
            <a:r>
              <a:rPr lang="en-US" dirty="0"/>
              <a:t> if climate change impacts the availability of these prey (Coyle et al. 2011).” Cook and </a:t>
            </a:r>
            <a:r>
              <a:rPr lang="en-US" dirty="0" err="1"/>
              <a:t>Sturdevant</a:t>
            </a:r>
            <a:endParaRPr lang="en-US" dirty="0"/>
          </a:p>
          <a:p>
            <a:pPr marL="742950" lvl="1" indent="-285750">
              <a:buFont typeface="Arial" panose="020B0604020202020204" pitchFamily="34" charset="0"/>
              <a:buChar char="•"/>
            </a:pPr>
            <a:r>
              <a:rPr lang="en-US" dirty="0"/>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endParaRPr lang="en-US" dirty="0">
              <a:latin typeface="+mj-lt"/>
            </a:endParaRPr>
          </a:p>
          <a:p>
            <a:pPr marL="742950" lvl="1" indent="-285750">
              <a:buFont typeface="Arial" panose="020B0604020202020204" pitchFamily="34" charset="0"/>
              <a:buChar char="•"/>
            </a:pPr>
            <a:r>
              <a:rPr lang="en-US" dirty="0"/>
              <a:t>“Chum salmon consumed more larvaceans (</a:t>
            </a:r>
            <a:r>
              <a:rPr lang="en-US" dirty="0" err="1"/>
              <a:t>Oikopleura</a:t>
            </a:r>
            <a:r>
              <a:rPr lang="en-US" dirty="0"/>
              <a:t> spp.) in samples collected in odd-numbered years and switched to consuming more fish in 2010, whereas pink salmon consumed more crustaceans in odd-numbered years as compared to consumption of more euphausiids and fish in 2010” </a:t>
            </a:r>
            <a:r>
              <a:rPr lang="en-US" dirty="0">
                <a:latin typeface="+mj-lt"/>
              </a:rPr>
              <a:t>–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t>“Larvaceans and hyperiid amphipods (</a:t>
            </a:r>
            <a:r>
              <a:rPr lang="en-US" dirty="0" err="1"/>
              <a:t>Hyperoche</a:t>
            </a:r>
            <a:r>
              <a:rPr lang="en-US" dirty="0"/>
              <a:t> sp. and Themisto </a:t>
            </a:r>
            <a:r>
              <a:rPr lang="en-US" dirty="0" err="1"/>
              <a:t>libellula</a:t>
            </a:r>
            <a:r>
              <a:rPr lang="en-US" dirty="0"/>
              <a:t>) were consumed by juvenile chum salmon (Fig. 2).”-</a:t>
            </a:r>
            <a:r>
              <a:rPr lang="en-US" dirty="0">
                <a:latin typeface="+mj-lt"/>
              </a:rPr>
              <a:t>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a:t>
            </a:r>
            <a:r>
              <a:rPr lang="en-US">
                <a:latin typeface="+mj-lt"/>
              </a:rPr>
              <a:t>of common </a:t>
            </a:r>
            <a:r>
              <a:rPr lang="en-US" dirty="0">
                <a:latin typeface="+mj-lt"/>
              </a:rPr>
              <a:t>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2862322"/>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in center of juvenile Chum distribution in EBS (t).</a:t>
            </a:r>
            <a:r>
              <a:rPr lang="en-US" dirty="0">
                <a:effectLst/>
              </a:rPr>
              <a:t> 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p:txBody>
      </p:sp>
    </p:spTree>
    <p:extLst>
      <p:ext uri="{BB962C8B-B14F-4D97-AF65-F5344CB8AC3E}">
        <p14:creationId xmlns:p14="http://schemas.microsoft.com/office/powerpoint/2010/main" val="2484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2862322"/>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for brood year t+3, January – June. </a:t>
            </a: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endParaRPr lang="en-US" dirty="0">
              <a:latin typeface="Calibri Light" panose="020F0302020204030204" pitchFamily="34" charset="0"/>
            </a:endParaRPr>
          </a:p>
          <a:p>
            <a:endParaRPr lang="en-US" dirty="0">
              <a:latin typeface="Calibri Light" panose="020F0302020204030204" pitchFamily="34" charset="0"/>
            </a:endParaRPr>
          </a:p>
          <a:p>
            <a:endParaRPr lang="en-US" dirty="0">
              <a:latin typeface="Calibri Light" panose="020F0302020204030204" pitchFamily="34" charset="0"/>
            </a:endParaRPr>
          </a:p>
          <a:p>
            <a:r>
              <a:rPr lang="en-US" dirty="0">
                <a:latin typeface="Calibri Light" panose="020F0302020204030204" pitchFamily="34" charset="0"/>
              </a:rPr>
              <a:t>- could also consider GOA temperatures because it seems like a lot hang out there but may be too far removed. </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8679299"/>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latin typeface="+mj-lt"/>
              </a:rPr>
              <a:t>Index format (ended up creating 2)</a:t>
            </a:r>
            <a:endParaRPr lang="en-US" dirty="0">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endParaRPr lang="en-US" dirty="0">
              <a:latin typeface="+mj-lt"/>
            </a:endParaRPr>
          </a:p>
          <a:p>
            <a:r>
              <a:rPr lang="en-US"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1576</Words>
  <Application>Microsoft Macintosh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Random useful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20</cp:revision>
  <dcterms:created xsi:type="dcterms:W3CDTF">2024-01-08T14:29:42Z</dcterms:created>
  <dcterms:modified xsi:type="dcterms:W3CDTF">2024-01-09T16:02:19Z</dcterms:modified>
</cp:coreProperties>
</file>