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5" r:id="rId2"/>
    <p:sldId id="282" r:id="rId3"/>
    <p:sldId id="267" r:id="rId4"/>
    <p:sldId id="279" r:id="rId5"/>
    <p:sldId id="281" r:id="rId6"/>
    <p:sldId id="266" r:id="rId7"/>
    <p:sldId id="269" r:id="rId8"/>
    <p:sldId id="271" r:id="rId9"/>
    <p:sldId id="272" r:id="rId10"/>
    <p:sldId id="274" r:id="rId11"/>
    <p:sldId id="275" r:id="rId12"/>
    <p:sldId id="276" r:id="rId13"/>
    <p:sldId id="278" r:id="rId14"/>
    <p:sldId id="277" r:id="rId15"/>
    <p:sldId id="256" r:id="rId16"/>
    <p:sldId id="261" r:id="rId17"/>
    <p:sldId id="260" r:id="rId18"/>
    <p:sldId id="259" r:id="rId19"/>
    <p:sldId id="257" r:id="rId20"/>
    <p:sldId id="262"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71"/>
    <p:restoredTop sz="94698"/>
  </p:normalViewPr>
  <p:slideViewPr>
    <p:cSldViewPr snapToGrid="0">
      <p:cViewPr>
        <p:scale>
          <a:sx n="112" d="100"/>
          <a:sy n="112" d="100"/>
        </p:scale>
        <p:origin x="848" y="-1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F3CF-3DD3-6246-B19C-D9BA3176297E}" type="datetimeFigureOut">
              <a:rPr lang="en-US" smtClean="0"/>
              <a:t>3/15/24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319A8-7E14-DC4E-9DD7-14A2B76F9D4B}" type="slidenum">
              <a:rPr lang="en-US" smtClean="0"/>
              <a:t>‹#›</a:t>
            </a:fld>
            <a:endParaRPr lang="en-US"/>
          </a:p>
        </p:txBody>
      </p:sp>
    </p:spTree>
    <p:extLst>
      <p:ext uri="{BB962C8B-B14F-4D97-AF65-F5344CB8AC3E}">
        <p14:creationId xmlns:p14="http://schemas.microsoft.com/office/powerpoint/2010/main" val="96069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formats: </a:t>
            </a:r>
            <a:r>
              <a:rPr lang="en-US" sz="1200" dirty="0">
                <a:effectLst/>
                <a:latin typeface="+mj-lt"/>
                <a:ea typeface="Calibri" panose="020F0502020204030204" pitchFamily="34" charset="0"/>
              </a:rPr>
              <a:t>High-river discharge can lead to low egg survival due to scouring – would not necessarily correlate with summer discharge, would correlate with earlier in the year…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rPr>
              <a:t>SE AK </a:t>
            </a:r>
            <a:r>
              <a:rPr lang="en-US" dirty="0">
                <a:latin typeface="+mj-lt"/>
              </a:rPr>
              <a:t>positive relationship between discharge and CPUE (Kohan et al 2017)….. </a:t>
            </a:r>
            <a:endParaRPr lang="en-US" dirty="0"/>
          </a:p>
          <a:p>
            <a:endParaRPr lang="en-US" dirty="0"/>
          </a:p>
          <a:p>
            <a:r>
              <a:rPr lang="en-US" dirty="0">
                <a:latin typeface="+mj-lt"/>
              </a:rPr>
              <a:t>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endParaRPr lang="en-US" dirty="0"/>
          </a:p>
        </p:txBody>
      </p:sp>
      <p:sp>
        <p:nvSpPr>
          <p:cNvPr id="4" name="Slide Number Placeholder 3"/>
          <p:cNvSpPr>
            <a:spLocks noGrp="1"/>
          </p:cNvSpPr>
          <p:nvPr>
            <p:ph type="sldNum" sz="quarter" idx="5"/>
          </p:nvPr>
        </p:nvSpPr>
        <p:spPr/>
        <p:txBody>
          <a:bodyPr/>
          <a:lstStyle/>
          <a:p>
            <a:fld id="{87D319A8-7E14-DC4E-9DD7-14A2B76F9D4B}" type="slidenum">
              <a:rPr lang="en-US" smtClean="0"/>
              <a:t>6</a:t>
            </a:fld>
            <a:endParaRPr lang="en-US"/>
          </a:p>
        </p:txBody>
      </p:sp>
    </p:spTree>
    <p:extLst>
      <p:ext uri="{BB962C8B-B14F-4D97-AF65-F5344CB8AC3E}">
        <p14:creationId xmlns:p14="http://schemas.microsoft.com/office/powerpoint/2010/main" val="17018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5CFD-3985-8338-DBDE-246088274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27E98-1342-DFC8-E647-B54230D5E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1E8BC-E851-BA84-D758-961F8F965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7B291F-7CA2-CBE3-DD07-2D1568C45DA1}"/>
              </a:ext>
            </a:extLst>
          </p:cNvPr>
          <p:cNvSpPr>
            <a:spLocks noGrp="1"/>
          </p:cNvSpPr>
          <p:nvPr>
            <p:ph type="sldNum" sz="quarter" idx="5"/>
          </p:nvPr>
        </p:nvSpPr>
        <p:spPr/>
        <p:txBody>
          <a:bodyPr/>
          <a:lstStyle/>
          <a:p>
            <a:fld id="{87D319A8-7E14-DC4E-9DD7-14A2B76F9D4B}" type="slidenum">
              <a:rPr lang="en-US" smtClean="0"/>
              <a:t>7</a:t>
            </a:fld>
            <a:endParaRPr lang="en-US"/>
          </a:p>
        </p:txBody>
      </p:sp>
    </p:spTree>
    <p:extLst>
      <p:ext uri="{BB962C8B-B14F-4D97-AF65-F5344CB8AC3E}">
        <p14:creationId xmlns:p14="http://schemas.microsoft.com/office/powerpoint/2010/main" val="174231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2DDB-A3E7-0CD1-34B7-A998F64C8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B83A7-5BE6-962A-B75E-5DEF3F7F2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88EE2-71C3-66C2-30AA-02604C2D9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500DFE-A2A3-36D7-C46E-4B54A84ECCCA}"/>
              </a:ext>
            </a:extLst>
          </p:cNvPr>
          <p:cNvSpPr>
            <a:spLocks noGrp="1"/>
          </p:cNvSpPr>
          <p:nvPr>
            <p:ph type="sldNum" sz="quarter" idx="5"/>
          </p:nvPr>
        </p:nvSpPr>
        <p:spPr/>
        <p:txBody>
          <a:bodyPr/>
          <a:lstStyle/>
          <a:p>
            <a:fld id="{87D319A8-7E14-DC4E-9DD7-14A2B76F9D4B}" type="slidenum">
              <a:rPr lang="en-US" smtClean="0"/>
              <a:t>8</a:t>
            </a:fld>
            <a:endParaRPr lang="en-US"/>
          </a:p>
        </p:txBody>
      </p:sp>
    </p:spTree>
    <p:extLst>
      <p:ext uri="{BB962C8B-B14F-4D97-AF65-F5344CB8AC3E}">
        <p14:creationId xmlns:p14="http://schemas.microsoft.com/office/powerpoint/2010/main" val="32331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882BB-20BE-D88D-10D0-ECF37E134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C6910-986F-7F9C-9089-20F73FFBB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85B9F-0148-A820-1CE1-234435C7A6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280B3-F2BC-3032-9FD9-AFFF9DB9E1B7}"/>
              </a:ext>
            </a:extLst>
          </p:cNvPr>
          <p:cNvSpPr>
            <a:spLocks noGrp="1"/>
          </p:cNvSpPr>
          <p:nvPr>
            <p:ph type="sldNum" sz="quarter" idx="5"/>
          </p:nvPr>
        </p:nvSpPr>
        <p:spPr/>
        <p:txBody>
          <a:bodyPr/>
          <a:lstStyle/>
          <a:p>
            <a:fld id="{87D319A8-7E14-DC4E-9DD7-14A2B76F9D4B}" type="slidenum">
              <a:rPr lang="en-US" smtClean="0"/>
              <a:t>9</a:t>
            </a:fld>
            <a:endParaRPr lang="en-US"/>
          </a:p>
        </p:txBody>
      </p:sp>
    </p:spTree>
    <p:extLst>
      <p:ext uri="{BB962C8B-B14F-4D97-AF65-F5344CB8AC3E}">
        <p14:creationId xmlns:p14="http://schemas.microsoft.com/office/powerpoint/2010/main" val="362205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5C397-B58B-2D72-3F93-B64114B12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B6266-C98F-ECB9-AB76-EFC77723B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719AF-04DC-872C-EA72-01698E82A0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1995EE-7738-BC32-2E11-3EAA8ACE55FC}"/>
              </a:ext>
            </a:extLst>
          </p:cNvPr>
          <p:cNvSpPr>
            <a:spLocks noGrp="1"/>
          </p:cNvSpPr>
          <p:nvPr>
            <p:ph type="sldNum" sz="quarter" idx="5"/>
          </p:nvPr>
        </p:nvSpPr>
        <p:spPr/>
        <p:txBody>
          <a:bodyPr/>
          <a:lstStyle/>
          <a:p>
            <a:fld id="{87D319A8-7E14-DC4E-9DD7-14A2B76F9D4B}" type="slidenum">
              <a:rPr lang="en-US" smtClean="0"/>
              <a:t>10</a:t>
            </a:fld>
            <a:endParaRPr lang="en-US"/>
          </a:p>
        </p:txBody>
      </p:sp>
    </p:spTree>
    <p:extLst>
      <p:ext uri="{BB962C8B-B14F-4D97-AF65-F5344CB8AC3E}">
        <p14:creationId xmlns:p14="http://schemas.microsoft.com/office/powerpoint/2010/main" val="44869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4048-A404-D53D-1B95-F8A55DE91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66E88-1AA3-CC4C-A25D-E5BE3D154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FDEF-0B68-D690-1D2A-21397C7C77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399BCE-EDEC-D841-3C53-97AB74B9F022}"/>
              </a:ext>
            </a:extLst>
          </p:cNvPr>
          <p:cNvSpPr>
            <a:spLocks noGrp="1"/>
          </p:cNvSpPr>
          <p:nvPr>
            <p:ph type="sldNum" sz="quarter" idx="5"/>
          </p:nvPr>
        </p:nvSpPr>
        <p:spPr/>
        <p:txBody>
          <a:bodyPr/>
          <a:lstStyle/>
          <a:p>
            <a:fld id="{87D319A8-7E14-DC4E-9DD7-14A2B76F9D4B}" type="slidenum">
              <a:rPr lang="en-US" smtClean="0"/>
              <a:t>11</a:t>
            </a:fld>
            <a:endParaRPr lang="en-US"/>
          </a:p>
        </p:txBody>
      </p:sp>
    </p:spTree>
    <p:extLst>
      <p:ext uri="{BB962C8B-B14F-4D97-AF65-F5344CB8AC3E}">
        <p14:creationId xmlns:p14="http://schemas.microsoft.com/office/powerpoint/2010/main" val="50120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3F1AB-41AA-EC9B-9C88-D66EAB901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BA99E-17BB-B3F4-4D42-09E16E10C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21927-CE4C-55E6-9A99-9C7367E153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E40D2-2A11-ED67-CFF9-EDC910738FA4}"/>
              </a:ext>
            </a:extLst>
          </p:cNvPr>
          <p:cNvSpPr>
            <a:spLocks noGrp="1"/>
          </p:cNvSpPr>
          <p:nvPr>
            <p:ph type="sldNum" sz="quarter" idx="5"/>
          </p:nvPr>
        </p:nvSpPr>
        <p:spPr/>
        <p:txBody>
          <a:bodyPr/>
          <a:lstStyle/>
          <a:p>
            <a:fld id="{87D319A8-7E14-DC4E-9DD7-14A2B76F9D4B}" type="slidenum">
              <a:rPr lang="en-US" smtClean="0"/>
              <a:t>12</a:t>
            </a:fld>
            <a:endParaRPr lang="en-US"/>
          </a:p>
        </p:txBody>
      </p:sp>
    </p:spTree>
    <p:extLst>
      <p:ext uri="{BB962C8B-B14F-4D97-AF65-F5344CB8AC3E}">
        <p14:creationId xmlns:p14="http://schemas.microsoft.com/office/powerpoint/2010/main" val="417591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AB75-9E4E-5FFC-ADDB-1C07E082E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41D06-442C-F0A7-1BBC-4EDB2BA93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E3F76-FA54-3776-7DCC-53035AD207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p>
        </p:txBody>
      </p:sp>
      <p:sp>
        <p:nvSpPr>
          <p:cNvPr id="4" name="Slide Number Placeholder 3">
            <a:extLst>
              <a:ext uri="{FF2B5EF4-FFF2-40B4-BE49-F238E27FC236}">
                <a16:creationId xmlns:a16="http://schemas.microsoft.com/office/drawing/2014/main" id="{DBA10A12-939E-B096-3571-CADA97AEE335}"/>
              </a:ext>
            </a:extLst>
          </p:cNvPr>
          <p:cNvSpPr>
            <a:spLocks noGrp="1"/>
          </p:cNvSpPr>
          <p:nvPr>
            <p:ph type="sldNum" sz="quarter" idx="5"/>
          </p:nvPr>
        </p:nvSpPr>
        <p:spPr/>
        <p:txBody>
          <a:bodyPr/>
          <a:lstStyle/>
          <a:p>
            <a:fld id="{87D319A8-7E14-DC4E-9DD7-14A2B76F9D4B}" type="slidenum">
              <a:rPr lang="en-US" smtClean="0"/>
              <a:t>13</a:t>
            </a:fld>
            <a:endParaRPr lang="en-US"/>
          </a:p>
        </p:txBody>
      </p:sp>
    </p:spTree>
    <p:extLst>
      <p:ext uri="{BB962C8B-B14F-4D97-AF65-F5344CB8AC3E}">
        <p14:creationId xmlns:p14="http://schemas.microsoft.com/office/powerpoint/2010/main" val="302011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3/15/24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3/15/24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wis.waterdata.usgs.gov/nwis/inventory/?site_no=1556544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hyperlink" Target="https://waterdata.usgs.gov/monitoring-location/15304000/#parameterCode=00065&amp;period=P7D&amp;showMedian=fals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nwcc-apps.sc.egov.usda.gov/imap/#version=169&amp;elements=&amp;networks=!&amp;states=AK&amp;counties=!&amp;hucs=&amp;minElevation=&amp;maxElevation=&amp;elementSelectType=any&amp;activeOnly=true&amp;activeForecastPointsOnly=false&amp;hucLabels=false&amp;hucIdLabels=false&amp;hucParameterLabels=true&amp;stationLabels=&amp;overlays=&amp;hucOverlays=2&amp;basinOpacity=75&amp;basinNoDataOpacity=25&amp;basemapOpacity=100&amp;maskOpacity=0&amp;mode=stations&amp;openSections=dataElement,parameter,date,basin,options,elements,location,networks&amp;controlsOpen=true&amp;popup=59O04:AK:SNOW&amp;popupMulti=&amp;popupBasin=&amp;base=esriNgwm&amp;displayType=inventory&amp;basinType=6&amp;dataElement=WTEQ&amp;depth=-8&amp;parameter=PCTMED&amp;frequency=DAILY&amp;duration=I&amp;customDuration=&amp;dayPart=E&amp;monthPart=E&amp;forecastPubDay=1&amp;forecastExceedance=50&amp;useMixedPast=true&amp;seqColor=1&amp;divColor=7&amp;scaleType=D&amp;scaleMin=&amp;scaleMax=&amp;referencePeriodType=POR&amp;referenceBegin=1991&amp;referenceEnd=2020&amp;minimumYears=20&amp;hucAssociations=true&amp;relativeDate=-1&amp;lat=63.307&amp;lon=-154.403&amp;zoom=6.5"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aterdata.usgs.gov/monitoring-location/15304000/#parameterCode=00065&amp;period=P7D&amp;showMedian=false" TargetMode="External"/><Relationship Id="rId4" Type="http://schemas.openxmlformats.org/officeDocument/2006/relationships/hyperlink" Target="https://nwis.waterdata.usgs.gov/nwis/inventory/?site_no=1556544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7262-21CA-3FA5-B271-4545BB752314}"/>
              </a:ext>
            </a:extLst>
          </p:cNvPr>
          <p:cNvSpPr>
            <a:spLocks noGrp="1"/>
          </p:cNvSpPr>
          <p:nvPr>
            <p:ph type="title"/>
          </p:nvPr>
        </p:nvSpPr>
        <p:spPr>
          <a:xfrm>
            <a:off x="838200" y="75415"/>
            <a:ext cx="10515600" cy="775612"/>
          </a:xfrm>
        </p:spPr>
        <p:txBody>
          <a:bodyPr/>
          <a:lstStyle/>
          <a:p>
            <a:r>
              <a:rPr lang="en-US" dirty="0"/>
              <a:t>Complete Proposed Covariate list</a:t>
            </a:r>
          </a:p>
        </p:txBody>
      </p:sp>
      <p:sp>
        <p:nvSpPr>
          <p:cNvPr id="3" name="Content Placeholder 2">
            <a:extLst>
              <a:ext uri="{FF2B5EF4-FFF2-40B4-BE49-F238E27FC236}">
                <a16:creationId xmlns:a16="http://schemas.microsoft.com/office/drawing/2014/main" id="{4A45873E-89E6-6DB5-202E-78C3DE4D5E52}"/>
              </a:ext>
            </a:extLst>
          </p:cNvPr>
          <p:cNvSpPr>
            <a:spLocks noGrp="1"/>
          </p:cNvSpPr>
          <p:nvPr>
            <p:ph idx="1"/>
          </p:nvPr>
        </p:nvSpPr>
        <p:spPr>
          <a:xfrm>
            <a:off x="0" y="977774"/>
            <a:ext cx="6095999" cy="5199189"/>
          </a:xfrm>
        </p:spPr>
        <p:txBody>
          <a:bodyPr>
            <a:normAutofit lnSpcReduction="10000"/>
          </a:bodyPr>
          <a:lstStyle/>
          <a:p>
            <a:r>
              <a:rPr lang="en-US" dirty="0"/>
              <a:t>Stage A:</a:t>
            </a:r>
          </a:p>
          <a:p>
            <a:pPr lvl="1"/>
            <a:r>
              <a:rPr lang="en-US" dirty="0"/>
              <a:t> Spring mean and max air temperature (proxy for ice break up – </a:t>
            </a:r>
            <a:r>
              <a:rPr lang="en-US" sz="1500" dirty="0"/>
              <a:t>Miller Weiss 2023</a:t>
            </a:r>
            <a:r>
              <a:rPr lang="en-US" dirty="0"/>
              <a:t>)</a:t>
            </a:r>
          </a:p>
          <a:p>
            <a:pPr lvl="2"/>
            <a:r>
              <a:rPr lang="en-US" dirty="0"/>
              <a:t>SNOTEL, Yukon: Little Chena Ridge, </a:t>
            </a:r>
            <a:r>
              <a:rPr lang="en-US" dirty="0" err="1"/>
              <a:t>Kusko</a:t>
            </a:r>
            <a:r>
              <a:rPr lang="en-US" dirty="0"/>
              <a:t>: Aniak </a:t>
            </a:r>
          </a:p>
          <a:p>
            <a:pPr lvl="1"/>
            <a:r>
              <a:rPr lang="en-US" dirty="0"/>
              <a:t>SST NBS (represented via cumulative degree days, June-Sept)</a:t>
            </a:r>
          </a:p>
          <a:p>
            <a:pPr lvl="2"/>
            <a:r>
              <a:rPr lang="en-US" dirty="0" err="1"/>
              <a:t>AkFIN</a:t>
            </a:r>
            <a:endParaRPr lang="en-US" dirty="0"/>
          </a:p>
          <a:p>
            <a:pPr lvl="1"/>
            <a:r>
              <a:rPr lang="en-US" dirty="0"/>
              <a:t>Zooplankton:</a:t>
            </a:r>
          </a:p>
          <a:p>
            <a:pPr lvl="2"/>
            <a:r>
              <a:rPr lang="en-US" b="1" dirty="0">
                <a:latin typeface="+mj-lt"/>
              </a:rPr>
              <a:t>Index of large zooplankton</a:t>
            </a:r>
          </a:p>
          <a:p>
            <a:pPr lvl="2"/>
            <a:r>
              <a:rPr lang="en-US" b="1" dirty="0">
                <a:latin typeface="+mj-lt"/>
              </a:rPr>
              <a:t>Index of gelatinous zooplankton</a:t>
            </a:r>
          </a:p>
          <a:p>
            <a:pPr lvl="3"/>
            <a:r>
              <a:rPr lang="en-US" b="1" dirty="0" err="1">
                <a:latin typeface="+mj-lt"/>
              </a:rPr>
              <a:t>EcoFOCI</a:t>
            </a:r>
            <a:r>
              <a:rPr lang="en-US" b="1" dirty="0">
                <a:latin typeface="+mj-lt"/>
              </a:rPr>
              <a:t> &amp; EMA </a:t>
            </a:r>
          </a:p>
          <a:p>
            <a:pPr lvl="1"/>
            <a:r>
              <a:rPr lang="en-US" b="1" dirty="0">
                <a:latin typeface="+mj-lt"/>
              </a:rPr>
              <a:t>River discharge </a:t>
            </a:r>
          </a:p>
          <a:p>
            <a:pPr lvl="2"/>
            <a:r>
              <a:rPr lang="en-US" dirty="0">
                <a:solidFill>
                  <a:srgbClr val="000000"/>
                </a:solidFill>
                <a:latin typeface="+mj-lt"/>
              </a:rPr>
              <a:t>Mean, max, min for June 15-July 15</a:t>
            </a:r>
          </a:p>
          <a:p>
            <a:pPr lvl="3"/>
            <a:r>
              <a:rPr lang="en-US" b="1" dirty="0">
                <a:solidFill>
                  <a:srgbClr val="000000"/>
                </a:solidFill>
                <a:latin typeface="+mj-lt"/>
              </a:rPr>
              <a:t>Yukon pilot station, </a:t>
            </a:r>
            <a:r>
              <a:rPr lang="en-US" b="1" dirty="0" err="1">
                <a:solidFill>
                  <a:srgbClr val="000000"/>
                </a:solidFill>
                <a:latin typeface="+mj-lt"/>
              </a:rPr>
              <a:t>Kusko</a:t>
            </a:r>
            <a:r>
              <a:rPr lang="en-US" b="1" dirty="0">
                <a:solidFill>
                  <a:srgbClr val="000000"/>
                </a:solidFill>
                <a:latin typeface="+mj-lt"/>
              </a:rPr>
              <a:t> crooked creek</a:t>
            </a:r>
            <a:endParaRPr lang="en-US" dirty="0"/>
          </a:p>
          <a:p>
            <a:pPr lvl="1"/>
            <a:endParaRPr lang="en-US" dirty="0"/>
          </a:p>
        </p:txBody>
      </p:sp>
      <p:sp>
        <p:nvSpPr>
          <p:cNvPr id="4" name="Content Placeholder 2">
            <a:extLst>
              <a:ext uri="{FF2B5EF4-FFF2-40B4-BE49-F238E27FC236}">
                <a16:creationId xmlns:a16="http://schemas.microsoft.com/office/drawing/2014/main" id="{A1364165-40D8-1F99-A014-2BB5A6F900B0}"/>
              </a:ext>
            </a:extLst>
          </p:cNvPr>
          <p:cNvSpPr txBox="1">
            <a:spLocks/>
          </p:cNvSpPr>
          <p:nvPr/>
        </p:nvSpPr>
        <p:spPr>
          <a:xfrm>
            <a:off x="6364586" y="851027"/>
            <a:ext cx="5367196" cy="519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 B:</a:t>
            </a:r>
          </a:p>
          <a:p>
            <a:pPr lvl="1"/>
            <a:r>
              <a:rPr lang="en-US" dirty="0"/>
              <a:t>Chum hatchery releases</a:t>
            </a:r>
          </a:p>
          <a:p>
            <a:pPr lvl="2"/>
            <a:r>
              <a:rPr lang="en-US" dirty="0"/>
              <a:t>NPAFC</a:t>
            </a:r>
          </a:p>
          <a:p>
            <a:pPr lvl="1"/>
            <a:r>
              <a:rPr lang="en-US" dirty="0"/>
              <a:t>Pink hatchery releases</a:t>
            </a:r>
          </a:p>
          <a:p>
            <a:pPr lvl="2"/>
            <a:r>
              <a:rPr lang="en-US" dirty="0"/>
              <a:t>NPAFC</a:t>
            </a:r>
          </a:p>
          <a:p>
            <a:pPr lvl="1"/>
            <a:r>
              <a:rPr lang="en-US" dirty="0"/>
              <a:t>Mainstem river discharge</a:t>
            </a:r>
          </a:p>
          <a:p>
            <a:pPr lvl="2"/>
            <a:r>
              <a:rPr lang="en-US"/>
              <a:t>June-September</a:t>
            </a:r>
          </a:p>
          <a:p>
            <a:pPr lvl="1"/>
            <a:r>
              <a:rPr lang="en-US" dirty="0"/>
              <a:t>SST SEBS (represented via cumulative degree days, January-June) </a:t>
            </a:r>
          </a:p>
          <a:p>
            <a:pPr lvl="2"/>
            <a:r>
              <a:rPr lang="en-US" dirty="0" err="1"/>
              <a:t>AkFIN</a:t>
            </a:r>
            <a:endParaRPr lang="en-US" dirty="0"/>
          </a:p>
          <a:p>
            <a:pPr lvl="1"/>
            <a:endParaRPr lang="en-US" dirty="0"/>
          </a:p>
        </p:txBody>
      </p:sp>
    </p:spTree>
    <p:extLst>
      <p:ext uri="{BB962C8B-B14F-4D97-AF65-F5344CB8AC3E}">
        <p14:creationId xmlns:p14="http://schemas.microsoft.com/office/powerpoint/2010/main" val="368435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8DF-66DD-3862-4720-298D6909D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975B6-65B2-6809-C047-FDBA5D381C8C}"/>
              </a:ext>
            </a:extLst>
          </p:cNvPr>
          <p:cNvSpPr>
            <a:spLocks noGrp="1"/>
          </p:cNvSpPr>
          <p:nvPr>
            <p:ph type="title"/>
          </p:nvPr>
        </p:nvSpPr>
        <p:spPr>
          <a:xfrm>
            <a:off x="838200" y="2994"/>
            <a:ext cx="10515600" cy="775612"/>
          </a:xfrm>
        </p:spPr>
        <p:txBody>
          <a:bodyPr>
            <a:normAutofit/>
          </a:bodyPr>
          <a:lstStyle/>
          <a:p>
            <a:r>
              <a:rPr lang="en-US" dirty="0"/>
              <a:t>Stage A: Gelatinous Zooplankton NBS</a:t>
            </a:r>
          </a:p>
        </p:txBody>
      </p:sp>
      <p:sp>
        <p:nvSpPr>
          <p:cNvPr id="5" name="TextBox 4">
            <a:extLst>
              <a:ext uri="{FF2B5EF4-FFF2-40B4-BE49-F238E27FC236}">
                <a16:creationId xmlns:a16="http://schemas.microsoft.com/office/drawing/2014/main" id="{D6F19FBC-7AE1-F518-B6A0-4FD3677430CF}"/>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gelatinous </a:t>
            </a:r>
            <a:r>
              <a:rPr lang="en-US" dirty="0" err="1">
                <a:latin typeface="+mj-lt"/>
              </a:rPr>
              <a:t>zoop</a:t>
            </a:r>
            <a:r>
              <a:rPr lang="en-US" dirty="0">
                <a:latin typeface="+mj-lt"/>
              </a:rPr>
              <a:t> in Fall for NBS region: </a:t>
            </a:r>
            <a:r>
              <a:rPr lang="en-US" dirty="0" err="1">
                <a:latin typeface="+mj-lt"/>
              </a:rPr>
              <a:t>Cnideria</a:t>
            </a:r>
            <a:r>
              <a:rPr lang="en-US" dirty="0">
                <a:latin typeface="+mj-lt"/>
              </a:rPr>
              <a:t> small and large</a:t>
            </a:r>
          </a:p>
          <a:p>
            <a:endParaRPr lang="en-US" dirty="0">
              <a:latin typeface="+mj-lt"/>
            </a:endParaRP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7BFC3B5-5E21-374F-D60C-6BC132891A0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4" name="Picture 3">
            <a:extLst>
              <a:ext uri="{FF2B5EF4-FFF2-40B4-BE49-F238E27FC236}">
                <a16:creationId xmlns:a16="http://schemas.microsoft.com/office/drawing/2014/main" id="{B8C1F928-4C8F-C6C3-8712-21CB0DABA545}"/>
              </a:ext>
            </a:extLst>
          </p:cNvPr>
          <p:cNvPicPr>
            <a:picLocks noChangeAspect="1"/>
          </p:cNvPicPr>
          <p:nvPr/>
        </p:nvPicPr>
        <p:blipFill>
          <a:blip r:embed="rId3"/>
          <a:stretch>
            <a:fillRect/>
          </a:stretch>
        </p:blipFill>
        <p:spPr>
          <a:xfrm>
            <a:off x="0" y="1593931"/>
            <a:ext cx="6400800" cy="3657600"/>
          </a:xfrm>
          <a:prstGeom prst="rect">
            <a:avLst/>
          </a:prstGeom>
        </p:spPr>
      </p:pic>
      <p:sp>
        <p:nvSpPr>
          <p:cNvPr id="7" name="Rectangle 6">
            <a:extLst>
              <a:ext uri="{FF2B5EF4-FFF2-40B4-BE49-F238E27FC236}">
                <a16:creationId xmlns:a16="http://schemas.microsoft.com/office/drawing/2014/main" id="{77F4B907-1B8C-FA42-C572-74CA10CF7EA8}"/>
              </a:ext>
            </a:extLst>
          </p:cNvPr>
          <p:cNvSpPr/>
          <p:nvPr/>
        </p:nvSpPr>
        <p:spPr>
          <a:xfrm>
            <a:off x="3401568" y="1865376"/>
            <a:ext cx="539496" cy="429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11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2FB29-F6CF-3427-AC4A-66470C65E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7F5B2-40C6-A93E-411E-D42D57E696D8}"/>
              </a:ext>
            </a:extLst>
          </p:cNvPr>
          <p:cNvSpPr>
            <a:spLocks noGrp="1"/>
          </p:cNvSpPr>
          <p:nvPr>
            <p:ph type="title"/>
          </p:nvPr>
        </p:nvSpPr>
        <p:spPr>
          <a:xfrm>
            <a:off x="838200" y="2994"/>
            <a:ext cx="10515600" cy="775612"/>
          </a:xfrm>
        </p:spPr>
        <p:txBody>
          <a:bodyPr>
            <a:normAutofit/>
          </a:bodyPr>
          <a:lstStyle/>
          <a:p>
            <a:r>
              <a:rPr lang="en-US" dirty="0"/>
              <a:t>Stage B: SEBS SST   </a:t>
            </a:r>
          </a:p>
        </p:txBody>
      </p:sp>
      <p:sp>
        <p:nvSpPr>
          <p:cNvPr id="5" name="TextBox 4">
            <a:extLst>
              <a:ext uri="{FF2B5EF4-FFF2-40B4-BE49-F238E27FC236}">
                <a16:creationId xmlns:a16="http://schemas.microsoft.com/office/drawing/2014/main" id="{C10C50A1-8D46-86F6-707D-69D1B607DD60}"/>
              </a:ext>
            </a:extLst>
          </p:cNvPr>
          <p:cNvSpPr txBox="1"/>
          <p:nvPr/>
        </p:nvSpPr>
        <p:spPr>
          <a:xfrm>
            <a:off x="6400800" y="390800"/>
            <a:ext cx="5407546" cy="3647152"/>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(for Chinook-- Howard &amp; von Biela, 2023b). </a:t>
            </a:r>
          </a:p>
          <a:p>
            <a:endParaRPr lang="en-US" sz="1800" dirty="0">
              <a:effectLst/>
              <a:latin typeface="Calibri Light" panose="020F0302020204030204" pitchFamily="34" charset="0"/>
              <a:ea typeface="Calibri" panose="020F0502020204030204" pitchFamily="34" charset="0"/>
            </a:endParaRPr>
          </a:p>
          <a:p>
            <a:r>
              <a:rPr lang="en-US" b="1" dirty="0">
                <a:latin typeface="Calibri Light" panose="020F0302020204030204" pitchFamily="34" charset="0"/>
                <a:ea typeface="Calibri" panose="020F0502020204030204" pitchFamily="34" charset="0"/>
              </a:rPr>
              <a:t>Index format:</a:t>
            </a:r>
          </a:p>
          <a:p>
            <a:r>
              <a:rPr lang="en-US" sz="1800" b="1" dirty="0">
                <a:effectLst/>
                <a:latin typeface="Calibri Light" panose="020F0302020204030204" pitchFamily="34" charset="0"/>
                <a:ea typeface="Calibri" panose="020F0502020204030204" pitchFamily="34" charset="0"/>
              </a:rPr>
              <a:t>-</a:t>
            </a:r>
            <a:r>
              <a:rPr lang="en-US" dirty="0">
                <a:latin typeface="Calibri Light" panose="020F0302020204030204" pitchFamily="34" charset="0"/>
                <a:ea typeface="Calibri" panose="020F0502020204030204" pitchFamily="34" charset="0"/>
              </a:rPr>
              <a:t> CDD January to June </a:t>
            </a:r>
            <a:r>
              <a:rPr lang="en-US" b="1" dirty="0">
                <a:latin typeface="Calibri Light" panose="020F0302020204030204" pitchFamily="34" charset="0"/>
                <a:ea typeface="Calibri" panose="020F0502020204030204" pitchFamily="34" charset="0"/>
              </a:rPr>
              <a:t>for SEBS</a:t>
            </a:r>
            <a:endParaRPr lang="en-US" sz="1800" b="1" dirty="0">
              <a:effectLst/>
              <a:latin typeface="Calibri Light" panose="020F0302020204030204" pitchFamily="34" charset="0"/>
              <a:ea typeface="Calibri" panose="020F0502020204030204" pitchFamily="34" charset="0"/>
            </a:endParaRP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midpoint of run in 2023 was July 15 (9 days later than average</a:t>
            </a:r>
            <a:r>
              <a:rPr lang="en-US" sz="1500" dirty="0">
                <a:effectLst/>
                <a:latin typeface="Calibri Light" panose="020F0302020204030204" pitchFamily="34" charset="0"/>
                <a:ea typeface="Calibri" panose="020F0502020204030204" pitchFamily="34" charset="0"/>
              </a:rPr>
              <a:t> - https://</a:t>
            </a:r>
            <a:r>
              <a:rPr lang="en-US" sz="1500" dirty="0" err="1">
                <a:effectLst/>
                <a:latin typeface="Calibri Light" panose="020F0302020204030204" pitchFamily="34" charset="0"/>
                <a:ea typeface="Calibri" panose="020F0502020204030204" pitchFamily="34" charset="0"/>
              </a:rPr>
              <a:t>www.adfg.alaska.gov</a:t>
            </a:r>
            <a:r>
              <a:rPr lang="en-US" sz="1500" dirty="0">
                <a:effectLst/>
                <a:latin typeface="Calibri Light" panose="020F0302020204030204" pitchFamily="34" charset="0"/>
                <a:ea typeface="Calibri" panose="020F0502020204030204" pitchFamily="34" charset="0"/>
              </a:rPr>
              <a:t>/static/applications/</a:t>
            </a:r>
            <a:r>
              <a:rPr lang="en-US" sz="1500" dirty="0" err="1">
                <a:effectLst/>
                <a:latin typeface="Calibri Light" panose="020F0302020204030204" pitchFamily="34" charset="0"/>
                <a:ea typeface="Calibri" panose="020F0502020204030204" pitchFamily="34" charset="0"/>
              </a:rPr>
              <a:t>dcfnewsrelease</a:t>
            </a:r>
            <a:r>
              <a:rPr lang="en-US" sz="1500" dirty="0">
                <a:effectLst/>
                <a:latin typeface="Calibri Light" panose="020F0302020204030204" pitchFamily="34" charset="0"/>
                <a:ea typeface="Calibri" panose="020F0502020204030204" pitchFamily="34" charset="0"/>
              </a:rPr>
              <a:t>/)</a:t>
            </a:r>
            <a:endParaRPr lang="en-US" dirty="0">
              <a:latin typeface="Calibri Light" panose="020F0302020204030204" pitchFamily="34" charset="0"/>
            </a:endParaRPr>
          </a:p>
        </p:txBody>
      </p:sp>
      <p:sp>
        <p:nvSpPr>
          <p:cNvPr id="15" name="TextBox 14">
            <a:extLst>
              <a:ext uri="{FF2B5EF4-FFF2-40B4-BE49-F238E27FC236}">
                <a16:creationId xmlns:a16="http://schemas.microsoft.com/office/drawing/2014/main" id="{A632DAE5-E2FA-9184-84BF-15FB983102EE}"/>
              </a:ext>
            </a:extLst>
          </p:cNvPr>
          <p:cNvSpPr txBox="1"/>
          <p:nvPr/>
        </p:nvSpPr>
        <p:spPr>
          <a:xfrm>
            <a:off x="0" y="6186484"/>
            <a:ext cx="12225090" cy="815608"/>
          </a:xfrm>
          <a:prstGeom prst="rect">
            <a:avLst/>
          </a:prstGeom>
          <a:noFill/>
        </p:spPr>
        <p:txBody>
          <a:bodyPr wrap="square" rtlCol="0">
            <a:spAutoFit/>
          </a:bodyPr>
          <a:lstStyle/>
          <a:p>
            <a:r>
              <a:rPr lang="en-US" sz="1500" dirty="0"/>
              <a:t>Source: </a:t>
            </a:r>
            <a:r>
              <a:rPr lang="en-US" sz="1600" dirty="0" err="1">
                <a:latin typeface="+mj-lt"/>
              </a:rPr>
              <a:t>AkFIN</a:t>
            </a:r>
            <a:r>
              <a:rPr lang="en-US" sz="1600" dirty="0">
                <a:latin typeface="+mj-lt"/>
              </a:rPr>
              <a:t> SEBS spatial category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a:t>
            </a:r>
          </a:p>
          <a:p>
            <a:endParaRPr lang="en-US" sz="1500" dirty="0"/>
          </a:p>
          <a:p>
            <a:r>
              <a:rPr lang="en-US" sz="1600" dirty="0">
                <a:latin typeface="+mj-lt"/>
              </a:rPr>
              <a:t> </a:t>
            </a:r>
          </a:p>
        </p:txBody>
      </p:sp>
      <p:pic>
        <p:nvPicPr>
          <p:cNvPr id="6" name="Picture 5">
            <a:extLst>
              <a:ext uri="{FF2B5EF4-FFF2-40B4-BE49-F238E27FC236}">
                <a16:creationId xmlns:a16="http://schemas.microsoft.com/office/drawing/2014/main" id="{4DB0A28A-69BB-5BCE-F1A4-54E1FFE36690}"/>
              </a:ext>
            </a:extLst>
          </p:cNvPr>
          <p:cNvPicPr>
            <a:picLocks noChangeAspect="1"/>
          </p:cNvPicPr>
          <p:nvPr/>
        </p:nvPicPr>
        <p:blipFill>
          <a:blip r:embed="rId3"/>
          <a:stretch>
            <a:fillRect/>
          </a:stretch>
        </p:blipFill>
        <p:spPr>
          <a:xfrm>
            <a:off x="0" y="1124712"/>
            <a:ext cx="6400800" cy="3657600"/>
          </a:xfrm>
          <a:prstGeom prst="rect">
            <a:avLst/>
          </a:prstGeom>
        </p:spPr>
      </p:pic>
    </p:spTree>
    <p:extLst>
      <p:ext uri="{BB962C8B-B14F-4D97-AF65-F5344CB8AC3E}">
        <p14:creationId xmlns:p14="http://schemas.microsoft.com/office/powerpoint/2010/main" val="322424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20C0-293E-271B-BDC6-D381D025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62AB1-4BA4-6466-524D-27F8CC976FD6}"/>
              </a:ext>
            </a:extLst>
          </p:cNvPr>
          <p:cNvSpPr>
            <a:spLocks noGrp="1"/>
          </p:cNvSpPr>
          <p:nvPr>
            <p:ph type="title"/>
          </p:nvPr>
        </p:nvSpPr>
        <p:spPr>
          <a:xfrm>
            <a:off x="838200" y="2994"/>
            <a:ext cx="10515600" cy="775612"/>
          </a:xfrm>
        </p:spPr>
        <p:txBody>
          <a:bodyPr>
            <a:normAutofit/>
          </a:bodyPr>
          <a:lstStyle/>
          <a:p>
            <a:r>
              <a:rPr lang="en-US" dirty="0"/>
              <a:t>Stage B: Mean river discharge, summer  </a:t>
            </a:r>
          </a:p>
        </p:txBody>
      </p:sp>
      <p:sp>
        <p:nvSpPr>
          <p:cNvPr id="15" name="TextBox 14">
            <a:extLst>
              <a:ext uri="{FF2B5EF4-FFF2-40B4-BE49-F238E27FC236}">
                <a16:creationId xmlns:a16="http://schemas.microsoft.com/office/drawing/2014/main" id="{28434C05-BC96-6296-03AC-61A05B5745BD}"/>
              </a:ext>
            </a:extLst>
          </p:cNvPr>
          <p:cNvSpPr txBox="1"/>
          <p:nvPr/>
        </p:nvSpPr>
        <p:spPr>
          <a:xfrm>
            <a:off x="-16545" y="5695346"/>
            <a:ext cx="12225090" cy="1569660"/>
          </a:xfrm>
          <a:prstGeom prst="rect">
            <a:avLst/>
          </a:prstGeom>
          <a:noFill/>
        </p:spPr>
        <p:txBody>
          <a:bodyPr wrap="square" rtlCol="0">
            <a:spAutoFit/>
          </a:bodyPr>
          <a:lstStyle/>
          <a:p>
            <a:r>
              <a:rPr lang="en-US" sz="1500" dirty="0"/>
              <a:t>Source: </a:t>
            </a:r>
            <a:r>
              <a:rPr lang="en-US" sz="1600" dirty="0">
                <a:latin typeface="+mj-lt"/>
              </a:rPr>
              <a:t> </a:t>
            </a:r>
          </a:p>
          <a:p>
            <a:r>
              <a:rPr lang="en-US" sz="1600" dirty="0">
                <a:latin typeface="+mj-lt"/>
              </a:rPr>
              <a:t>- Yukon: Pilot Station gage  - </a:t>
            </a:r>
            <a:r>
              <a:rPr lang="en-US" sz="1600" dirty="0">
                <a:latin typeface="+mj-lt"/>
                <a:hlinkClick r:id="rId3"/>
              </a:rPr>
              <a:t>https://nwis.waterdata.usgs.gov/nwis/inventory/?site_no=15565447</a:t>
            </a:r>
            <a:endParaRPr lang="en-US" sz="1600" dirty="0">
              <a:latin typeface="+mj-lt"/>
            </a:endParaRPr>
          </a:p>
          <a:p>
            <a:r>
              <a:rPr lang="en-US" sz="1600" dirty="0">
                <a:latin typeface="+mj-lt"/>
              </a:rPr>
              <a:t>- </a:t>
            </a:r>
            <a:r>
              <a:rPr lang="en-US" sz="1600" dirty="0" err="1">
                <a:latin typeface="+mj-lt"/>
              </a:rPr>
              <a:t>Kusko</a:t>
            </a:r>
            <a:r>
              <a:rPr lang="en-US" sz="1600" dirty="0">
                <a:latin typeface="+mj-lt"/>
              </a:rPr>
              <a:t>: Crooked creek is the gage closest to the outflow </a:t>
            </a:r>
            <a:r>
              <a:rPr lang="en-US" sz="1600" dirty="0">
                <a:latin typeface="+mj-lt"/>
                <a:hlinkClick r:id="rId4"/>
              </a:rPr>
              <a:t>https://waterdata.usgs.gov/monitoring-location/15304000/#parameterCode=00065&amp;period=P7D&amp;showMedian=false</a:t>
            </a:r>
            <a:endParaRPr lang="en-US" sz="1600" dirty="0">
              <a:latin typeface="+mj-lt"/>
            </a:endParaRPr>
          </a:p>
          <a:p>
            <a:endParaRPr lang="en-US" sz="1600" dirty="0">
              <a:latin typeface="+mj-lt"/>
            </a:endParaRPr>
          </a:p>
          <a:p>
            <a:r>
              <a:rPr lang="en-US" sz="1600" dirty="0">
                <a:latin typeface="+mj-lt"/>
              </a:rPr>
              <a:t> </a:t>
            </a:r>
          </a:p>
        </p:txBody>
      </p:sp>
      <p:pic>
        <p:nvPicPr>
          <p:cNvPr id="4" name="Picture 3">
            <a:extLst>
              <a:ext uri="{FF2B5EF4-FFF2-40B4-BE49-F238E27FC236}">
                <a16:creationId xmlns:a16="http://schemas.microsoft.com/office/drawing/2014/main" id="{FBAE9AA1-0392-A522-09D6-FAC5C4839B01}"/>
              </a:ext>
            </a:extLst>
          </p:cNvPr>
          <p:cNvPicPr>
            <a:picLocks noChangeAspect="1"/>
          </p:cNvPicPr>
          <p:nvPr/>
        </p:nvPicPr>
        <p:blipFill>
          <a:blip r:embed="rId5"/>
          <a:stretch>
            <a:fillRect/>
          </a:stretch>
        </p:blipFill>
        <p:spPr>
          <a:xfrm>
            <a:off x="0" y="1307592"/>
            <a:ext cx="6752844" cy="3858768"/>
          </a:xfrm>
          <a:prstGeom prst="rect">
            <a:avLst/>
          </a:prstGeom>
        </p:spPr>
      </p:pic>
      <p:sp>
        <p:nvSpPr>
          <p:cNvPr id="8" name="TextBox 7">
            <a:extLst>
              <a:ext uri="{FF2B5EF4-FFF2-40B4-BE49-F238E27FC236}">
                <a16:creationId xmlns:a16="http://schemas.microsoft.com/office/drawing/2014/main" id="{0C57C777-2CB9-C6F1-763B-A44AF646DDC5}"/>
              </a:ext>
            </a:extLst>
          </p:cNvPr>
          <p:cNvSpPr txBox="1"/>
          <p:nvPr/>
        </p:nvSpPr>
        <p:spPr>
          <a:xfrm>
            <a:off x="6848856" y="892523"/>
            <a:ext cx="5495544" cy="3970318"/>
          </a:xfrm>
          <a:prstGeom prst="rect">
            <a:avLst/>
          </a:prstGeom>
          <a:noFill/>
        </p:spPr>
        <p:txBody>
          <a:bodyPr wrap="square">
            <a:spAutoFit/>
          </a:bodyPr>
          <a:lstStyle/>
          <a:p>
            <a:endParaRPr lang="en-US" dirty="0">
              <a:latin typeface="+mj-lt"/>
            </a:endParaRP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b="1" dirty="0">
                <a:solidFill>
                  <a:srgbClr val="000000"/>
                </a:solidFill>
                <a:latin typeface="+mj-lt"/>
              </a:rPr>
              <a:t>Index</a:t>
            </a:r>
            <a:r>
              <a:rPr lang="en-US" dirty="0">
                <a:solidFill>
                  <a:srgbClr val="000000"/>
                </a:solidFill>
                <a:latin typeface="+mj-lt"/>
              </a:rPr>
              <a:t>: Mean (also have max, min) for June-August of returning year.  </a:t>
            </a:r>
            <a:endParaRPr lang="en-US" dirty="0">
              <a:latin typeface="+mj-lt"/>
            </a:endParaRPr>
          </a:p>
        </p:txBody>
      </p:sp>
    </p:spTree>
    <p:extLst>
      <p:ext uri="{BB962C8B-B14F-4D97-AF65-F5344CB8AC3E}">
        <p14:creationId xmlns:p14="http://schemas.microsoft.com/office/powerpoint/2010/main" val="222488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98914-391E-C931-152A-E25397998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6F1C0-0283-9294-1941-357BC5CA936A}"/>
              </a:ext>
            </a:extLst>
          </p:cNvPr>
          <p:cNvSpPr>
            <a:spLocks noGrp="1"/>
          </p:cNvSpPr>
          <p:nvPr>
            <p:ph type="title"/>
          </p:nvPr>
        </p:nvSpPr>
        <p:spPr>
          <a:xfrm>
            <a:off x="838200" y="2994"/>
            <a:ext cx="10515600" cy="775612"/>
          </a:xfrm>
        </p:spPr>
        <p:txBody>
          <a:bodyPr>
            <a:normAutofit/>
          </a:bodyPr>
          <a:lstStyle/>
          <a:p>
            <a:r>
              <a:rPr lang="en-US" dirty="0"/>
              <a:t>Stage B: Hatchery releases</a:t>
            </a:r>
          </a:p>
        </p:txBody>
      </p:sp>
      <p:sp>
        <p:nvSpPr>
          <p:cNvPr id="15" name="TextBox 14">
            <a:extLst>
              <a:ext uri="{FF2B5EF4-FFF2-40B4-BE49-F238E27FC236}">
                <a16:creationId xmlns:a16="http://schemas.microsoft.com/office/drawing/2014/main" id="{685F49F4-C6EF-DD80-906E-99B08B115D72}"/>
              </a:ext>
            </a:extLst>
          </p:cNvPr>
          <p:cNvSpPr txBox="1"/>
          <p:nvPr/>
        </p:nvSpPr>
        <p:spPr>
          <a:xfrm>
            <a:off x="-16545" y="5695346"/>
            <a:ext cx="12225090" cy="830997"/>
          </a:xfrm>
          <a:prstGeom prst="rect">
            <a:avLst/>
          </a:prstGeom>
          <a:noFill/>
        </p:spPr>
        <p:txBody>
          <a:bodyPr wrap="square" rtlCol="0">
            <a:spAutoFit/>
          </a:bodyPr>
          <a:lstStyle/>
          <a:p>
            <a:r>
              <a:rPr lang="en-US" sz="1500" dirty="0"/>
              <a:t>Source: </a:t>
            </a:r>
            <a:r>
              <a:rPr lang="en-US" sz="1600" dirty="0">
                <a:latin typeface="+mj-lt"/>
              </a:rPr>
              <a:t> NPAFC</a:t>
            </a:r>
          </a:p>
          <a:p>
            <a:endParaRPr lang="en-US" sz="1600" dirty="0">
              <a:latin typeface="+mj-lt"/>
            </a:endParaRPr>
          </a:p>
          <a:p>
            <a:r>
              <a:rPr lang="en-US" sz="1600" dirty="0">
                <a:latin typeface="+mj-lt"/>
              </a:rPr>
              <a:t> </a:t>
            </a:r>
          </a:p>
        </p:txBody>
      </p:sp>
      <p:sp>
        <p:nvSpPr>
          <p:cNvPr id="8" name="TextBox 7">
            <a:extLst>
              <a:ext uri="{FF2B5EF4-FFF2-40B4-BE49-F238E27FC236}">
                <a16:creationId xmlns:a16="http://schemas.microsoft.com/office/drawing/2014/main" id="{AA38A507-1206-0651-1847-0AB51525244C}"/>
              </a:ext>
            </a:extLst>
          </p:cNvPr>
          <p:cNvSpPr txBox="1"/>
          <p:nvPr/>
        </p:nvSpPr>
        <p:spPr>
          <a:xfrm>
            <a:off x="6848856" y="892523"/>
            <a:ext cx="5495544" cy="3693319"/>
          </a:xfrm>
          <a:prstGeom prst="rect">
            <a:avLst/>
          </a:prstGeom>
          <a:noFill/>
        </p:spPr>
        <p:txBody>
          <a:bodyPr wrap="square">
            <a:spAutoFit/>
          </a:bodyPr>
          <a:lstStyle/>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r>
              <a:rPr lang="en-US" dirty="0">
                <a:latin typeface="+mj-lt"/>
              </a:rPr>
              <a:t>Myers et al 2004).</a:t>
            </a:r>
            <a:endParaRPr lang="en-US" sz="1800" dirty="0">
              <a:effectLst/>
              <a:latin typeface="+mj-lt"/>
              <a:ea typeface="Calibri" panose="020F0502020204030204" pitchFamily="34" charset="0"/>
            </a:endParaRPr>
          </a:p>
          <a:p>
            <a:endParaRPr lang="en-US" b="0" i="0" dirty="0">
              <a:solidFill>
                <a:srgbClr val="000000"/>
              </a:solidFill>
              <a:effectLst/>
              <a:latin typeface="+mj-lt"/>
            </a:endParaRPr>
          </a:p>
          <a:p>
            <a:r>
              <a:rPr lang="en-US" b="1" dirty="0">
                <a:solidFill>
                  <a:srgbClr val="000000"/>
                </a:solidFill>
                <a:latin typeface="+mj-lt"/>
              </a:rPr>
              <a:t>Index</a:t>
            </a:r>
            <a:r>
              <a:rPr lang="en-US" dirty="0">
                <a:solidFill>
                  <a:srgbClr val="000000"/>
                </a:solidFill>
                <a:latin typeface="+mj-lt"/>
              </a:rPr>
              <a:t>: </a:t>
            </a:r>
          </a:p>
          <a:p>
            <a:r>
              <a:rPr lang="en-US" dirty="0">
                <a:latin typeface="+mj-lt"/>
              </a:rPr>
              <a:t>Sum of all Chum salmon releases from Japan, Asia and AK (Myers et al 2004) </a:t>
            </a:r>
          </a:p>
          <a:p>
            <a:r>
              <a:rPr lang="en-US" dirty="0">
                <a:latin typeface="+mj-lt"/>
              </a:rPr>
              <a:t>Pink salmon releases from AK and Asia (</a:t>
            </a:r>
            <a:r>
              <a:rPr lang="en-US" dirty="0" err="1">
                <a:latin typeface="+mj-lt"/>
              </a:rPr>
              <a:t>Ruggerone</a:t>
            </a:r>
            <a:r>
              <a:rPr lang="en-US" dirty="0">
                <a:latin typeface="+mj-lt"/>
              </a:rPr>
              <a:t> 2003) </a:t>
            </a:r>
          </a:p>
        </p:txBody>
      </p:sp>
      <p:pic>
        <p:nvPicPr>
          <p:cNvPr id="5" name="Picture 4">
            <a:extLst>
              <a:ext uri="{FF2B5EF4-FFF2-40B4-BE49-F238E27FC236}">
                <a16:creationId xmlns:a16="http://schemas.microsoft.com/office/drawing/2014/main" id="{EAC2A34D-1AB6-808E-1B6D-16ECA80DBC62}"/>
              </a:ext>
            </a:extLst>
          </p:cNvPr>
          <p:cNvPicPr>
            <a:picLocks noChangeAspect="1"/>
          </p:cNvPicPr>
          <p:nvPr/>
        </p:nvPicPr>
        <p:blipFill rotWithShape="1">
          <a:blip r:embed="rId3"/>
          <a:srcRect l="2349"/>
          <a:stretch/>
        </p:blipFill>
        <p:spPr>
          <a:xfrm>
            <a:off x="-16545" y="959302"/>
            <a:ext cx="6865401" cy="4017456"/>
          </a:xfrm>
          <a:prstGeom prst="rect">
            <a:avLst/>
          </a:prstGeom>
        </p:spPr>
      </p:pic>
    </p:spTree>
    <p:extLst>
      <p:ext uri="{BB962C8B-B14F-4D97-AF65-F5344CB8AC3E}">
        <p14:creationId xmlns:p14="http://schemas.microsoft.com/office/powerpoint/2010/main" val="51514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37B9-C930-CB6A-BF34-8A2719D52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2FC17-03A2-97B9-6304-40EE0D754F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796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4773275"/>
          </a:xfrm>
          <a:prstGeom prst="rect">
            <a:avLst/>
          </a:prstGeom>
          <a:noFill/>
        </p:spPr>
        <p:txBody>
          <a:bodyPr wrap="square" rtlCol="0">
            <a:spAutoFit/>
          </a:bodyPr>
          <a:lstStyle/>
          <a:p>
            <a:r>
              <a:rPr lang="en-US" dirty="0">
                <a:highlight>
                  <a:srgbClr val="FFFF00"/>
                </a:highlight>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dirty="0">
                <a:highlight>
                  <a:srgbClr val="FFFF00"/>
                </a:highlight>
                <a:latin typeface="+mj-lt"/>
              </a:rPr>
              <a:t>DONE</a:t>
            </a:r>
            <a:r>
              <a:rPr lang="en-US" dirty="0">
                <a:latin typeface="+mj-lt"/>
              </a:rPr>
              <a:t>:  </a:t>
            </a:r>
          </a:p>
          <a:p>
            <a:r>
              <a:rPr lang="en-US" dirty="0">
                <a:latin typeface="+mj-lt"/>
              </a:rPr>
              <a:t>- "data/</a:t>
            </a:r>
            <a:r>
              <a:rPr lang="en-US" dirty="0" err="1">
                <a:latin typeface="+mj-lt"/>
              </a:rPr>
              <a:t>covariate_large_zooplankton.csv</a:t>
            </a:r>
            <a:r>
              <a:rPr lang="en-US" dirty="0">
                <a:latin typeface="+mj-lt"/>
              </a:rPr>
              <a:t>” </a:t>
            </a:r>
          </a:p>
          <a:p>
            <a:r>
              <a:rPr lang="en-US" dirty="0">
                <a:latin typeface="+mj-lt"/>
              </a:rPr>
              <a:t>- "data/</a:t>
            </a:r>
            <a:r>
              <a:rPr lang="en-US" dirty="0" err="1">
                <a:latin typeface="+mj-lt"/>
              </a:rPr>
              <a:t>covariate_gelatinous_zooplankton.csv</a:t>
            </a:r>
            <a:r>
              <a:rPr lang="en-US" dirty="0">
                <a:latin typeface="+mj-lt"/>
              </a:rPr>
              <a:t>"</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highlight>
                  <a:srgbClr val="FFFF00"/>
                </a:highlight>
                <a:latin typeface="+mj-lt"/>
              </a:rPr>
              <a:t>DONE</a:t>
            </a:r>
            <a:r>
              <a:rPr lang="en-US" b="1" dirty="0">
                <a:latin typeface="+mj-lt"/>
              </a:rPr>
              <a:t>: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79653"/>
            <a:ext cx="12192000" cy="8125301"/>
          </a:xfrm>
          <a:prstGeom prst="rect">
            <a:avLst/>
          </a:prstGeom>
          <a:noFill/>
        </p:spPr>
        <p:txBody>
          <a:bodyPr wrap="square" rtlCol="0">
            <a:spAutoFit/>
          </a:bodyPr>
          <a:lstStyle/>
          <a:p>
            <a:endParaRPr lang="en-US" dirty="0">
              <a:latin typeface="+mj-lt"/>
            </a:endParaRPr>
          </a:p>
          <a:p>
            <a:r>
              <a:rPr lang="en-US" dirty="0">
                <a:highlight>
                  <a:srgbClr val="FFFF00"/>
                </a:highlight>
                <a:latin typeface="+mj-lt"/>
              </a:rPr>
              <a:t>Air temp : Stage A</a:t>
            </a:r>
          </a:p>
          <a:p>
            <a:r>
              <a:rPr lang="en-US" dirty="0">
                <a:latin typeface="+mj-lt"/>
              </a:rPr>
              <a:t>Source: https://</a:t>
            </a:r>
            <a:r>
              <a:rPr lang="en-US" dirty="0" err="1">
                <a:latin typeface="+mj-lt"/>
              </a:rPr>
              <a:t>wcc.sc.egov.usda.gov</a:t>
            </a:r>
            <a:r>
              <a:rPr lang="en-US" dirty="0">
                <a:latin typeface="+mj-lt"/>
              </a:rPr>
              <a:t>/</a:t>
            </a:r>
            <a:r>
              <a:rPr lang="en-US" dirty="0" err="1">
                <a:latin typeface="+mj-lt"/>
              </a:rPr>
              <a:t>nwcc</a:t>
            </a:r>
            <a:r>
              <a:rPr lang="en-US" dirty="0">
                <a:latin typeface="+mj-lt"/>
              </a:rPr>
              <a:t>/</a:t>
            </a:r>
            <a:r>
              <a:rPr lang="en-US" dirty="0" err="1">
                <a:latin typeface="+mj-lt"/>
              </a:rPr>
              <a:t>rgrpt?report</a:t>
            </a:r>
            <a:r>
              <a:rPr lang="en-US" dirty="0">
                <a:latin typeface="+mj-lt"/>
              </a:rPr>
              <a:t>=</a:t>
            </a:r>
            <a:r>
              <a:rPr lang="en-US" dirty="0" err="1">
                <a:latin typeface="+mj-lt"/>
              </a:rPr>
              <a:t>temperature_hist&amp;state</a:t>
            </a:r>
            <a:r>
              <a:rPr lang="en-US" dirty="0">
                <a:latin typeface="+mj-lt"/>
              </a:rPr>
              <a:t>=</a:t>
            </a:r>
            <a:r>
              <a:rPr lang="en-US" dirty="0" err="1">
                <a:latin typeface="+mj-lt"/>
              </a:rPr>
              <a:t>AK&amp;operation</a:t>
            </a:r>
            <a:r>
              <a:rPr lang="en-US" dirty="0">
                <a:latin typeface="+mj-lt"/>
              </a:rPr>
              <a:t>=View</a:t>
            </a:r>
          </a:p>
          <a:p>
            <a:r>
              <a:rPr lang="en-US" dirty="0">
                <a:latin typeface="+mj-lt"/>
                <a:hlinkClick r:id="rId2"/>
              </a:rPr>
              <a:t>Map of options</a:t>
            </a:r>
            <a:endParaRPr lang="en-US" dirty="0">
              <a:latin typeface="+mj-lt"/>
            </a:endParaRPr>
          </a:p>
          <a:p>
            <a:r>
              <a:rPr lang="en-US" dirty="0">
                <a:highlight>
                  <a:srgbClr val="FFFF00"/>
                </a:highlight>
                <a:latin typeface="+mj-lt"/>
              </a:rPr>
              <a:t>Done</a:t>
            </a:r>
            <a:r>
              <a:rPr lang="en-US" dirty="0">
                <a:latin typeface="+mj-lt"/>
              </a:rPr>
              <a:t>: </a:t>
            </a:r>
            <a:r>
              <a:rPr lang="en-US" dirty="0" err="1">
                <a:latin typeface="+mj-lt"/>
              </a:rPr>
              <a:t>processed_covariates</a:t>
            </a:r>
            <a:r>
              <a:rPr lang="en-US" dirty="0">
                <a:latin typeface="+mj-lt"/>
              </a:rPr>
              <a:t>/</a:t>
            </a:r>
            <a:r>
              <a:rPr lang="en-US" dirty="0" err="1">
                <a:latin typeface="+mj-lt"/>
              </a:rPr>
              <a:t>Stage_A_airtemp.csv</a:t>
            </a:r>
            <a:r>
              <a:rPr lang="en-US" dirty="0">
                <a:latin typeface="+mj-lt"/>
              </a:rPr>
              <a:t>"</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a:t>
            </a:r>
            <a:endParaRPr lang="en-US" sz="1800" dirty="0">
              <a:effectLst/>
              <a:latin typeface="+mj-lt"/>
              <a:ea typeface="Calibri" panose="020F0502020204030204" pitchFamily="34" charset="0"/>
            </a:endParaRPr>
          </a:p>
          <a:p>
            <a:endParaRPr lang="en-US" dirty="0">
              <a:latin typeface="+mj-lt"/>
            </a:endParaRPr>
          </a:p>
          <a:p>
            <a:r>
              <a:rPr lang="en-US" dirty="0">
                <a:latin typeface="+mj-lt"/>
              </a:rPr>
              <a:t>Currently have:</a:t>
            </a:r>
          </a:p>
          <a:p>
            <a:r>
              <a:rPr lang="en-US" dirty="0" err="1">
                <a:latin typeface="+mj-lt"/>
              </a:rPr>
              <a:t>Kusko</a:t>
            </a:r>
            <a:r>
              <a:rPr lang="en-US" dirty="0">
                <a:latin typeface="+mj-lt"/>
              </a:rPr>
              <a:t>: Aniak</a:t>
            </a:r>
          </a:p>
          <a:p>
            <a:r>
              <a:rPr lang="en-US" dirty="0">
                <a:latin typeface="+mj-lt"/>
              </a:rPr>
              <a:t>Yukon: Little Chena Ridge (not ideal but seems like best option)</a:t>
            </a:r>
          </a:p>
          <a:p>
            <a:endParaRPr lang="en-US" dirty="0">
              <a:latin typeface="+mj-lt"/>
            </a:endParaRPr>
          </a:p>
          <a:p>
            <a:r>
              <a:rPr lang="en-US" dirty="0">
                <a:latin typeface="+mj-lt"/>
              </a:rPr>
              <a:t>Actual Index: Maximum and mean air temperatures for </a:t>
            </a:r>
            <a:r>
              <a:rPr lang="en-US" b="1" dirty="0">
                <a:latin typeface="+mj-lt"/>
              </a:rPr>
              <a:t>April and May </a:t>
            </a:r>
            <a:r>
              <a:rPr lang="en-US" dirty="0">
                <a:latin typeface="+mj-lt"/>
              </a:rPr>
              <a:t>are included to represent solar loading influencing snow-off and melt duration periods. Maximum and mean air temperatures during the migration period are proxies for water temperatures. (Miller Weiss)</a:t>
            </a:r>
          </a:p>
          <a:p>
            <a:endParaRPr lang="en-US" dirty="0">
              <a:latin typeface="+mj-lt"/>
            </a:endParaRPr>
          </a:p>
          <a:p>
            <a:r>
              <a:rPr lang="en-US" dirty="0">
                <a:latin typeface="+mj-lt"/>
              </a:rPr>
              <a:t>Notes:</a:t>
            </a:r>
          </a:p>
          <a:p>
            <a:r>
              <a:rPr lang="en-US" dirty="0">
                <a:latin typeface="+mj-lt"/>
              </a:rPr>
              <a:t>Galena has a </a:t>
            </a:r>
            <a:r>
              <a:rPr lang="en-US" dirty="0" err="1">
                <a:latin typeface="+mj-lt"/>
              </a:rPr>
              <a:t>snotel</a:t>
            </a:r>
            <a:r>
              <a:rPr lang="en-US" dirty="0">
                <a:latin typeface="+mj-lt"/>
              </a:rPr>
              <a:t> but the air temp download has an error</a:t>
            </a:r>
          </a:p>
          <a:p>
            <a:pPr marL="0" marR="0">
              <a:spcBef>
                <a:spcPts val="0"/>
              </a:spcBef>
              <a:spcAft>
                <a:spcPts val="0"/>
              </a:spcAft>
            </a:pPr>
            <a:endParaRPr lang="en-US" dirty="0">
              <a:latin typeface="+mj-lt"/>
            </a:endParaRPr>
          </a:p>
          <a:p>
            <a:r>
              <a:rPr lang="en-US" dirty="0">
                <a:latin typeface="+mj-lt"/>
              </a:rPr>
              <a:t>Miller and Weiss 2023 is a good resource for this </a:t>
            </a:r>
            <a:r>
              <a:rPr lang="en-US" dirty="0" err="1">
                <a:latin typeface="+mj-lt"/>
              </a:rPr>
              <a:t>lifestage</a:t>
            </a:r>
            <a:r>
              <a:rPr lang="en-US" dirty="0">
                <a:latin typeface="+mj-lt"/>
              </a:rPr>
              <a:t>- Yukon juveniles. </a:t>
            </a:r>
          </a:p>
          <a:p>
            <a:r>
              <a:rPr lang="en-US" dirty="0">
                <a:latin typeface="+mj-lt"/>
              </a:rPr>
              <a:t>The most complete air temperature data for the analysis period were obtained from the Natural Resources Conservation Service (NRCS) snow telemetry station at Little Chena Ridge near Fairbanks (miller and Weiss)</a:t>
            </a:r>
          </a:p>
          <a:p>
            <a:r>
              <a:rPr lang="en-US" dirty="0">
                <a:latin typeface="+mj-lt"/>
              </a:rPr>
              <a:t>They argue that air temperatures inform water temperatures  and there is a complete air temp dataset they use, water temps not complete</a:t>
            </a:r>
          </a:p>
        </p:txBody>
      </p:sp>
    </p:spTree>
    <p:extLst>
      <p:ext uri="{BB962C8B-B14F-4D97-AF65-F5344CB8AC3E}">
        <p14:creationId xmlns:p14="http://schemas.microsoft.com/office/powerpoint/2010/main" val="25925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19370"/>
            <a:ext cx="12192000" cy="10064294"/>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r>
              <a:rPr lang="en-US" dirty="0">
                <a:latin typeface="+mj-lt"/>
              </a:rPr>
              <a:t>- </a:t>
            </a:r>
            <a:r>
              <a:rPr lang="en-US" dirty="0">
                <a:highlight>
                  <a:srgbClr val="FFFF00"/>
                </a:highlight>
                <a:latin typeface="+mj-lt"/>
              </a:rPr>
              <a:t>Index</a:t>
            </a:r>
            <a:r>
              <a:rPr lang="en-US" dirty="0">
                <a:latin typeface="+mj-lt"/>
              </a:rPr>
              <a:t> of </a:t>
            </a:r>
            <a:r>
              <a:rPr lang="en-US" dirty="0">
                <a:solidFill>
                  <a:srgbClr val="000000"/>
                </a:solidFill>
                <a:latin typeface="+mj-lt"/>
              </a:rPr>
              <a:t>mean, max, min for June 15-July 15 of brood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Stage_a_kusko_drainage.csv</a:t>
            </a:r>
            <a:r>
              <a:rPr lang="en-US" dirty="0">
                <a:solidFill>
                  <a:srgbClr val="000000"/>
                </a:solidFill>
                <a:latin typeface="+mj-lt"/>
              </a:rPr>
              <a:t>")</a:t>
            </a:r>
            <a:endParaRPr lang="en-US" dirty="0">
              <a:latin typeface="+mj-lt"/>
            </a:endParaRP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dirty="0">
                <a:solidFill>
                  <a:srgbClr val="000000"/>
                </a:solidFill>
                <a:latin typeface="+mj-lt"/>
              </a:rPr>
              <a:t>- </a:t>
            </a:r>
            <a:r>
              <a:rPr lang="en-US" dirty="0">
                <a:solidFill>
                  <a:srgbClr val="000000"/>
                </a:solidFill>
                <a:highlight>
                  <a:srgbClr val="FFFF00"/>
                </a:highlight>
                <a:latin typeface="+mj-lt"/>
              </a:rPr>
              <a:t>Index</a:t>
            </a:r>
            <a:r>
              <a:rPr lang="en-US" dirty="0">
                <a:solidFill>
                  <a:srgbClr val="000000"/>
                </a:solidFill>
                <a:latin typeface="+mj-lt"/>
              </a:rPr>
              <a:t> of mean, max, min for June-August of returning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Stage_b_kusko_drainage.csv</a:t>
            </a:r>
            <a:r>
              <a:rPr lang="en-US" dirty="0">
                <a:solidFill>
                  <a:srgbClr val="000000"/>
                </a:solidFill>
                <a:latin typeface="+mj-lt"/>
              </a:rPr>
              <a:t>")</a:t>
            </a:r>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cumulative degree days for brood year t+3, January – June. </a:t>
            </a:r>
          </a:p>
          <a:p>
            <a:r>
              <a:rPr lang="en-US" sz="1800" dirty="0">
                <a:effectLst/>
                <a:highlight>
                  <a:srgbClr val="FFFF00"/>
                </a:highligh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highlight>
                  <a:srgbClr val="FFFF00"/>
                </a:highlight>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84F1-37CE-5147-4393-173F8599BA46}"/>
              </a:ext>
            </a:extLst>
          </p:cNvPr>
          <p:cNvSpPr>
            <a:spLocks noGrp="1"/>
          </p:cNvSpPr>
          <p:nvPr>
            <p:ph type="title"/>
          </p:nvPr>
        </p:nvSpPr>
        <p:spPr/>
        <p:txBody>
          <a:bodyPr/>
          <a:lstStyle/>
          <a:p>
            <a:r>
              <a:rPr lang="en-US" dirty="0"/>
              <a:t>Add max temp??</a:t>
            </a:r>
          </a:p>
        </p:txBody>
      </p:sp>
      <p:sp>
        <p:nvSpPr>
          <p:cNvPr id="3" name="Content Placeholder 2">
            <a:extLst>
              <a:ext uri="{FF2B5EF4-FFF2-40B4-BE49-F238E27FC236}">
                <a16:creationId xmlns:a16="http://schemas.microsoft.com/office/drawing/2014/main" id="{DE2CFFA6-5439-1082-5FBD-01CEE7E419CD}"/>
              </a:ext>
            </a:extLst>
          </p:cNvPr>
          <p:cNvSpPr>
            <a:spLocks noGrp="1"/>
          </p:cNvSpPr>
          <p:nvPr>
            <p:ph idx="1"/>
          </p:nvPr>
        </p:nvSpPr>
        <p:spPr/>
        <p:txBody>
          <a:bodyPr>
            <a:normAutofit lnSpcReduction="10000"/>
          </a:bodyPr>
          <a:lstStyle/>
          <a:p>
            <a:r>
              <a:rPr lang="en-US" dirty="0"/>
              <a:t>Brett (1952) reported the UILT for chum salmon fry at 23.7 ◦ and 23.8 ◦C (acclimation temperature 20 ◦ and 23 ◦C, respectively). Hicks (2000) stated that significant lethality to chum salmon can result from constant exposure to 22 ◦ to 23 ◦C. Snyder and </a:t>
            </a:r>
            <a:r>
              <a:rPr lang="en-US" dirty="0" err="1"/>
              <a:t>Blahm</a:t>
            </a:r>
            <a:r>
              <a:rPr lang="en-US" dirty="0"/>
              <a:t> (1971) reported 50% mortality in </a:t>
            </a:r>
            <a:r>
              <a:rPr lang="en-US" dirty="0" err="1"/>
              <a:t>lessthan</a:t>
            </a:r>
            <a:r>
              <a:rPr lang="en-US" dirty="0"/>
              <a:t> 50 min. for fish transferred from 15.6 ◦C to 26.7 ◦C, 50% mortality in 60 sec. with a transfer from 15.6 ◦C to 29.4 ◦C, and 100% mortality in 15 sec. with a transfer from15.6 ◦C to 32.2 ◦C. With a 2 ◦C safety factor, Hicks(2000)recommended that daily maximum temperatures should not exceed 20 ◦ to 21 ◦C to prevent direct lethality Maximum Temperature Limits in Pacific Northwest 35 to chum salmon. </a:t>
            </a:r>
            <a:r>
              <a:rPr lang="en-US"/>
              <a:t>In addition, fish should not be exposed even briefly to temperatures greater than 33 ◦ to 34 ◦C (Hicks, 2000).</a:t>
            </a:r>
          </a:p>
        </p:txBody>
      </p:sp>
    </p:spTree>
    <p:extLst>
      <p:ext uri="{BB962C8B-B14F-4D97-AF65-F5344CB8AC3E}">
        <p14:creationId xmlns:p14="http://schemas.microsoft.com/office/powerpoint/2010/main" val="414126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510296"/>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highlight>
                  <a:srgbClr val="FFFF00"/>
                </a:highlight>
                <a:latin typeface="+mj-lt"/>
              </a:rPr>
              <a:t>Index format (ended up creating 2)</a:t>
            </a:r>
          </a:p>
          <a:p>
            <a:r>
              <a:rPr lang="en-US" b="1" dirty="0">
                <a:highlight>
                  <a:srgbClr val="FFFF00"/>
                </a:highlight>
                <a:latin typeface="+mj-lt"/>
              </a:rPr>
              <a:t>DONE</a:t>
            </a:r>
            <a:endParaRPr lang="en-US" dirty="0">
              <a:highlight>
                <a:srgbClr val="FFFF00"/>
              </a:highlight>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b="1"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EB0A98-AE95-AD49-F531-51E8B0F6665A}"/>
              </a:ext>
            </a:extLst>
          </p:cNvPr>
          <p:cNvPicPr>
            <a:picLocks noChangeAspect="1"/>
          </p:cNvPicPr>
          <p:nvPr/>
        </p:nvPicPr>
        <p:blipFill>
          <a:blip r:embed="rId2"/>
          <a:stretch>
            <a:fillRect/>
          </a:stretch>
        </p:blipFill>
        <p:spPr>
          <a:xfrm>
            <a:off x="184652" y="0"/>
            <a:ext cx="5402331" cy="6858000"/>
          </a:xfrm>
          <a:prstGeom prst="rect">
            <a:avLst/>
          </a:prstGeom>
        </p:spPr>
      </p:pic>
      <p:pic>
        <p:nvPicPr>
          <p:cNvPr id="13" name="Picture 12">
            <a:extLst>
              <a:ext uri="{FF2B5EF4-FFF2-40B4-BE49-F238E27FC236}">
                <a16:creationId xmlns:a16="http://schemas.microsoft.com/office/drawing/2014/main" id="{738AE15F-D71C-A839-AFCC-FE6671DEEABF}"/>
              </a:ext>
            </a:extLst>
          </p:cNvPr>
          <p:cNvPicPr>
            <a:picLocks noChangeAspect="1"/>
          </p:cNvPicPr>
          <p:nvPr/>
        </p:nvPicPr>
        <p:blipFill>
          <a:blip r:embed="rId3"/>
          <a:stretch>
            <a:fillRect/>
          </a:stretch>
        </p:blipFill>
        <p:spPr>
          <a:xfrm>
            <a:off x="5586983" y="0"/>
            <a:ext cx="6018291" cy="6858000"/>
          </a:xfrm>
          <a:prstGeom prst="rect">
            <a:avLst/>
          </a:prstGeom>
        </p:spPr>
      </p:pic>
    </p:spTree>
    <p:extLst>
      <p:ext uri="{BB962C8B-B14F-4D97-AF65-F5344CB8AC3E}">
        <p14:creationId xmlns:p14="http://schemas.microsoft.com/office/powerpoint/2010/main" val="68785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9E9BD9-B396-46B1-4C3F-F5D70ACB2DA3}"/>
              </a:ext>
            </a:extLst>
          </p:cNvPr>
          <p:cNvPicPr>
            <a:picLocks noChangeAspect="1"/>
          </p:cNvPicPr>
          <p:nvPr/>
        </p:nvPicPr>
        <p:blipFill>
          <a:blip r:embed="rId2"/>
          <a:stretch>
            <a:fillRect/>
          </a:stretch>
        </p:blipFill>
        <p:spPr>
          <a:xfrm>
            <a:off x="4855464" y="17526"/>
            <a:ext cx="6822948" cy="6822948"/>
          </a:xfrm>
          <a:prstGeom prst="rect">
            <a:avLst/>
          </a:prstGeom>
        </p:spPr>
      </p:pic>
      <p:sp>
        <p:nvSpPr>
          <p:cNvPr id="2" name="Title 1">
            <a:extLst>
              <a:ext uri="{FF2B5EF4-FFF2-40B4-BE49-F238E27FC236}">
                <a16:creationId xmlns:a16="http://schemas.microsoft.com/office/drawing/2014/main" id="{F362D867-AD60-2DA3-A220-00F26505AED1}"/>
              </a:ext>
            </a:extLst>
          </p:cNvPr>
          <p:cNvSpPr>
            <a:spLocks noGrp="1"/>
          </p:cNvSpPr>
          <p:nvPr>
            <p:ph type="title"/>
          </p:nvPr>
        </p:nvSpPr>
        <p:spPr>
          <a:xfrm>
            <a:off x="-30480" y="-338963"/>
            <a:ext cx="4264152" cy="1325563"/>
          </a:xfrm>
        </p:spPr>
        <p:txBody>
          <a:bodyPr/>
          <a:lstStyle/>
          <a:p>
            <a:r>
              <a:rPr lang="en-US" dirty="0" err="1"/>
              <a:t>Cov</a:t>
            </a:r>
            <a:r>
              <a:rPr lang="en-US" dirty="0"/>
              <a:t> A </a:t>
            </a:r>
            <a:r>
              <a:rPr lang="en-US" dirty="0" err="1"/>
              <a:t>colinearity</a:t>
            </a:r>
            <a:endParaRPr lang="en-US" dirty="0"/>
          </a:p>
        </p:txBody>
      </p:sp>
      <p:sp>
        <p:nvSpPr>
          <p:cNvPr id="8" name="Rectangle 7">
            <a:extLst>
              <a:ext uri="{FF2B5EF4-FFF2-40B4-BE49-F238E27FC236}">
                <a16:creationId xmlns:a16="http://schemas.microsoft.com/office/drawing/2014/main" id="{39F41B68-B23F-1D05-5706-6A20056DBC7B}"/>
              </a:ext>
            </a:extLst>
          </p:cNvPr>
          <p:cNvSpPr/>
          <p:nvPr/>
        </p:nvSpPr>
        <p:spPr>
          <a:xfrm>
            <a:off x="6059424" y="32381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C05F14-8C53-8EE1-CD18-F4A5BE01E7C7}"/>
              </a:ext>
            </a:extLst>
          </p:cNvPr>
          <p:cNvSpPr txBox="1"/>
          <p:nvPr/>
        </p:nvSpPr>
        <p:spPr>
          <a:xfrm>
            <a:off x="0" y="1628177"/>
            <a:ext cx="4233788" cy="1754326"/>
          </a:xfrm>
          <a:prstGeom prst="rect">
            <a:avLst/>
          </a:prstGeom>
          <a:noFill/>
        </p:spPr>
        <p:txBody>
          <a:bodyPr wrap="none" rtlCol="0">
            <a:spAutoFit/>
          </a:bodyPr>
          <a:lstStyle/>
          <a:p>
            <a:r>
              <a:rPr lang="en-US" dirty="0"/>
              <a:t>- </a:t>
            </a:r>
            <a:r>
              <a:rPr lang="en-US" dirty="0" err="1"/>
              <a:t>Kusko</a:t>
            </a:r>
            <a:r>
              <a:rPr lang="en-US" dirty="0"/>
              <a:t> and Yukon discharge</a:t>
            </a:r>
          </a:p>
          <a:p>
            <a:r>
              <a:rPr lang="en-US" dirty="0"/>
              <a:t>- Chena air temp and Yukon discharge</a:t>
            </a:r>
          </a:p>
          <a:p>
            <a:r>
              <a:rPr lang="en-US" dirty="0"/>
              <a:t>- NBS SST and Aniak mean air temp</a:t>
            </a:r>
          </a:p>
          <a:p>
            <a:r>
              <a:rPr lang="en-US" dirty="0"/>
              <a:t>- </a:t>
            </a:r>
            <a:r>
              <a:rPr lang="en-US" b="1" dirty="0"/>
              <a:t>NBS SST and gelatinous </a:t>
            </a:r>
            <a:r>
              <a:rPr lang="en-US" b="1" dirty="0" err="1"/>
              <a:t>zoop</a:t>
            </a:r>
            <a:endParaRPr lang="en-US" b="1" dirty="0"/>
          </a:p>
          <a:p>
            <a:r>
              <a:rPr lang="en-US" dirty="0"/>
              <a:t>- Gelatinous </a:t>
            </a:r>
            <a:r>
              <a:rPr lang="en-US" dirty="0" err="1"/>
              <a:t>zoop</a:t>
            </a:r>
            <a:r>
              <a:rPr lang="en-US" dirty="0"/>
              <a:t> and Aniak mean air temp</a:t>
            </a:r>
          </a:p>
          <a:p>
            <a:endParaRPr lang="en-US" dirty="0"/>
          </a:p>
        </p:txBody>
      </p:sp>
      <p:sp>
        <p:nvSpPr>
          <p:cNvPr id="10" name="Rectangle 9">
            <a:extLst>
              <a:ext uri="{FF2B5EF4-FFF2-40B4-BE49-F238E27FC236}">
                <a16:creationId xmlns:a16="http://schemas.microsoft.com/office/drawing/2014/main" id="{32D77C70-9E0B-4718-8DF6-B5710F05112D}"/>
              </a:ext>
            </a:extLst>
          </p:cNvPr>
          <p:cNvSpPr/>
          <p:nvPr/>
        </p:nvSpPr>
        <p:spPr>
          <a:xfrm>
            <a:off x="8730234" y="320694"/>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2D15A8-D6B8-B425-86F9-723465166C32}"/>
              </a:ext>
            </a:extLst>
          </p:cNvPr>
          <p:cNvSpPr/>
          <p:nvPr/>
        </p:nvSpPr>
        <p:spPr>
          <a:xfrm>
            <a:off x="10509504" y="2150909"/>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3CDF48-9E2D-4B76-D35E-F5362F148D91}"/>
              </a:ext>
            </a:extLst>
          </p:cNvPr>
          <p:cNvSpPr/>
          <p:nvPr/>
        </p:nvSpPr>
        <p:spPr>
          <a:xfrm>
            <a:off x="10509504" y="492864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55271D-A3A0-4ADF-00F1-21DFDC43AB2B}"/>
              </a:ext>
            </a:extLst>
          </p:cNvPr>
          <p:cNvSpPr/>
          <p:nvPr/>
        </p:nvSpPr>
        <p:spPr>
          <a:xfrm>
            <a:off x="8730234" y="1239557"/>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6A050-0DE9-FB20-33DA-BD9DBB79653E}"/>
              </a:ext>
            </a:extLst>
          </p:cNvPr>
          <p:cNvSpPr/>
          <p:nvPr/>
        </p:nvSpPr>
        <p:spPr>
          <a:xfrm>
            <a:off x="10533888" y="3976661"/>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66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53A98D-026C-594C-1A84-C68A1461E9C8}"/>
              </a:ext>
            </a:extLst>
          </p:cNvPr>
          <p:cNvSpPr txBox="1">
            <a:spLocks/>
          </p:cNvSpPr>
          <p:nvPr/>
        </p:nvSpPr>
        <p:spPr>
          <a:xfrm>
            <a:off x="-30480" y="-338963"/>
            <a:ext cx="4264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Cov</a:t>
            </a:r>
            <a:r>
              <a:rPr lang="en-US" dirty="0"/>
              <a:t> B </a:t>
            </a:r>
            <a:r>
              <a:rPr lang="en-US" dirty="0" err="1"/>
              <a:t>colinearity</a:t>
            </a:r>
            <a:endParaRPr lang="en-US" dirty="0"/>
          </a:p>
        </p:txBody>
      </p:sp>
      <p:pic>
        <p:nvPicPr>
          <p:cNvPr id="14" name="Picture 13">
            <a:extLst>
              <a:ext uri="{FF2B5EF4-FFF2-40B4-BE49-F238E27FC236}">
                <a16:creationId xmlns:a16="http://schemas.microsoft.com/office/drawing/2014/main" id="{0C988956-EE3B-EA27-C159-3622AFA09F9E}"/>
              </a:ext>
            </a:extLst>
          </p:cNvPr>
          <p:cNvPicPr>
            <a:picLocks noChangeAspect="1"/>
          </p:cNvPicPr>
          <p:nvPr/>
        </p:nvPicPr>
        <p:blipFill>
          <a:blip r:embed="rId2"/>
          <a:stretch>
            <a:fillRect/>
          </a:stretch>
        </p:blipFill>
        <p:spPr>
          <a:xfrm>
            <a:off x="4514090" y="-3048"/>
            <a:ext cx="6888480" cy="6888480"/>
          </a:xfrm>
          <a:prstGeom prst="rect">
            <a:avLst/>
          </a:prstGeom>
        </p:spPr>
      </p:pic>
    </p:spTree>
    <p:extLst>
      <p:ext uri="{BB962C8B-B14F-4D97-AF65-F5344CB8AC3E}">
        <p14:creationId xmlns:p14="http://schemas.microsoft.com/office/powerpoint/2010/main" val="423075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FA5-70BA-3CC4-0205-9C3533EED072}"/>
              </a:ext>
            </a:extLst>
          </p:cNvPr>
          <p:cNvSpPr>
            <a:spLocks noGrp="1"/>
          </p:cNvSpPr>
          <p:nvPr>
            <p:ph type="title"/>
          </p:nvPr>
        </p:nvSpPr>
        <p:spPr>
          <a:xfrm>
            <a:off x="838200" y="2994"/>
            <a:ext cx="10515600" cy="775612"/>
          </a:xfrm>
        </p:spPr>
        <p:txBody>
          <a:bodyPr>
            <a:normAutofit fontScale="90000"/>
          </a:bodyPr>
          <a:lstStyle/>
          <a:p>
            <a:r>
              <a:rPr lang="en-US" dirty="0"/>
              <a:t>Stage A: Mean summer mainstem river discharge</a:t>
            </a:r>
          </a:p>
        </p:txBody>
      </p:sp>
      <p:sp>
        <p:nvSpPr>
          <p:cNvPr id="5" name="TextBox 4">
            <a:extLst>
              <a:ext uri="{FF2B5EF4-FFF2-40B4-BE49-F238E27FC236}">
                <a16:creationId xmlns:a16="http://schemas.microsoft.com/office/drawing/2014/main" id="{CD5BCBB7-9C6F-646E-03C8-D1327D92C69B}"/>
              </a:ext>
            </a:extLst>
          </p:cNvPr>
          <p:cNvSpPr txBox="1"/>
          <p:nvPr/>
        </p:nvSpPr>
        <p:spPr>
          <a:xfrm>
            <a:off x="6599976" y="1292787"/>
            <a:ext cx="5592024" cy="3139321"/>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endParaRPr lang="en-US" dirty="0">
              <a:effectLst/>
              <a:latin typeface="+mj-lt"/>
            </a:endParaRPr>
          </a:p>
          <a:p>
            <a:r>
              <a:rPr lang="en-US" b="1" dirty="0">
                <a:latin typeface="+mj-lt"/>
              </a:rPr>
              <a:t>Index format: </a:t>
            </a:r>
            <a:r>
              <a:rPr lang="en-US" dirty="0">
                <a:latin typeface="+mj-lt"/>
              </a:rPr>
              <a:t>Mean Discharge (cubic ft/second) </a:t>
            </a:r>
            <a:r>
              <a:rPr lang="en-US" dirty="0">
                <a:solidFill>
                  <a:srgbClr val="000000"/>
                </a:solidFill>
                <a:latin typeface="+mj-lt"/>
              </a:rPr>
              <a:t>June 15-July 15 (timing citation Vega et al 2017) of brood year (also have min and max, which could be a good fit too)</a:t>
            </a:r>
            <a:endParaRPr lang="en-US" dirty="0"/>
          </a:p>
        </p:txBody>
      </p:sp>
      <p:pic>
        <p:nvPicPr>
          <p:cNvPr id="14" name="Picture 13">
            <a:extLst>
              <a:ext uri="{FF2B5EF4-FFF2-40B4-BE49-F238E27FC236}">
                <a16:creationId xmlns:a16="http://schemas.microsoft.com/office/drawing/2014/main" id="{6B3EA744-020B-AEEF-6490-82ED1970C6C2}"/>
              </a:ext>
            </a:extLst>
          </p:cNvPr>
          <p:cNvPicPr>
            <a:picLocks noChangeAspect="1"/>
          </p:cNvPicPr>
          <p:nvPr/>
        </p:nvPicPr>
        <p:blipFill>
          <a:blip r:embed="rId3"/>
          <a:stretch>
            <a:fillRect/>
          </a:stretch>
        </p:blipFill>
        <p:spPr>
          <a:xfrm>
            <a:off x="0" y="732329"/>
            <a:ext cx="6138622" cy="3507784"/>
          </a:xfrm>
          <a:prstGeom prst="rect">
            <a:avLst/>
          </a:prstGeom>
        </p:spPr>
      </p:pic>
      <p:sp>
        <p:nvSpPr>
          <p:cNvPr id="15" name="TextBox 14">
            <a:extLst>
              <a:ext uri="{FF2B5EF4-FFF2-40B4-BE49-F238E27FC236}">
                <a16:creationId xmlns:a16="http://schemas.microsoft.com/office/drawing/2014/main" id="{DF75A81F-AFB1-819C-1041-1C8F3CB9316E}"/>
              </a:ext>
            </a:extLst>
          </p:cNvPr>
          <p:cNvSpPr txBox="1"/>
          <p:nvPr/>
        </p:nvSpPr>
        <p:spPr>
          <a:xfrm>
            <a:off x="-33090" y="5976172"/>
            <a:ext cx="12225090" cy="784830"/>
          </a:xfrm>
          <a:prstGeom prst="rect">
            <a:avLst/>
          </a:prstGeom>
          <a:noFill/>
        </p:spPr>
        <p:txBody>
          <a:bodyPr wrap="square" rtlCol="0">
            <a:spAutoFit/>
          </a:bodyPr>
          <a:lstStyle/>
          <a:p>
            <a:r>
              <a:rPr lang="en-US" sz="1500" dirty="0"/>
              <a:t>Source:</a:t>
            </a:r>
            <a:r>
              <a:rPr lang="en-US" sz="1500" dirty="0">
                <a:latin typeface="+mj-lt"/>
              </a:rPr>
              <a:t> </a:t>
            </a:r>
          </a:p>
          <a:p>
            <a:r>
              <a:rPr lang="en-US" sz="1500" dirty="0">
                <a:latin typeface="+mj-lt"/>
              </a:rPr>
              <a:t>- Yukon: Pilot Station gage - </a:t>
            </a:r>
            <a:r>
              <a:rPr lang="en-US" sz="1500" dirty="0">
                <a:latin typeface="+mj-lt"/>
                <a:hlinkClick r:id="rId4"/>
              </a:rPr>
              <a:t>https://nwis.waterdata.usgs.gov/nwis/inventory/?site_no=15565447</a:t>
            </a:r>
            <a:endParaRPr lang="en-US" sz="1500" dirty="0">
              <a:latin typeface="+mj-lt"/>
            </a:endParaRPr>
          </a:p>
          <a:p>
            <a:r>
              <a:rPr lang="en-US" sz="1500" dirty="0">
                <a:latin typeface="+mj-lt"/>
              </a:rPr>
              <a:t>- </a:t>
            </a:r>
            <a:r>
              <a:rPr lang="en-US" sz="1500" dirty="0" err="1">
                <a:latin typeface="+mj-lt"/>
              </a:rPr>
              <a:t>Kusko</a:t>
            </a:r>
            <a:r>
              <a:rPr lang="en-US" sz="1500" dirty="0">
                <a:latin typeface="+mj-lt"/>
              </a:rPr>
              <a:t>: Crooked creek - </a:t>
            </a:r>
            <a:r>
              <a:rPr lang="en-US" sz="1500" dirty="0">
                <a:latin typeface="+mj-lt"/>
                <a:hlinkClick r:id="rId5"/>
              </a:rPr>
              <a:t>https://waterdata.usgs.gov/monitoring-location/15304000/#parameterCode=00065&amp;period=P7D&amp;showMedian=false</a:t>
            </a:r>
            <a:endParaRPr lang="en-US" sz="1500" dirty="0">
              <a:latin typeface="+mj-lt"/>
            </a:endParaRPr>
          </a:p>
        </p:txBody>
      </p:sp>
    </p:spTree>
    <p:extLst>
      <p:ext uri="{BB962C8B-B14F-4D97-AF65-F5344CB8AC3E}">
        <p14:creationId xmlns:p14="http://schemas.microsoft.com/office/powerpoint/2010/main" val="323912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5CB0B-B743-FBAD-D5E5-07007E850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E5AF5-1BB3-A9F2-2838-6348633D826E}"/>
              </a:ext>
            </a:extLst>
          </p:cNvPr>
          <p:cNvSpPr>
            <a:spLocks noGrp="1"/>
          </p:cNvSpPr>
          <p:nvPr>
            <p:ph type="title"/>
          </p:nvPr>
        </p:nvSpPr>
        <p:spPr>
          <a:xfrm>
            <a:off x="838200" y="2994"/>
            <a:ext cx="10515600" cy="775612"/>
          </a:xfrm>
        </p:spPr>
        <p:txBody>
          <a:bodyPr>
            <a:normAutofit/>
          </a:bodyPr>
          <a:lstStyle/>
          <a:p>
            <a:r>
              <a:rPr lang="en-US" dirty="0"/>
              <a:t>Stage A: Air Temperature  </a:t>
            </a:r>
          </a:p>
        </p:txBody>
      </p:sp>
      <p:sp>
        <p:nvSpPr>
          <p:cNvPr id="5" name="TextBox 4">
            <a:extLst>
              <a:ext uri="{FF2B5EF4-FFF2-40B4-BE49-F238E27FC236}">
                <a16:creationId xmlns:a16="http://schemas.microsoft.com/office/drawing/2014/main" id="{44143D98-2B26-3A38-F48A-71025826FBB9}"/>
              </a:ext>
            </a:extLst>
          </p:cNvPr>
          <p:cNvSpPr txBox="1"/>
          <p:nvPr/>
        </p:nvSpPr>
        <p:spPr>
          <a:xfrm>
            <a:off x="6784454" y="1292787"/>
            <a:ext cx="5407546" cy="4247317"/>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(higher air temp)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 (Miller and Weiss 2023)</a:t>
            </a:r>
            <a:endParaRPr lang="en-US" sz="1800" dirty="0">
              <a:effectLst/>
              <a:latin typeface="+mj-lt"/>
              <a:ea typeface="Calibri" panose="020F0502020204030204" pitchFamily="34" charset="0"/>
            </a:endParaRPr>
          </a:p>
          <a:p>
            <a:endParaRPr lang="en-US" dirty="0">
              <a:effectLst/>
              <a:latin typeface="+mj-lt"/>
            </a:endParaRPr>
          </a:p>
          <a:p>
            <a:r>
              <a:rPr lang="en-US" b="1" dirty="0">
                <a:latin typeface="+mj-lt"/>
              </a:rPr>
              <a:t>Index format: </a:t>
            </a:r>
            <a:r>
              <a:rPr lang="en-US" dirty="0">
                <a:latin typeface="+mj-lt"/>
              </a:rPr>
              <a:t>Mean (also have max and min) air temperatures for April and May. Goal is to represent solar loading influencing snow-off and melt duration periods. </a:t>
            </a:r>
            <a:endParaRPr lang="en-US" dirty="0"/>
          </a:p>
        </p:txBody>
      </p:sp>
      <p:sp>
        <p:nvSpPr>
          <p:cNvPr id="15" name="TextBox 14">
            <a:extLst>
              <a:ext uri="{FF2B5EF4-FFF2-40B4-BE49-F238E27FC236}">
                <a16:creationId xmlns:a16="http://schemas.microsoft.com/office/drawing/2014/main" id="{FBA22518-E2E6-4AE7-1735-57AD33101ACB}"/>
              </a:ext>
            </a:extLst>
          </p:cNvPr>
          <p:cNvSpPr txBox="1"/>
          <p:nvPr/>
        </p:nvSpPr>
        <p:spPr>
          <a:xfrm>
            <a:off x="-33090" y="5976172"/>
            <a:ext cx="12225090" cy="784830"/>
          </a:xfrm>
          <a:prstGeom prst="rect">
            <a:avLst/>
          </a:prstGeom>
          <a:noFill/>
        </p:spPr>
        <p:txBody>
          <a:bodyPr wrap="square" rtlCol="0">
            <a:spAutoFit/>
          </a:bodyPr>
          <a:lstStyle/>
          <a:p>
            <a:r>
              <a:rPr lang="en-US" sz="1500" dirty="0"/>
              <a:t>Source:</a:t>
            </a:r>
          </a:p>
          <a:p>
            <a:r>
              <a:rPr lang="en-US" sz="1500" dirty="0">
                <a:latin typeface="+mj-lt"/>
              </a:rPr>
              <a:t>Aniak for Kuskokwim and Little Chena Ridge (not ideal but seems like best option) for Yukon</a:t>
            </a:r>
            <a:endParaRPr lang="en-US" sz="1500" dirty="0"/>
          </a:p>
          <a:p>
            <a:r>
              <a:rPr lang="en-US" sz="1500" dirty="0">
                <a:latin typeface="+mj-lt"/>
              </a:rPr>
              <a:t>SNOTEL sites: https://</a:t>
            </a:r>
            <a:r>
              <a:rPr lang="en-US" sz="1500" dirty="0" err="1">
                <a:latin typeface="+mj-lt"/>
              </a:rPr>
              <a:t>wcc.sc.egov.usda.gov</a:t>
            </a:r>
            <a:r>
              <a:rPr lang="en-US" sz="1500" dirty="0">
                <a:latin typeface="+mj-lt"/>
              </a:rPr>
              <a:t>/</a:t>
            </a:r>
            <a:r>
              <a:rPr lang="en-US" sz="1500" dirty="0" err="1">
                <a:latin typeface="+mj-lt"/>
              </a:rPr>
              <a:t>nwcc</a:t>
            </a:r>
            <a:r>
              <a:rPr lang="en-US" sz="1500" dirty="0">
                <a:latin typeface="+mj-lt"/>
              </a:rPr>
              <a:t>/</a:t>
            </a:r>
            <a:r>
              <a:rPr lang="en-US" sz="1500" dirty="0" err="1">
                <a:latin typeface="+mj-lt"/>
              </a:rPr>
              <a:t>rgrpt?report</a:t>
            </a:r>
            <a:r>
              <a:rPr lang="en-US" sz="1500" dirty="0">
                <a:latin typeface="+mj-lt"/>
              </a:rPr>
              <a:t>=</a:t>
            </a:r>
            <a:r>
              <a:rPr lang="en-US" sz="1500" dirty="0" err="1">
                <a:latin typeface="+mj-lt"/>
              </a:rPr>
              <a:t>temperature_hist&amp;state</a:t>
            </a:r>
            <a:r>
              <a:rPr lang="en-US" sz="1500" dirty="0">
                <a:latin typeface="+mj-lt"/>
              </a:rPr>
              <a:t>=</a:t>
            </a:r>
            <a:r>
              <a:rPr lang="en-US" sz="1500" dirty="0" err="1">
                <a:latin typeface="+mj-lt"/>
              </a:rPr>
              <a:t>AK&amp;operation</a:t>
            </a:r>
            <a:r>
              <a:rPr lang="en-US" sz="1500" dirty="0">
                <a:latin typeface="+mj-lt"/>
              </a:rPr>
              <a:t>=View</a:t>
            </a:r>
          </a:p>
        </p:txBody>
      </p:sp>
      <p:pic>
        <p:nvPicPr>
          <p:cNvPr id="9" name="Picture 8">
            <a:extLst>
              <a:ext uri="{FF2B5EF4-FFF2-40B4-BE49-F238E27FC236}">
                <a16:creationId xmlns:a16="http://schemas.microsoft.com/office/drawing/2014/main" id="{69B6D750-EB1D-0641-49D0-B8C21F3ABD11}"/>
              </a:ext>
            </a:extLst>
          </p:cNvPr>
          <p:cNvPicPr>
            <a:picLocks noChangeAspect="1"/>
          </p:cNvPicPr>
          <p:nvPr/>
        </p:nvPicPr>
        <p:blipFill>
          <a:blip r:embed="rId3"/>
          <a:stretch>
            <a:fillRect/>
          </a:stretch>
        </p:blipFill>
        <p:spPr>
          <a:xfrm>
            <a:off x="0" y="901148"/>
            <a:ext cx="6784454" cy="3876831"/>
          </a:xfrm>
          <a:prstGeom prst="rect">
            <a:avLst/>
          </a:prstGeom>
        </p:spPr>
      </p:pic>
    </p:spTree>
    <p:extLst>
      <p:ext uri="{BB962C8B-B14F-4D97-AF65-F5344CB8AC3E}">
        <p14:creationId xmlns:p14="http://schemas.microsoft.com/office/powerpoint/2010/main" val="231770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DD5BC-5125-BAE4-2C7F-B129D1713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12FC6-BC79-9C07-54AC-C3FA5E58322D}"/>
              </a:ext>
            </a:extLst>
          </p:cNvPr>
          <p:cNvSpPr>
            <a:spLocks noGrp="1"/>
          </p:cNvSpPr>
          <p:nvPr>
            <p:ph type="title"/>
          </p:nvPr>
        </p:nvSpPr>
        <p:spPr>
          <a:xfrm>
            <a:off x="838200" y="2994"/>
            <a:ext cx="10515600" cy="775612"/>
          </a:xfrm>
        </p:spPr>
        <p:txBody>
          <a:bodyPr>
            <a:normAutofit/>
          </a:bodyPr>
          <a:lstStyle/>
          <a:p>
            <a:r>
              <a:rPr lang="en-US" dirty="0"/>
              <a:t>Stage A: NBS Cumulative Degree Days</a:t>
            </a:r>
          </a:p>
        </p:txBody>
      </p:sp>
      <p:sp>
        <p:nvSpPr>
          <p:cNvPr id="5" name="TextBox 4">
            <a:extLst>
              <a:ext uri="{FF2B5EF4-FFF2-40B4-BE49-F238E27FC236}">
                <a16:creationId xmlns:a16="http://schemas.microsoft.com/office/drawing/2014/main" id="{51C75D39-2D4B-72E5-B509-D925506F3A40}"/>
              </a:ext>
            </a:extLst>
          </p:cNvPr>
          <p:cNvSpPr txBox="1"/>
          <p:nvPr/>
        </p:nvSpPr>
        <p:spPr>
          <a:xfrm>
            <a:off x="6817544" y="1593931"/>
            <a:ext cx="5407546" cy="3970318"/>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r>
              <a:rPr lang="en-US" sz="1800" dirty="0">
                <a:effectLst/>
                <a:latin typeface="+mj-lt"/>
                <a:ea typeface="Calibri" panose="020F0502020204030204" pitchFamily="34" charset="0"/>
              </a:rPr>
              <a:t> </a:t>
            </a:r>
            <a:endParaRPr lang="en-US" dirty="0">
              <a:effectLst/>
              <a:latin typeface="+mj-lt"/>
            </a:endParaRPr>
          </a:p>
          <a:p>
            <a:r>
              <a:rPr lang="en-US" b="1" dirty="0">
                <a:latin typeface="+mj-lt"/>
              </a:rPr>
              <a:t>Index format: </a:t>
            </a:r>
            <a:r>
              <a:rPr lang="en-US" dirty="0">
                <a:latin typeface="+mj-lt"/>
              </a:rPr>
              <a:t>Cumulative degree days from June 15 to September 15 (ocean entry to mean BASIS survey date)</a:t>
            </a:r>
          </a:p>
        </p:txBody>
      </p:sp>
      <p:sp>
        <p:nvSpPr>
          <p:cNvPr id="15" name="TextBox 14">
            <a:extLst>
              <a:ext uri="{FF2B5EF4-FFF2-40B4-BE49-F238E27FC236}">
                <a16:creationId xmlns:a16="http://schemas.microsoft.com/office/drawing/2014/main" id="{BC9E5CF6-0B37-090B-A233-738362F3EEB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*from entirety of NBS because </a:t>
            </a:r>
            <a:r>
              <a:rPr lang="en-US" sz="1600" dirty="0" err="1">
                <a:latin typeface="+mj-lt"/>
              </a:rPr>
              <a:t>AkFIN</a:t>
            </a:r>
            <a:r>
              <a:rPr lang="en-US" sz="1600" dirty="0">
                <a:latin typeface="+mj-lt"/>
              </a:rPr>
              <a:t> groups that way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 also used in </a:t>
            </a:r>
            <a:r>
              <a:rPr lang="en-US" sz="1600" dirty="0" err="1">
                <a:latin typeface="+mj-lt"/>
              </a:rPr>
              <a:t>howard</a:t>
            </a:r>
            <a:r>
              <a:rPr lang="en-US" sz="1600" dirty="0">
                <a:latin typeface="+mj-lt"/>
              </a:rPr>
              <a:t> von </a:t>
            </a:r>
            <a:r>
              <a:rPr lang="en-US" sz="1600" dirty="0" err="1">
                <a:latin typeface="+mj-lt"/>
              </a:rPr>
              <a:t>biela</a:t>
            </a:r>
            <a:r>
              <a:rPr lang="en-US" sz="1600" dirty="0">
                <a:latin typeface="+mj-lt"/>
              </a:rPr>
              <a:t> paper </a:t>
            </a:r>
          </a:p>
        </p:txBody>
      </p:sp>
      <p:pic>
        <p:nvPicPr>
          <p:cNvPr id="3" name="Content Placeholder 4">
            <a:extLst>
              <a:ext uri="{FF2B5EF4-FFF2-40B4-BE49-F238E27FC236}">
                <a16:creationId xmlns:a16="http://schemas.microsoft.com/office/drawing/2014/main" id="{F2C1BF13-5C66-A143-DC41-80C33E351746}"/>
              </a:ext>
            </a:extLst>
          </p:cNvPr>
          <p:cNvPicPr>
            <a:picLocks noChangeAspect="1"/>
          </p:cNvPicPr>
          <p:nvPr/>
        </p:nvPicPr>
        <p:blipFill>
          <a:blip r:embed="rId3"/>
          <a:stretch>
            <a:fillRect/>
          </a:stretch>
        </p:blipFill>
        <p:spPr>
          <a:xfrm>
            <a:off x="0" y="920163"/>
            <a:ext cx="6784454" cy="3877123"/>
          </a:xfrm>
          <a:prstGeom prst="rect">
            <a:avLst/>
          </a:prstGeom>
        </p:spPr>
      </p:pic>
    </p:spTree>
    <p:extLst>
      <p:ext uri="{BB962C8B-B14F-4D97-AF65-F5344CB8AC3E}">
        <p14:creationId xmlns:p14="http://schemas.microsoft.com/office/powerpoint/2010/main" val="263017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80AE-A572-C205-1CB1-9393CFBD1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6B773-4D8F-9C5E-D070-A04B7089C1A4}"/>
              </a:ext>
            </a:extLst>
          </p:cNvPr>
          <p:cNvSpPr>
            <a:spLocks noGrp="1"/>
          </p:cNvSpPr>
          <p:nvPr>
            <p:ph type="title"/>
          </p:nvPr>
        </p:nvSpPr>
        <p:spPr>
          <a:xfrm>
            <a:off x="838200" y="2994"/>
            <a:ext cx="10515600" cy="775612"/>
          </a:xfrm>
        </p:spPr>
        <p:txBody>
          <a:bodyPr>
            <a:normAutofit/>
          </a:bodyPr>
          <a:lstStyle/>
          <a:p>
            <a:r>
              <a:rPr lang="en-US" dirty="0"/>
              <a:t>Stage A: Large Zooplankton NBS</a:t>
            </a:r>
          </a:p>
        </p:txBody>
      </p:sp>
      <p:sp>
        <p:nvSpPr>
          <p:cNvPr id="5" name="TextBox 4">
            <a:extLst>
              <a:ext uri="{FF2B5EF4-FFF2-40B4-BE49-F238E27FC236}">
                <a16:creationId xmlns:a16="http://schemas.microsoft.com/office/drawing/2014/main" id="{65958D09-02A8-AA7F-6273-DC2A1D8C512B}"/>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large copepods in Fall for NBS region: Themisto, Calanus, </a:t>
            </a:r>
            <a:r>
              <a:rPr lang="en-US" dirty="0" err="1">
                <a:latin typeface="+mj-lt"/>
              </a:rPr>
              <a:t>Neocalanus</a:t>
            </a:r>
            <a:r>
              <a:rPr lang="en-US" dirty="0">
                <a:latin typeface="+mj-lt"/>
              </a:rPr>
              <a:t> </a:t>
            </a:r>
            <a:r>
              <a:rPr lang="en-US" dirty="0" err="1">
                <a:latin typeface="+mj-lt"/>
              </a:rPr>
              <a:t>copepod_large</a:t>
            </a:r>
            <a:r>
              <a:rPr lang="en-US" dirty="0">
                <a:latin typeface="+mj-lt"/>
              </a:rPr>
              <a:t>. </a:t>
            </a: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81DF531-AFCA-E457-16AB-5B124C751E7B}"/>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6" name="Picture 5">
            <a:extLst>
              <a:ext uri="{FF2B5EF4-FFF2-40B4-BE49-F238E27FC236}">
                <a16:creationId xmlns:a16="http://schemas.microsoft.com/office/drawing/2014/main" id="{15F70408-213A-8236-6D54-8298A856D1ED}"/>
              </a:ext>
            </a:extLst>
          </p:cNvPr>
          <p:cNvPicPr>
            <a:picLocks noChangeAspect="1"/>
          </p:cNvPicPr>
          <p:nvPr/>
        </p:nvPicPr>
        <p:blipFill>
          <a:blip r:embed="rId3"/>
          <a:stretch>
            <a:fillRect/>
          </a:stretch>
        </p:blipFill>
        <p:spPr>
          <a:xfrm>
            <a:off x="68277" y="1648794"/>
            <a:ext cx="6603795" cy="3773597"/>
          </a:xfrm>
          <a:prstGeom prst="rect">
            <a:avLst/>
          </a:prstGeom>
        </p:spPr>
      </p:pic>
    </p:spTree>
    <p:extLst>
      <p:ext uri="{BB962C8B-B14F-4D97-AF65-F5344CB8AC3E}">
        <p14:creationId xmlns:p14="http://schemas.microsoft.com/office/powerpoint/2010/main" val="1803638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18448</TotalTime>
  <Words>4094</Words>
  <Application>Microsoft Macintosh PowerPoint</Application>
  <PresentationFormat>Widescreen</PresentationFormat>
  <Paragraphs>269</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Noto Serif</vt:lpstr>
      <vt:lpstr>Times New Roman</vt:lpstr>
      <vt:lpstr>Office Theme</vt:lpstr>
      <vt:lpstr>Complete Proposed Covariate list</vt:lpstr>
      <vt:lpstr>Add max temp??</vt:lpstr>
      <vt:lpstr>PowerPoint Presentation</vt:lpstr>
      <vt:lpstr>Cov A colinearity</vt:lpstr>
      <vt:lpstr>PowerPoint Presentation</vt:lpstr>
      <vt:lpstr>Stage A: Mean summer mainstem river discharge</vt:lpstr>
      <vt:lpstr>Stage A: Air Temperature  </vt:lpstr>
      <vt:lpstr>Stage A: NBS Cumulative Degree Days</vt:lpstr>
      <vt:lpstr>Stage A: Large Zooplankton NBS</vt:lpstr>
      <vt:lpstr>Stage A: Gelatinous Zooplankton NBS</vt:lpstr>
      <vt:lpstr>Stage B: SEBS SST   </vt:lpstr>
      <vt:lpstr>Stage B: Mean river discharge, summer  </vt:lpstr>
      <vt:lpstr>Stage B: Hatchery releases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45</cp:revision>
  <dcterms:created xsi:type="dcterms:W3CDTF">2024-01-08T14:29:42Z</dcterms:created>
  <dcterms:modified xsi:type="dcterms:W3CDTF">2024-03-18T22:18:21Z</dcterms:modified>
</cp:coreProperties>
</file>