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6" r:id="rId4"/>
    <p:sldId id="265" r:id="rId5"/>
    <p:sldId id="268"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1"/>
    <p:restoredTop sz="95595"/>
  </p:normalViewPr>
  <p:slideViewPr>
    <p:cSldViewPr snapToGrid="0" snapToObjects="1">
      <p:cViewPr varScale="1">
        <p:scale>
          <a:sx n="141" d="100"/>
          <a:sy n="141"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62C6-310B-264C-A3E4-8C4898E68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13C6C-BF93-9D41-B7C5-CBEC1697B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E11A3D-7BB4-8D48-8B92-CE134CA1F99D}"/>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3BC87CC6-5E90-1E44-8BFE-D3E5FE3C2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4FC14-24BB-EA43-8143-54E4F95810DA}"/>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441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CE78-0CC9-7142-9B5B-CBA65315CF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05A1B-D32A-714A-ACAE-058C5833A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10ECD-5ED8-C744-B7E9-8C69D6791D94}"/>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33AE5588-8118-2442-AB80-C5F1AE0F3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600B2-9705-2C43-88CD-9210E3C781B8}"/>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374005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9D832-A450-6244-8A0F-172363BAF0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78B7A-5B1A-3B45-90F6-8C041C191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7079E-8CA9-C541-A983-447E12105212}"/>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70D0DDF1-F66B-D949-AF0D-9A707413B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7EA37-C426-8F48-8B26-E0CE5A9FA31C}"/>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214706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E8C1-8D86-D340-8E25-E4B4C9197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70FA0-F6E7-6148-B4CD-9F1ACBDC9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8309E-3989-1749-9485-3AAEF461A6DB}"/>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B902FACE-0E58-DD45-A8D6-22E7A1736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AA7BC-DF08-9D4F-AF09-4DBAD3EBD5CE}"/>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226561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350B-9ABB-C542-8363-3A9C95864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A668C-37D6-004A-AB71-C4675DC81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49696-34AE-044D-957C-C5E1C9E1777D}"/>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A1D58908-F792-134C-8DDD-B12318B7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4C026-0307-5349-A4DF-0258B458E1F6}"/>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156693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D909-23A4-BB4E-8A6F-4E0FB84B4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338EF-1490-544A-A115-A5605FD49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208B0-6EA9-AA47-8282-D30C5CEA0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272457-7EFA-6442-A4A1-FECF1E29A4D8}"/>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6" name="Footer Placeholder 5">
            <a:extLst>
              <a:ext uri="{FF2B5EF4-FFF2-40B4-BE49-F238E27FC236}">
                <a16:creationId xmlns:a16="http://schemas.microsoft.com/office/drawing/2014/main" id="{7781ACD5-846B-434E-AEA8-CE24D65A7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532FE-CDA9-1C4B-8DCF-4B065C6BF680}"/>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32195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7AD2-1C66-DD49-909B-20022A9337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0E674-2F09-BF45-94EB-A605A0934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A786B-0D26-A74E-A407-5950E54CD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77648-45B3-964F-8AFF-719132D50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9939C-3912-6749-B86C-BD80D3A21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7466B-AA2D-474C-AC2F-64CE74E78D89}"/>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8" name="Footer Placeholder 7">
            <a:extLst>
              <a:ext uri="{FF2B5EF4-FFF2-40B4-BE49-F238E27FC236}">
                <a16:creationId xmlns:a16="http://schemas.microsoft.com/office/drawing/2014/main" id="{D87CA0AF-466D-F446-B6E6-8CE8DE458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BEAF5-A98A-C844-B41D-977C6819D2CA}"/>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32060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5B52-00A3-2F40-8E88-313810BB54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5ADE1D-D070-074A-871C-81B867050C70}"/>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4" name="Footer Placeholder 3">
            <a:extLst>
              <a:ext uri="{FF2B5EF4-FFF2-40B4-BE49-F238E27FC236}">
                <a16:creationId xmlns:a16="http://schemas.microsoft.com/office/drawing/2014/main" id="{68F9FB97-01A5-9141-B735-9A0DC04059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3A3F7A-EA3C-6B42-B03C-E7DFE4EC0180}"/>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91854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4BF08-E9E9-5141-8E16-62E1736E8E64}"/>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3" name="Footer Placeholder 2">
            <a:extLst>
              <a:ext uri="{FF2B5EF4-FFF2-40B4-BE49-F238E27FC236}">
                <a16:creationId xmlns:a16="http://schemas.microsoft.com/office/drawing/2014/main" id="{3530EADF-0744-0643-9EAB-1AB0A9BC7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0059E7-9239-774F-A733-13D50857F56F}"/>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192603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85A1-D297-8940-A167-7CD3115C3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79D7AD-A7B5-9A4A-8F55-2A51EA8EA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64293-2C8B-6D45-AC5E-7E8254D70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FB1C0-26C7-2240-9549-D0885DF4C48E}"/>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6" name="Footer Placeholder 5">
            <a:extLst>
              <a:ext uri="{FF2B5EF4-FFF2-40B4-BE49-F238E27FC236}">
                <a16:creationId xmlns:a16="http://schemas.microsoft.com/office/drawing/2014/main" id="{658346FA-0E63-8640-A361-719534F7C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C539C-EA8F-944E-B50F-E23FB244F519}"/>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130915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C949-18B1-B440-BB91-D3029351D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8E110-81F2-A241-AE34-0564788DF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6BDBF3-15A6-BB41-9357-A01A153D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9A1F3-85AE-6742-8648-D4E39D788A6D}"/>
              </a:ext>
            </a:extLst>
          </p:cNvPr>
          <p:cNvSpPr>
            <a:spLocks noGrp="1"/>
          </p:cNvSpPr>
          <p:nvPr>
            <p:ph type="dt" sz="half" idx="10"/>
          </p:nvPr>
        </p:nvSpPr>
        <p:spPr/>
        <p:txBody>
          <a:bodyPr/>
          <a:lstStyle/>
          <a:p>
            <a:fld id="{257FD13D-25C2-DB44-AED1-9B4200147CB1}" type="datetimeFigureOut">
              <a:rPr lang="en-US" smtClean="0"/>
              <a:t>10/27/22</a:t>
            </a:fld>
            <a:endParaRPr lang="en-US"/>
          </a:p>
        </p:txBody>
      </p:sp>
      <p:sp>
        <p:nvSpPr>
          <p:cNvPr id="6" name="Footer Placeholder 5">
            <a:extLst>
              <a:ext uri="{FF2B5EF4-FFF2-40B4-BE49-F238E27FC236}">
                <a16:creationId xmlns:a16="http://schemas.microsoft.com/office/drawing/2014/main" id="{F99E8449-5A58-1245-8B19-EE6637DFD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FE31E-B251-6141-A4C4-46C83F77D5AF}"/>
              </a:ext>
            </a:extLst>
          </p:cNvPr>
          <p:cNvSpPr>
            <a:spLocks noGrp="1"/>
          </p:cNvSpPr>
          <p:nvPr>
            <p:ph type="sldNum" sz="quarter" idx="12"/>
          </p:nvPr>
        </p:nvSpPr>
        <p:spPr/>
        <p:txBody>
          <a:bodyPr/>
          <a:lstStyle/>
          <a:p>
            <a:fld id="{93101AE1-81EE-8E49-88A6-52202A685B73}" type="slidenum">
              <a:rPr lang="en-US" smtClean="0"/>
              <a:t>‹#›</a:t>
            </a:fld>
            <a:endParaRPr lang="en-US"/>
          </a:p>
        </p:txBody>
      </p:sp>
    </p:spTree>
    <p:extLst>
      <p:ext uri="{BB962C8B-B14F-4D97-AF65-F5344CB8AC3E}">
        <p14:creationId xmlns:p14="http://schemas.microsoft.com/office/powerpoint/2010/main" val="6027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2E898-4141-7645-9EFB-A7C2591EC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252DB-BA1C-BE4A-9724-DE3F928BD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18A56-ED48-EB43-9A65-2B6C6C1A0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FD13D-25C2-DB44-AED1-9B4200147CB1}" type="datetimeFigureOut">
              <a:rPr lang="en-US" smtClean="0"/>
              <a:t>10/27/22</a:t>
            </a:fld>
            <a:endParaRPr lang="en-US"/>
          </a:p>
        </p:txBody>
      </p:sp>
      <p:sp>
        <p:nvSpPr>
          <p:cNvPr id="5" name="Footer Placeholder 4">
            <a:extLst>
              <a:ext uri="{FF2B5EF4-FFF2-40B4-BE49-F238E27FC236}">
                <a16:creationId xmlns:a16="http://schemas.microsoft.com/office/drawing/2014/main" id="{2FA6D748-C5C5-EF4B-9CB8-C7C5EA8DC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9D5F6-B879-2F43-B467-DC8F721A6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01AE1-81EE-8E49-88A6-52202A685B73}" type="slidenum">
              <a:rPr lang="en-US" smtClean="0"/>
              <a:t>‹#›</a:t>
            </a:fld>
            <a:endParaRPr lang="en-US"/>
          </a:p>
        </p:txBody>
      </p:sp>
    </p:spTree>
    <p:extLst>
      <p:ext uri="{BB962C8B-B14F-4D97-AF65-F5344CB8AC3E}">
        <p14:creationId xmlns:p14="http://schemas.microsoft.com/office/powerpoint/2010/main" val="66769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74DC-4084-81AC-887C-EB70B28CB9D2}"/>
              </a:ext>
            </a:extLst>
          </p:cNvPr>
          <p:cNvSpPr>
            <a:spLocks noGrp="1"/>
          </p:cNvSpPr>
          <p:nvPr>
            <p:ph type="title"/>
          </p:nvPr>
        </p:nvSpPr>
        <p:spPr>
          <a:xfrm>
            <a:off x="886268" y="-80963"/>
            <a:ext cx="9062442" cy="907754"/>
          </a:xfrm>
        </p:spPr>
        <p:txBody>
          <a:bodyPr>
            <a:normAutofit/>
          </a:bodyPr>
          <a:lstStyle/>
          <a:p>
            <a:r>
              <a:rPr lang="en-US" sz="3000" dirty="0"/>
              <a:t>Stock recruit relationship with marine survival: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4BF98B-4C5C-FB6C-5401-A93F737749CF}"/>
                  </a:ext>
                </a:extLst>
              </p:cNvPr>
              <p:cNvSpPr txBox="1"/>
              <p:nvPr/>
            </p:nvSpPr>
            <p:spPr>
              <a:xfrm>
                <a:off x="-509665" y="687001"/>
                <a:ext cx="7537704" cy="13613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eqArr>
                            <m:eqArrPr>
                              <m:ctrlPr>
                                <a:rPr lang="en-US" i="1">
                                  <a:solidFill>
                                    <a:srgbClr val="836967"/>
                                  </a:solidFill>
                                  <a:latin typeface="Cambria Math" panose="02040503050406030204" pitchFamily="18" charset="0"/>
                                </a:rPr>
                              </m:ctrlPr>
                            </m:eqArrPr>
                            <m:e>
                              <m:sSup>
                                <m:sSupPr>
                                  <m:ctrlPr>
                                    <a:rPr lang="en-US" i="1">
                                      <a:solidFill>
                                        <a:srgbClr val="836967"/>
                                      </a:solidFill>
                                      <a:latin typeface="Cambria Math" panose="02040503050406030204" pitchFamily="18" charset="0"/>
                                    </a:rPr>
                                  </m:ctrlPr>
                                </m:sSup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sSub>
                                    <m:sSubPr>
                                      <m:ctrlPr>
                                        <a:rPr lang="en-US" i="1">
                                          <a:solidFill>
                                            <a:srgbClr val="836967"/>
                                          </a:solidFill>
                                          <a:latin typeface="Cambria Math" panose="02040503050406030204" pitchFamily="18" charset="0"/>
                                        </a:rPr>
                                      </m:ctrlPr>
                                    </m:sSub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𝑒</m:t>
                                  </m:r>
                                </m:e>
                                <m:sup>
                                  <m:r>
                                    <a:rPr lang="en-US" i="0">
                                      <a:latin typeface="Cambria Math" panose="02040503050406030204" pitchFamily="18" charset="0"/>
                                    </a:rPr>
                                    <m:t>−</m:t>
                                  </m:r>
                                  <m:r>
                                    <a:rPr lang="en-US" i="1">
                                      <a:latin typeface="Cambria Math" panose="02040503050406030204" pitchFamily="18" charset="0"/>
                                    </a:rPr>
                                    <m:t>𝛽</m:t>
                                  </m:r>
                                  <m:sSub>
                                    <m:sSubPr>
                                      <m:ctrlPr>
                                        <a:rPr lang="en-US" i="1">
                                          <a:solidFill>
                                            <a:srgbClr val="836967"/>
                                          </a:solidFill>
                                          <a:latin typeface="Cambria Math" panose="02040503050406030204" pitchFamily="18" charset="0"/>
                                        </a:rPr>
                                      </m:ctrlPr>
                                    </m:sSub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sup>
                              </m:sSup>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sup>
                              </m:sSup>
                              <m:r>
                                <a:rPr lang="en-US" i="0">
                                  <a:latin typeface="Cambria Math" panose="02040503050406030204" pitchFamily="18" charset="0"/>
                                </a:rPr>
                                <m:t>,  &amp;</m:t>
                              </m:r>
                              <m:r>
                                <a:rPr lang="en-US" i="1">
                                  <a:latin typeface="Cambria Math" panose="02040503050406030204" pitchFamily="18" charset="0"/>
                                </a:rPr>
                                <m:t>𝑠</m:t>
                              </m:r>
                              <m:r>
                                <a:rPr lang="en-US" i="0">
                                  <a:latin typeface="Cambria Math" panose="02040503050406030204" pitchFamily="18" charset="0"/>
                                </a:rPr>
                                <m:t>=</m:t>
                              </m:r>
                              <m:r>
                                <a:rPr lang="en-US" i="1">
                                  <a:latin typeface="Cambria Math" panose="02040503050406030204" pitchFamily="18" charset="0"/>
                                </a:rPr>
                                <m:t>𝐾𝑢𝑠𝑘𝑜𝑘𝑤𝑖𝑚</m:t>
                              </m:r>
                              <m:r>
                                <a:rPr lang="en-US" i="0">
                                  <a:latin typeface="Cambria Math" panose="02040503050406030204" pitchFamily="18" charset="0"/>
                                </a:rPr>
                                <m:t> </m:t>
                              </m:r>
                              <m:r>
                                <a:rPr lang="en-US" i="1">
                                  <a:latin typeface="Cambria Math" panose="02040503050406030204" pitchFamily="18" charset="0"/>
                                </a:rPr>
                                <m:t>𝑠𝑡𝑜𝑐𝑘𝑠</m:t>
                              </m:r>
                            </m:e>
                            <m:e>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sSub>
                                    <m:sSubPr>
                                      <m:ctrlPr>
                                        <a:rPr lang="en-US" i="1">
                                          <a:solidFill>
                                            <a:srgbClr val="836967"/>
                                          </a:solidFill>
                                          <a:latin typeface="Cambria Math" panose="02040503050406030204" pitchFamily="18" charset="0"/>
                                        </a:rPr>
                                      </m:ctrlPr>
                                    </m:sSub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num>
                                <m:den>
                                  <m:r>
                                    <a:rPr lang="en-US" i="0">
                                      <a:latin typeface="Cambria Math" panose="02040503050406030204" pitchFamily="18" charset="0"/>
                                    </a:rPr>
                                    <m:t>1+</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sSub>
                                        <m:sSubPr>
                                          <m:ctrlPr>
                                            <a:rPr lang="en-US" i="1">
                                              <a:solidFill>
                                                <a:srgbClr val="836967"/>
                                              </a:solidFill>
                                              <a:latin typeface="Cambria Math" panose="02040503050406030204" pitchFamily="18" charset="0"/>
                                            </a:rPr>
                                          </m:ctrlPr>
                                        </m:sSub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𝑆</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𝑚𝑎𝑥</m:t>
                                          </m:r>
                                        </m:sub>
                                      </m:sSub>
                                    </m:den>
                                  </m:f>
                                </m:den>
                              </m:f>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𝑠</m:t>
                                      </m:r>
                                    </m:sub>
                                  </m:sSub>
                                </m:sup>
                              </m:sSup>
                              <m:r>
                                <a:rPr lang="en-US" i="0">
                                  <a:latin typeface="Cambria Math" panose="02040503050406030204" pitchFamily="18" charset="0"/>
                                </a:rPr>
                                <m:t>,  &amp;</m:t>
                              </m:r>
                              <m:r>
                                <a:rPr lang="en-US" i="1">
                                  <a:latin typeface="Cambria Math" panose="02040503050406030204" pitchFamily="18" charset="0"/>
                                </a:rPr>
                                <m:t>𝑠</m:t>
                              </m:r>
                              <m:r>
                                <a:rPr lang="en-US" i="0">
                                  <a:latin typeface="Cambria Math" panose="02040503050406030204" pitchFamily="18" charset="0"/>
                                </a:rPr>
                                <m:t>=</m:t>
                              </m:r>
                              <m:r>
                                <a:rPr lang="en-US" i="1">
                                  <a:latin typeface="Cambria Math" panose="02040503050406030204" pitchFamily="18" charset="0"/>
                                </a:rPr>
                                <m:t>𝐴𝑟𝑐𝑡𝑖𝑐</m:t>
                              </m:r>
                              <m:r>
                                <a:rPr lang="en-US" i="0">
                                  <a:latin typeface="Cambria Math" panose="02040503050406030204" pitchFamily="18" charset="0"/>
                                </a:rPr>
                                <m:t>, </m:t>
                              </m:r>
                              <m:r>
                                <a:rPr lang="en-US" i="1">
                                  <a:latin typeface="Cambria Math" panose="02040503050406030204" pitchFamily="18" charset="0"/>
                                </a:rPr>
                                <m:t>𝑌𝑢𝑘𝑜𝑛</m:t>
                              </m:r>
                              <m:r>
                                <a:rPr lang="en-US" i="0">
                                  <a:latin typeface="Cambria Math" panose="02040503050406030204" pitchFamily="18" charset="0"/>
                                </a:rPr>
                                <m:t> </m:t>
                              </m:r>
                              <m:r>
                                <a:rPr lang="en-US" i="1">
                                  <a:latin typeface="Cambria Math" panose="02040503050406030204" pitchFamily="18" charset="0"/>
                                </a:rPr>
                                <m:t>𝑠𝑡𝑜𝑐𝑘𝑠</m:t>
                              </m:r>
                            </m:e>
                          </m:eqArr>
                        </m:e>
                      </m:d>
                    </m:oMath>
                  </m:oMathPara>
                </a14:m>
                <a:endParaRPr lang="en-US" dirty="0"/>
              </a:p>
            </p:txBody>
          </p:sp>
        </mc:Choice>
        <mc:Fallback xmlns="">
          <p:sp>
            <p:nvSpPr>
              <p:cNvPr id="5" name="TextBox 4">
                <a:extLst>
                  <a:ext uri="{FF2B5EF4-FFF2-40B4-BE49-F238E27FC236}">
                    <a16:creationId xmlns:a16="http://schemas.microsoft.com/office/drawing/2014/main" id="{6A4BF98B-4C5C-FB6C-5401-A93F737749CF}"/>
                  </a:ext>
                </a:extLst>
              </p:cNvPr>
              <p:cNvSpPr txBox="1">
                <a:spLocks noRot="1" noChangeAspect="1" noMove="1" noResize="1" noEditPoints="1" noAdjustHandles="1" noChangeArrowheads="1" noChangeShapeType="1" noTextEdit="1"/>
              </p:cNvSpPr>
              <p:nvPr/>
            </p:nvSpPr>
            <p:spPr>
              <a:xfrm>
                <a:off x="-509665" y="687001"/>
                <a:ext cx="7537704" cy="1361335"/>
              </a:xfrm>
              <a:prstGeom prst="rect">
                <a:avLst/>
              </a:prstGeom>
              <a:blipFill>
                <a:blip r:embed="rId2"/>
                <a:stretch>
                  <a:fillRect/>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0883982-9587-9620-A03B-770CDD90982D}"/>
              </a:ext>
            </a:extLst>
          </p:cNvPr>
          <p:cNvGrpSpPr/>
          <p:nvPr/>
        </p:nvGrpSpPr>
        <p:grpSpPr>
          <a:xfrm>
            <a:off x="4845323" y="4371382"/>
            <a:ext cx="3727864" cy="1029064"/>
            <a:chOff x="4962732" y="3997816"/>
            <a:chExt cx="3097760" cy="730313"/>
          </a:xfrm>
        </p:grpSpPr>
        <p:sp>
          <p:nvSpPr>
            <p:cNvPr id="7" name="Arc 6">
              <a:extLst>
                <a:ext uri="{FF2B5EF4-FFF2-40B4-BE49-F238E27FC236}">
                  <a16:creationId xmlns:a16="http://schemas.microsoft.com/office/drawing/2014/main" id="{411C9754-CD10-F064-5C27-9304C85D3288}"/>
                </a:ext>
              </a:extLst>
            </p:cNvPr>
            <p:cNvSpPr/>
            <p:nvPr/>
          </p:nvSpPr>
          <p:spPr>
            <a:xfrm flipH="1" flipV="1">
              <a:off x="5019008" y="3997816"/>
              <a:ext cx="3041484" cy="730313"/>
            </a:xfrm>
            <a:prstGeom prst="arc">
              <a:avLst>
                <a:gd name="adj1" fmla="val 10894450"/>
                <a:gd name="adj2" fmla="val 21386570"/>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riangle 7">
              <a:extLst>
                <a:ext uri="{FF2B5EF4-FFF2-40B4-BE49-F238E27FC236}">
                  <a16:creationId xmlns:a16="http://schemas.microsoft.com/office/drawing/2014/main" id="{73A8F91F-56C8-A3E9-938B-E363C3A20B21}"/>
                </a:ext>
              </a:extLst>
            </p:cNvPr>
            <p:cNvSpPr/>
            <p:nvPr/>
          </p:nvSpPr>
          <p:spPr>
            <a:xfrm rot="19114105">
              <a:off x="4962732" y="4321007"/>
              <a:ext cx="161153" cy="177112"/>
            </a:xfrm>
            <a:prstGeom prst="triangle">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5EF0522-63C9-6073-FEE8-389A2ABFDE3A}"/>
              </a:ext>
            </a:extLst>
          </p:cNvPr>
          <p:cNvSpPr txBox="1"/>
          <p:nvPr/>
        </p:nvSpPr>
        <p:spPr>
          <a:xfrm>
            <a:off x="8573187" y="3785294"/>
            <a:ext cx="2780613" cy="646331"/>
          </a:xfrm>
          <a:prstGeom prst="rect">
            <a:avLst/>
          </a:prstGeom>
          <a:noFill/>
        </p:spPr>
        <p:txBody>
          <a:bodyPr wrap="square" rtlCol="0">
            <a:spAutoFit/>
          </a:bodyPr>
          <a:lstStyle/>
          <a:p>
            <a:r>
              <a:rPr lang="en-US" dirty="0" err="1"/>
              <a:t>S</a:t>
            </a:r>
            <a:r>
              <a:rPr lang="en-US" baseline="-25000" dirty="0" err="1"/>
              <a:t>t,s</a:t>
            </a:r>
            <a:r>
              <a:rPr lang="en-US" baseline="-25000" dirty="0"/>
              <a:t> </a:t>
            </a:r>
            <a:r>
              <a:rPr lang="en-US" dirty="0"/>
              <a:t>- Spawners</a:t>
            </a:r>
            <a:endParaRPr lang="en-US" baseline="-25000" dirty="0"/>
          </a:p>
          <a:p>
            <a:r>
              <a:rPr lang="en-US" dirty="0"/>
              <a:t>Data:</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6C3B9B-1975-DD5A-7DE9-A7FDF8128364}"/>
                  </a:ext>
                </a:extLst>
              </p:cNvPr>
              <p:cNvSpPr txBox="1"/>
              <p:nvPr/>
            </p:nvSpPr>
            <p:spPr>
              <a:xfrm>
                <a:off x="1576279" y="3679560"/>
                <a:ext cx="4034078" cy="102906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𝑠</m:t>
                        </m:r>
                      </m:sub>
                    </m:sSub>
                    <m:r>
                      <a:rPr lang="en-US" sz="2000" b="0" i="1" smtClean="0">
                        <a:latin typeface="Cambria Math" panose="02040503050406030204" pitchFamily="18" charset="0"/>
                      </a:rPr>
                      <m:t> </m:t>
                    </m:r>
                    <m:r>
                      <a:rPr lang="en-US" sz="2000" b="0" i="0" smtClean="0">
                        <a:latin typeface="Cambria Math" panose="02040503050406030204" pitchFamily="18" charset="0"/>
                      </a:rPr>
                      <m:t> </m:t>
                    </m:r>
                  </m:oMath>
                </a14:m>
                <a:r>
                  <a:rPr lang="en-US" sz="2000" dirty="0"/>
                  <a:t>- Recruits, here considered salmon entering the in-river fishery</a:t>
                </a:r>
              </a:p>
              <a:p>
                <a:r>
                  <a:rPr lang="en-US" sz="2000" dirty="0"/>
                  <a:t>Data: </a:t>
                </a:r>
              </a:p>
            </p:txBody>
          </p:sp>
        </mc:Choice>
        <mc:Fallback xmlns="">
          <p:sp>
            <p:nvSpPr>
              <p:cNvPr id="11" name="TextBox 10">
                <a:extLst>
                  <a:ext uri="{FF2B5EF4-FFF2-40B4-BE49-F238E27FC236}">
                    <a16:creationId xmlns:a16="http://schemas.microsoft.com/office/drawing/2014/main" id="{866C3B9B-1975-DD5A-7DE9-A7FDF8128364}"/>
                  </a:ext>
                </a:extLst>
              </p:cNvPr>
              <p:cNvSpPr txBox="1">
                <a:spLocks noRot="1" noChangeAspect="1" noMove="1" noResize="1" noEditPoints="1" noAdjustHandles="1" noChangeArrowheads="1" noChangeShapeType="1" noTextEdit="1"/>
              </p:cNvSpPr>
              <p:nvPr/>
            </p:nvSpPr>
            <p:spPr>
              <a:xfrm>
                <a:off x="1576279" y="3679560"/>
                <a:ext cx="4034078" cy="1029064"/>
              </a:xfrm>
              <a:prstGeom prst="rect">
                <a:avLst/>
              </a:prstGeom>
              <a:blipFill>
                <a:blip r:embed="rId3"/>
                <a:stretch>
                  <a:fillRect l="-1572" t="-2439" b="-97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267F87C-10A0-2CA4-4411-0BBC407E26B4}"/>
                  </a:ext>
                </a:extLst>
              </p:cNvPr>
              <p:cNvSpPr txBox="1"/>
              <p:nvPr/>
            </p:nvSpPr>
            <p:spPr>
              <a:xfrm>
                <a:off x="5097561" y="5986534"/>
                <a:ext cx="6496119" cy="721288"/>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𝝀</m:t>
                        </m:r>
                      </m:e>
                      <m:sub>
                        <m:r>
                          <a:rPr lang="en-US" sz="2000" b="1" i="1">
                            <a:latin typeface="Cambria Math" panose="02040503050406030204" pitchFamily="18" charset="0"/>
                          </a:rPr>
                          <m:t>𝒕</m:t>
                        </m:r>
                        <m:r>
                          <a:rPr lang="en-US" sz="2000" b="1" i="0">
                            <a:latin typeface="Cambria Math" panose="02040503050406030204" pitchFamily="18" charset="0"/>
                          </a:rPr>
                          <m:t>,</m:t>
                        </m:r>
                        <m:r>
                          <a:rPr lang="en-US" sz="2000" b="1" i="1">
                            <a:latin typeface="Cambria Math" panose="02040503050406030204" pitchFamily="18" charset="0"/>
                          </a:rPr>
                          <m:t>𝒔</m:t>
                        </m:r>
                      </m:sub>
                    </m:sSub>
                  </m:oMath>
                </a14:m>
                <a:r>
                  <a:rPr lang="en-US" sz="2000" b="1" dirty="0"/>
                  <a:t> - </a:t>
                </a:r>
                <a:r>
                  <a:rPr lang="en-US" sz="2000" dirty="0"/>
                  <a:t>Marine Survival </a:t>
                </a:r>
              </a:p>
              <a:p>
                <a:r>
                  <a:rPr lang="en-US" sz="2000" dirty="0"/>
                  <a:t>A function of </a:t>
                </a:r>
                <a:r>
                  <a:rPr lang="en-US" sz="2000" dirty="0" err="1"/>
                  <a:t>spatio</a:t>
                </a:r>
                <a:r>
                  <a:rPr lang="en-US" sz="2000" dirty="0"/>
                  <a:t>-temporal prey index /env covariates </a:t>
                </a:r>
              </a:p>
            </p:txBody>
          </p:sp>
        </mc:Choice>
        <mc:Fallback xmlns="">
          <p:sp>
            <p:nvSpPr>
              <p:cNvPr id="18" name="TextBox 17">
                <a:extLst>
                  <a:ext uri="{FF2B5EF4-FFF2-40B4-BE49-F238E27FC236}">
                    <a16:creationId xmlns:a16="http://schemas.microsoft.com/office/drawing/2014/main" id="{F267F87C-10A0-2CA4-4411-0BBC407E26B4}"/>
                  </a:ext>
                </a:extLst>
              </p:cNvPr>
              <p:cNvSpPr txBox="1">
                <a:spLocks noRot="1" noChangeAspect="1" noMove="1" noResize="1" noEditPoints="1" noAdjustHandles="1" noChangeArrowheads="1" noChangeShapeType="1" noTextEdit="1"/>
              </p:cNvSpPr>
              <p:nvPr/>
            </p:nvSpPr>
            <p:spPr>
              <a:xfrm>
                <a:off x="5097561" y="5986534"/>
                <a:ext cx="6496119" cy="721288"/>
              </a:xfrm>
              <a:prstGeom prst="rect">
                <a:avLst/>
              </a:prstGeom>
              <a:blipFill>
                <a:blip r:embed="rId4"/>
                <a:stretch>
                  <a:fillRect l="-977" t="-5263" b="-1578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412ABA-BE45-1EA2-8B46-915211180196}"/>
                  </a:ext>
                </a:extLst>
              </p:cNvPr>
              <p:cNvSpPr txBox="1"/>
              <p:nvPr/>
            </p:nvSpPr>
            <p:spPr>
              <a:xfrm>
                <a:off x="210312" y="2064408"/>
                <a:ext cx="4123290" cy="923330"/>
              </a:xfrm>
              <a:prstGeom prst="rect">
                <a:avLst/>
              </a:prstGeom>
              <a:noFill/>
            </p:spPr>
            <p:txBody>
              <a:bodyPr wrap="square">
                <a:spAutoFit/>
              </a:bodyPr>
              <a:lstStyle/>
              <a:p>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oMath>
                </a14:m>
                <a:r>
                  <a:rPr lang="en-US" dirty="0"/>
                  <a:t> - Productivity Parameter - Time varying function of average length at age </a:t>
                </a:r>
              </a:p>
              <a:p>
                <a:r>
                  <a:rPr lang="en-US" dirty="0"/>
                  <a:t>Data: compiled in </a:t>
                </a:r>
                <a:r>
                  <a:rPr lang="en-US" dirty="0" err="1"/>
                  <a:t>Oke</a:t>
                </a:r>
                <a:r>
                  <a:rPr lang="en-US" dirty="0"/>
                  <a:t> et al 2020 </a:t>
                </a:r>
              </a:p>
            </p:txBody>
          </p:sp>
        </mc:Choice>
        <mc:Fallback xmlns="">
          <p:sp>
            <p:nvSpPr>
              <p:cNvPr id="20" name="TextBox 19">
                <a:extLst>
                  <a:ext uri="{FF2B5EF4-FFF2-40B4-BE49-F238E27FC236}">
                    <a16:creationId xmlns:a16="http://schemas.microsoft.com/office/drawing/2014/main" id="{E2412ABA-BE45-1EA2-8B46-915211180196}"/>
                  </a:ext>
                </a:extLst>
              </p:cNvPr>
              <p:cNvSpPr txBox="1">
                <a:spLocks noRot="1" noChangeAspect="1" noMove="1" noResize="1" noEditPoints="1" noAdjustHandles="1" noChangeArrowheads="1" noChangeShapeType="1" noTextEdit="1"/>
              </p:cNvSpPr>
              <p:nvPr/>
            </p:nvSpPr>
            <p:spPr>
              <a:xfrm>
                <a:off x="210312" y="2064408"/>
                <a:ext cx="4123290" cy="923330"/>
              </a:xfrm>
              <a:prstGeom prst="rect">
                <a:avLst/>
              </a:prstGeom>
              <a:blipFill>
                <a:blip r:embed="rId5"/>
                <a:stretch>
                  <a:fillRect l="-1227" t="-2703" r="-1534" b="-9459"/>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FD3DF156-7243-666D-2B71-51A85DD39E07}"/>
              </a:ext>
            </a:extLst>
          </p:cNvPr>
          <p:cNvCxnSpPr>
            <a:cxnSpLocks/>
          </p:cNvCxnSpPr>
          <p:nvPr/>
        </p:nvCxnSpPr>
        <p:spPr>
          <a:xfrm>
            <a:off x="6680308" y="5534515"/>
            <a:ext cx="0" cy="452019"/>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1A0C47-ACAE-1036-4A33-FA7E0EA850B8}"/>
                  </a:ext>
                </a:extLst>
              </p:cNvPr>
              <p:cNvSpPr txBox="1"/>
              <p:nvPr/>
            </p:nvSpPr>
            <p:spPr>
              <a:xfrm>
                <a:off x="7012799" y="1940618"/>
                <a:ext cx="4480734" cy="923330"/>
              </a:xfrm>
              <a:prstGeom prst="rect">
                <a:avLst/>
              </a:prstGeom>
              <a:noFill/>
            </p:spPr>
            <p:txBody>
              <a:bodyPr wrap="square" rtlCol="0">
                <a:spAutoFit/>
              </a:bodyPr>
              <a:lstStyle/>
              <a:p>
                <a:pPr marL="285750" indent="-285750">
                  <a:buFontTx/>
                  <a:buChar char="-"/>
                </a:pPr>
                <a:r>
                  <a:rPr lang="en-US" dirty="0"/>
                  <a:t>Originally proposed model without age structure, thinking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oMath>
                </a14:m>
                <a:r>
                  <a:rPr lang="en-US" dirty="0"/>
                  <a:t> would account for some productivity age changes…</a:t>
                </a:r>
              </a:p>
            </p:txBody>
          </p:sp>
        </mc:Choice>
        <mc:Fallback xmlns="">
          <p:sp>
            <p:nvSpPr>
              <p:cNvPr id="9" name="TextBox 8">
                <a:extLst>
                  <a:ext uri="{FF2B5EF4-FFF2-40B4-BE49-F238E27FC236}">
                    <a16:creationId xmlns:a16="http://schemas.microsoft.com/office/drawing/2014/main" id="{5D1A0C47-ACAE-1036-4A33-FA7E0EA850B8}"/>
                  </a:ext>
                </a:extLst>
              </p:cNvPr>
              <p:cNvSpPr txBox="1">
                <a:spLocks noRot="1" noChangeAspect="1" noMove="1" noResize="1" noEditPoints="1" noAdjustHandles="1" noChangeArrowheads="1" noChangeShapeType="1" noTextEdit="1"/>
              </p:cNvSpPr>
              <p:nvPr/>
            </p:nvSpPr>
            <p:spPr>
              <a:xfrm>
                <a:off x="7012799" y="1940618"/>
                <a:ext cx="4480734" cy="923330"/>
              </a:xfrm>
              <a:prstGeom prst="rect">
                <a:avLst/>
              </a:prstGeom>
              <a:blipFill>
                <a:blip r:embed="rId6"/>
                <a:stretch>
                  <a:fillRect l="-1133" t="-2703" b="-9459"/>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E28411E-81AA-8D0D-9923-A97152A96743}"/>
              </a:ext>
            </a:extLst>
          </p:cNvPr>
          <p:cNvSpPr/>
          <p:nvPr/>
        </p:nvSpPr>
        <p:spPr>
          <a:xfrm>
            <a:off x="1170432" y="3593592"/>
            <a:ext cx="10524744" cy="3161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15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0844-5BB6-28FC-03EA-CF4D8F2824CE}"/>
              </a:ext>
            </a:extLst>
          </p:cNvPr>
          <p:cNvSpPr>
            <a:spLocks noGrp="1"/>
          </p:cNvSpPr>
          <p:nvPr>
            <p:ph type="title"/>
          </p:nvPr>
        </p:nvSpPr>
        <p:spPr>
          <a:xfrm>
            <a:off x="815925" y="1"/>
            <a:ext cx="10515600" cy="609600"/>
          </a:xfrm>
        </p:spPr>
        <p:txBody>
          <a:bodyPr>
            <a:normAutofit/>
          </a:bodyPr>
          <a:lstStyle/>
          <a:p>
            <a:r>
              <a:rPr lang="en-US" sz="3000" dirty="0"/>
              <a:t>Estimating Marine Survival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16E73C-5B4D-49A7-A7FB-44B4E318FDE7}"/>
                  </a:ext>
                </a:extLst>
              </p:cNvPr>
              <p:cNvSpPr txBox="1"/>
              <p:nvPr/>
            </p:nvSpPr>
            <p:spPr>
              <a:xfrm>
                <a:off x="885246" y="640460"/>
                <a:ext cx="6096000" cy="381515"/>
              </a:xfrm>
              <a:prstGeom prst="rect">
                <a:avLst/>
              </a:prstGeom>
              <a:noFill/>
            </p:spPr>
            <p:txBody>
              <a:bodyPr wrap="square">
                <a:spAutoFit/>
              </a:bodyPr>
              <a:lstStyle/>
              <a:p>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𝝊</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𝒔</m:t>
                        </m:r>
                      </m:sub>
                    </m:sSub>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n-US" sz="1800" dirty="0">
                    <a:effectLst/>
                    <a:latin typeface="Times New Roman" panose="02020603050405020304" pitchFamily="18" charset="0"/>
                    <a:ea typeface="Times New Roman" panose="02020603050405020304" pitchFamily="18" charset="0"/>
                  </a:rPr>
                  <a:t>, </a:t>
                </a:r>
                <a:endParaRPr lang="en-US" dirty="0"/>
              </a:p>
            </p:txBody>
          </p:sp>
        </mc:Choice>
        <mc:Fallback xmlns="">
          <p:sp>
            <p:nvSpPr>
              <p:cNvPr id="5" name="TextBox 4">
                <a:extLst>
                  <a:ext uri="{FF2B5EF4-FFF2-40B4-BE49-F238E27FC236}">
                    <a16:creationId xmlns:a16="http://schemas.microsoft.com/office/drawing/2014/main" id="{7916E73C-5B4D-49A7-A7FB-44B4E318FDE7}"/>
                  </a:ext>
                </a:extLst>
              </p:cNvPr>
              <p:cNvSpPr txBox="1">
                <a:spLocks noRot="1" noChangeAspect="1" noMove="1" noResize="1" noEditPoints="1" noAdjustHandles="1" noChangeArrowheads="1" noChangeShapeType="1" noTextEdit="1"/>
              </p:cNvSpPr>
              <p:nvPr/>
            </p:nvSpPr>
            <p:spPr>
              <a:xfrm>
                <a:off x="885246" y="640460"/>
                <a:ext cx="6096000" cy="381515"/>
              </a:xfrm>
              <a:prstGeom prst="rect">
                <a:avLst/>
              </a:prstGeom>
              <a:blipFill>
                <a:blip r:embed="rId2"/>
                <a:stretch>
                  <a:fillRect t="-6452"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B75B5A-C4EA-29E1-2211-A9A9EF81F198}"/>
                  </a:ext>
                </a:extLst>
              </p:cNvPr>
              <p:cNvSpPr txBox="1"/>
              <p:nvPr/>
            </p:nvSpPr>
            <p:spPr>
              <a:xfrm>
                <a:off x="736600" y="1134314"/>
                <a:ext cx="11082867" cy="2043508"/>
              </a:xfrm>
              <a:prstGeom prst="rect">
                <a:avLst/>
              </a:prstGeom>
              <a:noFill/>
            </p:spPr>
            <p:txBody>
              <a:bodyPr wrap="square">
                <a:spAutoFit/>
              </a:bodyPr>
              <a:lstStyle/>
              <a:p>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n-US" sz="1800" dirty="0">
                    <a:effectLst/>
                    <a:latin typeface="Times New Roman" panose="02020603050405020304" pitchFamily="18" charset="0"/>
                    <a:ea typeface="Calibri" panose="020F0502020204030204" pitchFamily="34" charset="0"/>
                  </a:rPr>
                  <a:t> - </a:t>
                </a:r>
                <a:r>
                  <a:rPr lang="en-US" sz="1800" b="1" dirty="0">
                    <a:effectLst/>
                    <a:latin typeface="Times New Roman" panose="02020603050405020304" pitchFamily="18" charset="0"/>
                    <a:ea typeface="Calibri" panose="020F0502020204030204" pitchFamily="34" charset="0"/>
                  </a:rPr>
                  <a:t>average early-marine and freshwater survival for each stock </a:t>
                </a:r>
                <a:r>
                  <a:rPr lang="en-US" sz="1800" b="1" i="1" dirty="0">
                    <a:effectLst/>
                    <a:latin typeface="Times New Roman" panose="02020603050405020304" pitchFamily="18" charset="0"/>
                    <a:ea typeface="Calibri" panose="020F0502020204030204" pitchFamily="34" charset="0"/>
                  </a:rPr>
                  <a:t>s</a:t>
                </a:r>
                <a:r>
                  <a:rPr lang="en-US" b="1" dirty="0">
                    <a:latin typeface="Times New Roman" panose="02020603050405020304" pitchFamily="18" charset="0"/>
                    <a:ea typeface="Calibri" panose="020F0502020204030204" pitchFamily="34" charset="0"/>
                  </a:rPr>
                  <a:t> </a:t>
                </a:r>
              </a:p>
              <a:p>
                <a:r>
                  <a:rPr lang="en-US" sz="1800" dirty="0">
                    <a:effectLst/>
                    <a:latin typeface="Times New Roman" panose="02020603050405020304" pitchFamily="18" charset="0"/>
                    <a:ea typeface="Calibri" panose="020F0502020204030204" pitchFamily="34" charset="0"/>
                  </a:rPr>
                  <a:t>	- Estimated by Mu</a:t>
                </a:r>
                <a:r>
                  <a:rPr lang="en-US" dirty="0">
                    <a:latin typeface="Times New Roman" panose="02020603050405020304" pitchFamily="18" charset="0"/>
                    <a:ea typeface="Calibri" panose="020F0502020204030204" pitchFamily="34" charset="0"/>
                  </a:rPr>
                  <a:t>rphy et al 2017, 5.2% Canadian Origin Yukon Chinook.</a:t>
                </a:r>
              </a:p>
              <a:p>
                <a:r>
                  <a:rPr lang="en-US" dirty="0">
                    <a:latin typeface="Times New Roman" panose="02020603050405020304" pitchFamily="18" charset="0"/>
                    <a:ea typeface="Calibri" panose="020F0502020204030204" pitchFamily="34" charset="0"/>
                  </a:rPr>
                  <a:t>	- Inquire about other estimates of survival, can’t find any online, probably buried in reports?  </a:t>
                </a:r>
                <a:endParaRPr lang="en-US" sz="1800" dirty="0">
                  <a:effectLst/>
                  <a:latin typeface="Times New Roman" panose="02020603050405020304" pitchFamily="18" charset="0"/>
                  <a:ea typeface="Calibri" panose="020F0502020204030204" pitchFamily="34" charset="0"/>
                </a:endParaRPr>
              </a:p>
              <a:p>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𝜙</m:t>
                    </m:r>
                  </m:oMath>
                </a14:m>
                <a:r>
                  <a:rPr lang="en-US" sz="1800" dirty="0">
                    <a:effectLst/>
                    <a:latin typeface="Times New Roman" panose="02020603050405020304" pitchFamily="18" charset="0"/>
                    <a:ea typeface="DengXian" panose="02010600030101010101" pitchFamily="2" charset="-122"/>
                  </a:rPr>
                  <a:t> - the autocorrelation coefficient</a:t>
                </a:r>
                <a:endParaRPr lang="en-US" dirty="0">
                  <a:latin typeface="Times New Roman" panose="02020603050405020304" pitchFamily="18" charset="0"/>
                  <a:ea typeface="DengXian" panose="02010600030101010101" pitchFamily="2" charset="-122"/>
                </a:endParaRPr>
              </a:p>
              <a:p>
                <a14:m>
                  <m:oMath xmlns:m="http://schemas.openxmlformats.org/officeDocument/2006/math">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oMath>
                </a14:m>
                <a:r>
                  <a:rPr lang="en-US" sz="1800" dirty="0">
                    <a:effectLst/>
                    <a:latin typeface="Times New Roman" panose="02020603050405020304" pitchFamily="18" charset="0"/>
                    <a:ea typeface="DengXian" panose="02010600030101010101" pitchFamily="2" charset="-122"/>
                  </a:rPr>
                  <a:t> </a:t>
                </a:r>
                <a:r>
                  <a:rPr lang="en-US" sz="1800" dirty="0">
                    <a:effectLst/>
                    <a:latin typeface="Times New Roman" panose="02020603050405020304" pitchFamily="18" charset="0"/>
                    <a:ea typeface="Calibri" panose="020F0502020204030204" pitchFamily="34" charset="0"/>
                  </a:rPr>
                  <a:t>- a covariate vector at lagged intervals from time </a:t>
                </a:r>
                <a:r>
                  <a:rPr lang="en-US" sz="1800" i="1" dirty="0">
                    <a:effectLst/>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 including the prey-index </a:t>
                </a:r>
              </a:p>
              <a:p>
                <a14:m>
                  <m:oMath xmlns:m="http://schemas.openxmlformats.org/officeDocument/2006/math">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𝝊</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𝒔</m:t>
                        </m:r>
                      </m:sub>
                    </m:sSub>
                  </m:oMath>
                </a14:m>
                <a:r>
                  <a:rPr lang="en-US" sz="1800" dirty="0">
                    <a:effectLst/>
                    <a:latin typeface="Times New Roman" panose="02020603050405020304" pitchFamily="18" charset="0"/>
                    <a:ea typeface="DengXian" panose="02010600030101010101" pitchFamily="2" charset="-122"/>
                  </a:rPr>
                  <a:t> - is </a:t>
                </a:r>
                <a:r>
                  <a:rPr lang="en-US" sz="1800" dirty="0">
                    <a:effectLst/>
                    <a:latin typeface="Times New Roman" panose="02020603050405020304" pitchFamily="18" charset="0"/>
                    <a:ea typeface="Calibri" panose="020F0502020204030204" pitchFamily="34" charset="0"/>
                  </a:rPr>
                  <a:t>a vector of regression coefficients describing the covariate effects on marine survival</a:t>
                </a:r>
                <a:endParaRPr lang="en-US" sz="1800" dirty="0">
                  <a:effectLst/>
                  <a:latin typeface="Times New Roman" panose="02020603050405020304" pitchFamily="18" charset="0"/>
                  <a:ea typeface="DengXian" panose="02010600030101010101" pitchFamily="2" charset="-122"/>
                </a:endParaRPr>
              </a:p>
              <a:p>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rPr>
                  <a:t>- process error, </a:t>
                </a:r>
                <a:r>
                  <a:rPr lang="en-US" sz="1800" dirty="0">
                    <a:effectLst/>
                    <a:latin typeface="Times New Roman" panose="02020603050405020304" pitchFamily="18" charset="0"/>
                    <a:ea typeface="Times New Roman" panose="02020603050405020304" pitchFamily="18" charset="0"/>
                  </a:rPr>
                  <a:t>is assumed multivariate normal with a mean of 0. </a:t>
                </a:r>
                <a:endParaRPr lang="en-US" dirty="0"/>
              </a:p>
            </p:txBody>
          </p:sp>
        </mc:Choice>
        <mc:Fallback xmlns="">
          <p:sp>
            <p:nvSpPr>
              <p:cNvPr id="7" name="TextBox 6">
                <a:extLst>
                  <a:ext uri="{FF2B5EF4-FFF2-40B4-BE49-F238E27FC236}">
                    <a16:creationId xmlns:a16="http://schemas.microsoft.com/office/drawing/2014/main" id="{A7B75B5A-C4EA-29E1-2211-A9A9EF81F198}"/>
                  </a:ext>
                </a:extLst>
              </p:cNvPr>
              <p:cNvSpPr txBox="1">
                <a:spLocks noRot="1" noChangeAspect="1" noMove="1" noResize="1" noEditPoints="1" noAdjustHandles="1" noChangeArrowheads="1" noChangeShapeType="1" noTextEdit="1"/>
              </p:cNvSpPr>
              <p:nvPr/>
            </p:nvSpPr>
            <p:spPr>
              <a:xfrm>
                <a:off x="736600" y="1134314"/>
                <a:ext cx="11082867" cy="2043508"/>
              </a:xfrm>
              <a:prstGeom prst="rect">
                <a:avLst/>
              </a:prstGeom>
              <a:blipFill>
                <a:blip r:embed="rId3"/>
                <a:stretch>
                  <a:fillRect l="-115" t="-1235" b="-30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F53BD65D-C1E5-817E-F651-87191B20C228}"/>
                  </a:ext>
                </a:extLst>
              </p:cNvPr>
              <p:cNvSpPr txBox="1">
                <a:spLocks/>
              </p:cNvSpPr>
              <p:nvPr/>
            </p:nvSpPr>
            <p:spPr>
              <a:xfrm>
                <a:off x="112889" y="3429000"/>
                <a:ext cx="12169422" cy="97765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Validate Marine Survival Estimates– Does the estimated survival lead to accurate abundance estimates?</a:t>
                </a:r>
              </a:p>
              <a:p>
                <a:pPr marL="514350" indent="-514350">
                  <a:buAutoNum type="arabicParenR"/>
                </a:pPr>
                <a:r>
                  <a:rPr lang="en-US" sz="1800" dirty="0">
                    <a:latin typeface="Times New Roman" panose="02020603050405020304" pitchFamily="18" charset="0"/>
                    <a:cs typeface="Times New Roman" panose="02020603050405020304" pitchFamily="18" charset="0"/>
                  </a:rPr>
                  <a:t>Get </a:t>
                </a:r>
                <a14:m>
                  <m:oMath xmlns:m="http://schemas.openxmlformats.org/officeDocument/2006/math">
                    <m:sSub>
                      <m:sSubPr>
                        <m:ctrlPr>
                          <a:rPr lang="en-US" sz="180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𝐼</m:t>
                            </m:r>
                          </m:e>
                        </m:acc>
                      </m:e>
                      <m:sub>
                        <m:r>
                          <a:rPr lang="en-US" sz="1800" i="1">
                            <a:latin typeface="Cambria Math" panose="02040503050406030204" pitchFamily="18" charset="0"/>
                            <a:ea typeface="Calibri" panose="020F0502020204030204" pitchFamily="34" charset="0"/>
                            <a:cs typeface="Arial" panose="020B0604020202020204" pitchFamily="34" charset="0"/>
                          </a:rPr>
                          <m:t>𝑡</m:t>
                        </m:r>
                        <m:r>
                          <a:rPr lang="en-US" sz="1800" i="1">
                            <a:latin typeface="Cambria Math" panose="02040503050406030204" pitchFamily="18" charset="0"/>
                            <a:ea typeface="Calibri" panose="020F0502020204030204" pitchFamily="34"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𝑠</m:t>
                        </m:r>
                      </m:sub>
                    </m:sSub>
                    <m:r>
                      <a:rPr lang="en-US" sz="1800" i="1">
                        <a:latin typeface="Cambria Math" panose="02040503050406030204" pitchFamily="18" charset="0"/>
                        <a:ea typeface="Calibri" panose="020F0502020204030204" pitchFamily="34" charset="0"/>
                        <a:cs typeface="Arial" panose="020B0604020202020204" pitchFamily="34" charset="0"/>
                      </a:rPr>
                      <m:t> </m:t>
                    </m:r>
                  </m:oMath>
                </a14:m>
                <a:endParaRPr lang="en-US" sz="1800" dirty="0">
                  <a:latin typeface="Times New Roman" panose="02020603050405020304" pitchFamily="18" charset="0"/>
                  <a:cs typeface="Times New Roman" panose="02020603050405020304" pitchFamily="18" charset="0"/>
                </a:endParaRPr>
              </a:p>
              <a:p>
                <a:pPr marL="457200" indent="-457200">
                  <a:buAutoNum type="arabicParenR"/>
                </a:pPr>
                <a:r>
                  <a:rPr lang="en-US" sz="1800" dirty="0">
                    <a:latin typeface="Times New Roman" panose="02020603050405020304" pitchFamily="18" charset="0"/>
                    <a:cs typeface="Times New Roman" panose="02020603050405020304" pitchFamily="18" charset="0"/>
                  </a:rPr>
                  <a:t>Pearson Correlation Coefficient between </a:t>
                </a:r>
                <a14:m>
                  <m:oMath xmlns:m="http://schemas.openxmlformats.org/officeDocument/2006/math">
                    <m:sSub>
                      <m:sSubPr>
                        <m:ctrlPr>
                          <a:rPr lang="en-US" sz="1800" i="1" smtClean="0">
                            <a:effectLst/>
                            <a:latin typeface="Cambria Math" panose="02040503050406030204" pitchFamily="18" charset="0"/>
                          </a:rPr>
                        </m:ctrlPr>
                      </m:sSubPr>
                      <m:e>
                        <m:acc>
                          <m:accPr>
                            <m:chr m:val="̂"/>
                            <m:ctrlPr>
                              <a:rPr lang="en-US" sz="1800" i="1" smtClean="0">
                                <a:effectLst/>
                                <a:latin typeface="Cambria Math" panose="02040503050406030204" pitchFamily="18" charset="0"/>
                              </a:rPr>
                            </m:ctrlPr>
                          </m:accPr>
                          <m:e>
                            <m:r>
                              <a:rPr lang="en-US" sz="1800" b="0" i="1" smtClean="0">
                                <a:effectLst/>
                                <a:latin typeface="Cambria Math" panose="02040503050406030204" pitchFamily="18" charset="0"/>
                              </a:rPr>
                              <m:t>𝐼</m:t>
                            </m:r>
                          </m:e>
                        </m:acc>
                      </m:e>
                      <m:sub>
                        <m:r>
                          <a:rPr lang="en-US" sz="1800" i="1" smtClean="0">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𝑠</m:t>
                        </m:r>
                      </m:sub>
                    </m:sSub>
                  </m:oMath>
                </a14:m>
                <a:r>
                  <a:rPr lang="en-US" sz="1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𝐼</m:t>
                        </m:r>
                      </m:e>
                      <m:sub>
                        <m:r>
                          <a:rPr lang="en-US" sz="1800" i="1">
                            <a:latin typeface="Cambria Math" panose="02040503050406030204" pitchFamily="18" charset="0"/>
                            <a:ea typeface="Calibri" panose="020F0502020204030204" pitchFamily="34" charset="0"/>
                            <a:cs typeface="Arial" panose="020B0604020202020204" pitchFamily="34" charset="0"/>
                          </a:rPr>
                          <m:t>𝑡</m:t>
                        </m:r>
                        <m:r>
                          <a:rPr lang="en-US" sz="1800" i="1">
                            <a:latin typeface="Cambria Math" panose="02040503050406030204" pitchFamily="18" charset="0"/>
                            <a:ea typeface="Calibri" panose="020F0502020204030204" pitchFamily="34"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𝑠</m:t>
                        </m:r>
                      </m:sub>
                    </m:sSub>
                  </m:oMath>
                </a14:m>
                <a:r>
                  <a:rPr lang="en-US" sz="1800" dirty="0">
                    <a:latin typeface="Times New Roman" panose="02020603050405020304" pitchFamily="18" charset="0"/>
                    <a:cs typeface="Times New Roman" panose="02020603050405020304" pitchFamily="18" charset="0"/>
                  </a:rPr>
                  <a:t> to see how well the two match up </a:t>
                </a:r>
              </a:p>
            </p:txBody>
          </p:sp>
        </mc:Choice>
        <mc:Fallback xmlns="">
          <p:sp>
            <p:nvSpPr>
              <p:cNvPr id="8" name="Title 1">
                <a:extLst>
                  <a:ext uri="{FF2B5EF4-FFF2-40B4-BE49-F238E27FC236}">
                    <a16:creationId xmlns:a16="http://schemas.microsoft.com/office/drawing/2014/main" id="{F53BD65D-C1E5-817E-F651-87191B20C228}"/>
                  </a:ext>
                </a:extLst>
              </p:cNvPr>
              <p:cNvSpPr txBox="1">
                <a:spLocks noRot="1" noChangeAspect="1" noMove="1" noResize="1" noEditPoints="1" noAdjustHandles="1" noChangeArrowheads="1" noChangeShapeType="1" noTextEdit="1"/>
              </p:cNvSpPr>
              <p:nvPr/>
            </p:nvSpPr>
            <p:spPr>
              <a:xfrm>
                <a:off x="112889" y="3429000"/>
                <a:ext cx="12169422" cy="977658"/>
              </a:xfrm>
              <a:prstGeom prst="rect">
                <a:avLst/>
              </a:prstGeom>
              <a:blipFill>
                <a:blip r:embed="rId4"/>
                <a:stretch>
                  <a:fillRect l="-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EFD585-077F-9C9B-3BCF-78B92D3D9863}"/>
                  </a:ext>
                </a:extLst>
              </p:cNvPr>
              <p:cNvSpPr txBox="1"/>
              <p:nvPr/>
            </p:nvSpPr>
            <p:spPr>
              <a:xfrm>
                <a:off x="112889" y="4406658"/>
                <a:ext cx="6169378" cy="395429"/>
              </a:xfrm>
              <a:prstGeom prst="rect">
                <a:avLst/>
              </a:prstGeom>
              <a:noFill/>
            </p:spPr>
            <p:txBody>
              <a:bodyPr wrap="square">
                <a:spAutoFit/>
              </a:bodyPr>
              <a:lstStyle/>
              <a:p>
                <a14:m>
                  <m:oMath xmlns:m="http://schemas.openxmlformats.org/officeDocument/2006/math">
                    <m:sSub>
                      <m:sSubPr>
                        <m:ctrlPr>
                          <a:rPr lang="en-US" i="1" smtClean="0">
                            <a:effectLst/>
                            <a:latin typeface="Cambria Math" panose="02040503050406030204" pitchFamily="18" charset="0"/>
                          </a:rPr>
                        </m:ctrlPr>
                      </m:sSubPr>
                      <m:e>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𝐼</m:t>
                            </m:r>
                          </m:e>
                        </m:acc>
                      </m:e>
                      <m:sub>
                        <m:r>
                          <a:rPr lang="en-US" sz="1800" i="1" smtClean="0">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𝑠</m:t>
                        </m:r>
                      </m:sub>
                    </m:sSub>
                    <m:r>
                      <a:rPr lang="en-US" sz="18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𝑆</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𝑠</m:t>
                        </m:r>
                      </m:sub>
                    </m:sSub>
                    <m:r>
                      <a:rPr lang="en-US" sz="18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𝜆</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𝑠</m:t>
                        </m:r>
                      </m:sub>
                    </m:sSub>
                  </m:oMath>
                </a14:m>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p>
            </p:txBody>
          </p:sp>
        </mc:Choice>
        <mc:Fallback xmlns="">
          <p:sp>
            <p:nvSpPr>
              <p:cNvPr id="10" name="TextBox 9">
                <a:extLst>
                  <a:ext uri="{FF2B5EF4-FFF2-40B4-BE49-F238E27FC236}">
                    <a16:creationId xmlns:a16="http://schemas.microsoft.com/office/drawing/2014/main" id="{B6EFD585-077F-9C9B-3BCF-78B92D3D9863}"/>
                  </a:ext>
                </a:extLst>
              </p:cNvPr>
              <p:cNvSpPr txBox="1">
                <a:spLocks noRot="1" noChangeAspect="1" noMove="1" noResize="1" noEditPoints="1" noAdjustHandles="1" noChangeArrowheads="1" noChangeShapeType="1" noTextEdit="1"/>
              </p:cNvSpPr>
              <p:nvPr/>
            </p:nvSpPr>
            <p:spPr>
              <a:xfrm>
                <a:off x="112889" y="4406658"/>
                <a:ext cx="6169378" cy="395429"/>
              </a:xfrm>
              <a:prstGeom prst="rect">
                <a:avLst/>
              </a:prstGeom>
              <a:blipFill>
                <a:blip r:embed="rId5"/>
                <a:stretch>
                  <a:fillRect t="-3125"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AE4EBD-7ACC-B9D0-CA93-E2E3DCB39D82}"/>
                  </a:ext>
                </a:extLst>
              </p:cNvPr>
              <p:cNvSpPr txBox="1"/>
              <p:nvPr/>
            </p:nvSpPr>
            <p:spPr>
              <a:xfrm>
                <a:off x="736599" y="4788173"/>
                <a:ext cx="11082868" cy="1238609"/>
              </a:xfrm>
              <a:prstGeom prst="rect">
                <a:avLst/>
              </a:prstGeom>
              <a:noFill/>
            </p:spPr>
            <p:txBody>
              <a:bodyPr wrap="square">
                <a:spAutoFit/>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𝐼</m:t>
                            </m:r>
                          </m:e>
                        </m:acc>
                      </m:e>
                      <m:sub>
                        <m:r>
                          <a:rPr lang="en-US" i="1">
                            <a:latin typeface="Cambria Math" panose="02040503050406030204" pitchFamily="18" charset="0"/>
                            <a:ea typeface="Calibri" panose="020F0502020204030204" pitchFamily="34" charset="0"/>
                            <a:cs typeface="Arial" panose="020B0604020202020204" pitchFamily="34" charset="0"/>
                          </a:rPr>
                          <m:t>𝑡</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sub>
                    </m:sSub>
                    <m:r>
                      <a:rPr lang="en-US" i="1">
                        <a:latin typeface="Cambria Math" panose="02040503050406030204" pitchFamily="18" charset="0"/>
                        <a:ea typeface="Calibri" panose="020F0502020204030204" pitchFamily="34" charset="0"/>
                        <a:cs typeface="Arial" panose="020B0604020202020204" pitchFamily="34" charset="0"/>
                      </a:rPr>
                      <m:t> </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index of marine juvenile Chinook salmon abundance </a:t>
                </a:r>
              </a:p>
              <a:p>
                <a:pPr marL="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 It looks like others already estimate this index based on NBS survey (ex. Murphy et al for Yukon Chinook, Garcia et al for Chum) possible to collaborate and use juvenile indexes rather than re-estimate?</a:t>
                </a:r>
              </a:p>
              <a:p>
                <a14:m>
                  <m:oMath xmlns:m="http://schemas.openxmlformats.org/officeDocument/2006/math">
                    <m:sSub>
                      <m:sSubPr>
                        <m:ctrlPr>
                          <a:rPr lang="en-US"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spawning adults </a:t>
                </a:r>
                <a:r>
                  <a:rPr lang="en-US" dirty="0">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66AE4EBD-7ACC-B9D0-CA93-E2E3DCB39D82}"/>
                  </a:ext>
                </a:extLst>
              </p:cNvPr>
              <p:cNvSpPr txBox="1">
                <a:spLocks noRot="1" noChangeAspect="1" noMove="1" noResize="1" noEditPoints="1" noAdjustHandles="1" noChangeArrowheads="1" noChangeShapeType="1" noTextEdit="1"/>
              </p:cNvSpPr>
              <p:nvPr/>
            </p:nvSpPr>
            <p:spPr>
              <a:xfrm>
                <a:off x="736599" y="4788173"/>
                <a:ext cx="11082868" cy="1238609"/>
              </a:xfrm>
              <a:prstGeom prst="rect">
                <a:avLst/>
              </a:prstGeom>
              <a:blipFill>
                <a:blip r:embed="rId6"/>
                <a:stretch>
                  <a:fillRect l="-573" t="-1010" r="-115" b="-6061"/>
                </a:stretch>
              </a:blipFill>
            </p:spPr>
            <p:txBody>
              <a:bodyPr/>
              <a:lstStyle/>
              <a:p>
                <a:r>
                  <a:rPr lang="en-US">
                    <a:noFill/>
                  </a:rPr>
                  <a:t> </a:t>
                </a:r>
              </a:p>
            </p:txBody>
          </p:sp>
        </mc:Fallback>
      </mc:AlternateContent>
    </p:spTree>
    <p:extLst>
      <p:ext uri="{BB962C8B-B14F-4D97-AF65-F5344CB8AC3E}">
        <p14:creationId xmlns:p14="http://schemas.microsoft.com/office/powerpoint/2010/main" val="65868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DB76-18BD-FB6B-CEA4-384A380F4C37}"/>
              </a:ext>
            </a:extLst>
          </p:cNvPr>
          <p:cNvSpPr>
            <a:spLocks noGrp="1"/>
          </p:cNvSpPr>
          <p:nvPr>
            <p:ph type="title"/>
          </p:nvPr>
        </p:nvSpPr>
        <p:spPr/>
        <p:txBody>
          <a:bodyPr/>
          <a:lstStyle/>
          <a:p>
            <a:r>
              <a:rPr lang="en-US" dirty="0"/>
              <a:t>Chinook Data	</a:t>
            </a:r>
          </a:p>
        </p:txBody>
      </p:sp>
      <p:sp>
        <p:nvSpPr>
          <p:cNvPr id="3" name="Content Placeholder 2">
            <a:extLst>
              <a:ext uri="{FF2B5EF4-FFF2-40B4-BE49-F238E27FC236}">
                <a16:creationId xmlns:a16="http://schemas.microsoft.com/office/drawing/2014/main" id="{09CB0017-45F1-0B60-9478-F2C6C8A8F9C5}"/>
              </a:ext>
            </a:extLst>
          </p:cNvPr>
          <p:cNvSpPr>
            <a:spLocks noGrp="1"/>
          </p:cNvSpPr>
          <p:nvPr>
            <p:ph idx="1"/>
          </p:nvPr>
        </p:nvSpPr>
        <p:spPr/>
        <p:txBody>
          <a:bodyPr/>
          <a:lstStyle/>
          <a:p>
            <a:r>
              <a:rPr lang="en-US" dirty="0"/>
              <a:t>Yukon –</a:t>
            </a:r>
          </a:p>
          <a:p>
            <a:pPr lvl="1"/>
            <a:r>
              <a:rPr lang="en-US" dirty="0"/>
              <a:t>Age structure estimates in Yukon river salmon doc Appendix A3 (1974 – 2018), derived from aerial surveys, telemetry and sonar. </a:t>
            </a:r>
          </a:p>
          <a:p>
            <a:pPr lvl="1"/>
            <a:r>
              <a:rPr lang="en-US" dirty="0"/>
              <a:t>Eagle river mean length (2005 – 2021)</a:t>
            </a:r>
          </a:p>
          <a:p>
            <a:pPr lvl="1"/>
            <a:endParaRPr lang="en-US" dirty="0"/>
          </a:p>
          <a:p>
            <a:r>
              <a:rPr lang="en-US" dirty="0"/>
              <a:t>Kuskokwim – trouble accessing </a:t>
            </a:r>
            <a:r>
              <a:rPr lang="en-US" dirty="0" err="1"/>
              <a:t>adfg</a:t>
            </a:r>
            <a:r>
              <a:rPr lang="en-US" dirty="0"/>
              <a:t> reports</a:t>
            </a:r>
          </a:p>
          <a:p>
            <a:pPr lvl="1"/>
            <a:br>
              <a:rPr lang="en-US" dirty="0"/>
            </a:br>
            <a:endParaRPr lang="en-US" dirty="0"/>
          </a:p>
          <a:p>
            <a:pPr lvl="1"/>
            <a:endParaRPr lang="en-US" dirty="0"/>
          </a:p>
        </p:txBody>
      </p:sp>
    </p:spTree>
    <p:extLst>
      <p:ext uri="{BB962C8B-B14F-4D97-AF65-F5344CB8AC3E}">
        <p14:creationId xmlns:p14="http://schemas.microsoft.com/office/powerpoint/2010/main" val="401404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9D6-A254-3717-0FBB-D18A9FB5E7FB}"/>
              </a:ext>
            </a:extLst>
          </p:cNvPr>
          <p:cNvSpPr>
            <a:spLocks noGrp="1"/>
          </p:cNvSpPr>
          <p:nvPr>
            <p:ph type="title"/>
          </p:nvPr>
        </p:nvSpPr>
        <p:spPr/>
        <p:txBody>
          <a:bodyPr/>
          <a:lstStyle/>
          <a:p>
            <a:r>
              <a:rPr lang="en-US" dirty="0"/>
              <a:t>Chum data</a:t>
            </a:r>
          </a:p>
        </p:txBody>
      </p:sp>
      <p:sp>
        <p:nvSpPr>
          <p:cNvPr id="3" name="Content Placeholder 2">
            <a:extLst>
              <a:ext uri="{FF2B5EF4-FFF2-40B4-BE49-F238E27FC236}">
                <a16:creationId xmlns:a16="http://schemas.microsoft.com/office/drawing/2014/main" id="{1C3F8726-4AA1-0CAC-2E2B-32BDE0FCD62C}"/>
              </a:ext>
            </a:extLst>
          </p:cNvPr>
          <p:cNvSpPr>
            <a:spLocks noGrp="1"/>
          </p:cNvSpPr>
          <p:nvPr>
            <p:ph idx="1"/>
          </p:nvPr>
        </p:nvSpPr>
        <p:spPr/>
        <p:txBody>
          <a:bodyPr/>
          <a:lstStyle/>
          <a:p>
            <a:r>
              <a:rPr lang="en-US" dirty="0"/>
              <a:t>Spawners</a:t>
            </a:r>
          </a:p>
          <a:p>
            <a:pPr lvl="1"/>
            <a:r>
              <a:rPr lang="en-US" dirty="0"/>
              <a:t>Kuskokwim: (trouble accessing ADFG Kuskokwim reports)</a:t>
            </a:r>
          </a:p>
          <a:p>
            <a:pPr lvl="2"/>
            <a:r>
              <a:rPr lang="en-US" dirty="0"/>
              <a:t>No run estimates, relative indices available from lower river (Bethel test fishery) and upper river (</a:t>
            </a:r>
            <a:r>
              <a:rPr lang="en-US" dirty="0" err="1"/>
              <a:t>Kogrukluk</a:t>
            </a:r>
            <a:r>
              <a:rPr lang="en-US" dirty="0"/>
              <a:t> weir) </a:t>
            </a:r>
          </a:p>
          <a:p>
            <a:pPr lvl="1"/>
            <a:r>
              <a:rPr lang="en-US" dirty="0"/>
              <a:t>Yukon: </a:t>
            </a:r>
          </a:p>
          <a:p>
            <a:pPr lvl="2"/>
            <a:r>
              <a:rPr lang="en-US" dirty="0"/>
              <a:t>Fall Chum: </a:t>
            </a:r>
          </a:p>
          <a:p>
            <a:pPr lvl="3"/>
            <a:r>
              <a:rPr lang="en-US" dirty="0"/>
              <a:t>Pilot station (1995, 1997-2021) and then stock group %, yields stock group abundance at pilot station</a:t>
            </a:r>
          </a:p>
          <a:p>
            <a:pPr lvl="3"/>
            <a:r>
              <a:rPr lang="en-US" dirty="0"/>
              <a:t>2021 age/length comp estimates 5 different projects. </a:t>
            </a:r>
          </a:p>
          <a:p>
            <a:pPr lvl="3"/>
            <a:r>
              <a:rPr lang="en-US" dirty="0" err="1"/>
              <a:t>Liller</a:t>
            </a:r>
            <a:r>
              <a:rPr lang="en-US" dirty="0"/>
              <a:t> and </a:t>
            </a:r>
            <a:r>
              <a:rPr lang="en-US" dirty="0" err="1"/>
              <a:t>Savereide</a:t>
            </a:r>
            <a:r>
              <a:rPr lang="en-US" dirty="0"/>
              <a:t> model of escapement using historical escapement and mark recapture estimates </a:t>
            </a:r>
          </a:p>
          <a:p>
            <a:pPr lvl="2"/>
            <a:r>
              <a:rPr lang="en-US" dirty="0"/>
              <a:t>Summer Chum: Pilot station (1995, 1997 – 2021)</a:t>
            </a:r>
          </a:p>
        </p:txBody>
      </p:sp>
    </p:spTree>
    <p:extLst>
      <p:ext uri="{BB962C8B-B14F-4D97-AF65-F5344CB8AC3E}">
        <p14:creationId xmlns:p14="http://schemas.microsoft.com/office/powerpoint/2010/main" val="252655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5266-CD86-9A8F-478A-DAFCFBA99AD7}"/>
              </a:ext>
            </a:extLst>
          </p:cNvPr>
          <p:cNvSpPr>
            <a:spLocks noGrp="1"/>
          </p:cNvSpPr>
          <p:nvPr>
            <p:ph type="title"/>
          </p:nvPr>
        </p:nvSpPr>
        <p:spPr/>
        <p:txBody>
          <a:bodyPr/>
          <a:lstStyle/>
          <a:p>
            <a:r>
              <a:rPr lang="en-US" dirty="0"/>
              <a:t>Stock Groups	</a:t>
            </a:r>
          </a:p>
        </p:txBody>
      </p:sp>
      <p:sp>
        <p:nvSpPr>
          <p:cNvPr id="3" name="Content Placeholder 2">
            <a:extLst>
              <a:ext uri="{FF2B5EF4-FFF2-40B4-BE49-F238E27FC236}">
                <a16:creationId xmlns:a16="http://schemas.microsoft.com/office/drawing/2014/main" id="{C7D1CE8D-DD3D-054E-57A8-DD587AE97EB9}"/>
              </a:ext>
            </a:extLst>
          </p:cNvPr>
          <p:cNvSpPr>
            <a:spLocks noGrp="1"/>
          </p:cNvSpPr>
          <p:nvPr>
            <p:ph idx="1"/>
          </p:nvPr>
        </p:nvSpPr>
        <p:spPr/>
        <p:txBody>
          <a:bodyPr/>
          <a:lstStyle/>
          <a:p>
            <a:r>
              <a:rPr lang="en-US" dirty="0"/>
              <a:t>Approach:</a:t>
            </a:r>
          </a:p>
          <a:p>
            <a:pPr lvl="1"/>
            <a:r>
              <a:rPr lang="en-US" dirty="0"/>
              <a:t>Focus on stock groups the most data and the longest time series for run reconstructions</a:t>
            </a:r>
          </a:p>
        </p:txBody>
      </p:sp>
    </p:spTree>
    <p:extLst>
      <p:ext uri="{BB962C8B-B14F-4D97-AF65-F5344CB8AC3E}">
        <p14:creationId xmlns:p14="http://schemas.microsoft.com/office/powerpoint/2010/main" val="88493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47C8C80-5558-203A-4D14-E6349E6FAC5C}"/>
                  </a:ext>
                </a:extLst>
              </p:cNvPr>
              <p:cNvSpPr>
                <a:spLocks noGrp="1"/>
              </p:cNvSpPr>
              <p:nvPr>
                <p:ph type="title"/>
              </p:nvPr>
            </p:nvSpPr>
            <p:spPr>
              <a:xfrm>
                <a:off x="1" y="81630"/>
                <a:ext cx="12191999" cy="1013840"/>
              </a:xfrm>
            </p:spPr>
            <p:txBody>
              <a:bodyPr>
                <a:normAutofit/>
              </a:bodyPr>
              <a:lstStyle/>
              <a:p>
                <a14:m>
                  <m:oMath xmlns:m="http://schemas.openxmlformats.org/officeDocument/2006/math">
                    <m:sSub>
                      <m:sSubPr>
                        <m:ctrlPr>
                          <a:rPr lang="en-US" sz="3000" i="1" smtClean="0">
                            <a:solidFill>
                              <a:srgbClr val="836967"/>
                            </a:solidFill>
                            <a:latin typeface="Cambria Math" panose="02040503050406030204" pitchFamily="18" charset="0"/>
                          </a:rPr>
                        </m:ctrlPr>
                      </m:sSubPr>
                      <m:e>
                        <m:r>
                          <a:rPr lang="en-US" sz="3000" i="1">
                            <a:latin typeface="Cambria Math" panose="02040503050406030204" pitchFamily="18" charset="0"/>
                          </a:rPr>
                          <m:t>𝛼</m:t>
                        </m:r>
                      </m:e>
                      <m:sub>
                        <m:r>
                          <a:rPr lang="en-US" sz="3000" i="1">
                            <a:latin typeface="Cambria Math" panose="02040503050406030204" pitchFamily="18" charset="0"/>
                          </a:rPr>
                          <m:t>𝑡</m:t>
                        </m:r>
                      </m:sub>
                    </m:sSub>
                  </m:oMath>
                </a14:m>
                <a:r>
                  <a:rPr lang="en-US" sz="3000" dirty="0"/>
                  <a:t> - Productivity Parameter - Time varying function of average length at age. Data: https://</a:t>
                </a:r>
                <a:r>
                  <a:rPr lang="en-US" sz="3000" dirty="0" err="1"/>
                  <a:t>knb.ecoinformatics.org</a:t>
                </a:r>
                <a:r>
                  <a:rPr lang="en-US" sz="3000" dirty="0"/>
                  <a:t>/view/doi:10.5063/F1707ZTM</a:t>
                </a:r>
              </a:p>
            </p:txBody>
          </p:sp>
        </mc:Choice>
        <mc:Fallback>
          <p:sp>
            <p:nvSpPr>
              <p:cNvPr id="2" name="Title 1">
                <a:extLst>
                  <a:ext uri="{FF2B5EF4-FFF2-40B4-BE49-F238E27FC236}">
                    <a16:creationId xmlns:a16="http://schemas.microsoft.com/office/drawing/2014/main" id="{F47C8C80-5558-203A-4D14-E6349E6FAC5C}"/>
                  </a:ext>
                </a:extLst>
              </p:cNvPr>
              <p:cNvSpPr>
                <a:spLocks noGrp="1" noRot="1" noChangeAspect="1" noMove="1" noResize="1" noEditPoints="1" noAdjustHandles="1" noChangeArrowheads="1" noChangeShapeType="1" noTextEdit="1"/>
              </p:cNvSpPr>
              <p:nvPr>
                <p:ph type="title"/>
              </p:nvPr>
            </p:nvSpPr>
            <p:spPr>
              <a:xfrm>
                <a:off x="1" y="81630"/>
                <a:ext cx="12191999" cy="1013840"/>
              </a:xfrm>
              <a:blipFill>
                <a:blip r:embed="rId2"/>
                <a:stretch>
                  <a:fillRect l="-1249" t="-6173" b="-1234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B9F0D3A-15E7-5671-5A53-7150071972B4}"/>
              </a:ext>
            </a:extLst>
          </p:cNvPr>
          <p:cNvSpPr>
            <a:spLocks noGrp="1"/>
          </p:cNvSpPr>
          <p:nvPr>
            <p:ph idx="1"/>
          </p:nvPr>
        </p:nvSpPr>
        <p:spPr>
          <a:xfrm>
            <a:off x="838200" y="1354845"/>
            <a:ext cx="10515600" cy="4351338"/>
          </a:xfrm>
        </p:spPr>
        <p:txBody>
          <a:bodyPr/>
          <a:lstStyle/>
          <a:p>
            <a:r>
              <a:rPr lang="en-US" dirty="0"/>
              <a:t>Downloaded age at length data</a:t>
            </a:r>
          </a:p>
          <a:p>
            <a:pPr lvl="1"/>
            <a:r>
              <a:rPr lang="en-US" dirty="0"/>
              <a:t>Will need to summarize by watershed, maybe summarize by stock groups, see if there are differences… </a:t>
            </a:r>
          </a:p>
          <a:p>
            <a:pPr lvl="1"/>
            <a:r>
              <a:rPr lang="en-US" b="1" dirty="0">
                <a:effectLst/>
                <a:latin typeface="+mj-lt"/>
              </a:rPr>
              <a:t>DFA to get average trend of size at age across a watershed </a:t>
            </a:r>
            <a:endParaRPr lang="en-US" dirty="0">
              <a:effectLst/>
              <a:latin typeface="+mj-lt"/>
            </a:endParaRPr>
          </a:p>
          <a:p>
            <a:r>
              <a:rPr lang="en-US" dirty="0"/>
              <a:t>How to then use DFA output in </a:t>
            </a:r>
            <a:r>
              <a:rPr lang="en-US"/>
              <a:t>the function for </a:t>
            </a:r>
            <a:r>
              <a:rPr lang="en-US" dirty="0"/>
              <a:t>a productivity parameter? </a:t>
            </a:r>
          </a:p>
        </p:txBody>
      </p:sp>
    </p:spTree>
    <p:extLst>
      <p:ext uri="{BB962C8B-B14F-4D97-AF65-F5344CB8AC3E}">
        <p14:creationId xmlns:p14="http://schemas.microsoft.com/office/powerpoint/2010/main" val="1206711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10487</TotalTime>
  <Words>522</Words>
  <Application>Microsoft Macintosh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Stock recruit relationship with marine survival:  </vt:lpstr>
      <vt:lpstr>Estimating Marine Survival </vt:lpstr>
      <vt:lpstr>Chinook Data </vt:lpstr>
      <vt:lpstr>Chum data</vt:lpstr>
      <vt:lpstr>Stock Groups </vt:lpstr>
      <vt:lpstr>α_t - Productivity Parameter - Time varying function of average length at age. Data: https://knb.ecoinformatics.org/view/doi:10.5063/F1707ZTM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46</cp:revision>
  <dcterms:created xsi:type="dcterms:W3CDTF">2022-01-23T02:20:28Z</dcterms:created>
  <dcterms:modified xsi:type="dcterms:W3CDTF">2022-10-27T21:52:34Z</dcterms:modified>
</cp:coreProperties>
</file>