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59" r:id="rId3"/>
    <p:sldId id="256" r:id="rId4"/>
    <p:sldId id="261" r:id="rId5"/>
    <p:sldId id="257"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3"/>
    <p:restoredTop sz="93780"/>
  </p:normalViewPr>
  <p:slideViewPr>
    <p:cSldViewPr snapToGrid="0">
      <p:cViewPr>
        <p:scale>
          <a:sx n="121" d="100"/>
          <a:sy n="121" d="100"/>
        </p:scale>
        <p:origin x="2168"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BA1-F757-0D0C-CCC2-D250745C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3A867-C524-E950-D2DA-7B9BFB419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EAF7-E93F-6006-729F-53F709F21405}"/>
              </a:ext>
            </a:extLst>
          </p:cNvPr>
          <p:cNvSpPr>
            <a:spLocks noGrp="1"/>
          </p:cNvSpPr>
          <p:nvPr>
            <p:ph type="dt" sz="half" idx="10"/>
          </p:nvPr>
        </p:nvSpPr>
        <p:spPr/>
        <p:txBody>
          <a:bodyPr/>
          <a:lstStyle/>
          <a:p>
            <a:fld id="{B6D2E018-ECA7-624B-9A15-2C855CF6C189}" type="datetimeFigureOut">
              <a:rPr lang="en-US" smtClean="0"/>
              <a:t>2/5/24</a:t>
            </a:fld>
            <a:endParaRPr lang="en-US"/>
          </a:p>
        </p:txBody>
      </p:sp>
      <p:sp>
        <p:nvSpPr>
          <p:cNvPr id="5" name="Footer Placeholder 4">
            <a:extLst>
              <a:ext uri="{FF2B5EF4-FFF2-40B4-BE49-F238E27FC236}">
                <a16:creationId xmlns:a16="http://schemas.microsoft.com/office/drawing/2014/main" id="{E6C8762F-538C-B77C-05D6-4A299DFAE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2C33-8CD9-C2EF-C0B6-38CFCE6A96B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4312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5188-8860-8EF3-B7E2-9032CB805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ECAF0-0948-28A3-79DF-5E894C497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01EA3-6B0B-224F-9196-92C31B989578}"/>
              </a:ext>
            </a:extLst>
          </p:cNvPr>
          <p:cNvSpPr>
            <a:spLocks noGrp="1"/>
          </p:cNvSpPr>
          <p:nvPr>
            <p:ph type="dt" sz="half" idx="10"/>
          </p:nvPr>
        </p:nvSpPr>
        <p:spPr/>
        <p:txBody>
          <a:bodyPr/>
          <a:lstStyle/>
          <a:p>
            <a:fld id="{B6D2E018-ECA7-624B-9A15-2C855CF6C189}" type="datetimeFigureOut">
              <a:rPr lang="en-US" smtClean="0"/>
              <a:t>2/5/24</a:t>
            </a:fld>
            <a:endParaRPr lang="en-US"/>
          </a:p>
        </p:txBody>
      </p:sp>
      <p:sp>
        <p:nvSpPr>
          <p:cNvPr id="5" name="Footer Placeholder 4">
            <a:extLst>
              <a:ext uri="{FF2B5EF4-FFF2-40B4-BE49-F238E27FC236}">
                <a16:creationId xmlns:a16="http://schemas.microsoft.com/office/drawing/2014/main" id="{53B82A09-B232-A384-206E-99E88CC8E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2DA38-D2D5-88D6-2082-564606827C19}"/>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62137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E67C-FD86-0DA9-4FDE-37BA3D01F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8D5F0-1F5E-B1D5-514F-E03A6F2D9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3F80A-EE36-C9AF-96F3-AA626CA02000}"/>
              </a:ext>
            </a:extLst>
          </p:cNvPr>
          <p:cNvSpPr>
            <a:spLocks noGrp="1"/>
          </p:cNvSpPr>
          <p:nvPr>
            <p:ph type="dt" sz="half" idx="10"/>
          </p:nvPr>
        </p:nvSpPr>
        <p:spPr/>
        <p:txBody>
          <a:bodyPr/>
          <a:lstStyle/>
          <a:p>
            <a:fld id="{B6D2E018-ECA7-624B-9A15-2C855CF6C189}" type="datetimeFigureOut">
              <a:rPr lang="en-US" smtClean="0"/>
              <a:t>2/5/24</a:t>
            </a:fld>
            <a:endParaRPr lang="en-US"/>
          </a:p>
        </p:txBody>
      </p:sp>
      <p:sp>
        <p:nvSpPr>
          <p:cNvPr id="5" name="Footer Placeholder 4">
            <a:extLst>
              <a:ext uri="{FF2B5EF4-FFF2-40B4-BE49-F238E27FC236}">
                <a16:creationId xmlns:a16="http://schemas.microsoft.com/office/drawing/2014/main" id="{E47D9F32-106A-ADD9-224B-3D0EA57BF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84CBA-C937-0688-64D8-3967882B4CAD}"/>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426372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C1B8-20A5-97FF-2A8A-A18BAE064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48000-9435-CBFF-553C-F64D23C47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313FD-0C45-8FFB-6938-CAD5DEFF6D3A}"/>
              </a:ext>
            </a:extLst>
          </p:cNvPr>
          <p:cNvSpPr>
            <a:spLocks noGrp="1"/>
          </p:cNvSpPr>
          <p:nvPr>
            <p:ph type="dt" sz="half" idx="10"/>
          </p:nvPr>
        </p:nvSpPr>
        <p:spPr/>
        <p:txBody>
          <a:bodyPr/>
          <a:lstStyle/>
          <a:p>
            <a:fld id="{B6D2E018-ECA7-624B-9A15-2C855CF6C189}" type="datetimeFigureOut">
              <a:rPr lang="en-US" smtClean="0"/>
              <a:t>2/5/24</a:t>
            </a:fld>
            <a:endParaRPr lang="en-US"/>
          </a:p>
        </p:txBody>
      </p:sp>
      <p:sp>
        <p:nvSpPr>
          <p:cNvPr id="5" name="Footer Placeholder 4">
            <a:extLst>
              <a:ext uri="{FF2B5EF4-FFF2-40B4-BE49-F238E27FC236}">
                <a16:creationId xmlns:a16="http://schemas.microsoft.com/office/drawing/2014/main" id="{14D429F5-5372-9388-7865-714BD21EC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970B-97DB-DEE4-14E2-9929DDB7363A}"/>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96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A004-B925-FC64-5C6F-4A0F25A0B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A35DF-3DE7-0387-D048-F8636BD41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C8393-7349-F847-21C8-9940FDC50F29}"/>
              </a:ext>
            </a:extLst>
          </p:cNvPr>
          <p:cNvSpPr>
            <a:spLocks noGrp="1"/>
          </p:cNvSpPr>
          <p:nvPr>
            <p:ph type="dt" sz="half" idx="10"/>
          </p:nvPr>
        </p:nvSpPr>
        <p:spPr/>
        <p:txBody>
          <a:bodyPr/>
          <a:lstStyle/>
          <a:p>
            <a:fld id="{B6D2E018-ECA7-624B-9A15-2C855CF6C189}" type="datetimeFigureOut">
              <a:rPr lang="en-US" smtClean="0"/>
              <a:t>2/5/24</a:t>
            </a:fld>
            <a:endParaRPr lang="en-US"/>
          </a:p>
        </p:txBody>
      </p:sp>
      <p:sp>
        <p:nvSpPr>
          <p:cNvPr id="5" name="Footer Placeholder 4">
            <a:extLst>
              <a:ext uri="{FF2B5EF4-FFF2-40B4-BE49-F238E27FC236}">
                <a16:creationId xmlns:a16="http://schemas.microsoft.com/office/drawing/2014/main" id="{1DB2C379-E6A1-5F80-C96A-55A4185DB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09F6-68DA-382C-8ECE-9020A9F5BC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4100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05-979A-42B3-CCB5-820F2224B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9E97-573A-B8A1-6D88-9B7E19A51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8FAC1-456A-157D-E8B1-246B48670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AF88E-0B9E-09B1-56DF-30F5B0D90BAF}"/>
              </a:ext>
            </a:extLst>
          </p:cNvPr>
          <p:cNvSpPr>
            <a:spLocks noGrp="1"/>
          </p:cNvSpPr>
          <p:nvPr>
            <p:ph type="dt" sz="half" idx="10"/>
          </p:nvPr>
        </p:nvSpPr>
        <p:spPr/>
        <p:txBody>
          <a:bodyPr/>
          <a:lstStyle/>
          <a:p>
            <a:fld id="{B6D2E018-ECA7-624B-9A15-2C855CF6C189}" type="datetimeFigureOut">
              <a:rPr lang="en-US" smtClean="0"/>
              <a:t>2/5/24</a:t>
            </a:fld>
            <a:endParaRPr lang="en-US"/>
          </a:p>
        </p:txBody>
      </p:sp>
      <p:sp>
        <p:nvSpPr>
          <p:cNvPr id="6" name="Footer Placeholder 5">
            <a:extLst>
              <a:ext uri="{FF2B5EF4-FFF2-40B4-BE49-F238E27FC236}">
                <a16:creationId xmlns:a16="http://schemas.microsoft.com/office/drawing/2014/main" id="{87A6E053-F27A-8A0E-0C83-9CBB288D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991B-9CB9-7486-F2DD-512E840593C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3403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DB4E-CFC0-F890-F455-798FD0A13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7F12B-6FB7-E8EB-A369-A192C506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B8A6-C6CF-496E-A90F-BF51D141A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74756-FF09-BA09-F1F0-3980DF1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67231-59AF-9D54-578C-F97173BBF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4022C-3400-67CE-5B04-A67A12AFFAE1}"/>
              </a:ext>
            </a:extLst>
          </p:cNvPr>
          <p:cNvSpPr>
            <a:spLocks noGrp="1"/>
          </p:cNvSpPr>
          <p:nvPr>
            <p:ph type="dt" sz="half" idx="10"/>
          </p:nvPr>
        </p:nvSpPr>
        <p:spPr/>
        <p:txBody>
          <a:bodyPr/>
          <a:lstStyle/>
          <a:p>
            <a:fld id="{B6D2E018-ECA7-624B-9A15-2C855CF6C189}" type="datetimeFigureOut">
              <a:rPr lang="en-US" smtClean="0"/>
              <a:t>2/5/24</a:t>
            </a:fld>
            <a:endParaRPr lang="en-US"/>
          </a:p>
        </p:txBody>
      </p:sp>
      <p:sp>
        <p:nvSpPr>
          <p:cNvPr id="8" name="Footer Placeholder 7">
            <a:extLst>
              <a:ext uri="{FF2B5EF4-FFF2-40B4-BE49-F238E27FC236}">
                <a16:creationId xmlns:a16="http://schemas.microsoft.com/office/drawing/2014/main" id="{0ABBB5FE-98F5-279D-76DE-051CDC062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D1752-100F-F83A-657B-EE3FEDAC9FEB}"/>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8096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7CE8-5138-5165-A47D-BB568B2AE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13F9-3BFF-44AE-E17D-5CE77FFD104E}"/>
              </a:ext>
            </a:extLst>
          </p:cNvPr>
          <p:cNvSpPr>
            <a:spLocks noGrp="1"/>
          </p:cNvSpPr>
          <p:nvPr>
            <p:ph type="dt" sz="half" idx="10"/>
          </p:nvPr>
        </p:nvSpPr>
        <p:spPr/>
        <p:txBody>
          <a:bodyPr/>
          <a:lstStyle/>
          <a:p>
            <a:fld id="{B6D2E018-ECA7-624B-9A15-2C855CF6C189}" type="datetimeFigureOut">
              <a:rPr lang="en-US" smtClean="0"/>
              <a:t>2/5/24</a:t>
            </a:fld>
            <a:endParaRPr lang="en-US"/>
          </a:p>
        </p:txBody>
      </p:sp>
      <p:sp>
        <p:nvSpPr>
          <p:cNvPr id="4" name="Footer Placeholder 3">
            <a:extLst>
              <a:ext uri="{FF2B5EF4-FFF2-40B4-BE49-F238E27FC236}">
                <a16:creationId xmlns:a16="http://schemas.microsoft.com/office/drawing/2014/main" id="{C129326D-F924-88E7-DE08-8E0AB22338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B1011-8023-EC6B-0BC3-E5C2CEE84ABC}"/>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62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D8695-C82A-8560-2B1D-B39F36906827}"/>
              </a:ext>
            </a:extLst>
          </p:cNvPr>
          <p:cNvSpPr>
            <a:spLocks noGrp="1"/>
          </p:cNvSpPr>
          <p:nvPr>
            <p:ph type="dt" sz="half" idx="10"/>
          </p:nvPr>
        </p:nvSpPr>
        <p:spPr/>
        <p:txBody>
          <a:bodyPr/>
          <a:lstStyle/>
          <a:p>
            <a:fld id="{B6D2E018-ECA7-624B-9A15-2C855CF6C189}" type="datetimeFigureOut">
              <a:rPr lang="en-US" smtClean="0"/>
              <a:t>2/5/24</a:t>
            </a:fld>
            <a:endParaRPr lang="en-US"/>
          </a:p>
        </p:txBody>
      </p:sp>
      <p:sp>
        <p:nvSpPr>
          <p:cNvPr id="3" name="Footer Placeholder 2">
            <a:extLst>
              <a:ext uri="{FF2B5EF4-FFF2-40B4-BE49-F238E27FC236}">
                <a16:creationId xmlns:a16="http://schemas.microsoft.com/office/drawing/2014/main" id="{A7141CC1-DE64-DD27-DA68-9A99F5FA12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13F05-5D48-FF98-BD68-41B144028D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98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469D-E70B-DC4F-DC96-ACC364833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FFD2D-2CF9-9E96-ACAC-7F8DBCBFF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6A9AA-1529-E02A-5FD3-C569B62FC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17668-D20A-8D1B-6788-DB870FA88C94}"/>
              </a:ext>
            </a:extLst>
          </p:cNvPr>
          <p:cNvSpPr>
            <a:spLocks noGrp="1"/>
          </p:cNvSpPr>
          <p:nvPr>
            <p:ph type="dt" sz="half" idx="10"/>
          </p:nvPr>
        </p:nvSpPr>
        <p:spPr/>
        <p:txBody>
          <a:bodyPr/>
          <a:lstStyle/>
          <a:p>
            <a:fld id="{B6D2E018-ECA7-624B-9A15-2C855CF6C189}" type="datetimeFigureOut">
              <a:rPr lang="en-US" smtClean="0"/>
              <a:t>2/5/24</a:t>
            </a:fld>
            <a:endParaRPr lang="en-US"/>
          </a:p>
        </p:txBody>
      </p:sp>
      <p:sp>
        <p:nvSpPr>
          <p:cNvPr id="6" name="Footer Placeholder 5">
            <a:extLst>
              <a:ext uri="{FF2B5EF4-FFF2-40B4-BE49-F238E27FC236}">
                <a16:creationId xmlns:a16="http://schemas.microsoft.com/office/drawing/2014/main" id="{87C1050F-2135-1AEF-0CB8-FFCFB2D1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46F6E-45A1-62A7-727D-EBBFE9E64BA1}"/>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5547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E708-B553-3036-0580-45F389DD6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909E2-0A2E-A438-AB71-E89F91953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F340F-C269-228A-46C3-B8FAF2E2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A15E-45EA-E1C8-F7A7-8FF545610F7B}"/>
              </a:ext>
            </a:extLst>
          </p:cNvPr>
          <p:cNvSpPr>
            <a:spLocks noGrp="1"/>
          </p:cNvSpPr>
          <p:nvPr>
            <p:ph type="dt" sz="half" idx="10"/>
          </p:nvPr>
        </p:nvSpPr>
        <p:spPr/>
        <p:txBody>
          <a:bodyPr/>
          <a:lstStyle/>
          <a:p>
            <a:fld id="{B6D2E018-ECA7-624B-9A15-2C855CF6C189}" type="datetimeFigureOut">
              <a:rPr lang="en-US" smtClean="0"/>
              <a:t>2/5/24</a:t>
            </a:fld>
            <a:endParaRPr lang="en-US"/>
          </a:p>
        </p:txBody>
      </p:sp>
      <p:sp>
        <p:nvSpPr>
          <p:cNvPr id="6" name="Footer Placeholder 5">
            <a:extLst>
              <a:ext uri="{FF2B5EF4-FFF2-40B4-BE49-F238E27FC236}">
                <a16:creationId xmlns:a16="http://schemas.microsoft.com/office/drawing/2014/main" id="{B00815AA-8173-3FB4-6E1C-4B06A0688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AB6A-7230-0E97-142C-76693B8D55D2}"/>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7372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7BDB9-89CF-4565-45A6-AE37E03AF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0BE4-A54E-7A58-7143-A73EC1424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E832D-2491-350B-5BAB-A6C9BE0CE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2E018-ECA7-624B-9A15-2C855CF6C189}" type="datetimeFigureOut">
              <a:rPr lang="en-US" smtClean="0"/>
              <a:t>2/5/24</a:t>
            </a:fld>
            <a:endParaRPr lang="en-US"/>
          </a:p>
        </p:txBody>
      </p:sp>
      <p:sp>
        <p:nvSpPr>
          <p:cNvPr id="5" name="Footer Placeholder 4">
            <a:extLst>
              <a:ext uri="{FF2B5EF4-FFF2-40B4-BE49-F238E27FC236}">
                <a16:creationId xmlns:a16="http://schemas.microsoft.com/office/drawing/2014/main" id="{4A932370-2729-A9EB-D98A-19A919EC0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925DA-6D14-8BEA-28C2-99821B484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ED86-AFCD-3E49-ACBF-AF0B7A5A3574}" type="slidenum">
              <a:rPr lang="en-US" smtClean="0"/>
              <a:t>‹#›</a:t>
            </a:fld>
            <a:endParaRPr lang="en-US"/>
          </a:p>
        </p:txBody>
      </p:sp>
    </p:spTree>
    <p:extLst>
      <p:ext uri="{BB962C8B-B14F-4D97-AF65-F5344CB8AC3E}">
        <p14:creationId xmlns:p14="http://schemas.microsoft.com/office/powerpoint/2010/main" val="300983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aterdata.usgs.gov/monitoring-location/15304000/#parameterCode=00065&amp;period=P7D&amp;showMedian=false" TargetMode="External"/><Relationship Id="rId2" Type="http://schemas.openxmlformats.org/officeDocument/2006/relationships/hyperlink" Target="https://nwis.waterdata.usgs.gov/nwis/inventory/?site_no=15565447"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meetings.npfmc.org/CommentReview/DownloadFile?p=fd891fa4-b73b-4cd6-922c-199e1d558a60.pdf&amp;fileName=2.%20Distribution%2C%20Diet%20and%20Bycatch%20of%20chum%20salmon%20EBS%20Murphy%20et%20al%2C%202016.pdf"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cdnsciencepub.com/doi/full/10.1139/cjfas-2017-0382?casa_token=Ft2wSiMJFbQAAAAA:y1jtZYv9zQ_BVeIaXe0qTdOxVone4YlYLWI3_R52eEC3QLzeqq-6Ns40ppXeX3w7Wyhkzt2j5kbisg#core-ref43"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7" y="725214"/>
            <a:ext cx="11227806" cy="3970318"/>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rPr>
              <a:t>Ice-break day of year for mainstem rivers during brood year (t). </a:t>
            </a:r>
          </a:p>
          <a:p>
            <a:r>
              <a:rPr lang="en-US" dirty="0"/>
              <a:t>Stage A: FW-Juvenile in the EBS</a:t>
            </a:r>
          </a:p>
          <a:p>
            <a:endParaRPr lang="en-US" dirty="0"/>
          </a:p>
          <a:p>
            <a:r>
              <a:rPr lang="en-US" dirty="0">
                <a:highlight>
                  <a:srgbClr val="FFFF00"/>
                </a:highlight>
              </a:rPr>
              <a:t>Air temp </a:t>
            </a:r>
            <a:r>
              <a:rPr lang="en-US" dirty="0"/>
              <a:t>may be a better thing to use here. Miller and Weiss suggest. </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with Bering Sea juvenile abundance.</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Earlier ice break up can facilitate a longer growing season resulting in larger fish upon ocean entry, associated with higher marine survival. </a:t>
            </a:r>
          </a:p>
          <a:p>
            <a:endParaRPr lang="en-US" dirty="0">
              <a:latin typeface="Calibri Light" panose="020F0302020204030204" pitchFamily="34" charset="0"/>
            </a:endParaRPr>
          </a:p>
          <a:p>
            <a:r>
              <a:rPr lang="en-US" dirty="0">
                <a:latin typeface="Calibri Light" panose="020F0302020204030204" pitchFamily="34" charset="0"/>
              </a:rPr>
              <a:t>Miller and Weiss 2023 is a good resource for this </a:t>
            </a:r>
            <a:r>
              <a:rPr lang="en-US" dirty="0" err="1">
                <a:latin typeface="Calibri Light" panose="020F0302020204030204" pitchFamily="34" charset="0"/>
              </a:rPr>
              <a:t>lifestage</a:t>
            </a:r>
            <a:r>
              <a:rPr lang="en-US" dirty="0">
                <a:latin typeface="Calibri Light" panose="020F0302020204030204" pitchFamily="34" charset="0"/>
              </a:rPr>
              <a:t>- Yukon juveniles. </a:t>
            </a:r>
          </a:p>
          <a:p>
            <a:r>
              <a:rPr lang="en-US" dirty="0"/>
              <a:t>The most complete air temperature data for the analysis period were obtained from the Natural Resources Conservation Service (NRCS) snow telemetry station at Little Chena Ridge near Fairbanks</a:t>
            </a:r>
            <a:r>
              <a:rPr lang="en-US" dirty="0">
                <a:latin typeface="Calibri Light" panose="020F0302020204030204" pitchFamily="34" charset="0"/>
              </a:rPr>
              <a:t> (miller and Weiss)</a:t>
            </a:r>
          </a:p>
          <a:p>
            <a:r>
              <a:rPr lang="en-US" dirty="0">
                <a:latin typeface="Calibri Light" panose="020F0302020204030204" pitchFamily="34" charset="0"/>
              </a:rPr>
              <a:t>They argue that air temperatures inform water temperatures  and there is a complete air temp dataset they use, water temps not complete</a:t>
            </a:r>
            <a:endParaRPr lang="en-US" dirty="0"/>
          </a:p>
        </p:txBody>
      </p:sp>
    </p:spTree>
    <p:extLst>
      <p:ext uri="{BB962C8B-B14F-4D97-AF65-F5344CB8AC3E}">
        <p14:creationId xmlns:p14="http://schemas.microsoft.com/office/powerpoint/2010/main" val="2592517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106716" y="215763"/>
            <a:ext cx="11639227" cy="9233297"/>
          </a:xfrm>
          <a:prstGeom prst="rect">
            <a:avLst/>
          </a:prstGeom>
          <a:noFill/>
        </p:spPr>
        <p:txBody>
          <a:bodyPr wrap="square" rtlCol="0">
            <a:spAutoFit/>
          </a:bodyPr>
          <a:lstStyle/>
          <a:p>
            <a:r>
              <a:rPr lang="en-US" dirty="0">
                <a:highlight>
                  <a:srgbClr val="FFFF00"/>
                </a:highlight>
                <a:latin typeface="+mj-lt"/>
              </a:rPr>
              <a:t>Main stem river discharge</a:t>
            </a:r>
          </a:p>
          <a:p>
            <a:r>
              <a:rPr lang="en-US" dirty="0">
                <a:latin typeface="+mj-lt"/>
              </a:rPr>
              <a:t>Stage A: FW-Juvenile in the EBS</a:t>
            </a:r>
          </a:p>
          <a:p>
            <a:r>
              <a:rPr lang="en-US" dirty="0">
                <a:latin typeface="+mj-lt"/>
              </a:rPr>
              <a:t>Stage B: Flow for returning fish (Howard and Von Biela did this for Chinook)</a:t>
            </a:r>
          </a:p>
          <a:p>
            <a:endParaRPr lang="en-US" dirty="0">
              <a:latin typeface="+mj-lt"/>
            </a:endParaRPr>
          </a:p>
          <a:p>
            <a:r>
              <a:rPr lang="en-US" b="1" dirty="0" err="1">
                <a:latin typeface="+mj-lt"/>
              </a:rPr>
              <a:t>Juv</a:t>
            </a:r>
            <a:r>
              <a:rPr lang="en-US" dirty="0">
                <a:latin typeface="+mj-lt"/>
              </a:rPr>
              <a:t>:</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High-river discharge can lead to low egg survival due to scouring.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endParaRPr lang="en-US" dirty="0">
              <a:latin typeface="+mj-lt"/>
            </a:endParaRPr>
          </a:p>
          <a:p>
            <a:r>
              <a:rPr lang="en-US" b="1" dirty="0">
                <a:latin typeface="+mj-lt"/>
              </a:rPr>
              <a:t>Adult</a:t>
            </a:r>
            <a:r>
              <a:rPr lang="en-US" dirty="0">
                <a:latin typeface="+mj-lt"/>
              </a:rPr>
              <a:t>: </a:t>
            </a: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Open Sans" panose="020B0606030504020204" pitchFamily="34" charset="0"/>
              </a:rPr>
              <a:t>- Parents that migrated in years of higher discharge and later onset of warm freshwater temperatures (&gt;17°C) were associated with higher juvenile production.</a:t>
            </a:r>
            <a:endParaRPr lang="en-US" dirty="0">
              <a:latin typeface="+mj-lt"/>
            </a:endParaRPr>
          </a:p>
          <a:p>
            <a:endParaRPr lang="en-US" dirty="0">
              <a:latin typeface="+mj-lt"/>
            </a:endParaRPr>
          </a:p>
          <a:p>
            <a:r>
              <a:rPr lang="en-US" dirty="0">
                <a:latin typeface="+mj-lt"/>
              </a:rPr>
              <a:t> </a:t>
            </a:r>
          </a:p>
          <a:p>
            <a:r>
              <a:rPr lang="en-US" dirty="0">
                <a:latin typeface="+mj-lt"/>
              </a:rPr>
              <a:t>- Cant find many papers for w </a:t>
            </a:r>
            <a:r>
              <a:rPr lang="en-US" dirty="0" err="1">
                <a:latin typeface="+mj-lt"/>
              </a:rPr>
              <a:t>ak</a:t>
            </a:r>
            <a:r>
              <a:rPr lang="en-US" dirty="0">
                <a:latin typeface="+mj-lt"/>
              </a:rPr>
              <a:t> that look at the relationship, but for SE, there is actually a positive relationship between discharge and CPUE (Kohan et al 2017)</a:t>
            </a:r>
          </a:p>
          <a:p>
            <a:endParaRPr lang="en-US" dirty="0">
              <a:latin typeface="+mj-lt"/>
            </a:endParaRPr>
          </a:p>
          <a:p>
            <a:r>
              <a:rPr lang="en-US" dirty="0">
                <a:latin typeface="+mj-lt"/>
              </a:rPr>
              <a:t>Data sources:</a:t>
            </a:r>
          </a:p>
          <a:p>
            <a:r>
              <a:rPr lang="en-US" dirty="0">
                <a:latin typeface="+mj-lt"/>
              </a:rPr>
              <a:t>- Yukon: Pilot Station gage (miller and Weiss paper) - </a:t>
            </a:r>
            <a:r>
              <a:rPr lang="en-US" dirty="0">
                <a:latin typeface="+mj-lt"/>
                <a:hlinkClick r:id="rId2"/>
              </a:rPr>
              <a:t>https://nwis.waterdata.usgs.gov/nwis/inventory/?site_no=15565447</a:t>
            </a:r>
            <a:endParaRPr lang="en-US" dirty="0">
              <a:latin typeface="+mj-lt"/>
            </a:endParaRPr>
          </a:p>
          <a:p>
            <a:r>
              <a:rPr lang="en-US" dirty="0">
                <a:latin typeface="+mj-lt"/>
              </a:rPr>
              <a:t>- </a:t>
            </a:r>
            <a:r>
              <a:rPr lang="en-US" dirty="0" err="1">
                <a:latin typeface="+mj-lt"/>
              </a:rPr>
              <a:t>Kusko</a:t>
            </a:r>
            <a:r>
              <a:rPr lang="en-US" dirty="0">
                <a:latin typeface="+mj-lt"/>
              </a:rPr>
              <a:t>: Crooked creek is the gage closest to the outflow </a:t>
            </a:r>
            <a:r>
              <a:rPr lang="en-US" dirty="0">
                <a:latin typeface="+mj-lt"/>
                <a:hlinkClick r:id="rId3"/>
              </a:rPr>
              <a:t>https://waterdata.usgs.gov/monitoring-location/15304000/#parameterCode=00065&amp;period=P7D&amp;showMedian=false</a:t>
            </a:r>
            <a:endParaRPr lang="en-US" dirty="0">
              <a:latin typeface="+mj-lt"/>
            </a:endParaRPr>
          </a:p>
          <a:p>
            <a:endParaRPr lang="en-US" dirty="0">
              <a:latin typeface="+mj-lt"/>
            </a:endParaRPr>
          </a:p>
          <a:p>
            <a:r>
              <a:rPr lang="en-US" dirty="0">
                <a:latin typeface="+mj-lt"/>
              </a:rPr>
              <a:t>- 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p>
        </p:txBody>
      </p:sp>
    </p:spTree>
    <p:extLst>
      <p:ext uri="{BB962C8B-B14F-4D97-AF65-F5344CB8AC3E}">
        <p14:creationId xmlns:p14="http://schemas.microsoft.com/office/powerpoint/2010/main" val="302557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0"/>
            <a:ext cx="12636500" cy="13665279"/>
          </a:xfrm>
          <a:prstGeom prst="rect">
            <a:avLst/>
          </a:prstGeom>
          <a:noFill/>
        </p:spPr>
        <p:txBody>
          <a:bodyPr wrap="square" rtlCol="0">
            <a:spAutoFit/>
          </a:bodyPr>
          <a:lstStyle/>
          <a:p>
            <a:r>
              <a:rPr lang="en-US" dirty="0">
                <a:latin typeface="+mj-lt"/>
              </a:rPr>
              <a:t>Zooplankton  index - </a:t>
            </a:r>
            <a:r>
              <a:rPr lang="en-US" b="1" dirty="0">
                <a:latin typeface="+mj-lt"/>
              </a:rPr>
              <a:t>Temporal scale: </a:t>
            </a:r>
            <a:r>
              <a:rPr lang="en-US" dirty="0">
                <a:latin typeface="+mj-lt"/>
              </a:rPr>
              <a:t>Fall, brood year                                                       </a:t>
            </a:r>
            <a:r>
              <a:rPr lang="en-US" b="1" dirty="0">
                <a:latin typeface="+mj-lt"/>
              </a:rPr>
              <a:t>Stage A: FW-Juvenile in the EBS</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dirty="0">
              <a:latin typeface="+mj-lt"/>
            </a:endParaRPr>
          </a:p>
          <a:p>
            <a:r>
              <a:rPr lang="en-US" b="1" dirty="0">
                <a:latin typeface="+mj-lt"/>
              </a:rPr>
              <a:t>Data</a:t>
            </a:r>
            <a:r>
              <a:rPr lang="en-US" dirty="0">
                <a:latin typeface="+mj-lt"/>
              </a:rPr>
              <a:t>:</a:t>
            </a:r>
          </a:p>
          <a:p>
            <a:r>
              <a:rPr lang="en-US" dirty="0">
                <a:latin typeface="+mj-lt"/>
              </a:rPr>
              <a:t>NOAA NBS survey. Source: D Kimmel</a:t>
            </a:r>
          </a:p>
          <a:p>
            <a:r>
              <a:rPr lang="en-US" dirty="0">
                <a:latin typeface="+mj-lt"/>
              </a:rPr>
              <a:t>2000-2018</a:t>
            </a:r>
          </a:p>
          <a:p>
            <a:r>
              <a:rPr lang="en-US" dirty="0" err="1">
                <a:latin typeface="+mj-lt"/>
              </a:rPr>
              <a:t>Spatio</a:t>
            </a:r>
            <a:r>
              <a:rPr lang="en-US" dirty="0">
                <a:latin typeface="+mj-lt"/>
              </a:rPr>
              <a:t>-temporal abundance counts M3 for zooplankton community</a:t>
            </a:r>
          </a:p>
          <a:p>
            <a:endParaRPr lang="en-US" dirty="0">
              <a:latin typeface="+mj-lt"/>
            </a:endParaRPr>
          </a:p>
          <a:p>
            <a:r>
              <a:rPr lang="en-US" b="1" dirty="0">
                <a:latin typeface="+mj-lt"/>
              </a:rPr>
              <a:t>Covariate To Do:</a:t>
            </a:r>
          </a:p>
          <a:p>
            <a:r>
              <a:rPr lang="en-US" b="1" dirty="0">
                <a:latin typeface="+mj-lt"/>
              </a:rPr>
              <a:t>- </a:t>
            </a:r>
            <a:r>
              <a:rPr lang="en-US" dirty="0">
                <a:latin typeface="+mj-lt"/>
              </a:rPr>
              <a:t>trim data to spatial area of juvenile chum distribution (from CC)</a:t>
            </a:r>
          </a:p>
          <a:p>
            <a:r>
              <a:rPr lang="en-US" dirty="0">
                <a:latin typeface="+mj-lt"/>
              </a:rPr>
              <a:t>- ID seasonality of surveys (I think NBS is always fall)</a:t>
            </a:r>
          </a:p>
          <a:p>
            <a:r>
              <a:rPr lang="en-US" dirty="0">
                <a:latin typeface="+mj-lt"/>
              </a:rPr>
              <a:t>- multiple options for how to organize the index:</a:t>
            </a:r>
          </a:p>
          <a:p>
            <a:pPr marL="742950" lvl="1" indent="-285750">
              <a:buFont typeface="Arial" panose="020B0604020202020204" pitchFamily="34" charset="0"/>
              <a:buChar char="•"/>
            </a:pPr>
            <a:r>
              <a:rPr lang="en-US" b="1" dirty="0">
                <a:highlight>
                  <a:srgbClr val="FFFF00"/>
                </a:highlight>
                <a:latin typeface="+mj-lt"/>
              </a:rPr>
              <a:t>Gelatinous zooplankton index </a:t>
            </a:r>
            <a:r>
              <a:rPr lang="en-US" dirty="0">
                <a:latin typeface="+mj-lt"/>
              </a:rPr>
              <a:t>(</a:t>
            </a:r>
            <a:r>
              <a:rPr lang="en-US" dirty="0" err="1">
                <a:latin typeface="+mj-lt"/>
              </a:rPr>
              <a:t>Cnidera</a:t>
            </a:r>
            <a:r>
              <a:rPr lang="en-US" dirty="0">
                <a:latin typeface="+mj-lt"/>
              </a:rPr>
              <a:t> small and cnidaria large in NBS data) </a:t>
            </a:r>
            <a:r>
              <a:rPr lang="en-US" dirty="0" err="1">
                <a:latin typeface="+mj-lt"/>
              </a:rPr>
              <a:t>Tadakoro</a:t>
            </a:r>
            <a:r>
              <a:rPr lang="en-US" dirty="0">
                <a:latin typeface="+mj-lt"/>
              </a:rPr>
              <a:t> et al 1996 (Moss paper from GOA also shows gelatinous </a:t>
            </a:r>
            <a:r>
              <a:rPr lang="en-US" dirty="0" err="1">
                <a:latin typeface="+mj-lt"/>
              </a:rPr>
              <a:t>zoop</a:t>
            </a:r>
            <a:r>
              <a:rPr lang="en-US" dirty="0">
                <a:latin typeface="+mj-lt"/>
              </a:rPr>
              <a:t>) “Juvenile chum salmon preference for rapidly-digested gelatinous prey (Boldt and </a:t>
            </a:r>
            <a:r>
              <a:rPr lang="en-US" dirty="0" err="1">
                <a:latin typeface="+mj-lt"/>
              </a:rPr>
              <a:t>Haldorson</a:t>
            </a:r>
            <a:r>
              <a:rPr lang="en-US" dirty="0">
                <a:latin typeface="+mj-lt"/>
              </a:rPr>
              <a:t> 2003) has been described throughout its range (Brodeur et al. 2007; Karpenko and </a:t>
            </a:r>
            <a:r>
              <a:rPr lang="en-US" dirty="0" err="1">
                <a:latin typeface="+mj-lt"/>
              </a:rPr>
              <a:t>Koval</a:t>
            </a:r>
            <a:r>
              <a:rPr lang="en-US" dirty="0">
                <a:latin typeface="+mj-lt"/>
              </a:rPr>
              <a:t> 2012).”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b="1" dirty="0">
                <a:highlight>
                  <a:srgbClr val="FFFF00"/>
                </a:highlight>
                <a:latin typeface="+mj-lt"/>
              </a:rPr>
              <a:t>Index of large zooplankton </a:t>
            </a:r>
            <a:r>
              <a:rPr lang="en-US" dirty="0">
                <a:latin typeface="+mj-lt"/>
              </a:rPr>
              <a:t>– this could include Themisto, </a:t>
            </a:r>
            <a:r>
              <a:rPr lang="en-US" dirty="0" err="1">
                <a:latin typeface="+mj-lt"/>
              </a:rPr>
              <a:t>calanus</a:t>
            </a:r>
            <a:r>
              <a:rPr lang="en-US" dirty="0">
                <a:latin typeface="+mj-lt"/>
              </a:rPr>
              <a:t>, </a:t>
            </a:r>
            <a:r>
              <a:rPr lang="en-US" dirty="0" err="1">
                <a:latin typeface="+mj-lt"/>
              </a:rPr>
              <a:t>copepod_large</a:t>
            </a:r>
            <a:r>
              <a:rPr lang="en-US" dirty="0">
                <a:latin typeface="+mj-lt"/>
              </a:rPr>
              <a:t> from data. </a:t>
            </a:r>
          </a:p>
          <a:p>
            <a:pPr marL="1200150" lvl="2" indent="-285750">
              <a:buFont typeface="Arial" panose="020B0604020202020204" pitchFamily="34" charset="0"/>
              <a:buChar char="•"/>
            </a:pPr>
            <a:r>
              <a:rPr lang="en-US" b="1" dirty="0">
                <a:latin typeface="+mj-lt"/>
              </a:rPr>
              <a:t>Index of </a:t>
            </a:r>
            <a:r>
              <a:rPr lang="en-US" b="1" i="1" dirty="0">
                <a:latin typeface="+mj-lt"/>
              </a:rPr>
              <a:t>Themisto</a:t>
            </a:r>
            <a:r>
              <a:rPr lang="en-US" dirty="0">
                <a:latin typeface="+mj-lt"/>
              </a:rPr>
              <a:t> and </a:t>
            </a:r>
            <a:r>
              <a:rPr lang="en-US" i="1" dirty="0" err="1">
                <a:latin typeface="+mj-lt"/>
              </a:rPr>
              <a:t>Oikopleura</a:t>
            </a:r>
            <a:r>
              <a:rPr lang="en-US" dirty="0">
                <a:latin typeface="+mj-lt"/>
              </a:rPr>
              <a:t> re: </a:t>
            </a:r>
            <a:r>
              <a:rPr lang="en-US" dirty="0">
                <a:latin typeface="+mj-lt"/>
                <a:hlinkClick r:id="rId2"/>
              </a:rPr>
              <a:t>Murphy et al 2016</a:t>
            </a:r>
            <a:r>
              <a:rPr lang="en-US" dirty="0">
                <a:latin typeface="+mj-lt"/>
              </a:rPr>
              <a:t>. “The diet of chum salmon in the northern Bering Sea primarily consisted of Arctic prey species such as </a:t>
            </a:r>
            <a:r>
              <a:rPr lang="en-US" i="1" dirty="0">
                <a:latin typeface="+mj-lt"/>
              </a:rPr>
              <a:t>Themisto </a:t>
            </a:r>
            <a:r>
              <a:rPr lang="en-US" i="1" dirty="0" err="1">
                <a:latin typeface="+mj-lt"/>
              </a:rPr>
              <a:t>libellula</a:t>
            </a:r>
            <a:r>
              <a:rPr lang="en-US" i="1" dirty="0">
                <a:latin typeface="+mj-lt"/>
              </a:rPr>
              <a:t> </a:t>
            </a:r>
            <a:r>
              <a:rPr lang="en-US" dirty="0">
                <a:latin typeface="+mj-lt"/>
              </a:rPr>
              <a:t>and </a:t>
            </a:r>
            <a:r>
              <a:rPr lang="en-US" i="1" dirty="0" err="1">
                <a:latin typeface="+mj-lt"/>
              </a:rPr>
              <a:t>Oikopleura</a:t>
            </a:r>
            <a:r>
              <a:rPr lang="en-US" i="1" dirty="0">
                <a:latin typeface="+mj-lt"/>
              </a:rPr>
              <a:t> </a:t>
            </a:r>
            <a:r>
              <a:rPr lang="en-US" i="1" dirty="0" err="1">
                <a:latin typeface="+mj-lt"/>
              </a:rPr>
              <a:t>vanhoeffeni</a:t>
            </a:r>
            <a:r>
              <a:rPr lang="en-US" dirty="0">
                <a:latin typeface="+mj-lt"/>
              </a:rPr>
              <a:t>” issue: </a:t>
            </a:r>
            <a:r>
              <a:rPr lang="en-US" i="1" dirty="0" err="1">
                <a:latin typeface="+mj-lt"/>
              </a:rPr>
              <a:t>Oikopleura</a:t>
            </a:r>
            <a:r>
              <a:rPr lang="en-US" i="1" dirty="0">
                <a:latin typeface="+mj-lt"/>
              </a:rPr>
              <a:t> </a:t>
            </a:r>
            <a:r>
              <a:rPr lang="en-US" dirty="0">
                <a:latin typeface="+mj-lt"/>
              </a:rPr>
              <a:t>is a larvacean, not caught well in nets (not present in NBS survey data). Cook and </a:t>
            </a:r>
            <a:r>
              <a:rPr lang="en-US" dirty="0" err="1">
                <a:latin typeface="+mj-lt"/>
              </a:rPr>
              <a:t>Sturdevant</a:t>
            </a:r>
            <a:r>
              <a:rPr lang="en-US" dirty="0">
                <a:latin typeface="+mj-lt"/>
              </a:rPr>
              <a:t> for Themisto too.</a:t>
            </a:r>
          </a:p>
          <a:p>
            <a:pPr marL="1200150" lvl="2" indent="-285750">
              <a:buFont typeface="Arial" panose="020B0604020202020204" pitchFamily="34" charset="0"/>
              <a:buChar char="•"/>
            </a:pPr>
            <a:r>
              <a:rPr lang="en-US" dirty="0">
                <a:latin typeface="+mj-lt"/>
              </a:rPr>
              <a:t>“Since C. </a:t>
            </a:r>
            <a:r>
              <a:rPr lang="en-US" dirty="0" err="1">
                <a:latin typeface="+mj-lt"/>
              </a:rPr>
              <a:t>marshallae</a:t>
            </a:r>
            <a:r>
              <a:rPr lang="en-US" dirty="0">
                <a:latin typeface="+mj-lt"/>
              </a:rPr>
              <a:t> is also important in the diet of T. </a:t>
            </a:r>
            <a:r>
              <a:rPr lang="en-US" dirty="0" err="1">
                <a:latin typeface="+mj-lt"/>
              </a:rPr>
              <a:t>libellula</a:t>
            </a:r>
            <a:r>
              <a:rPr lang="en-US" dirty="0">
                <a:latin typeface="+mj-lt"/>
              </a:rPr>
              <a:t> (</a:t>
            </a:r>
            <a:r>
              <a:rPr lang="en-US" dirty="0" err="1">
                <a:latin typeface="+mj-lt"/>
              </a:rPr>
              <a:t>Auel</a:t>
            </a:r>
            <a:r>
              <a:rPr lang="en-US" dirty="0">
                <a:latin typeface="+mj-lt"/>
              </a:rPr>
              <a:t> and Werner 2003; </a:t>
            </a:r>
            <a:r>
              <a:rPr lang="en-US" dirty="0" err="1">
                <a:latin typeface="+mj-lt"/>
              </a:rPr>
              <a:t>Pinchuk</a:t>
            </a:r>
            <a:r>
              <a:rPr lang="en-US" dirty="0">
                <a:latin typeface="+mj-lt"/>
              </a:rPr>
              <a:t> et al. 2013), the carrying capacity of the Bering Strait could be affected by interactions between juvenile salmon and carnivorous </a:t>
            </a:r>
            <a:r>
              <a:rPr lang="en-US" dirty="0" err="1">
                <a:latin typeface="+mj-lt"/>
              </a:rPr>
              <a:t>macrozooplankton</a:t>
            </a:r>
            <a:r>
              <a:rPr lang="en-US" dirty="0">
                <a:latin typeface="+mj-lt"/>
              </a:rPr>
              <a:t> if climate change impacts the availability of these prey (Coyle et al. 2011).”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“Diet overlap between sockeye and chum salmon was very high (80%) in the Aleutian Islands, where both species consumed macro-zooplankton (crustaceans and pteropods) and was reduced when chum salmon consumed gelatinous zooplankton (medusae and ctenophores).” Davis 2003 (also has a 2004 paper – seems like the same paper or at least same conclusions)</a:t>
            </a:r>
          </a:p>
          <a:p>
            <a:pPr marL="742950" lvl="1" indent="-285750">
              <a:buFont typeface="Arial" panose="020B0604020202020204" pitchFamily="34" charset="0"/>
              <a:buChar char="•"/>
            </a:pPr>
            <a:r>
              <a:rPr lang="en-US" dirty="0">
                <a:latin typeface="+mj-lt"/>
              </a:rPr>
              <a:t>“Chum salmon consumed more larvaceans (</a:t>
            </a:r>
            <a:r>
              <a:rPr lang="en-US" dirty="0" err="1">
                <a:latin typeface="+mj-lt"/>
              </a:rPr>
              <a:t>Oikopleura</a:t>
            </a:r>
            <a:r>
              <a:rPr lang="en-US" dirty="0">
                <a:latin typeface="+mj-lt"/>
              </a:rPr>
              <a:t> spp.) in samples collected in odd-numbered years and switched to consuming more fish in 2010, whereas pink salmon consumed more crustaceans in odd-numbered years as compared to consumption of more euphausiids and fish in 2010”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“Larvaceans and hyperiid amphipods (</a:t>
            </a:r>
            <a:r>
              <a:rPr lang="en-US" dirty="0" err="1">
                <a:latin typeface="+mj-lt"/>
              </a:rPr>
              <a:t>Hyperoche</a:t>
            </a:r>
            <a:r>
              <a:rPr lang="en-US" dirty="0">
                <a:latin typeface="+mj-lt"/>
              </a:rPr>
              <a:t> sp. and Themisto </a:t>
            </a:r>
            <a:r>
              <a:rPr lang="en-US" dirty="0" err="1">
                <a:latin typeface="+mj-lt"/>
              </a:rPr>
              <a:t>libellula</a:t>
            </a:r>
            <a:r>
              <a:rPr lang="en-US" dirty="0">
                <a:latin typeface="+mj-lt"/>
              </a:rPr>
              <a:t>) were consumed by juvenile chum salmon (Fig. 2).”-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Euphausiids “chum in NBS preyed most heavily on euphausiids” (Moss et al 2009) other 40% was Megalopa, </a:t>
            </a:r>
            <a:r>
              <a:rPr lang="en-US" dirty="0" err="1">
                <a:latin typeface="+mj-lt"/>
              </a:rPr>
              <a:t>Coelenterata</a:t>
            </a:r>
            <a:r>
              <a:rPr lang="en-US" dirty="0">
                <a:latin typeface="+mj-lt"/>
              </a:rPr>
              <a:t> and Appendicularia in the S </a:t>
            </a:r>
            <a:r>
              <a:rPr lang="en-US" dirty="0" err="1">
                <a:latin typeface="+mj-lt"/>
              </a:rPr>
              <a:t>chuckchi</a:t>
            </a:r>
            <a:r>
              <a:rPr lang="en-US" dirty="0">
                <a:latin typeface="+mj-lt"/>
              </a:rPr>
              <a:t>/NBS. </a:t>
            </a:r>
          </a:p>
          <a:p>
            <a:pPr marL="742950" lvl="1" indent="-285750">
              <a:buFont typeface="Arial" panose="020B0604020202020204" pitchFamily="34" charset="0"/>
              <a:buChar char="•"/>
            </a:pPr>
            <a:r>
              <a:rPr lang="en-US" dirty="0">
                <a:latin typeface="+mj-lt"/>
              </a:rPr>
              <a:t>Amphipods, copepods euphausiids, gelatinous </a:t>
            </a:r>
            <a:r>
              <a:rPr lang="en-US" dirty="0" err="1">
                <a:latin typeface="+mj-lt"/>
              </a:rPr>
              <a:t>zoop</a:t>
            </a:r>
            <a:r>
              <a:rPr lang="en-US" dirty="0">
                <a:latin typeface="+mj-lt"/>
              </a:rPr>
              <a:t> (</a:t>
            </a:r>
            <a:r>
              <a:rPr lang="en-US" dirty="0" err="1">
                <a:latin typeface="+mj-lt"/>
              </a:rPr>
              <a:t>Tadakoro</a:t>
            </a:r>
            <a:r>
              <a:rPr lang="en-US" dirty="0">
                <a:latin typeface="+mj-lt"/>
              </a:rPr>
              <a:t> et al 1996) make up 17% of identified diet (56% not identified)</a:t>
            </a:r>
          </a:p>
          <a:p>
            <a:pPr marL="742950" lvl="1" indent="-285750">
              <a:buFont typeface="Arial" panose="020B0604020202020204" pitchFamily="34" charset="0"/>
              <a:buChar char="•"/>
            </a:pPr>
            <a:r>
              <a:rPr lang="en-US" dirty="0">
                <a:latin typeface="+mj-lt"/>
              </a:rPr>
              <a:t>Calanoid copepods (but this is for estuarine smolts!!) </a:t>
            </a:r>
            <a:r>
              <a:rPr lang="en-US" dirty="0" err="1">
                <a:latin typeface="+mj-lt"/>
              </a:rPr>
              <a:t>Hillgruber</a:t>
            </a:r>
            <a:r>
              <a:rPr lang="en-US" dirty="0">
                <a:latin typeface="+mj-lt"/>
              </a:rPr>
              <a:t> et al 2009</a:t>
            </a:r>
          </a:p>
          <a:p>
            <a:pPr marL="742950" lvl="1" indent="-285750">
              <a:buFont typeface="Arial" panose="020B0604020202020204" pitchFamily="34" charset="0"/>
              <a:buChar char="•"/>
            </a:pPr>
            <a:r>
              <a:rPr lang="en-US" dirty="0">
                <a:latin typeface="+mj-lt"/>
              </a:rPr>
              <a:t>Juvenile chum salmon preyed on euphausiids (~30%) copepods and amphipods (~15% each) Daly et al </a:t>
            </a:r>
          </a:p>
          <a:p>
            <a:pPr marL="742950" lvl="1" indent="-285750">
              <a:buFont typeface="Arial" panose="020B0604020202020204" pitchFamily="34" charset="0"/>
              <a:buChar char="•"/>
            </a:pPr>
            <a:r>
              <a:rPr lang="en-US" dirty="0">
                <a:latin typeface="+mj-lt"/>
              </a:rPr>
              <a:t>“Prey switching was observed in age-0 pollock and juvenile salmon (chum, pink, and sockeye salmon) by shifting their prey from large crustacean zooplankton to other prey in the southeastern Bering Sea in years of scarce crustacean zooplankton biomass (Moss et al. 2009, Coyle et al. 2011, Hunt et al. 2011).”</a:t>
            </a:r>
          </a:p>
          <a:p>
            <a:pPr marL="742950" lvl="1" indent="-285750">
              <a:buFont typeface="Arial" panose="020B0604020202020204" pitchFamily="34" charset="0"/>
              <a:buChar char="•"/>
            </a:pPr>
            <a:r>
              <a:rPr lang="en-US" dirty="0">
                <a:latin typeface="+mj-lt"/>
              </a:rPr>
              <a:t>In summary, we conclude that lipid content of chum salmon decreased due to a shift in their prey selection from crustaceans to lower-lipid and </a:t>
            </a:r>
            <a:r>
              <a:rPr lang="en-US" dirty="0" err="1">
                <a:latin typeface="+mj-lt"/>
              </a:rPr>
              <a:t>higherprotein</a:t>
            </a:r>
            <a:r>
              <a:rPr lang="en-US" dirty="0">
                <a:latin typeface="+mj-lt"/>
              </a:rPr>
              <a:t> non-crustacean zooplankton due to interspecific competition with abundant pink salmon. Low lipid storage in chum salmon during summer, especially in young fish, could positively affect starvation-based mortality during the following winter. </a:t>
            </a:r>
            <a:r>
              <a:rPr lang="en-US" dirty="0" err="1">
                <a:latin typeface="+mj-lt"/>
              </a:rPr>
              <a:t>Kaga</a:t>
            </a:r>
            <a:r>
              <a:rPr lang="en-US" dirty="0">
                <a:latin typeface="+mj-lt"/>
              </a:rPr>
              <a:t> 2013</a:t>
            </a:r>
          </a:p>
          <a:p>
            <a:pPr marL="742950" lvl="1" indent="-285750">
              <a:buFont typeface="Arial" panose="020B0604020202020204" pitchFamily="34" charset="0"/>
              <a:buChar char="•"/>
            </a:pPr>
            <a:r>
              <a:rPr lang="en-US" dirty="0">
                <a:latin typeface="+mj-lt"/>
              </a:rPr>
              <a:t>Davis et al 1998 has energetic values of common Chum diets – gelatinous </a:t>
            </a:r>
            <a:r>
              <a:rPr lang="en-US" dirty="0" err="1">
                <a:latin typeface="+mj-lt"/>
              </a:rPr>
              <a:t>zoop</a:t>
            </a:r>
            <a:r>
              <a:rPr lang="en-US" dirty="0">
                <a:latin typeface="+mj-lt"/>
              </a:rPr>
              <a:t> lowest, copepods middle, fish and squid were higher. </a:t>
            </a:r>
          </a:p>
          <a:p>
            <a:r>
              <a:rPr lang="en-US" b="1" dirty="0">
                <a:latin typeface="+mj-lt"/>
              </a:rPr>
              <a:t>Relevant scripts:</a:t>
            </a:r>
          </a:p>
          <a:p>
            <a:r>
              <a:rPr lang="en-US" dirty="0" err="1">
                <a:latin typeface="+mj-lt"/>
              </a:rPr>
              <a:t>EcoDaat_EMA_Combine_Data.Rmd</a:t>
            </a:r>
            <a:r>
              <a:rPr lang="en-US" dirty="0">
                <a:latin typeface="+mj-lt"/>
              </a:rPr>
              <a:t> (adapted from DK to combine EMA and </a:t>
            </a:r>
            <a:r>
              <a:rPr lang="en-US" dirty="0" err="1">
                <a:latin typeface="+mj-lt"/>
              </a:rPr>
              <a:t>ECOFoci</a:t>
            </a:r>
            <a:r>
              <a:rPr lang="en-US" dirty="0">
                <a:latin typeface="+mj-lt"/>
              </a:rPr>
              <a:t> data</a:t>
            </a:r>
          </a:p>
          <a:p>
            <a:r>
              <a:rPr lang="en-US" dirty="0" err="1">
                <a:latin typeface="+mj-lt"/>
              </a:rPr>
              <a:t>Covariate_Zooplankton.R</a:t>
            </a:r>
            <a:r>
              <a:rPr lang="en-US" dirty="0">
                <a:latin typeface="+mj-lt"/>
              </a:rPr>
              <a:t> </a:t>
            </a:r>
          </a:p>
        </p:txBody>
      </p:sp>
    </p:spTree>
    <p:extLst>
      <p:ext uri="{BB962C8B-B14F-4D97-AF65-F5344CB8AC3E}">
        <p14:creationId xmlns:p14="http://schemas.microsoft.com/office/powerpoint/2010/main" val="491280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94468" y="725214"/>
            <a:ext cx="11747715" cy="5355312"/>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NBS cumulative degree days </a:t>
            </a:r>
            <a:r>
              <a:rPr lang="en-US" sz="1800" dirty="0">
                <a:effectLst/>
                <a:latin typeface="Calibri Light" panose="020F0302020204030204" pitchFamily="34" charset="0"/>
                <a:ea typeface="Calibri" panose="020F0502020204030204" pitchFamily="34" charset="0"/>
              </a:rPr>
              <a:t>in center of juvenile Chum distribution in EBS (t).</a:t>
            </a:r>
          </a:p>
          <a:p>
            <a:r>
              <a:rPr lang="en-US" dirty="0">
                <a:effectLst/>
              </a:rPr>
              <a:t>Focus on out migrating fish before their first winter</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endParaRPr lang="en-US" dirty="0"/>
          </a:p>
          <a:p>
            <a:r>
              <a:rPr lang="en-US" dirty="0"/>
              <a:t>Look at </a:t>
            </a:r>
            <a:r>
              <a:rPr lang="en-US" dirty="0" err="1"/>
              <a:t>covariability</a:t>
            </a:r>
            <a:r>
              <a:rPr lang="en-US" dirty="0"/>
              <a:t> with zooplankton!</a:t>
            </a:r>
          </a:p>
          <a:p>
            <a:endParaRPr lang="en-US" dirty="0"/>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endParaRPr lang="en-US" dirty="0">
              <a:latin typeface="+mj-lt"/>
            </a:endParaRPr>
          </a:p>
          <a:p>
            <a:r>
              <a:rPr lang="en-US" b="1" dirty="0">
                <a:latin typeface="+mj-lt"/>
              </a:rPr>
              <a:t>Format</a:t>
            </a:r>
            <a:r>
              <a:rPr lang="en-US" dirty="0">
                <a:latin typeface="+mj-lt"/>
              </a:rPr>
              <a:t>:</a:t>
            </a:r>
          </a:p>
          <a:p>
            <a:r>
              <a:rPr lang="en-US" dirty="0">
                <a:latin typeface="+mj-lt"/>
              </a:rPr>
              <a:t>Cumulative degree days from June 15 to September 15 (ocean entry to mean BASIS survey date)</a:t>
            </a:r>
          </a:p>
          <a:p>
            <a:r>
              <a:rPr lang="en-US" dirty="0">
                <a:latin typeface="+mj-lt"/>
              </a:rPr>
              <a:t>	- (Vega et al 2017 found that chum in WAK enter marine from mid-June to mid-July in 2007, 2012, 2013)</a:t>
            </a:r>
          </a:p>
          <a:p>
            <a:r>
              <a:rPr lang="en-US" b="1" dirty="0">
                <a:latin typeface="+mj-lt"/>
              </a:rPr>
              <a:t>Status:</a:t>
            </a:r>
          </a:p>
          <a:p>
            <a:r>
              <a:rPr lang="en-US" b="1" dirty="0">
                <a:latin typeface="+mj-lt"/>
              </a:rPr>
              <a:t>DONE: </a:t>
            </a:r>
            <a:r>
              <a:rPr lang="en-US" dirty="0">
                <a:latin typeface="+mj-lt"/>
              </a:rPr>
              <a:t>"data/</a:t>
            </a:r>
            <a:r>
              <a:rPr lang="en-US" dirty="0" err="1">
                <a:latin typeface="+mj-lt"/>
              </a:rPr>
              <a:t>processed_covariates</a:t>
            </a:r>
            <a:r>
              <a:rPr lang="en-US" dirty="0">
                <a:latin typeface="+mj-lt"/>
              </a:rPr>
              <a:t>/</a:t>
            </a:r>
            <a:r>
              <a:rPr lang="en-US" dirty="0" err="1">
                <a:latin typeface="+mj-lt"/>
              </a:rPr>
              <a:t>Stage_A_CDD.csv</a:t>
            </a:r>
            <a:r>
              <a:rPr lang="en-US" dirty="0">
                <a:latin typeface="+mj-lt"/>
              </a:rPr>
              <a:t>"</a:t>
            </a:r>
          </a:p>
        </p:txBody>
      </p:sp>
    </p:spTree>
    <p:extLst>
      <p:ext uri="{BB962C8B-B14F-4D97-AF65-F5344CB8AC3E}">
        <p14:creationId xmlns:p14="http://schemas.microsoft.com/office/powerpoint/2010/main" val="2484262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6" y="725214"/>
            <a:ext cx="10457972" cy="5632311"/>
          </a:xfrm>
          <a:prstGeom prst="rect">
            <a:avLst/>
          </a:prstGeom>
          <a:noFill/>
        </p:spPr>
        <p:txBody>
          <a:bodyPr wrap="square" rtlCol="0">
            <a:spAutoFit/>
          </a:bodyPr>
          <a:lstStyle/>
          <a:p>
            <a:r>
              <a:rPr lang="en-US" sz="1800" dirty="0">
                <a:effectLst/>
                <a:latin typeface="Calibri Light" panose="020F0302020204030204" pitchFamily="34" charset="0"/>
                <a:ea typeface="Calibri" panose="020F0502020204030204" pitchFamily="34" charset="0"/>
              </a:rPr>
              <a:t>cumulative degree days for brood year t+3, January – June. </a:t>
            </a:r>
          </a:p>
          <a:p>
            <a:r>
              <a:rPr lang="en-US" sz="1800" dirty="0">
                <a:effectLst/>
                <a:latin typeface="Calibri Light" panose="020F0302020204030204" pitchFamily="34" charset="0"/>
                <a:ea typeface="Calibri" panose="020F0502020204030204" pitchFamily="34" charset="0"/>
              </a:rPr>
              <a:t>SEBS</a:t>
            </a:r>
            <a:r>
              <a:rPr lang="en-US" dirty="0">
                <a:latin typeface="Calibri Light" panose="020F0302020204030204" pitchFamily="34" charset="0"/>
                <a:ea typeface="Calibri" panose="020F0502020204030204" pitchFamily="34" charset="0"/>
              </a:rPr>
              <a:t> or GOA?!</a:t>
            </a:r>
            <a:endParaRPr lang="en-US" sz="1800" dirty="0">
              <a:effectLst/>
              <a:latin typeface="Calibri Light" panose="020F0302020204030204" pitchFamily="34" charset="0"/>
              <a:ea typeface="Calibri" panose="020F0502020204030204" pitchFamily="34" charset="0"/>
            </a:endParaRPr>
          </a:p>
          <a:p>
            <a:r>
              <a:rPr lang="en-US" dirty="0"/>
              <a:t>Stage B: Juvenile to spawner</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(Howard &amp; von Biela, 2023b). </a:t>
            </a: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 midpoint of run in 2023 was July 15 (9 days later than average)</a:t>
            </a:r>
            <a:r>
              <a:rPr lang="en-US" dirty="0">
                <a:latin typeface="Calibri Light" panose="020F0302020204030204" pitchFamily="34" charset="0"/>
                <a:ea typeface="Calibri" panose="020F0502020204030204" pitchFamily="34" charset="0"/>
              </a:rPr>
              <a:t> </a:t>
            </a:r>
            <a:r>
              <a:rPr lang="en-US" sz="1800" dirty="0">
                <a:effectLst/>
                <a:latin typeface="Calibri Light" panose="020F0302020204030204" pitchFamily="34" charset="0"/>
                <a:ea typeface="Calibri" panose="020F0502020204030204" pitchFamily="34" charset="0"/>
              </a:rPr>
              <a:t>(https://</a:t>
            </a:r>
            <a:r>
              <a:rPr lang="en-US" sz="1800" dirty="0" err="1">
                <a:effectLst/>
                <a:latin typeface="Calibri Light" panose="020F0302020204030204" pitchFamily="34" charset="0"/>
                <a:ea typeface="Calibri" panose="020F0502020204030204" pitchFamily="34" charset="0"/>
              </a:rPr>
              <a:t>www.adfg.alaska.gov</a:t>
            </a:r>
            <a:r>
              <a:rPr lang="en-US" sz="1800" dirty="0">
                <a:effectLst/>
                <a:latin typeface="Calibri Light" panose="020F0302020204030204" pitchFamily="34" charset="0"/>
                <a:ea typeface="Calibri" panose="020F0502020204030204" pitchFamily="34" charset="0"/>
              </a:rPr>
              <a:t>/static/applications/</a:t>
            </a:r>
            <a:r>
              <a:rPr lang="en-US" sz="1800" dirty="0" err="1">
                <a:effectLst/>
                <a:latin typeface="Calibri Light" panose="020F0302020204030204" pitchFamily="34" charset="0"/>
                <a:ea typeface="Calibri" panose="020F0502020204030204" pitchFamily="34" charset="0"/>
              </a:rPr>
              <a:t>dcfnewsrelease</a:t>
            </a:r>
            <a:r>
              <a:rPr lang="en-US" sz="1800" dirty="0">
                <a:effectLst/>
                <a:latin typeface="Calibri Light" panose="020F0302020204030204" pitchFamily="34" charset="0"/>
                <a:ea typeface="Calibri" panose="020F0502020204030204" pitchFamily="34" charset="0"/>
              </a:rPr>
              <a:t>/1546786260.pdf)</a:t>
            </a:r>
          </a:p>
          <a:p>
            <a:endParaRPr lang="en-US" dirty="0">
              <a:latin typeface="Calibri Light" panose="020F0302020204030204" pitchFamily="34" charset="0"/>
              <a:ea typeface="Calibri" panose="020F0502020204030204" pitchFamily="34" charset="0"/>
            </a:endParaRPr>
          </a:p>
          <a:p>
            <a:r>
              <a:rPr lang="en-US" dirty="0">
                <a:latin typeface="Calibri Light" panose="020F0302020204030204" pitchFamily="34" charset="0"/>
              </a:rPr>
              <a:t>- Could also consider GOA temperatures because it seems like a lot hang out there but may be too far removed.</a:t>
            </a:r>
          </a:p>
          <a:p>
            <a:endParaRPr lang="en-US" dirty="0">
              <a:latin typeface="Calibri Light" panose="020F0302020204030204" pitchFamily="34" charset="0"/>
            </a:endParaRPr>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r>
              <a:rPr lang="en-US" dirty="0">
                <a:latin typeface="Calibri Light" panose="020F0302020204030204" pitchFamily="34" charset="0"/>
              </a:rPr>
              <a:t> </a:t>
            </a:r>
          </a:p>
          <a:p>
            <a:r>
              <a:rPr lang="en-US" b="1" dirty="0">
                <a:latin typeface="Calibri Light" panose="020F0302020204030204" pitchFamily="34" charset="0"/>
              </a:rPr>
              <a:t>Status</a:t>
            </a:r>
            <a:r>
              <a:rPr lang="en-US" dirty="0">
                <a:latin typeface="Calibri Light" panose="020F0302020204030204" pitchFamily="34" charset="0"/>
              </a:rPr>
              <a:t>:</a:t>
            </a:r>
          </a:p>
          <a:p>
            <a:r>
              <a:rPr lang="en-US" dirty="0">
                <a:latin typeface="Calibri Light" panose="020F0302020204030204" pitchFamily="34" charset="0"/>
              </a:rPr>
              <a:t>DONE</a:t>
            </a:r>
          </a:p>
          <a:p>
            <a:r>
              <a:rPr lang="en-US" dirty="0">
                <a:latin typeface="Calibri Light" panose="020F0302020204030204" pitchFamily="34" charset="0"/>
              </a:rPr>
              <a:t>Not sure what is best SEBS or GOA (leaning towards SEBS) so currently just have SEBS, probably need to think about the GOA timing more if I use that one. </a:t>
            </a:r>
          </a:p>
          <a:p>
            <a:r>
              <a:rPr lang="en-US" dirty="0"/>
              <a:t>Here: data/</a:t>
            </a:r>
            <a:r>
              <a:rPr lang="en-US" dirty="0" err="1"/>
              <a:t>processed_covariates</a:t>
            </a:r>
            <a:r>
              <a:rPr lang="en-US" dirty="0"/>
              <a:t>/</a:t>
            </a:r>
            <a:r>
              <a:rPr lang="en-US" dirty="0" err="1"/>
              <a:t>Stage_B_CDD.csv</a:t>
            </a:r>
            <a:endParaRPr lang="en-US" dirty="0"/>
          </a:p>
        </p:txBody>
      </p:sp>
    </p:spTree>
    <p:extLst>
      <p:ext uri="{BB962C8B-B14F-4D97-AF65-F5344CB8AC3E}">
        <p14:creationId xmlns:p14="http://schemas.microsoft.com/office/powerpoint/2010/main" val="1934759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3242" y="29175"/>
            <a:ext cx="11964773" cy="9233297"/>
          </a:xfrm>
          <a:prstGeom prst="rect">
            <a:avLst/>
          </a:prstGeom>
          <a:noFill/>
        </p:spPr>
        <p:txBody>
          <a:bodyPr wrap="square" rtlCol="0">
            <a:spAutoFit/>
          </a:bodyPr>
          <a:lstStyle/>
          <a:p>
            <a:r>
              <a:rPr lang="en-US" sz="1800" dirty="0">
                <a:effectLst/>
                <a:latin typeface="+mj-lt"/>
                <a:ea typeface="Calibri" panose="020F0502020204030204" pitchFamily="34" charset="0"/>
              </a:rPr>
              <a:t>Hatchery origin pink salmon release abundance in each hatchery-origin brood year t+1. </a:t>
            </a:r>
          </a:p>
          <a:p>
            <a:r>
              <a:rPr lang="en-US" b="1" dirty="0">
                <a:latin typeface="+mj-lt"/>
              </a:rPr>
              <a:t>Stage B</a:t>
            </a:r>
            <a:r>
              <a:rPr lang="en-US" dirty="0">
                <a:latin typeface="+mj-lt"/>
              </a:rPr>
              <a:t>: Juvenile to spawner</a:t>
            </a:r>
          </a:p>
          <a:p>
            <a:r>
              <a:rPr lang="en-US" b="1" dirty="0">
                <a:latin typeface="+mj-lt"/>
              </a:rPr>
              <a:t>Source</a:t>
            </a:r>
            <a:r>
              <a:rPr lang="en-US" dirty="0">
                <a:latin typeface="+mj-lt"/>
              </a:rPr>
              <a:t>: NPAFC https://</a:t>
            </a:r>
            <a:r>
              <a:rPr lang="en-US" dirty="0" err="1">
                <a:latin typeface="+mj-lt"/>
              </a:rPr>
              <a:t>www.npafc.org</a:t>
            </a:r>
            <a:r>
              <a:rPr lang="en-US" dirty="0">
                <a:latin typeface="+mj-lt"/>
              </a:rPr>
              <a:t>/statistics/ - Data download 1-8-2024</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p>
          <a:p>
            <a:endParaRPr lang="en-US" dirty="0">
              <a:latin typeface="+mj-lt"/>
            </a:endParaRPr>
          </a:p>
          <a:p>
            <a:r>
              <a:rPr lang="en-US" b="1" dirty="0">
                <a:latin typeface="+mj-lt"/>
              </a:rPr>
              <a:t>Index format (ended up creating 2)</a:t>
            </a:r>
            <a:endParaRPr lang="en-US" dirty="0">
              <a:latin typeface="+mj-lt"/>
            </a:endParaRPr>
          </a:p>
          <a:p>
            <a:r>
              <a:rPr lang="en-US" dirty="0">
                <a:latin typeface="+mj-lt"/>
              </a:rPr>
              <a:t>- Sum of all Pink salmon releases from AK and Asia (</a:t>
            </a:r>
            <a:r>
              <a:rPr lang="en-US" dirty="0" err="1">
                <a:latin typeface="+mj-lt"/>
              </a:rPr>
              <a:t>Ruggerone</a:t>
            </a:r>
            <a:r>
              <a:rPr lang="en-US" dirty="0">
                <a:latin typeface="+mj-lt"/>
              </a:rPr>
              <a:t> 2003) (saved as: output/</a:t>
            </a:r>
            <a:r>
              <a:rPr lang="en-US" dirty="0" err="1">
                <a:latin typeface="+mj-lt"/>
              </a:rPr>
              <a:t>hatchery_Pink_Covariate_AKandAsia.csv</a:t>
            </a:r>
            <a:r>
              <a:rPr lang="en-US" dirty="0">
                <a:latin typeface="+mj-lt"/>
              </a:rPr>
              <a:t>)</a:t>
            </a:r>
          </a:p>
          <a:p>
            <a:r>
              <a:rPr lang="en-US" dirty="0">
                <a:latin typeface="+mj-lt"/>
              </a:rPr>
              <a:t>	- OR total Pink salmon abundance (</a:t>
            </a:r>
            <a:r>
              <a:rPr lang="en-US" dirty="0" err="1">
                <a:latin typeface="+mj-lt"/>
              </a:rPr>
              <a:t>Cunnigham</a:t>
            </a:r>
            <a:r>
              <a:rPr lang="en-US" dirty="0">
                <a:latin typeface="+mj-lt"/>
              </a:rPr>
              <a:t> et al 2018 argue that this is a better metric </a:t>
            </a:r>
            <a:r>
              <a:rPr lang="en-US" dirty="0" err="1">
                <a:latin typeface="+mj-lt"/>
              </a:rPr>
              <a:t>bc</a:t>
            </a:r>
            <a:r>
              <a:rPr lang="en-US" dirty="0">
                <a:latin typeface="+mj-lt"/>
              </a:rPr>
              <a:t> there is a lot of marine mortality for hatchery pinks). Should consider but haven’t done it yet. </a:t>
            </a:r>
          </a:p>
          <a:p>
            <a:r>
              <a:rPr lang="en-US" dirty="0">
                <a:latin typeface="+mj-lt"/>
              </a:rPr>
              <a:t>- Sum of all Chum salmon releases from Japan, Asia and AK (Myers et al 2004) suggests Yukon chum and hatchery fish compete in the GOA. (saved as: output/</a:t>
            </a:r>
            <a:r>
              <a:rPr lang="en-US" dirty="0" err="1">
                <a:latin typeface="+mj-lt"/>
              </a:rPr>
              <a:t>hatchery_Chum_Covariate_AKandAsia.csv</a:t>
            </a:r>
            <a:r>
              <a:rPr lang="en-US" dirty="0">
                <a:latin typeface="+mj-lt"/>
              </a:rPr>
              <a:t>)</a:t>
            </a:r>
          </a:p>
          <a:p>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latin typeface="+mj-lt"/>
            </a:endParaRPr>
          </a:p>
          <a:p>
            <a:r>
              <a:rPr lang="en-US" dirty="0">
                <a:latin typeface="+mj-lt"/>
              </a:rPr>
              <a:t>Notes:</a:t>
            </a:r>
          </a:p>
          <a:p>
            <a:r>
              <a:rPr lang="en-US" dirty="0">
                <a:latin typeface="+mj-lt"/>
              </a:rPr>
              <a:t>- PWS pink is a huge hatchery, these should probably be included in the pink hatchery releases unless it is known that they don’t go to GOA? Seems unlikely </a:t>
            </a:r>
          </a:p>
          <a:p>
            <a:r>
              <a:rPr lang="en-US" dirty="0">
                <a:latin typeface="+mj-lt"/>
              </a:rPr>
              <a:t>- Diet overlap between hatchery chum and chum – mechanism for negative impacts (Myers et al 2004)</a:t>
            </a:r>
          </a:p>
          <a:p>
            <a:r>
              <a:rPr lang="en-US" dirty="0">
                <a:latin typeface="+mj-lt"/>
              </a:rPr>
              <a:t>- Adult pink salmon distribution is broader in the western and central North Pacific Ocean and Bering Sea in odd-numbered years compared with even-numbered years (</a:t>
            </a:r>
            <a:r>
              <a:rPr lang="en-US" dirty="0" err="1">
                <a:latin typeface="+mj-lt"/>
              </a:rPr>
              <a:t>Azumaya</a:t>
            </a:r>
            <a:r>
              <a:rPr lang="en-US" dirty="0">
                <a:latin typeface="+mj-lt"/>
              </a:rPr>
              <a:t> and Ishida, 2000).</a:t>
            </a:r>
          </a:p>
          <a:p>
            <a:r>
              <a:rPr lang="en-US" dirty="0">
                <a:latin typeface="+mj-lt"/>
              </a:rPr>
              <a:t>- When the amount or quality of prey available to chum salmon is reduced and oceanographic changes are more likely to result in a decrease the ocean growth and survival of Yukon River chum salmon” Myers (GOA)</a:t>
            </a:r>
          </a:p>
          <a:p>
            <a:r>
              <a:rPr lang="en-US" dirty="0">
                <a:latin typeface="+mj-lt"/>
              </a:rPr>
              <a:t>- “Chum and pink salmon diets varied in odd- and even-numbered years, a strategy that may reduce competition (Wilson et al. 2006) and be related to the lower lipid content of chum salmon observed in years when pink salmon are abundant (</a:t>
            </a:r>
            <a:r>
              <a:rPr lang="en-US" dirty="0" err="1">
                <a:latin typeface="+mj-lt"/>
              </a:rPr>
              <a:t>Kaga</a:t>
            </a:r>
            <a:r>
              <a:rPr lang="en-US" dirty="0">
                <a:latin typeface="+mj-lt"/>
              </a:rPr>
              <a:t> et al. 2013).” – Cook and </a:t>
            </a:r>
            <a:r>
              <a:rPr lang="en-US" dirty="0" err="1">
                <a:latin typeface="+mj-lt"/>
              </a:rPr>
              <a:t>Sturdevant</a:t>
            </a:r>
            <a:r>
              <a:rPr lang="en-US" dirty="0">
                <a:latin typeface="+mj-lt"/>
              </a:rPr>
              <a:t> </a:t>
            </a:r>
          </a:p>
          <a:p>
            <a:r>
              <a:rPr lang="en-US" dirty="0">
                <a:latin typeface="+mj-lt"/>
              </a:rPr>
              <a:t>- For sockeye: “Indicated that smolts entering the ocean during even-numbered years and interacting with abundant odd-year pink salmon during the following year experienced 26% (age-2 smolt) to 45% (age-1 smolt) lower survival than fish entering during odd numbered years” </a:t>
            </a:r>
            <a:r>
              <a:rPr lang="en-US" dirty="0" err="1">
                <a:latin typeface="+mj-lt"/>
              </a:rPr>
              <a:t>Ruggerone</a:t>
            </a:r>
            <a:r>
              <a:rPr lang="en-US" dirty="0">
                <a:latin typeface="+mj-lt"/>
              </a:rPr>
              <a:t> 2003</a:t>
            </a:r>
          </a:p>
          <a:p>
            <a:endParaRPr lang="en-US" dirty="0">
              <a:latin typeface="+mj-lt"/>
            </a:endParaRPr>
          </a:p>
          <a:p>
            <a:r>
              <a:rPr lang="en-US" b="1" dirty="0">
                <a:latin typeface="+mj-lt"/>
              </a:rPr>
              <a:t>Relevant Scripts:</a:t>
            </a:r>
          </a:p>
          <a:p>
            <a:r>
              <a:rPr lang="en-US" dirty="0" err="1">
                <a:latin typeface="+mj-lt"/>
              </a:rPr>
              <a:t>Covariate_hatchery.R</a:t>
            </a:r>
            <a:endParaRPr lang="en-US" dirty="0">
              <a:latin typeface="+mj-lt"/>
            </a:endParaRPr>
          </a:p>
        </p:txBody>
      </p:sp>
    </p:spTree>
    <p:extLst>
      <p:ext uri="{BB962C8B-B14F-4D97-AF65-F5344CB8AC3E}">
        <p14:creationId xmlns:p14="http://schemas.microsoft.com/office/powerpoint/2010/main" val="426668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4F86-66E1-6095-7303-C9D56690E08A}"/>
              </a:ext>
            </a:extLst>
          </p:cNvPr>
          <p:cNvSpPr>
            <a:spLocks noGrp="1"/>
          </p:cNvSpPr>
          <p:nvPr>
            <p:ph type="title"/>
          </p:nvPr>
        </p:nvSpPr>
        <p:spPr/>
        <p:txBody>
          <a:bodyPr/>
          <a:lstStyle/>
          <a:p>
            <a:r>
              <a:rPr lang="en-US" dirty="0"/>
              <a:t>Random useful notes</a:t>
            </a:r>
          </a:p>
        </p:txBody>
      </p:sp>
      <p:sp>
        <p:nvSpPr>
          <p:cNvPr id="3" name="Content Placeholder 2">
            <a:extLst>
              <a:ext uri="{FF2B5EF4-FFF2-40B4-BE49-F238E27FC236}">
                <a16:creationId xmlns:a16="http://schemas.microsoft.com/office/drawing/2014/main" id="{54DDB273-3F8D-5F9E-C477-2DC6A2F9921E}"/>
              </a:ext>
            </a:extLst>
          </p:cNvPr>
          <p:cNvSpPr>
            <a:spLocks noGrp="1"/>
          </p:cNvSpPr>
          <p:nvPr>
            <p:ph idx="1"/>
          </p:nvPr>
        </p:nvSpPr>
        <p:spPr/>
        <p:txBody>
          <a:bodyPr/>
          <a:lstStyle/>
          <a:p>
            <a:r>
              <a:rPr lang="en-US" dirty="0"/>
              <a:t>“Predictions on salmon recruitment are only as accurate as the state of understanding on how different variables influence salmon abundance.” – </a:t>
            </a:r>
            <a:r>
              <a:rPr lang="en-US" dirty="0" err="1"/>
              <a:t>Mcphee</a:t>
            </a:r>
            <a:r>
              <a:rPr lang="en-US" dirty="0"/>
              <a:t> </a:t>
            </a:r>
          </a:p>
          <a:p>
            <a:r>
              <a:rPr lang="en-US" dirty="0"/>
              <a:t>“shifts in prey composition for sockeye, chum and chinook between seasons, habitats, and salmon age groups were likely due to changes in prey availability. Davis et al 2003 – if prey availability is reduced by poor ocean conditions, increased food competition could decrease growth and survival of Yukon fish in the BS and AI” - Myers et al 2004</a:t>
            </a:r>
          </a:p>
        </p:txBody>
      </p:sp>
    </p:spTree>
    <p:extLst>
      <p:ext uri="{BB962C8B-B14F-4D97-AF65-F5344CB8AC3E}">
        <p14:creationId xmlns:p14="http://schemas.microsoft.com/office/powerpoint/2010/main" val="97051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EE13-5EC5-DA93-F62D-29E326622FEB}"/>
              </a:ext>
            </a:extLst>
          </p:cNvPr>
          <p:cNvSpPr>
            <a:spLocks noGrp="1"/>
          </p:cNvSpPr>
          <p:nvPr>
            <p:ph type="title"/>
          </p:nvPr>
        </p:nvSpPr>
        <p:spPr/>
        <p:txBody>
          <a:bodyPr/>
          <a:lstStyle/>
          <a:p>
            <a:r>
              <a:rPr lang="en-US" dirty="0"/>
              <a:t>priors</a:t>
            </a:r>
          </a:p>
        </p:txBody>
      </p:sp>
      <p:sp>
        <p:nvSpPr>
          <p:cNvPr id="3" name="Content Placeholder 2">
            <a:extLst>
              <a:ext uri="{FF2B5EF4-FFF2-40B4-BE49-F238E27FC236}">
                <a16:creationId xmlns:a16="http://schemas.microsoft.com/office/drawing/2014/main" id="{A016D639-CC29-FB93-1273-77A8E4308A5B}"/>
              </a:ext>
            </a:extLst>
          </p:cNvPr>
          <p:cNvSpPr>
            <a:spLocks noGrp="1"/>
          </p:cNvSpPr>
          <p:nvPr>
            <p:ph idx="1"/>
          </p:nvPr>
        </p:nvSpPr>
        <p:spPr/>
        <p:txBody>
          <a:bodyPr/>
          <a:lstStyle/>
          <a:p>
            <a:r>
              <a:rPr lang="en-US" b="0" i="0" dirty="0">
                <a:solidFill>
                  <a:srgbClr val="333333"/>
                </a:solidFill>
                <a:effectLst/>
                <a:latin typeface="Noto Serif" panose="020F0502020204030204" pitchFamily="34" charset="0"/>
              </a:rPr>
              <a:t>We used informative priors for the stage-specific productivity and capacity based on survey data and previous studies, including meta-analyses of other coho salmon populations, in line with the recommendation to use prior information derived from meta-analytical approaches in fisheries science (</a:t>
            </a:r>
            <a:r>
              <a:rPr lang="en-US" b="0" i="0" u="sng" dirty="0">
                <a:solidFill>
                  <a:srgbClr val="707070"/>
                </a:solidFill>
                <a:effectLst/>
                <a:latin typeface="Noto Serif" panose="020F0502020204030204" pitchFamily="34" charset="0"/>
                <a:hlinkClick r:id="rId2"/>
              </a:rPr>
              <a:t>Thorson et al. 2015</a:t>
            </a:r>
            <a:r>
              <a:rPr lang="en-US" b="0" i="0" dirty="0">
                <a:solidFill>
                  <a:srgbClr val="333333"/>
                </a:solidFill>
                <a:effectLst/>
                <a:latin typeface="Noto Serif" panose="020F0502020204030204" pitchFamily="34" charset="0"/>
              </a:rPr>
              <a:t>). </a:t>
            </a:r>
          </a:p>
          <a:p>
            <a:endParaRPr lang="en-US" dirty="0"/>
          </a:p>
        </p:txBody>
      </p:sp>
    </p:spTree>
    <p:extLst>
      <p:ext uri="{BB962C8B-B14F-4D97-AF65-F5344CB8AC3E}">
        <p14:creationId xmlns:p14="http://schemas.microsoft.com/office/powerpoint/2010/main" val="39529086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6518</TotalTime>
  <Words>2317</Words>
  <Application>Microsoft Macintosh PowerPoint</Application>
  <PresentationFormat>Widescreen</PresentationFormat>
  <Paragraphs>125</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Noto Serif</vt:lpstr>
      <vt:lpstr>Open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Random useful notes</vt:lpstr>
      <vt:lpstr>priors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Genoa Sullaway</dc:creator>
  <cp:lastModifiedBy>Genoa Sullaway</cp:lastModifiedBy>
  <cp:revision>26</cp:revision>
  <dcterms:created xsi:type="dcterms:W3CDTF">2024-01-08T14:29:42Z</dcterms:created>
  <dcterms:modified xsi:type="dcterms:W3CDTF">2024-02-06T00:43:58Z</dcterms:modified>
</cp:coreProperties>
</file>