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5" r:id="rId2"/>
    <p:sldId id="267" r:id="rId3"/>
    <p:sldId id="266" r:id="rId4"/>
    <p:sldId id="269" r:id="rId5"/>
    <p:sldId id="271" r:id="rId6"/>
    <p:sldId id="272" r:id="rId7"/>
    <p:sldId id="274" r:id="rId8"/>
    <p:sldId id="275" r:id="rId9"/>
    <p:sldId id="276" r:id="rId10"/>
    <p:sldId id="278" r:id="rId11"/>
    <p:sldId id="277" r:id="rId12"/>
    <p:sldId id="256" r:id="rId13"/>
    <p:sldId id="261" r:id="rId14"/>
    <p:sldId id="260" r:id="rId15"/>
    <p:sldId id="259" r:id="rId16"/>
    <p:sldId id="257" r:id="rId17"/>
    <p:sldId id="262"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1"/>
    <p:restoredTop sz="95520"/>
  </p:normalViewPr>
  <p:slideViewPr>
    <p:cSldViewPr snapToGrid="0">
      <p:cViewPr varScale="1">
        <p:scale>
          <a:sx n="140" d="100"/>
          <a:sy n="140" d="100"/>
        </p:scale>
        <p:origin x="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3CF-3DD3-6246-B19C-D9BA3176297E}"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319A8-7E14-DC4E-9DD7-14A2B76F9D4B}" type="slidenum">
              <a:rPr lang="en-US" smtClean="0"/>
              <a:t>‹#›</a:t>
            </a:fld>
            <a:endParaRPr lang="en-US"/>
          </a:p>
        </p:txBody>
      </p:sp>
    </p:spTree>
    <p:extLst>
      <p:ext uri="{BB962C8B-B14F-4D97-AF65-F5344CB8AC3E}">
        <p14:creationId xmlns:p14="http://schemas.microsoft.com/office/powerpoint/2010/main" val="96069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formats: </a:t>
            </a:r>
            <a:r>
              <a:rPr lang="en-US" sz="1200" dirty="0">
                <a:effectLst/>
                <a:latin typeface="+mj-lt"/>
                <a:ea typeface="Calibri" panose="020F0502020204030204" pitchFamily="34" charset="0"/>
              </a:rPr>
              <a:t>High-river discharge can lead to low egg survival due to scouring – would not necessarily correlate with summer discharge, would correlate with earlier in the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SE AK </a:t>
            </a:r>
            <a:r>
              <a:rPr lang="en-US" dirty="0">
                <a:latin typeface="+mj-lt"/>
              </a:rPr>
              <a:t>positive relationship between discharge and CPUE (Kohan et al 2017)….. </a:t>
            </a:r>
            <a:endParaRPr lang="en-US" dirty="0"/>
          </a:p>
          <a:p>
            <a:endParaRPr lang="en-US" dirty="0"/>
          </a:p>
          <a:p>
            <a:r>
              <a:rPr lang="en-US" dirty="0">
                <a:latin typeface="+mj-lt"/>
              </a:rPr>
              <a:t>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endParaRPr lang="en-US" dirty="0"/>
          </a:p>
        </p:txBody>
      </p:sp>
      <p:sp>
        <p:nvSpPr>
          <p:cNvPr id="4" name="Slide Number Placeholder 3"/>
          <p:cNvSpPr>
            <a:spLocks noGrp="1"/>
          </p:cNvSpPr>
          <p:nvPr>
            <p:ph type="sldNum" sz="quarter" idx="5"/>
          </p:nvPr>
        </p:nvSpPr>
        <p:spPr/>
        <p:txBody>
          <a:bodyPr/>
          <a:lstStyle/>
          <a:p>
            <a:fld id="{87D319A8-7E14-DC4E-9DD7-14A2B76F9D4B}" type="slidenum">
              <a:rPr lang="en-US" smtClean="0"/>
              <a:t>3</a:t>
            </a:fld>
            <a:endParaRPr lang="en-US"/>
          </a:p>
        </p:txBody>
      </p:sp>
    </p:spTree>
    <p:extLst>
      <p:ext uri="{BB962C8B-B14F-4D97-AF65-F5344CB8AC3E}">
        <p14:creationId xmlns:p14="http://schemas.microsoft.com/office/powerpoint/2010/main" val="1701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5CFD-3985-8338-DBDE-246088274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27E98-1342-DFC8-E647-B54230D5E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1E8BC-E851-BA84-D758-961F8F965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7B291F-7CA2-CBE3-DD07-2D1568C45DA1}"/>
              </a:ext>
            </a:extLst>
          </p:cNvPr>
          <p:cNvSpPr>
            <a:spLocks noGrp="1"/>
          </p:cNvSpPr>
          <p:nvPr>
            <p:ph type="sldNum" sz="quarter" idx="5"/>
          </p:nvPr>
        </p:nvSpPr>
        <p:spPr/>
        <p:txBody>
          <a:bodyPr/>
          <a:lstStyle/>
          <a:p>
            <a:fld id="{87D319A8-7E14-DC4E-9DD7-14A2B76F9D4B}" type="slidenum">
              <a:rPr lang="en-US" smtClean="0"/>
              <a:t>4</a:t>
            </a:fld>
            <a:endParaRPr lang="en-US"/>
          </a:p>
        </p:txBody>
      </p:sp>
    </p:spTree>
    <p:extLst>
      <p:ext uri="{BB962C8B-B14F-4D97-AF65-F5344CB8AC3E}">
        <p14:creationId xmlns:p14="http://schemas.microsoft.com/office/powerpoint/2010/main" val="174231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2DDB-A3E7-0CD1-34B7-A998F64C8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B83A7-5BE6-962A-B75E-5DEF3F7F2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8EE2-71C3-66C2-30AA-02604C2D9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500DFE-A2A3-36D7-C46E-4B54A84ECCCA}"/>
              </a:ext>
            </a:extLst>
          </p:cNvPr>
          <p:cNvSpPr>
            <a:spLocks noGrp="1"/>
          </p:cNvSpPr>
          <p:nvPr>
            <p:ph type="sldNum" sz="quarter" idx="5"/>
          </p:nvPr>
        </p:nvSpPr>
        <p:spPr/>
        <p:txBody>
          <a:bodyPr/>
          <a:lstStyle/>
          <a:p>
            <a:fld id="{87D319A8-7E14-DC4E-9DD7-14A2B76F9D4B}" type="slidenum">
              <a:rPr lang="en-US" smtClean="0"/>
              <a:t>5</a:t>
            </a:fld>
            <a:endParaRPr lang="en-US"/>
          </a:p>
        </p:txBody>
      </p:sp>
    </p:spTree>
    <p:extLst>
      <p:ext uri="{BB962C8B-B14F-4D97-AF65-F5344CB8AC3E}">
        <p14:creationId xmlns:p14="http://schemas.microsoft.com/office/powerpoint/2010/main" val="32331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882BB-20BE-D88D-10D0-ECF37E134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C6910-986F-7F9C-9089-20F73FFBB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85B9F-0148-A820-1CE1-234435C7A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280B3-F2BC-3032-9FD9-AFFF9DB9E1B7}"/>
              </a:ext>
            </a:extLst>
          </p:cNvPr>
          <p:cNvSpPr>
            <a:spLocks noGrp="1"/>
          </p:cNvSpPr>
          <p:nvPr>
            <p:ph type="sldNum" sz="quarter" idx="5"/>
          </p:nvPr>
        </p:nvSpPr>
        <p:spPr/>
        <p:txBody>
          <a:bodyPr/>
          <a:lstStyle/>
          <a:p>
            <a:fld id="{87D319A8-7E14-DC4E-9DD7-14A2B76F9D4B}" type="slidenum">
              <a:rPr lang="en-US" smtClean="0"/>
              <a:t>6</a:t>
            </a:fld>
            <a:endParaRPr lang="en-US"/>
          </a:p>
        </p:txBody>
      </p:sp>
    </p:spTree>
    <p:extLst>
      <p:ext uri="{BB962C8B-B14F-4D97-AF65-F5344CB8AC3E}">
        <p14:creationId xmlns:p14="http://schemas.microsoft.com/office/powerpoint/2010/main" val="36220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C397-B58B-2D72-3F93-B64114B12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B6266-C98F-ECB9-AB76-EFC77723B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719AF-04DC-872C-EA72-01698E82A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995EE-7738-BC32-2E11-3EAA8ACE55FC}"/>
              </a:ext>
            </a:extLst>
          </p:cNvPr>
          <p:cNvSpPr>
            <a:spLocks noGrp="1"/>
          </p:cNvSpPr>
          <p:nvPr>
            <p:ph type="sldNum" sz="quarter" idx="5"/>
          </p:nvPr>
        </p:nvSpPr>
        <p:spPr/>
        <p:txBody>
          <a:bodyPr/>
          <a:lstStyle/>
          <a:p>
            <a:fld id="{87D319A8-7E14-DC4E-9DD7-14A2B76F9D4B}" type="slidenum">
              <a:rPr lang="en-US" smtClean="0"/>
              <a:t>7</a:t>
            </a:fld>
            <a:endParaRPr lang="en-US"/>
          </a:p>
        </p:txBody>
      </p:sp>
    </p:spTree>
    <p:extLst>
      <p:ext uri="{BB962C8B-B14F-4D97-AF65-F5344CB8AC3E}">
        <p14:creationId xmlns:p14="http://schemas.microsoft.com/office/powerpoint/2010/main" val="44869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4048-A404-D53D-1B95-F8A55DE91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66E88-1AA3-CC4C-A25D-E5BE3D154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FDEF-0B68-D690-1D2A-21397C7C7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399BCE-EDEC-D841-3C53-97AB74B9F022}"/>
              </a:ext>
            </a:extLst>
          </p:cNvPr>
          <p:cNvSpPr>
            <a:spLocks noGrp="1"/>
          </p:cNvSpPr>
          <p:nvPr>
            <p:ph type="sldNum" sz="quarter" idx="5"/>
          </p:nvPr>
        </p:nvSpPr>
        <p:spPr/>
        <p:txBody>
          <a:bodyPr/>
          <a:lstStyle/>
          <a:p>
            <a:fld id="{87D319A8-7E14-DC4E-9DD7-14A2B76F9D4B}" type="slidenum">
              <a:rPr lang="en-US" smtClean="0"/>
              <a:t>8</a:t>
            </a:fld>
            <a:endParaRPr lang="en-US"/>
          </a:p>
        </p:txBody>
      </p:sp>
    </p:spTree>
    <p:extLst>
      <p:ext uri="{BB962C8B-B14F-4D97-AF65-F5344CB8AC3E}">
        <p14:creationId xmlns:p14="http://schemas.microsoft.com/office/powerpoint/2010/main" val="50120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F1AB-41AA-EC9B-9C88-D66EAB90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BA99E-17BB-B3F4-4D42-09E16E10C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21927-CE4C-55E6-9A99-9C7367E153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E40D2-2A11-ED67-CFF9-EDC910738FA4}"/>
              </a:ext>
            </a:extLst>
          </p:cNvPr>
          <p:cNvSpPr>
            <a:spLocks noGrp="1"/>
          </p:cNvSpPr>
          <p:nvPr>
            <p:ph type="sldNum" sz="quarter" idx="5"/>
          </p:nvPr>
        </p:nvSpPr>
        <p:spPr/>
        <p:txBody>
          <a:bodyPr/>
          <a:lstStyle/>
          <a:p>
            <a:fld id="{87D319A8-7E14-DC4E-9DD7-14A2B76F9D4B}" type="slidenum">
              <a:rPr lang="en-US" smtClean="0"/>
              <a:t>9</a:t>
            </a:fld>
            <a:endParaRPr lang="en-US"/>
          </a:p>
        </p:txBody>
      </p:sp>
    </p:spTree>
    <p:extLst>
      <p:ext uri="{BB962C8B-B14F-4D97-AF65-F5344CB8AC3E}">
        <p14:creationId xmlns:p14="http://schemas.microsoft.com/office/powerpoint/2010/main" val="417591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B75-9E4E-5FFC-ADDB-1C07E082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41D06-442C-F0A7-1BBC-4EDB2BA93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E3F76-FA54-3776-7DCC-53035AD207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p>
        </p:txBody>
      </p:sp>
      <p:sp>
        <p:nvSpPr>
          <p:cNvPr id="4" name="Slide Number Placeholder 3">
            <a:extLst>
              <a:ext uri="{FF2B5EF4-FFF2-40B4-BE49-F238E27FC236}">
                <a16:creationId xmlns:a16="http://schemas.microsoft.com/office/drawing/2014/main" id="{DBA10A12-939E-B096-3571-CADA97AEE335}"/>
              </a:ext>
            </a:extLst>
          </p:cNvPr>
          <p:cNvSpPr>
            <a:spLocks noGrp="1"/>
          </p:cNvSpPr>
          <p:nvPr>
            <p:ph type="sldNum" sz="quarter" idx="5"/>
          </p:nvPr>
        </p:nvSpPr>
        <p:spPr/>
        <p:txBody>
          <a:bodyPr/>
          <a:lstStyle/>
          <a:p>
            <a:fld id="{87D319A8-7E14-DC4E-9DD7-14A2B76F9D4B}" type="slidenum">
              <a:rPr lang="en-US" smtClean="0"/>
              <a:t>10</a:t>
            </a:fld>
            <a:endParaRPr lang="en-US"/>
          </a:p>
        </p:txBody>
      </p:sp>
    </p:spTree>
    <p:extLst>
      <p:ext uri="{BB962C8B-B14F-4D97-AF65-F5344CB8AC3E}">
        <p14:creationId xmlns:p14="http://schemas.microsoft.com/office/powerpoint/2010/main" val="30201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aterdata.usgs.gov/monitoring-location/15304000/#parameterCode=00065&amp;period=P7D&amp;showMedian=false" TargetMode="External"/><Relationship Id="rId4" Type="http://schemas.openxmlformats.org/officeDocument/2006/relationships/hyperlink" Target="https://nwis.waterdata.usgs.gov/nwis/inventory/?site_no=1556544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wis.waterdata.usgs.gov/nwis/inventory/?site_no=1556544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hyperlink" Target="https://waterdata.usgs.gov/monitoring-location/15304000/#parameterCode=00065&amp;period=P7D&amp;showMedian=fa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Mainstem river discharge</a:t>
            </a:r>
          </a:p>
          <a:p>
            <a:pPr lvl="2"/>
            <a:r>
              <a:rPr lang="en-US"/>
              <a:t>June-September</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8914-391E-C931-152A-E2539799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6F1C0-0283-9294-1941-357BC5CA936A}"/>
              </a:ext>
            </a:extLst>
          </p:cNvPr>
          <p:cNvSpPr>
            <a:spLocks noGrp="1"/>
          </p:cNvSpPr>
          <p:nvPr>
            <p:ph type="title"/>
          </p:nvPr>
        </p:nvSpPr>
        <p:spPr>
          <a:xfrm>
            <a:off x="838200" y="2994"/>
            <a:ext cx="10515600" cy="775612"/>
          </a:xfrm>
        </p:spPr>
        <p:txBody>
          <a:bodyPr>
            <a:normAutofit/>
          </a:bodyPr>
          <a:lstStyle/>
          <a:p>
            <a:r>
              <a:rPr lang="en-US" dirty="0"/>
              <a:t>Stage B: Hatchery releases</a:t>
            </a:r>
          </a:p>
        </p:txBody>
      </p:sp>
      <p:sp>
        <p:nvSpPr>
          <p:cNvPr id="15" name="TextBox 14">
            <a:extLst>
              <a:ext uri="{FF2B5EF4-FFF2-40B4-BE49-F238E27FC236}">
                <a16:creationId xmlns:a16="http://schemas.microsoft.com/office/drawing/2014/main" id="{685F49F4-C6EF-DD80-906E-99B08B115D72}"/>
              </a:ext>
            </a:extLst>
          </p:cNvPr>
          <p:cNvSpPr txBox="1"/>
          <p:nvPr/>
        </p:nvSpPr>
        <p:spPr>
          <a:xfrm>
            <a:off x="-16545" y="5695346"/>
            <a:ext cx="12225090" cy="830997"/>
          </a:xfrm>
          <a:prstGeom prst="rect">
            <a:avLst/>
          </a:prstGeom>
          <a:noFill/>
        </p:spPr>
        <p:txBody>
          <a:bodyPr wrap="square" rtlCol="0">
            <a:spAutoFit/>
          </a:bodyPr>
          <a:lstStyle/>
          <a:p>
            <a:r>
              <a:rPr lang="en-US" sz="1500" dirty="0"/>
              <a:t>Source: </a:t>
            </a:r>
            <a:r>
              <a:rPr lang="en-US" sz="1600" dirty="0">
                <a:latin typeface="+mj-lt"/>
              </a:rPr>
              <a:t> NPAFC</a:t>
            </a:r>
          </a:p>
          <a:p>
            <a:endParaRPr lang="en-US" sz="1600" dirty="0">
              <a:latin typeface="+mj-lt"/>
            </a:endParaRPr>
          </a:p>
          <a:p>
            <a:r>
              <a:rPr lang="en-US" sz="1600" dirty="0">
                <a:latin typeface="+mj-lt"/>
              </a:rPr>
              <a:t> </a:t>
            </a:r>
          </a:p>
        </p:txBody>
      </p:sp>
      <p:sp>
        <p:nvSpPr>
          <p:cNvPr id="8" name="TextBox 7">
            <a:extLst>
              <a:ext uri="{FF2B5EF4-FFF2-40B4-BE49-F238E27FC236}">
                <a16:creationId xmlns:a16="http://schemas.microsoft.com/office/drawing/2014/main" id="{AA38A507-1206-0651-1847-0AB51525244C}"/>
              </a:ext>
            </a:extLst>
          </p:cNvPr>
          <p:cNvSpPr txBox="1"/>
          <p:nvPr/>
        </p:nvSpPr>
        <p:spPr>
          <a:xfrm>
            <a:off x="6848856" y="892523"/>
            <a:ext cx="5495544" cy="3693319"/>
          </a:xfrm>
          <a:prstGeom prst="rect">
            <a:avLst/>
          </a:prstGeom>
          <a:noFill/>
        </p:spPr>
        <p:txBody>
          <a:bodyPr wrap="square">
            <a:spAutoFit/>
          </a:bodyPr>
          <a:lstStyle/>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r>
              <a:rPr lang="en-US" dirty="0">
                <a:latin typeface="+mj-lt"/>
              </a:rPr>
              <a:t>Myers et al 2004).</a:t>
            </a:r>
            <a:endParaRPr lang="en-US" sz="1800" dirty="0">
              <a:effectLst/>
              <a:latin typeface="+mj-lt"/>
              <a:ea typeface="Calibri" panose="020F0502020204030204" pitchFamily="34" charset="0"/>
            </a:endParaRPr>
          </a:p>
          <a:p>
            <a:endParaRPr lang="en-US" b="0" i="0" dirty="0">
              <a:solidFill>
                <a:srgbClr val="000000"/>
              </a:solidFill>
              <a:effectLst/>
              <a:latin typeface="+mj-lt"/>
            </a:endParaRPr>
          </a:p>
          <a:p>
            <a:r>
              <a:rPr lang="en-US" b="1" dirty="0">
                <a:solidFill>
                  <a:srgbClr val="000000"/>
                </a:solidFill>
                <a:latin typeface="+mj-lt"/>
              </a:rPr>
              <a:t>Index</a:t>
            </a:r>
            <a:r>
              <a:rPr lang="en-US" dirty="0">
                <a:solidFill>
                  <a:srgbClr val="000000"/>
                </a:solidFill>
                <a:latin typeface="+mj-lt"/>
              </a:rPr>
              <a:t>: </a:t>
            </a:r>
          </a:p>
          <a:p>
            <a:r>
              <a:rPr lang="en-US" dirty="0">
                <a:latin typeface="+mj-lt"/>
              </a:rPr>
              <a:t>Sum of all Chum salmon releases from Japan, Asia and AK (Myers et al 2004) </a:t>
            </a:r>
          </a:p>
          <a:p>
            <a:r>
              <a:rPr lang="en-US" dirty="0">
                <a:latin typeface="+mj-lt"/>
              </a:rPr>
              <a:t>Pink salmon releases from AK and Asia (</a:t>
            </a:r>
            <a:r>
              <a:rPr lang="en-US" dirty="0" err="1">
                <a:latin typeface="+mj-lt"/>
              </a:rPr>
              <a:t>Ruggerone</a:t>
            </a:r>
            <a:r>
              <a:rPr lang="en-US" dirty="0">
                <a:latin typeface="+mj-lt"/>
              </a:rPr>
              <a:t> 2003) </a:t>
            </a:r>
          </a:p>
        </p:txBody>
      </p:sp>
      <p:pic>
        <p:nvPicPr>
          <p:cNvPr id="5" name="Picture 4">
            <a:extLst>
              <a:ext uri="{FF2B5EF4-FFF2-40B4-BE49-F238E27FC236}">
                <a16:creationId xmlns:a16="http://schemas.microsoft.com/office/drawing/2014/main" id="{EAC2A34D-1AB6-808E-1B6D-16ECA80DBC62}"/>
              </a:ext>
            </a:extLst>
          </p:cNvPr>
          <p:cNvPicPr>
            <a:picLocks noChangeAspect="1"/>
          </p:cNvPicPr>
          <p:nvPr/>
        </p:nvPicPr>
        <p:blipFill rotWithShape="1">
          <a:blip r:embed="rId3"/>
          <a:srcRect l="2349"/>
          <a:stretch/>
        </p:blipFill>
        <p:spPr>
          <a:xfrm>
            <a:off x="-16545" y="959302"/>
            <a:ext cx="6865401" cy="4017456"/>
          </a:xfrm>
          <a:prstGeom prst="rect">
            <a:avLst/>
          </a:prstGeom>
        </p:spPr>
      </p:pic>
    </p:spTree>
    <p:extLst>
      <p:ext uri="{BB962C8B-B14F-4D97-AF65-F5344CB8AC3E}">
        <p14:creationId xmlns:p14="http://schemas.microsoft.com/office/powerpoint/2010/main" val="51514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37B9-C930-CB6A-BF34-8A2719D52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2FC17-03A2-97B9-6304-40EE0D754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796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EB0A98-AE95-AD49-F531-51E8B0F6665A}"/>
              </a:ext>
            </a:extLst>
          </p:cNvPr>
          <p:cNvPicPr>
            <a:picLocks noChangeAspect="1"/>
          </p:cNvPicPr>
          <p:nvPr/>
        </p:nvPicPr>
        <p:blipFill>
          <a:blip r:embed="rId2"/>
          <a:stretch>
            <a:fillRect/>
          </a:stretch>
        </p:blipFill>
        <p:spPr>
          <a:xfrm>
            <a:off x="184653" y="0"/>
            <a:ext cx="4559364" cy="6858000"/>
          </a:xfrm>
          <a:prstGeom prst="rect">
            <a:avLst/>
          </a:prstGeom>
        </p:spPr>
      </p:pic>
      <p:pic>
        <p:nvPicPr>
          <p:cNvPr id="13" name="Picture 12">
            <a:extLst>
              <a:ext uri="{FF2B5EF4-FFF2-40B4-BE49-F238E27FC236}">
                <a16:creationId xmlns:a16="http://schemas.microsoft.com/office/drawing/2014/main" id="{738AE15F-D71C-A839-AFCC-FE6671DEEABF}"/>
              </a:ext>
            </a:extLst>
          </p:cNvPr>
          <p:cNvPicPr>
            <a:picLocks noChangeAspect="1"/>
          </p:cNvPicPr>
          <p:nvPr/>
        </p:nvPicPr>
        <p:blipFill>
          <a:blip r:embed="rId3"/>
          <a:stretch>
            <a:fillRect/>
          </a:stretch>
        </p:blipFill>
        <p:spPr>
          <a:xfrm>
            <a:off x="5256291" y="0"/>
            <a:ext cx="6858000" cy="6858000"/>
          </a:xfrm>
          <a:prstGeom prst="rect">
            <a:avLst/>
          </a:prstGeom>
        </p:spPr>
      </p:pic>
    </p:spTree>
    <p:extLst>
      <p:ext uri="{BB962C8B-B14F-4D97-AF65-F5344CB8AC3E}">
        <p14:creationId xmlns:p14="http://schemas.microsoft.com/office/powerpoint/2010/main" val="68785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FA5-70BA-3CC4-0205-9C3533EED072}"/>
              </a:ext>
            </a:extLst>
          </p:cNvPr>
          <p:cNvSpPr>
            <a:spLocks noGrp="1"/>
          </p:cNvSpPr>
          <p:nvPr>
            <p:ph type="title"/>
          </p:nvPr>
        </p:nvSpPr>
        <p:spPr>
          <a:xfrm>
            <a:off x="838200" y="2994"/>
            <a:ext cx="10515600" cy="775612"/>
          </a:xfrm>
        </p:spPr>
        <p:txBody>
          <a:bodyPr>
            <a:normAutofit fontScale="90000"/>
          </a:bodyPr>
          <a:lstStyle/>
          <a:p>
            <a:r>
              <a:rPr lang="en-US" dirty="0"/>
              <a:t>Stage A: Mean summer mainstem river discharge</a:t>
            </a:r>
          </a:p>
        </p:txBody>
      </p:sp>
      <p:sp>
        <p:nvSpPr>
          <p:cNvPr id="5" name="TextBox 4">
            <a:extLst>
              <a:ext uri="{FF2B5EF4-FFF2-40B4-BE49-F238E27FC236}">
                <a16:creationId xmlns:a16="http://schemas.microsoft.com/office/drawing/2014/main" id="{CD5BCBB7-9C6F-646E-03C8-D1327D92C69B}"/>
              </a:ext>
            </a:extLst>
          </p:cNvPr>
          <p:cNvSpPr txBox="1"/>
          <p:nvPr/>
        </p:nvSpPr>
        <p:spPr>
          <a:xfrm>
            <a:off x="6599976" y="1292787"/>
            <a:ext cx="5592024" cy="3139321"/>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effectLst/>
              <a:latin typeface="+mj-lt"/>
            </a:endParaRPr>
          </a:p>
          <a:p>
            <a:r>
              <a:rPr lang="en-US" b="1" dirty="0">
                <a:latin typeface="+mj-lt"/>
              </a:rPr>
              <a:t>Index format: </a:t>
            </a:r>
            <a:r>
              <a:rPr lang="en-US" dirty="0">
                <a:latin typeface="+mj-lt"/>
              </a:rPr>
              <a:t>Mean Discharge (cubic ft/second) </a:t>
            </a:r>
            <a:r>
              <a:rPr lang="en-US" dirty="0">
                <a:solidFill>
                  <a:srgbClr val="000000"/>
                </a:solidFill>
                <a:latin typeface="+mj-lt"/>
              </a:rPr>
              <a:t>June 15-July 15 (timing citation Vega et al 2017) of brood year (also have min and max, which could be a good fit too)</a:t>
            </a:r>
            <a:endParaRPr lang="en-US" dirty="0"/>
          </a:p>
        </p:txBody>
      </p:sp>
      <p:pic>
        <p:nvPicPr>
          <p:cNvPr id="14" name="Picture 13">
            <a:extLst>
              <a:ext uri="{FF2B5EF4-FFF2-40B4-BE49-F238E27FC236}">
                <a16:creationId xmlns:a16="http://schemas.microsoft.com/office/drawing/2014/main" id="{6B3EA744-020B-AEEF-6490-82ED1970C6C2}"/>
              </a:ext>
            </a:extLst>
          </p:cNvPr>
          <p:cNvPicPr>
            <a:picLocks noChangeAspect="1"/>
          </p:cNvPicPr>
          <p:nvPr/>
        </p:nvPicPr>
        <p:blipFill>
          <a:blip r:embed="rId3"/>
          <a:stretch>
            <a:fillRect/>
          </a:stretch>
        </p:blipFill>
        <p:spPr>
          <a:xfrm>
            <a:off x="0" y="732329"/>
            <a:ext cx="6138622" cy="3507784"/>
          </a:xfrm>
          <a:prstGeom prst="rect">
            <a:avLst/>
          </a:prstGeom>
        </p:spPr>
      </p:pic>
      <p:sp>
        <p:nvSpPr>
          <p:cNvPr id="15" name="TextBox 14">
            <a:extLst>
              <a:ext uri="{FF2B5EF4-FFF2-40B4-BE49-F238E27FC236}">
                <a16:creationId xmlns:a16="http://schemas.microsoft.com/office/drawing/2014/main" id="{DF75A81F-AFB1-819C-1041-1C8F3CB9316E}"/>
              </a:ext>
            </a:extLst>
          </p:cNvPr>
          <p:cNvSpPr txBox="1"/>
          <p:nvPr/>
        </p:nvSpPr>
        <p:spPr>
          <a:xfrm>
            <a:off x="-33090" y="5976172"/>
            <a:ext cx="12225090" cy="784830"/>
          </a:xfrm>
          <a:prstGeom prst="rect">
            <a:avLst/>
          </a:prstGeom>
          <a:noFill/>
        </p:spPr>
        <p:txBody>
          <a:bodyPr wrap="square" rtlCol="0">
            <a:spAutoFit/>
          </a:bodyPr>
          <a:lstStyle/>
          <a:p>
            <a:r>
              <a:rPr lang="en-US" sz="1500" dirty="0"/>
              <a:t>Source:</a:t>
            </a:r>
            <a:r>
              <a:rPr lang="en-US" sz="1500" dirty="0">
                <a:latin typeface="+mj-lt"/>
              </a:rPr>
              <a:t> </a:t>
            </a:r>
          </a:p>
          <a:p>
            <a:r>
              <a:rPr lang="en-US" sz="1500" dirty="0">
                <a:latin typeface="+mj-lt"/>
              </a:rPr>
              <a:t>- Yukon: Pilot Station gage - </a:t>
            </a:r>
            <a:r>
              <a:rPr lang="en-US" sz="1500" dirty="0">
                <a:latin typeface="+mj-lt"/>
                <a:hlinkClick r:id="rId4"/>
              </a:rPr>
              <a:t>https://nwis.waterdata.usgs.gov/nwis/inventory/?site_no=15565447</a:t>
            </a:r>
            <a:endParaRPr lang="en-US" sz="1500" dirty="0">
              <a:latin typeface="+mj-lt"/>
            </a:endParaRPr>
          </a:p>
          <a:p>
            <a:r>
              <a:rPr lang="en-US" sz="1500" dirty="0">
                <a:latin typeface="+mj-lt"/>
              </a:rPr>
              <a:t>- </a:t>
            </a:r>
            <a:r>
              <a:rPr lang="en-US" sz="1500" dirty="0" err="1">
                <a:latin typeface="+mj-lt"/>
              </a:rPr>
              <a:t>Kusko</a:t>
            </a:r>
            <a:r>
              <a:rPr lang="en-US" sz="1500" dirty="0">
                <a:latin typeface="+mj-lt"/>
              </a:rPr>
              <a:t>: Crooked creek - </a:t>
            </a:r>
            <a:r>
              <a:rPr lang="en-US" sz="1500" dirty="0">
                <a:latin typeface="+mj-lt"/>
                <a:hlinkClick r:id="rId5"/>
              </a:rPr>
              <a:t>https://waterdata.usgs.gov/monitoring-location/15304000/#parameterCode=00065&amp;period=P7D&amp;showMedian=false</a:t>
            </a:r>
            <a:endParaRPr lang="en-US" sz="1500" dirty="0">
              <a:latin typeface="+mj-lt"/>
            </a:endParaRPr>
          </a:p>
        </p:txBody>
      </p:sp>
    </p:spTree>
    <p:extLst>
      <p:ext uri="{BB962C8B-B14F-4D97-AF65-F5344CB8AC3E}">
        <p14:creationId xmlns:p14="http://schemas.microsoft.com/office/powerpoint/2010/main" val="323912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CB0B-B743-FBAD-D5E5-07007E850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E5AF5-1BB3-A9F2-2838-6348633D826E}"/>
              </a:ext>
            </a:extLst>
          </p:cNvPr>
          <p:cNvSpPr>
            <a:spLocks noGrp="1"/>
          </p:cNvSpPr>
          <p:nvPr>
            <p:ph type="title"/>
          </p:nvPr>
        </p:nvSpPr>
        <p:spPr>
          <a:xfrm>
            <a:off x="838200" y="2994"/>
            <a:ext cx="10515600" cy="775612"/>
          </a:xfrm>
        </p:spPr>
        <p:txBody>
          <a:bodyPr>
            <a:normAutofit/>
          </a:bodyPr>
          <a:lstStyle/>
          <a:p>
            <a:r>
              <a:rPr lang="en-US" dirty="0"/>
              <a:t>Stage A: Air Temperature  </a:t>
            </a:r>
          </a:p>
        </p:txBody>
      </p:sp>
      <p:sp>
        <p:nvSpPr>
          <p:cNvPr id="5" name="TextBox 4">
            <a:extLst>
              <a:ext uri="{FF2B5EF4-FFF2-40B4-BE49-F238E27FC236}">
                <a16:creationId xmlns:a16="http://schemas.microsoft.com/office/drawing/2014/main" id="{44143D98-2B26-3A38-F48A-71025826FBB9}"/>
              </a:ext>
            </a:extLst>
          </p:cNvPr>
          <p:cNvSpPr txBox="1"/>
          <p:nvPr/>
        </p:nvSpPr>
        <p:spPr>
          <a:xfrm>
            <a:off x="6784454" y="1292787"/>
            <a:ext cx="5407546" cy="4247317"/>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(higher air temp)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 (Miller and Weiss 2023)</a:t>
            </a:r>
            <a:endParaRPr lang="en-US" sz="1800" dirty="0">
              <a:effectLst/>
              <a:latin typeface="+mj-lt"/>
              <a:ea typeface="Calibri" panose="020F0502020204030204" pitchFamily="34" charset="0"/>
            </a:endParaRPr>
          </a:p>
          <a:p>
            <a:endParaRPr lang="en-US" dirty="0">
              <a:effectLst/>
              <a:latin typeface="+mj-lt"/>
            </a:endParaRPr>
          </a:p>
          <a:p>
            <a:r>
              <a:rPr lang="en-US" b="1" dirty="0">
                <a:latin typeface="+mj-lt"/>
              </a:rPr>
              <a:t>Index format: </a:t>
            </a:r>
            <a:r>
              <a:rPr lang="en-US" dirty="0">
                <a:latin typeface="+mj-lt"/>
              </a:rPr>
              <a:t>Mean (also have max and min) air temperatures for April and May. Goal is to represent solar loading influencing snow-off and melt duration periods. </a:t>
            </a:r>
            <a:endParaRPr lang="en-US" dirty="0"/>
          </a:p>
        </p:txBody>
      </p:sp>
      <p:sp>
        <p:nvSpPr>
          <p:cNvPr id="15" name="TextBox 14">
            <a:extLst>
              <a:ext uri="{FF2B5EF4-FFF2-40B4-BE49-F238E27FC236}">
                <a16:creationId xmlns:a16="http://schemas.microsoft.com/office/drawing/2014/main" id="{FBA22518-E2E6-4AE7-1735-57AD33101ACB}"/>
              </a:ext>
            </a:extLst>
          </p:cNvPr>
          <p:cNvSpPr txBox="1"/>
          <p:nvPr/>
        </p:nvSpPr>
        <p:spPr>
          <a:xfrm>
            <a:off x="-33090" y="5976172"/>
            <a:ext cx="12225090" cy="784830"/>
          </a:xfrm>
          <a:prstGeom prst="rect">
            <a:avLst/>
          </a:prstGeom>
          <a:noFill/>
        </p:spPr>
        <p:txBody>
          <a:bodyPr wrap="square" rtlCol="0">
            <a:spAutoFit/>
          </a:bodyPr>
          <a:lstStyle/>
          <a:p>
            <a:r>
              <a:rPr lang="en-US" sz="1500" dirty="0"/>
              <a:t>Source:</a:t>
            </a:r>
          </a:p>
          <a:p>
            <a:r>
              <a:rPr lang="en-US" sz="1500" dirty="0">
                <a:latin typeface="+mj-lt"/>
              </a:rPr>
              <a:t>Aniak for Kuskokwim and Little Chena Ridge (not ideal but seems like best option) for Yukon</a:t>
            </a:r>
            <a:endParaRPr lang="en-US" sz="1500" dirty="0"/>
          </a:p>
          <a:p>
            <a:r>
              <a:rPr lang="en-US" sz="1500" dirty="0">
                <a:latin typeface="+mj-lt"/>
              </a:rPr>
              <a:t>SNOTEL sites: https://</a:t>
            </a:r>
            <a:r>
              <a:rPr lang="en-US" sz="1500" dirty="0" err="1">
                <a:latin typeface="+mj-lt"/>
              </a:rPr>
              <a:t>wcc.sc.egov.usda.gov</a:t>
            </a:r>
            <a:r>
              <a:rPr lang="en-US" sz="1500" dirty="0">
                <a:latin typeface="+mj-lt"/>
              </a:rPr>
              <a:t>/</a:t>
            </a:r>
            <a:r>
              <a:rPr lang="en-US" sz="1500" dirty="0" err="1">
                <a:latin typeface="+mj-lt"/>
              </a:rPr>
              <a:t>nwcc</a:t>
            </a:r>
            <a:r>
              <a:rPr lang="en-US" sz="1500" dirty="0">
                <a:latin typeface="+mj-lt"/>
              </a:rPr>
              <a:t>/</a:t>
            </a:r>
            <a:r>
              <a:rPr lang="en-US" sz="1500" dirty="0" err="1">
                <a:latin typeface="+mj-lt"/>
              </a:rPr>
              <a:t>rgrpt?report</a:t>
            </a:r>
            <a:r>
              <a:rPr lang="en-US" sz="1500" dirty="0">
                <a:latin typeface="+mj-lt"/>
              </a:rPr>
              <a:t>=</a:t>
            </a:r>
            <a:r>
              <a:rPr lang="en-US" sz="1500" dirty="0" err="1">
                <a:latin typeface="+mj-lt"/>
              </a:rPr>
              <a:t>temperature_hist&amp;state</a:t>
            </a:r>
            <a:r>
              <a:rPr lang="en-US" sz="1500" dirty="0">
                <a:latin typeface="+mj-lt"/>
              </a:rPr>
              <a:t>=</a:t>
            </a:r>
            <a:r>
              <a:rPr lang="en-US" sz="1500" dirty="0" err="1">
                <a:latin typeface="+mj-lt"/>
              </a:rPr>
              <a:t>AK&amp;operation</a:t>
            </a:r>
            <a:r>
              <a:rPr lang="en-US" sz="1500" dirty="0">
                <a:latin typeface="+mj-lt"/>
              </a:rPr>
              <a:t>=View</a:t>
            </a:r>
          </a:p>
        </p:txBody>
      </p:sp>
      <p:pic>
        <p:nvPicPr>
          <p:cNvPr id="9" name="Picture 8">
            <a:extLst>
              <a:ext uri="{FF2B5EF4-FFF2-40B4-BE49-F238E27FC236}">
                <a16:creationId xmlns:a16="http://schemas.microsoft.com/office/drawing/2014/main" id="{69B6D750-EB1D-0641-49D0-B8C21F3ABD11}"/>
              </a:ext>
            </a:extLst>
          </p:cNvPr>
          <p:cNvPicPr>
            <a:picLocks noChangeAspect="1"/>
          </p:cNvPicPr>
          <p:nvPr/>
        </p:nvPicPr>
        <p:blipFill>
          <a:blip r:embed="rId3"/>
          <a:stretch>
            <a:fillRect/>
          </a:stretch>
        </p:blipFill>
        <p:spPr>
          <a:xfrm>
            <a:off x="0" y="901148"/>
            <a:ext cx="6784454" cy="3876831"/>
          </a:xfrm>
          <a:prstGeom prst="rect">
            <a:avLst/>
          </a:prstGeom>
        </p:spPr>
      </p:pic>
    </p:spTree>
    <p:extLst>
      <p:ext uri="{BB962C8B-B14F-4D97-AF65-F5344CB8AC3E}">
        <p14:creationId xmlns:p14="http://schemas.microsoft.com/office/powerpoint/2010/main" val="231770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DD5BC-5125-BAE4-2C7F-B129D1713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12FC6-BC79-9C07-54AC-C3FA5E58322D}"/>
              </a:ext>
            </a:extLst>
          </p:cNvPr>
          <p:cNvSpPr>
            <a:spLocks noGrp="1"/>
          </p:cNvSpPr>
          <p:nvPr>
            <p:ph type="title"/>
          </p:nvPr>
        </p:nvSpPr>
        <p:spPr>
          <a:xfrm>
            <a:off x="838200" y="2994"/>
            <a:ext cx="10515600" cy="775612"/>
          </a:xfrm>
        </p:spPr>
        <p:txBody>
          <a:bodyPr>
            <a:normAutofit/>
          </a:bodyPr>
          <a:lstStyle/>
          <a:p>
            <a:r>
              <a:rPr lang="en-US" dirty="0"/>
              <a:t>Stage A: NBS Cumulative Degree Days</a:t>
            </a:r>
          </a:p>
        </p:txBody>
      </p:sp>
      <p:sp>
        <p:nvSpPr>
          <p:cNvPr id="5" name="TextBox 4">
            <a:extLst>
              <a:ext uri="{FF2B5EF4-FFF2-40B4-BE49-F238E27FC236}">
                <a16:creationId xmlns:a16="http://schemas.microsoft.com/office/drawing/2014/main" id="{51C75D39-2D4B-72E5-B509-D925506F3A40}"/>
              </a:ext>
            </a:extLst>
          </p:cNvPr>
          <p:cNvSpPr txBox="1"/>
          <p:nvPr/>
        </p:nvSpPr>
        <p:spPr>
          <a:xfrm>
            <a:off x="6817544" y="1593931"/>
            <a:ext cx="5407546" cy="3970318"/>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r>
              <a:rPr lang="en-US" sz="1800" dirty="0">
                <a:effectLst/>
                <a:latin typeface="+mj-lt"/>
                <a:ea typeface="Calibri" panose="020F0502020204030204" pitchFamily="34" charset="0"/>
              </a:rPr>
              <a:t> </a:t>
            </a:r>
            <a:endParaRPr lang="en-US" dirty="0">
              <a:effectLst/>
              <a:latin typeface="+mj-lt"/>
            </a:endParaRPr>
          </a:p>
          <a:p>
            <a:r>
              <a:rPr lang="en-US" b="1" dirty="0">
                <a:latin typeface="+mj-lt"/>
              </a:rPr>
              <a:t>Index format: </a:t>
            </a:r>
            <a:r>
              <a:rPr lang="en-US" dirty="0">
                <a:latin typeface="+mj-lt"/>
              </a:rPr>
              <a:t>Cumulative degree days from June 15 to September 15 (ocean entry to mean BASIS survey date)</a:t>
            </a:r>
          </a:p>
        </p:txBody>
      </p:sp>
      <p:sp>
        <p:nvSpPr>
          <p:cNvPr id="15" name="TextBox 14">
            <a:extLst>
              <a:ext uri="{FF2B5EF4-FFF2-40B4-BE49-F238E27FC236}">
                <a16:creationId xmlns:a16="http://schemas.microsoft.com/office/drawing/2014/main" id="{BC9E5CF6-0B37-090B-A233-738362F3EEB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*from entirety of NBS because </a:t>
            </a:r>
            <a:r>
              <a:rPr lang="en-US" sz="1600" dirty="0" err="1">
                <a:latin typeface="+mj-lt"/>
              </a:rPr>
              <a:t>AkFIN</a:t>
            </a:r>
            <a:r>
              <a:rPr lang="en-US" sz="1600" dirty="0">
                <a:latin typeface="+mj-lt"/>
              </a:rPr>
              <a:t> groups that way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 also used in </a:t>
            </a:r>
            <a:r>
              <a:rPr lang="en-US" sz="1600" dirty="0" err="1">
                <a:latin typeface="+mj-lt"/>
              </a:rPr>
              <a:t>howard</a:t>
            </a:r>
            <a:r>
              <a:rPr lang="en-US" sz="1600" dirty="0">
                <a:latin typeface="+mj-lt"/>
              </a:rPr>
              <a:t> von </a:t>
            </a:r>
            <a:r>
              <a:rPr lang="en-US" sz="1600" dirty="0" err="1">
                <a:latin typeface="+mj-lt"/>
              </a:rPr>
              <a:t>biela</a:t>
            </a:r>
            <a:r>
              <a:rPr lang="en-US" sz="1600" dirty="0">
                <a:latin typeface="+mj-lt"/>
              </a:rPr>
              <a:t> paper </a:t>
            </a:r>
          </a:p>
        </p:txBody>
      </p:sp>
      <p:pic>
        <p:nvPicPr>
          <p:cNvPr id="3" name="Content Placeholder 4">
            <a:extLst>
              <a:ext uri="{FF2B5EF4-FFF2-40B4-BE49-F238E27FC236}">
                <a16:creationId xmlns:a16="http://schemas.microsoft.com/office/drawing/2014/main" id="{F2C1BF13-5C66-A143-DC41-80C33E351746}"/>
              </a:ext>
            </a:extLst>
          </p:cNvPr>
          <p:cNvPicPr>
            <a:picLocks noChangeAspect="1"/>
          </p:cNvPicPr>
          <p:nvPr/>
        </p:nvPicPr>
        <p:blipFill>
          <a:blip r:embed="rId3"/>
          <a:stretch>
            <a:fillRect/>
          </a:stretch>
        </p:blipFill>
        <p:spPr>
          <a:xfrm>
            <a:off x="0" y="920163"/>
            <a:ext cx="6784454" cy="3877123"/>
          </a:xfrm>
          <a:prstGeom prst="rect">
            <a:avLst/>
          </a:prstGeom>
        </p:spPr>
      </p:pic>
    </p:spTree>
    <p:extLst>
      <p:ext uri="{BB962C8B-B14F-4D97-AF65-F5344CB8AC3E}">
        <p14:creationId xmlns:p14="http://schemas.microsoft.com/office/powerpoint/2010/main" val="263017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80AE-A572-C205-1CB1-9393CFBD1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6B773-4D8F-9C5E-D070-A04B7089C1A4}"/>
              </a:ext>
            </a:extLst>
          </p:cNvPr>
          <p:cNvSpPr>
            <a:spLocks noGrp="1"/>
          </p:cNvSpPr>
          <p:nvPr>
            <p:ph type="title"/>
          </p:nvPr>
        </p:nvSpPr>
        <p:spPr>
          <a:xfrm>
            <a:off x="838200" y="2994"/>
            <a:ext cx="10515600" cy="775612"/>
          </a:xfrm>
        </p:spPr>
        <p:txBody>
          <a:bodyPr>
            <a:normAutofit/>
          </a:bodyPr>
          <a:lstStyle/>
          <a:p>
            <a:r>
              <a:rPr lang="en-US" dirty="0"/>
              <a:t>Stage A: Large Zooplankton NBS</a:t>
            </a:r>
          </a:p>
        </p:txBody>
      </p:sp>
      <p:sp>
        <p:nvSpPr>
          <p:cNvPr id="5" name="TextBox 4">
            <a:extLst>
              <a:ext uri="{FF2B5EF4-FFF2-40B4-BE49-F238E27FC236}">
                <a16:creationId xmlns:a16="http://schemas.microsoft.com/office/drawing/2014/main" id="{65958D09-02A8-AA7F-6273-DC2A1D8C512B}"/>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large copepods in Fall for NBS region: Themisto, Calanus, </a:t>
            </a:r>
            <a:r>
              <a:rPr lang="en-US" dirty="0" err="1">
                <a:latin typeface="+mj-lt"/>
              </a:rPr>
              <a:t>Neocalanus</a:t>
            </a:r>
            <a:r>
              <a:rPr lang="en-US" dirty="0">
                <a:latin typeface="+mj-lt"/>
              </a:rPr>
              <a:t> </a:t>
            </a:r>
            <a:r>
              <a:rPr lang="en-US" dirty="0" err="1">
                <a:latin typeface="+mj-lt"/>
              </a:rPr>
              <a:t>copepod_large</a:t>
            </a:r>
            <a:r>
              <a:rPr lang="en-US" dirty="0">
                <a:latin typeface="+mj-lt"/>
              </a:rPr>
              <a:t>. </a:t>
            </a: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81DF531-AFCA-E457-16AB-5B124C751E7B}"/>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6" name="Picture 5">
            <a:extLst>
              <a:ext uri="{FF2B5EF4-FFF2-40B4-BE49-F238E27FC236}">
                <a16:creationId xmlns:a16="http://schemas.microsoft.com/office/drawing/2014/main" id="{15F70408-213A-8236-6D54-8298A856D1ED}"/>
              </a:ext>
            </a:extLst>
          </p:cNvPr>
          <p:cNvPicPr>
            <a:picLocks noChangeAspect="1"/>
          </p:cNvPicPr>
          <p:nvPr/>
        </p:nvPicPr>
        <p:blipFill>
          <a:blip r:embed="rId3"/>
          <a:stretch>
            <a:fillRect/>
          </a:stretch>
        </p:blipFill>
        <p:spPr>
          <a:xfrm>
            <a:off x="68277" y="1648794"/>
            <a:ext cx="6603795" cy="3773597"/>
          </a:xfrm>
          <a:prstGeom prst="rect">
            <a:avLst/>
          </a:prstGeom>
        </p:spPr>
      </p:pic>
    </p:spTree>
    <p:extLst>
      <p:ext uri="{BB962C8B-B14F-4D97-AF65-F5344CB8AC3E}">
        <p14:creationId xmlns:p14="http://schemas.microsoft.com/office/powerpoint/2010/main" val="180363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8DF-66DD-3862-4720-298D6909D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75B6-65B2-6809-C047-FDBA5D381C8C}"/>
              </a:ext>
            </a:extLst>
          </p:cNvPr>
          <p:cNvSpPr>
            <a:spLocks noGrp="1"/>
          </p:cNvSpPr>
          <p:nvPr>
            <p:ph type="title"/>
          </p:nvPr>
        </p:nvSpPr>
        <p:spPr>
          <a:xfrm>
            <a:off x="838200" y="2994"/>
            <a:ext cx="10515600" cy="775612"/>
          </a:xfrm>
        </p:spPr>
        <p:txBody>
          <a:bodyPr>
            <a:normAutofit/>
          </a:bodyPr>
          <a:lstStyle/>
          <a:p>
            <a:r>
              <a:rPr lang="en-US" dirty="0"/>
              <a:t>Stage A: Gelatinous Zooplankton NBS</a:t>
            </a:r>
          </a:p>
        </p:txBody>
      </p:sp>
      <p:sp>
        <p:nvSpPr>
          <p:cNvPr id="5" name="TextBox 4">
            <a:extLst>
              <a:ext uri="{FF2B5EF4-FFF2-40B4-BE49-F238E27FC236}">
                <a16:creationId xmlns:a16="http://schemas.microsoft.com/office/drawing/2014/main" id="{D6F19FBC-7AE1-F518-B6A0-4FD3677430CF}"/>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gelatinous </a:t>
            </a:r>
            <a:r>
              <a:rPr lang="en-US" dirty="0" err="1">
                <a:latin typeface="+mj-lt"/>
              </a:rPr>
              <a:t>zoop</a:t>
            </a:r>
            <a:r>
              <a:rPr lang="en-US" dirty="0">
                <a:latin typeface="+mj-lt"/>
              </a:rPr>
              <a:t> in Fall for NBS region: </a:t>
            </a:r>
            <a:r>
              <a:rPr lang="en-US" dirty="0" err="1">
                <a:latin typeface="+mj-lt"/>
              </a:rPr>
              <a:t>Cnideria</a:t>
            </a:r>
            <a:r>
              <a:rPr lang="en-US" dirty="0">
                <a:latin typeface="+mj-lt"/>
              </a:rPr>
              <a:t> small and large</a:t>
            </a:r>
          </a:p>
          <a:p>
            <a:endParaRPr lang="en-US" dirty="0">
              <a:latin typeface="+mj-lt"/>
            </a:endParaRP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7BFC3B5-5E21-374F-D60C-6BC132891A0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4" name="Picture 3">
            <a:extLst>
              <a:ext uri="{FF2B5EF4-FFF2-40B4-BE49-F238E27FC236}">
                <a16:creationId xmlns:a16="http://schemas.microsoft.com/office/drawing/2014/main" id="{B8C1F928-4C8F-C6C3-8712-21CB0DABA545}"/>
              </a:ext>
            </a:extLst>
          </p:cNvPr>
          <p:cNvPicPr>
            <a:picLocks noChangeAspect="1"/>
          </p:cNvPicPr>
          <p:nvPr/>
        </p:nvPicPr>
        <p:blipFill>
          <a:blip r:embed="rId3"/>
          <a:stretch>
            <a:fillRect/>
          </a:stretch>
        </p:blipFill>
        <p:spPr>
          <a:xfrm>
            <a:off x="0" y="1593931"/>
            <a:ext cx="6400800" cy="3657600"/>
          </a:xfrm>
          <a:prstGeom prst="rect">
            <a:avLst/>
          </a:prstGeom>
        </p:spPr>
      </p:pic>
      <p:sp>
        <p:nvSpPr>
          <p:cNvPr id="7" name="Rectangle 6">
            <a:extLst>
              <a:ext uri="{FF2B5EF4-FFF2-40B4-BE49-F238E27FC236}">
                <a16:creationId xmlns:a16="http://schemas.microsoft.com/office/drawing/2014/main" id="{77F4B907-1B8C-FA42-C572-74CA10CF7EA8}"/>
              </a:ext>
            </a:extLst>
          </p:cNvPr>
          <p:cNvSpPr/>
          <p:nvPr/>
        </p:nvSpPr>
        <p:spPr>
          <a:xfrm>
            <a:off x="3401568" y="1865376"/>
            <a:ext cx="539496" cy="429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1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FB29-F6CF-3427-AC4A-66470C65E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7F5B2-40C6-A93E-411E-D42D57E696D8}"/>
              </a:ext>
            </a:extLst>
          </p:cNvPr>
          <p:cNvSpPr>
            <a:spLocks noGrp="1"/>
          </p:cNvSpPr>
          <p:nvPr>
            <p:ph type="title"/>
          </p:nvPr>
        </p:nvSpPr>
        <p:spPr>
          <a:xfrm>
            <a:off x="838200" y="2994"/>
            <a:ext cx="10515600" cy="775612"/>
          </a:xfrm>
        </p:spPr>
        <p:txBody>
          <a:bodyPr>
            <a:normAutofit/>
          </a:bodyPr>
          <a:lstStyle/>
          <a:p>
            <a:r>
              <a:rPr lang="en-US" dirty="0"/>
              <a:t>Stage B: SEBS SST   </a:t>
            </a:r>
          </a:p>
        </p:txBody>
      </p:sp>
      <p:sp>
        <p:nvSpPr>
          <p:cNvPr id="5" name="TextBox 4">
            <a:extLst>
              <a:ext uri="{FF2B5EF4-FFF2-40B4-BE49-F238E27FC236}">
                <a16:creationId xmlns:a16="http://schemas.microsoft.com/office/drawing/2014/main" id="{C10C50A1-8D46-86F6-707D-69D1B607DD60}"/>
              </a:ext>
            </a:extLst>
          </p:cNvPr>
          <p:cNvSpPr txBox="1"/>
          <p:nvPr/>
        </p:nvSpPr>
        <p:spPr>
          <a:xfrm>
            <a:off x="6817544" y="606379"/>
            <a:ext cx="5407546" cy="3647152"/>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(for Chinook-- Howard &amp; von Biela, 2023b). </a:t>
            </a:r>
          </a:p>
          <a:p>
            <a:endParaRPr lang="en-US" sz="1800" dirty="0">
              <a:effectLst/>
              <a:latin typeface="Calibri Light" panose="020F0302020204030204" pitchFamily="34" charset="0"/>
              <a:ea typeface="Calibri" panose="020F0502020204030204" pitchFamily="34" charset="0"/>
            </a:endParaRPr>
          </a:p>
          <a:p>
            <a:r>
              <a:rPr lang="en-US" b="1" dirty="0">
                <a:latin typeface="Calibri Light" panose="020F0302020204030204" pitchFamily="34" charset="0"/>
                <a:ea typeface="Calibri" panose="020F0502020204030204" pitchFamily="34" charset="0"/>
              </a:rPr>
              <a:t>Index format:</a:t>
            </a:r>
          </a:p>
          <a:p>
            <a:r>
              <a:rPr lang="en-US" sz="1800" b="1" dirty="0">
                <a:effectLst/>
                <a:latin typeface="Calibri Light" panose="020F0302020204030204" pitchFamily="34" charset="0"/>
                <a:ea typeface="Calibri" panose="020F0502020204030204" pitchFamily="34" charset="0"/>
              </a:rPr>
              <a:t>-</a:t>
            </a:r>
            <a:r>
              <a:rPr lang="en-US" dirty="0">
                <a:latin typeface="Calibri Light" panose="020F0302020204030204" pitchFamily="34" charset="0"/>
                <a:ea typeface="Calibri" panose="020F0502020204030204" pitchFamily="34" charset="0"/>
              </a:rPr>
              <a:t> CDD January to June </a:t>
            </a:r>
            <a:r>
              <a:rPr lang="en-US" b="1" dirty="0">
                <a:latin typeface="Calibri Light" panose="020F0302020204030204" pitchFamily="34" charset="0"/>
                <a:ea typeface="Calibri" panose="020F0502020204030204" pitchFamily="34" charset="0"/>
              </a:rPr>
              <a:t>for SEBS</a:t>
            </a:r>
            <a:endParaRPr lang="en-US" sz="1800" b="1" dirty="0">
              <a:effectLst/>
              <a:latin typeface="Calibri Light" panose="020F0302020204030204" pitchFamily="34" charset="0"/>
              <a:ea typeface="Calibri" panose="020F0502020204030204" pitchFamily="34" charset="0"/>
            </a:endParaRP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midpoint of run in 2023 was July 15 (9 days later than average</a:t>
            </a:r>
            <a:r>
              <a:rPr lang="en-US" sz="1500" dirty="0">
                <a:effectLst/>
                <a:latin typeface="Calibri Light" panose="020F0302020204030204" pitchFamily="34" charset="0"/>
                <a:ea typeface="Calibri" panose="020F0502020204030204" pitchFamily="34" charset="0"/>
              </a:rPr>
              <a:t> - https://</a:t>
            </a:r>
            <a:r>
              <a:rPr lang="en-US" sz="1500" dirty="0" err="1">
                <a:effectLst/>
                <a:latin typeface="Calibri Light" panose="020F0302020204030204" pitchFamily="34" charset="0"/>
                <a:ea typeface="Calibri" panose="020F0502020204030204" pitchFamily="34" charset="0"/>
              </a:rPr>
              <a:t>www.adfg.alaska.gov</a:t>
            </a:r>
            <a:r>
              <a:rPr lang="en-US" sz="1500" dirty="0">
                <a:effectLst/>
                <a:latin typeface="Calibri Light" panose="020F0302020204030204" pitchFamily="34" charset="0"/>
                <a:ea typeface="Calibri" panose="020F0502020204030204" pitchFamily="34" charset="0"/>
              </a:rPr>
              <a:t>/static/applications/</a:t>
            </a:r>
            <a:r>
              <a:rPr lang="en-US" sz="1500" dirty="0" err="1">
                <a:effectLst/>
                <a:latin typeface="Calibri Light" panose="020F0302020204030204" pitchFamily="34" charset="0"/>
                <a:ea typeface="Calibri" panose="020F0502020204030204" pitchFamily="34" charset="0"/>
              </a:rPr>
              <a:t>dcfnewsrelease</a:t>
            </a:r>
            <a:r>
              <a:rPr lang="en-US" sz="1500" dirty="0">
                <a:effectLst/>
                <a:latin typeface="Calibri Light" panose="020F0302020204030204" pitchFamily="34" charset="0"/>
                <a:ea typeface="Calibri" panose="020F0502020204030204" pitchFamily="34" charset="0"/>
              </a:rPr>
              <a:t>/)</a:t>
            </a:r>
            <a:endParaRPr lang="en-US" dirty="0">
              <a:latin typeface="Calibri Light" panose="020F0302020204030204" pitchFamily="34" charset="0"/>
            </a:endParaRPr>
          </a:p>
        </p:txBody>
      </p:sp>
      <p:sp>
        <p:nvSpPr>
          <p:cNvPr id="15" name="TextBox 14">
            <a:extLst>
              <a:ext uri="{FF2B5EF4-FFF2-40B4-BE49-F238E27FC236}">
                <a16:creationId xmlns:a16="http://schemas.microsoft.com/office/drawing/2014/main" id="{A632DAE5-E2FA-9184-84BF-15FB983102EE}"/>
              </a:ext>
            </a:extLst>
          </p:cNvPr>
          <p:cNvSpPr txBox="1"/>
          <p:nvPr/>
        </p:nvSpPr>
        <p:spPr>
          <a:xfrm>
            <a:off x="0" y="6186484"/>
            <a:ext cx="12225090" cy="815608"/>
          </a:xfrm>
          <a:prstGeom prst="rect">
            <a:avLst/>
          </a:prstGeom>
          <a:noFill/>
        </p:spPr>
        <p:txBody>
          <a:bodyPr wrap="square" rtlCol="0">
            <a:spAutoFit/>
          </a:bodyPr>
          <a:lstStyle/>
          <a:p>
            <a:r>
              <a:rPr lang="en-US" sz="1500" dirty="0"/>
              <a:t>Source: </a:t>
            </a:r>
            <a:r>
              <a:rPr lang="en-US" sz="1600" dirty="0" err="1">
                <a:latin typeface="+mj-lt"/>
              </a:rPr>
              <a:t>AkFIN</a:t>
            </a:r>
            <a:r>
              <a:rPr lang="en-US" sz="1600" dirty="0">
                <a:latin typeface="+mj-lt"/>
              </a:rPr>
              <a:t> SEBS spatial category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a:t>
            </a:r>
          </a:p>
          <a:p>
            <a:endParaRPr lang="en-US" sz="1500" dirty="0"/>
          </a:p>
          <a:p>
            <a:r>
              <a:rPr lang="en-US" sz="1600" dirty="0">
                <a:latin typeface="+mj-lt"/>
              </a:rPr>
              <a:t> </a:t>
            </a:r>
          </a:p>
        </p:txBody>
      </p:sp>
      <p:pic>
        <p:nvPicPr>
          <p:cNvPr id="6" name="Picture 5">
            <a:extLst>
              <a:ext uri="{FF2B5EF4-FFF2-40B4-BE49-F238E27FC236}">
                <a16:creationId xmlns:a16="http://schemas.microsoft.com/office/drawing/2014/main" id="{4DB0A28A-69BB-5BCE-F1A4-54E1FFE36690}"/>
              </a:ext>
            </a:extLst>
          </p:cNvPr>
          <p:cNvPicPr>
            <a:picLocks noChangeAspect="1"/>
          </p:cNvPicPr>
          <p:nvPr/>
        </p:nvPicPr>
        <p:blipFill>
          <a:blip r:embed="rId3"/>
          <a:stretch>
            <a:fillRect/>
          </a:stretch>
        </p:blipFill>
        <p:spPr>
          <a:xfrm>
            <a:off x="0" y="1124712"/>
            <a:ext cx="6400800" cy="3657600"/>
          </a:xfrm>
          <a:prstGeom prst="rect">
            <a:avLst/>
          </a:prstGeom>
        </p:spPr>
      </p:pic>
    </p:spTree>
    <p:extLst>
      <p:ext uri="{BB962C8B-B14F-4D97-AF65-F5344CB8AC3E}">
        <p14:creationId xmlns:p14="http://schemas.microsoft.com/office/powerpoint/2010/main" val="322424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20C0-293E-271B-BDC6-D381D025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AB1-4BA4-6466-524D-27F8CC976FD6}"/>
              </a:ext>
            </a:extLst>
          </p:cNvPr>
          <p:cNvSpPr>
            <a:spLocks noGrp="1"/>
          </p:cNvSpPr>
          <p:nvPr>
            <p:ph type="title"/>
          </p:nvPr>
        </p:nvSpPr>
        <p:spPr>
          <a:xfrm>
            <a:off x="838200" y="2994"/>
            <a:ext cx="10515600" cy="775612"/>
          </a:xfrm>
        </p:spPr>
        <p:txBody>
          <a:bodyPr>
            <a:normAutofit/>
          </a:bodyPr>
          <a:lstStyle/>
          <a:p>
            <a:r>
              <a:rPr lang="en-US" dirty="0"/>
              <a:t>Stage B: Mean river discharge, summer  </a:t>
            </a:r>
          </a:p>
        </p:txBody>
      </p:sp>
      <p:sp>
        <p:nvSpPr>
          <p:cNvPr id="15" name="TextBox 14">
            <a:extLst>
              <a:ext uri="{FF2B5EF4-FFF2-40B4-BE49-F238E27FC236}">
                <a16:creationId xmlns:a16="http://schemas.microsoft.com/office/drawing/2014/main" id="{28434C05-BC96-6296-03AC-61A05B5745BD}"/>
              </a:ext>
            </a:extLst>
          </p:cNvPr>
          <p:cNvSpPr txBox="1"/>
          <p:nvPr/>
        </p:nvSpPr>
        <p:spPr>
          <a:xfrm>
            <a:off x="-16545" y="5695346"/>
            <a:ext cx="12225090" cy="1569660"/>
          </a:xfrm>
          <a:prstGeom prst="rect">
            <a:avLst/>
          </a:prstGeom>
          <a:noFill/>
        </p:spPr>
        <p:txBody>
          <a:bodyPr wrap="square" rtlCol="0">
            <a:spAutoFit/>
          </a:bodyPr>
          <a:lstStyle/>
          <a:p>
            <a:r>
              <a:rPr lang="en-US" sz="1500" dirty="0"/>
              <a:t>Source: </a:t>
            </a:r>
            <a:r>
              <a:rPr lang="en-US" sz="1600" dirty="0">
                <a:latin typeface="+mj-lt"/>
              </a:rPr>
              <a:t> </a:t>
            </a:r>
          </a:p>
          <a:p>
            <a:r>
              <a:rPr lang="en-US" sz="1600" dirty="0">
                <a:latin typeface="+mj-lt"/>
              </a:rPr>
              <a:t>- Yukon: Pilot Station gage  - </a:t>
            </a:r>
            <a:r>
              <a:rPr lang="en-US" sz="1600" dirty="0">
                <a:latin typeface="+mj-lt"/>
                <a:hlinkClick r:id="rId3"/>
              </a:rPr>
              <a:t>https://nwis.waterdata.usgs.gov/nwis/inventory/?site_no=15565447</a:t>
            </a:r>
            <a:endParaRPr lang="en-US" sz="1600" dirty="0">
              <a:latin typeface="+mj-lt"/>
            </a:endParaRPr>
          </a:p>
          <a:p>
            <a:r>
              <a:rPr lang="en-US" sz="1600" dirty="0">
                <a:latin typeface="+mj-lt"/>
              </a:rPr>
              <a:t>- </a:t>
            </a:r>
            <a:r>
              <a:rPr lang="en-US" sz="1600" dirty="0" err="1">
                <a:latin typeface="+mj-lt"/>
              </a:rPr>
              <a:t>Kusko</a:t>
            </a:r>
            <a:r>
              <a:rPr lang="en-US" sz="1600" dirty="0">
                <a:latin typeface="+mj-lt"/>
              </a:rPr>
              <a:t>: Crooked creek is the gage closest to the outflow </a:t>
            </a:r>
            <a:r>
              <a:rPr lang="en-US" sz="1600" dirty="0">
                <a:latin typeface="+mj-lt"/>
                <a:hlinkClick r:id="rId4"/>
              </a:rPr>
              <a:t>https://waterdata.usgs.gov/monitoring-location/15304000/#parameterCode=00065&amp;period=P7D&amp;showMedian=false</a:t>
            </a:r>
            <a:endParaRPr lang="en-US" sz="1600" dirty="0">
              <a:latin typeface="+mj-lt"/>
            </a:endParaRPr>
          </a:p>
          <a:p>
            <a:endParaRPr lang="en-US" sz="1600" dirty="0">
              <a:latin typeface="+mj-lt"/>
            </a:endParaRPr>
          </a:p>
          <a:p>
            <a:r>
              <a:rPr lang="en-US" sz="1600" dirty="0">
                <a:latin typeface="+mj-lt"/>
              </a:rPr>
              <a:t> </a:t>
            </a:r>
          </a:p>
        </p:txBody>
      </p:sp>
      <p:pic>
        <p:nvPicPr>
          <p:cNvPr id="4" name="Picture 3">
            <a:extLst>
              <a:ext uri="{FF2B5EF4-FFF2-40B4-BE49-F238E27FC236}">
                <a16:creationId xmlns:a16="http://schemas.microsoft.com/office/drawing/2014/main" id="{FBAE9AA1-0392-A522-09D6-FAC5C4839B01}"/>
              </a:ext>
            </a:extLst>
          </p:cNvPr>
          <p:cNvPicPr>
            <a:picLocks noChangeAspect="1"/>
          </p:cNvPicPr>
          <p:nvPr/>
        </p:nvPicPr>
        <p:blipFill>
          <a:blip r:embed="rId5"/>
          <a:stretch>
            <a:fillRect/>
          </a:stretch>
        </p:blipFill>
        <p:spPr>
          <a:xfrm>
            <a:off x="0" y="1307592"/>
            <a:ext cx="6752844" cy="3858768"/>
          </a:xfrm>
          <a:prstGeom prst="rect">
            <a:avLst/>
          </a:prstGeom>
        </p:spPr>
      </p:pic>
      <p:sp>
        <p:nvSpPr>
          <p:cNvPr id="8" name="TextBox 7">
            <a:extLst>
              <a:ext uri="{FF2B5EF4-FFF2-40B4-BE49-F238E27FC236}">
                <a16:creationId xmlns:a16="http://schemas.microsoft.com/office/drawing/2014/main" id="{0C57C777-2CB9-C6F1-763B-A44AF646DDC5}"/>
              </a:ext>
            </a:extLst>
          </p:cNvPr>
          <p:cNvSpPr txBox="1"/>
          <p:nvPr/>
        </p:nvSpPr>
        <p:spPr>
          <a:xfrm>
            <a:off x="6848856" y="892523"/>
            <a:ext cx="5495544" cy="3970318"/>
          </a:xfrm>
          <a:prstGeom prst="rect">
            <a:avLst/>
          </a:prstGeom>
          <a:noFill/>
        </p:spPr>
        <p:txBody>
          <a:bodyPr wrap="square">
            <a:spAutoFit/>
          </a:bodyPr>
          <a:lstStyle/>
          <a:p>
            <a:endParaRPr lang="en-US" dirty="0">
              <a:latin typeface="+mj-lt"/>
            </a:endParaRP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b="1" dirty="0">
                <a:solidFill>
                  <a:srgbClr val="000000"/>
                </a:solidFill>
                <a:latin typeface="+mj-lt"/>
              </a:rPr>
              <a:t>Index</a:t>
            </a:r>
            <a:r>
              <a:rPr lang="en-US" dirty="0">
                <a:solidFill>
                  <a:srgbClr val="000000"/>
                </a:solidFill>
                <a:latin typeface="+mj-lt"/>
              </a:rPr>
              <a:t>: Mean (also have max, min) for June-August of returning year.  </a:t>
            </a:r>
            <a:endParaRPr lang="en-US" dirty="0">
              <a:latin typeface="+mj-lt"/>
            </a:endParaRPr>
          </a:p>
        </p:txBody>
      </p:sp>
    </p:spTree>
    <p:extLst>
      <p:ext uri="{BB962C8B-B14F-4D97-AF65-F5344CB8AC3E}">
        <p14:creationId xmlns:p14="http://schemas.microsoft.com/office/powerpoint/2010/main" val="222488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11133</TotalTime>
  <Words>3865</Words>
  <Application>Microsoft Macintosh PowerPoint</Application>
  <PresentationFormat>Widescreen</PresentationFormat>
  <Paragraphs>260</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Noto Serif</vt:lpstr>
      <vt:lpstr>Times New Roman</vt:lpstr>
      <vt:lpstr>Office Theme</vt:lpstr>
      <vt:lpstr>Complete Proposed Covariate list</vt:lpstr>
      <vt:lpstr>PowerPoint Presentation</vt:lpstr>
      <vt:lpstr>Stage A: Mean summer mainstem river discharge</vt:lpstr>
      <vt:lpstr>Stage A: Air Temperature  </vt:lpstr>
      <vt:lpstr>Stage A: NBS Cumulative Degree Days</vt:lpstr>
      <vt:lpstr>Stage A: Large Zooplankton NBS</vt:lpstr>
      <vt:lpstr>Stage A: Gelatinous Zooplankton NBS</vt:lpstr>
      <vt:lpstr>Stage B: SEBS SST   </vt:lpstr>
      <vt:lpstr>Stage B: Mean river discharge, summer  </vt:lpstr>
      <vt:lpstr>Stage B: Hatchery releases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42</cp:revision>
  <dcterms:created xsi:type="dcterms:W3CDTF">2024-01-08T14:29:42Z</dcterms:created>
  <dcterms:modified xsi:type="dcterms:W3CDTF">2024-02-09T23:35:31Z</dcterms:modified>
</cp:coreProperties>
</file>